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6" r:id="rId10"/>
    <p:sldId id="320" r:id="rId11"/>
    <p:sldId id="321" r:id="rId12"/>
    <p:sldId id="267" r:id="rId13"/>
    <p:sldId id="269" r:id="rId14"/>
    <p:sldId id="270" r:id="rId15"/>
    <p:sldId id="274" r:id="rId16"/>
    <p:sldId id="275" r:id="rId17"/>
    <p:sldId id="277" r:id="rId18"/>
    <p:sldId id="285" r:id="rId19"/>
    <p:sldId id="284" r:id="rId20"/>
    <p:sldId id="283" r:id="rId21"/>
    <p:sldId id="288" r:id="rId22"/>
    <p:sldId id="287" r:id="rId23"/>
    <p:sldId id="292" r:id="rId24"/>
    <p:sldId id="294" r:id="rId25"/>
    <p:sldId id="296" r:id="rId26"/>
    <p:sldId id="298" r:id="rId27"/>
    <p:sldId id="300" r:id="rId28"/>
    <p:sldId id="302" r:id="rId29"/>
    <p:sldId id="305" r:id="rId30"/>
    <p:sldId id="307" r:id="rId31"/>
    <p:sldId id="309" r:id="rId32"/>
    <p:sldId id="311" r:id="rId33"/>
    <p:sldId id="313" r:id="rId34"/>
    <p:sldId id="315" r:id="rId35"/>
    <p:sldId id="317" r:id="rId36"/>
    <p:sldId id="265" r:id="rId37"/>
    <p:sldId id="31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B2CF02-F90D-40D8-9C4B-396DF83F5B35}" type="datetimeFigureOut">
              <a:rPr lang="en-US" smtClean="0"/>
              <a:pPr/>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80F0E-E5D3-4B37-9802-52A0341563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2CF02-F90D-40D8-9C4B-396DF83F5B35}" type="datetimeFigureOut">
              <a:rPr lang="en-US" smtClean="0"/>
              <a:pPr/>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80F0E-E5D3-4B37-9802-52A0341563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2CF02-F90D-40D8-9C4B-396DF83F5B35}" type="datetimeFigureOut">
              <a:rPr lang="en-US" smtClean="0"/>
              <a:pPr/>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80F0E-E5D3-4B37-9802-52A0341563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2CF02-F90D-40D8-9C4B-396DF83F5B35}" type="datetimeFigureOut">
              <a:rPr lang="en-US" smtClean="0"/>
              <a:pPr/>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80F0E-E5D3-4B37-9802-52A0341563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B2CF02-F90D-40D8-9C4B-396DF83F5B35}" type="datetimeFigureOut">
              <a:rPr lang="en-US" smtClean="0"/>
              <a:pPr/>
              <a:t>8/5/2014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80F0E-E5D3-4B37-9802-52A0341563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B2CF02-F90D-40D8-9C4B-396DF83F5B35}" type="datetimeFigureOut">
              <a:rPr lang="en-US" smtClean="0"/>
              <a:pPr/>
              <a:t>8/5/2014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80F0E-E5D3-4B37-9802-52A0341563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B2CF02-F90D-40D8-9C4B-396DF83F5B35}" type="datetimeFigureOut">
              <a:rPr lang="en-US" smtClean="0"/>
              <a:pPr/>
              <a:t>8/5/2014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80F0E-E5D3-4B37-9802-52A0341563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B2CF02-F90D-40D8-9C4B-396DF83F5B35}" type="datetimeFigureOut">
              <a:rPr lang="en-US" smtClean="0"/>
              <a:pPr/>
              <a:t>8/5/2014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80F0E-E5D3-4B37-9802-52A0341563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2CF02-F90D-40D8-9C4B-396DF83F5B35}" type="datetimeFigureOut">
              <a:rPr lang="en-US" smtClean="0"/>
              <a:pPr/>
              <a:t>8/5/2014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80F0E-E5D3-4B37-9802-52A0341563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2CF02-F90D-40D8-9C4B-396DF83F5B35}" type="datetimeFigureOut">
              <a:rPr lang="en-US" smtClean="0"/>
              <a:pPr/>
              <a:t>8/5/2014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80F0E-E5D3-4B37-9802-52A0341563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B2CF02-F90D-40D8-9C4B-396DF83F5B35}" type="datetimeFigureOut">
              <a:rPr lang="en-US" smtClean="0"/>
              <a:pPr/>
              <a:t>8/5/2014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80F0E-E5D3-4B37-9802-52A0341563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2CF02-F90D-40D8-9C4B-396DF83F5B35}" type="datetimeFigureOut">
              <a:rPr lang="en-US" smtClean="0"/>
              <a:pPr/>
              <a:t>8/5/2014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80F0E-E5D3-4B37-9802-52A0341563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2133599"/>
          </a:xfrm>
        </p:spPr>
        <p:txBody>
          <a:bodyPr/>
          <a:lstStyle/>
          <a:p>
            <a:r>
              <a:rPr lang="en-US" i="1" dirty="0" err="1" smtClean="0"/>
              <a:t>Ghazala</a:t>
            </a:r>
            <a:r>
              <a:rPr lang="en-US" i="1" dirty="0" smtClean="0"/>
              <a:t> </a:t>
            </a:r>
            <a:r>
              <a:rPr lang="en-US" i="1" dirty="0" err="1" smtClean="0"/>
              <a:t>Rubi</a:t>
            </a:r>
            <a:endParaRPr lang="en-US" i="1" dirty="0"/>
          </a:p>
        </p:txBody>
      </p:sp>
      <p:sp>
        <p:nvSpPr>
          <p:cNvPr id="3" name="Subtitle 2"/>
          <p:cNvSpPr>
            <a:spLocks noGrp="1"/>
          </p:cNvSpPr>
          <p:nvPr>
            <p:ph type="subTitle" idx="1"/>
          </p:nvPr>
        </p:nvSpPr>
        <p:spPr>
          <a:xfrm>
            <a:off x="1371600" y="3352800"/>
            <a:ext cx="6400800" cy="2286000"/>
          </a:xfrm>
        </p:spPr>
        <p:txBody>
          <a:bodyPr>
            <a:normAutofit lnSpcReduction="10000"/>
          </a:bodyPr>
          <a:lstStyle/>
          <a:p>
            <a:r>
              <a:rPr lang="en-US" dirty="0" err="1" smtClean="0"/>
              <a:t>B.Sc</a:t>
            </a:r>
            <a:r>
              <a:rPr lang="en-US" dirty="0" smtClean="0"/>
              <a:t>, </a:t>
            </a:r>
            <a:r>
              <a:rPr lang="en-US" dirty="0" err="1" smtClean="0"/>
              <a:t>M.Sc</a:t>
            </a:r>
            <a:r>
              <a:rPr lang="en-US" dirty="0" smtClean="0"/>
              <a:t>,</a:t>
            </a:r>
          </a:p>
          <a:p>
            <a:r>
              <a:rPr lang="en-US" dirty="0" smtClean="0"/>
              <a:t>F.I.B.M.S;</a:t>
            </a:r>
          </a:p>
          <a:p>
            <a:r>
              <a:rPr lang="en-US" dirty="0" err="1" smtClean="0"/>
              <a:t>MPhil</a:t>
            </a:r>
            <a:r>
              <a:rPr lang="en-US" dirty="0" smtClean="0"/>
              <a:t> (</a:t>
            </a:r>
            <a:r>
              <a:rPr lang="en-US" dirty="0" err="1" smtClean="0"/>
              <a:t>Mol.Bio</a:t>
            </a:r>
            <a:r>
              <a:rPr lang="en-US" dirty="0" smtClean="0"/>
              <a:t>)</a:t>
            </a:r>
          </a:p>
          <a:p>
            <a:r>
              <a:rPr lang="en-US" dirty="0" smtClean="0"/>
              <a:t>PhD (Human Genetics &amp; </a:t>
            </a:r>
            <a:r>
              <a:rPr lang="en-US" dirty="0" err="1" smtClean="0"/>
              <a:t>Mol.Bio</a:t>
            </a:r>
            <a:r>
              <a:rPr lang="en-US" dirty="0" smtClean="0"/>
              <a:t>)</a:t>
            </a:r>
          </a:p>
          <a:p>
            <a:endParaRPr lang="en-US" dirty="0"/>
          </a:p>
        </p:txBody>
      </p:sp>
      <p:pic>
        <p:nvPicPr>
          <p:cNvPr id="1026" name="Picture 2" descr="C:\Users\rubi.ghazala.AKU\Pictures\002.jpg"/>
          <p:cNvPicPr>
            <a:picLocks noChangeAspect="1" noChangeArrowheads="1"/>
          </p:cNvPicPr>
          <p:nvPr/>
        </p:nvPicPr>
        <p:blipFill>
          <a:blip r:embed="rId2" cstate="print"/>
          <a:srcRect/>
          <a:stretch>
            <a:fillRect/>
          </a:stretch>
        </p:blipFill>
        <p:spPr bwMode="auto">
          <a:xfrm>
            <a:off x="3733800" y="1600200"/>
            <a:ext cx="1487487" cy="18415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Ageing</a:t>
            </a:r>
            <a:endParaRPr lang="en-US" dirty="0"/>
          </a:p>
        </p:txBody>
      </p:sp>
      <p:sp>
        <p:nvSpPr>
          <p:cNvPr id="3" name="Content Placeholder 2"/>
          <p:cNvSpPr>
            <a:spLocks noGrp="1"/>
          </p:cNvSpPr>
          <p:nvPr>
            <p:ph idx="1"/>
          </p:nvPr>
        </p:nvSpPr>
        <p:spPr/>
        <p:txBody>
          <a:bodyPr/>
          <a:lstStyle/>
          <a:p>
            <a:r>
              <a:rPr lang="en-US" dirty="0" smtClean="0"/>
              <a:t>How we are </a:t>
            </a:r>
            <a:r>
              <a:rPr lang="en-US" dirty="0" err="1" smtClean="0"/>
              <a:t>corelating</a:t>
            </a:r>
            <a:r>
              <a:rPr lang="en-US" dirty="0" smtClean="0"/>
              <a:t> ageing with current infections</a:t>
            </a:r>
          </a:p>
          <a:p>
            <a:r>
              <a:rPr lang="en-US" dirty="0" smtClean="0"/>
              <a:t>Ageing of HCV RNA in different age groups</a:t>
            </a:r>
          </a:p>
          <a:p>
            <a:r>
              <a:rPr lang="en-US" dirty="0" smtClean="0"/>
              <a:t>How our ecology is effecting this process</a:t>
            </a:r>
          </a:p>
          <a:p>
            <a:r>
              <a:rPr lang="en-US" dirty="0" smtClean="0"/>
              <a:t>Written two grants on it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and Diabetes</a:t>
            </a:r>
            <a:endParaRPr lang="en-US" dirty="0"/>
          </a:p>
        </p:txBody>
      </p:sp>
      <p:sp>
        <p:nvSpPr>
          <p:cNvPr id="3" name="Content Placeholder 2"/>
          <p:cNvSpPr>
            <a:spLocks noGrp="1"/>
          </p:cNvSpPr>
          <p:nvPr>
            <p:ph idx="1"/>
          </p:nvPr>
        </p:nvSpPr>
        <p:spPr/>
        <p:txBody>
          <a:bodyPr/>
          <a:lstStyle/>
          <a:p>
            <a:r>
              <a:rPr lang="en-US" dirty="0" smtClean="0"/>
              <a:t>Mostly patients of HCV acquired diabetes Mellitus after therapy</a:t>
            </a:r>
          </a:p>
          <a:p>
            <a:r>
              <a:rPr lang="en-US" dirty="0" smtClean="0"/>
              <a:t>Trying to get grant on it to work on these two projects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0" y="152400"/>
            <a:ext cx="9144000" cy="67056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5800" y="1676400"/>
            <a:ext cx="2971800" cy="8382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r>
              <a:rPr lang="en-US" b="1" dirty="0" smtClean="0">
                <a:latin typeface="Georgia" pitchFamily="18" charset="0"/>
              </a:rPr>
              <a:t>    Anti HCV</a:t>
            </a:r>
          </a:p>
        </p:txBody>
      </p:sp>
      <p:sp>
        <p:nvSpPr>
          <p:cNvPr id="3" name="Oval 2"/>
          <p:cNvSpPr/>
          <p:nvPr/>
        </p:nvSpPr>
        <p:spPr>
          <a:xfrm>
            <a:off x="609600" y="2819400"/>
            <a:ext cx="3124200" cy="8382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r>
              <a:rPr lang="en-US" b="1" dirty="0" smtClean="0">
                <a:latin typeface="Georgia" pitchFamily="18" charset="0"/>
              </a:rPr>
              <a:t>            PCR</a:t>
            </a:r>
          </a:p>
        </p:txBody>
      </p:sp>
      <p:sp>
        <p:nvSpPr>
          <p:cNvPr id="4" name="Oval 3"/>
          <p:cNvSpPr/>
          <p:nvPr/>
        </p:nvSpPr>
        <p:spPr>
          <a:xfrm>
            <a:off x="4648200" y="2438400"/>
            <a:ext cx="3429000" cy="8382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r>
              <a:rPr lang="en-US" b="1" dirty="0" smtClean="0">
                <a:latin typeface="Georgia" pitchFamily="18" charset="0"/>
              </a:rPr>
              <a:t>Qualitative PCR</a:t>
            </a:r>
          </a:p>
        </p:txBody>
      </p:sp>
      <p:sp>
        <p:nvSpPr>
          <p:cNvPr id="5" name="Oval 4"/>
          <p:cNvSpPr/>
          <p:nvPr/>
        </p:nvSpPr>
        <p:spPr>
          <a:xfrm>
            <a:off x="4648200" y="3352800"/>
            <a:ext cx="3581400" cy="8382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r>
              <a:rPr lang="en-US" b="1" dirty="0" smtClean="0">
                <a:latin typeface="Georgia" pitchFamily="18" charset="0"/>
              </a:rPr>
              <a:t>Quantitative PCR</a:t>
            </a:r>
          </a:p>
        </p:txBody>
      </p:sp>
      <p:sp>
        <p:nvSpPr>
          <p:cNvPr id="6" name="Oval 5"/>
          <p:cNvSpPr/>
          <p:nvPr/>
        </p:nvSpPr>
        <p:spPr>
          <a:xfrm>
            <a:off x="762000" y="4114800"/>
            <a:ext cx="3124200" cy="8382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endParaRPr lang="en-US" b="1" dirty="0" smtClean="0">
              <a:latin typeface="Georgia" pitchFamily="18" charset="0"/>
            </a:endParaRPr>
          </a:p>
          <a:p>
            <a:r>
              <a:rPr lang="en-US" b="1" dirty="0" smtClean="0">
                <a:latin typeface="Georgia" pitchFamily="18" charset="0"/>
              </a:rPr>
              <a:t>HCV Genotyping</a:t>
            </a:r>
          </a:p>
          <a:p>
            <a:endParaRPr lang="en-US" b="1" dirty="0" smtClean="0">
              <a:latin typeface="Georgia" pitchFamily="18" charset="0"/>
            </a:endParaRPr>
          </a:p>
        </p:txBody>
      </p:sp>
      <p:sp>
        <p:nvSpPr>
          <p:cNvPr id="7" name="Oval 6"/>
          <p:cNvSpPr/>
          <p:nvPr/>
        </p:nvSpPr>
        <p:spPr>
          <a:xfrm>
            <a:off x="838200" y="5257800"/>
            <a:ext cx="2971800" cy="8382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r>
              <a:rPr lang="en-US" b="1" dirty="0" smtClean="0">
                <a:latin typeface="Georgia" pitchFamily="18" charset="0"/>
              </a:rPr>
              <a:t>         IL28B</a:t>
            </a:r>
          </a:p>
        </p:txBody>
      </p:sp>
      <p:sp>
        <p:nvSpPr>
          <p:cNvPr id="8" name="Left-Up Arrow 7"/>
          <p:cNvSpPr/>
          <p:nvPr/>
        </p:nvSpPr>
        <p:spPr>
          <a:xfrm rot="8234536">
            <a:off x="3826927" y="2836327"/>
            <a:ext cx="850392" cy="850392"/>
          </a:xfrm>
          <a:prstGeom prst="leftUp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TextBox 8"/>
          <p:cNvSpPr txBox="1"/>
          <p:nvPr/>
        </p:nvSpPr>
        <p:spPr>
          <a:xfrm>
            <a:off x="1066800" y="3048000"/>
            <a:ext cx="184731" cy="369332"/>
          </a:xfrm>
          <a:prstGeom prst="rect">
            <a:avLst/>
          </a:prstGeom>
          <a:noFill/>
        </p:spPr>
        <p:txBody>
          <a:bodyPr wrap="none" rtlCol="0">
            <a:spAutoFit/>
          </a:bodyPr>
          <a:lstStyle/>
          <a:p>
            <a:endParaRPr lang="en-US" dirty="0"/>
          </a:p>
        </p:txBody>
      </p:sp>
      <p:sp>
        <p:nvSpPr>
          <p:cNvPr id="10" name="Title 9"/>
          <p:cNvSpPr>
            <a:spLocks noGrp="1"/>
          </p:cNvSpPr>
          <p:nvPr>
            <p:ph type="title"/>
          </p:nvPr>
        </p:nvSpPr>
        <p:spPr/>
        <p:txBody>
          <a:bodyPr/>
          <a:lstStyle/>
          <a:p>
            <a:r>
              <a:rPr lang="en-US" i="1" dirty="0" smtClean="0">
                <a:solidFill>
                  <a:schemeClr val="tx1"/>
                </a:solidFill>
              </a:rPr>
              <a:t>What testing should be done</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RM-C\Desktop\hcv genotype\3206488_1743-422X-8-474-1.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001"/>
          <p:cNvPicPr>
            <a:picLocks noChangeAspect="1" noChangeArrowheads="1"/>
          </p:cNvPicPr>
          <p:nvPr/>
        </p:nvPicPr>
        <p:blipFill>
          <a:blip r:embed="rId2"/>
          <a:srcRect/>
          <a:stretch>
            <a:fillRect/>
          </a:stretch>
        </p:blipFill>
        <p:spPr bwMode="auto">
          <a:xfrm>
            <a:off x="0" y="1338580"/>
            <a:ext cx="9144000" cy="5519420"/>
          </a:xfrm>
          <a:prstGeom prst="rect">
            <a:avLst/>
          </a:prstGeom>
          <a:noFill/>
          <a:ln w="9525">
            <a:noFill/>
            <a:miter lim="800000"/>
            <a:headEnd/>
            <a:tailEnd/>
          </a:ln>
        </p:spPr>
      </p:pic>
      <p:sp>
        <p:nvSpPr>
          <p:cNvPr id="3" name="Rectangle 2"/>
          <p:cNvSpPr txBox="1">
            <a:spLocks noChangeArrowheads="1"/>
          </p:cNvSpPr>
          <p:nvPr/>
        </p:nvSpPr>
        <p:spPr>
          <a:xfrm>
            <a:off x="228600" y="838200"/>
            <a:ext cx="8915400" cy="609600"/>
          </a:xfrm>
          <a:prstGeom prst="rect">
            <a:avLst/>
          </a:prstGeom>
        </p:spPr>
        <p:txBody>
          <a:bodyPr>
            <a:normAutofit fontScale="25000" lnSpcReduction="2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800" b="1" i="1" kern="0" dirty="0" smtClean="0">
                <a:latin typeface="Georgia" pitchFamily="18" charset="0"/>
                <a:ea typeface="+mj-ea"/>
                <a:cs typeface="+mj-cs"/>
              </a:rPr>
              <a:t>% age </a:t>
            </a:r>
            <a:r>
              <a:rPr kumimoji="0" lang="en-US" sz="12800" b="1" i="1" u="none" strike="noStrike" kern="0" cap="none" spc="0" normalizeH="0" baseline="0" noProof="0" dirty="0" smtClean="0">
                <a:ln>
                  <a:noFill/>
                </a:ln>
                <a:effectLst/>
                <a:uLnTx/>
                <a:uFillTx/>
                <a:latin typeface="Georgia" pitchFamily="18" charset="0"/>
                <a:ea typeface="+mj-ea"/>
                <a:cs typeface="+mj-cs"/>
              </a:rPr>
              <a:t>of  HCV modes of infection</a:t>
            </a:r>
            <a:r>
              <a:rPr kumimoji="0" lang="en-US" sz="2400" b="1" i="0" u="none" strike="noStrike" kern="0" cap="none" spc="0" normalizeH="0" baseline="0" noProof="0" dirty="0" smtClean="0">
                <a:ln>
                  <a:noFill/>
                </a:ln>
                <a:effectLst/>
                <a:uLnTx/>
                <a:uFillTx/>
                <a:latin typeface="+mj-lt"/>
                <a:ea typeface="+mj-ea"/>
                <a:cs typeface="+mj-cs"/>
              </a:rPr>
              <a:t/>
            </a:r>
            <a:br>
              <a:rPr kumimoji="0" lang="en-US" sz="2400" b="1" i="0" u="none" strike="noStrike" kern="0" cap="none" spc="0" normalizeH="0" baseline="0" noProof="0" dirty="0" smtClean="0">
                <a:ln>
                  <a:noFill/>
                </a:ln>
                <a:effectLst/>
                <a:uLnTx/>
                <a:uFillTx/>
                <a:latin typeface="+mj-lt"/>
                <a:ea typeface="+mj-ea"/>
                <a:cs typeface="+mj-cs"/>
              </a:rPr>
            </a:br>
            <a:r>
              <a:rPr kumimoji="0" lang="en-US" sz="4000" b="1" i="0" u="none" strike="noStrike" kern="0" cap="none" spc="0" normalizeH="0" baseline="0" noProof="0" dirty="0" smtClean="0">
                <a:ln>
                  <a:noFill/>
                </a:ln>
                <a:solidFill>
                  <a:schemeClr val="tx2"/>
                </a:solidFill>
                <a:effectLst/>
                <a:uLnTx/>
                <a:uFillTx/>
                <a:latin typeface="+mj-lt"/>
                <a:ea typeface="+mj-ea"/>
                <a:cs typeface="+mj-cs"/>
              </a:rPr>
              <a:t> </a:t>
            </a:r>
            <a:br>
              <a:rPr kumimoji="0" lang="en-US" sz="4000" b="1" i="0" u="none" strike="noStrike" kern="0" cap="none" spc="0" normalizeH="0" baseline="0" noProof="0" dirty="0" smtClean="0">
                <a:ln>
                  <a:noFill/>
                </a:ln>
                <a:solidFill>
                  <a:schemeClr val="tx2"/>
                </a:solidFill>
                <a:effectLst/>
                <a:uLnTx/>
                <a:uFillTx/>
                <a:latin typeface="+mj-lt"/>
                <a:ea typeface="+mj-ea"/>
                <a:cs typeface="+mj-cs"/>
              </a:rPr>
            </a:br>
            <a:endParaRPr kumimoji="0" lang="en-US" sz="4000" b="1"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SC01684"/>
          <p:cNvPicPr>
            <a:picLocks noChangeAspect="1" noChangeArrowheads="1"/>
          </p:cNvPicPr>
          <p:nvPr/>
        </p:nvPicPr>
        <p:blipFill>
          <a:blip r:embed="rId2"/>
          <a:srcRect/>
          <a:stretch>
            <a:fillRect/>
          </a:stretch>
        </p:blipFill>
        <p:spPr bwMode="auto">
          <a:xfrm>
            <a:off x="0" y="46038"/>
            <a:ext cx="9144000" cy="681196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sllp\Desktop\hcv\image3lg.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M-C\Pictures\Real-Time_PCR_Dual_Labeled_Probes.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71600"/>
            <a:ext cx="9144000" cy="54864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667000" y="533400"/>
            <a:ext cx="3273653" cy="584775"/>
          </a:xfrm>
          <a:prstGeom prst="rect">
            <a:avLst/>
          </a:prstGeom>
        </p:spPr>
        <p:txBody>
          <a:bodyPr wrap="none">
            <a:spAutoFit/>
          </a:bodyPr>
          <a:lstStyle/>
          <a:p>
            <a:r>
              <a:rPr lang="en-US" sz="3200" b="1" i="1" spc="-100" dirty="0" smtClean="0">
                <a:latin typeface="Georgia" pitchFamily="18" charset="0"/>
              </a:rPr>
              <a:t>Real Time PCR </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610600" cy="5570756"/>
          </a:xfrm>
          <a:prstGeom prst="rect">
            <a:avLst/>
          </a:prstGeom>
        </p:spPr>
        <p:txBody>
          <a:bodyPr wrap="square">
            <a:spAutoFit/>
          </a:bodyPr>
          <a:lstStyle/>
          <a:p>
            <a:r>
              <a:rPr lang="en-US" sz="3200" b="1" dirty="0" smtClean="0">
                <a:latin typeface="Georgia" pitchFamily="18" charset="0"/>
              </a:rPr>
              <a:t>How does PCR work</a:t>
            </a:r>
            <a:r>
              <a:rPr lang="en-US" b="1" dirty="0" smtClean="0">
                <a:latin typeface="Georgia" pitchFamily="18" charset="0"/>
              </a:rPr>
              <a:t>?</a:t>
            </a:r>
          </a:p>
          <a:p>
            <a:endParaRPr lang="en-US" b="1" i="1" dirty="0" smtClean="0">
              <a:latin typeface="Georgia" pitchFamily="18" charset="0"/>
            </a:endParaRPr>
          </a:p>
          <a:p>
            <a:pPr marL="457200" indent="-457200">
              <a:buFont typeface="+mj-lt"/>
              <a:buAutoNum type="arabicPeriod"/>
            </a:pPr>
            <a:r>
              <a:rPr lang="en-US" sz="2400" b="1" i="1" dirty="0" smtClean="0">
                <a:latin typeface="Georgia" pitchFamily="18" charset="0"/>
              </a:rPr>
              <a:t> </a:t>
            </a:r>
            <a:r>
              <a:rPr lang="en-US" sz="2400" b="1" i="1" dirty="0" err="1" smtClean="0">
                <a:latin typeface="Georgia" pitchFamily="18" charset="0"/>
              </a:rPr>
              <a:t>Denaturation</a:t>
            </a:r>
            <a:endParaRPr lang="en-US" sz="2400" b="1" i="1" dirty="0" smtClean="0">
              <a:latin typeface="Georgia" pitchFamily="18" charset="0"/>
            </a:endParaRPr>
          </a:p>
          <a:p>
            <a:pPr marL="457200" indent="-457200">
              <a:buFont typeface="+mj-lt"/>
              <a:buAutoNum type="arabicPeriod"/>
            </a:pPr>
            <a:r>
              <a:rPr lang="en-US" sz="2400" b="1" i="1" dirty="0" err="1" smtClean="0">
                <a:latin typeface="Georgia" pitchFamily="18" charset="0"/>
              </a:rPr>
              <a:t>Aneeling</a:t>
            </a:r>
            <a:endParaRPr lang="en-US" sz="2400" b="1" i="1" dirty="0" smtClean="0">
              <a:latin typeface="Georgia" pitchFamily="18" charset="0"/>
            </a:endParaRPr>
          </a:p>
          <a:p>
            <a:pPr marL="457200" indent="-457200">
              <a:buFont typeface="+mj-lt"/>
              <a:buAutoNum type="arabicPeriod"/>
            </a:pPr>
            <a:r>
              <a:rPr lang="en-US" sz="2400" b="1" i="1" dirty="0" err="1" smtClean="0">
                <a:latin typeface="Georgia" pitchFamily="18" charset="0"/>
              </a:rPr>
              <a:t>Extention</a:t>
            </a:r>
            <a:endParaRPr lang="en-US" b="1" i="1" dirty="0" smtClean="0">
              <a:latin typeface="Georgia" pitchFamily="18" charset="0"/>
            </a:endParaRPr>
          </a:p>
          <a:p>
            <a:endParaRPr lang="en-US" b="1" i="1" dirty="0" smtClean="0">
              <a:latin typeface="Georgia" pitchFamily="18" charset="0"/>
            </a:endParaRPr>
          </a:p>
          <a:p>
            <a:r>
              <a:rPr lang="en-US" b="1" i="1" dirty="0" smtClean="0">
                <a:latin typeface="Georgia" pitchFamily="18" charset="0"/>
              </a:rPr>
              <a:t>The cycle of denaturing and synthesizing new DNA is repeated as many as 30 or 40 times, leading to more than one billion exact copies of the original DNA segment.</a:t>
            </a:r>
          </a:p>
          <a:p>
            <a:r>
              <a:rPr lang="en-US" b="1" i="1" dirty="0" smtClean="0">
                <a:latin typeface="Georgia" pitchFamily="18" charset="0"/>
              </a:rPr>
              <a:t> It is directed by a machine called a </a:t>
            </a:r>
            <a:r>
              <a:rPr lang="en-US" b="1" i="1" dirty="0" err="1" smtClean="0">
                <a:latin typeface="Georgia" pitchFamily="18" charset="0"/>
              </a:rPr>
              <a:t>thermocycler</a:t>
            </a:r>
            <a:r>
              <a:rPr lang="en-US" b="1" i="1" dirty="0" smtClean="0">
                <a:latin typeface="Georgia" pitchFamily="18" charset="0"/>
              </a:rPr>
              <a:t>, which is programmed to alter the temperature of the reaction every few minutes to allow DNA denaturing and synthesis.</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Rectangle 1"/>
          <p:cNvSpPr>
            <a:spLocks noChangeArrowheads="1"/>
          </p:cNvSpPr>
          <p:nvPr/>
        </p:nvSpPr>
        <p:spPr bwMode="auto">
          <a:xfrm>
            <a:off x="838200" y="-152400"/>
            <a:ext cx="8305800"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Arial" charset="0"/>
                <a:cs typeface="Arial" charset="0"/>
              </a:rPr>
              <a:t>(last update : 20-08-1999)</a:t>
            </a:r>
            <a:r>
              <a:rPr kumimoji="0" lang="en-US" sz="800" b="0" i="0" u="none" strike="noStrike" cap="none" normalizeH="0" baseline="0" dirty="0" smtClean="0">
                <a:ln>
                  <a:noFill/>
                </a:ln>
                <a:solidFill>
                  <a:schemeClr val="tx1"/>
                </a:solidFill>
                <a:effectLst/>
                <a:latin typeface="Arial" charset="0"/>
                <a:cs typeface="Arial" charset="0"/>
              </a:rPr>
              <a:t> </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  </a:t>
            </a:r>
            <a:r>
              <a:rPr kumimoji="0" lang="en-US" sz="18000" b="0" i="0" u="none" strike="noStrike" cap="none" normalizeH="0" baseline="0" dirty="0" smtClean="0">
                <a:ln>
                  <a:noFill/>
                </a:ln>
                <a:solidFill>
                  <a:schemeClr val="tx1"/>
                </a:solidFill>
                <a:effectLst/>
                <a:latin typeface="Arial" charset="0"/>
                <a:cs typeface="Arial" charset="0"/>
              </a:rPr>
              <a:t/>
            </a:r>
            <a:br>
              <a:rPr kumimoji="0" lang="en-US" sz="18000" b="0" i="0" u="none" strike="noStrike" cap="none" normalizeH="0" baseline="0" dirty="0" smtClean="0">
                <a:ln>
                  <a:noFill/>
                </a:ln>
                <a:solidFill>
                  <a:schemeClr val="tx1"/>
                </a:solidFill>
                <a:effectLst/>
                <a:latin typeface="Arial" charset="0"/>
                <a:cs typeface="Arial" charset="0"/>
              </a:rPr>
            </a:br>
            <a:r>
              <a:rPr kumimoji="0" lang="en-US" sz="1800" b="0" i="0" u="none" strike="noStrike" cap="none" normalizeH="0" baseline="0" dirty="0" smtClean="0">
                <a:ln>
                  <a:noFill/>
                </a:ln>
                <a:solidFill>
                  <a:schemeClr val="tx1"/>
                </a:solidFill>
                <a:effectLst/>
                <a:latin typeface="Arial" charset="0"/>
                <a:cs typeface="Arial" charset="0"/>
              </a:rPr>
              <a:t/>
            </a:r>
            <a:br>
              <a:rPr kumimoji="0" lang="en-US" sz="1800" b="0" i="0" u="none" strike="noStrike" cap="none" normalizeH="0" baseline="0" dirty="0" smtClean="0">
                <a:ln>
                  <a:noFill/>
                </a:ln>
                <a:solidFill>
                  <a:schemeClr val="tx1"/>
                </a:solidFill>
                <a:effectLst/>
                <a:latin typeface="Arial" charset="0"/>
                <a:cs typeface="Arial" charset="0"/>
              </a:rPr>
            </a:br>
            <a:r>
              <a:rPr kumimoji="0" lang="en-US" sz="1800" b="0" i="0" u="none" strike="noStrike" cap="none" normalizeH="0" baseline="0" dirty="0" smtClean="0">
                <a:ln>
                  <a:noFill/>
                </a:ln>
                <a:solidFill>
                  <a:schemeClr val="tx1"/>
                </a:solidFill>
                <a:effectLst/>
                <a:latin typeface="Arial" charset="0"/>
                <a:cs typeface="Arial" charset="0"/>
              </a:rPr>
              <a:t>. </a:t>
            </a:r>
          </a:p>
        </p:txBody>
      </p:sp>
      <p:sp>
        <p:nvSpPr>
          <p:cNvPr id="4" name="Rectangle 3"/>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2" descr="C:\Users\rubi.ghazala.AKU\Desktop\PCR animated_files\pcranimatie.gif"/>
          <p:cNvPicPr>
            <a:picLocks noChangeAspect="1" noChangeArrowheads="1" noCrop="1"/>
          </p:cNvPicPr>
          <p:nvPr/>
        </p:nvPicPr>
        <p:blipFill>
          <a:blip r:embed="rId2"/>
          <a:srcRect/>
          <a:stretch>
            <a:fillRect/>
          </a:stretch>
        </p:blipFill>
        <p:spPr bwMode="auto">
          <a:xfrm>
            <a:off x="0" y="4572000"/>
            <a:ext cx="9144000" cy="2286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Information</a:t>
            </a:r>
            <a:br>
              <a:rPr lang="en-US" dirty="0" smtClean="0"/>
            </a:br>
            <a:endParaRPr lang="en-US" dirty="0"/>
          </a:p>
        </p:txBody>
      </p:sp>
      <p:sp>
        <p:nvSpPr>
          <p:cNvPr id="4" name="Content Placeholder 3"/>
          <p:cNvSpPr>
            <a:spLocks noGrp="1"/>
          </p:cNvSpPr>
          <p:nvPr>
            <p:ph sz="half" idx="4294967295"/>
          </p:nvPr>
        </p:nvSpPr>
        <p:spPr>
          <a:xfrm>
            <a:off x="0" y="990600"/>
            <a:ext cx="9144000" cy="5867400"/>
          </a:xfrm>
        </p:spPr>
        <p:txBody>
          <a:bodyPr>
            <a:normAutofit/>
          </a:bodyPr>
          <a:lstStyle/>
          <a:p>
            <a:r>
              <a:rPr lang="en-US" b="1" u="sng" dirty="0"/>
              <a:t>Personal Detail</a:t>
            </a:r>
            <a:endParaRPr lang="en-US" b="1" dirty="0"/>
          </a:p>
          <a:p>
            <a:pPr lvl="1"/>
            <a:r>
              <a:rPr lang="en-US" b="1" dirty="0"/>
              <a:t>Name				:	</a:t>
            </a:r>
            <a:r>
              <a:rPr lang="en-US" b="1" dirty="0" err="1"/>
              <a:t>Ghazala</a:t>
            </a:r>
            <a:r>
              <a:rPr lang="en-US" b="1" dirty="0"/>
              <a:t> </a:t>
            </a:r>
            <a:r>
              <a:rPr lang="en-US" b="1" dirty="0" err="1"/>
              <a:t>Rubi</a:t>
            </a:r>
            <a:r>
              <a:rPr lang="en-US" b="1" dirty="0"/>
              <a:t>	</a:t>
            </a:r>
            <a:endParaRPr lang="en-US" dirty="0"/>
          </a:p>
          <a:p>
            <a:r>
              <a:rPr lang="en-US" b="1" dirty="0" smtClean="0"/>
              <a:t>email</a:t>
            </a:r>
            <a:r>
              <a:rPr lang="en-US" b="1" dirty="0"/>
              <a:t>				rubighazala@yahoo.com</a:t>
            </a:r>
            <a:endParaRPr lang="en-US" dirty="0"/>
          </a:p>
          <a:p>
            <a:r>
              <a:rPr lang="en-US" dirty="0"/>
              <a:t>Nationality			:	Pakistani</a:t>
            </a:r>
          </a:p>
          <a:p>
            <a:r>
              <a:rPr lang="en-US" dirty="0"/>
              <a:t>Place of Birth			:	Lahore, Pakistan</a:t>
            </a:r>
          </a:p>
          <a:p>
            <a:r>
              <a:rPr lang="en-US" dirty="0"/>
              <a:t>Marital Status			:	Married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sllp\Desktop\hcv\afp19990101p79-f1.gif"/>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1371600"/>
            <a:ext cx="9144000" cy="5486400"/>
          </a:xfrm>
          <a:prstGeom prst="rect">
            <a:avLst/>
          </a:prstGeom>
          <a:noFill/>
          <a:ln w="9525">
            <a:noFill/>
            <a:miter lim="800000"/>
            <a:headEnd/>
            <a:tailEnd/>
          </a:ln>
          <a:effectLst/>
        </p:spPr>
      </p:pic>
      <p:sp>
        <p:nvSpPr>
          <p:cNvPr id="3" name="Rectangle 2"/>
          <p:cNvSpPr/>
          <p:nvPr/>
        </p:nvSpPr>
        <p:spPr>
          <a:xfrm>
            <a:off x="1447800" y="609600"/>
            <a:ext cx="6029984" cy="584775"/>
          </a:xfrm>
          <a:prstGeom prst="rect">
            <a:avLst/>
          </a:prstGeom>
        </p:spPr>
        <p:txBody>
          <a:bodyPr wrap="none">
            <a:spAutoFit/>
          </a:bodyPr>
          <a:lstStyle/>
          <a:p>
            <a:r>
              <a:rPr lang="en-US" sz="3200" b="1" i="1" dirty="0" smtClean="0"/>
              <a:t>Ampliprep &amp;TaqMan® System</a:t>
            </a:r>
            <a:endParaRPr lang="en-US" sz="32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762000"/>
            <a:ext cx="4767652" cy="584775"/>
          </a:xfrm>
          <a:prstGeom prst="rect">
            <a:avLst/>
          </a:prstGeom>
        </p:spPr>
        <p:txBody>
          <a:bodyPr wrap="square">
            <a:spAutoFit/>
          </a:bodyPr>
          <a:lstStyle/>
          <a:p>
            <a:r>
              <a:rPr lang="en-US" sz="3200" b="1" i="1" spc="-100" dirty="0" smtClean="0">
                <a:latin typeface="Georgia" pitchFamily="18" charset="0"/>
              </a:rPr>
              <a:t>Qualitative HCV PCR</a:t>
            </a:r>
          </a:p>
        </p:txBody>
      </p:sp>
      <p:sp>
        <p:nvSpPr>
          <p:cNvPr id="4" name="Rectangle 3"/>
          <p:cNvSpPr/>
          <p:nvPr/>
        </p:nvSpPr>
        <p:spPr>
          <a:xfrm>
            <a:off x="457200" y="1981200"/>
            <a:ext cx="8382000" cy="2800767"/>
          </a:xfrm>
          <a:prstGeom prst="rect">
            <a:avLst/>
          </a:prstGeom>
        </p:spPr>
        <p:txBody>
          <a:bodyPr wrap="square">
            <a:spAutoFit/>
          </a:bodyPr>
          <a:lstStyle/>
          <a:p>
            <a:r>
              <a:rPr lang="en-US" sz="3200" b="1" i="1" spc="-100" dirty="0" smtClean="0">
                <a:latin typeface="Georgia" pitchFamily="18" charset="0"/>
              </a:rPr>
              <a:t>3 Steps</a:t>
            </a:r>
          </a:p>
          <a:p>
            <a:endParaRPr lang="en-US" sz="2400" b="1" i="1" spc="-100" dirty="0" smtClean="0">
              <a:latin typeface="Georgia" pitchFamily="18" charset="0"/>
            </a:endParaRPr>
          </a:p>
          <a:p>
            <a:pPr marL="457200" indent="-457200">
              <a:buFont typeface="Wingdings" pitchFamily="2" charset="2"/>
              <a:buChar char="§"/>
            </a:pPr>
            <a:r>
              <a:rPr lang="en-US" sz="2400" b="1" i="1" spc="-100" dirty="0" smtClean="0">
                <a:latin typeface="Georgia" pitchFamily="18" charset="0"/>
              </a:rPr>
              <a:t>Extraction…………………………………..(Ampliprep)</a:t>
            </a:r>
          </a:p>
          <a:p>
            <a:pPr marL="457200" indent="-457200">
              <a:buFont typeface="Wingdings" pitchFamily="2" charset="2"/>
              <a:buChar char="§"/>
            </a:pPr>
            <a:endParaRPr lang="en-US" sz="2400" b="1" i="1" spc="-100" dirty="0" smtClean="0">
              <a:latin typeface="Georgia" pitchFamily="18" charset="0"/>
            </a:endParaRPr>
          </a:p>
          <a:p>
            <a:pPr marL="457200" lvl="0" indent="-457200">
              <a:buFont typeface="Wingdings" pitchFamily="2" charset="2"/>
              <a:buChar char="§"/>
            </a:pPr>
            <a:r>
              <a:rPr lang="en-US" sz="2400" b="1" i="1" spc="-100" dirty="0" smtClean="0">
                <a:latin typeface="Georgia" pitchFamily="18" charset="0"/>
              </a:rPr>
              <a:t>Reverse Transcription, </a:t>
            </a:r>
            <a:r>
              <a:rPr lang="en-US" sz="2400" b="1" i="1" spc="-100" dirty="0" err="1" smtClean="0">
                <a:latin typeface="Georgia" pitchFamily="18" charset="0"/>
              </a:rPr>
              <a:t>cDNA</a:t>
            </a:r>
            <a:r>
              <a:rPr lang="en-US" sz="2400" b="1" i="1" spc="-100" dirty="0" smtClean="0">
                <a:latin typeface="Georgia" pitchFamily="18" charset="0"/>
              </a:rPr>
              <a:t>……..(</a:t>
            </a:r>
            <a:r>
              <a:rPr lang="en-US" sz="2400" b="1" i="1" spc="-100" dirty="0" err="1" smtClean="0">
                <a:latin typeface="Georgia" pitchFamily="18" charset="0"/>
              </a:rPr>
              <a:t>Taq</a:t>
            </a:r>
            <a:r>
              <a:rPr lang="en-US" sz="2400" b="1" i="1" spc="-100" dirty="0" smtClean="0">
                <a:latin typeface="Georgia" pitchFamily="18" charset="0"/>
              </a:rPr>
              <a:t> Man 96)</a:t>
            </a:r>
          </a:p>
          <a:p>
            <a:endParaRPr lang="en-US" sz="2400" b="1" i="1" spc="-100" dirty="0" smtClean="0">
              <a:latin typeface="Georgia" pitchFamily="18" charset="0"/>
            </a:endParaRPr>
          </a:p>
          <a:p>
            <a:pPr marL="457200" indent="-457200">
              <a:buFont typeface="Wingdings" pitchFamily="2" charset="2"/>
              <a:buChar char="§"/>
            </a:pPr>
            <a:r>
              <a:rPr lang="en-US" sz="2400" b="1" i="1" spc="-100" dirty="0" smtClean="0">
                <a:latin typeface="Georgia" pitchFamily="18" charset="0"/>
              </a:rPr>
              <a:t>Amplification &amp; Detection…………..(</a:t>
            </a:r>
            <a:r>
              <a:rPr lang="en-US" sz="2400" b="1" i="1" spc="-100" dirty="0" err="1" smtClean="0">
                <a:latin typeface="Georgia" pitchFamily="18" charset="0"/>
              </a:rPr>
              <a:t>Taq</a:t>
            </a:r>
            <a:r>
              <a:rPr lang="en-US" sz="2400" b="1" i="1" spc="-100" dirty="0" smtClean="0">
                <a:latin typeface="Georgia" pitchFamily="18" charset="0"/>
              </a:rPr>
              <a:t> Man 96)</a:t>
            </a:r>
            <a:endParaRPr lang="en-US" sz="3600" b="1" i="1" spc="-100" dirty="0" smtClean="0">
              <a:latin typeface="Georg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2"/>
          <a:stretch>
            <a:fillRect/>
          </a:stretch>
        </p:blipFill>
        <p:spPr>
          <a:xfrm>
            <a:off x="0" y="1371600"/>
            <a:ext cx="9144000" cy="5486400"/>
          </a:xfrm>
          <a:prstGeom prst="rect">
            <a:avLst/>
          </a:prstGeom>
        </p:spPr>
      </p:pic>
      <p:sp>
        <p:nvSpPr>
          <p:cNvPr id="3" name="Rectangle 2"/>
          <p:cNvSpPr/>
          <p:nvPr/>
        </p:nvSpPr>
        <p:spPr>
          <a:xfrm>
            <a:off x="609600" y="762000"/>
            <a:ext cx="8382000" cy="584775"/>
          </a:xfrm>
          <a:prstGeom prst="rect">
            <a:avLst/>
          </a:prstGeom>
        </p:spPr>
        <p:txBody>
          <a:bodyPr wrap="square">
            <a:spAutoFit/>
          </a:bodyPr>
          <a:lstStyle/>
          <a:p>
            <a:pPr lvl="0">
              <a:spcBef>
                <a:spcPts val="600"/>
              </a:spcBef>
              <a:buClr>
                <a:srgbClr val="FE8637"/>
              </a:buClr>
              <a:buSzPct val="70000"/>
            </a:pPr>
            <a:r>
              <a:rPr lang="en-US" sz="3200" b="1" i="1" dirty="0" smtClean="0">
                <a:latin typeface="Georgia" pitchFamily="18" charset="0"/>
              </a:rPr>
              <a:t>Results Interpretation by graph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610600" cy="4708981"/>
          </a:xfrm>
          <a:prstGeom prst="rect">
            <a:avLst/>
          </a:prstGeom>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Wingdings" pitchFamily="2" charset="2"/>
              <a:buChar char="Ø"/>
              <a:tabLst/>
              <a:defRPr/>
            </a:pPr>
            <a:endParaRPr lang="en-GB" sz="2000" b="1" i="1" kern="0" dirty="0" smtClean="0">
              <a:latin typeface="Georgia" pitchFamily="18" charset="0"/>
              <a:ea typeface="Times New Roman" pitchFamily="18" charset="0"/>
              <a:cs typeface="Times New Roman" pitchFamily="18" charset="0"/>
            </a:endParaRPr>
          </a:p>
          <a:p>
            <a:pPr marL="342900" marR="0" lvl="0" indent="-342900" defTabSz="914400" eaLnBrk="1" fontAlgn="auto" latinLnBrk="0" hangingPunct="1">
              <a:lnSpc>
                <a:spcPct val="100000"/>
              </a:lnSpc>
              <a:spcBef>
                <a:spcPts val="0"/>
              </a:spcBef>
              <a:spcAft>
                <a:spcPts val="0"/>
              </a:spcAft>
              <a:buClrTx/>
              <a:buSzTx/>
              <a:buFont typeface="Wingdings" pitchFamily="2" charset="2"/>
              <a:buChar char="Ø"/>
              <a:tabLst/>
              <a:defRPr/>
            </a:pPr>
            <a:r>
              <a:rPr lang="en-GB" sz="2000" b="1" i="1" kern="0" dirty="0" smtClean="0">
                <a:latin typeface="Georgia" pitchFamily="18" charset="0"/>
                <a:ea typeface="Times New Roman" pitchFamily="18" charset="0"/>
                <a:cs typeface="Times New Roman" pitchFamily="18" charset="0"/>
              </a:rPr>
              <a:t>The ability of the virus to mutate has resulted in the existence of</a:t>
            </a:r>
          </a:p>
          <a:p>
            <a:pPr marL="342900" marR="0" lvl="0" indent="-342900" defTabSz="914400" eaLnBrk="1" fontAlgn="auto" latinLnBrk="0" hangingPunct="1">
              <a:lnSpc>
                <a:spcPct val="100000"/>
              </a:lnSpc>
              <a:spcBef>
                <a:spcPts val="0"/>
              </a:spcBef>
              <a:spcAft>
                <a:spcPts val="0"/>
              </a:spcAft>
              <a:buClrTx/>
              <a:buSzTx/>
              <a:buFont typeface="Wingdings" pitchFamily="2" charset="2"/>
              <a:buChar char="Ø"/>
              <a:tabLst/>
              <a:defRPr/>
            </a:pPr>
            <a:endParaRPr lang="en-GB" sz="2000" b="1" i="1" kern="0" dirty="0" smtClean="0">
              <a:latin typeface="Georgia" pitchFamily="18" charset="0"/>
              <a:ea typeface="Times New Roman" pitchFamily="18" charset="0"/>
              <a:cs typeface="Times New Roman" pitchFamily="18" charset="0"/>
            </a:endParaRPr>
          </a:p>
          <a:p>
            <a:pPr marL="342900" marR="0" lvl="0" indent="-342900" defTabSz="914400" eaLnBrk="1" fontAlgn="auto" latinLnBrk="0" hangingPunct="1">
              <a:lnSpc>
                <a:spcPct val="100000"/>
              </a:lnSpc>
              <a:spcBef>
                <a:spcPts val="0"/>
              </a:spcBef>
              <a:spcAft>
                <a:spcPts val="0"/>
              </a:spcAft>
              <a:buClrTx/>
              <a:buSzTx/>
              <a:tabLst/>
              <a:defRPr/>
            </a:pPr>
            <a:r>
              <a:rPr lang="en-GB" sz="2000" b="1" i="1" kern="0" dirty="0" smtClean="0">
                <a:latin typeface="Georgia" pitchFamily="18" charset="0"/>
                <a:ea typeface="Times New Roman" pitchFamily="18" charset="0"/>
                <a:cs typeface="Times New Roman" pitchFamily="18" charset="0"/>
              </a:rPr>
              <a:t> 	11 different genetic variations of HCV.</a:t>
            </a:r>
          </a:p>
          <a:p>
            <a:pPr marL="342900" marR="0" lvl="0" indent="-342900" defTabSz="914400" eaLnBrk="1" fontAlgn="auto" latinLnBrk="0" hangingPunct="1">
              <a:lnSpc>
                <a:spcPct val="100000"/>
              </a:lnSpc>
              <a:spcBef>
                <a:spcPts val="0"/>
              </a:spcBef>
              <a:spcAft>
                <a:spcPts val="0"/>
              </a:spcAft>
              <a:buClrTx/>
              <a:buSzTx/>
              <a:buFont typeface="Wingdings" pitchFamily="2" charset="2"/>
              <a:buChar char="Ø"/>
              <a:tabLst/>
              <a:defRPr/>
            </a:pPr>
            <a:endParaRPr lang="en-GB" sz="2000" b="1" i="1" kern="0" dirty="0" smtClean="0">
              <a:latin typeface="Georgia" pitchFamily="18" charset="0"/>
              <a:ea typeface="Times New Roman" pitchFamily="18" charset="0"/>
              <a:cs typeface="Times New Roman" pitchFamily="18" charset="0"/>
            </a:endParaRPr>
          </a:p>
          <a:p>
            <a:pPr marL="342900" lvl="0" indent="-342900">
              <a:buFont typeface="Wingdings" pitchFamily="2" charset="2"/>
              <a:buChar char="Ø"/>
            </a:pPr>
            <a:r>
              <a:rPr lang="en-GB" sz="2000" b="1" i="1" dirty="0" smtClean="0">
                <a:latin typeface="Georgia" pitchFamily="18" charset="0"/>
                <a:ea typeface="Times New Roman" pitchFamily="18" charset="0"/>
                <a:cs typeface="Times New Roman" pitchFamily="18" charset="0"/>
              </a:rPr>
              <a:t>These variations are known as ‘genotypes’.</a:t>
            </a:r>
          </a:p>
          <a:p>
            <a:pPr lvl="0"/>
            <a:endParaRPr lang="en-GB" sz="2000" b="1" i="1" dirty="0" smtClean="0">
              <a:latin typeface="Georgia" pitchFamily="18" charset="0"/>
              <a:ea typeface="Times New Roman" pitchFamily="18" charset="0"/>
              <a:cs typeface="Times New Roman" pitchFamily="18" charset="0"/>
            </a:endParaRPr>
          </a:p>
          <a:p>
            <a:pPr marL="342900" lvl="0" indent="-342900">
              <a:buFont typeface="Wingdings" pitchFamily="2" charset="2"/>
              <a:buChar char="Ø"/>
            </a:pPr>
            <a:r>
              <a:rPr lang="en-GB" sz="2000" b="1" i="1" dirty="0" smtClean="0">
                <a:latin typeface="Georgia" pitchFamily="18" charset="0"/>
                <a:ea typeface="Times New Roman" pitchFamily="18" charset="0"/>
                <a:cs typeface="Times New Roman" pitchFamily="18" charset="0"/>
              </a:rPr>
              <a:t>Numbered from 1  - 12.</a:t>
            </a:r>
          </a:p>
          <a:p>
            <a:pPr marL="342900" lvl="0" indent="-342900">
              <a:buFont typeface="Wingdings" pitchFamily="2" charset="2"/>
              <a:buChar char="Ø"/>
            </a:pPr>
            <a:endParaRPr lang="en-GB" sz="2000" b="1" i="1" dirty="0" smtClean="0">
              <a:latin typeface="Georgia" pitchFamily="18" charset="0"/>
              <a:ea typeface="Times New Roman" pitchFamily="18" charset="0"/>
              <a:cs typeface="Times New Roman" pitchFamily="18" charset="0"/>
            </a:endParaRPr>
          </a:p>
          <a:p>
            <a:pPr marL="342900" lvl="0" indent="-342900">
              <a:buFont typeface="Wingdings" pitchFamily="2" charset="2"/>
              <a:buChar char="Ø"/>
            </a:pPr>
            <a:r>
              <a:rPr lang="en-GB" sz="2000" b="1" i="1" dirty="0" smtClean="0">
                <a:latin typeface="Georgia" pitchFamily="18" charset="0"/>
                <a:ea typeface="Times New Roman" pitchFamily="18" charset="0"/>
                <a:cs typeface="Times New Roman" pitchFamily="18" charset="0"/>
              </a:rPr>
              <a:t>These genotypes also have sub-types.</a:t>
            </a:r>
          </a:p>
          <a:p>
            <a:pPr marL="342900" lvl="0" indent="-342900">
              <a:buFont typeface="Wingdings" pitchFamily="2" charset="2"/>
              <a:buChar char="Ø"/>
            </a:pPr>
            <a:endParaRPr lang="en-GB" sz="2000" b="1" i="1" dirty="0" smtClean="0">
              <a:latin typeface="Georgia" pitchFamily="18" charset="0"/>
              <a:ea typeface="Times New Roman" pitchFamily="18" charset="0"/>
              <a:cs typeface="Times New Roman" pitchFamily="18" charset="0"/>
            </a:endParaRPr>
          </a:p>
          <a:p>
            <a:pPr marL="342900" lvl="0" indent="-342900" eaLnBrk="0" hangingPunct="0">
              <a:buFont typeface="Wingdings" pitchFamily="2" charset="2"/>
              <a:buChar char="Ø"/>
            </a:pPr>
            <a:r>
              <a:rPr lang="en-GB" sz="2000" b="1" i="1" dirty="0" smtClean="0">
                <a:latin typeface="Georgia" pitchFamily="18" charset="0"/>
                <a:ea typeface="Times New Roman" pitchFamily="18" charset="0"/>
                <a:cs typeface="Times New Roman" pitchFamily="18" charset="0"/>
              </a:rPr>
              <a:t>The different genotypes are often, but not exclusively, related to different parts of the world. </a:t>
            </a:r>
          </a:p>
          <a:p>
            <a:pPr lvl="0"/>
            <a:endParaRPr lang="en-US" sz="2000" b="1" i="1" kern="0" dirty="0" smtClean="0">
              <a:latin typeface="Georgia" pitchFamily="18" charset="0"/>
            </a:endParaRPr>
          </a:p>
        </p:txBody>
      </p:sp>
      <p:sp>
        <p:nvSpPr>
          <p:cNvPr id="3" name="Rectangle 2"/>
          <p:cNvSpPr/>
          <p:nvPr/>
        </p:nvSpPr>
        <p:spPr>
          <a:xfrm>
            <a:off x="2514600" y="685800"/>
            <a:ext cx="4057521" cy="584775"/>
          </a:xfrm>
          <a:prstGeom prst="rect">
            <a:avLst/>
          </a:prstGeom>
        </p:spPr>
        <p:txBody>
          <a:bodyPr wrap="none">
            <a:spAutoFit/>
          </a:bodyPr>
          <a:lstStyle/>
          <a:p>
            <a:pPr lvl="0"/>
            <a:r>
              <a:rPr lang="en-GB" sz="3200" b="1" i="1" dirty="0" smtClean="0">
                <a:latin typeface="Georgia" pitchFamily="18" charset="0"/>
                <a:ea typeface="Times New Roman" pitchFamily="18" charset="0"/>
                <a:cs typeface="Times New Roman" pitchFamily="18" charset="0"/>
              </a:rPr>
              <a:t>G</a:t>
            </a:r>
            <a:r>
              <a:rPr lang="en-GB" sz="3200" b="1" i="1" dirty="0" smtClean="0" bmk="">
                <a:latin typeface="Georgia" pitchFamily="18" charset="0"/>
                <a:ea typeface="Times New Roman" pitchFamily="18" charset="0"/>
                <a:cs typeface="Times New Roman" pitchFamily="18" charset="0"/>
              </a:rPr>
              <a:t>enotypes of HCV</a:t>
            </a:r>
            <a:endParaRPr lang="en-US" sz="1400" b="1" i="1" dirty="0" smtClean="0">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382000" cy="5324535"/>
          </a:xfrm>
          <a:prstGeom prst="rect">
            <a:avLst/>
          </a:prstGeom>
        </p:spPr>
        <p:txBody>
          <a:bodyPr wrap="square">
            <a:spAutoFit/>
          </a:bodyPr>
          <a:lstStyle/>
          <a:p>
            <a:pPr marL="285750" lvl="0" indent="-285750" eaLnBrk="0" fontAlgn="base" hangingPunct="0">
              <a:spcBef>
                <a:spcPct val="0"/>
              </a:spcBef>
              <a:spcAft>
                <a:spcPct val="0"/>
              </a:spcAft>
              <a:buFont typeface="Wingdings" pitchFamily="2" charset="2"/>
              <a:buChar char="Ø"/>
            </a:pPr>
            <a:r>
              <a:rPr lang="en-GB" sz="2000" b="1" dirty="0">
                <a:latin typeface="Georgia" pitchFamily="18" charset="0"/>
                <a:ea typeface="Times New Roman" pitchFamily="18" charset="0"/>
                <a:cs typeface="Times New Roman" pitchFamily="18" charset="0"/>
              </a:rPr>
              <a:t>Genotypes 1, 2 and 3 have a worldwide distribution. </a:t>
            </a:r>
            <a:endParaRPr lang="en-GB" sz="2000" b="1" dirty="0" smtClean="0">
              <a:latin typeface="Georgia" pitchFamily="18" charset="0"/>
              <a:ea typeface="Times New Roman" pitchFamily="18" charset="0"/>
              <a:cs typeface="Times New Roman" pitchFamily="18" charset="0"/>
            </a:endParaRPr>
          </a:p>
          <a:p>
            <a:pPr lvl="0" eaLnBrk="0" fontAlgn="base" hangingPunct="0">
              <a:spcBef>
                <a:spcPct val="0"/>
              </a:spcBef>
              <a:spcAft>
                <a:spcPct val="0"/>
              </a:spcAft>
            </a:pPr>
            <a:endParaRPr lang="en-GB" sz="2000" b="1" dirty="0">
              <a:latin typeface="Georgia" pitchFamily="18" charset="0"/>
              <a:ea typeface="Times New Roman" pitchFamily="18" charset="0"/>
              <a:cs typeface="Times New Roman" pitchFamily="18" charset="0"/>
            </a:endParaRPr>
          </a:p>
          <a:p>
            <a:pPr marL="285750" lvl="0" indent="-285750" eaLnBrk="0" fontAlgn="base" hangingPunct="0">
              <a:spcBef>
                <a:spcPct val="0"/>
              </a:spcBef>
              <a:spcAft>
                <a:spcPct val="0"/>
              </a:spcAft>
              <a:buFont typeface="Wingdings" pitchFamily="2" charset="2"/>
              <a:buChar char="Ø"/>
            </a:pPr>
            <a:r>
              <a:rPr lang="en-GB" sz="2000" b="1" dirty="0">
                <a:latin typeface="Georgia" pitchFamily="18" charset="0"/>
                <a:ea typeface="Times New Roman" pitchFamily="18" charset="0"/>
                <a:cs typeface="Times New Roman" pitchFamily="18" charset="0"/>
              </a:rPr>
              <a:t>Types 1a and 1b are the most common, accounting for about 60% of global infections. </a:t>
            </a:r>
            <a:endParaRPr lang="en-GB" sz="2000" b="1" dirty="0" smtClean="0">
              <a:latin typeface="Georgia" pitchFamily="18" charset="0"/>
              <a:ea typeface="Times New Roman" pitchFamily="18" charset="0"/>
              <a:cs typeface="Times New Roman" pitchFamily="18" charset="0"/>
            </a:endParaRPr>
          </a:p>
          <a:p>
            <a:pPr lvl="0" eaLnBrk="0" fontAlgn="base" hangingPunct="0">
              <a:spcBef>
                <a:spcPct val="0"/>
              </a:spcBef>
              <a:spcAft>
                <a:spcPct val="0"/>
              </a:spcAft>
            </a:pPr>
            <a:endParaRPr lang="en-GB" sz="2000" b="1" dirty="0">
              <a:latin typeface="Georgia" pitchFamily="18" charset="0"/>
              <a:ea typeface="Times New Roman" pitchFamily="18" charset="0"/>
              <a:cs typeface="Times New Roman" pitchFamily="18" charset="0"/>
            </a:endParaRPr>
          </a:p>
          <a:p>
            <a:pPr marL="285750" lvl="0" indent="-285750" eaLnBrk="0" fontAlgn="base" hangingPunct="0">
              <a:spcBef>
                <a:spcPct val="0"/>
              </a:spcBef>
              <a:spcAft>
                <a:spcPct val="0"/>
              </a:spcAft>
              <a:buFont typeface="Wingdings" pitchFamily="2" charset="2"/>
              <a:buChar char="Ø"/>
            </a:pPr>
            <a:r>
              <a:rPr lang="en-GB" sz="2000" b="1" dirty="0">
                <a:latin typeface="Georgia" pitchFamily="18" charset="0"/>
                <a:ea typeface="Times New Roman" pitchFamily="18" charset="0"/>
                <a:cs typeface="Times New Roman" pitchFamily="18" charset="0"/>
              </a:rPr>
              <a:t>They predominate in Northern Europe and North America and in Southern and Eastern Europe and Japan</a:t>
            </a:r>
            <a:r>
              <a:rPr lang="en-GB" sz="2000" b="1" dirty="0" smtClean="0">
                <a:latin typeface="Georgia" pitchFamily="18" charset="0"/>
                <a:ea typeface="Times New Roman" pitchFamily="18" charset="0"/>
                <a:cs typeface="Times New Roman" pitchFamily="18" charset="0"/>
              </a:rPr>
              <a:t>.</a:t>
            </a:r>
          </a:p>
          <a:p>
            <a:pPr marL="285750" lvl="0" indent="-285750" eaLnBrk="0" fontAlgn="base" hangingPunct="0">
              <a:spcBef>
                <a:spcPct val="0"/>
              </a:spcBef>
              <a:spcAft>
                <a:spcPct val="0"/>
              </a:spcAft>
              <a:buFont typeface="Wingdings" pitchFamily="2" charset="2"/>
              <a:buChar char="Ø"/>
            </a:pPr>
            <a:endParaRPr lang="en-GB" sz="2000" b="1" dirty="0">
              <a:latin typeface="Georgia" pitchFamily="18" charset="0"/>
              <a:ea typeface="Times New Roman" pitchFamily="18" charset="0"/>
              <a:cs typeface="Times New Roman" pitchFamily="18" charset="0"/>
            </a:endParaRPr>
          </a:p>
          <a:p>
            <a:pPr marL="285750" lvl="0" indent="-285750" eaLnBrk="0" fontAlgn="base" hangingPunct="0">
              <a:spcBef>
                <a:spcPct val="0"/>
              </a:spcBef>
              <a:spcAft>
                <a:spcPct val="0"/>
              </a:spcAft>
              <a:buFont typeface="Wingdings" pitchFamily="2" charset="2"/>
              <a:buChar char="Ø"/>
            </a:pPr>
            <a:r>
              <a:rPr lang="en-GB" sz="2000" b="1" dirty="0">
                <a:latin typeface="Georgia" pitchFamily="18" charset="0"/>
                <a:ea typeface="Times New Roman" pitchFamily="18" charset="0"/>
                <a:cs typeface="Times New Roman" pitchFamily="18" charset="0"/>
              </a:rPr>
              <a:t>Genotype 2 is less frequently represented than type 1. </a:t>
            </a:r>
            <a:endParaRPr lang="en-GB" sz="2000" b="1" dirty="0" smtClean="0">
              <a:latin typeface="Georgia" pitchFamily="18" charset="0"/>
              <a:ea typeface="Times New Roman" pitchFamily="18" charset="0"/>
              <a:cs typeface="Times New Roman" pitchFamily="18" charset="0"/>
            </a:endParaRPr>
          </a:p>
          <a:p>
            <a:pPr lvl="0" eaLnBrk="0" fontAlgn="base" hangingPunct="0">
              <a:spcBef>
                <a:spcPct val="0"/>
              </a:spcBef>
              <a:spcAft>
                <a:spcPct val="0"/>
              </a:spcAft>
            </a:pPr>
            <a:endParaRPr lang="en-GB" sz="2000" b="1" dirty="0">
              <a:latin typeface="Georgia" pitchFamily="18" charset="0"/>
              <a:ea typeface="Times New Roman" pitchFamily="18" charset="0"/>
              <a:cs typeface="Times New Roman" pitchFamily="18" charset="0"/>
            </a:endParaRPr>
          </a:p>
          <a:p>
            <a:pPr marL="285750" lvl="0" indent="-285750" eaLnBrk="0" fontAlgn="base" hangingPunct="0">
              <a:spcBef>
                <a:spcPct val="0"/>
              </a:spcBef>
              <a:spcAft>
                <a:spcPct val="0"/>
              </a:spcAft>
              <a:buFont typeface="Wingdings" pitchFamily="2" charset="2"/>
              <a:buChar char="Ø"/>
            </a:pPr>
            <a:r>
              <a:rPr lang="en-GB" sz="2000" b="1" dirty="0">
                <a:latin typeface="Georgia" pitchFamily="18" charset="0"/>
                <a:ea typeface="Times New Roman" pitchFamily="18" charset="0"/>
                <a:cs typeface="Times New Roman" pitchFamily="18" charset="0"/>
              </a:rPr>
              <a:t>Genotype 3 is endemic in south-east Asia. </a:t>
            </a:r>
            <a:endParaRPr lang="en-GB" sz="2000" b="1" dirty="0" smtClean="0">
              <a:latin typeface="Georgia" pitchFamily="18" charset="0"/>
              <a:ea typeface="Times New Roman" pitchFamily="18" charset="0"/>
              <a:cs typeface="Times New Roman" pitchFamily="18" charset="0"/>
            </a:endParaRPr>
          </a:p>
          <a:p>
            <a:pPr lvl="0" eaLnBrk="0" fontAlgn="base" hangingPunct="0">
              <a:spcBef>
                <a:spcPct val="0"/>
              </a:spcBef>
              <a:spcAft>
                <a:spcPct val="0"/>
              </a:spcAft>
            </a:pPr>
            <a:endParaRPr lang="en-GB" sz="2000" b="1" dirty="0">
              <a:latin typeface="Georgia" pitchFamily="18" charset="0"/>
              <a:ea typeface="Times New Roman" pitchFamily="18" charset="0"/>
              <a:cs typeface="Times New Roman" pitchFamily="18" charset="0"/>
            </a:endParaRPr>
          </a:p>
          <a:p>
            <a:pPr marL="285750" lvl="0" indent="-285750" eaLnBrk="0" fontAlgn="base" hangingPunct="0">
              <a:spcBef>
                <a:spcPct val="0"/>
              </a:spcBef>
              <a:spcAft>
                <a:spcPct val="0"/>
              </a:spcAft>
              <a:buFont typeface="Wingdings" pitchFamily="2" charset="2"/>
              <a:buChar char="Ø"/>
            </a:pPr>
            <a:r>
              <a:rPr lang="en-GB" sz="2000" b="1" dirty="0">
                <a:latin typeface="Georgia" pitchFamily="18" charset="0"/>
                <a:ea typeface="Times New Roman" pitchFamily="18" charset="0"/>
                <a:cs typeface="Times New Roman" pitchFamily="18" charset="0"/>
              </a:rPr>
              <a:t>Genotype 4 is principally found in the Middle East, Egypt, and central Africa</a:t>
            </a:r>
            <a:r>
              <a:rPr lang="en-GB" sz="2000" b="1" dirty="0" smtClean="0">
                <a:latin typeface="Georgia" pitchFamily="18" charset="0"/>
                <a:ea typeface="Times New Roman" pitchFamily="18" charset="0"/>
                <a:cs typeface="Times New Roman" pitchFamily="18" charset="0"/>
              </a:rPr>
              <a:t>.</a:t>
            </a:r>
          </a:p>
          <a:p>
            <a:pPr lvl="0" eaLnBrk="0" fontAlgn="base" hangingPunct="0">
              <a:spcBef>
                <a:spcPct val="0"/>
              </a:spcBef>
              <a:spcAft>
                <a:spcPct val="0"/>
              </a:spcAft>
            </a:pPr>
            <a:endParaRPr lang="en-GB" sz="2000" b="1" dirty="0">
              <a:latin typeface="Georgia" pitchFamily="18" charset="0"/>
              <a:ea typeface="Times New Roman" pitchFamily="18" charset="0"/>
              <a:cs typeface="Times New Roman" pitchFamily="18" charset="0"/>
            </a:endParaRPr>
          </a:p>
          <a:p>
            <a:pPr marL="285750" lvl="0" indent="-285750" eaLnBrk="0" fontAlgn="base" hangingPunct="0">
              <a:spcBef>
                <a:spcPct val="0"/>
              </a:spcBef>
              <a:spcAft>
                <a:spcPct val="0"/>
              </a:spcAft>
              <a:buFont typeface="Wingdings" pitchFamily="2" charset="2"/>
              <a:buChar char="Ø"/>
            </a:pPr>
            <a:r>
              <a:rPr lang="en-GB" sz="2000" b="1" dirty="0">
                <a:latin typeface="Georgia" pitchFamily="18" charset="0"/>
                <a:ea typeface="Times New Roman" pitchFamily="18" charset="0"/>
                <a:cs typeface="Times New Roman" pitchFamily="18" charset="0"/>
              </a:rPr>
              <a:t>Type 5 is almost exclusively found in South Africa. Genotypes 6 </a:t>
            </a:r>
            <a:r>
              <a:rPr lang="en-GB" sz="2000" b="1" dirty="0" smtClean="0">
                <a:latin typeface="Georgia" pitchFamily="18" charset="0"/>
                <a:ea typeface="Times New Roman" pitchFamily="18" charset="0"/>
                <a:cs typeface="Times New Roman" pitchFamily="18" charset="0"/>
              </a:rPr>
              <a:t>in China.</a:t>
            </a:r>
            <a:endParaRPr lang="en-GB" sz="2000" b="1" dirty="0">
              <a:latin typeface="Georgia" pitchFamily="18" charset="0"/>
              <a:ea typeface="Times New Roman" pitchFamily="18" charset="0"/>
              <a:cs typeface="Times New Roman" pitchFamily="18" charset="0"/>
            </a:endParaRPr>
          </a:p>
        </p:txBody>
      </p:sp>
      <p:sp>
        <p:nvSpPr>
          <p:cNvPr id="3" name="Title 2"/>
          <p:cNvSpPr>
            <a:spLocks noGrp="1"/>
          </p:cNvSpPr>
          <p:nvPr>
            <p:ph type="title"/>
          </p:nvPr>
        </p:nvSpPr>
        <p:spPr/>
        <p:txBody>
          <a:bodyPr/>
          <a:lstStyle/>
          <a:p>
            <a:r>
              <a:rPr lang="en-US" i="1" dirty="0" smtClean="0">
                <a:solidFill>
                  <a:schemeClr val="tx1"/>
                </a:solidFill>
              </a:rPr>
              <a:t>Genotype distribution</a:t>
            </a:r>
            <a:endParaRPr lang="en-US" i="1" dirty="0">
              <a:solidFill>
                <a:schemeClr val="tx1"/>
              </a:solidFill>
            </a:endParaRPr>
          </a:p>
        </p:txBody>
      </p:sp>
      <p:sp>
        <p:nvSpPr>
          <p:cNvPr id="4" name="Content Placeholder 3"/>
          <p:cNvSpPr>
            <a:spLocks noGrp="1"/>
          </p:cNvSpPr>
          <p:nvPr>
            <p:ph idx="1"/>
          </p:nvPr>
        </p:nvSpPr>
        <p:spPr>
          <a:xfrm>
            <a:off x="0" y="1066800"/>
            <a:ext cx="9144000" cy="57912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62000"/>
            <a:ext cx="8229600" cy="523220"/>
          </a:xfrm>
          <a:prstGeom prst="rect">
            <a:avLst/>
          </a:prstGeom>
        </p:spPr>
        <p:txBody>
          <a:bodyPr wrap="square">
            <a:spAutoFit/>
          </a:bodyPr>
          <a:lstStyle/>
          <a:p>
            <a:pPr lvl="0"/>
            <a:r>
              <a:rPr lang="en-GB" sz="2800" b="1" i="1" dirty="0">
                <a:latin typeface="Georgia" pitchFamily="18" charset="0"/>
                <a:ea typeface="Times New Roman" pitchFamily="18" charset="0"/>
                <a:cs typeface="Times New Roman" pitchFamily="18" charset="0"/>
              </a:rPr>
              <a:t>HCV G</a:t>
            </a:r>
            <a:r>
              <a:rPr lang="en-GB" sz="2800" b="1" i="1" dirty="0" bmk="">
                <a:latin typeface="Georgia" pitchFamily="18" charset="0"/>
                <a:ea typeface="Times New Roman" pitchFamily="18" charset="0"/>
                <a:cs typeface="Times New Roman" pitchFamily="18" charset="0"/>
              </a:rPr>
              <a:t>enotype d</a:t>
            </a:r>
            <a:r>
              <a:rPr lang="en-GB" sz="2800" b="1" i="1" dirty="0" smtClean="0" bmk="">
                <a:latin typeface="Georgia" pitchFamily="18" charset="0"/>
                <a:ea typeface="Times New Roman" pitchFamily="18" charset="0"/>
                <a:cs typeface="Times New Roman" pitchFamily="18" charset="0"/>
              </a:rPr>
              <a:t>istribution in Pakistan</a:t>
            </a:r>
            <a:endParaRPr lang="en-US" sz="1400" dirty="0"/>
          </a:p>
        </p:txBody>
      </p:sp>
      <p:pic>
        <p:nvPicPr>
          <p:cNvPr id="3" name="Picture 2" descr="C:\Users\RM-C\Desktop\hcv genotype\geeeno.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993" y="1371600"/>
            <a:ext cx="9171993" cy="54864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81000"/>
            <a:ext cx="6971780" cy="5724644"/>
          </a:xfrm>
          <a:prstGeom prst="rect">
            <a:avLst/>
          </a:prstGeom>
        </p:spPr>
        <p:txBody>
          <a:bodyPr wrap="none">
            <a:spAutoFit/>
          </a:bodyPr>
          <a:lstStyle/>
          <a:p>
            <a:r>
              <a:rPr lang="en-US" sz="3200" b="1" i="1" dirty="0" smtClean="0">
                <a:solidFill>
                  <a:prstClr val="black"/>
                </a:solidFill>
                <a:latin typeface="Georgia" pitchFamily="18" charset="0"/>
              </a:rPr>
              <a:t>           </a:t>
            </a:r>
            <a:r>
              <a:rPr lang="en-US" sz="3200" b="1" i="1" dirty="0" smtClean="0">
                <a:latin typeface="Georgia" pitchFamily="18" charset="0"/>
              </a:rPr>
              <a:t>Genetic Variability</a:t>
            </a:r>
          </a:p>
          <a:p>
            <a:r>
              <a:rPr lang="en-US" sz="3200" b="1" i="1" dirty="0" smtClean="0">
                <a:latin typeface="Georgia" pitchFamily="18" charset="0"/>
              </a:rPr>
              <a:t>    </a:t>
            </a:r>
            <a:r>
              <a:rPr lang="en-US" sz="3200" b="1" i="1" dirty="0">
                <a:latin typeface="Georgia" pitchFamily="18" charset="0"/>
              </a:rPr>
              <a:t>I</a:t>
            </a:r>
            <a:r>
              <a:rPr lang="en-US" sz="3200" b="1" i="1" dirty="0" smtClean="0">
                <a:latin typeface="Georgia" pitchFamily="18" charset="0"/>
              </a:rPr>
              <a:t>mplications in HCV infection</a:t>
            </a:r>
          </a:p>
          <a:p>
            <a:endParaRPr lang="en-US" sz="2800" b="1" i="1" dirty="0" smtClean="0">
              <a:solidFill>
                <a:prstClr val="black"/>
              </a:solidFill>
              <a:latin typeface="Georgia" pitchFamily="18" charset="0"/>
            </a:endParaRPr>
          </a:p>
          <a:p>
            <a:endParaRPr lang="en-US" sz="2800" b="1" i="1" dirty="0" smtClean="0">
              <a:solidFill>
                <a:prstClr val="black"/>
              </a:solidFill>
              <a:latin typeface="Georgia" pitchFamily="18" charset="0"/>
            </a:endParaRPr>
          </a:p>
          <a:p>
            <a:endParaRPr lang="en-US" sz="2800" b="1" i="1" dirty="0">
              <a:solidFill>
                <a:prstClr val="black"/>
              </a:solidFill>
              <a:latin typeface="Georgia" pitchFamily="18" charset="0"/>
            </a:endParaRPr>
          </a:p>
          <a:p>
            <a:endParaRPr lang="en-US" sz="2800" b="1" i="1" dirty="0" smtClean="0">
              <a:solidFill>
                <a:prstClr val="black"/>
              </a:solidFill>
              <a:latin typeface="Georgia" pitchFamily="18" charset="0"/>
            </a:endParaRPr>
          </a:p>
          <a:p>
            <a:endParaRPr lang="en-US" sz="2800" b="1" i="1" dirty="0">
              <a:solidFill>
                <a:prstClr val="black"/>
              </a:solidFill>
              <a:latin typeface="Georgia" pitchFamily="18" charset="0"/>
            </a:endParaRPr>
          </a:p>
          <a:p>
            <a:endParaRPr lang="en-US" sz="2800" b="1" i="1" dirty="0" smtClean="0">
              <a:solidFill>
                <a:prstClr val="black"/>
              </a:solidFill>
              <a:latin typeface="Georgia" pitchFamily="18" charset="0"/>
            </a:endParaRPr>
          </a:p>
          <a:p>
            <a:endParaRPr lang="en-US" sz="2800" b="1" i="1" dirty="0">
              <a:solidFill>
                <a:prstClr val="black"/>
              </a:solidFill>
              <a:latin typeface="Georgia" pitchFamily="18" charset="0"/>
            </a:endParaRPr>
          </a:p>
          <a:p>
            <a:endParaRPr lang="en-US" sz="2800" b="1" i="1" dirty="0" smtClean="0">
              <a:solidFill>
                <a:prstClr val="black"/>
              </a:solidFill>
              <a:latin typeface="Georgia" pitchFamily="18" charset="0"/>
            </a:endParaRPr>
          </a:p>
          <a:p>
            <a:endParaRPr lang="en-US" sz="2800" b="1" i="1" dirty="0">
              <a:solidFill>
                <a:prstClr val="black"/>
              </a:solidFill>
              <a:latin typeface="Georgia" pitchFamily="18" charset="0"/>
            </a:endParaRPr>
          </a:p>
          <a:p>
            <a:endParaRPr lang="en-US" sz="3200" b="1" i="1" dirty="0" smtClean="0">
              <a:solidFill>
                <a:prstClr val="black"/>
              </a:solidFill>
              <a:latin typeface="Georgia" pitchFamily="18" charset="0"/>
            </a:endParaRPr>
          </a:p>
          <a:p>
            <a:endParaRPr lang="en-US" dirty="0"/>
          </a:p>
        </p:txBody>
      </p:sp>
      <p:sp>
        <p:nvSpPr>
          <p:cNvPr id="3" name="Oval 2"/>
          <p:cNvSpPr/>
          <p:nvPr/>
        </p:nvSpPr>
        <p:spPr>
          <a:xfrm>
            <a:off x="743909" y="3008086"/>
            <a:ext cx="3218491" cy="125381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Georgia" pitchFamily="18" charset="0"/>
              </a:rPr>
              <a:t>Pathogenesis</a:t>
            </a:r>
            <a:endParaRPr lang="en-US" sz="1400" dirty="0"/>
          </a:p>
        </p:txBody>
      </p:sp>
      <p:sp>
        <p:nvSpPr>
          <p:cNvPr id="4" name="Oval 3"/>
          <p:cNvSpPr/>
          <p:nvPr/>
        </p:nvSpPr>
        <p:spPr>
          <a:xfrm>
            <a:off x="5181600" y="3118903"/>
            <a:ext cx="3048000" cy="11430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Georgia" pitchFamily="18" charset="0"/>
              </a:rPr>
              <a:t>Therapy</a:t>
            </a:r>
            <a:endParaRPr lang="en-US" dirty="0"/>
          </a:p>
        </p:txBody>
      </p:sp>
      <p:sp>
        <p:nvSpPr>
          <p:cNvPr id="5" name="Oval 4"/>
          <p:cNvSpPr/>
          <p:nvPr/>
        </p:nvSpPr>
        <p:spPr>
          <a:xfrm>
            <a:off x="3200400" y="4648200"/>
            <a:ext cx="3048000" cy="1143000"/>
          </a:xfrm>
          <a:prstGeom prst="ellips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smtClean="0">
                <a:solidFill>
                  <a:prstClr val="black"/>
                </a:solidFill>
                <a:latin typeface="Georgia" pitchFamily="18" charset="0"/>
              </a:rPr>
              <a:t>Prevention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04800"/>
            <a:ext cx="5737468" cy="1077218"/>
          </a:xfrm>
          <a:prstGeom prst="rect">
            <a:avLst/>
          </a:prstGeom>
        </p:spPr>
        <p:txBody>
          <a:bodyPr wrap="none">
            <a:spAutoFit/>
          </a:bodyPr>
          <a:lstStyle/>
          <a:p>
            <a:r>
              <a:rPr lang="en-US" sz="3200" b="1" i="1" kern="0" dirty="0" smtClean="0">
                <a:latin typeface="Georgia" pitchFamily="18" charset="0"/>
              </a:rPr>
              <a:t>Genetic Heterogeneity of</a:t>
            </a:r>
          </a:p>
          <a:p>
            <a:r>
              <a:rPr lang="en-US" sz="3200" b="1" i="1" kern="0" dirty="0" smtClean="0">
                <a:latin typeface="Georgia" pitchFamily="18" charset="0"/>
              </a:rPr>
              <a:t>        Hepatitis </a:t>
            </a:r>
            <a:r>
              <a:rPr lang="en-US" sz="3200" b="1" i="1" kern="0" dirty="0">
                <a:latin typeface="Georgia" pitchFamily="18" charset="0"/>
              </a:rPr>
              <a:t>C </a:t>
            </a:r>
            <a:r>
              <a:rPr lang="en-US" sz="3200" b="1" i="1" kern="0" dirty="0" smtClean="0">
                <a:latin typeface="Georgia" pitchFamily="18" charset="0"/>
              </a:rPr>
              <a:t>Virus</a:t>
            </a:r>
            <a:endParaRPr lang="en-US" dirty="0"/>
          </a:p>
        </p:txBody>
      </p:sp>
      <p:sp>
        <p:nvSpPr>
          <p:cNvPr id="3" name="Oval 2"/>
          <p:cNvSpPr/>
          <p:nvPr/>
        </p:nvSpPr>
        <p:spPr>
          <a:xfrm>
            <a:off x="304800" y="1584998"/>
            <a:ext cx="3935534" cy="914400"/>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kern="0" dirty="0" smtClean="0">
                <a:solidFill>
                  <a:schemeClr val="tx1"/>
                </a:solidFill>
                <a:latin typeface="Georgia" pitchFamily="18" charset="0"/>
              </a:rPr>
              <a:t>Genotypes</a:t>
            </a:r>
            <a:endParaRPr lang="en-US" dirty="0">
              <a:solidFill>
                <a:schemeClr val="tx1"/>
              </a:solidFill>
            </a:endParaRPr>
          </a:p>
        </p:txBody>
      </p:sp>
      <p:sp>
        <p:nvSpPr>
          <p:cNvPr id="4" name="Oval 3"/>
          <p:cNvSpPr/>
          <p:nvPr/>
        </p:nvSpPr>
        <p:spPr>
          <a:xfrm>
            <a:off x="2171700" y="2593741"/>
            <a:ext cx="4648200" cy="9144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sz="3200" b="1" i="1" kern="0" dirty="0" smtClean="0">
                <a:solidFill>
                  <a:schemeClr val="tx1"/>
                </a:solidFill>
                <a:latin typeface="Georgia" pitchFamily="18" charset="0"/>
              </a:rPr>
              <a:t>Subgenotypes</a:t>
            </a:r>
            <a:endParaRPr lang="en-US" dirty="0">
              <a:solidFill>
                <a:schemeClr val="tx1"/>
              </a:solidFill>
            </a:endParaRPr>
          </a:p>
        </p:txBody>
      </p:sp>
      <p:sp>
        <p:nvSpPr>
          <p:cNvPr id="5" name="Oval 4"/>
          <p:cNvSpPr/>
          <p:nvPr/>
        </p:nvSpPr>
        <p:spPr>
          <a:xfrm>
            <a:off x="3429000" y="3870998"/>
            <a:ext cx="4267200" cy="914400"/>
          </a:xfrm>
          <a:prstGeom prst="ellipse">
            <a:avLst/>
          </a:prstGeom>
          <a:solidFill>
            <a:schemeClr val="accent2">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kern="0" dirty="0" smtClean="0">
                <a:solidFill>
                  <a:schemeClr val="tx1"/>
                </a:solidFill>
                <a:latin typeface="Georgia" pitchFamily="18" charset="0"/>
              </a:rPr>
              <a:t>Isolates</a:t>
            </a:r>
            <a:endParaRPr lang="en-US" dirty="0">
              <a:solidFill>
                <a:schemeClr val="tx1"/>
              </a:solidFill>
            </a:endParaRPr>
          </a:p>
        </p:txBody>
      </p:sp>
      <p:sp>
        <p:nvSpPr>
          <p:cNvPr id="6" name="Oval 5"/>
          <p:cNvSpPr/>
          <p:nvPr/>
        </p:nvSpPr>
        <p:spPr>
          <a:xfrm>
            <a:off x="4240334" y="5242598"/>
            <a:ext cx="4188836" cy="914400"/>
          </a:xfrm>
          <a:prstGeom prst="ellipse">
            <a:avLst/>
          </a:prstGeom>
          <a:solidFill>
            <a:schemeClr val="tx2">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kern="0" dirty="0" smtClean="0">
                <a:solidFill>
                  <a:schemeClr val="tx1"/>
                </a:solidFill>
                <a:latin typeface="Georgia" pitchFamily="18" charset="0"/>
              </a:rPr>
              <a:t>Quasispecies</a:t>
            </a:r>
            <a:endParaRPr lang="en-US" dirty="0">
              <a:solidFill>
                <a:schemeClr val="tx1"/>
              </a:solidFill>
            </a:endParaRPr>
          </a:p>
        </p:txBody>
      </p:sp>
      <p:sp>
        <p:nvSpPr>
          <p:cNvPr id="7" name="Down Arrow 6"/>
          <p:cNvSpPr/>
          <p:nvPr/>
        </p:nvSpPr>
        <p:spPr>
          <a:xfrm rot="19039645">
            <a:off x="1962675" y="2403112"/>
            <a:ext cx="619784" cy="3959551"/>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43677"/>
            <a:ext cx="8686800" cy="5109091"/>
          </a:xfrm>
          <a:prstGeom prst="rect">
            <a:avLst/>
          </a:prstGeom>
        </p:spPr>
        <p:txBody>
          <a:bodyPr wrap="square">
            <a:spAutoFit/>
          </a:bodyPr>
          <a:lstStyle/>
          <a:p>
            <a:r>
              <a:rPr lang="en-US" sz="3200" b="1" i="1" dirty="0" smtClean="0">
                <a:latin typeface="Georgia" pitchFamily="18" charset="0"/>
              </a:rPr>
              <a:t>                    Genotype Assays</a:t>
            </a:r>
          </a:p>
          <a:p>
            <a:endParaRPr lang="en-US" sz="2800" b="1" i="1" dirty="0" smtClean="0">
              <a:latin typeface="Georgia" pitchFamily="18" charset="0"/>
            </a:endParaRPr>
          </a:p>
          <a:p>
            <a:endParaRPr lang="en-US" b="1" i="1" dirty="0" smtClean="0">
              <a:latin typeface="Georgia" pitchFamily="18" charset="0"/>
            </a:endParaRPr>
          </a:p>
          <a:p>
            <a:r>
              <a:rPr lang="en-US" sz="2000" b="1" i="1" dirty="0" smtClean="0">
                <a:latin typeface="Georgia" pitchFamily="18" charset="0"/>
              </a:rPr>
              <a:t>Different assays are used to determine genotype </a:t>
            </a:r>
          </a:p>
          <a:p>
            <a:endParaRPr lang="en-US" sz="2000" b="1" i="1" dirty="0" smtClean="0">
              <a:latin typeface="Georgia" pitchFamily="18" charset="0"/>
            </a:endParaRPr>
          </a:p>
          <a:p>
            <a:r>
              <a:rPr lang="en-US" sz="2800" b="1" i="1" dirty="0" smtClean="0">
                <a:latin typeface="Georgia" pitchFamily="18" charset="0"/>
              </a:rPr>
              <a:t>Molecular Methods  </a:t>
            </a:r>
            <a:r>
              <a:rPr lang="en-US" sz="2800" b="1" i="1" dirty="0" smtClean="0">
                <a:solidFill>
                  <a:srgbClr val="C00000"/>
                </a:solidFill>
                <a:latin typeface="Georgia" pitchFamily="18" charset="0"/>
              </a:rPr>
              <a:t>(Genotyping)</a:t>
            </a:r>
            <a:endParaRPr lang="en-US" sz="2000" b="1" i="1" dirty="0" smtClean="0">
              <a:solidFill>
                <a:srgbClr val="C00000"/>
              </a:solidFill>
              <a:latin typeface="Georgia" pitchFamily="18" charset="0"/>
            </a:endParaRPr>
          </a:p>
          <a:p>
            <a:endParaRPr lang="en-US" sz="2000" b="1" i="1" dirty="0" smtClean="0">
              <a:solidFill>
                <a:schemeClr val="accent1">
                  <a:lumMod val="75000"/>
                </a:schemeClr>
              </a:solidFill>
              <a:latin typeface="Georgia" pitchFamily="18" charset="0"/>
            </a:endParaRPr>
          </a:p>
          <a:p>
            <a:pPr marL="457200" indent="-457200">
              <a:buFont typeface="Wingdings" pitchFamily="2" charset="2"/>
              <a:buChar char="ü"/>
            </a:pPr>
            <a:endParaRPr lang="en-US" sz="2000" b="1" i="1" dirty="0" smtClean="0">
              <a:latin typeface="Georgia" pitchFamily="18" charset="0"/>
            </a:endParaRPr>
          </a:p>
          <a:p>
            <a:pPr marL="342900" indent="-342900">
              <a:buFont typeface="Wingdings" pitchFamily="2" charset="2"/>
              <a:buChar char="ü"/>
            </a:pPr>
            <a:r>
              <a:rPr lang="en-US" sz="2000" b="1" i="1" dirty="0" smtClean="0">
                <a:latin typeface="Georgia" pitchFamily="18" charset="0"/>
              </a:rPr>
              <a:t>Direct sequence analysis</a:t>
            </a:r>
          </a:p>
          <a:p>
            <a:pPr marL="342900" indent="-342900">
              <a:buFont typeface="Wingdings" pitchFamily="2" charset="2"/>
              <a:buChar char="ü"/>
            </a:pPr>
            <a:endParaRPr lang="en-US" sz="2000" b="1" i="1" dirty="0" smtClean="0">
              <a:latin typeface="Georgia" pitchFamily="18" charset="0"/>
            </a:endParaRPr>
          </a:p>
          <a:p>
            <a:pPr marL="342900" indent="-342900">
              <a:buFont typeface="Wingdings" pitchFamily="2" charset="2"/>
              <a:buChar char="ü"/>
            </a:pPr>
            <a:endParaRPr lang="en-US" sz="2000" b="1" i="1" dirty="0" smtClean="0">
              <a:latin typeface="Georgia" pitchFamily="18" charset="0"/>
            </a:endParaRPr>
          </a:p>
          <a:p>
            <a:pPr marL="457200" indent="-457200">
              <a:buFont typeface="Wingdings" pitchFamily="2" charset="2"/>
              <a:buChar char="ü"/>
            </a:pPr>
            <a:r>
              <a:rPr lang="en-US" sz="2000" b="1" i="1" dirty="0" smtClean="0">
                <a:latin typeface="Georgia" pitchFamily="18" charset="0"/>
              </a:rPr>
              <a:t> Reverse Hybridization</a:t>
            </a:r>
          </a:p>
          <a:p>
            <a:pPr marL="457200" indent="-457200">
              <a:buFont typeface="Wingdings" pitchFamily="2" charset="2"/>
              <a:buChar char="ü"/>
            </a:pPr>
            <a:endParaRPr lang="en-US" sz="2000" b="1" i="1" dirty="0" smtClean="0">
              <a:latin typeface="Georgia" pitchFamily="18" charset="0"/>
            </a:endParaRPr>
          </a:p>
          <a:p>
            <a:pPr marL="457200" indent="-457200">
              <a:buFont typeface="Wingdings" pitchFamily="2" charset="2"/>
              <a:buChar char="ü"/>
            </a:pPr>
            <a:endParaRPr lang="en-US" sz="2000" b="1" i="1" dirty="0" smtClean="0">
              <a:latin typeface="Georgia" pitchFamily="18" charset="0"/>
            </a:endParaRPr>
          </a:p>
          <a:p>
            <a:pPr marL="457200" indent="-457200">
              <a:buFont typeface="Wingdings" pitchFamily="2" charset="2"/>
              <a:buChar char="ü"/>
            </a:pPr>
            <a:r>
              <a:rPr lang="en-US" sz="2000" b="1" i="1" dirty="0" smtClean="0">
                <a:latin typeface="Georgia" pitchFamily="18" charset="0"/>
              </a:rPr>
              <a:t>RT  PCR with genotype specific probes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t>
            </a:r>
            <a:endParaRPr lang="en-US" dirty="0"/>
          </a:p>
        </p:txBody>
      </p:sp>
      <p:sp>
        <p:nvSpPr>
          <p:cNvPr id="3" name="Content Placeholder 2"/>
          <p:cNvSpPr>
            <a:spLocks noGrp="1"/>
          </p:cNvSpPr>
          <p:nvPr>
            <p:ph idx="1"/>
          </p:nvPr>
        </p:nvSpPr>
        <p:spPr/>
        <p:txBody>
          <a:bodyPr>
            <a:normAutofit fontScale="62500" lnSpcReduction="20000"/>
          </a:bodyPr>
          <a:lstStyle/>
          <a:p>
            <a:r>
              <a:rPr lang="en-US" b="1" u="sng" dirty="0"/>
              <a:t>FULL-TIME EMPLOYMENT</a:t>
            </a:r>
            <a:endParaRPr lang="en-US" dirty="0"/>
          </a:p>
          <a:p>
            <a:r>
              <a:rPr lang="en-US" b="1" dirty="0"/>
              <a:t> </a:t>
            </a:r>
            <a:endParaRPr lang="en-US" dirty="0"/>
          </a:p>
          <a:p>
            <a:r>
              <a:rPr lang="en-US" dirty="0"/>
              <a:t>1995- 1997    	</a:t>
            </a:r>
            <a:r>
              <a:rPr lang="en-US" b="1" dirty="0"/>
              <a:t>Clinical Microbiologist</a:t>
            </a:r>
            <a:r>
              <a:rPr lang="en-US" dirty="0"/>
              <a:t> at </a:t>
            </a:r>
            <a:r>
              <a:rPr lang="en-US" dirty="0" err="1"/>
              <a:t>Shaukat</a:t>
            </a:r>
            <a:r>
              <a:rPr lang="en-US" dirty="0"/>
              <a:t> </a:t>
            </a:r>
            <a:r>
              <a:rPr lang="en-US" dirty="0" err="1"/>
              <a:t>Khanum</a:t>
            </a:r>
            <a:r>
              <a:rPr lang="en-US" dirty="0"/>
              <a:t>, Memorial Cancer Hospital and Research Centre Lahore, Pakistan.</a:t>
            </a:r>
          </a:p>
          <a:p>
            <a:r>
              <a:rPr lang="en-US" dirty="0"/>
              <a:t> </a:t>
            </a:r>
          </a:p>
          <a:p>
            <a:r>
              <a:rPr lang="en-US" dirty="0"/>
              <a:t>1997-2008	Clinical Senior </a:t>
            </a:r>
            <a:r>
              <a:rPr lang="en-US" b="1" dirty="0"/>
              <a:t>Molecular Biologist</a:t>
            </a:r>
            <a:r>
              <a:rPr lang="en-US" dirty="0"/>
              <a:t> </a:t>
            </a:r>
            <a:r>
              <a:rPr lang="en-US" b="1" dirty="0"/>
              <a:t>(head of the PCR diagnosis</a:t>
            </a:r>
            <a:r>
              <a:rPr lang="en-US" dirty="0"/>
              <a:t>) at </a:t>
            </a:r>
            <a:r>
              <a:rPr lang="en-US" dirty="0" err="1"/>
              <a:t>Chughtais</a:t>
            </a:r>
            <a:r>
              <a:rPr lang="en-US" dirty="0"/>
              <a:t> Lahore Lab, </a:t>
            </a:r>
            <a:r>
              <a:rPr lang="en-US" dirty="0" err="1"/>
              <a:t>Ammar</a:t>
            </a:r>
            <a:r>
              <a:rPr lang="en-US" dirty="0"/>
              <a:t> Medical Complex, 8-Jail Road, Lahore. Pakistan.</a:t>
            </a:r>
          </a:p>
          <a:p>
            <a:r>
              <a:rPr lang="en-US" dirty="0"/>
              <a:t> </a:t>
            </a:r>
          </a:p>
          <a:p>
            <a:r>
              <a:rPr lang="en-US" dirty="0"/>
              <a:t>2008-2013   </a:t>
            </a:r>
            <a:r>
              <a:rPr lang="en-US" b="1" dirty="0"/>
              <a:t>Senior teaching &amp; Research faculty</a:t>
            </a:r>
            <a:r>
              <a:rPr lang="en-US" dirty="0"/>
              <a:t> at University of Health sciences Lahore.</a:t>
            </a:r>
          </a:p>
          <a:p>
            <a:r>
              <a:rPr lang="en-US" dirty="0"/>
              <a:t> </a:t>
            </a:r>
          </a:p>
          <a:p>
            <a:r>
              <a:rPr lang="en-US" dirty="0"/>
              <a:t>2013-todate </a:t>
            </a:r>
            <a:r>
              <a:rPr lang="en-US" b="1" dirty="0" err="1"/>
              <a:t>Molcular</a:t>
            </a:r>
            <a:r>
              <a:rPr lang="en-US" b="1" dirty="0"/>
              <a:t> Pathologist </a:t>
            </a:r>
            <a:r>
              <a:rPr lang="en-US" dirty="0"/>
              <a:t>at </a:t>
            </a:r>
            <a:r>
              <a:rPr lang="en-US" dirty="0" err="1"/>
              <a:t>Agha</a:t>
            </a:r>
            <a:r>
              <a:rPr lang="en-US" dirty="0"/>
              <a:t> Khan university Hospital, Pakistan</a:t>
            </a:r>
          </a:p>
          <a:p>
            <a:r>
              <a:rPr lang="en-US" dirty="0"/>
              <a:t> </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47800"/>
            <a:ext cx="8229600" cy="4339650"/>
          </a:xfrm>
          <a:prstGeom prst="rect">
            <a:avLst/>
          </a:prstGeom>
        </p:spPr>
        <p:txBody>
          <a:bodyPr wrap="square">
            <a:spAutoFit/>
          </a:bodyPr>
          <a:lstStyle/>
          <a:p>
            <a:pPr lvl="0"/>
            <a:r>
              <a:rPr lang="en-US" sz="2800" b="1" i="1" dirty="0" smtClean="0">
                <a:latin typeface="Georgia" pitchFamily="18" charset="0"/>
              </a:rPr>
              <a:t>Serological Methods </a:t>
            </a:r>
            <a:r>
              <a:rPr lang="en-US" sz="3200" b="1" i="1" dirty="0" smtClean="0">
                <a:solidFill>
                  <a:srgbClr val="C00000"/>
                </a:solidFill>
                <a:latin typeface="Georgia" pitchFamily="18" charset="0"/>
              </a:rPr>
              <a:t>(</a:t>
            </a:r>
            <a:r>
              <a:rPr lang="en-US" sz="3200" b="1" i="1" dirty="0" err="1" smtClean="0">
                <a:solidFill>
                  <a:srgbClr val="C00000"/>
                </a:solidFill>
                <a:latin typeface="Georgia" pitchFamily="18" charset="0"/>
              </a:rPr>
              <a:t>Serotyping</a:t>
            </a:r>
            <a:r>
              <a:rPr lang="en-US" sz="3600" b="1" i="1" dirty="0" smtClean="0">
                <a:solidFill>
                  <a:srgbClr val="C00000"/>
                </a:solidFill>
                <a:latin typeface="Georgia" pitchFamily="18" charset="0"/>
              </a:rPr>
              <a:t>)</a:t>
            </a:r>
            <a:endParaRPr lang="en-US" sz="3200" b="1" i="1" dirty="0" smtClean="0">
              <a:solidFill>
                <a:srgbClr val="C00000"/>
              </a:solidFill>
              <a:latin typeface="Georgia" pitchFamily="18" charset="0"/>
            </a:endParaRPr>
          </a:p>
          <a:p>
            <a:pPr lvl="0"/>
            <a:endParaRPr lang="en-US" sz="2000" b="1" i="1" dirty="0" smtClean="0">
              <a:latin typeface="Georgia" pitchFamily="18" charset="0"/>
            </a:endParaRPr>
          </a:p>
          <a:p>
            <a:pPr marL="342900" lvl="0" indent="-342900">
              <a:buFont typeface="Wingdings" pitchFamily="2" charset="2"/>
              <a:buChar char="ü"/>
            </a:pPr>
            <a:r>
              <a:rPr lang="en-US" sz="2000" b="1" i="1" dirty="0" smtClean="0">
                <a:latin typeface="Georgia" pitchFamily="18" charset="0"/>
              </a:rPr>
              <a:t>Competitive ELISA</a:t>
            </a:r>
          </a:p>
          <a:p>
            <a:pPr lvl="0"/>
            <a:endParaRPr lang="en-US" sz="2000" b="1" i="1" dirty="0" smtClean="0">
              <a:latin typeface="Georgia" pitchFamily="18" charset="0"/>
            </a:endParaRPr>
          </a:p>
          <a:p>
            <a:pPr lvl="0"/>
            <a:endParaRPr lang="en-US" sz="2000" b="1" i="1" dirty="0" smtClean="0">
              <a:latin typeface="Georgia" pitchFamily="18" charset="0"/>
            </a:endParaRPr>
          </a:p>
          <a:p>
            <a:pPr lvl="0"/>
            <a:endParaRPr lang="en-US" sz="2000" b="1" i="1" dirty="0" smtClean="0">
              <a:latin typeface="Georgia" pitchFamily="18" charset="0"/>
            </a:endParaRPr>
          </a:p>
          <a:p>
            <a:pPr marL="342900" lvl="0" indent="-342900">
              <a:buFont typeface="Wingdings" pitchFamily="2" charset="2"/>
              <a:buChar char="Ø"/>
            </a:pPr>
            <a:r>
              <a:rPr lang="en-US" sz="2000" b="1" i="1" dirty="0" smtClean="0">
                <a:latin typeface="Georgia" pitchFamily="18" charset="0"/>
              </a:rPr>
              <a:t>Most genotype assays use amplification of virus </a:t>
            </a:r>
          </a:p>
          <a:p>
            <a:pPr marL="342900" lvl="0" indent="-342900">
              <a:buFont typeface="Wingdings" pitchFamily="2" charset="2"/>
              <a:buChar char="Ø"/>
            </a:pPr>
            <a:endParaRPr lang="en-US" sz="2000" b="1" i="1" dirty="0" smtClean="0">
              <a:latin typeface="Georgia" pitchFamily="18" charset="0"/>
            </a:endParaRPr>
          </a:p>
          <a:p>
            <a:pPr marL="342900" lvl="0" indent="-342900"/>
            <a:r>
              <a:rPr lang="en-US" sz="2000" b="1" i="1" dirty="0" smtClean="0">
                <a:latin typeface="Georgia" pitchFamily="18" charset="0"/>
              </a:rPr>
              <a:t>     sequences by PCR.</a:t>
            </a:r>
          </a:p>
          <a:p>
            <a:pPr marL="342900" lvl="0" indent="-342900"/>
            <a:endParaRPr lang="en-US" sz="2000" b="1" i="1" dirty="0" smtClean="0">
              <a:latin typeface="Georgia" pitchFamily="18" charset="0"/>
            </a:endParaRPr>
          </a:p>
          <a:p>
            <a:pPr marL="342900" lvl="0" indent="-342900">
              <a:buFont typeface="Wingdings" pitchFamily="2" charset="2"/>
              <a:buChar char="Ø"/>
            </a:pPr>
            <a:r>
              <a:rPr lang="en-US" sz="2000" b="1" i="1" dirty="0" smtClean="0">
                <a:latin typeface="Georgia" pitchFamily="18" charset="0"/>
              </a:rPr>
              <a:t> Assays for determining genotypes and serotypes are</a:t>
            </a:r>
          </a:p>
          <a:p>
            <a:pPr marL="342900" lvl="0" indent="-342900">
              <a:buFont typeface="Wingdings" pitchFamily="2" charset="2"/>
              <a:buChar char="Ø"/>
            </a:pPr>
            <a:endParaRPr lang="en-US" sz="2000" b="1" i="1" dirty="0" smtClean="0">
              <a:latin typeface="Georgia" pitchFamily="18" charset="0"/>
            </a:endParaRPr>
          </a:p>
          <a:p>
            <a:pPr marL="342900" lvl="0" indent="-342900">
              <a:buFont typeface="Wingdings" pitchFamily="2" charset="2"/>
              <a:buChar char="Ø"/>
            </a:pPr>
            <a:r>
              <a:rPr lang="en-US" sz="2000" b="1" i="1" dirty="0" smtClean="0">
                <a:latin typeface="Georgia" pitchFamily="18" charset="0"/>
              </a:rPr>
              <a:t> commonly employed in research settings</a:t>
            </a:r>
            <a:endParaRPr lang="en-US" sz="20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915400" cy="523220"/>
          </a:xfrm>
          <a:prstGeom prst="rect">
            <a:avLst/>
          </a:prstGeom>
        </p:spPr>
        <p:txBody>
          <a:bodyPr wrap="square">
            <a:spAutoFit/>
          </a:bodyPr>
          <a:lstStyle/>
          <a:p>
            <a:r>
              <a:rPr lang="en-US" sz="2800" b="1" i="1" dirty="0" smtClean="0">
                <a:latin typeface="Georgia" pitchFamily="18" charset="0"/>
              </a:rPr>
              <a:t>IL 28B  gene  polymorphism</a:t>
            </a:r>
            <a:endParaRPr lang="en-US" sz="2800" i="1" dirty="0">
              <a:latin typeface="Georgia" pitchFamily="18" charset="0"/>
            </a:endParaRPr>
          </a:p>
        </p:txBody>
      </p:sp>
      <p:sp>
        <p:nvSpPr>
          <p:cNvPr id="6" name="Rectangle 5"/>
          <p:cNvSpPr/>
          <p:nvPr/>
        </p:nvSpPr>
        <p:spPr>
          <a:xfrm>
            <a:off x="0" y="1371600"/>
            <a:ext cx="9144000" cy="5016758"/>
          </a:xfrm>
          <a:prstGeom prst="rect">
            <a:avLst/>
          </a:prstGeom>
        </p:spPr>
        <p:txBody>
          <a:bodyPr wrap="square">
            <a:spAutoFit/>
          </a:bodyPr>
          <a:lstStyle/>
          <a:p>
            <a:pPr algn="just">
              <a:buFont typeface="Wingdings" pitchFamily="2" charset="2"/>
              <a:buChar char="Ø"/>
            </a:pPr>
            <a:r>
              <a:rPr lang="en-US" sz="2000" b="1" i="1" dirty="0" smtClean="0">
                <a:latin typeface="Georgia" pitchFamily="18" charset="0"/>
              </a:rPr>
              <a:t>IL28B (Interleukin 28B; interferon lambda3) genetic variations found on the human interferon gene on chromosome 19.</a:t>
            </a:r>
          </a:p>
          <a:p>
            <a:pPr algn="just">
              <a:buFont typeface="Wingdings" pitchFamily="2" charset="2"/>
              <a:buChar char="Ø"/>
            </a:pPr>
            <a:endParaRPr lang="en-US" sz="2000" b="1" i="1" dirty="0" smtClean="0">
              <a:latin typeface="Georgia" pitchFamily="18" charset="0"/>
            </a:endParaRPr>
          </a:p>
          <a:p>
            <a:pPr algn="just">
              <a:buFont typeface="Wingdings" pitchFamily="2" charset="2"/>
              <a:buChar char="Ø"/>
            </a:pPr>
            <a:r>
              <a:rPr lang="en-US" sz="2000" b="1" i="1" dirty="0" smtClean="0">
                <a:latin typeface="Georgia" pitchFamily="18" charset="0"/>
              </a:rPr>
              <a:t>These variations may be a predictor regarding the effectiveness of interferon treatments for HCV. </a:t>
            </a:r>
          </a:p>
          <a:p>
            <a:pPr algn="just">
              <a:buFont typeface="Wingdings" pitchFamily="2" charset="2"/>
              <a:buChar char="Ø"/>
            </a:pPr>
            <a:endParaRPr lang="en-US" sz="2000" b="1" i="1" dirty="0" smtClean="0">
              <a:latin typeface="Georgia" pitchFamily="18" charset="0"/>
            </a:endParaRPr>
          </a:p>
          <a:p>
            <a:pPr algn="just">
              <a:buFont typeface="Wingdings" pitchFamily="2" charset="2"/>
              <a:buChar char="Ø"/>
            </a:pPr>
            <a:r>
              <a:rPr lang="en-US" sz="2000" b="1" i="1" dirty="0" smtClean="0">
                <a:latin typeface="Georgia" pitchFamily="18" charset="0"/>
              </a:rPr>
              <a:t>There are 3 variations of the IL 28B genotypes:</a:t>
            </a:r>
          </a:p>
          <a:p>
            <a:pPr marL="457200" indent="-457200" algn="just">
              <a:buFont typeface="+mj-lt"/>
              <a:buAutoNum type="arabicPeriod"/>
            </a:pPr>
            <a:r>
              <a:rPr lang="en-US" sz="2000" b="1" i="1" dirty="0" smtClean="0">
                <a:latin typeface="Georgia" pitchFamily="18" charset="0"/>
              </a:rPr>
              <a:t> CC, </a:t>
            </a:r>
          </a:p>
          <a:p>
            <a:pPr marL="457200" indent="-457200" algn="just">
              <a:buFont typeface="+mj-lt"/>
              <a:buAutoNum type="arabicPeriod"/>
            </a:pPr>
            <a:r>
              <a:rPr lang="en-US" sz="2000" b="1" i="1" dirty="0" smtClean="0">
                <a:latin typeface="Georgia" pitchFamily="18" charset="0"/>
              </a:rPr>
              <a:t>CT</a:t>
            </a:r>
          </a:p>
          <a:p>
            <a:pPr marL="457200" indent="-457200" algn="just">
              <a:buFont typeface="+mj-lt"/>
              <a:buAutoNum type="arabicPeriod"/>
            </a:pPr>
            <a:r>
              <a:rPr lang="en-US" sz="2000" b="1" i="1" dirty="0" smtClean="0">
                <a:latin typeface="Georgia" pitchFamily="18" charset="0"/>
              </a:rPr>
              <a:t>TT.</a:t>
            </a:r>
          </a:p>
          <a:p>
            <a:pPr algn="just"/>
            <a:endParaRPr lang="en-US" sz="2000" b="1" i="1" dirty="0" smtClean="0">
              <a:latin typeface="Georgia" pitchFamily="18" charset="0"/>
            </a:endParaRPr>
          </a:p>
          <a:p>
            <a:pPr algn="just"/>
            <a:r>
              <a:rPr lang="en-US" sz="2000" b="1" i="1" dirty="0" smtClean="0">
                <a:latin typeface="Georgia" pitchFamily="18" charset="0"/>
              </a:rPr>
              <a:t>Patients with the CC allele have the best response to current treatments, people with CT and TT alleles have improved responses with the addition of the new DAAs. ERVR and achievement of </a:t>
            </a:r>
            <a:r>
              <a:rPr lang="en-US" sz="2000" b="1" i="1" dirty="0" err="1" smtClean="0">
                <a:latin typeface="Georgia" pitchFamily="18" charset="0"/>
              </a:rPr>
              <a:t>virological</a:t>
            </a:r>
            <a:r>
              <a:rPr lang="en-US" sz="2000" b="1" i="1" dirty="0" smtClean="0">
                <a:latin typeface="Georgia" pitchFamily="18" charset="0"/>
              </a:rPr>
              <a:t> milestones are still considered to be the best predictors for SVR.</a:t>
            </a:r>
            <a:endParaRPr lang="en-US" sz="2000" b="1" i="1" dirty="0">
              <a:latin typeface="Georgia"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62000"/>
            <a:ext cx="8686800" cy="4462760"/>
          </a:xfrm>
          <a:prstGeom prst="rect">
            <a:avLst/>
          </a:prstGeom>
        </p:spPr>
        <p:txBody>
          <a:bodyPr wrap="square">
            <a:spAutoFit/>
          </a:bodyPr>
          <a:lstStyle/>
          <a:p>
            <a:r>
              <a:rPr lang="en-US" sz="3200" b="1" i="1" dirty="0" smtClean="0">
                <a:latin typeface="Georgia" pitchFamily="18" charset="0"/>
              </a:rPr>
              <a:t>It is important to remember…</a:t>
            </a:r>
          </a:p>
          <a:p>
            <a:endParaRPr lang="en-US" sz="3200" b="1" i="1" dirty="0" smtClean="0">
              <a:latin typeface="Georgia" pitchFamily="18" charset="0"/>
            </a:endParaRPr>
          </a:p>
          <a:p>
            <a:pPr>
              <a:buFont typeface="Wingdings" pitchFamily="2" charset="2"/>
              <a:buChar char="Ø"/>
            </a:pPr>
            <a:r>
              <a:rPr lang="en-US" sz="2000" b="1" i="1" dirty="0" smtClean="0">
                <a:latin typeface="Georgia" pitchFamily="18" charset="0"/>
              </a:rPr>
              <a:t>IL28B is a blood test</a:t>
            </a:r>
          </a:p>
          <a:p>
            <a:pPr>
              <a:buFont typeface="Wingdings" pitchFamily="2" charset="2"/>
              <a:buChar char="Ø"/>
            </a:pPr>
            <a:endParaRPr lang="en-US" sz="2000" b="1" i="1" dirty="0" smtClean="0">
              <a:latin typeface="Georgia" pitchFamily="18" charset="0"/>
            </a:endParaRPr>
          </a:p>
          <a:p>
            <a:pPr>
              <a:buFont typeface="Wingdings" pitchFamily="2" charset="2"/>
              <a:buChar char="Ø"/>
            </a:pPr>
            <a:r>
              <a:rPr lang="en-US" sz="2000" b="1" i="1" dirty="0" smtClean="0">
                <a:latin typeface="Georgia" pitchFamily="18" charset="0"/>
              </a:rPr>
              <a:t>Just because you do not have the gene type does not mean you will not be cured of hepatitis C</a:t>
            </a:r>
          </a:p>
          <a:p>
            <a:pPr>
              <a:buFont typeface="Wingdings" pitchFamily="2" charset="2"/>
              <a:buChar char="Ø"/>
            </a:pPr>
            <a:endParaRPr lang="en-US" sz="2000" b="1" i="1" dirty="0" smtClean="0">
              <a:latin typeface="Georgia" pitchFamily="18" charset="0"/>
            </a:endParaRPr>
          </a:p>
          <a:p>
            <a:pPr>
              <a:buFont typeface="Wingdings" pitchFamily="2" charset="2"/>
              <a:buChar char="Ø"/>
            </a:pPr>
            <a:r>
              <a:rPr lang="en-US" sz="2000" b="1" i="1" dirty="0" smtClean="0">
                <a:latin typeface="Georgia" pitchFamily="18" charset="0"/>
              </a:rPr>
              <a:t>some people who do not have this type can still be cured of hepatitis C</a:t>
            </a:r>
          </a:p>
          <a:p>
            <a:pPr>
              <a:buFont typeface="Wingdings" pitchFamily="2" charset="2"/>
              <a:buChar char="Ø"/>
            </a:pPr>
            <a:endParaRPr lang="en-US" sz="2000" b="1" i="1" dirty="0" smtClean="0">
              <a:latin typeface="Georgia" pitchFamily="18" charset="0"/>
            </a:endParaRPr>
          </a:p>
          <a:p>
            <a:pPr>
              <a:buFont typeface="Wingdings" pitchFamily="2" charset="2"/>
              <a:buChar char="Ø"/>
            </a:pPr>
            <a:r>
              <a:rPr lang="en-US" sz="2000" b="1" i="1" dirty="0" smtClean="0">
                <a:latin typeface="Georgia" pitchFamily="18" charset="0"/>
              </a:rPr>
              <a:t>The CC genotype is different from what we usually call a genotype. HCV genotypes are strains of hepatitis C that are numbered 1, 2, 3, 4, 5 and 6 such as HCV genotype 1</a:t>
            </a:r>
            <a:endParaRPr lang="en-US" sz="2000" b="1" i="1" dirty="0">
              <a:latin typeface="Georg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ull-size image (29 K)"/>
          <p:cNvPicPr>
            <a:picLocks noChangeAspect="1" noChangeArrowheads="1"/>
          </p:cNvPicPr>
          <p:nvPr/>
        </p:nvPicPr>
        <p:blipFill>
          <a:blip r:embed="rId2"/>
          <a:srcRect/>
          <a:stretch>
            <a:fillRect/>
          </a:stretch>
        </p:blipFill>
        <p:spPr bwMode="auto">
          <a:xfrm>
            <a:off x="0" y="1371600"/>
            <a:ext cx="9144000" cy="5486400"/>
          </a:xfrm>
          <a:prstGeom prst="rect">
            <a:avLst/>
          </a:prstGeom>
          <a:noFill/>
        </p:spPr>
      </p:pic>
      <p:sp>
        <p:nvSpPr>
          <p:cNvPr id="3" name="Rectangle 2"/>
          <p:cNvSpPr/>
          <p:nvPr/>
        </p:nvSpPr>
        <p:spPr>
          <a:xfrm>
            <a:off x="152400" y="457200"/>
            <a:ext cx="8991600" cy="830997"/>
          </a:xfrm>
          <a:prstGeom prst="rect">
            <a:avLst/>
          </a:prstGeom>
        </p:spPr>
        <p:txBody>
          <a:bodyPr wrap="square">
            <a:spAutoFit/>
          </a:bodyPr>
          <a:lstStyle/>
          <a:p>
            <a:r>
              <a:rPr lang="en-US" sz="2400" b="1" i="1" dirty="0" smtClean="0">
                <a:latin typeface="Georgia" pitchFamily="18" charset="0"/>
              </a:rPr>
              <a:t>Possible treatment algorithms for chronic HCV genotype 1 infected patients according toIL28Balleles</a:t>
            </a:r>
            <a:endParaRPr lang="en-US" sz="2400" i="1" dirty="0">
              <a:latin typeface="Georgia"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patients-sufferings-unabated-as-strike-continues-1341079325-2099"/>
          <p:cNvPicPr>
            <a:picLocks noChangeAspect="1" noChangeArrowheads="1"/>
          </p:cNvPicPr>
          <p:nvPr/>
        </p:nvPicPr>
        <p:blipFill>
          <a:blip r:embed="rId2"/>
          <a:srcRect/>
          <a:stretch>
            <a:fillRect/>
          </a:stretch>
        </p:blipFill>
        <p:spPr bwMode="auto">
          <a:xfrm>
            <a:off x="0" y="46038"/>
            <a:ext cx="9144000" cy="681196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defRPr/>
            </a:pPr>
            <a:r>
              <a:rPr lang="en-US" dirty="0" smtClean="0">
                <a:solidFill>
                  <a:schemeClr val="tx1"/>
                </a:solidFill>
              </a:rPr>
              <a:t>Vote of credit </a:t>
            </a:r>
          </a:p>
        </p:txBody>
      </p:sp>
      <p:pic>
        <p:nvPicPr>
          <p:cNvPr id="41987" name="Picture 2" descr="C:\Users\TAHA\Pictures\dna.jpg"/>
          <p:cNvPicPr>
            <a:picLocks noGrp="1" noChangeAspect="1" noChangeArrowheads="1"/>
          </p:cNvPicPr>
          <p:nvPr>
            <p:ph idx="1"/>
          </p:nvPr>
        </p:nvPicPr>
        <p:blipFill>
          <a:blip r:embed="rId2"/>
          <a:srcRect/>
          <a:stretch>
            <a:fillRect/>
          </a:stretch>
        </p:blipFill>
        <p:spPr>
          <a:xfrm>
            <a:off x="0" y="1371600"/>
            <a:ext cx="9144000" cy="5486400"/>
          </a:xfrm>
          <a:noFill/>
        </p:spPr>
      </p:pic>
    </p:spTree>
  </p:cSld>
  <p:clrMapOvr>
    <a:masterClrMapping/>
  </p:clrMapOvr>
  <p:transition advTm="905"/>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p:txBody>
          <a:bodyPr/>
          <a:lstStyle/>
          <a:p>
            <a:r>
              <a:rPr lang="en-US" dirty="0" smtClean="0"/>
              <a:t>Keen to do more research on Genetic Susceptibility of HCV RNA</a:t>
            </a:r>
          </a:p>
          <a:p>
            <a:r>
              <a:rPr lang="en-US" dirty="0" smtClean="0"/>
              <a:t>To do research on NS5B target region</a:t>
            </a:r>
          </a:p>
          <a:p>
            <a:r>
              <a:rPr lang="en-US" dirty="0" smtClean="0"/>
              <a:t>Why all patients could not get treated?</a:t>
            </a:r>
          </a:p>
          <a:p>
            <a:r>
              <a:rPr lang="en-US" dirty="0" smtClean="0"/>
              <a:t>Want to do cohort study from different regions of the world to establish a proper guide line for the patients and clinicians.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rubi.ghazala.AKU\Desktop\My HCV\AKUH 7.jpg"/>
          <p:cNvPicPr>
            <a:picLocks noChangeAspect="1" noChangeArrowheads="1"/>
          </p:cNvPicPr>
          <p:nvPr/>
        </p:nvPicPr>
        <p:blipFill>
          <a:blip r:embed="rId2"/>
          <a:srcRect/>
          <a:stretch>
            <a:fillRect/>
          </a:stretch>
        </p:blipFill>
        <p:spPr bwMode="auto">
          <a:xfrm>
            <a:off x="0" y="1295400"/>
            <a:ext cx="4267200" cy="2753458"/>
          </a:xfrm>
          <a:prstGeom prst="rect">
            <a:avLst/>
          </a:prstGeom>
          <a:noFill/>
        </p:spPr>
      </p:pic>
      <p:pic>
        <p:nvPicPr>
          <p:cNvPr id="3" name="Picture 4" descr="C:\Users\rubi.ghazala.AKU\Desktop\My HCV\AKUH 8.jpg"/>
          <p:cNvPicPr>
            <a:picLocks noChangeAspect="1" noChangeArrowheads="1"/>
          </p:cNvPicPr>
          <p:nvPr/>
        </p:nvPicPr>
        <p:blipFill>
          <a:blip r:embed="rId3"/>
          <a:srcRect/>
          <a:stretch>
            <a:fillRect/>
          </a:stretch>
        </p:blipFill>
        <p:spPr bwMode="auto">
          <a:xfrm>
            <a:off x="0" y="4038600"/>
            <a:ext cx="4267200" cy="2819400"/>
          </a:xfrm>
          <a:prstGeom prst="rect">
            <a:avLst/>
          </a:prstGeom>
          <a:noFill/>
        </p:spPr>
      </p:pic>
      <p:pic>
        <p:nvPicPr>
          <p:cNvPr id="4" name="Picture 2"/>
          <p:cNvPicPr>
            <a:picLocks noChangeAspect="1" noChangeArrowheads="1"/>
          </p:cNvPicPr>
          <p:nvPr/>
        </p:nvPicPr>
        <p:blipFill>
          <a:blip r:embed="rId4"/>
          <a:srcRect/>
          <a:stretch>
            <a:fillRect/>
          </a:stretch>
        </p:blipFill>
        <p:spPr bwMode="auto">
          <a:xfrm>
            <a:off x="4267200" y="1295400"/>
            <a:ext cx="4876800" cy="5562600"/>
          </a:xfrm>
          <a:prstGeom prst="rect">
            <a:avLst/>
          </a:prstGeom>
          <a:noFill/>
          <a:ln w="9525">
            <a:noFill/>
            <a:miter lim="800000"/>
            <a:headEnd/>
            <a:tailEnd/>
          </a:ln>
          <a:effectLst/>
        </p:spPr>
      </p:pic>
      <p:sp>
        <p:nvSpPr>
          <p:cNvPr id="5" name="Rectangle 4"/>
          <p:cNvSpPr/>
          <p:nvPr/>
        </p:nvSpPr>
        <p:spPr>
          <a:xfrm>
            <a:off x="1143000" y="533400"/>
            <a:ext cx="6933308" cy="584775"/>
          </a:xfrm>
          <a:prstGeom prst="rect">
            <a:avLst/>
          </a:prstGeom>
        </p:spPr>
        <p:txBody>
          <a:bodyPr wrap="none">
            <a:spAutoFit/>
          </a:bodyPr>
          <a:lstStyle/>
          <a:p>
            <a:r>
              <a:rPr lang="en-US" sz="3200" b="1" i="1" dirty="0" err="1" smtClean="0">
                <a:latin typeface="Georgia" pitchFamily="18" charset="0"/>
              </a:rPr>
              <a:t>Agha</a:t>
            </a:r>
            <a:r>
              <a:rPr lang="en-US" sz="3200" b="1" i="1" dirty="0" smtClean="0">
                <a:latin typeface="Georgia" pitchFamily="18" charset="0"/>
              </a:rPr>
              <a:t> Khan University Hospital</a:t>
            </a:r>
            <a:endParaRPr lang="en-US" sz="3200" b="1" i="1" dirty="0">
              <a:latin typeface="Georg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HONOURS</a:t>
            </a:r>
            <a:r>
              <a:rPr lang="en-US" dirty="0" smtClean="0"/>
              <a:t/>
            </a:r>
            <a:br>
              <a:rPr lang="en-US" dirty="0" smtClean="0"/>
            </a:br>
            <a:endParaRPr lang="en-US" dirty="0"/>
          </a:p>
        </p:txBody>
      </p:sp>
      <p:sp>
        <p:nvSpPr>
          <p:cNvPr id="3" name="Content Placeholder 2"/>
          <p:cNvSpPr>
            <a:spLocks noGrp="1"/>
          </p:cNvSpPr>
          <p:nvPr>
            <p:ph idx="1"/>
          </p:nvPr>
        </p:nvSpPr>
        <p:spPr>
          <a:xfrm>
            <a:off x="457200" y="838200"/>
            <a:ext cx="8229600" cy="5867400"/>
          </a:xfrm>
        </p:spPr>
        <p:txBody>
          <a:bodyPr>
            <a:normAutofit fontScale="70000" lnSpcReduction="20000"/>
          </a:bodyPr>
          <a:lstStyle/>
          <a:p>
            <a:r>
              <a:rPr lang="en-US" b="1" dirty="0" smtClean="0"/>
              <a:t> </a:t>
            </a:r>
            <a:endParaRPr lang="en-US" dirty="0" smtClean="0"/>
          </a:p>
          <a:p>
            <a:pPr lvl="0"/>
            <a:r>
              <a:rPr lang="en-US" dirty="0" smtClean="0"/>
              <a:t>Got an award for presenting a paper in a conference for an outstanding research </a:t>
            </a:r>
            <a:r>
              <a:rPr lang="en-US" b="1" dirty="0" smtClean="0"/>
              <a:t>AWARD</a:t>
            </a:r>
            <a:r>
              <a:rPr lang="en-US" dirty="0" smtClean="0"/>
              <a:t> at </a:t>
            </a:r>
            <a:r>
              <a:rPr lang="en-US" i="1" dirty="0" smtClean="0"/>
              <a:t>International Conference of </a:t>
            </a:r>
            <a:r>
              <a:rPr lang="en-US" i="1" dirty="0" err="1" smtClean="0"/>
              <a:t>Hepatology</a:t>
            </a:r>
            <a:r>
              <a:rPr lang="en-US" i="1" dirty="0" smtClean="0"/>
              <a:t> in </a:t>
            </a:r>
            <a:r>
              <a:rPr lang="en-US" i="1" dirty="0" err="1" smtClean="0"/>
              <a:t>Avari</a:t>
            </a:r>
            <a:r>
              <a:rPr lang="en-US" i="1" dirty="0" smtClean="0"/>
              <a:t> Hotel Lahore 30-31</a:t>
            </a:r>
            <a:r>
              <a:rPr lang="en-US" i="1" baseline="30000" dirty="0" smtClean="0"/>
              <a:t>st</a:t>
            </a:r>
            <a:r>
              <a:rPr lang="en-US" i="1" dirty="0" smtClean="0"/>
              <a:t> Jan, 2011.</a:t>
            </a:r>
            <a:endParaRPr lang="en-US" dirty="0" smtClean="0"/>
          </a:p>
          <a:p>
            <a:pPr lvl="0"/>
            <a:r>
              <a:rPr lang="en-US" dirty="0" smtClean="0"/>
              <a:t>Academic Roll of Honor from Government College, Lahore.</a:t>
            </a:r>
          </a:p>
          <a:p>
            <a:pPr lvl="0"/>
            <a:r>
              <a:rPr lang="en-US" dirty="0" smtClean="0"/>
              <a:t>Elected Secretary of Biological Society of Government College, Lahore.</a:t>
            </a:r>
          </a:p>
          <a:p>
            <a:pPr lvl="0"/>
            <a:r>
              <a:rPr lang="en-US" dirty="0" smtClean="0"/>
              <a:t>Fellow of Institute of Biomedical Sciences of UK (FIBMS)</a:t>
            </a:r>
          </a:p>
          <a:p>
            <a:pPr lvl="0"/>
            <a:r>
              <a:rPr lang="en-US" dirty="0" smtClean="0"/>
              <a:t>Visiting teacher at Institute of Biotechnology and Biochemistry, University of the Punjab, Lahore Pakistan.</a:t>
            </a:r>
          </a:p>
          <a:p>
            <a:pPr lvl="0"/>
            <a:r>
              <a:rPr lang="en-US" dirty="0" smtClean="0"/>
              <a:t>Award for a scholar at the University of Health Sciences Lahore Pakistan.</a:t>
            </a:r>
          </a:p>
          <a:p>
            <a:pPr lvl="0"/>
            <a:r>
              <a:rPr lang="en-US" dirty="0" smtClean="0"/>
              <a:t>Active presenter at CME (continued Medical education) in Pakistan.</a:t>
            </a:r>
          </a:p>
          <a:p>
            <a:pPr lvl="0"/>
            <a:r>
              <a:rPr lang="en-US" dirty="0" smtClean="0"/>
              <a:t>Achieved 3</a:t>
            </a:r>
            <a:r>
              <a:rPr lang="en-US" baseline="30000" dirty="0" smtClean="0"/>
              <a:t>rd</a:t>
            </a:r>
            <a:r>
              <a:rPr lang="en-US" dirty="0" smtClean="0"/>
              <a:t> prize in paper presentation in 37</a:t>
            </a:r>
            <a:r>
              <a:rPr lang="en-US" baseline="30000" dirty="0" smtClean="0"/>
              <a:t>th</a:t>
            </a:r>
            <a:r>
              <a:rPr lang="en-US" dirty="0" smtClean="0"/>
              <a:t> Annual conference of PAP, Dec, 2013.</a:t>
            </a:r>
          </a:p>
          <a:p>
            <a:pPr lvl="0"/>
            <a:r>
              <a:rPr lang="en-US" dirty="0" smtClean="0"/>
              <a:t>Won an excellent award in paper presentation in 12</a:t>
            </a:r>
            <a:r>
              <a:rPr lang="en-US" baseline="30000" dirty="0" smtClean="0"/>
              <a:t>th</a:t>
            </a:r>
            <a:r>
              <a:rPr lang="en-US" dirty="0" smtClean="0"/>
              <a:t> international congress on Ageing in Hyderabad India, 2014. </a:t>
            </a:r>
          </a:p>
          <a:p>
            <a:pPr lvl="0"/>
            <a:r>
              <a:rPr lang="en-US" dirty="0" smtClean="0"/>
              <a:t>Abstract accepted for an international conference in MEMBS, Dubai, sept,2014.</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2800" b="1" u="sng" dirty="0" smtClean="0"/>
              <a:t>Training &amp; Courses</a:t>
            </a:r>
            <a:endParaRPr lang="en-US" sz="2800" dirty="0"/>
          </a:p>
        </p:txBody>
      </p:sp>
      <p:sp>
        <p:nvSpPr>
          <p:cNvPr id="3" name="Content Placeholder 2"/>
          <p:cNvSpPr>
            <a:spLocks noGrp="1"/>
          </p:cNvSpPr>
          <p:nvPr>
            <p:ph idx="1"/>
          </p:nvPr>
        </p:nvSpPr>
        <p:spPr>
          <a:xfrm>
            <a:off x="457200" y="609600"/>
            <a:ext cx="8839200" cy="7315200"/>
          </a:xfrm>
        </p:spPr>
        <p:txBody>
          <a:bodyPr>
            <a:noAutofit/>
          </a:bodyPr>
          <a:lstStyle/>
          <a:p>
            <a:r>
              <a:rPr lang="en-US" sz="1600" dirty="0" smtClean="0">
                <a:latin typeface="Times New Roman" pitchFamily="18" charset="0"/>
                <a:cs typeface="Times New Roman" pitchFamily="18" charset="0"/>
              </a:rPr>
              <a:t>15 Day course on </a:t>
            </a:r>
            <a:r>
              <a:rPr lang="en-US" sz="1600" dirty="0" err="1" smtClean="0">
                <a:latin typeface="Times New Roman" pitchFamily="18" charset="0"/>
                <a:cs typeface="Times New Roman" pitchFamily="18" charset="0"/>
              </a:rPr>
              <a:t>Malariology</a:t>
            </a:r>
            <a:r>
              <a:rPr lang="en-US" sz="1600" dirty="0" smtClean="0">
                <a:latin typeface="Times New Roman" pitchFamily="18" charset="0"/>
                <a:cs typeface="Times New Roman" pitchFamily="18" charset="0"/>
              </a:rPr>
              <a:t> and Control NIMRT Lahore (November 1992).</a:t>
            </a:r>
          </a:p>
          <a:p>
            <a:pPr lvl="0"/>
            <a:r>
              <a:rPr lang="en-US" sz="1600" dirty="0" smtClean="0">
                <a:latin typeface="Times New Roman" pitchFamily="18" charset="0"/>
                <a:cs typeface="Times New Roman" pitchFamily="18" charset="0"/>
              </a:rPr>
              <a:t>Course on Molecular Genetics, Molecular Biology of Prokaryotes, Eukaryotes and plant, NCEMB from February 13-July 31, 1993.</a:t>
            </a:r>
          </a:p>
          <a:p>
            <a:pPr lvl="0"/>
            <a:r>
              <a:rPr lang="en-US" sz="1600" dirty="0" smtClean="0">
                <a:latin typeface="Times New Roman" pitchFamily="18" charset="0"/>
                <a:cs typeface="Times New Roman" pitchFamily="18" charset="0"/>
              </a:rPr>
              <a:t>Computer Programs of DOS, Lotus 123, Word 5, Word 5.5, WinWord, FoxPro etc., NCEMB (February 15-April, 1993).</a:t>
            </a:r>
          </a:p>
          <a:p>
            <a:pPr lvl="0"/>
            <a:r>
              <a:rPr lang="en-US" sz="1600" dirty="0" smtClean="0">
                <a:latin typeface="Times New Roman" pitchFamily="18" charset="0"/>
                <a:cs typeface="Times New Roman" pitchFamily="18" charset="0"/>
              </a:rPr>
              <a:t>PCR for clinical diagnosis, School of Biological Sciences, University of Surrey, UK. (November 96-May, 1997).</a:t>
            </a:r>
          </a:p>
          <a:p>
            <a:pPr lvl="0"/>
            <a:r>
              <a:rPr lang="en-US" sz="1600" dirty="0" smtClean="0">
                <a:latin typeface="Times New Roman" pitchFamily="18" charset="0"/>
                <a:cs typeface="Times New Roman" pitchFamily="18" charset="0"/>
              </a:rPr>
              <a:t>Clinical investigations for bacterial and viral infections. Royal Free Hospital, London, UK (April 1997).</a:t>
            </a:r>
          </a:p>
          <a:p>
            <a:pPr lvl="0"/>
            <a:r>
              <a:rPr lang="en-US" sz="1600" dirty="0" smtClean="0">
                <a:latin typeface="Times New Roman" pitchFamily="18" charset="0"/>
                <a:cs typeface="Times New Roman" pitchFamily="18" charset="0"/>
              </a:rPr>
              <a:t>Molecular development course (Jan-Mar 1997) School of Biological Sciences University of Surrey, UK.</a:t>
            </a:r>
          </a:p>
          <a:p>
            <a:pPr lvl="0"/>
            <a:r>
              <a:rPr lang="en-US" sz="1600" dirty="0" smtClean="0">
                <a:latin typeface="Times New Roman" pitchFamily="18" charset="0"/>
                <a:cs typeface="Times New Roman" pitchFamily="18" charset="0"/>
              </a:rPr>
              <a:t>Molecular genetics course (Jan-Mar 1997) School of Biological Sciences University of Surrey, UK.</a:t>
            </a:r>
          </a:p>
          <a:p>
            <a:pPr lvl="0"/>
            <a:r>
              <a:rPr lang="en-US" sz="1600" dirty="0" smtClean="0">
                <a:latin typeface="Times New Roman" pitchFamily="18" charset="0"/>
                <a:cs typeface="Times New Roman" pitchFamily="18" charset="0"/>
              </a:rPr>
              <a:t>Molecular biological course on gene sequencing (25</a:t>
            </a:r>
            <a:r>
              <a:rPr lang="en-US" sz="1600" baseline="30000" dirty="0" smtClean="0">
                <a:latin typeface="Times New Roman" pitchFamily="18" charset="0"/>
                <a:cs typeface="Times New Roman" pitchFamily="18" charset="0"/>
              </a:rPr>
              <a:t>th</a:t>
            </a:r>
            <a:r>
              <a:rPr lang="en-US" sz="1600" dirty="0" smtClean="0">
                <a:latin typeface="Times New Roman" pitchFamily="18" charset="0"/>
                <a:cs typeface="Times New Roman" pitchFamily="18" charset="0"/>
              </a:rPr>
              <a:t> Sept to 30</a:t>
            </a:r>
            <a:r>
              <a:rPr lang="en-US" sz="1600" baseline="30000" dirty="0" smtClean="0">
                <a:latin typeface="Times New Roman" pitchFamily="18" charset="0"/>
                <a:cs typeface="Times New Roman" pitchFamily="18" charset="0"/>
              </a:rPr>
              <a:t>th</a:t>
            </a:r>
            <a:r>
              <a:rPr lang="en-US" sz="1600" dirty="0" smtClean="0">
                <a:latin typeface="Times New Roman" pitchFamily="18" charset="0"/>
                <a:cs typeface="Times New Roman" pitchFamily="18" charset="0"/>
              </a:rPr>
              <a:t> Sept 2000) held at </a:t>
            </a:r>
            <a:r>
              <a:rPr lang="en-US" sz="1600" dirty="0" err="1" smtClean="0">
                <a:latin typeface="Times New Roman" pitchFamily="18" charset="0"/>
                <a:cs typeface="Times New Roman" pitchFamily="18" charset="0"/>
              </a:rPr>
              <a:t>Agha</a:t>
            </a:r>
            <a:r>
              <a:rPr lang="en-US" sz="1600" dirty="0" smtClean="0">
                <a:latin typeface="Times New Roman" pitchFamily="18" charset="0"/>
                <a:cs typeface="Times New Roman" pitchFamily="18" charset="0"/>
              </a:rPr>
              <a:t> Khan University, Hospital Karachi, Pakistan.</a:t>
            </a:r>
          </a:p>
          <a:p>
            <a:pPr lvl="0"/>
            <a:r>
              <a:rPr lang="en-US" sz="1600" dirty="0" smtClean="0">
                <a:latin typeface="Times New Roman" pitchFamily="18" charset="0"/>
                <a:cs typeface="Times New Roman" pitchFamily="18" charset="0"/>
              </a:rPr>
              <a:t>Training on HLA tissue typing in transplant patients (July 2003).</a:t>
            </a:r>
          </a:p>
          <a:p>
            <a:pPr lvl="0"/>
            <a:r>
              <a:rPr lang="en-US" sz="1600" dirty="0" smtClean="0">
                <a:latin typeface="Times New Roman" pitchFamily="18" charset="0"/>
                <a:cs typeface="Times New Roman" pitchFamily="18" charset="0"/>
              </a:rPr>
              <a:t>Training on REAL TIME PCR for HCV and Genotyping patients in Italy from 9</a:t>
            </a:r>
            <a:r>
              <a:rPr lang="en-US" sz="1600" baseline="30000" dirty="0" smtClean="0">
                <a:latin typeface="Times New Roman" pitchFamily="18" charset="0"/>
                <a:cs typeface="Times New Roman" pitchFamily="18" charset="0"/>
              </a:rPr>
              <a:t>th</a:t>
            </a:r>
            <a:r>
              <a:rPr lang="en-US" sz="1600" dirty="0" smtClean="0">
                <a:latin typeface="Times New Roman" pitchFamily="18" charset="0"/>
                <a:cs typeface="Times New Roman" pitchFamily="18" charset="0"/>
              </a:rPr>
              <a:t> May to 13</a:t>
            </a:r>
            <a:r>
              <a:rPr lang="en-US" sz="1600" baseline="30000" dirty="0" smtClean="0">
                <a:latin typeface="Times New Roman" pitchFamily="18" charset="0"/>
                <a:cs typeface="Times New Roman" pitchFamily="18" charset="0"/>
              </a:rPr>
              <a:t>th</a:t>
            </a:r>
            <a:r>
              <a:rPr lang="en-US" sz="1600" dirty="0" smtClean="0">
                <a:latin typeface="Times New Roman" pitchFamily="18" charset="0"/>
                <a:cs typeface="Times New Roman" pitchFamily="18" charset="0"/>
              </a:rPr>
              <a:t> May 2005.</a:t>
            </a:r>
          </a:p>
          <a:p>
            <a:pPr lvl="0"/>
            <a:r>
              <a:rPr lang="en-US" sz="1600" dirty="0" smtClean="0">
                <a:latin typeface="Times New Roman" pitchFamily="18" charset="0"/>
                <a:cs typeface="Times New Roman" pitchFamily="18" charset="0"/>
              </a:rPr>
              <a:t>24 weeks 1</a:t>
            </a:r>
            <a:r>
              <a:rPr lang="en-US" sz="1600" baseline="30000" dirty="0" smtClean="0">
                <a:latin typeface="Times New Roman" pitchFamily="18" charset="0"/>
                <a:cs typeface="Times New Roman" pitchFamily="18" charset="0"/>
              </a:rPr>
              <a:t>st</a:t>
            </a:r>
            <a:r>
              <a:rPr lang="en-US" sz="1600" dirty="0" smtClean="0">
                <a:latin typeface="Times New Roman" pitchFamily="18" charset="0"/>
                <a:cs typeface="Times New Roman" pitchFamily="18" charset="0"/>
              </a:rPr>
              <a:t> April 2010-30</a:t>
            </a:r>
            <a:r>
              <a:rPr lang="en-US" sz="1600" baseline="30000" dirty="0" smtClean="0">
                <a:latin typeface="Times New Roman" pitchFamily="18" charset="0"/>
                <a:cs typeface="Times New Roman" pitchFamily="18" charset="0"/>
              </a:rPr>
              <a:t>th</a:t>
            </a:r>
            <a:r>
              <a:rPr lang="en-US" sz="1600" dirty="0" smtClean="0">
                <a:latin typeface="Times New Roman" pitchFamily="18" charset="0"/>
                <a:cs typeface="Times New Roman" pitchFamily="18" charset="0"/>
              </a:rPr>
              <a:t> Sept 2010, course on Molecular Biology at University of Health Sciences Lahore.</a:t>
            </a:r>
          </a:p>
          <a:p>
            <a:pPr lvl="0"/>
            <a:r>
              <a:rPr lang="en-US" sz="1600" dirty="0" smtClean="0">
                <a:latin typeface="Times New Roman" pitchFamily="18" charset="0"/>
                <a:cs typeface="Times New Roman" pitchFamily="18" charset="0"/>
              </a:rPr>
              <a:t>National Course on Human Genetics 6</a:t>
            </a:r>
            <a:r>
              <a:rPr lang="en-US" sz="1600" baseline="30000" dirty="0" smtClean="0">
                <a:latin typeface="Times New Roman" pitchFamily="18" charset="0"/>
                <a:cs typeface="Times New Roman" pitchFamily="18" charset="0"/>
              </a:rPr>
              <a:t>th</a:t>
            </a:r>
            <a:r>
              <a:rPr lang="en-US" sz="1600" dirty="0" smtClean="0">
                <a:latin typeface="Times New Roman" pitchFamily="18" charset="0"/>
                <a:cs typeface="Times New Roman" pitchFamily="18" charset="0"/>
              </a:rPr>
              <a:t> March, 2011-30</a:t>
            </a:r>
            <a:r>
              <a:rPr lang="en-US" sz="1600" baseline="30000" dirty="0" smtClean="0">
                <a:latin typeface="Times New Roman" pitchFamily="18" charset="0"/>
                <a:cs typeface="Times New Roman" pitchFamily="18" charset="0"/>
              </a:rPr>
              <a:t>th</a:t>
            </a:r>
            <a:r>
              <a:rPr lang="en-US" sz="1600" dirty="0" smtClean="0">
                <a:latin typeface="Times New Roman" pitchFamily="18" charset="0"/>
                <a:cs typeface="Times New Roman" pitchFamily="18" charset="0"/>
              </a:rPr>
              <a:t> April 2010, at University of Health Sciences Lahore.</a:t>
            </a:r>
          </a:p>
          <a:p>
            <a:pPr lvl="0"/>
            <a:r>
              <a:rPr lang="en-US" sz="1600" dirty="0" smtClean="0">
                <a:latin typeface="Times New Roman" pitchFamily="18" charset="0"/>
                <a:cs typeface="Times New Roman" pitchFamily="18" charset="0"/>
              </a:rPr>
              <a:t>Two months training/course in Pathology, virology, bacteriology, Genetics, chemical pathology and Molecular Pathology, and CAP quality control in pathology, 1</a:t>
            </a:r>
            <a:r>
              <a:rPr lang="en-US" sz="1600" baseline="30000" dirty="0" smtClean="0">
                <a:latin typeface="Times New Roman" pitchFamily="18" charset="0"/>
                <a:cs typeface="Times New Roman" pitchFamily="18" charset="0"/>
              </a:rPr>
              <a:t>st</a:t>
            </a:r>
            <a:r>
              <a:rPr lang="en-US" sz="1600" dirty="0" smtClean="0">
                <a:latin typeface="Times New Roman" pitchFamily="18" charset="0"/>
                <a:cs typeface="Times New Roman" pitchFamily="18" charset="0"/>
              </a:rPr>
              <a:t> Jan – 28</a:t>
            </a:r>
            <a:r>
              <a:rPr lang="en-US" sz="1600" baseline="30000" dirty="0" smtClean="0">
                <a:latin typeface="Times New Roman" pitchFamily="18" charset="0"/>
                <a:cs typeface="Times New Roman" pitchFamily="18" charset="0"/>
              </a:rPr>
              <a:t>th</a:t>
            </a:r>
            <a:r>
              <a:rPr lang="en-US" sz="1600" dirty="0" smtClean="0">
                <a:latin typeface="Times New Roman" pitchFamily="18" charset="0"/>
                <a:cs typeface="Times New Roman" pitchFamily="18" charset="0"/>
              </a:rPr>
              <a:t> February, 2013. </a:t>
            </a:r>
          </a:p>
          <a:p>
            <a:r>
              <a:rPr lang="en-US" sz="1600" b="1"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Research interests:</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pPr>
              <a:buNone/>
            </a:pPr>
            <a:r>
              <a:rPr lang="en-US" dirty="0" smtClean="0"/>
              <a:t>1) </a:t>
            </a:r>
            <a:r>
              <a:rPr lang="en-US" b="1" dirty="0" smtClean="0"/>
              <a:t>Molecular Diagnostics</a:t>
            </a:r>
          </a:p>
          <a:p>
            <a:r>
              <a:rPr lang="en-US" dirty="0" smtClean="0"/>
              <a:t>HCV qualitative &amp; HCV Quantitative</a:t>
            </a:r>
          </a:p>
          <a:p>
            <a:r>
              <a:rPr lang="en-US" dirty="0" smtClean="0"/>
              <a:t>HCV Genotyping</a:t>
            </a:r>
          </a:p>
          <a:p>
            <a:r>
              <a:rPr lang="en-US" dirty="0" smtClean="0"/>
              <a:t>IL 28B </a:t>
            </a:r>
            <a:r>
              <a:rPr lang="en-US" dirty="0" err="1" smtClean="0"/>
              <a:t>GenePolymorphism</a:t>
            </a:r>
            <a:r>
              <a:rPr lang="en-US" dirty="0" smtClean="0"/>
              <a:t> </a:t>
            </a:r>
          </a:p>
          <a:p>
            <a:r>
              <a:rPr lang="en-US" dirty="0" smtClean="0"/>
              <a:t>HBV Qualitative &amp; Quantitative</a:t>
            </a:r>
          </a:p>
          <a:p>
            <a:r>
              <a:rPr lang="en-US" dirty="0" smtClean="0"/>
              <a:t>HBV Genotyping</a:t>
            </a:r>
          </a:p>
          <a:p>
            <a:r>
              <a:rPr lang="en-US" dirty="0" smtClean="0"/>
              <a:t>MTB Diagnosis from all body fluids</a:t>
            </a:r>
          </a:p>
          <a:p>
            <a:r>
              <a:rPr lang="en-US" dirty="0" smtClean="0"/>
              <a:t>CMV Diagnostics</a:t>
            </a:r>
          </a:p>
          <a:p>
            <a:r>
              <a:rPr lang="en-US" dirty="0" smtClean="0"/>
              <a:t>Dengue Diagnosis</a:t>
            </a:r>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HLA Tissue Typing</a:t>
            </a:r>
            <a:endParaRPr lang="en-US" dirty="0"/>
          </a:p>
        </p:txBody>
      </p:sp>
      <p:sp>
        <p:nvSpPr>
          <p:cNvPr id="3" name="Content Placeholder 2"/>
          <p:cNvSpPr>
            <a:spLocks noGrp="1"/>
          </p:cNvSpPr>
          <p:nvPr>
            <p:ph idx="1"/>
          </p:nvPr>
        </p:nvSpPr>
        <p:spPr/>
        <p:txBody>
          <a:bodyPr/>
          <a:lstStyle/>
          <a:p>
            <a:r>
              <a:rPr lang="en-US" dirty="0" smtClean="0"/>
              <a:t>HLA tissue typing by PCR diagnosis for Transplant Purpose.</a:t>
            </a:r>
          </a:p>
          <a:p>
            <a:r>
              <a:rPr lang="en-US" dirty="0" smtClean="0"/>
              <a:t>HLA tissue typing for donor and recipient</a:t>
            </a:r>
          </a:p>
          <a:p>
            <a:r>
              <a:rPr lang="en-US" dirty="0" smtClean="0"/>
              <a:t>Matching of donors and recipients </a:t>
            </a:r>
          </a:p>
          <a:p>
            <a:r>
              <a:rPr lang="en-US" dirty="0" smtClean="0"/>
              <a:t>Description of results to patients and clinicians</a:t>
            </a:r>
          </a:p>
          <a:p>
            <a:r>
              <a:rPr lang="en-US" dirty="0" smtClean="0"/>
              <a:t>CME in hospitals for education purpose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a:t>
            </a:r>
            <a:endParaRPr lang="en-US" dirty="0"/>
          </a:p>
        </p:txBody>
      </p:sp>
      <p:sp>
        <p:nvSpPr>
          <p:cNvPr id="3" name="Content Placeholder 2"/>
          <p:cNvSpPr>
            <a:spLocks noGrp="1"/>
          </p:cNvSpPr>
          <p:nvPr>
            <p:ph idx="1"/>
          </p:nvPr>
        </p:nvSpPr>
        <p:spPr/>
        <p:txBody>
          <a:bodyPr/>
          <a:lstStyle/>
          <a:p>
            <a:r>
              <a:rPr lang="en-US" dirty="0" smtClean="0"/>
              <a:t>My special interest with HCV RNA and patients suffering with this virus.</a:t>
            </a:r>
          </a:p>
          <a:p>
            <a:r>
              <a:rPr lang="en-US" dirty="0" smtClean="0"/>
              <a:t>How did they acquire and sufferings?</a:t>
            </a:r>
          </a:p>
          <a:p>
            <a:r>
              <a:rPr lang="en-US" dirty="0" smtClean="0"/>
              <a:t>Treatment and viral load coordination</a:t>
            </a:r>
          </a:p>
          <a:p>
            <a:r>
              <a:rPr lang="en-US" dirty="0" smtClean="0"/>
              <a:t>Genotype description </a:t>
            </a:r>
          </a:p>
          <a:p>
            <a:r>
              <a:rPr lang="en-US" dirty="0" smtClean="0"/>
              <a:t>Help those patients to reach clinicians</a:t>
            </a:r>
          </a:p>
          <a:p>
            <a:r>
              <a:rPr lang="en-US" dirty="0" smtClean="0"/>
              <a:t>Kind of therapy and quality testing</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to therapy</a:t>
            </a:r>
            <a:endParaRPr lang="en-US" dirty="0"/>
          </a:p>
        </p:txBody>
      </p:sp>
      <p:sp>
        <p:nvSpPr>
          <p:cNvPr id="3" name="Content Placeholder 2"/>
          <p:cNvSpPr>
            <a:spLocks noGrp="1"/>
          </p:cNvSpPr>
          <p:nvPr>
            <p:ph idx="1"/>
          </p:nvPr>
        </p:nvSpPr>
        <p:spPr/>
        <p:txBody>
          <a:bodyPr/>
          <a:lstStyle/>
          <a:p>
            <a:pPr>
              <a:buNone/>
            </a:pPr>
            <a:r>
              <a:rPr lang="en-US" dirty="0" smtClean="0"/>
              <a:t>My research included </a:t>
            </a:r>
          </a:p>
          <a:p>
            <a:r>
              <a:rPr lang="en-US" dirty="0" smtClean="0"/>
              <a:t>data of different communities getting the HCV infection.</a:t>
            </a:r>
          </a:p>
          <a:p>
            <a:r>
              <a:rPr lang="en-US" dirty="0" smtClean="0"/>
              <a:t>Response of therapy</a:t>
            </a:r>
          </a:p>
          <a:p>
            <a:r>
              <a:rPr lang="en-US" dirty="0" smtClean="0"/>
              <a:t>Not responded to the therapy</a:t>
            </a:r>
          </a:p>
          <a:p>
            <a:r>
              <a:rPr lang="en-US" dirty="0" err="1" smtClean="0"/>
              <a:t>Realpsers</a:t>
            </a:r>
            <a:r>
              <a:rPr lang="en-US" dirty="0" smtClean="0"/>
              <a:t> after therapy</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1086</Words>
  <Application>Microsoft Office PowerPoint</Application>
  <PresentationFormat>On-screen Show (4:3)</PresentationFormat>
  <Paragraphs>229</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Ghazala Rubi</vt:lpstr>
      <vt:lpstr>Personal Information </vt:lpstr>
      <vt:lpstr>Profession</vt:lpstr>
      <vt:lpstr>HONOURS </vt:lpstr>
      <vt:lpstr>Training &amp; Courses</vt:lpstr>
      <vt:lpstr>Research interests:</vt:lpstr>
      <vt:lpstr>HLA Tissue Typing</vt:lpstr>
      <vt:lpstr>HCV</vt:lpstr>
      <vt:lpstr>Response to therapy</vt:lpstr>
      <vt:lpstr>Ageing</vt:lpstr>
      <vt:lpstr>HCV and Diabetes</vt:lpstr>
      <vt:lpstr>Slide 12</vt:lpstr>
      <vt:lpstr>What testing should be done?</vt:lpstr>
      <vt:lpstr>Slide 14</vt:lpstr>
      <vt:lpstr>Slide 15</vt:lpstr>
      <vt:lpstr>Slide 16</vt:lpstr>
      <vt:lpstr>Slide 17</vt:lpstr>
      <vt:lpstr>Slide 18</vt:lpstr>
      <vt:lpstr>Slide 19</vt:lpstr>
      <vt:lpstr>Slide 20</vt:lpstr>
      <vt:lpstr>Slide 21</vt:lpstr>
      <vt:lpstr>Slide 22</vt:lpstr>
      <vt:lpstr>Slide 23</vt:lpstr>
      <vt:lpstr>Slide 24</vt:lpstr>
      <vt:lpstr>Genotype distribution</vt:lpstr>
      <vt:lpstr>Slide 26</vt:lpstr>
      <vt:lpstr>Slide 27</vt:lpstr>
      <vt:lpstr>Slide 28</vt:lpstr>
      <vt:lpstr>Slide 29</vt:lpstr>
      <vt:lpstr>Slide 30</vt:lpstr>
      <vt:lpstr>Slide 31</vt:lpstr>
      <vt:lpstr>Slide 32</vt:lpstr>
      <vt:lpstr>Slide 33</vt:lpstr>
      <vt:lpstr>Slide 34</vt:lpstr>
      <vt:lpstr>Vote of credit </vt:lpstr>
      <vt:lpstr>Challenge?</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Ghazala Rubi</dc:title>
  <dc:creator>rubi.ghazala</dc:creator>
  <cp:lastModifiedBy>rubi.ghazala</cp:lastModifiedBy>
  <cp:revision>22</cp:revision>
  <dcterms:created xsi:type="dcterms:W3CDTF">2014-08-05T06:17:27Z</dcterms:created>
  <dcterms:modified xsi:type="dcterms:W3CDTF">2014-08-05T08:36:10Z</dcterms:modified>
</cp:coreProperties>
</file>