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371" r:id="rId3"/>
    <p:sldId id="352" r:id="rId4"/>
    <p:sldId id="372" r:id="rId5"/>
    <p:sldId id="357" r:id="rId6"/>
    <p:sldId id="375" r:id="rId7"/>
    <p:sldId id="374" r:id="rId8"/>
    <p:sldId id="344" r:id="rId9"/>
    <p:sldId id="360" r:id="rId10"/>
    <p:sldId id="386" r:id="rId11"/>
    <p:sldId id="387" r:id="rId12"/>
    <p:sldId id="384" r:id="rId13"/>
    <p:sldId id="381" r:id="rId14"/>
    <p:sldId id="379" r:id="rId15"/>
    <p:sldId id="369" r:id="rId16"/>
    <p:sldId id="370" r:id="rId17"/>
    <p:sldId id="353" r:id="rId18"/>
    <p:sldId id="366" r:id="rId19"/>
    <p:sldId id="378" r:id="rId20"/>
    <p:sldId id="368" r:id="rId21"/>
    <p:sldId id="389" r:id="rId22"/>
    <p:sldId id="365" r:id="rId23"/>
  </p:sldIdLst>
  <p:sldSz cx="9144000" cy="6858000" type="screen4x3"/>
  <p:notesSz cx="6642100" cy="9779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Priet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B39"/>
    <a:srgbClr val="3B104C"/>
    <a:srgbClr val="431256"/>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84" autoAdjust="0"/>
  </p:normalViewPr>
  <p:slideViewPr>
    <p:cSldViewPr>
      <p:cViewPr>
        <p:scale>
          <a:sx n="112" d="100"/>
          <a:sy n="112" d="100"/>
        </p:scale>
        <p:origin x="-1264" y="-72"/>
      </p:cViewPr>
      <p:guideLst>
        <p:guide orient="horz" pos="3475"/>
        <p:guide pos="2880"/>
        <p:guide pos="159"/>
      </p:guideLst>
    </p:cSldViewPr>
  </p:slideViewPr>
  <p:outlineViewPr>
    <p:cViewPr>
      <p:scale>
        <a:sx n="33" d="100"/>
        <a:sy n="33" d="100"/>
      </p:scale>
      <p:origin x="0" y="564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2" d="100"/>
          <a:sy n="62" d="100"/>
        </p:scale>
        <p:origin x="-3317" y="-96"/>
      </p:cViewPr>
      <p:guideLst>
        <p:guide orient="horz" pos="3080"/>
        <p:guide pos="209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5" Type="http://schemas.openxmlformats.org/officeDocument/2006/relationships/image" Target="../media/image29.emf"/><Relationship Id="rId6" Type="http://schemas.openxmlformats.org/officeDocument/2006/relationships/image" Target="../media/image30.emf"/><Relationship Id="rId7" Type="http://schemas.openxmlformats.org/officeDocument/2006/relationships/image" Target="../media/image31.emf"/><Relationship Id="rId8" Type="http://schemas.openxmlformats.org/officeDocument/2006/relationships/image" Target="../media/image32.emf"/><Relationship Id="rId1" Type="http://schemas.openxmlformats.org/officeDocument/2006/relationships/image" Target="../media/image25.emf"/><Relationship Id="rId2"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878243" cy="488950"/>
          </a:xfrm>
          <a:prstGeom prst="rect">
            <a:avLst/>
          </a:prstGeom>
        </p:spPr>
        <p:txBody>
          <a:bodyPr vert="horz" lIns="89840" tIns="44920" rIns="89840" bIns="44920" rtlCol="0"/>
          <a:lstStyle>
            <a:lvl1pPr algn="l">
              <a:defRPr sz="1200"/>
            </a:lvl1pPr>
          </a:lstStyle>
          <a:p>
            <a:endParaRPr lang="de-AT"/>
          </a:p>
        </p:txBody>
      </p:sp>
      <p:sp>
        <p:nvSpPr>
          <p:cNvPr id="3" name="Datumsplatzhalter 2"/>
          <p:cNvSpPr>
            <a:spLocks noGrp="1"/>
          </p:cNvSpPr>
          <p:nvPr>
            <p:ph type="dt" sz="quarter" idx="1"/>
          </p:nvPr>
        </p:nvSpPr>
        <p:spPr>
          <a:xfrm>
            <a:off x="3762320" y="0"/>
            <a:ext cx="2878243" cy="488950"/>
          </a:xfrm>
          <a:prstGeom prst="rect">
            <a:avLst/>
          </a:prstGeom>
        </p:spPr>
        <p:txBody>
          <a:bodyPr vert="horz" lIns="89840" tIns="44920" rIns="89840" bIns="44920" rtlCol="0"/>
          <a:lstStyle>
            <a:lvl1pPr algn="r">
              <a:defRPr sz="1200"/>
            </a:lvl1pPr>
          </a:lstStyle>
          <a:p>
            <a:fld id="{95BE1A38-438D-4694-9708-03D5F05281F8}" type="datetimeFigureOut">
              <a:rPr lang="de-AT" smtClean="0"/>
              <a:t>29/09/14</a:t>
            </a:fld>
            <a:endParaRPr lang="de-AT"/>
          </a:p>
        </p:txBody>
      </p:sp>
      <p:sp>
        <p:nvSpPr>
          <p:cNvPr id="4" name="Fußzeilenplatzhalter 3"/>
          <p:cNvSpPr>
            <a:spLocks noGrp="1"/>
          </p:cNvSpPr>
          <p:nvPr>
            <p:ph type="ftr" sz="quarter" idx="2"/>
          </p:nvPr>
        </p:nvSpPr>
        <p:spPr>
          <a:xfrm>
            <a:off x="1" y="9288353"/>
            <a:ext cx="2878243" cy="488950"/>
          </a:xfrm>
          <a:prstGeom prst="rect">
            <a:avLst/>
          </a:prstGeom>
        </p:spPr>
        <p:txBody>
          <a:bodyPr vert="horz" lIns="89840" tIns="44920" rIns="89840" bIns="44920" rtlCol="0" anchor="b"/>
          <a:lstStyle>
            <a:lvl1pPr algn="l">
              <a:defRPr sz="1200"/>
            </a:lvl1pPr>
          </a:lstStyle>
          <a:p>
            <a:endParaRPr lang="de-AT"/>
          </a:p>
        </p:txBody>
      </p:sp>
      <p:sp>
        <p:nvSpPr>
          <p:cNvPr id="5" name="Foliennummernplatzhalter 4"/>
          <p:cNvSpPr>
            <a:spLocks noGrp="1"/>
          </p:cNvSpPr>
          <p:nvPr>
            <p:ph type="sldNum" sz="quarter" idx="3"/>
          </p:nvPr>
        </p:nvSpPr>
        <p:spPr>
          <a:xfrm>
            <a:off x="3762320" y="9288353"/>
            <a:ext cx="2878243" cy="488950"/>
          </a:xfrm>
          <a:prstGeom prst="rect">
            <a:avLst/>
          </a:prstGeom>
        </p:spPr>
        <p:txBody>
          <a:bodyPr vert="horz" lIns="89840" tIns="44920" rIns="89840" bIns="44920" rtlCol="0" anchor="b"/>
          <a:lstStyle>
            <a:lvl1pPr algn="r">
              <a:defRPr sz="1200"/>
            </a:lvl1pPr>
          </a:lstStyle>
          <a:p>
            <a:fld id="{CD256F64-F298-462A-A5A4-DDEB5DA933EA}" type="slidenum">
              <a:rPr lang="de-AT" smtClean="0"/>
              <a:t>‹Nr.›</a:t>
            </a:fld>
            <a:endParaRPr lang="de-AT"/>
          </a:p>
        </p:txBody>
      </p:sp>
    </p:spTree>
    <p:extLst>
      <p:ext uri="{BB962C8B-B14F-4D97-AF65-F5344CB8AC3E}">
        <p14:creationId xmlns:p14="http://schemas.microsoft.com/office/powerpoint/2010/main" val="1486668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78968" cy="489498"/>
          </a:xfrm>
          <a:prstGeom prst="rect">
            <a:avLst/>
          </a:prstGeom>
        </p:spPr>
        <p:txBody>
          <a:bodyPr vert="horz" lIns="89840" tIns="44920" rIns="89840" bIns="44920" rtlCol="0"/>
          <a:lstStyle>
            <a:lvl1pPr algn="l">
              <a:defRPr sz="1200"/>
            </a:lvl1pPr>
          </a:lstStyle>
          <a:p>
            <a:endParaRPr lang="de-AT"/>
          </a:p>
        </p:txBody>
      </p:sp>
      <p:sp>
        <p:nvSpPr>
          <p:cNvPr id="3" name="Datumsplatzhalter 2"/>
          <p:cNvSpPr>
            <a:spLocks noGrp="1"/>
          </p:cNvSpPr>
          <p:nvPr>
            <p:ph type="dt" idx="1"/>
          </p:nvPr>
        </p:nvSpPr>
        <p:spPr>
          <a:xfrm>
            <a:off x="3761582" y="0"/>
            <a:ext cx="2878968" cy="489498"/>
          </a:xfrm>
          <a:prstGeom prst="rect">
            <a:avLst/>
          </a:prstGeom>
        </p:spPr>
        <p:txBody>
          <a:bodyPr vert="horz" lIns="89840" tIns="44920" rIns="89840" bIns="44920" rtlCol="0"/>
          <a:lstStyle>
            <a:lvl1pPr algn="r">
              <a:defRPr sz="1200"/>
            </a:lvl1pPr>
          </a:lstStyle>
          <a:p>
            <a:fld id="{3D0B0B47-CE95-48A3-BFA5-D04A219F80CE}" type="datetimeFigureOut">
              <a:rPr lang="de-AT" smtClean="0"/>
              <a:t>29/09/14</a:t>
            </a:fld>
            <a:endParaRPr lang="de-AT"/>
          </a:p>
        </p:txBody>
      </p:sp>
      <p:sp>
        <p:nvSpPr>
          <p:cNvPr id="4" name="Folienbildplatzhalter 3"/>
          <p:cNvSpPr>
            <a:spLocks noGrp="1" noRot="1" noChangeAspect="1"/>
          </p:cNvSpPr>
          <p:nvPr>
            <p:ph type="sldImg" idx="2"/>
          </p:nvPr>
        </p:nvSpPr>
        <p:spPr>
          <a:xfrm>
            <a:off x="876300" y="733425"/>
            <a:ext cx="4889500" cy="3667125"/>
          </a:xfrm>
          <a:prstGeom prst="rect">
            <a:avLst/>
          </a:prstGeom>
          <a:noFill/>
          <a:ln w="12700">
            <a:solidFill>
              <a:prstClr val="black"/>
            </a:solidFill>
          </a:ln>
        </p:spPr>
        <p:txBody>
          <a:bodyPr vert="horz" lIns="89840" tIns="44920" rIns="89840" bIns="44920" rtlCol="0" anchor="ctr"/>
          <a:lstStyle/>
          <a:p>
            <a:endParaRPr lang="de-AT"/>
          </a:p>
        </p:txBody>
      </p:sp>
      <p:sp>
        <p:nvSpPr>
          <p:cNvPr id="5" name="Notizenplatzhalter 4"/>
          <p:cNvSpPr>
            <a:spLocks noGrp="1"/>
          </p:cNvSpPr>
          <p:nvPr>
            <p:ph type="body" sz="quarter" idx="3"/>
          </p:nvPr>
        </p:nvSpPr>
        <p:spPr>
          <a:xfrm>
            <a:off x="663900" y="4644752"/>
            <a:ext cx="5314301" cy="4400784"/>
          </a:xfrm>
          <a:prstGeom prst="rect">
            <a:avLst/>
          </a:prstGeom>
        </p:spPr>
        <p:txBody>
          <a:bodyPr vert="horz" lIns="89840" tIns="44920" rIns="89840" bIns="449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9287939"/>
            <a:ext cx="2878968" cy="489497"/>
          </a:xfrm>
          <a:prstGeom prst="rect">
            <a:avLst/>
          </a:prstGeom>
        </p:spPr>
        <p:txBody>
          <a:bodyPr vert="horz" lIns="89840" tIns="44920" rIns="89840" bIns="44920" rtlCol="0" anchor="b"/>
          <a:lstStyle>
            <a:lvl1pPr algn="l">
              <a:defRPr sz="1200"/>
            </a:lvl1pPr>
          </a:lstStyle>
          <a:p>
            <a:endParaRPr lang="de-AT"/>
          </a:p>
        </p:txBody>
      </p:sp>
      <p:sp>
        <p:nvSpPr>
          <p:cNvPr id="7" name="Foliennummernplatzhalter 6"/>
          <p:cNvSpPr>
            <a:spLocks noGrp="1"/>
          </p:cNvSpPr>
          <p:nvPr>
            <p:ph type="sldNum" sz="quarter" idx="5"/>
          </p:nvPr>
        </p:nvSpPr>
        <p:spPr>
          <a:xfrm>
            <a:off x="3761582" y="9287939"/>
            <a:ext cx="2878968" cy="489497"/>
          </a:xfrm>
          <a:prstGeom prst="rect">
            <a:avLst/>
          </a:prstGeom>
        </p:spPr>
        <p:txBody>
          <a:bodyPr vert="horz" lIns="89840" tIns="44920" rIns="89840" bIns="44920" rtlCol="0" anchor="b"/>
          <a:lstStyle>
            <a:lvl1pPr algn="r">
              <a:defRPr sz="1200"/>
            </a:lvl1pPr>
          </a:lstStyle>
          <a:p>
            <a:fld id="{347E80E0-F6BC-4767-A011-864AB7B459AC}" type="slidenum">
              <a:rPr lang="de-AT" smtClean="0"/>
              <a:t>‹Nr.›</a:t>
            </a:fld>
            <a:endParaRPr lang="de-AT"/>
          </a:p>
        </p:txBody>
      </p:sp>
    </p:spTree>
    <p:extLst>
      <p:ext uri="{BB962C8B-B14F-4D97-AF65-F5344CB8AC3E}">
        <p14:creationId xmlns:p14="http://schemas.microsoft.com/office/powerpoint/2010/main" val="1807661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han.medunigraz.at/han/pubmed/www.ncbi.nlm.nih.gov/pmc/articles/PMC2583388/"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347E80E0-F6BC-4767-A011-864AB7B459AC}" type="slidenum">
              <a:rPr lang="de-AT" smtClean="0"/>
              <a:t>1</a:t>
            </a:fld>
            <a:endParaRPr lang="de-AT"/>
          </a:p>
        </p:txBody>
      </p:sp>
    </p:spTree>
    <p:extLst>
      <p:ext uri="{BB962C8B-B14F-4D97-AF65-F5344CB8AC3E}">
        <p14:creationId xmlns:p14="http://schemas.microsoft.com/office/powerpoint/2010/main" val="1960579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E80E0-F6BC-4767-A011-864AB7B459AC}" type="slidenum">
              <a:rPr lang="de-AT" smtClean="0"/>
              <a:t>10</a:t>
            </a:fld>
            <a:endParaRPr lang="de-AT"/>
          </a:p>
        </p:txBody>
      </p:sp>
    </p:spTree>
    <p:extLst>
      <p:ext uri="{BB962C8B-B14F-4D97-AF65-F5344CB8AC3E}">
        <p14:creationId xmlns:p14="http://schemas.microsoft.com/office/powerpoint/2010/main" val="1497046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smtClean="0"/>
              <a:t>Treg</a:t>
            </a:r>
            <a:r>
              <a:rPr lang="en-GB" dirty="0" smtClean="0"/>
              <a:t> </a:t>
            </a:r>
            <a:r>
              <a:rPr lang="en-GB" dirty="0" err="1" smtClean="0"/>
              <a:t>kommen</a:t>
            </a:r>
            <a:r>
              <a:rPr lang="en-GB" baseline="0" dirty="0" smtClean="0"/>
              <a:t> </a:t>
            </a:r>
            <a:r>
              <a:rPr lang="en-GB" baseline="0" dirty="0" err="1" smtClean="0"/>
              <a:t>einerseits</a:t>
            </a:r>
            <a:r>
              <a:rPr lang="en-GB" baseline="0" dirty="0" smtClean="0"/>
              <a:t> </a:t>
            </a:r>
            <a:r>
              <a:rPr lang="en-GB" baseline="0" dirty="0" err="1" smtClean="0"/>
              <a:t>aus</a:t>
            </a:r>
            <a:r>
              <a:rPr lang="en-GB" baseline="0" dirty="0" smtClean="0"/>
              <a:t> </a:t>
            </a:r>
            <a:r>
              <a:rPr lang="en-GB" baseline="0" dirty="0" err="1" smtClean="0"/>
              <a:t>dem</a:t>
            </a:r>
            <a:r>
              <a:rPr lang="en-GB" baseline="0" dirty="0" smtClean="0"/>
              <a:t> Thymus und </a:t>
            </a:r>
            <a:r>
              <a:rPr lang="en-GB" baseline="0" dirty="0" err="1" smtClean="0"/>
              <a:t>erfahren</a:t>
            </a:r>
            <a:r>
              <a:rPr lang="en-GB" baseline="0" dirty="0" smtClean="0"/>
              <a:t> </a:t>
            </a:r>
            <a:r>
              <a:rPr lang="en-GB" baseline="0" dirty="0" err="1" smtClean="0"/>
              <a:t>dann</a:t>
            </a:r>
            <a:r>
              <a:rPr lang="en-GB" baseline="0" dirty="0" smtClean="0"/>
              <a:t> </a:t>
            </a:r>
            <a:r>
              <a:rPr lang="en-GB" baseline="0" dirty="0" err="1" smtClean="0"/>
              <a:t>eine</a:t>
            </a:r>
            <a:r>
              <a:rPr lang="en-GB" baseline="0" dirty="0" smtClean="0"/>
              <a:t> “post-</a:t>
            </a:r>
            <a:r>
              <a:rPr lang="en-GB" baseline="0" dirty="0" err="1" smtClean="0"/>
              <a:t>thymic</a:t>
            </a:r>
            <a:r>
              <a:rPr lang="en-GB" baseline="0" dirty="0" smtClean="0"/>
              <a:t> differentiation” und </a:t>
            </a:r>
            <a:r>
              <a:rPr lang="en-GB" baseline="0" dirty="0" err="1" smtClean="0"/>
              <a:t>werden</a:t>
            </a:r>
            <a:r>
              <a:rPr lang="en-GB" baseline="0" dirty="0" smtClean="0"/>
              <a:t> </a:t>
            </a:r>
            <a:r>
              <a:rPr lang="en-GB" baseline="0" dirty="0" err="1" smtClean="0"/>
              <a:t>zu</a:t>
            </a:r>
            <a:r>
              <a:rPr lang="en-GB" baseline="0" dirty="0" smtClean="0"/>
              <a:t> Effector/memory </a:t>
            </a:r>
            <a:r>
              <a:rPr lang="en-GB" baseline="0" dirty="0" err="1" smtClean="0"/>
              <a:t>Treg</a:t>
            </a:r>
            <a:r>
              <a:rPr lang="en-GB" baseline="0" dirty="0" smtClean="0"/>
              <a:t> die </a:t>
            </a:r>
            <a:r>
              <a:rPr lang="en-GB" baseline="0" dirty="0" err="1" smtClean="0"/>
              <a:t>dann</a:t>
            </a:r>
            <a:r>
              <a:rPr lang="en-GB" baseline="0" dirty="0" smtClean="0"/>
              <a:t> in die </a:t>
            </a:r>
            <a:r>
              <a:rPr lang="en-GB" baseline="0" dirty="0" err="1" smtClean="0"/>
              <a:t>versch</a:t>
            </a:r>
            <a:r>
              <a:rPr lang="en-GB" baseline="0" dirty="0" smtClean="0"/>
              <a:t> Tissues </a:t>
            </a:r>
            <a:r>
              <a:rPr lang="en-GB" baseline="0" dirty="0" err="1" smtClean="0"/>
              <a:t>auswandern</a:t>
            </a:r>
            <a:r>
              <a:rPr lang="en-GB" baseline="0" dirty="0" smtClean="0"/>
              <a:t>; Auf der </a:t>
            </a:r>
            <a:r>
              <a:rPr lang="en-GB" baseline="0" dirty="0" err="1" smtClean="0"/>
              <a:t>anderen</a:t>
            </a:r>
            <a:r>
              <a:rPr lang="en-GB" baseline="0" dirty="0" smtClean="0"/>
              <a:t> </a:t>
            </a:r>
            <a:r>
              <a:rPr lang="en-GB" baseline="0" dirty="0" err="1" smtClean="0"/>
              <a:t>Seite</a:t>
            </a:r>
            <a:r>
              <a:rPr lang="en-GB" baseline="0" dirty="0" smtClean="0"/>
              <a:t> </a:t>
            </a:r>
            <a:r>
              <a:rPr lang="en-GB" baseline="0" dirty="0" err="1" smtClean="0"/>
              <a:t>werden</a:t>
            </a:r>
            <a:r>
              <a:rPr lang="en-GB" baseline="0" dirty="0" smtClean="0"/>
              <a:t> </a:t>
            </a:r>
            <a:r>
              <a:rPr lang="en-GB" baseline="0" dirty="0" err="1" smtClean="0"/>
              <a:t>Treg</a:t>
            </a:r>
            <a:r>
              <a:rPr lang="en-GB" baseline="0" dirty="0" smtClean="0"/>
              <a:t> </a:t>
            </a:r>
            <a:r>
              <a:rPr lang="en-GB" baseline="0" dirty="0" err="1" smtClean="0"/>
              <a:t>auch</a:t>
            </a:r>
            <a:r>
              <a:rPr lang="en-GB" baseline="0" dirty="0" smtClean="0"/>
              <a:t> </a:t>
            </a:r>
            <a:r>
              <a:rPr lang="en-GB" baseline="0" dirty="0" err="1" smtClean="0"/>
              <a:t>im</a:t>
            </a:r>
            <a:r>
              <a:rPr lang="en-GB" baseline="0" dirty="0" smtClean="0"/>
              <a:t> Gut-associated lymphoid tissue </a:t>
            </a:r>
            <a:r>
              <a:rPr lang="en-GB" baseline="0" dirty="0" err="1" smtClean="0"/>
              <a:t>induziert</a:t>
            </a:r>
            <a:r>
              <a:rPr lang="en-GB" baseline="0" dirty="0" smtClean="0"/>
              <a:t> (</a:t>
            </a:r>
            <a:r>
              <a:rPr lang="en-GB" baseline="0" dirty="0" err="1" smtClean="0"/>
              <a:t>aus</a:t>
            </a:r>
            <a:r>
              <a:rPr lang="en-GB" baseline="0" dirty="0" smtClean="0"/>
              <a:t> effector </a:t>
            </a:r>
            <a:r>
              <a:rPr lang="en-GB" baseline="0" dirty="0" err="1" smtClean="0"/>
              <a:t>Tc</a:t>
            </a:r>
            <a:r>
              <a:rPr lang="en-GB" baseline="0" dirty="0" smtClean="0"/>
              <a:t> </a:t>
            </a:r>
            <a:r>
              <a:rPr lang="en-GB" baseline="0" dirty="0" err="1" smtClean="0"/>
              <a:t>oder</a:t>
            </a:r>
            <a:r>
              <a:rPr lang="en-GB" baseline="0" dirty="0" smtClean="0"/>
              <a:t> </a:t>
            </a:r>
            <a:r>
              <a:rPr lang="en-GB" baseline="0" dirty="0" err="1" smtClean="0"/>
              <a:t>naiven</a:t>
            </a:r>
            <a:r>
              <a:rPr lang="en-GB" baseline="0" dirty="0" smtClean="0"/>
              <a:t> </a:t>
            </a:r>
            <a:r>
              <a:rPr lang="en-GB" baseline="0" dirty="0" err="1" smtClean="0"/>
              <a:t>Treg</a:t>
            </a:r>
            <a:r>
              <a:rPr lang="en-GB" baseline="0" dirty="0" smtClean="0"/>
              <a:t>) – </a:t>
            </a:r>
            <a:r>
              <a:rPr lang="en-GB" baseline="0" dirty="0" err="1" smtClean="0"/>
              <a:t>diese</a:t>
            </a:r>
            <a:r>
              <a:rPr lang="en-GB" baseline="0" dirty="0" smtClean="0"/>
              <a:t> </a:t>
            </a:r>
            <a:r>
              <a:rPr lang="en-GB" baseline="0" dirty="0" err="1" smtClean="0"/>
              <a:t>wandern</a:t>
            </a:r>
            <a:r>
              <a:rPr lang="en-GB" baseline="0" dirty="0" smtClean="0"/>
              <a:t> </a:t>
            </a:r>
            <a:r>
              <a:rPr lang="en-GB" baseline="0" dirty="0" err="1" smtClean="0"/>
              <a:t>ebenfalls</a:t>
            </a:r>
            <a:r>
              <a:rPr lang="en-GB" baseline="0" dirty="0" smtClean="0"/>
              <a:t> ins </a:t>
            </a:r>
            <a:r>
              <a:rPr lang="en-GB" baseline="0" dirty="0" err="1" smtClean="0"/>
              <a:t>Blut</a:t>
            </a:r>
            <a:r>
              <a:rPr lang="en-GB" baseline="0" dirty="0" smtClean="0"/>
              <a:t>, </a:t>
            </a:r>
            <a:r>
              <a:rPr lang="en-GB" baseline="0" dirty="0" err="1" smtClean="0"/>
              <a:t>werden</a:t>
            </a:r>
            <a:r>
              <a:rPr lang="en-GB" baseline="0" dirty="0" smtClean="0"/>
              <a:t> </a:t>
            </a:r>
            <a:r>
              <a:rPr lang="en-GB" baseline="0" dirty="0" err="1" smtClean="0"/>
              <a:t>zu</a:t>
            </a:r>
            <a:r>
              <a:rPr lang="en-GB" baseline="0" dirty="0" smtClean="0"/>
              <a:t> memory </a:t>
            </a:r>
            <a:r>
              <a:rPr lang="en-GB" baseline="0" dirty="0" err="1" smtClean="0"/>
              <a:t>Tregs</a:t>
            </a:r>
            <a:r>
              <a:rPr lang="en-GB" baseline="0" dirty="0" smtClean="0"/>
              <a:t> und </a:t>
            </a:r>
            <a:r>
              <a:rPr lang="en-GB" baseline="0" dirty="0" err="1" smtClean="0"/>
              <a:t>gehen</a:t>
            </a:r>
            <a:r>
              <a:rPr lang="en-GB" baseline="0" dirty="0" smtClean="0"/>
              <a:t> in die </a:t>
            </a:r>
            <a:r>
              <a:rPr lang="en-GB" baseline="0" dirty="0" err="1" smtClean="0"/>
              <a:t>versch</a:t>
            </a:r>
            <a:r>
              <a:rPr lang="en-GB" baseline="0" dirty="0" smtClean="0"/>
              <a:t> tissues</a:t>
            </a:r>
          </a:p>
          <a:p>
            <a:endParaRPr lang="en-GB" baseline="0" dirty="0" smtClean="0"/>
          </a:p>
          <a:p>
            <a:r>
              <a:rPr lang="en-GB" baseline="0" dirty="0" smtClean="0"/>
              <a:t>Original Text </a:t>
            </a:r>
            <a:r>
              <a:rPr lang="en-GB" baseline="0" dirty="0" err="1" smtClean="0"/>
              <a:t>zur</a:t>
            </a:r>
            <a:r>
              <a:rPr lang="en-GB" baseline="0" dirty="0" smtClean="0"/>
              <a:t> Fig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Post-</a:t>
            </a:r>
            <a:r>
              <a:rPr lang="en-GB" sz="1200" kern="1200" dirty="0" err="1" smtClean="0">
                <a:solidFill>
                  <a:schemeClr val="tx1"/>
                </a:solidFill>
                <a:effectLst/>
                <a:latin typeface="+mn-lt"/>
                <a:ea typeface="+mn-ea"/>
                <a:cs typeface="+mn-cs"/>
              </a:rPr>
              <a:t>thymic</a:t>
            </a:r>
            <a:r>
              <a:rPr lang="en-GB" sz="1200" kern="1200" dirty="0" smtClean="0">
                <a:solidFill>
                  <a:schemeClr val="tx1"/>
                </a:solidFill>
                <a:effectLst/>
                <a:latin typeface="+mn-lt"/>
                <a:ea typeface="+mn-ea"/>
                <a:cs typeface="+mn-cs"/>
              </a:rPr>
              <a:t> differentiation of </a:t>
            </a:r>
            <a:r>
              <a:rPr lang="en-GB" sz="1200" kern="1200" dirty="0" err="1" smtClean="0">
                <a:solidFill>
                  <a:schemeClr val="tx1"/>
                </a:solidFill>
                <a:effectLst/>
                <a:latin typeface="+mn-lt"/>
                <a:ea typeface="+mn-ea"/>
                <a:cs typeface="+mn-cs"/>
              </a:rPr>
              <a:t>Treg</a:t>
            </a:r>
            <a:r>
              <a:rPr lang="en-GB" sz="1200" kern="1200" dirty="0" smtClean="0">
                <a:solidFill>
                  <a:schemeClr val="tx1"/>
                </a:solidFill>
                <a:effectLst/>
                <a:latin typeface="+mn-lt"/>
                <a:ea typeface="+mn-ea"/>
                <a:cs typeface="+mn-cs"/>
              </a:rPr>
              <a:t> cells. The majority of </a:t>
            </a:r>
            <a:r>
              <a:rPr lang="en-GB" sz="1200" kern="1200" dirty="0" err="1" smtClean="0">
                <a:solidFill>
                  <a:schemeClr val="tx1"/>
                </a:solidFill>
                <a:effectLst/>
                <a:latin typeface="+mn-lt"/>
                <a:ea typeface="+mn-ea"/>
                <a:cs typeface="+mn-cs"/>
              </a:rPr>
              <a:t>Treg</a:t>
            </a:r>
            <a:r>
              <a:rPr lang="en-GB" sz="1200" kern="1200" dirty="0" smtClean="0">
                <a:solidFill>
                  <a:schemeClr val="tx1"/>
                </a:solidFill>
                <a:effectLst/>
                <a:latin typeface="+mn-lt"/>
                <a:ea typeface="+mn-ea"/>
                <a:cs typeface="+mn-cs"/>
              </a:rPr>
              <a:t> cells at birth are </a:t>
            </a:r>
            <a:r>
              <a:rPr lang="en-GB" sz="1200" kern="1200" dirty="0" err="1" smtClean="0">
                <a:solidFill>
                  <a:schemeClr val="tx1"/>
                </a:solidFill>
                <a:effectLst/>
                <a:latin typeface="+mn-lt"/>
                <a:ea typeface="+mn-ea"/>
                <a:cs typeface="+mn-cs"/>
              </a:rPr>
              <a:t>naïve</a:t>
            </a:r>
            <a:r>
              <a:rPr lang="en-GB" sz="1200" kern="1200" dirty="0" smtClean="0">
                <a:solidFill>
                  <a:schemeClr val="tx1"/>
                </a:solidFill>
                <a:effectLst/>
                <a:latin typeface="+mn-lt"/>
                <a:ea typeface="+mn-ea"/>
                <a:cs typeface="+mn-cs"/>
              </a:rPr>
              <a:t> cells and express high levels of CD62L, CCR7 and the gut homing receptor α4β7 allowing them to migrate into secondary lymphoid organs and gut-associated lymphoid tissues where naive </a:t>
            </a:r>
            <a:r>
              <a:rPr lang="en-GB" sz="1200" kern="1200" dirty="0" err="1" smtClean="0">
                <a:solidFill>
                  <a:schemeClr val="tx1"/>
                </a:solidFill>
                <a:effectLst/>
                <a:latin typeface="+mn-lt"/>
                <a:ea typeface="+mn-ea"/>
                <a:cs typeface="+mn-cs"/>
              </a:rPr>
              <a:t>Treg</a:t>
            </a:r>
            <a:r>
              <a:rPr lang="en-GB" sz="1200" kern="1200" dirty="0" smtClean="0">
                <a:solidFill>
                  <a:schemeClr val="tx1"/>
                </a:solidFill>
                <a:effectLst/>
                <a:latin typeface="+mn-lt"/>
                <a:ea typeface="+mn-ea"/>
                <a:cs typeface="+mn-cs"/>
              </a:rPr>
              <a:t> cells encounter self-antigens and commensal microbes. Subsequently, </a:t>
            </a:r>
            <a:r>
              <a:rPr lang="en-GB" sz="1200" kern="1200" dirty="0" err="1" smtClean="0">
                <a:solidFill>
                  <a:schemeClr val="tx1"/>
                </a:solidFill>
                <a:effectLst/>
                <a:latin typeface="+mn-lt"/>
                <a:ea typeface="+mn-ea"/>
                <a:cs typeface="+mn-cs"/>
              </a:rPr>
              <a:t>Treg</a:t>
            </a:r>
            <a:r>
              <a:rPr lang="en-GB" sz="1200" kern="1200" dirty="0" smtClean="0">
                <a:solidFill>
                  <a:schemeClr val="tx1"/>
                </a:solidFill>
                <a:effectLst/>
                <a:latin typeface="+mn-lt"/>
                <a:ea typeface="+mn-ea"/>
                <a:cs typeface="+mn-cs"/>
              </a:rPr>
              <a:t> cells express diverse homing receptors, which render them capable of migrating to specific tissues and organs. For instance, expression of CCR4 is required for migration to skin, lung and other inflamed tissues; T-bet-dependent expression of CXCR3 is important for localization of </a:t>
            </a:r>
            <a:r>
              <a:rPr lang="en-GB" sz="1200" kern="1200" dirty="0" err="1" smtClean="0">
                <a:solidFill>
                  <a:schemeClr val="tx1"/>
                </a:solidFill>
                <a:effectLst/>
                <a:latin typeface="+mn-lt"/>
                <a:ea typeface="+mn-ea"/>
                <a:cs typeface="+mn-cs"/>
              </a:rPr>
              <a:t>Treg</a:t>
            </a:r>
            <a:r>
              <a:rPr lang="en-GB" sz="1200" kern="1200" dirty="0" smtClean="0">
                <a:solidFill>
                  <a:schemeClr val="tx1"/>
                </a:solidFill>
                <a:effectLst/>
                <a:latin typeface="+mn-lt"/>
                <a:ea typeface="+mn-ea"/>
                <a:cs typeface="+mn-cs"/>
              </a:rPr>
              <a:t> cells to inflamed liver; </a:t>
            </a:r>
            <a:r>
              <a:rPr lang="en-GB" sz="1200" kern="1200" dirty="0" err="1" smtClean="0">
                <a:solidFill>
                  <a:schemeClr val="tx1"/>
                </a:solidFill>
                <a:effectLst/>
                <a:latin typeface="+mn-lt"/>
                <a:ea typeface="+mn-ea"/>
                <a:cs typeface="+mn-cs"/>
              </a:rPr>
              <a:t>Treg</a:t>
            </a:r>
            <a:r>
              <a:rPr lang="en-GB" sz="1200" kern="1200" dirty="0" smtClean="0">
                <a:solidFill>
                  <a:schemeClr val="tx1"/>
                </a:solidFill>
                <a:effectLst/>
                <a:latin typeface="+mn-lt"/>
                <a:ea typeface="+mn-ea"/>
                <a:cs typeface="+mn-cs"/>
              </a:rPr>
              <a:t> cells expressing CCR6 are able to migrate to Th17 cell-mediated inflammatory sites. Upon recognition of antigen </a:t>
            </a:r>
            <a:r>
              <a:rPr lang="en-GB" sz="1200" kern="1200" dirty="0" err="1" smtClean="0">
                <a:solidFill>
                  <a:schemeClr val="tx1"/>
                </a:solidFill>
                <a:effectLst/>
                <a:latin typeface="+mn-lt"/>
                <a:ea typeface="+mn-ea"/>
                <a:cs typeface="+mn-cs"/>
              </a:rPr>
              <a:t>Treg</a:t>
            </a:r>
            <a:r>
              <a:rPr lang="en-GB" sz="1200" kern="1200" dirty="0" smtClean="0">
                <a:solidFill>
                  <a:schemeClr val="tx1"/>
                </a:solidFill>
                <a:effectLst/>
                <a:latin typeface="+mn-lt"/>
                <a:ea typeface="+mn-ea"/>
                <a:cs typeface="+mn-cs"/>
              </a:rPr>
              <a:t> cells, like conventional </a:t>
            </a:r>
            <a:r>
              <a:rPr lang="en-GB" sz="1200" kern="1200" dirty="0" err="1" smtClean="0">
                <a:solidFill>
                  <a:schemeClr val="tx1"/>
                </a:solidFill>
                <a:effectLst/>
                <a:latin typeface="+mn-lt"/>
                <a:ea typeface="+mn-ea"/>
                <a:cs typeface="+mn-cs"/>
              </a:rPr>
              <a:t>naïve</a:t>
            </a:r>
            <a:r>
              <a:rPr lang="en-GB" sz="1200" kern="1200" dirty="0" smtClean="0">
                <a:solidFill>
                  <a:schemeClr val="tx1"/>
                </a:solidFill>
                <a:effectLst/>
                <a:latin typeface="+mn-lt"/>
                <a:ea typeface="+mn-ea"/>
                <a:cs typeface="+mn-cs"/>
              </a:rPr>
              <a:t> T cells, lose their </a:t>
            </a:r>
            <a:r>
              <a:rPr lang="en-GB" sz="1200" kern="1200" dirty="0" err="1" smtClean="0">
                <a:solidFill>
                  <a:schemeClr val="tx1"/>
                </a:solidFill>
                <a:effectLst/>
                <a:latin typeface="+mn-lt"/>
                <a:ea typeface="+mn-ea"/>
                <a:cs typeface="+mn-cs"/>
              </a:rPr>
              <a:t>naïve</a:t>
            </a:r>
            <a:r>
              <a:rPr lang="en-GB" sz="1200" kern="1200" dirty="0" smtClean="0">
                <a:solidFill>
                  <a:schemeClr val="tx1"/>
                </a:solidFill>
                <a:effectLst/>
                <a:latin typeface="+mn-lt"/>
                <a:ea typeface="+mn-ea"/>
                <a:cs typeface="+mn-cs"/>
              </a:rPr>
              <a:t> phenotype and become effector- or memory-like cells expressing distinct </a:t>
            </a:r>
            <a:r>
              <a:rPr lang="en-GB" sz="1200" kern="1200" dirty="0" err="1" smtClean="0">
                <a:solidFill>
                  <a:schemeClr val="tx1"/>
                </a:solidFill>
                <a:effectLst/>
                <a:latin typeface="+mn-lt"/>
                <a:ea typeface="+mn-ea"/>
                <a:cs typeface="+mn-cs"/>
              </a:rPr>
              <a:t>sur</a:t>
            </a:r>
            <a:r>
              <a:rPr lang="en-GB" sz="1200" kern="1200" dirty="0" smtClean="0">
                <a:solidFill>
                  <a:schemeClr val="tx1"/>
                </a:solidFill>
                <a:effectLst/>
                <a:latin typeface="+mn-lt"/>
                <a:ea typeface="+mn-ea"/>
                <a:cs typeface="+mn-cs"/>
              </a:rPr>
              <a:t>- face markers. Thus, post-</a:t>
            </a:r>
            <a:r>
              <a:rPr lang="en-GB" sz="1200" kern="1200" dirty="0" err="1" smtClean="0">
                <a:solidFill>
                  <a:schemeClr val="tx1"/>
                </a:solidFill>
                <a:effectLst/>
                <a:latin typeface="+mn-lt"/>
                <a:ea typeface="+mn-ea"/>
                <a:cs typeface="+mn-cs"/>
              </a:rPr>
              <a:t>thymic</a:t>
            </a:r>
            <a:r>
              <a:rPr lang="en-GB" sz="1200" kern="1200" dirty="0" smtClean="0">
                <a:solidFill>
                  <a:schemeClr val="tx1"/>
                </a:solidFill>
                <a:effectLst/>
                <a:latin typeface="+mn-lt"/>
                <a:ea typeface="+mn-ea"/>
                <a:cs typeface="+mn-cs"/>
              </a:rPr>
              <a:t> differentiation of </a:t>
            </a:r>
            <a:r>
              <a:rPr lang="en-GB" sz="1200" kern="1200" dirty="0" err="1" smtClean="0">
                <a:solidFill>
                  <a:schemeClr val="tx1"/>
                </a:solidFill>
                <a:effectLst/>
                <a:latin typeface="+mn-lt"/>
                <a:ea typeface="+mn-ea"/>
                <a:cs typeface="+mn-cs"/>
              </a:rPr>
              <a:t>Treg</a:t>
            </a:r>
            <a:r>
              <a:rPr lang="en-GB" sz="1200" kern="1200" dirty="0" smtClean="0">
                <a:solidFill>
                  <a:schemeClr val="tx1"/>
                </a:solidFill>
                <a:effectLst/>
                <a:latin typeface="+mn-lt"/>
                <a:ea typeface="+mn-ea"/>
                <a:cs typeface="+mn-cs"/>
              </a:rPr>
              <a:t> cells occurs through a sequence of events that involve antigen recognition, migration and functional maturation, which eventually determine the specific function and fate of </a:t>
            </a:r>
            <a:r>
              <a:rPr lang="en-GB" sz="1200" kern="1200" dirty="0" err="1" smtClean="0">
                <a:solidFill>
                  <a:schemeClr val="tx1"/>
                </a:solidFill>
                <a:effectLst/>
                <a:latin typeface="+mn-lt"/>
                <a:ea typeface="+mn-ea"/>
                <a:cs typeface="+mn-cs"/>
              </a:rPr>
              <a:t>Treg</a:t>
            </a:r>
            <a:r>
              <a:rPr lang="en-GB" sz="1200" kern="1200" dirty="0" smtClean="0">
                <a:solidFill>
                  <a:schemeClr val="tx1"/>
                </a:solidFill>
                <a:effectLst/>
                <a:latin typeface="+mn-lt"/>
                <a:ea typeface="+mn-ea"/>
                <a:cs typeface="+mn-cs"/>
              </a:rPr>
              <a:t> cells.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Li L.; Molecular and functional heterogeneity of T regulatory cells; Clinical Immunology; 2011</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baseline="0" dirty="0" smtClean="0"/>
          </a:p>
          <a:p>
            <a:endParaRPr lang="en-GB" dirty="0"/>
          </a:p>
        </p:txBody>
      </p:sp>
      <p:sp>
        <p:nvSpPr>
          <p:cNvPr id="4" name="Foliennummernplatzhalter 3"/>
          <p:cNvSpPr>
            <a:spLocks noGrp="1"/>
          </p:cNvSpPr>
          <p:nvPr>
            <p:ph type="sldNum" sz="quarter" idx="10"/>
          </p:nvPr>
        </p:nvSpPr>
        <p:spPr/>
        <p:txBody>
          <a:bodyPr/>
          <a:lstStyle/>
          <a:p>
            <a:fld id="{347E80E0-F6BC-4767-A011-864AB7B459AC}" type="slidenum">
              <a:rPr lang="de-AT" smtClean="0"/>
              <a:t>12</a:t>
            </a:fld>
            <a:endParaRPr lang="de-AT"/>
          </a:p>
        </p:txBody>
      </p:sp>
    </p:spTree>
    <p:extLst>
      <p:ext uri="{BB962C8B-B14F-4D97-AF65-F5344CB8AC3E}">
        <p14:creationId xmlns:p14="http://schemas.microsoft.com/office/powerpoint/2010/main" val="1414724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347E80E0-F6BC-4767-A011-864AB7B459AC}" type="slidenum">
              <a:rPr lang="de-AT" smtClean="0"/>
              <a:t>13</a:t>
            </a:fld>
            <a:endParaRPr lang="de-AT"/>
          </a:p>
        </p:txBody>
      </p:sp>
    </p:spTree>
    <p:extLst>
      <p:ext uri="{BB962C8B-B14F-4D97-AF65-F5344CB8AC3E}">
        <p14:creationId xmlns:p14="http://schemas.microsoft.com/office/powerpoint/2010/main" val="36214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347E80E0-F6BC-4767-A011-864AB7B459AC}" type="slidenum">
              <a:rPr lang="de-AT" smtClean="0"/>
              <a:t>14</a:t>
            </a:fld>
            <a:endParaRPr lang="de-AT"/>
          </a:p>
        </p:txBody>
      </p:sp>
    </p:spTree>
    <p:extLst>
      <p:ext uri="{BB962C8B-B14F-4D97-AF65-F5344CB8AC3E}">
        <p14:creationId xmlns:p14="http://schemas.microsoft.com/office/powerpoint/2010/main" val="2603871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347E80E0-F6BC-4767-A011-864AB7B459AC}" type="slidenum">
              <a:rPr lang="de-AT" smtClean="0"/>
              <a:t>15</a:t>
            </a:fld>
            <a:endParaRPr lang="de-AT"/>
          </a:p>
        </p:txBody>
      </p:sp>
    </p:spTree>
    <p:extLst>
      <p:ext uri="{BB962C8B-B14F-4D97-AF65-F5344CB8AC3E}">
        <p14:creationId xmlns:p14="http://schemas.microsoft.com/office/powerpoint/2010/main" val="785982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347E80E0-F6BC-4767-A011-864AB7B459AC}" type="slidenum">
              <a:rPr lang="de-AT" smtClean="0"/>
              <a:t>16</a:t>
            </a:fld>
            <a:endParaRPr lang="de-AT"/>
          </a:p>
        </p:txBody>
      </p:sp>
    </p:spTree>
    <p:extLst>
      <p:ext uri="{BB962C8B-B14F-4D97-AF65-F5344CB8AC3E}">
        <p14:creationId xmlns:p14="http://schemas.microsoft.com/office/powerpoint/2010/main" val="2804303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347E80E0-F6BC-4767-A011-864AB7B459AC}" type="slidenum">
              <a:rPr lang="de-AT" smtClean="0"/>
              <a:t>17</a:t>
            </a:fld>
            <a:endParaRPr lang="de-AT"/>
          </a:p>
        </p:txBody>
      </p:sp>
    </p:spTree>
    <p:extLst>
      <p:ext uri="{BB962C8B-B14F-4D97-AF65-F5344CB8AC3E}">
        <p14:creationId xmlns:p14="http://schemas.microsoft.com/office/powerpoint/2010/main" val="2798344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347E80E0-F6BC-4767-A011-864AB7B459AC}" type="slidenum">
              <a:rPr lang="de-AT" smtClean="0"/>
              <a:t>18</a:t>
            </a:fld>
            <a:endParaRPr lang="de-AT"/>
          </a:p>
        </p:txBody>
      </p:sp>
    </p:spTree>
    <p:extLst>
      <p:ext uri="{BB962C8B-B14F-4D97-AF65-F5344CB8AC3E}">
        <p14:creationId xmlns:p14="http://schemas.microsoft.com/office/powerpoint/2010/main" val="1327363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347E80E0-F6BC-4767-A011-864AB7B459AC}" type="slidenum">
              <a:rPr lang="de-AT" smtClean="0"/>
              <a:t>19</a:t>
            </a:fld>
            <a:endParaRPr lang="de-AT"/>
          </a:p>
        </p:txBody>
      </p:sp>
    </p:spTree>
    <p:extLst>
      <p:ext uri="{BB962C8B-B14F-4D97-AF65-F5344CB8AC3E}">
        <p14:creationId xmlns:p14="http://schemas.microsoft.com/office/powerpoint/2010/main" val="3390814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347E80E0-F6BC-4767-A011-864AB7B459AC}" type="slidenum">
              <a:rPr lang="de-AT" smtClean="0"/>
              <a:t>20</a:t>
            </a:fld>
            <a:endParaRPr lang="de-AT"/>
          </a:p>
        </p:txBody>
      </p:sp>
    </p:spTree>
    <p:extLst>
      <p:ext uri="{BB962C8B-B14F-4D97-AF65-F5344CB8AC3E}">
        <p14:creationId xmlns:p14="http://schemas.microsoft.com/office/powerpoint/2010/main" val="3430763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347E80E0-F6BC-4767-A011-864AB7B459AC}" type="slidenum">
              <a:rPr lang="de-AT" smtClean="0"/>
              <a:t>2</a:t>
            </a:fld>
            <a:endParaRPr lang="de-AT"/>
          </a:p>
        </p:txBody>
      </p:sp>
    </p:spTree>
    <p:extLst>
      <p:ext uri="{BB962C8B-B14F-4D97-AF65-F5344CB8AC3E}">
        <p14:creationId xmlns:p14="http://schemas.microsoft.com/office/powerpoint/2010/main" val="3209462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347E80E0-F6BC-4767-A011-864AB7B459AC}" type="slidenum">
              <a:rPr lang="de-AT" smtClean="0"/>
              <a:t>22</a:t>
            </a:fld>
            <a:endParaRPr lang="de-AT"/>
          </a:p>
        </p:txBody>
      </p:sp>
    </p:spTree>
    <p:extLst>
      <p:ext uri="{BB962C8B-B14F-4D97-AF65-F5344CB8AC3E}">
        <p14:creationId xmlns:p14="http://schemas.microsoft.com/office/powerpoint/2010/main" val="4026411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hlinkClick r:id="rId3" action="ppaction://hlinkfile"/>
              </a:rPr>
              <a:t>Figure 9. From: Vitamin D and Human Health: Lessons from Vitamin D Receptor Null Mice. </a:t>
            </a:r>
            <a:endParaRPr lang="en-US" dirty="0" smtClean="0"/>
          </a:p>
          <a:p>
            <a:r>
              <a:rPr lang="en-US" dirty="0" smtClean="0"/>
              <a:t>Overview of the pharmacological effects of 1,25-(OH)</a:t>
            </a:r>
            <a:r>
              <a:rPr lang="en-US" baseline="-25000" dirty="0" smtClean="0"/>
              <a:t>2</a:t>
            </a:r>
            <a:r>
              <a:rPr lang="en-US" dirty="0" smtClean="0"/>
              <a:t>D in the immune system. 1,25-(OH)</a:t>
            </a:r>
            <a:r>
              <a:rPr lang="en-US" baseline="-25000" dirty="0" smtClean="0"/>
              <a:t>2</a:t>
            </a:r>
            <a:r>
              <a:rPr lang="en-US" dirty="0" smtClean="0"/>
              <a:t>D inhibits the surface expression of MHC II-</a:t>
            </a:r>
            <a:r>
              <a:rPr lang="en-US" dirty="0" err="1" smtClean="0"/>
              <a:t>complexed</a:t>
            </a:r>
            <a:r>
              <a:rPr lang="en-US" dirty="0" smtClean="0"/>
              <a:t> antigen and of </a:t>
            </a:r>
            <a:r>
              <a:rPr lang="en-US" dirty="0" err="1" smtClean="0"/>
              <a:t>costimulatory</a:t>
            </a:r>
            <a:r>
              <a:rPr lang="en-US" dirty="0" smtClean="0"/>
              <a:t> molecules, as well as the production of the cytokine IL-12 in APCs (such as DC), thereby shifting the polarization of T cells from an (auto-)aggressive effector (</a:t>
            </a:r>
            <a:r>
              <a:rPr lang="en-US" dirty="0" err="1" smtClean="0"/>
              <a:t>Te</a:t>
            </a:r>
            <a:r>
              <a:rPr lang="en-US" dirty="0" smtClean="0"/>
              <a:t>) toward a protective or regulatory (</a:t>
            </a:r>
            <a:r>
              <a:rPr lang="en-US" dirty="0" err="1" smtClean="0"/>
              <a:t>Tr</a:t>
            </a:r>
            <a:r>
              <a:rPr lang="en-US" dirty="0" smtClean="0"/>
              <a:t>) phenotype. 1,25-(OH)</a:t>
            </a:r>
            <a:r>
              <a:rPr lang="en-US" baseline="-25000" dirty="0" smtClean="0"/>
              <a:t>2</a:t>
            </a:r>
            <a:r>
              <a:rPr lang="en-US" dirty="0" smtClean="0"/>
              <a:t>D exerts its </a:t>
            </a:r>
            <a:r>
              <a:rPr lang="en-US" dirty="0" err="1" smtClean="0"/>
              <a:t>immunomodulatory</a:t>
            </a:r>
            <a:r>
              <a:rPr lang="en-US" dirty="0" smtClean="0"/>
              <a:t> effects also directly on the level of T cells. Together, these </a:t>
            </a:r>
            <a:r>
              <a:rPr lang="en-US" dirty="0" err="1" smtClean="0"/>
              <a:t>immunomodulatory</a:t>
            </a:r>
            <a:r>
              <a:rPr lang="en-US" dirty="0" smtClean="0"/>
              <a:t> effects of 1,25-(OH)</a:t>
            </a:r>
            <a:r>
              <a:rPr lang="en-US" baseline="-25000" dirty="0" smtClean="0"/>
              <a:t>2</a:t>
            </a:r>
            <a:r>
              <a:rPr lang="en-US" dirty="0" smtClean="0"/>
              <a:t>D onto players of the adaptive immune system can lead to the protection of target tissues in autoimmune diseases and transplantation. In the innate immune system on the other hand, 1,25-(OH)</a:t>
            </a:r>
            <a:r>
              <a:rPr lang="en-US" baseline="-25000" dirty="0" smtClean="0"/>
              <a:t>2</a:t>
            </a:r>
            <a:r>
              <a:rPr lang="en-US" dirty="0" smtClean="0"/>
              <a:t>D strengthens the antimicrobial function of monocytes and macrophages, for example through enhanced expression of the CAMP, eventually leading to better clearance of pathogenic microorganisms.</a:t>
            </a:r>
          </a:p>
          <a:p>
            <a:r>
              <a:rPr lang="en-US" dirty="0" smtClean="0"/>
              <a:t>Roger Bouillon, et al. </a:t>
            </a:r>
            <a:r>
              <a:rPr lang="en-US" dirty="0" err="1" smtClean="0"/>
              <a:t>Endocr</a:t>
            </a:r>
            <a:r>
              <a:rPr lang="en-US" dirty="0" smtClean="0"/>
              <a:t> Rev. 2008 October;29(6):726-776.</a:t>
            </a:r>
          </a:p>
          <a:p>
            <a:endParaRPr lang="de-AT" dirty="0"/>
          </a:p>
        </p:txBody>
      </p:sp>
      <p:sp>
        <p:nvSpPr>
          <p:cNvPr id="4" name="Foliennummernplatzhalter 3"/>
          <p:cNvSpPr>
            <a:spLocks noGrp="1"/>
          </p:cNvSpPr>
          <p:nvPr>
            <p:ph type="sldNum" sz="quarter" idx="10"/>
          </p:nvPr>
        </p:nvSpPr>
        <p:spPr/>
        <p:txBody>
          <a:bodyPr/>
          <a:lstStyle/>
          <a:p>
            <a:fld id="{347E80E0-F6BC-4767-A011-864AB7B459AC}" type="slidenum">
              <a:rPr lang="de-AT" smtClean="0"/>
              <a:t>3</a:t>
            </a:fld>
            <a:endParaRPr lang="de-AT"/>
          </a:p>
        </p:txBody>
      </p:sp>
    </p:spTree>
    <p:extLst>
      <p:ext uri="{BB962C8B-B14F-4D97-AF65-F5344CB8AC3E}">
        <p14:creationId xmlns:p14="http://schemas.microsoft.com/office/powerpoint/2010/main" val="399930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347E80E0-F6BC-4767-A011-864AB7B459AC}" type="slidenum">
              <a:rPr lang="de-AT" smtClean="0"/>
              <a:t>4</a:t>
            </a:fld>
            <a:endParaRPr lang="de-AT"/>
          </a:p>
        </p:txBody>
      </p:sp>
    </p:spTree>
    <p:extLst>
      <p:ext uri="{BB962C8B-B14F-4D97-AF65-F5344CB8AC3E}">
        <p14:creationId xmlns:p14="http://schemas.microsoft.com/office/powerpoint/2010/main" val="3996572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347E80E0-F6BC-4767-A011-864AB7B459AC}" type="slidenum">
              <a:rPr lang="de-AT" smtClean="0"/>
              <a:t>5</a:t>
            </a:fld>
            <a:endParaRPr lang="de-AT"/>
          </a:p>
        </p:txBody>
      </p:sp>
    </p:spTree>
    <p:extLst>
      <p:ext uri="{BB962C8B-B14F-4D97-AF65-F5344CB8AC3E}">
        <p14:creationId xmlns:p14="http://schemas.microsoft.com/office/powerpoint/2010/main" val="2688124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347E80E0-F6BC-4767-A011-864AB7B459AC}" type="slidenum">
              <a:rPr lang="de-AT" smtClean="0"/>
              <a:t>6</a:t>
            </a:fld>
            <a:endParaRPr lang="de-AT"/>
          </a:p>
        </p:txBody>
      </p:sp>
    </p:spTree>
    <p:extLst>
      <p:ext uri="{BB962C8B-B14F-4D97-AF65-F5344CB8AC3E}">
        <p14:creationId xmlns:p14="http://schemas.microsoft.com/office/powerpoint/2010/main" val="2354981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rgbClr val="131B39"/>
                </a:solidFill>
              </a:rPr>
              <a:t>Tregs</a:t>
            </a:r>
            <a:r>
              <a:rPr lang="en-US" sz="1200" dirty="0" smtClean="0">
                <a:solidFill>
                  <a:srgbClr val="131B39"/>
                </a:solidFill>
              </a:rPr>
              <a:t> central role in maintenance of immune tolerance. </a:t>
            </a:r>
            <a:r>
              <a:rPr lang="de-DE" sz="1200" dirty="0" err="1" smtClean="0">
                <a:solidFill>
                  <a:srgbClr val="131B39"/>
                </a:solidFill>
              </a:rPr>
              <a:t>Current</a:t>
            </a:r>
            <a:r>
              <a:rPr lang="de-DE" sz="1200" dirty="0" smtClean="0">
                <a:solidFill>
                  <a:srgbClr val="131B39"/>
                </a:solidFill>
              </a:rPr>
              <a:t> </a:t>
            </a:r>
            <a:r>
              <a:rPr lang="de-DE" sz="1200" dirty="0" err="1" smtClean="0">
                <a:solidFill>
                  <a:srgbClr val="131B39"/>
                </a:solidFill>
              </a:rPr>
              <a:t>evidence</a:t>
            </a:r>
            <a:r>
              <a:rPr lang="de-DE" sz="1200" dirty="0" smtClean="0">
                <a:solidFill>
                  <a:srgbClr val="131B39"/>
                </a:solidFill>
              </a:rPr>
              <a:t> </a:t>
            </a:r>
            <a:r>
              <a:rPr lang="de-DE" sz="1200" dirty="0" err="1" smtClean="0">
                <a:solidFill>
                  <a:srgbClr val="131B39"/>
                </a:solidFill>
              </a:rPr>
              <a:t>does</a:t>
            </a:r>
            <a:r>
              <a:rPr lang="de-DE" sz="1200" dirty="0" smtClean="0">
                <a:solidFill>
                  <a:srgbClr val="131B39"/>
                </a:solidFill>
              </a:rPr>
              <a:t> not </a:t>
            </a:r>
            <a:r>
              <a:rPr lang="de-DE" sz="1200" dirty="0" err="1" smtClean="0">
                <a:solidFill>
                  <a:srgbClr val="131B39"/>
                </a:solidFill>
              </a:rPr>
              <a:t>indicate</a:t>
            </a:r>
            <a:r>
              <a:rPr lang="de-DE" sz="1200" dirty="0" smtClean="0">
                <a:solidFill>
                  <a:srgbClr val="131B39"/>
                </a:solidFill>
              </a:rPr>
              <a:t> a global </a:t>
            </a:r>
            <a:r>
              <a:rPr lang="de-DE" sz="1200" dirty="0" err="1" smtClean="0">
                <a:solidFill>
                  <a:srgbClr val="131B39"/>
                </a:solidFill>
              </a:rPr>
              <a:t>deficiency</a:t>
            </a:r>
            <a:r>
              <a:rPr lang="de-DE" sz="1200" dirty="0" smtClean="0">
                <a:solidFill>
                  <a:srgbClr val="131B39"/>
                </a:solidFill>
              </a:rPr>
              <a:t> in </a:t>
            </a:r>
            <a:r>
              <a:rPr lang="de-DE" sz="1200" dirty="0" err="1" smtClean="0">
                <a:solidFill>
                  <a:srgbClr val="131B39"/>
                </a:solidFill>
              </a:rPr>
              <a:t>Treg</a:t>
            </a:r>
            <a:r>
              <a:rPr lang="de-DE" sz="1200" dirty="0" smtClean="0">
                <a:solidFill>
                  <a:srgbClr val="131B39"/>
                </a:solidFill>
              </a:rPr>
              <a:t> </a:t>
            </a:r>
            <a:r>
              <a:rPr lang="de-DE" sz="1200" dirty="0" err="1" smtClean="0">
                <a:solidFill>
                  <a:srgbClr val="131B39"/>
                </a:solidFill>
              </a:rPr>
              <a:t>cell</a:t>
            </a:r>
            <a:r>
              <a:rPr lang="de-DE" sz="1200" dirty="0" smtClean="0">
                <a:solidFill>
                  <a:srgbClr val="131B39"/>
                </a:solidFill>
              </a:rPr>
              <a:t> </a:t>
            </a:r>
            <a:r>
              <a:rPr lang="de-DE" sz="1200" dirty="0" err="1" smtClean="0">
                <a:solidFill>
                  <a:srgbClr val="131B39"/>
                </a:solidFill>
              </a:rPr>
              <a:t>numbers</a:t>
            </a:r>
            <a:r>
              <a:rPr lang="de-DE" sz="1200" dirty="0" smtClean="0">
                <a:solidFill>
                  <a:srgbClr val="131B39"/>
                </a:solidFill>
              </a:rPr>
              <a:t> in T1D but </a:t>
            </a:r>
            <a:r>
              <a:rPr lang="de-DE" sz="1200" dirty="0" err="1" smtClean="0">
                <a:solidFill>
                  <a:srgbClr val="131B39"/>
                </a:solidFill>
              </a:rPr>
              <a:t>does</a:t>
            </a:r>
            <a:r>
              <a:rPr lang="de-DE" sz="1200" dirty="0" smtClean="0">
                <a:solidFill>
                  <a:srgbClr val="131B39"/>
                </a:solidFill>
              </a:rPr>
              <a:t> not </a:t>
            </a:r>
            <a:r>
              <a:rPr lang="de-DE" sz="1200" dirty="0" err="1" smtClean="0">
                <a:solidFill>
                  <a:srgbClr val="131B39"/>
                </a:solidFill>
              </a:rPr>
              <a:t>rule</a:t>
            </a:r>
            <a:r>
              <a:rPr lang="de-DE" sz="1200" dirty="0" smtClean="0">
                <a:solidFill>
                  <a:srgbClr val="131B39"/>
                </a:solidFill>
              </a:rPr>
              <a:t> out a </a:t>
            </a:r>
            <a:r>
              <a:rPr lang="de-DE" sz="1200" dirty="0" err="1" smtClean="0">
                <a:solidFill>
                  <a:srgbClr val="131B39"/>
                </a:solidFill>
              </a:rPr>
              <a:t>focal</a:t>
            </a:r>
            <a:r>
              <a:rPr lang="de-DE" sz="1200" dirty="0" smtClean="0">
                <a:solidFill>
                  <a:srgbClr val="131B39"/>
                </a:solidFill>
              </a:rPr>
              <a:t> </a:t>
            </a:r>
            <a:r>
              <a:rPr lang="de-DE" sz="1200" dirty="0" err="1" smtClean="0">
                <a:solidFill>
                  <a:srgbClr val="131B39"/>
                </a:solidFill>
              </a:rPr>
              <a:t>defiency</a:t>
            </a:r>
            <a:r>
              <a:rPr lang="de-DE" sz="1200" dirty="0" smtClean="0">
                <a:solidFill>
                  <a:srgbClr val="131B39"/>
                </a:solidFill>
              </a:rPr>
              <a:t> in </a:t>
            </a:r>
            <a:r>
              <a:rPr lang="de-DE" sz="1200" dirty="0" err="1" smtClean="0">
                <a:solidFill>
                  <a:srgbClr val="131B39"/>
                </a:solidFill>
              </a:rPr>
              <a:t>Treg</a:t>
            </a:r>
            <a:r>
              <a:rPr lang="de-DE" sz="1200" dirty="0" smtClean="0">
                <a:solidFill>
                  <a:srgbClr val="131B39"/>
                </a:solidFill>
              </a:rPr>
              <a:t> </a:t>
            </a:r>
            <a:r>
              <a:rPr lang="de-DE" sz="1200" dirty="0" err="1" smtClean="0">
                <a:solidFill>
                  <a:srgbClr val="131B39"/>
                </a:solidFill>
              </a:rPr>
              <a:t>cell</a:t>
            </a:r>
            <a:r>
              <a:rPr lang="de-DE" sz="1200" dirty="0" smtClean="0">
                <a:solidFill>
                  <a:srgbClr val="131B39"/>
                </a:solidFill>
              </a:rPr>
              <a:t> </a:t>
            </a:r>
            <a:r>
              <a:rPr lang="de-DE" sz="1200" dirty="0" err="1" smtClean="0">
                <a:solidFill>
                  <a:srgbClr val="131B39"/>
                </a:solidFill>
              </a:rPr>
              <a:t>compartment</a:t>
            </a:r>
            <a:r>
              <a:rPr lang="de-DE" sz="1200" dirty="0" smtClean="0">
                <a:solidFill>
                  <a:srgbClr val="131B39"/>
                </a:solidFill>
              </a:rPr>
              <a:t>. </a:t>
            </a:r>
            <a:r>
              <a:rPr lang="de-DE" sz="1200" dirty="0" err="1" smtClean="0">
                <a:solidFill>
                  <a:srgbClr val="131B39"/>
                </a:solidFill>
              </a:rPr>
              <a:t>Several</a:t>
            </a:r>
            <a:r>
              <a:rPr lang="de-DE" sz="1200" dirty="0" smtClean="0">
                <a:solidFill>
                  <a:srgbClr val="131B39"/>
                </a:solidFill>
              </a:rPr>
              <a:t> </a:t>
            </a:r>
            <a:r>
              <a:rPr lang="de-DE" sz="1200" dirty="0" err="1" smtClean="0">
                <a:solidFill>
                  <a:srgbClr val="131B39"/>
                </a:solidFill>
              </a:rPr>
              <a:t>studies</a:t>
            </a:r>
            <a:r>
              <a:rPr lang="de-DE" sz="1200" dirty="0" smtClean="0">
                <a:solidFill>
                  <a:srgbClr val="131B39"/>
                </a:solidFill>
              </a:rPr>
              <a:t> </a:t>
            </a:r>
            <a:r>
              <a:rPr lang="de-DE" sz="1200" dirty="0" err="1" smtClean="0">
                <a:solidFill>
                  <a:srgbClr val="131B39"/>
                </a:solidFill>
              </a:rPr>
              <a:t>show</a:t>
            </a:r>
            <a:r>
              <a:rPr lang="de-DE" sz="1200" dirty="0" smtClean="0">
                <a:solidFill>
                  <a:srgbClr val="131B39"/>
                </a:solidFill>
              </a:rPr>
              <a:t> </a:t>
            </a:r>
            <a:r>
              <a:rPr lang="de-DE" sz="1200" dirty="0" err="1" smtClean="0">
                <a:solidFill>
                  <a:srgbClr val="131B39"/>
                </a:solidFill>
              </a:rPr>
              <a:t>suppression</a:t>
            </a:r>
            <a:r>
              <a:rPr lang="de-DE" sz="1200" dirty="0" smtClean="0">
                <a:solidFill>
                  <a:srgbClr val="131B39"/>
                </a:solidFill>
              </a:rPr>
              <a:t> </a:t>
            </a:r>
            <a:r>
              <a:rPr lang="de-DE" sz="1200" dirty="0" err="1" smtClean="0">
                <a:solidFill>
                  <a:srgbClr val="131B39"/>
                </a:solidFill>
              </a:rPr>
              <a:t>of</a:t>
            </a:r>
            <a:r>
              <a:rPr lang="de-DE" sz="1200" dirty="0" smtClean="0">
                <a:solidFill>
                  <a:srgbClr val="131B39"/>
                </a:solidFill>
              </a:rPr>
              <a:t> </a:t>
            </a:r>
            <a:r>
              <a:rPr lang="de-DE" sz="1200" dirty="0" err="1" smtClean="0">
                <a:solidFill>
                  <a:srgbClr val="131B39"/>
                </a:solidFill>
              </a:rPr>
              <a:t>Treg</a:t>
            </a:r>
            <a:r>
              <a:rPr lang="de-DE" sz="1200" dirty="0" smtClean="0">
                <a:solidFill>
                  <a:srgbClr val="131B39"/>
                </a:solidFill>
              </a:rPr>
              <a:t> </a:t>
            </a:r>
            <a:r>
              <a:rPr lang="de-DE" sz="1200" dirty="0" err="1" smtClean="0">
                <a:solidFill>
                  <a:srgbClr val="131B39"/>
                </a:solidFill>
              </a:rPr>
              <a:t>cells</a:t>
            </a:r>
            <a:r>
              <a:rPr lang="de-DE" sz="1200" dirty="0" smtClean="0">
                <a:solidFill>
                  <a:srgbClr val="131B39"/>
                </a:solidFill>
              </a:rPr>
              <a:t> </a:t>
            </a:r>
            <a:r>
              <a:rPr lang="de-DE" sz="1200" dirty="0" err="1" smtClean="0">
                <a:solidFill>
                  <a:srgbClr val="131B39"/>
                </a:solidFill>
              </a:rPr>
              <a:t>is</a:t>
            </a:r>
            <a:r>
              <a:rPr lang="de-DE" sz="1200" dirty="0" smtClean="0">
                <a:solidFill>
                  <a:srgbClr val="131B39"/>
                </a:solidFill>
              </a:rPr>
              <a:t> </a:t>
            </a:r>
            <a:r>
              <a:rPr lang="de-DE" sz="1200" dirty="0" err="1" smtClean="0">
                <a:solidFill>
                  <a:srgbClr val="131B39"/>
                </a:solidFill>
              </a:rPr>
              <a:t>impared</a:t>
            </a:r>
            <a:r>
              <a:rPr lang="de-DE" sz="1200" dirty="0" smtClean="0">
                <a:solidFill>
                  <a:srgbClr val="131B39"/>
                </a:solidFill>
              </a:rPr>
              <a:t> in type 1 </a:t>
            </a:r>
            <a:r>
              <a:rPr lang="de-DE" sz="1200" dirty="0" err="1" smtClean="0">
                <a:solidFill>
                  <a:srgbClr val="131B39"/>
                </a:solidFill>
              </a:rPr>
              <a:t>diabetes</a:t>
            </a:r>
            <a:r>
              <a:rPr lang="de-DE" sz="1200" dirty="0" smtClean="0">
                <a:solidFill>
                  <a:srgbClr val="131B39"/>
                </a:solidFill>
              </a:rPr>
              <a:t> </a:t>
            </a:r>
            <a:r>
              <a:rPr lang="de-DE" sz="1200" i="1" dirty="0" smtClean="0">
                <a:solidFill>
                  <a:srgbClr val="131B39"/>
                </a:solidFill>
              </a:rPr>
              <a:t>(</a:t>
            </a:r>
            <a:r>
              <a:rPr lang="de-DE" sz="1200" i="1" dirty="0" err="1" smtClean="0">
                <a:solidFill>
                  <a:srgbClr val="131B39"/>
                </a:solidFill>
              </a:rPr>
              <a:t>reviewed</a:t>
            </a:r>
            <a:r>
              <a:rPr lang="de-DE" sz="1200" i="1" dirty="0" smtClean="0">
                <a:solidFill>
                  <a:srgbClr val="131B39"/>
                </a:solidFill>
              </a:rPr>
              <a:t> in Bruckner </a:t>
            </a:r>
            <a:r>
              <a:rPr lang="de-DE" sz="1200" i="1" dirty="0" err="1" smtClean="0">
                <a:solidFill>
                  <a:srgbClr val="131B39"/>
                </a:solidFill>
              </a:rPr>
              <a:t>Nat</a:t>
            </a:r>
            <a:r>
              <a:rPr lang="de-DE" sz="1200" i="1" dirty="0" smtClean="0">
                <a:solidFill>
                  <a:srgbClr val="131B39"/>
                </a:solidFill>
              </a:rPr>
              <a:t> Immun 2010)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i="1" dirty="0" smtClean="0">
              <a:solidFill>
                <a:srgbClr val="131B39"/>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rgbClr val="131B39"/>
                </a:solidFill>
              </a:rPr>
              <a:t>Suppressive activity of CD4?CD25? cells. The pro- found reduction of IL-2–producing cells in the pancreatic lymph nodes of Ro 26-2198–treated NOD mice was </a:t>
            </a:r>
            <a:r>
              <a:rPr lang="en-US" sz="1200" i="1" dirty="0" err="1" smtClean="0">
                <a:solidFill>
                  <a:srgbClr val="131B39"/>
                </a:solidFill>
              </a:rPr>
              <a:t>paral</a:t>
            </a:r>
            <a:r>
              <a:rPr lang="en-US" sz="1200" i="1" dirty="0" smtClean="0">
                <a:solidFill>
                  <a:srgbClr val="131B39"/>
                </a:solidFill>
              </a:rPr>
              <a:t>- </a:t>
            </a:r>
            <a:r>
              <a:rPr lang="en-US" sz="1200" i="1" dirty="0" err="1" smtClean="0">
                <a:solidFill>
                  <a:srgbClr val="131B39"/>
                </a:solidFill>
              </a:rPr>
              <a:t>leled</a:t>
            </a:r>
            <a:r>
              <a:rPr lang="en-US" sz="1200" i="1" dirty="0" smtClean="0">
                <a:solidFill>
                  <a:srgbClr val="131B39"/>
                </a:solidFill>
              </a:rPr>
              <a:t> by the strongly decreased proliferative response to insolubilized anti-TCR </a:t>
            </a:r>
            <a:r>
              <a:rPr lang="en-US" sz="1200" i="1" dirty="0" err="1" smtClean="0">
                <a:solidFill>
                  <a:srgbClr val="131B39"/>
                </a:solidFill>
              </a:rPr>
              <a:t>mAb</a:t>
            </a:r>
            <a:r>
              <a:rPr lang="en-US" sz="1200" i="1" dirty="0" smtClean="0">
                <a:solidFill>
                  <a:srgbClr val="131B39"/>
                </a:solidFill>
              </a:rPr>
              <a:t>. Pancreatic lymph node CD4? cells from 20-week-old Ro 26-2198–treated NOD mice proliferated 4 times less than age-matched controls and 10 times less than cells from 8-week-old mice (Fig. 5B)</a:t>
            </a:r>
            <a:endParaRPr lang="de-DE" sz="1200" i="1" dirty="0" smtClean="0">
              <a:solidFill>
                <a:srgbClr val="131B39"/>
              </a:solidFill>
            </a:endParaRPr>
          </a:p>
          <a:p>
            <a:endParaRPr lang="de-AT" dirty="0"/>
          </a:p>
        </p:txBody>
      </p:sp>
      <p:sp>
        <p:nvSpPr>
          <p:cNvPr id="4" name="Foliennummernplatzhalter 3"/>
          <p:cNvSpPr>
            <a:spLocks noGrp="1"/>
          </p:cNvSpPr>
          <p:nvPr>
            <p:ph type="sldNum" sz="quarter" idx="10"/>
          </p:nvPr>
        </p:nvSpPr>
        <p:spPr/>
        <p:txBody>
          <a:bodyPr/>
          <a:lstStyle/>
          <a:p>
            <a:fld id="{347E80E0-F6BC-4767-A011-864AB7B459AC}" type="slidenum">
              <a:rPr lang="de-AT" smtClean="0"/>
              <a:t>7</a:t>
            </a:fld>
            <a:endParaRPr lang="de-AT"/>
          </a:p>
        </p:txBody>
      </p:sp>
    </p:spTree>
    <p:extLst>
      <p:ext uri="{BB962C8B-B14F-4D97-AF65-F5344CB8AC3E}">
        <p14:creationId xmlns:p14="http://schemas.microsoft.com/office/powerpoint/2010/main" val="968332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98398">
              <a:defRPr/>
            </a:pPr>
            <a:r>
              <a:rPr lang="en-US" dirty="0"/>
              <a:t>(age 15 [10-16], 77% male) with</a:t>
            </a:r>
          </a:p>
          <a:p>
            <a:endParaRPr lang="de-AT" dirty="0"/>
          </a:p>
        </p:txBody>
      </p:sp>
      <p:sp>
        <p:nvSpPr>
          <p:cNvPr id="4" name="Foliennummernplatzhalter 3"/>
          <p:cNvSpPr>
            <a:spLocks noGrp="1"/>
          </p:cNvSpPr>
          <p:nvPr>
            <p:ph type="sldNum" sz="quarter" idx="10"/>
          </p:nvPr>
        </p:nvSpPr>
        <p:spPr/>
        <p:txBody>
          <a:bodyPr/>
          <a:lstStyle/>
          <a:p>
            <a:fld id="{347E80E0-F6BC-4767-A011-864AB7B459AC}" type="slidenum">
              <a:rPr lang="de-AT" smtClean="0"/>
              <a:t>8</a:t>
            </a:fld>
            <a:endParaRPr lang="de-AT"/>
          </a:p>
        </p:txBody>
      </p:sp>
    </p:spTree>
    <p:extLst>
      <p:ext uri="{BB962C8B-B14F-4D97-AF65-F5344CB8AC3E}">
        <p14:creationId xmlns:p14="http://schemas.microsoft.com/office/powerpoint/2010/main" val="907398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7E80E0-F6BC-4767-A011-864AB7B459AC}" type="slidenum">
              <a:rPr lang="de-AT" smtClean="0"/>
              <a:t>9</a:t>
            </a:fld>
            <a:endParaRPr lang="de-AT"/>
          </a:p>
        </p:txBody>
      </p:sp>
    </p:spTree>
    <p:extLst>
      <p:ext uri="{BB962C8B-B14F-4D97-AF65-F5344CB8AC3E}">
        <p14:creationId xmlns:p14="http://schemas.microsoft.com/office/powerpoint/2010/main" val="1497046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b="1">
                <a:solidFill>
                  <a:srgbClr val="131B39"/>
                </a:solidFill>
              </a:defRPr>
            </a:lvl1p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rgbClr val="131B3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sp>
        <p:nvSpPr>
          <p:cNvPr id="4" name="Datumsplatzhalter 3"/>
          <p:cNvSpPr>
            <a:spLocks noGrp="1"/>
          </p:cNvSpPr>
          <p:nvPr>
            <p:ph type="dt" sz="half" idx="10"/>
          </p:nvPr>
        </p:nvSpPr>
        <p:spPr/>
        <p:txBody>
          <a:bodyPr/>
          <a:lstStyle/>
          <a:p>
            <a:fld id="{1BA50D42-C9CD-4801-B293-61D1F53EC57E}" type="datetimeFigureOut">
              <a:rPr lang="de-DE" smtClean="0"/>
              <a:t>29/09/14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9" name="Picture 2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0192" y="89982"/>
            <a:ext cx="2483768" cy="103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93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1BA50D42-C9CD-4801-B293-61D1F53EC57E}" type="datetimeFigureOut">
              <a:rPr lang="de-DE" smtClean="0"/>
              <a:t>29/09/14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extLst>
      <p:ext uri="{BB962C8B-B14F-4D97-AF65-F5344CB8AC3E}">
        <p14:creationId xmlns:p14="http://schemas.microsoft.com/office/powerpoint/2010/main" val="3401488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637170"/>
            <a:ext cx="8229600" cy="895881"/>
          </a:xfrm>
        </p:spPr>
        <p:txBody>
          <a:bodyPr>
            <a:noAutofit/>
          </a:bodyPr>
          <a:lstStyle>
            <a:lvl1pPr algn="ctr">
              <a:defRPr sz="3600" b="1">
                <a:solidFill>
                  <a:srgbClr val="131B39"/>
                </a:solidFill>
              </a:defRPr>
            </a:lvl1pPr>
          </a:lstStyle>
          <a:p>
            <a:r>
              <a:rPr lang="de-DE" dirty="0" smtClean="0"/>
              <a:t>Titelmasterformat durch Klicken bearbeiten</a:t>
            </a:r>
            <a:endParaRPr lang="de-AT" dirty="0"/>
          </a:p>
        </p:txBody>
      </p:sp>
      <p:sp>
        <p:nvSpPr>
          <p:cNvPr id="3" name="Inhaltsplatzhalter 2"/>
          <p:cNvSpPr>
            <a:spLocks noGrp="1"/>
          </p:cNvSpPr>
          <p:nvPr>
            <p:ph idx="1"/>
          </p:nvPr>
        </p:nvSpPr>
        <p:spPr>
          <a:xfrm>
            <a:off x="467544" y="1743230"/>
            <a:ext cx="8229600" cy="4525963"/>
          </a:xfrm>
        </p:spPr>
        <p:txBody>
          <a:bodyPr/>
          <a:lstStyle>
            <a:lvl1pPr>
              <a:buClr>
                <a:srgbClr val="E46C0A"/>
              </a:buClr>
              <a:defRPr>
                <a:solidFill>
                  <a:srgbClr val="131B39"/>
                </a:solidFill>
              </a:defRPr>
            </a:lvl1pPr>
            <a:lvl2pPr>
              <a:buClr>
                <a:srgbClr val="E46C0A"/>
              </a:buClr>
              <a:defRPr>
                <a:solidFill>
                  <a:srgbClr val="131B39"/>
                </a:solidFill>
              </a:defRPr>
            </a:lvl2pPr>
            <a:lvl3pPr>
              <a:buClr>
                <a:srgbClr val="E46C0A"/>
              </a:buClr>
              <a:defRPr>
                <a:solidFill>
                  <a:srgbClr val="131B39"/>
                </a:solidFill>
              </a:defRPr>
            </a:lvl3pPr>
            <a:lvl4pPr>
              <a:buClr>
                <a:srgbClr val="E46C0A"/>
              </a:buClr>
              <a:defRPr>
                <a:solidFill>
                  <a:srgbClr val="131B39"/>
                </a:solidFill>
              </a:defRPr>
            </a:lvl4pPr>
            <a:lvl5pPr>
              <a:buClr>
                <a:srgbClr val="E46C0A"/>
              </a:buClr>
              <a:defRPr>
                <a:solidFill>
                  <a:srgbClr val="131B39"/>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Datumsplatzhalter 3"/>
          <p:cNvSpPr>
            <a:spLocks noGrp="1"/>
          </p:cNvSpPr>
          <p:nvPr>
            <p:ph type="dt" sz="half" idx="10"/>
          </p:nvPr>
        </p:nvSpPr>
        <p:spPr/>
        <p:txBody>
          <a:bodyPr/>
          <a:lstStyle/>
          <a:p>
            <a:fld id="{1BA50D42-C9CD-4801-B293-61D1F53EC57E}" type="datetimeFigureOut">
              <a:rPr lang="de-DE" smtClean="0"/>
              <a:t>29/09/14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11" name="Picture 2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08304" y="44624"/>
            <a:ext cx="1706305" cy="71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943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600506"/>
            <a:ext cx="8229600" cy="985814"/>
          </a:xfrm>
        </p:spPr>
        <p:txBody>
          <a:bodyPr>
            <a:noAutofit/>
          </a:bodyPr>
          <a:lstStyle>
            <a:lvl1pPr algn="ctr" defTabSz="914400" rtl="0" eaLnBrk="1" latinLnBrk="0" hangingPunct="1">
              <a:spcBef>
                <a:spcPct val="0"/>
              </a:spcBef>
              <a:buNone/>
              <a:defRPr lang="de-AT" sz="3600" b="1" kern="1200" dirty="0">
                <a:solidFill>
                  <a:srgbClr val="131B39"/>
                </a:solidFill>
                <a:latin typeface="+mj-lt"/>
                <a:ea typeface="+mj-ea"/>
                <a:cs typeface="+mj-cs"/>
              </a:defRPr>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57200" y="1786638"/>
            <a:ext cx="4038600" cy="4525963"/>
          </a:xfrm>
        </p:spPr>
        <p:txBody>
          <a:bodyPr/>
          <a:lstStyle>
            <a:lvl1pPr>
              <a:buClr>
                <a:srgbClr val="E46C0A"/>
              </a:buClr>
              <a:defRPr sz="2800">
                <a:solidFill>
                  <a:srgbClr val="131B39"/>
                </a:solidFill>
              </a:defRPr>
            </a:lvl1pPr>
            <a:lvl2pPr>
              <a:buClr>
                <a:srgbClr val="E46C0A"/>
              </a:buClr>
              <a:defRPr sz="2400">
                <a:solidFill>
                  <a:srgbClr val="131B39"/>
                </a:solidFill>
              </a:defRPr>
            </a:lvl2pPr>
            <a:lvl3pPr>
              <a:buClr>
                <a:srgbClr val="E46C0A"/>
              </a:buClr>
              <a:defRPr sz="2000">
                <a:solidFill>
                  <a:srgbClr val="131B39"/>
                </a:solidFill>
              </a:defRPr>
            </a:lvl3pPr>
            <a:lvl4pPr>
              <a:buClr>
                <a:srgbClr val="E46C0A"/>
              </a:buClr>
              <a:defRPr sz="1800">
                <a:solidFill>
                  <a:srgbClr val="131B39"/>
                </a:solidFill>
              </a:defRPr>
            </a:lvl4pPr>
            <a:lvl5pPr>
              <a:buClr>
                <a:srgbClr val="E46C0A"/>
              </a:buClr>
              <a:defRPr sz="1800">
                <a:solidFill>
                  <a:srgbClr val="131B39"/>
                </a:solidFill>
              </a:defRPr>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648200" y="1786638"/>
            <a:ext cx="4038600" cy="4525963"/>
          </a:xfrm>
        </p:spPr>
        <p:txBody>
          <a:bodyPr vert="horz" lIns="91440" tIns="45720" rIns="91440" bIns="45720" rtlCol="0">
            <a:normAutofit/>
          </a:bodyPr>
          <a:lstStyle>
            <a:lvl1pPr>
              <a:defRPr lang="de-DE" sz="2800" dirty="0" smtClean="0">
                <a:solidFill>
                  <a:srgbClr val="131B39"/>
                </a:solidFill>
              </a:defRPr>
            </a:lvl1pPr>
            <a:lvl2pPr>
              <a:defRPr lang="de-DE" sz="2400" dirty="0" smtClean="0">
                <a:solidFill>
                  <a:srgbClr val="131B39"/>
                </a:solidFill>
              </a:defRPr>
            </a:lvl2pPr>
            <a:lvl3pPr>
              <a:defRPr lang="de-DE" sz="2000" dirty="0" smtClean="0">
                <a:solidFill>
                  <a:srgbClr val="131B39"/>
                </a:solidFill>
              </a:defRPr>
            </a:lvl3pPr>
            <a:lvl4pPr>
              <a:defRPr lang="de-DE" sz="1800" dirty="0" smtClean="0">
                <a:solidFill>
                  <a:srgbClr val="131B39"/>
                </a:solidFill>
              </a:defRPr>
            </a:lvl4pPr>
            <a:lvl5pPr>
              <a:defRPr lang="de-AT" sz="1800" dirty="0">
                <a:solidFill>
                  <a:srgbClr val="131B39"/>
                </a:solidFill>
              </a:defRPr>
            </a:lvl5pPr>
          </a:lstStyle>
          <a:p>
            <a:pPr lvl="0">
              <a:buClr>
                <a:srgbClr val="E46C0A"/>
              </a:buClr>
            </a:pPr>
            <a:r>
              <a:rPr lang="de-DE" smtClean="0"/>
              <a:t>Textmasterformat bearbeiten</a:t>
            </a:r>
          </a:p>
          <a:p>
            <a:pPr lvl="1">
              <a:buClr>
                <a:srgbClr val="E46C0A"/>
              </a:buClr>
            </a:pPr>
            <a:r>
              <a:rPr lang="de-DE" smtClean="0"/>
              <a:t>Zweite Ebene</a:t>
            </a:r>
          </a:p>
          <a:p>
            <a:pPr lvl="2">
              <a:buClr>
                <a:srgbClr val="E46C0A"/>
              </a:buClr>
            </a:pPr>
            <a:r>
              <a:rPr lang="de-DE" smtClean="0"/>
              <a:t>Dritte Ebene</a:t>
            </a:r>
          </a:p>
          <a:p>
            <a:pPr lvl="3">
              <a:buClr>
                <a:srgbClr val="E46C0A"/>
              </a:buClr>
            </a:pPr>
            <a:r>
              <a:rPr lang="de-DE" smtClean="0"/>
              <a:t>Vierte Ebene</a:t>
            </a:r>
          </a:p>
          <a:p>
            <a:pPr lvl="4">
              <a:buClr>
                <a:srgbClr val="E46C0A"/>
              </a:buClr>
            </a:pPr>
            <a:r>
              <a:rPr lang="de-DE" smtClean="0"/>
              <a:t>Fünfte Ebene</a:t>
            </a:r>
            <a:endParaRPr lang="de-AT" dirty="0"/>
          </a:p>
        </p:txBody>
      </p:sp>
      <p:sp>
        <p:nvSpPr>
          <p:cNvPr id="5" name="Datumsplatzhalter 4"/>
          <p:cNvSpPr>
            <a:spLocks noGrp="1"/>
          </p:cNvSpPr>
          <p:nvPr>
            <p:ph type="dt" sz="half" idx="10"/>
          </p:nvPr>
        </p:nvSpPr>
        <p:spPr/>
        <p:txBody>
          <a:bodyPr/>
          <a:lstStyle/>
          <a:p>
            <a:fld id="{1BA50D42-C9CD-4801-B293-61D1F53EC57E}" type="datetimeFigureOut">
              <a:rPr lang="de-DE" smtClean="0"/>
              <a:t>29/09/14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pic>
        <p:nvPicPr>
          <p:cNvPr id="9" name="Picture 9"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4286"/>
            <a:ext cx="1778313" cy="665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71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1BA50D42-C9CD-4801-B293-61D1F53EC57E}" type="datetimeFigureOut">
              <a:rPr lang="de-DE" smtClean="0"/>
              <a:t>29/09/14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t>‹Nr.›</a:t>
            </a:fld>
            <a:endParaRPr lang="de-DE"/>
          </a:p>
        </p:txBody>
      </p:sp>
    </p:spTree>
    <p:extLst>
      <p:ext uri="{BB962C8B-B14F-4D97-AF65-F5344CB8AC3E}">
        <p14:creationId xmlns:p14="http://schemas.microsoft.com/office/powerpoint/2010/main" val="2912555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1BA50D42-C9CD-4801-B293-61D1F53EC57E}" type="datetimeFigureOut">
              <a:rPr lang="de-DE" smtClean="0"/>
              <a:t>29/09/14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‹Nr.›</a:t>
            </a:fld>
            <a:endParaRPr lang="de-DE"/>
          </a:p>
        </p:txBody>
      </p:sp>
    </p:spTree>
    <p:extLst>
      <p:ext uri="{BB962C8B-B14F-4D97-AF65-F5344CB8AC3E}">
        <p14:creationId xmlns:p14="http://schemas.microsoft.com/office/powerpoint/2010/main" val="165273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BA50D42-C9CD-4801-B293-61D1F53EC57E}" type="datetimeFigureOut">
              <a:rPr lang="de-DE" smtClean="0"/>
              <a:t>29/09/14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spTree>
    <p:extLst>
      <p:ext uri="{BB962C8B-B14F-4D97-AF65-F5344CB8AC3E}">
        <p14:creationId xmlns:p14="http://schemas.microsoft.com/office/powerpoint/2010/main" val="262809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29/09/14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extLst>
      <p:ext uri="{BB962C8B-B14F-4D97-AF65-F5344CB8AC3E}">
        <p14:creationId xmlns:p14="http://schemas.microsoft.com/office/powerpoint/2010/main" val="170007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29/09/14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extLst>
      <p:ext uri="{BB962C8B-B14F-4D97-AF65-F5344CB8AC3E}">
        <p14:creationId xmlns:p14="http://schemas.microsoft.com/office/powerpoint/2010/main" val="4283608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1BA50D42-C9CD-4801-B293-61D1F53EC57E}" type="datetimeFigureOut">
              <a:rPr lang="de-DE" smtClean="0"/>
              <a:t>29/09/14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extLst>
      <p:ext uri="{BB962C8B-B14F-4D97-AF65-F5344CB8AC3E}">
        <p14:creationId xmlns:p14="http://schemas.microsoft.com/office/powerpoint/2010/main" val="30145193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50D42-C9CD-4801-B293-61D1F53EC57E}" type="datetimeFigureOut">
              <a:rPr lang="de-DE" smtClean="0"/>
              <a:t>29/09/14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t>‹Nr.›</a:t>
            </a:fld>
            <a:endParaRPr lang="de-DE"/>
          </a:p>
        </p:txBody>
      </p:sp>
    </p:spTree>
    <p:extLst>
      <p:ext uri="{BB962C8B-B14F-4D97-AF65-F5344CB8AC3E}">
        <p14:creationId xmlns:p14="http://schemas.microsoft.com/office/powerpoint/2010/main" val="2583366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9" Type="http://schemas.openxmlformats.org/officeDocument/2006/relationships/image" Target="../media/image27.emf"/><Relationship Id="rId20" Type="http://schemas.openxmlformats.org/officeDocument/2006/relationships/image" Target="../media/image33.png"/><Relationship Id="rId10" Type="http://schemas.openxmlformats.org/officeDocument/2006/relationships/oleObject" Target="../embeddings/oleObject4.bin"/><Relationship Id="rId11" Type="http://schemas.openxmlformats.org/officeDocument/2006/relationships/image" Target="../media/image28.emf"/><Relationship Id="rId12" Type="http://schemas.openxmlformats.org/officeDocument/2006/relationships/oleObject" Target="../embeddings/oleObject5.bin"/><Relationship Id="rId13" Type="http://schemas.openxmlformats.org/officeDocument/2006/relationships/image" Target="../media/image29.emf"/><Relationship Id="rId14" Type="http://schemas.openxmlformats.org/officeDocument/2006/relationships/oleObject" Target="../embeddings/oleObject6.bin"/><Relationship Id="rId15" Type="http://schemas.openxmlformats.org/officeDocument/2006/relationships/image" Target="../media/image30.emf"/><Relationship Id="rId16" Type="http://schemas.openxmlformats.org/officeDocument/2006/relationships/oleObject" Target="../embeddings/oleObject7.bin"/><Relationship Id="rId17" Type="http://schemas.openxmlformats.org/officeDocument/2006/relationships/image" Target="../media/image31.emf"/><Relationship Id="rId18" Type="http://schemas.openxmlformats.org/officeDocument/2006/relationships/oleObject" Target="../embeddings/oleObject8.bin"/><Relationship Id="rId19" Type="http://schemas.openxmlformats.org/officeDocument/2006/relationships/image" Target="../media/image32.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5.xml"/><Relationship Id="rId4" Type="http://schemas.openxmlformats.org/officeDocument/2006/relationships/oleObject" Target="../embeddings/oleObject1.bin"/><Relationship Id="rId5" Type="http://schemas.openxmlformats.org/officeDocument/2006/relationships/image" Target="../media/image25.emf"/><Relationship Id="rId6" Type="http://schemas.openxmlformats.org/officeDocument/2006/relationships/oleObject" Target="../embeddings/oleObject2.bin"/><Relationship Id="rId7" Type="http://schemas.openxmlformats.org/officeDocument/2006/relationships/image" Target="../media/image26.emf"/><Relationship Id="rId8"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emf"/><Relationship Id="rId5" Type="http://schemas.openxmlformats.org/officeDocument/2006/relationships/image" Target="../media/image40.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5" Type="http://schemas.openxmlformats.org/officeDocument/2006/relationships/image" Target="../media/image43.emf"/><Relationship Id="rId6" Type="http://schemas.openxmlformats.org/officeDocument/2006/relationships/image" Target="../media/image44.emf"/><Relationship Id="rId7"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jpeg"/><Relationship Id="rId5" Type="http://schemas.openxmlformats.org/officeDocument/2006/relationships/image" Target="../media/image50.jpeg"/><Relationship Id="rId6"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988840"/>
            <a:ext cx="8352928" cy="1470025"/>
          </a:xfrm>
        </p:spPr>
        <p:txBody>
          <a:bodyPr>
            <a:noAutofit/>
          </a:bodyPr>
          <a:lstStyle/>
          <a:p>
            <a:pPr marL="457200" indent="-449263">
              <a:spcBef>
                <a:spcPts val="600"/>
              </a:spcBef>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US" sz="3200" dirty="0" smtClean="0">
                <a:solidFill>
                  <a:srgbClr val="131B39"/>
                </a:solidFill>
                <a:latin typeface="+mn-lt"/>
                <a:cs typeface="Arial" panose="020B0604020202020204" pitchFamily="34" charset="0"/>
              </a:rPr>
              <a:t>Vitamin </a:t>
            </a:r>
            <a:r>
              <a:rPr lang="en-US" sz="3200" dirty="0">
                <a:solidFill>
                  <a:srgbClr val="131B39"/>
                </a:solidFill>
                <a:latin typeface="+mn-lt"/>
                <a:cs typeface="Arial" panose="020B0604020202020204" pitchFamily="34" charset="0"/>
              </a:rPr>
              <a:t>D: Should a regular dose be part </a:t>
            </a:r>
            <a:r>
              <a:rPr lang="en-US" sz="3200" dirty="0" smtClean="0">
                <a:solidFill>
                  <a:srgbClr val="131B39"/>
                </a:solidFill>
                <a:latin typeface="+mn-lt"/>
                <a:cs typeface="Arial" panose="020B0604020202020204" pitchFamily="34" charset="0"/>
              </a:rPr>
              <a:t>in immunomodulation</a:t>
            </a:r>
            <a:r>
              <a:rPr lang="en-US" sz="3200" dirty="0" smtClean="0">
                <a:latin typeface="+mn-lt"/>
                <a:cs typeface="Arial" panose="020B0604020202020204" pitchFamily="34" charset="0"/>
              </a:rPr>
              <a:t> of </a:t>
            </a:r>
            <a:r>
              <a:rPr lang="en-US" sz="3200" dirty="0">
                <a:solidFill>
                  <a:srgbClr val="131B39"/>
                </a:solidFill>
                <a:latin typeface="+mn-lt"/>
                <a:cs typeface="Arial" panose="020B0604020202020204" pitchFamily="34" charset="0"/>
              </a:rPr>
              <a:t>regulatory T cells </a:t>
            </a:r>
            <a:r>
              <a:rPr lang="en-US" sz="3200" dirty="0" smtClean="0">
                <a:solidFill>
                  <a:srgbClr val="131B39"/>
                </a:solidFill>
                <a:latin typeface="+mn-lt"/>
                <a:cs typeface="Arial" panose="020B0604020202020204" pitchFamily="34" charset="0"/>
              </a:rPr>
              <a:t/>
            </a:r>
            <a:br>
              <a:rPr lang="en-US" sz="3200" dirty="0" smtClean="0">
                <a:solidFill>
                  <a:srgbClr val="131B39"/>
                </a:solidFill>
                <a:latin typeface="+mn-lt"/>
                <a:cs typeface="Arial" panose="020B0604020202020204" pitchFamily="34" charset="0"/>
              </a:rPr>
            </a:br>
            <a:r>
              <a:rPr lang="en-US" sz="3200" dirty="0" smtClean="0">
                <a:solidFill>
                  <a:srgbClr val="131B39"/>
                </a:solidFill>
                <a:latin typeface="+mn-lt"/>
                <a:cs typeface="Arial" panose="020B0604020202020204" pitchFamily="34" charset="0"/>
              </a:rPr>
              <a:t>in </a:t>
            </a:r>
            <a:r>
              <a:rPr lang="en-US" sz="3200" dirty="0" err="1">
                <a:solidFill>
                  <a:srgbClr val="131B39"/>
                </a:solidFill>
                <a:latin typeface="+mn-lt"/>
                <a:cs typeface="Arial" panose="020B0604020202020204" pitchFamily="34" charset="0"/>
              </a:rPr>
              <a:t>immunomediated</a:t>
            </a:r>
            <a:r>
              <a:rPr lang="en-US" sz="3200" dirty="0">
                <a:solidFill>
                  <a:srgbClr val="131B39"/>
                </a:solidFill>
                <a:latin typeface="+mn-lt"/>
                <a:cs typeface="Arial" panose="020B0604020202020204" pitchFamily="34" charset="0"/>
              </a:rPr>
              <a:t> diseases?</a:t>
            </a:r>
            <a:r>
              <a:rPr lang="de-DE" altLang="de-DE" sz="2800" i="1" dirty="0">
                <a:solidFill>
                  <a:srgbClr val="131B39"/>
                </a:solidFill>
                <a:latin typeface="Arial" panose="020B0604020202020204" pitchFamily="34" charset="0"/>
                <a:cs typeface="Arial" panose="020B0604020202020204" pitchFamily="34" charset="0"/>
              </a:rPr>
              <a:t/>
            </a:r>
            <a:br>
              <a:rPr lang="de-DE" altLang="de-DE" sz="2800" i="1" dirty="0">
                <a:solidFill>
                  <a:srgbClr val="131B39"/>
                </a:solidFill>
                <a:latin typeface="Arial" panose="020B0604020202020204" pitchFamily="34" charset="0"/>
                <a:cs typeface="Arial" panose="020B0604020202020204" pitchFamily="34" charset="0"/>
              </a:rPr>
            </a:br>
            <a:endParaRPr lang="de-AT" sz="2800" dirty="0">
              <a:solidFill>
                <a:srgbClr val="131B39"/>
              </a:solidFill>
            </a:endParaRPr>
          </a:p>
        </p:txBody>
      </p:sp>
      <p:sp>
        <p:nvSpPr>
          <p:cNvPr id="4" name="Rectangle 2"/>
          <p:cNvSpPr>
            <a:spLocks noGrp="1" noChangeArrowheads="1"/>
          </p:cNvSpPr>
          <p:nvPr>
            <p:ph type="subTitle" idx="1"/>
          </p:nvPr>
        </p:nvSpPr>
        <p:spPr>
          <a:xfrm>
            <a:off x="539552" y="3886200"/>
            <a:ext cx="8208912" cy="2279104"/>
          </a:xfrm>
        </p:spPr>
        <p:txBody>
          <a:bodyPr>
            <a:normAutofit/>
          </a:bodyPr>
          <a:lstStyle/>
          <a:p>
            <a:r>
              <a:rPr lang="de-AT" sz="2000" b="1" dirty="0" err="1" smtClean="0">
                <a:solidFill>
                  <a:srgbClr val="131B39"/>
                </a:solidFill>
              </a:rPr>
              <a:t>Gerlies</a:t>
            </a:r>
            <a:r>
              <a:rPr lang="de-AT" sz="2000" b="1" dirty="0" smtClean="0">
                <a:solidFill>
                  <a:srgbClr val="131B39"/>
                </a:solidFill>
              </a:rPr>
              <a:t> Treiber</a:t>
            </a:r>
            <a:r>
              <a:rPr lang="de-AT" sz="2000" dirty="0" smtClean="0">
                <a:solidFill>
                  <a:srgbClr val="131B39"/>
                </a:solidFill>
              </a:rPr>
              <a:t>, Barbara </a:t>
            </a:r>
            <a:r>
              <a:rPr lang="de-AT" sz="2000" dirty="0" err="1" smtClean="0">
                <a:solidFill>
                  <a:srgbClr val="131B39"/>
                </a:solidFill>
              </a:rPr>
              <a:t>Prietl</a:t>
            </a:r>
            <a:r>
              <a:rPr lang="de-AT" sz="2000" dirty="0" smtClean="0">
                <a:solidFill>
                  <a:srgbClr val="131B39"/>
                </a:solidFill>
              </a:rPr>
              <a:t>, Thomas </a:t>
            </a:r>
            <a:r>
              <a:rPr lang="de-AT" sz="2000" dirty="0" err="1">
                <a:solidFill>
                  <a:srgbClr val="131B39"/>
                </a:solidFill>
              </a:rPr>
              <a:t>Pieber</a:t>
            </a:r>
            <a:endParaRPr lang="de-DE" altLang="de-DE" sz="2000" b="1" dirty="0">
              <a:solidFill>
                <a:srgbClr val="131B39"/>
              </a:solidFill>
            </a:endParaRPr>
          </a:p>
          <a:p>
            <a:pPr eaLnBrk="1" hangingPunct="1">
              <a:defRPr/>
            </a:pPr>
            <a:endParaRPr lang="de-DE" sz="2000" b="1" dirty="0" smtClean="0">
              <a:solidFill>
                <a:srgbClr val="131B39"/>
              </a:solidFill>
            </a:endParaRPr>
          </a:p>
          <a:p>
            <a:pPr eaLnBrk="1" hangingPunct="1">
              <a:defRPr/>
            </a:pPr>
            <a:r>
              <a:rPr lang="de-DE" sz="1500" dirty="0" smtClean="0">
                <a:solidFill>
                  <a:srgbClr val="131B39"/>
                </a:solidFill>
              </a:rPr>
              <a:t>Department </a:t>
            </a:r>
            <a:r>
              <a:rPr lang="de-DE" sz="1500" dirty="0" err="1" smtClean="0">
                <a:solidFill>
                  <a:srgbClr val="131B39"/>
                </a:solidFill>
              </a:rPr>
              <a:t>for</a:t>
            </a:r>
            <a:r>
              <a:rPr lang="de-DE" sz="1500" dirty="0" smtClean="0">
                <a:solidFill>
                  <a:srgbClr val="131B39"/>
                </a:solidFill>
              </a:rPr>
              <a:t> </a:t>
            </a:r>
            <a:r>
              <a:rPr lang="de-DE" sz="1500" dirty="0" err="1" smtClean="0">
                <a:solidFill>
                  <a:srgbClr val="131B39"/>
                </a:solidFill>
              </a:rPr>
              <a:t>Endocrinology</a:t>
            </a:r>
            <a:r>
              <a:rPr lang="de-DE" sz="1500" dirty="0" smtClean="0">
                <a:solidFill>
                  <a:srgbClr val="131B39"/>
                </a:solidFill>
              </a:rPr>
              <a:t> </a:t>
            </a:r>
            <a:r>
              <a:rPr lang="de-DE" sz="1500" dirty="0" err="1" smtClean="0">
                <a:solidFill>
                  <a:srgbClr val="131B39"/>
                </a:solidFill>
              </a:rPr>
              <a:t>and</a:t>
            </a:r>
            <a:r>
              <a:rPr lang="de-DE" sz="1500" dirty="0" smtClean="0">
                <a:solidFill>
                  <a:srgbClr val="131B39"/>
                </a:solidFill>
              </a:rPr>
              <a:t> </a:t>
            </a:r>
            <a:r>
              <a:rPr lang="de-DE" sz="1500" dirty="0" err="1" smtClean="0">
                <a:solidFill>
                  <a:srgbClr val="131B39"/>
                </a:solidFill>
              </a:rPr>
              <a:t>Metabolism</a:t>
            </a:r>
            <a:endParaRPr lang="de-DE" sz="1500" dirty="0" smtClean="0">
              <a:solidFill>
                <a:srgbClr val="131B39"/>
              </a:solidFill>
            </a:endParaRPr>
          </a:p>
          <a:p>
            <a:pPr eaLnBrk="1" hangingPunct="1">
              <a:defRPr/>
            </a:pPr>
            <a:r>
              <a:rPr lang="de-DE" sz="1500" dirty="0" smtClean="0"/>
              <a:t>Medical University Graz</a:t>
            </a:r>
            <a:endParaRPr lang="de-AT" sz="1500" dirty="0" smtClean="0">
              <a:solidFill>
                <a:srgbClr val="131B39"/>
              </a:solidFill>
            </a:endParaRPr>
          </a:p>
        </p:txBody>
      </p:sp>
      <p:sp>
        <p:nvSpPr>
          <p:cNvPr id="3" name="Textfeld 2"/>
          <p:cNvSpPr txBox="1"/>
          <p:nvPr/>
        </p:nvSpPr>
        <p:spPr>
          <a:xfrm>
            <a:off x="2335972" y="6433715"/>
            <a:ext cx="4396268" cy="307777"/>
          </a:xfrm>
          <a:prstGeom prst="rect">
            <a:avLst/>
          </a:prstGeom>
          <a:noFill/>
        </p:spPr>
        <p:txBody>
          <a:bodyPr wrap="none" rtlCol="0">
            <a:spAutoFit/>
          </a:bodyPr>
          <a:lstStyle/>
          <a:p>
            <a:r>
              <a:rPr lang="de-DE" sz="1400" dirty="0" smtClean="0">
                <a:solidFill>
                  <a:srgbClr val="131B39"/>
                </a:solidFill>
              </a:rPr>
              <a:t>3rd </a:t>
            </a:r>
            <a:r>
              <a:rPr lang="de-DE" sz="1400" dirty="0" err="1" smtClean="0">
                <a:solidFill>
                  <a:srgbClr val="131B39"/>
                </a:solidFill>
              </a:rPr>
              <a:t>Immunology</a:t>
            </a:r>
            <a:r>
              <a:rPr lang="de-DE" sz="1400" dirty="0" smtClean="0">
                <a:solidFill>
                  <a:srgbClr val="131B39"/>
                </a:solidFill>
              </a:rPr>
              <a:t> </a:t>
            </a:r>
            <a:r>
              <a:rPr lang="de-DE" sz="1400" dirty="0" err="1" smtClean="0">
                <a:solidFill>
                  <a:srgbClr val="131B39"/>
                </a:solidFill>
              </a:rPr>
              <a:t>Summit</a:t>
            </a:r>
            <a:r>
              <a:rPr lang="de-DE" sz="1400" dirty="0" smtClean="0">
                <a:solidFill>
                  <a:srgbClr val="131B39"/>
                </a:solidFill>
              </a:rPr>
              <a:t>, Baltimore, 30. September 2014</a:t>
            </a:r>
            <a:endParaRPr lang="de-AT" sz="1400" dirty="0">
              <a:solidFill>
                <a:srgbClr val="131B39"/>
              </a:solidFill>
            </a:endParaRPr>
          </a:p>
        </p:txBody>
      </p:sp>
    </p:spTree>
    <p:extLst>
      <p:ext uri="{BB962C8B-B14F-4D97-AF65-F5344CB8AC3E}">
        <p14:creationId xmlns:p14="http://schemas.microsoft.com/office/powerpoint/2010/main" val="7628337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04248" y="3645024"/>
            <a:ext cx="648072"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Inhaltsplatzhalter 2"/>
          <p:cNvSpPr>
            <a:spLocks noGrp="1"/>
          </p:cNvSpPr>
          <p:nvPr>
            <p:ph idx="1"/>
          </p:nvPr>
        </p:nvSpPr>
        <p:spPr>
          <a:xfrm>
            <a:off x="323528" y="3757159"/>
            <a:ext cx="4608512" cy="2408145"/>
          </a:xfrm>
        </p:spPr>
        <p:txBody>
          <a:bodyPr>
            <a:noAutofit/>
          </a:bodyPr>
          <a:lstStyle/>
          <a:p>
            <a:r>
              <a:rPr lang="de-AT" sz="2400" dirty="0" err="1" smtClean="0">
                <a:solidFill>
                  <a:srgbClr val="131B39"/>
                </a:solidFill>
              </a:rPr>
              <a:t>No</a:t>
            </a:r>
            <a:r>
              <a:rPr lang="de-AT" sz="2400" dirty="0" smtClean="0">
                <a:solidFill>
                  <a:srgbClr val="131B39"/>
                </a:solidFill>
              </a:rPr>
              <a:t> </a:t>
            </a:r>
            <a:r>
              <a:rPr lang="de-AT" sz="2400" dirty="0" err="1">
                <a:solidFill>
                  <a:srgbClr val="131B39"/>
                </a:solidFill>
              </a:rPr>
              <a:t>significant</a:t>
            </a:r>
            <a:r>
              <a:rPr lang="de-AT" sz="2400" dirty="0">
                <a:solidFill>
                  <a:srgbClr val="131B39"/>
                </a:solidFill>
              </a:rPr>
              <a:t> </a:t>
            </a:r>
            <a:r>
              <a:rPr lang="de-AT" sz="2400" dirty="0" err="1" smtClean="0">
                <a:solidFill>
                  <a:srgbClr val="131B39"/>
                </a:solidFill>
              </a:rPr>
              <a:t>effect</a:t>
            </a:r>
            <a:r>
              <a:rPr lang="de-AT" sz="2400" dirty="0" smtClean="0">
                <a:solidFill>
                  <a:srgbClr val="131B39"/>
                </a:solidFill>
              </a:rPr>
              <a:t> on </a:t>
            </a:r>
            <a:r>
              <a:rPr lang="de-AT" sz="2400" dirty="0" err="1" smtClean="0">
                <a:solidFill>
                  <a:srgbClr val="131B39"/>
                </a:solidFill>
              </a:rPr>
              <a:t>the</a:t>
            </a:r>
            <a:r>
              <a:rPr lang="de-AT" sz="2400" dirty="0" smtClean="0">
                <a:solidFill>
                  <a:srgbClr val="131B39"/>
                </a:solidFill>
              </a:rPr>
              <a:t> </a:t>
            </a:r>
            <a:r>
              <a:rPr lang="de-AT" sz="2400" dirty="0" err="1">
                <a:solidFill>
                  <a:srgbClr val="131B39"/>
                </a:solidFill>
              </a:rPr>
              <a:t>frequency</a:t>
            </a:r>
            <a:r>
              <a:rPr lang="de-AT" sz="2400" dirty="0">
                <a:solidFill>
                  <a:srgbClr val="131B39"/>
                </a:solidFill>
              </a:rPr>
              <a:t> </a:t>
            </a:r>
            <a:r>
              <a:rPr lang="de-AT" sz="2400" dirty="0" err="1">
                <a:solidFill>
                  <a:srgbClr val="131B39"/>
                </a:solidFill>
              </a:rPr>
              <a:t>of</a:t>
            </a:r>
            <a:r>
              <a:rPr lang="de-AT" sz="2400" dirty="0">
                <a:solidFill>
                  <a:srgbClr val="131B39"/>
                </a:solidFill>
              </a:rPr>
              <a:t> </a:t>
            </a:r>
            <a:r>
              <a:rPr lang="de-AT" sz="2400" dirty="0" err="1">
                <a:solidFill>
                  <a:srgbClr val="131B39"/>
                </a:solidFill>
              </a:rPr>
              <a:t>other</a:t>
            </a:r>
            <a:r>
              <a:rPr lang="de-AT" sz="2400" dirty="0">
                <a:solidFill>
                  <a:srgbClr val="131B39"/>
                </a:solidFill>
              </a:rPr>
              <a:t> </a:t>
            </a:r>
            <a:r>
              <a:rPr lang="de-AT" sz="2400" dirty="0" err="1">
                <a:solidFill>
                  <a:srgbClr val="131B39"/>
                </a:solidFill>
              </a:rPr>
              <a:t>peripheral</a:t>
            </a:r>
            <a:r>
              <a:rPr lang="de-AT" sz="2400" dirty="0">
                <a:solidFill>
                  <a:srgbClr val="131B39"/>
                </a:solidFill>
              </a:rPr>
              <a:t> </a:t>
            </a:r>
            <a:r>
              <a:rPr lang="de-AT" sz="2400" dirty="0" smtClean="0">
                <a:solidFill>
                  <a:srgbClr val="131B39"/>
                </a:solidFill>
              </a:rPr>
              <a:t>immune </a:t>
            </a:r>
            <a:r>
              <a:rPr lang="de-AT" sz="2400" dirty="0" err="1" smtClean="0">
                <a:solidFill>
                  <a:srgbClr val="131B39"/>
                </a:solidFill>
              </a:rPr>
              <a:t>cells</a:t>
            </a:r>
            <a:endParaRPr lang="de-AT" sz="2400" dirty="0">
              <a:solidFill>
                <a:srgbClr val="131B39"/>
              </a:solidFill>
            </a:endParaRPr>
          </a:p>
          <a:p>
            <a:pPr lvl="1"/>
            <a:r>
              <a:rPr lang="de-AT" sz="2000" dirty="0">
                <a:solidFill>
                  <a:srgbClr val="131B39"/>
                </a:solidFill>
              </a:rPr>
              <a:t>Th1 /Th2 / Th17 </a:t>
            </a:r>
            <a:r>
              <a:rPr lang="de-AT" sz="2000" dirty="0" err="1">
                <a:solidFill>
                  <a:srgbClr val="131B39"/>
                </a:solidFill>
              </a:rPr>
              <a:t>cells</a:t>
            </a:r>
            <a:endParaRPr lang="de-AT" sz="2000" dirty="0">
              <a:solidFill>
                <a:srgbClr val="131B39"/>
              </a:solidFill>
            </a:endParaRPr>
          </a:p>
          <a:p>
            <a:pPr lvl="1"/>
            <a:r>
              <a:rPr lang="de-AT" sz="2000" dirty="0" smtClean="0">
                <a:solidFill>
                  <a:srgbClr val="131B39"/>
                </a:solidFill>
              </a:rPr>
              <a:t>B </a:t>
            </a:r>
            <a:r>
              <a:rPr lang="de-AT" sz="2000" dirty="0" err="1">
                <a:solidFill>
                  <a:srgbClr val="131B39"/>
                </a:solidFill>
              </a:rPr>
              <a:t>cells</a:t>
            </a:r>
            <a:endParaRPr lang="de-AT" sz="2000" dirty="0">
              <a:solidFill>
                <a:srgbClr val="131B39"/>
              </a:solidFill>
            </a:endParaRPr>
          </a:p>
          <a:p>
            <a:pPr lvl="1"/>
            <a:r>
              <a:rPr lang="de-AT" sz="2000" dirty="0">
                <a:solidFill>
                  <a:srgbClr val="131B39"/>
                </a:solidFill>
              </a:rPr>
              <a:t>Cells </a:t>
            </a:r>
            <a:r>
              <a:rPr lang="de-AT" sz="2000" dirty="0" err="1">
                <a:solidFill>
                  <a:srgbClr val="131B39"/>
                </a:solidFill>
              </a:rPr>
              <a:t>from</a:t>
            </a:r>
            <a:r>
              <a:rPr lang="de-AT" sz="2000" dirty="0">
                <a:solidFill>
                  <a:srgbClr val="131B39"/>
                </a:solidFill>
              </a:rPr>
              <a:t> </a:t>
            </a:r>
            <a:r>
              <a:rPr lang="de-AT" sz="2000" dirty="0" err="1">
                <a:solidFill>
                  <a:srgbClr val="131B39"/>
                </a:solidFill>
              </a:rPr>
              <a:t>the</a:t>
            </a:r>
            <a:r>
              <a:rPr lang="de-AT" sz="2000" dirty="0">
                <a:solidFill>
                  <a:srgbClr val="131B39"/>
                </a:solidFill>
              </a:rPr>
              <a:t> </a:t>
            </a:r>
            <a:r>
              <a:rPr lang="de-AT" sz="2000" dirty="0" err="1">
                <a:solidFill>
                  <a:srgbClr val="131B39"/>
                </a:solidFill>
              </a:rPr>
              <a:t>innate</a:t>
            </a:r>
            <a:r>
              <a:rPr lang="de-AT" sz="2000" dirty="0">
                <a:solidFill>
                  <a:srgbClr val="131B39"/>
                </a:solidFill>
              </a:rPr>
              <a:t> immune </a:t>
            </a:r>
            <a:r>
              <a:rPr lang="de-AT" sz="2000" dirty="0" err="1">
                <a:solidFill>
                  <a:srgbClr val="131B39"/>
                </a:solidFill>
              </a:rPr>
              <a:t>system</a:t>
            </a:r>
            <a:endParaRPr lang="de-AT" sz="2000" dirty="0">
              <a:solidFill>
                <a:srgbClr val="131B39"/>
              </a:solidFill>
            </a:endParaRPr>
          </a:p>
          <a:p>
            <a:pPr marL="914400" lvl="2" indent="0">
              <a:buNone/>
            </a:pPr>
            <a:endParaRPr lang="en-US" sz="2000" dirty="0">
              <a:solidFill>
                <a:srgbClr val="131B39"/>
              </a:solidFill>
            </a:endParaRPr>
          </a:p>
          <a:p>
            <a:endParaRPr lang="de-AT" sz="4000" dirty="0">
              <a:solidFill>
                <a:srgbClr val="131B39"/>
              </a:solidFill>
            </a:endParaRPr>
          </a:p>
        </p:txBody>
      </p:sp>
      <p:pic>
        <p:nvPicPr>
          <p:cNvPr id="15" name="Picture 14"/>
          <p:cNvPicPr>
            <a:picLocks noChangeAspect="1"/>
          </p:cNvPicPr>
          <p:nvPr/>
        </p:nvPicPr>
        <p:blipFill>
          <a:blip r:embed="rId3"/>
          <a:stretch>
            <a:fillRect/>
          </a:stretch>
        </p:blipFill>
        <p:spPr>
          <a:xfrm>
            <a:off x="611560" y="1268760"/>
            <a:ext cx="4032448" cy="2292961"/>
          </a:xfrm>
          <a:prstGeom prst="rect">
            <a:avLst/>
          </a:prstGeom>
        </p:spPr>
      </p:pic>
      <p:pic>
        <p:nvPicPr>
          <p:cNvPr id="16" name="Picture 15"/>
          <p:cNvPicPr>
            <a:picLocks noChangeAspect="1"/>
          </p:cNvPicPr>
          <p:nvPr/>
        </p:nvPicPr>
        <p:blipFill>
          <a:blip r:embed="rId4"/>
          <a:stretch>
            <a:fillRect/>
          </a:stretch>
        </p:blipFill>
        <p:spPr>
          <a:xfrm>
            <a:off x="4965864" y="3830839"/>
            <a:ext cx="4070632" cy="2362900"/>
          </a:xfrm>
          <a:prstGeom prst="rect">
            <a:avLst/>
          </a:prstGeom>
        </p:spPr>
      </p:pic>
      <p:sp>
        <p:nvSpPr>
          <p:cNvPr id="18" name="Rectangle 17"/>
          <p:cNvSpPr/>
          <p:nvPr/>
        </p:nvSpPr>
        <p:spPr>
          <a:xfrm>
            <a:off x="6300192" y="3429000"/>
            <a:ext cx="864096" cy="21602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4987463" y="1340768"/>
            <a:ext cx="4068999" cy="2361952"/>
          </a:xfrm>
          <a:prstGeom prst="rect">
            <a:avLst/>
          </a:prstGeom>
        </p:spPr>
      </p:pic>
      <p:sp>
        <p:nvSpPr>
          <p:cNvPr id="10" name="Titel 1"/>
          <p:cNvSpPr txBox="1">
            <a:spLocks/>
          </p:cNvSpPr>
          <p:nvPr/>
        </p:nvSpPr>
        <p:spPr>
          <a:xfrm>
            <a:off x="467544" y="274638"/>
            <a:ext cx="5688632"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131B39"/>
                </a:solidFill>
                <a:latin typeface="+mj-lt"/>
                <a:ea typeface="+mj-ea"/>
                <a:cs typeface="+mj-cs"/>
              </a:defRPr>
            </a:lvl1pPr>
          </a:lstStyle>
          <a:p>
            <a:pPr algn="l"/>
            <a:r>
              <a:rPr lang="en-US" dirty="0" smtClean="0"/>
              <a:t>RCT: </a:t>
            </a:r>
            <a:r>
              <a:rPr lang="en-US" dirty="0" err="1" smtClean="0"/>
              <a:t>Vit</a:t>
            </a:r>
            <a:r>
              <a:rPr lang="en-US" dirty="0" smtClean="0"/>
              <a:t> D3 in </a:t>
            </a:r>
            <a:r>
              <a:rPr lang="de-AT" dirty="0" smtClean="0"/>
              <a:t>T1D</a:t>
            </a:r>
            <a:endParaRPr lang="de-AT" dirty="0"/>
          </a:p>
        </p:txBody>
      </p:sp>
    </p:spTree>
    <p:extLst>
      <p:ext uri="{BB962C8B-B14F-4D97-AF65-F5344CB8AC3E}">
        <p14:creationId xmlns:p14="http://schemas.microsoft.com/office/powerpoint/2010/main" val="1536492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90662"/>
            <a:ext cx="5554960" cy="490066"/>
          </a:xfrm>
        </p:spPr>
        <p:txBody>
          <a:bodyPr>
            <a:noAutofit/>
          </a:bodyPr>
          <a:lstStyle/>
          <a:p>
            <a:pPr algn="l"/>
            <a:r>
              <a:rPr lang="en-US" dirty="0"/>
              <a:t>RCT: </a:t>
            </a:r>
            <a:r>
              <a:rPr lang="en-US" dirty="0" err="1"/>
              <a:t>Vit</a:t>
            </a:r>
            <a:r>
              <a:rPr lang="en-US" dirty="0"/>
              <a:t> D3 in </a:t>
            </a:r>
            <a:r>
              <a:rPr lang="de-AT" dirty="0"/>
              <a:t>T1D</a:t>
            </a:r>
            <a:br>
              <a:rPr lang="de-AT" dirty="0"/>
            </a:br>
            <a:endParaRPr lang="de-AT" dirty="0">
              <a:solidFill>
                <a:srgbClr val="131B39"/>
              </a:solidFill>
            </a:endParaRPr>
          </a:p>
        </p:txBody>
      </p:sp>
      <p:sp>
        <p:nvSpPr>
          <p:cNvPr id="12" name="Rectangle 11"/>
          <p:cNvSpPr/>
          <p:nvPr/>
        </p:nvSpPr>
        <p:spPr>
          <a:xfrm>
            <a:off x="3491880" y="1340768"/>
            <a:ext cx="504056"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707904" y="4013448"/>
            <a:ext cx="504056"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stretch>
            <a:fillRect/>
          </a:stretch>
        </p:blipFill>
        <p:spPr>
          <a:xfrm>
            <a:off x="251520" y="1124744"/>
            <a:ext cx="5100298" cy="2808312"/>
          </a:xfrm>
          <a:prstGeom prst="rect">
            <a:avLst/>
          </a:prstGeom>
        </p:spPr>
      </p:pic>
      <p:sp>
        <p:nvSpPr>
          <p:cNvPr id="19" name="TextBox 18"/>
          <p:cNvSpPr txBox="1"/>
          <p:nvPr/>
        </p:nvSpPr>
        <p:spPr>
          <a:xfrm>
            <a:off x="3203848" y="1628800"/>
            <a:ext cx="694421" cy="276999"/>
          </a:xfrm>
          <a:prstGeom prst="rect">
            <a:avLst/>
          </a:prstGeom>
          <a:noFill/>
        </p:spPr>
        <p:txBody>
          <a:bodyPr wrap="none" rtlCol="0">
            <a:spAutoFit/>
          </a:bodyPr>
          <a:lstStyle/>
          <a:p>
            <a:r>
              <a:rPr lang="en-US" sz="1200" dirty="0">
                <a:solidFill>
                  <a:srgbClr val="131B39"/>
                </a:solidFill>
              </a:rPr>
              <a:t>p=0.078</a:t>
            </a:r>
            <a:endParaRPr lang="en-US" sz="1200" dirty="0"/>
          </a:p>
        </p:txBody>
      </p:sp>
      <p:pic>
        <p:nvPicPr>
          <p:cNvPr id="4" name="Picture 3"/>
          <p:cNvPicPr>
            <a:picLocks noChangeAspect="1"/>
          </p:cNvPicPr>
          <p:nvPr/>
        </p:nvPicPr>
        <p:blipFill>
          <a:blip r:embed="rId3"/>
          <a:stretch>
            <a:fillRect/>
          </a:stretch>
        </p:blipFill>
        <p:spPr>
          <a:xfrm>
            <a:off x="3923928" y="1124744"/>
            <a:ext cx="4686300" cy="2476500"/>
          </a:xfrm>
          <a:prstGeom prst="rect">
            <a:avLst/>
          </a:prstGeom>
        </p:spPr>
      </p:pic>
      <p:sp>
        <p:nvSpPr>
          <p:cNvPr id="13" name="TextBox 18"/>
          <p:cNvSpPr txBox="1"/>
          <p:nvPr/>
        </p:nvSpPr>
        <p:spPr>
          <a:xfrm>
            <a:off x="7236296" y="2708920"/>
            <a:ext cx="559769" cy="276999"/>
          </a:xfrm>
          <a:prstGeom prst="rect">
            <a:avLst/>
          </a:prstGeom>
          <a:noFill/>
        </p:spPr>
        <p:txBody>
          <a:bodyPr wrap="none" rtlCol="0">
            <a:spAutoFit/>
          </a:bodyPr>
          <a:lstStyle/>
          <a:p>
            <a:r>
              <a:rPr lang="en-US" sz="1200" dirty="0" smtClean="0">
                <a:solidFill>
                  <a:srgbClr val="131B39"/>
                </a:solidFill>
              </a:rPr>
              <a:t>p=</a:t>
            </a:r>
            <a:r>
              <a:rPr lang="en-US" sz="1200" dirty="0" err="1" smtClean="0">
                <a:solidFill>
                  <a:srgbClr val="131B39"/>
                </a:solidFill>
              </a:rPr>
              <a:t>n.s</a:t>
            </a:r>
            <a:r>
              <a:rPr lang="en-US" sz="1200" dirty="0" smtClean="0">
                <a:solidFill>
                  <a:srgbClr val="131B39"/>
                </a:solidFill>
              </a:rPr>
              <a:t>.</a:t>
            </a:r>
            <a:endParaRPr lang="en-US" sz="1200" dirty="0"/>
          </a:p>
        </p:txBody>
      </p:sp>
      <p:sp>
        <p:nvSpPr>
          <p:cNvPr id="3" name="Rechteck 2"/>
          <p:cNvSpPr/>
          <p:nvPr/>
        </p:nvSpPr>
        <p:spPr>
          <a:xfrm>
            <a:off x="1907704" y="3645024"/>
            <a:ext cx="64807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5" name="Picture 4"/>
          <p:cNvPicPr>
            <a:picLocks noChangeAspect="1"/>
          </p:cNvPicPr>
          <p:nvPr/>
        </p:nvPicPr>
        <p:blipFill>
          <a:blip r:embed="rId4"/>
          <a:stretch>
            <a:fillRect/>
          </a:stretch>
        </p:blipFill>
        <p:spPr>
          <a:xfrm>
            <a:off x="251520" y="4031945"/>
            <a:ext cx="4622800" cy="2794000"/>
          </a:xfrm>
          <a:prstGeom prst="rect">
            <a:avLst/>
          </a:prstGeom>
        </p:spPr>
      </p:pic>
      <p:sp>
        <p:nvSpPr>
          <p:cNvPr id="21" name="TextBox 20"/>
          <p:cNvSpPr txBox="1"/>
          <p:nvPr/>
        </p:nvSpPr>
        <p:spPr>
          <a:xfrm>
            <a:off x="3275856" y="5301208"/>
            <a:ext cx="694421" cy="276999"/>
          </a:xfrm>
          <a:prstGeom prst="rect">
            <a:avLst/>
          </a:prstGeom>
          <a:noFill/>
        </p:spPr>
        <p:txBody>
          <a:bodyPr wrap="none" rtlCol="0">
            <a:spAutoFit/>
          </a:bodyPr>
          <a:lstStyle/>
          <a:p>
            <a:r>
              <a:rPr lang="en-US" sz="1200" dirty="0">
                <a:solidFill>
                  <a:srgbClr val="131B39"/>
                </a:solidFill>
              </a:rPr>
              <a:t>p=</a:t>
            </a:r>
            <a:r>
              <a:rPr lang="en-US" sz="1200" dirty="0" smtClean="0">
                <a:solidFill>
                  <a:srgbClr val="131B39"/>
                </a:solidFill>
              </a:rPr>
              <a:t>0.004</a:t>
            </a:r>
            <a:endParaRPr lang="en-US" sz="1200" dirty="0"/>
          </a:p>
        </p:txBody>
      </p:sp>
      <p:sp>
        <p:nvSpPr>
          <p:cNvPr id="7" name="Rechteck 6"/>
          <p:cNvSpPr/>
          <p:nvPr/>
        </p:nvSpPr>
        <p:spPr>
          <a:xfrm>
            <a:off x="3491880" y="4437112"/>
            <a:ext cx="1368152"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5" name="Picture 5"/>
          <p:cNvPicPr>
            <a:picLocks noChangeAspect="1"/>
          </p:cNvPicPr>
          <p:nvPr/>
        </p:nvPicPr>
        <p:blipFill>
          <a:blip r:embed="rId5"/>
          <a:stretch>
            <a:fillRect/>
          </a:stretch>
        </p:blipFill>
        <p:spPr>
          <a:xfrm>
            <a:off x="3995936" y="4005064"/>
            <a:ext cx="4927600" cy="2832100"/>
          </a:xfrm>
          <a:prstGeom prst="rect">
            <a:avLst/>
          </a:prstGeom>
        </p:spPr>
      </p:pic>
    </p:spTree>
    <p:extLst>
      <p:ext uri="{BB962C8B-B14F-4D97-AF65-F5344CB8AC3E}">
        <p14:creationId xmlns:p14="http://schemas.microsoft.com/office/powerpoint/2010/main" val="1791084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229600" cy="895881"/>
          </a:xfrm>
        </p:spPr>
        <p:txBody>
          <a:bodyPr/>
          <a:lstStyle/>
          <a:p>
            <a:pPr algn="l"/>
            <a:r>
              <a:rPr lang="en-GB" dirty="0" err="1" smtClean="0"/>
              <a:t>Treg</a:t>
            </a:r>
            <a:r>
              <a:rPr lang="en-GB" dirty="0" smtClean="0"/>
              <a:t> origin: Thymus </a:t>
            </a:r>
            <a:br>
              <a:rPr lang="en-GB" dirty="0" smtClean="0"/>
            </a:br>
            <a:r>
              <a:rPr lang="en-GB" dirty="0" smtClean="0"/>
              <a:t>and Gut associated lymphoid tissue</a:t>
            </a:r>
            <a:endParaRPr lang="en-GB" dirty="0"/>
          </a:p>
        </p:txBody>
      </p:sp>
      <p:pic>
        <p:nvPicPr>
          <p:cNvPr id="5" name="Bild 4"/>
          <p:cNvPicPr>
            <a:picLocks noChangeAspect="1"/>
          </p:cNvPicPr>
          <p:nvPr/>
        </p:nvPicPr>
        <p:blipFill>
          <a:blip r:embed="rId3"/>
          <a:stretch>
            <a:fillRect/>
          </a:stretch>
        </p:blipFill>
        <p:spPr>
          <a:xfrm>
            <a:off x="971600" y="1485227"/>
            <a:ext cx="6943970" cy="5112125"/>
          </a:xfrm>
          <a:prstGeom prst="rect">
            <a:avLst/>
          </a:prstGeom>
        </p:spPr>
      </p:pic>
      <p:sp>
        <p:nvSpPr>
          <p:cNvPr id="6" name="Textfeld 5"/>
          <p:cNvSpPr txBox="1"/>
          <p:nvPr/>
        </p:nvSpPr>
        <p:spPr>
          <a:xfrm>
            <a:off x="6732240" y="6309320"/>
            <a:ext cx="2952328" cy="338554"/>
          </a:xfrm>
          <a:prstGeom prst="rect">
            <a:avLst/>
          </a:prstGeom>
          <a:noFill/>
        </p:spPr>
        <p:txBody>
          <a:bodyPr wrap="square" rtlCol="0">
            <a:spAutoFit/>
          </a:bodyPr>
          <a:lstStyle/>
          <a:p>
            <a:r>
              <a:rPr lang="en-GB" sz="1600" i="1" dirty="0" smtClean="0"/>
              <a:t>Li L</a:t>
            </a:r>
            <a:r>
              <a:rPr lang="en-GB" sz="1600" i="1" dirty="0"/>
              <a:t> </a:t>
            </a:r>
            <a:r>
              <a:rPr lang="en-GB" sz="1600" i="1" dirty="0" smtClean="0"/>
              <a:t>et al </a:t>
            </a:r>
            <a:r>
              <a:rPr lang="en-GB" sz="1600" i="1" dirty="0" err="1" smtClean="0"/>
              <a:t>Clin</a:t>
            </a:r>
            <a:r>
              <a:rPr lang="en-GB" sz="1600" i="1" dirty="0" smtClean="0"/>
              <a:t> </a:t>
            </a:r>
            <a:r>
              <a:rPr lang="en-GB" sz="1600" i="1" dirty="0" err="1" smtClean="0"/>
              <a:t>Immun</a:t>
            </a:r>
            <a:r>
              <a:rPr lang="en-GB" sz="1600" i="1" dirty="0" smtClean="0"/>
              <a:t> 2011</a:t>
            </a:r>
            <a:endParaRPr lang="en-GB" sz="1600" i="1" dirty="0"/>
          </a:p>
        </p:txBody>
      </p:sp>
      <p:sp>
        <p:nvSpPr>
          <p:cNvPr id="3" name="Rechteck 2"/>
          <p:cNvSpPr/>
          <p:nvPr/>
        </p:nvSpPr>
        <p:spPr>
          <a:xfrm>
            <a:off x="4932040" y="1844824"/>
            <a:ext cx="720080"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p:nvSpPr>
        <p:spPr>
          <a:xfrm>
            <a:off x="4788024" y="1844824"/>
            <a:ext cx="720080"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5004048" y="4365104"/>
            <a:ext cx="1656184" cy="792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6444208" y="2132856"/>
            <a:ext cx="683525" cy="369332"/>
          </a:xfrm>
          <a:prstGeom prst="rect">
            <a:avLst/>
          </a:prstGeom>
          <a:noFill/>
        </p:spPr>
        <p:txBody>
          <a:bodyPr wrap="none" rtlCol="0">
            <a:spAutoFit/>
          </a:bodyPr>
          <a:lstStyle/>
          <a:p>
            <a:r>
              <a:rPr lang="de-DE" b="1" dirty="0" smtClean="0"/>
              <a:t>GALT</a:t>
            </a:r>
            <a:endParaRPr lang="de-DE" b="1" dirty="0"/>
          </a:p>
        </p:txBody>
      </p:sp>
      <p:sp>
        <p:nvSpPr>
          <p:cNvPr id="9" name="Abgerundetes Rechteck 8"/>
          <p:cNvSpPr/>
          <p:nvPr/>
        </p:nvSpPr>
        <p:spPr>
          <a:xfrm>
            <a:off x="5004048" y="5805264"/>
            <a:ext cx="432048" cy="720080"/>
          </a:xfrm>
          <a:prstGeom prst="roundRect">
            <a:avLst/>
          </a:prstGeom>
          <a:noFill/>
          <a:ln w="28575" cmpd="sng">
            <a:solidFill>
              <a:srgbClr val="E46C0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66615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895881"/>
          </a:xfrm>
        </p:spPr>
        <p:txBody>
          <a:bodyPr/>
          <a:lstStyle/>
          <a:p>
            <a:pPr algn="l"/>
            <a:r>
              <a:rPr lang="de-DE" dirty="0" smtClean="0"/>
              <a:t>GALT: </a:t>
            </a:r>
            <a:r>
              <a:rPr lang="de-DE" dirty="0" err="1" smtClean="0"/>
              <a:t>interface</a:t>
            </a:r>
            <a:r>
              <a:rPr lang="de-DE" dirty="0" smtClean="0"/>
              <a:t> </a:t>
            </a:r>
            <a:r>
              <a:rPr lang="de-DE" dirty="0" err="1" smtClean="0"/>
              <a:t>for</a:t>
            </a:r>
            <a:r>
              <a:rPr lang="de-DE" dirty="0" smtClean="0"/>
              <a:t> </a:t>
            </a:r>
            <a:r>
              <a:rPr lang="de-DE" dirty="0" err="1" smtClean="0"/>
              <a:t>maintenace</a:t>
            </a:r>
            <a:r>
              <a:rPr lang="de-DE" dirty="0" smtClean="0"/>
              <a:t> </a:t>
            </a:r>
            <a:br>
              <a:rPr lang="de-DE" dirty="0" smtClean="0"/>
            </a:br>
            <a:r>
              <a:rPr lang="de-DE" dirty="0" err="1" smtClean="0"/>
              <a:t>of</a:t>
            </a:r>
            <a:r>
              <a:rPr lang="de-DE" dirty="0" smtClean="0"/>
              <a:t> immune </a:t>
            </a:r>
            <a:r>
              <a:rPr lang="de-DE" dirty="0" err="1" smtClean="0"/>
              <a:t>homostasis</a:t>
            </a:r>
            <a:endParaRPr lang="de-AT" dirty="0"/>
          </a:p>
        </p:txBody>
      </p:sp>
      <p:sp>
        <p:nvSpPr>
          <p:cNvPr id="3" name="Inhaltsplatzhalter 2"/>
          <p:cNvSpPr>
            <a:spLocks noGrp="1"/>
          </p:cNvSpPr>
          <p:nvPr>
            <p:ph idx="1"/>
          </p:nvPr>
        </p:nvSpPr>
        <p:spPr/>
        <p:txBody>
          <a:bodyPr>
            <a:normAutofit fontScale="92500" lnSpcReduction="10000"/>
          </a:bodyPr>
          <a:lstStyle/>
          <a:p>
            <a:r>
              <a:rPr lang="de-DE" sz="2400" dirty="0" smtClean="0"/>
              <a:t>T1D: </a:t>
            </a:r>
            <a:r>
              <a:rPr lang="en-US" sz="2400" dirty="0"/>
              <a:t>I</a:t>
            </a:r>
            <a:r>
              <a:rPr lang="en-US" sz="2400" b="1" dirty="0"/>
              <a:t>ncreased</a:t>
            </a:r>
            <a:r>
              <a:rPr lang="en-US" sz="2400" dirty="0"/>
              <a:t> intestinal permeability precedes clinical onset of type 1 </a:t>
            </a:r>
            <a:r>
              <a:rPr lang="en-US" sz="2400" dirty="0" smtClean="0"/>
              <a:t>diabetes. </a:t>
            </a:r>
            <a:r>
              <a:rPr lang="en-US" sz="2400" i="1" dirty="0" smtClean="0"/>
              <a:t>(</a:t>
            </a:r>
            <a:r>
              <a:rPr lang="en-US" sz="2400" i="1" dirty="0" err="1" smtClean="0"/>
              <a:t>Bosi</a:t>
            </a:r>
            <a:r>
              <a:rPr lang="en-US" sz="2400" i="1" dirty="0" smtClean="0"/>
              <a:t> </a:t>
            </a:r>
            <a:r>
              <a:rPr lang="en-US" sz="2400" i="1" dirty="0" err="1" smtClean="0"/>
              <a:t>Diabetologia</a:t>
            </a:r>
            <a:r>
              <a:rPr lang="en-US" sz="2400" i="1" dirty="0" smtClean="0"/>
              <a:t> 2006)</a:t>
            </a:r>
          </a:p>
          <a:p>
            <a:r>
              <a:rPr lang="en-US" sz="2400" dirty="0" smtClean="0"/>
              <a:t>Cow milk, early cereal exposure and </a:t>
            </a:r>
            <a:r>
              <a:rPr lang="en-US" sz="2400" dirty="0" err="1" smtClean="0"/>
              <a:t>enterovirus</a:t>
            </a:r>
            <a:r>
              <a:rPr lang="en-US" sz="2400" dirty="0" smtClean="0"/>
              <a:t> infection </a:t>
            </a:r>
            <a:r>
              <a:rPr lang="en-US" sz="2400" dirty="0" err="1" smtClean="0"/>
              <a:t>riskfactors</a:t>
            </a:r>
            <a:r>
              <a:rPr lang="en-US" sz="2400" dirty="0" smtClean="0"/>
              <a:t> for </a:t>
            </a:r>
            <a:r>
              <a:rPr lang="en-US" sz="2400" b="1" dirty="0" smtClean="0"/>
              <a:t>islet autoimmunity</a:t>
            </a:r>
            <a:r>
              <a:rPr lang="en-US" sz="2400" dirty="0" smtClean="0"/>
              <a:t>. </a:t>
            </a:r>
            <a:r>
              <a:rPr lang="en-US" sz="2400" i="1" dirty="0" smtClean="0"/>
              <a:t>(</a:t>
            </a:r>
            <a:r>
              <a:rPr lang="en-US" sz="2400" i="1" dirty="0" err="1" smtClean="0"/>
              <a:t>Lempainen</a:t>
            </a:r>
            <a:r>
              <a:rPr lang="en-US" sz="2400" i="1" dirty="0" smtClean="0"/>
              <a:t> DMRR 2012)</a:t>
            </a:r>
          </a:p>
          <a:p>
            <a:r>
              <a:rPr lang="en-US" sz="2400" dirty="0" smtClean="0"/>
              <a:t>T1D:</a:t>
            </a:r>
            <a:r>
              <a:rPr lang="en-US" sz="2400" b="1" dirty="0" smtClean="0"/>
              <a:t> reduced </a:t>
            </a:r>
            <a:r>
              <a:rPr lang="en-US" sz="2400" dirty="0" smtClean="0"/>
              <a:t>regulatory Foxp3</a:t>
            </a:r>
            <a:r>
              <a:rPr lang="en-US" sz="2400" baseline="30000" dirty="0" smtClean="0"/>
              <a:t>+</a:t>
            </a:r>
            <a:r>
              <a:rPr lang="en-US" sz="2400" dirty="0" smtClean="0"/>
              <a:t>T cells in duodenal biopsies </a:t>
            </a:r>
            <a:r>
              <a:rPr lang="en-US" sz="2400" i="1" dirty="0" smtClean="0"/>
              <a:t>(</a:t>
            </a:r>
            <a:r>
              <a:rPr lang="en-US" sz="2400" i="1" dirty="0" err="1" smtClean="0"/>
              <a:t>Badami</a:t>
            </a:r>
            <a:r>
              <a:rPr lang="en-US" sz="2400" i="1" dirty="0" smtClean="0"/>
              <a:t> Diabetes 2011)</a:t>
            </a:r>
          </a:p>
          <a:p>
            <a:r>
              <a:rPr lang="en-US" sz="2400" dirty="0" smtClean="0"/>
              <a:t>IBD: </a:t>
            </a:r>
            <a:r>
              <a:rPr lang="en-US" sz="2400" b="1" dirty="0" smtClean="0"/>
              <a:t>Decreased</a:t>
            </a:r>
            <a:r>
              <a:rPr lang="en-US" sz="2400" dirty="0" smtClean="0"/>
              <a:t> frequency of CD4</a:t>
            </a:r>
            <a:r>
              <a:rPr lang="en-US" sz="2400" baseline="30000" dirty="0" smtClean="0"/>
              <a:t>+</a:t>
            </a:r>
            <a:r>
              <a:rPr lang="en-US" sz="2400" dirty="0" smtClean="0"/>
              <a:t>Foxp3</a:t>
            </a:r>
            <a:r>
              <a:rPr lang="en-US" sz="2400" baseline="30000" dirty="0" smtClean="0"/>
              <a:t>+</a:t>
            </a:r>
            <a:r>
              <a:rPr lang="en-US" sz="2400" dirty="0" smtClean="0"/>
              <a:t> </a:t>
            </a:r>
            <a:r>
              <a:rPr lang="en-US" sz="2400" dirty="0" err="1" smtClean="0"/>
              <a:t>Treg</a:t>
            </a:r>
            <a:r>
              <a:rPr lang="en-US" sz="2400" dirty="0" smtClean="0"/>
              <a:t> in PBMC and increased Foxp3</a:t>
            </a:r>
            <a:r>
              <a:rPr lang="en-US" sz="2400" baseline="30000" dirty="0" smtClean="0"/>
              <a:t>+</a:t>
            </a:r>
            <a:r>
              <a:rPr lang="en-US" sz="2400" dirty="0" smtClean="0"/>
              <a:t> cells in inflamed</a:t>
            </a:r>
            <a:r>
              <a:rPr lang="en-US" sz="2400" i="1" dirty="0" smtClean="0"/>
              <a:t> </a:t>
            </a:r>
            <a:r>
              <a:rPr lang="en-US" sz="2400" dirty="0" smtClean="0"/>
              <a:t>mucosa </a:t>
            </a:r>
            <a:r>
              <a:rPr lang="en-US" sz="2400" i="1" dirty="0" smtClean="0"/>
              <a:t>(Wang JDD 2011). </a:t>
            </a:r>
            <a:r>
              <a:rPr lang="en-US" sz="2400" dirty="0" smtClean="0"/>
              <a:t>Increased apoptosis of regulatory T lymphocytes in peripheral blood and in mucosa. </a:t>
            </a:r>
            <a:r>
              <a:rPr lang="en-US" sz="2400" i="1" dirty="0" smtClean="0"/>
              <a:t>(</a:t>
            </a:r>
            <a:r>
              <a:rPr lang="en-US" sz="2400" i="1" dirty="0" err="1" smtClean="0"/>
              <a:t>Veltkamp</a:t>
            </a:r>
            <a:r>
              <a:rPr lang="en-US" sz="2400" i="1" dirty="0" smtClean="0"/>
              <a:t> C Gut 2011)</a:t>
            </a:r>
          </a:p>
          <a:p>
            <a:endParaRPr lang="en-US" sz="2400" i="1" dirty="0"/>
          </a:p>
          <a:p>
            <a:pPr lvl="1">
              <a:buFont typeface="Wingdings" panose="05000000000000000000" pitchFamily="2" charset="2"/>
              <a:buChar char="Ø"/>
            </a:pPr>
            <a:r>
              <a:rPr lang="en-US" sz="2400" b="1" dirty="0" err="1" smtClean="0"/>
              <a:t>Vit</a:t>
            </a:r>
            <a:r>
              <a:rPr lang="en-US" sz="2400" b="1" dirty="0" smtClean="0"/>
              <a:t> </a:t>
            </a:r>
            <a:r>
              <a:rPr lang="en-US" sz="2400" b="1" dirty="0"/>
              <a:t>D3 effect on </a:t>
            </a:r>
            <a:r>
              <a:rPr lang="en-US" sz="2400" b="1" dirty="0" err="1"/>
              <a:t>Treg</a:t>
            </a:r>
            <a:r>
              <a:rPr lang="en-US" sz="2400" b="1" dirty="0"/>
              <a:t> in gastrointestinal mucosa in </a:t>
            </a:r>
            <a:r>
              <a:rPr lang="en-US" sz="2400" b="1" dirty="0" smtClean="0"/>
              <a:t>humans unknown</a:t>
            </a:r>
          </a:p>
          <a:p>
            <a:endParaRPr lang="en-US" sz="2000" i="1" dirty="0" smtClean="0"/>
          </a:p>
          <a:p>
            <a:endParaRPr lang="en-US" sz="2000" dirty="0" smtClean="0"/>
          </a:p>
          <a:p>
            <a:endParaRPr lang="de-AT" dirty="0"/>
          </a:p>
        </p:txBody>
      </p:sp>
    </p:spTree>
    <p:extLst>
      <p:ext uri="{BB962C8B-B14F-4D97-AF65-F5344CB8AC3E}">
        <p14:creationId xmlns:p14="http://schemas.microsoft.com/office/powerpoint/2010/main" val="2876551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egende mit Linie 1 (Markierungsleiste) 15"/>
          <p:cNvSpPr/>
          <p:nvPr/>
        </p:nvSpPr>
        <p:spPr>
          <a:xfrm>
            <a:off x="6394783" y="2177902"/>
            <a:ext cx="1008112" cy="432048"/>
          </a:xfrm>
          <a:prstGeom prst="accentCallout1">
            <a:avLst>
              <a:gd name="adj1" fmla="val 18750"/>
              <a:gd name="adj2" fmla="val -8333"/>
              <a:gd name="adj3" fmla="val 450859"/>
              <a:gd name="adj4" fmla="val -6271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400" dirty="0" smtClean="0">
                <a:solidFill>
                  <a:srgbClr val="131B39"/>
                </a:solidFill>
              </a:rPr>
              <a:t>Follow-</a:t>
            </a:r>
            <a:r>
              <a:rPr lang="de-DE" sz="1400" dirty="0" err="1" smtClean="0">
                <a:solidFill>
                  <a:srgbClr val="131B39"/>
                </a:solidFill>
              </a:rPr>
              <a:t>up</a:t>
            </a:r>
            <a:endParaRPr lang="de-AT" sz="1400" dirty="0">
              <a:solidFill>
                <a:srgbClr val="131B39"/>
              </a:solidFill>
            </a:endParaRPr>
          </a:p>
        </p:txBody>
      </p:sp>
      <p:sp>
        <p:nvSpPr>
          <p:cNvPr id="15" name="Legende mit Linie 1 (Markierungsleiste) 14"/>
          <p:cNvSpPr/>
          <p:nvPr/>
        </p:nvSpPr>
        <p:spPr>
          <a:xfrm>
            <a:off x="3878762" y="2276872"/>
            <a:ext cx="1008112" cy="432048"/>
          </a:xfrm>
          <a:prstGeom prst="accentCallout1">
            <a:avLst>
              <a:gd name="adj1" fmla="val 18750"/>
              <a:gd name="adj2" fmla="val -8333"/>
              <a:gd name="adj3" fmla="val 423144"/>
              <a:gd name="adj4" fmla="val -3031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400" dirty="0" err="1" smtClean="0">
                <a:solidFill>
                  <a:srgbClr val="131B39"/>
                </a:solidFill>
              </a:rPr>
              <a:t>Safety</a:t>
            </a:r>
            <a:endParaRPr lang="de-AT" sz="1400" dirty="0">
              <a:solidFill>
                <a:srgbClr val="131B39"/>
              </a:solidFill>
            </a:endParaRPr>
          </a:p>
        </p:txBody>
      </p:sp>
      <p:sp>
        <p:nvSpPr>
          <p:cNvPr id="2" name="Titel 1"/>
          <p:cNvSpPr>
            <a:spLocks noGrp="1"/>
          </p:cNvSpPr>
          <p:nvPr>
            <p:ph type="title"/>
          </p:nvPr>
        </p:nvSpPr>
        <p:spPr>
          <a:xfrm>
            <a:off x="268018" y="228863"/>
            <a:ext cx="8229600" cy="895881"/>
          </a:xfrm>
        </p:spPr>
        <p:txBody>
          <a:bodyPr/>
          <a:lstStyle/>
          <a:p>
            <a:pPr algn="l"/>
            <a:r>
              <a:rPr lang="de-DE" dirty="0" err="1"/>
              <a:t>Vit</a:t>
            </a:r>
            <a:r>
              <a:rPr lang="de-DE" dirty="0"/>
              <a:t> D3 </a:t>
            </a:r>
            <a:r>
              <a:rPr lang="de-DE" dirty="0" err="1"/>
              <a:t>effect</a:t>
            </a:r>
            <a:r>
              <a:rPr lang="de-DE" dirty="0"/>
              <a:t> on </a:t>
            </a:r>
            <a:r>
              <a:rPr lang="de-DE" dirty="0" err="1"/>
              <a:t>Treg</a:t>
            </a:r>
            <a:r>
              <a:rPr lang="de-DE" dirty="0"/>
              <a:t> </a:t>
            </a:r>
            <a:r>
              <a:rPr lang="de-DE" dirty="0" smtClean="0"/>
              <a:t/>
            </a:r>
            <a:br>
              <a:rPr lang="de-DE" dirty="0" smtClean="0"/>
            </a:br>
            <a:r>
              <a:rPr lang="de-DE" dirty="0" smtClean="0"/>
              <a:t>in </a:t>
            </a:r>
            <a:r>
              <a:rPr lang="de-DE" dirty="0"/>
              <a:t>gastrointestinal </a:t>
            </a:r>
            <a:r>
              <a:rPr lang="de-DE" dirty="0" err="1"/>
              <a:t>mucosa</a:t>
            </a:r>
            <a:r>
              <a:rPr lang="de-DE" dirty="0"/>
              <a:t> in </a:t>
            </a:r>
            <a:r>
              <a:rPr lang="de-DE" dirty="0" err="1"/>
              <a:t>humans</a:t>
            </a:r>
            <a:endParaRPr lang="de-AT" dirty="0"/>
          </a:p>
        </p:txBody>
      </p:sp>
      <p:cxnSp>
        <p:nvCxnSpPr>
          <p:cNvPr id="5" name="Gerade Verbindung 4"/>
          <p:cNvCxnSpPr>
            <a:stCxn id="35" idx="0"/>
          </p:cNvCxnSpPr>
          <p:nvPr/>
        </p:nvCxnSpPr>
        <p:spPr>
          <a:xfrm>
            <a:off x="1384328" y="4149080"/>
            <a:ext cx="577996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6" name="Legende mit Linie 1 (Markierungsleiste) 5"/>
          <p:cNvSpPr/>
          <p:nvPr/>
        </p:nvSpPr>
        <p:spPr>
          <a:xfrm>
            <a:off x="1525960" y="1706335"/>
            <a:ext cx="1461864" cy="900100"/>
          </a:xfrm>
          <a:prstGeom prst="accentCallout1">
            <a:avLst>
              <a:gd name="adj1" fmla="val 18750"/>
              <a:gd name="adj2" fmla="val -8333"/>
              <a:gd name="adj3" fmla="val 269721"/>
              <a:gd name="adj4" fmla="val -1073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smtClean="0">
                <a:solidFill>
                  <a:srgbClr val="131B39"/>
                </a:solidFill>
              </a:rPr>
              <a:t>Screening</a:t>
            </a:r>
          </a:p>
          <a:p>
            <a:pPr algn="ctr"/>
            <a:r>
              <a:rPr lang="de-DE" sz="1400" dirty="0" smtClean="0">
                <a:solidFill>
                  <a:srgbClr val="131B39"/>
                </a:solidFill>
              </a:rPr>
              <a:t>16 </a:t>
            </a:r>
            <a:r>
              <a:rPr lang="de-DE" sz="1400" dirty="0" err="1" smtClean="0">
                <a:solidFill>
                  <a:srgbClr val="131B39"/>
                </a:solidFill>
              </a:rPr>
              <a:t>healthy</a:t>
            </a:r>
            <a:r>
              <a:rPr lang="de-DE" sz="1400" dirty="0" smtClean="0">
                <a:solidFill>
                  <a:srgbClr val="131B39"/>
                </a:solidFill>
              </a:rPr>
              <a:t> </a:t>
            </a:r>
            <a:r>
              <a:rPr lang="de-DE" sz="1400" dirty="0" err="1" smtClean="0">
                <a:solidFill>
                  <a:srgbClr val="131B39"/>
                </a:solidFill>
              </a:rPr>
              <a:t>volunteers</a:t>
            </a:r>
            <a:endParaRPr lang="de-AT" sz="1400" dirty="0">
              <a:solidFill>
                <a:srgbClr val="131B39"/>
              </a:solidFill>
            </a:endParaRPr>
          </a:p>
        </p:txBody>
      </p:sp>
      <p:sp>
        <p:nvSpPr>
          <p:cNvPr id="7" name="Textfeld 6"/>
          <p:cNvSpPr txBox="1"/>
          <p:nvPr/>
        </p:nvSpPr>
        <p:spPr>
          <a:xfrm>
            <a:off x="1043608" y="4365104"/>
            <a:ext cx="5198859" cy="369332"/>
          </a:xfrm>
          <a:prstGeom prst="rect">
            <a:avLst/>
          </a:prstGeom>
          <a:noFill/>
        </p:spPr>
        <p:txBody>
          <a:bodyPr wrap="none" rtlCol="0">
            <a:spAutoFit/>
          </a:bodyPr>
          <a:lstStyle/>
          <a:p>
            <a:r>
              <a:rPr lang="de-DE" dirty="0" smtClean="0"/>
              <a:t>BL         V2/V3                   V4                     V5/V6       V7</a:t>
            </a:r>
            <a:endParaRPr lang="de-AT" dirty="0"/>
          </a:p>
        </p:txBody>
      </p:sp>
      <p:sp>
        <p:nvSpPr>
          <p:cNvPr id="10" name="Legende mit Linie 1 (Markierungsleiste) 9"/>
          <p:cNvSpPr/>
          <p:nvPr/>
        </p:nvSpPr>
        <p:spPr>
          <a:xfrm>
            <a:off x="2267744" y="2816352"/>
            <a:ext cx="914400" cy="468632"/>
          </a:xfrm>
          <a:prstGeom prst="accentCallout1">
            <a:avLst>
              <a:gd name="adj1" fmla="val 18750"/>
              <a:gd name="adj2" fmla="val -8333"/>
              <a:gd name="adj3" fmla="val 271712"/>
              <a:gd name="adj4" fmla="val -3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dirty="0" err="1" smtClean="0"/>
              <a:t>Gastro</a:t>
            </a:r>
            <a:endParaRPr lang="de-AT" dirty="0"/>
          </a:p>
        </p:txBody>
      </p:sp>
      <p:sp>
        <p:nvSpPr>
          <p:cNvPr id="12" name="Legende mit Linie 1 (Markierungsleiste) 11"/>
          <p:cNvSpPr/>
          <p:nvPr/>
        </p:nvSpPr>
        <p:spPr>
          <a:xfrm>
            <a:off x="2771800" y="3434336"/>
            <a:ext cx="914400" cy="468632"/>
          </a:xfrm>
          <a:prstGeom prst="accentCallout1">
            <a:avLst>
              <a:gd name="adj1" fmla="val 18750"/>
              <a:gd name="adj2" fmla="val -8333"/>
              <a:gd name="adj3" fmla="val 141631"/>
              <a:gd name="adj4" fmla="val -6214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dirty="0" err="1" smtClean="0"/>
              <a:t>Colo</a:t>
            </a:r>
            <a:endParaRPr lang="de-AT" dirty="0"/>
          </a:p>
        </p:txBody>
      </p:sp>
      <p:sp>
        <p:nvSpPr>
          <p:cNvPr id="13" name="Legende mit Linie 1 (Markierungsleiste) 12"/>
          <p:cNvSpPr/>
          <p:nvPr/>
        </p:nvSpPr>
        <p:spPr>
          <a:xfrm>
            <a:off x="5265638" y="2816352"/>
            <a:ext cx="914400" cy="468632"/>
          </a:xfrm>
          <a:prstGeom prst="accentCallout1">
            <a:avLst>
              <a:gd name="adj1" fmla="val 18750"/>
              <a:gd name="adj2" fmla="val -8333"/>
              <a:gd name="adj3" fmla="val 271712"/>
              <a:gd name="adj4" fmla="val -3714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dirty="0" err="1" smtClean="0"/>
              <a:t>Gastro</a:t>
            </a:r>
            <a:endParaRPr lang="de-AT" dirty="0"/>
          </a:p>
        </p:txBody>
      </p:sp>
      <p:sp>
        <p:nvSpPr>
          <p:cNvPr id="14" name="Legende mit Linie 1 (Markierungsleiste) 13"/>
          <p:cNvSpPr/>
          <p:nvPr/>
        </p:nvSpPr>
        <p:spPr>
          <a:xfrm>
            <a:off x="5724128" y="3434336"/>
            <a:ext cx="914400" cy="468632"/>
          </a:xfrm>
          <a:prstGeom prst="accentCallout1">
            <a:avLst>
              <a:gd name="adj1" fmla="val 18750"/>
              <a:gd name="adj2" fmla="val -8333"/>
              <a:gd name="adj3" fmla="val 143954"/>
              <a:gd name="adj4" fmla="val -6928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dirty="0" err="1" smtClean="0"/>
              <a:t>Colo</a:t>
            </a:r>
            <a:endParaRPr lang="de-AT" dirty="0"/>
          </a:p>
        </p:txBody>
      </p:sp>
      <p:sp>
        <p:nvSpPr>
          <p:cNvPr id="18" name="Flussdiagramm: Verbindungsstelle 17"/>
          <p:cNvSpPr/>
          <p:nvPr/>
        </p:nvSpPr>
        <p:spPr>
          <a:xfrm>
            <a:off x="1907704" y="4151304"/>
            <a:ext cx="105375" cy="17537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Flussdiagramm: Verbindungsstelle 18"/>
          <p:cNvSpPr/>
          <p:nvPr/>
        </p:nvSpPr>
        <p:spPr>
          <a:xfrm>
            <a:off x="2085827" y="4149080"/>
            <a:ext cx="105375" cy="17537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Flussdiagramm: Verbindungsstelle 19"/>
          <p:cNvSpPr/>
          <p:nvPr/>
        </p:nvSpPr>
        <p:spPr>
          <a:xfrm>
            <a:off x="3500581" y="4151304"/>
            <a:ext cx="105375" cy="17537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1" name="Flussdiagramm: Verbindungsstelle 20"/>
          <p:cNvSpPr/>
          <p:nvPr/>
        </p:nvSpPr>
        <p:spPr>
          <a:xfrm>
            <a:off x="5042689" y="4153528"/>
            <a:ext cx="105375" cy="17537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2" name="Flussdiagramm: Verbindungsstelle 21"/>
          <p:cNvSpPr/>
          <p:nvPr/>
        </p:nvSpPr>
        <p:spPr>
          <a:xfrm>
            <a:off x="4860032" y="4155752"/>
            <a:ext cx="105375" cy="17537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3" name="Flussdiagramm: Verbindungsstelle 22"/>
          <p:cNvSpPr/>
          <p:nvPr/>
        </p:nvSpPr>
        <p:spPr>
          <a:xfrm>
            <a:off x="5724128" y="4155752"/>
            <a:ext cx="105375" cy="17537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26" name="Gerade Verbindung mit Pfeil 25"/>
          <p:cNvCxnSpPr/>
          <p:nvPr/>
        </p:nvCxnSpPr>
        <p:spPr>
          <a:xfrm>
            <a:off x="2256892" y="4293096"/>
            <a:ext cx="1171681" cy="0"/>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3686200" y="4293096"/>
            <a:ext cx="1101824" cy="0"/>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2554311" y="4293096"/>
            <a:ext cx="659155" cy="261610"/>
          </a:xfrm>
          <a:prstGeom prst="rect">
            <a:avLst/>
          </a:prstGeom>
          <a:noFill/>
        </p:spPr>
        <p:txBody>
          <a:bodyPr wrap="none" rtlCol="0">
            <a:spAutoFit/>
          </a:bodyPr>
          <a:lstStyle/>
          <a:p>
            <a:r>
              <a:rPr lang="de-DE" sz="1100" b="1" dirty="0" smtClean="0">
                <a:solidFill>
                  <a:srgbClr val="0070C0"/>
                </a:solidFill>
              </a:rPr>
              <a:t>4 </a:t>
            </a:r>
            <a:r>
              <a:rPr lang="de-DE" sz="1100" b="1" dirty="0" err="1" smtClean="0">
                <a:solidFill>
                  <a:srgbClr val="0070C0"/>
                </a:solidFill>
              </a:rPr>
              <a:t>weeks</a:t>
            </a:r>
            <a:endParaRPr lang="de-AT" sz="1100" b="1" dirty="0">
              <a:solidFill>
                <a:srgbClr val="0070C0"/>
              </a:solidFill>
            </a:endParaRPr>
          </a:p>
        </p:txBody>
      </p:sp>
      <p:sp>
        <p:nvSpPr>
          <p:cNvPr id="30" name="Textfeld 29"/>
          <p:cNvSpPr txBox="1"/>
          <p:nvPr/>
        </p:nvSpPr>
        <p:spPr>
          <a:xfrm>
            <a:off x="3959199" y="4293096"/>
            <a:ext cx="659155" cy="261610"/>
          </a:xfrm>
          <a:prstGeom prst="rect">
            <a:avLst/>
          </a:prstGeom>
          <a:noFill/>
        </p:spPr>
        <p:txBody>
          <a:bodyPr wrap="none" rtlCol="0">
            <a:spAutoFit/>
          </a:bodyPr>
          <a:lstStyle/>
          <a:p>
            <a:r>
              <a:rPr lang="de-DE" sz="1100" b="1" dirty="0" smtClean="0">
                <a:solidFill>
                  <a:srgbClr val="0070C0"/>
                </a:solidFill>
              </a:rPr>
              <a:t>4</a:t>
            </a:r>
            <a:r>
              <a:rPr lang="de-DE" sz="1100" b="1" dirty="0" smtClean="0"/>
              <a:t> </a:t>
            </a:r>
            <a:r>
              <a:rPr lang="de-DE" sz="1100" b="1" dirty="0" err="1" smtClean="0">
                <a:solidFill>
                  <a:srgbClr val="0070C0"/>
                </a:solidFill>
              </a:rPr>
              <a:t>weeks</a:t>
            </a:r>
            <a:endParaRPr lang="de-AT" sz="1100" b="1" dirty="0">
              <a:solidFill>
                <a:srgbClr val="0070C0"/>
              </a:solidFill>
            </a:endParaRPr>
          </a:p>
        </p:txBody>
      </p:sp>
      <p:sp>
        <p:nvSpPr>
          <p:cNvPr id="35" name="Flussdiagramm: Verbindungsstelle 34"/>
          <p:cNvSpPr/>
          <p:nvPr/>
        </p:nvSpPr>
        <p:spPr>
          <a:xfrm>
            <a:off x="1331640" y="4149080"/>
            <a:ext cx="105375" cy="17537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6" name="Legende mit Pfeil nach oben 35"/>
          <p:cNvSpPr/>
          <p:nvPr/>
        </p:nvSpPr>
        <p:spPr>
          <a:xfrm>
            <a:off x="1641376" y="5157192"/>
            <a:ext cx="914400" cy="1008112"/>
          </a:xfrm>
          <a:prstGeom prst="upArrowCallo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de-DE" dirty="0" err="1"/>
              <a:t>b</a:t>
            </a:r>
            <a:r>
              <a:rPr lang="de-DE" dirty="0" err="1" smtClean="0"/>
              <a:t>lood</a:t>
            </a:r>
            <a:endParaRPr lang="de-DE" dirty="0" smtClean="0"/>
          </a:p>
          <a:p>
            <a:pPr algn="ctr"/>
            <a:r>
              <a:rPr lang="de-DE" dirty="0" smtClean="0"/>
              <a:t> </a:t>
            </a:r>
            <a:r>
              <a:rPr lang="de-DE" dirty="0" err="1" smtClean="0"/>
              <a:t>biopsy</a:t>
            </a:r>
            <a:endParaRPr lang="de-AT" dirty="0"/>
          </a:p>
        </p:txBody>
      </p:sp>
      <p:sp>
        <p:nvSpPr>
          <p:cNvPr id="37" name="Legende mit Pfeil nach oben 36"/>
          <p:cNvSpPr/>
          <p:nvPr/>
        </p:nvSpPr>
        <p:spPr>
          <a:xfrm>
            <a:off x="5448587" y="4797152"/>
            <a:ext cx="761832" cy="576064"/>
          </a:xfrm>
          <a:prstGeom prst="upArrowCallo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dirty="0" smtClean="0"/>
          </a:p>
          <a:p>
            <a:pPr algn="ctr"/>
            <a:r>
              <a:rPr lang="de-DE" dirty="0" err="1" smtClean="0"/>
              <a:t>blood</a:t>
            </a:r>
            <a:endParaRPr lang="de-DE" dirty="0" smtClean="0"/>
          </a:p>
          <a:p>
            <a:pPr algn="ctr"/>
            <a:r>
              <a:rPr lang="de-DE" dirty="0" smtClean="0"/>
              <a:t> </a:t>
            </a:r>
            <a:endParaRPr lang="de-AT" dirty="0"/>
          </a:p>
        </p:txBody>
      </p:sp>
      <p:sp>
        <p:nvSpPr>
          <p:cNvPr id="40" name="Legende mit Pfeil nach oben 39"/>
          <p:cNvSpPr/>
          <p:nvPr/>
        </p:nvSpPr>
        <p:spPr>
          <a:xfrm>
            <a:off x="4572000" y="5157192"/>
            <a:ext cx="914400" cy="1008112"/>
          </a:xfrm>
          <a:prstGeom prst="upArrowCallo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de-DE" dirty="0" err="1"/>
              <a:t>b</a:t>
            </a:r>
            <a:r>
              <a:rPr lang="de-DE" dirty="0" err="1" smtClean="0"/>
              <a:t>lood</a:t>
            </a:r>
            <a:endParaRPr lang="de-DE" dirty="0" smtClean="0"/>
          </a:p>
          <a:p>
            <a:pPr algn="ctr"/>
            <a:r>
              <a:rPr lang="de-DE" dirty="0" smtClean="0"/>
              <a:t> </a:t>
            </a:r>
            <a:r>
              <a:rPr lang="de-DE" dirty="0" err="1" smtClean="0"/>
              <a:t>biopsy</a:t>
            </a:r>
            <a:endParaRPr lang="de-AT" dirty="0"/>
          </a:p>
        </p:txBody>
      </p:sp>
      <p:sp>
        <p:nvSpPr>
          <p:cNvPr id="43" name="Flussdiagramm: Grenzstelle 42"/>
          <p:cNvSpPr/>
          <p:nvPr/>
        </p:nvSpPr>
        <p:spPr>
          <a:xfrm>
            <a:off x="2231790" y="4758213"/>
            <a:ext cx="2797409" cy="301752"/>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dirty="0" err="1" smtClean="0"/>
              <a:t>Cholecalciferol</a:t>
            </a:r>
            <a:endParaRPr lang="de-AT" dirty="0"/>
          </a:p>
        </p:txBody>
      </p:sp>
      <p:sp>
        <p:nvSpPr>
          <p:cNvPr id="3" name="Textfeld 2"/>
          <p:cNvSpPr txBox="1"/>
          <p:nvPr/>
        </p:nvSpPr>
        <p:spPr>
          <a:xfrm>
            <a:off x="2987824" y="5085184"/>
            <a:ext cx="1257588" cy="523220"/>
          </a:xfrm>
          <a:prstGeom prst="rect">
            <a:avLst/>
          </a:prstGeom>
          <a:noFill/>
        </p:spPr>
        <p:txBody>
          <a:bodyPr wrap="none" rtlCol="0">
            <a:spAutoFit/>
          </a:bodyPr>
          <a:lstStyle/>
          <a:p>
            <a:r>
              <a:rPr lang="de-DE" sz="1400" b="1" dirty="0" smtClean="0"/>
              <a:t>70IU/kg BW/d</a:t>
            </a:r>
          </a:p>
          <a:p>
            <a:r>
              <a:rPr lang="de-DE" sz="1400" b="1" dirty="0" err="1" smtClean="0"/>
              <a:t>Loading</a:t>
            </a:r>
            <a:r>
              <a:rPr lang="de-DE" sz="1400" b="1" dirty="0" smtClean="0"/>
              <a:t> dose</a:t>
            </a:r>
            <a:endParaRPr lang="de-DE" sz="1400" b="1" dirty="0"/>
          </a:p>
        </p:txBody>
      </p:sp>
    </p:spTree>
    <p:extLst>
      <p:ext uri="{BB962C8B-B14F-4D97-AF65-F5344CB8AC3E}">
        <p14:creationId xmlns:p14="http://schemas.microsoft.com/office/powerpoint/2010/main" val="3198266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620688"/>
            <a:ext cx="3124200" cy="3040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44624"/>
            <a:ext cx="4908344" cy="6645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Inhaltsplatzhalter 3"/>
          <p:cNvGraphicFramePr>
            <a:graphicFrameLocks/>
          </p:cNvGraphicFramePr>
          <p:nvPr>
            <p:extLst>
              <p:ext uri="{D42A27DB-BD31-4B8C-83A1-F6EECF244321}">
                <p14:modId xmlns:p14="http://schemas.microsoft.com/office/powerpoint/2010/main" val="402736455"/>
              </p:ext>
            </p:extLst>
          </p:nvPr>
        </p:nvGraphicFramePr>
        <p:xfrm>
          <a:off x="611560" y="4897968"/>
          <a:ext cx="3168352" cy="1483360"/>
        </p:xfrm>
        <a:graphic>
          <a:graphicData uri="http://schemas.openxmlformats.org/drawingml/2006/table">
            <a:tbl>
              <a:tblPr firstRow="1" bandRow="1">
                <a:tableStyleId>{00A15C55-8517-42AA-B614-E9B94910E393}</a:tableStyleId>
              </a:tblPr>
              <a:tblGrid>
                <a:gridCol w="1728192"/>
                <a:gridCol w="1440160"/>
              </a:tblGrid>
              <a:tr h="370840">
                <a:tc>
                  <a:txBody>
                    <a:bodyPr/>
                    <a:lstStyle/>
                    <a:p>
                      <a:r>
                        <a:rPr lang="de-DE" sz="1600" dirty="0" smtClean="0"/>
                        <a:t> </a:t>
                      </a:r>
                      <a:r>
                        <a:rPr lang="de-DE" sz="1600" dirty="0" err="1" smtClean="0"/>
                        <a:t>healthy</a:t>
                      </a:r>
                      <a:r>
                        <a:rPr lang="de-DE" sz="1600" dirty="0" smtClean="0"/>
                        <a:t> </a:t>
                      </a:r>
                      <a:r>
                        <a:rPr lang="de-DE" sz="1600" dirty="0" err="1" smtClean="0"/>
                        <a:t>humans</a:t>
                      </a:r>
                      <a:r>
                        <a:rPr lang="de-DE" sz="1600" dirty="0" smtClean="0"/>
                        <a:t> </a:t>
                      </a:r>
                      <a:endParaRPr lang="de-AT" sz="1600" dirty="0"/>
                    </a:p>
                  </a:txBody>
                  <a:tcPr/>
                </a:tc>
                <a:tc>
                  <a:txBody>
                    <a:bodyPr/>
                    <a:lstStyle/>
                    <a:p>
                      <a:pPr algn="ctr"/>
                      <a:r>
                        <a:rPr lang="de-DE" sz="1600" dirty="0" smtClean="0"/>
                        <a:t>16</a:t>
                      </a:r>
                      <a:endParaRPr lang="de-AT" sz="1600" dirty="0"/>
                    </a:p>
                  </a:txBody>
                  <a:tcPr/>
                </a:tc>
              </a:tr>
              <a:tr h="370840">
                <a:tc>
                  <a:txBody>
                    <a:bodyPr/>
                    <a:lstStyle/>
                    <a:p>
                      <a:r>
                        <a:rPr lang="de-DE" sz="1600" dirty="0" smtClean="0"/>
                        <a:t>Age (</a:t>
                      </a:r>
                      <a:r>
                        <a:rPr lang="de-DE" sz="1600" dirty="0" err="1" smtClean="0"/>
                        <a:t>yrs</a:t>
                      </a:r>
                      <a:r>
                        <a:rPr lang="de-DE" sz="1600" dirty="0" smtClean="0"/>
                        <a:t>)</a:t>
                      </a:r>
                      <a:endParaRPr lang="de-AT" sz="1600" dirty="0"/>
                    </a:p>
                  </a:txBody>
                  <a:tcPr/>
                </a:tc>
                <a:tc>
                  <a:txBody>
                    <a:bodyPr/>
                    <a:lstStyle/>
                    <a:p>
                      <a:pPr algn="ctr"/>
                      <a:r>
                        <a:rPr lang="de-DE" sz="1600" dirty="0" smtClean="0"/>
                        <a:t>25±4</a:t>
                      </a:r>
                      <a:endParaRPr lang="de-AT" sz="1600" dirty="0"/>
                    </a:p>
                  </a:txBody>
                  <a:tcPr/>
                </a:tc>
              </a:tr>
              <a:tr h="370840">
                <a:tc>
                  <a:txBody>
                    <a:bodyPr/>
                    <a:lstStyle/>
                    <a:p>
                      <a:r>
                        <a:rPr lang="de-DE" sz="1600" dirty="0" err="1" smtClean="0"/>
                        <a:t>Females</a:t>
                      </a:r>
                      <a:r>
                        <a:rPr lang="de-DE" sz="1600" baseline="0" dirty="0" smtClean="0"/>
                        <a:t> (%)</a:t>
                      </a:r>
                      <a:endParaRPr lang="de-AT" sz="1600" dirty="0"/>
                    </a:p>
                  </a:txBody>
                  <a:tcPr/>
                </a:tc>
                <a:tc>
                  <a:txBody>
                    <a:bodyPr/>
                    <a:lstStyle/>
                    <a:p>
                      <a:pPr algn="ctr"/>
                      <a:r>
                        <a:rPr lang="de-DE" sz="1600" dirty="0" smtClean="0"/>
                        <a:t>44</a:t>
                      </a:r>
                      <a:endParaRPr lang="de-AT" sz="1600" dirty="0"/>
                    </a:p>
                  </a:txBody>
                  <a:tcPr/>
                </a:tc>
              </a:tr>
              <a:tr h="370840">
                <a:tc>
                  <a:txBody>
                    <a:bodyPr/>
                    <a:lstStyle/>
                    <a:p>
                      <a:r>
                        <a:rPr lang="de-DE" sz="1600" dirty="0" smtClean="0"/>
                        <a:t>BMI (kg/m²)</a:t>
                      </a:r>
                      <a:endParaRPr lang="de-AT" sz="1600" dirty="0"/>
                    </a:p>
                  </a:txBody>
                  <a:tcPr/>
                </a:tc>
                <a:tc>
                  <a:txBody>
                    <a:bodyPr/>
                    <a:lstStyle/>
                    <a:p>
                      <a:pPr algn="ctr"/>
                      <a:r>
                        <a:rPr lang="de-DE" sz="1600" dirty="0" smtClean="0"/>
                        <a:t>23±3</a:t>
                      </a:r>
                      <a:endParaRPr lang="de-AT" sz="1600" dirty="0"/>
                    </a:p>
                  </a:txBody>
                  <a:tcPr/>
                </a:tc>
              </a:tr>
            </a:tbl>
          </a:graphicData>
        </a:graphic>
      </p:graphicFrame>
      <p:sp>
        <p:nvSpPr>
          <p:cNvPr id="3" name="Textfeld 2"/>
          <p:cNvSpPr txBox="1"/>
          <p:nvPr/>
        </p:nvSpPr>
        <p:spPr>
          <a:xfrm>
            <a:off x="1227788" y="260648"/>
            <a:ext cx="1576761" cy="369332"/>
          </a:xfrm>
          <a:prstGeom prst="rect">
            <a:avLst/>
          </a:prstGeom>
          <a:noFill/>
        </p:spPr>
        <p:txBody>
          <a:bodyPr wrap="none" rtlCol="0">
            <a:spAutoFit/>
          </a:bodyPr>
          <a:lstStyle/>
          <a:p>
            <a:r>
              <a:rPr lang="de-DE" b="1" dirty="0" err="1" smtClean="0"/>
              <a:t>Biopsy</a:t>
            </a:r>
            <a:r>
              <a:rPr lang="de-DE" b="1" dirty="0"/>
              <a:t> </a:t>
            </a:r>
            <a:r>
              <a:rPr lang="de-DE" b="1" dirty="0" err="1" smtClean="0"/>
              <a:t>regions</a:t>
            </a:r>
            <a:endParaRPr lang="de-DE" b="1" dirty="0"/>
          </a:p>
        </p:txBody>
      </p:sp>
      <p:sp>
        <p:nvSpPr>
          <p:cNvPr id="4" name="Textfeld 3"/>
          <p:cNvSpPr txBox="1"/>
          <p:nvPr/>
        </p:nvSpPr>
        <p:spPr>
          <a:xfrm>
            <a:off x="827585" y="3645024"/>
            <a:ext cx="3024335" cy="646331"/>
          </a:xfrm>
          <a:prstGeom prst="rect">
            <a:avLst/>
          </a:prstGeom>
          <a:noFill/>
        </p:spPr>
        <p:txBody>
          <a:bodyPr wrap="square" rtlCol="0">
            <a:spAutoFit/>
          </a:bodyPr>
          <a:lstStyle/>
          <a:p>
            <a:r>
              <a:rPr lang="de-DE" dirty="0" err="1"/>
              <a:t>s</a:t>
            </a:r>
            <a:r>
              <a:rPr lang="de-DE" dirty="0" err="1" smtClean="0"/>
              <a:t>ystematic</a:t>
            </a:r>
            <a:r>
              <a:rPr lang="de-DE" dirty="0" smtClean="0"/>
              <a:t> </a:t>
            </a:r>
            <a:r>
              <a:rPr lang="de-DE" dirty="0" err="1" smtClean="0"/>
              <a:t>assessment</a:t>
            </a:r>
            <a:r>
              <a:rPr lang="de-DE" dirty="0" smtClean="0"/>
              <a:t> </a:t>
            </a:r>
            <a:r>
              <a:rPr lang="de-DE" dirty="0" err="1" smtClean="0"/>
              <a:t>of</a:t>
            </a:r>
            <a:r>
              <a:rPr lang="de-DE" dirty="0" smtClean="0"/>
              <a:t> </a:t>
            </a:r>
            <a:r>
              <a:rPr lang="de-DE" dirty="0" err="1" smtClean="0"/>
              <a:t>upper</a:t>
            </a:r>
            <a:r>
              <a:rPr lang="de-DE" dirty="0" smtClean="0"/>
              <a:t> </a:t>
            </a:r>
            <a:r>
              <a:rPr lang="de-DE" dirty="0" err="1" smtClean="0"/>
              <a:t>and</a:t>
            </a:r>
            <a:r>
              <a:rPr lang="de-DE" dirty="0" smtClean="0"/>
              <a:t> </a:t>
            </a:r>
            <a:r>
              <a:rPr lang="de-DE" dirty="0" err="1" smtClean="0"/>
              <a:t>lower</a:t>
            </a:r>
            <a:r>
              <a:rPr lang="de-DE" dirty="0" smtClean="0"/>
              <a:t> GI </a:t>
            </a:r>
            <a:r>
              <a:rPr lang="de-DE" dirty="0" err="1" smtClean="0"/>
              <a:t>tract</a:t>
            </a:r>
            <a:endParaRPr lang="de-DE" dirty="0"/>
          </a:p>
        </p:txBody>
      </p:sp>
      <p:sp>
        <p:nvSpPr>
          <p:cNvPr id="6" name="Textfeld 5"/>
          <p:cNvSpPr txBox="1"/>
          <p:nvPr/>
        </p:nvSpPr>
        <p:spPr>
          <a:xfrm>
            <a:off x="4283968" y="5445224"/>
            <a:ext cx="1659429" cy="646331"/>
          </a:xfrm>
          <a:prstGeom prst="rect">
            <a:avLst/>
          </a:prstGeom>
          <a:noFill/>
        </p:spPr>
        <p:txBody>
          <a:bodyPr wrap="none" rtlCol="0">
            <a:spAutoFit/>
          </a:bodyPr>
          <a:lstStyle/>
          <a:p>
            <a:r>
              <a:rPr lang="de-DE" b="1" dirty="0" err="1" smtClean="0"/>
              <a:t>Gating</a:t>
            </a:r>
            <a:r>
              <a:rPr lang="de-DE" b="1" dirty="0" smtClean="0"/>
              <a:t> </a:t>
            </a:r>
            <a:r>
              <a:rPr lang="de-DE" b="1" dirty="0" err="1" smtClean="0"/>
              <a:t>strategy</a:t>
            </a:r>
            <a:r>
              <a:rPr lang="de-DE" b="1" dirty="0" smtClean="0"/>
              <a:t> </a:t>
            </a:r>
          </a:p>
          <a:p>
            <a:r>
              <a:rPr lang="de-DE" b="1" dirty="0" smtClean="0"/>
              <a:t>FACS </a:t>
            </a:r>
            <a:r>
              <a:rPr lang="de-DE" b="1" dirty="0" err="1" smtClean="0"/>
              <a:t>analyses</a:t>
            </a:r>
            <a:endParaRPr lang="de-DE" b="1" dirty="0"/>
          </a:p>
        </p:txBody>
      </p:sp>
    </p:spTree>
    <p:extLst>
      <p:ext uri="{BB962C8B-B14F-4D97-AF65-F5344CB8AC3E}">
        <p14:creationId xmlns:p14="http://schemas.microsoft.com/office/powerpoint/2010/main" val="3283211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graphicFrame>
        <p:nvGraphicFramePr>
          <p:cNvPr id="5" name="Objekt 4"/>
          <p:cNvGraphicFramePr>
            <a:graphicFrameLocks noChangeAspect="1"/>
          </p:cNvGraphicFramePr>
          <p:nvPr>
            <p:extLst>
              <p:ext uri="{D42A27DB-BD31-4B8C-83A1-F6EECF244321}">
                <p14:modId xmlns:p14="http://schemas.microsoft.com/office/powerpoint/2010/main" val="815039542"/>
              </p:ext>
            </p:extLst>
          </p:nvPr>
        </p:nvGraphicFramePr>
        <p:xfrm>
          <a:off x="9396536" y="-300566"/>
          <a:ext cx="1871663" cy="1704975"/>
        </p:xfrm>
        <a:graphic>
          <a:graphicData uri="http://schemas.openxmlformats.org/presentationml/2006/ole">
            <mc:AlternateContent xmlns:mc="http://schemas.openxmlformats.org/markup-compatibility/2006">
              <mc:Choice xmlns:v="urn:schemas-microsoft-com:vml" Requires="v">
                <p:oleObj spid="_x0000_s13179" name="SPW 12.0 Graph" r:id="rId4" imgW="3743325" imgH="3409950" progId="SigmaPlotGraphicObject.11">
                  <p:embed/>
                </p:oleObj>
              </mc:Choice>
              <mc:Fallback>
                <p:oleObj name="SPW 12.0 Graph" r:id="rId4" imgW="3743325" imgH="3409950" progId="SigmaPlotGraphicObject.11">
                  <p:embed/>
                  <p:pic>
                    <p:nvPicPr>
                      <p:cNvPr id="0" name=""/>
                      <p:cNvPicPr/>
                      <p:nvPr/>
                    </p:nvPicPr>
                    <p:blipFill>
                      <a:blip r:embed="rId5"/>
                      <a:stretch>
                        <a:fillRect/>
                      </a:stretch>
                    </p:blipFill>
                    <p:spPr>
                      <a:xfrm>
                        <a:off x="9396536" y="-300566"/>
                        <a:ext cx="1871663" cy="1704975"/>
                      </a:xfrm>
                      <a:prstGeom prst="rect">
                        <a:avLst/>
                      </a:prstGeom>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4181072189"/>
              </p:ext>
            </p:extLst>
          </p:nvPr>
        </p:nvGraphicFramePr>
        <p:xfrm>
          <a:off x="9396536" y="1475523"/>
          <a:ext cx="1947863" cy="1776413"/>
        </p:xfrm>
        <a:graphic>
          <a:graphicData uri="http://schemas.openxmlformats.org/presentationml/2006/ole">
            <mc:AlternateContent xmlns:mc="http://schemas.openxmlformats.org/markup-compatibility/2006">
              <mc:Choice xmlns:v="urn:schemas-microsoft-com:vml" Requires="v">
                <p:oleObj spid="_x0000_s13180" name="SPW 12.0 Graph" r:id="rId6" imgW="3895725" imgH="3552825" progId="SigmaPlotGraphicObject.11">
                  <p:embed/>
                </p:oleObj>
              </mc:Choice>
              <mc:Fallback>
                <p:oleObj name="SPW 12.0 Graph" r:id="rId6" imgW="3895725" imgH="3552825" progId="SigmaPlotGraphicObject.11">
                  <p:embed/>
                  <p:pic>
                    <p:nvPicPr>
                      <p:cNvPr id="0" name=""/>
                      <p:cNvPicPr/>
                      <p:nvPr/>
                    </p:nvPicPr>
                    <p:blipFill>
                      <a:blip r:embed="rId7"/>
                      <a:stretch>
                        <a:fillRect/>
                      </a:stretch>
                    </p:blipFill>
                    <p:spPr>
                      <a:xfrm>
                        <a:off x="9396536" y="1475523"/>
                        <a:ext cx="1947863" cy="1776413"/>
                      </a:xfrm>
                      <a:prstGeom prst="rect">
                        <a:avLst/>
                      </a:prstGeom>
                    </p:spPr>
                  </p:pic>
                </p:oleObj>
              </mc:Fallback>
            </mc:AlternateContent>
          </a:graphicData>
        </a:graphic>
      </p:graphicFrame>
      <p:sp>
        <p:nvSpPr>
          <p:cNvPr id="7" name="Textfeld 6"/>
          <p:cNvSpPr txBox="1"/>
          <p:nvPr/>
        </p:nvSpPr>
        <p:spPr>
          <a:xfrm>
            <a:off x="1079485" y="6345075"/>
            <a:ext cx="1728192" cy="246221"/>
          </a:xfrm>
          <a:prstGeom prst="rect">
            <a:avLst/>
          </a:prstGeom>
          <a:noFill/>
        </p:spPr>
        <p:txBody>
          <a:bodyPr wrap="square" rtlCol="0">
            <a:spAutoFit/>
          </a:bodyPr>
          <a:lstStyle/>
          <a:p>
            <a:r>
              <a:rPr lang="de-AT" sz="1000" b="1" dirty="0" smtClean="0">
                <a:latin typeface="Arial"/>
                <a:cs typeface="Arial"/>
              </a:rPr>
              <a:t>regions</a:t>
            </a:r>
            <a:endParaRPr lang="de-AT" sz="1000" b="1" dirty="0">
              <a:latin typeface="Arial"/>
              <a:cs typeface="Arial"/>
            </a:endParaRPr>
          </a:p>
        </p:txBody>
      </p:sp>
      <p:graphicFrame>
        <p:nvGraphicFramePr>
          <p:cNvPr id="10" name="Objekt 9"/>
          <p:cNvGraphicFramePr>
            <a:graphicFrameLocks noChangeAspect="1"/>
          </p:cNvGraphicFramePr>
          <p:nvPr>
            <p:extLst>
              <p:ext uri="{D42A27DB-BD31-4B8C-83A1-F6EECF244321}">
                <p14:modId xmlns:p14="http://schemas.microsoft.com/office/powerpoint/2010/main" val="266424752"/>
              </p:ext>
            </p:extLst>
          </p:nvPr>
        </p:nvGraphicFramePr>
        <p:xfrm>
          <a:off x="645085" y="2036048"/>
          <a:ext cx="1993315" cy="2248334"/>
        </p:xfrm>
        <a:graphic>
          <a:graphicData uri="http://schemas.openxmlformats.org/presentationml/2006/ole">
            <mc:AlternateContent xmlns:mc="http://schemas.openxmlformats.org/markup-compatibility/2006">
              <mc:Choice xmlns:v="urn:schemas-microsoft-com:vml" Requires="v">
                <p:oleObj spid="_x0000_s13181" name="SPW 12.0 Graph" r:id="rId8" imgW="3648075" imgH="4114800" progId="SigmaPlotGraphicObject.11">
                  <p:embed/>
                </p:oleObj>
              </mc:Choice>
              <mc:Fallback>
                <p:oleObj name="SPW 12.0 Graph" r:id="rId8" imgW="3648075" imgH="4114800" progId="SigmaPlotGraphicObject.11">
                  <p:embed/>
                  <p:pic>
                    <p:nvPicPr>
                      <p:cNvPr id="0" name=""/>
                      <p:cNvPicPr/>
                      <p:nvPr/>
                    </p:nvPicPr>
                    <p:blipFill>
                      <a:blip r:embed="rId9"/>
                      <a:stretch>
                        <a:fillRect/>
                      </a:stretch>
                    </p:blipFill>
                    <p:spPr>
                      <a:xfrm>
                        <a:off x="645085" y="2036048"/>
                        <a:ext cx="1993315" cy="2248334"/>
                      </a:xfrm>
                      <a:prstGeom prst="rect">
                        <a:avLst/>
                      </a:prstGeom>
                    </p:spPr>
                  </p:pic>
                </p:oleObj>
              </mc:Fallback>
            </mc:AlternateContent>
          </a:graphicData>
        </a:graphic>
      </p:graphicFrame>
      <p:graphicFrame>
        <p:nvGraphicFramePr>
          <p:cNvPr id="11" name="Objekt 10"/>
          <p:cNvGraphicFramePr>
            <a:graphicFrameLocks noChangeAspect="1"/>
          </p:cNvGraphicFramePr>
          <p:nvPr>
            <p:extLst>
              <p:ext uri="{D42A27DB-BD31-4B8C-83A1-F6EECF244321}">
                <p14:modId xmlns:p14="http://schemas.microsoft.com/office/powerpoint/2010/main" val="1005324098"/>
              </p:ext>
            </p:extLst>
          </p:nvPr>
        </p:nvGraphicFramePr>
        <p:xfrm>
          <a:off x="627193" y="4307947"/>
          <a:ext cx="2052514" cy="1944216"/>
        </p:xfrm>
        <a:graphic>
          <a:graphicData uri="http://schemas.openxmlformats.org/presentationml/2006/ole">
            <mc:AlternateContent xmlns:mc="http://schemas.openxmlformats.org/markup-compatibility/2006">
              <mc:Choice xmlns:v="urn:schemas-microsoft-com:vml" Requires="v">
                <p:oleObj spid="_x0000_s13182" name="SPW 12.0 Graph" r:id="rId10" imgW="3790950" imgH="3590925" progId="SigmaPlotGraphicObject.11">
                  <p:embed/>
                </p:oleObj>
              </mc:Choice>
              <mc:Fallback>
                <p:oleObj name="SPW 12.0 Graph" r:id="rId10" imgW="3790950" imgH="3590925" progId="SigmaPlotGraphicObject.11">
                  <p:embed/>
                  <p:pic>
                    <p:nvPicPr>
                      <p:cNvPr id="0" name=""/>
                      <p:cNvPicPr/>
                      <p:nvPr/>
                    </p:nvPicPr>
                    <p:blipFill>
                      <a:blip r:embed="rId11"/>
                      <a:stretch>
                        <a:fillRect/>
                      </a:stretch>
                    </p:blipFill>
                    <p:spPr>
                      <a:xfrm>
                        <a:off x="627193" y="4307947"/>
                        <a:ext cx="2052514" cy="1944216"/>
                      </a:xfrm>
                      <a:prstGeom prst="rect">
                        <a:avLst/>
                      </a:prstGeom>
                    </p:spPr>
                  </p:pic>
                </p:oleObj>
              </mc:Fallback>
            </mc:AlternateContent>
          </a:graphicData>
        </a:graphic>
      </p:graphicFrame>
      <p:sp>
        <p:nvSpPr>
          <p:cNvPr id="16" name="Textfeld 15"/>
          <p:cNvSpPr txBox="1"/>
          <p:nvPr/>
        </p:nvSpPr>
        <p:spPr>
          <a:xfrm>
            <a:off x="10188624" y="3592263"/>
            <a:ext cx="1728192" cy="246221"/>
          </a:xfrm>
          <a:prstGeom prst="rect">
            <a:avLst/>
          </a:prstGeom>
          <a:noFill/>
        </p:spPr>
        <p:txBody>
          <a:bodyPr wrap="square" rtlCol="0">
            <a:spAutoFit/>
          </a:bodyPr>
          <a:lstStyle/>
          <a:p>
            <a:r>
              <a:rPr lang="de-AT" sz="1000" b="1" dirty="0" smtClean="0">
                <a:latin typeface="Arial"/>
                <a:cs typeface="Arial"/>
              </a:rPr>
              <a:t>regions</a:t>
            </a:r>
            <a:endParaRPr lang="de-AT" sz="1000" b="1" dirty="0">
              <a:latin typeface="Arial"/>
              <a:cs typeface="Arial"/>
            </a:endParaRPr>
          </a:p>
        </p:txBody>
      </p:sp>
      <p:sp>
        <p:nvSpPr>
          <p:cNvPr id="18" name="Textfeld 17"/>
          <p:cNvSpPr txBox="1"/>
          <p:nvPr/>
        </p:nvSpPr>
        <p:spPr>
          <a:xfrm>
            <a:off x="323528" y="2363730"/>
            <a:ext cx="338554" cy="2484491"/>
          </a:xfrm>
          <a:prstGeom prst="rect">
            <a:avLst/>
          </a:prstGeom>
          <a:solidFill>
            <a:schemeClr val="bg1"/>
          </a:solidFill>
        </p:spPr>
        <p:txBody>
          <a:bodyPr vert="vert270" wrap="square" rtlCol="0">
            <a:spAutoFit/>
          </a:bodyPr>
          <a:lstStyle/>
          <a:p>
            <a:r>
              <a:rPr lang="de-AT" sz="1000" b="1" dirty="0" smtClean="0">
                <a:latin typeface="Arial"/>
                <a:cs typeface="Arial"/>
              </a:rPr>
              <a:t>CD4</a:t>
            </a:r>
            <a:r>
              <a:rPr lang="de-AT" sz="1000" b="1" baseline="30000" dirty="0" smtClean="0">
                <a:latin typeface="Arial"/>
                <a:cs typeface="Arial"/>
              </a:rPr>
              <a:t>pos</a:t>
            </a:r>
            <a:r>
              <a:rPr lang="de-AT" sz="1000" b="1" dirty="0" smtClean="0">
                <a:latin typeface="Arial"/>
                <a:cs typeface="Arial"/>
              </a:rPr>
              <a:t> (% of CD3</a:t>
            </a:r>
            <a:r>
              <a:rPr lang="de-AT" sz="1000" b="1" baseline="30000" dirty="0" smtClean="0">
                <a:latin typeface="Arial"/>
                <a:cs typeface="Arial"/>
              </a:rPr>
              <a:t>pos</a:t>
            </a:r>
            <a:r>
              <a:rPr lang="de-AT" sz="1000" b="1" dirty="0" smtClean="0">
                <a:latin typeface="Arial"/>
                <a:cs typeface="Arial"/>
              </a:rPr>
              <a:t> T cells)</a:t>
            </a:r>
          </a:p>
        </p:txBody>
      </p:sp>
      <p:sp>
        <p:nvSpPr>
          <p:cNvPr id="20" name="Textfeld 19"/>
          <p:cNvSpPr txBox="1"/>
          <p:nvPr/>
        </p:nvSpPr>
        <p:spPr>
          <a:xfrm>
            <a:off x="9275035" y="347506"/>
            <a:ext cx="338554" cy="2520280"/>
          </a:xfrm>
          <a:prstGeom prst="rect">
            <a:avLst/>
          </a:prstGeom>
          <a:solidFill>
            <a:schemeClr val="bg1"/>
          </a:solidFill>
        </p:spPr>
        <p:txBody>
          <a:bodyPr vert="vert270" wrap="square" rtlCol="0">
            <a:spAutoFit/>
          </a:bodyPr>
          <a:lstStyle/>
          <a:p>
            <a:r>
              <a:rPr lang="de-AT" sz="1000" b="1" dirty="0" smtClean="0">
                <a:latin typeface="Arial"/>
                <a:cs typeface="Arial"/>
              </a:rPr>
              <a:t>CD3</a:t>
            </a:r>
            <a:r>
              <a:rPr lang="de-AT" sz="1000" b="1" baseline="30000" dirty="0" smtClean="0">
                <a:latin typeface="Arial"/>
                <a:cs typeface="Arial"/>
              </a:rPr>
              <a:t>pos</a:t>
            </a:r>
            <a:r>
              <a:rPr lang="de-AT" sz="1000" b="1" dirty="0" smtClean="0">
                <a:latin typeface="Arial"/>
                <a:cs typeface="Arial"/>
              </a:rPr>
              <a:t> (% of lymphocytes)</a:t>
            </a:r>
            <a:endParaRPr lang="de-AT" sz="1000" b="1" dirty="0">
              <a:latin typeface="Arial"/>
              <a:cs typeface="Arial"/>
            </a:endParaRPr>
          </a:p>
        </p:txBody>
      </p:sp>
      <p:grpSp>
        <p:nvGrpSpPr>
          <p:cNvPr id="25" name="Gruppierung 24"/>
          <p:cNvGrpSpPr/>
          <p:nvPr/>
        </p:nvGrpSpPr>
        <p:grpSpPr>
          <a:xfrm>
            <a:off x="2943049" y="2209642"/>
            <a:ext cx="2570802" cy="4459718"/>
            <a:chOff x="2943049" y="2132856"/>
            <a:chExt cx="2570802" cy="4459718"/>
          </a:xfrm>
        </p:grpSpPr>
        <p:graphicFrame>
          <p:nvGraphicFramePr>
            <p:cNvPr id="8" name="Objekt 7"/>
            <p:cNvGraphicFramePr>
              <a:graphicFrameLocks noChangeAspect="1"/>
            </p:cNvGraphicFramePr>
            <p:nvPr>
              <p:extLst>
                <p:ext uri="{D42A27DB-BD31-4B8C-83A1-F6EECF244321}">
                  <p14:modId xmlns:p14="http://schemas.microsoft.com/office/powerpoint/2010/main" val="1125773400"/>
                </p:ext>
              </p:extLst>
            </p:nvPr>
          </p:nvGraphicFramePr>
          <p:xfrm>
            <a:off x="3353611" y="4305247"/>
            <a:ext cx="2003449" cy="1877605"/>
          </p:xfrm>
          <a:graphic>
            <a:graphicData uri="http://schemas.openxmlformats.org/presentationml/2006/ole">
              <mc:AlternateContent xmlns:mc="http://schemas.openxmlformats.org/markup-compatibility/2006">
                <mc:Choice xmlns:v="urn:schemas-microsoft-com:vml" Requires="v">
                  <p:oleObj spid="_x0000_s13183" name="SPW 12.0 Graph" r:id="rId12" imgW="3790950" imgH="3552825" progId="SigmaPlotGraphicObject.11">
                    <p:embed/>
                  </p:oleObj>
                </mc:Choice>
                <mc:Fallback>
                  <p:oleObj name="SPW 12.0 Graph" r:id="rId12" imgW="3790950" imgH="3552825" progId="SigmaPlotGraphicObject.11">
                    <p:embed/>
                    <p:pic>
                      <p:nvPicPr>
                        <p:cNvPr id="0" name=""/>
                        <p:cNvPicPr/>
                        <p:nvPr/>
                      </p:nvPicPr>
                      <p:blipFill>
                        <a:blip r:embed="rId13"/>
                        <a:stretch>
                          <a:fillRect/>
                        </a:stretch>
                      </p:blipFill>
                      <p:spPr>
                        <a:xfrm>
                          <a:off x="3353611" y="4305247"/>
                          <a:ext cx="2003449" cy="1877605"/>
                        </a:xfrm>
                        <a:prstGeom prst="rect">
                          <a:avLst/>
                        </a:prstGeom>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189805218"/>
                </p:ext>
              </p:extLst>
            </p:nvPr>
          </p:nvGraphicFramePr>
          <p:xfrm>
            <a:off x="3347864" y="2141311"/>
            <a:ext cx="2021971" cy="2037808"/>
          </p:xfrm>
          <a:graphic>
            <a:graphicData uri="http://schemas.openxmlformats.org/presentationml/2006/ole">
              <mc:AlternateContent xmlns:mc="http://schemas.openxmlformats.org/markup-compatibility/2006">
                <mc:Choice xmlns:v="urn:schemas-microsoft-com:vml" Requires="v">
                  <p:oleObj spid="_x0000_s13184" name="SPW 12.0 Graph" r:id="rId14" imgW="3648075" imgH="3676650" progId="SigmaPlotGraphicObject.11">
                    <p:embed/>
                  </p:oleObj>
                </mc:Choice>
                <mc:Fallback>
                  <p:oleObj name="SPW 12.0 Graph" r:id="rId14" imgW="3648075" imgH="3676650" progId="SigmaPlotGraphicObject.11">
                    <p:embed/>
                    <p:pic>
                      <p:nvPicPr>
                        <p:cNvPr id="0" name=""/>
                        <p:cNvPicPr/>
                        <p:nvPr/>
                      </p:nvPicPr>
                      <p:blipFill>
                        <a:blip r:embed="rId15"/>
                        <a:stretch>
                          <a:fillRect/>
                        </a:stretch>
                      </p:blipFill>
                      <p:spPr>
                        <a:xfrm>
                          <a:off x="3347864" y="2141311"/>
                          <a:ext cx="2021971" cy="2037808"/>
                        </a:xfrm>
                        <a:prstGeom prst="rect">
                          <a:avLst/>
                        </a:prstGeom>
                      </p:spPr>
                    </p:pic>
                  </p:oleObj>
                </mc:Fallback>
              </mc:AlternateContent>
            </a:graphicData>
          </a:graphic>
        </p:graphicFrame>
        <p:sp>
          <p:nvSpPr>
            <p:cNvPr id="14" name="Textfeld 13"/>
            <p:cNvSpPr txBox="1"/>
            <p:nvPr/>
          </p:nvSpPr>
          <p:spPr>
            <a:xfrm>
              <a:off x="2943049" y="2132856"/>
              <a:ext cx="338554" cy="2592288"/>
            </a:xfrm>
            <a:prstGeom prst="rect">
              <a:avLst/>
            </a:prstGeom>
            <a:solidFill>
              <a:schemeClr val="bg1"/>
            </a:solidFill>
          </p:spPr>
          <p:txBody>
            <a:bodyPr vert="vert270" wrap="square" rtlCol="0">
              <a:spAutoFit/>
            </a:bodyPr>
            <a:lstStyle/>
            <a:p>
              <a:r>
                <a:rPr lang="de-AT" sz="1000" b="1" dirty="0" smtClean="0">
                  <a:latin typeface="Arial"/>
                  <a:cs typeface="Arial"/>
                </a:rPr>
                <a:t>CD8</a:t>
              </a:r>
              <a:r>
                <a:rPr lang="de-AT" sz="1000" b="1" baseline="30000" dirty="0" smtClean="0">
                  <a:latin typeface="Arial"/>
                  <a:cs typeface="Arial"/>
                </a:rPr>
                <a:t>pos</a:t>
              </a:r>
              <a:r>
                <a:rPr lang="de-AT" sz="1000" b="1" dirty="0" smtClean="0">
                  <a:latin typeface="Arial"/>
                  <a:cs typeface="Arial"/>
                </a:rPr>
                <a:t> (% of CD3</a:t>
              </a:r>
              <a:r>
                <a:rPr lang="de-AT" sz="1000" b="1" baseline="30000" dirty="0" smtClean="0">
                  <a:latin typeface="Arial"/>
                  <a:cs typeface="Arial"/>
                </a:rPr>
                <a:t>pos</a:t>
              </a:r>
              <a:r>
                <a:rPr lang="de-AT" sz="1000" b="1" dirty="0" smtClean="0">
                  <a:latin typeface="Arial"/>
                  <a:cs typeface="Arial"/>
                </a:rPr>
                <a:t> T cells)</a:t>
              </a:r>
              <a:endParaRPr lang="de-AT" sz="1000" b="1" dirty="0">
                <a:latin typeface="Arial"/>
                <a:cs typeface="Arial"/>
              </a:endParaRPr>
            </a:p>
          </p:txBody>
        </p:sp>
        <p:sp>
          <p:nvSpPr>
            <p:cNvPr id="15" name="Textfeld 14"/>
            <p:cNvSpPr txBox="1"/>
            <p:nvPr/>
          </p:nvSpPr>
          <p:spPr>
            <a:xfrm>
              <a:off x="3785659" y="6346353"/>
              <a:ext cx="1728192" cy="246221"/>
            </a:xfrm>
            <a:prstGeom prst="rect">
              <a:avLst/>
            </a:prstGeom>
            <a:noFill/>
          </p:spPr>
          <p:txBody>
            <a:bodyPr wrap="square" rtlCol="0">
              <a:spAutoFit/>
            </a:bodyPr>
            <a:lstStyle/>
            <a:p>
              <a:r>
                <a:rPr lang="de-AT" sz="1000" b="1" dirty="0" smtClean="0">
                  <a:latin typeface="Arial"/>
                  <a:cs typeface="Arial"/>
                </a:rPr>
                <a:t>regions</a:t>
              </a:r>
              <a:endParaRPr lang="de-AT" sz="1000" b="1" dirty="0">
                <a:latin typeface="Arial"/>
                <a:cs typeface="Arial"/>
              </a:endParaRPr>
            </a:p>
          </p:txBody>
        </p:sp>
        <p:sp>
          <p:nvSpPr>
            <p:cNvPr id="21" name="Pfeil nach links und oben 20"/>
            <p:cNvSpPr/>
            <p:nvPr/>
          </p:nvSpPr>
          <p:spPr>
            <a:xfrm rot="5400000">
              <a:off x="3281603" y="6093296"/>
              <a:ext cx="432048" cy="432048"/>
            </a:xfrm>
            <a:prstGeom prst="leftUpArrow">
              <a:avLst>
                <a:gd name="adj1" fmla="val 0"/>
                <a:gd name="adj2" fmla="val 9917"/>
                <a:gd name="adj3" fmla="val 26160"/>
              </a:avLst>
            </a:prstGeom>
            <a:solidFill>
              <a:schemeClr val="tx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2" name="Pfeil nach links und oben 21"/>
          <p:cNvSpPr/>
          <p:nvPr/>
        </p:nvSpPr>
        <p:spPr>
          <a:xfrm rot="5400000">
            <a:off x="9397565" y="3160215"/>
            <a:ext cx="432048" cy="432048"/>
          </a:xfrm>
          <a:prstGeom prst="leftUpArrow">
            <a:avLst>
              <a:gd name="adj1" fmla="val 0"/>
              <a:gd name="adj2" fmla="val 9917"/>
              <a:gd name="adj3" fmla="val 26160"/>
            </a:avLst>
          </a:prstGeom>
          <a:solidFill>
            <a:schemeClr val="tx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Pfeil nach links und oben 22"/>
          <p:cNvSpPr/>
          <p:nvPr/>
        </p:nvSpPr>
        <p:spPr>
          <a:xfrm rot="5400000">
            <a:off x="459606" y="6036138"/>
            <a:ext cx="432048" cy="432048"/>
          </a:xfrm>
          <a:prstGeom prst="leftUpArrow">
            <a:avLst>
              <a:gd name="adj1" fmla="val 0"/>
              <a:gd name="adj2" fmla="val 9917"/>
              <a:gd name="adj3" fmla="val 26160"/>
            </a:avLst>
          </a:prstGeom>
          <a:solidFill>
            <a:schemeClr val="tx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6" name="Gruppierung 25"/>
          <p:cNvGrpSpPr/>
          <p:nvPr/>
        </p:nvGrpSpPr>
        <p:grpSpPr>
          <a:xfrm>
            <a:off x="5657867" y="1859699"/>
            <a:ext cx="2664296" cy="4809661"/>
            <a:chOff x="5657867" y="1715683"/>
            <a:chExt cx="2664296" cy="4809661"/>
          </a:xfrm>
        </p:grpSpPr>
        <p:graphicFrame>
          <p:nvGraphicFramePr>
            <p:cNvPr id="12" name="Objekt 11"/>
            <p:cNvGraphicFramePr>
              <a:graphicFrameLocks noChangeAspect="1"/>
            </p:cNvGraphicFramePr>
            <p:nvPr>
              <p:extLst>
                <p:ext uri="{D42A27DB-BD31-4B8C-83A1-F6EECF244321}">
                  <p14:modId xmlns:p14="http://schemas.microsoft.com/office/powerpoint/2010/main" val="1718352580"/>
                </p:ext>
              </p:extLst>
            </p:nvPr>
          </p:nvGraphicFramePr>
          <p:xfrm>
            <a:off x="6036245" y="4230562"/>
            <a:ext cx="1997886" cy="1893558"/>
          </p:xfrm>
          <a:graphic>
            <a:graphicData uri="http://schemas.openxmlformats.org/presentationml/2006/ole">
              <mc:AlternateContent xmlns:mc="http://schemas.openxmlformats.org/markup-compatibility/2006">
                <mc:Choice xmlns:v="urn:schemas-microsoft-com:vml" Requires="v">
                  <p:oleObj spid="_x0000_s13185" name="SPW 12.0 Graph" r:id="rId16" imgW="3648075" imgH="3457575" progId="SigmaPlotGraphicObject.11">
                    <p:embed/>
                  </p:oleObj>
                </mc:Choice>
                <mc:Fallback>
                  <p:oleObj name="SPW 12.0 Graph" r:id="rId16" imgW="3648075" imgH="3457575" progId="SigmaPlotGraphicObject.11">
                    <p:embed/>
                    <p:pic>
                      <p:nvPicPr>
                        <p:cNvPr id="0" name=""/>
                        <p:cNvPicPr/>
                        <p:nvPr/>
                      </p:nvPicPr>
                      <p:blipFill>
                        <a:blip r:embed="rId17"/>
                        <a:stretch>
                          <a:fillRect/>
                        </a:stretch>
                      </p:blipFill>
                      <p:spPr>
                        <a:xfrm>
                          <a:off x="6036245" y="4230562"/>
                          <a:ext cx="1997886" cy="1893558"/>
                        </a:xfrm>
                        <a:prstGeom prst="rect">
                          <a:avLst/>
                        </a:prstGeom>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941860251"/>
                </p:ext>
              </p:extLst>
            </p:nvPr>
          </p:nvGraphicFramePr>
          <p:xfrm>
            <a:off x="6012160" y="2005835"/>
            <a:ext cx="2021971" cy="2185629"/>
          </p:xfrm>
          <a:graphic>
            <a:graphicData uri="http://schemas.openxmlformats.org/presentationml/2006/ole">
              <mc:AlternateContent xmlns:mc="http://schemas.openxmlformats.org/markup-compatibility/2006">
                <mc:Choice xmlns:v="urn:schemas-microsoft-com:vml" Requires="v">
                  <p:oleObj spid="_x0000_s13186" name="SPW 12.0 Graph" r:id="rId18" imgW="3648075" imgH="3943350" progId="SigmaPlotGraphicObject.11">
                    <p:embed/>
                  </p:oleObj>
                </mc:Choice>
                <mc:Fallback>
                  <p:oleObj name="SPW 12.0 Graph" r:id="rId18" imgW="3648075" imgH="3943350" progId="SigmaPlotGraphicObject.11">
                    <p:embed/>
                    <p:pic>
                      <p:nvPicPr>
                        <p:cNvPr id="0" name=""/>
                        <p:cNvPicPr/>
                        <p:nvPr/>
                      </p:nvPicPr>
                      <p:blipFill>
                        <a:blip r:embed="rId19"/>
                        <a:stretch>
                          <a:fillRect/>
                        </a:stretch>
                      </p:blipFill>
                      <p:spPr>
                        <a:xfrm>
                          <a:off x="6012160" y="2005835"/>
                          <a:ext cx="2021971" cy="2185629"/>
                        </a:xfrm>
                        <a:prstGeom prst="rect">
                          <a:avLst/>
                        </a:prstGeom>
                      </p:spPr>
                    </p:pic>
                  </p:oleObj>
                </mc:Fallback>
              </mc:AlternateContent>
            </a:graphicData>
          </a:graphic>
        </p:graphicFrame>
        <p:sp>
          <p:nvSpPr>
            <p:cNvPr id="17" name="Textfeld 16"/>
            <p:cNvSpPr txBox="1"/>
            <p:nvPr/>
          </p:nvSpPr>
          <p:spPr>
            <a:xfrm>
              <a:off x="6593971" y="6279123"/>
              <a:ext cx="1728192" cy="246221"/>
            </a:xfrm>
            <a:prstGeom prst="rect">
              <a:avLst/>
            </a:prstGeom>
            <a:noFill/>
          </p:spPr>
          <p:txBody>
            <a:bodyPr wrap="square" rtlCol="0">
              <a:spAutoFit/>
            </a:bodyPr>
            <a:lstStyle/>
            <a:p>
              <a:r>
                <a:rPr lang="de-AT" sz="1000" b="1" dirty="0" smtClean="0">
                  <a:latin typeface="Arial"/>
                  <a:cs typeface="Arial"/>
                </a:rPr>
                <a:t>regions</a:t>
              </a:r>
              <a:endParaRPr lang="de-AT" sz="1000" b="1" dirty="0">
                <a:latin typeface="Arial"/>
                <a:cs typeface="Arial"/>
              </a:endParaRPr>
            </a:p>
          </p:txBody>
        </p:sp>
        <p:sp>
          <p:nvSpPr>
            <p:cNvPr id="19" name="Pfeil nach links und oben 18"/>
            <p:cNvSpPr/>
            <p:nvPr/>
          </p:nvSpPr>
          <p:spPr>
            <a:xfrm rot="5400000">
              <a:off x="6017907" y="6021288"/>
              <a:ext cx="432048" cy="432048"/>
            </a:xfrm>
            <a:prstGeom prst="leftUpArrow">
              <a:avLst>
                <a:gd name="adj1" fmla="val 0"/>
                <a:gd name="adj2" fmla="val 9917"/>
                <a:gd name="adj3" fmla="val 26160"/>
              </a:avLst>
            </a:prstGeom>
            <a:solidFill>
              <a:schemeClr val="tx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Textfeld 23"/>
            <p:cNvSpPr txBox="1"/>
            <p:nvPr/>
          </p:nvSpPr>
          <p:spPr>
            <a:xfrm>
              <a:off x="5657867" y="1715683"/>
              <a:ext cx="338554" cy="2889064"/>
            </a:xfrm>
            <a:prstGeom prst="rect">
              <a:avLst/>
            </a:prstGeom>
            <a:solidFill>
              <a:schemeClr val="bg1"/>
            </a:solidFill>
          </p:spPr>
          <p:txBody>
            <a:bodyPr vert="vert270" wrap="square" rtlCol="0">
              <a:spAutoFit/>
            </a:bodyPr>
            <a:lstStyle/>
            <a:p>
              <a:r>
                <a:rPr lang="de-AT" sz="1000" b="1" dirty="0" smtClean="0">
                  <a:latin typeface="Arial"/>
                  <a:cs typeface="Arial"/>
                </a:rPr>
                <a:t>Treg (% of CD4</a:t>
              </a:r>
              <a:r>
                <a:rPr lang="de-AT" sz="1000" b="1" baseline="30000" dirty="0" smtClean="0">
                  <a:latin typeface="Arial"/>
                  <a:cs typeface="Arial"/>
                </a:rPr>
                <a:t>pos</a:t>
              </a:r>
              <a:r>
                <a:rPr lang="de-AT" sz="1000" b="1" dirty="0" smtClean="0">
                  <a:latin typeface="Arial"/>
                  <a:cs typeface="Arial"/>
                </a:rPr>
                <a:t> T cells)</a:t>
              </a:r>
              <a:endParaRPr lang="de-AT" sz="1000" b="1" dirty="0">
                <a:latin typeface="Arial"/>
                <a:cs typeface="Arial"/>
              </a:endParaRPr>
            </a:p>
          </p:txBody>
        </p:sp>
      </p:grpSp>
      <p:pic>
        <p:nvPicPr>
          <p:cNvPr id="12322" name="Picture 3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496" y="116633"/>
            <a:ext cx="7272875"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7719294" y="6488668"/>
            <a:ext cx="1389210" cy="338554"/>
          </a:xfrm>
          <a:prstGeom prst="rect">
            <a:avLst/>
          </a:prstGeom>
          <a:noFill/>
        </p:spPr>
        <p:txBody>
          <a:bodyPr wrap="none" rtlCol="0">
            <a:spAutoFit/>
          </a:bodyPr>
          <a:lstStyle/>
          <a:p>
            <a:r>
              <a:rPr lang="de-DE" sz="1600" i="1" dirty="0" err="1" smtClean="0"/>
              <a:t>Plos</a:t>
            </a:r>
            <a:r>
              <a:rPr lang="de-DE" sz="1600" i="1" dirty="0" smtClean="0"/>
              <a:t> </a:t>
            </a:r>
            <a:r>
              <a:rPr lang="de-DE" sz="1600" i="1" dirty="0" err="1" smtClean="0"/>
              <a:t>one</a:t>
            </a:r>
            <a:r>
              <a:rPr lang="de-DE" sz="1600" i="1" dirty="0" smtClean="0"/>
              <a:t> 2013</a:t>
            </a:r>
            <a:endParaRPr lang="de-DE" sz="1600" i="1" dirty="0"/>
          </a:p>
        </p:txBody>
      </p:sp>
    </p:spTree>
    <p:extLst>
      <p:ext uri="{BB962C8B-B14F-4D97-AF65-F5344CB8AC3E}">
        <p14:creationId xmlns:p14="http://schemas.microsoft.com/office/powerpoint/2010/main" val="2016030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8356" y="188640"/>
            <a:ext cx="6779096" cy="895881"/>
          </a:xfrm>
        </p:spPr>
        <p:txBody>
          <a:bodyPr/>
          <a:lstStyle/>
          <a:p>
            <a:pPr algn="l"/>
            <a:r>
              <a:rPr lang="de-AT" dirty="0" err="1" smtClean="0"/>
              <a:t>Vit</a:t>
            </a:r>
            <a:r>
              <a:rPr lang="de-AT" dirty="0" smtClean="0"/>
              <a:t> D3: on </a:t>
            </a:r>
            <a:r>
              <a:rPr lang="de-AT" dirty="0" err="1" smtClean="0"/>
              <a:t>blood</a:t>
            </a:r>
            <a:r>
              <a:rPr lang="de-AT" dirty="0" smtClean="0"/>
              <a:t> </a:t>
            </a:r>
            <a:r>
              <a:rPr lang="de-AT" dirty="0" err="1" smtClean="0"/>
              <a:t>Treg</a:t>
            </a:r>
            <a:endParaRPr lang="de-AT" dirty="0"/>
          </a:p>
        </p:txBody>
      </p:sp>
      <p:pic>
        <p:nvPicPr>
          <p:cNvPr id="3" name="Bild 2"/>
          <p:cNvPicPr>
            <a:picLocks noChangeAspect="1"/>
          </p:cNvPicPr>
          <p:nvPr/>
        </p:nvPicPr>
        <p:blipFill>
          <a:blip r:embed="rId3"/>
          <a:stretch>
            <a:fillRect/>
          </a:stretch>
        </p:blipFill>
        <p:spPr>
          <a:xfrm>
            <a:off x="467544" y="4149080"/>
            <a:ext cx="3096344" cy="2678859"/>
          </a:xfrm>
          <a:prstGeom prst="rect">
            <a:avLst/>
          </a:prstGeom>
        </p:spPr>
      </p:pic>
      <p:pic>
        <p:nvPicPr>
          <p:cNvPr id="5" name="Bild 4"/>
          <p:cNvPicPr>
            <a:picLocks noChangeAspect="1"/>
          </p:cNvPicPr>
          <p:nvPr/>
        </p:nvPicPr>
        <p:blipFill>
          <a:blip r:embed="rId4"/>
          <a:stretch>
            <a:fillRect/>
          </a:stretch>
        </p:blipFill>
        <p:spPr>
          <a:xfrm>
            <a:off x="467544" y="1196752"/>
            <a:ext cx="3240360" cy="2924819"/>
          </a:xfrm>
          <a:prstGeom prst="rect">
            <a:avLst/>
          </a:prstGeom>
        </p:spPr>
      </p:pic>
      <p:grpSp>
        <p:nvGrpSpPr>
          <p:cNvPr id="10" name="Gruppierung 9"/>
          <p:cNvGrpSpPr/>
          <p:nvPr/>
        </p:nvGrpSpPr>
        <p:grpSpPr>
          <a:xfrm>
            <a:off x="4716016" y="1484784"/>
            <a:ext cx="4243693" cy="2692524"/>
            <a:chOff x="467544" y="1700808"/>
            <a:chExt cx="3888432" cy="2476500"/>
          </a:xfrm>
        </p:grpSpPr>
        <p:pic>
          <p:nvPicPr>
            <p:cNvPr id="6" name="Bild 5"/>
            <p:cNvPicPr>
              <a:picLocks noChangeAspect="1"/>
            </p:cNvPicPr>
            <p:nvPr/>
          </p:nvPicPr>
          <p:blipFill>
            <a:blip r:embed="rId5"/>
            <a:stretch>
              <a:fillRect/>
            </a:stretch>
          </p:blipFill>
          <p:spPr>
            <a:xfrm>
              <a:off x="467544" y="1700808"/>
              <a:ext cx="3848100" cy="2476500"/>
            </a:xfrm>
            <a:prstGeom prst="rect">
              <a:avLst/>
            </a:prstGeom>
          </p:spPr>
        </p:pic>
        <p:sp>
          <p:nvSpPr>
            <p:cNvPr id="8" name="Rechteck 7"/>
            <p:cNvSpPr/>
            <p:nvPr/>
          </p:nvSpPr>
          <p:spPr>
            <a:xfrm>
              <a:off x="3347864" y="1988840"/>
              <a:ext cx="1008112" cy="79208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11" name="Gruppierung 10"/>
          <p:cNvGrpSpPr/>
          <p:nvPr/>
        </p:nvGrpSpPr>
        <p:grpSpPr>
          <a:xfrm>
            <a:off x="4716016" y="4251148"/>
            <a:ext cx="4104456" cy="2706243"/>
            <a:chOff x="467544" y="4354486"/>
            <a:chExt cx="3644340" cy="2307208"/>
          </a:xfrm>
        </p:grpSpPr>
        <p:pic>
          <p:nvPicPr>
            <p:cNvPr id="7" name="Bild 6"/>
            <p:cNvPicPr>
              <a:picLocks noChangeAspect="1"/>
            </p:cNvPicPr>
            <p:nvPr/>
          </p:nvPicPr>
          <p:blipFill>
            <a:blip r:embed="rId6"/>
            <a:stretch>
              <a:fillRect/>
            </a:stretch>
          </p:blipFill>
          <p:spPr>
            <a:xfrm>
              <a:off x="467544" y="4354486"/>
              <a:ext cx="3644340" cy="2307208"/>
            </a:xfrm>
            <a:prstGeom prst="rect">
              <a:avLst/>
            </a:prstGeom>
          </p:spPr>
        </p:pic>
        <p:sp>
          <p:nvSpPr>
            <p:cNvPr id="9" name="Rechteck 8"/>
            <p:cNvSpPr/>
            <p:nvPr/>
          </p:nvSpPr>
          <p:spPr>
            <a:xfrm>
              <a:off x="2987824" y="4437112"/>
              <a:ext cx="1008112" cy="79208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Textfeld 3"/>
          <p:cNvSpPr txBox="1"/>
          <p:nvPr/>
        </p:nvSpPr>
        <p:spPr>
          <a:xfrm>
            <a:off x="5292080" y="1268760"/>
            <a:ext cx="2664296" cy="338554"/>
          </a:xfrm>
          <a:prstGeom prst="rect">
            <a:avLst/>
          </a:prstGeom>
          <a:noFill/>
        </p:spPr>
        <p:txBody>
          <a:bodyPr wrap="square" rtlCol="0">
            <a:spAutoFit/>
          </a:bodyPr>
          <a:lstStyle/>
          <a:p>
            <a:r>
              <a:rPr lang="en-GB" sz="1600" b="1" dirty="0">
                <a:solidFill>
                  <a:srgbClr val="131B39"/>
                </a:solidFill>
                <a:sym typeface="Wingdings"/>
              </a:rPr>
              <a:t> </a:t>
            </a:r>
            <a:r>
              <a:rPr lang="en-GB" sz="1600" b="1" dirty="0" smtClean="0">
                <a:solidFill>
                  <a:srgbClr val="131B39"/>
                </a:solidFill>
                <a:sym typeface="Wingdings"/>
              </a:rPr>
              <a:t>      peripheral blood</a:t>
            </a:r>
            <a:endParaRPr lang="en-GB" sz="1600" b="1" dirty="0">
              <a:solidFill>
                <a:srgbClr val="131B39"/>
              </a:solidFill>
            </a:endParaRPr>
          </a:p>
        </p:txBody>
      </p:sp>
    </p:spTree>
    <p:extLst>
      <p:ext uri="{BB962C8B-B14F-4D97-AF65-F5344CB8AC3E}">
        <p14:creationId xmlns:p14="http://schemas.microsoft.com/office/powerpoint/2010/main" val="3388762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60648"/>
            <a:ext cx="8229600" cy="895881"/>
          </a:xfrm>
        </p:spPr>
        <p:txBody>
          <a:bodyPr/>
          <a:lstStyle/>
          <a:p>
            <a:r>
              <a:rPr lang="de-DE" dirty="0" err="1" smtClean="0"/>
              <a:t>Vit</a:t>
            </a:r>
            <a:r>
              <a:rPr lang="de-DE" dirty="0" smtClean="0"/>
              <a:t> D3 on GI CD4</a:t>
            </a:r>
            <a:r>
              <a:rPr lang="de-DE" baseline="30000" dirty="0" smtClean="0"/>
              <a:t>+</a:t>
            </a:r>
            <a:r>
              <a:rPr lang="de-DE" dirty="0" smtClean="0"/>
              <a:t> </a:t>
            </a:r>
            <a:r>
              <a:rPr lang="de-DE" dirty="0" err="1" smtClean="0"/>
              <a:t>and</a:t>
            </a:r>
            <a:r>
              <a:rPr lang="de-DE" dirty="0" smtClean="0"/>
              <a:t> CD8</a:t>
            </a:r>
            <a:r>
              <a:rPr lang="de-DE" baseline="30000" dirty="0" smtClean="0"/>
              <a:t>+</a:t>
            </a:r>
            <a:endParaRPr lang="de-DE" dirty="0"/>
          </a:p>
        </p:txBody>
      </p:sp>
      <p:sp>
        <p:nvSpPr>
          <p:cNvPr id="3" name="Rechteck 2"/>
          <p:cNvSpPr/>
          <p:nvPr/>
        </p:nvSpPr>
        <p:spPr>
          <a:xfrm>
            <a:off x="3995936" y="2852936"/>
            <a:ext cx="115212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498" y="116632"/>
            <a:ext cx="1496350" cy="1456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Bild 4"/>
          <p:cNvPicPr>
            <a:picLocks noChangeAspect="1"/>
          </p:cNvPicPr>
          <p:nvPr/>
        </p:nvPicPr>
        <p:blipFill>
          <a:blip r:embed="rId4"/>
          <a:stretch>
            <a:fillRect/>
          </a:stretch>
        </p:blipFill>
        <p:spPr>
          <a:xfrm>
            <a:off x="323528" y="2035085"/>
            <a:ext cx="3744416" cy="3323695"/>
          </a:xfrm>
          <a:prstGeom prst="rect">
            <a:avLst/>
          </a:prstGeom>
        </p:spPr>
      </p:pic>
      <p:pic>
        <p:nvPicPr>
          <p:cNvPr id="8" name="Bild 7"/>
          <p:cNvPicPr>
            <a:picLocks noChangeAspect="1"/>
          </p:cNvPicPr>
          <p:nvPr/>
        </p:nvPicPr>
        <p:blipFill>
          <a:blip r:embed="rId5"/>
          <a:stretch>
            <a:fillRect/>
          </a:stretch>
        </p:blipFill>
        <p:spPr>
          <a:xfrm>
            <a:off x="4303339" y="2060848"/>
            <a:ext cx="4552911" cy="3240360"/>
          </a:xfrm>
          <a:prstGeom prst="rect">
            <a:avLst/>
          </a:prstGeom>
        </p:spPr>
      </p:pic>
    </p:spTree>
    <p:extLst>
      <p:ext uri="{BB962C8B-B14F-4D97-AF65-F5344CB8AC3E}">
        <p14:creationId xmlns:p14="http://schemas.microsoft.com/office/powerpoint/2010/main" val="568159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75656" y="188640"/>
            <a:ext cx="6753944" cy="895881"/>
          </a:xfrm>
        </p:spPr>
        <p:txBody>
          <a:bodyPr/>
          <a:lstStyle/>
          <a:p>
            <a:pPr algn="l"/>
            <a:r>
              <a:rPr lang="de-DE" dirty="0" err="1" smtClean="0"/>
              <a:t>Vit</a:t>
            </a:r>
            <a:r>
              <a:rPr lang="de-DE" dirty="0" smtClean="0"/>
              <a:t> D3 on GI </a:t>
            </a:r>
            <a:r>
              <a:rPr lang="de-DE" dirty="0" err="1" smtClean="0"/>
              <a:t>Treg</a:t>
            </a:r>
            <a:endParaRPr lang="de-DE" dirty="0"/>
          </a:p>
        </p:txBody>
      </p:sp>
      <p:pic>
        <p:nvPicPr>
          <p:cNvPr id="4" name="Bild 3"/>
          <p:cNvPicPr>
            <a:picLocks noChangeAspect="1"/>
          </p:cNvPicPr>
          <p:nvPr/>
        </p:nvPicPr>
        <p:blipFill>
          <a:blip r:embed="rId3"/>
          <a:stretch>
            <a:fillRect/>
          </a:stretch>
        </p:blipFill>
        <p:spPr>
          <a:xfrm>
            <a:off x="4644008" y="1340768"/>
            <a:ext cx="4163567" cy="2808312"/>
          </a:xfrm>
          <a:prstGeom prst="rect">
            <a:avLst/>
          </a:prstGeom>
        </p:spPr>
      </p:pic>
      <p:pic>
        <p:nvPicPr>
          <p:cNvPr id="5" name="Bild 4"/>
          <p:cNvPicPr>
            <a:picLocks noChangeAspect="1"/>
          </p:cNvPicPr>
          <p:nvPr/>
        </p:nvPicPr>
        <p:blipFill>
          <a:blip r:embed="rId4"/>
          <a:stretch>
            <a:fillRect/>
          </a:stretch>
        </p:blipFill>
        <p:spPr>
          <a:xfrm>
            <a:off x="4644008" y="4138689"/>
            <a:ext cx="4032448" cy="2683464"/>
          </a:xfrm>
          <a:prstGeom prst="rect">
            <a:avLst/>
          </a:prstGeom>
        </p:spPr>
      </p:pic>
      <p:pic>
        <p:nvPicPr>
          <p:cNvPr id="7" name="Bild 6"/>
          <p:cNvPicPr>
            <a:picLocks noChangeAspect="1"/>
          </p:cNvPicPr>
          <p:nvPr/>
        </p:nvPicPr>
        <p:blipFill>
          <a:blip r:embed="rId5"/>
          <a:stretch>
            <a:fillRect/>
          </a:stretch>
        </p:blipFill>
        <p:spPr>
          <a:xfrm>
            <a:off x="251520" y="1556792"/>
            <a:ext cx="3098800" cy="2590800"/>
          </a:xfrm>
          <a:prstGeom prst="rect">
            <a:avLst/>
          </a:prstGeom>
        </p:spPr>
      </p:pic>
      <p:pic>
        <p:nvPicPr>
          <p:cNvPr id="8" name="Bild 7"/>
          <p:cNvPicPr>
            <a:picLocks noChangeAspect="1"/>
          </p:cNvPicPr>
          <p:nvPr/>
        </p:nvPicPr>
        <p:blipFill>
          <a:blip r:embed="rId6"/>
          <a:stretch>
            <a:fillRect/>
          </a:stretch>
        </p:blipFill>
        <p:spPr>
          <a:xfrm>
            <a:off x="316756" y="4069308"/>
            <a:ext cx="2959100" cy="2755900"/>
          </a:xfrm>
          <a:prstGeom prst="rect">
            <a:avLst/>
          </a:prstGeom>
        </p:spPr>
      </p:pic>
      <p:pic>
        <p:nvPicPr>
          <p:cNvPr id="10" name="Picture 2"/>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22853" y="188640"/>
            <a:ext cx="1422357" cy="1384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1310685" y="1628800"/>
            <a:ext cx="813043" cy="307777"/>
          </a:xfrm>
          <a:prstGeom prst="rect">
            <a:avLst/>
          </a:prstGeom>
          <a:noFill/>
        </p:spPr>
        <p:txBody>
          <a:bodyPr wrap="none" rtlCol="0">
            <a:spAutoFit/>
          </a:bodyPr>
          <a:lstStyle/>
          <a:p>
            <a:r>
              <a:rPr lang="de-DE" sz="1400" b="1" dirty="0" smtClean="0"/>
              <a:t>Baseline</a:t>
            </a:r>
            <a:endParaRPr lang="de-DE" sz="1400" b="1" dirty="0"/>
          </a:p>
        </p:txBody>
      </p:sp>
      <p:sp>
        <p:nvSpPr>
          <p:cNvPr id="9" name="Textfeld 8"/>
          <p:cNvSpPr txBox="1"/>
          <p:nvPr/>
        </p:nvSpPr>
        <p:spPr>
          <a:xfrm>
            <a:off x="1268016" y="4149080"/>
            <a:ext cx="1287532" cy="523220"/>
          </a:xfrm>
          <a:prstGeom prst="rect">
            <a:avLst/>
          </a:prstGeom>
          <a:solidFill>
            <a:schemeClr val="bg1"/>
          </a:solidFill>
        </p:spPr>
        <p:txBody>
          <a:bodyPr wrap="none" rtlCol="0">
            <a:spAutoFit/>
          </a:bodyPr>
          <a:lstStyle/>
          <a:p>
            <a:endParaRPr lang="de-DE" sz="1400" b="1" dirty="0" smtClean="0"/>
          </a:p>
          <a:p>
            <a:r>
              <a:rPr lang="de-DE" sz="1400" b="1" dirty="0" smtClean="0"/>
              <a:t>8 </a:t>
            </a:r>
            <a:r>
              <a:rPr lang="de-DE" sz="1400" b="1" dirty="0" err="1" smtClean="0"/>
              <a:t>weeks</a:t>
            </a:r>
            <a:r>
              <a:rPr lang="de-DE" sz="1400" b="1" dirty="0" smtClean="0"/>
              <a:t> </a:t>
            </a:r>
            <a:r>
              <a:rPr lang="de-DE" sz="1400" b="1" dirty="0" err="1" smtClean="0"/>
              <a:t>Vit</a:t>
            </a:r>
            <a:r>
              <a:rPr lang="de-DE" sz="1400" b="1" dirty="0" smtClean="0"/>
              <a:t> D3</a:t>
            </a:r>
            <a:endParaRPr lang="de-DE" sz="1400" b="1" dirty="0"/>
          </a:p>
        </p:txBody>
      </p:sp>
    </p:spTree>
    <p:extLst>
      <p:ext uri="{BB962C8B-B14F-4D97-AF65-F5344CB8AC3E}">
        <p14:creationId xmlns:p14="http://schemas.microsoft.com/office/powerpoint/2010/main" val="2534209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8712968" cy="895881"/>
          </a:xfrm>
        </p:spPr>
        <p:txBody>
          <a:bodyPr/>
          <a:lstStyle/>
          <a:p>
            <a:pPr algn="l"/>
            <a:r>
              <a:rPr lang="en-US" dirty="0" smtClean="0"/>
              <a:t/>
            </a:r>
            <a:br>
              <a:rPr lang="en-US" dirty="0" smtClean="0"/>
            </a:br>
            <a:r>
              <a:rPr lang="en-US" dirty="0" smtClean="0"/>
              <a:t>The </a:t>
            </a:r>
            <a:r>
              <a:rPr lang="en-US" dirty="0"/>
              <a:t>role of regulatory T-cells </a:t>
            </a:r>
            <a:r>
              <a:rPr lang="en-US" dirty="0" smtClean="0"/>
              <a:t/>
            </a:r>
            <a:br>
              <a:rPr lang="en-US" dirty="0" smtClean="0"/>
            </a:br>
            <a:r>
              <a:rPr lang="en-US" dirty="0" smtClean="0"/>
              <a:t>in autoimmunity</a:t>
            </a:r>
            <a:r>
              <a:rPr lang="en-US" dirty="0"/>
              <a:t/>
            </a:r>
            <a:br>
              <a:rPr lang="en-US" dirty="0"/>
            </a:br>
            <a:endParaRPr lang="de-AT"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4456"/>
          <a:stretch>
            <a:fillRect/>
          </a:stretch>
        </p:blipFill>
        <p:spPr bwMode="auto">
          <a:xfrm>
            <a:off x="932085" y="1988840"/>
            <a:ext cx="7147427"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ext Box 4"/>
          <p:cNvSpPr txBox="1">
            <a:spLocks noChangeArrowheads="1"/>
          </p:cNvSpPr>
          <p:nvPr/>
        </p:nvSpPr>
        <p:spPr bwMode="auto">
          <a:xfrm>
            <a:off x="5796136" y="6381328"/>
            <a:ext cx="29032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eaLnBrk="1" hangingPunct="1"/>
            <a:r>
              <a:rPr lang="de-DE" altLang="en-US" sz="1600" i="1" dirty="0">
                <a:latin typeface="+mn-lt"/>
              </a:rPr>
              <a:t>Buckner, </a:t>
            </a:r>
            <a:r>
              <a:rPr lang="de-DE" altLang="en-US" sz="1600" i="1" dirty="0" err="1">
                <a:latin typeface="+mn-lt"/>
              </a:rPr>
              <a:t>Nat</a:t>
            </a:r>
            <a:r>
              <a:rPr lang="de-DE" altLang="en-US" sz="1600" i="1" dirty="0">
                <a:latin typeface="+mn-lt"/>
              </a:rPr>
              <a:t> </a:t>
            </a:r>
            <a:r>
              <a:rPr lang="de-DE" altLang="en-US" sz="1600" i="1" dirty="0" err="1">
                <a:latin typeface="+mn-lt"/>
              </a:rPr>
              <a:t>Rev</a:t>
            </a:r>
            <a:r>
              <a:rPr lang="de-DE" altLang="en-US" sz="1600" i="1" dirty="0">
                <a:latin typeface="+mn-lt"/>
              </a:rPr>
              <a:t> </a:t>
            </a:r>
            <a:r>
              <a:rPr lang="de-DE" altLang="en-US" sz="1600" i="1" dirty="0" err="1">
                <a:latin typeface="+mn-lt"/>
              </a:rPr>
              <a:t>Immunol</a:t>
            </a:r>
            <a:r>
              <a:rPr lang="de-DE" altLang="en-US" sz="1600" i="1" dirty="0">
                <a:latin typeface="+mn-lt"/>
              </a:rPr>
              <a:t>, 2010</a:t>
            </a:r>
          </a:p>
        </p:txBody>
      </p:sp>
    </p:spTree>
    <p:extLst>
      <p:ext uri="{BB962C8B-B14F-4D97-AF65-F5344CB8AC3E}">
        <p14:creationId xmlns:p14="http://schemas.microsoft.com/office/powerpoint/2010/main" val="12284493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176" y="44624"/>
            <a:ext cx="8229600" cy="895881"/>
          </a:xfrm>
        </p:spPr>
        <p:txBody>
          <a:bodyPr/>
          <a:lstStyle/>
          <a:p>
            <a:pPr algn="l"/>
            <a:r>
              <a:rPr lang="de-DE" dirty="0" err="1" smtClean="0"/>
              <a:t>Vit</a:t>
            </a:r>
            <a:r>
              <a:rPr lang="de-DE" dirty="0" smtClean="0"/>
              <a:t> D3 </a:t>
            </a:r>
            <a:r>
              <a:rPr lang="de-DE" dirty="0" err="1" smtClean="0"/>
              <a:t>and</a:t>
            </a:r>
            <a:r>
              <a:rPr lang="de-DE" dirty="0" smtClean="0"/>
              <a:t> Mikrobiom</a:t>
            </a:r>
            <a:endParaRPr lang="de-DE" dirty="0"/>
          </a:p>
        </p:txBody>
      </p:sp>
      <p:pic>
        <p:nvPicPr>
          <p:cNvPr id="4"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l="2" r="311"/>
          <a:stretch>
            <a:fillRect/>
          </a:stretch>
        </p:blipFill>
        <p:spPr bwMode="auto">
          <a:xfrm>
            <a:off x="467543" y="1045112"/>
            <a:ext cx="4368577" cy="307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8" y="4437112"/>
            <a:ext cx="5544839" cy="2061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uppieren 6"/>
          <p:cNvGrpSpPr/>
          <p:nvPr/>
        </p:nvGrpSpPr>
        <p:grpSpPr>
          <a:xfrm>
            <a:off x="4350720" y="2204864"/>
            <a:ext cx="941360" cy="523875"/>
            <a:chOff x="7394575" y="3357563"/>
            <a:chExt cx="1324942" cy="523875"/>
          </a:xfrm>
        </p:grpSpPr>
        <p:cxnSp>
          <p:nvCxnSpPr>
            <p:cNvPr id="8" name="Gerade Verbindung 2"/>
            <p:cNvCxnSpPr>
              <a:cxnSpLocks noChangeShapeType="1"/>
            </p:cNvCxnSpPr>
            <p:nvPr/>
          </p:nvCxnSpPr>
          <p:spPr bwMode="auto">
            <a:xfrm>
              <a:off x="7537450" y="3717925"/>
              <a:ext cx="360363"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 name="Gerade Verbindung 12"/>
            <p:cNvCxnSpPr>
              <a:cxnSpLocks noChangeShapeType="1"/>
            </p:cNvCxnSpPr>
            <p:nvPr/>
          </p:nvCxnSpPr>
          <p:spPr bwMode="auto">
            <a:xfrm>
              <a:off x="7546975" y="3509963"/>
              <a:ext cx="360363" cy="0"/>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0" name="Textfeld 3"/>
            <p:cNvSpPr txBox="1">
              <a:spLocks noChangeArrowheads="1"/>
            </p:cNvSpPr>
            <p:nvPr/>
          </p:nvSpPr>
          <p:spPr bwMode="auto">
            <a:xfrm>
              <a:off x="7897813" y="3357563"/>
              <a:ext cx="8217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339933"/>
                </a:buClr>
                <a:buFont typeface="Wingdings" pitchFamily="2" charset="2"/>
                <a:buChar char="Ø"/>
                <a:defRPr sz="3200">
                  <a:solidFill>
                    <a:schemeClr val="tx1"/>
                  </a:solidFill>
                  <a:latin typeface="Arial" charset="0"/>
                  <a:ea typeface="ＭＳ Ｐゴシック" pitchFamily="34" charset="-128"/>
                </a:defRPr>
              </a:lvl1pPr>
              <a:lvl2pPr marL="742950" indent="-285750" algn="l" eaLnBrk="0" hangingPunct="0">
                <a:spcBef>
                  <a:spcPct val="20000"/>
                </a:spcBef>
                <a:buClr>
                  <a:srgbClr val="339933"/>
                </a:buClr>
                <a:buChar char="–"/>
                <a:defRPr sz="2800">
                  <a:solidFill>
                    <a:schemeClr val="tx1"/>
                  </a:solidFill>
                  <a:latin typeface="Arial" charset="0"/>
                  <a:ea typeface="ＭＳ Ｐゴシック" pitchFamily="34" charset="-128"/>
                </a:defRPr>
              </a:lvl2pPr>
              <a:lvl3pPr marL="1143000" indent="-228600" algn="l" eaLnBrk="0" hangingPunct="0">
                <a:spcBef>
                  <a:spcPct val="20000"/>
                </a:spcBef>
                <a:buClr>
                  <a:srgbClr val="339933"/>
                </a:buClr>
                <a:buChar char="•"/>
                <a:defRPr sz="2400">
                  <a:solidFill>
                    <a:schemeClr val="tx1"/>
                  </a:solidFill>
                  <a:latin typeface="Arial" charset="0"/>
                  <a:ea typeface="ＭＳ Ｐゴシック" pitchFamily="34" charset="-128"/>
                </a:defRPr>
              </a:lvl3pPr>
              <a:lvl4pPr marL="1600200" indent="-228600" algn="l" eaLnBrk="0" hangingPunct="0">
                <a:spcBef>
                  <a:spcPct val="20000"/>
                </a:spcBef>
                <a:buClr>
                  <a:srgbClr val="339933"/>
                </a:buClr>
                <a:buChar char="–"/>
                <a:defRPr sz="2000">
                  <a:solidFill>
                    <a:schemeClr val="tx1"/>
                  </a:solidFill>
                  <a:latin typeface="Arial" charset="0"/>
                  <a:ea typeface="ＭＳ Ｐゴシック" pitchFamily="34" charset="-128"/>
                </a:defRPr>
              </a:lvl4pPr>
              <a:lvl5pPr marL="2057400" indent="-228600" algn="l" eaLnBrk="0" hangingPunct="0">
                <a:spcBef>
                  <a:spcPct val="20000"/>
                </a:spcBef>
                <a:buClr>
                  <a:srgbClr val="339933"/>
                </a:buClr>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339933"/>
                </a:buClr>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339933"/>
                </a:buClr>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339933"/>
                </a:buClr>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339933"/>
                </a:buClr>
                <a:buChar char="»"/>
                <a:defRPr sz="2000">
                  <a:solidFill>
                    <a:schemeClr val="tx1"/>
                  </a:solidFill>
                  <a:latin typeface="Arial" charset="0"/>
                  <a:ea typeface="ＭＳ Ｐゴシック" pitchFamily="34" charset="-128"/>
                </a:defRPr>
              </a:lvl9pPr>
            </a:lstStyle>
            <a:p>
              <a:pPr eaLnBrk="1" hangingPunct="1">
                <a:spcBef>
                  <a:spcPct val="0"/>
                </a:spcBef>
                <a:buClrTx/>
                <a:buFontTx/>
                <a:buNone/>
              </a:pPr>
              <a:r>
                <a:rPr lang="en-CA" altLang="de-DE" sz="1100" dirty="0"/>
                <a:t>before</a:t>
              </a:r>
              <a:br>
                <a:rPr lang="en-CA" altLang="de-DE" sz="1100" dirty="0"/>
              </a:br>
              <a:r>
                <a:rPr lang="en-CA" altLang="de-DE" sz="1100" dirty="0"/>
                <a:t>8 </a:t>
              </a:r>
              <a:r>
                <a:rPr lang="en-CA" altLang="de-DE" sz="1100" dirty="0" err="1"/>
                <a:t>wks</a:t>
              </a:r>
              <a:endParaRPr lang="en-CA" altLang="de-DE" sz="1100" dirty="0"/>
            </a:p>
          </p:txBody>
        </p:sp>
        <p:sp>
          <p:nvSpPr>
            <p:cNvPr id="11" name="Rechteck 2"/>
            <p:cNvSpPr>
              <a:spLocks noChangeArrowheads="1"/>
            </p:cNvSpPr>
            <p:nvPr/>
          </p:nvSpPr>
          <p:spPr bwMode="auto">
            <a:xfrm>
              <a:off x="7394575" y="3357563"/>
              <a:ext cx="1195388" cy="52387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lr>
                  <a:srgbClr val="339933"/>
                </a:buClr>
                <a:buFont typeface="Wingdings" pitchFamily="2" charset="2"/>
                <a:buChar char="Ø"/>
                <a:defRPr sz="3200">
                  <a:solidFill>
                    <a:schemeClr val="tx1"/>
                  </a:solidFill>
                  <a:latin typeface="Arial" charset="0"/>
                  <a:ea typeface="ＭＳ Ｐゴシック" pitchFamily="34" charset="-128"/>
                </a:defRPr>
              </a:lvl1pPr>
              <a:lvl2pPr marL="742950" indent="-285750" algn="l" eaLnBrk="0" hangingPunct="0">
                <a:spcBef>
                  <a:spcPct val="20000"/>
                </a:spcBef>
                <a:buClr>
                  <a:srgbClr val="339933"/>
                </a:buClr>
                <a:buChar char="–"/>
                <a:defRPr sz="2800">
                  <a:solidFill>
                    <a:schemeClr val="tx1"/>
                  </a:solidFill>
                  <a:latin typeface="Arial" charset="0"/>
                  <a:ea typeface="ＭＳ Ｐゴシック" pitchFamily="34" charset="-128"/>
                </a:defRPr>
              </a:lvl2pPr>
              <a:lvl3pPr marL="1143000" indent="-228600" algn="l" eaLnBrk="0" hangingPunct="0">
                <a:spcBef>
                  <a:spcPct val="20000"/>
                </a:spcBef>
                <a:buClr>
                  <a:srgbClr val="339933"/>
                </a:buClr>
                <a:buChar char="•"/>
                <a:defRPr sz="2400">
                  <a:solidFill>
                    <a:schemeClr val="tx1"/>
                  </a:solidFill>
                  <a:latin typeface="Arial" charset="0"/>
                  <a:ea typeface="ＭＳ Ｐゴシック" pitchFamily="34" charset="-128"/>
                </a:defRPr>
              </a:lvl3pPr>
              <a:lvl4pPr marL="1600200" indent="-228600" algn="l" eaLnBrk="0" hangingPunct="0">
                <a:spcBef>
                  <a:spcPct val="20000"/>
                </a:spcBef>
                <a:buClr>
                  <a:srgbClr val="339933"/>
                </a:buClr>
                <a:buChar char="–"/>
                <a:defRPr sz="2000">
                  <a:solidFill>
                    <a:schemeClr val="tx1"/>
                  </a:solidFill>
                  <a:latin typeface="Arial" charset="0"/>
                  <a:ea typeface="ＭＳ Ｐゴシック" pitchFamily="34" charset="-128"/>
                </a:defRPr>
              </a:lvl4pPr>
              <a:lvl5pPr marL="2057400" indent="-228600" algn="l" eaLnBrk="0" hangingPunct="0">
                <a:spcBef>
                  <a:spcPct val="20000"/>
                </a:spcBef>
                <a:buClr>
                  <a:srgbClr val="339933"/>
                </a:buClr>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339933"/>
                </a:buClr>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339933"/>
                </a:buClr>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339933"/>
                </a:buClr>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339933"/>
                </a:buClr>
                <a:buChar char="»"/>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CA" altLang="de-DE" sz="1100"/>
            </a:p>
          </p:txBody>
        </p:sp>
      </p:grpSp>
      <p:sp>
        <p:nvSpPr>
          <p:cNvPr id="15" name="Inhaltsplatzhalter 14"/>
          <p:cNvSpPr>
            <a:spLocks noGrp="1"/>
          </p:cNvSpPr>
          <p:nvPr>
            <p:ph idx="1"/>
          </p:nvPr>
        </p:nvSpPr>
        <p:spPr>
          <a:xfrm>
            <a:off x="5724128" y="1772817"/>
            <a:ext cx="3203848" cy="2952328"/>
          </a:xfrm>
        </p:spPr>
        <p:txBody>
          <a:bodyPr>
            <a:normAutofit/>
          </a:bodyPr>
          <a:lstStyle/>
          <a:p>
            <a:r>
              <a:rPr lang="de-DE" sz="2400" dirty="0" err="1" smtClean="0"/>
              <a:t>Vit</a:t>
            </a:r>
            <a:r>
              <a:rPr lang="de-DE" sz="2400" dirty="0" smtClean="0"/>
              <a:t> D alters </a:t>
            </a:r>
            <a:r>
              <a:rPr lang="de-DE" sz="2400" dirty="0" err="1" smtClean="0"/>
              <a:t>upper</a:t>
            </a:r>
            <a:r>
              <a:rPr lang="de-DE" sz="2400" dirty="0" smtClean="0"/>
              <a:t> GI </a:t>
            </a:r>
            <a:r>
              <a:rPr lang="de-DE" sz="2400" dirty="0" err="1" smtClean="0"/>
              <a:t>community</a:t>
            </a:r>
            <a:r>
              <a:rPr lang="de-DE" sz="2400" dirty="0" smtClean="0"/>
              <a:t> </a:t>
            </a:r>
            <a:r>
              <a:rPr lang="de-DE" sz="2400" dirty="0" err="1" smtClean="0"/>
              <a:t>structure</a:t>
            </a:r>
            <a:endParaRPr lang="de-DE" sz="2400" dirty="0" smtClean="0"/>
          </a:p>
          <a:p>
            <a:r>
              <a:rPr lang="de-DE" sz="2400" dirty="0" err="1" smtClean="0"/>
              <a:t>Reduction</a:t>
            </a:r>
            <a:r>
              <a:rPr lang="de-DE" sz="2400" dirty="0" smtClean="0"/>
              <a:t> </a:t>
            </a:r>
            <a:r>
              <a:rPr lang="de-DE" sz="2400" dirty="0" err="1" smtClean="0"/>
              <a:t>of</a:t>
            </a:r>
            <a:r>
              <a:rPr lang="de-DE" sz="2400" dirty="0" smtClean="0"/>
              <a:t> </a:t>
            </a:r>
            <a:r>
              <a:rPr lang="de-DE" sz="2400" dirty="0" err="1" smtClean="0"/>
              <a:t>Proteobacteria</a:t>
            </a:r>
            <a:endParaRPr lang="de-DE" sz="2400" dirty="0" smtClean="0"/>
          </a:p>
          <a:p>
            <a:r>
              <a:rPr lang="de-DE" sz="2400" dirty="0" err="1" smtClean="0"/>
              <a:t>Increase</a:t>
            </a:r>
            <a:r>
              <a:rPr lang="de-DE" sz="2400" dirty="0" smtClean="0"/>
              <a:t> </a:t>
            </a:r>
            <a:r>
              <a:rPr lang="de-DE" sz="2400" dirty="0" err="1" smtClean="0"/>
              <a:t>of</a:t>
            </a:r>
            <a:r>
              <a:rPr lang="de-DE" sz="2400" dirty="0" smtClean="0"/>
              <a:t> </a:t>
            </a:r>
            <a:r>
              <a:rPr lang="de-DE" sz="2400" dirty="0" err="1" smtClean="0"/>
              <a:t>richness</a:t>
            </a:r>
            <a:r>
              <a:rPr lang="de-DE" sz="2400" dirty="0" smtClean="0"/>
              <a:t> in </a:t>
            </a:r>
            <a:r>
              <a:rPr lang="de-DE" sz="2400" dirty="0" err="1" smtClean="0"/>
              <a:t>upper</a:t>
            </a:r>
            <a:r>
              <a:rPr lang="de-DE" sz="2400" dirty="0" smtClean="0"/>
              <a:t> GI</a:t>
            </a:r>
            <a:endParaRPr lang="de-AT" sz="2400" dirty="0"/>
          </a:p>
        </p:txBody>
      </p:sp>
      <p:sp>
        <p:nvSpPr>
          <p:cNvPr id="17" name="Rechteck 16"/>
          <p:cNvSpPr/>
          <p:nvPr/>
        </p:nvSpPr>
        <p:spPr>
          <a:xfrm>
            <a:off x="5508104" y="4437112"/>
            <a:ext cx="150891" cy="2218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8" name="Rechteck 17"/>
          <p:cNvSpPr/>
          <p:nvPr/>
        </p:nvSpPr>
        <p:spPr>
          <a:xfrm>
            <a:off x="28398" y="6381328"/>
            <a:ext cx="5630597" cy="27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1651075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16632"/>
            <a:ext cx="8229600" cy="895881"/>
          </a:xfrm>
        </p:spPr>
        <p:txBody>
          <a:bodyPr/>
          <a:lstStyle/>
          <a:p>
            <a:pPr algn="l"/>
            <a:r>
              <a:rPr lang="de-DE" dirty="0" smtClean="0"/>
              <a:t>Summary </a:t>
            </a:r>
            <a:r>
              <a:rPr lang="de-DE" dirty="0" err="1" smtClean="0"/>
              <a:t>and</a:t>
            </a:r>
            <a:r>
              <a:rPr lang="de-DE" dirty="0" smtClean="0"/>
              <a:t> </a:t>
            </a:r>
            <a:r>
              <a:rPr lang="de-DE" smtClean="0"/>
              <a:t>Conclusion</a:t>
            </a:r>
            <a:endParaRPr lang="de-DE" dirty="0"/>
          </a:p>
        </p:txBody>
      </p:sp>
      <p:sp>
        <p:nvSpPr>
          <p:cNvPr id="3" name="Inhaltsplatzhalter 2"/>
          <p:cNvSpPr>
            <a:spLocks noGrp="1"/>
          </p:cNvSpPr>
          <p:nvPr>
            <p:ph idx="1"/>
          </p:nvPr>
        </p:nvSpPr>
        <p:spPr>
          <a:xfrm>
            <a:off x="467544" y="1124744"/>
            <a:ext cx="8229600" cy="5616624"/>
          </a:xfrm>
        </p:spPr>
        <p:txBody>
          <a:bodyPr>
            <a:normAutofit fontScale="70000" lnSpcReduction="20000"/>
          </a:bodyPr>
          <a:lstStyle/>
          <a:p>
            <a:r>
              <a:rPr lang="de-AT" sz="3400" dirty="0"/>
              <a:t>Vitamin D3 – </a:t>
            </a:r>
            <a:r>
              <a:rPr lang="de-AT" sz="3400" dirty="0" err="1"/>
              <a:t>Cholecalciferol</a:t>
            </a:r>
            <a:r>
              <a:rPr lang="de-AT" sz="3400" dirty="0"/>
              <a:t> -</a:t>
            </a:r>
            <a:r>
              <a:rPr lang="de-AT" sz="3400" b="1" dirty="0"/>
              <a:t> </a:t>
            </a:r>
            <a:r>
              <a:rPr lang="de-AT" sz="3400" b="1" dirty="0" err="1"/>
              <a:t>increases</a:t>
            </a:r>
            <a:r>
              <a:rPr lang="de-AT" sz="3400" b="1" dirty="0"/>
              <a:t> </a:t>
            </a:r>
            <a:r>
              <a:rPr lang="de-AT" sz="3400" dirty="0" err="1"/>
              <a:t>peripheral</a:t>
            </a:r>
            <a:r>
              <a:rPr lang="de-AT" sz="3400" dirty="0"/>
              <a:t> </a:t>
            </a:r>
            <a:r>
              <a:rPr lang="de-AT" sz="3400" dirty="0" err="1"/>
              <a:t>regulatory</a:t>
            </a:r>
            <a:r>
              <a:rPr lang="de-AT" sz="3400" dirty="0"/>
              <a:t> T </a:t>
            </a:r>
            <a:r>
              <a:rPr lang="de-AT" sz="3400" dirty="0" err="1"/>
              <a:t>cells</a:t>
            </a:r>
            <a:r>
              <a:rPr lang="de-AT" sz="3400" dirty="0"/>
              <a:t> in </a:t>
            </a:r>
            <a:r>
              <a:rPr lang="de-AT" sz="3400" dirty="0" err="1"/>
              <a:t>healthy</a:t>
            </a:r>
            <a:r>
              <a:rPr lang="de-AT" sz="3400" dirty="0"/>
              <a:t> </a:t>
            </a:r>
            <a:r>
              <a:rPr lang="de-AT" sz="3400" dirty="0" err="1"/>
              <a:t>humans</a:t>
            </a:r>
            <a:r>
              <a:rPr lang="de-AT" sz="3400" dirty="0"/>
              <a:t> </a:t>
            </a:r>
            <a:endParaRPr lang="de-AT" sz="3400" dirty="0" smtClean="0"/>
          </a:p>
          <a:p>
            <a:endParaRPr lang="de-AT" sz="1000" dirty="0"/>
          </a:p>
          <a:p>
            <a:r>
              <a:rPr lang="de-AT" sz="3400" dirty="0" err="1"/>
              <a:t>Impaired</a:t>
            </a:r>
            <a:r>
              <a:rPr lang="de-AT" sz="3400" dirty="0"/>
              <a:t> suppressive </a:t>
            </a:r>
            <a:r>
              <a:rPr lang="de-AT" sz="3400" dirty="0" err="1"/>
              <a:t>capacity</a:t>
            </a:r>
            <a:r>
              <a:rPr lang="de-AT" sz="3400" dirty="0"/>
              <a:t> in type 1 </a:t>
            </a:r>
            <a:r>
              <a:rPr lang="de-AT" sz="3400" dirty="0" err="1"/>
              <a:t>diabetes</a:t>
            </a:r>
            <a:r>
              <a:rPr lang="de-AT" sz="3400" dirty="0"/>
              <a:t> </a:t>
            </a:r>
            <a:r>
              <a:rPr lang="de-AT" sz="3400" b="1" dirty="0" err="1"/>
              <a:t>improved</a:t>
            </a:r>
            <a:r>
              <a:rPr lang="de-AT" sz="3400" b="1" dirty="0"/>
              <a:t> </a:t>
            </a:r>
            <a:r>
              <a:rPr lang="de-AT" sz="3400" dirty="0" err="1"/>
              <a:t>with</a:t>
            </a:r>
            <a:r>
              <a:rPr lang="de-AT" sz="3400" dirty="0"/>
              <a:t> </a:t>
            </a:r>
            <a:r>
              <a:rPr lang="de-AT" sz="3400" dirty="0" err="1"/>
              <a:t>Cholecalciferol</a:t>
            </a:r>
            <a:r>
              <a:rPr lang="de-AT" sz="3400" dirty="0"/>
              <a:t> </a:t>
            </a:r>
            <a:r>
              <a:rPr lang="de-AT" sz="3400" dirty="0" err="1" smtClean="0"/>
              <a:t>supplementation</a:t>
            </a:r>
            <a:r>
              <a:rPr lang="de-AT" sz="3400" dirty="0" smtClean="0"/>
              <a:t> </a:t>
            </a:r>
            <a:r>
              <a:rPr lang="de-AT" sz="3400" dirty="0" err="1" smtClean="0"/>
              <a:t>along</a:t>
            </a:r>
            <a:r>
              <a:rPr lang="de-AT" sz="3400" dirty="0" smtClean="0"/>
              <a:t> </a:t>
            </a:r>
            <a:r>
              <a:rPr lang="de-AT" sz="3400" dirty="0" err="1" smtClean="0"/>
              <a:t>with</a:t>
            </a:r>
            <a:r>
              <a:rPr lang="de-AT" sz="3400" dirty="0" smtClean="0"/>
              <a:t> </a:t>
            </a:r>
            <a:r>
              <a:rPr lang="de-AT" sz="3400" dirty="0" err="1" smtClean="0"/>
              <a:t>preservation</a:t>
            </a:r>
            <a:r>
              <a:rPr lang="de-AT" sz="3400" dirty="0" smtClean="0"/>
              <a:t> </a:t>
            </a:r>
            <a:r>
              <a:rPr lang="de-AT" sz="3400" dirty="0" err="1" smtClean="0"/>
              <a:t>of</a:t>
            </a:r>
            <a:r>
              <a:rPr lang="de-AT" sz="3400" dirty="0" smtClean="0"/>
              <a:t> </a:t>
            </a:r>
            <a:r>
              <a:rPr lang="de-AT" sz="3400" dirty="0" err="1" smtClean="0"/>
              <a:t>fasting</a:t>
            </a:r>
            <a:r>
              <a:rPr lang="de-AT" sz="3400" dirty="0" smtClean="0"/>
              <a:t> C-peptide</a:t>
            </a:r>
          </a:p>
          <a:p>
            <a:endParaRPr lang="de-AT" sz="1100" dirty="0"/>
          </a:p>
          <a:p>
            <a:r>
              <a:rPr lang="de-AT" sz="3400" dirty="0"/>
              <a:t>8 </a:t>
            </a:r>
            <a:r>
              <a:rPr lang="de-AT" sz="3400" dirty="0" err="1" smtClean="0"/>
              <a:t>weeks</a:t>
            </a:r>
            <a:r>
              <a:rPr lang="de-AT" sz="3400" dirty="0" smtClean="0"/>
              <a:t> </a:t>
            </a:r>
            <a:r>
              <a:rPr lang="de-AT" sz="3400" dirty="0" err="1" smtClean="0"/>
              <a:t>of</a:t>
            </a:r>
            <a:r>
              <a:rPr lang="de-AT" sz="3400" dirty="0" smtClean="0"/>
              <a:t> VitD3 </a:t>
            </a:r>
            <a:r>
              <a:rPr lang="de-AT" sz="3400" dirty="0" err="1"/>
              <a:t>did</a:t>
            </a:r>
            <a:r>
              <a:rPr lang="de-AT" sz="3400" dirty="0"/>
              <a:t> not </a:t>
            </a:r>
            <a:r>
              <a:rPr lang="de-AT" sz="3400" dirty="0" smtClean="0"/>
              <a:t>alter total </a:t>
            </a:r>
            <a:r>
              <a:rPr lang="de-AT" sz="3400" dirty="0" err="1" smtClean="0"/>
              <a:t>number</a:t>
            </a:r>
            <a:r>
              <a:rPr lang="de-AT" sz="3400" dirty="0" smtClean="0"/>
              <a:t> </a:t>
            </a:r>
            <a:r>
              <a:rPr lang="de-AT" sz="3400" dirty="0" err="1" smtClean="0"/>
              <a:t>of</a:t>
            </a:r>
            <a:r>
              <a:rPr lang="de-AT" sz="3400" dirty="0" smtClean="0"/>
              <a:t> </a:t>
            </a:r>
            <a:r>
              <a:rPr lang="de-AT" sz="3400" dirty="0" err="1" smtClean="0"/>
              <a:t>Treg</a:t>
            </a:r>
            <a:r>
              <a:rPr lang="de-AT" sz="3400" dirty="0" smtClean="0"/>
              <a:t> </a:t>
            </a:r>
            <a:r>
              <a:rPr lang="de-AT" sz="3400" dirty="0"/>
              <a:t>in gastrointestinal </a:t>
            </a:r>
            <a:r>
              <a:rPr lang="de-AT" sz="3400" dirty="0" err="1"/>
              <a:t>mucosa</a:t>
            </a:r>
            <a:r>
              <a:rPr lang="de-AT" sz="3400" dirty="0"/>
              <a:t> in </a:t>
            </a:r>
            <a:r>
              <a:rPr lang="de-AT" sz="3400" dirty="0" err="1"/>
              <a:t>healthy</a:t>
            </a:r>
            <a:r>
              <a:rPr lang="de-AT" sz="3400" dirty="0"/>
              <a:t> </a:t>
            </a:r>
            <a:r>
              <a:rPr lang="de-AT" sz="3400" dirty="0" err="1" smtClean="0"/>
              <a:t>humans</a:t>
            </a:r>
            <a:r>
              <a:rPr lang="de-AT" sz="3400" dirty="0" smtClean="0"/>
              <a:t> but </a:t>
            </a:r>
            <a:r>
              <a:rPr lang="de-AT" sz="3400" dirty="0" err="1" smtClean="0"/>
              <a:t>showed</a:t>
            </a:r>
            <a:r>
              <a:rPr lang="de-AT" sz="3400" dirty="0" smtClean="0"/>
              <a:t> an </a:t>
            </a:r>
            <a:r>
              <a:rPr lang="de-AT" sz="3400" dirty="0" err="1" smtClean="0"/>
              <a:t>distinct</a:t>
            </a:r>
            <a:r>
              <a:rPr lang="de-AT" sz="3400" dirty="0" smtClean="0"/>
              <a:t> </a:t>
            </a:r>
            <a:r>
              <a:rPr lang="de-AT" sz="3400" dirty="0" err="1" smtClean="0"/>
              <a:t>pattern</a:t>
            </a:r>
            <a:r>
              <a:rPr lang="de-AT" sz="3400" dirty="0" smtClean="0"/>
              <a:t> in </a:t>
            </a:r>
            <a:r>
              <a:rPr lang="de-AT" sz="3400" b="1" dirty="0" smtClean="0"/>
              <a:t>Helios</a:t>
            </a:r>
            <a:r>
              <a:rPr lang="de-AT" sz="3400" b="1" baseline="30000" dirty="0" smtClean="0"/>
              <a:t>+</a:t>
            </a:r>
            <a:r>
              <a:rPr lang="de-AT" sz="3400" b="1" dirty="0" smtClean="0"/>
              <a:t> </a:t>
            </a:r>
            <a:r>
              <a:rPr lang="de-AT" sz="3400" b="1" dirty="0" err="1" smtClean="0"/>
              <a:t>Treg</a:t>
            </a:r>
            <a:r>
              <a:rPr lang="de-AT" sz="3400" b="1" dirty="0" smtClean="0"/>
              <a:t> </a:t>
            </a:r>
            <a:r>
              <a:rPr lang="de-AT" sz="3400" dirty="0" err="1" smtClean="0"/>
              <a:t>compartment</a:t>
            </a:r>
            <a:endParaRPr lang="de-AT" sz="3400" dirty="0" smtClean="0"/>
          </a:p>
          <a:p>
            <a:endParaRPr lang="de-AT" sz="1100" dirty="0"/>
          </a:p>
          <a:p>
            <a:r>
              <a:rPr lang="de-AT" sz="3400" dirty="0"/>
              <a:t>Vitamin D3 </a:t>
            </a:r>
            <a:r>
              <a:rPr lang="de-AT" sz="3400" b="1" dirty="0" err="1"/>
              <a:t>elevates</a:t>
            </a:r>
            <a:r>
              <a:rPr lang="de-AT" sz="3400" dirty="0"/>
              <a:t> CD8</a:t>
            </a:r>
            <a:r>
              <a:rPr lang="de-AT" sz="3400" baseline="30000" dirty="0"/>
              <a:t>pos</a:t>
            </a:r>
            <a:r>
              <a:rPr lang="de-AT" sz="3400" dirty="0"/>
              <a:t> </a:t>
            </a:r>
            <a:r>
              <a:rPr lang="de-AT" sz="3400" dirty="0" err="1"/>
              <a:t>cytotoxic</a:t>
            </a:r>
            <a:r>
              <a:rPr lang="de-AT" sz="3400" dirty="0"/>
              <a:t> T </a:t>
            </a:r>
            <a:r>
              <a:rPr lang="de-AT" sz="3400" dirty="0" err="1"/>
              <a:t>cell</a:t>
            </a:r>
            <a:r>
              <a:rPr lang="de-AT" sz="3400" dirty="0"/>
              <a:t> </a:t>
            </a:r>
            <a:r>
              <a:rPr lang="de-AT" sz="3400" dirty="0" err="1"/>
              <a:t>numbers</a:t>
            </a:r>
            <a:r>
              <a:rPr lang="de-AT" sz="3400" dirty="0"/>
              <a:t>, </a:t>
            </a:r>
            <a:r>
              <a:rPr lang="de-AT" sz="3400" dirty="0" err="1"/>
              <a:t>accompanied</a:t>
            </a:r>
            <a:r>
              <a:rPr lang="de-AT" sz="3400" dirty="0"/>
              <a:t> </a:t>
            </a:r>
            <a:r>
              <a:rPr lang="de-AT" sz="3400" dirty="0" err="1"/>
              <a:t>by</a:t>
            </a:r>
            <a:r>
              <a:rPr lang="de-AT" sz="3400" dirty="0"/>
              <a:t> </a:t>
            </a:r>
            <a:r>
              <a:rPr lang="de-AT" sz="3400" dirty="0" err="1"/>
              <a:t>modulation</a:t>
            </a:r>
            <a:r>
              <a:rPr lang="de-AT" sz="3400" dirty="0"/>
              <a:t> </a:t>
            </a:r>
            <a:r>
              <a:rPr lang="de-AT" sz="3400" dirty="0" err="1"/>
              <a:t>of</a:t>
            </a:r>
            <a:r>
              <a:rPr lang="de-AT" sz="3400" dirty="0"/>
              <a:t> </a:t>
            </a:r>
            <a:r>
              <a:rPr lang="de-AT" sz="3400" dirty="0" err="1"/>
              <a:t>the</a:t>
            </a:r>
            <a:r>
              <a:rPr lang="de-AT" sz="3400" dirty="0"/>
              <a:t> gut </a:t>
            </a:r>
            <a:r>
              <a:rPr lang="de-AT" sz="3400" dirty="0" err="1"/>
              <a:t>microbiome</a:t>
            </a:r>
            <a:r>
              <a:rPr lang="de-AT" sz="3400" dirty="0"/>
              <a:t>  </a:t>
            </a:r>
            <a:r>
              <a:rPr lang="de-AT" sz="3400" dirty="0" err="1"/>
              <a:t>with</a:t>
            </a:r>
            <a:r>
              <a:rPr lang="de-AT" sz="3400" dirty="0"/>
              <a:t> </a:t>
            </a:r>
            <a:r>
              <a:rPr lang="de-AT" sz="3400" dirty="0" err="1"/>
              <a:t>marked</a:t>
            </a:r>
            <a:r>
              <a:rPr lang="de-AT" sz="3400" dirty="0"/>
              <a:t> </a:t>
            </a:r>
            <a:r>
              <a:rPr lang="de-AT" sz="3400" b="1" dirty="0" err="1"/>
              <a:t>reduction</a:t>
            </a:r>
            <a:r>
              <a:rPr lang="de-AT" sz="3400" dirty="0"/>
              <a:t> </a:t>
            </a:r>
            <a:r>
              <a:rPr lang="de-AT" sz="3400" dirty="0" err="1"/>
              <a:t>of</a:t>
            </a:r>
            <a:r>
              <a:rPr lang="de-AT" sz="3400" dirty="0"/>
              <a:t> </a:t>
            </a:r>
            <a:r>
              <a:rPr lang="de-AT" sz="3400" dirty="0" err="1" smtClean="0"/>
              <a:t>Gammaproteobacteria</a:t>
            </a:r>
            <a:endParaRPr lang="de-AT" sz="3400" dirty="0" smtClean="0"/>
          </a:p>
          <a:p>
            <a:endParaRPr lang="de-AT" sz="3400" dirty="0" smtClean="0"/>
          </a:p>
          <a:p>
            <a:pPr lvl="1">
              <a:buFont typeface="Wingdings" charset="2"/>
              <a:buChar char="Ø"/>
            </a:pPr>
            <a:r>
              <a:rPr lang="en-US" sz="3400" dirty="0" smtClean="0"/>
              <a:t>Potential </a:t>
            </a:r>
            <a:r>
              <a:rPr lang="en-US" sz="3400" dirty="0"/>
              <a:t>as </a:t>
            </a:r>
            <a:r>
              <a:rPr lang="en-US" sz="3400" b="1" dirty="0"/>
              <a:t>adjunctive </a:t>
            </a:r>
            <a:r>
              <a:rPr lang="en-US" sz="3400" b="1" dirty="0" err="1"/>
              <a:t>immunomodulatory</a:t>
            </a:r>
            <a:r>
              <a:rPr lang="en-US" sz="3400" b="1" dirty="0"/>
              <a:t> therapy </a:t>
            </a:r>
            <a:r>
              <a:rPr lang="en-US" sz="3400" dirty="0"/>
              <a:t>of </a:t>
            </a:r>
            <a:r>
              <a:rPr lang="en-US" sz="3400" dirty="0" err="1"/>
              <a:t>immunomediated</a:t>
            </a:r>
            <a:r>
              <a:rPr lang="en-US" sz="3400" dirty="0"/>
              <a:t> diseases like T1D in combination with other future immune therapies</a:t>
            </a:r>
          </a:p>
          <a:p>
            <a:endParaRPr lang="en-US" sz="3400" dirty="0"/>
          </a:p>
          <a:p>
            <a:endParaRPr lang="de-AT" dirty="0"/>
          </a:p>
          <a:p>
            <a:endParaRPr lang="de-DE" dirty="0"/>
          </a:p>
        </p:txBody>
      </p:sp>
    </p:spTree>
    <p:extLst>
      <p:ext uri="{BB962C8B-B14F-4D97-AF65-F5344CB8AC3E}">
        <p14:creationId xmlns:p14="http://schemas.microsoft.com/office/powerpoint/2010/main" val="930170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67535" y="260648"/>
            <a:ext cx="6707088" cy="490066"/>
          </a:xfrm>
        </p:spPr>
        <p:txBody>
          <a:bodyPr>
            <a:normAutofit fontScale="90000"/>
          </a:bodyPr>
          <a:lstStyle/>
          <a:p>
            <a:pPr algn="l"/>
            <a:r>
              <a:rPr lang="de-DE" dirty="0" err="1" smtClean="0">
                <a:solidFill>
                  <a:srgbClr val="000000"/>
                </a:solidFill>
              </a:rPr>
              <a:t>Acknowledgements</a:t>
            </a:r>
            <a:endParaRPr lang="de-AT" dirty="0">
              <a:solidFill>
                <a:srgbClr val="000000"/>
              </a:solidFill>
            </a:endParaRPr>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32040" y="3573016"/>
            <a:ext cx="3569664" cy="209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Inhaltsplatzhalter 2"/>
          <p:cNvSpPr txBox="1">
            <a:spLocks/>
          </p:cNvSpPr>
          <p:nvPr/>
        </p:nvSpPr>
        <p:spPr>
          <a:xfrm>
            <a:off x="467544" y="1105535"/>
            <a:ext cx="4104456" cy="57606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46C0A"/>
              </a:buClr>
              <a:buFont typeface="Arial" pitchFamily="34" charset="0"/>
              <a:buChar char="•"/>
              <a:defRPr sz="3200" kern="1200">
                <a:solidFill>
                  <a:srgbClr val="431256"/>
                </a:solidFill>
                <a:latin typeface="+mn-lt"/>
                <a:ea typeface="+mn-ea"/>
                <a:cs typeface="+mn-cs"/>
              </a:defRPr>
            </a:lvl1pPr>
            <a:lvl2pPr marL="742950" indent="-285750" algn="l" defTabSz="914400" rtl="0" eaLnBrk="1" latinLnBrk="0" hangingPunct="1">
              <a:spcBef>
                <a:spcPct val="20000"/>
              </a:spcBef>
              <a:buClr>
                <a:srgbClr val="E46C0A"/>
              </a:buClr>
              <a:buFont typeface="Arial" pitchFamily="34" charset="0"/>
              <a:buChar char="–"/>
              <a:defRPr sz="2800" kern="1200">
                <a:solidFill>
                  <a:srgbClr val="431256"/>
                </a:solidFill>
                <a:latin typeface="+mn-lt"/>
                <a:ea typeface="+mn-ea"/>
                <a:cs typeface="+mn-cs"/>
              </a:defRPr>
            </a:lvl2pPr>
            <a:lvl3pPr marL="1143000" indent="-228600" algn="l" defTabSz="914400" rtl="0" eaLnBrk="1" latinLnBrk="0" hangingPunct="1">
              <a:spcBef>
                <a:spcPct val="20000"/>
              </a:spcBef>
              <a:buClr>
                <a:srgbClr val="E46C0A"/>
              </a:buClr>
              <a:buFont typeface="Arial" pitchFamily="34" charset="0"/>
              <a:buChar char="•"/>
              <a:defRPr sz="2400" kern="1200">
                <a:solidFill>
                  <a:srgbClr val="431256"/>
                </a:solidFill>
                <a:latin typeface="+mn-lt"/>
                <a:ea typeface="+mn-ea"/>
                <a:cs typeface="+mn-cs"/>
              </a:defRPr>
            </a:lvl3pPr>
            <a:lvl4pPr marL="1600200" indent="-228600" algn="l" defTabSz="914400" rtl="0" eaLnBrk="1" latinLnBrk="0" hangingPunct="1">
              <a:spcBef>
                <a:spcPct val="20000"/>
              </a:spcBef>
              <a:buClr>
                <a:srgbClr val="E46C0A"/>
              </a:buClr>
              <a:buFont typeface="Arial" pitchFamily="34" charset="0"/>
              <a:buChar char="–"/>
              <a:defRPr sz="2000" kern="1200">
                <a:solidFill>
                  <a:srgbClr val="431256"/>
                </a:solidFill>
                <a:latin typeface="+mn-lt"/>
                <a:ea typeface="+mn-ea"/>
                <a:cs typeface="+mn-cs"/>
              </a:defRPr>
            </a:lvl4pPr>
            <a:lvl5pPr marL="2057400" indent="-228600" algn="l" defTabSz="914400" rtl="0" eaLnBrk="1" latinLnBrk="0" hangingPunct="1">
              <a:spcBef>
                <a:spcPct val="20000"/>
              </a:spcBef>
              <a:buClr>
                <a:srgbClr val="E46C0A"/>
              </a:buClr>
              <a:buFont typeface="Arial" pitchFamily="34" charset="0"/>
              <a:buChar char="»"/>
              <a:defRPr sz="2000" kern="1200">
                <a:solidFill>
                  <a:srgbClr val="43125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sz="1800" dirty="0" smtClean="0">
                <a:solidFill>
                  <a:srgbClr val="131B39"/>
                </a:solidFill>
              </a:rPr>
              <a:t>Barbara</a:t>
            </a:r>
            <a:r>
              <a:rPr lang="de-DE" sz="1800" dirty="0" smtClean="0">
                <a:solidFill>
                  <a:srgbClr val="000000"/>
                </a:solidFill>
              </a:rPr>
              <a:t> </a:t>
            </a:r>
            <a:r>
              <a:rPr lang="de-DE" sz="1800" dirty="0" err="1">
                <a:solidFill>
                  <a:srgbClr val="000000"/>
                </a:solidFill>
              </a:rPr>
              <a:t>Prietl</a:t>
            </a:r>
            <a:endParaRPr lang="de-DE" sz="1800" dirty="0">
              <a:solidFill>
                <a:srgbClr val="000000"/>
              </a:solidFill>
            </a:endParaRPr>
          </a:p>
          <a:p>
            <a:pPr lvl="1"/>
            <a:r>
              <a:rPr lang="de-DE" sz="1800" dirty="0" smtClean="0">
                <a:solidFill>
                  <a:srgbClr val="131B39"/>
                </a:solidFill>
              </a:rPr>
              <a:t>Evelyne Höller</a:t>
            </a:r>
          </a:p>
          <a:p>
            <a:pPr lvl="1"/>
            <a:r>
              <a:rPr lang="de-DE" sz="1800" dirty="0" smtClean="0">
                <a:solidFill>
                  <a:srgbClr val="131B39"/>
                </a:solidFill>
              </a:rPr>
              <a:t>Verena Pfeifer</a:t>
            </a:r>
          </a:p>
          <a:p>
            <a:pPr marL="457200" lvl="1" indent="0">
              <a:buNone/>
            </a:pPr>
            <a:endParaRPr lang="de-DE" sz="1800" dirty="0" smtClean="0">
              <a:solidFill>
                <a:srgbClr val="131B39"/>
              </a:solidFill>
            </a:endParaRPr>
          </a:p>
          <a:p>
            <a:pPr lvl="1"/>
            <a:r>
              <a:rPr lang="de-DE" sz="1800" dirty="0" smtClean="0">
                <a:solidFill>
                  <a:srgbClr val="131B39"/>
                </a:solidFill>
              </a:rPr>
              <a:t>Christine </a:t>
            </a:r>
            <a:r>
              <a:rPr lang="de-DE" sz="1800" dirty="0" err="1" smtClean="0">
                <a:solidFill>
                  <a:srgbClr val="131B39"/>
                </a:solidFill>
              </a:rPr>
              <a:t>Neuper</a:t>
            </a:r>
            <a:endParaRPr lang="de-DE" sz="1800" dirty="0" smtClean="0">
              <a:solidFill>
                <a:srgbClr val="131B39"/>
              </a:solidFill>
            </a:endParaRPr>
          </a:p>
          <a:p>
            <a:pPr lvl="1"/>
            <a:r>
              <a:rPr lang="de-DE" sz="1800" dirty="0" smtClean="0">
                <a:solidFill>
                  <a:srgbClr val="131B39"/>
                </a:solidFill>
              </a:rPr>
              <a:t>Silvia Leitgeb</a:t>
            </a:r>
          </a:p>
          <a:p>
            <a:pPr lvl="1"/>
            <a:r>
              <a:rPr lang="de-DE" sz="1800" dirty="0">
                <a:solidFill>
                  <a:srgbClr val="131B39"/>
                </a:solidFill>
              </a:rPr>
              <a:t>Anja </a:t>
            </a:r>
            <a:r>
              <a:rPr lang="de-DE" sz="1800" dirty="0" err="1">
                <a:solidFill>
                  <a:srgbClr val="131B39"/>
                </a:solidFill>
              </a:rPr>
              <a:t>Ribitsch</a:t>
            </a:r>
            <a:endParaRPr lang="de-DE" sz="1800" dirty="0">
              <a:solidFill>
                <a:srgbClr val="131B39"/>
              </a:solidFill>
            </a:endParaRPr>
          </a:p>
          <a:p>
            <a:pPr marL="457200" lvl="1" indent="0">
              <a:buNone/>
            </a:pPr>
            <a:endParaRPr lang="de-DE" sz="1600" dirty="0" smtClean="0">
              <a:solidFill>
                <a:srgbClr val="131B39"/>
              </a:solidFill>
            </a:endParaRPr>
          </a:p>
          <a:p>
            <a:r>
              <a:rPr lang="de-DE" sz="2000" b="1" dirty="0">
                <a:solidFill>
                  <a:srgbClr val="131B39"/>
                </a:solidFill>
              </a:rPr>
              <a:t>All </a:t>
            </a:r>
            <a:r>
              <a:rPr lang="de-DE" sz="2000" b="1" dirty="0" err="1">
                <a:solidFill>
                  <a:srgbClr val="131B39"/>
                </a:solidFill>
              </a:rPr>
              <a:t>our</a:t>
            </a:r>
            <a:r>
              <a:rPr lang="de-DE" sz="2000" b="1" dirty="0">
                <a:solidFill>
                  <a:srgbClr val="131B39"/>
                </a:solidFill>
              </a:rPr>
              <a:t> </a:t>
            </a:r>
            <a:r>
              <a:rPr lang="de-DE" sz="2000" b="1" dirty="0" err="1">
                <a:solidFill>
                  <a:srgbClr val="131B39"/>
                </a:solidFill>
              </a:rPr>
              <a:t>study</a:t>
            </a:r>
            <a:r>
              <a:rPr lang="de-DE" sz="2000" b="1" dirty="0">
                <a:solidFill>
                  <a:srgbClr val="131B39"/>
                </a:solidFill>
              </a:rPr>
              <a:t> </a:t>
            </a:r>
            <a:r>
              <a:rPr lang="de-DE" sz="2000" b="1" dirty="0" err="1" smtClean="0">
                <a:solidFill>
                  <a:srgbClr val="131B39"/>
                </a:solidFill>
              </a:rPr>
              <a:t>participants</a:t>
            </a:r>
            <a:endParaRPr lang="de-DE" sz="2000" b="1" dirty="0" smtClean="0">
              <a:solidFill>
                <a:srgbClr val="131B39"/>
              </a:solidFill>
            </a:endParaRPr>
          </a:p>
          <a:p>
            <a:r>
              <a:rPr lang="de-DE" sz="2000" b="1" dirty="0" smtClean="0">
                <a:solidFill>
                  <a:srgbClr val="131B39"/>
                </a:solidFill>
              </a:rPr>
              <a:t>Team Diabetes </a:t>
            </a:r>
            <a:r>
              <a:rPr lang="de-DE" sz="2000" b="1" dirty="0" err="1" smtClean="0">
                <a:solidFill>
                  <a:srgbClr val="131B39"/>
                </a:solidFill>
              </a:rPr>
              <a:t>Clinics</a:t>
            </a:r>
            <a:endParaRPr lang="de-DE" sz="2000" b="1" dirty="0" smtClean="0">
              <a:solidFill>
                <a:srgbClr val="131B39"/>
              </a:solidFill>
            </a:endParaRPr>
          </a:p>
          <a:p>
            <a:r>
              <a:rPr lang="de-DE" sz="2000" b="1" dirty="0" smtClean="0">
                <a:solidFill>
                  <a:srgbClr val="131B39"/>
                </a:solidFill>
              </a:rPr>
              <a:t>ADPP </a:t>
            </a:r>
            <a:r>
              <a:rPr lang="de-DE" sz="2000" b="1" dirty="0">
                <a:solidFill>
                  <a:srgbClr val="131B39"/>
                </a:solidFill>
              </a:rPr>
              <a:t>Network </a:t>
            </a:r>
            <a:endParaRPr lang="de-DE" sz="2000" b="1" dirty="0" smtClean="0">
              <a:solidFill>
                <a:srgbClr val="131B39"/>
              </a:solidFill>
            </a:endParaRPr>
          </a:p>
          <a:p>
            <a:endParaRPr lang="de-DE" sz="2000" b="1" dirty="0">
              <a:solidFill>
                <a:srgbClr val="131B39"/>
              </a:solidFill>
            </a:endParaRPr>
          </a:p>
          <a:p>
            <a:r>
              <a:rPr lang="de-DE" sz="2000" b="1" dirty="0" smtClean="0">
                <a:solidFill>
                  <a:srgbClr val="131B39"/>
                </a:solidFill>
              </a:rPr>
              <a:t>Research </a:t>
            </a:r>
            <a:r>
              <a:rPr lang="de-DE" sz="2000" b="1" dirty="0" err="1" smtClean="0">
                <a:solidFill>
                  <a:srgbClr val="131B39"/>
                </a:solidFill>
              </a:rPr>
              <a:t>support</a:t>
            </a:r>
            <a:r>
              <a:rPr lang="de-DE" sz="2000" b="1" dirty="0" smtClean="0">
                <a:solidFill>
                  <a:srgbClr val="131B39"/>
                </a:solidFill>
              </a:rPr>
              <a:t>  </a:t>
            </a:r>
          </a:p>
          <a:p>
            <a:pPr lvl="1"/>
            <a:r>
              <a:rPr lang="de-DE" sz="1800" dirty="0" smtClean="0">
                <a:solidFill>
                  <a:srgbClr val="131B39"/>
                </a:solidFill>
              </a:rPr>
              <a:t>EASD</a:t>
            </a:r>
            <a:r>
              <a:rPr lang="de-DE" sz="1800" dirty="0">
                <a:solidFill>
                  <a:srgbClr val="131B39"/>
                </a:solidFill>
              </a:rPr>
              <a:t> </a:t>
            </a:r>
            <a:r>
              <a:rPr lang="de-DE" sz="1800" dirty="0" err="1" smtClean="0">
                <a:solidFill>
                  <a:srgbClr val="131B39"/>
                </a:solidFill>
              </a:rPr>
              <a:t>and</a:t>
            </a:r>
            <a:r>
              <a:rPr lang="de-DE" sz="1800" dirty="0" smtClean="0">
                <a:solidFill>
                  <a:srgbClr val="131B39"/>
                </a:solidFill>
              </a:rPr>
              <a:t> EFSD</a:t>
            </a:r>
          </a:p>
          <a:p>
            <a:pPr marL="457200" lvl="1" indent="0">
              <a:buNone/>
            </a:pPr>
            <a:endParaRPr lang="de-DE" sz="1800" dirty="0" smtClean="0">
              <a:solidFill>
                <a:srgbClr val="131B39"/>
              </a:solidFill>
            </a:endParaRPr>
          </a:p>
          <a:p>
            <a:pPr marL="457200" lvl="1" indent="0">
              <a:buNone/>
            </a:pPr>
            <a:endParaRPr lang="de-DE" sz="1600" dirty="0">
              <a:solidFill>
                <a:srgbClr val="131B39"/>
              </a:solidFill>
            </a:endParaRPr>
          </a:p>
        </p:txBody>
      </p:sp>
      <p:sp>
        <p:nvSpPr>
          <p:cNvPr id="6" name="Titel 1"/>
          <p:cNvSpPr txBox="1">
            <a:spLocks/>
          </p:cNvSpPr>
          <p:nvPr/>
        </p:nvSpPr>
        <p:spPr>
          <a:xfrm>
            <a:off x="5652120" y="6093296"/>
            <a:ext cx="2448272" cy="490066"/>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3600" b="1" kern="1200">
                <a:solidFill>
                  <a:srgbClr val="431256"/>
                </a:solidFill>
                <a:latin typeface="+mj-lt"/>
                <a:ea typeface="+mj-ea"/>
                <a:cs typeface="+mj-cs"/>
              </a:defRPr>
            </a:lvl1pPr>
          </a:lstStyle>
          <a:p>
            <a:pPr algn="l"/>
            <a:r>
              <a:rPr lang="de-AT" dirty="0" err="1" smtClean="0">
                <a:solidFill>
                  <a:srgbClr val="131B39"/>
                </a:solidFill>
              </a:rPr>
              <a:t>Thank</a:t>
            </a:r>
            <a:r>
              <a:rPr lang="de-AT" dirty="0" smtClean="0">
                <a:solidFill>
                  <a:srgbClr val="131B39"/>
                </a:solidFill>
              </a:rPr>
              <a:t> </a:t>
            </a:r>
            <a:r>
              <a:rPr lang="de-AT" dirty="0" err="1" smtClean="0">
                <a:solidFill>
                  <a:srgbClr val="131B39"/>
                </a:solidFill>
              </a:rPr>
              <a:t>you</a:t>
            </a:r>
            <a:r>
              <a:rPr lang="de-AT" dirty="0" smtClean="0">
                <a:solidFill>
                  <a:srgbClr val="131B39"/>
                </a:solidFill>
              </a:rPr>
              <a:t>!</a:t>
            </a:r>
            <a:endParaRPr lang="de-AT" dirty="0">
              <a:solidFill>
                <a:srgbClr val="131B39"/>
              </a:solidFill>
            </a:endParaRPr>
          </a:p>
        </p:txBody>
      </p:sp>
      <p:sp>
        <p:nvSpPr>
          <p:cNvPr id="7" name="Inhaltsplatzhalter 2"/>
          <p:cNvSpPr txBox="1">
            <a:spLocks/>
          </p:cNvSpPr>
          <p:nvPr/>
        </p:nvSpPr>
        <p:spPr>
          <a:xfrm>
            <a:off x="4788024" y="1196752"/>
            <a:ext cx="4104456" cy="57606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46C0A"/>
              </a:buClr>
              <a:buFont typeface="Arial" pitchFamily="34" charset="0"/>
              <a:buChar char="•"/>
              <a:defRPr sz="3200" kern="1200">
                <a:solidFill>
                  <a:srgbClr val="431256"/>
                </a:solidFill>
                <a:latin typeface="+mn-lt"/>
                <a:ea typeface="+mn-ea"/>
                <a:cs typeface="+mn-cs"/>
              </a:defRPr>
            </a:lvl1pPr>
            <a:lvl2pPr marL="742950" indent="-285750" algn="l" defTabSz="914400" rtl="0" eaLnBrk="1" latinLnBrk="0" hangingPunct="1">
              <a:spcBef>
                <a:spcPct val="20000"/>
              </a:spcBef>
              <a:buClr>
                <a:srgbClr val="E46C0A"/>
              </a:buClr>
              <a:buFont typeface="Arial" pitchFamily="34" charset="0"/>
              <a:buChar char="–"/>
              <a:defRPr sz="2800" kern="1200">
                <a:solidFill>
                  <a:srgbClr val="431256"/>
                </a:solidFill>
                <a:latin typeface="+mn-lt"/>
                <a:ea typeface="+mn-ea"/>
                <a:cs typeface="+mn-cs"/>
              </a:defRPr>
            </a:lvl2pPr>
            <a:lvl3pPr marL="1143000" indent="-228600" algn="l" defTabSz="914400" rtl="0" eaLnBrk="1" latinLnBrk="0" hangingPunct="1">
              <a:spcBef>
                <a:spcPct val="20000"/>
              </a:spcBef>
              <a:buClr>
                <a:srgbClr val="E46C0A"/>
              </a:buClr>
              <a:buFont typeface="Arial" pitchFamily="34" charset="0"/>
              <a:buChar char="•"/>
              <a:defRPr sz="2400" kern="1200">
                <a:solidFill>
                  <a:srgbClr val="431256"/>
                </a:solidFill>
                <a:latin typeface="+mn-lt"/>
                <a:ea typeface="+mn-ea"/>
                <a:cs typeface="+mn-cs"/>
              </a:defRPr>
            </a:lvl3pPr>
            <a:lvl4pPr marL="1600200" indent="-228600" algn="l" defTabSz="914400" rtl="0" eaLnBrk="1" latinLnBrk="0" hangingPunct="1">
              <a:spcBef>
                <a:spcPct val="20000"/>
              </a:spcBef>
              <a:buClr>
                <a:srgbClr val="E46C0A"/>
              </a:buClr>
              <a:buFont typeface="Arial" pitchFamily="34" charset="0"/>
              <a:buChar char="–"/>
              <a:defRPr sz="2000" kern="1200">
                <a:solidFill>
                  <a:srgbClr val="431256"/>
                </a:solidFill>
                <a:latin typeface="+mn-lt"/>
                <a:ea typeface="+mn-ea"/>
                <a:cs typeface="+mn-cs"/>
              </a:defRPr>
            </a:lvl4pPr>
            <a:lvl5pPr marL="2057400" indent="-228600" algn="l" defTabSz="914400" rtl="0" eaLnBrk="1" latinLnBrk="0" hangingPunct="1">
              <a:spcBef>
                <a:spcPct val="20000"/>
              </a:spcBef>
              <a:buClr>
                <a:srgbClr val="E46C0A"/>
              </a:buClr>
              <a:buFont typeface="Arial" pitchFamily="34" charset="0"/>
              <a:buChar char="»"/>
              <a:defRPr sz="2000" kern="1200">
                <a:solidFill>
                  <a:srgbClr val="43125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de-DE" sz="1800" dirty="0">
                <a:solidFill>
                  <a:srgbClr val="131B39"/>
                </a:solidFill>
              </a:rPr>
              <a:t>Martin Tauschmann</a:t>
            </a:r>
          </a:p>
          <a:p>
            <a:pPr lvl="1"/>
            <a:r>
              <a:rPr lang="de-DE" sz="1800" dirty="0" err="1" smtClean="0">
                <a:solidFill>
                  <a:srgbClr val="131B39"/>
                </a:solidFill>
              </a:rPr>
              <a:t>Minar</a:t>
            </a:r>
            <a:r>
              <a:rPr lang="de-DE" sz="1800" dirty="0" smtClean="0">
                <a:solidFill>
                  <a:srgbClr val="131B39"/>
                </a:solidFill>
              </a:rPr>
              <a:t> </a:t>
            </a:r>
            <a:r>
              <a:rPr lang="de-DE" sz="1800" dirty="0">
                <a:solidFill>
                  <a:srgbClr val="131B39"/>
                </a:solidFill>
              </a:rPr>
              <a:t>Bashir</a:t>
            </a:r>
          </a:p>
          <a:p>
            <a:pPr lvl="1"/>
            <a:r>
              <a:rPr lang="de-DE" sz="1800" dirty="0" smtClean="0">
                <a:solidFill>
                  <a:srgbClr val="131B39"/>
                </a:solidFill>
              </a:rPr>
              <a:t>Christoph </a:t>
            </a:r>
            <a:r>
              <a:rPr lang="de-DE" sz="1800" dirty="0" err="1" smtClean="0">
                <a:solidFill>
                  <a:srgbClr val="131B39"/>
                </a:solidFill>
              </a:rPr>
              <a:t>Högenauer</a:t>
            </a:r>
            <a:endParaRPr lang="de-DE" sz="1800" dirty="0" smtClean="0">
              <a:solidFill>
                <a:srgbClr val="131B39"/>
              </a:solidFill>
            </a:endParaRPr>
          </a:p>
          <a:p>
            <a:pPr lvl="1"/>
            <a:r>
              <a:rPr lang="de-DE" sz="1800" dirty="0" smtClean="0">
                <a:solidFill>
                  <a:srgbClr val="131B39"/>
                </a:solidFill>
              </a:rPr>
              <a:t>Patrizia Kump</a:t>
            </a:r>
            <a:endParaRPr lang="de-DE" sz="1800" dirty="0">
              <a:solidFill>
                <a:srgbClr val="131B39"/>
              </a:solidFill>
            </a:endParaRPr>
          </a:p>
          <a:p>
            <a:pPr lvl="1"/>
            <a:r>
              <a:rPr lang="de-DE" sz="1800" dirty="0" smtClean="0">
                <a:solidFill>
                  <a:srgbClr val="131B39"/>
                </a:solidFill>
              </a:rPr>
              <a:t>Gregor </a:t>
            </a:r>
            <a:r>
              <a:rPr lang="de-DE" sz="1800" dirty="0" err="1" smtClean="0">
                <a:solidFill>
                  <a:srgbClr val="131B39"/>
                </a:solidFill>
              </a:rPr>
              <a:t>Gorkiewicz</a:t>
            </a:r>
            <a:endParaRPr lang="de-DE" sz="1800" dirty="0" smtClean="0">
              <a:solidFill>
                <a:srgbClr val="131B39"/>
              </a:solidFill>
            </a:endParaRPr>
          </a:p>
          <a:p>
            <a:pPr lvl="1"/>
            <a:r>
              <a:rPr lang="de-DE" sz="1800" dirty="0" smtClean="0">
                <a:solidFill>
                  <a:srgbClr val="131B39"/>
                </a:solidFill>
              </a:rPr>
              <a:t>Stefan Pilz</a:t>
            </a:r>
            <a:endParaRPr lang="de-DE" sz="1800" dirty="0">
              <a:solidFill>
                <a:srgbClr val="131B39"/>
              </a:solidFill>
            </a:endParaRPr>
          </a:p>
          <a:p>
            <a:pPr marL="457200" lvl="1" indent="0">
              <a:buNone/>
            </a:pPr>
            <a:endParaRPr lang="de-DE" sz="1600" dirty="0">
              <a:solidFill>
                <a:srgbClr val="131B39"/>
              </a:solidFill>
            </a:endParaRPr>
          </a:p>
        </p:txBody>
      </p:sp>
      <p:grpSp>
        <p:nvGrpSpPr>
          <p:cNvPr id="8" name="Group 34"/>
          <p:cNvGrpSpPr>
            <a:grpSpLocks/>
          </p:cNvGrpSpPr>
          <p:nvPr/>
        </p:nvGrpSpPr>
        <p:grpSpPr bwMode="auto">
          <a:xfrm>
            <a:off x="2843113" y="1199828"/>
            <a:ext cx="936799" cy="789012"/>
            <a:chOff x="686" y="2938"/>
            <a:chExt cx="696" cy="696"/>
          </a:xfrm>
        </p:grpSpPr>
        <p:sp>
          <p:nvSpPr>
            <p:cNvPr id="9" name="Oval 35"/>
            <p:cNvSpPr>
              <a:spLocks noChangeArrowheads="1"/>
            </p:cNvSpPr>
            <p:nvPr/>
          </p:nvSpPr>
          <p:spPr bwMode="auto">
            <a:xfrm>
              <a:off x="686" y="2938"/>
              <a:ext cx="696" cy="696"/>
            </a:xfrm>
            <a:prstGeom prst="ellipse">
              <a:avLst/>
            </a:prstGeom>
            <a:gradFill rotWithShape="1">
              <a:gsLst>
                <a:gs pos="0">
                  <a:srgbClr val="66FFFF"/>
                </a:gs>
                <a:gs pos="100000">
                  <a:srgbClr val="2F7676">
                    <a:alpha val="0"/>
                  </a:srgbClr>
                </a:gs>
              </a:gsLst>
              <a:path path="shape">
                <a:fillToRect l="50000" t="50000" r="50000" b="50000"/>
              </a:path>
            </a:gradFill>
            <a:ln w="9525">
              <a:noFill/>
              <a:round/>
              <a:headEnd/>
              <a:tailEnd/>
            </a:ln>
          </p:spPr>
          <p:txBody>
            <a:bodyPr wrap="none" anchor="ctr"/>
            <a:lstStyle/>
            <a:p>
              <a:pPr>
                <a:buClr>
                  <a:srgbClr val="000000"/>
                </a:buClr>
                <a:buSzPct val="100000"/>
                <a:buFont typeface="Times New Roman" pitchFamily="18" charset="0"/>
                <a:buNone/>
              </a:pPr>
              <a:endParaRPr lang="en-US" sz="1400">
                <a:solidFill>
                  <a:schemeClr val="bg1"/>
                </a:solidFill>
                <a:latin typeface="Calibri" pitchFamily="34" charset="0"/>
                <a:ea typeface="ＭＳ Ｐゴシック"/>
                <a:cs typeface="ＭＳ Ｐゴシック"/>
              </a:endParaRPr>
            </a:p>
          </p:txBody>
        </p:sp>
        <p:grpSp>
          <p:nvGrpSpPr>
            <p:cNvPr id="10" name="Group 36"/>
            <p:cNvGrpSpPr>
              <a:grpSpLocks/>
            </p:cNvGrpSpPr>
            <p:nvPr/>
          </p:nvGrpSpPr>
          <p:grpSpPr bwMode="auto">
            <a:xfrm rot="1436856">
              <a:off x="788" y="3055"/>
              <a:ext cx="508" cy="504"/>
              <a:chOff x="365" y="2467"/>
              <a:chExt cx="1015" cy="1015"/>
            </a:xfrm>
          </p:grpSpPr>
          <p:sp>
            <p:nvSpPr>
              <p:cNvPr id="12" name="Oval 37"/>
              <p:cNvSpPr>
                <a:spLocks noChangeArrowheads="1"/>
              </p:cNvSpPr>
              <p:nvPr/>
            </p:nvSpPr>
            <p:spPr bwMode="auto">
              <a:xfrm rot="3246143">
                <a:off x="384" y="2480"/>
                <a:ext cx="987" cy="993"/>
              </a:xfrm>
              <a:prstGeom prst="ellipse">
                <a:avLst/>
              </a:prstGeom>
              <a:gradFill rotWithShape="1">
                <a:gsLst>
                  <a:gs pos="0">
                    <a:srgbClr val="085E72"/>
                  </a:gs>
                  <a:gs pos="100000">
                    <a:srgbClr val="042C35">
                      <a:alpha val="0"/>
                    </a:srgbClr>
                  </a:gs>
                </a:gsLst>
                <a:lin ang="0" scaled="1"/>
              </a:gradFill>
              <a:ln w="9525">
                <a:noFill/>
                <a:round/>
                <a:headEnd/>
                <a:tailEnd/>
              </a:ln>
            </p:spPr>
            <p:txBody>
              <a:bodyPr wrap="none" anchor="ctr"/>
              <a:lstStyle/>
              <a:p>
                <a:pPr>
                  <a:buClr>
                    <a:srgbClr val="000000"/>
                  </a:buClr>
                  <a:buSzPct val="100000"/>
                  <a:buFont typeface="Times New Roman" pitchFamily="18" charset="0"/>
                  <a:buNone/>
                </a:pPr>
                <a:endParaRPr lang="en-US" sz="1400">
                  <a:solidFill>
                    <a:schemeClr val="bg1"/>
                  </a:solidFill>
                  <a:latin typeface="Calibri" pitchFamily="34" charset="0"/>
                  <a:ea typeface="ＭＳ Ｐゴシック"/>
                  <a:cs typeface="ＭＳ Ｐゴシック"/>
                </a:endParaRPr>
              </a:p>
            </p:txBody>
          </p:sp>
          <p:grpSp>
            <p:nvGrpSpPr>
              <p:cNvPr id="13" name="Group 38"/>
              <p:cNvGrpSpPr>
                <a:grpSpLocks/>
              </p:cNvGrpSpPr>
              <p:nvPr/>
            </p:nvGrpSpPr>
            <p:grpSpPr bwMode="auto">
              <a:xfrm>
                <a:off x="365" y="2467"/>
                <a:ext cx="1015" cy="1015"/>
                <a:chOff x="155" y="1858"/>
                <a:chExt cx="832" cy="832"/>
              </a:xfrm>
            </p:grpSpPr>
            <p:grpSp>
              <p:nvGrpSpPr>
                <p:cNvPr id="14" name="Group 39"/>
                <p:cNvGrpSpPr>
                  <a:grpSpLocks/>
                </p:cNvGrpSpPr>
                <p:nvPr/>
              </p:nvGrpSpPr>
              <p:grpSpPr bwMode="auto">
                <a:xfrm>
                  <a:off x="206" y="1941"/>
                  <a:ext cx="669" cy="647"/>
                  <a:chOff x="206" y="1941"/>
                  <a:chExt cx="669" cy="647"/>
                </a:xfrm>
              </p:grpSpPr>
              <p:sp>
                <p:nvSpPr>
                  <p:cNvPr id="19" name="Oval 40"/>
                  <p:cNvSpPr>
                    <a:spLocks noChangeArrowheads="1"/>
                  </p:cNvSpPr>
                  <p:nvPr/>
                </p:nvSpPr>
                <p:spPr bwMode="auto">
                  <a:xfrm>
                    <a:off x="280" y="1994"/>
                    <a:ext cx="595" cy="594"/>
                  </a:xfrm>
                  <a:prstGeom prst="ellipse">
                    <a:avLst/>
                  </a:prstGeom>
                  <a:gradFill rotWithShape="1">
                    <a:gsLst>
                      <a:gs pos="0">
                        <a:srgbClr val="FFFFFF">
                          <a:alpha val="45000"/>
                        </a:srgbClr>
                      </a:gs>
                      <a:gs pos="100000">
                        <a:srgbClr val="FFFFFF">
                          <a:alpha val="14998"/>
                        </a:srgbClr>
                      </a:gs>
                    </a:gsLst>
                    <a:lin ang="2700000" scaled="1"/>
                  </a:gradFill>
                  <a:ln w="9525">
                    <a:noFill/>
                    <a:round/>
                    <a:headEnd/>
                    <a:tailEnd/>
                  </a:ln>
                </p:spPr>
                <p:txBody>
                  <a:bodyPr wrap="none" anchor="ctr"/>
                  <a:lstStyle/>
                  <a:p>
                    <a:pPr>
                      <a:buClr>
                        <a:srgbClr val="000000"/>
                      </a:buClr>
                      <a:buSzPct val="100000"/>
                      <a:buFont typeface="Times New Roman" pitchFamily="18" charset="0"/>
                      <a:buNone/>
                    </a:pPr>
                    <a:endParaRPr lang="en-US" sz="1400">
                      <a:solidFill>
                        <a:schemeClr val="bg1"/>
                      </a:solidFill>
                      <a:latin typeface="Calibri" pitchFamily="34" charset="0"/>
                      <a:ea typeface="ＭＳ Ｐゴシック"/>
                      <a:cs typeface="ＭＳ Ｐゴシック"/>
                    </a:endParaRPr>
                  </a:p>
                </p:txBody>
              </p:sp>
              <p:sp>
                <p:nvSpPr>
                  <p:cNvPr id="20" name="Oval 41"/>
                  <p:cNvSpPr>
                    <a:spLocks noChangeArrowheads="1"/>
                  </p:cNvSpPr>
                  <p:nvPr/>
                </p:nvSpPr>
                <p:spPr bwMode="auto">
                  <a:xfrm>
                    <a:off x="206" y="1941"/>
                    <a:ext cx="594" cy="595"/>
                  </a:xfrm>
                  <a:prstGeom prst="ellipse">
                    <a:avLst/>
                  </a:prstGeom>
                  <a:gradFill rotWithShape="1">
                    <a:gsLst>
                      <a:gs pos="0">
                        <a:srgbClr val="71DCF5">
                          <a:alpha val="50000"/>
                        </a:srgbClr>
                      </a:gs>
                      <a:gs pos="100000">
                        <a:srgbClr val="346671"/>
                      </a:gs>
                    </a:gsLst>
                    <a:path path="rect">
                      <a:fillToRect r="100000" b="100000"/>
                    </a:path>
                  </a:gradFill>
                  <a:ln w="9525">
                    <a:noFill/>
                    <a:round/>
                    <a:headEnd/>
                    <a:tailEnd/>
                  </a:ln>
                </p:spPr>
                <p:txBody>
                  <a:bodyPr wrap="none" anchor="ctr"/>
                  <a:lstStyle/>
                  <a:p>
                    <a:pPr>
                      <a:buClr>
                        <a:srgbClr val="000000"/>
                      </a:buClr>
                      <a:buSzPct val="100000"/>
                      <a:buFont typeface="Times New Roman" pitchFamily="18" charset="0"/>
                      <a:buNone/>
                    </a:pPr>
                    <a:endParaRPr lang="en-US" sz="1400">
                      <a:solidFill>
                        <a:schemeClr val="bg1"/>
                      </a:solidFill>
                      <a:latin typeface="Calibri" pitchFamily="34" charset="0"/>
                      <a:ea typeface="ＭＳ Ｐゴシック"/>
                      <a:cs typeface="ＭＳ Ｐゴシック"/>
                    </a:endParaRPr>
                  </a:p>
                </p:txBody>
              </p:sp>
              <p:sp>
                <p:nvSpPr>
                  <p:cNvPr id="21" name="Freeform 42"/>
                  <p:cNvSpPr>
                    <a:spLocks/>
                  </p:cNvSpPr>
                  <p:nvPr/>
                </p:nvSpPr>
                <p:spPr bwMode="auto">
                  <a:xfrm>
                    <a:off x="671" y="2401"/>
                    <a:ext cx="38" cy="36"/>
                  </a:xfrm>
                  <a:custGeom>
                    <a:avLst/>
                    <a:gdLst>
                      <a:gd name="T0" fmla="*/ 0 w 128"/>
                      <a:gd name="T1" fmla="*/ 0 h 124"/>
                      <a:gd name="T2" fmla="*/ 0 w 128"/>
                      <a:gd name="T3" fmla="*/ 0 h 124"/>
                      <a:gd name="T4" fmla="*/ 0 w 128"/>
                      <a:gd name="T5" fmla="*/ 0 h 124"/>
                      <a:gd name="T6" fmla="*/ 0 w 128"/>
                      <a:gd name="T7" fmla="*/ 0 h 124"/>
                      <a:gd name="T8" fmla="*/ 0 w 128"/>
                      <a:gd name="T9" fmla="*/ 0 h 124"/>
                      <a:gd name="T10" fmla="*/ 0 w 128"/>
                      <a:gd name="T11" fmla="*/ 0 h 124"/>
                      <a:gd name="T12" fmla="*/ 0 60000 65536"/>
                      <a:gd name="T13" fmla="*/ 0 60000 65536"/>
                      <a:gd name="T14" fmla="*/ 0 60000 65536"/>
                      <a:gd name="T15" fmla="*/ 0 60000 65536"/>
                      <a:gd name="T16" fmla="*/ 0 60000 65536"/>
                      <a:gd name="T17" fmla="*/ 0 60000 65536"/>
                      <a:gd name="T18" fmla="*/ 0 w 128"/>
                      <a:gd name="T19" fmla="*/ 0 h 124"/>
                      <a:gd name="T20" fmla="*/ 128 w 128"/>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128" h="124">
                        <a:moveTo>
                          <a:pt x="82" y="0"/>
                        </a:moveTo>
                        <a:cubicBezTo>
                          <a:pt x="38" y="22"/>
                          <a:pt x="22" y="38"/>
                          <a:pt x="0" y="82"/>
                        </a:cubicBezTo>
                        <a:cubicBezTo>
                          <a:pt x="6" y="94"/>
                          <a:pt x="6" y="112"/>
                          <a:pt x="18" y="119"/>
                        </a:cubicBezTo>
                        <a:cubicBezTo>
                          <a:pt x="26" y="124"/>
                          <a:pt x="37" y="114"/>
                          <a:pt x="46" y="110"/>
                        </a:cubicBezTo>
                        <a:cubicBezTo>
                          <a:pt x="85" y="93"/>
                          <a:pt x="105" y="71"/>
                          <a:pt x="128" y="37"/>
                        </a:cubicBezTo>
                        <a:cubicBezTo>
                          <a:pt x="102" y="10"/>
                          <a:pt x="117" y="23"/>
                          <a:pt x="82" y="0"/>
                        </a:cubicBezTo>
                        <a:close/>
                      </a:path>
                    </a:pathLst>
                  </a:custGeom>
                  <a:solidFill>
                    <a:srgbClr val="0D16E2"/>
                  </a:solidFill>
                  <a:ln w="9525">
                    <a:noFill/>
                    <a:round/>
                    <a:headEnd/>
                    <a:tailEnd/>
                  </a:ln>
                </p:spPr>
                <p:txBody>
                  <a:bodyPr wrap="none" anchor="ctr"/>
                  <a:lstStyle/>
                  <a:p>
                    <a:endParaRPr lang="de-AT"/>
                  </a:p>
                </p:txBody>
              </p:sp>
              <p:sp>
                <p:nvSpPr>
                  <p:cNvPr id="22" name="Oval 43"/>
                  <p:cNvSpPr>
                    <a:spLocks noChangeArrowheads="1"/>
                  </p:cNvSpPr>
                  <p:nvPr/>
                </p:nvSpPr>
                <p:spPr bwMode="auto">
                  <a:xfrm rot="2212193">
                    <a:off x="305" y="2022"/>
                    <a:ext cx="33" cy="101"/>
                  </a:xfrm>
                  <a:prstGeom prst="ellipse">
                    <a:avLst/>
                  </a:prstGeom>
                  <a:gradFill rotWithShape="1">
                    <a:gsLst>
                      <a:gs pos="0">
                        <a:srgbClr val="0D16E2"/>
                      </a:gs>
                      <a:gs pos="100000">
                        <a:srgbClr val="FFFFFF">
                          <a:alpha val="59000"/>
                        </a:srgbClr>
                      </a:gs>
                    </a:gsLst>
                    <a:lin ang="2700000" scaled="1"/>
                  </a:gradFill>
                  <a:ln w="9525">
                    <a:noFill/>
                    <a:round/>
                    <a:headEnd/>
                    <a:tailEnd/>
                  </a:ln>
                </p:spPr>
                <p:txBody>
                  <a:bodyPr wrap="none" anchor="ctr"/>
                  <a:lstStyle/>
                  <a:p>
                    <a:pPr>
                      <a:buClr>
                        <a:srgbClr val="000000"/>
                      </a:buClr>
                      <a:buSzPct val="100000"/>
                      <a:buFont typeface="Times New Roman" pitchFamily="18" charset="0"/>
                      <a:buNone/>
                    </a:pPr>
                    <a:endParaRPr lang="en-US" sz="1400">
                      <a:solidFill>
                        <a:schemeClr val="bg1"/>
                      </a:solidFill>
                      <a:latin typeface="Calibri" pitchFamily="34" charset="0"/>
                      <a:ea typeface="ＭＳ Ｐゴシック"/>
                      <a:cs typeface="ＭＳ Ｐゴシック"/>
                    </a:endParaRPr>
                  </a:p>
                </p:txBody>
              </p:sp>
            </p:grpSp>
            <p:grpSp>
              <p:nvGrpSpPr>
                <p:cNvPr id="15" name="Group 44"/>
                <p:cNvGrpSpPr>
                  <a:grpSpLocks/>
                </p:cNvGrpSpPr>
                <p:nvPr/>
              </p:nvGrpSpPr>
              <p:grpSpPr bwMode="auto">
                <a:xfrm>
                  <a:off x="155" y="1858"/>
                  <a:ext cx="832" cy="832"/>
                  <a:chOff x="538" y="1090"/>
                  <a:chExt cx="1381" cy="1381"/>
                </a:xfrm>
              </p:grpSpPr>
              <p:sp>
                <p:nvSpPr>
                  <p:cNvPr id="16" name="Oval 45"/>
                  <p:cNvSpPr>
                    <a:spLocks noChangeArrowheads="1"/>
                  </p:cNvSpPr>
                  <p:nvPr/>
                </p:nvSpPr>
                <p:spPr bwMode="auto">
                  <a:xfrm>
                    <a:off x="538" y="1090"/>
                    <a:ext cx="1381" cy="1381"/>
                  </a:xfrm>
                  <a:prstGeom prst="ellipse">
                    <a:avLst/>
                  </a:prstGeom>
                  <a:gradFill rotWithShape="1">
                    <a:gsLst>
                      <a:gs pos="0">
                        <a:srgbClr val="346671">
                          <a:alpha val="0"/>
                        </a:srgbClr>
                      </a:gs>
                      <a:gs pos="100000">
                        <a:srgbClr val="71DCF5">
                          <a:alpha val="57999"/>
                        </a:srgbClr>
                      </a:gs>
                    </a:gsLst>
                    <a:path path="shape">
                      <a:fillToRect l="50000" t="50000" r="50000" b="50000"/>
                    </a:path>
                  </a:gradFill>
                  <a:ln w="3175">
                    <a:solidFill>
                      <a:srgbClr val="085E72"/>
                    </a:solidFill>
                    <a:round/>
                    <a:headEnd/>
                    <a:tailEnd/>
                  </a:ln>
                </p:spPr>
                <p:txBody>
                  <a:bodyPr wrap="none" anchor="ctr"/>
                  <a:lstStyle/>
                  <a:p>
                    <a:pPr>
                      <a:buClr>
                        <a:srgbClr val="000000"/>
                      </a:buClr>
                      <a:buSzPct val="100000"/>
                      <a:buFont typeface="Times New Roman" pitchFamily="18" charset="0"/>
                      <a:buNone/>
                    </a:pPr>
                    <a:endParaRPr lang="en-US" sz="1400">
                      <a:solidFill>
                        <a:schemeClr val="bg1"/>
                      </a:solidFill>
                      <a:latin typeface="Calibri" pitchFamily="34" charset="0"/>
                      <a:ea typeface="ＭＳ Ｐゴシック"/>
                      <a:cs typeface="ＭＳ Ｐゴシック"/>
                    </a:endParaRPr>
                  </a:p>
                </p:txBody>
              </p:sp>
              <p:sp>
                <p:nvSpPr>
                  <p:cNvPr id="17" name="Freeform 46"/>
                  <p:cNvSpPr>
                    <a:spLocks/>
                  </p:cNvSpPr>
                  <p:nvPr/>
                </p:nvSpPr>
                <p:spPr bwMode="auto">
                  <a:xfrm>
                    <a:off x="642" y="1291"/>
                    <a:ext cx="255" cy="310"/>
                  </a:xfrm>
                  <a:custGeom>
                    <a:avLst/>
                    <a:gdLst>
                      <a:gd name="T0" fmla="*/ 255 w 255"/>
                      <a:gd name="T1" fmla="*/ 36 h 310"/>
                      <a:gd name="T2" fmla="*/ 54 w 255"/>
                      <a:gd name="T3" fmla="*/ 155 h 310"/>
                      <a:gd name="T4" fmla="*/ 255 w 255"/>
                      <a:gd name="T5" fmla="*/ 36 h 310"/>
                      <a:gd name="T6" fmla="*/ 0 60000 65536"/>
                      <a:gd name="T7" fmla="*/ 0 60000 65536"/>
                      <a:gd name="T8" fmla="*/ 0 60000 65536"/>
                      <a:gd name="T9" fmla="*/ 0 w 255"/>
                      <a:gd name="T10" fmla="*/ 0 h 310"/>
                      <a:gd name="T11" fmla="*/ 255 w 255"/>
                      <a:gd name="T12" fmla="*/ 310 h 310"/>
                    </a:gdLst>
                    <a:ahLst/>
                    <a:cxnLst>
                      <a:cxn ang="T6">
                        <a:pos x="T0" y="T1"/>
                      </a:cxn>
                      <a:cxn ang="T7">
                        <a:pos x="T2" y="T3"/>
                      </a:cxn>
                      <a:cxn ang="T8">
                        <a:pos x="T4" y="T5"/>
                      </a:cxn>
                    </a:cxnLst>
                    <a:rect l="T9" t="T10" r="T11" b="T12"/>
                    <a:pathLst>
                      <a:path w="255" h="310">
                        <a:moveTo>
                          <a:pt x="255" y="36"/>
                        </a:moveTo>
                        <a:cubicBezTo>
                          <a:pt x="255" y="36"/>
                          <a:pt x="108" y="0"/>
                          <a:pt x="54" y="155"/>
                        </a:cubicBezTo>
                        <a:cubicBezTo>
                          <a:pt x="0" y="310"/>
                          <a:pt x="181" y="63"/>
                          <a:pt x="255" y="36"/>
                        </a:cubicBezTo>
                        <a:close/>
                      </a:path>
                    </a:pathLst>
                  </a:custGeom>
                  <a:gradFill rotWithShape="1">
                    <a:gsLst>
                      <a:gs pos="0">
                        <a:srgbClr val="0D16E2">
                          <a:alpha val="57999"/>
                        </a:srgbClr>
                      </a:gs>
                      <a:gs pos="100000">
                        <a:srgbClr val="060A69">
                          <a:alpha val="0"/>
                        </a:srgbClr>
                      </a:gs>
                    </a:gsLst>
                    <a:path path="rect">
                      <a:fillToRect l="50000" t="50000" r="50000" b="50000"/>
                    </a:path>
                  </a:gradFill>
                  <a:ln w="9525">
                    <a:noFill/>
                    <a:round/>
                    <a:headEnd/>
                    <a:tailEnd/>
                  </a:ln>
                </p:spPr>
                <p:txBody>
                  <a:bodyPr wrap="none" anchor="ctr"/>
                  <a:lstStyle/>
                  <a:p>
                    <a:endParaRPr lang="de-AT"/>
                  </a:p>
                </p:txBody>
              </p:sp>
              <p:sp>
                <p:nvSpPr>
                  <p:cNvPr id="18" name="Freeform 47"/>
                  <p:cNvSpPr>
                    <a:spLocks/>
                  </p:cNvSpPr>
                  <p:nvPr/>
                </p:nvSpPr>
                <p:spPr bwMode="auto">
                  <a:xfrm flipH="1" flipV="1">
                    <a:off x="1613" y="2082"/>
                    <a:ext cx="109" cy="132"/>
                  </a:xfrm>
                  <a:custGeom>
                    <a:avLst/>
                    <a:gdLst>
                      <a:gd name="T0" fmla="*/ 0 w 255"/>
                      <a:gd name="T1" fmla="*/ 0 h 310"/>
                      <a:gd name="T2" fmla="*/ 0 w 255"/>
                      <a:gd name="T3" fmla="*/ 0 h 310"/>
                      <a:gd name="T4" fmla="*/ 0 w 255"/>
                      <a:gd name="T5" fmla="*/ 0 h 310"/>
                      <a:gd name="T6" fmla="*/ 0 60000 65536"/>
                      <a:gd name="T7" fmla="*/ 0 60000 65536"/>
                      <a:gd name="T8" fmla="*/ 0 60000 65536"/>
                      <a:gd name="T9" fmla="*/ 0 w 255"/>
                      <a:gd name="T10" fmla="*/ 0 h 310"/>
                      <a:gd name="T11" fmla="*/ 255 w 255"/>
                      <a:gd name="T12" fmla="*/ 310 h 310"/>
                    </a:gdLst>
                    <a:ahLst/>
                    <a:cxnLst>
                      <a:cxn ang="T6">
                        <a:pos x="T0" y="T1"/>
                      </a:cxn>
                      <a:cxn ang="T7">
                        <a:pos x="T2" y="T3"/>
                      </a:cxn>
                      <a:cxn ang="T8">
                        <a:pos x="T4" y="T5"/>
                      </a:cxn>
                    </a:cxnLst>
                    <a:rect l="T9" t="T10" r="T11" b="T12"/>
                    <a:pathLst>
                      <a:path w="255" h="310">
                        <a:moveTo>
                          <a:pt x="255" y="36"/>
                        </a:moveTo>
                        <a:cubicBezTo>
                          <a:pt x="255" y="36"/>
                          <a:pt x="108" y="0"/>
                          <a:pt x="54" y="155"/>
                        </a:cubicBezTo>
                        <a:cubicBezTo>
                          <a:pt x="0" y="310"/>
                          <a:pt x="181" y="63"/>
                          <a:pt x="255" y="36"/>
                        </a:cubicBezTo>
                        <a:close/>
                      </a:path>
                    </a:pathLst>
                  </a:custGeom>
                  <a:solidFill>
                    <a:srgbClr val="0D16E2">
                      <a:alpha val="58038"/>
                    </a:srgbClr>
                  </a:solidFill>
                  <a:ln w="9525">
                    <a:noFill/>
                    <a:round/>
                    <a:headEnd/>
                    <a:tailEnd/>
                  </a:ln>
                </p:spPr>
                <p:txBody>
                  <a:bodyPr wrap="none" anchor="ctr"/>
                  <a:lstStyle/>
                  <a:p>
                    <a:endParaRPr lang="de-AT"/>
                  </a:p>
                </p:txBody>
              </p:sp>
            </p:grpSp>
          </p:grpSp>
        </p:grpSp>
        <p:sp>
          <p:nvSpPr>
            <p:cNvPr id="11" name="Oval 48" descr="70%"/>
            <p:cNvSpPr>
              <a:spLocks noChangeArrowheads="1"/>
            </p:cNvSpPr>
            <p:nvPr/>
          </p:nvSpPr>
          <p:spPr bwMode="auto">
            <a:xfrm>
              <a:off x="856" y="3132"/>
              <a:ext cx="314" cy="402"/>
            </a:xfrm>
            <a:prstGeom prst="ellipse">
              <a:avLst/>
            </a:prstGeom>
            <a:noFill/>
            <a:ln w="9525">
              <a:noFill/>
              <a:round/>
              <a:headEnd/>
              <a:tailEnd/>
            </a:ln>
          </p:spPr>
          <p:txBody>
            <a:bodyPr wrap="none" anchor="ctr"/>
            <a:lstStyle/>
            <a:p>
              <a:pPr>
                <a:lnSpc>
                  <a:spcPct val="75000"/>
                </a:lnSpc>
                <a:buClr>
                  <a:srgbClr val="000000"/>
                </a:buClr>
                <a:buSzPct val="100000"/>
                <a:buFont typeface="Times New Roman" pitchFamily="18" charset="0"/>
                <a:buNone/>
              </a:pPr>
              <a:r>
                <a:rPr lang="en-US" sz="1400" dirty="0">
                  <a:solidFill>
                    <a:srgbClr val="000000"/>
                  </a:solidFill>
                  <a:latin typeface="Arial Narrow" pitchFamily="34" charset="0"/>
                  <a:ea typeface="ＭＳ Ｐゴシック"/>
                  <a:cs typeface="ＭＳ Ｐゴシック"/>
                </a:rPr>
                <a:t>CD4</a:t>
              </a:r>
              <a:r>
                <a:rPr lang="en-US" sz="1400" baseline="30000" dirty="0">
                  <a:solidFill>
                    <a:srgbClr val="000000"/>
                  </a:solidFill>
                  <a:latin typeface="Arial Narrow" pitchFamily="34" charset="0"/>
                  <a:ea typeface="ＭＳ Ｐゴシック"/>
                  <a:cs typeface="ＭＳ Ｐゴシック"/>
                </a:rPr>
                <a:t>+</a:t>
              </a:r>
              <a:r>
                <a:rPr lang="en-US" sz="1400" dirty="0">
                  <a:solidFill>
                    <a:srgbClr val="000000"/>
                  </a:solidFill>
                  <a:latin typeface="Arial Narrow" pitchFamily="34" charset="0"/>
                  <a:ea typeface="ＭＳ Ｐゴシック"/>
                  <a:cs typeface="ＭＳ Ｐゴシック"/>
                </a:rPr>
                <a:t/>
              </a:r>
              <a:br>
                <a:rPr lang="en-US" sz="1400" dirty="0">
                  <a:solidFill>
                    <a:srgbClr val="000000"/>
                  </a:solidFill>
                  <a:latin typeface="Arial Narrow" pitchFamily="34" charset="0"/>
                  <a:ea typeface="ＭＳ Ｐゴシック"/>
                  <a:cs typeface="ＭＳ Ｐゴシック"/>
                </a:rPr>
              </a:br>
              <a:r>
                <a:rPr lang="en-US" sz="1400" dirty="0">
                  <a:solidFill>
                    <a:srgbClr val="000000"/>
                  </a:solidFill>
                  <a:latin typeface="Arial Narrow" pitchFamily="34" charset="0"/>
                  <a:ea typeface="ＭＳ Ｐゴシック"/>
                  <a:cs typeface="ＭＳ Ｐゴシック"/>
                </a:rPr>
                <a:t>T cell</a:t>
              </a:r>
            </a:p>
          </p:txBody>
        </p:sp>
      </p:grpSp>
      <p:pic>
        <p:nvPicPr>
          <p:cNvPr id="23" name="Picture 6" descr="Logo_ADPP"/>
          <p:cNvPicPr>
            <a:picLocks noChangeAspect="1" noChangeArrowheads="1"/>
          </p:cNvPicPr>
          <p:nvPr/>
        </p:nvPicPr>
        <p:blipFill>
          <a:blip r:embed="rId4"/>
          <a:srcRect/>
          <a:stretch>
            <a:fillRect/>
          </a:stretch>
        </p:blipFill>
        <p:spPr bwMode="auto">
          <a:xfrm>
            <a:off x="2556570" y="4437112"/>
            <a:ext cx="1727398" cy="814103"/>
          </a:xfrm>
          <a:prstGeom prst="rect">
            <a:avLst/>
          </a:prstGeom>
          <a:blipFill dpi="0" rotWithShape="1">
            <a:blip r:embed="rId5"/>
            <a:srcRect/>
            <a:tile tx="0" ty="0" sx="100000" sy="100000" flip="none" algn="tl"/>
          </a:blipFill>
          <a:ln w="9525">
            <a:noFill/>
            <a:miter lim="800000"/>
            <a:headEnd/>
            <a:tailEnd/>
          </a:ln>
        </p:spPr>
      </p:pic>
      <p:pic>
        <p:nvPicPr>
          <p:cNvPr id="24" name="Picture 1"/>
          <p:cNvPicPr>
            <a:picLocks noChangeAspect="1"/>
          </p:cNvPicPr>
          <p:nvPr/>
        </p:nvPicPr>
        <p:blipFill>
          <a:blip r:embed="rId6"/>
          <a:srcRect/>
          <a:stretch>
            <a:fillRect/>
          </a:stretch>
        </p:blipFill>
        <p:spPr bwMode="auto">
          <a:xfrm>
            <a:off x="1115616" y="6021288"/>
            <a:ext cx="1536700" cy="295275"/>
          </a:xfrm>
          <a:prstGeom prst="rect">
            <a:avLst/>
          </a:prstGeom>
          <a:noFill/>
          <a:ln w="9525">
            <a:noFill/>
            <a:miter lim="800000"/>
            <a:headEnd/>
            <a:tailEnd/>
          </a:ln>
        </p:spPr>
      </p:pic>
    </p:spTree>
    <p:extLst>
      <p:ext uri="{BB962C8B-B14F-4D97-AF65-F5344CB8AC3E}">
        <p14:creationId xmlns:p14="http://schemas.microsoft.com/office/powerpoint/2010/main" val="18115264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7504" y="188640"/>
            <a:ext cx="8435280" cy="895881"/>
          </a:xfrm>
        </p:spPr>
        <p:txBody>
          <a:bodyPr/>
          <a:lstStyle/>
          <a:p>
            <a:pPr algn="l"/>
            <a:r>
              <a:rPr lang="de-DE" dirty="0" err="1" smtClean="0">
                <a:solidFill>
                  <a:srgbClr val="131B39"/>
                </a:solidFill>
              </a:rPr>
              <a:t>Effects</a:t>
            </a:r>
            <a:r>
              <a:rPr lang="de-DE" dirty="0" smtClean="0">
                <a:solidFill>
                  <a:srgbClr val="131B39"/>
                </a:solidFill>
              </a:rPr>
              <a:t> </a:t>
            </a:r>
            <a:r>
              <a:rPr lang="de-DE" dirty="0" err="1" smtClean="0">
                <a:solidFill>
                  <a:srgbClr val="131B39"/>
                </a:solidFill>
              </a:rPr>
              <a:t>of</a:t>
            </a:r>
            <a:r>
              <a:rPr lang="de-DE" dirty="0" smtClean="0">
                <a:solidFill>
                  <a:srgbClr val="131B39"/>
                </a:solidFill>
              </a:rPr>
              <a:t> Vitamin D </a:t>
            </a:r>
            <a:br>
              <a:rPr lang="de-DE" dirty="0" smtClean="0">
                <a:solidFill>
                  <a:srgbClr val="131B39"/>
                </a:solidFill>
              </a:rPr>
            </a:br>
            <a:r>
              <a:rPr lang="de-DE" dirty="0" smtClean="0">
                <a:solidFill>
                  <a:srgbClr val="131B39"/>
                </a:solidFill>
              </a:rPr>
              <a:t>in </a:t>
            </a:r>
            <a:r>
              <a:rPr lang="de-DE" dirty="0" err="1" smtClean="0">
                <a:solidFill>
                  <a:srgbClr val="131B39"/>
                </a:solidFill>
              </a:rPr>
              <a:t>the</a:t>
            </a:r>
            <a:r>
              <a:rPr lang="de-DE" dirty="0" smtClean="0">
                <a:solidFill>
                  <a:srgbClr val="131B39"/>
                </a:solidFill>
              </a:rPr>
              <a:t> immune </a:t>
            </a:r>
            <a:r>
              <a:rPr lang="de-DE" dirty="0" err="1" smtClean="0">
                <a:solidFill>
                  <a:srgbClr val="131B39"/>
                </a:solidFill>
              </a:rPr>
              <a:t>system</a:t>
            </a:r>
            <a:endParaRPr lang="de-AT" dirty="0">
              <a:solidFill>
                <a:srgbClr val="131B39"/>
              </a:solidFill>
            </a:endParaRPr>
          </a:p>
        </p:txBody>
      </p:sp>
      <p:sp>
        <p:nvSpPr>
          <p:cNvPr id="5" name="Text Box 4"/>
          <p:cNvSpPr txBox="1">
            <a:spLocks noChangeArrowheads="1"/>
          </p:cNvSpPr>
          <p:nvPr/>
        </p:nvSpPr>
        <p:spPr bwMode="auto">
          <a:xfrm>
            <a:off x="5796136" y="6400040"/>
            <a:ext cx="30450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50000"/>
              </a:spcBef>
              <a:spcAft>
                <a:spcPct val="0"/>
              </a:spcAft>
              <a:defRPr sz="2000">
                <a:solidFill>
                  <a:schemeClr val="tx1"/>
                </a:solidFill>
                <a:latin typeface="Verdana" pitchFamily="34" charset="0"/>
              </a:defRPr>
            </a:lvl6pPr>
            <a:lvl7pPr marL="2971800" indent="-228600" eaLnBrk="0" fontAlgn="base" hangingPunct="0">
              <a:spcBef>
                <a:spcPct val="50000"/>
              </a:spcBef>
              <a:spcAft>
                <a:spcPct val="0"/>
              </a:spcAft>
              <a:defRPr sz="2000">
                <a:solidFill>
                  <a:schemeClr val="tx1"/>
                </a:solidFill>
                <a:latin typeface="Verdana" pitchFamily="34" charset="0"/>
              </a:defRPr>
            </a:lvl7pPr>
            <a:lvl8pPr marL="3429000" indent="-228600" eaLnBrk="0" fontAlgn="base" hangingPunct="0">
              <a:spcBef>
                <a:spcPct val="50000"/>
              </a:spcBef>
              <a:spcAft>
                <a:spcPct val="0"/>
              </a:spcAft>
              <a:defRPr sz="2000">
                <a:solidFill>
                  <a:schemeClr val="tx1"/>
                </a:solidFill>
                <a:latin typeface="Verdana" pitchFamily="34" charset="0"/>
              </a:defRPr>
            </a:lvl8pPr>
            <a:lvl9pPr marL="3886200" indent="-228600" eaLnBrk="0" fontAlgn="base" hangingPunct="0">
              <a:spcBef>
                <a:spcPct val="50000"/>
              </a:spcBef>
              <a:spcAft>
                <a:spcPct val="0"/>
              </a:spcAft>
              <a:defRPr sz="2000">
                <a:solidFill>
                  <a:schemeClr val="tx1"/>
                </a:solidFill>
                <a:latin typeface="Verdana" pitchFamily="34" charset="0"/>
              </a:defRPr>
            </a:lvl9pPr>
          </a:lstStyle>
          <a:p>
            <a:pPr eaLnBrk="1" hangingPunct="1"/>
            <a:r>
              <a:rPr lang="de-DE" sz="1600" i="1" dirty="0">
                <a:solidFill>
                  <a:srgbClr val="131B39"/>
                </a:solidFill>
                <a:latin typeface="+mn-lt"/>
              </a:rPr>
              <a:t>Bouillon, </a:t>
            </a:r>
            <a:r>
              <a:rPr lang="de-DE" sz="1600" i="1" dirty="0" err="1">
                <a:solidFill>
                  <a:srgbClr val="131B39"/>
                </a:solidFill>
                <a:latin typeface="+mn-lt"/>
              </a:rPr>
              <a:t>Endocrine</a:t>
            </a:r>
            <a:r>
              <a:rPr lang="de-DE" sz="1600" i="1" dirty="0">
                <a:solidFill>
                  <a:srgbClr val="131B39"/>
                </a:solidFill>
                <a:latin typeface="+mn-lt"/>
              </a:rPr>
              <a:t> Reviews, </a:t>
            </a:r>
            <a:r>
              <a:rPr lang="de-DE" sz="1600" i="1" dirty="0" smtClean="0">
                <a:solidFill>
                  <a:srgbClr val="131B39"/>
                </a:solidFill>
                <a:latin typeface="+mn-lt"/>
              </a:rPr>
              <a:t>2008</a:t>
            </a:r>
            <a:endParaRPr lang="de-DE" sz="1600" i="1" dirty="0">
              <a:solidFill>
                <a:srgbClr val="131B39"/>
              </a:solidFill>
              <a:latin typeface="+mn-lt"/>
            </a:endParaRPr>
          </a:p>
        </p:txBody>
      </p:sp>
      <p:pic>
        <p:nvPicPr>
          <p:cNvPr id="11266" name="Picture 2" descr="An external file that holds a picture, illustration, etc.&#10;Object name is zef0060827000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9944" y="1802536"/>
            <a:ext cx="6096000" cy="441007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4605144" y="4797152"/>
            <a:ext cx="590226" cy="369332"/>
          </a:xfrm>
          <a:prstGeom prst="rect">
            <a:avLst/>
          </a:prstGeom>
          <a:noFill/>
        </p:spPr>
        <p:txBody>
          <a:bodyPr wrap="none" rtlCol="0">
            <a:spAutoFit/>
          </a:bodyPr>
          <a:lstStyle/>
          <a:p>
            <a:r>
              <a:rPr lang="de-DE" b="1" dirty="0" err="1" smtClean="0"/>
              <a:t>Treg</a:t>
            </a:r>
            <a:endParaRPr lang="de-AT" b="1" dirty="0"/>
          </a:p>
        </p:txBody>
      </p:sp>
    </p:spTree>
    <p:extLst>
      <p:ext uri="{BB962C8B-B14F-4D97-AF65-F5344CB8AC3E}">
        <p14:creationId xmlns:p14="http://schemas.microsoft.com/office/powerpoint/2010/main" val="42473373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29600" cy="895881"/>
          </a:xfrm>
        </p:spPr>
        <p:txBody>
          <a:bodyPr/>
          <a:lstStyle/>
          <a:p>
            <a:pPr algn="l"/>
            <a:r>
              <a:rPr lang="de-DE" dirty="0" smtClean="0"/>
              <a:t>Vitamin D </a:t>
            </a:r>
            <a:r>
              <a:rPr lang="de-DE" dirty="0" err="1" smtClean="0"/>
              <a:t>supplementation</a:t>
            </a:r>
            <a:r>
              <a:rPr lang="de-DE" dirty="0" smtClean="0"/>
              <a:t> </a:t>
            </a:r>
            <a:r>
              <a:rPr lang="de-DE" dirty="0" err="1" smtClean="0"/>
              <a:t>and</a:t>
            </a:r>
            <a:r>
              <a:rPr lang="de-DE" dirty="0" smtClean="0"/>
              <a:t> </a:t>
            </a:r>
            <a:r>
              <a:rPr lang="de-DE" dirty="0" err="1" smtClean="0"/>
              <a:t>regulatory</a:t>
            </a:r>
            <a:r>
              <a:rPr lang="de-DE" dirty="0" smtClean="0"/>
              <a:t> T </a:t>
            </a:r>
            <a:r>
              <a:rPr lang="de-DE" dirty="0" err="1" smtClean="0"/>
              <a:t>cells</a:t>
            </a:r>
            <a:r>
              <a:rPr lang="de-DE" dirty="0" smtClean="0"/>
              <a:t> in </a:t>
            </a:r>
            <a:r>
              <a:rPr lang="de-DE" dirty="0" err="1" smtClean="0"/>
              <a:t>healthy</a:t>
            </a:r>
            <a:r>
              <a:rPr lang="de-DE" dirty="0" smtClean="0"/>
              <a:t> </a:t>
            </a:r>
            <a:r>
              <a:rPr lang="de-DE" dirty="0" err="1" smtClean="0"/>
              <a:t>humans</a:t>
            </a:r>
            <a:endParaRPr lang="de-AT"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803871423"/>
              </p:ext>
            </p:extLst>
          </p:nvPr>
        </p:nvGraphicFramePr>
        <p:xfrm>
          <a:off x="5364088" y="2852936"/>
          <a:ext cx="3045794" cy="2184648"/>
        </p:xfrm>
        <a:graphic>
          <a:graphicData uri="http://schemas.openxmlformats.org/drawingml/2006/table">
            <a:tbl>
              <a:tblPr firstRow="1" bandRow="1">
                <a:tableStyleId>{17292A2E-F333-43FB-9621-5CBBE7FDCDCB}</a:tableStyleId>
              </a:tblPr>
              <a:tblGrid>
                <a:gridCol w="1440160"/>
                <a:gridCol w="1605634"/>
              </a:tblGrid>
              <a:tr h="432048">
                <a:tc>
                  <a:txBody>
                    <a:bodyPr/>
                    <a:lstStyle/>
                    <a:p>
                      <a:r>
                        <a:rPr lang="de-AT" dirty="0" smtClean="0"/>
                        <a:t>Pilot </a:t>
                      </a:r>
                      <a:r>
                        <a:rPr lang="de-AT" dirty="0" err="1" smtClean="0"/>
                        <a:t>study</a:t>
                      </a:r>
                      <a:endParaRPr lang="de-AT" dirty="0"/>
                    </a:p>
                  </a:txBody>
                  <a:tcPr/>
                </a:tc>
                <a:tc>
                  <a:txBody>
                    <a:bodyPr/>
                    <a:lstStyle/>
                    <a:p>
                      <a:pPr algn="ctr"/>
                      <a:r>
                        <a:rPr lang="de-AT" dirty="0" smtClean="0"/>
                        <a:t>1x 140.000 IU</a:t>
                      </a:r>
                    </a:p>
                    <a:p>
                      <a:pPr algn="ctr"/>
                      <a:r>
                        <a:rPr lang="de-AT" dirty="0" err="1" smtClean="0"/>
                        <a:t>Cholecalciferol</a:t>
                      </a:r>
                      <a:endParaRPr lang="de-AT" dirty="0"/>
                    </a:p>
                  </a:txBody>
                  <a:tcPr/>
                </a:tc>
              </a:tr>
              <a:tr h="432048">
                <a:tc>
                  <a:txBody>
                    <a:bodyPr/>
                    <a:lstStyle/>
                    <a:p>
                      <a:r>
                        <a:rPr lang="de-DE" dirty="0" smtClean="0"/>
                        <a:t>n</a:t>
                      </a:r>
                      <a:endParaRPr lang="de-AT" dirty="0"/>
                    </a:p>
                  </a:txBody>
                  <a:tcPr/>
                </a:tc>
                <a:tc>
                  <a:txBody>
                    <a:bodyPr/>
                    <a:lstStyle/>
                    <a:p>
                      <a:pPr algn="ctr"/>
                      <a:r>
                        <a:rPr lang="de-DE" dirty="0" smtClean="0"/>
                        <a:t>50</a:t>
                      </a:r>
                      <a:endParaRPr lang="de-AT" dirty="0"/>
                    </a:p>
                  </a:txBody>
                  <a:tcPr/>
                </a:tc>
              </a:tr>
              <a:tr h="370840">
                <a:tc>
                  <a:txBody>
                    <a:bodyPr/>
                    <a:lstStyle/>
                    <a:p>
                      <a:r>
                        <a:rPr lang="de-DE" dirty="0" smtClean="0"/>
                        <a:t>Age (</a:t>
                      </a:r>
                      <a:r>
                        <a:rPr lang="de-DE" dirty="0" err="1" smtClean="0"/>
                        <a:t>yrs</a:t>
                      </a:r>
                      <a:r>
                        <a:rPr lang="de-DE" dirty="0" smtClean="0"/>
                        <a:t>)</a:t>
                      </a:r>
                      <a:endParaRPr lang="de-AT" dirty="0"/>
                    </a:p>
                  </a:txBody>
                  <a:tcPr/>
                </a:tc>
                <a:tc>
                  <a:txBody>
                    <a:bodyPr/>
                    <a:lstStyle/>
                    <a:p>
                      <a:pPr algn="ctr"/>
                      <a:r>
                        <a:rPr lang="de-DE" dirty="0" smtClean="0"/>
                        <a:t>31±8</a:t>
                      </a:r>
                      <a:endParaRPr lang="de-AT" dirty="0"/>
                    </a:p>
                  </a:txBody>
                  <a:tcPr/>
                </a:tc>
              </a:tr>
              <a:tr h="370840">
                <a:tc>
                  <a:txBody>
                    <a:bodyPr/>
                    <a:lstStyle/>
                    <a:p>
                      <a:r>
                        <a:rPr lang="de-DE" dirty="0" err="1" smtClean="0"/>
                        <a:t>Females</a:t>
                      </a:r>
                      <a:r>
                        <a:rPr lang="de-DE" baseline="0" dirty="0" smtClean="0"/>
                        <a:t> (%)</a:t>
                      </a:r>
                      <a:endParaRPr lang="de-AT" dirty="0"/>
                    </a:p>
                  </a:txBody>
                  <a:tcPr/>
                </a:tc>
                <a:tc>
                  <a:txBody>
                    <a:bodyPr/>
                    <a:lstStyle/>
                    <a:p>
                      <a:pPr algn="ctr"/>
                      <a:r>
                        <a:rPr lang="de-DE" dirty="0" smtClean="0"/>
                        <a:t>64</a:t>
                      </a:r>
                      <a:endParaRPr lang="de-AT" dirty="0"/>
                    </a:p>
                  </a:txBody>
                  <a:tcPr/>
                </a:tc>
              </a:tr>
              <a:tr h="370840">
                <a:tc>
                  <a:txBody>
                    <a:bodyPr/>
                    <a:lstStyle/>
                    <a:p>
                      <a:r>
                        <a:rPr lang="de-DE" dirty="0" smtClean="0"/>
                        <a:t>BMI (kg/m²)</a:t>
                      </a:r>
                      <a:endParaRPr lang="de-AT" dirty="0"/>
                    </a:p>
                  </a:txBody>
                  <a:tcPr/>
                </a:tc>
                <a:tc>
                  <a:txBody>
                    <a:bodyPr/>
                    <a:lstStyle/>
                    <a:p>
                      <a:pPr algn="ctr"/>
                      <a:r>
                        <a:rPr lang="de-DE" dirty="0" smtClean="0"/>
                        <a:t>23.3±4.3</a:t>
                      </a:r>
                      <a:endParaRPr lang="de-AT" dirty="0"/>
                    </a:p>
                  </a:txBody>
                  <a:tcPr/>
                </a:tc>
              </a:tr>
            </a:tbl>
          </a:graphicData>
        </a:graphic>
      </p:graphicFrame>
      <p:sp>
        <p:nvSpPr>
          <p:cNvPr id="5" name="Textfeld 4"/>
          <p:cNvSpPr txBox="1"/>
          <p:nvPr/>
        </p:nvSpPr>
        <p:spPr>
          <a:xfrm>
            <a:off x="6156176" y="6385375"/>
            <a:ext cx="2626488" cy="338554"/>
          </a:xfrm>
          <a:prstGeom prst="rect">
            <a:avLst/>
          </a:prstGeom>
          <a:noFill/>
        </p:spPr>
        <p:txBody>
          <a:bodyPr wrap="none" rtlCol="0">
            <a:spAutoFit/>
          </a:bodyPr>
          <a:lstStyle/>
          <a:p>
            <a:r>
              <a:rPr lang="de-DE" sz="1600" i="1" dirty="0" err="1" smtClean="0"/>
              <a:t>Prietl</a:t>
            </a:r>
            <a:r>
              <a:rPr lang="de-DE" sz="1600" i="1" dirty="0" smtClean="0"/>
              <a:t> B, Pilz S et al IMAJ 2010</a:t>
            </a:r>
            <a:endParaRPr lang="de-AT" sz="1600" i="1" dirty="0"/>
          </a:p>
        </p:txBody>
      </p:sp>
      <p:pic>
        <p:nvPicPr>
          <p:cNvPr id="6" name="Bild 5"/>
          <p:cNvPicPr>
            <a:picLocks noChangeAspect="1"/>
          </p:cNvPicPr>
          <p:nvPr/>
        </p:nvPicPr>
        <p:blipFill>
          <a:blip r:embed="rId3"/>
          <a:stretch>
            <a:fillRect/>
          </a:stretch>
        </p:blipFill>
        <p:spPr>
          <a:xfrm>
            <a:off x="1043608" y="2492896"/>
            <a:ext cx="3314700" cy="3009900"/>
          </a:xfrm>
          <a:prstGeom prst="rect">
            <a:avLst/>
          </a:prstGeom>
        </p:spPr>
      </p:pic>
    </p:spTree>
    <p:extLst>
      <p:ext uri="{BB962C8B-B14F-4D97-AF65-F5344CB8AC3E}">
        <p14:creationId xmlns:p14="http://schemas.microsoft.com/office/powerpoint/2010/main" val="22835089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091237"/>
            <a:ext cx="7776864" cy="414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23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4293" r="7686"/>
          <a:stretch/>
        </p:blipFill>
        <p:spPr bwMode="auto">
          <a:xfrm>
            <a:off x="144016" y="44624"/>
            <a:ext cx="8964488" cy="2439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feil nach unten 1"/>
          <p:cNvSpPr/>
          <p:nvPr/>
        </p:nvSpPr>
        <p:spPr>
          <a:xfrm>
            <a:off x="1691680" y="2708920"/>
            <a:ext cx="288032" cy="288032"/>
          </a:xfrm>
          <a:prstGeom prst="downArrow">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Pfeil nach unten 5"/>
          <p:cNvSpPr/>
          <p:nvPr/>
        </p:nvSpPr>
        <p:spPr>
          <a:xfrm>
            <a:off x="2339752" y="2708920"/>
            <a:ext cx="288032" cy="288032"/>
          </a:xfrm>
          <a:prstGeom prst="downArrow">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Pfeil nach unten 6"/>
          <p:cNvSpPr/>
          <p:nvPr/>
        </p:nvSpPr>
        <p:spPr>
          <a:xfrm>
            <a:off x="2915816" y="2708920"/>
            <a:ext cx="288032" cy="288032"/>
          </a:xfrm>
          <a:prstGeom prst="downArrow">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Rechteck 2"/>
          <p:cNvSpPr/>
          <p:nvPr/>
        </p:nvSpPr>
        <p:spPr>
          <a:xfrm>
            <a:off x="0" y="1484784"/>
            <a:ext cx="6336704" cy="792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4" name="Textfeld 3"/>
          <p:cNvSpPr txBox="1"/>
          <p:nvPr/>
        </p:nvSpPr>
        <p:spPr>
          <a:xfrm>
            <a:off x="1619672" y="2060848"/>
            <a:ext cx="1882247" cy="369332"/>
          </a:xfrm>
          <a:prstGeom prst="rect">
            <a:avLst/>
          </a:prstGeom>
          <a:noFill/>
        </p:spPr>
        <p:txBody>
          <a:bodyPr wrap="none" rtlCol="0">
            <a:spAutoFit/>
          </a:bodyPr>
          <a:lstStyle/>
          <a:p>
            <a:r>
              <a:rPr lang="de-DE" dirty="0" smtClean="0"/>
              <a:t>140.000 IU </a:t>
            </a:r>
            <a:r>
              <a:rPr lang="de-DE" dirty="0" err="1" smtClean="0"/>
              <a:t>Vit</a:t>
            </a:r>
            <a:r>
              <a:rPr lang="de-DE" dirty="0" smtClean="0"/>
              <a:t> D3</a:t>
            </a:r>
            <a:endParaRPr lang="de-DE" dirty="0"/>
          </a:p>
        </p:txBody>
      </p:sp>
      <p:sp>
        <p:nvSpPr>
          <p:cNvPr id="5" name="Textfeld 4"/>
          <p:cNvSpPr txBox="1"/>
          <p:nvPr/>
        </p:nvSpPr>
        <p:spPr>
          <a:xfrm>
            <a:off x="5567805" y="6451031"/>
            <a:ext cx="3396683" cy="338554"/>
          </a:xfrm>
          <a:prstGeom prst="rect">
            <a:avLst/>
          </a:prstGeom>
          <a:noFill/>
        </p:spPr>
        <p:txBody>
          <a:bodyPr wrap="none" rtlCol="0">
            <a:spAutoFit/>
          </a:bodyPr>
          <a:lstStyle/>
          <a:p>
            <a:r>
              <a:rPr lang="de-DE" sz="1600" i="1" dirty="0" err="1" smtClean="0"/>
              <a:t>Prietl</a:t>
            </a:r>
            <a:r>
              <a:rPr lang="de-DE" sz="1600" i="1" dirty="0" smtClean="0"/>
              <a:t> B, Treiber G et al </a:t>
            </a:r>
            <a:r>
              <a:rPr lang="de-DE" sz="1600" i="1" dirty="0" err="1" smtClean="0"/>
              <a:t>Eur</a:t>
            </a:r>
            <a:r>
              <a:rPr lang="de-DE" sz="1600" i="1" dirty="0" smtClean="0"/>
              <a:t> J </a:t>
            </a:r>
            <a:r>
              <a:rPr lang="de-DE" sz="1600" i="1" dirty="0" err="1" smtClean="0"/>
              <a:t>Nutr</a:t>
            </a:r>
            <a:r>
              <a:rPr lang="de-DE" sz="1600" i="1" dirty="0" smtClean="0"/>
              <a:t> 2014</a:t>
            </a:r>
            <a:endParaRPr lang="de-DE" sz="1600" i="1" dirty="0"/>
          </a:p>
        </p:txBody>
      </p:sp>
      <p:sp>
        <p:nvSpPr>
          <p:cNvPr id="8" name="Textfeld 7"/>
          <p:cNvSpPr txBox="1"/>
          <p:nvPr/>
        </p:nvSpPr>
        <p:spPr>
          <a:xfrm>
            <a:off x="7596336" y="4437112"/>
            <a:ext cx="785967" cy="523220"/>
          </a:xfrm>
          <a:prstGeom prst="rect">
            <a:avLst/>
          </a:prstGeom>
          <a:noFill/>
        </p:spPr>
        <p:txBody>
          <a:bodyPr wrap="none" rtlCol="0">
            <a:spAutoFit/>
          </a:bodyPr>
          <a:lstStyle/>
          <a:p>
            <a:r>
              <a:rPr lang="de-DE" sz="1400" i="1" dirty="0"/>
              <a:t>r</a:t>
            </a:r>
            <a:r>
              <a:rPr lang="de-DE" sz="1400" dirty="0" smtClean="0"/>
              <a:t>=0.339</a:t>
            </a:r>
          </a:p>
          <a:p>
            <a:r>
              <a:rPr lang="de-DE" sz="1400" i="1" dirty="0"/>
              <a:t>p</a:t>
            </a:r>
            <a:r>
              <a:rPr lang="de-DE" sz="1400" dirty="0" smtClean="0"/>
              <a:t>=0.009</a:t>
            </a:r>
            <a:endParaRPr lang="de-DE" sz="1400" dirty="0"/>
          </a:p>
        </p:txBody>
      </p:sp>
      <p:sp>
        <p:nvSpPr>
          <p:cNvPr id="9" name="Textfeld 8"/>
          <p:cNvSpPr txBox="1"/>
          <p:nvPr/>
        </p:nvSpPr>
        <p:spPr>
          <a:xfrm>
            <a:off x="6012160" y="2132856"/>
            <a:ext cx="968008" cy="369332"/>
          </a:xfrm>
          <a:prstGeom prst="rect">
            <a:avLst/>
          </a:prstGeom>
          <a:noFill/>
        </p:spPr>
        <p:txBody>
          <a:bodyPr wrap="none" rtlCol="0">
            <a:spAutoFit/>
          </a:bodyPr>
          <a:lstStyle/>
          <a:p>
            <a:r>
              <a:rPr lang="de-DE" dirty="0" smtClean="0"/>
              <a:t>Baseline</a:t>
            </a:r>
            <a:endParaRPr lang="de-DE" dirty="0"/>
          </a:p>
        </p:txBody>
      </p:sp>
    </p:spTree>
    <p:extLst>
      <p:ext uri="{BB962C8B-B14F-4D97-AF65-F5344CB8AC3E}">
        <p14:creationId xmlns:p14="http://schemas.microsoft.com/office/powerpoint/2010/main" val="1818491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6768752" cy="601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a:xfrm>
            <a:off x="4139952" y="3856913"/>
            <a:ext cx="4608512" cy="2664296"/>
          </a:xfrm>
          <a:prstGeom prst="rect">
            <a:avLst/>
          </a:prstGeom>
        </p:spPr>
        <p:txBody>
          <a:bodyPr/>
          <a:lstStyle>
            <a:lvl1pPr marL="287338" indent="-287338" algn="l" defTabSz="981075" rtl="0" eaLnBrk="0" fontAlgn="base" hangingPunct="0">
              <a:spcBef>
                <a:spcPct val="40000"/>
              </a:spcBef>
              <a:spcAft>
                <a:spcPct val="0"/>
              </a:spcAft>
              <a:buClr>
                <a:schemeClr val="tx1"/>
              </a:buClr>
              <a:buChar char="•"/>
              <a:defRPr sz="2800">
                <a:solidFill>
                  <a:srgbClr val="001965"/>
                </a:solidFill>
                <a:latin typeface="+mn-lt"/>
                <a:ea typeface="+mn-ea"/>
                <a:cs typeface="+mn-cs"/>
              </a:defRPr>
            </a:lvl1pPr>
            <a:lvl2pPr marL="738188" indent="-269875" algn="l" defTabSz="981075" rtl="0" eaLnBrk="0" fontAlgn="base" hangingPunct="0">
              <a:spcBef>
                <a:spcPct val="10000"/>
              </a:spcBef>
              <a:spcAft>
                <a:spcPct val="20000"/>
              </a:spcAft>
              <a:buClr>
                <a:srgbClr val="001965"/>
              </a:buClr>
              <a:buFont typeface="Wingdings" pitchFamily="2" charset="2"/>
              <a:buChar char="§"/>
              <a:defRPr sz="2400">
                <a:solidFill>
                  <a:srgbClr val="001965"/>
                </a:solidFill>
                <a:latin typeface="+mn-lt"/>
              </a:defRPr>
            </a:lvl2pPr>
            <a:lvl3pPr marL="1227138" indent="-274638" algn="l" defTabSz="981075" rtl="0" eaLnBrk="0" fontAlgn="base" hangingPunct="0">
              <a:spcBef>
                <a:spcPct val="10000"/>
              </a:spcBef>
              <a:spcAft>
                <a:spcPct val="20000"/>
              </a:spcAft>
              <a:buClr>
                <a:schemeClr val="tx1"/>
              </a:buClr>
              <a:buChar char="-"/>
              <a:defRPr sz="2000">
                <a:solidFill>
                  <a:srgbClr val="001965"/>
                </a:solidFill>
                <a:latin typeface="+mn-lt"/>
              </a:defRPr>
            </a:lvl3pPr>
            <a:lvl4pPr marL="1708150" indent="-293688" algn="l" defTabSz="981075" rtl="0" eaLnBrk="0" fontAlgn="base" hangingPunct="0">
              <a:spcBef>
                <a:spcPct val="10000"/>
              </a:spcBef>
              <a:spcAft>
                <a:spcPct val="20000"/>
              </a:spcAft>
              <a:buClr>
                <a:srgbClr val="8A560F"/>
              </a:buClr>
              <a:buSzPct val="120000"/>
              <a:buChar char="•"/>
              <a:defRPr sz="2000">
                <a:solidFill>
                  <a:srgbClr val="001965"/>
                </a:solidFill>
                <a:latin typeface="+mn-lt"/>
              </a:defRPr>
            </a:lvl4pPr>
            <a:lvl5pPr marL="2176463" indent="-303213" algn="l" defTabSz="981075" rtl="0" eaLnBrk="0" fontAlgn="base" hangingPunct="0">
              <a:spcBef>
                <a:spcPct val="10000"/>
              </a:spcBef>
              <a:spcAft>
                <a:spcPct val="20000"/>
              </a:spcAft>
              <a:buClr>
                <a:schemeClr val="folHlink"/>
              </a:buClr>
              <a:buSzPct val="120000"/>
              <a:buChar char="•"/>
              <a:defRPr sz="2000">
                <a:solidFill>
                  <a:srgbClr val="001965"/>
                </a:solidFill>
                <a:latin typeface="+mn-lt"/>
              </a:defRPr>
            </a:lvl5pPr>
            <a:lvl6pPr marL="2633663" indent="-303213" algn="l" defTabSz="981075" rtl="0" fontAlgn="base">
              <a:spcBef>
                <a:spcPct val="10000"/>
              </a:spcBef>
              <a:spcAft>
                <a:spcPct val="20000"/>
              </a:spcAft>
              <a:buClr>
                <a:schemeClr val="folHlink"/>
              </a:buClr>
              <a:buSzPct val="120000"/>
              <a:buChar char="•"/>
              <a:defRPr sz="2000">
                <a:solidFill>
                  <a:srgbClr val="001965"/>
                </a:solidFill>
                <a:latin typeface="+mn-lt"/>
              </a:defRPr>
            </a:lvl6pPr>
            <a:lvl7pPr marL="3090863" indent="-303213" algn="l" defTabSz="981075" rtl="0" fontAlgn="base">
              <a:spcBef>
                <a:spcPct val="10000"/>
              </a:spcBef>
              <a:spcAft>
                <a:spcPct val="20000"/>
              </a:spcAft>
              <a:buClr>
                <a:schemeClr val="folHlink"/>
              </a:buClr>
              <a:buSzPct val="120000"/>
              <a:buChar char="•"/>
              <a:defRPr sz="2000">
                <a:solidFill>
                  <a:srgbClr val="001965"/>
                </a:solidFill>
                <a:latin typeface="+mn-lt"/>
              </a:defRPr>
            </a:lvl7pPr>
            <a:lvl8pPr marL="3548063" indent="-303213" algn="l" defTabSz="981075" rtl="0" fontAlgn="base">
              <a:spcBef>
                <a:spcPct val="10000"/>
              </a:spcBef>
              <a:spcAft>
                <a:spcPct val="20000"/>
              </a:spcAft>
              <a:buClr>
                <a:schemeClr val="folHlink"/>
              </a:buClr>
              <a:buSzPct val="120000"/>
              <a:buChar char="•"/>
              <a:defRPr sz="2000">
                <a:solidFill>
                  <a:srgbClr val="001965"/>
                </a:solidFill>
                <a:latin typeface="+mn-lt"/>
              </a:defRPr>
            </a:lvl8pPr>
            <a:lvl9pPr marL="4005263" indent="-303213" algn="l" defTabSz="981075" rtl="0" fontAlgn="base">
              <a:spcBef>
                <a:spcPct val="10000"/>
              </a:spcBef>
              <a:spcAft>
                <a:spcPct val="20000"/>
              </a:spcAft>
              <a:buClr>
                <a:schemeClr val="folHlink"/>
              </a:buClr>
              <a:buSzPct val="120000"/>
              <a:buChar char="•"/>
              <a:defRPr sz="2000">
                <a:solidFill>
                  <a:srgbClr val="001965"/>
                </a:solidFill>
                <a:latin typeface="+mn-lt"/>
              </a:defRPr>
            </a:lvl9pPr>
          </a:lstStyle>
          <a:p>
            <a:pPr eaLnBrk="1" hangingPunct="1"/>
            <a:r>
              <a:rPr lang="en-US" sz="2000" kern="0" dirty="0" smtClean="0">
                <a:solidFill>
                  <a:srgbClr val="131B39"/>
                </a:solidFill>
              </a:rPr>
              <a:t>Significant increase in </a:t>
            </a:r>
            <a:br>
              <a:rPr lang="en-US" sz="2000" kern="0" dirty="0" smtClean="0">
                <a:solidFill>
                  <a:srgbClr val="131B39"/>
                </a:solidFill>
              </a:rPr>
            </a:br>
            <a:r>
              <a:rPr lang="en-US" sz="2000" kern="0" dirty="0" smtClean="0">
                <a:solidFill>
                  <a:srgbClr val="131B39"/>
                </a:solidFill>
              </a:rPr>
              <a:t>% </a:t>
            </a:r>
            <a:r>
              <a:rPr lang="en-US" sz="2000" kern="0" dirty="0" err="1" smtClean="0">
                <a:solidFill>
                  <a:srgbClr val="131B39"/>
                </a:solidFill>
              </a:rPr>
              <a:t>Treg</a:t>
            </a:r>
            <a:r>
              <a:rPr lang="en-US" sz="2000" kern="0" dirty="0" smtClean="0">
                <a:solidFill>
                  <a:srgbClr val="131B39"/>
                </a:solidFill>
              </a:rPr>
              <a:t> in CD4</a:t>
            </a:r>
            <a:r>
              <a:rPr lang="en-US" sz="2000" kern="0" baseline="30000" dirty="0" smtClean="0">
                <a:solidFill>
                  <a:srgbClr val="131B39"/>
                </a:solidFill>
              </a:rPr>
              <a:t>pos</a:t>
            </a:r>
            <a:r>
              <a:rPr lang="en-US" sz="2000" kern="0" dirty="0" smtClean="0">
                <a:solidFill>
                  <a:srgbClr val="131B39"/>
                </a:solidFill>
              </a:rPr>
              <a:t> T cells</a:t>
            </a:r>
          </a:p>
          <a:p>
            <a:pPr eaLnBrk="1" hangingPunct="1"/>
            <a:r>
              <a:rPr lang="en-US" altLang="en-US" sz="2000" kern="0" dirty="0" smtClean="0">
                <a:solidFill>
                  <a:srgbClr val="131B39"/>
                </a:solidFill>
              </a:rPr>
              <a:t>Unchanged </a:t>
            </a:r>
            <a:r>
              <a:rPr lang="en-US" altLang="en-US" sz="2000" kern="0" dirty="0" err="1" smtClean="0">
                <a:solidFill>
                  <a:srgbClr val="131B39"/>
                </a:solidFill>
              </a:rPr>
              <a:t>Treg</a:t>
            </a:r>
            <a:r>
              <a:rPr lang="en-US" altLang="en-US" sz="2000" kern="0" dirty="0" smtClean="0">
                <a:solidFill>
                  <a:srgbClr val="131B39"/>
                </a:solidFill>
              </a:rPr>
              <a:t> suppression function in healthy humans</a:t>
            </a:r>
          </a:p>
          <a:p>
            <a:pPr eaLnBrk="1" hangingPunct="1"/>
            <a:r>
              <a:rPr lang="en-US" altLang="en-US" sz="2000" kern="0" dirty="0" smtClean="0">
                <a:solidFill>
                  <a:srgbClr val="131B39"/>
                </a:solidFill>
              </a:rPr>
              <a:t>Other immune cells not effected</a:t>
            </a:r>
          </a:p>
          <a:p>
            <a:pPr eaLnBrk="1" hangingPunct="1"/>
            <a:r>
              <a:rPr lang="en-US" altLang="en-US" sz="2000" kern="0" dirty="0" smtClean="0">
                <a:solidFill>
                  <a:srgbClr val="131B39"/>
                </a:solidFill>
              </a:rPr>
              <a:t>No treatment related side effects </a:t>
            </a:r>
            <a:br>
              <a:rPr lang="en-US" altLang="en-US" sz="2000" kern="0" dirty="0" smtClean="0">
                <a:solidFill>
                  <a:srgbClr val="131B39"/>
                </a:solidFill>
              </a:rPr>
            </a:br>
            <a:endParaRPr lang="en-US" sz="2000" kern="0" dirty="0" smtClean="0">
              <a:solidFill>
                <a:srgbClr val="131B39"/>
              </a:solidFill>
            </a:endParaRPr>
          </a:p>
        </p:txBody>
      </p:sp>
      <p:sp>
        <p:nvSpPr>
          <p:cNvPr id="7" name="Textfeld 6"/>
          <p:cNvSpPr txBox="1"/>
          <p:nvPr/>
        </p:nvSpPr>
        <p:spPr>
          <a:xfrm>
            <a:off x="5711821" y="6453336"/>
            <a:ext cx="3396683" cy="338554"/>
          </a:xfrm>
          <a:prstGeom prst="rect">
            <a:avLst/>
          </a:prstGeom>
          <a:noFill/>
        </p:spPr>
        <p:txBody>
          <a:bodyPr wrap="none" rtlCol="0">
            <a:spAutoFit/>
          </a:bodyPr>
          <a:lstStyle/>
          <a:p>
            <a:r>
              <a:rPr lang="de-DE" sz="1600" i="1" dirty="0" err="1" smtClean="0"/>
              <a:t>Prietl</a:t>
            </a:r>
            <a:r>
              <a:rPr lang="de-DE" sz="1600" i="1" dirty="0" smtClean="0"/>
              <a:t> B, Treiber G et al </a:t>
            </a:r>
            <a:r>
              <a:rPr lang="de-DE" sz="1600" i="1" dirty="0" err="1" smtClean="0"/>
              <a:t>Eur</a:t>
            </a:r>
            <a:r>
              <a:rPr lang="de-DE" sz="1600" i="1" dirty="0" smtClean="0"/>
              <a:t> J </a:t>
            </a:r>
            <a:r>
              <a:rPr lang="de-DE" sz="1600" i="1" dirty="0" err="1" smtClean="0"/>
              <a:t>Nutr</a:t>
            </a:r>
            <a:r>
              <a:rPr lang="de-DE" sz="1600" i="1" dirty="0" smtClean="0"/>
              <a:t> 2014</a:t>
            </a:r>
            <a:endParaRPr lang="de-DE" sz="1600" i="1" dirty="0"/>
          </a:p>
        </p:txBody>
      </p:sp>
      <p:sp>
        <p:nvSpPr>
          <p:cNvPr id="6" name="Textfeld 5"/>
          <p:cNvSpPr txBox="1"/>
          <p:nvPr/>
        </p:nvSpPr>
        <p:spPr>
          <a:xfrm>
            <a:off x="6516216" y="1988840"/>
            <a:ext cx="786406" cy="523220"/>
          </a:xfrm>
          <a:prstGeom prst="rect">
            <a:avLst/>
          </a:prstGeom>
          <a:noFill/>
        </p:spPr>
        <p:txBody>
          <a:bodyPr wrap="none" rtlCol="0">
            <a:spAutoFit/>
          </a:bodyPr>
          <a:lstStyle/>
          <a:p>
            <a:r>
              <a:rPr lang="de-DE" sz="1400" i="1" dirty="0"/>
              <a:t>r</a:t>
            </a:r>
            <a:r>
              <a:rPr lang="de-DE" sz="1400" dirty="0" smtClean="0"/>
              <a:t>=0.640</a:t>
            </a:r>
          </a:p>
          <a:p>
            <a:r>
              <a:rPr lang="de-DE" sz="1400" i="1" dirty="0" smtClean="0"/>
              <a:t>p&lt;</a:t>
            </a:r>
            <a:r>
              <a:rPr lang="de-DE" sz="1400" dirty="0" smtClean="0"/>
              <a:t>0.001</a:t>
            </a:r>
            <a:endParaRPr lang="de-DE" sz="1400" dirty="0"/>
          </a:p>
        </p:txBody>
      </p:sp>
      <p:cxnSp>
        <p:nvCxnSpPr>
          <p:cNvPr id="8" name="Gerade Verbindung 7"/>
          <p:cNvCxnSpPr/>
          <p:nvPr/>
        </p:nvCxnSpPr>
        <p:spPr>
          <a:xfrm>
            <a:off x="1691680" y="980728"/>
            <a:ext cx="504056"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 name="Gerade Verbindung 9"/>
          <p:cNvCxnSpPr/>
          <p:nvPr/>
        </p:nvCxnSpPr>
        <p:spPr>
          <a:xfrm>
            <a:off x="1691680" y="764704"/>
            <a:ext cx="1008112"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a:off x="1691680" y="548680"/>
            <a:ext cx="1512168"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4" name="Textfeld 13"/>
          <p:cNvSpPr txBox="1"/>
          <p:nvPr/>
        </p:nvSpPr>
        <p:spPr>
          <a:xfrm>
            <a:off x="1619672" y="764704"/>
            <a:ext cx="535498" cy="276999"/>
          </a:xfrm>
          <a:prstGeom prst="rect">
            <a:avLst/>
          </a:prstGeom>
          <a:noFill/>
        </p:spPr>
        <p:txBody>
          <a:bodyPr wrap="none" rtlCol="0">
            <a:spAutoFit/>
          </a:bodyPr>
          <a:lstStyle/>
          <a:p>
            <a:r>
              <a:rPr lang="de-DE" sz="1200" dirty="0" smtClean="0"/>
              <a:t>0.018</a:t>
            </a:r>
            <a:endParaRPr lang="de-DE" sz="1200" dirty="0"/>
          </a:p>
        </p:txBody>
      </p:sp>
      <p:sp>
        <p:nvSpPr>
          <p:cNvPr id="15" name="Textfeld 14"/>
          <p:cNvSpPr txBox="1"/>
          <p:nvPr/>
        </p:nvSpPr>
        <p:spPr>
          <a:xfrm>
            <a:off x="1619672" y="548680"/>
            <a:ext cx="612142" cy="276999"/>
          </a:xfrm>
          <a:prstGeom prst="rect">
            <a:avLst/>
          </a:prstGeom>
          <a:noFill/>
        </p:spPr>
        <p:txBody>
          <a:bodyPr wrap="none" rtlCol="0">
            <a:spAutoFit/>
          </a:bodyPr>
          <a:lstStyle/>
          <a:p>
            <a:r>
              <a:rPr lang="de-DE" sz="1200" dirty="0" smtClean="0"/>
              <a:t>&lt;0.001</a:t>
            </a:r>
            <a:endParaRPr lang="de-DE" sz="1200" dirty="0"/>
          </a:p>
        </p:txBody>
      </p:sp>
      <p:sp>
        <p:nvSpPr>
          <p:cNvPr id="16" name="Textfeld 15"/>
          <p:cNvSpPr txBox="1"/>
          <p:nvPr/>
        </p:nvSpPr>
        <p:spPr>
          <a:xfrm>
            <a:off x="1619672" y="343689"/>
            <a:ext cx="612142" cy="276999"/>
          </a:xfrm>
          <a:prstGeom prst="rect">
            <a:avLst/>
          </a:prstGeom>
          <a:noFill/>
        </p:spPr>
        <p:txBody>
          <a:bodyPr wrap="none" rtlCol="0">
            <a:spAutoFit/>
          </a:bodyPr>
          <a:lstStyle/>
          <a:p>
            <a:r>
              <a:rPr lang="de-DE" sz="1200" dirty="0" smtClean="0"/>
              <a:t>&lt;0.001</a:t>
            </a:r>
            <a:endParaRPr lang="de-DE" sz="1200" dirty="0"/>
          </a:p>
        </p:txBody>
      </p:sp>
    </p:spTree>
    <p:extLst>
      <p:ext uri="{BB962C8B-B14F-4D97-AF65-F5344CB8AC3E}">
        <p14:creationId xmlns:p14="http://schemas.microsoft.com/office/powerpoint/2010/main" val="11874907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260648"/>
            <a:ext cx="7344816" cy="490066"/>
          </a:xfrm>
        </p:spPr>
        <p:txBody>
          <a:bodyPr>
            <a:noAutofit/>
          </a:bodyPr>
          <a:lstStyle/>
          <a:p>
            <a:r>
              <a:rPr lang="de-DE" dirty="0" err="1" smtClean="0"/>
              <a:t>Regulatory</a:t>
            </a:r>
            <a:r>
              <a:rPr lang="de-DE" dirty="0" smtClean="0"/>
              <a:t> T </a:t>
            </a:r>
            <a:r>
              <a:rPr lang="de-DE" dirty="0" err="1" smtClean="0"/>
              <a:t>cells</a:t>
            </a:r>
            <a:r>
              <a:rPr lang="de-DE" dirty="0"/>
              <a:t> </a:t>
            </a:r>
            <a:r>
              <a:rPr lang="de-DE" dirty="0" smtClean="0"/>
              <a:t>in</a:t>
            </a:r>
            <a:r>
              <a:rPr lang="de-DE" dirty="0" smtClean="0">
                <a:solidFill>
                  <a:srgbClr val="131B39"/>
                </a:solidFill>
              </a:rPr>
              <a:t> Typ 1 Diabetes</a:t>
            </a:r>
            <a:endParaRPr lang="de-AT" dirty="0">
              <a:solidFill>
                <a:srgbClr val="131B39"/>
              </a:solidFill>
            </a:endParaRPr>
          </a:p>
        </p:txBody>
      </p:sp>
      <p:sp>
        <p:nvSpPr>
          <p:cNvPr id="3" name="Inhaltsplatzhalter 2"/>
          <p:cNvSpPr>
            <a:spLocks noGrp="1"/>
          </p:cNvSpPr>
          <p:nvPr>
            <p:ph idx="1"/>
          </p:nvPr>
        </p:nvSpPr>
        <p:spPr>
          <a:xfrm>
            <a:off x="467544" y="1340768"/>
            <a:ext cx="8229600" cy="5328592"/>
          </a:xfrm>
        </p:spPr>
        <p:txBody>
          <a:bodyPr>
            <a:normAutofit/>
          </a:bodyPr>
          <a:lstStyle/>
          <a:p>
            <a:r>
              <a:rPr lang="de-DE" sz="2400" dirty="0" smtClean="0">
                <a:solidFill>
                  <a:srgbClr val="131B39"/>
                </a:solidFill>
              </a:rPr>
              <a:t>T1D: </a:t>
            </a:r>
            <a:r>
              <a:rPr lang="de-DE" sz="2400" dirty="0" err="1" smtClean="0">
                <a:solidFill>
                  <a:srgbClr val="131B39"/>
                </a:solidFill>
              </a:rPr>
              <a:t>no</a:t>
            </a:r>
            <a:r>
              <a:rPr lang="de-DE" sz="2400" dirty="0" smtClean="0">
                <a:solidFill>
                  <a:srgbClr val="131B39"/>
                </a:solidFill>
              </a:rPr>
              <a:t>  </a:t>
            </a:r>
            <a:r>
              <a:rPr lang="de-DE" sz="2400" dirty="0">
                <a:solidFill>
                  <a:srgbClr val="131B39"/>
                </a:solidFill>
              </a:rPr>
              <a:t>global </a:t>
            </a:r>
            <a:r>
              <a:rPr lang="de-DE" sz="2400" dirty="0" err="1">
                <a:solidFill>
                  <a:srgbClr val="131B39"/>
                </a:solidFill>
              </a:rPr>
              <a:t>deficiency</a:t>
            </a:r>
            <a:r>
              <a:rPr lang="de-DE" sz="2400" dirty="0">
                <a:solidFill>
                  <a:srgbClr val="131B39"/>
                </a:solidFill>
              </a:rPr>
              <a:t> in </a:t>
            </a:r>
            <a:r>
              <a:rPr lang="de-DE" sz="2400" dirty="0" err="1">
                <a:solidFill>
                  <a:srgbClr val="131B39"/>
                </a:solidFill>
              </a:rPr>
              <a:t>Treg</a:t>
            </a:r>
            <a:r>
              <a:rPr lang="de-DE" sz="2400" dirty="0">
                <a:solidFill>
                  <a:srgbClr val="131B39"/>
                </a:solidFill>
              </a:rPr>
              <a:t> </a:t>
            </a:r>
            <a:r>
              <a:rPr lang="de-DE" sz="2400" dirty="0" err="1">
                <a:solidFill>
                  <a:srgbClr val="131B39"/>
                </a:solidFill>
              </a:rPr>
              <a:t>cell</a:t>
            </a:r>
            <a:r>
              <a:rPr lang="de-DE" sz="2400" dirty="0">
                <a:solidFill>
                  <a:srgbClr val="131B39"/>
                </a:solidFill>
              </a:rPr>
              <a:t> </a:t>
            </a:r>
            <a:r>
              <a:rPr lang="de-DE" sz="2400" dirty="0" err="1">
                <a:solidFill>
                  <a:srgbClr val="131B39"/>
                </a:solidFill>
              </a:rPr>
              <a:t>numbers</a:t>
            </a:r>
            <a:r>
              <a:rPr lang="de-DE" sz="2400" dirty="0">
                <a:solidFill>
                  <a:srgbClr val="131B39"/>
                </a:solidFill>
              </a:rPr>
              <a:t> </a:t>
            </a:r>
            <a:r>
              <a:rPr lang="de-DE" sz="2400" dirty="0" smtClean="0">
                <a:solidFill>
                  <a:srgbClr val="131B39"/>
                </a:solidFill>
              </a:rPr>
              <a:t>, but </a:t>
            </a:r>
            <a:r>
              <a:rPr lang="de-DE" sz="2400" dirty="0" err="1" smtClean="0">
                <a:solidFill>
                  <a:srgbClr val="131B39"/>
                </a:solidFill>
              </a:rPr>
              <a:t>functional</a:t>
            </a:r>
            <a:r>
              <a:rPr lang="de-DE" sz="2400" dirty="0" smtClean="0">
                <a:solidFill>
                  <a:srgbClr val="131B39"/>
                </a:solidFill>
              </a:rPr>
              <a:t> </a:t>
            </a:r>
            <a:r>
              <a:rPr lang="de-DE" sz="2400" dirty="0" err="1" smtClean="0">
                <a:solidFill>
                  <a:srgbClr val="131B39"/>
                </a:solidFill>
              </a:rPr>
              <a:t>capacity</a:t>
            </a:r>
            <a:r>
              <a:rPr lang="de-DE" sz="2400" dirty="0" smtClean="0">
                <a:solidFill>
                  <a:srgbClr val="131B39"/>
                </a:solidFill>
              </a:rPr>
              <a:t> like </a:t>
            </a:r>
            <a:r>
              <a:rPr lang="de-DE" sz="2400" dirty="0" err="1" smtClean="0">
                <a:solidFill>
                  <a:srgbClr val="131B39"/>
                </a:solidFill>
              </a:rPr>
              <a:t>suppression</a:t>
            </a:r>
            <a:r>
              <a:rPr lang="de-DE" sz="2400" dirty="0" smtClean="0">
                <a:solidFill>
                  <a:srgbClr val="131B39"/>
                </a:solidFill>
              </a:rPr>
              <a:t> </a:t>
            </a:r>
            <a:r>
              <a:rPr lang="de-DE" sz="2400" dirty="0" err="1">
                <a:solidFill>
                  <a:srgbClr val="131B39"/>
                </a:solidFill>
              </a:rPr>
              <a:t>of</a:t>
            </a:r>
            <a:r>
              <a:rPr lang="de-DE" sz="2400" dirty="0">
                <a:solidFill>
                  <a:srgbClr val="131B39"/>
                </a:solidFill>
              </a:rPr>
              <a:t> </a:t>
            </a:r>
            <a:r>
              <a:rPr lang="de-DE" sz="2400" dirty="0" err="1">
                <a:solidFill>
                  <a:srgbClr val="131B39"/>
                </a:solidFill>
              </a:rPr>
              <a:t>Treg</a:t>
            </a:r>
            <a:r>
              <a:rPr lang="de-DE" sz="2400" dirty="0">
                <a:solidFill>
                  <a:srgbClr val="131B39"/>
                </a:solidFill>
              </a:rPr>
              <a:t> </a:t>
            </a:r>
            <a:r>
              <a:rPr lang="de-DE" sz="2400" dirty="0" err="1">
                <a:solidFill>
                  <a:srgbClr val="131B39"/>
                </a:solidFill>
              </a:rPr>
              <a:t>cells</a:t>
            </a:r>
            <a:r>
              <a:rPr lang="de-DE" sz="2400" dirty="0">
                <a:solidFill>
                  <a:srgbClr val="131B39"/>
                </a:solidFill>
              </a:rPr>
              <a:t> </a:t>
            </a:r>
            <a:r>
              <a:rPr lang="de-DE" sz="2400" dirty="0" err="1">
                <a:solidFill>
                  <a:srgbClr val="131B39"/>
                </a:solidFill>
              </a:rPr>
              <a:t>is</a:t>
            </a:r>
            <a:r>
              <a:rPr lang="de-DE" sz="2400" dirty="0">
                <a:solidFill>
                  <a:srgbClr val="131B39"/>
                </a:solidFill>
              </a:rPr>
              <a:t> </a:t>
            </a:r>
            <a:r>
              <a:rPr lang="de-DE" sz="2400" dirty="0" err="1" smtClean="0">
                <a:solidFill>
                  <a:srgbClr val="131B39"/>
                </a:solidFill>
              </a:rPr>
              <a:t>impaired</a:t>
            </a:r>
            <a:r>
              <a:rPr lang="de-DE" sz="2000" dirty="0" smtClean="0">
                <a:solidFill>
                  <a:srgbClr val="131B39"/>
                </a:solidFill>
              </a:rPr>
              <a:t>. </a:t>
            </a:r>
            <a:r>
              <a:rPr lang="de-DE" sz="1600" i="1" dirty="0" smtClean="0">
                <a:solidFill>
                  <a:srgbClr val="131B39"/>
                </a:solidFill>
              </a:rPr>
              <a:t>(</a:t>
            </a:r>
            <a:r>
              <a:rPr lang="de-DE" sz="1600" i="1" dirty="0" err="1">
                <a:solidFill>
                  <a:srgbClr val="131B39"/>
                </a:solidFill>
              </a:rPr>
              <a:t>reviewed</a:t>
            </a:r>
            <a:r>
              <a:rPr lang="de-DE" sz="1600" i="1" dirty="0">
                <a:solidFill>
                  <a:srgbClr val="131B39"/>
                </a:solidFill>
              </a:rPr>
              <a:t> in </a:t>
            </a:r>
            <a:r>
              <a:rPr lang="de-DE" sz="1600" i="1" dirty="0" smtClean="0">
                <a:solidFill>
                  <a:srgbClr val="131B39"/>
                </a:solidFill>
              </a:rPr>
              <a:t>Bruckner </a:t>
            </a:r>
            <a:r>
              <a:rPr lang="de-DE" sz="1600" i="1" dirty="0" err="1" smtClean="0">
                <a:solidFill>
                  <a:srgbClr val="131B39"/>
                </a:solidFill>
              </a:rPr>
              <a:t>Nat</a:t>
            </a:r>
            <a:r>
              <a:rPr lang="de-DE" sz="1600" i="1" dirty="0" smtClean="0">
                <a:solidFill>
                  <a:srgbClr val="131B39"/>
                </a:solidFill>
              </a:rPr>
              <a:t> Immun </a:t>
            </a:r>
            <a:r>
              <a:rPr lang="de-DE" sz="1600" i="1" dirty="0">
                <a:solidFill>
                  <a:srgbClr val="131B39"/>
                </a:solidFill>
              </a:rPr>
              <a:t>2010) </a:t>
            </a:r>
            <a:endParaRPr lang="de-AT" sz="900" i="1" dirty="0" smtClean="0">
              <a:solidFill>
                <a:srgbClr val="131B39"/>
              </a:solidFill>
            </a:endParaRPr>
          </a:p>
          <a:p>
            <a:pPr marL="655638" lvl="2" indent="-342900">
              <a:buFont typeface="Wingdings" panose="05000000000000000000" pitchFamily="2" charset="2"/>
              <a:buChar char="Ø"/>
            </a:pPr>
            <a:r>
              <a:rPr lang="en-US" b="1" dirty="0" smtClean="0">
                <a:solidFill>
                  <a:srgbClr val="131B39"/>
                </a:solidFill>
              </a:rPr>
              <a:t>Targeting the </a:t>
            </a:r>
            <a:r>
              <a:rPr lang="en-US" b="1" dirty="0" err="1" smtClean="0">
                <a:solidFill>
                  <a:srgbClr val="131B39"/>
                </a:solidFill>
              </a:rPr>
              <a:t>Treg</a:t>
            </a:r>
            <a:r>
              <a:rPr lang="en-US" b="1" dirty="0" smtClean="0">
                <a:solidFill>
                  <a:srgbClr val="131B39"/>
                </a:solidFill>
              </a:rPr>
              <a:t> population directly in vivo to increase frequency and/or function of </a:t>
            </a:r>
            <a:r>
              <a:rPr lang="en-US" b="1" dirty="0" err="1" smtClean="0">
                <a:solidFill>
                  <a:srgbClr val="131B39"/>
                </a:solidFill>
              </a:rPr>
              <a:t>Treg</a:t>
            </a:r>
            <a:endParaRPr lang="en-US" b="1" dirty="0" smtClean="0">
              <a:solidFill>
                <a:srgbClr val="131B39"/>
              </a:solidFill>
            </a:endParaRPr>
          </a:p>
          <a:p>
            <a:r>
              <a:rPr lang="en-US" sz="2400" dirty="0" smtClean="0"/>
              <a:t>Analog of active </a:t>
            </a:r>
            <a:r>
              <a:rPr lang="en-US" sz="2400" dirty="0"/>
              <a:t>form of </a:t>
            </a:r>
            <a:r>
              <a:rPr lang="en-US" sz="2400" dirty="0" smtClean="0"/>
              <a:t> vitamin </a:t>
            </a:r>
            <a:r>
              <a:rPr lang="en-US" sz="2400" dirty="0"/>
              <a:t>D (1,25(OH)</a:t>
            </a:r>
            <a:r>
              <a:rPr lang="en-US" sz="2400" baseline="-25000" dirty="0"/>
              <a:t>2</a:t>
            </a:r>
            <a:r>
              <a:rPr lang="en-US" sz="2400" dirty="0"/>
              <a:t>D</a:t>
            </a:r>
            <a:r>
              <a:rPr lang="en-US" sz="2400" baseline="-25000" dirty="0"/>
              <a:t>3</a:t>
            </a:r>
            <a:r>
              <a:rPr lang="en-US" sz="2400" dirty="0" smtClean="0"/>
              <a:t>) </a:t>
            </a:r>
            <a:r>
              <a:rPr lang="en-US" sz="2400" b="1" dirty="0" smtClean="0"/>
              <a:t>increased</a:t>
            </a:r>
            <a:r>
              <a:rPr lang="en-US" sz="2400" dirty="0" smtClean="0"/>
              <a:t> CD4</a:t>
            </a:r>
            <a:r>
              <a:rPr lang="en-US" sz="2400" baseline="30000" dirty="0" smtClean="0"/>
              <a:t>+</a:t>
            </a:r>
            <a:r>
              <a:rPr lang="en-US" sz="2400" dirty="0" smtClean="0"/>
              <a:t>CD25</a:t>
            </a:r>
            <a:r>
              <a:rPr lang="en-US" sz="2400" baseline="30000" dirty="0" smtClean="0"/>
              <a:t>+</a:t>
            </a:r>
            <a:r>
              <a:rPr lang="en-US" sz="2400" dirty="0" smtClean="0"/>
              <a:t>Treg in pancreatic lymph nodes in NOD mice. </a:t>
            </a:r>
            <a:r>
              <a:rPr lang="en-US" sz="1600" i="1" dirty="0" smtClean="0"/>
              <a:t>(</a:t>
            </a:r>
            <a:r>
              <a:rPr lang="en-US" sz="1600" i="1" dirty="0" err="1" smtClean="0"/>
              <a:t>Gregori</a:t>
            </a:r>
            <a:r>
              <a:rPr lang="en-US" sz="1600" i="1" dirty="0" smtClean="0"/>
              <a:t>  2002)</a:t>
            </a:r>
            <a:endParaRPr lang="en-US" sz="1600" i="1" dirty="0"/>
          </a:p>
          <a:p>
            <a:r>
              <a:rPr lang="de-DE" sz="2400" dirty="0" smtClean="0">
                <a:solidFill>
                  <a:srgbClr val="131B39"/>
                </a:solidFill>
              </a:rPr>
              <a:t>VitD3 </a:t>
            </a:r>
            <a:r>
              <a:rPr lang="de-DE" sz="2400" b="1" dirty="0" err="1" smtClean="0">
                <a:solidFill>
                  <a:srgbClr val="131B39"/>
                </a:solidFill>
              </a:rPr>
              <a:t>increased</a:t>
            </a:r>
            <a:r>
              <a:rPr lang="de-DE" sz="2400" dirty="0" smtClean="0">
                <a:solidFill>
                  <a:srgbClr val="131B39"/>
                </a:solidFill>
              </a:rPr>
              <a:t> </a:t>
            </a:r>
            <a:r>
              <a:rPr lang="de-DE" sz="2400" dirty="0">
                <a:solidFill>
                  <a:srgbClr val="131B39"/>
                </a:solidFill>
              </a:rPr>
              <a:t>CD4</a:t>
            </a:r>
            <a:r>
              <a:rPr lang="de-DE" sz="2400" baseline="30000" dirty="0">
                <a:solidFill>
                  <a:srgbClr val="131B39"/>
                </a:solidFill>
              </a:rPr>
              <a:t>+</a:t>
            </a:r>
            <a:r>
              <a:rPr lang="de-DE" sz="2400" dirty="0">
                <a:solidFill>
                  <a:srgbClr val="131B39"/>
                </a:solidFill>
              </a:rPr>
              <a:t>CD25</a:t>
            </a:r>
            <a:r>
              <a:rPr lang="de-DE" sz="2400" baseline="30000" dirty="0">
                <a:solidFill>
                  <a:srgbClr val="131B39"/>
                </a:solidFill>
              </a:rPr>
              <a:t>+</a:t>
            </a:r>
            <a:r>
              <a:rPr lang="de-DE" sz="2400" dirty="0">
                <a:solidFill>
                  <a:srgbClr val="131B39"/>
                </a:solidFill>
              </a:rPr>
              <a:t>FoxP3</a:t>
            </a:r>
            <a:r>
              <a:rPr lang="de-DE" sz="2400" baseline="30000" dirty="0">
                <a:solidFill>
                  <a:srgbClr val="131B39"/>
                </a:solidFill>
              </a:rPr>
              <a:t>+</a:t>
            </a:r>
            <a:r>
              <a:rPr lang="de-DE" sz="2400" dirty="0">
                <a:solidFill>
                  <a:srgbClr val="131B39"/>
                </a:solidFill>
              </a:rPr>
              <a:t> T </a:t>
            </a:r>
            <a:r>
              <a:rPr lang="de-DE" sz="2400" dirty="0" err="1">
                <a:solidFill>
                  <a:srgbClr val="131B39"/>
                </a:solidFill>
              </a:rPr>
              <a:t>cells</a:t>
            </a:r>
            <a:r>
              <a:rPr lang="de-DE" sz="2400" dirty="0">
                <a:solidFill>
                  <a:srgbClr val="131B39"/>
                </a:solidFill>
              </a:rPr>
              <a:t> in </a:t>
            </a:r>
            <a:r>
              <a:rPr lang="de-DE" sz="2400" dirty="0" err="1">
                <a:solidFill>
                  <a:srgbClr val="131B39"/>
                </a:solidFill>
              </a:rPr>
              <a:t>pancreatic</a:t>
            </a:r>
            <a:r>
              <a:rPr lang="de-DE" sz="2400" dirty="0">
                <a:solidFill>
                  <a:srgbClr val="131B39"/>
                </a:solidFill>
              </a:rPr>
              <a:t> </a:t>
            </a:r>
            <a:r>
              <a:rPr lang="de-DE" sz="2400" dirty="0" err="1" smtClean="0">
                <a:solidFill>
                  <a:srgbClr val="131B39"/>
                </a:solidFill>
              </a:rPr>
              <a:t>lymph</a:t>
            </a:r>
            <a:r>
              <a:rPr lang="de-DE" sz="2400" dirty="0" smtClean="0">
                <a:solidFill>
                  <a:srgbClr val="131B39"/>
                </a:solidFill>
              </a:rPr>
              <a:t> </a:t>
            </a:r>
            <a:r>
              <a:rPr lang="de-DE" sz="2400" dirty="0" err="1">
                <a:solidFill>
                  <a:srgbClr val="131B39"/>
                </a:solidFill>
              </a:rPr>
              <a:t>nodes</a:t>
            </a:r>
            <a:r>
              <a:rPr lang="de-DE" sz="2400" dirty="0">
                <a:solidFill>
                  <a:srgbClr val="131B39"/>
                </a:solidFill>
              </a:rPr>
              <a:t> </a:t>
            </a:r>
            <a:r>
              <a:rPr lang="de-DE" sz="2400" dirty="0" err="1">
                <a:solidFill>
                  <a:srgbClr val="131B39"/>
                </a:solidFill>
              </a:rPr>
              <a:t>and</a:t>
            </a:r>
            <a:r>
              <a:rPr lang="de-DE" sz="2400" dirty="0">
                <a:solidFill>
                  <a:srgbClr val="131B39"/>
                </a:solidFill>
              </a:rPr>
              <a:t> </a:t>
            </a:r>
            <a:r>
              <a:rPr lang="de-DE" sz="2400" dirty="0" err="1">
                <a:solidFill>
                  <a:srgbClr val="131B39"/>
                </a:solidFill>
              </a:rPr>
              <a:t>reduced</a:t>
            </a:r>
            <a:r>
              <a:rPr lang="de-DE" sz="2400" dirty="0">
                <a:solidFill>
                  <a:srgbClr val="131B39"/>
                </a:solidFill>
              </a:rPr>
              <a:t> </a:t>
            </a:r>
            <a:r>
              <a:rPr lang="de-DE" sz="2400" dirty="0" err="1">
                <a:solidFill>
                  <a:srgbClr val="131B39"/>
                </a:solidFill>
              </a:rPr>
              <a:t>diabetes</a:t>
            </a:r>
            <a:r>
              <a:rPr lang="de-DE" sz="2400" dirty="0">
                <a:solidFill>
                  <a:srgbClr val="131B39"/>
                </a:solidFill>
              </a:rPr>
              <a:t> </a:t>
            </a:r>
            <a:r>
              <a:rPr lang="de-DE" sz="2400" dirty="0" err="1" smtClean="0">
                <a:solidFill>
                  <a:srgbClr val="131B39"/>
                </a:solidFill>
              </a:rPr>
              <a:t>development</a:t>
            </a:r>
            <a:r>
              <a:rPr lang="de-DE" sz="2400" dirty="0" smtClean="0">
                <a:solidFill>
                  <a:srgbClr val="131B39"/>
                </a:solidFill>
              </a:rPr>
              <a:t> in NOD </a:t>
            </a:r>
            <a:r>
              <a:rPr lang="de-DE" sz="2400" dirty="0" err="1" smtClean="0">
                <a:solidFill>
                  <a:srgbClr val="131B39"/>
                </a:solidFill>
              </a:rPr>
              <a:t>mice</a:t>
            </a:r>
            <a:r>
              <a:rPr lang="de-DE" sz="2000" dirty="0" smtClean="0">
                <a:solidFill>
                  <a:srgbClr val="131B39"/>
                </a:solidFill>
              </a:rPr>
              <a:t>. </a:t>
            </a:r>
            <a:r>
              <a:rPr lang="de-DE" sz="1600" i="1" dirty="0">
                <a:solidFill>
                  <a:srgbClr val="131B39"/>
                </a:solidFill>
              </a:rPr>
              <a:t>(</a:t>
            </a:r>
            <a:r>
              <a:rPr lang="de-DE" sz="1600" i="1" dirty="0" err="1">
                <a:solidFill>
                  <a:srgbClr val="131B39"/>
                </a:solidFill>
              </a:rPr>
              <a:t>Takiishi</a:t>
            </a:r>
            <a:r>
              <a:rPr lang="de-DE" sz="1600" i="1" dirty="0">
                <a:solidFill>
                  <a:srgbClr val="131B39"/>
                </a:solidFill>
              </a:rPr>
              <a:t> Diabetes 2014</a:t>
            </a:r>
            <a:r>
              <a:rPr lang="de-DE" sz="1600" i="1" dirty="0" smtClean="0">
                <a:solidFill>
                  <a:srgbClr val="131B39"/>
                </a:solidFill>
              </a:rPr>
              <a:t>)</a:t>
            </a:r>
          </a:p>
          <a:p>
            <a:r>
              <a:rPr lang="de-DE" sz="2400" dirty="0" smtClean="0">
                <a:solidFill>
                  <a:srgbClr val="131B39"/>
                </a:solidFill>
              </a:rPr>
              <a:t>2000 IU VitD3 </a:t>
            </a:r>
            <a:r>
              <a:rPr lang="de-DE" sz="2400" b="1" dirty="0" err="1" smtClean="0">
                <a:solidFill>
                  <a:srgbClr val="131B39"/>
                </a:solidFill>
              </a:rPr>
              <a:t>increased</a:t>
            </a:r>
            <a:r>
              <a:rPr lang="de-DE" sz="2400" dirty="0" smtClean="0">
                <a:solidFill>
                  <a:srgbClr val="131B39"/>
                </a:solidFill>
              </a:rPr>
              <a:t> </a:t>
            </a:r>
            <a:r>
              <a:rPr lang="de-DE" sz="2400" dirty="0" err="1" smtClean="0">
                <a:solidFill>
                  <a:srgbClr val="131B39"/>
                </a:solidFill>
              </a:rPr>
              <a:t>regulatory</a:t>
            </a:r>
            <a:r>
              <a:rPr lang="de-DE" sz="2400" dirty="0" smtClean="0">
                <a:solidFill>
                  <a:srgbClr val="131B39"/>
                </a:solidFill>
              </a:rPr>
              <a:t> </a:t>
            </a:r>
            <a:r>
              <a:rPr lang="de-DE" sz="2400" dirty="0">
                <a:solidFill>
                  <a:srgbClr val="131B39"/>
                </a:solidFill>
              </a:rPr>
              <a:t>CD4</a:t>
            </a:r>
            <a:r>
              <a:rPr lang="de-DE" sz="2400" baseline="30000" dirty="0">
                <a:solidFill>
                  <a:srgbClr val="131B39"/>
                </a:solidFill>
              </a:rPr>
              <a:t>+</a:t>
            </a:r>
            <a:r>
              <a:rPr lang="de-DE" sz="2400" dirty="0">
                <a:solidFill>
                  <a:srgbClr val="131B39"/>
                </a:solidFill>
              </a:rPr>
              <a:t>CD25</a:t>
            </a:r>
            <a:r>
              <a:rPr lang="de-DE" sz="2400" baseline="30000" dirty="0">
                <a:solidFill>
                  <a:srgbClr val="131B39"/>
                </a:solidFill>
              </a:rPr>
              <a:t>+</a:t>
            </a:r>
            <a:r>
              <a:rPr lang="de-DE" sz="2400" dirty="0">
                <a:solidFill>
                  <a:srgbClr val="131B39"/>
                </a:solidFill>
              </a:rPr>
              <a:t>FoxP3</a:t>
            </a:r>
            <a:r>
              <a:rPr lang="de-DE" sz="2400" baseline="30000" dirty="0">
                <a:solidFill>
                  <a:srgbClr val="131B39"/>
                </a:solidFill>
              </a:rPr>
              <a:t>+</a:t>
            </a:r>
            <a:r>
              <a:rPr lang="de-DE" sz="2400" dirty="0">
                <a:solidFill>
                  <a:srgbClr val="131B39"/>
                </a:solidFill>
              </a:rPr>
              <a:t> T </a:t>
            </a:r>
            <a:r>
              <a:rPr lang="de-DE" sz="2400" dirty="0" err="1">
                <a:solidFill>
                  <a:srgbClr val="131B39"/>
                </a:solidFill>
              </a:rPr>
              <a:t>cells</a:t>
            </a:r>
            <a:r>
              <a:rPr lang="de-DE" sz="2400" dirty="0">
                <a:solidFill>
                  <a:srgbClr val="131B39"/>
                </a:solidFill>
              </a:rPr>
              <a:t> </a:t>
            </a:r>
            <a:r>
              <a:rPr lang="de-DE" sz="2400" dirty="0" err="1" smtClean="0">
                <a:solidFill>
                  <a:srgbClr val="131B39"/>
                </a:solidFill>
              </a:rPr>
              <a:t>and</a:t>
            </a:r>
            <a:r>
              <a:rPr lang="de-DE" sz="2400" dirty="0" smtClean="0">
                <a:solidFill>
                  <a:srgbClr val="131B39"/>
                </a:solidFill>
              </a:rPr>
              <a:t> </a:t>
            </a:r>
            <a:r>
              <a:rPr lang="de-DE" sz="2400" dirty="0" err="1" smtClean="0">
                <a:solidFill>
                  <a:srgbClr val="131B39"/>
                </a:solidFill>
              </a:rPr>
              <a:t>slower</a:t>
            </a:r>
            <a:r>
              <a:rPr lang="de-DE" sz="2400" dirty="0" smtClean="0">
                <a:solidFill>
                  <a:srgbClr val="131B39"/>
                </a:solidFill>
              </a:rPr>
              <a:t> </a:t>
            </a:r>
            <a:r>
              <a:rPr lang="de-DE" sz="2400" dirty="0" err="1" smtClean="0">
                <a:solidFill>
                  <a:srgbClr val="131B39"/>
                </a:solidFill>
              </a:rPr>
              <a:t>decline</a:t>
            </a:r>
            <a:r>
              <a:rPr lang="de-DE" sz="2400" dirty="0" smtClean="0">
                <a:solidFill>
                  <a:srgbClr val="131B39"/>
                </a:solidFill>
              </a:rPr>
              <a:t> </a:t>
            </a:r>
            <a:r>
              <a:rPr lang="de-DE" sz="2400" dirty="0" err="1" smtClean="0">
                <a:solidFill>
                  <a:srgbClr val="131B39"/>
                </a:solidFill>
              </a:rPr>
              <a:t>of</a:t>
            </a:r>
            <a:r>
              <a:rPr lang="de-DE" sz="2400" dirty="0" smtClean="0">
                <a:solidFill>
                  <a:srgbClr val="131B39"/>
                </a:solidFill>
              </a:rPr>
              <a:t> residual  </a:t>
            </a:r>
            <a:r>
              <a:rPr lang="de-DE" sz="2400" dirty="0" err="1" smtClean="0">
                <a:solidFill>
                  <a:srgbClr val="131B39"/>
                </a:solidFill>
              </a:rPr>
              <a:t>ß-cell</a:t>
            </a:r>
            <a:r>
              <a:rPr lang="de-DE" sz="2400" dirty="0" smtClean="0">
                <a:solidFill>
                  <a:srgbClr val="131B39"/>
                </a:solidFill>
              </a:rPr>
              <a:t> </a:t>
            </a:r>
            <a:r>
              <a:rPr lang="de-DE" sz="2400" dirty="0" err="1" smtClean="0">
                <a:solidFill>
                  <a:srgbClr val="131B39"/>
                </a:solidFill>
              </a:rPr>
              <a:t>function</a:t>
            </a:r>
            <a:r>
              <a:rPr lang="de-DE" sz="2400" dirty="0" smtClean="0">
                <a:solidFill>
                  <a:srgbClr val="131B39"/>
                </a:solidFill>
              </a:rPr>
              <a:t> in </a:t>
            </a:r>
            <a:r>
              <a:rPr lang="de-DE" sz="2400" dirty="0" err="1" smtClean="0">
                <a:solidFill>
                  <a:srgbClr val="131B39"/>
                </a:solidFill>
              </a:rPr>
              <a:t>new</a:t>
            </a:r>
            <a:r>
              <a:rPr lang="de-DE" sz="2400" dirty="0" smtClean="0">
                <a:solidFill>
                  <a:srgbClr val="131B39"/>
                </a:solidFill>
              </a:rPr>
              <a:t> </a:t>
            </a:r>
            <a:r>
              <a:rPr lang="de-DE" sz="2400" dirty="0" err="1" smtClean="0">
                <a:solidFill>
                  <a:srgbClr val="131B39"/>
                </a:solidFill>
              </a:rPr>
              <a:t>onset</a:t>
            </a:r>
            <a:r>
              <a:rPr lang="de-DE" sz="2400" dirty="0" smtClean="0">
                <a:solidFill>
                  <a:srgbClr val="131B39"/>
                </a:solidFill>
              </a:rPr>
              <a:t> T1D</a:t>
            </a:r>
            <a:r>
              <a:rPr lang="de-DE" sz="2000" dirty="0" smtClean="0">
                <a:solidFill>
                  <a:srgbClr val="131B39"/>
                </a:solidFill>
              </a:rPr>
              <a:t>. </a:t>
            </a:r>
            <a:r>
              <a:rPr lang="de-DE" sz="1600" i="1" dirty="0" smtClean="0">
                <a:solidFill>
                  <a:srgbClr val="131B39"/>
                </a:solidFill>
              </a:rPr>
              <a:t>(</a:t>
            </a:r>
            <a:r>
              <a:rPr lang="de-DE" sz="1600" i="1" dirty="0" err="1" smtClean="0">
                <a:solidFill>
                  <a:srgbClr val="131B39"/>
                </a:solidFill>
              </a:rPr>
              <a:t>Gabbay</a:t>
            </a:r>
            <a:r>
              <a:rPr lang="de-DE" sz="1600" i="1" dirty="0" smtClean="0">
                <a:solidFill>
                  <a:srgbClr val="131B39"/>
                </a:solidFill>
              </a:rPr>
              <a:t> APDM 2012)</a:t>
            </a:r>
          </a:p>
        </p:txBody>
      </p:sp>
    </p:spTree>
    <p:extLst>
      <p:ext uri="{BB962C8B-B14F-4D97-AF65-F5344CB8AC3E}">
        <p14:creationId xmlns:p14="http://schemas.microsoft.com/office/powerpoint/2010/main" val="4091092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48680"/>
            <a:ext cx="6264696" cy="490066"/>
          </a:xfrm>
        </p:spPr>
        <p:txBody>
          <a:bodyPr>
            <a:noAutofit/>
          </a:bodyPr>
          <a:lstStyle/>
          <a:p>
            <a:pPr algn="l"/>
            <a:r>
              <a:rPr lang="en-US" dirty="0" smtClean="0"/>
              <a:t>RCT: </a:t>
            </a:r>
            <a:r>
              <a:rPr lang="en-US" dirty="0" err="1" smtClean="0"/>
              <a:t>Vit</a:t>
            </a:r>
            <a:r>
              <a:rPr lang="en-US" dirty="0" smtClean="0"/>
              <a:t> D3 in </a:t>
            </a:r>
            <a:r>
              <a:rPr lang="en-US" dirty="0"/>
              <a:t>patients with </a:t>
            </a:r>
            <a:r>
              <a:rPr lang="de-AT" dirty="0" smtClean="0"/>
              <a:t>T1D</a:t>
            </a:r>
            <a:r>
              <a:rPr lang="de-AT" dirty="0"/>
              <a:t/>
            </a:r>
            <a:br>
              <a:rPr lang="de-AT" dirty="0"/>
            </a:br>
            <a:endParaRPr lang="de-AT" dirty="0">
              <a:solidFill>
                <a:srgbClr val="131B39"/>
              </a:solidFill>
            </a:endParaRPr>
          </a:p>
        </p:txBody>
      </p:sp>
      <p:sp>
        <p:nvSpPr>
          <p:cNvPr id="3" name="Inhaltsplatzhalter 2"/>
          <p:cNvSpPr>
            <a:spLocks noGrp="1"/>
          </p:cNvSpPr>
          <p:nvPr>
            <p:ph idx="1"/>
          </p:nvPr>
        </p:nvSpPr>
        <p:spPr>
          <a:xfrm>
            <a:off x="251520" y="1412776"/>
            <a:ext cx="7632848" cy="5184576"/>
          </a:xfrm>
        </p:spPr>
        <p:txBody>
          <a:bodyPr>
            <a:normAutofit/>
          </a:bodyPr>
          <a:lstStyle/>
          <a:p>
            <a:r>
              <a:rPr lang="en-US" sz="2000" dirty="0" smtClean="0">
                <a:solidFill>
                  <a:srgbClr val="131B39"/>
                </a:solidFill>
              </a:rPr>
              <a:t>30 Patients with </a:t>
            </a:r>
            <a:r>
              <a:rPr lang="en-US" sz="2000" b="1" dirty="0" smtClean="0">
                <a:solidFill>
                  <a:srgbClr val="131B39"/>
                </a:solidFill>
              </a:rPr>
              <a:t>new-onset T1D </a:t>
            </a:r>
            <a:r>
              <a:rPr lang="en-US" sz="2000" dirty="0" smtClean="0">
                <a:solidFill>
                  <a:srgbClr val="131B39"/>
                </a:solidFill>
              </a:rPr>
              <a:t>(&lt;12 weeks) </a:t>
            </a:r>
          </a:p>
          <a:p>
            <a:r>
              <a:rPr lang="en-US" sz="2000" dirty="0" smtClean="0">
                <a:solidFill>
                  <a:srgbClr val="131B39"/>
                </a:solidFill>
              </a:rPr>
              <a:t>Intervention 12 month: </a:t>
            </a:r>
          </a:p>
          <a:p>
            <a:pPr lvl="1"/>
            <a:r>
              <a:rPr lang="en-US" sz="2000" dirty="0" smtClean="0">
                <a:solidFill>
                  <a:srgbClr val="131B39"/>
                </a:solidFill>
              </a:rPr>
              <a:t>oral </a:t>
            </a:r>
            <a:r>
              <a:rPr lang="en-US" sz="2000" dirty="0">
                <a:solidFill>
                  <a:srgbClr val="131B39"/>
                </a:solidFill>
              </a:rPr>
              <a:t>therapy of cholecalciferol (70IU/kg bodyweight/day</a:t>
            </a:r>
            <a:r>
              <a:rPr lang="en-US" sz="2000" dirty="0" smtClean="0">
                <a:solidFill>
                  <a:srgbClr val="131B39"/>
                </a:solidFill>
              </a:rPr>
              <a:t>)</a:t>
            </a:r>
          </a:p>
          <a:p>
            <a:pPr lvl="1"/>
            <a:r>
              <a:rPr lang="en-US" sz="2000" dirty="0" smtClean="0">
                <a:solidFill>
                  <a:srgbClr val="131B39"/>
                </a:solidFill>
              </a:rPr>
              <a:t>or placebo</a:t>
            </a:r>
          </a:p>
          <a:p>
            <a:pPr marL="457200" lvl="1" indent="0">
              <a:buNone/>
            </a:pPr>
            <a:r>
              <a:rPr lang="en-US" sz="2000" dirty="0" smtClean="0">
                <a:solidFill>
                  <a:srgbClr val="131B39"/>
                </a:solidFill>
              </a:rPr>
              <a:t> </a:t>
            </a:r>
          </a:p>
          <a:p>
            <a:r>
              <a:rPr lang="en-US" sz="2000" dirty="0" smtClean="0">
                <a:solidFill>
                  <a:srgbClr val="131B39"/>
                </a:solidFill>
              </a:rPr>
              <a:t>Immunologic Assessment at month 0, 3, 6 and 12:</a:t>
            </a:r>
          </a:p>
          <a:p>
            <a:pPr lvl="1"/>
            <a:r>
              <a:rPr lang="en-US" sz="2000" b="1" dirty="0" smtClean="0">
                <a:solidFill>
                  <a:srgbClr val="131B39"/>
                </a:solidFill>
              </a:rPr>
              <a:t>Immune </a:t>
            </a:r>
            <a:r>
              <a:rPr lang="en-US" sz="2000" b="1" dirty="0" err="1" smtClean="0">
                <a:solidFill>
                  <a:srgbClr val="131B39"/>
                </a:solidFill>
              </a:rPr>
              <a:t>phenotyping</a:t>
            </a:r>
            <a:r>
              <a:rPr lang="en-US" sz="2000" dirty="0" smtClean="0">
                <a:solidFill>
                  <a:srgbClr val="131B39"/>
                </a:solidFill>
              </a:rPr>
              <a:t>: FACS-analysis</a:t>
            </a:r>
          </a:p>
          <a:p>
            <a:pPr lvl="2"/>
            <a:r>
              <a:rPr lang="en-US" sz="2000" b="1" dirty="0">
                <a:cs typeface="Arial" panose="020B0604020202020204" pitchFamily="34" charset="0"/>
              </a:rPr>
              <a:t>CD4</a:t>
            </a:r>
            <a:r>
              <a:rPr lang="en-US" sz="2000" b="1" baseline="30000" dirty="0">
                <a:cs typeface="Arial" panose="020B0604020202020204" pitchFamily="34" charset="0"/>
              </a:rPr>
              <a:t>pos</a:t>
            </a:r>
            <a:r>
              <a:rPr lang="en-US" sz="2000" b="1" dirty="0">
                <a:cs typeface="Arial" panose="020B0604020202020204" pitchFamily="34" charset="0"/>
              </a:rPr>
              <a:t>CD25</a:t>
            </a:r>
            <a:r>
              <a:rPr lang="en-US" sz="2000" b="1" baseline="30000" dirty="0">
                <a:cs typeface="Arial" panose="020B0604020202020204" pitchFamily="34" charset="0"/>
              </a:rPr>
              <a:t>hi</a:t>
            </a:r>
            <a:r>
              <a:rPr lang="en-US" sz="2000" b="1" dirty="0">
                <a:cs typeface="Arial" panose="020B0604020202020204" pitchFamily="34" charset="0"/>
              </a:rPr>
              <a:t>Foxp3</a:t>
            </a:r>
            <a:r>
              <a:rPr lang="en-US" sz="2000" b="1" baseline="30000" dirty="0">
                <a:cs typeface="Arial" panose="020B0604020202020204" pitchFamily="34" charset="0"/>
              </a:rPr>
              <a:t>pos</a:t>
            </a:r>
            <a:r>
              <a:rPr lang="en-US" sz="2000" b="1" dirty="0">
                <a:cs typeface="Arial" panose="020B0604020202020204" pitchFamily="34" charset="0"/>
              </a:rPr>
              <a:t> CD127</a:t>
            </a:r>
            <a:r>
              <a:rPr lang="en-US" sz="2000" b="1" baseline="30000" dirty="0">
                <a:cs typeface="Arial" panose="020B0604020202020204" pitchFamily="34" charset="0"/>
              </a:rPr>
              <a:t>dim </a:t>
            </a:r>
            <a:r>
              <a:rPr lang="en-US" sz="2000" b="1" dirty="0" err="1">
                <a:cs typeface="Arial" panose="020B0604020202020204" pitchFamily="34" charset="0"/>
              </a:rPr>
              <a:t>Treg</a:t>
            </a:r>
            <a:endParaRPr lang="en-US" sz="2000" b="1" dirty="0">
              <a:cs typeface="Arial" panose="020B0604020202020204" pitchFamily="34" charset="0"/>
            </a:endParaRPr>
          </a:p>
          <a:p>
            <a:pPr lvl="2"/>
            <a:r>
              <a:rPr lang="en-US" sz="2000" dirty="0" err="1">
                <a:cs typeface="Arial" panose="020B0604020202020204" pitchFamily="34" charset="0"/>
              </a:rPr>
              <a:t>Th</a:t>
            </a:r>
            <a:r>
              <a:rPr lang="en-US" sz="2000" dirty="0">
                <a:cs typeface="Arial" panose="020B0604020202020204" pitchFamily="34" charset="0"/>
              </a:rPr>
              <a:t>-Subtypes (Th1, Th2, Th17)</a:t>
            </a:r>
          </a:p>
          <a:p>
            <a:pPr lvl="2"/>
            <a:r>
              <a:rPr lang="en-US" sz="2000" dirty="0">
                <a:cs typeface="Arial" panose="020B0604020202020204" pitchFamily="34" charset="0"/>
              </a:rPr>
              <a:t>DC , B-cells, NK, NKT-cells</a:t>
            </a:r>
            <a:endParaRPr lang="en-US" sz="2000" dirty="0"/>
          </a:p>
          <a:p>
            <a:pPr lvl="1"/>
            <a:r>
              <a:rPr lang="en-US" sz="2000" b="1" dirty="0" smtClean="0">
                <a:solidFill>
                  <a:srgbClr val="131B39"/>
                </a:solidFill>
              </a:rPr>
              <a:t>functional tests</a:t>
            </a:r>
            <a:r>
              <a:rPr lang="en-US" sz="2000" dirty="0" smtClean="0">
                <a:solidFill>
                  <a:srgbClr val="131B39"/>
                </a:solidFill>
              </a:rPr>
              <a:t>: FACS sorted </a:t>
            </a:r>
            <a:r>
              <a:rPr lang="en-US" sz="2000" dirty="0" err="1" smtClean="0">
                <a:solidFill>
                  <a:srgbClr val="131B39"/>
                </a:solidFill>
              </a:rPr>
              <a:t>Treg</a:t>
            </a:r>
            <a:r>
              <a:rPr lang="en-US" sz="2000" dirty="0" smtClean="0">
                <a:solidFill>
                  <a:srgbClr val="131B39"/>
                </a:solidFill>
              </a:rPr>
              <a:t> and </a:t>
            </a:r>
            <a:r>
              <a:rPr lang="en-US" sz="2000" dirty="0" err="1" smtClean="0">
                <a:solidFill>
                  <a:srgbClr val="131B39"/>
                </a:solidFill>
              </a:rPr>
              <a:t>Teff</a:t>
            </a:r>
            <a:endParaRPr lang="en-US" sz="2000" dirty="0" smtClean="0">
              <a:solidFill>
                <a:srgbClr val="131B39"/>
              </a:solidFill>
            </a:endParaRPr>
          </a:p>
          <a:p>
            <a:pPr lvl="2"/>
            <a:r>
              <a:rPr lang="en-US" sz="2000" b="1" dirty="0" smtClean="0">
                <a:solidFill>
                  <a:srgbClr val="131B39"/>
                </a:solidFill>
              </a:rPr>
              <a:t>ex vivo suppression co-cultures</a:t>
            </a:r>
            <a:r>
              <a:rPr lang="en-US" sz="2000" dirty="0" smtClean="0">
                <a:solidFill>
                  <a:srgbClr val="131B39"/>
                </a:solidFill>
              </a:rPr>
              <a:t> (</a:t>
            </a:r>
            <a:r>
              <a:rPr lang="en-US" sz="2000" dirty="0"/>
              <a:t>⦋</a:t>
            </a:r>
            <a:r>
              <a:rPr lang="en-US" sz="2000" baseline="30000" dirty="0"/>
              <a:t>3</a:t>
            </a:r>
            <a:r>
              <a:rPr lang="en-US" sz="2000" dirty="0"/>
              <a:t>H⦌-thymidine </a:t>
            </a:r>
            <a:r>
              <a:rPr lang="en-US" sz="2000" dirty="0" smtClean="0"/>
              <a:t>incorporation)</a:t>
            </a:r>
            <a:endParaRPr lang="en-US" sz="2000" b="1" dirty="0" smtClean="0">
              <a:solidFill>
                <a:srgbClr val="131B39"/>
              </a:solidFill>
            </a:endParaRPr>
          </a:p>
          <a:p>
            <a:pPr lvl="2"/>
            <a:r>
              <a:rPr lang="en-US" sz="2000" dirty="0"/>
              <a:t>Apoptosis (</a:t>
            </a:r>
            <a:r>
              <a:rPr lang="en-US" sz="2000" dirty="0" err="1"/>
              <a:t>AnnexinV</a:t>
            </a:r>
            <a:r>
              <a:rPr lang="en-US" sz="2000" dirty="0"/>
              <a:t>/7-</a:t>
            </a:r>
            <a:r>
              <a:rPr lang="en-US" sz="2000" dirty="0" smtClean="0"/>
              <a:t>AAD</a:t>
            </a:r>
            <a:r>
              <a:rPr lang="en-US" sz="2000" dirty="0"/>
              <a:t>)</a:t>
            </a:r>
          </a:p>
        </p:txBody>
      </p:sp>
      <p:pic>
        <p:nvPicPr>
          <p:cNvPr id="4" name="Picture 5"/>
          <p:cNvPicPr>
            <a:picLocks noChangeAspect="1" noChangeArrowheads="1"/>
          </p:cNvPicPr>
          <p:nvPr/>
        </p:nvPicPr>
        <p:blipFill>
          <a:blip r:embed="rId3" cstate="print"/>
          <a:srcRect l="-41211" r="-41211"/>
          <a:stretch>
            <a:fillRect/>
          </a:stretch>
        </p:blipFill>
        <p:spPr bwMode="auto">
          <a:xfrm>
            <a:off x="5422906" y="2831469"/>
            <a:ext cx="4621702" cy="2541747"/>
          </a:xfrm>
          <a:prstGeom prst="rect">
            <a:avLst/>
          </a:prstGeom>
          <a:noFill/>
          <a:ln w="9525">
            <a:noFill/>
            <a:miter lim="800000"/>
            <a:headEnd/>
            <a:tailEnd/>
          </a:ln>
          <a:effectLst/>
        </p:spPr>
      </p:pic>
    </p:spTree>
    <p:extLst>
      <p:ext uri="{BB962C8B-B14F-4D97-AF65-F5344CB8AC3E}">
        <p14:creationId xmlns:p14="http://schemas.microsoft.com/office/powerpoint/2010/main" val="21509015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74638"/>
            <a:ext cx="5688632" cy="490066"/>
          </a:xfrm>
        </p:spPr>
        <p:txBody>
          <a:bodyPr>
            <a:noAutofit/>
          </a:bodyPr>
          <a:lstStyle/>
          <a:p>
            <a:pPr algn="l"/>
            <a:r>
              <a:rPr lang="en-US" dirty="0"/>
              <a:t>RCT: </a:t>
            </a:r>
            <a:r>
              <a:rPr lang="en-US" dirty="0" err="1"/>
              <a:t>Vit</a:t>
            </a:r>
            <a:r>
              <a:rPr lang="en-US" dirty="0"/>
              <a:t> D3 in </a:t>
            </a:r>
            <a:r>
              <a:rPr lang="de-AT" dirty="0" smtClean="0"/>
              <a:t>T1D</a:t>
            </a:r>
            <a:endParaRPr lang="de-AT" dirty="0">
              <a:solidFill>
                <a:srgbClr val="131B39"/>
              </a:solidFill>
            </a:endParaRPr>
          </a:p>
        </p:txBody>
      </p:sp>
      <p:pic>
        <p:nvPicPr>
          <p:cNvPr id="7" name="Picture 6"/>
          <p:cNvPicPr>
            <a:picLocks noChangeAspect="1"/>
          </p:cNvPicPr>
          <p:nvPr/>
        </p:nvPicPr>
        <p:blipFill>
          <a:blip r:embed="rId3"/>
          <a:stretch>
            <a:fillRect/>
          </a:stretch>
        </p:blipFill>
        <p:spPr>
          <a:xfrm>
            <a:off x="5148064" y="908720"/>
            <a:ext cx="3384848" cy="2963292"/>
          </a:xfrm>
          <a:prstGeom prst="rect">
            <a:avLst/>
          </a:prstGeom>
        </p:spPr>
      </p:pic>
      <p:pic>
        <p:nvPicPr>
          <p:cNvPr id="8" name="Picture 7"/>
          <p:cNvPicPr>
            <a:picLocks noChangeAspect="1"/>
          </p:cNvPicPr>
          <p:nvPr/>
        </p:nvPicPr>
        <p:blipFill>
          <a:blip r:embed="rId4"/>
          <a:stretch>
            <a:fillRect/>
          </a:stretch>
        </p:blipFill>
        <p:spPr>
          <a:xfrm>
            <a:off x="5220072" y="3717032"/>
            <a:ext cx="3378149" cy="2734692"/>
          </a:xfrm>
          <a:prstGeom prst="rect">
            <a:avLst/>
          </a:prstGeom>
        </p:spPr>
      </p:pic>
      <p:sp>
        <p:nvSpPr>
          <p:cNvPr id="5" name="Rectangle 4"/>
          <p:cNvSpPr/>
          <p:nvPr/>
        </p:nvSpPr>
        <p:spPr>
          <a:xfrm>
            <a:off x="6804248" y="3645024"/>
            <a:ext cx="648072"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467544" y="1052736"/>
            <a:ext cx="4553150" cy="2721992"/>
          </a:xfrm>
          <a:prstGeom prst="rect">
            <a:avLst/>
          </a:prstGeom>
        </p:spPr>
      </p:pic>
      <p:pic>
        <p:nvPicPr>
          <p:cNvPr id="4" name="Picture 3"/>
          <p:cNvPicPr>
            <a:picLocks noChangeAspect="1"/>
          </p:cNvPicPr>
          <p:nvPr/>
        </p:nvPicPr>
        <p:blipFill>
          <a:blip r:embed="rId6"/>
          <a:stretch>
            <a:fillRect/>
          </a:stretch>
        </p:blipFill>
        <p:spPr>
          <a:xfrm>
            <a:off x="326256" y="4065860"/>
            <a:ext cx="4749800" cy="2603500"/>
          </a:xfrm>
          <a:prstGeom prst="rect">
            <a:avLst/>
          </a:prstGeom>
        </p:spPr>
      </p:pic>
      <p:sp>
        <p:nvSpPr>
          <p:cNvPr id="9" name="Textfeld 8"/>
          <p:cNvSpPr txBox="1"/>
          <p:nvPr/>
        </p:nvSpPr>
        <p:spPr>
          <a:xfrm>
            <a:off x="6300192" y="6525344"/>
            <a:ext cx="2634142" cy="338554"/>
          </a:xfrm>
          <a:prstGeom prst="rect">
            <a:avLst/>
          </a:prstGeom>
          <a:noFill/>
        </p:spPr>
        <p:txBody>
          <a:bodyPr wrap="none" rtlCol="0">
            <a:spAutoFit/>
          </a:bodyPr>
          <a:lstStyle/>
          <a:p>
            <a:r>
              <a:rPr lang="de-DE" sz="1600" i="1" dirty="0" smtClean="0"/>
              <a:t>Treiber G et al in </a:t>
            </a:r>
            <a:r>
              <a:rPr lang="de-DE" sz="1600" i="1" dirty="0" err="1" smtClean="0"/>
              <a:t>preperation</a:t>
            </a:r>
            <a:endParaRPr lang="de-DE" sz="1600" i="1" dirty="0"/>
          </a:p>
        </p:txBody>
      </p:sp>
    </p:spTree>
    <p:extLst>
      <p:ext uri="{BB962C8B-B14F-4D97-AF65-F5344CB8AC3E}">
        <p14:creationId xmlns:p14="http://schemas.microsoft.com/office/powerpoint/2010/main" val="2073919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DPP_02">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ADPP_02</Template>
  <TotalTime>0</TotalTime>
  <Words>1616</Words>
  <Application>Microsoft Macintosh PowerPoint</Application>
  <PresentationFormat>Bildschirmpräsentation (4:3)</PresentationFormat>
  <Paragraphs>204</Paragraphs>
  <Slides>22</Slides>
  <Notes>20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22</vt:i4>
      </vt:variant>
    </vt:vector>
  </HeadingPairs>
  <TitlesOfParts>
    <vt:vector size="24" baseType="lpstr">
      <vt:lpstr>ADPP_02</vt:lpstr>
      <vt:lpstr>SPW 12.0 Graph</vt:lpstr>
      <vt:lpstr>Vitamin D: Should a regular dose be part in immunomodulation of regulatory T cells  in immunomediated diseases? </vt:lpstr>
      <vt:lpstr> The role of regulatory T-cells  in autoimmunity </vt:lpstr>
      <vt:lpstr>Effects of Vitamin D  in the immune system</vt:lpstr>
      <vt:lpstr>Vitamin D supplementation and regulatory T cells in healthy humans</vt:lpstr>
      <vt:lpstr>PowerPoint-Präsentation</vt:lpstr>
      <vt:lpstr>PowerPoint-Präsentation</vt:lpstr>
      <vt:lpstr>Regulatory T cells in Typ 1 Diabetes</vt:lpstr>
      <vt:lpstr>RCT: Vit D3 in patients with T1D </vt:lpstr>
      <vt:lpstr>RCT: Vit D3 in T1D</vt:lpstr>
      <vt:lpstr>PowerPoint-Präsentation</vt:lpstr>
      <vt:lpstr>RCT: Vit D3 in T1D </vt:lpstr>
      <vt:lpstr>Treg origin: Thymus  and Gut associated lymphoid tissue</vt:lpstr>
      <vt:lpstr>GALT: interface for maintenace  of immune homostasis</vt:lpstr>
      <vt:lpstr>Vit D3 effect on Treg  in gastrointestinal mucosa in humans</vt:lpstr>
      <vt:lpstr>PowerPoint-Präsentation</vt:lpstr>
      <vt:lpstr>PowerPoint-Präsentation</vt:lpstr>
      <vt:lpstr>Vit D3: on blood Treg</vt:lpstr>
      <vt:lpstr>Vit D3 on GI CD4+ and CD8+</vt:lpstr>
      <vt:lpstr>Vit D3 on GI Treg</vt:lpstr>
      <vt:lpstr>Vit D3 and Mikrobiom</vt:lpstr>
      <vt:lpstr>Summary and Conclusion</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ADPP-001</dc:title>
  <dc:creator>Gerlies Treiber</dc:creator>
  <cp:lastModifiedBy>Gerlies Treiber</cp:lastModifiedBy>
  <cp:revision>217</cp:revision>
  <cp:lastPrinted>2014-09-26T12:19:05Z</cp:lastPrinted>
  <dcterms:modified xsi:type="dcterms:W3CDTF">2014-09-29T22:26:58Z</dcterms:modified>
</cp:coreProperties>
</file>