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84" r:id="rId2"/>
    <p:sldId id="262" r:id="rId3"/>
    <p:sldId id="270" r:id="rId4"/>
    <p:sldId id="258" r:id="rId5"/>
    <p:sldId id="271" r:id="rId6"/>
    <p:sldId id="259" r:id="rId7"/>
    <p:sldId id="261" r:id="rId8"/>
    <p:sldId id="291" r:id="rId9"/>
    <p:sldId id="287" r:id="rId10"/>
    <p:sldId id="290" r:id="rId11"/>
    <p:sldId id="317" r:id="rId12"/>
    <p:sldId id="289" r:id="rId13"/>
    <p:sldId id="288" r:id="rId14"/>
    <p:sldId id="272" r:id="rId15"/>
    <p:sldId id="274" r:id="rId16"/>
    <p:sldId id="279" r:id="rId17"/>
    <p:sldId id="281" r:id="rId18"/>
    <p:sldId id="280" r:id="rId19"/>
    <p:sldId id="316" r:id="rId20"/>
    <p:sldId id="295" r:id="rId21"/>
    <p:sldId id="296" r:id="rId22"/>
    <p:sldId id="298" r:id="rId23"/>
    <p:sldId id="285" r:id="rId24"/>
    <p:sldId id="293" r:id="rId25"/>
    <p:sldId id="267" r:id="rId26"/>
    <p:sldId id="299" r:id="rId27"/>
    <p:sldId id="315" r:id="rId28"/>
    <p:sldId id="300" r:id="rId29"/>
    <p:sldId id="301" r:id="rId30"/>
    <p:sldId id="303" r:id="rId31"/>
    <p:sldId id="318" r:id="rId32"/>
    <p:sldId id="304" r:id="rId33"/>
    <p:sldId id="314" r:id="rId34"/>
    <p:sldId id="311" r:id="rId35"/>
    <p:sldId id="313" r:id="rId36"/>
    <p:sldId id="312" r:id="rId37"/>
    <p:sldId id="308" r:id="rId38"/>
    <p:sldId id="309" r:id="rId39"/>
    <p:sldId id="310" r:id="rId40"/>
    <p:sldId id="263" r:id="rId41"/>
    <p:sldId id="260" r:id="rId42"/>
    <p:sldId id="273" r:id="rId43"/>
    <p:sldId id="282" r:id="rId44"/>
    <p:sldId id="27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9" d="100"/>
          <a:sy n="119" d="100"/>
        </p:scale>
        <p:origin x="24" y="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439AD-7530-4289-9B28-355E30123F8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08ACE-5C15-46D2-8E54-760B8586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08ACE-5C15-46D2-8E54-760B858699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3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3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8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5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3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8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0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2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70FA-186B-4F53-91C8-DA99C056D34C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3C8EB-C5B9-4B43-9A09-6DB4D8A61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7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143000" y="1013937"/>
            <a:ext cx="6858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0070C0"/>
                </a:solidFill>
                <a:cs typeface="Times New Roman" pitchFamily="18" charset="0"/>
              </a:rPr>
              <a:t>Gamma-aminobutyric </a:t>
            </a:r>
            <a:r>
              <a:rPr lang="en-US" altLang="en-US" sz="2800" b="1" dirty="0">
                <a:solidFill>
                  <a:srgbClr val="0070C0"/>
                </a:solidFill>
                <a:cs typeface="Times New Roman" pitchFamily="18" charset="0"/>
              </a:rPr>
              <a:t>acid (GABA</a:t>
            </a:r>
            <a:r>
              <a:rPr lang="en-US" altLang="en-US" sz="2800" b="1" dirty="0" smtClean="0">
                <a:solidFill>
                  <a:srgbClr val="0070C0"/>
                </a:solidFill>
                <a:cs typeface="Times New Roman" pitchFamily="18" charset="0"/>
              </a:rPr>
              <a:t>) treatment blocks inflammatory pathways and promotes survival and proliferation of pancreatic beta cells</a:t>
            </a:r>
            <a:endParaRPr lang="en-US" altLang="en-US" sz="2000" dirty="0"/>
          </a:p>
          <a:p>
            <a:pPr algn="ctr"/>
            <a:endParaRPr lang="en-US" altLang="en-US" sz="20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  <a:cs typeface="Times New Roman" pitchFamily="18" charset="0"/>
              </a:rPr>
              <a:t>G</a:t>
            </a:r>
            <a:r>
              <a:rPr lang="fr-CA" altLang="en-US" sz="2000" dirty="0">
                <a:solidFill>
                  <a:srgbClr val="000000"/>
                </a:solidFill>
                <a:cs typeface="Times New Roman" pitchFamily="18" charset="0"/>
              </a:rPr>
              <a:t>é</a:t>
            </a:r>
            <a:r>
              <a:rPr lang="en-US" altLang="en-US" sz="2000" dirty="0" err="1">
                <a:solidFill>
                  <a:srgbClr val="000000"/>
                </a:solidFill>
                <a:cs typeface="Times New Roman" pitchFamily="18" charset="0"/>
              </a:rPr>
              <a:t>rald</a:t>
            </a:r>
            <a:r>
              <a:rPr lang="en-US" altLang="en-US" sz="2000" dirty="0">
                <a:solidFill>
                  <a:srgbClr val="000000"/>
                </a:solidFill>
                <a:cs typeface="Times New Roman" pitchFamily="18" charset="0"/>
              </a:rPr>
              <a:t> J. </a:t>
            </a:r>
            <a:r>
              <a:rPr lang="en-US" altLang="en-US" sz="2000" dirty="0" smtClean="0">
                <a:solidFill>
                  <a:srgbClr val="000000"/>
                </a:solidFill>
                <a:cs typeface="Times New Roman" pitchFamily="18" charset="0"/>
              </a:rPr>
              <a:t>Prud’homme, MD, FRCPC</a:t>
            </a:r>
            <a:endParaRPr lang="en-US" altLang="en-US" sz="20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endParaRPr lang="en-GB" altLang="en-US" sz="2000" dirty="0">
              <a:cs typeface="Times New Roman" pitchFamily="18" charset="0"/>
            </a:endParaRPr>
          </a:p>
          <a:p>
            <a:pPr algn="ctr"/>
            <a:r>
              <a:rPr lang="en-GB" altLang="en-US" sz="2000" dirty="0">
                <a:cs typeface="Times New Roman" pitchFamily="18" charset="0"/>
              </a:rPr>
              <a:t>Keenan Research </a:t>
            </a:r>
            <a:r>
              <a:rPr lang="en-GB" altLang="en-US" sz="2000" dirty="0" smtClean="0">
                <a:cs typeface="Times New Roman" pitchFamily="18" charset="0"/>
              </a:rPr>
              <a:t>Centre for Biomedical Science, </a:t>
            </a:r>
          </a:p>
          <a:p>
            <a:pPr algn="ctr"/>
            <a:r>
              <a:rPr lang="en-GB" altLang="en-US" sz="2000" dirty="0" smtClean="0">
                <a:cs typeface="Times New Roman" pitchFamily="18" charset="0"/>
              </a:rPr>
              <a:t>St</a:t>
            </a:r>
            <a:r>
              <a:rPr lang="en-GB" altLang="en-US" sz="2000" dirty="0">
                <a:cs typeface="Times New Roman" pitchFamily="18" charset="0"/>
              </a:rPr>
              <a:t>. Michael’s Hospital, Toronto.</a:t>
            </a:r>
          </a:p>
          <a:p>
            <a:pPr algn="ctr"/>
            <a:r>
              <a:rPr lang="en-GB" altLang="en-US" sz="2000" dirty="0">
                <a:cs typeface="Times New Roman" pitchFamily="18" charset="0"/>
              </a:rPr>
              <a:t>Department of Laboratory Medicine and Pathobiology, University of Toronto</a:t>
            </a:r>
            <a:r>
              <a:rPr lang="en-GB" altLang="en-US" sz="2000" dirty="0" smtClean="0">
                <a:cs typeface="Times New Roman" pitchFamily="18" charset="0"/>
              </a:rPr>
              <a:t>. </a:t>
            </a:r>
            <a:endParaRPr lang="en-GB" altLang="en-US" sz="2000" dirty="0">
              <a:cs typeface="Times New Roman" pitchFamily="18" charset="0"/>
            </a:endParaRPr>
          </a:p>
          <a:p>
            <a:pPr algn="ctr"/>
            <a:r>
              <a:rPr lang="en-GB" altLang="en-US" sz="2000" dirty="0" smtClean="0">
                <a:cs typeface="Times New Roman" pitchFamily="18" charset="0"/>
              </a:rPr>
              <a:t>Email: prudhommeg@smh.ca</a:t>
            </a:r>
            <a:endParaRPr lang="en-GB" altLang="en-US" sz="2000" dirty="0">
              <a:cs typeface="Times New Roman" pitchFamily="18" charset="0"/>
            </a:endParaRPr>
          </a:p>
          <a:p>
            <a:pPr algn="ctr"/>
            <a:endParaRPr lang="en-GB" alt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828925" y="1711325"/>
          <a:ext cx="3484563" cy="343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Prism 6" r:id="rId3" imgW="3485033" imgH="3433348" progId="Prism6.Document">
                  <p:embed/>
                </p:oleObj>
              </mc:Choice>
              <mc:Fallback>
                <p:oleObj name="Prism 6" r:id="rId3" imgW="3485033" imgH="3433348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925" y="1711325"/>
                        <a:ext cx="3484563" cy="343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371600" y="838200"/>
            <a:ext cx="662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Calibri" pitchFamily="34" charset="0"/>
              </a:rPr>
              <a:t>GABA suppresses proliferation of human T cells </a:t>
            </a:r>
            <a:r>
              <a:rPr lang="en-US" altLang="en-US" sz="2400">
                <a:latin typeface="Calibri" pitchFamily="34" charset="0"/>
              </a:rPr>
              <a:t>(anti-CD3 antibody) </a:t>
            </a:r>
          </a:p>
        </p:txBody>
      </p:sp>
    </p:spTree>
    <p:extLst>
      <p:ext uri="{BB962C8B-B14F-4D97-AF65-F5344CB8AC3E}">
        <p14:creationId xmlns:p14="http://schemas.microsoft.com/office/powerpoint/2010/main" val="15228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558" y="990600"/>
            <a:ext cx="82296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Immunotherapeutic </a:t>
            </a:r>
            <a:r>
              <a:rPr lang="en-US" sz="2400" b="1" dirty="0"/>
              <a:t>effects of GABA in T1D</a:t>
            </a:r>
          </a:p>
          <a:p>
            <a:r>
              <a:rPr lang="en-US" dirty="0"/>
              <a:t> </a:t>
            </a:r>
            <a:endParaRPr lang="en-US" u="sng" dirty="0"/>
          </a:p>
          <a:p>
            <a:r>
              <a:rPr lang="en-US" sz="2000" u="sng" dirty="0"/>
              <a:t>Strain/model  	</a:t>
            </a:r>
            <a:r>
              <a:rPr lang="en-US" sz="2000" u="sng" dirty="0" smtClean="0"/>
              <a:t>	Immune </a:t>
            </a:r>
            <a:r>
              <a:rPr lang="en-US" sz="2000" u="sng" dirty="0"/>
              <a:t>effects	</a:t>
            </a:r>
            <a:r>
              <a:rPr lang="en-US" sz="2000" u="sng" dirty="0" smtClean="0"/>
              <a:t>	Disease course</a:t>
            </a:r>
          </a:p>
          <a:p>
            <a:r>
              <a:rPr lang="en-US" sz="2000" dirty="0"/>
              <a:t>	  </a:t>
            </a:r>
          </a:p>
          <a:p>
            <a:r>
              <a:rPr lang="en-US" sz="2000" dirty="0" smtClean="0"/>
              <a:t>NOD(prediabetic)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/>
              <a:t>Th1 </a:t>
            </a:r>
            <a:r>
              <a:rPr lang="en-US" sz="2000" dirty="0" smtClean="0"/>
              <a:t> cells↓</a:t>
            </a:r>
            <a:r>
              <a:rPr lang="en-US" sz="2000" dirty="0"/>
              <a:t>, IFN-γ↓	</a:t>
            </a:r>
            <a:r>
              <a:rPr lang="en-US" sz="2000" dirty="0" smtClean="0"/>
              <a:t>prevented diabetes </a:t>
            </a:r>
            <a:r>
              <a:rPr lang="en-US" sz="2000" dirty="0"/>
              <a:t>	</a:t>
            </a:r>
            <a:r>
              <a:rPr lang="en-US" sz="2000" dirty="0" smtClean="0"/>
              <a:t>		IL-12</a:t>
            </a:r>
            <a:r>
              <a:rPr lang="en-US" sz="2000" dirty="0"/>
              <a:t>↓, Treg↑	</a:t>
            </a:r>
            <a:r>
              <a:rPr lang="en-US" sz="2000" dirty="0" smtClean="0"/>
              <a:t>	(</a:t>
            </a:r>
            <a:r>
              <a:rPr lang="en-US" sz="2000" dirty="0"/>
              <a:t>insulitis↓) </a:t>
            </a:r>
            <a:r>
              <a:rPr lang="en-US" sz="2000" dirty="0" smtClean="0"/>
              <a:t>	 </a:t>
            </a:r>
            <a:endParaRPr lang="en-US" sz="2000" dirty="0"/>
          </a:p>
          <a:p>
            <a:r>
              <a:rPr lang="en-US" sz="2000" dirty="0"/>
              <a:t>						</a:t>
            </a:r>
          </a:p>
          <a:p>
            <a:r>
              <a:rPr lang="en-US" sz="2000" dirty="0"/>
              <a:t>NOD (diabetic)  			</a:t>
            </a:r>
            <a:r>
              <a:rPr lang="en-US" sz="2000" dirty="0" smtClean="0"/>
              <a:t>		reversed </a:t>
            </a:r>
            <a:r>
              <a:rPr lang="en-US" sz="2000" dirty="0"/>
              <a:t>transiently     </a:t>
            </a:r>
          </a:p>
          <a:p>
            <a:r>
              <a:rPr lang="en-US" sz="2000" dirty="0"/>
              <a:t>				</a:t>
            </a:r>
          </a:p>
          <a:p>
            <a:r>
              <a:rPr lang="en-US" sz="2000" dirty="0"/>
              <a:t>NOD-TCR8.3   	</a:t>
            </a:r>
            <a:r>
              <a:rPr lang="en-US" sz="2000" dirty="0" smtClean="0"/>
              <a:t>	CTL </a:t>
            </a:r>
            <a:r>
              <a:rPr lang="en-US" sz="2000" dirty="0"/>
              <a:t>response↓	</a:t>
            </a:r>
            <a:r>
              <a:rPr lang="en-US" sz="2000" dirty="0" smtClean="0"/>
              <a:t>	prevented </a:t>
            </a:r>
            <a:r>
              <a:rPr lang="en-US" sz="2000" dirty="0"/>
              <a:t>(insulitis↓) 	 </a:t>
            </a:r>
          </a:p>
          <a:p>
            <a:r>
              <a:rPr lang="en-US" sz="2000" dirty="0"/>
              <a:t>CD1 mice	     	IL-1↓, TNF-α↓	</a:t>
            </a:r>
            <a:r>
              <a:rPr lang="en-US" sz="2000" dirty="0" smtClean="0"/>
              <a:t>	reversed diabetes</a:t>
            </a:r>
            <a:endParaRPr lang="en-US" sz="2000" dirty="0"/>
          </a:p>
          <a:p>
            <a:r>
              <a:rPr lang="en-US" sz="2000" dirty="0" smtClean="0"/>
              <a:t>(low dose STZ,</a:t>
            </a:r>
            <a:r>
              <a:rPr lang="en-US" sz="2000" dirty="0"/>
              <a:t>	</a:t>
            </a:r>
            <a:r>
              <a:rPr lang="en-US" sz="2000" dirty="0" smtClean="0"/>
              <a:t>	IL-12</a:t>
            </a:r>
            <a:r>
              <a:rPr lang="en-US" sz="2000" dirty="0"/>
              <a:t>↓, IFN-γ↓	</a:t>
            </a:r>
            <a:r>
              <a:rPr lang="en-US" sz="2000" dirty="0" smtClean="0"/>
              <a:t>	</a:t>
            </a:r>
            <a:r>
              <a:rPr lang="en-US" sz="2000" dirty="0"/>
              <a:t>(insulitis↓,  β-cell </a:t>
            </a:r>
            <a:r>
              <a:rPr lang="en-US" sz="2000" u="sng" dirty="0"/>
              <a:t>diabetic)	</a:t>
            </a:r>
            <a:r>
              <a:rPr lang="en-US" sz="2000" u="sng" dirty="0" smtClean="0"/>
              <a:t>					   regeneration)</a:t>
            </a:r>
          </a:p>
          <a:p>
            <a:endParaRPr lang="en-C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Reviewed in: </a:t>
            </a:r>
            <a:r>
              <a:rPr lang="en-CA" sz="2000" dirty="0" smtClean="0"/>
              <a:t>Prud’homme et al. </a:t>
            </a:r>
            <a:r>
              <a:rPr lang="en-CA" sz="2000" dirty="0"/>
              <a:t>Autoimmunity reviews, 2015, </a:t>
            </a:r>
            <a:r>
              <a:rPr lang="en-CA" sz="2000" dirty="0" smtClean="0"/>
              <a:t>14:1048-56</a:t>
            </a:r>
            <a:r>
              <a:rPr lang="en-CA" sz="2000" dirty="0"/>
              <a:t>.</a:t>
            </a:r>
            <a:endParaRPr lang="en-US" sz="2000" dirty="0"/>
          </a:p>
          <a:p>
            <a:r>
              <a:rPr lang="en-US" sz="2000" dirty="0"/>
              <a:t>		 </a:t>
            </a:r>
          </a:p>
          <a:p>
            <a:r>
              <a:rPr lang="en-US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985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590800" y="1524000"/>
          <a:ext cx="3824288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Prism 6" r:id="rId3" imgW="3823561" imgH="2835853" progId="Prism6.Document">
                  <p:embed/>
                </p:oleObj>
              </mc:Choice>
              <mc:Fallback>
                <p:oleObj name="Prism 6" r:id="rId3" imgW="3823561" imgH="2835853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24000"/>
                        <a:ext cx="3824288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133600" y="838200"/>
            <a:ext cx="4724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Calibri" pitchFamily="34" charset="0"/>
              </a:rPr>
              <a:t>Inhibition of NF-kB in Mouse T cells</a:t>
            </a:r>
          </a:p>
          <a:p>
            <a:pPr algn="ctr" eaLnBrk="1" hangingPunct="1"/>
            <a:r>
              <a:rPr lang="en-US" altLang="en-US" b="1" dirty="0">
                <a:latin typeface="Calibri" pitchFamily="34" charset="0"/>
              </a:rPr>
              <a:t>(</a:t>
            </a:r>
            <a:r>
              <a:rPr lang="en-US" altLang="en-US" b="1" dirty="0" smtClean="0">
                <a:latin typeface="Calibri" pitchFamily="34" charset="0"/>
              </a:rPr>
              <a:t>anti-CD3/CD28 stimulated)</a:t>
            </a:r>
            <a:endParaRPr lang="en-US" alt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24163" y="1757363"/>
          <a:ext cx="3494087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Prism 6" r:id="rId3" imgW="3494397" imgH="3341869" progId="Prism6.Document">
                  <p:embed/>
                </p:oleObj>
              </mc:Choice>
              <mc:Fallback>
                <p:oleObj name="Prism 6" r:id="rId3" imgW="3494397" imgH="3341869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163" y="1757363"/>
                        <a:ext cx="3494087" cy="334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828800" y="838200"/>
            <a:ext cx="5329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Calibri" pitchFamily="34" charset="0"/>
              </a:rPr>
              <a:t>GABA suppresses activation of NF-kB in </a:t>
            </a:r>
          </a:p>
          <a:p>
            <a:pPr algn="ctr" eaLnBrk="1" hangingPunct="1"/>
            <a:r>
              <a:rPr lang="en-US" altLang="en-US" sz="2400" b="1">
                <a:latin typeface="Calibri" pitchFamily="34" charset="0"/>
              </a:rPr>
              <a:t>human islets  through GABA-A receptors</a:t>
            </a:r>
          </a:p>
        </p:txBody>
      </p:sp>
    </p:spTree>
    <p:extLst>
      <p:ext uri="{BB962C8B-B14F-4D97-AF65-F5344CB8AC3E}">
        <p14:creationId xmlns:p14="http://schemas.microsoft.com/office/powerpoint/2010/main" val="29069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Mendu, GABA in lymphocytes_Page_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24445" r="15289" b="44444"/>
          <a:stretch>
            <a:fillRect/>
          </a:stretch>
        </p:blipFill>
        <p:spPr bwMode="auto">
          <a:xfrm>
            <a:off x="838200" y="152400"/>
            <a:ext cx="80740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141412" y="5410200"/>
            <a:ext cx="746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/>
              <a:t>GABA BLOCKS AUTOIMMUNE REACTION AGAINST BETA CELLS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93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1" t="53164"/>
          <a:stretch/>
        </p:blipFill>
        <p:spPr bwMode="auto">
          <a:xfrm>
            <a:off x="1828800" y="2362200"/>
            <a:ext cx="5526871" cy="347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131817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GABA induces beta-cell regeneration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762000" y="685800"/>
            <a:ext cx="7467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C00000"/>
                </a:solidFill>
              </a:rPr>
              <a:t>Mouse: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200" dirty="0"/>
              <a:t>GABA </a:t>
            </a:r>
            <a:r>
              <a:rPr lang="en-US" altLang="en-US" sz="2200" dirty="0" smtClean="0"/>
              <a:t>prevents </a:t>
            </a:r>
            <a:r>
              <a:rPr lang="el-GR" altLang="en-US" sz="2200" dirty="0" smtClean="0"/>
              <a:t>β</a:t>
            </a:r>
            <a:r>
              <a:rPr lang="en-US" altLang="en-US" sz="2200" dirty="0"/>
              <a:t>-cell </a:t>
            </a:r>
            <a:r>
              <a:rPr lang="en-US" altLang="en-US" sz="2200" dirty="0" smtClean="0"/>
              <a:t>death, </a:t>
            </a:r>
            <a:r>
              <a:rPr lang="en-US" altLang="en-US" sz="2200" dirty="0"/>
              <a:t>stimulates </a:t>
            </a:r>
            <a:r>
              <a:rPr lang="el-GR" altLang="en-US" sz="2200" dirty="0"/>
              <a:t>β</a:t>
            </a:r>
            <a:r>
              <a:rPr lang="en-US" altLang="en-US" sz="2200" dirty="0"/>
              <a:t>-cell proliferation, increases insulin secretion, and promotes </a:t>
            </a:r>
            <a:r>
              <a:rPr lang="el-GR" altLang="en-US" sz="2200" dirty="0"/>
              <a:t>β</a:t>
            </a:r>
            <a:r>
              <a:rPr lang="en-US" altLang="en-US" sz="2200" dirty="0"/>
              <a:t>-cell </a:t>
            </a:r>
            <a:r>
              <a:rPr lang="en-US" altLang="en-US" sz="2200" dirty="0" smtClean="0"/>
              <a:t>regeneration.</a:t>
            </a:r>
          </a:p>
          <a:p>
            <a:pPr eaLnBrk="1" hangingPunct="1"/>
            <a:endParaRPr lang="en-US" altLang="en-US" sz="2200" dirty="0" smtClean="0"/>
          </a:p>
          <a:p>
            <a:pPr eaLnBrk="1" hangingPunct="1"/>
            <a:r>
              <a:rPr lang="en-US" altLang="en-US" sz="2200" dirty="0" smtClean="0"/>
              <a:t>GABA </a:t>
            </a:r>
            <a:r>
              <a:rPr lang="en-US" altLang="en-US" sz="2200" dirty="0"/>
              <a:t>exerts anti-inflammatory and immunosuppressive </a:t>
            </a:r>
            <a:r>
              <a:rPr lang="en-US" altLang="en-US" sz="2200" dirty="0" smtClean="0"/>
              <a:t>effects.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295400" y="41148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00000"/>
                </a:solidFill>
              </a:rPr>
              <a:t>Humans: </a:t>
            </a:r>
            <a:r>
              <a:rPr lang="en-US" altLang="en-US" sz="2400"/>
              <a:t>Similar to mouse??</a:t>
            </a:r>
          </a:p>
        </p:txBody>
      </p:sp>
    </p:spTree>
    <p:extLst>
      <p:ext uri="{BB962C8B-B14F-4D97-AF65-F5344CB8AC3E}">
        <p14:creationId xmlns:p14="http://schemas.microsoft.com/office/powerpoint/2010/main" val="22234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ig.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76666" r="6007"/>
          <a:stretch>
            <a:fillRect/>
          </a:stretch>
        </p:blipFill>
        <p:spPr bwMode="auto">
          <a:xfrm>
            <a:off x="1828800" y="1600200"/>
            <a:ext cx="532923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133600" y="114300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GABA stimulates insulin secretion</a:t>
            </a:r>
          </a:p>
        </p:txBody>
      </p:sp>
    </p:spTree>
    <p:extLst>
      <p:ext uri="{BB962C8B-B14F-4D97-AF65-F5344CB8AC3E}">
        <p14:creationId xmlns:p14="http://schemas.microsoft.com/office/powerpoint/2010/main" val="284632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fig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71111"/>
          <a:stretch>
            <a:fillRect/>
          </a:stretch>
        </p:blipFill>
        <p:spPr bwMode="auto">
          <a:xfrm>
            <a:off x="2057400" y="1981200"/>
            <a:ext cx="514032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124200" y="1295400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Human </a:t>
            </a:r>
            <a:r>
              <a:rPr lang="en-US" altLang="en-US" sz="2400" smtClean="0"/>
              <a:t>beta cells  </a:t>
            </a:r>
            <a:r>
              <a:rPr lang="en-US" altLang="en-US" sz="2400" dirty="0"/>
              <a:t>in culture</a:t>
            </a:r>
          </a:p>
        </p:txBody>
      </p:sp>
    </p:spTree>
    <p:extLst>
      <p:ext uri="{BB962C8B-B14F-4D97-AF65-F5344CB8AC3E}">
        <p14:creationId xmlns:p14="http://schemas.microsoft.com/office/powerpoint/2010/main" val="26669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56142" r="31979" b="11661"/>
          <a:stretch/>
        </p:blipFill>
        <p:spPr bwMode="auto">
          <a:xfrm>
            <a:off x="2209800" y="2359891"/>
            <a:ext cx="4724399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71600" y="12192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GABA and Liraglutide (GLP-1R agonist) ameliorate human beta-cell survival </a:t>
            </a:r>
            <a:endParaRPr lang="en-US" sz="2400" b="1" dirty="0"/>
          </a:p>
          <a:p>
            <a:pPr algn="ctr"/>
            <a:r>
              <a:rPr lang="en-US" sz="2400" dirty="0" smtClean="0"/>
              <a:t>(24 h in vitro; additive effect)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2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Limitations of current therapies of 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124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Do not prevent or reverse type 1 diabetes (no cure).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Minimal or no improvement in the survival of pancreatic beta cells (type 1 or 2). 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Do not induce replacement or regeneration of beta cells (type 1 or 2).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6800" y="609600"/>
            <a:ext cx="186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Non-treated islets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4267200"/>
            <a:ext cx="102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Ki67 -red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4267139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DAPI - green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3267" y="4267139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8739"/>
            <a:ext cx="2738400" cy="2738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0" y="1531109"/>
            <a:ext cx="2738400" cy="2738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44964"/>
            <a:ext cx="2738400" cy="27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00" y="1528800"/>
            <a:ext cx="2748000" cy="27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8800"/>
            <a:ext cx="2748000" cy="27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8800"/>
            <a:ext cx="2748000" cy="27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4419661"/>
            <a:ext cx="102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Ki67 -red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441960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DAPI - green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3267" y="4419600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57200"/>
            <a:ext cx="324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Islets treated with 100 </a:t>
            </a:r>
            <a:r>
              <a:rPr lang="el-GR" dirty="0" smtClean="0"/>
              <a:t>μ</a:t>
            </a:r>
            <a:r>
              <a:rPr lang="en-US" dirty="0" smtClean="0"/>
              <a:t>M GABA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152297"/>
              </p:ext>
            </p:extLst>
          </p:nvPr>
        </p:nvGraphicFramePr>
        <p:xfrm>
          <a:off x="2330450" y="1443038"/>
          <a:ext cx="4481513" cy="397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Prism 7" r:id="rId3" imgW="4482249" imgH="3970338" progId="Prism7.Document">
                  <p:embed/>
                </p:oleObj>
              </mc:Choice>
              <mc:Fallback>
                <p:oleObj name="Prism 7" r:id="rId3" imgW="4482249" imgH="3970338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0450" y="1443038"/>
                        <a:ext cx="4481513" cy="397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62800" y="6105343"/>
            <a:ext cx="186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Ki67 staining,</a:t>
            </a:r>
          </a:p>
          <a:p>
            <a:r>
              <a:rPr lang="en-US" dirty="0" smtClean="0"/>
              <a:t>See images below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63239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Human islets transplanted into immunodeficient mice: GABA stimulates growth (regeneration) of beta cells</a:t>
            </a:r>
            <a:endParaRPr lang="en-US" sz="3000" dirty="0"/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0" r="32524"/>
          <a:stretch/>
        </p:blipFill>
        <p:spPr bwMode="auto">
          <a:xfrm>
            <a:off x="1752600" y="2286000"/>
            <a:ext cx="5336214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2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5240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Combined therapy with GABA and a DPP-4 inhibitor (DPP4-I) will improve protection of human beta cells against injury/apoptosis and induce regeneration.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 completely oral therapy will be effective, which is a major clinical advantage.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21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GABA AND GLP-1 WORK TOGETHER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most recent data show that GABA and GLP-1 are more effective when administered together.</a:t>
            </a:r>
          </a:p>
          <a:p>
            <a:r>
              <a:rPr lang="en-US" dirty="0" smtClean="0"/>
              <a:t>Improved beta-cell survival and regeneration.</a:t>
            </a:r>
          </a:p>
          <a:p>
            <a:r>
              <a:rPr lang="en-US" dirty="0" smtClean="0"/>
              <a:t>Effective on human beta cells.</a:t>
            </a:r>
          </a:p>
          <a:p>
            <a:r>
              <a:rPr lang="en-US" dirty="0" smtClean="0"/>
              <a:t>Completely oral therapy protects against diabetes in experimental 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5943600" cy="3657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38400" y="33170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Streptozotocin-induced diabetes (MDSD)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4648200"/>
            <a:ext cx="533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GABA AND DPP-4I collaborate to increase beta-cell mass. Red = insulin; green = glucagon; blue = DAPI. Treatment with combined drugs was superior to induce proliferation (Ki-67+ cells) and reduce apoptosis (Tunel assay); data not shown.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982" y="8382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GABA and GABAergic drugs (agonistic) increase SIRT1 expression in INS-1 beta-cell line</a:t>
            </a:r>
            <a:endParaRPr lang="en-US" sz="2400" dirty="0"/>
          </a:p>
        </p:txBody>
      </p:sp>
      <p:pic>
        <p:nvPicPr>
          <p:cNvPr id="15363" name="Picture 3" descr="\\home1\Home\PrudhommeG\My Documents\A, DOCUMENTS CURRENT  DOCUMENTS\a, GABA, BBRC, SIRTUIN PAPER\SUBMISSION FILES AUG.2014\F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57400"/>
            <a:ext cx="6172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3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066800"/>
            <a:ext cx="67817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GABA increases Klotho (alpha-Klotho)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In humans Klotho normally declines with age, and is abnormally low in diabetic patients (type 1 and 2</a:t>
            </a:r>
            <a:r>
              <a:rPr lang="en-US" sz="2800" dirty="0" smtClean="0"/>
              <a:t>).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Klotho </a:t>
            </a:r>
            <a:r>
              <a:rPr lang="en-US" sz="2800" dirty="0"/>
              <a:t>KO mice have multi-system disease and accelerated aging.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Klotho has multiple protective effects on beta cells. Importantly, it inhibits NF-kB activation and exerts anti-apoptotic effect.</a:t>
            </a:r>
          </a:p>
          <a:p>
            <a:pPr algn="ctr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704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596" y="170476"/>
            <a:ext cx="7772400" cy="990600"/>
          </a:xfrm>
        </p:spPr>
        <p:txBody>
          <a:bodyPr/>
          <a:lstStyle/>
          <a:p>
            <a:r>
              <a:rPr lang="en-US" dirty="0" smtClean="0"/>
              <a:t>Structure of </a:t>
            </a:r>
            <a:r>
              <a:rPr lang="el-GR" dirty="0" smtClean="0"/>
              <a:t>α</a:t>
            </a:r>
            <a:r>
              <a:rPr lang="en-US" dirty="0" smtClean="0"/>
              <a:t>-</a:t>
            </a:r>
            <a:r>
              <a:rPr lang="en-US" dirty="0" err="1" smtClean="0"/>
              <a:t>Klotho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4252" y="2535876"/>
            <a:ext cx="433021" cy="43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N-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5410200"/>
            <a:ext cx="8268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Membrane-bound </a:t>
            </a:r>
            <a:r>
              <a:rPr lang="en-US" dirty="0" err="1" smtClean="0"/>
              <a:t>klotho</a:t>
            </a:r>
            <a:r>
              <a:rPr lang="en-US" dirty="0" smtClean="0"/>
              <a:t> binds FGFR1 and facilitates binding of FGF23 to this receptor.</a:t>
            </a:r>
          </a:p>
          <a:p>
            <a:r>
              <a:rPr lang="en-US" dirty="0" smtClean="0"/>
              <a:t>Soluble </a:t>
            </a:r>
            <a:r>
              <a:rPr lang="en-US" dirty="0" err="1" smtClean="0"/>
              <a:t>klotho</a:t>
            </a:r>
            <a:r>
              <a:rPr lang="en-US" dirty="0" smtClean="0"/>
              <a:t> acts as a hormone with the receptors yet to be characterized. </a:t>
            </a:r>
          </a:p>
          <a:p>
            <a:r>
              <a:rPr lang="en-US" dirty="0" smtClean="0"/>
              <a:t>KL1 and KL2 domains structurally resemble </a:t>
            </a:r>
            <a:r>
              <a:rPr lang="en-US" dirty="0" err="1" smtClean="0"/>
              <a:t>glucosidase</a:t>
            </a:r>
            <a:r>
              <a:rPr lang="en-US" dirty="0" smtClean="0"/>
              <a:t>, but their enzymatic activity</a:t>
            </a:r>
          </a:p>
          <a:p>
            <a:r>
              <a:rPr lang="en-US" dirty="0" smtClean="0"/>
              <a:t>is questionable.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95696" y="1489185"/>
            <a:ext cx="7649730" cy="3651426"/>
            <a:chOff x="995696" y="1489185"/>
            <a:chExt cx="7649730" cy="3651426"/>
          </a:xfrm>
        </p:grpSpPr>
        <p:sp>
          <p:nvSpPr>
            <p:cNvPr id="4" name="Rounded Rectangle 3"/>
            <p:cNvSpPr/>
            <p:nvPr/>
          </p:nvSpPr>
          <p:spPr>
            <a:xfrm>
              <a:off x="995696" y="2551669"/>
              <a:ext cx="3101469" cy="363026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245560" y="2551669"/>
              <a:ext cx="3101469" cy="363026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97165" y="2708427"/>
              <a:ext cx="148395" cy="5445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359394" y="2718874"/>
              <a:ext cx="603477" cy="5445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565907" y="2188643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795922" y="3199340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737805" y="2211184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637635" y="3023181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507789" y="2436158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732856" y="2746100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852813" y="2001630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737805" y="2453204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511497" y="2762880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679677" y="1916373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892383" y="2960073"/>
              <a:ext cx="230016" cy="272269"/>
            </a:xfrm>
            <a:prstGeom prst="ellipse">
              <a:avLst/>
            </a:prstGeom>
            <a:gradFill flip="none" rotWithShape="1">
              <a:gsLst>
                <a:gs pos="0">
                  <a:srgbClr val="FBF9B9">
                    <a:shade val="30000"/>
                    <a:satMod val="115000"/>
                  </a:srgbClr>
                </a:gs>
                <a:gs pos="50000">
                  <a:srgbClr val="FBF9B9">
                    <a:shade val="67500"/>
                    <a:satMod val="115000"/>
                  </a:srgbClr>
                </a:gs>
                <a:gs pos="100000">
                  <a:srgbClr val="FBF9B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7962869" y="2665213"/>
              <a:ext cx="346256" cy="227481"/>
            </a:xfrm>
            <a:custGeom>
              <a:avLst/>
              <a:gdLst>
                <a:gd name="connsiteX0" fmla="*/ 0 w 323272"/>
                <a:gd name="connsiteY0" fmla="*/ 78061 h 190995"/>
                <a:gd name="connsiteX1" fmla="*/ 110836 w 323272"/>
                <a:gd name="connsiteY1" fmla="*/ 4170 h 190995"/>
                <a:gd name="connsiteX2" fmla="*/ 249381 w 323272"/>
                <a:gd name="connsiteY2" fmla="*/ 188897 h 190995"/>
                <a:gd name="connsiteX3" fmla="*/ 286327 w 323272"/>
                <a:gd name="connsiteY3" fmla="*/ 105770 h 190995"/>
                <a:gd name="connsiteX4" fmla="*/ 323272 w 323272"/>
                <a:gd name="connsiteY4" fmla="*/ 133479 h 190995"/>
                <a:gd name="connsiteX5" fmla="*/ 286327 w 323272"/>
                <a:gd name="connsiteY5" fmla="*/ 124243 h 19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272" h="190995">
                  <a:moveTo>
                    <a:pt x="0" y="78061"/>
                  </a:moveTo>
                  <a:cubicBezTo>
                    <a:pt x="34636" y="31879"/>
                    <a:pt x="69273" y="-14303"/>
                    <a:pt x="110836" y="4170"/>
                  </a:cubicBezTo>
                  <a:cubicBezTo>
                    <a:pt x="152400" y="22643"/>
                    <a:pt x="220133" y="171964"/>
                    <a:pt x="249381" y="188897"/>
                  </a:cubicBezTo>
                  <a:cubicBezTo>
                    <a:pt x="278629" y="205830"/>
                    <a:pt x="274012" y="115006"/>
                    <a:pt x="286327" y="105770"/>
                  </a:cubicBezTo>
                  <a:cubicBezTo>
                    <a:pt x="298642" y="96534"/>
                    <a:pt x="323272" y="130400"/>
                    <a:pt x="323272" y="133479"/>
                  </a:cubicBezTo>
                  <a:cubicBezTo>
                    <a:pt x="323272" y="136558"/>
                    <a:pt x="304799" y="130400"/>
                    <a:pt x="286327" y="124243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68108" y="2541151"/>
              <a:ext cx="556643" cy="43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KL1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07006" y="2510564"/>
              <a:ext cx="556643" cy="43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KL2</a:t>
              </a:r>
              <a:endParaRPr lang="en-US" dirty="0"/>
            </a:p>
          </p:txBody>
        </p:sp>
        <p:sp>
          <p:nvSpPr>
            <p:cNvPr id="57" name="Lightning Bolt 56"/>
            <p:cNvSpPr/>
            <p:nvPr/>
          </p:nvSpPr>
          <p:spPr>
            <a:xfrm>
              <a:off x="3764886" y="1921430"/>
              <a:ext cx="408088" cy="630238"/>
            </a:xfrm>
            <a:prstGeom prst="lightningBolt">
              <a:avLst/>
            </a:prstGeom>
            <a:gradFill flip="none" rotWithShape="1">
              <a:gsLst>
                <a:gs pos="0">
                  <a:srgbClr val="9966FF">
                    <a:tint val="66000"/>
                    <a:satMod val="160000"/>
                  </a:srgbClr>
                </a:gs>
                <a:gs pos="50000">
                  <a:srgbClr val="9966FF">
                    <a:tint val="44500"/>
                    <a:satMod val="160000"/>
                  </a:srgbClr>
                </a:gs>
                <a:gs pos="100000">
                  <a:srgbClr val="9966FF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ightning Bolt 57"/>
            <p:cNvSpPr/>
            <p:nvPr/>
          </p:nvSpPr>
          <p:spPr>
            <a:xfrm>
              <a:off x="7032922" y="1950850"/>
              <a:ext cx="408088" cy="630238"/>
            </a:xfrm>
            <a:prstGeom prst="lightningBolt">
              <a:avLst/>
            </a:prstGeom>
            <a:gradFill flip="none" rotWithShape="1">
              <a:gsLst>
                <a:gs pos="0">
                  <a:srgbClr val="9966FF">
                    <a:tint val="66000"/>
                    <a:satMod val="160000"/>
                  </a:srgbClr>
                </a:gs>
                <a:gs pos="50000">
                  <a:srgbClr val="9966FF">
                    <a:tint val="44500"/>
                    <a:satMod val="160000"/>
                  </a:srgbClr>
                </a:gs>
                <a:gs pos="100000">
                  <a:srgbClr val="9966FF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230156" y="1489185"/>
              <a:ext cx="7835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6C0C6E"/>
                  </a:solidFill>
                </a:rPr>
                <a:t>ADAM10,</a:t>
              </a:r>
            </a:p>
            <a:p>
              <a:r>
                <a:rPr lang="en-US" sz="1200" dirty="0" smtClean="0">
                  <a:solidFill>
                    <a:srgbClr val="6C0C6E"/>
                  </a:solidFill>
                </a:rPr>
                <a:t>ADAM17</a:t>
              </a:r>
            </a:p>
            <a:p>
              <a:r>
                <a:rPr lang="en-US" sz="1200" dirty="0" smtClean="0">
                  <a:solidFill>
                    <a:srgbClr val="6C0C6E"/>
                  </a:solidFill>
                </a:rPr>
                <a:t>BACE1 </a:t>
              </a:r>
              <a:endParaRPr lang="en-US" sz="1200" dirty="0">
                <a:solidFill>
                  <a:srgbClr val="6C0C6E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24600" y="1590842"/>
              <a:ext cx="7835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6C0C6E"/>
                  </a:solidFill>
                </a:rPr>
                <a:t>ADAM10,</a:t>
              </a:r>
            </a:p>
            <a:p>
              <a:r>
                <a:rPr lang="en-US" sz="1200" dirty="0" smtClean="0">
                  <a:solidFill>
                    <a:srgbClr val="6C0C6E"/>
                  </a:solidFill>
                </a:rPr>
                <a:t>ADAM17,</a:t>
              </a:r>
            </a:p>
            <a:p>
              <a:r>
                <a:rPr lang="en-US" sz="1200" dirty="0" smtClean="0">
                  <a:solidFill>
                    <a:srgbClr val="6C0C6E"/>
                  </a:solidFill>
                </a:rPr>
                <a:t>BACE1 </a:t>
              </a:r>
              <a:endParaRPr lang="en-US" sz="1200" dirty="0">
                <a:solidFill>
                  <a:srgbClr val="6C0C6E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239877" y="2583295"/>
              <a:ext cx="405549" cy="43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-C</a:t>
              </a:r>
              <a:endParaRPr lang="en-US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1049245" y="3535910"/>
              <a:ext cx="3101469" cy="363026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12532" y="3522927"/>
              <a:ext cx="2457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Truncated soluble </a:t>
              </a:r>
              <a:r>
                <a:rPr lang="en-US" sz="1400" dirty="0" err="1" smtClean="0"/>
                <a:t>Klotho</a:t>
              </a:r>
              <a:r>
                <a:rPr lang="en-US" sz="1400" dirty="0" smtClean="0"/>
                <a:t> 65 </a:t>
              </a:r>
              <a:r>
                <a:rPr lang="en-US" sz="1400" dirty="0" err="1" smtClean="0"/>
                <a:t>kD</a:t>
              </a:r>
              <a:endParaRPr lang="en-US" sz="1400" dirty="0"/>
            </a:p>
          </p:txBody>
        </p:sp>
        <p:sp>
          <p:nvSpPr>
            <p:cNvPr id="70" name="Down Arrow 69"/>
            <p:cNvSpPr/>
            <p:nvPr/>
          </p:nvSpPr>
          <p:spPr>
            <a:xfrm rot="2133745">
              <a:off x="3935512" y="2941031"/>
              <a:ext cx="134412" cy="588451"/>
            </a:xfrm>
            <a:prstGeom prst="down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Down Arrow 74"/>
            <p:cNvSpPr/>
            <p:nvPr/>
          </p:nvSpPr>
          <p:spPr>
            <a:xfrm rot="2133745" flipH="1">
              <a:off x="6860017" y="2902885"/>
              <a:ext cx="143317" cy="2002940"/>
            </a:xfrm>
            <a:prstGeom prst="down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41283" y="4771158"/>
              <a:ext cx="6351333" cy="369453"/>
              <a:chOff x="1010536" y="4112673"/>
              <a:chExt cx="6351333" cy="369453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1010536" y="4112673"/>
                <a:ext cx="3101469" cy="36302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4260400" y="4119100"/>
                <a:ext cx="3101469" cy="36302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112005" y="4275858"/>
                <a:ext cx="148395" cy="5445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194232" y="4147988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Soluble</a:t>
                </a:r>
                <a:endParaRPr lang="en-US" sz="14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286832" y="4147793"/>
                <a:ext cx="1300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Klotho</a:t>
                </a:r>
                <a:r>
                  <a:rPr lang="en-US" sz="1400" dirty="0" smtClean="0"/>
                  <a:t> ~130 </a:t>
                </a:r>
                <a:r>
                  <a:rPr lang="en-US" sz="1400" dirty="0" err="1" smtClean="0"/>
                  <a:t>kD</a:t>
                </a:r>
                <a:endParaRPr lang="en-US" sz="1400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1030772" y="4136048"/>
              <a:ext cx="3101469" cy="363026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Secreted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Klotho</a:t>
              </a:r>
              <a:r>
                <a:rPr lang="en-US" sz="1400" dirty="0" smtClean="0">
                  <a:solidFill>
                    <a:schemeClr val="tx1"/>
                  </a:solidFill>
                </a:rPr>
                <a:t> (alternative splicing) 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70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kD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2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EFFECTS NEEDED TO CURE TYPE 1 DIABETES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Stop the autoimmune (inflammatory) reaction that kills beta cells.</a:t>
            </a:r>
          </a:p>
          <a:p>
            <a:r>
              <a:rPr lang="en-US" dirty="0" smtClean="0"/>
              <a:t>Increase the resistance of beta cells to injury.</a:t>
            </a:r>
          </a:p>
          <a:p>
            <a:r>
              <a:rPr lang="en-US" dirty="0" smtClean="0"/>
              <a:t>Stimulate the regeneration of beta cells, or replace these cells.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Research aspect: </a:t>
            </a:r>
            <a:r>
              <a:rPr lang="en-US" dirty="0" smtClean="0"/>
              <a:t>human beta cells are different from mouse. Drugs must work on human cells.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7772400" cy="76199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460000"/>
                </a:solidFill>
              </a:rPr>
              <a:t>Binding partners of </a:t>
            </a:r>
            <a:r>
              <a:rPr lang="el-GR" sz="3600" dirty="0" smtClean="0">
                <a:solidFill>
                  <a:srgbClr val="460000"/>
                </a:solidFill>
              </a:rPr>
              <a:t>α</a:t>
            </a:r>
            <a:r>
              <a:rPr lang="en-US" sz="3600" dirty="0" smtClean="0">
                <a:solidFill>
                  <a:srgbClr val="460000"/>
                </a:solidFill>
              </a:rPr>
              <a:t>-</a:t>
            </a:r>
            <a:r>
              <a:rPr lang="en-US" sz="3600" dirty="0" err="1" smtClean="0">
                <a:solidFill>
                  <a:srgbClr val="460000"/>
                </a:solidFill>
              </a:rPr>
              <a:t>klotho</a:t>
            </a:r>
            <a:endParaRPr lang="en-US" sz="3600" dirty="0" smtClean="0">
              <a:solidFill>
                <a:srgbClr val="460000"/>
              </a:solidFill>
            </a:endParaRPr>
          </a:p>
          <a:p>
            <a:pPr algn="ctr"/>
            <a:endParaRPr lang="en-US" sz="1800" dirty="0">
              <a:solidFill>
                <a:srgbClr val="46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5800" y="1828800"/>
            <a:ext cx="1219200" cy="1447800"/>
            <a:chOff x="685800" y="1828800"/>
            <a:chExt cx="1295400" cy="1754326"/>
          </a:xfrm>
        </p:grpSpPr>
        <p:sp>
          <p:nvSpPr>
            <p:cNvPr id="4" name="Rounded Rectangle 3"/>
            <p:cNvSpPr/>
            <p:nvPr/>
          </p:nvSpPr>
          <p:spPr>
            <a:xfrm>
              <a:off x="685800" y="1828800"/>
              <a:ext cx="1295400" cy="175432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8910" y="2167996"/>
              <a:ext cx="1219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FGF23,</a:t>
              </a:r>
            </a:p>
            <a:p>
              <a:r>
                <a:rPr lang="en-US" dirty="0" smtClean="0"/>
                <a:t>FGFR1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66937" y="1828800"/>
            <a:ext cx="1143000" cy="1447800"/>
            <a:chOff x="3886200" y="1828800"/>
            <a:chExt cx="1143000" cy="1447800"/>
          </a:xfrm>
        </p:grpSpPr>
        <p:sp>
          <p:nvSpPr>
            <p:cNvPr id="6" name="Rounded Rectangle 5"/>
            <p:cNvSpPr/>
            <p:nvPr/>
          </p:nvSpPr>
          <p:spPr>
            <a:xfrm>
              <a:off x="3886200" y="1828800"/>
              <a:ext cx="1143000" cy="1447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16901" y="2075873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IGF-1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67200" y="1801621"/>
            <a:ext cx="1143000" cy="1447800"/>
            <a:chOff x="3886200" y="1833418"/>
            <a:chExt cx="1143000" cy="1447800"/>
          </a:xfrm>
        </p:grpSpPr>
        <p:sp>
          <p:nvSpPr>
            <p:cNvPr id="18" name="Rounded Rectangle 17"/>
            <p:cNvSpPr/>
            <p:nvPr/>
          </p:nvSpPr>
          <p:spPr>
            <a:xfrm>
              <a:off x="3886200" y="1833418"/>
              <a:ext cx="1143000" cy="1447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62400" y="2133600"/>
              <a:ext cx="97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TGF-</a:t>
              </a:r>
              <a:r>
                <a:rPr lang="el-GR" dirty="0" smtClean="0"/>
                <a:t>β</a:t>
              </a:r>
              <a:r>
                <a:rPr lang="en-US" dirty="0" smtClean="0"/>
                <a:t>RII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91400" y="1779032"/>
            <a:ext cx="1143000" cy="1447800"/>
            <a:chOff x="6096000" y="1833418"/>
            <a:chExt cx="1143000" cy="1447800"/>
          </a:xfrm>
        </p:grpSpPr>
        <p:sp>
          <p:nvSpPr>
            <p:cNvPr id="23" name="Rounded Rectangle 22"/>
            <p:cNvSpPr/>
            <p:nvPr/>
          </p:nvSpPr>
          <p:spPr>
            <a:xfrm>
              <a:off x="6096000" y="1833418"/>
              <a:ext cx="1143000" cy="1447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44522" y="2118211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?</a:t>
              </a:r>
              <a:endParaRPr lang="en-US" sz="4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4522" y="4267200"/>
            <a:ext cx="1722933" cy="954107"/>
            <a:chOff x="424522" y="4321814"/>
            <a:chExt cx="1722933" cy="1156230"/>
          </a:xfrm>
        </p:grpSpPr>
        <p:sp>
          <p:nvSpPr>
            <p:cNvPr id="9" name="TextBox 8"/>
            <p:cNvSpPr txBox="1"/>
            <p:nvPr/>
          </p:nvSpPr>
          <p:spPr>
            <a:xfrm>
              <a:off x="424522" y="4321814"/>
              <a:ext cx="1722933" cy="115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Cell proliferation </a:t>
              </a:r>
            </a:p>
            <a:p>
              <a:r>
                <a:rPr lang="en-US" sz="1400" dirty="0" smtClean="0"/>
                <a:t>Caspase-3 cleavage </a:t>
              </a:r>
            </a:p>
            <a:p>
              <a:r>
                <a:rPr lang="en-US" sz="1400" dirty="0" smtClean="0"/>
                <a:t>Apoptosis </a:t>
              </a:r>
            </a:p>
            <a:p>
              <a:r>
                <a:rPr lang="en-US" sz="1400" dirty="0" smtClean="0"/>
                <a:t> </a:t>
              </a:r>
              <a:endParaRPr lang="en-US" sz="14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905000" y="4399763"/>
              <a:ext cx="0" cy="2308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057400" y="4710799"/>
              <a:ext cx="0" cy="1891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/>
          <p:nvPr/>
        </p:nvCxnSpPr>
        <p:spPr>
          <a:xfrm>
            <a:off x="1371600" y="4867564"/>
            <a:ext cx="0" cy="1891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238337" y="4280118"/>
            <a:ext cx="2105063" cy="1815882"/>
            <a:chOff x="2362200" y="4257900"/>
            <a:chExt cx="2105063" cy="1815882"/>
          </a:xfrm>
        </p:grpSpPr>
        <p:sp>
          <p:nvSpPr>
            <p:cNvPr id="2" name="TextBox 1"/>
            <p:cNvSpPr txBox="1"/>
            <p:nvPr/>
          </p:nvSpPr>
          <p:spPr>
            <a:xfrm>
              <a:off x="2362200" y="4257900"/>
              <a:ext cx="2105063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 smtClean="0"/>
                <a:t>α</a:t>
              </a:r>
              <a:r>
                <a:rPr lang="en-US" sz="1400" dirty="0" smtClean="0"/>
                <a:t>-</a:t>
              </a:r>
              <a:r>
                <a:rPr lang="en-US" sz="1400" dirty="0" err="1" smtClean="0"/>
                <a:t>klotho</a:t>
              </a:r>
              <a:r>
                <a:rPr lang="en-US" sz="1400" dirty="0" smtClean="0"/>
                <a:t> shedding </a:t>
              </a:r>
            </a:p>
            <a:p>
              <a:r>
                <a:rPr lang="en-US" sz="1400" dirty="0" smtClean="0"/>
                <a:t>(activation of </a:t>
              </a:r>
              <a:r>
                <a:rPr lang="en-US" sz="1400" dirty="0" err="1" smtClean="0"/>
                <a:t>mTOR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IGF-1 tyrosine kinase</a:t>
              </a:r>
            </a:p>
            <a:p>
              <a:r>
                <a:rPr lang="en-US" sz="1400" dirty="0" smtClean="0"/>
                <a:t>FOXO     (antagonizes</a:t>
              </a:r>
            </a:p>
            <a:p>
              <a:r>
                <a:rPr lang="en-US" sz="1400" dirty="0" smtClean="0"/>
                <a:t>suppression by IGF-1)</a:t>
              </a:r>
            </a:p>
            <a:p>
              <a:r>
                <a:rPr lang="en-US" sz="1400" dirty="0" err="1" smtClean="0"/>
                <a:t>MnSOD</a:t>
              </a:r>
              <a:r>
                <a:rPr lang="en-US" sz="1400" dirty="0" smtClean="0"/>
                <a:t> expression</a:t>
              </a:r>
            </a:p>
            <a:p>
              <a:r>
                <a:rPr lang="en-US" sz="1400" dirty="0" smtClean="0"/>
                <a:t>Suppression of pancreatic </a:t>
              </a:r>
            </a:p>
            <a:p>
              <a:r>
                <a:rPr lang="en-US" sz="1400" dirty="0" smtClean="0"/>
                <a:t>cancer </a:t>
              </a:r>
              <a:endParaRPr lang="en-US" sz="14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3886200" y="4305321"/>
              <a:ext cx="0" cy="19047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038600" y="4741042"/>
              <a:ext cx="0" cy="1560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923308" y="4915582"/>
              <a:ext cx="0" cy="19047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886200" y="5372121"/>
              <a:ext cx="0" cy="19047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480563" y="4240649"/>
            <a:ext cx="11582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Prevents binding</a:t>
            </a:r>
          </a:p>
          <a:p>
            <a:r>
              <a:rPr lang="en-US" sz="1400" dirty="0" smtClean="0"/>
              <a:t>of TGF</a:t>
            </a:r>
            <a:r>
              <a:rPr lang="el-GR" sz="1400" dirty="0" smtClean="0"/>
              <a:t>β</a:t>
            </a:r>
            <a:r>
              <a:rPr lang="en-US" sz="1400" dirty="0" smtClean="0"/>
              <a:t>1 to </a:t>
            </a:r>
          </a:p>
          <a:p>
            <a:r>
              <a:rPr lang="en-US" sz="1400" dirty="0" smtClean="0"/>
              <a:t>TGF-</a:t>
            </a:r>
            <a:r>
              <a:rPr lang="el-GR" sz="1400" dirty="0" smtClean="0"/>
              <a:t>β</a:t>
            </a:r>
            <a:r>
              <a:rPr lang="en-US" sz="1400" dirty="0" smtClean="0"/>
              <a:t>RII</a:t>
            </a:r>
          </a:p>
          <a:p>
            <a:r>
              <a:rPr lang="en-US" sz="1400" dirty="0" smtClean="0"/>
              <a:t>Inhibits EMT</a:t>
            </a:r>
            <a:endParaRPr lang="en-US" sz="1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943600" y="1800846"/>
            <a:ext cx="1143000" cy="1447800"/>
            <a:chOff x="6096000" y="1833418"/>
            <a:chExt cx="1143000" cy="1447800"/>
          </a:xfrm>
        </p:grpSpPr>
        <p:sp>
          <p:nvSpPr>
            <p:cNvPr id="33" name="Rounded Rectangle 32"/>
            <p:cNvSpPr/>
            <p:nvPr/>
          </p:nvSpPr>
          <p:spPr>
            <a:xfrm>
              <a:off x="6096000" y="1833418"/>
              <a:ext cx="1143000" cy="1447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34100" y="2016112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Wnt</a:t>
              </a:r>
              <a:r>
                <a:rPr lang="en-US" dirty="0"/>
                <a:t> </a:t>
              </a:r>
              <a:r>
                <a:rPr lang="en-US" dirty="0" smtClean="0"/>
                <a:t>family members 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96000" y="4191000"/>
            <a:ext cx="121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Inhibits accelerated senescence</a:t>
            </a:r>
          </a:p>
          <a:p>
            <a:r>
              <a:rPr lang="en-US" sz="1400" dirty="0" smtClean="0"/>
              <a:t>Suppresses tumor development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543801" y="4190762"/>
            <a:ext cx="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Multiple effects mediated by non-described receptors</a:t>
            </a:r>
            <a:endParaRPr lang="en-US" sz="1400" dirty="0"/>
          </a:p>
        </p:txBody>
      </p:sp>
      <p:sp>
        <p:nvSpPr>
          <p:cNvPr id="36" name="Down Arrow 35"/>
          <p:cNvSpPr/>
          <p:nvPr/>
        </p:nvSpPr>
        <p:spPr>
          <a:xfrm>
            <a:off x="1143000" y="3416082"/>
            <a:ext cx="228600" cy="851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2924137" y="3429000"/>
            <a:ext cx="228600" cy="851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4724400" y="3410932"/>
            <a:ext cx="228600" cy="851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6400800" y="3360247"/>
            <a:ext cx="228600" cy="851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881078" y="3339882"/>
            <a:ext cx="228600" cy="851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8"/>
          <a:stretch/>
        </p:blipFill>
        <p:spPr>
          <a:xfrm>
            <a:off x="1584960" y="1676400"/>
            <a:ext cx="5974080" cy="3623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410200"/>
            <a:ext cx="656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Buendia</a:t>
            </a:r>
            <a:r>
              <a:rPr lang="en-US" dirty="0" smtClean="0"/>
              <a:t> et al., Vitamins and Hormones, 2016, 101: 119-147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838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KLOTHO INHIBITS NF-</a:t>
            </a:r>
            <a:r>
              <a:rPr lang="el-GR" sz="2400" dirty="0" smtClean="0"/>
              <a:t>κ</a:t>
            </a:r>
            <a:r>
              <a:rPr lang="en-US" sz="2400" dirty="0" smtClean="0"/>
              <a:t>B ACTIVATION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89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7" y="228600"/>
            <a:ext cx="7458424" cy="543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1" y="6411724"/>
            <a:ext cx="320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/>
              <a:t>From: </a:t>
            </a:r>
            <a:r>
              <a:rPr lang="en-US" sz="1000" b="1" i="1" dirty="0"/>
              <a:t>M. </a:t>
            </a:r>
            <a:r>
              <a:rPr lang="en-US" sz="1000" b="1" i="1" dirty="0" err="1" smtClean="0"/>
              <a:t>Sopjani</a:t>
            </a:r>
            <a:r>
              <a:rPr lang="en-US" sz="1000" b="1" i="1" dirty="0" smtClean="0"/>
              <a:t> et al. </a:t>
            </a:r>
            <a:r>
              <a:rPr lang="en-US" sz="1000" b="1" i="1" dirty="0" err="1" smtClean="0"/>
              <a:t>Klotho</a:t>
            </a:r>
            <a:r>
              <a:rPr lang="en-US" sz="1000" b="1" i="1" dirty="0" smtClean="0"/>
              <a:t> </a:t>
            </a:r>
            <a:r>
              <a:rPr lang="en-US" sz="1000" b="1" i="1" dirty="0"/>
              <a:t>and Intracellular Signaling </a:t>
            </a:r>
            <a:endParaRPr lang="en-US" sz="1000" b="1" i="1" dirty="0" smtClean="0"/>
          </a:p>
          <a:p>
            <a:r>
              <a:rPr lang="en-US" sz="1000" b="1" i="1" dirty="0" smtClean="0"/>
              <a:t>Current </a:t>
            </a:r>
            <a:r>
              <a:rPr lang="en-US" sz="1000" b="1" i="1" dirty="0"/>
              <a:t>Molecular Medicine, 2015, Vol. 15, No. 1 </a:t>
            </a:r>
            <a:r>
              <a:rPr lang="en-US" sz="1000" b="1" dirty="0"/>
              <a:t>33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76200" y="5643112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Schematic representation of the </a:t>
            </a:r>
            <a:r>
              <a:rPr lang="en-US" sz="1600" b="1" dirty="0" err="1"/>
              <a:t>Klotho</a:t>
            </a:r>
            <a:r>
              <a:rPr lang="en-US" sz="1600" b="1" dirty="0"/>
              <a:t> participating in intracellular signaling pathways. </a:t>
            </a:r>
            <a:r>
              <a:rPr lang="en-US" sz="1600" dirty="0" err="1"/>
              <a:t>Klotho</a:t>
            </a:r>
            <a:r>
              <a:rPr lang="en-US" sz="1600" dirty="0"/>
              <a:t> protein </a:t>
            </a:r>
            <a:r>
              <a:rPr lang="en-US" sz="1600" dirty="0" smtClean="0"/>
              <a:t>is involved </a:t>
            </a:r>
            <a:r>
              <a:rPr lang="en-US" sz="1600" dirty="0"/>
              <a:t>in several intracellular signaling pathways that are essential for the regulation of many cellular processes, </a:t>
            </a:r>
            <a:r>
              <a:rPr lang="en-US" sz="1600" dirty="0" smtClean="0"/>
              <a:t>including aging </a:t>
            </a:r>
            <a:r>
              <a:rPr lang="en-US" sz="1600" dirty="0"/>
              <a:t>and senescence.</a:t>
            </a:r>
          </a:p>
        </p:txBody>
      </p:sp>
    </p:spTree>
    <p:extLst>
      <p:ext uri="{BB962C8B-B14F-4D97-AF65-F5344CB8AC3E}">
        <p14:creationId xmlns:p14="http://schemas.microsoft.com/office/powerpoint/2010/main" val="1838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684164"/>
              </p:ext>
            </p:extLst>
          </p:nvPr>
        </p:nvGraphicFramePr>
        <p:xfrm>
          <a:off x="1066800" y="1600200"/>
          <a:ext cx="7034212" cy="361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name="Prism 7" r:id="rId3" imgW="7034531" imgH="3611985" progId="Prism7.Document">
                  <p:embed/>
                </p:oleObj>
              </mc:Choice>
              <mc:Fallback>
                <p:oleObj name="Prism 7" r:id="rId3" imgW="7034531" imgH="3611985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1600200"/>
                        <a:ext cx="7034212" cy="361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39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720533"/>
              </p:ext>
            </p:extLst>
          </p:nvPr>
        </p:nvGraphicFramePr>
        <p:xfrm>
          <a:off x="1508125" y="511175"/>
          <a:ext cx="6129338" cy="583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" name="Prism 7" r:id="rId3" imgW="6128790" imgH="5836296" progId="Prism7.Document">
                  <p:embed/>
                </p:oleObj>
              </mc:Choice>
              <mc:Fallback>
                <p:oleObj name="Prism 7" r:id="rId3" imgW="6128790" imgH="5836296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8125" y="511175"/>
                        <a:ext cx="6129338" cy="583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0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118520"/>
              </p:ext>
            </p:extLst>
          </p:nvPr>
        </p:nvGraphicFramePr>
        <p:xfrm>
          <a:off x="1214438" y="1563688"/>
          <a:ext cx="6715125" cy="372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" name="Prism 7" r:id="rId3" imgW="6714370" imgH="3729395" progId="Prism7.Document">
                  <p:embed/>
                </p:oleObj>
              </mc:Choice>
              <mc:Fallback>
                <p:oleObj name="Prism 7" r:id="rId3" imgW="6714370" imgH="3729395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4438" y="1563688"/>
                        <a:ext cx="6715125" cy="372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0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496239"/>
              </p:ext>
            </p:extLst>
          </p:nvPr>
        </p:nvGraphicFramePr>
        <p:xfrm>
          <a:off x="895350" y="1658938"/>
          <a:ext cx="7354888" cy="353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Prism 7" r:id="rId3" imgW="7354692" imgH="3538874" progId="Prism7.Document">
                  <p:embed/>
                </p:oleObj>
              </mc:Choice>
              <mc:Fallback>
                <p:oleObj name="Prism 7" r:id="rId3" imgW="7354692" imgH="3538874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5350" y="1658938"/>
                        <a:ext cx="7354888" cy="353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14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281115"/>
              </p:ext>
            </p:extLst>
          </p:nvPr>
        </p:nvGraphicFramePr>
        <p:xfrm>
          <a:off x="2209800" y="1676400"/>
          <a:ext cx="4654550" cy="350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" name="Prism 7" r:id="rId3" imgW="4654394" imgH="3506820" progId="Prism7.Document">
                  <p:embed/>
                </p:oleObj>
              </mc:Choice>
              <mc:Fallback>
                <p:oleObj name="Prism 7" r:id="rId3" imgW="4654394" imgH="3506820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1676400"/>
                        <a:ext cx="4654550" cy="3506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98491" y="5468538"/>
            <a:ext cx="2514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</a:t>
            </a:r>
            <a:r>
              <a:rPr lang="en-US" b="1" dirty="0" smtClean="0"/>
              <a:t>lotho knockdown</a:t>
            </a:r>
          </a:p>
          <a:p>
            <a:r>
              <a:rPr lang="en-US" dirty="0" smtClean="0"/>
              <a:t>Recombinant Klotho Cell viability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799822"/>
              </p:ext>
            </p:extLst>
          </p:nvPr>
        </p:nvGraphicFramePr>
        <p:xfrm>
          <a:off x="1717675" y="1617663"/>
          <a:ext cx="5708650" cy="362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0" name="Prism 7" r:id="rId3" imgW="5708151" imgH="3620989" progId="Prism7.Document">
                  <p:embed/>
                </p:oleObj>
              </mc:Choice>
              <mc:Fallback>
                <p:oleObj name="Prism 7" r:id="rId3" imgW="5708151" imgH="3620989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7675" y="1617663"/>
                        <a:ext cx="5708650" cy="362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98491" y="5468538"/>
            <a:ext cx="2514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</a:t>
            </a:r>
            <a:r>
              <a:rPr lang="en-US" b="1" dirty="0" smtClean="0"/>
              <a:t>lotho knockdown</a:t>
            </a:r>
          </a:p>
          <a:p>
            <a:r>
              <a:rPr lang="en-US" dirty="0" smtClean="0"/>
              <a:t>GABA</a:t>
            </a:r>
          </a:p>
          <a:p>
            <a:r>
              <a:rPr lang="en-US" dirty="0" smtClean="0"/>
              <a:t>Cell viability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>
            <a:normAutofit/>
          </a:bodyPr>
          <a:lstStyle/>
          <a:p>
            <a:r>
              <a:rPr lang="en-US" sz="2400" b="1" smtClean="0">
                <a:solidFill>
                  <a:schemeClr val="tx1"/>
                </a:solidFill>
              </a:rPr>
              <a:t>Effects of </a:t>
            </a:r>
            <a:r>
              <a:rPr lang="en-US" sz="2400" b="1" dirty="0" smtClean="0">
                <a:solidFill>
                  <a:schemeClr val="tx1"/>
                </a:solidFill>
              </a:rPr>
              <a:t>Klotho/our preliminary data: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lotho is expressed by rat (INS-1) and human pancreatic cells (donor islets).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Cultured islet cells actively release soluble Klotho.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The level of circulating </a:t>
            </a: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lotho in mouse serum is severely decreased during STZ-induced diabetes. GABA, but not Liraglutide, restores it.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Ability of GABA to increase the survival of beta cells under stress depends on the expression of </a:t>
            </a: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lotho.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7550727" cy="5668963"/>
          </a:xfrm>
        </p:spPr>
      </p:pic>
    </p:spTree>
    <p:extLst>
      <p:ext uri="{BB962C8B-B14F-4D97-AF65-F5344CB8AC3E}">
        <p14:creationId xmlns:p14="http://schemas.microsoft.com/office/powerpoint/2010/main" val="27456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567893"/>
            <a:ext cx="8382000" cy="1173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GABA in food and beverages:</a:t>
            </a:r>
            <a:br>
              <a:rPr lang="en-US" dirty="0" smtClean="0"/>
            </a:br>
            <a:r>
              <a:rPr lang="en-US" dirty="0" smtClean="0"/>
              <a:t>It is a safe natural compound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37302"/>
            <a:ext cx="2896742" cy="1933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52600"/>
            <a:ext cx="2514600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GABA INCREASES GROWTH HORMONE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0"/>
            <a:ext cx="4648200" cy="3145282"/>
          </a:xfrm>
        </p:spPr>
      </p:pic>
    </p:spTree>
    <p:extLst>
      <p:ext uri="{BB962C8B-B14F-4D97-AF65-F5344CB8AC3E}">
        <p14:creationId xmlns:p14="http://schemas.microsoft.com/office/powerpoint/2010/main" val="28252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382000" cy="54102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3600" b="1" dirty="0" smtClean="0"/>
              <a:t>SUMMARY: </a:t>
            </a:r>
            <a:r>
              <a:rPr lang="en-US" sz="3100" b="1" dirty="0" smtClean="0"/>
              <a:t>GABA has key effects against diabetes</a:t>
            </a:r>
            <a:br>
              <a:rPr lang="en-US" sz="3100" b="1" dirty="0" smtClean="0"/>
            </a:br>
            <a:r>
              <a:rPr lang="en-US" sz="3100" b="1" dirty="0" smtClean="0"/>
              <a:t> (studies  performed with human cells)</a:t>
            </a:r>
            <a:r>
              <a:rPr lang="en-US" sz="3100" b="1" dirty="0" smtClean="0">
                <a:solidFill>
                  <a:srgbClr val="FF0000"/>
                </a:solidFill>
              </a:rPr>
              <a:t/>
            </a:r>
            <a:br>
              <a:rPr lang="en-US" sz="3100" b="1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FF0000"/>
                </a:solidFill>
              </a:rPr>
              <a:t>1) It prevents beta-cell injury and death.</a:t>
            </a:r>
            <a:br>
              <a:rPr lang="en-US" sz="3100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FF0000"/>
                </a:solidFill>
              </a:rPr>
              <a:t>2) It promotes the regeneration of beta cells.</a:t>
            </a:r>
            <a:br>
              <a:rPr lang="en-US" sz="3100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FF0000"/>
                </a:solidFill>
              </a:rPr>
              <a:t>3) It suppresses immune cells that cause autoimmunity 	and beta-cell loss.</a:t>
            </a:r>
            <a:br>
              <a:rPr lang="en-US" sz="3100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FF0000"/>
                </a:solidFill>
              </a:rPr>
              <a:t>4) It increases SIRT1 and Klotho, which suppress NF-</a:t>
            </a:r>
            <a:r>
              <a:rPr lang="el-GR" sz="3100" dirty="0" smtClean="0">
                <a:solidFill>
                  <a:srgbClr val="FF0000"/>
                </a:solidFill>
              </a:rPr>
              <a:t>κ</a:t>
            </a:r>
            <a:r>
              <a:rPr lang="en-US" sz="3100" dirty="0" smtClean="0">
                <a:solidFill>
                  <a:srgbClr val="FF0000"/>
                </a:solidFill>
              </a:rPr>
              <a:t>B activation and exert protective effects on beta cells.</a:t>
            </a:r>
            <a:br>
              <a:rPr lang="en-US" sz="3100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FF0000"/>
                </a:solidFill>
              </a:rPr>
              <a:t/>
            </a:r>
            <a:br>
              <a:rPr lang="en-US" sz="3100" dirty="0" smtClean="0">
                <a:solidFill>
                  <a:srgbClr val="FF0000"/>
                </a:solidFill>
              </a:rPr>
            </a:br>
            <a:r>
              <a:rPr lang="en-US" sz="3100" dirty="0" smtClean="0"/>
              <a:t>G. Prud’homme, Q. Wang and colleagues </a:t>
            </a:r>
            <a:r>
              <a:rPr lang="en-US" sz="2200" dirty="0" smtClean="0">
                <a:solidFill>
                  <a:srgbClr val="002060"/>
                </a:solidFill>
              </a:rPr>
              <a:t>(PNAS 2011; Transplantation 2013; Diabetes 2014; BBRC 2014; Frontiers Pharmacology  2015, 2017)</a:t>
            </a:r>
            <a:br>
              <a:rPr lang="en-US" sz="2200" dirty="0" smtClean="0">
                <a:solidFill>
                  <a:srgbClr val="00206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49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Goals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752600"/>
            <a:ext cx="7696200" cy="327660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Clinical development of a new treatment for type 1 and 2 diabetes: GABA therapy, with or without GLP-1.</a:t>
            </a:r>
          </a:p>
          <a:p>
            <a:pPr marL="514350" indent="-514350" algn="l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Determine whether GABA therapy has a role in the treatment </a:t>
            </a:r>
            <a:r>
              <a:rPr lang="en-US" dirty="0" smtClean="0">
                <a:solidFill>
                  <a:srgbClr val="002060"/>
                </a:solidFill>
              </a:rPr>
              <a:t>of other </a:t>
            </a:r>
            <a:r>
              <a:rPr lang="en-US" dirty="0">
                <a:solidFill>
                  <a:srgbClr val="002060"/>
                </a:solidFill>
              </a:rPr>
              <a:t>chronic </a:t>
            </a:r>
            <a:r>
              <a:rPr lang="en-US" dirty="0" smtClean="0">
                <a:solidFill>
                  <a:srgbClr val="002060"/>
                </a:solidFill>
              </a:rPr>
              <a:t>diseases.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CA" altLang="en-US" b="1" dirty="0" smtClean="0"/>
              <a:t>Research Team</a:t>
            </a:r>
            <a:endParaRPr lang="en-US" altLang="en-US" b="1" dirty="0" smtClean="0"/>
          </a:p>
          <a:p>
            <a:pPr algn="ctr">
              <a:buNone/>
            </a:pPr>
            <a:r>
              <a:rPr lang="en-US" altLang="en-US" dirty="0" smtClean="0"/>
              <a:t>Dr</a:t>
            </a:r>
            <a:r>
              <a:rPr lang="en-US" altLang="en-US" dirty="0"/>
              <a:t>. </a:t>
            </a:r>
            <a:r>
              <a:rPr lang="en-US" altLang="en-US" smtClean="0"/>
              <a:t>Gérald </a:t>
            </a:r>
            <a:r>
              <a:rPr lang="en-US" altLang="en-US" dirty="0"/>
              <a:t>Prud’homme</a:t>
            </a:r>
          </a:p>
          <a:p>
            <a:pPr algn="ctr">
              <a:buFont typeface="Arial" charset="0"/>
              <a:buNone/>
            </a:pPr>
            <a:r>
              <a:rPr lang="en-US" altLang="en-US" dirty="0" smtClean="0"/>
              <a:t>Dr. Qinghua Wang</a:t>
            </a:r>
          </a:p>
          <a:p>
            <a:pPr algn="ctr">
              <a:buFont typeface="Arial" charset="0"/>
              <a:buNone/>
            </a:pPr>
            <a:r>
              <a:rPr lang="en-US" altLang="en-US" dirty="0" smtClean="0"/>
              <a:t>Dr. Tianru Jin</a:t>
            </a:r>
          </a:p>
          <a:p>
            <a:pPr algn="ctr">
              <a:buFont typeface="Arial" charset="0"/>
              <a:buNone/>
            </a:pPr>
            <a:r>
              <a:rPr lang="en-US" altLang="en-US" dirty="0" smtClean="0"/>
              <a:t>Dr. Yelena Glinka</a:t>
            </a:r>
          </a:p>
          <a:p>
            <a:pPr algn="ctr">
              <a:buFont typeface="Arial" charset="0"/>
              <a:buNone/>
            </a:pPr>
            <a:r>
              <a:rPr lang="en-US" altLang="en-US" dirty="0" smtClean="0"/>
              <a:t>Dr. Wenjuan Liu</a:t>
            </a:r>
          </a:p>
          <a:p>
            <a:pPr algn="ctr">
              <a:buFont typeface="Arial" charset="0"/>
              <a:buNone/>
            </a:pPr>
            <a:r>
              <a:rPr lang="en-US" altLang="en-US" dirty="0" smtClean="0"/>
              <a:t>Ms. Merve Kurt </a:t>
            </a:r>
          </a:p>
          <a:p>
            <a:pPr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09600" y="51816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/>
              <a:t>Funding</a:t>
            </a:r>
          </a:p>
          <a:p>
            <a:pPr algn="ctr"/>
            <a:r>
              <a:rPr lang="en-CA" sz="2400" dirty="0" smtClean="0"/>
              <a:t>Juvenile Diabetes Research Foundation (JDRF) International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2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dirty="0" smtClean="0"/>
              <a:t>GLP-1 </a:t>
            </a:r>
            <a:r>
              <a:rPr lang="en-US" smtClean="0"/>
              <a:t>receptor agonists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305800" cy="3429000"/>
          </a:xfrm>
        </p:spPr>
        <p:txBody>
          <a:bodyPr/>
          <a:lstStyle/>
          <a:p>
            <a:r>
              <a:rPr lang="en-US" dirty="0" smtClean="0"/>
              <a:t>Effective in the treatment of type 2 diabetes</a:t>
            </a:r>
          </a:p>
          <a:p>
            <a:r>
              <a:rPr lang="en-US" dirty="0" smtClean="0"/>
              <a:t>Several drugs available or under investigation: exenatide [Byetta], liraglutide, </a:t>
            </a:r>
            <a:r>
              <a:rPr lang="en-US" dirty="0" err="1" smtClean="0"/>
              <a:t>dulaglutide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Not effective in type 1 diabetes (lack anti-inflammatory and regenerative capacity).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GABA</a:t>
            </a:r>
            <a:r>
              <a:rPr lang="en-US" smtClean="0"/>
              <a:t/>
            </a:r>
            <a:br>
              <a:rPr lang="en-US" smtClean="0"/>
            </a:br>
            <a:r>
              <a:rPr lang="en-US" sz="2000" smtClean="0"/>
              <a:t>Gamma-aminobutyric </a:t>
            </a:r>
            <a:r>
              <a:rPr lang="en-US" sz="2000" dirty="0" smtClean="0"/>
              <a:t>acid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6691"/>
            <a:ext cx="8229600" cy="4192981"/>
          </a:xfrm>
        </p:spPr>
      </p:pic>
    </p:spTree>
    <p:extLst>
      <p:ext uri="{BB962C8B-B14F-4D97-AF65-F5344CB8AC3E}">
        <p14:creationId xmlns:p14="http://schemas.microsoft.com/office/powerpoint/2010/main" val="5973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GABA is an inhibitory neurotransmitter in the brain, but also present in the pancreas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828800"/>
            <a:ext cx="5252508" cy="3939381"/>
          </a:xfrm>
        </p:spPr>
      </p:pic>
    </p:spTree>
    <p:extLst>
      <p:ext uri="{BB962C8B-B14F-4D97-AF65-F5344CB8AC3E}">
        <p14:creationId xmlns:p14="http://schemas.microsoft.com/office/powerpoint/2010/main" val="23636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447800" y="1905000"/>
            <a:ext cx="6553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tx2"/>
                </a:solidFill>
              </a:rPr>
              <a:t>Brain: </a:t>
            </a:r>
          </a:p>
          <a:p>
            <a:pPr eaLnBrk="1" hangingPunct="1"/>
            <a:r>
              <a:rPr lang="en-US" altLang="en-US" sz="2800"/>
              <a:t>Major inhibitory neurotransmitter.</a:t>
            </a: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>
                <a:solidFill>
                  <a:schemeClr val="tx2"/>
                </a:solidFill>
              </a:rPr>
              <a:t>Islets: </a:t>
            </a:r>
          </a:p>
          <a:p>
            <a:pPr eaLnBrk="1" hangingPunct="1"/>
            <a:r>
              <a:rPr lang="en-US" altLang="en-US" sz="2800"/>
              <a:t>Inhibits </a:t>
            </a:r>
            <a:r>
              <a:rPr lang="el-GR" altLang="en-US" sz="2800"/>
              <a:t>α</a:t>
            </a:r>
            <a:r>
              <a:rPr lang="en-US" altLang="en-US" sz="2800"/>
              <a:t> cells, but stimulates </a:t>
            </a:r>
            <a:r>
              <a:rPr lang="el-GR" altLang="en-US" sz="2800"/>
              <a:t>β</a:t>
            </a:r>
            <a:r>
              <a:rPr lang="en-US" altLang="en-US" sz="2800"/>
              <a:t> cells.</a:t>
            </a: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>
                <a:solidFill>
                  <a:schemeClr val="tx2"/>
                </a:solidFill>
              </a:rPr>
              <a:t>Immune system: </a:t>
            </a:r>
          </a:p>
          <a:p>
            <a:pPr eaLnBrk="1" hangingPunct="1"/>
            <a:r>
              <a:rPr lang="en-US" altLang="en-US" sz="2800"/>
              <a:t>Inhibits lymphocytes and macrophages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514600" y="1295400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/>
              <a:t>GABA</a:t>
            </a:r>
          </a:p>
        </p:txBody>
      </p:sp>
    </p:spTree>
    <p:extLst>
      <p:ext uri="{BB962C8B-B14F-4D97-AF65-F5344CB8AC3E}">
        <p14:creationId xmlns:p14="http://schemas.microsoft.com/office/powerpoint/2010/main" val="11809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667000" y="1295400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/>
              <a:t>GABA RECEPTORS</a:t>
            </a: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524000" y="1981200"/>
            <a:ext cx="6172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</a:rPr>
              <a:t>Type A (GABA-A receptor):</a:t>
            </a:r>
          </a:p>
          <a:p>
            <a:pPr eaLnBrk="1" hangingPunct="1"/>
            <a:r>
              <a:rPr lang="en-US" altLang="en-US"/>
              <a:t>Fast acting ligand-gated chloride channel (many variants).</a:t>
            </a:r>
          </a:p>
          <a:p>
            <a:pPr eaLnBrk="1" hangingPunct="1"/>
            <a:r>
              <a:rPr lang="en-US" altLang="en-US"/>
              <a:t>Blocked by picrotoxin.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chemeClr val="tx2"/>
                </a:solidFill>
              </a:rPr>
              <a:t>Type B (GABA-B receptor):</a:t>
            </a:r>
          </a:p>
          <a:p>
            <a:pPr eaLnBrk="1" hangingPunct="1"/>
            <a:r>
              <a:rPr lang="en-US" altLang="en-US"/>
              <a:t>Slow acting G-protein coupled receptor.</a:t>
            </a:r>
          </a:p>
          <a:p>
            <a:pPr eaLnBrk="1" hangingPunct="1"/>
            <a:r>
              <a:rPr lang="en-US" altLang="en-US"/>
              <a:t>Blocked by saclofen.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Neurons and islet cells: Express both receptors.</a:t>
            </a:r>
          </a:p>
          <a:p>
            <a:pPr eaLnBrk="1" hangingPunct="1"/>
            <a:endParaRPr lang="en-US" altLang="en-US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Lymphocytes: Type A only.</a:t>
            </a:r>
          </a:p>
        </p:txBody>
      </p:sp>
    </p:spTree>
    <p:extLst>
      <p:ext uri="{BB962C8B-B14F-4D97-AF65-F5344CB8AC3E}">
        <p14:creationId xmlns:p14="http://schemas.microsoft.com/office/powerpoint/2010/main" val="2872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1060</Words>
  <Application>Microsoft Office PowerPoint</Application>
  <PresentationFormat>On-screen Show (4:3)</PresentationFormat>
  <Paragraphs>185</Paragraphs>
  <Slides>44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Office Theme</vt:lpstr>
      <vt:lpstr>Prism 6</vt:lpstr>
      <vt:lpstr>Prism 7</vt:lpstr>
      <vt:lpstr>PowerPoint Presentation</vt:lpstr>
      <vt:lpstr>Limitations of current therapies of diabetes</vt:lpstr>
      <vt:lpstr>EFFECTS NEEDED TO CURE TYPE 1 DIABETES</vt:lpstr>
      <vt:lpstr>PowerPoint Presentation</vt:lpstr>
      <vt:lpstr>GLP-1 receptor agonists</vt:lpstr>
      <vt:lpstr>GABA Gamma-aminobutyric acid</vt:lpstr>
      <vt:lpstr>GABA is an inhibitory neurotransmitter in the brain, but also present in the pancreas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HYPOTHESES</vt:lpstr>
      <vt:lpstr>GABA AND GLP-1 WORK TOGETHER</vt:lpstr>
      <vt:lpstr>PowerPoint Presentation</vt:lpstr>
      <vt:lpstr>PowerPoint Presentation</vt:lpstr>
      <vt:lpstr>PowerPoint Presentation</vt:lpstr>
      <vt:lpstr>Structure of α-Klotho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GABA in food and beverages: It is a safe natural compound </vt:lpstr>
      <vt:lpstr>GABA INCREASES GROWTH HORMONE</vt:lpstr>
      <vt:lpstr>   SUMMARY: GABA has key effects against diabetes  (studies  performed with human cells) 1) It prevents beta-cell injury and death. 2) It promotes the regeneration of beta cells. 3) It suppresses immune cells that cause autoimmunity  and beta-cell loss. 4) It increases SIRT1 and Klotho, which suppress NF-κB activation and exert protective effects on beta cells.  G. Prud’homme, Q. Wang and colleagues (PNAS 2011; Transplantation 2013; Diabetes 2014; BBRC 2014; Frontiers Pharmacology  2015, 2017)  </vt:lpstr>
      <vt:lpstr>Future Goals</vt:lpstr>
      <vt:lpstr>PowerPoint Presentation</vt:lpstr>
    </vt:vector>
  </TitlesOfParts>
  <Company>St. Michael's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1 diabetes 'reversed' in human cells using GABA Written by David McNamee Published: Thursday 27 November, 2014 Researchers from the Keenan Research Centre for Biomedical Sciences at St. Michael's Hospital in Toronto, Canada, report that a novel treatment previously found to reverse type 1 diabetes in mice also works on human beta cells transplanted into mice.</dc:title>
  <dc:creator>Gerald Prud'homme</dc:creator>
  <cp:lastModifiedBy>Nivedita samalla</cp:lastModifiedBy>
  <cp:revision>219</cp:revision>
  <dcterms:created xsi:type="dcterms:W3CDTF">2016-04-18T13:53:34Z</dcterms:created>
  <dcterms:modified xsi:type="dcterms:W3CDTF">2017-07-04T08:29:44Z</dcterms:modified>
</cp:coreProperties>
</file>