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7" r:id="rId11"/>
    <p:sldId id="266" r:id="rId12"/>
    <p:sldId id="267" r:id="rId13"/>
    <p:sldId id="268" r:id="rId14"/>
    <p:sldId id="278" r:id="rId15"/>
    <p:sldId id="279" r:id="rId16"/>
    <p:sldId id="280" r:id="rId17"/>
    <p:sldId id="281" r:id="rId18"/>
    <p:sldId id="282" r:id="rId19"/>
    <p:sldId id="283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84" r:id="rId29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B5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416" y="-96"/>
      </p:cViewPr>
      <p:guideLst>
        <p:guide orient="horz" pos="255"/>
        <p:guide orient="horz" pos="4065"/>
        <p:guide orient="horz" pos="1344"/>
        <p:guide orient="horz" pos="1525"/>
        <p:guide pos="5465"/>
        <p:guide pos="295"/>
        <p:guide pos="9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6C91-36D8-4F9A-B8FB-91B2DF64B7A2}" type="datetimeFigureOut">
              <a:rPr lang="en-ZA" smtClean="0"/>
              <a:t>2016/10/20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DC05-8CC7-433C-BD76-F0C091F1D78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05106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6C91-36D8-4F9A-B8FB-91B2DF64B7A2}" type="datetimeFigureOut">
              <a:rPr lang="en-ZA" smtClean="0"/>
              <a:t>2016/10/20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DC05-8CC7-433C-BD76-F0C091F1D78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30412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6C91-36D8-4F9A-B8FB-91B2DF64B7A2}" type="datetimeFigureOut">
              <a:rPr lang="en-ZA" smtClean="0"/>
              <a:t>2016/10/20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DC05-8CC7-433C-BD76-F0C091F1D78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86675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6C91-36D8-4F9A-B8FB-91B2DF64B7A2}" type="datetimeFigureOut">
              <a:rPr lang="en-ZA" smtClean="0"/>
              <a:t>2016/10/20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DC05-8CC7-433C-BD76-F0C091F1D78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31791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6C91-36D8-4F9A-B8FB-91B2DF64B7A2}" type="datetimeFigureOut">
              <a:rPr lang="en-ZA" smtClean="0"/>
              <a:t>2016/10/20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DC05-8CC7-433C-BD76-F0C091F1D78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80634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6C91-36D8-4F9A-B8FB-91B2DF64B7A2}" type="datetimeFigureOut">
              <a:rPr lang="en-ZA" smtClean="0"/>
              <a:t>2016/10/20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DC05-8CC7-433C-BD76-F0C091F1D78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31575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6C91-36D8-4F9A-B8FB-91B2DF64B7A2}" type="datetimeFigureOut">
              <a:rPr lang="en-ZA" smtClean="0"/>
              <a:t>2016/10/20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DC05-8CC7-433C-BD76-F0C091F1D78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97288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6C91-36D8-4F9A-B8FB-91B2DF64B7A2}" type="datetimeFigureOut">
              <a:rPr lang="en-ZA" smtClean="0"/>
              <a:t>2016/10/20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DC05-8CC7-433C-BD76-F0C091F1D78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99199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6C91-36D8-4F9A-B8FB-91B2DF64B7A2}" type="datetimeFigureOut">
              <a:rPr lang="en-ZA" smtClean="0"/>
              <a:t>2016/10/20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DC05-8CC7-433C-BD76-F0C091F1D78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52630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6C91-36D8-4F9A-B8FB-91B2DF64B7A2}" type="datetimeFigureOut">
              <a:rPr lang="en-ZA" smtClean="0"/>
              <a:t>2016/10/20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DC05-8CC7-433C-BD76-F0C091F1D78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54926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6C91-36D8-4F9A-B8FB-91B2DF64B7A2}" type="datetimeFigureOut">
              <a:rPr lang="en-ZA" smtClean="0"/>
              <a:t>2016/10/20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DC05-8CC7-433C-BD76-F0C091F1D78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23615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36C91-36D8-4F9A-B8FB-91B2DF64B7A2}" type="datetimeFigureOut">
              <a:rPr lang="en-ZA" smtClean="0"/>
              <a:t>2016/10/20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6DC05-8CC7-433C-BD76-F0C091F1D78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3954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tS_Page_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1520" y="3284984"/>
            <a:ext cx="4402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GEORGIA </a:t>
            </a:r>
            <a:r>
              <a:rPr lang="en-US" sz="4000" b="1" dirty="0" smtClean="0">
                <a:solidFill>
                  <a:schemeClr val="bg1"/>
                </a:solidFill>
              </a:rPr>
              <a:t>TORRES</a:t>
            </a:r>
            <a:r>
              <a:rPr lang="en-US" sz="3000" b="1" dirty="0" smtClean="0">
                <a:solidFill>
                  <a:schemeClr val="bg1"/>
                </a:solidFill>
              </a:rPr>
              <a:t/>
            </a:r>
            <a:br>
              <a:rPr lang="en-US" sz="3000" b="1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PhD (CSCS)</a:t>
            </a:r>
            <a:endParaRPr lang="en-ZA" sz="20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4365104"/>
            <a:ext cx="4032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>
                <a:solidFill>
                  <a:schemeClr val="bg1"/>
                </a:solidFill>
              </a:rPr>
              <a:t>Effect of exercise intervention </a:t>
            </a:r>
            <a:r>
              <a:rPr lang="en-ZA" sz="1600" dirty="0" smtClean="0">
                <a:solidFill>
                  <a:schemeClr val="bg1"/>
                </a:solidFill>
              </a:rPr>
              <a:t>programmes </a:t>
            </a:r>
            <a:r>
              <a:rPr lang="en-ZA" sz="1600" dirty="0">
                <a:solidFill>
                  <a:schemeClr val="bg1"/>
                </a:solidFill>
              </a:rPr>
              <a:t>on anthropometric, physiological and </a:t>
            </a:r>
            <a:r>
              <a:rPr lang="en-ZA" sz="1600" dirty="0" smtClean="0">
                <a:solidFill>
                  <a:schemeClr val="bg1"/>
                </a:solidFill>
              </a:rPr>
              <a:t/>
            </a:r>
            <a:br>
              <a:rPr lang="en-ZA" sz="1600" dirty="0" smtClean="0">
                <a:solidFill>
                  <a:schemeClr val="bg1"/>
                </a:solidFill>
              </a:rPr>
            </a:br>
            <a:r>
              <a:rPr lang="en-ZA" sz="1600" dirty="0" smtClean="0">
                <a:solidFill>
                  <a:schemeClr val="bg1"/>
                </a:solidFill>
              </a:rPr>
              <a:t>cardio-metabolic </a:t>
            </a:r>
            <a:r>
              <a:rPr lang="en-ZA" sz="1600" dirty="0">
                <a:solidFill>
                  <a:schemeClr val="bg1"/>
                </a:solidFill>
              </a:rPr>
              <a:t>parameters of persons with and without metabolic syndrome. </a:t>
            </a:r>
          </a:p>
        </p:txBody>
      </p:sp>
      <p:pic>
        <p:nvPicPr>
          <p:cNvPr id="6" name="Picture 2" descr="C:\Users\User\Desktop\activate health final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89014"/>
            <a:ext cx="1187624" cy="96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21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etS_Page_09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0"/>
          <a:stretch/>
        </p:blipFill>
        <p:spPr>
          <a:xfrm>
            <a:off x="0" y="0"/>
            <a:ext cx="9144000" cy="64705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457412" y="404813"/>
            <a:ext cx="49066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TRAINING </a:t>
            </a:r>
            <a:r>
              <a:rPr lang="en-US" sz="3200" b="1" dirty="0" smtClean="0">
                <a:solidFill>
                  <a:schemeClr val="bg1"/>
                </a:solidFill>
              </a:rPr>
              <a:t>PROGRAMMES: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ZA" dirty="0" smtClean="0">
                <a:solidFill>
                  <a:schemeClr val="bg1"/>
                </a:solidFill>
              </a:rPr>
              <a:t>For </a:t>
            </a:r>
            <a:r>
              <a:rPr lang="en-ZA" dirty="0" err="1">
                <a:solidFill>
                  <a:schemeClr val="bg1"/>
                </a:solidFill>
              </a:rPr>
              <a:t>M</a:t>
            </a:r>
            <a:r>
              <a:rPr lang="en-ZA" dirty="0" err="1" smtClean="0">
                <a:solidFill>
                  <a:schemeClr val="bg1"/>
                </a:solidFill>
              </a:rPr>
              <a:t>etSV</a:t>
            </a:r>
            <a:r>
              <a:rPr lang="en-ZA" dirty="0" smtClean="0">
                <a:solidFill>
                  <a:schemeClr val="bg1"/>
                </a:solidFill>
              </a:rPr>
              <a:t> and non-</a:t>
            </a:r>
            <a:r>
              <a:rPr lang="en-ZA" dirty="0" err="1">
                <a:solidFill>
                  <a:schemeClr val="bg1"/>
                </a:solidFill>
              </a:rPr>
              <a:t>M</a:t>
            </a:r>
            <a:r>
              <a:rPr lang="en-ZA" dirty="0" err="1" smtClean="0">
                <a:solidFill>
                  <a:schemeClr val="bg1"/>
                </a:solidFill>
              </a:rPr>
              <a:t>etSV</a:t>
            </a:r>
            <a:r>
              <a:rPr lang="en-ZA" dirty="0" smtClean="0">
                <a:solidFill>
                  <a:schemeClr val="bg1"/>
                </a:solidFill>
              </a:rPr>
              <a:t> groups – using AT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98225" y="1788446"/>
            <a:ext cx="7199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solidFill>
                  <a:srgbClr val="36B56B"/>
                </a:solidFill>
              </a:rPr>
              <a:t>The training </a:t>
            </a:r>
            <a:r>
              <a:rPr lang="en-ZA" b="1" dirty="0" smtClean="0">
                <a:solidFill>
                  <a:srgbClr val="36B56B"/>
                </a:solidFill>
              </a:rPr>
              <a:t>programme </a:t>
            </a:r>
            <a:r>
              <a:rPr lang="en-ZA" b="1" dirty="0">
                <a:solidFill>
                  <a:srgbClr val="36B56B"/>
                </a:solidFill>
              </a:rPr>
              <a:t>for groups using AT to set training intensity</a:t>
            </a:r>
          </a:p>
        </p:txBody>
      </p:sp>
      <p:pic>
        <p:nvPicPr>
          <p:cNvPr id="8195" name="Picture 3" descr="\\VADER\whodunnit\pentaSystems\TechnoGym\MetS Congress PPT\Icons\ru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28" y="1638882"/>
            <a:ext cx="637200" cy="637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\\VADER\whodunnit\pentaSystems\TechnoGym\MetS Congress PPT\Graphs\pg 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15" y="2382324"/>
            <a:ext cx="7716971" cy="415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63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tS_Page_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\\VADER\whodunnit\pentaSystems\TechnoGym\MetS Congress PPT\Icons\technogy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733256"/>
            <a:ext cx="1497013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412" y="237203"/>
            <a:ext cx="5122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>
                <a:solidFill>
                  <a:schemeClr val="bg1"/>
                </a:solidFill>
              </a:rPr>
              <a:t>HOW TECHNOGYM WELLNESS </a:t>
            </a:r>
            <a:r>
              <a:rPr lang="en-ZA" sz="3200" b="1" dirty="0" smtClean="0">
                <a:solidFill>
                  <a:schemeClr val="bg1"/>
                </a:solidFill>
              </a:rPr>
              <a:t>SYSTEM </a:t>
            </a:r>
            <a:br>
              <a:rPr lang="en-ZA" sz="3200" b="1" dirty="0" smtClean="0">
                <a:solidFill>
                  <a:schemeClr val="bg1"/>
                </a:solidFill>
              </a:rPr>
            </a:br>
            <a:r>
              <a:rPr lang="en-ZA" sz="3200" b="1" dirty="0" smtClean="0">
                <a:solidFill>
                  <a:schemeClr val="bg1"/>
                </a:solidFill>
              </a:rPr>
              <a:t>WORKS…</a:t>
            </a:r>
            <a:endParaRPr lang="en-ZA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314" y="3737479"/>
            <a:ext cx="2216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Assessments and training prescription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219" name="Picture 3" descr="\\VADER\whodunnit\pentaSystems\TechnoGym\MetS Congress PPT\Icons\gym 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40454"/>
            <a:ext cx="2216150" cy="159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2915816" y="2794950"/>
            <a:ext cx="309058" cy="288032"/>
          </a:xfrm>
          <a:prstGeom prst="rightArrow">
            <a:avLst/>
          </a:prstGeom>
          <a:solidFill>
            <a:srgbClr val="36B5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9220" name="Picture 4" descr="\\VADER\whodunnit\pentaSystems\TechnoGym\MetS Congress PPT\Icons\gym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133600"/>
            <a:ext cx="1872208" cy="159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419872" y="3737479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6B56B"/>
                </a:solidFill>
              </a:rPr>
              <a:t>Step 1: 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load key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221" name="Picture 5" descr="\\VADER\whodunnit\pentaSystems\TechnoGym\MetS Congress PPT\Icons\gym 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12" y="4642929"/>
            <a:ext cx="2212975" cy="14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ight Arrow 12"/>
          <p:cNvSpPr/>
          <p:nvPr/>
        </p:nvSpPr>
        <p:spPr>
          <a:xfrm rot="5400000">
            <a:off x="4186311" y="4123433"/>
            <a:ext cx="339327" cy="288032"/>
          </a:xfrm>
          <a:prstGeom prst="rightArrow">
            <a:avLst/>
          </a:prstGeom>
          <a:solidFill>
            <a:srgbClr val="36B5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TextBox 13"/>
          <p:cNvSpPr txBox="1"/>
          <p:nvPr/>
        </p:nvSpPr>
        <p:spPr>
          <a:xfrm>
            <a:off x="468314" y="6145559"/>
            <a:ext cx="2216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6B56B"/>
                </a:solidFill>
              </a:rPr>
              <a:t>Step 3: 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unload results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222" name="Picture 6" descr="\\VADER\whodunnit\pentaSystems\TechnoGym\MetS Congress PPT\Icons\gym 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894" y="4660284"/>
            <a:ext cx="184018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419872" y="6145559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36B56B"/>
                </a:solidFill>
              </a:rPr>
              <a:t>Step 2: 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insert key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10800000">
            <a:off x="2885547" y="5258424"/>
            <a:ext cx="339327" cy="288032"/>
          </a:xfrm>
          <a:prstGeom prst="rightArrow">
            <a:avLst/>
          </a:prstGeom>
          <a:solidFill>
            <a:srgbClr val="36B5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Right Arrow 17"/>
          <p:cNvSpPr/>
          <p:nvPr/>
        </p:nvSpPr>
        <p:spPr>
          <a:xfrm rot="16200000">
            <a:off x="1394236" y="4258969"/>
            <a:ext cx="339327" cy="288032"/>
          </a:xfrm>
          <a:prstGeom prst="rightArrow">
            <a:avLst/>
          </a:prstGeom>
          <a:solidFill>
            <a:srgbClr val="36B5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9223" name="Picture 7" descr="\\VADER\whodunnit\pentaSystems\TechnoGym\MetS Congress PPT\Icons\arrow circl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36712"/>
            <a:ext cx="1295401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tS_Page_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57412" y="260648"/>
            <a:ext cx="4906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MEDICATIONS AND NUTRITIONAL ANALYSIS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9" y="2138635"/>
            <a:ext cx="41044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Clr>
                <a:srgbClr val="36B56B"/>
              </a:buClr>
              <a:buFont typeface="Arial" panose="020B0604020202020204" pitchFamily="34" charset="0"/>
              <a:buChar char="•"/>
            </a:pP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participants used any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confounding </a:t>
            </a:r>
            <a:b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medications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en-ZA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eg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Statins; Glucophage). </a:t>
            </a:r>
          </a:p>
          <a:p>
            <a:pPr marL="179388" indent="-179388">
              <a:buClr>
                <a:srgbClr val="36B56B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9388" indent="-179388">
              <a:buClr>
                <a:srgbClr val="36B56B"/>
              </a:buClr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All participants were given a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standardised nutrition programme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an attempt to get a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similar energy intake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across the 3 groups. </a:t>
            </a:r>
          </a:p>
          <a:p>
            <a:pPr marL="179388" indent="-179388">
              <a:buClr>
                <a:srgbClr val="36B56B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9388" indent="-179388">
              <a:buClr>
                <a:srgbClr val="36B56B"/>
              </a:buClr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Willett food frequency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questionnaire </a:t>
            </a:r>
            <a:r>
              <a:rPr lang="en-ZA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ZA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ZA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Lee, 1996) in combination with a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24 hour eating record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for 3 days were used to monitor the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energy intake.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marL="179388" indent="-179388">
              <a:buClr>
                <a:srgbClr val="36B56B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9388" indent="-179388">
              <a:buClr>
                <a:srgbClr val="36B56B"/>
              </a:buClr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Nutritional records were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analysed for caloric </a:t>
            </a:r>
            <a:b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content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using the site </a:t>
            </a:r>
            <a:b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ZA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www.nal.usda.gov/fnic/foodcomp/search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pic>
        <p:nvPicPr>
          <p:cNvPr id="10242" name="Picture 2" descr="\\VADER\whodunnit\pentaSystems\TechnoGym\MetS Congress PPT\Icons\pres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12" y="2123298"/>
            <a:ext cx="720000" cy="72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73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tS_Page_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57412" y="404813"/>
            <a:ext cx="4906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STATISTICAL ANALYSIS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2138635"/>
            <a:ext cx="504056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en-ZA" sz="1600" b="1" dirty="0">
                <a:solidFill>
                  <a:srgbClr val="36B56B"/>
                </a:solidFill>
              </a:rPr>
              <a:t>Data distribution:</a:t>
            </a:r>
            <a:r>
              <a:rPr lang="en-ZA" sz="1600" dirty="0">
                <a:solidFill>
                  <a:srgbClr val="36B56B"/>
                </a:solidFill>
              </a:rPr>
              <a:t> 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Shapiro-Wilk’s W test: </a:t>
            </a:r>
            <a:b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Variables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significantly skewed were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log </a:t>
            </a:r>
            <a:b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transformed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to normality. 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ZA" sz="1600" b="1" dirty="0" smtClean="0">
                <a:solidFill>
                  <a:srgbClr val="36B56B"/>
                </a:solidFill>
              </a:rPr>
              <a:t>Intra-group comparisons: </a:t>
            </a:r>
            <a:r>
              <a:rPr lang="en-ZA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Student’s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t-test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for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paired values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obtained at week 0 and week 12; and at week </a:t>
            </a:r>
            <a:r>
              <a:rPr lang="en-ZA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ZA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ZA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 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week </a:t>
            </a:r>
            <a:r>
              <a:rPr lang="en-ZA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20.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ZA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Dunnett’s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test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was used for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analysis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of the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multiple comparisons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at weeks 4</a:t>
            </a:r>
            <a:r>
              <a:rPr lang="en-ZA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8, 12, 16 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20 with week 0.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36B56B"/>
                </a:solidFill>
              </a:rPr>
              <a:t>Inter-group comparisons:</a:t>
            </a:r>
            <a:r>
              <a:rPr lang="en-US" sz="1600" dirty="0">
                <a:solidFill>
                  <a:srgbClr val="36B56B"/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ANOVA. Confounding </a:t>
            </a:r>
            <a:b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variables -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ANCOVA analysis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was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performed </a:t>
            </a:r>
            <a:b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adjusting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for the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confounding variable + post </a:t>
            </a:r>
            <a:b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hoc analysis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(Tukey HSD test). 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level of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P&lt; 0.05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was set as statistically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significant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</p:txBody>
      </p:sp>
      <p:pic>
        <p:nvPicPr>
          <p:cNvPr id="6" name="Picture 2" descr="\\VADER\whodunnit\pentaSystems\TechnoGym\MetS Congress PPT\Icons\pres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12" y="2123298"/>
            <a:ext cx="720000" cy="72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14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tS_Page_09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0"/>
          <a:stretch/>
        </p:blipFill>
        <p:spPr>
          <a:xfrm>
            <a:off x="0" y="0"/>
            <a:ext cx="9144000" cy="64705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57412" y="404813"/>
            <a:ext cx="4906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STUDY </a:t>
            </a:r>
            <a:r>
              <a:rPr lang="en-US" sz="3200" b="1" dirty="0" smtClean="0">
                <a:solidFill>
                  <a:schemeClr val="bg1"/>
                </a:solidFill>
              </a:rPr>
              <a:t>PARTICIPANTS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8225" y="1788446"/>
            <a:ext cx="7199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solidFill>
                  <a:srgbClr val="36B56B"/>
                </a:solidFill>
              </a:rPr>
              <a:t>Baseline physical and biochemical characteristics of study participants</a:t>
            </a:r>
          </a:p>
        </p:txBody>
      </p:sp>
      <p:pic>
        <p:nvPicPr>
          <p:cNvPr id="11266" name="Picture 2" descr="\\VADER\whodunnit\pentaSystems\TechnoGym\MetS Congress PPT\Icons\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55275"/>
            <a:ext cx="637200" cy="637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8312" y="4636477"/>
            <a:ext cx="8207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Data reported as median (IQR) or mean ± SD</a:t>
            </a:r>
          </a:p>
          <a:p>
            <a:r>
              <a:rPr lang="en-ZA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*p&lt;0.05, **p&lt;0.005 vs Non-</a:t>
            </a:r>
            <a:r>
              <a:rPr lang="en-ZA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MetSV</a:t>
            </a:r>
            <a:r>
              <a:rPr lang="en-ZA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; †p&lt;0.05 vs </a:t>
            </a:r>
            <a:r>
              <a:rPr lang="en-ZA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MetSV</a:t>
            </a:r>
            <a:r>
              <a:rPr lang="en-ZA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; </a:t>
            </a:r>
            <a:r>
              <a:rPr lang="en-ZA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aMetSV</a:t>
            </a:r>
            <a:r>
              <a:rPr lang="en-ZA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</a:t>
            </a:r>
            <a:r>
              <a:rPr lang="en-ZA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MetSL</a:t>
            </a:r>
            <a:r>
              <a:rPr lang="en-ZA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groups were combined and compared with Non-</a:t>
            </a:r>
            <a:r>
              <a:rPr lang="en-ZA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MetS</a:t>
            </a:r>
            <a:r>
              <a:rPr lang="en-ZA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 </a:t>
            </a:r>
            <a:r>
              <a:rPr lang="en-ZA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group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267" name="Picture 3" descr="\\VADER\whodunnit\pentaSystems\TechnoGym\MetS Congress PPT\Graphs\pg 1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12" y="2420938"/>
            <a:ext cx="8218275" cy="240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85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tS_Page_09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0"/>
          <a:stretch/>
        </p:blipFill>
        <p:spPr>
          <a:xfrm>
            <a:off x="0" y="0"/>
            <a:ext cx="9144000" cy="64705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57412" y="245018"/>
            <a:ext cx="49066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>
                <a:solidFill>
                  <a:schemeClr val="bg1"/>
                </a:solidFill>
              </a:rPr>
              <a:t>INTRA-GROUP RESULTS</a:t>
            </a:r>
            <a:br>
              <a:rPr lang="en-ZA" sz="3200" b="1" dirty="0">
                <a:solidFill>
                  <a:schemeClr val="bg1"/>
                </a:solidFill>
              </a:rPr>
            </a:br>
            <a:r>
              <a:rPr lang="en-ZA" sz="2000" b="1" dirty="0">
                <a:solidFill>
                  <a:schemeClr val="bg1"/>
                </a:solidFill>
              </a:rPr>
              <a:t>(SIGNIFICANT CHANGES ONLY)</a:t>
            </a:r>
            <a:endParaRPr lang="en-ZA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8225" y="1702481"/>
            <a:ext cx="7422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solidFill>
                  <a:srgbClr val="36B56B"/>
                </a:solidFill>
              </a:rPr>
              <a:t>Changes in physical, physiological and metabolic </a:t>
            </a:r>
            <a:r>
              <a:rPr lang="en-ZA" b="1" dirty="0" smtClean="0">
                <a:solidFill>
                  <a:srgbClr val="36B56B"/>
                </a:solidFill>
              </a:rPr>
              <a:t>parameters </a:t>
            </a:r>
            <a:r>
              <a:rPr lang="en-ZA" b="1" dirty="0">
                <a:solidFill>
                  <a:srgbClr val="36B56B"/>
                </a:solidFill>
              </a:rPr>
              <a:t>at weeks 4, 8, 12, 16 and 20 for Non-</a:t>
            </a:r>
            <a:r>
              <a:rPr lang="en-ZA" b="1" dirty="0" err="1">
                <a:solidFill>
                  <a:srgbClr val="36B56B"/>
                </a:solidFill>
              </a:rPr>
              <a:t>MetSV</a:t>
            </a:r>
            <a:r>
              <a:rPr lang="en-ZA" b="1" dirty="0">
                <a:solidFill>
                  <a:srgbClr val="36B56B"/>
                </a:solidFill>
              </a:rPr>
              <a:t>, </a:t>
            </a:r>
            <a:r>
              <a:rPr lang="en-ZA" b="1" dirty="0" err="1">
                <a:solidFill>
                  <a:srgbClr val="36B56B"/>
                </a:solidFill>
              </a:rPr>
              <a:t>MetSV</a:t>
            </a:r>
            <a:r>
              <a:rPr lang="en-ZA" b="1" dirty="0">
                <a:solidFill>
                  <a:srgbClr val="36B56B"/>
                </a:solidFill>
              </a:rPr>
              <a:t> </a:t>
            </a:r>
            <a:r>
              <a:rPr lang="en-ZA" b="1" dirty="0" smtClean="0">
                <a:solidFill>
                  <a:srgbClr val="36B56B"/>
                </a:solidFill>
              </a:rPr>
              <a:t>and </a:t>
            </a:r>
            <a:r>
              <a:rPr lang="en-ZA" b="1" dirty="0" err="1" smtClean="0">
                <a:solidFill>
                  <a:srgbClr val="36B56B"/>
                </a:solidFill>
              </a:rPr>
              <a:t>MetSL</a:t>
            </a:r>
            <a:r>
              <a:rPr lang="en-ZA" b="1" dirty="0" smtClean="0">
                <a:solidFill>
                  <a:srgbClr val="36B56B"/>
                </a:solidFill>
              </a:rPr>
              <a:t> </a:t>
            </a:r>
            <a:r>
              <a:rPr lang="en-ZA" b="1" dirty="0">
                <a:solidFill>
                  <a:srgbClr val="36B56B"/>
                </a:solidFill>
              </a:rPr>
              <a:t>groups</a:t>
            </a:r>
          </a:p>
        </p:txBody>
      </p:sp>
      <p:pic>
        <p:nvPicPr>
          <p:cNvPr id="12290" name="Picture 2" descr="\\VADER\whodunnit\pentaSystems\TechnoGym\MetS Congress PPT\Icons\group peop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16" y="1667557"/>
            <a:ext cx="637200" cy="637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\\VADER\whodunnit\pentaSystems\TechnoGym\MetS Congress PPT\Graphs\pg 1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02" y="2397812"/>
            <a:ext cx="8218886" cy="390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73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tS_Page_09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0"/>
          <a:stretch/>
        </p:blipFill>
        <p:spPr>
          <a:xfrm>
            <a:off x="0" y="0"/>
            <a:ext cx="9144000" cy="64705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57412" y="252833"/>
            <a:ext cx="49066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 smtClean="0">
                <a:solidFill>
                  <a:schemeClr val="bg1"/>
                </a:solidFill>
              </a:rPr>
              <a:t>INTRA-GROUP RESULTS</a:t>
            </a:r>
            <a:r>
              <a:rPr lang="en-ZA" sz="3200" b="1" dirty="0">
                <a:solidFill>
                  <a:schemeClr val="bg1"/>
                </a:solidFill>
              </a:rPr>
              <a:t/>
            </a:r>
            <a:br>
              <a:rPr lang="en-ZA" sz="3200" b="1" dirty="0">
                <a:solidFill>
                  <a:schemeClr val="bg1"/>
                </a:solidFill>
              </a:rPr>
            </a:br>
            <a:r>
              <a:rPr lang="en-ZA" sz="2000" b="1" dirty="0">
                <a:solidFill>
                  <a:schemeClr val="bg1"/>
                </a:solidFill>
              </a:rPr>
              <a:t>(SIGNIFICANT CHANGES ONLY)</a:t>
            </a:r>
            <a:endParaRPr lang="en-ZA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312" y="4581128"/>
            <a:ext cx="8207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Data given as mean ± SD or median (interquartile range); Non-</a:t>
            </a:r>
            <a:r>
              <a:rPr lang="en-ZA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MetSV</a:t>
            </a:r>
            <a:r>
              <a:rPr lang="en-ZA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=subjects without metabolic syndrome training at </a:t>
            </a:r>
            <a:r>
              <a:rPr lang="en-ZA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AT</a:t>
            </a:r>
            <a:r>
              <a:rPr lang="en-ZA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; </a:t>
            </a:r>
            <a:r>
              <a:rPr lang="en-ZA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MetSV</a:t>
            </a:r>
            <a:r>
              <a:rPr lang="en-ZA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 subjects with metabolic syndrome training at </a:t>
            </a:r>
            <a:r>
              <a:rPr lang="en-ZA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AT</a:t>
            </a:r>
            <a:r>
              <a:rPr lang="en-ZA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; </a:t>
            </a:r>
            <a:r>
              <a:rPr lang="en-ZA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MetSL</a:t>
            </a:r>
            <a:r>
              <a:rPr lang="en-ZA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 subjects with metabolic syndrome training with walking </a:t>
            </a:r>
            <a:r>
              <a:rPr lang="en-ZA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programme; </a:t>
            </a:r>
            <a:r>
              <a:rPr lang="en-ZA" sz="9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ZA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 for Non-</a:t>
            </a:r>
            <a:r>
              <a:rPr lang="en-ZA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MetSV</a:t>
            </a:r>
            <a:r>
              <a:rPr lang="en-ZA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ZA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MetSV</a:t>
            </a:r>
            <a:r>
              <a:rPr lang="en-ZA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</a:t>
            </a:r>
            <a:r>
              <a:rPr lang="en-ZA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MetSL</a:t>
            </a:r>
            <a:r>
              <a:rPr lang="en-ZA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groups are 9, 9 and 7, respectively; </a:t>
            </a:r>
            <a:r>
              <a:rPr lang="en-ZA" sz="900" baseline="30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  <a:r>
              <a:rPr lang="en-ZA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en-ZA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for Non-</a:t>
            </a:r>
            <a:r>
              <a:rPr lang="en-ZA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MetSV</a:t>
            </a:r>
            <a:r>
              <a:rPr lang="en-ZA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ZA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MetSV</a:t>
            </a:r>
            <a:r>
              <a:rPr lang="en-ZA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</a:t>
            </a:r>
            <a:r>
              <a:rPr lang="en-ZA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MetSL</a:t>
            </a:r>
            <a:r>
              <a:rPr lang="en-ZA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groups are 8, 5 and 6, respectively; </a:t>
            </a:r>
            <a:r>
              <a:rPr lang="en-ZA" sz="900" baseline="30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ZA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these</a:t>
            </a:r>
            <a:r>
              <a:rPr lang="en-ZA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values used in </a:t>
            </a:r>
            <a:r>
              <a:rPr lang="en-ZA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Dunnett’s</a:t>
            </a:r>
            <a:r>
              <a:rPr lang="en-ZA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against weeks 4, 8 and 12; </a:t>
            </a:r>
            <a:r>
              <a:rPr lang="en-ZA" sz="900" baseline="30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</a:t>
            </a:r>
            <a:r>
              <a:rPr lang="en-ZA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these</a:t>
            </a:r>
            <a:r>
              <a:rPr lang="en-ZA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values used in </a:t>
            </a:r>
            <a:r>
              <a:rPr lang="en-ZA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Dunnett’s</a:t>
            </a:r>
            <a:r>
              <a:rPr lang="en-ZA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test against weeks 16 and 20; *p&lt;0.05 vs baseline</a:t>
            </a:r>
          </a:p>
        </p:txBody>
      </p:sp>
      <p:pic>
        <p:nvPicPr>
          <p:cNvPr id="13315" name="Picture 3" descr="\\VADER\whodunnit\pentaSystems\TechnoGym\MetS Congress PPT\Graphs\pg 1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33600"/>
            <a:ext cx="8207375" cy="259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60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tS_Page_09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0"/>
          <a:stretch/>
        </p:blipFill>
        <p:spPr>
          <a:xfrm>
            <a:off x="0" y="0"/>
            <a:ext cx="9144000" cy="64705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57412" y="245018"/>
            <a:ext cx="54107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INTER-GROUP 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COMPARISONS: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8225" y="1702481"/>
            <a:ext cx="7422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solidFill>
                  <a:srgbClr val="36B56B"/>
                </a:solidFill>
              </a:rPr>
              <a:t>Comparison of week 0 vs week 20, percent change data across the </a:t>
            </a:r>
            <a:br>
              <a:rPr lang="en-ZA" b="1" dirty="0" smtClean="0">
                <a:solidFill>
                  <a:srgbClr val="36B56B"/>
                </a:solidFill>
              </a:rPr>
            </a:br>
            <a:r>
              <a:rPr lang="en-ZA" b="1" dirty="0" smtClean="0">
                <a:solidFill>
                  <a:srgbClr val="36B56B"/>
                </a:solidFill>
              </a:rPr>
              <a:t>three subject groups.</a:t>
            </a:r>
            <a:endParaRPr lang="en-ZA" b="1" dirty="0">
              <a:solidFill>
                <a:srgbClr val="36B56B"/>
              </a:solidFill>
            </a:endParaRPr>
          </a:p>
        </p:txBody>
      </p:sp>
      <p:pic>
        <p:nvPicPr>
          <p:cNvPr id="14338" name="Picture 2" descr="\\VADER\whodunnit\pentaSystems\TechnoGym\MetS Congress PPT\Icons\gymna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11" y="1639672"/>
            <a:ext cx="637200" cy="637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8312" y="6101243"/>
            <a:ext cx="8207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Data reported as a mean ± SD or median (IQR); Non-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MetSV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=subjects without metabolic syndrome training at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AT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;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MetSV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 subjects with metabolic syndrome training at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AT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;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MetSL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 subjects with metabolic syndrome training with walking </a:t>
            </a:r>
            <a:r>
              <a:rPr lang="en-US" sz="9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programme</a:t>
            </a:r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;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*p&lt;0.05 vs Non-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MetSV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4339" name="Picture 3" descr="\\VADER\whodunnit\pentaSystems\TechnoGym\MetS Congress PPT\Graphs\pg 1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12" y="2396586"/>
            <a:ext cx="8218275" cy="363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18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tS_Page_09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0"/>
          <a:stretch/>
        </p:blipFill>
        <p:spPr>
          <a:xfrm>
            <a:off x="0" y="0"/>
            <a:ext cx="9144000" cy="64705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57412" y="245018"/>
            <a:ext cx="54107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000" b="1" dirty="0">
                <a:solidFill>
                  <a:schemeClr val="bg1"/>
                </a:solidFill>
              </a:rPr>
              <a:t>INCIDENCE OF </a:t>
            </a:r>
            <a:r>
              <a:rPr lang="en-ZA" sz="3000" b="1" dirty="0" err="1">
                <a:solidFill>
                  <a:schemeClr val="bg1"/>
                </a:solidFill>
              </a:rPr>
              <a:t>MetS</a:t>
            </a:r>
            <a:r>
              <a:rPr lang="en-ZA" sz="3000" b="1" dirty="0">
                <a:solidFill>
                  <a:schemeClr val="bg1"/>
                </a:solidFill>
              </a:rPr>
              <a:t> AND </a:t>
            </a:r>
            <a:r>
              <a:rPr lang="en-ZA" sz="3000" b="1" dirty="0" err="1">
                <a:solidFill>
                  <a:schemeClr val="bg1"/>
                </a:solidFill>
              </a:rPr>
              <a:t>MetS</a:t>
            </a:r>
            <a:r>
              <a:rPr lang="en-ZA" sz="3000" b="1" dirty="0">
                <a:solidFill>
                  <a:schemeClr val="bg1"/>
                </a:solidFill>
              </a:rPr>
              <a:t> COMPONENTS: </a:t>
            </a:r>
            <a:r>
              <a:rPr lang="en-ZA" sz="3000" b="1" dirty="0" err="1">
                <a:solidFill>
                  <a:schemeClr val="bg1"/>
                </a:solidFill>
              </a:rPr>
              <a:t>MetSV</a:t>
            </a:r>
            <a:r>
              <a:rPr lang="en-ZA" sz="3000" b="1" dirty="0">
                <a:solidFill>
                  <a:schemeClr val="bg1"/>
                </a:solidFill>
              </a:rPr>
              <a:t> GROUP</a:t>
            </a:r>
            <a:endParaRPr lang="en-ZA" sz="3000" dirty="0">
              <a:solidFill>
                <a:schemeClr val="bg1"/>
              </a:solidFill>
            </a:endParaRPr>
          </a:p>
        </p:txBody>
      </p:sp>
      <p:pic>
        <p:nvPicPr>
          <p:cNvPr id="15362" name="Picture 2" descr="\\VADER\whodunnit\pentaSystems\TechnoGym\MetS Congress PPT\Graphs\pg 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211" y="2029532"/>
            <a:ext cx="5978388" cy="451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\\VADER\whodunnit\pentaSystems\TechnoGym\MetS Congress PPT\Icons\magnifying glas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32856"/>
            <a:ext cx="792000" cy="792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58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tS_Page_09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0"/>
          <a:stretch/>
        </p:blipFill>
        <p:spPr>
          <a:xfrm>
            <a:off x="0" y="0"/>
            <a:ext cx="9144000" cy="64705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57412" y="245018"/>
            <a:ext cx="54107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000" b="1" dirty="0">
                <a:solidFill>
                  <a:schemeClr val="bg1"/>
                </a:solidFill>
              </a:rPr>
              <a:t>INCIDENCE OF </a:t>
            </a:r>
            <a:r>
              <a:rPr lang="en-ZA" sz="3000" b="1" dirty="0" err="1">
                <a:solidFill>
                  <a:schemeClr val="bg1"/>
                </a:solidFill>
              </a:rPr>
              <a:t>MetS</a:t>
            </a:r>
            <a:r>
              <a:rPr lang="en-ZA" sz="3000" b="1" dirty="0">
                <a:solidFill>
                  <a:schemeClr val="bg1"/>
                </a:solidFill>
              </a:rPr>
              <a:t> AND </a:t>
            </a:r>
            <a:r>
              <a:rPr lang="en-ZA" sz="3000" b="1" dirty="0" err="1">
                <a:solidFill>
                  <a:schemeClr val="bg1"/>
                </a:solidFill>
              </a:rPr>
              <a:t>MetS</a:t>
            </a:r>
            <a:r>
              <a:rPr lang="en-ZA" sz="3000" b="1" dirty="0">
                <a:solidFill>
                  <a:schemeClr val="bg1"/>
                </a:solidFill>
              </a:rPr>
              <a:t> COMPONENTS: </a:t>
            </a:r>
            <a:r>
              <a:rPr lang="en-ZA" sz="3000" b="1" dirty="0" err="1">
                <a:solidFill>
                  <a:schemeClr val="bg1"/>
                </a:solidFill>
              </a:rPr>
              <a:t>MetSV</a:t>
            </a:r>
            <a:r>
              <a:rPr lang="en-ZA" sz="3000" b="1" dirty="0">
                <a:solidFill>
                  <a:schemeClr val="bg1"/>
                </a:solidFill>
              </a:rPr>
              <a:t> GROUP</a:t>
            </a:r>
            <a:endParaRPr lang="en-ZA" sz="3000" dirty="0">
              <a:solidFill>
                <a:schemeClr val="bg1"/>
              </a:solidFill>
            </a:endParaRPr>
          </a:p>
        </p:txBody>
      </p:sp>
      <p:pic>
        <p:nvPicPr>
          <p:cNvPr id="9" name="Picture 3" descr="\\VADER\whodunnit\pentaSystems\TechnoGym\MetS Congress PPT\Icons\magnifying glas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32856"/>
            <a:ext cx="792000" cy="792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\\VADER\whodunnit\pentaSystems\TechnoGym\MetS Congress PPT\Graphs\pg 1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030110"/>
            <a:ext cx="5976310" cy="451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31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VADER\whodunnit\pentaSystems\TechnoGym\MetS Congress PPT\Jpegs\PG1-f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412" y="260648"/>
            <a:ext cx="490667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THE </a:t>
            </a:r>
            <a:r>
              <a:rPr lang="en-US" sz="3200" b="1" dirty="0" smtClean="0">
                <a:solidFill>
                  <a:schemeClr val="bg1"/>
                </a:solidFill>
              </a:rPr>
              <a:t>STUDY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ZA" sz="1400" dirty="0">
                <a:solidFill>
                  <a:schemeClr val="bg1"/>
                </a:solidFill>
              </a:rPr>
              <a:t>Effect of exercise intervention </a:t>
            </a:r>
            <a:r>
              <a:rPr lang="en-ZA" sz="1400" dirty="0" smtClean="0">
                <a:solidFill>
                  <a:schemeClr val="bg1"/>
                </a:solidFill>
              </a:rPr>
              <a:t>programmes </a:t>
            </a:r>
            <a:r>
              <a:rPr lang="en-ZA" sz="1400" dirty="0">
                <a:solidFill>
                  <a:schemeClr val="bg1"/>
                </a:solidFill>
              </a:rPr>
              <a:t>on anthropometric, </a:t>
            </a:r>
            <a:r>
              <a:rPr lang="en-ZA" sz="1400" dirty="0" smtClean="0">
                <a:solidFill>
                  <a:schemeClr val="bg1"/>
                </a:solidFill>
              </a:rPr>
              <a:t>physiological </a:t>
            </a:r>
            <a:r>
              <a:rPr lang="en-ZA" sz="1400" dirty="0">
                <a:solidFill>
                  <a:schemeClr val="bg1"/>
                </a:solidFill>
              </a:rPr>
              <a:t>and cardio-metabolic parameters of persons with </a:t>
            </a:r>
            <a:r>
              <a:rPr lang="en-ZA" sz="1400" dirty="0" smtClean="0">
                <a:solidFill>
                  <a:schemeClr val="bg1"/>
                </a:solidFill>
              </a:rPr>
              <a:t>and </a:t>
            </a:r>
            <a:r>
              <a:rPr lang="en-ZA" sz="1400" dirty="0">
                <a:solidFill>
                  <a:schemeClr val="bg1"/>
                </a:solidFill>
              </a:rPr>
              <a:t>without metabolic syndrome. </a:t>
            </a:r>
            <a:endParaRPr lang="en-ZA" sz="3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649" y="2138635"/>
            <a:ext cx="41044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Study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compared the effects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on the </a:t>
            </a:r>
            <a:r>
              <a:rPr lang="en-ZA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components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 the </a:t>
            </a:r>
            <a:r>
              <a:rPr lang="en-ZA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MetS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of an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exercise </a:t>
            </a:r>
            <a:r>
              <a:rPr lang="en-ZA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programme</a:t>
            </a:r>
            <a:r>
              <a:rPr lang="en-ZA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that uses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blood lactate transition </a:t>
            </a:r>
            <a:r>
              <a:rPr lang="en-ZA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thresholds</a:t>
            </a:r>
            <a:r>
              <a:rPr lang="en-ZA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(anaerobic threshold (AT</a:t>
            </a:r>
            <a:r>
              <a:rPr lang="en-ZA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)) to 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same measurements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obtained in </a:t>
            </a:r>
            <a:r>
              <a:rPr lang="en-ZA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 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exercise </a:t>
            </a:r>
            <a:r>
              <a:rPr lang="en-ZA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programme</a:t>
            </a:r>
            <a:r>
              <a:rPr lang="en-ZA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(not using AT) </a:t>
            </a:r>
            <a:r>
              <a:rPr lang="en-ZA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appearing 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the literature. </a:t>
            </a:r>
          </a:p>
        </p:txBody>
      </p:sp>
      <p:pic>
        <p:nvPicPr>
          <p:cNvPr id="1027" name="Picture 3" descr="\\VADER\whodunnit\pentaSystems\TechnoGym\MetS Congress PPT\Icons\magnifying glas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32856"/>
            <a:ext cx="792000" cy="792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03649" y="4149080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main aim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of the study was to design an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exercise programme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optimised </a:t>
            </a:r>
            <a:r>
              <a:rPr lang="en-ZA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exercise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responses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may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thus </a:t>
            </a:r>
            <a:r>
              <a:rPr lang="en-ZA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improve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metabolic characteristics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</a:t>
            </a:r>
            <a:r>
              <a:rPr lang="en-ZA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individuals 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with </a:t>
            </a:r>
            <a:r>
              <a:rPr lang="en-ZA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MetS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4967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tS_Page_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57412" y="260648"/>
            <a:ext cx="4906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NUTRITIONAL INTAKE &amp; EXERCISE EXPENDITURE ANALYSIS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2138635"/>
            <a:ext cx="46805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Clr>
                <a:srgbClr val="36B56B"/>
              </a:buClr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 significant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changes in total dietary caloric intake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were noted within each group during the 20 weeks of the study. </a:t>
            </a:r>
          </a:p>
          <a:p>
            <a:pPr marL="179388" indent="-179388">
              <a:buClr>
                <a:srgbClr val="36B56B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9388" indent="-179388">
              <a:buClr>
                <a:srgbClr val="36B56B"/>
              </a:buClr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Total dietary caloric intake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did not differ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across the three groups at baseline, week 8 or week 20.</a:t>
            </a:r>
          </a:p>
          <a:p>
            <a:pPr marL="179388" indent="-179388">
              <a:buClr>
                <a:srgbClr val="36B56B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9388" indent="-179388">
              <a:buClr>
                <a:srgbClr val="36B56B"/>
              </a:buClr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</a:t>
            </a:r>
            <a:r>
              <a:rPr lang="en-ZA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MetSL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group expended 3994 ± 1089 kcal/</a:t>
            </a:r>
            <a:r>
              <a:rPr lang="en-ZA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wk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marL="179388" indent="-179388">
              <a:buClr>
                <a:srgbClr val="36B56B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MetSV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Non-</a:t>
            </a: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MetSV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groups expended </a:t>
            </a:r>
            <a:b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1238 ± 173 kcal/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wk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(p&lt;0.005 vs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MetSL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and </a:t>
            </a:r>
            <a:b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1110 ± 280 kcal/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wk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(p&lt;0.005 vs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MetSL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respectively. </a:t>
            </a:r>
          </a:p>
          <a:p>
            <a:pPr marL="179388" indent="-179388">
              <a:buClr>
                <a:srgbClr val="36B56B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9388" indent="-179388">
              <a:buClr>
                <a:srgbClr val="36B56B"/>
              </a:buClr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Non-</a:t>
            </a:r>
            <a:r>
              <a:rPr lang="en-ZA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MetSV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</a:t>
            </a:r>
            <a:r>
              <a:rPr lang="en-ZA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MetSV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groups did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 </a:t>
            </a:r>
            <a:b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significantly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differ in exercise energy </a:t>
            </a:r>
            <a:r>
              <a:rPr lang="en-ZA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expenditure. </a:t>
            </a:r>
            <a:endParaRPr lang="en-ZA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7410" name="Picture 2" descr="\\VADER\whodunnit\pentaSystems\TechnoGym\MetS Congress PPT\Icons\man he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32936"/>
            <a:ext cx="720001" cy="72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tS_Page_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57412" y="415369"/>
            <a:ext cx="4906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DISCUSSION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3648" y="2138635"/>
            <a:ext cx="46805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Clr>
                <a:srgbClr val="36B56B"/>
              </a:buClr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Both training </a:t>
            </a:r>
            <a:r>
              <a:rPr lang="en-ZA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programmes 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used in this study showed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favourable training responses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physical, physiological and bio-chemical parameters.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marL="179388" indent="-179388">
              <a:buClr>
                <a:srgbClr val="36B56B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9388" indent="-179388">
              <a:buClr>
                <a:srgbClr val="36B56B"/>
              </a:buClr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There was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 significant difference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the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% change of weight, BMI, waist circumference, blood pressure, peak oxygen consumption, </a:t>
            </a:r>
            <a:b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velocity at </a:t>
            </a:r>
            <a:r>
              <a:rPr lang="en-ZA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AT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across the two different training groups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en-ZA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MetSV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</a:t>
            </a:r>
            <a:r>
              <a:rPr lang="en-ZA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MetSL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). </a:t>
            </a:r>
          </a:p>
          <a:p>
            <a:pPr marL="179388" indent="-179388">
              <a:buClr>
                <a:srgbClr val="36B56B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9388" indent="-179388">
              <a:buClr>
                <a:srgbClr val="36B56B"/>
              </a:buClr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This indicates that the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training </a:t>
            </a:r>
            <a:r>
              <a:rPr lang="en-ZA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programme utilising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AT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had a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similar effect on these variables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with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persons with </a:t>
            </a:r>
            <a:r>
              <a:rPr lang="en-ZA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MetS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as the training </a:t>
            </a:r>
            <a:r>
              <a:rPr lang="en-ZA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programme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 using AT.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18434" name="Picture 2" descr="\\VADER\whodunnit\pentaSystems\TechnoGym\MetS Congress PPT\Icons\speach bubb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12" y="2133600"/>
            <a:ext cx="720000" cy="72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44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tS_Page_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57412" y="415369"/>
            <a:ext cx="4906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DISCUSSION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2138635"/>
            <a:ext cx="46805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Clr>
                <a:srgbClr val="36B56B"/>
              </a:buClr>
              <a:buFont typeface="Arial" panose="020B0604020202020204" pitchFamily="34" charset="0"/>
              <a:buChar char="•"/>
            </a:pP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YET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the training </a:t>
            </a:r>
            <a:r>
              <a:rPr lang="en-ZA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programme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using AT achieved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these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improvement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at a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third of the exercise </a:t>
            </a:r>
            <a:r>
              <a:rPr lang="en-ZA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energy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expenditure of the training </a:t>
            </a:r>
            <a:r>
              <a:rPr lang="en-ZA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programme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 using AT.</a:t>
            </a:r>
          </a:p>
          <a:p>
            <a:pPr marL="179388" indent="-179388">
              <a:buClr>
                <a:srgbClr val="36B56B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9388" indent="-179388">
              <a:buClr>
                <a:srgbClr val="36B56B"/>
              </a:buClr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study also found a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dose-response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with respect to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weight loss.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marL="179388" indent="-179388">
              <a:buClr>
                <a:srgbClr val="36B56B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9388" indent="-179388">
              <a:buClr>
                <a:srgbClr val="36B56B"/>
              </a:buClr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At 19 kcal.kg</a:t>
            </a:r>
            <a:r>
              <a:rPr lang="en-ZA" sz="16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-1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.wk</a:t>
            </a:r>
            <a:r>
              <a:rPr lang="en-ZA" sz="16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-1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36 kcal.kg</a:t>
            </a:r>
            <a:r>
              <a:rPr lang="en-ZA" sz="16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-1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.wk</a:t>
            </a:r>
            <a:r>
              <a:rPr lang="en-ZA" sz="16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-1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energy </a:t>
            </a:r>
            <a:b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expenditure for the </a:t>
            </a:r>
            <a:r>
              <a:rPr lang="en-ZA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MetSV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</a:t>
            </a:r>
            <a:r>
              <a:rPr lang="en-ZA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MetSL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groups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b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respectively, the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weight loss was 4.3% and 8.7%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respectively at week 20. </a:t>
            </a:r>
          </a:p>
        </p:txBody>
      </p:sp>
      <p:pic>
        <p:nvPicPr>
          <p:cNvPr id="5" name="Picture 2" descr="\\VADER\whodunnit\pentaSystems\TechnoGym\MetS Congress PPT\Icons\speach bubb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12" y="2133600"/>
            <a:ext cx="720000" cy="72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75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tS_Page_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403648" y="2138635"/>
            <a:ext cx="46805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Clr>
                <a:srgbClr val="36B56B"/>
              </a:buClr>
            </a:pPr>
            <a:r>
              <a:rPr lang="en-US" sz="1600" b="1" dirty="0" smtClean="0">
                <a:solidFill>
                  <a:srgbClr val="36B56B"/>
                </a:solidFill>
              </a:rPr>
              <a:t>Biochemical/metabolic parameters</a:t>
            </a:r>
            <a:endParaRPr lang="en-US" sz="1600" dirty="0" smtClean="0">
              <a:solidFill>
                <a:srgbClr val="36B56B"/>
              </a:solidFill>
            </a:endParaRPr>
          </a:p>
          <a:p>
            <a:pPr marL="179388" indent="-179388">
              <a:buClr>
                <a:srgbClr val="36B56B"/>
              </a:buClr>
              <a:buFont typeface="Arial" panose="020B0604020202020204" pitchFamily="34" charset="0"/>
              <a:buChar char="•"/>
            </a:pPr>
            <a:endParaRPr lang="en-ZA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9388" indent="-179388">
              <a:buClr>
                <a:srgbClr val="36B56B"/>
              </a:buClr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training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group with </a:t>
            </a:r>
            <a:r>
              <a:rPr lang="en-ZA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MetS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used AT 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was the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only group to show significant, positive changes in metabolic parameters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(fasting insulin and HOMA). </a:t>
            </a:r>
          </a:p>
          <a:p>
            <a:pPr marL="179388" indent="-179388">
              <a:buClr>
                <a:srgbClr val="36B56B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9388" indent="-179388">
              <a:buClr>
                <a:srgbClr val="36B56B"/>
              </a:buClr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Thus,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insulin sensitivity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may have been </a:t>
            </a:r>
            <a:b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positively influenced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by the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training </a:t>
            </a:r>
            <a:r>
              <a:rPr lang="en-ZA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programme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using AT to set intensity.</a:t>
            </a:r>
          </a:p>
          <a:p>
            <a:pPr marL="179388" indent="-179388">
              <a:buClr>
                <a:srgbClr val="36B56B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9388" indent="-179388">
              <a:buClr>
                <a:srgbClr val="36B56B"/>
              </a:buClr>
              <a:buFont typeface="Arial" panose="020B0604020202020204" pitchFamily="34" charset="0"/>
              <a:buChar char="•"/>
            </a:pP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More specific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tests 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a greater number of </a:t>
            </a:r>
            <a:b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subjects 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would be needed to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confirm this result.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5" name="Picture 2" descr="\\VADER\whodunnit\pentaSystems\TechnoGym\MetS Congress PPT\Icons\speach bubb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12" y="2133600"/>
            <a:ext cx="720000" cy="72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412" y="415369"/>
            <a:ext cx="4906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DISCUSSION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99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tS_Page_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403648" y="2138635"/>
            <a:ext cx="46805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Clr>
                <a:srgbClr val="36B56B"/>
              </a:buClr>
              <a:buFont typeface="Arial" panose="020B0604020202020204" pitchFamily="34" charset="0"/>
              <a:buChar char="•"/>
            </a:pP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Speculated: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Exercise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training at the AT may </a:t>
            </a:r>
            <a:b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improve insulin sensitivity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due to increases in </a:t>
            </a:r>
            <a:b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Glut-4 transports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related to an increase in the </a:t>
            </a:r>
            <a:b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demand for glucose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when training at the AT. </a:t>
            </a:r>
          </a:p>
          <a:p>
            <a:pPr marL="179388" indent="-179388">
              <a:buClr>
                <a:srgbClr val="36B56B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9388" indent="-179388">
              <a:buClr>
                <a:srgbClr val="36B56B"/>
              </a:buClr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This speculation is based on the finding: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Exercise </a:t>
            </a:r>
            <a:b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increases the Glut-4 isoform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of the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glucose transporter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which in turn results in a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more rapid glucose uptake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en-ZA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Holloszy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2008). </a:t>
            </a:r>
          </a:p>
          <a:p>
            <a:pPr marL="179388" indent="-179388">
              <a:buClr>
                <a:srgbClr val="36B56B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9388" indent="-179388">
              <a:buClr>
                <a:srgbClr val="36B56B"/>
              </a:buClr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This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speculation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will need to be addressed with </a:t>
            </a:r>
            <a:b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further research.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412" y="415369"/>
            <a:ext cx="4906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INSULIN SENSITIVITY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9458" name="Picture 2" descr="\\VADER\whodunnit\pentaSystems\TechnoGym\MetS Congress PPT\Icons\surin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38635"/>
            <a:ext cx="720001" cy="72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97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tS_Page_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403648" y="2138635"/>
            <a:ext cx="46805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Clr>
                <a:srgbClr val="36B56B"/>
              </a:buClr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endurance exercise </a:t>
            </a:r>
            <a:r>
              <a:rPr lang="en-ZA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programme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using AT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to set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intensity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is effective in eliciting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favourable </a:t>
            </a:r>
            <a:b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responses in individuals diagnosed with </a:t>
            </a:r>
            <a:r>
              <a:rPr lang="en-ZA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MetS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marL="179388" indent="-179388">
              <a:buClr>
                <a:srgbClr val="36B56B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9388" indent="-179388">
              <a:buClr>
                <a:srgbClr val="36B56B"/>
              </a:buClr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</a:t>
            </a:r>
            <a:r>
              <a:rPr lang="en-ZA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programme</a:t>
            </a:r>
            <a:r>
              <a:rPr lang="en-ZA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is as effective as the walking </a:t>
            </a:r>
            <a:r>
              <a:rPr lang="en-ZA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programme 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(not using AT), yet it is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more time-efficient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  <a:p>
            <a:pPr marL="179388" indent="-179388">
              <a:buClr>
                <a:srgbClr val="36B56B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9388" indent="-179388">
              <a:buClr>
                <a:srgbClr val="36B56B"/>
              </a:buClr>
              <a:buFont typeface="Arial" panose="020B0604020202020204" pitchFamily="34" charset="0"/>
              <a:buChar char="•"/>
            </a:pP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Similar results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were achieved with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both training </a:t>
            </a:r>
            <a:r>
              <a:rPr lang="en-ZA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programmes</a:t>
            </a:r>
            <a:r>
              <a:rPr lang="en-ZA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but the program using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AT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elicited the </a:t>
            </a:r>
            <a:b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responses with a reduced exercise frequency and intensity. </a:t>
            </a:r>
          </a:p>
          <a:p>
            <a:pPr marL="179388" indent="-179388">
              <a:buClr>
                <a:srgbClr val="36B56B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9388" indent="-179388">
              <a:buClr>
                <a:srgbClr val="36B56B"/>
              </a:buClr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Programme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using AT improved insulin sensitivity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which was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 affected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by the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walking </a:t>
            </a:r>
            <a:r>
              <a:rPr lang="en-ZA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programme</a:t>
            </a:r>
            <a:r>
              <a:rPr lang="en-ZA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endParaRPr lang="en-ZA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412" y="415369"/>
            <a:ext cx="4906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CONCLUSIONS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0482" name="Picture 2" descr="\\VADER\whodunnit\pentaSystems\TechnoGym\MetS Congress PPT\Icons\gav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12" y="2128234"/>
            <a:ext cx="720000" cy="72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88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VADER\whodunnit\pentaSystems\TechnoGym\MetS Congress PPT\Jpegs\P26-f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412" y="415369"/>
            <a:ext cx="4906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CONCLUSIONS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2138635"/>
            <a:ext cx="46805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Clr>
                <a:srgbClr val="36B56B"/>
              </a:buClr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training </a:t>
            </a:r>
            <a:r>
              <a:rPr lang="en-ZA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programme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using AT indicated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 </a:t>
            </a:r>
            <a:b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reversal of disease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at a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lower exercise </a:t>
            </a:r>
            <a:b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energy expenditure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than that of a training </a:t>
            </a:r>
            <a:b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ZA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programme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 using AT.</a:t>
            </a:r>
          </a:p>
          <a:p>
            <a:pPr marL="179388" indent="-179388">
              <a:buClr>
                <a:srgbClr val="36B56B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9388" indent="-179388">
              <a:buClr>
                <a:srgbClr val="36B56B"/>
              </a:buClr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Exercise was an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effective medicine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</a:t>
            </a:r>
            <a:b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reversing </a:t>
            </a:r>
            <a:r>
              <a:rPr lang="en-ZA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MetS</a:t>
            </a:r>
            <a:endParaRPr lang="en-ZA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2" descr="\\VADER\whodunnit\pentaSystems\TechnoGym\MetS Congress PPT\Icons\gav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12" y="2128234"/>
            <a:ext cx="720000" cy="72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50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tS_Page_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57412" y="231061"/>
            <a:ext cx="490667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LIMITATIONS</a:t>
            </a:r>
          </a:p>
          <a:p>
            <a:r>
              <a:rPr lang="en-ZA" sz="1400" dirty="0">
                <a:solidFill>
                  <a:schemeClr val="bg1"/>
                </a:solidFill>
              </a:rPr>
              <a:t>All subjects were white males, and thus it cannot be assumed that the results will be the same for other ethnic groups </a:t>
            </a:r>
            <a:r>
              <a:rPr lang="en-ZA" sz="1400" dirty="0" smtClean="0">
                <a:solidFill>
                  <a:schemeClr val="bg1"/>
                </a:solidFill>
              </a:rPr>
              <a:t>and/or </a:t>
            </a:r>
            <a:r>
              <a:rPr lang="en-ZA" sz="1400" dirty="0">
                <a:solidFill>
                  <a:schemeClr val="bg1"/>
                </a:solidFill>
              </a:rPr>
              <a:t>females.</a:t>
            </a:r>
          </a:p>
          <a:p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2138635"/>
            <a:ext cx="468051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Clr>
                <a:srgbClr val="36B56B"/>
              </a:buClr>
              <a:buFont typeface="Arial" panose="020B0604020202020204" pitchFamily="34" charset="0"/>
              <a:buChar char="•"/>
            </a:pP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Small sample </a:t>
            </a:r>
            <a:r>
              <a:rPr lang="en-ZA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sizes </a:t>
            </a:r>
            <a:r>
              <a:rPr lang="en-ZA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low 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numbers in each group. </a:t>
            </a:r>
          </a:p>
          <a:p>
            <a:pPr marL="179388" indent="-179388">
              <a:buClr>
                <a:srgbClr val="36B56B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9388" indent="-179388">
              <a:buClr>
                <a:srgbClr val="36B56B"/>
              </a:buClr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Despite this limitation we were able to pick up </a:t>
            </a:r>
            <a:b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significant trends in the data.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marL="179388" indent="-179388">
              <a:buClr>
                <a:srgbClr val="36B56B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9388" indent="-179388">
              <a:buClr>
                <a:srgbClr val="36B56B"/>
              </a:buClr>
              <a:buFont typeface="Arial" panose="020B0604020202020204" pitchFamily="34" charset="0"/>
              <a:buChar char="•"/>
            </a:pP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 non-exercising control group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a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group </a:t>
            </a:r>
            <a:b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without </a:t>
            </a:r>
            <a:r>
              <a:rPr lang="en-ZA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MetS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undertook the Leon et al, exercise </a:t>
            </a:r>
            <a:r>
              <a:rPr lang="en-ZA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programme - 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(These groups were originally included </a:t>
            </a:r>
            <a:r>
              <a:rPr lang="en-ZA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 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study, yet had to be removed due to financial </a:t>
            </a:r>
            <a:r>
              <a:rPr lang="en-ZA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constraints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). </a:t>
            </a:r>
          </a:p>
          <a:p>
            <a:pPr marL="179388" indent="-179388">
              <a:buClr>
                <a:srgbClr val="36B56B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9388" indent="-179388">
              <a:buClr>
                <a:srgbClr val="36B56B"/>
              </a:buClr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nutritional intervention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was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 performed </a:t>
            </a:r>
            <a:b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intensively.</a:t>
            </a:r>
            <a:endParaRPr lang="en-ZA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1506" name="Picture 2" descr="\\VADER\whodunnit\pentaSystems\TechnoGym\MetS Congress PPT\Icons\exclama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12" y="2119927"/>
            <a:ext cx="720000" cy="72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30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tS_Page_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57412" y="231061"/>
            <a:ext cx="490667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ACKNOWLEDGEMENTS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Technogym 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27" y="2204864"/>
            <a:ext cx="4612778" cy="2154117"/>
          </a:xfrm>
          <a:prstGeom prst="rect">
            <a:avLst/>
          </a:prstGeom>
        </p:spPr>
      </p:pic>
      <p:pic>
        <p:nvPicPr>
          <p:cNvPr id="7" name="Picture 2" descr="C:\Users\User\Desktop\activate health final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863433"/>
            <a:ext cx="1944216" cy="158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76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VADER\whodunnit\pentaSystems\TechnoGym\MetS Congress PPT\Jpegs\PG1-f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412" y="404813"/>
            <a:ext cx="490667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THE </a:t>
            </a:r>
            <a:r>
              <a:rPr lang="en-US" sz="3200" b="1" dirty="0" smtClean="0">
                <a:solidFill>
                  <a:schemeClr val="bg1"/>
                </a:solidFill>
              </a:rPr>
              <a:t>STUDY</a:t>
            </a:r>
            <a:endParaRPr lang="en-ZA" sz="1400" dirty="0">
              <a:solidFill>
                <a:schemeClr val="bg1"/>
              </a:solidFill>
            </a:endParaRPr>
          </a:p>
          <a:p>
            <a:endParaRPr lang="en-ZA" sz="3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9" y="2132856"/>
            <a:ext cx="410445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 smtClean="0">
                <a:solidFill>
                  <a:srgbClr val="36B56B"/>
                </a:solidFill>
              </a:rPr>
              <a:t>The intention of using at? </a:t>
            </a:r>
          </a:p>
          <a:p>
            <a:r>
              <a:rPr lang="en-ZA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 individualise </a:t>
            </a:r>
            <a:r>
              <a:rPr lang="en-ZA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exercise </a:t>
            </a:r>
            <a:r>
              <a:rPr lang="en-ZA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programme </a:t>
            </a:r>
            <a:r>
              <a:rPr lang="en-ZA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</a:t>
            </a:r>
            <a:r>
              <a:rPr lang="en-ZA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optimise </a:t>
            </a:r>
            <a:r>
              <a:rPr lang="en-ZA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improvements in metabolic characteristics.  </a:t>
            </a:r>
          </a:p>
        </p:txBody>
      </p:sp>
      <p:pic>
        <p:nvPicPr>
          <p:cNvPr id="5" name="Picture 3" descr="\\VADER\whodunnit\pentaSystems\TechnoGym\MetS Congress PPT\Icons\magnifying glas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32856"/>
            <a:ext cx="792000" cy="792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12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tS_Page_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57412" y="260648"/>
            <a:ext cx="49066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METHODS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ZA" sz="1400" dirty="0">
                <a:solidFill>
                  <a:schemeClr val="bg1"/>
                </a:solidFill>
              </a:rPr>
              <a:t>Only Males (25 – 55 </a:t>
            </a:r>
            <a:r>
              <a:rPr lang="en-ZA" sz="1400" dirty="0" err="1">
                <a:solidFill>
                  <a:schemeClr val="bg1"/>
                </a:solidFill>
              </a:rPr>
              <a:t>yrs</a:t>
            </a:r>
            <a:r>
              <a:rPr lang="en-ZA" sz="1400" dirty="0">
                <a:solidFill>
                  <a:schemeClr val="bg1"/>
                </a:solidFill>
              </a:rPr>
              <a:t> old) were used in this study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ZA" sz="1400" dirty="0">
                <a:solidFill>
                  <a:schemeClr val="bg1"/>
                </a:solidFill>
              </a:rPr>
              <a:t>Individuals with CVD, pulmonary disease and </a:t>
            </a:r>
            <a:br>
              <a:rPr lang="en-ZA" sz="1400" dirty="0">
                <a:solidFill>
                  <a:schemeClr val="bg1"/>
                </a:solidFill>
              </a:rPr>
            </a:br>
            <a:r>
              <a:rPr lang="en-ZA" sz="1400" dirty="0">
                <a:solidFill>
                  <a:schemeClr val="bg1"/>
                </a:solidFill>
              </a:rPr>
              <a:t>Type 1 diabetes were not included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3649" y="2132856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Ten subjects </a:t>
            </a:r>
            <a:r>
              <a:rPr lang="en-ZA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with </a:t>
            </a:r>
            <a:r>
              <a:rPr lang="en-ZA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MetS</a:t>
            </a:r>
            <a:r>
              <a:rPr lang="en-ZA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exercised </a:t>
            </a:r>
          </a:p>
          <a:p>
            <a:r>
              <a:rPr lang="en-ZA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using the </a:t>
            </a:r>
            <a:r>
              <a:rPr lang="en-ZA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walking programme </a:t>
            </a:r>
            <a:r>
              <a:rPr lang="en-ZA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 Leon </a:t>
            </a:r>
            <a:r>
              <a:rPr lang="en-ZA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 al </a:t>
            </a:r>
            <a:r>
              <a:rPr lang="en-ZA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(1979) (Group: </a:t>
            </a:r>
            <a:r>
              <a:rPr lang="en-ZA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MetSL</a:t>
            </a:r>
            <a:r>
              <a:rPr lang="en-ZA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).</a:t>
            </a:r>
            <a:endParaRPr lang="en-ZA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53" name="Picture 5" descr="\\VADER\whodunnit\pentaSystems\TechnoGym\MetS Congress PPT\Icons\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13" y="2133600"/>
            <a:ext cx="753489" cy="720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03649" y="3356992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Ten subjects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with </a:t>
            </a:r>
            <a:r>
              <a:rPr lang="en-ZA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MetS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exercised using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velocity at </a:t>
            </a:r>
            <a:r>
              <a:rPr lang="en-ZA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AT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to set training intensities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(Group: </a:t>
            </a:r>
            <a:r>
              <a:rPr lang="en-ZA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MetSV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).</a:t>
            </a:r>
          </a:p>
        </p:txBody>
      </p:sp>
      <p:pic>
        <p:nvPicPr>
          <p:cNvPr id="2054" name="Picture 6" descr="\\VADER\whodunnit\pentaSystems\TechnoGym\MetS Congress PPT\Icons\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12" y="3357364"/>
            <a:ext cx="753490" cy="720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\\VADER\whodunnit\pentaSystems\TechnoGym\MetS Congress PPT\Icons\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70" y="4581128"/>
            <a:ext cx="753489" cy="720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403649" y="4581128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Ten subjects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without </a:t>
            </a:r>
            <a:r>
              <a:rPr lang="en-ZA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MetS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exercised </a:t>
            </a:r>
            <a:b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using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velocity at </a:t>
            </a:r>
            <a:r>
              <a:rPr lang="en-ZA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AT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to set training </a:t>
            </a:r>
            <a:b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intensities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(Group: Non-</a:t>
            </a:r>
            <a:r>
              <a:rPr lang="en-ZA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MetSV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7371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tS_Page_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043608" y="2202905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Waist circumference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≥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94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cm);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3608" y="2808982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triglycerides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ZA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(≥1.7 </a:t>
            </a:r>
            <a:r>
              <a:rPr lang="en-ZA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mmol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/L) or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drug </a:t>
            </a:r>
            <a:b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treatment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for </a:t>
            </a:r>
            <a:r>
              <a:rPr lang="en-ZA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high triglycerides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;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3608" y="3754774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HDL-cholesterol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(&lt;1.0 </a:t>
            </a:r>
            <a:r>
              <a:rPr lang="en-ZA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mmol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/L) or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drug </a:t>
            </a:r>
            <a:b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treatment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for reduced HDL-cholesterol;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608" y="4677358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elevated blood pressure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ZA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(≥130/85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or on </a:t>
            </a:r>
            <a:b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anti-hypertensive drug treatment;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3608" y="5517232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elevated fasting glucose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ZA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≥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5.6mmol/L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or </a:t>
            </a:r>
            <a:b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drug treatment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for glucose intolerance.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73612" y="2141663"/>
            <a:ext cx="432000" cy="432000"/>
            <a:chOff x="473612" y="2141663"/>
            <a:chExt cx="579437" cy="554037"/>
          </a:xfrm>
        </p:grpSpPr>
        <p:pic>
          <p:nvPicPr>
            <p:cNvPr id="3074" name="Picture 2" descr="\\VADER\whodunnit\pentaSystems\TechnoGym\MetS Congress PPT\Icons\block mpty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612" y="2141663"/>
              <a:ext cx="579437" cy="554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47367" y="2163980"/>
              <a:ext cx="432048" cy="5131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ZA" sz="2000" b="1" dirty="0" smtClean="0">
                  <a:solidFill>
                    <a:srgbClr val="36B56B"/>
                  </a:solidFill>
                </a:rPr>
                <a:t>1</a:t>
              </a:r>
              <a:endParaRPr lang="en-ZA" sz="2000" b="1" dirty="0">
                <a:solidFill>
                  <a:srgbClr val="36B56B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56439" y="2885369"/>
            <a:ext cx="432000" cy="432000"/>
            <a:chOff x="473612" y="2141663"/>
            <a:chExt cx="579437" cy="554037"/>
          </a:xfrm>
        </p:grpSpPr>
        <p:pic>
          <p:nvPicPr>
            <p:cNvPr id="16" name="Picture 2" descr="\\VADER\whodunnit\pentaSystems\TechnoGym\MetS Congress PPT\Icons\block mpty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612" y="2141663"/>
              <a:ext cx="579437" cy="554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547367" y="2163980"/>
              <a:ext cx="432048" cy="5131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ZA" sz="2000" b="1" dirty="0" smtClean="0">
                  <a:solidFill>
                    <a:srgbClr val="36B56B"/>
                  </a:solidFill>
                </a:rPr>
                <a:t>2</a:t>
              </a:r>
              <a:endParaRPr lang="en-ZA" sz="2000" b="1" dirty="0">
                <a:solidFill>
                  <a:srgbClr val="36B56B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9184" y="3809172"/>
            <a:ext cx="432000" cy="432000"/>
            <a:chOff x="473612" y="2141663"/>
            <a:chExt cx="579437" cy="554037"/>
          </a:xfrm>
        </p:grpSpPr>
        <p:pic>
          <p:nvPicPr>
            <p:cNvPr id="19" name="Picture 2" descr="\\VADER\whodunnit\pentaSystems\TechnoGym\MetS Congress PPT\Icons\block mpty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612" y="2141663"/>
              <a:ext cx="579437" cy="554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547367" y="2163980"/>
              <a:ext cx="432048" cy="5131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ZA" sz="2000" b="1" dirty="0" smtClean="0">
                  <a:solidFill>
                    <a:srgbClr val="36B56B"/>
                  </a:solidFill>
                </a:rPr>
                <a:t>3</a:t>
              </a:r>
              <a:endParaRPr lang="en-ZA" sz="2000" b="1" dirty="0">
                <a:solidFill>
                  <a:srgbClr val="36B56B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66329" y="4730063"/>
            <a:ext cx="432000" cy="432000"/>
            <a:chOff x="473612" y="2141663"/>
            <a:chExt cx="579437" cy="554037"/>
          </a:xfrm>
        </p:grpSpPr>
        <p:pic>
          <p:nvPicPr>
            <p:cNvPr id="22" name="Picture 2" descr="\\VADER\whodunnit\pentaSystems\TechnoGym\MetS Congress PPT\Icons\block mpty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612" y="2141663"/>
              <a:ext cx="579437" cy="554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547367" y="2163980"/>
              <a:ext cx="432048" cy="5131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ZA" sz="2000" b="1" dirty="0" smtClean="0">
                  <a:solidFill>
                    <a:srgbClr val="36B56B"/>
                  </a:solidFill>
                </a:rPr>
                <a:t>4</a:t>
              </a:r>
              <a:endParaRPr lang="en-ZA" sz="2000" b="1" dirty="0">
                <a:solidFill>
                  <a:srgbClr val="36B56B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73657" y="5576025"/>
            <a:ext cx="432000" cy="432000"/>
            <a:chOff x="473612" y="2141663"/>
            <a:chExt cx="579437" cy="554037"/>
          </a:xfrm>
        </p:grpSpPr>
        <p:pic>
          <p:nvPicPr>
            <p:cNvPr id="25" name="Picture 2" descr="\\VADER\whodunnit\pentaSystems\TechnoGym\MetS Congress PPT\Icons\block mpty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612" y="2141663"/>
              <a:ext cx="579437" cy="554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547367" y="2163980"/>
              <a:ext cx="432048" cy="5131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ZA" sz="2000" b="1" dirty="0" smtClean="0">
                  <a:solidFill>
                    <a:srgbClr val="36B56B"/>
                  </a:solidFill>
                </a:rPr>
                <a:t>5</a:t>
              </a:r>
              <a:endParaRPr lang="en-ZA" sz="2000" b="1" dirty="0">
                <a:solidFill>
                  <a:srgbClr val="36B56B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57412" y="260648"/>
            <a:ext cx="4906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DIAGNOSIS</a:t>
            </a:r>
          </a:p>
          <a:p>
            <a:r>
              <a:rPr lang="en-ZA" sz="1400" dirty="0">
                <a:solidFill>
                  <a:schemeClr val="bg1"/>
                </a:solidFill>
              </a:rPr>
              <a:t>The presence of any 3 of the 5 criteria denoted below constituted a diagnosis of </a:t>
            </a:r>
            <a:r>
              <a:rPr lang="en-ZA" sz="1400" dirty="0" err="1">
                <a:solidFill>
                  <a:schemeClr val="bg1"/>
                </a:solidFill>
              </a:rPr>
              <a:t>MetS</a:t>
            </a:r>
            <a:r>
              <a:rPr lang="en-ZA" sz="1400" dirty="0">
                <a:solidFill>
                  <a:schemeClr val="bg1"/>
                </a:solidFill>
              </a:rPr>
              <a:t>: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7413" y="1484784"/>
            <a:ext cx="3106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</a:rPr>
              <a:t>(</a:t>
            </a:r>
            <a:r>
              <a:rPr lang="en-US" sz="1000" i="1" dirty="0" err="1">
                <a:solidFill>
                  <a:schemeClr val="bg1"/>
                </a:solidFill>
              </a:rPr>
              <a:t>Alberti</a:t>
            </a:r>
            <a:r>
              <a:rPr lang="en-US" sz="1000" i="1" dirty="0">
                <a:solidFill>
                  <a:schemeClr val="bg1"/>
                </a:solidFill>
              </a:rPr>
              <a:t>, 2009</a:t>
            </a:r>
            <a:r>
              <a:rPr lang="en-US" sz="1000" i="1" dirty="0" smtClean="0">
                <a:solidFill>
                  <a:schemeClr val="bg1"/>
                </a:solidFill>
              </a:rPr>
              <a:t>).</a:t>
            </a:r>
            <a:endParaRPr lang="en-ZA" sz="1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61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tS_Page_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57412" y="423184"/>
            <a:ext cx="4906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ANTHROPOMETRIC </a:t>
            </a:r>
            <a:r>
              <a:rPr lang="en-US" sz="3200" b="1" dirty="0" smtClean="0">
                <a:solidFill>
                  <a:schemeClr val="bg1"/>
                </a:solidFill>
              </a:rPr>
              <a:t>PARAMETERS</a:t>
            </a:r>
            <a:endParaRPr lang="en-ZA" sz="3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649" y="2309204"/>
            <a:ext cx="1656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HEIGHT</a:t>
            </a:r>
          </a:p>
        </p:txBody>
      </p:sp>
      <p:pic>
        <p:nvPicPr>
          <p:cNvPr id="4098" name="Picture 2" descr="\\VADER\whodunnit\pentaSystems\TechnoGym\MetS Congress PPT\Icons\Heig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29" y="2107916"/>
            <a:ext cx="636587" cy="73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VADER\whodunnit\pentaSystems\TechnoGym\MetS Congress PPT\Icons\weigh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03593"/>
            <a:ext cx="715962" cy="71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\\VADER\whodunnit\pentaSystems\TechnoGym\MetS Congress PPT\Icons\BM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53" y="4509120"/>
            <a:ext cx="642937" cy="84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403649" y="3429000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WEIGHT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03649" y="4731340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BMI</a:t>
            </a:r>
          </a:p>
        </p:txBody>
      </p:sp>
      <p:pic>
        <p:nvPicPr>
          <p:cNvPr id="4101" name="Picture 5" descr="\\VADER\whodunnit\pentaSystems\TechnoGym\MetS Congress PPT\Icons\wais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239" y="4437112"/>
            <a:ext cx="2419336" cy="242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443126" y="2842929"/>
            <a:ext cx="25690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Waist circumference 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(taken as the greatest reading around the girth, midway between lateral lower ribs and the iliac crests). </a:t>
            </a:r>
          </a:p>
        </p:txBody>
      </p:sp>
    </p:spTree>
    <p:extLst>
      <p:ext uri="{BB962C8B-B14F-4D97-AF65-F5344CB8AC3E}">
        <p14:creationId xmlns:p14="http://schemas.microsoft.com/office/powerpoint/2010/main" val="238059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tS_Page_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57412" y="404813"/>
            <a:ext cx="4906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PHYSIOLOGICAL </a:t>
            </a:r>
            <a:r>
              <a:rPr lang="en-US" sz="3200" b="1" dirty="0" smtClean="0">
                <a:solidFill>
                  <a:schemeClr val="bg1"/>
                </a:solidFill>
              </a:rPr>
              <a:t>PARAMETERS</a:t>
            </a:r>
            <a:endParaRPr lang="en-ZA" sz="1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9" y="2268161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Blood pressure: 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Sitting position; an average taken of two readings.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3649" y="3318083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Peak VO2 and heart rate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were measured using the Cortex, </a:t>
            </a:r>
            <a:r>
              <a:rPr lang="en-ZA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Biophysik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ZA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Metalyzer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3b CPX on-line system.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3649" y="4895952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BLTT test and ECG 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were performed at the same time.</a:t>
            </a:r>
          </a:p>
        </p:txBody>
      </p:sp>
      <p:pic>
        <p:nvPicPr>
          <p:cNvPr id="5122" name="Picture 2" descr="\\VADER\whodunnit\pentaSystems\TechnoGym\MetS Congress PPT\Icons\clip boar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5" y="4527386"/>
            <a:ext cx="7603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\\VADER\whodunnit\pentaSystems\TechnoGym\MetS Congress PPT\Icons\Heartbee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95443"/>
            <a:ext cx="814387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\\VADER\whodunnit\pentaSystems\TechnoGym\MetS Congress PPT\Icons\BP cuf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01" y="2133600"/>
            <a:ext cx="813275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31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tS_Page_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57412" y="399738"/>
            <a:ext cx="4906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CARDIO-METABOLIC PARAMETERS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6375" y="2133600"/>
            <a:ext cx="488106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6B56B"/>
                </a:solidFill>
              </a:rPr>
              <a:t>Blood serum concentrations </a:t>
            </a:r>
            <a:r>
              <a:rPr lang="en-US" b="1" dirty="0" smtClean="0">
                <a:solidFill>
                  <a:srgbClr val="36B56B"/>
                </a:solidFill>
              </a:rPr>
              <a:t>of:</a:t>
            </a:r>
          </a:p>
          <a:p>
            <a:endParaRPr lang="en-US" sz="1600" b="1" dirty="0">
              <a:solidFill>
                <a:srgbClr val="36B56B"/>
              </a:solidFill>
            </a:endParaRPr>
          </a:p>
          <a:p>
            <a:pPr marL="179388" indent="-179388">
              <a:buClr>
                <a:srgbClr val="36B56B"/>
              </a:buClr>
              <a:buFont typeface="Arial" panose="020B0604020202020204" pitchFamily="34" charset="0"/>
              <a:buChar char="•"/>
            </a:pPr>
            <a:r>
              <a:rPr lang="en-ZA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Triglycerides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;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HDL; LDL and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total cholesterol.</a:t>
            </a:r>
            <a:endParaRPr lang="en-ZA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9388" indent="-179388">
              <a:buClr>
                <a:srgbClr val="36B56B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9388" indent="-179388">
              <a:buClr>
                <a:srgbClr val="36B56B"/>
              </a:buClr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 oral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glucose tolerance test</a:t>
            </a: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(OGTT): Fasting state; administering a 75 g glucose load. </a:t>
            </a:r>
          </a:p>
          <a:p>
            <a:pPr marL="179388" indent="-179388">
              <a:buClr>
                <a:srgbClr val="36B56B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9388" indent="-179388">
              <a:buClr>
                <a:srgbClr val="36B56B"/>
              </a:buClr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Fasting, 30 minute and two-hour </a:t>
            </a: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glucose and </a:t>
            </a:r>
            <a:b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Z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insulin levels.</a:t>
            </a:r>
          </a:p>
          <a:p>
            <a:pPr marL="179388" indent="-179388">
              <a:buClr>
                <a:srgbClr val="36B56B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9388" indent="-179388">
              <a:buClr>
                <a:srgbClr val="36B56B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HOMA-IR (Matthews 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et al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1985)</a:t>
            </a:r>
          </a:p>
          <a:p>
            <a:r>
              <a:rPr lang="en-US" sz="1600" b="1" dirty="0" smtClean="0">
                <a:solidFill>
                  <a:srgbClr val="36B56B"/>
                </a:solidFill>
              </a:rPr>
              <a:t> </a:t>
            </a:r>
            <a:endParaRPr lang="en-US" sz="1600" b="1" dirty="0">
              <a:solidFill>
                <a:srgbClr val="36B56B"/>
              </a:solidFill>
            </a:endParaRPr>
          </a:p>
        </p:txBody>
      </p:sp>
      <p:pic>
        <p:nvPicPr>
          <p:cNvPr id="6147" name="Picture 3" descr="\\VADER\whodunnit\pentaSystems\TechnoGym\MetS Congress PPT\Icons\dro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12" y="2098299"/>
            <a:ext cx="720000" cy="72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98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tS_Page_09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0"/>
          <a:stretch/>
        </p:blipFill>
        <p:spPr>
          <a:xfrm>
            <a:off x="0" y="0"/>
            <a:ext cx="9144000" cy="64705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57412" y="404813"/>
            <a:ext cx="4906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TRAINING </a:t>
            </a:r>
            <a:r>
              <a:rPr lang="en-US" sz="3200" b="1" dirty="0" smtClean="0">
                <a:solidFill>
                  <a:schemeClr val="bg1"/>
                </a:solidFill>
              </a:rPr>
              <a:t>PROGRAMMES: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413" y="981634"/>
            <a:ext cx="3106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solidFill>
                  <a:schemeClr val="bg1"/>
                </a:solidFill>
              </a:rPr>
              <a:t>Leon et al (1979): for METSL Group</a:t>
            </a:r>
            <a:endParaRPr lang="en-US" sz="1000" i="1" dirty="0">
              <a:solidFill>
                <a:schemeClr val="bg1"/>
              </a:solidFill>
            </a:endParaRPr>
          </a:p>
        </p:txBody>
      </p:sp>
      <p:pic>
        <p:nvPicPr>
          <p:cNvPr id="7171" name="Picture 3" descr="\\VADER\whodunnit\pentaSystems\TechnoGym\MetS Congress PPT\Icons\wal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17360"/>
            <a:ext cx="638386" cy="6383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90410" y="1772816"/>
            <a:ext cx="8207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solidFill>
                  <a:srgbClr val="36B56B"/>
                </a:solidFill>
              </a:rPr>
              <a:t>The training </a:t>
            </a:r>
            <a:r>
              <a:rPr lang="en-ZA" b="1" dirty="0" smtClean="0">
                <a:solidFill>
                  <a:srgbClr val="36B56B"/>
                </a:solidFill>
              </a:rPr>
              <a:t>programme </a:t>
            </a:r>
            <a:r>
              <a:rPr lang="en-ZA" b="1" dirty="0">
                <a:solidFill>
                  <a:srgbClr val="36B56B"/>
                </a:solidFill>
              </a:rPr>
              <a:t>for groups using AT to set training </a:t>
            </a:r>
            <a:r>
              <a:rPr lang="en-ZA" b="1" dirty="0" smtClean="0">
                <a:solidFill>
                  <a:srgbClr val="36B56B"/>
                </a:solidFill>
              </a:rPr>
              <a:t>intensity</a:t>
            </a:r>
            <a:endParaRPr lang="en-ZA" b="1" dirty="0">
              <a:solidFill>
                <a:srgbClr val="36B56B"/>
              </a:solidFill>
            </a:endParaRPr>
          </a:p>
        </p:txBody>
      </p:sp>
      <p:pic>
        <p:nvPicPr>
          <p:cNvPr id="7172" name="Picture 4" descr="\\VADER\whodunnit\pentaSystems\TechnoGym\MetS Congress PPT\Graphs\pg 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06" y="2348880"/>
            <a:ext cx="7714988" cy="417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44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959</Words>
  <Application>Microsoft Office PowerPoint</Application>
  <PresentationFormat>On-screen Show (4:3)</PresentationFormat>
  <Paragraphs>147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Metabolic Syndrome</cp:lastModifiedBy>
  <cp:revision>57</cp:revision>
  <dcterms:created xsi:type="dcterms:W3CDTF">2016-10-14T07:28:28Z</dcterms:created>
  <dcterms:modified xsi:type="dcterms:W3CDTF">2016-10-20T12:15:33Z</dcterms:modified>
</cp:coreProperties>
</file>