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3"/>
  </p:notesMasterIdLst>
  <p:handoutMasterIdLst>
    <p:handoutMasterId r:id="rId24"/>
  </p:handoutMasterIdLst>
  <p:sldIdLst>
    <p:sldId id="382" r:id="rId2"/>
    <p:sldId id="383" r:id="rId3"/>
    <p:sldId id="381" r:id="rId4"/>
    <p:sldId id="380" r:id="rId5"/>
    <p:sldId id="363" r:id="rId6"/>
    <p:sldId id="364" r:id="rId7"/>
    <p:sldId id="365" r:id="rId8"/>
    <p:sldId id="366" r:id="rId9"/>
    <p:sldId id="367" r:id="rId10"/>
    <p:sldId id="369" r:id="rId11"/>
    <p:sldId id="370" r:id="rId12"/>
    <p:sldId id="371" r:id="rId13"/>
    <p:sldId id="372" r:id="rId14"/>
    <p:sldId id="373" r:id="rId15"/>
    <p:sldId id="374" r:id="rId16"/>
    <p:sldId id="375" r:id="rId17"/>
    <p:sldId id="376" r:id="rId18"/>
    <p:sldId id="377" r:id="rId19"/>
    <p:sldId id="378" r:id="rId20"/>
    <p:sldId id="343" r:id="rId21"/>
    <p:sldId id="384" r:id="rId22"/>
  </p:sldIdLst>
  <p:sldSz cx="9144000" cy="6858000" type="screen4x3"/>
  <p:notesSz cx="6985000" cy="9283700"/>
  <p:defaultTextStyle>
    <a:defPPr>
      <a:defRPr lang="en-US"/>
    </a:defPPr>
    <a:lvl1pPr algn="l" rtl="0" fontAlgn="base">
      <a:spcBef>
        <a:spcPct val="0"/>
      </a:spcBef>
      <a:spcAft>
        <a:spcPct val="0"/>
      </a:spcAft>
      <a:defRPr sz="2800" kern="1200">
        <a:solidFill>
          <a:schemeClr val="tx1"/>
        </a:solidFill>
        <a:latin typeface="Tahoma" pitchFamily="34" charset="0"/>
        <a:ea typeface="+mn-ea"/>
        <a:cs typeface="+mn-cs"/>
      </a:defRPr>
    </a:lvl1pPr>
    <a:lvl2pPr marL="457200" algn="l" rtl="0" fontAlgn="base">
      <a:spcBef>
        <a:spcPct val="0"/>
      </a:spcBef>
      <a:spcAft>
        <a:spcPct val="0"/>
      </a:spcAft>
      <a:defRPr sz="2800" kern="1200">
        <a:solidFill>
          <a:schemeClr val="tx1"/>
        </a:solidFill>
        <a:latin typeface="Tahoma" pitchFamily="34" charset="0"/>
        <a:ea typeface="+mn-ea"/>
        <a:cs typeface="+mn-cs"/>
      </a:defRPr>
    </a:lvl2pPr>
    <a:lvl3pPr marL="914400" algn="l" rtl="0" fontAlgn="base">
      <a:spcBef>
        <a:spcPct val="0"/>
      </a:spcBef>
      <a:spcAft>
        <a:spcPct val="0"/>
      </a:spcAft>
      <a:defRPr sz="2800" kern="1200">
        <a:solidFill>
          <a:schemeClr val="tx1"/>
        </a:solidFill>
        <a:latin typeface="Tahoma" pitchFamily="34" charset="0"/>
        <a:ea typeface="+mn-ea"/>
        <a:cs typeface="+mn-cs"/>
      </a:defRPr>
    </a:lvl3pPr>
    <a:lvl4pPr marL="1371600" algn="l" rtl="0" fontAlgn="base">
      <a:spcBef>
        <a:spcPct val="0"/>
      </a:spcBef>
      <a:spcAft>
        <a:spcPct val="0"/>
      </a:spcAft>
      <a:defRPr sz="2800" kern="1200">
        <a:solidFill>
          <a:schemeClr val="tx1"/>
        </a:solidFill>
        <a:latin typeface="Tahoma" pitchFamily="34" charset="0"/>
        <a:ea typeface="+mn-ea"/>
        <a:cs typeface="+mn-cs"/>
      </a:defRPr>
    </a:lvl4pPr>
    <a:lvl5pPr marL="1828800" algn="l" rtl="0" fontAlgn="base">
      <a:spcBef>
        <a:spcPct val="0"/>
      </a:spcBef>
      <a:spcAft>
        <a:spcPct val="0"/>
      </a:spcAft>
      <a:defRPr sz="2800" kern="1200">
        <a:solidFill>
          <a:schemeClr val="tx1"/>
        </a:solidFill>
        <a:latin typeface="Tahoma" pitchFamily="34" charset="0"/>
        <a:ea typeface="+mn-ea"/>
        <a:cs typeface="+mn-cs"/>
      </a:defRPr>
    </a:lvl5pPr>
    <a:lvl6pPr marL="2286000" algn="l" defTabSz="914400" rtl="0" eaLnBrk="1" latinLnBrk="0" hangingPunct="1">
      <a:defRPr sz="2800" kern="1200">
        <a:solidFill>
          <a:schemeClr val="tx1"/>
        </a:solidFill>
        <a:latin typeface="Tahoma" pitchFamily="34" charset="0"/>
        <a:ea typeface="+mn-ea"/>
        <a:cs typeface="+mn-cs"/>
      </a:defRPr>
    </a:lvl6pPr>
    <a:lvl7pPr marL="2743200" algn="l" defTabSz="914400" rtl="0" eaLnBrk="1" latinLnBrk="0" hangingPunct="1">
      <a:defRPr sz="2800" kern="1200">
        <a:solidFill>
          <a:schemeClr val="tx1"/>
        </a:solidFill>
        <a:latin typeface="Tahoma" pitchFamily="34" charset="0"/>
        <a:ea typeface="+mn-ea"/>
        <a:cs typeface="+mn-cs"/>
      </a:defRPr>
    </a:lvl7pPr>
    <a:lvl8pPr marL="3200400" algn="l" defTabSz="914400" rtl="0" eaLnBrk="1" latinLnBrk="0" hangingPunct="1">
      <a:defRPr sz="2800" kern="1200">
        <a:solidFill>
          <a:schemeClr val="tx1"/>
        </a:solidFill>
        <a:latin typeface="Tahoma" pitchFamily="34" charset="0"/>
        <a:ea typeface="+mn-ea"/>
        <a:cs typeface="+mn-cs"/>
      </a:defRPr>
    </a:lvl8pPr>
    <a:lvl9pPr marL="3657600" algn="l" defTabSz="914400" rtl="0" eaLnBrk="1" latinLnBrk="0" hangingPunct="1">
      <a:defRPr sz="28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00853E"/>
    <a:srgbClr val="00EA6A"/>
    <a:srgbClr val="007233"/>
    <a:srgbClr val="FFFF00"/>
    <a:srgbClr val="FF66FF"/>
    <a:srgbClr val="33CAFF"/>
    <a:srgbClr val="FF99CC"/>
    <a:srgbClr val="FCEA04"/>
    <a:srgbClr val="AD033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9" autoAdjust="0"/>
    <p:restoredTop sz="94926" autoAdjust="0"/>
  </p:normalViewPr>
  <p:slideViewPr>
    <p:cSldViewPr snapToGrid="0">
      <p:cViewPr>
        <p:scale>
          <a:sx n="133" d="100"/>
          <a:sy n="133" d="100"/>
        </p:scale>
        <p:origin x="-72" y="49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86019" name="Rectangle 3"/>
          <p:cNvSpPr>
            <a:spLocks noGrp="1" noChangeArrowheads="1"/>
          </p:cNvSpPr>
          <p:nvPr>
            <p:ph type="dt" sz="quarter" idx="1"/>
          </p:nvPr>
        </p:nvSpPr>
        <p:spPr bwMode="auto">
          <a:xfrm>
            <a:off x="395655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86020" name="Rectangle 4"/>
          <p:cNvSpPr>
            <a:spLocks noGrp="1" noChangeArrowheads="1"/>
          </p:cNvSpPr>
          <p:nvPr>
            <p:ph type="ftr" sz="quarter" idx="2"/>
          </p:nvPr>
        </p:nvSpPr>
        <p:spPr bwMode="auto">
          <a:xfrm>
            <a:off x="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86021" name="Rectangle 5"/>
          <p:cNvSpPr>
            <a:spLocks noGrp="1" noChangeArrowheads="1"/>
          </p:cNvSpPr>
          <p:nvPr>
            <p:ph type="sldNum" sz="quarter" idx="3"/>
          </p:nvPr>
        </p:nvSpPr>
        <p:spPr bwMode="auto">
          <a:xfrm>
            <a:off x="395655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eaLnBrk="1" hangingPunct="1">
              <a:defRPr sz="1200">
                <a:latin typeface="Arial" charset="0"/>
              </a:defRPr>
            </a:lvl1pPr>
          </a:lstStyle>
          <a:p>
            <a:pPr>
              <a:defRPr/>
            </a:pPr>
            <a:fld id="{67F22546-B4B6-4490-AADD-A02573A5FB6C}" type="slidenum">
              <a:rPr lang="en-US"/>
              <a:pPr>
                <a:defRPr/>
              </a:pPr>
              <a:t>‹#›</a:t>
            </a:fld>
            <a:endParaRPr lang="en-US"/>
          </a:p>
        </p:txBody>
      </p:sp>
    </p:spTree>
    <p:extLst>
      <p:ext uri="{BB962C8B-B14F-4D97-AF65-F5344CB8AC3E}">
        <p14:creationId xmlns:p14="http://schemas.microsoft.com/office/powerpoint/2010/main" xmlns="" val="1222386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9155" name="Rectangle 3"/>
          <p:cNvSpPr>
            <a:spLocks noGrp="1" noChangeArrowheads="1"/>
          </p:cNvSpPr>
          <p:nvPr>
            <p:ph type="dt" idx="1"/>
          </p:nvPr>
        </p:nvSpPr>
        <p:spPr bwMode="auto">
          <a:xfrm>
            <a:off x="395655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98500" y="4409758"/>
            <a:ext cx="5588000" cy="417766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158" name="Rectangle 6"/>
          <p:cNvSpPr>
            <a:spLocks noGrp="1" noChangeArrowheads="1"/>
          </p:cNvSpPr>
          <p:nvPr>
            <p:ph type="ftr" sz="quarter" idx="4"/>
          </p:nvPr>
        </p:nvSpPr>
        <p:spPr bwMode="auto">
          <a:xfrm>
            <a:off x="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9159" name="Rectangle 7"/>
          <p:cNvSpPr>
            <a:spLocks noGrp="1" noChangeArrowheads="1"/>
          </p:cNvSpPr>
          <p:nvPr>
            <p:ph type="sldNum" sz="quarter" idx="5"/>
          </p:nvPr>
        </p:nvSpPr>
        <p:spPr bwMode="auto">
          <a:xfrm>
            <a:off x="395655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eaLnBrk="1" hangingPunct="1">
              <a:defRPr sz="1200">
                <a:latin typeface="Arial" charset="0"/>
              </a:defRPr>
            </a:lvl1pPr>
          </a:lstStyle>
          <a:p>
            <a:pPr>
              <a:defRPr/>
            </a:pPr>
            <a:fld id="{9AE6402F-0591-442E-A7A9-F7D7B223FEA6}" type="slidenum">
              <a:rPr lang="en-US"/>
              <a:pPr>
                <a:defRPr/>
              </a:pPr>
              <a:t>‹#›</a:t>
            </a:fld>
            <a:endParaRPr lang="en-US"/>
          </a:p>
        </p:txBody>
      </p:sp>
    </p:spTree>
    <p:extLst>
      <p:ext uri="{BB962C8B-B14F-4D97-AF65-F5344CB8AC3E}">
        <p14:creationId xmlns:p14="http://schemas.microsoft.com/office/powerpoint/2010/main" xmlns="" val="40548559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A0FE8E50-C0F2-44F2-9799-7B8515200043}" type="slidenum">
              <a:rPr lang="en-US" smtClean="0"/>
              <a:pPr/>
              <a:t>3</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dirty="0" smtClean="0"/>
          </a:p>
          <a:p>
            <a:pPr eaLnBrk="1" hangingPunct="1"/>
            <a:endParaRPr lang="en-US" dirty="0" smtClean="0"/>
          </a:p>
          <a:p>
            <a:pPr eaLnBrk="1" hangingPunct="1"/>
            <a:r>
              <a:rPr lang="en-US" dirty="0" smtClean="0"/>
              <a:t>Last year (2009), despite the global recession, the Digital Universe set a record.  It grew by 62% to nearly 800,000 petabytes.  A petabyte is a million gigabytes.  1 gigabit equals about 20,000 pages.  This year, the Digital Universe is expected to grow almost as fast to 1.2 million petabytes, or 1.2 </a:t>
            </a:r>
            <a:r>
              <a:rPr lang="en-US" dirty="0" err="1" smtClean="0"/>
              <a:t>zettabytes</a:t>
            </a:r>
            <a:r>
              <a:rPr lang="en-US" dirty="0" smtClean="0"/>
              <a:t>.  This explosive growth means that by 2010, our Digital Universe will be 44 times as big as it was in 2009.  Our stack of DVDs would now reach halfway to Mars.</a:t>
            </a:r>
          </a:p>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08F843BB-BD12-4193-B376-972CB920B8B8}" type="slidenum">
              <a:rPr lang="en-US" smtClean="0"/>
              <a:pPr/>
              <a:t>20</a:t>
            </a:fld>
            <a:endParaRPr lang="en-US" smtClean="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5228" indent="-290472" eaLnBrk="0" hangingPunct="0">
              <a:defRPr>
                <a:solidFill>
                  <a:schemeClr val="tx1"/>
                </a:solidFill>
                <a:latin typeface="Arial" charset="0"/>
              </a:defRPr>
            </a:lvl2pPr>
            <a:lvl3pPr marL="1161890" indent="-232378" eaLnBrk="0" hangingPunct="0">
              <a:defRPr>
                <a:solidFill>
                  <a:schemeClr val="tx1"/>
                </a:solidFill>
                <a:latin typeface="Arial" charset="0"/>
              </a:defRPr>
            </a:lvl3pPr>
            <a:lvl4pPr marL="1626645" indent="-232378" eaLnBrk="0" hangingPunct="0">
              <a:defRPr>
                <a:solidFill>
                  <a:schemeClr val="tx1"/>
                </a:solidFill>
                <a:latin typeface="Arial" charset="0"/>
              </a:defRPr>
            </a:lvl4pPr>
            <a:lvl5pPr marL="2091402" indent="-232378" eaLnBrk="0" hangingPunct="0">
              <a:defRPr>
                <a:solidFill>
                  <a:schemeClr val="tx1"/>
                </a:solidFill>
                <a:latin typeface="Arial" charset="0"/>
              </a:defRPr>
            </a:lvl5pPr>
            <a:lvl6pPr marL="2556157" indent="-232378" eaLnBrk="0" fontAlgn="base" hangingPunct="0">
              <a:spcBef>
                <a:spcPct val="0"/>
              </a:spcBef>
              <a:spcAft>
                <a:spcPct val="0"/>
              </a:spcAft>
              <a:defRPr>
                <a:solidFill>
                  <a:schemeClr val="tx1"/>
                </a:solidFill>
                <a:latin typeface="Arial" charset="0"/>
              </a:defRPr>
            </a:lvl6pPr>
            <a:lvl7pPr marL="3020913" indent="-232378" eaLnBrk="0" fontAlgn="base" hangingPunct="0">
              <a:spcBef>
                <a:spcPct val="0"/>
              </a:spcBef>
              <a:spcAft>
                <a:spcPct val="0"/>
              </a:spcAft>
              <a:defRPr>
                <a:solidFill>
                  <a:schemeClr val="tx1"/>
                </a:solidFill>
                <a:latin typeface="Arial" charset="0"/>
              </a:defRPr>
            </a:lvl7pPr>
            <a:lvl8pPr marL="3485669" indent="-232378" eaLnBrk="0" fontAlgn="base" hangingPunct="0">
              <a:spcBef>
                <a:spcPct val="0"/>
              </a:spcBef>
              <a:spcAft>
                <a:spcPct val="0"/>
              </a:spcAft>
              <a:defRPr>
                <a:solidFill>
                  <a:schemeClr val="tx1"/>
                </a:solidFill>
                <a:latin typeface="Arial" charset="0"/>
              </a:defRPr>
            </a:lvl8pPr>
            <a:lvl9pPr marL="3950425" indent="-232378" eaLnBrk="0" fontAlgn="base" hangingPunct="0">
              <a:spcBef>
                <a:spcPct val="0"/>
              </a:spcBef>
              <a:spcAft>
                <a:spcPct val="0"/>
              </a:spcAft>
              <a:defRPr>
                <a:solidFill>
                  <a:schemeClr val="tx1"/>
                </a:solidFill>
                <a:latin typeface="Arial" charset="0"/>
              </a:defRPr>
            </a:lvl9pPr>
          </a:lstStyle>
          <a:p>
            <a:pPr eaLnBrk="1" hangingPunct="1"/>
            <a:fld id="{B47E2C0D-E8C3-437E-BEEF-7FD7F3A2ECAA}" type="slidenum">
              <a:rPr lang="en-US" smtClean="0"/>
              <a:pPr eaLnBrk="1" hangingPunct="1"/>
              <a:t>4</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5228" indent="-290472" eaLnBrk="0" hangingPunct="0">
              <a:defRPr>
                <a:solidFill>
                  <a:schemeClr val="tx1"/>
                </a:solidFill>
                <a:latin typeface="Arial" charset="0"/>
              </a:defRPr>
            </a:lvl2pPr>
            <a:lvl3pPr marL="1161890" indent="-232378" eaLnBrk="0" hangingPunct="0">
              <a:defRPr>
                <a:solidFill>
                  <a:schemeClr val="tx1"/>
                </a:solidFill>
                <a:latin typeface="Arial" charset="0"/>
              </a:defRPr>
            </a:lvl3pPr>
            <a:lvl4pPr marL="1626645" indent="-232378" eaLnBrk="0" hangingPunct="0">
              <a:defRPr>
                <a:solidFill>
                  <a:schemeClr val="tx1"/>
                </a:solidFill>
                <a:latin typeface="Arial" charset="0"/>
              </a:defRPr>
            </a:lvl4pPr>
            <a:lvl5pPr marL="2091402" indent="-232378" eaLnBrk="0" hangingPunct="0">
              <a:defRPr>
                <a:solidFill>
                  <a:schemeClr val="tx1"/>
                </a:solidFill>
                <a:latin typeface="Arial" charset="0"/>
              </a:defRPr>
            </a:lvl5pPr>
            <a:lvl6pPr marL="2556157" indent="-232378" eaLnBrk="0" fontAlgn="base" hangingPunct="0">
              <a:spcBef>
                <a:spcPct val="0"/>
              </a:spcBef>
              <a:spcAft>
                <a:spcPct val="0"/>
              </a:spcAft>
              <a:defRPr>
                <a:solidFill>
                  <a:schemeClr val="tx1"/>
                </a:solidFill>
                <a:latin typeface="Arial" charset="0"/>
              </a:defRPr>
            </a:lvl6pPr>
            <a:lvl7pPr marL="3020913" indent="-232378" eaLnBrk="0" fontAlgn="base" hangingPunct="0">
              <a:spcBef>
                <a:spcPct val="0"/>
              </a:spcBef>
              <a:spcAft>
                <a:spcPct val="0"/>
              </a:spcAft>
              <a:defRPr>
                <a:solidFill>
                  <a:schemeClr val="tx1"/>
                </a:solidFill>
                <a:latin typeface="Arial" charset="0"/>
              </a:defRPr>
            </a:lvl7pPr>
            <a:lvl8pPr marL="3485669" indent="-232378" eaLnBrk="0" fontAlgn="base" hangingPunct="0">
              <a:spcBef>
                <a:spcPct val="0"/>
              </a:spcBef>
              <a:spcAft>
                <a:spcPct val="0"/>
              </a:spcAft>
              <a:defRPr>
                <a:solidFill>
                  <a:schemeClr val="tx1"/>
                </a:solidFill>
                <a:latin typeface="Arial" charset="0"/>
              </a:defRPr>
            </a:lvl8pPr>
            <a:lvl9pPr marL="3950425" indent="-232378" eaLnBrk="0" fontAlgn="base" hangingPunct="0">
              <a:spcBef>
                <a:spcPct val="0"/>
              </a:spcBef>
              <a:spcAft>
                <a:spcPct val="0"/>
              </a:spcAft>
              <a:defRPr>
                <a:solidFill>
                  <a:schemeClr val="tx1"/>
                </a:solidFill>
                <a:latin typeface="Arial" charset="0"/>
              </a:defRPr>
            </a:lvl9pPr>
          </a:lstStyle>
          <a:p>
            <a:pPr eaLnBrk="1" hangingPunct="1"/>
            <a:fld id="{B47E2C0D-E8C3-437E-BEEF-7FD7F3A2ECAA}" type="slidenum">
              <a:rPr lang="en-US" smtClean="0"/>
              <a:pPr eaLnBrk="1" hangingPunct="1"/>
              <a:t>6</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5228" indent="-290472" eaLnBrk="0" hangingPunct="0">
              <a:defRPr>
                <a:solidFill>
                  <a:schemeClr val="tx1"/>
                </a:solidFill>
                <a:latin typeface="Arial" charset="0"/>
              </a:defRPr>
            </a:lvl2pPr>
            <a:lvl3pPr marL="1161890" indent="-232378" eaLnBrk="0" hangingPunct="0">
              <a:defRPr>
                <a:solidFill>
                  <a:schemeClr val="tx1"/>
                </a:solidFill>
                <a:latin typeface="Arial" charset="0"/>
              </a:defRPr>
            </a:lvl3pPr>
            <a:lvl4pPr marL="1626645" indent="-232378" eaLnBrk="0" hangingPunct="0">
              <a:defRPr>
                <a:solidFill>
                  <a:schemeClr val="tx1"/>
                </a:solidFill>
                <a:latin typeface="Arial" charset="0"/>
              </a:defRPr>
            </a:lvl4pPr>
            <a:lvl5pPr marL="2091402" indent="-232378" eaLnBrk="0" hangingPunct="0">
              <a:defRPr>
                <a:solidFill>
                  <a:schemeClr val="tx1"/>
                </a:solidFill>
                <a:latin typeface="Arial" charset="0"/>
              </a:defRPr>
            </a:lvl5pPr>
            <a:lvl6pPr marL="2556157" indent="-232378" eaLnBrk="0" fontAlgn="base" hangingPunct="0">
              <a:spcBef>
                <a:spcPct val="0"/>
              </a:spcBef>
              <a:spcAft>
                <a:spcPct val="0"/>
              </a:spcAft>
              <a:defRPr>
                <a:solidFill>
                  <a:schemeClr val="tx1"/>
                </a:solidFill>
                <a:latin typeface="Arial" charset="0"/>
              </a:defRPr>
            </a:lvl6pPr>
            <a:lvl7pPr marL="3020913" indent="-232378" eaLnBrk="0" fontAlgn="base" hangingPunct="0">
              <a:spcBef>
                <a:spcPct val="0"/>
              </a:spcBef>
              <a:spcAft>
                <a:spcPct val="0"/>
              </a:spcAft>
              <a:defRPr>
                <a:solidFill>
                  <a:schemeClr val="tx1"/>
                </a:solidFill>
                <a:latin typeface="Arial" charset="0"/>
              </a:defRPr>
            </a:lvl7pPr>
            <a:lvl8pPr marL="3485669" indent="-232378" eaLnBrk="0" fontAlgn="base" hangingPunct="0">
              <a:spcBef>
                <a:spcPct val="0"/>
              </a:spcBef>
              <a:spcAft>
                <a:spcPct val="0"/>
              </a:spcAft>
              <a:defRPr>
                <a:solidFill>
                  <a:schemeClr val="tx1"/>
                </a:solidFill>
                <a:latin typeface="Arial" charset="0"/>
              </a:defRPr>
            </a:lvl8pPr>
            <a:lvl9pPr marL="3950425" indent="-232378" eaLnBrk="0" fontAlgn="base" hangingPunct="0">
              <a:spcBef>
                <a:spcPct val="0"/>
              </a:spcBef>
              <a:spcAft>
                <a:spcPct val="0"/>
              </a:spcAft>
              <a:defRPr>
                <a:solidFill>
                  <a:schemeClr val="tx1"/>
                </a:solidFill>
                <a:latin typeface="Arial" charset="0"/>
              </a:defRPr>
            </a:lvl9pPr>
          </a:lstStyle>
          <a:p>
            <a:pPr eaLnBrk="1" hangingPunct="1"/>
            <a:fld id="{B47E2C0D-E8C3-437E-BEEF-7FD7F3A2ECAA}" type="slidenum">
              <a:rPr lang="en-US" smtClean="0"/>
              <a:pPr eaLnBrk="1" hangingPunct="1"/>
              <a:t>7</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5228" indent="-290472" eaLnBrk="0" hangingPunct="0">
              <a:defRPr>
                <a:solidFill>
                  <a:schemeClr val="tx1"/>
                </a:solidFill>
                <a:latin typeface="Arial" charset="0"/>
              </a:defRPr>
            </a:lvl2pPr>
            <a:lvl3pPr marL="1161890" indent="-232378" eaLnBrk="0" hangingPunct="0">
              <a:defRPr>
                <a:solidFill>
                  <a:schemeClr val="tx1"/>
                </a:solidFill>
                <a:latin typeface="Arial" charset="0"/>
              </a:defRPr>
            </a:lvl3pPr>
            <a:lvl4pPr marL="1626645" indent="-232378" eaLnBrk="0" hangingPunct="0">
              <a:defRPr>
                <a:solidFill>
                  <a:schemeClr val="tx1"/>
                </a:solidFill>
                <a:latin typeface="Arial" charset="0"/>
              </a:defRPr>
            </a:lvl4pPr>
            <a:lvl5pPr marL="2091402" indent="-232378" eaLnBrk="0" hangingPunct="0">
              <a:defRPr>
                <a:solidFill>
                  <a:schemeClr val="tx1"/>
                </a:solidFill>
                <a:latin typeface="Arial" charset="0"/>
              </a:defRPr>
            </a:lvl5pPr>
            <a:lvl6pPr marL="2556157" indent="-232378" eaLnBrk="0" fontAlgn="base" hangingPunct="0">
              <a:spcBef>
                <a:spcPct val="0"/>
              </a:spcBef>
              <a:spcAft>
                <a:spcPct val="0"/>
              </a:spcAft>
              <a:defRPr>
                <a:solidFill>
                  <a:schemeClr val="tx1"/>
                </a:solidFill>
                <a:latin typeface="Arial" charset="0"/>
              </a:defRPr>
            </a:lvl6pPr>
            <a:lvl7pPr marL="3020913" indent="-232378" eaLnBrk="0" fontAlgn="base" hangingPunct="0">
              <a:spcBef>
                <a:spcPct val="0"/>
              </a:spcBef>
              <a:spcAft>
                <a:spcPct val="0"/>
              </a:spcAft>
              <a:defRPr>
                <a:solidFill>
                  <a:schemeClr val="tx1"/>
                </a:solidFill>
                <a:latin typeface="Arial" charset="0"/>
              </a:defRPr>
            </a:lvl7pPr>
            <a:lvl8pPr marL="3485669" indent="-232378" eaLnBrk="0" fontAlgn="base" hangingPunct="0">
              <a:spcBef>
                <a:spcPct val="0"/>
              </a:spcBef>
              <a:spcAft>
                <a:spcPct val="0"/>
              </a:spcAft>
              <a:defRPr>
                <a:solidFill>
                  <a:schemeClr val="tx1"/>
                </a:solidFill>
                <a:latin typeface="Arial" charset="0"/>
              </a:defRPr>
            </a:lvl8pPr>
            <a:lvl9pPr marL="3950425" indent="-232378" eaLnBrk="0" fontAlgn="base" hangingPunct="0">
              <a:spcBef>
                <a:spcPct val="0"/>
              </a:spcBef>
              <a:spcAft>
                <a:spcPct val="0"/>
              </a:spcAft>
              <a:defRPr>
                <a:solidFill>
                  <a:schemeClr val="tx1"/>
                </a:solidFill>
                <a:latin typeface="Arial" charset="0"/>
              </a:defRPr>
            </a:lvl9pPr>
          </a:lstStyle>
          <a:p>
            <a:pPr eaLnBrk="1" hangingPunct="1"/>
            <a:fld id="{B47E2C0D-E8C3-437E-BEEF-7FD7F3A2ECAA}" type="slidenum">
              <a:rPr lang="en-US" smtClean="0"/>
              <a:pPr eaLnBrk="1" hangingPunct="1"/>
              <a:t>8</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5228" indent="-290472" eaLnBrk="0" hangingPunct="0">
              <a:defRPr>
                <a:solidFill>
                  <a:schemeClr val="tx1"/>
                </a:solidFill>
                <a:latin typeface="Arial" charset="0"/>
              </a:defRPr>
            </a:lvl2pPr>
            <a:lvl3pPr marL="1161890" indent="-232378" eaLnBrk="0" hangingPunct="0">
              <a:defRPr>
                <a:solidFill>
                  <a:schemeClr val="tx1"/>
                </a:solidFill>
                <a:latin typeface="Arial" charset="0"/>
              </a:defRPr>
            </a:lvl3pPr>
            <a:lvl4pPr marL="1626645" indent="-232378" eaLnBrk="0" hangingPunct="0">
              <a:defRPr>
                <a:solidFill>
                  <a:schemeClr val="tx1"/>
                </a:solidFill>
                <a:latin typeface="Arial" charset="0"/>
              </a:defRPr>
            </a:lvl4pPr>
            <a:lvl5pPr marL="2091402" indent="-232378" eaLnBrk="0" hangingPunct="0">
              <a:defRPr>
                <a:solidFill>
                  <a:schemeClr val="tx1"/>
                </a:solidFill>
                <a:latin typeface="Arial" charset="0"/>
              </a:defRPr>
            </a:lvl5pPr>
            <a:lvl6pPr marL="2556157" indent="-232378" eaLnBrk="0" fontAlgn="base" hangingPunct="0">
              <a:spcBef>
                <a:spcPct val="0"/>
              </a:spcBef>
              <a:spcAft>
                <a:spcPct val="0"/>
              </a:spcAft>
              <a:defRPr>
                <a:solidFill>
                  <a:schemeClr val="tx1"/>
                </a:solidFill>
                <a:latin typeface="Arial" charset="0"/>
              </a:defRPr>
            </a:lvl6pPr>
            <a:lvl7pPr marL="3020913" indent="-232378" eaLnBrk="0" fontAlgn="base" hangingPunct="0">
              <a:spcBef>
                <a:spcPct val="0"/>
              </a:spcBef>
              <a:spcAft>
                <a:spcPct val="0"/>
              </a:spcAft>
              <a:defRPr>
                <a:solidFill>
                  <a:schemeClr val="tx1"/>
                </a:solidFill>
                <a:latin typeface="Arial" charset="0"/>
              </a:defRPr>
            </a:lvl7pPr>
            <a:lvl8pPr marL="3485669" indent="-232378" eaLnBrk="0" fontAlgn="base" hangingPunct="0">
              <a:spcBef>
                <a:spcPct val="0"/>
              </a:spcBef>
              <a:spcAft>
                <a:spcPct val="0"/>
              </a:spcAft>
              <a:defRPr>
                <a:solidFill>
                  <a:schemeClr val="tx1"/>
                </a:solidFill>
                <a:latin typeface="Arial" charset="0"/>
              </a:defRPr>
            </a:lvl8pPr>
            <a:lvl9pPr marL="3950425" indent="-232378" eaLnBrk="0" fontAlgn="base" hangingPunct="0">
              <a:spcBef>
                <a:spcPct val="0"/>
              </a:spcBef>
              <a:spcAft>
                <a:spcPct val="0"/>
              </a:spcAft>
              <a:defRPr>
                <a:solidFill>
                  <a:schemeClr val="tx1"/>
                </a:solidFill>
                <a:latin typeface="Arial" charset="0"/>
              </a:defRPr>
            </a:lvl9pPr>
          </a:lstStyle>
          <a:p>
            <a:pPr eaLnBrk="1" hangingPunct="1"/>
            <a:fld id="{B47E2C0D-E8C3-437E-BEEF-7FD7F3A2ECAA}" type="slidenum">
              <a:rPr lang="en-US" smtClean="0"/>
              <a:pPr eaLnBrk="1" hangingPunct="1"/>
              <a:t>9</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5228" indent="-290472" eaLnBrk="0" hangingPunct="0">
              <a:defRPr>
                <a:solidFill>
                  <a:schemeClr val="tx1"/>
                </a:solidFill>
                <a:latin typeface="Arial" charset="0"/>
              </a:defRPr>
            </a:lvl2pPr>
            <a:lvl3pPr marL="1161890" indent="-232378" eaLnBrk="0" hangingPunct="0">
              <a:defRPr>
                <a:solidFill>
                  <a:schemeClr val="tx1"/>
                </a:solidFill>
                <a:latin typeface="Arial" charset="0"/>
              </a:defRPr>
            </a:lvl3pPr>
            <a:lvl4pPr marL="1626645" indent="-232378" eaLnBrk="0" hangingPunct="0">
              <a:defRPr>
                <a:solidFill>
                  <a:schemeClr val="tx1"/>
                </a:solidFill>
                <a:latin typeface="Arial" charset="0"/>
              </a:defRPr>
            </a:lvl4pPr>
            <a:lvl5pPr marL="2091402" indent="-232378" eaLnBrk="0" hangingPunct="0">
              <a:defRPr>
                <a:solidFill>
                  <a:schemeClr val="tx1"/>
                </a:solidFill>
                <a:latin typeface="Arial" charset="0"/>
              </a:defRPr>
            </a:lvl5pPr>
            <a:lvl6pPr marL="2556157" indent="-232378" eaLnBrk="0" fontAlgn="base" hangingPunct="0">
              <a:spcBef>
                <a:spcPct val="0"/>
              </a:spcBef>
              <a:spcAft>
                <a:spcPct val="0"/>
              </a:spcAft>
              <a:defRPr>
                <a:solidFill>
                  <a:schemeClr val="tx1"/>
                </a:solidFill>
                <a:latin typeface="Arial" charset="0"/>
              </a:defRPr>
            </a:lvl6pPr>
            <a:lvl7pPr marL="3020913" indent="-232378" eaLnBrk="0" fontAlgn="base" hangingPunct="0">
              <a:spcBef>
                <a:spcPct val="0"/>
              </a:spcBef>
              <a:spcAft>
                <a:spcPct val="0"/>
              </a:spcAft>
              <a:defRPr>
                <a:solidFill>
                  <a:schemeClr val="tx1"/>
                </a:solidFill>
                <a:latin typeface="Arial" charset="0"/>
              </a:defRPr>
            </a:lvl7pPr>
            <a:lvl8pPr marL="3485669" indent="-232378" eaLnBrk="0" fontAlgn="base" hangingPunct="0">
              <a:spcBef>
                <a:spcPct val="0"/>
              </a:spcBef>
              <a:spcAft>
                <a:spcPct val="0"/>
              </a:spcAft>
              <a:defRPr>
                <a:solidFill>
                  <a:schemeClr val="tx1"/>
                </a:solidFill>
                <a:latin typeface="Arial" charset="0"/>
              </a:defRPr>
            </a:lvl8pPr>
            <a:lvl9pPr marL="3950425" indent="-232378" eaLnBrk="0" fontAlgn="base" hangingPunct="0">
              <a:spcBef>
                <a:spcPct val="0"/>
              </a:spcBef>
              <a:spcAft>
                <a:spcPct val="0"/>
              </a:spcAft>
              <a:defRPr>
                <a:solidFill>
                  <a:schemeClr val="tx1"/>
                </a:solidFill>
                <a:latin typeface="Arial" charset="0"/>
              </a:defRPr>
            </a:lvl9pPr>
          </a:lstStyle>
          <a:p>
            <a:pPr eaLnBrk="1" hangingPunct="1"/>
            <a:fld id="{B47E2C0D-E8C3-437E-BEEF-7FD7F3A2ECAA}" type="slidenum">
              <a:rPr lang="en-US" smtClean="0"/>
              <a:pPr eaLnBrk="1" hangingPunct="1"/>
              <a:t>10</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5228" indent="-290472" eaLnBrk="0" hangingPunct="0">
              <a:defRPr>
                <a:solidFill>
                  <a:schemeClr val="tx1"/>
                </a:solidFill>
                <a:latin typeface="Arial" charset="0"/>
              </a:defRPr>
            </a:lvl2pPr>
            <a:lvl3pPr marL="1161890" indent="-232378" eaLnBrk="0" hangingPunct="0">
              <a:defRPr>
                <a:solidFill>
                  <a:schemeClr val="tx1"/>
                </a:solidFill>
                <a:latin typeface="Arial" charset="0"/>
              </a:defRPr>
            </a:lvl3pPr>
            <a:lvl4pPr marL="1626645" indent="-232378" eaLnBrk="0" hangingPunct="0">
              <a:defRPr>
                <a:solidFill>
                  <a:schemeClr val="tx1"/>
                </a:solidFill>
                <a:latin typeface="Arial" charset="0"/>
              </a:defRPr>
            </a:lvl4pPr>
            <a:lvl5pPr marL="2091402" indent="-232378" eaLnBrk="0" hangingPunct="0">
              <a:defRPr>
                <a:solidFill>
                  <a:schemeClr val="tx1"/>
                </a:solidFill>
                <a:latin typeface="Arial" charset="0"/>
              </a:defRPr>
            </a:lvl5pPr>
            <a:lvl6pPr marL="2556157" indent="-232378" eaLnBrk="0" fontAlgn="base" hangingPunct="0">
              <a:spcBef>
                <a:spcPct val="0"/>
              </a:spcBef>
              <a:spcAft>
                <a:spcPct val="0"/>
              </a:spcAft>
              <a:defRPr>
                <a:solidFill>
                  <a:schemeClr val="tx1"/>
                </a:solidFill>
                <a:latin typeface="Arial" charset="0"/>
              </a:defRPr>
            </a:lvl6pPr>
            <a:lvl7pPr marL="3020913" indent="-232378" eaLnBrk="0" fontAlgn="base" hangingPunct="0">
              <a:spcBef>
                <a:spcPct val="0"/>
              </a:spcBef>
              <a:spcAft>
                <a:spcPct val="0"/>
              </a:spcAft>
              <a:defRPr>
                <a:solidFill>
                  <a:schemeClr val="tx1"/>
                </a:solidFill>
                <a:latin typeface="Arial" charset="0"/>
              </a:defRPr>
            </a:lvl7pPr>
            <a:lvl8pPr marL="3485669" indent="-232378" eaLnBrk="0" fontAlgn="base" hangingPunct="0">
              <a:spcBef>
                <a:spcPct val="0"/>
              </a:spcBef>
              <a:spcAft>
                <a:spcPct val="0"/>
              </a:spcAft>
              <a:defRPr>
                <a:solidFill>
                  <a:schemeClr val="tx1"/>
                </a:solidFill>
                <a:latin typeface="Arial" charset="0"/>
              </a:defRPr>
            </a:lvl8pPr>
            <a:lvl9pPr marL="3950425" indent="-232378" eaLnBrk="0" fontAlgn="base" hangingPunct="0">
              <a:spcBef>
                <a:spcPct val="0"/>
              </a:spcBef>
              <a:spcAft>
                <a:spcPct val="0"/>
              </a:spcAft>
              <a:defRPr>
                <a:solidFill>
                  <a:schemeClr val="tx1"/>
                </a:solidFill>
                <a:latin typeface="Arial" charset="0"/>
              </a:defRPr>
            </a:lvl9pPr>
          </a:lstStyle>
          <a:p>
            <a:pPr eaLnBrk="1" hangingPunct="1"/>
            <a:fld id="{B47E2C0D-E8C3-437E-BEEF-7FD7F3A2ECAA}" type="slidenum">
              <a:rPr lang="en-US" smtClean="0"/>
              <a:pPr eaLnBrk="1" hangingPunct="1"/>
              <a:t>11</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5228" indent="-290472" eaLnBrk="0" hangingPunct="0">
              <a:defRPr>
                <a:solidFill>
                  <a:schemeClr val="tx1"/>
                </a:solidFill>
                <a:latin typeface="Arial" charset="0"/>
              </a:defRPr>
            </a:lvl2pPr>
            <a:lvl3pPr marL="1161890" indent="-232378" eaLnBrk="0" hangingPunct="0">
              <a:defRPr>
                <a:solidFill>
                  <a:schemeClr val="tx1"/>
                </a:solidFill>
                <a:latin typeface="Arial" charset="0"/>
              </a:defRPr>
            </a:lvl3pPr>
            <a:lvl4pPr marL="1626645" indent="-232378" eaLnBrk="0" hangingPunct="0">
              <a:defRPr>
                <a:solidFill>
                  <a:schemeClr val="tx1"/>
                </a:solidFill>
                <a:latin typeface="Arial" charset="0"/>
              </a:defRPr>
            </a:lvl4pPr>
            <a:lvl5pPr marL="2091402" indent="-232378" eaLnBrk="0" hangingPunct="0">
              <a:defRPr>
                <a:solidFill>
                  <a:schemeClr val="tx1"/>
                </a:solidFill>
                <a:latin typeface="Arial" charset="0"/>
              </a:defRPr>
            </a:lvl5pPr>
            <a:lvl6pPr marL="2556157" indent="-232378" eaLnBrk="0" fontAlgn="base" hangingPunct="0">
              <a:spcBef>
                <a:spcPct val="0"/>
              </a:spcBef>
              <a:spcAft>
                <a:spcPct val="0"/>
              </a:spcAft>
              <a:defRPr>
                <a:solidFill>
                  <a:schemeClr val="tx1"/>
                </a:solidFill>
                <a:latin typeface="Arial" charset="0"/>
              </a:defRPr>
            </a:lvl6pPr>
            <a:lvl7pPr marL="3020913" indent="-232378" eaLnBrk="0" fontAlgn="base" hangingPunct="0">
              <a:spcBef>
                <a:spcPct val="0"/>
              </a:spcBef>
              <a:spcAft>
                <a:spcPct val="0"/>
              </a:spcAft>
              <a:defRPr>
                <a:solidFill>
                  <a:schemeClr val="tx1"/>
                </a:solidFill>
                <a:latin typeface="Arial" charset="0"/>
              </a:defRPr>
            </a:lvl7pPr>
            <a:lvl8pPr marL="3485669" indent="-232378" eaLnBrk="0" fontAlgn="base" hangingPunct="0">
              <a:spcBef>
                <a:spcPct val="0"/>
              </a:spcBef>
              <a:spcAft>
                <a:spcPct val="0"/>
              </a:spcAft>
              <a:defRPr>
                <a:solidFill>
                  <a:schemeClr val="tx1"/>
                </a:solidFill>
                <a:latin typeface="Arial" charset="0"/>
              </a:defRPr>
            </a:lvl8pPr>
            <a:lvl9pPr marL="3950425" indent="-232378" eaLnBrk="0" fontAlgn="base" hangingPunct="0">
              <a:spcBef>
                <a:spcPct val="0"/>
              </a:spcBef>
              <a:spcAft>
                <a:spcPct val="0"/>
              </a:spcAft>
              <a:defRPr>
                <a:solidFill>
                  <a:schemeClr val="tx1"/>
                </a:solidFill>
                <a:latin typeface="Arial" charset="0"/>
              </a:defRPr>
            </a:lvl9pPr>
          </a:lstStyle>
          <a:p>
            <a:pPr eaLnBrk="1" hangingPunct="1"/>
            <a:fld id="{B47E2C0D-E8C3-437E-BEEF-7FD7F3A2ECAA}" type="slidenum">
              <a:rPr lang="en-US" smtClean="0"/>
              <a:pPr eaLnBrk="1" hangingPunct="1"/>
              <a:t>12</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4" name="Rectangle 11"/>
          <p:cNvSpPr>
            <a:spLocks noChangeArrowheads="1"/>
          </p:cNvSpPr>
          <p:nvPr userDrawn="1"/>
        </p:nvSpPr>
        <p:spPr bwMode="auto">
          <a:xfrm>
            <a:off x="332627" y="2176670"/>
            <a:ext cx="8478747" cy="139149"/>
          </a:xfrm>
          <a:prstGeom prst="rect">
            <a:avLst/>
          </a:prstGeom>
          <a:solidFill>
            <a:srgbClr val="000000"/>
          </a:solidFill>
          <a:ln w="9525">
            <a:noFill/>
            <a:miter lim="800000"/>
            <a:headEnd/>
            <a:tailEnd/>
          </a:ln>
          <a:effectLst/>
        </p:spPr>
        <p:txBody>
          <a:bodyPr wrap="none" anchor="ctr"/>
          <a:lstStyle/>
          <a:p>
            <a:pPr eaLnBrk="0" hangingPunct="0">
              <a:defRPr/>
            </a:pPr>
            <a:endParaRPr lang="en-US" sz="1800">
              <a:latin typeface="Tahoma" charset="0"/>
            </a:endParaRPr>
          </a:p>
        </p:txBody>
      </p:sp>
      <p:sp>
        <p:nvSpPr>
          <p:cNvPr id="28677" name="Rectangle 5"/>
          <p:cNvSpPr>
            <a:spLocks noGrp="1" noChangeArrowheads="1"/>
          </p:cNvSpPr>
          <p:nvPr>
            <p:ph type="subTitle" sz="quarter" idx="1"/>
          </p:nvPr>
        </p:nvSpPr>
        <p:spPr>
          <a:xfrm>
            <a:off x="4641576" y="5337313"/>
            <a:ext cx="4174433" cy="815423"/>
          </a:xfrm>
          <a:effectLst/>
        </p:spPr>
        <p:txBody>
          <a:bodyPr/>
          <a:lstStyle>
            <a:lvl1pPr marL="0" indent="0">
              <a:buFontTx/>
              <a:buNone/>
              <a:defRPr sz="2400">
                <a:solidFill>
                  <a:schemeClr val="tx1">
                    <a:lumMod val="50000"/>
                  </a:schemeClr>
                </a:solidFill>
              </a:defRPr>
            </a:lvl1pPr>
          </a:lstStyle>
          <a:p>
            <a:r>
              <a:rPr lang="en-US" dirty="0"/>
              <a:t>Click to edit Master subtitle style</a:t>
            </a:r>
          </a:p>
        </p:txBody>
      </p:sp>
      <p:sp>
        <p:nvSpPr>
          <p:cNvPr id="28681" name="Rectangle 9"/>
          <p:cNvSpPr>
            <a:spLocks noGrp="1" noChangeArrowheads="1"/>
          </p:cNvSpPr>
          <p:nvPr>
            <p:ph type="ctrTitle" sz="quarter"/>
          </p:nvPr>
        </p:nvSpPr>
        <p:spPr>
          <a:xfrm>
            <a:off x="4631637" y="2494722"/>
            <a:ext cx="4174433" cy="2829339"/>
          </a:xfrm>
          <a:effectLst/>
        </p:spPr>
        <p:txBody>
          <a:bodyPr anchor="b"/>
          <a:lstStyle>
            <a:lvl1pPr>
              <a:defRPr sz="3600" b="1">
                <a:solidFill>
                  <a:srgbClr val="00853E"/>
                </a:solidFill>
                <a:effectLst/>
                <a:latin typeface="Arial" pitchFamily="34" charset="0"/>
                <a:ea typeface="Verdana" pitchFamily="34" charset="0"/>
                <a:cs typeface="Arial" pitchFamily="34" charset="0"/>
              </a:defRPr>
            </a:lvl1pPr>
          </a:lstStyle>
          <a:p>
            <a:r>
              <a:rPr lang="en-US" dirty="0"/>
              <a:t>Click to edit Master title style</a:t>
            </a:r>
          </a:p>
        </p:txBody>
      </p:sp>
      <p:pic>
        <p:nvPicPr>
          <p:cNvPr id="1026" name="Picture 2" descr="C:\Users\cbluemel\Desktop\_Graphics\_UNTHSC\Rebrand\PPT\UNTHSC_Logo.png"/>
          <p:cNvPicPr>
            <a:picLocks noChangeAspect="1" noChangeArrowheads="1"/>
          </p:cNvPicPr>
          <p:nvPr userDrawn="1"/>
        </p:nvPicPr>
        <p:blipFill>
          <a:blip r:embed="rId2" cstate="print"/>
          <a:stretch>
            <a:fillRect/>
          </a:stretch>
        </p:blipFill>
        <p:spPr bwMode="auto">
          <a:xfrm>
            <a:off x="492332" y="693299"/>
            <a:ext cx="8278605" cy="1234892"/>
          </a:xfrm>
          <a:prstGeom prst="rect">
            <a:avLst/>
          </a:prstGeom>
          <a:noFill/>
        </p:spPr>
      </p:pic>
      <p:pic>
        <p:nvPicPr>
          <p:cNvPr id="1027" name="Picture 3" descr="C:\Users\cbluemel\Desktop\_Graphics\_UNTHSC\Rebrand\PPT\Aerila_Campus_FtWorth.jpg"/>
          <p:cNvPicPr>
            <a:picLocks noChangeAspect="1" noChangeArrowheads="1"/>
          </p:cNvPicPr>
          <p:nvPr userDrawn="1"/>
        </p:nvPicPr>
        <p:blipFill>
          <a:blip r:embed="rId3" cstate="print"/>
          <a:srcRect/>
          <a:stretch>
            <a:fillRect/>
          </a:stretch>
        </p:blipFill>
        <p:spPr bwMode="auto">
          <a:xfrm>
            <a:off x="596900" y="2315817"/>
            <a:ext cx="3845892" cy="3845892"/>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27445183-FE3C-4938-9B77-7EC6E36A613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74638"/>
            <a:ext cx="207645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77825" y="274638"/>
            <a:ext cx="6080125"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8ADD92CF-9520-48A0-9AD8-D22DECD162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87338" indent="-287338">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9"/>
          <p:cNvSpPr>
            <a:spLocks noGrp="1" noChangeArrowheads="1"/>
          </p:cNvSpPr>
          <p:nvPr>
            <p:ph type="sldNum" sz="quarter" idx="10"/>
          </p:nvPr>
        </p:nvSpPr>
        <p:spPr>
          <a:ln/>
        </p:spPr>
        <p:txBody>
          <a:bodyPr/>
          <a:lstStyle>
            <a:lvl1pPr>
              <a:defRPr/>
            </a:lvl1pPr>
          </a:lstStyle>
          <a:p>
            <a:pPr>
              <a:defRPr/>
            </a:pPr>
            <a:fld id="{C59C47C7-6040-4170-BFB7-E3E4EA3AC26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solidFill>
                  <a:srgbClr val="00723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C26B3BC5-4C99-45ED-8DBD-D10C5483896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93700" y="1600200"/>
            <a:ext cx="407035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6450" y="1600200"/>
            <a:ext cx="407035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4A4A4663-DF93-44E9-8D1C-DF524AD3086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03C369D9-5500-49E5-B6CD-1277354CC7D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A68E8B17-8AC9-448E-BD4C-8F4F3C4634A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F0AFA309-D183-4FAE-A3AB-C5BB7AA1A3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63A6452D-226A-441D-9374-4111D31123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20305144-A803-4BE1-9875-85EF2FC827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7658" name="Rectangle 10"/>
          <p:cNvSpPr>
            <a:spLocks noChangeArrowheads="1"/>
          </p:cNvSpPr>
          <p:nvPr/>
        </p:nvSpPr>
        <p:spPr bwMode="auto">
          <a:xfrm>
            <a:off x="0" y="0"/>
            <a:ext cx="9144000" cy="1500188"/>
          </a:xfrm>
          <a:prstGeom prst="rect">
            <a:avLst/>
          </a:prstGeom>
          <a:solidFill>
            <a:srgbClr val="000000"/>
          </a:solidFill>
          <a:ln w="9525">
            <a:noFill/>
            <a:miter lim="800000"/>
            <a:headEnd/>
            <a:tailEnd/>
          </a:ln>
          <a:effectLst/>
        </p:spPr>
        <p:txBody>
          <a:bodyPr wrap="none" anchor="ctr"/>
          <a:lstStyle/>
          <a:p>
            <a:pPr eaLnBrk="0" hangingPunct="0">
              <a:defRPr/>
            </a:pPr>
            <a:endParaRPr lang="en-US" sz="1800">
              <a:latin typeface="Tahoma" charset="0"/>
            </a:endParaRPr>
          </a:p>
        </p:txBody>
      </p:sp>
      <p:sp>
        <p:nvSpPr>
          <p:cNvPr id="53251" name="Rectangle 5"/>
          <p:cNvSpPr>
            <a:spLocks noGrp="1" noChangeArrowheads="1"/>
          </p:cNvSpPr>
          <p:nvPr>
            <p:ph type="title"/>
          </p:nvPr>
        </p:nvSpPr>
        <p:spPr bwMode="auto">
          <a:xfrm>
            <a:off x="377825" y="274638"/>
            <a:ext cx="845806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7654" name="Rectangle 6"/>
          <p:cNvSpPr>
            <a:spLocks noGrp="1" noChangeArrowheads="1"/>
          </p:cNvSpPr>
          <p:nvPr>
            <p:ph type="body" idx="1"/>
          </p:nvPr>
        </p:nvSpPr>
        <p:spPr bwMode="auto">
          <a:xfrm>
            <a:off x="393700" y="1600200"/>
            <a:ext cx="82931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657" name="Rectangle 9"/>
          <p:cNvSpPr>
            <a:spLocks noGrp="1" noChangeArrowheads="1"/>
          </p:cNvSpPr>
          <p:nvPr>
            <p:ph type="sldNum" sz="quarter" idx="4"/>
          </p:nvPr>
        </p:nvSpPr>
        <p:spPr bwMode="auto">
          <a:xfrm>
            <a:off x="6899275"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rgbClr val="000000"/>
                </a:solidFill>
                <a:effectLst/>
                <a:latin typeface="Tahoma" charset="0"/>
              </a:defRPr>
            </a:lvl1pPr>
          </a:lstStyle>
          <a:p>
            <a:pPr>
              <a:defRPr/>
            </a:pPr>
            <a:fld id="{03792156-F05B-41C4-AD9C-EF8597219541}" type="slidenum">
              <a:rPr lang="en-US" smtClean="0"/>
              <a:pPr>
                <a:defRPr/>
              </a:pPr>
              <a:t>‹#›</a:t>
            </a:fld>
            <a:endParaRPr lang="en-US" dirty="0"/>
          </a:p>
        </p:txBody>
      </p:sp>
      <p:sp>
        <p:nvSpPr>
          <p:cNvPr id="7" name="Rectangle 6"/>
          <p:cNvSpPr/>
          <p:nvPr userDrawn="1"/>
        </p:nvSpPr>
        <p:spPr bwMode="auto">
          <a:xfrm>
            <a:off x="0" y="1428108"/>
            <a:ext cx="7304926" cy="123290"/>
          </a:xfrm>
          <a:prstGeom prst="rect">
            <a:avLst/>
          </a:prstGeom>
          <a:solidFill>
            <a:srgbClr val="00853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ahoma" charset="0"/>
            </a:endParaRPr>
          </a:p>
        </p:txBody>
      </p:sp>
      <p:pic>
        <p:nvPicPr>
          <p:cNvPr id="2050" name="Picture 2" descr="C:\Users\cbluemel\Desktop\_Graphics\_UNTHSC\Rebrand\PPT\UNTHSC_Logo_white.png"/>
          <p:cNvPicPr>
            <a:picLocks noChangeAspect="1" noChangeArrowheads="1"/>
          </p:cNvPicPr>
          <p:nvPr userDrawn="1"/>
        </p:nvPicPr>
        <p:blipFill>
          <a:blip r:embed="rId13" cstate="print"/>
          <a:stretch>
            <a:fillRect/>
          </a:stretch>
        </p:blipFill>
        <p:spPr bwMode="auto">
          <a:xfrm>
            <a:off x="188846" y="6444518"/>
            <a:ext cx="1600196" cy="238696"/>
          </a:xfrm>
          <a:prstGeom prst="rect">
            <a:avLst/>
          </a:prstGeom>
          <a:noFill/>
        </p:spPr>
      </p:pic>
    </p:spTree>
  </p:cSld>
  <p:clrMap bg1="dk2" tx1="lt1" bg2="dk1" tx2="lt2" accent1="accent1" accent2="accent2" accent3="accent3" accent4="accent4" accent5="accent5" accent6="accent6" hlink="hlink" folHlink="folHlink"/>
  <p:sldLayoutIdLst>
    <p:sldLayoutId id="2147483679" r:id="rId1"/>
    <p:sldLayoutId id="2147483678" r:id="rId2"/>
    <p:sldLayoutId id="2147483677" r:id="rId3"/>
    <p:sldLayoutId id="2147483676" r:id="rId4"/>
    <p:sldLayoutId id="2147483675" r:id="rId5"/>
    <p:sldLayoutId id="2147483674" r:id="rId6"/>
    <p:sldLayoutId id="2147483673" r:id="rId7"/>
    <p:sldLayoutId id="2147483672" r:id="rId8"/>
    <p:sldLayoutId id="2147483671" r:id="rId9"/>
    <p:sldLayoutId id="2147483670" r:id="rId10"/>
    <p:sldLayoutId id="2147483669"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4400">
          <a:solidFill>
            <a:srgbClr val="00EA6A"/>
          </a:solidFill>
          <a:latin typeface="Times New Roman" pitchFamily="18" charset="0"/>
        </a:defRPr>
      </a:lvl2pPr>
      <a:lvl3pPr algn="l" rtl="0" eaLnBrk="0" fontAlgn="base" hangingPunct="0">
        <a:spcBef>
          <a:spcPct val="0"/>
        </a:spcBef>
        <a:spcAft>
          <a:spcPct val="0"/>
        </a:spcAft>
        <a:defRPr sz="4400">
          <a:solidFill>
            <a:srgbClr val="00EA6A"/>
          </a:solidFill>
          <a:latin typeface="Times New Roman" pitchFamily="18" charset="0"/>
        </a:defRPr>
      </a:lvl3pPr>
      <a:lvl4pPr algn="l" rtl="0" eaLnBrk="0" fontAlgn="base" hangingPunct="0">
        <a:spcBef>
          <a:spcPct val="0"/>
        </a:spcBef>
        <a:spcAft>
          <a:spcPct val="0"/>
        </a:spcAft>
        <a:defRPr sz="4400">
          <a:solidFill>
            <a:srgbClr val="00EA6A"/>
          </a:solidFill>
          <a:latin typeface="Times New Roman" pitchFamily="18" charset="0"/>
        </a:defRPr>
      </a:lvl4pPr>
      <a:lvl5pPr algn="l" rtl="0" eaLnBrk="0" fontAlgn="base" hangingPunct="0">
        <a:spcBef>
          <a:spcPct val="0"/>
        </a:spcBef>
        <a:spcAft>
          <a:spcPct val="0"/>
        </a:spcAft>
        <a:defRPr sz="4400">
          <a:solidFill>
            <a:srgbClr val="00EA6A"/>
          </a:solidFill>
          <a:latin typeface="Times New Roman" pitchFamily="18" charset="0"/>
        </a:defRPr>
      </a:lvl5pPr>
      <a:lvl6pPr marL="457200" algn="l" rtl="0" fontAlgn="base">
        <a:spcBef>
          <a:spcPct val="0"/>
        </a:spcBef>
        <a:spcAft>
          <a:spcPct val="0"/>
        </a:spcAft>
        <a:defRPr sz="4400">
          <a:solidFill>
            <a:srgbClr val="FFFF00"/>
          </a:solidFill>
          <a:latin typeface="Times New Roman" pitchFamily="18" charset="0"/>
        </a:defRPr>
      </a:lvl6pPr>
      <a:lvl7pPr marL="914400" algn="l" rtl="0" fontAlgn="base">
        <a:spcBef>
          <a:spcPct val="0"/>
        </a:spcBef>
        <a:spcAft>
          <a:spcPct val="0"/>
        </a:spcAft>
        <a:defRPr sz="4400">
          <a:solidFill>
            <a:srgbClr val="FFFF00"/>
          </a:solidFill>
          <a:latin typeface="Times New Roman" pitchFamily="18" charset="0"/>
        </a:defRPr>
      </a:lvl7pPr>
      <a:lvl8pPr marL="1371600" algn="l" rtl="0" fontAlgn="base">
        <a:spcBef>
          <a:spcPct val="0"/>
        </a:spcBef>
        <a:spcAft>
          <a:spcPct val="0"/>
        </a:spcAft>
        <a:defRPr sz="4400">
          <a:solidFill>
            <a:srgbClr val="FFFF00"/>
          </a:solidFill>
          <a:latin typeface="Times New Roman" pitchFamily="18" charset="0"/>
        </a:defRPr>
      </a:lvl8pPr>
      <a:lvl9pPr marL="1828800" algn="l" rtl="0" fontAlgn="base">
        <a:spcBef>
          <a:spcPct val="0"/>
        </a:spcBef>
        <a:spcAft>
          <a:spcPct val="0"/>
        </a:spcAft>
        <a:defRPr sz="4400">
          <a:solidFill>
            <a:srgbClr val="FFFF00"/>
          </a:solidFill>
          <a:latin typeface="Times New Roman" pitchFamily="18" charset="0"/>
        </a:defRPr>
      </a:lvl9pPr>
    </p:titleStyle>
    <p:bodyStyle>
      <a:lvl1pPr marL="288925" indent="-288925" algn="l" rtl="0" eaLnBrk="0" fontAlgn="base" hangingPunct="0">
        <a:spcBef>
          <a:spcPct val="20000"/>
        </a:spcBef>
        <a:spcAft>
          <a:spcPct val="0"/>
        </a:spcAft>
        <a:buClr>
          <a:srgbClr val="007233"/>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7233"/>
        </a:buClr>
        <a:buChar char="•"/>
        <a:defRPr sz="2800">
          <a:solidFill>
            <a:schemeClr val="tx1">
              <a:lumMod val="50000"/>
            </a:schemeClr>
          </a:solidFill>
          <a:latin typeface="+mn-lt"/>
        </a:defRPr>
      </a:lvl2pPr>
      <a:lvl3pPr marL="1143000" indent="-228600" algn="l" rtl="0" eaLnBrk="0" fontAlgn="base" hangingPunct="0">
        <a:spcBef>
          <a:spcPct val="20000"/>
        </a:spcBef>
        <a:spcAft>
          <a:spcPct val="0"/>
        </a:spcAft>
        <a:buClr>
          <a:srgbClr val="007233"/>
        </a:buClr>
        <a:buChar char="•"/>
        <a:defRPr sz="2400">
          <a:solidFill>
            <a:schemeClr val="tx1">
              <a:lumMod val="50000"/>
            </a:schemeClr>
          </a:solidFill>
          <a:latin typeface="+mn-lt"/>
        </a:defRPr>
      </a:lvl3pPr>
      <a:lvl4pPr marL="1600200" indent="-228600" algn="l" rtl="0" eaLnBrk="0" fontAlgn="base" hangingPunct="0">
        <a:spcBef>
          <a:spcPct val="20000"/>
        </a:spcBef>
        <a:spcAft>
          <a:spcPct val="0"/>
        </a:spcAft>
        <a:buClr>
          <a:srgbClr val="007233"/>
        </a:buClr>
        <a:buChar char="•"/>
        <a:defRPr sz="2000">
          <a:solidFill>
            <a:schemeClr val="tx1">
              <a:lumMod val="50000"/>
            </a:schemeClr>
          </a:solidFill>
          <a:latin typeface="+mn-lt"/>
        </a:defRPr>
      </a:lvl4pPr>
      <a:lvl5pPr marL="2057400" indent="-228600" algn="l" rtl="0" eaLnBrk="0" fontAlgn="base" hangingPunct="0">
        <a:spcBef>
          <a:spcPct val="20000"/>
        </a:spcBef>
        <a:spcAft>
          <a:spcPct val="0"/>
        </a:spcAft>
        <a:buClr>
          <a:srgbClr val="007233"/>
        </a:buClr>
        <a:buChar char="•"/>
        <a:defRPr sz="2000">
          <a:solidFill>
            <a:schemeClr val="tx1">
              <a:lumMod val="50000"/>
            </a:schemeClr>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micsonline.org/scholarly-journals.php" TargetMode="External"/><Relationship Id="rId2" Type="http://schemas.openxmlformats.org/officeDocument/2006/relationships/hyperlink" Target="http://www.omicsonline.org/open-access-publication.php" TargetMode="External"/><Relationship Id="rId1" Type="http://schemas.openxmlformats.org/officeDocument/2006/relationships/slideLayout" Target="../slideLayouts/slideLayout2.xml"/><Relationship Id="rId4" Type="http://schemas.openxmlformats.org/officeDocument/2006/relationships/hyperlink" Target="http://www.omicsonline.org/international-scientific-conferences/"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denverda.org/dna/Surreptitious_Collection_and_Abandoned_DNA_Cases.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ytimes.com/2014/06/20/nyregion/5-exonerated-in-central-park-jogger-case-are-to-settle-suit-for-40-million.html?_r=0" TargetMode="External"/><Relationship Id="rId2" Type="http://schemas.openxmlformats.org/officeDocument/2006/relationships/hyperlink" Target="http://www.wkyt.com/home/headlines/Exonerated-Ohio-man-wins-civil-rights-suit-132M-196694571.html?site=mobil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g.w.adams@unthsc.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hyperlink" Target="http://www.omicsgroup.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aw.umich.edu/special/exoneration/Pages/browse.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jointcommission.org/sentinel_event.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nij.gov/topics/justice-system/Pages/sentinel-events.aspx"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428625"/>
            <a:ext cx="8186737" cy="1143000"/>
          </a:xfrm>
          <a:ln w="3175"/>
        </p:spPr>
        <p:txBody>
          <a:bodyPr/>
          <a:lstStyle/>
          <a:p>
            <a:pPr>
              <a:defRPr/>
            </a:pPr>
            <a:r>
              <a:rPr lang="en-US" sz="3600" b="1" dirty="0" smtClean="0">
                <a:solidFill>
                  <a:srgbClr val="FF6600"/>
                </a:solidFill>
                <a:effectLst>
                  <a:outerShdw blurRad="38100" dist="38100" dir="2700000" algn="tl">
                    <a:srgbClr val="000000">
                      <a:alpha val="43137"/>
                    </a:srgbClr>
                  </a:outerShdw>
                </a:effectLst>
                <a:latin typeface="Baskerville Old Face" pitchFamily="18" charset="0"/>
              </a:rPr>
              <a:t>About OMICS Group</a:t>
            </a:r>
            <a:endParaRPr lang="en-US" sz="3600" b="1" dirty="0">
              <a:solidFill>
                <a:srgbClr val="FF6600"/>
              </a:solidFill>
              <a:effectLst>
                <a:outerShdw blurRad="38100" dist="38100" dir="2700000" algn="tl">
                  <a:srgbClr val="000000">
                    <a:alpha val="43137"/>
                  </a:srgbClr>
                </a:outerShdw>
              </a:effectLst>
              <a:latin typeface="Baskerville Old Face" pitchFamily="18" charset="0"/>
            </a:endParaRPr>
          </a:p>
        </p:txBody>
      </p:sp>
      <p:sp>
        <p:nvSpPr>
          <p:cNvPr id="4" name="Content Placeholder 3"/>
          <p:cNvSpPr>
            <a:spLocks noGrp="1"/>
          </p:cNvSpPr>
          <p:nvPr>
            <p:ph idx="1"/>
          </p:nvPr>
        </p:nvSpPr>
        <p:spPr>
          <a:xfrm>
            <a:off x="457200" y="1600200"/>
            <a:ext cx="8219256" cy="4925144"/>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just">
              <a:buFont typeface="Arial" charset="0"/>
              <a:buNone/>
              <a:defRPr/>
            </a:pPr>
            <a:r>
              <a:rPr lang="en-US" sz="2000" dirty="0" smtClean="0">
                <a:latin typeface="+mj-lt"/>
              </a:rPr>
              <a:t>      OMICS Group International is an amalgamation of </a:t>
            </a:r>
            <a:r>
              <a:rPr lang="en-US" sz="2000" dirty="0" smtClean="0">
                <a:latin typeface="+mj-lt"/>
                <a:hlinkClick r:id="rId2" tooltip="Open Access publications"/>
              </a:rPr>
              <a:t>Open Access publications</a:t>
            </a:r>
            <a:r>
              <a:rPr lang="en-US" sz="2000" dirty="0" smtClean="0">
                <a:latin typeface="+mj-lt"/>
              </a:rPr>
              <a:t> and worldwide international science conferences and events. Established in the year 2007 with the sole aim of making the information on Sciences and technology ‘Open Access’, OMICS Group publishes 400 online open access </a:t>
            </a:r>
            <a:r>
              <a:rPr lang="en-US" sz="2000" dirty="0" smtClean="0">
                <a:latin typeface="+mj-lt"/>
                <a:hlinkClick r:id="rId3" tooltip="scholarly journals"/>
              </a:rPr>
              <a:t>scholarly journals</a:t>
            </a:r>
            <a:r>
              <a:rPr lang="en-US" sz="2000" dirty="0" smtClean="0">
                <a:latin typeface="+mj-lt"/>
              </a:rPr>
              <a:t> in all aspects of Science, Engineering, Management and Technology journals. OMICS Group has been instrumental in taking the knowledge on Science &amp; technology to the doorsteps of ordinary men and women. Research Scholars, Students, Libraries, Educational Institutions, Research centers and the industry are main stakeholders that benefitted greatly from this knowledge dissemination. OMICS Group also organizes 300 </a:t>
            </a:r>
            <a:r>
              <a:rPr lang="en-US" sz="2000" dirty="0" smtClean="0">
                <a:latin typeface="+mj-lt"/>
                <a:hlinkClick r:id="rId4" tooltip="International conferences"/>
              </a:rPr>
              <a:t>International conferences</a:t>
            </a:r>
            <a:r>
              <a:rPr lang="en-US" sz="2000" dirty="0" smtClean="0">
                <a:latin typeface="+mj-lt"/>
              </a:rPr>
              <a:t> annually across the globe, where knowledge transfer takes place through debates, round table discussions, poster presentations, workshops, symposia and exhibitions</a:t>
            </a:r>
            <a:r>
              <a:rPr lang="en-US" sz="1800" dirty="0" smtClean="0">
                <a:latin typeface="+mj-lt"/>
              </a:rPr>
              <a:t>.</a:t>
            </a:r>
            <a:endParaRPr lang="en-US" sz="1800"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Grp="1" noChangeArrowheads="1"/>
          </p:cNvSpPr>
          <p:nvPr>
            <p:ph type="title"/>
          </p:nvPr>
        </p:nvSpPr>
        <p:spPr/>
        <p:txBody>
          <a:bodyPr/>
          <a:lstStyle/>
          <a:p>
            <a:pPr eaLnBrk="1" hangingPunct="1">
              <a:defRPr/>
            </a:pPr>
            <a:r>
              <a:rPr lang="en-US" sz="4000" dirty="0" smtClean="0"/>
              <a:t>DNA Profile: GWA &lt; 85 Minutes</a:t>
            </a:r>
          </a:p>
        </p:txBody>
      </p:sp>
      <p:pic>
        <p:nvPicPr>
          <p:cNvPr id="4" name="Picture 3" descr="C:\Users\gwa0015\AppData\Local\Microsoft\Windows\Temporary Internet Files\Content.Outlook\27IUQVLA\E007C01C56100C48_sample5g_L05.bmp"/>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81124" y="1914525"/>
            <a:ext cx="5848363" cy="4187569"/>
          </a:xfrm>
          <a:prstGeom prst="rect">
            <a:avLst/>
          </a:prstGeom>
          <a:noFill/>
          <a:ln>
            <a:noFill/>
          </a:ln>
        </p:spPr>
      </p:pic>
      <p:sp>
        <p:nvSpPr>
          <p:cNvPr id="2" name="TextBox 1"/>
          <p:cNvSpPr txBox="1"/>
          <p:nvPr/>
        </p:nvSpPr>
        <p:spPr>
          <a:xfrm>
            <a:off x="7329614" y="5510125"/>
            <a:ext cx="1723019" cy="646331"/>
          </a:xfrm>
          <a:prstGeom prst="rect">
            <a:avLst/>
          </a:prstGeom>
          <a:noFill/>
        </p:spPr>
        <p:txBody>
          <a:bodyPr wrap="square" rtlCol="0">
            <a:spAutoFit/>
          </a:bodyPr>
          <a:lstStyle/>
          <a:p>
            <a:r>
              <a:rPr lang="en-US" sz="1200" dirty="0" smtClean="0">
                <a:solidFill>
                  <a:srgbClr val="000000"/>
                </a:solidFill>
              </a:rPr>
              <a:t>Equipment Used - </a:t>
            </a:r>
          </a:p>
          <a:p>
            <a:r>
              <a:rPr lang="en-US" sz="1200" dirty="0" smtClean="0">
                <a:solidFill>
                  <a:srgbClr val="000000"/>
                </a:solidFill>
              </a:rPr>
              <a:t>DNAscan, Courtesy</a:t>
            </a:r>
            <a:r>
              <a:rPr lang="en-US" sz="1200" dirty="0">
                <a:solidFill>
                  <a:srgbClr val="000000"/>
                </a:solidFill>
              </a:rPr>
              <a:t> </a:t>
            </a:r>
            <a:r>
              <a:rPr lang="en-US" sz="1200" dirty="0" smtClean="0">
                <a:solidFill>
                  <a:srgbClr val="000000"/>
                </a:solidFill>
              </a:rPr>
              <a:t> </a:t>
            </a:r>
          </a:p>
          <a:p>
            <a:r>
              <a:rPr lang="en-US" sz="1200" dirty="0" smtClean="0">
                <a:solidFill>
                  <a:srgbClr val="000000"/>
                </a:solidFill>
              </a:rPr>
              <a:t>GE Healthcare  </a:t>
            </a:r>
            <a:endParaRPr lang="en-US" dirty="0"/>
          </a:p>
        </p:txBody>
      </p:sp>
      <p:sp>
        <p:nvSpPr>
          <p:cNvPr id="7" name="Rectangle 6"/>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8/18</a:t>
            </a:r>
            <a:endParaRPr lang="en-US" sz="1600" dirty="0">
              <a:solidFill>
                <a:srgbClr val="000000"/>
              </a:solidFill>
            </a:endParaRPr>
          </a:p>
        </p:txBody>
      </p:sp>
    </p:spTree>
    <p:extLst>
      <p:ext uri="{BB962C8B-B14F-4D97-AF65-F5344CB8AC3E}">
        <p14:creationId xmlns:p14="http://schemas.microsoft.com/office/powerpoint/2010/main" xmlns="" val="3647174173"/>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Grp="1" noChangeArrowheads="1"/>
          </p:cNvSpPr>
          <p:nvPr>
            <p:ph type="title"/>
          </p:nvPr>
        </p:nvSpPr>
        <p:spPr>
          <a:xfrm>
            <a:off x="547688" y="274638"/>
            <a:ext cx="8596312" cy="1143000"/>
          </a:xfrm>
        </p:spPr>
        <p:txBody>
          <a:bodyPr/>
          <a:lstStyle/>
          <a:p>
            <a:pPr eaLnBrk="1" hangingPunct="1">
              <a:defRPr/>
            </a:pPr>
            <a:r>
              <a:rPr lang="en-US" sz="4000" dirty="0" smtClean="0"/>
              <a:t>AZDPS Deployment Type Model</a:t>
            </a:r>
          </a:p>
        </p:txBody>
      </p:sp>
      <p:sp>
        <p:nvSpPr>
          <p:cNvPr id="25607" name="Rectangle 7"/>
          <p:cNvSpPr>
            <a:spLocks noGrp="1" noChangeArrowheads="1"/>
          </p:cNvSpPr>
          <p:nvPr>
            <p:ph sz="quarter" idx="4294967295"/>
          </p:nvPr>
        </p:nvSpPr>
        <p:spPr>
          <a:xfrm>
            <a:off x="190501" y="1766888"/>
            <a:ext cx="8782050" cy="4495800"/>
          </a:xfrm>
          <a:prstGeom prst="rect">
            <a:avLst/>
          </a:prstGeom>
        </p:spPr>
        <p:txBody>
          <a:bodyPr/>
          <a:lstStyle/>
          <a:p>
            <a:pPr marL="0" indent="0" eaLnBrk="1" hangingPunct="1">
              <a:spcBef>
                <a:spcPts val="0"/>
              </a:spcBef>
              <a:buNone/>
              <a:defRPr/>
            </a:pPr>
            <a:endParaRPr lang="en-US" sz="2400" dirty="0" smtClean="0"/>
          </a:p>
        </p:txBody>
      </p:sp>
      <p:sp>
        <p:nvSpPr>
          <p:cNvPr id="3" name="Oval 2"/>
          <p:cNvSpPr/>
          <p:nvPr/>
        </p:nvSpPr>
        <p:spPr bwMode="auto">
          <a:xfrm>
            <a:off x="2347911" y="1895474"/>
            <a:ext cx="1466850" cy="1390651"/>
          </a:xfrm>
          <a:prstGeom prst="ellipse">
            <a:avLst/>
          </a:prstGeom>
          <a:solidFill>
            <a:schemeClr val="accent1">
              <a:lumMod val="75000"/>
            </a:scheme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Tahoma" charset="0"/>
              </a:rPr>
              <a:t> </a:t>
            </a:r>
            <a:endParaRPr kumimoji="0" lang="en-US" sz="900" b="0" i="0" u="none" strike="noStrike" cap="none" normalizeH="0" baseline="0" dirty="0" smtClean="0">
              <a:ln>
                <a:noFill/>
              </a:ln>
              <a:effectLst/>
              <a:latin typeface="Tahoma"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Tahoma" charset="0"/>
              </a:rPr>
              <a:t>Offender</a:t>
            </a:r>
            <a:endParaRPr lang="en-US" sz="1600" dirty="0" smtClean="0">
              <a:latin typeface="Tahoma"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Tahoma" charset="0"/>
              </a:rPr>
              <a:t>POND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lumMod val="50000"/>
                  </a:schemeClr>
                </a:solidFill>
                <a:effectLst/>
                <a:latin typeface="Tahoma" charset="0"/>
              </a:rPr>
              <a:t> </a:t>
            </a:r>
          </a:p>
        </p:txBody>
      </p:sp>
      <p:sp>
        <p:nvSpPr>
          <p:cNvPr id="4" name="Oval 3"/>
          <p:cNvSpPr/>
          <p:nvPr/>
        </p:nvSpPr>
        <p:spPr bwMode="auto">
          <a:xfrm>
            <a:off x="2285997" y="3409950"/>
            <a:ext cx="1590678" cy="1519237"/>
          </a:xfrm>
          <a:prstGeom prst="ellipse">
            <a:avLst/>
          </a:prstGeom>
          <a:solidFill>
            <a:schemeClr val="accent1">
              <a:lumMod val="75000"/>
            </a:scheme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Tahoma" charset="0"/>
              </a:rPr>
              <a:t> </a:t>
            </a:r>
            <a:endParaRPr kumimoji="0" lang="en-US" sz="1800" b="0" i="0" u="none" strike="noStrike" cap="none" normalizeH="0" baseline="0" dirty="0" smtClean="0">
              <a:ln>
                <a:noFill/>
              </a:ln>
              <a:effectLst/>
              <a:latin typeface="Tahoma"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Tahoma" charset="0"/>
              </a:rPr>
              <a:t> Forensic</a:t>
            </a:r>
          </a:p>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Tahoma" charset="0"/>
              </a:rPr>
              <a:t>Pond</a:t>
            </a:r>
            <a:endParaRPr kumimoji="0" lang="en-US" sz="1600" b="0" i="0" u="none" strike="noStrike" cap="none" normalizeH="0" baseline="0" dirty="0" smtClean="0">
              <a:ln>
                <a:noFill/>
              </a:ln>
              <a:effectLst/>
              <a:latin typeface="Tahoma" charset="0"/>
            </a:endParaRPr>
          </a:p>
        </p:txBody>
      </p:sp>
      <p:sp>
        <p:nvSpPr>
          <p:cNvPr id="5" name="Oval 4"/>
          <p:cNvSpPr/>
          <p:nvPr/>
        </p:nvSpPr>
        <p:spPr bwMode="auto">
          <a:xfrm>
            <a:off x="2285997" y="5119686"/>
            <a:ext cx="1590678" cy="1452564"/>
          </a:xfrm>
          <a:prstGeom prst="ellipse">
            <a:avLst/>
          </a:prstGeom>
          <a:solidFill>
            <a:schemeClr val="accent1">
              <a:lumMod val="75000"/>
            </a:scheme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Tahoma" charset="0"/>
              </a:rPr>
              <a:t> </a:t>
            </a:r>
          </a:p>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Tahoma" charset="0"/>
              </a:rPr>
              <a:t> Suspect</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effectLst/>
                <a:latin typeface="Tahoma" charset="0"/>
              </a:rPr>
              <a:t>Pond</a:t>
            </a:r>
          </a:p>
        </p:txBody>
      </p:sp>
      <p:sp>
        <p:nvSpPr>
          <p:cNvPr id="10" name="Oval 9"/>
          <p:cNvSpPr/>
          <p:nvPr/>
        </p:nvSpPr>
        <p:spPr bwMode="auto">
          <a:xfrm>
            <a:off x="4986310" y="3386135"/>
            <a:ext cx="1576405" cy="1433513"/>
          </a:xfrm>
          <a:prstGeom prst="ellipse">
            <a:avLst/>
          </a:prstGeom>
          <a:solidFill>
            <a:srgbClr val="00853E"/>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lumMod val="50000"/>
                </a:schemeClr>
              </a:solidFill>
              <a:effectLst/>
              <a:latin typeface="Tahoma"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effectLst/>
                <a:latin typeface="Tahoma" charset="0"/>
              </a:rPr>
              <a:t>LEA/LAB</a:t>
            </a:r>
          </a:p>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Tahoma" charset="0"/>
              </a:rPr>
              <a:t>POND</a:t>
            </a:r>
            <a:endParaRPr kumimoji="0" lang="en-US" sz="1800" b="0" i="0" u="none" strike="noStrike" cap="none" normalizeH="0" baseline="0" dirty="0" smtClean="0">
              <a:ln>
                <a:noFill/>
              </a:ln>
              <a:effectLst/>
              <a:latin typeface="Tahoma" charset="0"/>
            </a:endParaRPr>
          </a:p>
        </p:txBody>
      </p:sp>
      <p:sp>
        <p:nvSpPr>
          <p:cNvPr id="11" name="Rectangle 10"/>
          <p:cNvSpPr/>
          <p:nvPr/>
        </p:nvSpPr>
        <p:spPr bwMode="auto">
          <a:xfrm>
            <a:off x="195264" y="3676641"/>
            <a:ext cx="962024" cy="928681"/>
          </a:xfrm>
          <a:prstGeom prst="rect">
            <a:avLst/>
          </a:prstGeom>
          <a:solidFill>
            <a:schemeClr val="accent1">
              <a:lumMod val="75000"/>
            </a:scheme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1000" dirty="0" smtClean="0">
              <a:latin typeface="Tahoma"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Tahoma" charset="0"/>
              </a:rPr>
              <a:t>LAB</a:t>
            </a:r>
            <a:endParaRPr kumimoji="0" lang="en-US" sz="1800" b="0" i="0" u="none" strike="noStrike" cap="none" normalizeH="0" baseline="0" dirty="0" smtClean="0">
              <a:ln>
                <a:noFill/>
              </a:ln>
              <a:effectLst/>
              <a:latin typeface="Tahoma"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effectLst/>
                <a:latin typeface="Tahoma" charset="0"/>
              </a:rPr>
              <a:t>CODIS</a:t>
            </a:r>
          </a:p>
        </p:txBody>
      </p:sp>
      <p:sp>
        <p:nvSpPr>
          <p:cNvPr id="12" name="Rectangle 11"/>
          <p:cNvSpPr/>
          <p:nvPr/>
        </p:nvSpPr>
        <p:spPr bwMode="auto">
          <a:xfrm>
            <a:off x="7386638" y="3552825"/>
            <a:ext cx="1571625" cy="1052498"/>
          </a:xfrm>
          <a:prstGeom prst="rect">
            <a:avLst/>
          </a:prstGeom>
          <a:solidFill>
            <a:srgbClr val="0070C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Tahoma" charset="0"/>
              </a:rPr>
              <a:t>  Law</a:t>
            </a:r>
          </a:p>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Tahoma" charset="0"/>
              </a:rPr>
              <a:t>Enforcement</a:t>
            </a:r>
          </a:p>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Tahoma" charset="0"/>
              </a:rPr>
              <a:t> </a:t>
            </a:r>
            <a:r>
              <a:rPr lang="en-US" sz="1800" dirty="0" smtClean="0">
                <a:latin typeface="Tahoma" charset="0"/>
              </a:rPr>
              <a:t> RDT</a:t>
            </a:r>
            <a:endParaRPr kumimoji="0" lang="en-US" sz="1800" b="0" i="0" u="none" strike="noStrike" cap="none" normalizeH="0" baseline="0" dirty="0" smtClean="0">
              <a:ln>
                <a:noFill/>
              </a:ln>
              <a:effectLst/>
              <a:latin typeface="Tahoma" charset="0"/>
            </a:endParaRPr>
          </a:p>
        </p:txBody>
      </p:sp>
      <p:sp>
        <p:nvSpPr>
          <p:cNvPr id="24" name="TextBox 23"/>
          <p:cNvSpPr txBox="1"/>
          <p:nvPr/>
        </p:nvSpPr>
        <p:spPr>
          <a:xfrm>
            <a:off x="428637" y="2262474"/>
            <a:ext cx="1762123" cy="369332"/>
          </a:xfrm>
          <a:prstGeom prst="rect">
            <a:avLst/>
          </a:prstGeom>
          <a:noFill/>
        </p:spPr>
        <p:txBody>
          <a:bodyPr wrap="square" rtlCol="0">
            <a:spAutoFit/>
          </a:bodyPr>
          <a:lstStyle/>
          <a:p>
            <a:r>
              <a:rPr lang="en-US" sz="1800" dirty="0" smtClean="0">
                <a:solidFill>
                  <a:srgbClr val="000000"/>
                </a:solidFill>
              </a:rPr>
              <a:t>LDIS/SDIS</a:t>
            </a:r>
            <a:endParaRPr lang="en-US" dirty="0">
              <a:solidFill>
                <a:srgbClr val="000000"/>
              </a:solidFill>
            </a:endParaRPr>
          </a:p>
        </p:txBody>
      </p:sp>
      <p:cxnSp>
        <p:nvCxnSpPr>
          <p:cNvPr id="30" name="Straight Arrow Connector 29"/>
          <p:cNvCxnSpPr/>
          <p:nvPr/>
        </p:nvCxnSpPr>
        <p:spPr bwMode="auto">
          <a:xfrm>
            <a:off x="3081336" y="4762500"/>
            <a:ext cx="0" cy="538155"/>
          </a:xfrm>
          <a:prstGeom prst="straightConnector1">
            <a:avLst/>
          </a:prstGeom>
          <a:solidFill>
            <a:schemeClr val="accent1"/>
          </a:solidFill>
          <a:ln w="9525" cap="flat" cmpd="sng" algn="ctr">
            <a:solidFill>
              <a:srgbClr val="000000"/>
            </a:solidFill>
            <a:prstDash val="solid"/>
            <a:round/>
            <a:headEnd type="arrow"/>
            <a:tailEnd type="arrow"/>
          </a:ln>
          <a:effectLst/>
        </p:spPr>
      </p:cxnSp>
      <p:cxnSp>
        <p:nvCxnSpPr>
          <p:cNvPr id="25605" name="Straight Arrow Connector 25604"/>
          <p:cNvCxnSpPr/>
          <p:nvPr/>
        </p:nvCxnSpPr>
        <p:spPr bwMode="auto">
          <a:xfrm flipV="1">
            <a:off x="676276" y="2667000"/>
            <a:ext cx="1981199" cy="1138238"/>
          </a:xfrm>
          <a:prstGeom prst="straightConnector1">
            <a:avLst/>
          </a:prstGeom>
          <a:solidFill>
            <a:schemeClr val="accent1"/>
          </a:solidFill>
          <a:ln w="9525" cap="flat" cmpd="sng" algn="ctr">
            <a:solidFill>
              <a:srgbClr val="000000"/>
            </a:solidFill>
            <a:prstDash val="solid"/>
            <a:round/>
            <a:headEnd type="none" w="med" len="med"/>
            <a:tailEnd type="arrow"/>
          </a:ln>
          <a:effectLst/>
        </p:spPr>
      </p:cxnSp>
      <p:cxnSp>
        <p:nvCxnSpPr>
          <p:cNvPr id="25609" name="Straight Arrow Connector 25608"/>
          <p:cNvCxnSpPr/>
          <p:nvPr/>
        </p:nvCxnSpPr>
        <p:spPr bwMode="auto">
          <a:xfrm>
            <a:off x="1014413" y="4160042"/>
            <a:ext cx="1519237" cy="0"/>
          </a:xfrm>
          <a:prstGeom prst="straightConnector1">
            <a:avLst/>
          </a:prstGeom>
          <a:solidFill>
            <a:schemeClr val="accent1"/>
          </a:solidFill>
          <a:ln w="9525" cap="flat" cmpd="sng" algn="ctr">
            <a:solidFill>
              <a:srgbClr val="000000"/>
            </a:solidFill>
            <a:prstDash val="solid"/>
            <a:round/>
            <a:headEnd type="none" w="med" len="med"/>
            <a:tailEnd type="arrow"/>
          </a:ln>
          <a:effectLst/>
        </p:spPr>
      </p:cxnSp>
      <p:cxnSp>
        <p:nvCxnSpPr>
          <p:cNvPr id="25611" name="Straight Arrow Connector 25610"/>
          <p:cNvCxnSpPr/>
          <p:nvPr/>
        </p:nvCxnSpPr>
        <p:spPr bwMode="auto">
          <a:xfrm>
            <a:off x="676276" y="4452938"/>
            <a:ext cx="1857374" cy="1233487"/>
          </a:xfrm>
          <a:prstGeom prst="straightConnector1">
            <a:avLst/>
          </a:prstGeom>
          <a:solidFill>
            <a:schemeClr val="accent1"/>
          </a:solidFill>
          <a:ln w="9525" cap="flat" cmpd="sng" algn="ctr">
            <a:solidFill>
              <a:srgbClr val="000000"/>
            </a:solidFill>
            <a:prstDash val="solid"/>
            <a:round/>
            <a:headEnd type="none" w="med" len="med"/>
            <a:tailEnd type="arrow"/>
          </a:ln>
          <a:effectLst/>
        </p:spPr>
      </p:cxnSp>
      <p:sp>
        <p:nvSpPr>
          <p:cNvPr id="25612" name="TextBox 25611"/>
          <p:cNvSpPr txBox="1"/>
          <p:nvPr/>
        </p:nvSpPr>
        <p:spPr>
          <a:xfrm>
            <a:off x="5943563" y="2353367"/>
            <a:ext cx="2354812" cy="369332"/>
          </a:xfrm>
          <a:prstGeom prst="rect">
            <a:avLst/>
          </a:prstGeom>
          <a:noFill/>
        </p:spPr>
        <p:txBody>
          <a:bodyPr wrap="none" rtlCol="0">
            <a:spAutoFit/>
          </a:bodyPr>
          <a:lstStyle/>
          <a:p>
            <a:r>
              <a:rPr lang="en-US" sz="1800" dirty="0">
                <a:solidFill>
                  <a:schemeClr val="bg1">
                    <a:lumMod val="50000"/>
                  </a:schemeClr>
                </a:solidFill>
              </a:rPr>
              <a:t> </a:t>
            </a:r>
            <a:r>
              <a:rPr lang="en-US" sz="1800" dirty="0" smtClean="0">
                <a:solidFill>
                  <a:srgbClr val="000000"/>
                </a:solidFill>
              </a:rPr>
              <a:t>LAW ENFORCEMENT</a:t>
            </a:r>
            <a:endParaRPr lang="en-US" sz="1800" dirty="0">
              <a:solidFill>
                <a:srgbClr val="000000"/>
              </a:solidFill>
            </a:endParaRPr>
          </a:p>
        </p:txBody>
      </p:sp>
      <p:cxnSp>
        <p:nvCxnSpPr>
          <p:cNvPr id="25614" name="Straight Arrow Connector 25613"/>
          <p:cNvCxnSpPr/>
          <p:nvPr/>
        </p:nvCxnSpPr>
        <p:spPr bwMode="auto">
          <a:xfrm flipH="1">
            <a:off x="6396028" y="4048109"/>
            <a:ext cx="1100148" cy="23816"/>
          </a:xfrm>
          <a:prstGeom prst="straightConnector1">
            <a:avLst/>
          </a:prstGeom>
          <a:solidFill>
            <a:schemeClr val="accent1"/>
          </a:solidFill>
          <a:ln w="9525" cap="flat" cmpd="sng" algn="ctr">
            <a:solidFill>
              <a:srgbClr val="000000"/>
            </a:solidFill>
            <a:prstDash val="solid"/>
            <a:round/>
            <a:headEnd type="none" w="med" len="med"/>
            <a:tailEnd type="arrow"/>
          </a:ln>
          <a:effectLst/>
        </p:spPr>
      </p:cxnSp>
      <p:cxnSp>
        <p:nvCxnSpPr>
          <p:cNvPr id="25619" name="Straight Arrow Connector 25618"/>
          <p:cNvCxnSpPr/>
          <p:nvPr/>
        </p:nvCxnSpPr>
        <p:spPr bwMode="auto">
          <a:xfrm>
            <a:off x="3562350" y="2667000"/>
            <a:ext cx="1724025" cy="1138238"/>
          </a:xfrm>
          <a:prstGeom prst="straightConnector1">
            <a:avLst/>
          </a:prstGeom>
          <a:solidFill>
            <a:schemeClr val="accent1"/>
          </a:solidFill>
          <a:ln w="9525" cap="flat" cmpd="sng" algn="ctr">
            <a:solidFill>
              <a:srgbClr val="000000"/>
            </a:solidFill>
            <a:prstDash val="solid"/>
            <a:round/>
            <a:headEnd type="arrow"/>
            <a:tailEnd type="arrow"/>
          </a:ln>
          <a:effectLst/>
        </p:spPr>
      </p:cxnSp>
      <p:cxnSp>
        <p:nvCxnSpPr>
          <p:cNvPr id="25621" name="Straight Arrow Connector 25620"/>
          <p:cNvCxnSpPr/>
          <p:nvPr/>
        </p:nvCxnSpPr>
        <p:spPr bwMode="auto">
          <a:xfrm>
            <a:off x="3690938" y="4140981"/>
            <a:ext cx="1514475" cy="0"/>
          </a:xfrm>
          <a:prstGeom prst="straightConnector1">
            <a:avLst/>
          </a:prstGeom>
          <a:solidFill>
            <a:schemeClr val="accent1"/>
          </a:solidFill>
          <a:ln w="9525" cap="flat" cmpd="sng" algn="ctr">
            <a:solidFill>
              <a:srgbClr val="000000"/>
            </a:solidFill>
            <a:prstDash val="solid"/>
            <a:round/>
            <a:headEnd type="arrow"/>
            <a:tailEnd type="arrow"/>
          </a:ln>
          <a:effectLst/>
        </p:spPr>
      </p:cxnSp>
      <p:cxnSp>
        <p:nvCxnSpPr>
          <p:cNvPr id="25623" name="Straight Arrow Connector 25622"/>
          <p:cNvCxnSpPr/>
          <p:nvPr/>
        </p:nvCxnSpPr>
        <p:spPr bwMode="auto">
          <a:xfrm flipV="1">
            <a:off x="3690938" y="4491038"/>
            <a:ext cx="1690687" cy="1247775"/>
          </a:xfrm>
          <a:prstGeom prst="straightConnector1">
            <a:avLst/>
          </a:prstGeom>
          <a:solidFill>
            <a:schemeClr val="accent1"/>
          </a:solidFill>
          <a:ln w="9525" cap="flat" cmpd="sng" algn="ctr">
            <a:solidFill>
              <a:srgbClr val="000000"/>
            </a:solidFill>
            <a:prstDash val="solid"/>
            <a:round/>
            <a:headEnd type="arrow"/>
            <a:tailEnd type="arrow"/>
          </a:ln>
          <a:effectLst/>
        </p:spPr>
      </p:cxnSp>
      <p:sp>
        <p:nvSpPr>
          <p:cNvPr id="21" name="Rectangle 20"/>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9/18</a:t>
            </a:r>
            <a:endParaRPr lang="en-US" sz="1600" dirty="0">
              <a:solidFill>
                <a:srgbClr val="000000"/>
              </a:solidFill>
            </a:endParaRPr>
          </a:p>
        </p:txBody>
      </p:sp>
    </p:spTree>
    <p:extLst>
      <p:ext uri="{BB962C8B-B14F-4D97-AF65-F5344CB8AC3E}">
        <p14:creationId xmlns:p14="http://schemas.microsoft.com/office/powerpoint/2010/main" xmlns="" val="687499832"/>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Grp="1" noChangeArrowheads="1"/>
          </p:cNvSpPr>
          <p:nvPr>
            <p:ph type="title"/>
          </p:nvPr>
        </p:nvSpPr>
        <p:spPr/>
        <p:txBody>
          <a:bodyPr/>
          <a:lstStyle/>
          <a:p>
            <a:pPr eaLnBrk="1" hangingPunct="1">
              <a:defRPr/>
            </a:pPr>
            <a:r>
              <a:rPr lang="en-US" sz="4000" dirty="0" smtClean="0"/>
              <a:t>Probable Cause &amp; RDT</a:t>
            </a:r>
          </a:p>
        </p:txBody>
      </p:sp>
      <p:sp>
        <p:nvSpPr>
          <p:cNvPr id="25607" name="Rectangle 7"/>
          <p:cNvSpPr>
            <a:spLocks noGrp="1" noChangeArrowheads="1"/>
          </p:cNvSpPr>
          <p:nvPr>
            <p:ph sz="quarter" idx="4294967295"/>
          </p:nvPr>
        </p:nvSpPr>
        <p:spPr>
          <a:xfrm>
            <a:off x="393700" y="1947881"/>
            <a:ext cx="8293100" cy="4495800"/>
          </a:xfrm>
          <a:prstGeom prst="rect">
            <a:avLst/>
          </a:prstGeom>
        </p:spPr>
        <p:txBody>
          <a:bodyPr/>
          <a:lstStyle/>
          <a:p>
            <a:pPr eaLnBrk="1" hangingPunct="1">
              <a:spcBef>
                <a:spcPts val="0"/>
              </a:spcBef>
              <a:defRPr/>
            </a:pPr>
            <a:r>
              <a:rPr lang="en-US" sz="2600" dirty="0" smtClean="0"/>
              <a:t>Probable Cause: evidence that gives someone a reason to think a crime has been committed or is in process.  </a:t>
            </a:r>
          </a:p>
          <a:p>
            <a:pPr eaLnBrk="1" hangingPunct="1">
              <a:spcBef>
                <a:spcPts val="0"/>
              </a:spcBef>
              <a:defRPr/>
            </a:pPr>
            <a:r>
              <a:rPr lang="en-US" sz="2600" dirty="0" smtClean="0"/>
              <a:t>If an individual is implicated in a criminal act, an officer has reasonable  suspicion to investigate. Rapid DNA technology may be a viable strategy to establish probable cause under such circumstances when a unknown crime scene DNA evidence is available or the investigator has reasonable suspicion that a criminal relationship may exist between parties.</a:t>
            </a:r>
          </a:p>
          <a:p>
            <a:pPr marL="0" indent="0" eaLnBrk="1" hangingPunct="1">
              <a:spcBef>
                <a:spcPts val="0"/>
              </a:spcBef>
              <a:buNone/>
              <a:defRPr/>
            </a:pPr>
            <a:endParaRPr lang="en-US" sz="2400" dirty="0" smtClean="0"/>
          </a:p>
          <a:p>
            <a:pPr marL="0" indent="0" eaLnBrk="1" hangingPunct="1">
              <a:spcBef>
                <a:spcPts val="0"/>
              </a:spcBef>
              <a:buNone/>
              <a:defRPr/>
            </a:pPr>
            <a:endParaRPr lang="en-US" sz="2400" dirty="0" smtClean="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10/18</a:t>
            </a:r>
            <a:endParaRPr lang="en-US" sz="1600" dirty="0">
              <a:solidFill>
                <a:srgbClr val="000000"/>
              </a:solidFill>
            </a:endParaRPr>
          </a:p>
        </p:txBody>
      </p:sp>
    </p:spTree>
    <p:extLst>
      <p:ext uri="{BB962C8B-B14F-4D97-AF65-F5344CB8AC3E}">
        <p14:creationId xmlns:p14="http://schemas.microsoft.com/office/powerpoint/2010/main" xmlns="" val="1669840715"/>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DNA Sample Collection  </a:t>
            </a:r>
            <a:endParaRPr lang="en-US" dirty="0"/>
          </a:p>
        </p:txBody>
      </p:sp>
      <p:sp>
        <p:nvSpPr>
          <p:cNvPr id="3" name="Content Placeholder 2"/>
          <p:cNvSpPr>
            <a:spLocks noGrp="1"/>
          </p:cNvSpPr>
          <p:nvPr>
            <p:ph sz="quarter" idx="4294967295"/>
          </p:nvPr>
        </p:nvSpPr>
        <p:spPr>
          <a:xfrm>
            <a:off x="609600" y="1600200"/>
            <a:ext cx="7924800" cy="4114800"/>
          </a:xfrm>
          <a:prstGeom prst="rect">
            <a:avLst/>
          </a:prstGeom>
        </p:spPr>
        <p:txBody>
          <a:bodyPr>
            <a:normAutofit/>
          </a:bodyPr>
          <a:lstStyle/>
          <a:p>
            <a:pPr marL="0" indent="0">
              <a:buNone/>
            </a:pPr>
            <a:endParaRPr lang="en-US" sz="2400" dirty="0"/>
          </a:p>
          <a:p>
            <a:r>
              <a:rPr lang="en-US" sz="2400" dirty="0" smtClean="0"/>
              <a:t>Most </a:t>
            </a:r>
            <a:r>
              <a:rPr lang="en-US" sz="2400" dirty="0"/>
              <a:t>situations will </a:t>
            </a:r>
            <a:r>
              <a:rPr lang="en-US" sz="2400" dirty="0" smtClean="0"/>
              <a:t>require voluntary consent. </a:t>
            </a:r>
            <a:r>
              <a:rPr lang="en-US" sz="2400" dirty="0"/>
              <a:t>Therefore, </a:t>
            </a:r>
            <a:r>
              <a:rPr lang="en-US" sz="2400" dirty="0" smtClean="0"/>
              <a:t>law enforcement personnel will </a:t>
            </a:r>
            <a:r>
              <a:rPr lang="en-US" sz="2400" dirty="0"/>
              <a:t>have to exercise restraint and not collect by coercion.</a:t>
            </a:r>
          </a:p>
          <a:p>
            <a:endParaRPr lang="en-US" sz="2400" dirty="0"/>
          </a:p>
          <a:p>
            <a:r>
              <a:rPr lang="en-US" sz="2400" dirty="0"/>
              <a:t>Materials that are discarded </a:t>
            </a:r>
            <a:r>
              <a:rPr lang="en-US" sz="2400" dirty="0" smtClean="0"/>
              <a:t>may </a:t>
            </a:r>
            <a:r>
              <a:rPr lang="en-US" sz="2400" dirty="0"/>
              <a:t>be used </a:t>
            </a:r>
            <a:r>
              <a:rPr lang="en-US" sz="2400" dirty="0" smtClean="0"/>
              <a:t>– no expectation of privacy</a:t>
            </a:r>
          </a:p>
          <a:p>
            <a:pPr marL="0" indent="0" algn="r">
              <a:buNone/>
            </a:pPr>
            <a:r>
              <a:rPr lang="en-US" sz="1100" dirty="0"/>
              <a:t>(State v. Christian, Court of Appeals of Iowa, No. 04-0900 8/23/06 @ </a:t>
            </a:r>
            <a:r>
              <a:rPr lang="en-US" sz="1100" dirty="0">
                <a:hlinkClick r:id="rId2"/>
              </a:rPr>
              <a:t>http://</a:t>
            </a:r>
            <a:r>
              <a:rPr lang="en-US" sz="1100" dirty="0" smtClean="0">
                <a:hlinkClick r:id="rId2"/>
              </a:rPr>
              <a:t>www.denverda.org/dna/Surreptitious_Collection_and_Abandoned_DNA_Cases.htm</a:t>
            </a:r>
            <a:r>
              <a:rPr lang="en-US" sz="1100" dirty="0" smtClean="0"/>
              <a:t> )</a:t>
            </a:r>
            <a:endParaRPr lang="en-US" sz="1100" dirty="0"/>
          </a:p>
          <a:p>
            <a:pPr marL="0" indent="0">
              <a:buNone/>
            </a:pPr>
            <a:endParaRPr lang="en-US" sz="2600" dirty="0" smtClean="0"/>
          </a:p>
          <a:p>
            <a:pPr marL="0" indent="0">
              <a:buNone/>
            </a:pPr>
            <a:endParaRPr lang="en-US" sz="2600" dirty="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11/18</a:t>
            </a:r>
            <a:endParaRPr lang="en-US" sz="1600" dirty="0">
              <a:solidFill>
                <a:srgbClr val="000000"/>
              </a:solidFill>
            </a:endParaRPr>
          </a:p>
        </p:txBody>
      </p:sp>
    </p:spTree>
    <p:extLst>
      <p:ext uri="{BB962C8B-B14F-4D97-AF65-F5344CB8AC3E}">
        <p14:creationId xmlns:p14="http://schemas.microsoft.com/office/powerpoint/2010/main" xmlns="" val="1768294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Excluded / Not Excluded</a:t>
            </a:r>
            <a:endParaRPr lang="en-US" sz="4000" dirty="0"/>
          </a:p>
        </p:txBody>
      </p:sp>
      <p:sp>
        <p:nvSpPr>
          <p:cNvPr id="3" name="Content Placeholder 2"/>
          <p:cNvSpPr>
            <a:spLocks noGrp="1"/>
          </p:cNvSpPr>
          <p:nvPr>
            <p:ph sz="quarter" idx="4294967295"/>
          </p:nvPr>
        </p:nvSpPr>
        <p:spPr>
          <a:xfrm>
            <a:off x="609600" y="1824061"/>
            <a:ext cx="7924800" cy="4114800"/>
          </a:xfrm>
          <a:prstGeom prst="rect">
            <a:avLst/>
          </a:prstGeom>
        </p:spPr>
        <p:txBody>
          <a:bodyPr/>
          <a:lstStyle/>
          <a:p>
            <a:r>
              <a:rPr lang="en-US" sz="2600" dirty="0" smtClean="0"/>
              <a:t>If </a:t>
            </a:r>
            <a:r>
              <a:rPr lang="en-US" sz="2600" dirty="0"/>
              <a:t>the results </a:t>
            </a:r>
            <a:r>
              <a:rPr lang="en-US" sz="2600" dirty="0" smtClean="0"/>
              <a:t>of the RDT analysis </a:t>
            </a:r>
            <a:r>
              <a:rPr lang="en-US" sz="2600" b="1" u="sng" dirty="0" smtClean="0"/>
              <a:t>exclude</a:t>
            </a:r>
            <a:r>
              <a:rPr lang="en-US" sz="2600" dirty="0" smtClean="0"/>
              <a:t> </a:t>
            </a:r>
            <a:r>
              <a:rPr lang="en-US" sz="2600" dirty="0"/>
              <a:t>the individual, probable cause </a:t>
            </a:r>
            <a:r>
              <a:rPr lang="en-US" sz="2600" dirty="0" smtClean="0"/>
              <a:t>may </a:t>
            </a:r>
            <a:r>
              <a:rPr lang="en-US" sz="2600" dirty="0"/>
              <a:t>not exist to continue the </a:t>
            </a:r>
            <a:r>
              <a:rPr lang="en-US" sz="2600" dirty="0" smtClean="0"/>
              <a:t>investigation</a:t>
            </a:r>
            <a:r>
              <a:rPr lang="en-US" sz="2600" dirty="0"/>
              <a:t> </a:t>
            </a:r>
            <a:r>
              <a:rPr lang="en-US" sz="2600" dirty="0" smtClean="0"/>
              <a:t>saving the agency valuable investigative resources and the individual the stress of being labeled as a person of interest in a criminal investigation.</a:t>
            </a:r>
            <a:endParaRPr lang="en-US" sz="2600" dirty="0"/>
          </a:p>
          <a:p>
            <a:r>
              <a:rPr lang="en-US" sz="2600" dirty="0" smtClean="0"/>
              <a:t>If the results do </a:t>
            </a:r>
            <a:r>
              <a:rPr lang="en-US" sz="2600" b="1" u="sng" dirty="0" smtClean="0"/>
              <a:t>not exclude</a:t>
            </a:r>
            <a:r>
              <a:rPr lang="en-US" sz="2600" dirty="0" smtClean="0"/>
              <a:t>, a warrant may be in order to secure an evidentiary DNA sample to be processed  according to agency policy and protocols.</a:t>
            </a:r>
            <a:endParaRPr lang="en-US" sz="2600" dirty="0"/>
          </a:p>
          <a:p>
            <a:endParaRPr lang="en-US" dirty="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12/18</a:t>
            </a:r>
            <a:endParaRPr lang="en-US" sz="1600" dirty="0">
              <a:solidFill>
                <a:srgbClr val="000000"/>
              </a:solidFill>
            </a:endParaRPr>
          </a:p>
        </p:txBody>
      </p:sp>
    </p:spTree>
    <p:extLst>
      <p:ext uri="{BB962C8B-B14F-4D97-AF65-F5344CB8AC3E}">
        <p14:creationId xmlns:p14="http://schemas.microsoft.com/office/powerpoint/2010/main" xmlns="" val="1192473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8" y="274638"/>
            <a:ext cx="8810625" cy="1143000"/>
          </a:xfrm>
        </p:spPr>
        <p:txBody>
          <a:bodyPr/>
          <a:lstStyle/>
          <a:p>
            <a:r>
              <a:rPr lang="en-US" dirty="0" smtClean="0"/>
              <a:t>Wilson </a:t>
            </a:r>
            <a:r>
              <a:rPr lang="en-US" dirty="0"/>
              <a:t>v. </a:t>
            </a:r>
            <a:r>
              <a:rPr lang="en-US" dirty="0" smtClean="0"/>
              <a:t>Lawrence County (2001)</a:t>
            </a:r>
            <a:endParaRPr lang="en-US" dirty="0"/>
          </a:p>
        </p:txBody>
      </p:sp>
      <p:sp>
        <p:nvSpPr>
          <p:cNvPr id="3" name="Content Placeholder 2"/>
          <p:cNvSpPr>
            <a:spLocks noGrp="1"/>
          </p:cNvSpPr>
          <p:nvPr>
            <p:ph sz="quarter" idx="4294967295"/>
          </p:nvPr>
        </p:nvSpPr>
        <p:spPr>
          <a:xfrm>
            <a:off x="609600" y="1600199"/>
            <a:ext cx="7924800" cy="4295775"/>
          </a:xfrm>
          <a:prstGeom prst="rect">
            <a:avLst/>
          </a:prstGeom>
        </p:spPr>
        <p:txBody>
          <a:bodyPr>
            <a:normAutofit/>
          </a:bodyPr>
          <a:lstStyle/>
          <a:p>
            <a:pPr marL="0" indent="0">
              <a:buNone/>
            </a:pPr>
            <a:endParaRPr lang="en-US" sz="2800" i="1" dirty="0" smtClean="0"/>
          </a:p>
          <a:p>
            <a:pPr marL="0" indent="0">
              <a:buNone/>
            </a:pPr>
            <a:r>
              <a:rPr lang="en-US" sz="2800" i="1" dirty="0" smtClean="0"/>
              <a:t>There </a:t>
            </a:r>
            <a:r>
              <a:rPr lang="en-US" sz="2800" i="1" dirty="0"/>
              <a:t>is no countervailing equally important governmental interest that would excuse the appellants from fulfilling their responsibility to investigate these leads when faced with an involuntary confession and no reliable corroborating evidence. Therefore, the proper standard to judge whether the officers' conduct violates due process is recklessness</a:t>
            </a:r>
            <a:r>
              <a:rPr lang="en-US" sz="2800" i="1" dirty="0" smtClean="0"/>
              <a:t>.</a:t>
            </a:r>
            <a:endParaRPr lang="en-US" sz="2800" i="1" dirty="0"/>
          </a:p>
          <a:p>
            <a:endParaRPr lang="en-US" sz="2800" i="1" dirty="0" smtClean="0"/>
          </a:p>
          <a:p>
            <a:pPr marL="0" indent="0" algn="r">
              <a:buNone/>
            </a:pPr>
            <a:r>
              <a:rPr lang="en-US" sz="1100" b="1" dirty="0" smtClean="0"/>
              <a:t>(United </a:t>
            </a:r>
            <a:r>
              <a:rPr lang="en-US" sz="1100" b="1" dirty="0"/>
              <a:t>States Court of Appeals, Eighth Circuit No. 00-2828 - 260 F.3d </a:t>
            </a:r>
            <a:r>
              <a:rPr lang="en-US" sz="1100" b="1" dirty="0" smtClean="0"/>
              <a:t>946 )</a:t>
            </a:r>
            <a:endParaRPr lang="en-US" sz="1100" b="1" dirty="0"/>
          </a:p>
          <a:p>
            <a:endParaRPr lang="en-US" sz="2600" i="1" dirty="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13/18</a:t>
            </a:r>
            <a:endParaRPr lang="en-US" sz="1600" dirty="0">
              <a:solidFill>
                <a:srgbClr val="000000"/>
              </a:solidFill>
            </a:endParaRPr>
          </a:p>
        </p:txBody>
      </p:sp>
    </p:spTree>
    <p:extLst>
      <p:ext uri="{BB962C8B-B14F-4D97-AF65-F5344CB8AC3E}">
        <p14:creationId xmlns:p14="http://schemas.microsoft.com/office/powerpoint/2010/main" xmlns="" val="3885163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Settlements in the Press</a:t>
            </a:r>
            <a:endParaRPr lang="en-US" dirty="0"/>
          </a:p>
        </p:txBody>
      </p:sp>
      <p:sp>
        <p:nvSpPr>
          <p:cNvPr id="3" name="Content Placeholder 2"/>
          <p:cNvSpPr>
            <a:spLocks noGrp="1"/>
          </p:cNvSpPr>
          <p:nvPr>
            <p:ph sz="quarter" idx="4294967295"/>
          </p:nvPr>
        </p:nvSpPr>
        <p:spPr>
          <a:xfrm>
            <a:off x="609600" y="1852639"/>
            <a:ext cx="8110538" cy="4114800"/>
          </a:xfrm>
          <a:prstGeom prst="rect">
            <a:avLst/>
          </a:prstGeom>
        </p:spPr>
        <p:txBody>
          <a:bodyPr>
            <a:normAutofit/>
          </a:bodyPr>
          <a:lstStyle/>
          <a:p>
            <a:r>
              <a:rPr lang="en-US" sz="2600" dirty="0"/>
              <a:t>Exonerated Ohio man wins civil rights suit, $</a:t>
            </a:r>
            <a:r>
              <a:rPr lang="en-US" sz="2600" dirty="0" smtClean="0"/>
              <a:t>13.2M - </a:t>
            </a:r>
            <a:r>
              <a:rPr lang="en-US" sz="2800" dirty="0"/>
              <a:t>spent 13 years in prison for a murder that DNA testing later proved he </a:t>
            </a:r>
            <a:r>
              <a:rPr lang="en-US" sz="2800" dirty="0" smtClean="0"/>
              <a:t>did not </a:t>
            </a:r>
            <a:r>
              <a:rPr lang="en-US" sz="2800" dirty="0"/>
              <a:t>commit </a:t>
            </a:r>
            <a:endParaRPr lang="en-US" sz="2800" dirty="0" smtClean="0"/>
          </a:p>
          <a:p>
            <a:pPr marL="0" indent="0" algn="r">
              <a:buNone/>
            </a:pPr>
            <a:r>
              <a:rPr lang="en-US" sz="1100" dirty="0" smtClean="0"/>
              <a:t>(</a:t>
            </a:r>
            <a:r>
              <a:rPr lang="en-US" sz="1100" dirty="0" smtClean="0">
                <a:hlinkClick r:id="rId2"/>
              </a:rPr>
              <a:t>http</a:t>
            </a:r>
            <a:r>
              <a:rPr lang="en-US" sz="1100" dirty="0">
                <a:hlinkClick r:id="rId2"/>
              </a:rPr>
              <a:t>://</a:t>
            </a:r>
            <a:r>
              <a:rPr lang="en-US" sz="1100" dirty="0" smtClean="0">
                <a:hlinkClick r:id="rId2"/>
              </a:rPr>
              <a:t>www.wkyt.com/home/headlines/Exonerated-Ohio-man-wins-civil-rights-suit-132M-196694571.html?site=mobile</a:t>
            </a:r>
            <a:r>
              <a:rPr lang="en-US" sz="1100" dirty="0" smtClean="0"/>
              <a:t> )</a:t>
            </a:r>
          </a:p>
          <a:p>
            <a:r>
              <a:rPr lang="en-US" sz="2600" dirty="0"/>
              <a:t>5 Exonerated in Central Park Jogger Case Agree to Settle Suit for $40 </a:t>
            </a:r>
            <a:r>
              <a:rPr lang="en-US" sz="2600" dirty="0" smtClean="0"/>
              <a:t>Million :  </a:t>
            </a:r>
            <a:r>
              <a:rPr lang="en-US" sz="2800" dirty="0"/>
              <a:t>DNA and other evidence </a:t>
            </a:r>
            <a:r>
              <a:rPr lang="en-US" sz="2800" dirty="0" smtClean="0"/>
              <a:t>implicated </a:t>
            </a:r>
            <a:r>
              <a:rPr lang="en-US" sz="2800" dirty="0"/>
              <a:t>another </a:t>
            </a:r>
            <a:r>
              <a:rPr lang="en-US" sz="2800" dirty="0" smtClean="0"/>
              <a:t>man a convicted rapist and murderer who confessed to acting alone.</a:t>
            </a:r>
          </a:p>
          <a:p>
            <a:pPr marL="0" indent="0" algn="r">
              <a:buNone/>
            </a:pPr>
            <a:r>
              <a:rPr lang="en-US" sz="1200" dirty="0" smtClean="0"/>
              <a:t>(</a:t>
            </a:r>
            <a:r>
              <a:rPr lang="en-US" sz="1200" dirty="0" smtClean="0">
                <a:hlinkClick r:id="rId3"/>
              </a:rPr>
              <a:t>http</a:t>
            </a:r>
            <a:r>
              <a:rPr lang="en-US" sz="1200" dirty="0">
                <a:hlinkClick r:id="rId3"/>
              </a:rPr>
              <a:t>://www.nytimes.com/2014/06/20/nyregion/5-exonerated-in-central-park-jogger-case-are-to-settle-suit-for-40-million.html?_</a:t>
            </a:r>
            <a:r>
              <a:rPr lang="en-US" sz="1200" dirty="0" smtClean="0">
                <a:hlinkClick r:id="rId3"/>
              </a:rPr>
              <a:t>r=0</a:t>
            </a:r>
            <a:r>
              <a:rPr lang="en-US" sz="1200" dirty="0" smtClean="0"/>
              <a:t> )</a:t>
            </a:r>
          </a:p>
          <a:p>
            <a:pPr marL="0" indent="0">
              <a:buNone/>
            </a:pPr>
            <a:endParaRPr lang="en-US" sz="1200" dirty="0" smtClean="0"/>
          </a:p>
          <a:p>
            <a:pPr marL="0" indent="0">
              <a:buNone/>
            </a:pPr>
            <a:endParaRPr lang="en-US" sz="1100" dirty="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14/18</a:t>
            </a:r>
            <a:endParaRPr lang="en-US" sz="1600" dirty="0">
              <a:solidFill>
                <a:srgbClr val="000000"/>
              </a:solidFill>
            </a:endParaRPr>
          </a:p>
        </p:txBody>
      </p:sp>
    </p:spTree>
    <p:extLst>
      <p:ext uri="{BB962C8B-B14F-4D97-AF65-F5344CB8AC3E}">
        <p14:creationId xmlns:p14="http://schemas.microsoft.com/office/powerpoint/2010/main" xmlns="" val="31967625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74638"/>
            <a:ext cx="8158163" cy="1143000"/>
          </a:xfrm>
        </p:spPr>
        <p:txBody>
          <a:bodyPr/>
          <a:lstStyle/>
          <a:p>
            <a:r>
              <a:rPr lang="en-US" dirty="0" smtClean="0"/>
              <a:t>Thoughts to Consider</a:t>
            </a:r>
            <a:endParaRPr lang="en-US" dirty="0"/>
          </a:p>
        </p:txBody>
      </p:sp>
      <p:sp>
        <p:nvSpPr>
          <p:cNvPr id="3" name="Content Placeholder 2"/>
          <p:cNvSpPr>
            <a:spLocks noGrp="1"/>
          </p:cNvSpPr>
          <p:nvPr>
            <p:ph sz="quarter" idx="4294967295"/>
          </p:nvPr>
        </p:nvSpPr>
        <p:spPr>
          <a:xfrm>
            <a:off x="609600" y="1600200"/>
            <a:ext cx="7924800" cy="4114800"/>
          </a:xfrm>
          <a:prstGeom prst="rect">
            <a:avLst/>
          </a:prstGeom>
        </p:spPr>
        <p:txBody>
          <a:bodyPr>
            <a:normAutofit/>
          </a:bodyPr>
          <a:lstStyle/>
          <a:p>
            <a:endParaRPr lang="en-US" sz="2600" dirty="0" smtClean="0"/>
          </a:p>
          <a:p>
            <a:r>
              <a:rPr lang="en-US" sz="2600" dirty="0" smtClean="0"/>
              <a:t>“Any problem is best solved by preventing it from occurring”</a:t>
            </a:r>
          </a:p>
          <a:p>
            <a:pPr marL="0" indent="0" algn="r">
              <a:buNone/>
            </a:pPr>
            <a:r>
              <a:rPr lang="en-US" sz="1100" dirty="0" smtClean="0"/>
              <a:t>(Thayer, L. 2010. Leaders and Leadership: Searching for Wisdom in All the Right Places. E-book p.38 of 870  )</a:t>
            </a:r>
          </a:p>
          <a:p>
            <a:endParaRPr lang="en-US" sz="2800" dirty="0" smtClean="0"/>
          </a:p>
          <a:p>
            <a:r>
              <a:rPr lang="en-US" sz="2800" dirty="0" smtClean="0"/>
              <a:t>“We </a:t>
            </a:r>
            <a:r>
              <a:rPr lang="en-US" sz="2800" dirty="0"/>
              <a:t>cannot solve our problems with the same thinking we used when we created </a:t>
            </a:r>
            <a:r>
              <a:rPr lang="en-US" sz="2800" dirty="0" smtClean="0"/>
              <a:t>them” – Albert Einstein</a:t>
            </a:r>
          </a:p>
          <a:p>
            <a:pPr marL="0" indent="0" algn="r">
              <a:buNone/>
            </a:pPr>
            <a:r>
              <a:rPr lang="en-US" sz="1100" dirty="0" smtClean="0"/>
              <a:t>http://www.brainyquote.com/quotes/quotes/a/alberteins121993.html#jD6YMvjDB0lxDeFt.99</a:t>
            </a:r>
          </a:p>
          <a:p>
            <a:endParaRPr lang="en-US" sz="2600" dirty="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15/18</a:t>
            </a:r>
            <a:endParaRPr lang="en-US" sz="1600" dirty="0">
              <a:solidFill>
                <a:srgbClr val="000000"/>
              </a:solidFill>
            </a:endParaRPr>
          </a:p>
        </p:txBody>
      </p:sp>
    </p:spTree>
    <p:extLst>
      <p:ext uri="{BB962C8B-B14F-4D97-AF65-F5344CB8AC3E}">
        <p14:creationId xmlns:p14="http://schemas.microsoft.com/office/powerpoint/2010/main" xmlns="" val="2137669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4838" cy="1143000"/>
          </a:xfrm>
        </p:spPr>
        <p:txBody>
          <a:bodyPr/>
          <a:lstStyle/>
          <a:p>
            <a:r>
              <a:rPr lang="en-US" dirty="0" smtClean="0"/>
              <a:t>RDT as a Prophylactic for Sentinel Events</a:t>
            </a:r>
            <a:endParaRPr lang="en-US" dirty="0"/>
          </a:p>
        </p:txBody>
      </p:sp>
      <p:sp>
        <p:nvSpPr>
          <p:cNvPr id="3" name="Content Placeholder 2"/>
          <p:cNvSpPr>
            <a:spLocks noGrp="1"/>
          </p:cNvSpPr>
          <p:nvPr>
            <p:ph sz="quarter" idx="4294967295"/>
          </p:nvPr>
        </p:nvSpPr>
        <p:spPr>
          <a:xfrm>
            <a:off x="609600" y="1881217"/>
            <a:ext cx="7924800" cy="4114800"/>
          </a:xfrm>
          <a:prstGeom prst="rect">
            <a:avLst/>
          </a:prstGeom>
        </p:spPr>
        <p:txBody>
          <a:bodyPr>
            <a:normAutofit/>
          </a:bodyPr>
          <a:lstStyle/>
          <a:p>
            <a:r>
              <a:rPr lang="en-US" sz="2600" dirty="0" smtClean="0"/>
              <a:t>False confessions are exposed </a:t>
            </a:r>
          </a:p>
          <a:p>
            <a:r>
              <a:rPr lang="en-US" sz="2600" dirty="0" smtClean="0"/>
              <a:t>Labeling exposure for the innocent is reduced or eliminated</a:t>
            </a:r>
          </a:p>
          <a:p>
            <a:r>
              <a:rPr lang="en-US" sz="2600" dirty="0" smtClean="0"/>
              <a:t>Eyewitness testimony may be corroborated </a:t>
            </a:r>
          </a:p>
          <a:p>
            <a:r>
              <a:rPr lang="en-US" sz="2600" dirty="0" smtClean="0"/>
              <a:t>Testimony of witnesses and informants may be corroborated or dismissed</a:t>
            </a:r>
          </a:p>
          <a:p>
            <a:r>
              <a:rPr lang="en-US" sz="2600" dirty="0" smtClean="0"/>
              <a:t>Investigative resources may be more focused and efficient</a:t>
            </a:r>
          </a:p>
          <a:p>
            <a:r>
              <a:rPr lang="en-US" sz="2600" dirty="0" smtClean="0"/>
              <a:t>Liability exposure for investigators, prosecutors and jurisdictions may be greatly reduced.</a:t>
            </a:r>
            <a:endParaRPr lang="en-US" sz="2600" dirty="0"/>
          </a:p>
          <a:p>
            <a:endParaRPr lang="en-US" sz="2600" dirty="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16/18</a:t>
            </a:r>
            <a:endParaRPr lang="en-US" sz="1600" dirty="0">
              <a:solidFill>
                <a:srgbClr val="000000"/>
              </a:solidFill>
            </a:endParaRPr>
          </a:p>
        </p:txBody>
      </p:sp>
    </p:spTree>
    <p:extLst>
      <p:ext uri="{BB962C8B-B14F-4D97-AF65-F5344CB8AC3E}">
        <p14:creationId xmlns:p14="http://schemas.microsoft.com/office/powerpoint/2010/main" xmlns="" val="8990890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t>Q</a:t>
            </a:r>
            <a:r>
              <a:rPr lang="en-US" sz="4400" b="1" dirty="0" smtClean="0"/>
              <a:t>uestions</a:t>
            </a:r>
            <a:endParaRPr lang="en-US" sz="4400" b="1" dirty="0"/>
          </a:p>
        </p:txBody>
      </p:sp>
      <p:sp>
        <p:nvSpPr>
          <p:cNvPr id="3" name="Content Placeholder 2"/>
          <p:cNvSpPr>
            <a:spLocks noGrp="1"/>
          </p:cNvSpPr>
          <p:nvPr>
            <p:ph sz="quarter" idx="4294967295"/>
          </p:nvPr>
        </p:nvSpPr>
        <p:spPr>
          <a:xfrm>
            <a:off x="609600" y="1600200"/>
            <a:ext cx="7924800" cy="4114800"/>
          </a:xfrm>
          <a:prstGeom prst="rect">
            <a:avLst/>
          </a:prstGeom>
        </p:spPr>
        <p:txBody>
          <a:bodyPr>
            <a:normAutofit fontScale="70000" lnSpcReduction="20000"/>
          </a:bodyPr>
          <a:lstStyle/>
          <a:p>
            <a:pPr marL="0" indent="0">
              <a:buNone/>
            </a:pPr>
            <a:endParaRPr lang="en-US" sz="2600" b="1" dirty="0" smtClean="0"/>
          </a:p>
          <a:p>
            <a:pPr marL="0" indent="0" algn="ctr">
              <a:buNone/>
            </a:pPr>
            <a:r>
              <a:rPr lang="en-US" sz="4600" b="1" dirty="0" smtClean="0"/>
              <a:t>George W. Adams, </a:t>
            </a:r>
            <a:r>
              <a:rPr lang="en-US" sz="4600" b="1" dirty="0"/>
              <a:t>M</a:t>
            </a:r>
            <a:r>
              <a:rPr lang="en-US" sz="4600" b="1" dirty="0" smtClean="0"/>
              <a:t>.A</a:t>
            </a:r>
            <a:r>
              <a:rPr lang="en-US" sz="4000" dirty="0" smtClean="0"/>
              <a:t>.</a:t>
            </a:r>
          </a:p>
          <a:p>
            <a:pPr marL="0" indent="0" algn="ctr">
              <a:buNone/>
            </a:pPr>
            <a:r>
              <a:rPr lang="en-US" sz="4000" dirty="0" smtClean="0"/>
              <a:t>NamUs Director (Financial Operations)</a:t>
            </a:r>
          </a:p>
          <a:p>
            <a:pPr marL="0" indent="0" algn="ctr">
              <a:buNone/>
            </a:pPr>
            <a:r>
              <a:rPr lang="en-US" sz="3600" dirty="0" smtClean="0"/>
              <a:t>University of North Texas Health Science Center</a:t>
            </a:r>
          </a:p>
          <a:p>
            <a:pPr marL="0" indent="0" algn="ctr">
              <a:buNone/>
            </a:pPr>
            <a:r>
              <a:rPr lang="en-US" sz="3600" dirty="0" smtClean="0"/>
              <a:t>3500 Camp Bowie Blvd. – CBH 650</a:t>
            </a:r>
          </a:p>
          <a:p>
            <a:pPr marL="0" indent="0" algn="ctr">
              <a:buNone/>
            </a:pPr>
            <a:r>
              <a:rPr lang="en-US" sz="3600" dirty="0" smtClean="0"/>
              <a:t>Fort Worth, Texas 76107</a:t>
            </a:r>
          </a:p>
          <a:p>
            <a:pPr marL="0" indent="0" algn="ctr">
              <a:buNone/>
            </a:pPr>
            <a:r>
              <a:rPr lang="en-US" sz="3600" dirty="0" smtClean="0">
                <a:hlinkClick r:id="rId2"/>
              </a:rPr>
              <a:t>g.w.adams@unthsc.edu</a:t>
            </a:r>
            <a:endParaRPr lang="en-US" sz="3600" dirty="0" smtClean="0"/>
          </a:p>
          <a:p>
            <a:pPr marL="0" indent="0" algn="ctr">
              <a:buNone/>
            </a:pPr>
            <a:r>
              <a:rPr lang="en-US" sz="3600" dirty="0" smtClean="0"/>
              <a:t>817-735-5451</a:t>
            </a:r>
          </a:p>
          <a:p>
            <a:pPr marL="0" indent="0" algn="ctr">
              <a:buNone/>
            </a:pPr>
            <a:endParaRPr lang="en-US" sz="3600" dirty="0" smtClean="0"/>
          </a:p>
          <a:p>
            <a:pPr marL="0" indent="0" algn="ctr">
              <a:buNone/>
            </a:pPr>
            <a:r>
              <a:rPr lang="en-US" sz="3600" dirty="0" smtClean="0"/>
              <a:t>Presenter is solely responsible for presentation content.</a:t>
            </a:r>
            <a:endParaRPr lang="en-US" sz="3600" dirty="0"/>
          </a:p>
        </p:txBody>
      </p:sp>
      <p:sp>
        <p:nvSpPr>
          <p:cNvPr id="6" name="Rectangle 5"/>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17/18</a:t>
            </a:r>
            <a:endParaRPr lang="en-US" sz="1600" dirty="0">
              <a:solidFill>
                <a:srgbClr val="000000"/>
              </a:solidFill>
            </a:endParaRPr>
          </a:p>
        </p:txBody>
      </p:sp>
    </p:spTree>
    <p:extLst>
      <p:ext uri="{BB962C8B-B14F-4D97-AF65-F5344CB8AC3E}">
        <p14:creationId xmlns:p14="http://schemas.microsoft.com/office/powerpoint/2010/main" xmlns="" val="1283342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85750"/>
            <a:ext cx="8229600" cy="1143000"/>
          </a:xfrm>
        </p:spPr>
        <p:txBody>
          <a:bodyPr/>
          <a:lstStyle/>
          <a:p>
            <a:pPr>
              <a:defRPr/>
            </a:pPr>
            <a:r>
              <a:rPr lang="en-US" sz="3600" b="1" dirty="0" smtClean="0">
                <a:solidFill>
                  <a:srgbClr val="FF6600"/>
                </a:solidFill>
                <a:effectLst>
                  <a:outerShdw blurRad="38100" dist="38100" dir="2700000" algn="tl">
                    <a:srgbClr val="000000">
                      <a:alpha val="43137"/>
                    </a:srgbClr>
                  </a:outerShdw>
                </a:effectLst>
                <a:latin typeface="Baskerville Old Face" pitchFamily="18" charset="0"/>
              </a:rPr>
              <a:t>About OMICS Group Conferences</a:t>
            </a:r>
          </a:p>
        </p:txBody>
      </p:sp>
      <p:sp>
        <p:nvSpPr>
          <p:cNvPr id="3" name="Content Placeholder 2"/>
          <p:cNvSpPr>
            <a:spLocks noGrp="1"/>
          </p:cNvSpPr>
          <p:nvPr>
            <p:ph idx="1"/>
          </p:nvPr>
        </p:nvSpPr>
        <p:spPr>
          <a:xfrm>
            <a:off x="571500" y="1571625"/>
            <a:ext cx="7972425" cy="44831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just">
              <a:buFont typeface="Arial" charset="0"/>
              <a:buNone/>
              <a:defRPr/>
            </a:pPr>
            <a:r>
              <a:rPr lang="en-US" sz="2000" dirty="0" smtClean="0">
                <a:latin typeface="+mj-lt"/>
              </a:rPr>
              <a:t>     OMICS Group International is a pioneer and leading science event organizer, which publishes around 400 open access journals and conducts over 300 Medical, Clinical, Engineering, Life Sciences, </a:t>
            </a:r>
            <a:r>
              <a:rPr lang="en-US" sz="2000" dirty="0" err="1" smtClean="0">
                <a:latin typeface="+mj-lt"/>
              </a:rPr>
              <a:t>Phrama</a:t>
            </a:r>
            <a:r>
              <a:rPr lang="en-US" sz="2000" dirty="0" smtClean="0">
                <a:latin typeface="+mj-lt"/>
              </a:rPr>
              <a:t> scientific conferences all over the globe annually with the support of more than 1000 scientific associations and 30,000 editorial board members and 3.5 million followers to its credit.</a:t>
            </a:r>
            <a:br>
              <a:rPr lang="en-US" sz="2000" dirty="0" smtClean="0">
                <a:latin typeface="+mj-lt"/>
              </a:rPr>
            </a:br>
            <a:endParaRPr lang="en-US" sz="2000" dirty="0" smtClean="0">
              <a:latin typeface="+mj-lt"/>
            </a:endParaRPr>
          </a:p>
          <a:p>
            <a:pPr algn="just">
              <a:buFont typeface="Arial" charset="0"/>
              <a:buNone/>
              <a:defRPr/>
            </a:pPr>
            <a:r>
              <a:rPr lang="en-US" sz="2000" dirty="0" smtClean="0">
                <a:latin typeface="+mj-lt"/>
              </a:rPr>
              <a:t>    OMICS Group has organized 500 conferences, workshops and national symposiums across the major cities including San Francisco, Las Vegas, San Antonio, Omaha, Orlando, Raleigh, Santa Clara, Chicago, Philadelphia, Baltimore, United Kingdom, Valencia, Dubai, Beijing, Hyderabad, </a:t>
            </a:r>
            <a:r>
              <a:rPr lang="en-US" sz="2000" dirty="0" err="1" smtClean="0">
                <a:latin typeface="+mj-lt"/>
              </a:rPr>
              <a:t>Bengaluru</a:t>
            </a:r>
            <a:r>
              <a:rPr lang="en-US" sz="2000" dirty="0" smtClean="0">
                <a:latin typeface="+mj-lt"/>
              </a:rPr>
              <a:t> and Mumbai.</a:t>
            </a:r>
          </a:p>
          <a:p>
            <a:pPr>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ahoma" charset="0"/>
              </a:rPr>
              <a:t>   </a:t>
            </a:r>
          </a:p>
        </p:txBody>
      </p:sp>
      <p:pic>
        <p:nvPicPr>
          <p:cNvPr id="4" name="Picture 2" descr="C:\Users\cbluemel\Desktop\_Graphics\_UNTHSC\Rebrand\PPT\UNTHSC_Logo.png"/>
          <p:cNvPicPr>
            <a:picLocks noChangeAspect="1" noChangeArrowheads="1"/>
          </p:cNvPicPr>
          <p:nvPr/>
        </p:nvPicPr>
        <p:blipFill>
          <a:blip r:embed="rId3" cstate="print"/>
          <a:stretch>
            <a:fillRect/>
          </a:stretch>
        </p:blipFill>
        <p:spPr bwMode="auto">
          <a:xfrm>
            <a:off x="1311071" y="2592857"/>
            <a:ext cx="6641128" cy="990634"/>
          </a:xfrm>
          <a:prstGeom prst="rect">
            <a:avLst/>
          </a:prstGeom>
          <a:noFill/>
        </p:spPr>
      </p:pic>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18/18</a:t>
            </a:r>
            <a:endParaRPr lang="en-US" sz="1600" dirty="0">
              <a:solidFill>
                <a:srgbClr val="000000"/>
              </a:solidFill>
            </a:endParaRPr>
          </a:p>
        </p:txBody>
      </p:sp>
    </p:spTree>
    <p:extLst>
      <p:ext uri="{BB962C8B-B14F-4D97-AF65-F5344CB8AC3E}">
        <p14:creationId xmlns:p14="http://schemas.microsoft.com/office/powerpoint/2010/main" xmlns="" val="1755157395"/>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500063" y="428625"/>
            <a:ext cx="8186737" cy="1143000"/>
          </a:xfrm>
        </p:spPr>
        <p:txBody>
          <a:bodyPr/>
          <a:lstStyle/>
          <a:p>
            <a:r>
              <a:rPr lang="en-US" sz="3600" b="1" smtClean="0">
                <a:solidFill>
                  <a:srgbClr val="FF6600"/>
                </a:solidFill>
                <a:latin typeface="Baskerville Old Face" pitchFamily="18" charset="0"/>
                <a:ea typeface="ＭＳ Ｐゴシック" pitchFamily="50" charset="-128"/>
              </a:rPr>
              <a:t>Let Us Meet Again</a:t>
            </a:r>
          </a:p>
        </p:txBody>
      </p:sp>
      <p:sp>
        <p:nvSpPr>
          <p:cNvPr id="3" name="Content Placeholder 2"/>
          <p:cNvSpPr>
            <a:spLocks noGrp="1"/>
          </p:cNvSpPr>
          <p:nvPr>
            <p:ph idx="1"/>
          </p:nvPr>
        </p:nvSpPr>
        <p:spPr>
          <a:xfrm>
            <a:off x="642938" y="1714500"/>
            <a:ext cx="8001000" cy="40005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solidFill>
              <a:srgbClr val="002060"/>
            </a:solidFill>
          </a:ln>
        </p:spPr>
        <p:txBody>
          <a:bodyPr/>
          <a:lstStyle/>
          <a:p>
            <a:pPr algn="ctr">
              <a:buFont typeface="Arial" charset="0"/>
              <a:buNone/>
              <a:defRPr/>
            </a:pPr>
            <a:r>
              <a:rPr lang="en-US" dirty="0" smtClean="0">
                <a:effectLst>
                  <a:outerShdw blurRad="38100" dist="38100" dir="2700000" algn="tl">
                    <a:srgbClr val="000000">
                      <a:alpha val="43137"/>
                    </a:srgbClr>
                  </a:outerShdw>
                </a:effectLst>
                <a:latin typeface="Georgia" pitchFamily="18" charset="0"/>
              </a:rPr>
              <a:t>We welcome you all to our future conferences of OMICS Group International  </a:t>
            </a:r>
          </a:p>
          <a:p>
            <a:pPr algn="ctr">
              <a:buFont typeface="Arial" charset="0"/>
              <a:buNone/>
              <a:defRPr/>
            </a:pPr>
            <a:endParaRPr lang="en-US" sz="2400" dirty="0" smtClean="0">
              <a:effectLst>
                <a:outerShdw blurRad="38100" dist="38100" dir="2700000" algn="tl">
                  <a:srgbClr val="000000">
                    <a:alpha val="43137"/>
                  </a:srgbClr>
                </a:outerShdw>
              </a:effectLst>
              <a:latin typeface="Georgia" pitchFamily="18" charset="0"/>
            </a:endParaRPr>
          </a:p>
          <a:p>
            <a:pPr algn="ctr">
              <a:buFont typeface="Arial" charset="0"/>
              <a:buNone/>
              <a:defRPr/>
            </a:pPr>
            <a:r>
              <a:rPr lang="en-US" sz="1800" dirty="0" smtClean="0">
                <a:effectLst>
                  <a:outerShdw blurRad="38100" dist="38100" dir="2700000" algn="tl">
                    <a:srgbClr val="000000">
                      <a:alpha val="43137"/>
                    </a:srgbClr>
                  </a:outerShdw>
                </a:effectLst>
                <a:latin typeface="Georgia" pitchFamily="18" charset="0"/>
              </a:rPr>
              <a:t>Please Visit:</a:t>
            </a:r>
            <a:r>
              <a:rPr lang="en-US" sz="2400" dirty="0" smtClean="0">
                <a:effectLst>
                  <a:outerShdw blurRad="38100" dist="38100" dir="2700000" algn="tl">
                    <a:srgbClr val="000000">
                      <a:alpha val="43137"/>
                    </a:srgbClr>
                  </a:outerShdw>
                </a:effectLst>
                <a:latin typeface="Georgia" pitchFamily="18" charset="0"/>
              </a:rPr>
              <a:t/>
            </a:r>
            <a:br>
              <a:rPr lang="en-US" sz="2400" dirty="0" smtClean="0">
                <a:effectLst>
                  <a:outerShdw blurRad="38100" dist="38100" dir="2700000" algn="tl">
                    <a:srgbClr val="000000">
                      <a:alpha val="43137"/>
                    </a:srgbClr>
                  </a:outerShdw>
                </a:effectLst>
                <a:latin typeface="Georgia" pitchFamily="18" charset="0"/>
              </a:rPr>
            </a:br>
            <a:r>
              <a:rPr lang="en-US" sz="2400" dirty="0" smtClean="0">
                <a:effectLst>
                  <a:outerShdw blurRad="38100" dist="38100" dir="2700000" algn="tl">
                    <a:srgbClr val="000000">
                      <a:alpha val="43137"/>
                    </a:srgbClr>
                  </a:outerShdw>
                </a:effectLst>
                <a:latin typeface="Georgia" pitchFamily="18" charset="0"/>
                <a:hlinkClick r:id="rId2"/>
              </a:rPr>
              <a:t>www.omicsgroup.com</a:t>
            </a:r>
            <a:endParaRPr lang="en-US" sz="2400" dirty="0" smtClean="0">
              <a:effectLst>
                <a:outerShdw blurRad="38100" dist="38100" dir="2700000" algn="tl">
                  <a:srgbClr val="000000">
                    <a:alpha val="43137"/>
                  </a:srgbClr>
                </a:outerShdw>
              </a:effectLst>
              <a:latin typeface="Georgia" pitchFamily="18" charset="0"/>
            </a:endParaRPr>
          </a:p>
          <a:p>
            <a:pPr algn="ctr">
              <a:buFont typeface="Arial" charset="0"/>
              <a:buNone/>
              <a:defRPr/>
            </a:pPr>
            <a:r>
              <a:rPr lang="en-US" sz="2400" dirty="0" smtClean="0">
                <a:effectLst>
                  <a:outerShdw blurRad="38100" dist="38100" dir="2700000" algn="tl">
                    <a:srgbClr val="000000">
                      <a:alpha val="43137"/>
                    </a:srgbClr>
                  </a:outerShdw>
                </a:effectLst>
                <a:latin typeface="Georgia" pitchFamily="18" charset="0"/>
                <a:hlinkClick r:id="rId3"/>
              </a:rPr>
              <a:t>www.conferenceseries.com</a:t>
            </a:r>
            <a:endParaRPr lang="en-US" sz="2400" dirty="0" smtClean="0">
              <a:effectLst>
                <a:outerShdw blurRad="38100" dist="38100" dir="2700000" algn="tl">
                  <a:srgbClr val="000000">
                    <a:alpha val="43137"/>
                  </a:srgbClr>
                </a:outerShdw>
              </a:effectLst>
              <a:latin typeface="Georgia" pitchFamily="18" charset="0"/>
            </a:endParaRPr>
          </a:p>
          <a:p>
            <a:pPr algn="ctr">
              <a:buFont typeface="Arial" charset="0"/>
              <a:buNone/>
              <a:defRPr/>
            </a:pPr>
            <a:endParaRPr lang="en-US" sz="2400" dirty="0" smtClean="0">
              <a:effectLst>
                <a:outerShdw blurRad="38100" dist="38100" dir="2700000" algn="tl">
                  <a:srgbClr val="000000">
                    <a:alpha val="43137"/>
                  </a:srgbClr>
                </a:outerShdw>
              </a:effectLst>
              <a:latin typeface="Georgia" pitchFamily="18" charset="0"/>
            </a:endParaRPr>
          </a:p>
          <a:p>
            <a:pPr algn="just">
              <a:buFont typeface="Arial" charset="0"/>
              <a:buNone/>
              <a:defRPr/>
            </a:pPr>
            <a:endParaRPr lang="en-US" sz="2400" dirty="0" smtClean="0">
              <a:effectLst>
                <a:outerShdw blurRad="38100" dist="38100" dir="2700000" algn="tl">
                  <a:srgbClr val="000000">
                    <a:alpha val="43137"/>
                  </a:srgbClr>
                </a:outerShdw>
              </a:effectLst>
            </a:endParaRPr>
          </a:p>
          <a:p>
            <a:pPr algn="just">
              <a:buFont typeface="Arial" charset="0"/>
              <a:buNone/>
              <a:defRPr/>
            </a:pPr>
            <a:endParaRPr lang="en-US" sz="2400" dirty="0" smtClean="0">
              <a:effectLst>
                <a:outerShdw blurRad="38100" dist="38100" dir="2700000" algn="tl">
                  <a:srgbClr val="000000">
                    <a:alpha val="43137"/>
                  </a:srgbClr>
                </a:outerShdw>
              </a:effectLst>
            </a:endParaRPr>
          </a:p>
          <a:p>
            <a:pPr algn="just">
              <a:buFont typeface="Arial" charset="0"/>
              <a:buNone/>
              <a:defRPr/>
            </a:pPr>
            <a:endParaRPr lang="en-US" sz="2400"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sz="quarter" idx="1"/>
          </p:nvPr>
        </p:nvSpPr>
        <p:spPr>
          <a:xfrm>
            <a:off x="4555851" y="5439775"/>
            <a:ext cx="4445274" cy="815423"/>
          </a:xfrm>
        </p:spPr>
        <p:txBody>
          <a:bodyPr/>
          <a:lstStyle/>
          <a:p>
            <a:pPr>
              <a:defRPr/>
            </a:pPr>
            <a:r>
              <a:rPr lang="en-US" b="1" dirty="0" smtClean="0">
                <a:solidFill>
                  <a:srgbClr val="000000"/>
                </a:solidFill>
              </a:rPr>
              <a:t>George W. Adams, M.A.</a:t>
            </a:r>
          </a:p>
          <a:p>
            <a:pPr>
              <a:defRPr/>
            </a:pPr>
            <a:r>
              <a:rPr lang="en-US" sz="1800" b="1" dirty="0" smtClean="0">
                <a:solidFill>
                  <a:srgbClr val="000000"/>
                </a:solidFill>
              </a:rPr>
              <a:t>October 6, </a:t>
            </a:r>
            <a:r>
              <a:rPr lang="en-US" sz="1800" b="1" dirty="0">
                <a:solidFill>
                  <a:srgbClr val="000000"/>
                </a:solidFill>
              </a:rPr>
              <a:t>2014 </a:t>
            </a:r>
            <a:r>
              <a:rPr lang="en-US" sz="1800" b="1" dirty="0" smtClean="0">
                <a:solidFill>
                  <a:srgbClr val="000000"/>
                </a:solidFill>
              </a:rPr>
              <a:t>     San </a:t>
            </a:r>
            <a:r>
              <a:rPr lang="en-US" sz="1800" b="1" dirty="0">
                <a:solidFill>
                  <a:srgbClr val="000000"/>
                </a:solidFill>
              </a:rPr>
              <a:t>Antonio, Texas </a:t>
            </a:r>
            <a:endParaRPr lang="en-US" sz="1800" b="1" dirty="0" smtClean="0">
              <a:solidFill>
                <a:srgbClr val="000000"/>
              </a:solidFill>
            </a:endParaRPr>
          </a:p>
          <a:p>
            <a:pPr>
              <a:defRPr/>
            </a:pPr>
            <a:endParaRPr lang="en-US" sz="1800" dirty="0">
              <a:solidFill>
                <a:srgbClr val="000000"/>
              </a:solidFill>
            </a:endParaRPr>
          </a:p>
        </p:txBody>
      </p:sp>
      <p:sp>
        <p:nvSpPr>
          <p:cNvPr id="2052" name="Rectangle 4"/>
          <p:cNvSpPr>
            <a:spLocks noGrp="1" noChangeArrowheads="1"/>
          </p:cNvSpPr>
          <p:nvPr>
            <p:ph type="ctrTitle" sz="quarter"/>
          </p:nvPr>
        </p:nvSpPr>
        <p:spPr>
          <a:xfrm>
            <a:off x="4560199" y="2481218"/>
            <a:ext cx="4583801" cy="2559516"/>
          </a:xfrm>
        </p:spPr>
        <p:txBody>
          <a:bodyPr/>
          <a:lstStyle/>
          <a:p>
            <a:pPr>
              <a:defRPr/>
            </a:pPr>
            <a:r>
              <a:rPr lang="en-US" sz="2800" dirty="0" smtClean="0"/>
              <a:t>Novel Concepts for the Application of Rapid DNA Technology as a Sentinel Event Prophylactic in the Criminal Justice System</a:t>
            </a:r>
            <a:endParaRPr lang="pl-PL" sz="2800" dirty="0" smtClean="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1/18</a:t>
            </a:r>
            <a:endParaRPr lang="en-US" sz="1600"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Grp="1" noChangeArrowheads="1"/>
          </p:cNvSpPr>
          <p:nvPr>
            <p:ph type="title"/>
          </p:nvPr>
        </p:nvSpPr>
        <p:spPr/>
        <p:txBody>
          <a:bodyPr/>
          <a:lstStyle/>
          <a:p>
            <a:r>
              <a:rPr lang="en-US" sz="4000" dirty="0" smtClean="0"/>
              <a:t>In Pursuit of Truth and Justice</a:t>
            </a:r>
          </a:p>
        </p:txBody>
      </p:sp>
      <p:sp>
        <p:nvSpPr>
          <p:cNvPr id="25607" name="Rectangle 7"/>
          <p:cNvSpPr>
            <a:spLocks noGrp="1" noChangeArrowheads="1"/>
          </p:cNvSpPr>
          <p:nvPr>
            <p:ph sz="quarter" idx="4294967295"/>
          </p:nvPr>
        </p:nvSpPr>
        <p:spPr>
          <a:xfrm>
            <a:off x="609600" y="1600200"/>
            <a:ext cx="7924800" cy="4114800"/>
          </a:xfrm>
          <a:prstGeom prst="rect">
            <a:avLst/>
          </a:prstGeom>
        </p:spPr>
        <p:txBody>
          <a:bodyPr/>
          <a:lstStyle/>
          <a:p>
            <a:pPr marL="0" indent="0">
              <a:buNone/>
            </a:pPr>
            <a:r>
              <a:rPr lang="en-US" dirty="0" smtClean="0"/>
              <a:t/>
            </a:r>
            <a:br>
              <a:rPr lang="en-US" dirty="0" smtClean="0"/>
            </a:br>
            <a:endParaRPr lang="en-US" dirty="0" smtClean="0"/>
          </a:p>
          <a:p>
            <a:pPr marL="0" indent="0" algn="ctr">
              <a:buNone/>
            </a:pPr>
            <a:r>
              <a:rPr lang="en-US" sz="2600" i="1" dirty="0" smtClean="0"/>
              <a:t>Truth, like gold, is to be obtained not by its </a:t>
            </a:r>
          </a:p>
          <a:p>
            <a:pPr marL="0" indent="0" algn="ctr">
              <a:buNone/>
            </a:pPr>
            <a:r>
              <a:rPr lang="en-US" sz="2600" i="1" dirty="0" smtClean="0"/>
              <a:t>growth, but by washing away from it </a:t>
            </a:r>
          </a:p>
          <a:p>
            <a:pPr marL="0" indent="0" algn="ctr">
              <a:buNone/>
            </a:pPr>
            <a:r>
              <a:rPr lang="en-US" sz="2600" i="1" dirty="0" smtClean="0"/>
              <a:t>all that is not gold.</a:t>
            </a:r>
          </a:p>
          <a:p>
            <a:endParaRPr lang="en-US" dirty="0" smtClean="0"/>
          </a:p>
          <a:p>
            <a:pPr marL="0" indent="0" algn="r">
              <a:buNone/>
            </a:pPr>
            <a:r>
              <a:rPr lang="en-US" dirty="0" smtClean="0"/>
              <a:t>Lev Nikolayevich Tolstoy(1828-1910)</a:t>
            </a:r>
            <a:endParaRPr lang="en-US" dirty="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2/18</a:t>
            </a:r>
            <a:endParaRPr lang="en-US" sz="1600" dirty="0">
              <a:solidFill>
                <a:srgbClr val="000000"/>
              </a:solidFill>
            </a:endParaRPr>
          </a:p>
        </p:txBody>
      </p:sp>
    </p:spTree>
    <p:extLst>
      <p:ext uri="{BB962C8B-B14F-4D97-AF65-F5344CB8AC3E}">
        <p14:creationId xmlns:p14="http://schemas.microsoft.com/office/powerpoint/2010/main" xmlns="" val="2818414402"/>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Is a Prophylactic Needed?</a:t>
            </a:r>
            <a:endParaRPr lang="en-US" dirty="0"/>
          </a:p>
        </p:txBody>
      </p:sp>
      <p:sp>
        <p:nvSpPr>
          <p:cNvPr id="6" name="Content Placeholder 5"/>
          <p:cNvSpPr>
            <a:spLocks noGrp="1"/>
          </p:cNvSpPr>
          <p:nvPr>
            <p:ph sz="quarter" idx="4294967295"/>
          </p:nvPr>
        </p:nvSpPr>
        <p:spPr>
          <a:xfrm>
            <a:off x="609599" y="1600200"/>
            <a:ext cx="8139113" cy="4114800"/>
          </a:xfrm>
          <a:prstGeom prst="rect">
            <a:avLst/>
          </a:prstGeom>
        </p:spPr>
        <p:txBody>
          <a:bodyPr>
            <a:normAutofit/>
          </a:bodyPr>
          <a:lstStyle/>
          <a:p>
            <a:r>
              <a:rPr lang="en-US" sz="2600" dirty="0" smtClean="0"/>
              <a:t>20-25% of Innocence Project cases successfully litigated included false confessions</a:t>
            </a:r>
          </a:p>
          <a:p>
            <a:pPr marL="0" indent="0" algn="ctr">
              <a:buNone/>
            </a:pPr>
            <a:r>
              <a:rPr lang="en-US" sz="1100" dirty="0" smtClean="0"/>
              <a:t>(</a:t>
            </a:r>
            <a:r>
              <a:rPr lang="en-US" sz="1100" dirty="0"/>
              <a:t>J</a:t>
            </a:r>
            <a:r>
              <a:rPr lang="en-US" sz="1100" dirty="0" smtClean="0"/>
              <a:t>enson, J.K. (2014) The Dilemma and Debate over Confession Evidence Strategies. J forensic Res </a:t>
            </a:r>
            <a:r>
              <a:rPr lang="en-US" sz="1100" dirty="0" err="1" smtClean="0"/>
              <a:t>Crim</a:t>
            </a:r>
            <a:r>
              <a:rPr lang="en-US" sz="1100" dirty="0" smtClean="0"/>
              <a:t> Stud 1:1-10)</a:t>
            </a:r>
          </a:p>
          <a:p>
            <a:r>
              <a:rPr lang="en-US" sz="2600" dirty="0" smtClean="0"/>
              <a:t>“Beatrice Six” defendants who confessed to murder in 1989 were exonerated when DNA evidence identified another suspect not associated with defendants – a 42 USC Sec. 1983 claim filed against investigating parties </a:t>
            </a:r>
          </a:p>
          <a:p>
            <a:pPr marL="0" indent="0" algn="r">
              <a:buNone/>
            </a:pPr>
            <a:r>
              <a:rPr lang="en-US" sz="1100" dirty="0" smtClean="0"/>
              <a:t>(No. 11-2882 US Court of Appeals 8</a:t>
            </a:r>
            <a:r>
              <a:rPr lang="en-US" sz="1100" baseline="30000" dirty="0" smtClean="0"/>
              <a:t>th</a:t>
            </a:r>
            <a:r>
              <a:rPr lang="en-US" sz="1100" dirty="0" smtClean="0"/>
              <a:t> Circuit)</a:t>
            </a:r>
          </a:p>
          <a:p>
            <a:r>
              <a:rPr lang="en-US" sz="2600" dirty="0" smtClean="0"/>
              <a:t>National Registry of Exonerations shows 1,409 exonerations as of August 12, 2014 </a:t>
            </a:r>
          </a:p>
          <a:p>
            <a:pPr marL="0" indent="0" algn="r">
              <a:buNone/>
            </a:pPr>
            <a:r>
              <a:rPr lang="en-US" sz="1100" dirty="0"/>
              <a:t>(</a:t>
            </a:r>
            <a:r>
              <a:rPr lang="en-US" sz="1100" dirty="0">
                <a:hlinkClick r:id="rId2"/>
              </a:rPr>
              <a:t>https://</a:t>
            </a:r>
            <a:r>
              <a:rPr lang="en-US" sz="1100" dirty="0" smtClean="0">
                <a:hlinkClick r:id="rId2"/>
              </a:rPr>
              <a:t>www.law.umich.edu/special/exoneration/Pages/browse.aspx</a:t>
            </a:r>
            <a:r>
              <a:rPr lang="en-US" sz="1100" dirty="0" smtClean="0"/>
              <a:t> )</a:t>
            </a:r>
          </a:p>
          <a:p>
            <a:endParaRPr lang="en-US" sz="2600" dirty="0"/>
          </a:p>
        </p:txBody>
      </p:sp>
      <p:sp>
        <p:nvSpPr>
          <p:cNvPr id="7" name="Rectangle 6"/>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3/18</a:t>
            </a:r>
            <a:endParaRPr lang="en-US" sz="1600" dirty="0">
              <a:solidFill>
                <a:srgbClr val="000000"/>
              </a:solidFill>
            </a:endParaRPr>
          </a:p>
        </p:txBody>
      </p:sp>
    </p:spTree>
    <p:extLst>
      <p:ext uri="{BB962C8B-B14F-4D97-AF65-F5344CB8AC3E}">
        <p14:creationId xmlns:p14="http://schemas.microsoft.com/office/powerpoint/2010/main" xmlns="" val="1062831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Grp="1" noChangeArrowheads="1"/>
          </p:cNvSpPr>
          <p:nvPr>
            <p:ph type="title"/>
          </p:nvPr>
        </p:nvSpPr>
        <p:spPr/>
        <p:txBody>
          <a:bodyPr/>
          <a:lstStyle/>
          <a:p>
            <a:pPr eaLnBrk="1" hangingPunct="1">
              <a:defRPr/>
            </a:pPr>
            <a:r>
              <a:rPr lang="en-US" sz="4000" dirty="0" smtClean="0"/>
              <a:t>Objectives</a:t>
            </a:r>
          </a:p>
        </p:txBody>
      </p:sp>
      <p:sp>
        <p:nvSpPr>
          <p:cNvPr id="25607" name="Rectangle 7"/>
          <p:cNvSpPr>
            <a:spLocks noGrp="1" noChangeArrowheads="1"/>
          </p:cNvSpPr>
          <p:nvPr>
            <p:ph sz="quarter" idx="4294967295"/>
          </p:nvPr>
        </p:nvSpPr>
        <p:spPr>
          <a:xfrm>
            <a:off x="393700" y="2014563"/>
            <a:ext cx="8293100" cy="4495800"/>
          </a:xfrm>
          <a:prstGeom prst="rect">
            <a:avLst/>
          </a:prstGeom>
        </p:spPr>
        <p:txBody>
          <a:bodyPr>
            <a:normAutofit/>
          </a:bodyPr>
          <a:lstStyle/>
          <a:p>
            <a:pPr eaLnBrk="1" hangingPunct="1">
              <a:spcBef>
                <a:spcPts val="0"/>
              </a:spcBef>
              <a:defRPr/>
            </a:pPr>
            <a:r>
              <a:rPr lang="en-US" sz="2600" dirty="0" smtClean="0"/>
              <a:t>Describe sentinel events as related to the criminal justice system and understand the </a:t>
            </a:r>
            <a:r>
              <a:rPr lang="en-US" sz="2600" dirty="0"/>
              <a:t>prophylactic utility </a:t>
            </a:r>
            <a:r>
              <a:rPr lang="en-US" sz="2600" dirty="0" smtClean="0"/>
              <a:t>of rapid DNA technology (RDT) </a:t>
            </a:r>
          </a:p>
          <a:p>
            <a:pPr eaLnBrk="1" hangingPunct="1">
              <a:spcBef>
                <a:spcPts val="0"/>
              </a:spcBef>
              <a:defRPr/>
            </a:pPr>
            <a:r>
              <a:rPr lang="en-US" sz="2600" dirty="0" smtClean="0"/>
              <a:t>An understanding of RDT deployment </a:t>
            </a:r>
          </a:p>
          <a:p>
            <a:pPr eaLnBrk="1" hangingPunct="1">
              <a:spcBef>
                <a:spcPts val="0"/>
              </a:spcBef>
              <a:defRPr/>
            </a:pPr>
            <a:r>
              <a:rPr lang="en-US" sz="2600" dirty="0" smtClean="0"/>
              <a:t>Understand “probable cause” and “evidentiary” applications</a:t>
            </a:r>
          </a:p>
          <a:p>
            <a:pPr eaLnBrk="1" hangingPunct="1">
              <a:spcBef>
                <a:spcPts val="0"/>
              </a:spcBef>
              <a:defRPr/>
            </a:pPr>
            <a:r>
              <a:rPr lang="en-US" sz="2600" dirty="0" smtClean="0"/>
              <a:t>Understand the RDT / CODIS inter-face of the Arizona Department of Public Safety (AZDPS) Type Model with auxiliary local DNA database.</a:t>
            </a:r>
          </a:p>
          <a:p>
            <a:pPr eaLnBrk="1" hangingPunct="1">
              <a:spcBef>
                <a:spcPts val="0"/>
              </a:spcBef>
              <a:defRPr/>
            </a:pPr>
            <a:r>
              <a:rPr lang="en-US" sz="2600" dirty="0" smtClean="0"/>
              <a:t>Understand </a:t>
            </a:r>
            <a:r>
              <a:rPr lang="en-US" sz="2600" dirty="0"/>
              <a:t>l</a:t>
            </a:r>
            <a:r>
              <a:rPr lang="en-US" sz="2600" dirty="0" smtClean="0"/>
              <a:t>iability exposure in the investigative process </a:t>
            </a:r>
          </a:p>
          <a:p>
            <a:pPr eaLnBrk="1" hangingPunct="1">
              <a:spcBef>
                <a:spcPts val="0"/>
              </a:spcBef>
              <a:defRPr/>
            </a:pPr>
            <a:endParaRPr lang="en-US" sz="2400" dirty="0" smtClean="0"/>
          </a:p>
          <a:p>
            <a:pPr eaLnBrk="1" hangingPunct="1">
              <a:spcBef>
                <a:spcPts val="0"/>
              </a:spcBef>
              <a:defRPr/>
            </a:pPr>
            <a:endParaRPr lang="en-US" sz="2400" dirty="0" smtClean="0"/>
          </a:p>
          <a:p>
            <a:pPr eaLnBrk="1" hangingPunct="1">
              <a:spcBef>
                <a:spcPts val="0"/>
              </a:spcBef>
              <a:defRPr/>
            </a:pPr>
            <a:endParaRPr lang="en-US" sz="2400" dirty="0" smtClean="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4/18</a:t>
            </a:r>
            <a:endParaRPr lang="en-US" sz="1600" dirty="0">
              <a:solidFill>
                <a:srgbClr val="000000"/>
              </a:solidFill>
            </a:endParaRPr>
          </a:p>
        </p:txBody>
      </p:sp>
    </p:spTree>
    <p:extLst>
      <p:ext uri="{BB962C8B-B14F-4D97-AF65-F5344CB8AC3E}">
        <p14:creationId xmlns:p14="http://schemas.microsoft.com/office/powerpoint/2010/main" xmlns="" val="3959931357"/>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Grp="1" noChangeArrowheads="1"/>
          </p:cNvSpPr>
          <p:nvPr>
            <p:ph type="title"/>
          </p:nvPr>
        </p:nvSpPr>
        <p:spPr/>
        <p:txBody>
          <a:bodyPr/>
          <a:lstStyle/>
          <a:p>
            <a:pPr eaLnBrk="1" hangingPunct="1">
              <a:defRPr/>
            </a:pPr>
            <a:r>
              <a:rPr lang="en-US" sz="4000" dirty="0" smtClean="0"/>
              <a:t>What are Sentinel Events?</a:t>
            </a:r>
          </a:p>
        </p:txBody>
      </p:sp>
      <p:sp>
        <p:nvSpPr>
          <p:cNvPr id="25607" name="Rectangle 7"/>
          <p:cNvSpPr>
            <a:spLocks noGrp="1" noChangeArrowheads="1"/>
          </p:cNvSpPr>
          <p:nvPr>
            <p:ph sz="quarter" idx="4294967295"/>
          </p:nvPr>
        </p:nvSpPr>
        <p:spPr>
          <a:xfrm>
            <a:off x="393700" y="1966933"/>
            <a:ext cx="8293100" cy="4495800"/>
          </a:xfrm>
          <a:prstGeom prst="rect">
            <a:avLst/>
          </a:prstGeom>
        </p:spPr>
        <p:txBody>
          <a:bodyPr>
            <a:normAutofit fontScale="92500" lnSpcReduction="10000"/>
          </a:bodyPr>
          <a:lstStyle/>
          <a:p>
            <a:pPr eaLnBrk="1" hangingPunct="1">
              <a:spcBef>
                <a:spcPts val="0"/>
              </a:spcBef>
              <a:defRPr/>
            </a:pPr>
            <a:r>
              <a:rPr lang="en-US" sz="2800" dirty="0"/>
              <a:t>Joint Commission on Accreditation of Hospital Organizations</a:t>
            </a:r>
            <a:r>
              <a:rPr lang="en-US" sz="2800" dirty="0" smtClean="0"/>
              <a:t> (JACHO): A </a:t>
            </a:r>
            <a:r>
              <a:rPr lang="en-US" sz="2800" dirty="0"/>
              <a:t>sentinel event is an unexpected occurrence involving death or serious physical or psychological injury, or the risk thereof</a:t>
            </a:r>
            <a:r>
              <a:rPr lang="en-US" sz="2800" dirty="0" smtClean="0"/>
              <a:t>.</a:t>
            </a:r>
          </a:p>
          <a:p>
            <a:pPr marL="0" indent="0" algn="r" eaLnBrk="1" hangingPunct="1">
              <a:spcBef>
                <a:spcPts val="0"/>
              </a:spcBef>
              <a:buNone/>
              <a:defRPr/>
            </a:pPr>
            <a:r>
              <a:rPr lang="en-US" sz="1200" dirty="0"/>
              <a:t>(</a:t>
            </a:r>
            <a:r>
              <a:rPr lang="en-US" sz="1200" dirty="0">
                <a:solidFill>
                  <a:srgbClr val="FFFF00"/>
                </a:solidFill>
                <a:hlinkClick r:id="rId3"/>
              </a:rPr>
              <a:t>http://</a:t>
            </a:r>
            <a:r>
              <a:rPr lang="en-US" sz="1200" dirty="0" smtClean="0">
                <a:solidFill>
                  <a:srgbClr val="FFFF00"/>
                </a:solidFill>
                <a:hlinkClick r:id="rId3"/>
              </a:rPr>
              <a:t>www.jointcommission.org/sentinel_event.aspx</a:t>
            </a:r>
            <a:r>
              <a:rPr lang="en-US" sz="1200" dirty="0" smtClean="0"/>
              <a:t>)</a:t>
            </a:r>
          </a:p>
          <a:p>
            <a:r>
              <a:rPr lang="en-US" sz="2800" dirty="0" smtClean="0"/>
              <a:t>National Institute of Justice (NIJ): </a:t>
            </a:r>
            <a:r>
              <a:rPr lang="en-US" sz="2800" dirty="0"/>
              <a:t>A sentinel event is a significant negative outcome that: s</a:t>
            </a:r>
            <a:r>
              <a:rPr lang="en-US" sz="2800" dirty="0" smtClean="0"/>
              <a:t>ignals </a:t>
            </a:r>
            <a:r>
              <a:rPr lang="en-US" sz="2800" dirty="0"/>
              <a:t>underlying weaknesses in the system or </a:t>
            </a:r>
            <a:r>
              <a:rPr lang="en-US" sz="2800" dirty="0" smtClean="0"/>
              <a:t>process; is </a:t>
            </a:r>
            <a:r>
              <a:rPr lang="en-US" sz="2800" dirty="0"/>
              <a:t>likely the result of compound </a:t>
            </a:r>
            <a:r>
              <a:rPr lang="en-US" sz="2800" dirty="0" smtClean="0"/>
              <a:t>errors; may </a:t>
            </a:r>
            <a:r>
              <a:rPr lang="en-US" sz="2800" dirty="0"/>
              <a:t>provide, if properly analyzed and addressed, important keys to strengthening the system and preventing future adverse events or outcomes. </a:t>
            </a:r>
            <a:endParaRPr lang="en-US" sz="2800" dirty="0" smtClean="0"/>
          </a:p>
          <a:p>
            <a:pPr marL="0" indent="0" algn="r">
              <a:buNone/>
            </a:pPr>
            <a:r>
              <a:rPr lang="en-US" sz="1200" dirty="0" smtClean="0"/>
              <a:t>(</a:t>
            </a:r>
            <a:r>
              <a:rPr lang="en-US" sz="1200" dirty="0" smtClean="0">
                <a:hlinkClick r:id="rId4"/>
              </a:rPr>
              <a:t>http</a:t>
            </a:r>
            <a:r>
              <a:rPr lang="en-US" sz="1200" dirty="0">
                <a:hlinkClick r:id="rId4"/>
              </a:rPr>
              <a:t>://</a:t>
            </a:r>
            <a:r>
              <a:rPr lang="en-US" sz="1200" dirty="0" smtClean="0">
                <a:hlinkClick r:id="rId4"/>
              </a:rPr>
              <a:t>nij.gov/topics/justice-system/Pages/sentinel-events.aspx</a:t>
            </a:r>
            <a:r>
              <a:rPr lang="en-US" sz="1200" dirty="0" smtClean="0"/>
              <a:t>)</a:t>
            </a:r>
          </a:p>
          <a:p>
            <a:pPr marL="0" indent="0" algn="r">
              <a:buNone/>
            </a:pPr>
            <a:endParaRPr lang="en-US" sz="2400" dirty="0"/>
          </a:p>
          <a:p>
            <a:pPr eaLnBrk="1" hangingPunct="1">
              <a:spcBef>
                <a:spcPts val="0"/>
              </a:spcBef>
              <a:defRPr/>
            </a:pPr>
            <a:endParaRPr lang="en-US" sz="2400" dirty="0" smtClean="0"/>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5/18</a:t>
            </a:r>
            <a:endParaRPr lang="en-US" sz="1600" dirty="0">
              <a:solidFill>
                <a:srgbClr val="000000"/>
              </a:solidFill>
            </a:endParaRPr>
          </a:p>
        </p:txBody>
      </p:sp>
    </p:spTree>
    <p:extLst>
      <p:ext uri="{BB962C8B-B14F-4D97-AF65-F5344CB8AC3E}">
        <p14:creationId xmlns:p14="http://schemas.microsoft.com/office/powerpoint/2010/main" xmlns="" val="1818629351"/>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Grp="1" noChangeArrowheads="1"/>
          </p:cNvSpPr>
          <p:nvPr>
            <p:ph type="title"/>
          </p:nvPr>
        </p:nvSpPr>
        <p:spPr>
          <a:xfrm>
            <a:off x="377824" y="274638"/>
            <a:ext cx="8589963" cy="1143000"/>
          </a:xfrm>
        </p:spPr>
        <p:txBody>
          <a:bodyPr/>
          <a:lstStyle/>
          <a:p>
            <a:pPr eaLnBrk="1" hangingPunct="1">
              <a:defRPr/>
            </a:pPr>
            <a:r>
              <a:rPr lang="en-US" sz="4000" dirty="0" smtClean="0"/>
              <a:t>CJS Examples of Sentinel Events</a:t>
            </a:r>
          </a:p>
        </p:txBody>
      </p:sp>
      <p:sp>
        <p:nvSpPr>
          <p:cNvPr id="25607" name="Rectangle 7"/>
          <p:cNvSpPr>
            <a:spLocks noGrp="1" noChangeArrowheads="1"/>
          </p:cNvSpPr>
          <p:nvPr>
            <p:ph sz="quarter" idx="4294967295"/>
          </p:nvPr>
        </p:nvSpPr>
        <p:spPr>
          <a:xfrm>
            <a:off x="393700" y="1957407"/>
            <a:ext cx="8293100" cy="4495800"/>
          </a:xfrm>
          <a:prstGeom prst="rect">
            <a:avLst/>
          </a:prstGeom>
        </p:spPr>
        <p:txBody>
          <a:bodyPr>
            <a:noAutofit/>
          </a:bodyPr>
          <a:lstStyle/>
          <a:p>
            <a:pPr eaLnBrk="1" hangingPunct="1">
              <a:spcBef>
                <a:spcPts val="0"/>
              </a:spcBef>
              <a:defRPr/>
            </a:pPr>
            <a:r>
              <a:rPr lang="en-US" sz="2600" dirty="0" smtClean="0"/>
              <a:t>Wrongful conviction or near-miss* for when accused of a criminal act</a:t>
            </a:r>
          </a:p>
          <a:p>
            <a:pPr eaLnBrk="1" hangingPunct="1">
              <a:spcBef>
                <a:spcPts val="0"/>
              </a:spcBef>
              <a:defRPr/>
            </a:pPr>
            <a:r>
              <a:rPr lang="en-US" sz="2600" dirty="0" smtClean="0"/>
              <a:t>Labeling of an individual when questioned by investigators relative a criminal case</a:t>
            </a:r>
            <a:endParaRPr lang="en-US" sz="2600" dirty="0"/>
          </a:p>
          <a:p>
            <a:pPr eaLnBrk="1" hangingPunct="1">
              <a:spcBef>
                <a:spcPts val="0"/>
              </a:spcBef>
              <a:defRPr/>
            </a:pPr>
            <a:r>
              <a:rPr lang="en-US" sz="2600" dirty="0" smtClean="0"/>
              <a:t>Inaccurate eye-witnesses testimony</a:t>
            </a:r>
          </a:p>
          <a:p>
            <a:pPr eaLnBrk="1" hangingPunct="1">
              <a:spcBef>
                <a:spcPts val="0"/>
              </a:spcBef>
              <a:defRPr/>
            </a:pPr>
            <a:r>
              <a:rPr lang="en-US" sz="2600" dirty="0" smtClean="0"/>
              <a:t>False statements from informants, victims or witnesses </a:t>
            </a:r>
          </a:p>
          <a:p>
            <a:pPr eaLnBrk="1" hangingPunct="1">
              <a:spcBef>
                <a:spcPts val="0"/>
              </a:spcBef>
              <a:defRPr/>
            </a:pPr>
            <a:r>
              <a:rPr lang="en-US" sz="2600" dirty="0" smtClean="0"/>
              <a:t>Over-reaching forensic subject matter expert testimony</a:t>
            </a:r>
          </a:p>
          <a:p>
            <a:pPr eaLnBrk="1" hangingPunct="1">
              <a:spcBef>
                <a:spcPts val="0"/>
              </a:spcBef>
              <a:defRPr/>
            </a:pPr>
            <a:r>
              <a:rPr lang="en-US" sz="2600" dirty="0" smtClean="0"/>
              <a:t>Exoneration outcomes: liability risk for criminal justice personnel and agencies</a:t>
            </a:r>
          </a:p>
        </p:txBody>
      </p:sp>
      <p:sp>
        <p:nvSpPr>
          <p:cNvPr id="5" name="TextBox 4"/>
          <p:cNvSpPr txBox="1"/>
          <p:nvPr/>
        </p:nvSpPr>
        <p:spPr>
          <a:xfrm>
            <a:off x="6848475" y="6291263"/>
            <a:ext cx="1937431" cy="307777"/>
          </a:xfrm>
          <a:prstGeom prst="rect">
            <a:avLst/>
          </a:prstGeom>
          <a:noFill/>
        </p:spPr>
        <p:txBody>
          <a:bodyPr wrap="square" rtlCol="0">
            <a:spAutoFit/>
          </a:bodyPr>
          <a:lstStyle/>
          <a:p>
            <a:r>
              <a:rPr lang="en-US" sz="1400" dirty="0" smtClean="0">
                <a:latin typeface="+mn-lt"/>
                <a:ea typeface="Batang" panose="02030600000101010101" pitchFamily="18" charset="-127"/>
              </a:rPr>
              <a:t>* Tried – found not guilty</a:t>
            </a:r>
            <a:endParaRPr lang="en-US" sz="1400" dirty="0">
              <a:latin typeface="+mn-lt"/>
              <a:ea typeface="Batang" panose="02030600000101010101" pitchFamily="18" charset="-127"/>
            </a:endParaRPr>
          </a:p>
        </p:txBody>
      </p:sp>
      <p:sp>
        <p:nvSpPr>
          <p:cNvPr id="6" name="Rectangle 5"/>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6/18</a:t>
            </a:r>
            <a:endParaRPr lang="en-US" sz="1600" dirty="0">
              <a:solidFill>
                <a:srgbClr val="000000"/>
              </a:solidFill>
            </a:endParaRPr>
          </a:p>
        </p:txBody>
      </p:sp>
    </p:spTree>
    <p:extLst>
      <p:ext uri="{BB962C8B-B14F-4D97-AF65-F5344CB8AC3E}">
        <p14:creationId xmlns:p14="http://schemas.microsoft.com/office/powerpoint/2010/main" xmlns="" val="4009972661"/>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Grp="1" noChangeArrowheads="1"/>
          </p:cNvSpPr>
          <p:nvPr>
            <p:ph type="title"/>
          </p:nvPr>
        </p:nvSpPr>
        <p:spPr/>
        <p:txBody>
          <a:bodyPr/>
          <a:lstStyle/>
          <a:p>
            <a:pPr eaLnBrk="1" hangingPunct="1">
              <a:defRPr/>
            </a:pPr>
            <a:r>
              <a:rPr lang="en-US" sz="4000" dirty="0" smtClean="0"/>
              <a:t>Rapid DNA Technology (RDT)</a:t>
            </a:r>
          </a:p>
        </p:txBody>
      </p:sp>
      <p:sp>
        <p:nvSpPr>
          <p:cNvPr id="25607" name="Rectangle 7"/>
          <p:cNvSpPr>
            <a:spLocks noGrp="1" noChangeArrowheads="1"/>
          </p:cNvSpPr>
          <p:nvPr>
            <p:ph sz="quarter" idx="4294967295"/>
          </p:nvPr>
        </p:nvSpPr>
        <p:spPr>
          <a:xfrm>
            <a:off x="393700" y="1885963"/>
            <a:ext cx="8293100" cy="4481522"/>
          </a:xfrm>
          <a:prstGeom prst="rect">
            <a:avLst/>
          </a:prstGeom>
        </p:spPr>
        <p:txBody>
          <a:bodyPr>
            <a:normAutofit/>
          </a:bodyPr>
          <a:lstStyle/>
          <a:p>
            <a:pPr eaLnBrk="1" hangingPunct="1">
              <a:spcBef>
                <a:spcPts val="0"/>
              </a:spcBef>
              <a:defRPr/>
            </a:pPr>
            <a:r>
              <a:rPr lang="en-US" sz="2600" dirty="0" smtClean="0"/>
              <a:t>You might think of RDT as a lab in a box</a:t>
            </a:r>
          </a:p>
          <a:p>
            <a:pPr eaLnBrk="1" hangingPunct="1">
              <a:spcBef>
                <a:spcPts val="0"/>
              </a:spcBef>
              <a:defRPr/>
            </a:pPr>
            <a:r>
              <a:rPr lang="en-US" sz="2600" dirty="0" smtClean="0"/>
              <a:t>Currently, there are two types of RDT equipment available to U.S. law enforcement and laboratories:</a:t>
            </a:r>
          </a:p>
          <a:p>
            <a:pPr marL="0" indent="0" eaLnBrk="1" hangingPunct="1">
              <a:spcBef>
                <a:spcPts val="0"/>
              </a:spcBef>
              <a:buNone/>
              <a:defRPr/>
            </a:pPr>
            <a:r>
              <a:rPr lang="en-US" sz="2600" dirty="0"/>
              <a:t>	</a:t>
            </a:r>
            <a:r>
              <a:rPr lang="en-US" sz="2600" dirty="0" smtClean="0"/>
              <a:t>1) General Electric - DNAscan </a:t>
            </a:r>
          </a:p>
          <a:p>
            <a:pPr marL="0" indent="0" eaLnBrk="1" hangingPunct="1">
              <a:spcBef>
                <a:spcPts val="0"/>
              </a:spcBef>
              <a:buNone/>
              <a:defRPr/>
            </a:pPr>
            <a:r>
              <a:rPr lang="en-US" sz="2600" dirty="0"/>
              <a:t>	</a:t>
            </a:r>
            <a:r>
              <a:rPr lang="en-US" sz="2600" dirty="0" smtClean="0"/>
              <a:t>2) </a:t>
            </a:r>
            <a:r>
              <a:rPr lang="en-US" sz="2600" dirty="0" err="1" smtClean="0"/>
              <a:t>IntegenX</a:t>
            </a:r>
            <a:r>
              <a:rPr lang="en-US" sz="2600" dirty="0" smtClean="0"/>
              <a:t> – </a:t>
            </a:r>
            <a:r>
              <a:rPr lang="en-US" sz="2600" dirty="0" err="1" smtClean="0"/>
              <a:t>RapidHit</a:t>
            </a:r>
            <a:r>
              <a:rPr lang="en-US" sz="2600" dirty="0" smtClean="0"/>
              <a:t> 200</a:t>
            </a:r>
          </a:p>
          <a:p>
            <a:pPr eaLnBrk="1" hangingPunct="1">
              <a:spcBef>
                <a:spcPts val="0"/>
              </a:spcBef>
              <a:defRPr/>
            </a:pPr>
            <a:r>
              <a:rPr lang="en-US" sz="2600" dirty="0" smtClean="0"/>
              <a:t>Provides agencies the ability to produce results in under ninety-minutes or collection to result in &lt; 2 hours</a:t>
            </a:r>
          </a:p>
          <a:p>
            <a:pPr eaLnBrk="1" hangingPunct="1">
              <a:spcBef>
                <a:spcPts val="0"/>
              </a:spcBef>
              <a:defRPr/>
            </a:pPr>
            <a:r>
              <a:rPr lang="en-US" sz="2600" dirty="0" smtClean="0"/>
              <a:t>RDT may deployed in nearly in a number of situations</a:t>
            </a:r>
          </a:p>
          <a:p>
            <a:pPr eaLnBrk="1" hangingPunct="1">
              <a:spcBef>
                <a:spcPts val="0"/>
              </a:spcBef>
              <a:defRPr/>
            </a:pPr>
            <a:r>
              <a:rPr lang="en-US" sz="2600" dirty="0" smtClean="0"/>
              <a:t>Potential to provide near real time access to DNA typing expertise via automation</a:t>
            </a:r>
          </a:p>
        </p:txBody>
      </p:sp>
      <p:sp>
        <p:nvSpPr>
          <p:cNvPr id="5" name="Rectangle 4"/>
          <p:cNvSpPr/>
          <p:nvPr/>
        </p:nvSpPr>
        <p:spPr>
          <a:xfrm>
            <a:off x="7177135" y="6300787"/>
            <a:ext cx="1833563" cy="4619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 7/18</a:t>
            </a:r>
            <a:endParaRPr lang="en-US" sz="1600" dirty="0">
              <a:solidFill>
                <a:srgbClr val="000000"/>
              </a:solidFill>
            </a:endParaRPr>
          </a:p>
        </p:txBody>
      </p:sp>
    </p:spTree>
    <p:extLst>
      <p:ext uri="{BB962C8B-B14F-4D97-AF65-F5344CB8AC3E}">
        <p14:creationId xmlns:p14="http://schemas.microsoft.com/office/powerpoint/2010/main" xmlns="" val="4021947457"/>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imes New Roman"/>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6088</TotalTime>
  <Words>1143</Words>
  <Application>Microsoft Office PowerPoint</Application>
  <PresentationFormat>On-screen Show (4:3)</PresentationFormat>
  <Paragraphs>162</Paragraphs>
  <Slides>21</Slides>
  <Notes>10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Slit</vt:lpstr>
      <vt:lpstr>About OMICS Group</vt:lpstr>
      <vt:lpstr>About OMICS Group Conferences</vt:lpstr>
      <vt:lpstr>Novel Concepts for the Application of Rapid DNA Technology as a Sentinel Event Prophylactic in the Criminal Justice System</vt:lpstr>
      <vt:lpstr>In Pursuit of Truth and Justice</vt:lpstr>
      <vt:lpstr>Is a Prophylactic Needed?</vt:lpstr>
      <vt:lpstr>Objectives</vt:lpstr>
      <vt:lpstr>What are Sentinel Events?</vt:lpstr>
      <vt:lpstr>CJS Examples of Sentinel Events</vt:lpstr>
      <vt:lpstr>Rapid DNA Technology (RDT)</vt:lpstr>
      <vt:lpstr>DNA Profile: GWA &lt; 85 Minutes</vt:lpstr>
      <vt:lpstr>AZDPS Deployment Type Model</vt:lpstr>
      <vt:lpstr>Probable Cause &amp; RDT</vt:lpstr>
      <vt:lpstr>DNA Sample Collection  </vt:lpstr>
      <vt:lpstr>Excluded / Not Excluded</vt:lpstr>
      <vt:lpstr>Wilson v. Lawrence County (2001)</vt:lpstr>
      <vt:lpstr>Notable Settlements in the Press</vt:lpstr>
      <vt:lpstr>Thoughts to Consider</vt:lpstr>
      <vt:lpstr>RDT as a Prophylactic for Sentinel Events</vt:lpstr>
      <vt:lpstr>Questions</vt:lpstr>
      <vt:lpstr>Slide 20</vt:lpstr>
      <vt:lpstr>Let Us Meet Again</vt:lpstr>
    </vt:vector>
  </TitlesOfParts>
  <Company>UNT Health Science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cbluemel</dc:creator>
  <cp:lastModifiedBy>Shivani dhyani</cp:lastModifiedBy>
  <cp:revision>400</cp:revision>
  <cp:lastPrinted>2014-08-13T18:25:21Z</cp:lastPrinted>
  <dcterms:created xsi:type="dcterms:W3CDTF">2007-02-05T23:20:45Z</dcterms:created>
  <dcterms:modified xsi:type="dcterms:W3CDTF">2014-09-29T10:30:27Z</dcterms:modified>
</cp:coreProperties>
</file>