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6" r:id="rId3"/>
    <p:sldId id="258" r:id="rId4"/>
    <p:sldId id="287" r:id="rId5"/>
    <p:sldId id="263" r:id="rId6"/>
    <p:sldId id="264" r:id="rId7"/>
    <p:sldId id="262" r:id="rId8"/>
    <p:sldId id="269" r:id="rId9"/>
    <p:sldId id="270" r:id="rId10"/>
    <p:sldId id="259" r:id="rId11"/>
    <p:sldId id="260" r:id="rId12"/>
    <p:sldId id="261" r:id="rId13"/>
    <p:sldId id="267" r:id="rId14"/>
    <p:sldId id="271" r:id="rId15"/>
    <p:sldId id="265" r:id="rId16"/>
    <p:sldId id="273" r:id="rId17"/>
    <p:sldId id="272" r:id="rId18"/>
    <p:sldId id="268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320EED-8565-4333-8D63-95C1D268B455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237233-0F0A-48EF-A77B-14A50BB5917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nas.er.usgs.gov/sitingreport.asp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TH5I1BtE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</a:rPr>
              <a:t>Marine Biotechnology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George </a:t>
            </a:r>
            <a:r>
              <a:rPr lang="en-US" sz="2800" b="1" dirty="0"/>
              <a:t>Schroeder MD., M.S., FACEP</a:t>
            </a:r>
            <a:r>
              <a:rPr lang="en-US" sz="2800" b="1" dirty="0" smtClean="0"/>
              <a:t>,</a:t>
            </a:r>
            <a:r>
              <a:rPr lang="en-US" sz="2800" b="1" dirty="0"/>
              <a:t> </a:t>
            </a:r>
            <a:r>
              <a:rPr lang="en-US" sz="2800" b="1" dirty="0" smtClean="0"/>
              <a:t>FAAUCM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</a:t>
            </a:r>
            <a:r>
              <a:rPr lang="en-US" sz="2400" dirty="0"/>
              <a:t>Clinical Assistant Professor of Emergency Medicine </a:t>
            </a:r>
          </a:p>
          <a:p>
            <a:pPr marL="0" indent="0">
              <a:buNone/>
            </a:pPr>
            <a:r>
              <a:rPr lang="en-US" sz="2400" dirty="0"/>
              <a:t>                University of Central Florida </a:t>
            </a:r>
          </a:p>
          <a:p>
            <a:pPr marL="0" indent="0">
              <a:buNone/>
            </a:pPr>
            <a:r>
              <a:rPr lang="en-US" sz="2400" dirty="0"/>
              <a:t>                College of Medicine</a:t>
            </a:r>
          </a:p>
          <a:p>
            <a:pPr marL="0" indent="0">
              <a:buNone/>
            </a:pPr>
            <a:r>
              <a:rPr lang="en-US" sz="2400" dirty="0"/>
              <a:t>                Orlando, Florida, </a:t>
            </a:r>
            <a:r>
              <a:rPr lang="en-US" sz="2400" dirty="0" smtClean="0"/>
              <a:t>USA</a:t>
            </a:r>
          </a:p>
          <a:p>
            <a:pPr marL="0" indent="0">
              <a:buNone/>
            </a:pPr>
            <a:r>
              <a:rPr lang="en-US" sz="2400" dirty="0" smtClean="0"/>
              <a:t>American Academy of Urgent Care Medicine</a:t>
            </a:r>
          </a:p>
          <a:p>
            <a:pPr marL="0" indent="0">
              <a:buNone/>
            </a:pPr>
            <a:r>
              <a:rPr lang="en-US" sz="2400" dirty="0" smtClean="0"/>
              <a:t>Chairman-International Urgent Care Medicine Committee</a:t>
            </a:r>
          </a:p>
          <a:p>
            <a:pPr marL="0" indent="0">
              <a:buNone/>
            </a:pPr>
            <a:r>
              <a:rPr lang="en-US" sz="2400" dirty="0" smtClean="0"/>
              <a:t>Executive </a:t>
            </a:r>
            <a:r>
              <a:rPr lang="en-US" sz="2400" dirty="0"/>
              <a:t>Council &amp; Senior Medical Editor –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Journal of the American Academy of Urgent Care Medicine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973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Four Marine Toxins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 Primary Toxin = antigenic heat-labile protein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 Acetylcholine  = a neurotransmitter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 Neuromuscular Toxins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 Low Molecular weight non-</a:t>
            </a:r>
            <a:r>
              <a:rPr lang="en-US" dirty="0" err="1" smtClean="0"/>
              <a:t>proteinaceous</a:t>
            </a:r>
            <a:r>
              <a:rPr lang="en-US" dirty="0" smtClean="0"/>
              <a:t> </a:t>
            </a:r>
            <a:r>
              <a:rPr lang="en-US" dirty="0" err="1" smtClean="0"/>
              <a:t>icthyotoxin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Scorpionfish</a:t>
            </a:r>
            <a:r>
              <a:rPr lang="en-US" dirty="0" smtClean="0"/>
              <a:t> </a:t>
            </a:r>
            <a:r>
              <a:rPr lang="en-US" sz="4000" dirty="0" smtClean="0"/>
              <a:t> (</a:t>
            </a:r>
            <a:r>
              <a:rPr lang="en-US" sz="4000" dirty="0" err="1" smtClean="0"/>
              <a:t>Scorpaena</a:t>
            </a:r>
            <a:r>
              <a:rPr lang="en-US" sz="4000" dirty="0" smtClean="0"/>
              <a:t> Species)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80481"/>
            <a:ext cx="3810000" cy="3098800"/>
          </a:xfrm>
        </p:spPr>
      </p:pic>
    </p:spTree>
    <p:extLst>
      <p:ext uri="{BB962C8B-B14F-4D97-AF65-F5344CB8AC3E}">
        <p14:creationId xmlns:p14="http://schemas.microsoft.com/office/powerpoint/2010/main" val="18701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Scorpion Fish rank 2</a:t>
            </a:r>
            <a:r>
              <a:rPr lang="en-US" baseline="30000" dirty="0" smtClean="0"/>
              <a:t>nd</a:t>
            </a:r>
            <a:r>
              <a:rPr lang="en-US" dirty="0" smtClean="0"/>
              <a:t> only to Stingrays in total number of estimated </a:t>
            </a:r>
            <a:r>
              <a:rPr lang="en-US" dirty="0" err="1" smtClean="0"/>
              <a:t>envenomations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50,000 cases annually</a:t>
            </a:r>
          </a:p>
          <a:p>
            <a:r>
              <a:rPr lang="en-US" dirty="0" smtClean="0"/>
              <a:t>Climate change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		      Change in environmental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 Oceanic conditions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Distribution of these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	venomous species of fish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4200" y="3657600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6900" y="4495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7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876800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onstantia"/>
              </a:rPr>
            </a:br>
            <a:r>
              <a:rPr lang="en-US" sz="3600" dirty="0">
                <a:solidFill>
                  <a:srgbClr val="FF0000"/>
                </a:solidFill>
                <a:latin typeface="Constantia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nstantia"/>
              </a:rPr>
            </a:br>
            <a:r>
              <a:rPr lang="en-US" sz="3600" dirty="0" smtClean="0">
                <a:solidFill>
                  <a:srgbClr val="FF0000"/>
                </a:solidFill>
                <a:latin typeface="Constantia"/>
              </a:rPr>
              <a:t>California </a:t>
            </a:r>
            <a:r>
              <a:rPr lang="en-US" sz="3600" dirty="0" err="1" smtClean="0">
                <a:solidFill>
                  <a:srgbClr val="FF0000"/>
                </a:solidFill>
                <a:latin typeface="Constantia"/>
              </a:rPr>
              <a:t>Scorpionfish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 smtClean="0">
                <a:solidFill>
                  <a:prstClr val="black"/>
                </a:solidFill>
                <a:latin typeface="Constantia"/>
              </a:rPr>
            </a:b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Also </a:t>
            </a:r>
            <a:r>
              <a:rPr lang="en-US" sz="2600" dirty="0">
                <a:solidFill>
                  <a:prstClr val="black"/>
                </a:solidFill>
                <a:latin typeface="Constantia"/>
              </a:rPr>
              <a:t>known as </a:t>
            </a:r>
            <a:r>
              <a:rPr lang="en-US" sz="2600" dirty="0" err="1">
                <a:solidFill>
                  <a:prstClr val="black"/>
                </a:solidFill>
                <a:latin typeface="Constantia"/>
              </a:rPr>
              <a:t>Sculpin</a:t>
            </a:r>
            <a:r>
              <a:rPr lang="en-US" sz="2600" dirty="0">
                <a:solidFill>
                  <a:prstClr val="black"/>
                </a:solidFill>
                <a:latin typeface="Constantia"/>
              </a:rPr>
              <a:t>, </a:t>
            </a:r>
            <a:r>
              <a:rPr lang="en-US" sz="2600" dirty="0" err="1" smtClean="0">
                <a:solidFill>
                  <a:prstClr val="black"/>
                </a:solidFill>
                <a:latin typeface="Constantia"/>
              </a:rPr>
              <a:t>Scorpaena</a:t>
            </a:r>
            <a:r>
              <a:rPr lang="en-US" sz="2600" dirty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2600" dirty="0" err="1" smtClean="0">
                <a:solidFill>
                  <a:prstClr val="black"/>
                </a:solidFill>
                <a:latin typeface="Constantia"/>
              </a:rPr>
              <a:t>guttata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 smtClean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>Rock fish shape – red in deeper water, brown in shallow 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water</a:t>
            </a:r>
            <a:br>
              <a:rPr lang="en-US" sz="2600" dirty="0" smtClean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>12 – 17 inches 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long, depth range 30m – 183m</a:t>
            </a:r>
            <a:br>
              <a:rPr lang="en-US" sz="2600" dirty="0" smtClean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>Habitat = shallow rocky areas, often in caves &amp; </a:t>
            </a:r>
            <a:r>
              <a:rPr lang="en-US" sz="2600" dirty="0" smtClean="0">
                <a:solidFill>
                  <a:prstClr val="black"/>
                </a:solidFill>
                <a:latin typeface="Constantia"/>
              </a:rPr>
              <a:t>crevices</a:t>
            </a:r>
            <a:br>
              <a:rPr lang="en-US" sz="2600" dirty="0" smtClean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/>
            </a:r>
            <a:br>
              <a:rPr lang="en-US" sz="2600" dirty="0">
                <a:solidFill>
                  <a:prstClr val="black"/>
                </a:solidFill>
                <a:latin typeface="Constantia"/>
              </a:rPr>
            </a:br>
            <a:r>
              <a:rPr lang="en-US" sz="2600" dirty="0">
                <a:solidFill>
                  <a:prstClr val="black"/>
                </a:solidFill>
                <a:latin typeface="Constantia"/>
              </a:rPr>
              <a:t>Heat labile toxin delivered through dorsal spines</a:t>
            </a:r>
            <a:br>
              <a:rPr lang="en-US" sz="2600" dirty="0">
                <a:solidFill>
                  <a:prstClr val="black"/>
                </a:solidFill>
                <a:latin typeface="Constantia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648200"/>
            <a:ext cx="3810000" cy="1981200"/>
          </a:xfrm>
        </p:spPr>
      </p:pic>
    </p:spTree>
    <p:extLst>
      <p:ext uri="{BB962C8B-B14F-4D97-AF65-F5344CB8AC3E}">
        <p14:creationId xmlns:p14="http://schemas.microsoft.com/office/powerpoint/2010/main" val="10860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Brazilian </a:t>
            </a:r>
            <a:r>
              <a:rPr lang="en-US" dirty="0" err="1" smtClean="0"/>
              <a:t>Scorpionfish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Scorpaena</a:t>
            </a:r>
            <a:r>
              <a:rPr lang="en-US" dirty="0" smtClean="0"/>
              <a:t> </a:t>
            </a:r>
            <a:r>
              <a:rPr lang="en-US" dirty="0" err="1" smtClean="0"/>
              <a:t>plumieri</a:t>
            </a:r>
            <a:r>
              <a:rPr lang="en-US" dirty="0" smtClean="0"/>
              <a:t>, </a:t>
            </a:r>
            <a:r>
              <a:rPr lang="en-US" dirty="0" err="1" smtClean="0"/>
              <a:t>Scorpaena</a:t>
            </a:r>
            <a:r>
              <a:rPr lang="en-US" dirty="0" smtClean="0"/>
              <a:t> </a:t>
            </a:r>
            <a:r>
              <a:rPr lang="en-US" dirty="0" err="1" smtClean="0"/>
              <a:t>brasiliensis</a:t>
            </a:r>
            <a:endParaRPr lang="en-US" dirty="0" smtClean="0"/>
          </a:p>
          <a:p>
            <a:r>
              <a:rPr lang="en-US" dirty="0" smtClean="0"/>
              <a:t>Venom is lethal (LD50) in mouse 0.28 mg/kg, </a:t>
            </a:r>
            <a:r>
              <a:rPr lang="en-US" dirty="0" err="1" smtClean="0"/>
              <a:t>i.v.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Displays  3 activities – </a:t>
            </a:r>
          </a:p>
          <a:p>
            <a:pPr marL="0" indent="0">
              <a:buNone/>
            </a:pPr>
            <a:r>
              <a:rPr lang="en-US" dirty="0" smtClean="0"/>
              <a:t>	1.  Hemorrhagic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2. Hemolytic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3. </a:t>
            </a:r>
            <a:r>
              <a:rPr lang="en-US" dirty="0" err="1" smtClean="0"/>
              <a:t>Proteolytic</a:t>
            </a:r>
            <a:endParaRPr lang="en-US" dirty="0" smtClean="0"/>
          </a:p>
          <a:p>
            <a:r>
              <a:rPr lang="en-US" dirty="0" smtClean="0"/>
              <a:t>Endothelial Barrier Dysfunction, microvascular </a:t>
            </a:r>
            <a:r>
              <a:rPr lang="en-US" dirty="0" err="1" smtClean="0"/>
              <a:t>hypermeability</a:t>
            </a:r>
            <a:r>
              <a:rPr lang="en-US" dirty="0"/>
              <a:t> </a:t>
            </a:r>
            <a:r>
              <a:rPr lang="en-US" dirty="0" smtClean="0"/>
              <a:t>&amp; CV effects = change in BP + 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Scorpionfish</a:t>
            </a:r>
            <a:r>
              <a:rPr lang="en-US" dirty="0" smtClean="0"/>
              <a:t> Venom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Potent hemolytic toxin (Sp-CTx-121 </a:t>
            </a:r>
            <a:r>
              <a:rPr lang="en-US" dirty="0" err="1" smtClean="0"/>
              <a:t>kDa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i="1" dirty="0" err="1" smtClean="0"/>
              <a:t>Scorpaena</a:t>
            </a:r>
            <a:r>
              <a:rPr lang="en-US" i="1" dirty="0" smtClean="0"/>
              <a:t> </a:t>
            </a:r>
            <a:r>
              <a:rPr lang="en-US" i="1" dirty="0" err="1" smtClean="0"/>
              <a:t>plumieri</a:t>
            </a:r>
            <a:r>
              <a:rPr lang="en-US" i="1" dirty="0" smtClean="0"/>
              <a:t> </a:t>
            </a:r>
            <a:r>
              <a:rPr lang="en-US" dirty="0" smtClean="0"/>
              <a:t>venom  </a:t>
            </a:r>
          </a:p>
          <a:p>
            <a:r>
              <a:rPr lang="en-US" dirty="0" smtClean="0"/>
              <a:t>Isolated from an Atlantic </a:t>
            </a:r>
            <a:r>
              <a:rPr lang="en-US" dirty="0" err="1" smtClean="0"/>
              <a:t>Scorpionfish</a:t>
            </a:r>
            <a:endParaRPr lang="en-US" dirty="0" smtClean="0"/>
          </a:p>
          <a:p>
            <a:r>
              <a:rPr lang="en-US" dirty="0" smtClean="0"/>
              <a:t>Mass Spectrometry:  AA sequences in </a:t>
            </a:r>
            <a:r>
              <a:rPr lang="en-US" dirty="0" err="1" smtClean="0"/>
              <a:t>Sp-CTx</a:t>
            </a:r>
            <a:r>
              <a:rPr lang="en-US" dirty="0" smtClean="0"/>
              <a:t> shared by other piscine hemolytic toxins</a:t>
            </a:r>
          </a:p>
          <a:p>
            <a:r>
              <a:rPr lang="en-US" dirty="0" smtClean="0"/>
              <a:t>Hemolytic activity of </a:t>
            </a:r>
            <a:r>
              <a:rPr lang="en-US" dirty="0" err="1" smtClean="0"/>
              <a:t>Sp-CTx</a:t>
            </a:r>
            <a:r>
              <a:rPr lang="en-US" dirty="0" smtClean="0"/>
              <a:t> on rabbit RBC’s  attenuated by osmotic protectants (PEG Polymers), and molecules larger than 6 nm in diameter inhibited cell </a:t>
            </a:r>
            <a:r>
              <a:rPr lang="en-US" dirty="0" err="1" smtClean="0"/>
              <a:t>lysis</a:t>
            </a:r>
            <a:r>
              <a:rPr lang="en-US" dirty="0" smtClean="0"/>
              <a:t> = </a:t>
            </a:r>
            <a:r>
              <a:rPr lang="en-US" dirty="0" err="1" smtClean="0"/>
              <a:t>Sp-CTx</a:t>
            </a:r>
            <a:r>
              <a:rPr lang="en-US" dirty="0" smtClean="0"/>
              <a:t> maybe pore-forming protein</a:t>
            </a:r>
          </a:p>
        </p:txBody>
      </p:sp>
    </p:spTree>
    <p:extLst>
      <p:ext uri="{BB962C8B-B14F-4D97-AF65-F5344CB8AC3E}">
        <p14:creationId xmlns:p14="http://schemas.microsoft.com/office/powerpoint/2010/main" val="22298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Scorpionfish</a:t>
            </a:r>
            <a:r>
              <a:rPr lang="en-US" dirty="0" smtClean="0"/>
              <a:t> near coral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15713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Manifestations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Intense pain at site of contact</a:t>
            </a:r>
          </a:p>
          <a:p>
            <a:r>
              <a:rPr lang="en-US" dirty="0" smtClean="0"/>
              <a:t>Edema, Erythema, occasional skin Necrosis</a:t>
            </a:r>
          </a:p>
          <a:p>
            <a:r>
              <a:rPr lang="en-US" dirty="0" err="1" smtClean="0"/>
              <a:t>Adenopathy</a:t>
            </a:r>
            <a:endParaRPr lang="en-US" dirty="0" smtClean="0"/>
          </a:p>
          <a:p>
            <a:r>
              <a:rPr lang="en-US" dirty="0" smtClean="0"/>
              <a:t>Nausea, vomiting, diarrhea</a:t>
            </a:r>
          </a:p>
          <a:p>
            <a:r>
              <a:rPr lang="en-US" dirty="0" smtClean="0"/>
              <a:t>Neuromuscular effects</a:t>
            </a:r>
          </a:p>
          <a:p>
            <a:r>
              <a:rPr lang="en-US" dirty="0" smtClean="0"/>
              <a:t>Agitation, malaise, sweating</a:t>
            </a:r>
          </a:p>
          <a:p>
            <a:r>
              <a:rPr lang="en-US" dirty="0" smtClean="0"/>
              <a:t>Cardiovascular – tachycardia &amp; arrhythmias</a:t>
            </a:r>
          </a:p>
        </p:txBody>
      </p:sp>
    </p:spTree>
    <p:extLst>
      <p:ext uri="{BB962C8B-B14F-4D97-AF65-F5344CB8AC3E}">
        <p14:creationId xmlns:p14="http://schemas.microsoft.com/office/powerpoint/2010/main" val="23361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1847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Inflammatory &amp; Vasoactive Effects of Marine Toxins &amp; Venoms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2875"/>
            <a:ext cx="8229600" cy="3134012"/>
          </a:xfrm>
        </p:spPr>
      </p:pic>
    </p:spTree>
    <p:extLst>
      <p:ext uri="{BB962C8B-B14F-4D97-AF65-F5344CB8AC3E}">
        <p14:creationId xmlns:p14="http://schemas.microsoft.com/office/powerpoint/2010/main" val="2543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Symptoms &amp; Signs- 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Intense </a:t>
            </a:r>
            <a:r>
              <a:rPr lang="en-US" dirty="0"/>
              <a:t>pain -</a:t>
            </a:r>
            <a:r>
              <a:rPr lang="en-US" dirty="0" smtClean="0"/>
              <a:t>site </a:t>
            </a:r>
            <a:r>
              <a:rPr lang="en-US" dirty="0"/>
              <a:t>of </a:t>
            </a:r>
            <a:r>
              <a:rPr lang="en-US" dirty="0" smtClean="0"/>
              <a:t>puncture on </a:t>
            </a:r>
            <a:r>
              <a:rPr lang="en-US" dirty="0"/>
              <a:t>patient’s extremity.</a:t>
            </a:r>
          </a:p>
          <a:p>
            <a:pPr lvl="0"/>
            <a:r>
              <a:rPr lang="en-US" dirty="0"/>
              <a:t>Erythema and edema also due to initial histamine-like allergic reaction to </a:t>
            </a:r>
            <a:r>
              <a:rPr lang="en-US" dirty="0" err="1"/>
              <a:t>proteinaceous</a:t>
            </a:r>
            <a:r>
              <a:rPr lang="en-US" dirty="0"/>
              <a:t> </a:t>
            </a:r>
            <a:r>
              <a:rPr lang="en-US" dirty="0" err="1"/>
              <a:t>ichthyotoxin</a:t>
            </a:r>
            <a:r>
              <a:rPr lang="en-US" dirty="0"/>
              <a:t> from Lionfish, </a:t>
            </a:r>
            <a:r>
              <a:rPr lang="en-US" dirty="0" err="1"/>
              <a:t>Scorpionfish</a:t>
            </a:r>
            <a:r>
              <a:rPr lang="en-US" dirty="0"/>
              <a:t>, Devil </a:t>
            </a:r>
            <a:r>
              <a:rPr lang="en-US" dirty="0" err="1"/>
              <a:t>Firefish</a:t>
            </a:r>
            <a:r>
              <a:rPr lang="en-US" dirty="0"/>
              <a:t> &amp; Stonefish</a:t>
            </a:r>
          </a:p>
          <a:p>
            <a:pPr lvl="0"/>
            <a:r>
              <a:rPr lang="en-US" dirty="0"/>
              <a:t>Surrounding rings of bluish cyanotic tissue due to potent, potentially fatal Stonefish envenomation</a:t>
            </a:r>
          </a:p>
          <a:p>
            <a:pPr lvl="0"/>
            <a:r>
              <a:rPr lang="en-US" dirty="0"/>
              <a:t>Vesicle formation, especially in softer connective tissue and skin of hands, along with warmth which may spread to entire affected limb</a:t>
            </a:r>
          </a:p>
          <a:p>
            <a:pPr lvl="0"/>
            <a:r>
              <a:rPr lang="en-US" dirty="0"/>
              <a:t>Thereafter – rapid tissue Sloughing,  - Cellulitis</a:t>
            </a:r>
          </a:p>
          <a:p>
            <a:pPr lvl="0"/>
            <a:r>
              <a:rPr lang="en-US" dirty="0"/>
              <a:t>Surrounding </a:t>
            </a:r>
            <a:r>
              <a:rPr lang="en-US" dirty="0" err="1"/>
              <a:t>hypesthesia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772400" cy="17526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sz="4900" u="sng" dirty="0"/>
              <a:t>Emergency Medical Management of </a:t>
            </a:r>
            <a:r>
              <a:rPr lang="en-US" sz="4900" u="sng" dirty="0" err="1"/>
              <a:t>Scorpionfish</a:t>
            </a:r>
            <a:r>
              <a:rPr lang="en-US" sz="4900" u="sng" dirty="0"/>
              <a:t>, Stonefish and Lionfish Envenomation</a:t>
            </a: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553200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200400"/>
            <a:ext cx="35052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3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Systemic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4000" dirty="0"/>
              <a:t>Nausea</a:t>
            </a:r>
          </a:p>
          <a:p>
            <a:pPr lvl="0"/>
            <a:r>
              <a:rPr lang="en-US" sz="4000" dirty="0"/>
              <a:t>Muscle weakness</a:t>
            </a:r>
          </a:p>
          <a:p>
            <a:pPr lvl="0"/>
            <a:r>
              <a:rPr lang="en-US" sz="4000" dirty="0"/>
              <a:t>Dyspnea</a:t>
            </a:r>
          </a:p>
          <a:p>
            <a:pPr lvl="0"/>
            <a:r>
              <a:rPr lang="en-US" sz="4000" dirty="0"/>
              <a:t>Hypotension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Stonefish Envenomation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Bradycardia</a:t>
            </a:r>
          </a:p>
          <a:p>
            <a:pPr lvl="0"/>
            <a:r>
              <a:rPr lang="en-US" sz="3600" dirty="0"/>
              <a:t>Syncope</a:t>
            </a:r>
          </a:p>
          <a:p>
            <a:pPr lvl="0"/>
            <a:r>
              <a:rPr lang="en-US" sz="3600" dirty="0"/>
              <a:t>Cardiogenic Shock</a:t>
            </a:r>
          </a:p>
          <a:p>
            <a:pPr lvl="0"/>
            <a:r>
              <a:rPr lang="en-US" sz="3600" dirty="0"/>
              <a:t>Congestive heart failure</a:t>
            </a:r>
          </a:p>
          <a:p>
            <a:pPr lvl="0"/>
            <a:r>
              <a:rPr lang="en-US" sz="3600" dirty="0"/>
              <a:t>Pulmonary Edema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800" dirty="0"/>
              <a:t>Decompression Sickness</a:t>
            </a:r>
          </a:p>
          <a:p>
            <a:pPr lvl="0"/>
            <a:r>
              <a:rPr lang="en-US" sz="2800" dirty="0"/>
              <a:t>Anaphylaxis</a:t>
            </a:r>
          </a:p>
          <a:p>
            <a:pPr lvl="0"/>
            <a:r>
              <a:rPr lang="en-US" sz="2800" dirty="0"/>
              <a:t>Serum Sickness</a:t>
            </a:r>
          </a:p>
          <a:p>
            <a:pPr lvl="0"/>
            <a:r>
              <a:rPr lang="en-US" sz="2800" dirty="0"/>
              <a:t>Echinoderm </a:t>
            </a:r>
            <a:r>
              <a:rPr lang="en-US" sz="2800" dirty="0" err="1"/>
              <a:t>envenomations</a:t>
            </a:r>
            <a:endParaRPr lang="en-US" sz="2800" dirty="0"/>
          </a:p>
          <a:p>
            <a:pPr lvl="0"/>
            <a:r>
              <a:rPr lang="en-US" sz="2800" dirty="0"/>
              <a:t>Stingray </a:t>
            </a:r>
            <a:r>
              <a:rPr lang="en-US" sz="2800" dirty="0" err="1"/>
              <a:t>envenomations</a:t>
            </a:r>
            <a:endParaRPr lang="en-US" sz="2800" dirty="0"/>
          </a:p>
          <a:p>
            <a:pPr lvl="0"/>
            <a:r>
              <a:rPr lang="en-US" sz="2800" dirty="0"/>
              <a:t>Urticarial eruptions</a:t>
            </a:r>
          </a:p>
          <a:p>
            <a:pPr lvl="0"/>
            <a:r>
              <a:rPr lang="en-US" sz="2800" dirty="0" err="1"/>
              <a:t>Dysbarism</a:t>
            </a:r>
            <a:endParaRPr lang="en-US" sz="2800" dirty="0"/>
          </a:p>
          <a:p>
            <a:pPr lvl="0"/>
            <a:r>
              <a:rPr lang="en-US" sz="2800" dirty="0"/>
              <a:t>Sea snake </a:t>
            </a:r>
            <a:r>
              <a:rPr lang="en-US" sz="2800" dirty="0" err="1"/>
              <a:t>envenomations</a:t>
            </a:r>
            <a:endParaRPr lang="en-US" sz="2800" dirty="0"/>
          </a:p>
          <a:p>
            <a:pPr lvl="0"/>
            <a:r>
              <a:rPr lang="en-US" sz="2800" dirty="0"/>
              <a:t>Spider bite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pPr lvl="0"/>
            <a:r>
              <a:rPr lang="en-US" sz="4000" i="1" dirty="0"/>
              <a:t>Soft tissue Radiographs with double marker </a:t>
            </a:r>
            <a:endParaRPr lang="en-US" sz="4000" dirty="0"/>
          </a:p>
          <a:p>
            <a:pPr lvl="0"/>
            <a:r>
              <a:rPr lang="en-US" sz="4000" i="1" dirty="0"/>
              <a:t>Ultrasound</a:t>
            </a:r>
            <a:endParaRPr lang="en-US" sz="4000" dirty="0"/>
          </a:p>
          <a:p>
            <a:pPr lvl="0"/>
            <a:r>
              <a:rPr lang="en-US" sz="4000" i="1" dirty="0"/>
              <a:t>CT Scanning &amp; MRI imaging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Emergency Management &amp; Therapeutic Modalities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1. </a:t>
            </a:r>
            <a:r>
              <a:rPr lang="en-US" sz="3000" b="1" dirty="0" smtClean="0"/>
              <a:t>Pre-hospital </a:t>
            </a:r>
            <a:r>
              <a:rPr lang="en-US" sz="3000" b="1" dirty="0"/>
              <a:t>Emergency Management-</a:t>
            </a:r>
          </a:p>
          <a:p>
            <a:pPr lvl="0"/>
            <a:r>
              <a:rPr lang="en-US" dirty="0"/>
              <a:t>Proper diagnosis</a:t>
            </a:r>
          </a:p>
          <a:p>
            <a:pPr lvl="0"/>
            <a:r>
              <a:rPr lang="en-US" dirty="0"/>
              <a:t>Gentle removal of visible spines with gloved hands</a:t>
            </a:r>
          </a:p>
          <a:p>
            <a:pPr lvl="0"/>
            <a:r>
              <a:rPr lang="en-US" dirty="0"/>
              <a:t>Direct pressure to control bleeding</a:t>
            </a:r>
          </a:p>
          <a:p>
            <a:pPr lvl="0"/>
            <a:r>
              <a:rPr lang="en-US" dirty="0"/>
              <a:t>Adequate Analgesia</a:t>
            </a:r>
          </a:p>
          <a:p>
            <a:pPr lvl="0"/>
            <a:r>
              <a:rPr lang="en-US" dirty="0"/>
              <a:t>Anti-emetic if necessary – for nausea</a:t>
            </a:r>
          </a:p>
          <a:p>
            <a:pPr lvl="0"/>
            <a:r>
              <a:rPr lang="en-US" dirty="0"/>
              <a:t>Also – prompt recognition of serious potentially life-threatening systemic symptoms and signs, followed by immediate CPR</a:t>
            </a:r>
          </a:p>
          <a:p>
            <a:pPr lvl="0"/>
            <a:r>
              <a:rPr lang="en-US" dirty="0"/>
              <a:t>Treatment of Anaphylaxis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2. </a:t>
            </a:r>
            <a:r>
              <a:rPr lang="en-US" b="1" dirty="0" smtClean="0"/>
              <a:t>Appropriate </a:t>
            </a:r>
            <a:r>
              <a:rPr lang="en-US" b="1" dirty="0"/>
              <a:t>Triage-</a:t>
            </a:r>
          </a:p>
          <a:p>
            <a:pPr lvl="0"/>
            <a:r>
              <a:rPr lang="en-US" dirty="0"/>
              <a:t>Level 3 &amp; 4 UCM Clinics ought to transfer to higher level of care, after initial stabilization and Tetanus Prophylaxis</a:t>
            </a:r>
          </a:p>
          <a:p>
            <a:pPr lvl="0"/>
            <a:r>
              <a:rPr lang="en-US" dirty="0"/>
              <a:t>Level 1 &amp; 2 UCM Clinics may initiate primary care including – parenteral analgesia, antiemetic, I.V. fluids if necessary,  antibiotics – only if indicated , wound debridement, Antihistamines,   Corticosteroids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Immediate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3. </a:t>
            </a:r>
            <a:r>
              <a:rPr lang="en-US" b="1" dirty="0" smtClean="0"/>
              <a:t>Hot </a:t>
            </a:r>
            <a:r>
              <a:rPr lang="en-US" b="1" dirty="0"/>
              <a:t>Water Immersion Technique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Continuous immersion in non-scalding hot water of affected region of body (up to max 114 degree F, or 45 degree C) and up to 20 minutes, should inactivate heat-labile venom in Lionfish, </a:t>
            </a:r>
            <a:r>
              <a:rPr lang="en-US" dirty="0" err="1"/>
              <a:t>Scorpionfish</a:t>
            </a:r>
            <a:r>
              <a:rPr lang="en-US" dirty="0"/>
              <a:t> and devil fish.  Pain relief in 97% of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4.</a:t>
            </a:r>
            <a:r>
              <a:rPr lang="en-US" b="1" dirty="0" smtClean="0"/>
              <a:t>Local, Regional Analgesic &amp; Sedation</a:t>
            </a:r>
          </a:p>
          <a:p>
            <a:r>
              <a:rPr lang="en-US" dirty="0" err="1" smtClean="0"/>
              <a:t>Tordol</a:t>
            </a:r>
            <a:endParaRPr lang="en-US" dirty="0" smtClean="0"/>
          </a:p>
          <a:p>
            <a:r>
              <a:rPr lang="en-US" dirty="0" smtClean="0"/>
              <a:t>Opiate analgesics – parenteral only in the absence of hypotension</a:t>
            </a:r>
          </a:p>
          <a:p>
            <a:r>
              <a:rPr lang="en-US" dirty="0" smtClean="0"/>
              <a:t>Bupivacaine – as local and / or regional block anesthesia for long-acting analgesia.  Increases electrical excitation threshold slowing nerve impulse propagation, reduces action potential and prevents generation and conduction of nerve impulses.</a:t>
            </a:r>
          </a:p>
          <a:p>
            <a:r>
              <a:rPr lang="en-US" dirty="0" err="1" smtClean="0"/>
              <a:t>Lorazepam</a:t>
            </a:r>
            <a:r>
              <a:rPr lang="en-US" dirty="0" smtClean="0"/>
              <a:t> or Midazolam – for procedural sedation as needed.</a:t>
            </a:r>
          </a:p>
          <a:p>
            <a:r>
              <a:rPr lang="en-US" dirty="0" smtClean="0"/>
              <a:t>Intravenous fluids for hypotension.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Stonefish </a:t>
            </a:r>
            <a:r>
              <a:rPr lang="en-US" dirty="0" err="1" smtClean="0"/>
              <a:t>Antivenom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IM / IV administration of </a:t>
            </a:r>
            <a:r>
              <a:rPr lang="en-US" dirty="0" err="1"/>
              <a:t>hyperimmunized</a:t>
            </a:r>
            <a:r>
              <a:rPr lang="en-US" dirty="0"/>
              <a:t> equine </a:t>
            </a:r>
            <a:r>
              <a:rPr lang="en-US" dirty="0" smtClean="0"/>
              <a:t>(Australian CSL) Antiserum </a:t>
            </a:r>
            <a:endParaRPr lang="en-US" dirty="0"/>
          </a:p>
          <a:p>
            <a:pPr lvl="0"/>
            <a:r>
              <a:rPr lang="en-US" dirty="0"/>
              <a:t>With:  pre-treatment subcutaneous epinephrine </a:t>
            </a:r>
            <a:r>
              <a:rPr lang="en-US" dirty="0" smtClean="0"/>
              <a:t> parenteral </a:t>
            </a:r>
            <a:r>
              <a:rPr lang="en-US" dirty="0"/>
              <a:t>antihistamine, </a:t>
            </a:r>
            <a:r>
              <a:rPr lang="en-US" dirty="0" smtClean="0"/>
              <a:t>corticosteroid</a:t>
            </a:r>
            <a:endParaRPr lang="en-US" dirty="0"/>
          </a:p>
          <a:p>
            <a:pPr lvl="0"/>
            <a:r>
              <a:rPr lang="en-US" dirty="0" smtClean="0"/>
              <a:t>for </a:t>
            </a:r>
            <a:r>
              <a:rPr lang="en-US" dirty="0"/>
              <a:t>Intravenous Use:  careful dilution – slow administration of:</a:t>
            </a:r>
          </a:p>
          <a:p>
            <a:pPr marL="0" lvl="0" indent="0">
              <a:buNone/>
            </a:pPr>
            <a:r>
              <a:rPr lang="en-US" dirty="0" smtClean="0"/>
              <a:t>      -  1 </a:t>
            </a:r>
            <a:r>
              <a:rPr lang="en-US" dirty="0"/>
              <a:t>ampoule (2000 U) for every 1-2 </a:t>
            </a:r>
            <a:r>
              <a:rPr lang="en-US" dirty="0" smtClean="0"/>
              <a:t>punctures</a:t>
            </a:r>
          </a:p>
          <a:p>
            <a:pPr marL="0" lvl="0" indent="0">
              <a:buNone/>
            </a:pPr>
            <a:r>
              <a:rPr lang="en-US" dirty="0"/>
              <a:t> </a:t>
            </a:r>
            <a:r>
              <a:rPr lang="en-US" dirty="0" smtClean="0"/>
              <a:t>     -  3 ampoules for more than 4 punctures</a:t>
            </a:r>
          </a:p>
          <a:p>
            <a:r>
              <a:rPr lang="en-US" dirty="0" smtClean="0"/>
              <a:t>Dilution:  50-100 </a:t>
            </a:r>
            <a:r>
              <a:rPr lang="en-US" dirty="0" err="1" smtClean="0"/>
              <a:t>mls</a:t>
            </a:r>
            <a:r>
              <a:rPr lang="en-US" dirty="0" smtClean="0"/>
              <a:t> – isotonic </a:t>
            </a:r>
            <a:r>
              <a:rPr lang="en-US" dirty="0" err="1" smtClean="0"/>
              <a:t>NaCl</a:t>
            </a:r>
            <a:r>
              <a:rPr lang="en-US" dirty="0" smtClean="0"/>
              <a:t> – slowly over 20 minutes on calibrated infusion pump.</a:t>
            </a:r>
          </a:p>
          <a:p>
            <a:r>
              <a:rPr lang="en-US" dirty="0" smtClean="0"/>
              <a:t>Wound debridement, irrigation and anti-sepsis</a:t>
            </a:r>
          </a:p>
          <a:p>
            <a:r>
              <a:rPr lang="en-US" dirty="0" smtClean="0"/>
              <a:t>Possible admission to hospital, possibly ICU</a:t>
            </a:r>
          </a:p>
          <a:p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905000"/>
          </a:xfrm>
        </p:spPr>
        <p:txBody>
          <a:bodyPr>
            <a:normAutofit/>
          </a:bodyPr>
          <a:lstStyle/>
          <a:p>
            <a:r>
              <a:rPr lang="en-US" sz="4000" i="1" dirty="0"/>
              <a:t>“If we can’t BEAT them, let’s EAT them”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NOAA:  2007 promoted a Lionfish cookbook </a:t>
            </a:r>
          </a:p>
          <a:p>
            <a:r>
              <a:rPr lang="en-US" dirty="0" smtClean="0"/>
              <a:t>FDA:  Discouraged this campaign –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However, from tests conducted on more than 200 Lionfish, more than 25% exceed federal levels of ciguatera fish toxin; or more than 0.1 parts per billion.  Nevertheless, other reports have dismissed these findings as “negligible and not clinically significant”. </a:t>
            </a:r>
            <a:endParaRPr lang="en-US" sz="2800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063752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B0F0"/>
                </a:solidFill>
              </a:rPr>
              <a:t/>
            </a:r>
            <a:br>
              <a:rPr lang="en-US" sz="4400" dirty="0" smtClean="0">
                <a:solidFill>
                  <a:srgbClr val="00B0F0"/>
                </a:solidFill>
              </a:rPr>
            </a:br>
            <a:r>
              <a:rPr lang="en-US" sz="4400" dirty="0" smtClean="0">
                <a:solidFill>
                  <a:srgbClr val="00B0F0"/>
                </a:solidFill>
              </a:rPr>
              <a:t>     </a:t>
            </a:r>
            <a:r>
              <a:rPr lang="en-US" sz="4800" dirty="0" smtClean="0">
                <a:solidFill>
                  <a:srgbClr val="00B0F0"/>
                </a:solidFill>
              </a:rPr>
              <a:t> LIONFISH    </a:t>
            </a:r>
            <a:r>
              <a:rPr lang="en-US" sz="4400" dirty="0" smtClean="0">
                <a:solidFill>
                  <a:srgbClr val="00B0F0"/>
                </a:solidFill>
              </a:rPr>
              <a:t>-      (</a:t>
            </a:r>
            <a:r>
              <a:rPr lang="en-US" sz="4400" dirty="0" err="1" smtClean="0">
                <a:solidFill>
                  <a:srgbClr val="00B0F0"/>
                </a:solidFill>
              </a:rPr>
              <a:t>Pterosis</a:t>
            </a:r>
            <a:r>
              <a:rPr lang="en-US" sz="4400" dirty="0" smtClean="0">
                <a:solidFill>
                  <a:srgbClr val="00B0F0"/>
                </a:solidFill>
              </a:rPr>
              <a:t> Species) </a:t>
            </a:r>
            <a:endParaRPr lang="en-US" sz="4400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000" y="3707606"/>
            <a:ext cx="1270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57400"/>
            <a:ext cx="5715000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Moreover, rapidly evolving climate change and disruption of the delicate ocean Biome and fragile ecosystems necessitate growing awareness of this escalating biomedical challenge, with dire environmental consequences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dirty="0" smtClean="0">
                <a:hlinkClick r:id="rId2"/>
              </a:rPr>
              <a:t>http://nas.er.usgs.gov/sitingreport.aspx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Tracking and Cataloging Non-native Invasive Marine Species.  </a:t>
            </a:r>
          </a:p>
          <a:p>
            <a:pPr marL="0" indent="0">
              <a:buNone/>
            </a:pPr>
            <a:r>
              <a:rPr lang="en-US" i="1" dirty="0" smtClean="0"/>
              <a:t>Proactive conservation measures to protect delicate marine ecosystems.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329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 Orbiter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57400"/>
            <a:ext cx="4114800" cy="4191000"/>
          </a:xfrm>
        </p:spPr>
      </p:pic>
    </p:spTree>
    <p:extLst>
      <p:ext uri="{BB962C8B-B14F-4D97-AF65-F5344CB8AC3E}">
        <p14:creationId xmlns:p14="http://schemas.microsoft.com/office/powerpoint/2010/main" val="22494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Red Lionfish</a:t>
            </a:r>
            <a:endParaRPr lang="en-US" dirty="0"/>
          </a:p>
        </p:txBody>
      </p:sp>
      <p:pic>
        <p:nvPicPr>
          <p:cNvPr id="4" name="redlionfis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05000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4318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Lionfish Distribution</a:t>
            </a:r>
            <a:endParaRPr lang="en-US" dirty="0"/>
          </a:p>
        </p:txBody>
      </p:sp>
      <p:pic>
        <p:nvPicPr>
          <p:cNvPr id="24" name="i9TH5I1Bt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981200"/>
            <a:ext cx="7086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 Lionfish     &amp;  Stonefish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36" y="1935163"/>
            <a:ext cx="6454327" cy="4389437"/>
          </a:xfrm>
        </p:spPr>
      </p:pic>
    </p:spTree>
    <p:extLst>
      <p:ext uri="{BB962C8B-B14F-4D97-AF65-F5344CB8AC3E}">
        <p14:creationId xmlns:p14="http://schemas.microsoft.com/office/powerpoint/2010/main" val="34009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Stonefish (</a:t>
            </a:r>
            <a:r>
              <a:rPr lang="en-US" dirty="0" err="1" smtClean="0"/>
              <a:t>Synanceia</a:t>
            </a:r>
            <a:r>
              <a:rPr lang="en-US" dirty="0" smtClean="0"/>
              <a:t> </a:t>
            </a:r>
            <a:r>
              <a:rPr lang="en-US" dirty="0" err="1" smtClean="0"/>
              <a:t>verrucosa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5334000" cy="4191000"/>
          </a:xfrm>
        </p:spPr>
      </p:pic>
    </p:spTree>
    <p:extLst>
      <p:ext uri="{BB962C8B-B14F-4D97-AF65-F5344CB8AC3E}">
        <p14:creationId xmlns:p14="http://schemas.microsoft.com/office/powerpoint/2010/main" val="40477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Stonefish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Autofit/>
          </a:bodyPr>
          <a:lstStyle/>
          <a:p>
            <a:r>
              <a:rPr lang="en-US" sz="2400" dirty="0"/>
              <a:t>Family: </a:t>
            </a:r>
            <a:r>
              <a:rPr lang="en-US" sz="2400" dirty="0" err="1"/>
              <a:t>Synanceiidae</a:t>
            </a:r>
            <a:endParaRPr lang="en-US" sz="2400" dirty="0"/>
          </a:p>
          <a:p>
            <a:r>
              <a:rPr lang="en-US" sz="2400" dirty="0"/>
              <a:t>Genus: </a:t>
            </a:r>
            <a:r>
              <a:rPr lang="en-US" sz="2400" dirty="0" err="1"/>
              <a:t>Synanceia</a:t>
            </a:r>
            <a:endParaRPr lang="en-US" sz="2400" dirty="0"/>
          </a:p>
          <a:p>
            <a:r>
              <a:rPr lang="en-US" sz="2400" dirty="0"/>
              <a:t>Species: </a:t>
            </a:r>
            <a:r>
              <a:rPr lang="en-US" sz="2400" dirty="0" err="1"/>
              <a:t>Synanceia</a:t>
            </a:r>
            <a:r>
              <a:rPr lang="en-US" sz="2400" dirty="0"/>
              <a:t> alula, </a:t>
            </a:r>
            <a:r>
              <a:rPr lang="en-US" sz="2400" dirty="0" err="1"/>
              <a:t>Synanceia</a:t>
            </a:r>
            <a:r>
              <a:rPr lang="en-US" sz="2400" dirty="0"/>
              <a:t> horrid, </a:t>
            </a:r>
            <a:r>
              <a:rPr lang="en-US" sz="2400" dirty="0" err="1"/>
              <a:t>Synanceia</a:t>
            </a:r>
            <a:r>
              <a:rPr lang="en-US" sz="2400" dirty="0"/>
              <a:t> nana, </a:t>
            </a:r>
            <a:r>
              <a:rPr lang="en-US" sz="2400" dirty="0" err="1"/>
              <a:t>Synanceia</a:t>
            </a:r>
            <a:r>
              <a:rPr lang="en-US" sz="2400" dirty="0"/>
              <a:t> </a:t>
            </a:r>
            <a:r>
              <a:rPr lang="en-US" sz="2400" dirty="0" err="1"/>
              <a:t>platyrhyncha</a:t>
            </a:r>
            <a:r>
              <a:rPr lang="en-US" sz="2400" dirty="0"/>
              <a:t>, and </a:t>
            </a:r>
            <a:r>
              <a:rPr lang="en-US" sz="2400" dirty="0" err="1"/>
              <a:t>Synanceia</a:t>
            </a:r>
            <a:r>
              <a:rPr lang="en-US" sz="2400" dirty="0"/>
              <a:t> </a:t>
            </a:r>
            <a:r>
              <a:rPr lang="en-US" sz="2400" dirty="0" err="1"/>
              <a:t>verrucosa</a:t>
            </a:r>
            <a:endParaRPr lang="en-US" sz="2400" dirty="0"/>
          </a:p>
          <a:p>
            <a:r>
              <a:rPr lang="en-US" sz="2400" dirty="0"/>
              <a:t>Length: Up to 50 cm</a:t>
            </a:r>
          </a:p>
          <a:p>
            <a:r>
              <a:rPr lang="en-US" sz="2400" dirty="0"/>
              <a:t>Weight: nearly 5 pounds or 2400 grams</a:t>
            </a:r>
          </a:p>
          <a:p>
            <a:r>
              <a:rPr lang="en-US" sz="2400" dirty="0"/>
              <a:t>Diet: Carnivorous, primarily small fishes and shrimps</a:t>
            </a:r>
          </a:p>
          <a:p>
            <a:r>
              <a:rPr lang="en-US" sz="2400" dirty="0"/>
              <a:t>Life Span: 5 to 10 years</a:t>
            </a:r>
          </a:p>
          <a:p>
            <a:r>
              <a:rPr lang="en-US" sz="2400" dirty="0"/>
              <a:t>Nature: Venomous, dangerous and even fatal to humans</a:t>
            </a:r>
          </a:p>
          <a:p>
            <a:r>
              <a:rPr lang="en-US" sz="2400" dirty="0"/>
              <a:t>Habitat: Coral reef, near and about rocks, mud or sand in tidal inlets</a:t>
            </a:r>
          </a:p>
          <a:p>
            <a:r>
              <a:rPr lang="en-US" sz="2400" dirty="0"/>
              <a:t>Range: Coastal regions of Indo-Pacific oceans and northern Australian waters</a:t>
            </a:r>
          </a:p>
        </p:txBody>
      </p:sp>
    </p:spTree>
    <p:extLst>
      <p:ext uri="{BB962C8B-B14F-4D97-AF65-F5344CB8AC3E}">
        <p14:creationId xmlns:p14="http://schemas.microsoft.com/office/powerpoint/2010/main" val="111908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Stonefish Marine Toxins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venom of a stonefish is made of a mixture of proteins, like the </a:t>
            </a:r>
            <a:r>
              <a:rPr lang="en-US" dirty="0" err="1"/>
              <a:t>haemolytic</a:t>
            </a:r>
            <a:r>
              <a:rPr lang="en-US" dirty="0"/>
              <a:t> </a:t>
            </a:r>
            <a:r>
              <a:rPr lang="en-US" dirty="0" err="1"/>
              <a:t>stonustoxin</a:t>
            </a:r>
            <a:r>
              <a:rPr lang="en-US" dirty="0"/>
              <a:t>, the </a:t>
            </a:r>
            <a:r>
              <a:rPr lang="en-US" dirty="0" err="1" smtClean="0"/>
              <a:t>proteinaceous</a:t>
            </a:r>
            <a:r>
              <a:rPr lang="en-US" dirty="0" smtClean="0"/>
              <a:t>  </a:t>
            </a:r>
            <a:r>
              <a:rPr lang="en-US" dirty="0" err="1" smtClean="0"/>
              <a:t>verrucotoxin</a:t>
            </a:r>
            <a:r>
              <a:rPr lang="en-US" dirty="0" smtClean="0"/>
              <a:t> </a:t>
            </a:r>
            <a:r>
              <a:rPr lang="en-US" dirty="0"/>
              <a:t>and the </a:t>
            </a:r>
            <a:r>
              <a:rPr lang="en-US" dirty="0" err="1"/>
              <a:t>cardioactive</a:t>
            </a:r>
            <a:r>
              <a:rPr lang="en-US" dirty="0"/>
              <a:t> </a:t>
            </a:r>
            <a:r>
              <a:rPr lang="en-US" dirty="0" err="1"/>
              <a:t>cardioleputin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Its </a:t>
            </a:r>
            <a:r>
              <a:rPr lang="en-US" dirty="0"/>
              <a:t>glands have neurotoxins at the base of its needle-like dorsal fin spines, 13 of them. The stonefish emits toxins when it feels threatened or is disturbed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Depending </a:t>
            </a:r>
            <a:r>
              <a:rPr lang="en-US" dirty="0"/>
              <a:t>on the depth of the penetration of its poisonous spines, the poison takes </a:t>
            </a:r>
            <a:r>
              <a:rPr lang="en-US" dirty="0" smtClean="0"/>
              <a:t> </a:t>
            </a:r>
            <a:r>
              <a:rPr lang="en-US" dirty="0"/>
              <a:t>less </a:t>
            </a:r>
            <a:r>
              <a:rPr lang="en-US" dirty="0" smtClean="0"/>
              <a:t>than 1- </a:t>
            </a:r>
            <a:r>
              <a:rPr lang="en-US" dirty="0"/>
              <a:t>2 hours to kill a human being after driving him into severe pain, tissue death and paralysis.</a:t>
            </a:r>
          </a:p>
        </p:txBody>
      </p:sp>
    </p:spTree>
    <p:extLst>
      <p:ext uri="{BB962C8B-B14F-4D97-AF65-F5344CB8AC3E}">
        <p14:creationId xmlns:p14="http://schemas.microsoft.com/office/powerpoint/2010/main" val="36120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330</TotalTime>
  <Words>1027</Words>
  <Application>Microsoft Office PowerPoint</Application>
  <PresentationFormat>On-screen Show (4:3)</PresentationFormat>
  <Paragraphs>150</Paragraphs>
  <Slides>31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Marine Biotechnology</vt:lpstr>
      <vt:lpstr>   Emergency Medical Management of Scorpionfish, Stonefish and Lionfish Envenomation</vt:lpstr>
      <vt:lpstr>       LIONFISH    -      (Pterosis Species) </vt:lpstr>
      <vt:lpstr>Red Lionfish</vt:lpstr>
      <vt:lpstr>Lionfish Distribution</vt:lpstr>
      <vt:lpstr>        Lionfish     &amp;  Stonefish</vt:lpstr>
      <vt:lpstr>Stonefish (Synanceia verrucosa)</vt:lpstr>
      <vt:lpstr>Stonefish</vt:lpstr>
      <vt:lpstr>Stonefish Marine Toxins</vt:lpstr>
      <vt:lpstr>Four Marine Toxins</vt:lpstr>
      <vt:lpstr>Scorpionfish  (Scorpaena Species)</vt:lpstr>
      <vt:lpstr>PowerPoint Presentation</vt:lpstr>
      <vt:lpstr>                California Scorpionfish Also known as Sculpin, Scorpaena  guttata  Rock fish shape – red in deeper water, brown in shallow water  12 – 17 inches long, depth range 30m – 183m  Habitat = shallow rocky areas, often in caves &amp; crevices  Heat labile toxin delivered through dorsal spines </vt:lpstr>
      <vt:lpstr>Brazilian Scorpionfish</vt:lpstr>
      <vt:lpstr>Scorpionfish Venom  </vt:lpstr>
      <vt:lpstr>Scorpionfish near coral formation</vt:lpstr>
      <vt:lpstr>Clinical Manifestations</vt:lpstr>
      <vt:lpstr>Inflammatory &amp; Vasoactive Effects of Marine Toxins &amp; Venoms</vt:lpstr>
      <vt:lpstr>Symptoms &amp; Signs- Local</vt:lpstr>
      <vt:lpstr>Systemic Effects</vt:lpstr>
      <vt:lpstr>Stonefish Envenomation</vt:lpstr>
      <vt:lpstr>Differential Diagnosis</vt:lpstr>
      <vt:lpstr>Imaging</vt:lpstr>
      <vt:lpstr>Emergency Management &amp; Therapeutic Modalities</vt:lpstr>
      <vt:lpstr>Referral</vt:lpstr>
      <vt:lpstr>Immediate Treatment</vt:lpstr>
      <vt:lpstr>PowerPoint Presentation</vt:lpstr>
      <vt:lpstr>Stonefish Antivenom</vt:lpstr>
      <vt:lpstr>“If we can’t BEAT them, let’s EAT them” </vt:lpstr>
      <vt:lpstr>Conclusion</vt:lpstr>
      <vt:lpstr>Sea Orbiter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Biotechnology</dc:title>
  <dc:creator>Schroder</dc:creator>
  <cp:lastModifiedBy>Schroder</cp:lastModifiedBy>
  <cp:revision>38</cp:revision>
  <cp:lastPrinted>2014-05-26T20:42:38Z</cp:lastPrinted>
  <dcterms:created xsi:type="dcterms:W3CDTF">2014-05-26T19:52:01Z</dcterms:created>
  <dcterms:modified xsi:type="dcterms:W3CDTF">2014-06-20T21:20:04Z</dcterms:modified>
</cp:coreProperties>
</file>