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5"/>
  </p:notesMasterIdLst>
  <p:sldIdLst>
    <p:sldId id="259" r:id="rId2"/>
    <p:sldId id="271" r:id="rId3"/>
    <p:sldId id="272" r:id="rId4"/>
    <p:sldId id="299" r:id="rId5"/>
    <p:sldId id="273" r:id="rId6"/>
    <p:sldId id="275" r:id="rId7"/>
    <p:sldId id="297" r:id="rId8"/>
    <p:sldId id="276" r:id="rId9"/>
    <p:sldId id="281" r:id="rId10"/>
    <p:sldId id="279" r:id="rId11"/>
    <p:sldId id="283" r:id="rId12"/>
    <p:sldId id="302" r:id="rId13"/>
    <p:sldId id="303" r:id="rId14"/>
    <p:sldId id="304" r:id="rId15"/>
    <p:sldId id="305" r:id="rId16"/>
    <p:sldId id="307" r:id="rId17"/>
    <p:sldId id="306" r:id="rId18"/>
    <p:sldId id="301" r:id="rId19"/>
    <p:sldId id="325" r:id="rId20"/>
    <p:sldId id="312" r:id="rId21"/>
    <p:sldId id="308" r:id="rId22"/>
    <p:sldId id="310" r:id="rId23"/>
    <p:sldId id="311" r:id="rId24"/>
    <p:sldId id="295" r:id="rId25"/>
    <p:sldId id="296" r:id="rId26"/>
    <p:sldId id="300" r:id="rId27"/>
    <p:sldId id="327" r:id="rId28"/>
    <p:sldId id="291" r:id="rId29"/>
    <p:sldId id="286" r:id="rId30"/>
    <p:sldId id="284" r:id="rId31"/>
    <p:sldId id="285" r:id="rId32"/>
    <p:sldId id="309" r:id="rId33"/>
    <p:sldId id="314" r:id="rId34"/>
    <p:sldId id="326" r:id="rId35"/>
    <p:sldId id="294" r:id="rId36"/>
    <p:sldId id="292" r:id="rId37"/>
    <p:sldId id="293" r:id="rId38"/>
    <p:sldId id="287" r:id="rId39"/>
    <p:sldId id="288" r:id="rId40"/>
    <p:sldId id="289" r:id="rId41"/>
    <p:sldId id="290" r:id="rId42"/>
    <p:sldId id="282" r:id="rId43"/>
    <p:sldId id="32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E81D6"/>
    <a:srgbClr val="FEB71A"/>
    <a:srgbClr val="72A7C0"/>
    <a:srgbClr val="705E5F"/>
    <a:srgbClr val="CC8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7BB25-EA28-458C-9BEB-E185ECB03206}" type="datetimeFigureOut">
              <a:rPr lang="en-US" smtClean="0"/>
              <a:pPr/>
              <a:t>8/10/15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60F1-D9D7-452D-8F51-4FED64DC9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Figure. FSH glycosylation microheterogeneity and function. The </a:t>
            </a:r>
            <a:r>
              <a:rPr lang="en-US" dirty="0" err="1" smtClean="0"/>
              <a:t>glycans</a:t>
            </a:r>
            <a:r>
              <a:rPr lang="en-US" dirty="0" smtClean="0"/>
              <a:t> localized at each N-glycosylation site by </a:t>
            </a:r>
            <a:r>
              <a:rPr lang="en-US" dirty="0" err="1" smtClean="0"/>
              <a:t>glycopeptide</a:t>
            </a:r>
            <a:r>
              <a:rPr lang="en-US" dirty="0" smtClean="0"/>
              <a:t> mass spectrometry are shown. The functions for each glycan are indicated.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8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m/z 2005.7</a:t>
            </a:r>
            <a:r>
              <a:rPr lang="en-US" baseline="0" dirty="0" smtClean="0"/>
              <a:t> = 100%</a:t>
            </a:r>
          </a:p>
          <a:p>
            <a:r>
              <a:rPr lang="en-US" baseline="0" dirty="0" smtClean="0"/>
              <a:t>m/z 2208.8 = 87%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m/z 1681.6 = 100%</a:t>
            </a:r>
          </a:p>
          <a:p>
            <a:r>
              <a:rPr lang="en-US" dirty="0" smtClean="0"/>
              <a:t>m/z</a:t>
            </a:r>
            <a:r>
              <a:rPr lang="en-US" baseline="0" dirty="0" smtClean="0"/>
              <a:t> 1640.6 = 96%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1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m/z 2151.8 = 100%</a:t>
            </a:r>
          </a:p>
          <a:p>
            <a:r>
              <a:rPr lang="en-US" dirty="0" smtClean="0"/>
              <a:t>m/z 2516.9 = 92%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91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m/z 2516.9 = 100%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8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Point out that human FSH exists as differentially glycosylated </a:t>
            </a:r>
            <a:r>
              <a:rPr lang="en-US" dirty="0" err="1">
                <a:latin typeface="Calibri" charset="0"/>
              </a:rPr>
              <a:t>FSHbeta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glycoforms</a:t>
            </a:r>
            <a:r>
              <a:rPr lang="en-US" dirty="0">
                <a:latin typeface="Calibri" charset="0"/>
              </a:rPr>
              <a:t>, while eFSH has essentially one (1 glycan) while pig and sheep FSH </a:t>
            </a:r>
            <a:r>
              <a:rPr lang="en-US" dirty="0" smtClean="0">
                <a:latin typeface="Calibri" charset="0"/>
              </a:rPr>
              <a:t>appear to have </a:t>
            </a:r>
            <a:r>
              <a:rPr lang="en-US" dirty="0">
                <a:latin typeface="Calibri" charset="0"/>
              </a:rPr>
              <a:t>one </a:t>
            </a:r>
            <a:r>
              <a:rPr lang="en-US" dirty="0" err="1">
                <a:latin typeface="Calibri" charset="0"/>
              </a:rPr>
              <a:t>glycoform</a:t>
            </a:r>
            <a:r>
              <a:rPr lang="en-US" dirty="0">
                <a:latin typeface="Calibri" charset="0"/>
              </a:rPr>
              <a:t> (2 glycan)</a:t>
            </a:r>
            <a:r>
              <a:rPr lang="en-US" dirty="0" smtClean="0">
                <a:latin typeface="Calibri" charset="0"/>
              </a:rPr>
              <a:t>.</a:t>
            </a:r>
          </a:p>
          <a:p>
            <a:r>
              <a:rPr lang="en-US" dirty="0" smtClean="0">
                <a:latin typeface="Calibri" charset="0"/>
              </a:rPr>
              <a:t>Complete separation of </a:t>
            </a:r>
            <a:r>
              <a:rPr lang="en-US" dirty="0" err="1" smtClean="0">
                <a:latin typeface="Calibri" charset="0"/>
              </a:rPr>
              <a:t>pFSH</a:t>
            </a:r>
            <a:r>
              <a:rPr lang="en-US" dirty="0" smtClean="0">
                <a:latin typeface="Calibri" charset="0"/>
              </a:rPr>
              <a:t> 21 to the </a:t>
            </a:r>
            <a:r>
              <a:rPr lang="en-US" dirty="0" err="1" smtClean="0">
                <a:latin typeface="Calibri" charset="0"/>
              </a:rPr>
              <a:t>pLH</a:t>
            </a:r>
            <a:r>
              <a:rPr lang="en-US" dirty="0" smtClean="0">
                <a:latin typeface="Calibri" charset="0"/>
              </a:rPr>
              <a:t> fraction. However, accompanied by some pFSH24</a:t>
            </a:r>
            <a:r>
              <a:rPr lang="en-US" baseline="0" dirty="0" smtClean="0">
                <a:latin typeface="Calibri" charset="0"/>
              </a:rPr>
              <a:t> as well.</a:t>
            </a:r>
            <a:endParaRPr lang="en-US" dirty="0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E79D79-4CEF-FE4D-B303-430919658E5B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Analysis of hFSH from pituitaries</a:t>
            </a:r>
            <a:r>
              <a:rPr lang="en-US" baseline="0" dirty="0" smtClean="0"/>
              <a:t> of 12 women, shows a significant correlation between increasing age and reduced di-glycosylated hFSH abundance.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9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eFSH is the most 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5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m/z</a:t>
            </a:r>
            <a:r>
              <a:rPr lang="en-US" baseline="0" dirty="0" smtClean="0"/>
              <a:t> 2208.8 = 100%</a:t>
            </a:r>
          </a:p>
          <a:p>
            <a:r>
              <a:rPr lang="en-US" baseline="0" dirty="0" smtClean="0"/>
              <a:t>m/z 2005.7 = 68-87%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6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Pentasaccharide</a:t>
            </a:r>
            <a:r>
              <a:rPr lang="en-US" baseline="0" dirty="0" smtClean="0"/>
              <a:t> core m/z 910.3 = 0.2-5.4%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71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Decreas</a:t>
            </a:r>
            <a:r>
              <a:rPr lang="en-US" baseline="0" dirty="0" smtClean="0"/>
              <a:t>e as go larger to smaller = 2370.9 or 2573.9 from 43% or 34% to 11%</a:t>
            </a:r>
          </a:p>
          <a:p>
            <a:r>
              <a:rPr lang="en-US" baseline="0" dirty="0" smtClean="0"/>
              <a:t>Increase as go larger to smaller = 1640.6 or 1981.6 from 11% or 18% to 48%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5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Dimer/oligomer = 43%</a:t>
            </a:r>
          </a:p>
          <a:p>
            <a:r>
              <a:rPr lang="en-US" dirty="0" smtClean="0"/>
              <a:t>Presumably</a:t>
            </a:r>
            <a:r>
              <a:rPr lang="en-US" baseline="0" dirty="0" smtClean="0"/>
              <a:t> monomeric receptor = 57%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5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57%</a:t>
            </a:r>
            <a:r>
              <a:rPr lang="en-US" baseline="0" dirty="0" smtClean="0"/>
              <a:t> monomer</a:t>
            </a:r>
          </a:p>
          <a:p>
            <a:r>
              <a:rPr lang="en-US" baseline="0" dirty="0" smtClean="0"/>
              <a:t>43% oligomers of various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5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emplate-Design-2.Titl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wsu_horizontal_colo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562600"/>
            <a:ext cx="35909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406775"/>
            <a:ext cx="82296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6400800" cy="1752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F0F3-24E1-4FEA-9150-3ED778817A4D}" type="datetimeFigureOut">
              <a:rPr lang="en-US"/>
              <a:pPr>
                <a:defRPr/>
              </a:pPr>
              <a:t>8/10/15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047E12-79F9-4E72-A3A5-EC1081A4F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2" y="274638"/>
            <a:ext cx="8499987" cy="8462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4BC7-56F9-4E43-ADAF-DDFD7D739370}" type="datetimeFigureOut">
              <a:rPr lang="en-US"/>
              <a:pPr>
                <a:defRPr/>
              </a:pPr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66FE96-7082-4275-8480-8E137B342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C88B-1D0C-43DE-B958-659244EAF7DF}" type="datetimeFigureOut">
              <a:rPr lang="en-US"/>
              <a:pPr>
                <a:defRPr/>
              </a:pPr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8F53CE-C738-412C-BB10-594FF92FA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192A-E72E-4314-BE6A-1F0A319E599B}" type="datetimeFigureOut">
              <a:rPr lang="en-US"/>
              <a:pPr>
                <a:defRPr/>
              </a:pPr>
              <a:t>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9FE80B-D460-4A0B-ABF9-C8BCEBDF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A440-C240-4BC4-A0FF-554628E557D7}" type="datetimeFigureOut">
              <a:rPr lang="en-US"/>
              <a:pPr>
                <a:defRPr/>
              </a:pPr>
              <a:t>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EC7972-CB53-45A8-AF6F-23D870ED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esign3_back1A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wsu_horizontal_color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6356350"/>
            <a:ext cx="15541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52400" y="6432550"/>
            <a:ext cx="8382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073121-80F2-4A27-A972-3FCE9B2C70D8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274638"/>
            <a:ext cx="84994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4C992-68AD-4F2E-8AAE-90B6BB4DC0D4}" type="datetimeFigureOut">
              <a:rPr lang="en-US"/>
              <a:pPr>
                <a:defRPr/>
              </a:pPr>
              <a:t>8/10/15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7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rgbClr val="FFC000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ct val="90000"/>
        </a:lnSpc>
        <a:spcBef>
          <a:spcPts val="400"/>
        </a:spcBef>
        <a:spcAft>
          <a:spcPts val="400"/>
        </a:spcAft>
        <a:buClr>
          <a:srgbClr val="FFC000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350"/>
        </a:spcBef>
        <a:spcAft>
          <a:spcPts val="350"/>
        </a:spcAft>
        <a:buClr>
          <a:srgbClr val="FFC00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 of Glycans on Biological Activities of Pituitary Gonadotropins: Follicle-Stimulating and Luteinizing Hormone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45720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George R. Bousfield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Dr. L.M. Jones </a:t>
            </a:r>
            <a:r>
              <a:rPr lang="en-US" dirty="0" err="1" smtClean="0">
                <a:latin typeface="Arial" charset="0"/>
                <a:cs typeface="Arial" charset="0"/>
              </a:rPr>
              <a:t>Distinquished</a:t>
            </a:r>
            <a:r>
              <a:rPr lang="en-US" dirty="0" smtClean="0">
                <a:latin typeface="Arial" charset="0"/>
                <a:cs typeface="Arial" charset="0"/>
              </a:rPr>
              <a:t> Professor, Department of Biological Sciences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August 10,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Age-related decline in pituitary hFSH</a:t>
            </a:r>
            <a:r>
              <a:rPr lang="en-US" baseline="30000" dirty="0" smtClean="0"/>
              <a:t>21</a:t>
            </a:r>
            <a:endParaRPr lang="en-US" baseline="30000" dirty="0"/>
          </a:p>
        </p:txBody>
      </p:sp>
      <p:pic>
        <p:nvPicPr>
          <p:cNvPr id="6" name="Picture 5" descr="FSHglycoformAgeRegressionNe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7"/>
          <a:stretch/>
        </p:blipFill>
        <p:spPr>
          <a:xfrm>
            <a:off x="1219200" y="1600200"/>
            <a:ext cx="6129368" cy="50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FSH</a:t>
            </a:r>
            <a:r>
              <a:rPr lang="en-US" baseline="30000" dirty="0" smtClean="0">
                <a:latin typeface="Georgia"/>
                <a:cs typeface="Georgia"/>
              </a:rPr>
              <a:t>21</a:t>
            </a:r>
            <a:r>
              <a:rPr lang="en-US" dirty="0" smtClean="0">
                <a:latin typeface="Georgia"/>
                <a:cs typeface="Georgia"/>
              </a:rPr>
              <a:t> More Active Than FSH</a:t>
            </a:r>
            <a:r>
              <a:rPr lang="en-US" baseline="30000" dirty="0" smtClean="0">
                <a:latin typeface="Georgia"/>
                <a:cs typeface="Georgia"/>
              </a:rPr>
              <a:t>24</a:t>
            </a:r>
            <a:endParaRPr lang="en-US" baseline="30000" dirty="0">
              <a:latin typeface="Georgia"/>
              <a:cs typeface="Georgia"/>
            </a:endParaRPr>
          </a:p>
        </p:txBody>
      </p:sp>
      <p:pic>
        <p:nvPicPr>
          <p:cNvPr id="4" name="Content Placeholder 3" descr="Fig3Afaster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8" b="175"/>
          <a:stretch/>
        </p:blipFill>
        <p:spPr>
          <a:xfrm>
            <a:off x="61899" y="1417638"/>
            <a:ext cx="2603290" cy="3459162"/>
          </a:xfrm>
        </p:spPr>
      </p:pic>
      <p:pic>
        <p:nvPicPr>
          <p:cNvPr id="5" name="Picture 4" descr="Fig3RLAx3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46" y="2198007"/>
            <a:ext cx="2937830" cy="2643414"/>
          </a:xfrm>
          <a:prstGeom prst="rect">
            <a:avLst/>
          </a:prstGeom>
        </p:spPr>
      </p:pic>
      <p:pic>
        <p:nvPicPr>
          <p:cNvPr id="6" name="Picture 5" descr="Fig3ChigherN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62" y="2173235"/>
            <a:ext cx="3107891" cy="2170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2286" y="5210945"/>
            <a:ext cx="25106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Faster</a:t>
            </a:r>
          </a:p>
          <a:p>
            <a:r>
              <a:rPr lang="en-US" sz="3200" b="1" dirty="0" smtClean="0"/>
              <a:t>Association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06763" y="5210945"/>
            <a:ext cx="15979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Higher</a:t>
            </a:r>
          </a:p>
          <a:p>
            <a:r>
              <a:rPr lang="en-US" sz="3200" b="1" dirty="0" smtClean="0"/>
              <a:t>Affinity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181600"/>
            <a:ext cx="23970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Greater</a:t>
            </a:r>
          </a:p>
          <a:p>
            <a:r>
              <a:rPr lang="en-US" sz="3200" b="1" dirty="0" smtClean="0"/>
              <a:t>Occupancy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19315" y="1454256"/>
            <a:ext cx="86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FSH</a:t>
            </a:r>
            <a:r>
              <a:rPr lang="en-US" sz="2400" baseline="30000" dirty="0" smtClean="0"/>
              <a:t>21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7489601" y="3350713"/>
            <a:ext cx="86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FSH</a:t>
            </a:r>
            <a:r>
              <a:rPr lang="en-US" sz="2400" baseline="30000" dirty="0" smtClean="0"/>
              <a:t>24</a:t>
            </a:r>
            <a:endParaRPr lang="en-US" sz="24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96077" y="1967174"/>
            <a:ext cx="86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FSH</a:t>
            </a:r>
            <a:r>
              <a:rPr lang="en-US" sz="2400" baseline="30000" dirty="0" smtClean="0"/>
              <a:t>21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0743" y="2632412"/>
            <a:ext cx="86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FSH</a:t>
            </a:r>
            <a:r>
              <a:rPr lang="en-US" sz="2400" baseline="30000" dirty="0" smtClean="0"/>
              <a:t>21</a:t>
            </a:r>
            <a:endParaRPr lang="en-US" sz="24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2514600"/>
            <a:ext cx="86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FSH</a:t>
            </a:r>
            <a:r>
              <a:rPr lang="en-US" sz="2400" baseline="30000" dirty="0" smtClean="0"/>
              <a:t>24</a:t>
            </a:r>
            <a:endParaRPr lang="en-US" sz="24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52695" y="3225079"/>
            <a:ext cx="86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FSH</a:t>
            </a:r>
            <a:r>
              <a:rPr lang="en-US" sz="2400" baseline="30000" dirty="0" smtClean="0"/>
              <a:t>24</a:t>
            </a:r>
            <a:endParaRPr lang="en-US" sz="24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6477000"/>
            <a:ext cx="434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Bousfield, G. R., et al., </a:t>
            </a:r>
            <a:r>
              <a:rPr lang="en-US" sz="1100" u="sng" dirty="0"/>
              <a:t>Mol. Cell. </a:t>
            </a:r>
            <a:r>
              <a:rPr lang="en-US" sz="1100" u="sng" dirty="0" err="1"/>
              <a:t>Endocrinol</a:t>
            </a:r>
            <a:r>
              <a:rPr lang="en-US" sz="1100" u="sng" dirty="0"/>
              <a:t>.</a:t>
            </a:r>
            <a:r>
              <a:rPr lang="en-US" sz="1100" dirty="0"/>
              <a:t> </a:t>
            </a:r>
            <a:r>
              <a:rPr lang="en-US" sz="1100" b="1" dirty="0"/>
              <a:t>382</a:t>
            </a:r>
            <a:r>
              <a:rPr lang="en-US" sz="1100" dirty="0"/>
              <a:t>: 989-997, 2014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8496" y="4774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eFSH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029200" y="3806769"/>
            <a:ext cx="867245" cy="1034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8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FSH receptor</a:t>
            </a:r>
            <a:endParaRPr lang="en-US" dirty="0"/>
          </a:p>
        </p:txBody>
      </p:sp>
      <p:pic>
        <p:nvPicPr>
          <p:cNvPr id="6" name="Content Placeholder 5" descr="FSHR2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" b="-257"/>
          <a:stretch/>
        </p:blipFill>
        <p:spPr>
          <a:xfrm>
            <a:off x="381000" y="1143000"/>
            <a:ext cx="3985866" cy="5623891"/>
          </a:xfrm>
        </p:spPr>
      </p:pic>
    </p:spTree>
    <p:extLst>
      <p:ext uri="{BB962C8B-B14F-4D97-AF65-F5344CB8AC3E}">
        <p14:creationId xmlns:p14="http://schemas.microsoft.com/office/powerpoint/2010/main" val="244482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FSHR2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" b="-257"/>
          <a:stretch/>
        </p:blipFill>
        <p:spPr>
          <a:xfrm>
            <a:off x="381000" y="1143000"/>
            <a:ext cx="3985866" cy="56238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FSH receptor hormone-binding domain</a:t>
            </a:r>
            <a:endParaRPr lang="en-US" dirty="0"/>
          </a:p>
        </p:txBody>
      </p:sp>
      <p:pic>
        <p:nvPicPr>
          <p:cNvPr id="5" name="Picture 4" descr="FSHR1wx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5" t="12911" r="38179" b="15708"/>
          <a:stretch/>
        </p:blipFill>
        <p:spPr>
          <a:xfrm>
            <a:off x="2514599" y="1066800"/>
            <a:ext cx="1674261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3962400"/>
            <a:ext cx="90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1wxd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886200" y="4038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Q.R</a:t>
            </a:r>
            <a:r>
              <a:rPr lang="en-US" sz="1200" dirty="0"/>
              <a:t>. </a:t>
            </a:r>
            <a:r>
              <a:rPr lang="en-US" sz="1200" dirty="0" smtClean="0"/>
              <a:t>Fan, et al., </a:t>
            </a:r>
            <a:r>
              <a:rPr lang="en-US" sz="1200" dirty="0"/>
              <a:t>Nature, 433 (2005) 269-277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73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 descr="FSHR2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" b="-257"/>
          <a:stretch/>
        </p:blipFill>
        <p:spPr>
          <a:xfrm>
            <a:off x="381000" y="1143000"/>
            <a:ext cx="3985866" cy="56238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FSHR–FSH</a:t>
            </a:r>
            <a:r>
              <a:rPr lang="en-US" baseline="30000" dirty="0" smtClean="0"/>
              <a:t>24</a:t>
            </a:r>
            <a:r>
              <a:rPr lang="en-US" dirty="0" smtClean="0"/>
              <a:t> Complex</a:t>
            </a:r>
            <a:endParaRPr lang="en-US" dirty="0"/>
          </a:p>
        </p:txBody>
      </p:sp>
      <p:pic>
        <p:nvPicPr>
          <p:cNvPr id="5" name="Picture 4" descr="FSHR1wx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5" t="12911" r="38179" b="15708"/>
          <a:stretch/>
        </p:blipFill>
        <p:spPr>
          <a:xfrm>
            <a:off x="2514599" y="1066800"/>
            <a:ext cx="1674261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3962400"/>
            <a:ext cx="90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1wxd</a:t>
            </a:r>
            <a:endParaRPr lang="en-US" sz="2400" dirty="0"/>
          </a:p>
        </p:txBody>
      </p:sp>
      <p:pic>
        <p:nvPicPr>
          <p:cNvPr id="3" name="Picture 2" descr="FSH24w1WX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12170" r="17807" b="16933"/>
          <a:stretch/>
        </p:blipFill>
        <p:spPr>
          <a:xfrm>
            <a:off x="4114800" y="1143000"/>
            <a:ext cx="477820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3962400"/>
            <a:ext cx="90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1wxd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657600"/>
            <a:ext cx="102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FSH</a:t>
            </a:r>
            <a:r>
              <a:rPr lang="en-US" sz="2400" baseline="30000" dirty="0" smtClean="0"/>
              <a:t>24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495800"/>
            <a:ext cx="269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Glycam</a:t>
            </a:r>
            <a:r>
              <a:rPr lang="en-US" dirty="0" smtClean="0"/>
              <a:t> model of FSH</a:t>
            </a:r>
            <a:r>
              <a:rPr lang="en-US" baseline="30000" dirty="0" smtClean="0"/>
              <a:t>24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9521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FSHR2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" b="-257"/>
          <a:stretch/>
        </p:blipFill>
        <p:spPr>
          <a:xfrm>
            <a:off x="381000" y="1143000"/>
            <a:ext cx="3985866" cy="56238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FSH receptor hormone-binding domain</a:t>
            </a:r>
            <a:endParaRPr lang="en-US" dirty="0"/>
          </a:p>
        </p:txBody>
      </p:sp>
      <p:pic>
        <p:nvPicPr>
          <p:cNvPr id="5" name="Picture 4" descr="FSHR1wx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5" t="12911" r="38179" b="15708"/>
          <a:stretch/>
        </p:blipFill>
        <p:spPr>
          <a:xfrm>
            <a:off x="2514599" y="1066800"/>
            <a:ext cx="1674261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3962400"/>
            <a:ext cx="90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1wxd</a:t>
            </a:r>
            <a:endParaRPr lang="en-US" sz="2400" dirty="0"/>
          </a:p>
        </p:txBody>
      </p:sp>
      <p:pic>
        <p:nvPicPr>
          <p:cNvPr id="8" name="Picture 7" descr="FSHRec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1" t="17287" r="33821" b="8323"/>
          <a:stretch/>
        </p:blipFill>
        <p:spPr>
          <a:xfrm>
            <a:off x="4876800" y="1143000"/>
            <a:ext cx="2154092" cy="3386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4495800"/>
            <a:ext cx="852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4ay9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572000" y="50292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X</a:t>
            </a:r>
            <a:r>
              <a:rPr lang="en-US" sz="1200" dirty="0"/>
              <a:t>. Jiang, </a:t>
            </a:r>
            <a:r>
              <a:rPr lang="en-US" sz="1200" dirty="0" smtClean="0"/>
              <a:t>et al., Proc. Natl. Acad. Sci. USA, </a:t>
            </a:r>
            <a:r>
              <a:rPr lang="en-US" sz="1200" dirty="0"/>
              <a:t>109 (2012) 12491-12496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15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FSHR2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" b="-257"/>
          <a:stretch/>
        </p:blipFill>
        <p:spPr>
          <a:xfrm>
            <a:off x="381000" y="1143000"/>
            <a:ext cx="3985866" cy="56238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FSH receptor hormone-binding domain</a:t>
            </a:r>
            <a:endParaRPr lang="en-US" dirty="0"/>
          </a:p>
        </p:txBody>
      </p:sp>
      <p:pic>
        <p:nvPicPr>
          <p:cNvPr id="5" name="Picture 4" descr="FSHR1wx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5" t="12911" r="38179" b="15708"/>
          <a:stretch/>
        </p:blipFill>
        <p:spPr>
          <a:xfrm>
            <a:off x="2514599" y="1066800"/>
            <a:ext cx="1674261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3962400"/>
            <a:ext cx="90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1wxd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648200"/>
            <a:ext cx="852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4ay9</a:t>
            </a:r>
            <a:endParaRPr lang="en-US" sz="2400" dirty="0"/>
          </a:p>
        </p:txBody>
      </p:sp>
      <p:pic>
        <p:nvPicPr>
          <p:cNvPr id="10" name="Content Placeholder 3" descr="FSHRecdFSH2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14992" r="26636" b="7698"/>
          <a:stretch/>
        </p:blipFill>
        <p:spPr bwMode="auto">
          <a:xfrm>
            <a:off x="4267200" y="1219200"/>
            <a:ext cx="4768889" cy="349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24400" y="3657600"/>
            <a:ext cx="102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FSH</a:t>
            </a:r>
            <a:r>
              <a:rPr lang="en-US" sz="2400" baseline="30000" dirty="0" smtClean="0"/>
              <a:t>24</a:t>
            </a:r>
            <a:endParaRPr lang="en-US" sz="2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5105400"/>
            <a:ext cx="269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Glycam</a:t>
            </a:r>
            <a:r>
              <a:rPr lang="en-US" dirty="0" smtClean="0"/>
              <a:t> model of FSH</a:t>
            </a:r>
            <a:r>
              <a:rPr lang="en-US" baseline="30000" dirty="0" smtClean="0"/>
              <a:t>24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7300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FSH glycans and FSHR</a:t>
            </a:r>
            <a:r>
              <a:rPr lang="en-US" baseline="-25000" dirty="0" smtClean="0"/>
              <a:t>ecd</a:t>
            </a:r>
            <a:endParaRPr lang="en-US" baseline="-25000" dirty="0"/>
          </a:p>
        </p:txBody>
      </p:sp>
      <p:pic>
        <p:nvPicPr>
          <p:cNvPr id="4" name="Content Placeholder 3" descr="FSHRecdFSH2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14992" r="26636" b="7698"/>
          <a:stretch/>
        </p:blipFill>
        <p:spPr>
          <a:xfrm>
            <a:off x="228600" y="1905000"/>
            <a:ext cx="4768889" cy="3499043"/>
          </a:xfrm>
        </p:spPr>
      </p:pic>
      <p:pic>
        <p:nvPicPr>
          <p:cNvPr id="5" name="Picture 4" descr="FSHRecdFSH24sid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r="34639"/>
          <a:stretch/>
        </p:blipFill>
        <p:spPr>
          <a:xfrm>
            <a:off x="5029200" y="1295400"/>
            <a:ext cx="3810130" cy="4355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343400"/>
            <a:ext cx="102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FSH</a:t>
            </a:r>
            <a:r>
              <a:rPr lang="en-US" sz="2400" baseline="30000" dirty="0" smtClean="0"/>
              <a:t>24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114800"/>
            <a:ext cx="102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FSH</a:t>
            </a:r>
            <a:r>
              <a:rPr lang="en-US" sz="2400" baseline="30000" dirty="0" smtClean="0"/>
              <a:t>24</a:t>
            </a:r>
            <a:endParaRPr lang="en-US" sz="2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5410200"/>
            <a:ext cx="135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FSHR</a:t>
            </a:r>
            <a:r>
              <a:rPr lang="en-US" sz="2400" baseline="-25000" dirty="0" smtClean="0"/>
              <a:t>ecd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5257800"/>
            <a:ext cx="135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FSHR</a:t>
            </a:r>
            <a:r>
              <a:rPr lang="en-US" sz="2400" baseline="-25000" dirty="0" smtClean="0"/>
              <a:t>ecd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6096000"/>
            <a:ext cx="272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Glycam</a:t>
            </a:r>
            <a:r>
              <a:rPr lang="en-US" dirty="0" smtClean="0"/>
              <a:t> models of FSH</a:t>
            </a:r>
            <a:r>
              <a:rPr lang="en-US" baseline="30000" dirty="0" smtClean="0"/>
              <a:t>24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8229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Asn</a:t>
            </a:r>
            <a:r>
              <a:rPr lang="en-US" baseline="30000" dirty="0" smtClean="0"/>
              <a:t>52</a:t>
            </a:r>
            <a:r>
              <a:rPr lang="en-US" dirty="0" smtClean="0"/>
              <a:t> Glycan Necessary for Biological Activity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57400" y="1143000"/>
            <a:ext cx="3962400" cy="5562600"/>
            <a:chOff x="1676400" y="0"/>
            <a:chExt cx="5029200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0"/>
              <a:ext cx="4953000" cy="337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430588"/>
              <a:ext cx="5029200" cy="342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946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Oligosaccharide Inhibition of FSH-stimulated </a:t>
            </a:r>
            <a:r>
              <a:rPr lang="en-US" dirty="0" err="1" smtClean="0"/>
              <a:t>steroidogenesis</a:t>
            </a:r>
            <a:endParaRPr lang="en-US" dirty="0"/>
          </a:p>
        </p:txBody>
      </p:sp>
      <p:pic>
        <p:nvPicPr>
          <p:cNvPr id="4" name="Picture 2" descr="Fig. 3 CHO studies tif                                         00032E02Macintosh HD                   ABA78158: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" b="1711"/>
          <a:stretch/>
        </p:blipFill>
        <p:spPr bwMode="auto">
          <a:xfrm>
            <a:off x="457200" y="1447800"/>
            <a:ext cx="8229600" cy="48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99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Hypothalamo</a:t>
            </a:r>
            <a:r>
              <a:rPr lang="en-US" dirty="0" smtClean="0"/>
              <a:t>-Pituitary-Gonadal Axis</a:t>
            </a:r>
            <a:endParaRPr lang="en-US" dirty="0"/>
          </a:p>
        </p:txBody>
      </p:sp>
      <p:pic>
        <p:nvPicPr>
          <p:cNvPr id="5" name="Content Placeholder 4" descr="ModArtHPGaxisFSHrLH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1" b="-186"/>
          <a:stretch/>
        </p:blipFill>
        <p:spPr>
          <a:xfrm>
            <a:off x="609600" y="1600200"/>
            <a:ext cx="6497334" cy="5029200"/>
          </a:xfrm>
        </p:spPr>
      </p:pic>
    </p:spTree>
    <p:extLst>
      <p:ext uri="{BB962C8B-B14F-4D97-AF65-F5344CB8AC3E}">
        <p14:creationId xmlns:p14="http://schemas.microsoft.com/office/powerpoint/2010/main" val="291146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FSH Receptors as Oligomers</a:t>
            </a:r>
            <a:endParaRPr lang="en-US" dirty="0"/>
          </a:p>
        </p:txBody>
      </p:sp>
      <p:pic>
        <p:nvPicPr>
          <p:cNvPr id="4" name="Content Placeholder 3" descr="4ay9FSH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5174" r="31298" b="15183"/>
          <a:stretch/>
        </p:blipFill>
        <p:spPr>
          <a:xfrm>
            <a:off x="228600" y="1905000"/>
            <a:ext cx="3694805" cy="3604580"/>
          </a:xfrm>
        </p:spPr>
      </p:pic>
      <p:sp>
        <p:nvSpPr>
          <p:cNvPr id="5" name="Rectangle 4"/>
          <p:cNvSpPr/>
          <p:nvPr/>
        </p:nvSpPr>
        <p:spPr>
          <a:xfrm>
            <a:off x="457200" y="6477000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Jiang, X</a:t>
            </a:r>
            <a:r>
              <a:rPr lang="en-US" sz="1200" dirty="0" smtClean="0"/>
              <a:t>., et al., (</a:t>
            </a:r>
            <a:r>
              <a:rPr lang="en-US" sz="1200" dirty="0"/>
              <a:t>2012</a:t>
            </a:r>
            <a:r>
              <a:rPr lang="en-US" sz="1200" dirty="0" smtClean="0"/>
              <a:t>) </a:t>
            </a:r>
            <a:r>
              <a:rPr lang="en-US" sz="1200" u="sng" dirty="0" smtClean="0"/>
              <a:t>Proc</a:t>
            </a:r>
            <a:r>
              <a:rPr lang="en-US" sz="1200" u="sng" dirty="0"/>
              <a:t>. Natl. Acad. Sci. USA </a:t>
            </a:r>
            <a:r>
              <a:rPr lang="en-US" sz="1200" b="1" u="sng" dirty="0"/>
              <a:t>109</a:t>
            </a:r>
            <a:r>
              <a:rPr lang="en-US" sz="1200" u="sng" dirty="0"/>
              <a:t>(31): 12491-12496.</a:t>
            </a:r>
          </a:p>
        </p:txBody>
      </p:sp>
      <p:pic>
        <p:nvPicPr>
          <p:cNvPr id="3" name="Picture 2" descr="4ay9FSHRwFS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7" r="32936" b="4789"/>
          <a:stretch/>
        </p:blipFill>
        <p:spPr>
          <a:xfrm>
            <a:off x="5181600" y="1752600"/>
            <a:ext cx="3733800" cy="38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FSH Receptors as Oligomers</a:t>
            </a:r>
            <a:endParaRPr lang="en-US" dirty="0"/>
          </a:p>
        </p:txBody>
      </p:sp>
      <p:pic>
        <p:nvPicPr>
          <p:cNvPr id="4" name="Content Placeholder 3" descr="4ay9FSH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5174" r="31298" b="15183"/>
          <a:stretch/>
        </p:blipFill>
        <p:spPr>
          <a:xfrm>
            <a:off x="228600" y="1905000"/>
            <a:ext cx="3694805" cy="3604580"/>
          </a:xfrm>
        </p:spPr>
      </p:pic>
      <p:sp>
        <p:nvSpPr>
          <p:cNvPr id="5" name="Rectangle 4"/>
          <p:cNvSpPr/>
          <p:nvPr/>
        </p:nvSpPr>
        <p:spPr>
          <a:xfrm>
            <a:off x="457200" y="6477000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Jiang, X</a:t>
            </a:r>
            <a:r>
              <a:rPr lang="en-US" sz="1200" dirty="0" smtClean="0"/>
              <a:t>., et al., (</a:t>
            </a:r>
            <a:r>
              <a:rPr lang="en-US" sz="1200" dirty="0"/>
              <a:t>2012</a:t>
            </a:r>
            <a:r>
              <a:rPr lang="en-US" sz="1200" dirty="0" smtClean="0"/>
              <a:t>) </a:t>
            </a:r>
            <a:r>
              <a:rPr lang="en-US" sz="1200" u="sng" dirty="0" smtClean="0"/>
              <a:t>Proc</a:t>
            </a:r>
            <a:r>
              <a:rPr lang="en-US" sz="1200" u="sng" dirty="0"/>
              <a:t>. Natl. Acad. Sci. USA </a:t>
            </a:r>
            <a:r>
              <a:rPr lang="en-US" sz="1200" b="1" u="sng" dirty="0"/>
              <a:t>109</a:t>
            </a:r>
            <a:r>
              <a:rPr lang="en-US" sz="1200" u="sng" dirty="0"/>
              <a:t>(31): 12491-12496.</a:t>
            </a:r>
          </a:p>
        </p:txBody>
      </p:sp>
      <p:pic>
        <p:nvPicPr>
          <p:cNvPr id="3" name="Picture 2" descr="5FSHRt3FSHgf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r="37170"/>
          <a:stretch/>
        </p:blipFill>
        <p:spPr>
          <a:xfrm>
            <a:off x="4191000" y="1219200"/>
            <a:ext cx="4844384" cy="4918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6019800"/>
            <a:ext cx="255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Glycam</a:t>
            </a:r>
            <a:r>
              <a:rPr lang="en-US" dirty="0" smtClean="0"/>
              <a:t> models of FSH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3047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N</a:t>
            </a:r>
            <a:r>
              <a:rPr lang="en-US" baseline="30000" dirty="0" smtClean="0"/>
              <a:t>52</a:t>
            </a:r>
            <a:r>
              <a:rPr lang="en-US" dirty="0" smtClean="0"/>
              <a:t> glycan potentially reduces binding</a:t>
            </a:r>
            <a:endParaRPr lang="en-US" dirty="0"/>
          </a:p>
        </p:txBody>
      </p:sp>
      <p:pic>
        <p:nvPicPr>
          <p:cNvPr id="4" name="Content Placeholder 3" descr="FSHR model TrimerGlyca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7" b="3853"/>
          <a:stretch/>
        </p:blipFill>
        <p:spPr>
          <a:xfrm>
            <a:off x="152400" y="1752600"/>
            <a:ext cx="6868357" cy="4876800"/>
          </a:xfrm>
        </p:spPr>
      </p:pic>
    </p:spTree>
    <p:extLst>
      <p:ext uri="{BB962C8B-B14F-4D97-AF65-F5344CB8AC3E}">
        <p14:creationId xmlns:p14="http://schemas.microsoft.com/office/powerpoint/2010/main" val="138495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N</a:t>
            </a:r>
            <a:r>
              <a:rPr lang="en-US" baseline="30000" dirty="0" smtClean="0"/>
              <a:t>52</a:t>
            </a:r>
            <a:r>
              <a:rPr lang="en-US" dirty="0" smtClean="0"/>
              <a:t> glycan potentially reduces binding</a:t>
            </a:r>
            <a:endParaRPr lang="en-US" dirty="0"/>
          </a:p>
        </p:txBody>
      </p:sp>
      <p:pic>
        <p:nvPicPr>
          <p:cNvPr id="4" name="Content Placeholder 3" descr="FSHR model TrimerGlyca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7" b="3853"/>
          <a:stretch/>
        </p:blipFill>
        <p:spPr>
          <a:xfrm>
            <a:off x="152400" y="1752600"/>
            <a:ext cx="6868357" cy="4876800"/>
          </a:xfrm>
        </p:spPr>
      </p:pic>
      <p:pic>
        <p:nvPicPr>
          <p:cNvPr id="3" name="Picture 2" descr="FSHgfAlph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28800"/>
            <a:ext cx="2025274" cy="275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FSH Glycoform Isolation</a:t>
            </a:r>
            <a:endParaRPr lang="en-US" dirty="0"/>
          </a:p>
        </p:txBody>
      </p:sp>
      <p:pic>
        <p:nvPicPr>
          <p:cNvPr id="4" name="Content Placeholder 3" descr="Fig8glycoformIsolatio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0" b="333"/>
          <a:stretch/>
        </p:blipFill>
        <p:spPr>
          <a:xfrm>
            <a:off x="339212" y="1306286"/>
            <a:ext cx="8229600" cy="5055809"/>
          </a:xfrm>
        </p:spPr>
      </p:pic>
    </p:spTree>
    <p:extLst>
      <p:ext uri="{BB962C8B-B14F-4D97-AF65-F5344CB8AC3E}">
        <p14:creationId xmlns:p14="http://schemas.microsoft.com/office/powerpoint/2010/main" val="89093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Asn</a:t>
            </a:r>
            <a:r>
              <a:rPr lang="en-US" baseline="30000" dirty="0" smtClean="0"/>
              <a:t>52</a:t>
            </a:r>
            <a:r>
              <a:rPr lang="en-US" dirty="0" smtClean="0"/>
              <a:t> Glycan Removal</a:t>
            </a:r>
            <a:endParaRPr lang="en-US" dirty="0"/>
          </a:p>
        </p:txBody>
      </p:sp>
      <p:pic>
        <p:nvPicPr>
          <p:cNvPr id="4" name="Content Placeholder 3" descr="Fig9selectiveGlycanRemov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7639" r="37108"/>
          <a:stretch/>
        </p:blipFill>
        <p:spPr>
          <a:xfrm>
            <a:off x="914400" y="1524000"/>
            <a:ext cx="7239000" cy="4765463"/>
          </a:xfrm>
        </p:spPr>
      </p:pic>
    </p:spTree>
    <p:extLst>
      <p:ext uri="{BB962C8B-B14F-4D97-AF65-F5344CB8AC3E}">
        <p14:creationId xmlns:p14="http://schemas.microsoft.com/office/powerpoint/2010/main" val="41112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ESI-MS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Ion Mobility + MS</a:t>
            </a:r>
            <a:endParaRPr lang="en-US" dirty="0"/>
          </a:p>
        </p:txBody>
      </p:sp>
      <p:pic>
        <p:nvPicPr>
          <p:cNvPr id="4" name="Content Placeholder 3" descr="GH3ESIspectru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5" r="15079" b="52988"/>
          <a:stretch/>
        </p:blipFill>
        <p:spPr>
          <a:xfrm>
            <a:off x="457200" y="5181600"/>
            <a:ext cx="3060741" cy="1524001"/>
          </a:xfrm>
        </p:spPr>
      </p:pic>
      <p:pic>
        <p:nvPicPr>
          <p:cNvPr id="3" name="Picture 2" descr="GH3mobilityExtractedCHOio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1"/>
          <a:stretch/>
        </p:blipFill>
        <p:spPr>
          <a:xfrm>
            <a:off x="3074812" y="1143000"/>
            <a:ext cx="2542822" cy="4038600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 rot="19440000">
            <a:off x="2182600" y="5194269"/>
            <a:ext cx="978408" cy="484632"/>
          </a:xfrm>
          <a:prstGeom prst="stripedRightArrow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1219200"/>
            <a:ext cx="595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-1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514600"/>
            <a:ext cx="595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-2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962400"/>
            <a:ext cx="595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-3</a:t>
            </a:r>
            <a:endParaRPr lang="en-US" sz="3600" dirty="0"/>
          </a:p>
        </p:txBody>
      </p:sp>
      <p:pic>
        <p:nvPicPr>
          <p:cNvPr id="9" name="Picture 8" descr="GlycanVaria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143000"/>
            <a:ext cx="283703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7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FSH preparation </a:t>
            </a:r>
            <a:r>
              <a:rPr lang="en-US" dirty="0" err="1" smtClean="0"/>
              <a:t>glycans</a:t>
            </a:r>
            <a:endParaRPr lang="en-US" dirty="0"/>
          </a:p>
        </p:txBody>
      </p:sp>
      <p:pic>
        <p:nvPicPr>
          <p:cNvPr id="4" name="Content Placeholder 3" descr="Fig7compareGlycanAbun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0" b="25939"/>
          <a:stretch/>
        </p:blipFill>
        <p:spPr>
          <a:xfrm>
            <a:off x="339212" y="1143000"/>
            <a:ext cx="8229600" cy="5156200"/>
          </a:xfrm>
        </p:spPr>
      </p:pic>
      <p:sp>
        <p:nvSpPr>
          <p:cNvPr id="7" name="Rectangle 6"/>
          <p:cNvSpPr/>
          <p:nvPr/>
        </p:nvSpPr>
        <p:spPr>
          <a:xfrm>
            <a:off x="3429000" y="3810000"/>
            <a:ext cx="1447800" cy="838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2971800"/>
            <a:ext cx="1828800" cy="838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FSH Total Glycan </a:t>
            </a:r>
            <a:r>
              <a:rPr lang="en-US" dirty="0" err="1" smtClean="0"/>
              <a:t>Microheterogenity</a:t>
            </a:r>
            <a:endParaRPr lang="en-US" dirty="0"/>
          </a:p>
        </p:txBody>
      </p:sp>
      <p:pic>
        <p:nvPicPr>
          <p:cNvPr id="4" name="Content Placeholder 3" descr="AglycanDiversit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9" b="-811"/>
          <a:stretch/>
        </p:blipFill>
        <p:spPr>
          <a:xfrm>
            <a:off x="228600" y="1524000"/>
            <a:ext cx="4200409" cy="4572000"/>
          </a:xfrm>
        </p:spPr>
      </p:pic>
    </p:spTree>
    <p:extLst>
      <p:ext uri="{BB962C8B-B14F-4D97-AF65-F5344CB8AC3E}">
        <p14:creationId xmlns:p14="http://schemas.microsoft.com/office/powerpoint/2010/main" val="214712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FSH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N</a:t>
            </a:r>
            <a:r>
              <a:rPr lang="en-US" baseline="30000" dirty="0" smtClean="0"/>
              <a:t>52</a:t>
            </a:r>
            <a:r>
              <a:rPr lang="en-US" dirty="0" smtClean="0"/>
              <a:t> Glycans</a:t>
            </a:r>
            <a:endParaRPr lang="en-US" dirty="0"/>
          </a:p>
        </p:txBody>
      </p:sp>
      <p:pic>
        <p:nvPicPr>
          <p:cNvPr id="4" name="Content Placeholder 3" descr="SortN52majorOnly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3" b="-1145"/>
          <a:stretch/>
        </p:blipFill>
        <p:spPr>
          <a:xfrm rot="5400000">
            <a:off x="1008743" y="1113972"/>
            <a:ext cx="5638798" cy="5696857"/>
          </a:xfrm>
        </p:spPr>
      </p:pic>
    </p:spTree>
    <p:extLst>
      <p:ext uri="{BB962C8B-B14F-4D97-AF65-F5344CB8AC3E}">
        <p14:creationId xmlns:p14="http://schemas.microsoft.com/office/powerpoint/2010/main" val="118525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846137"/>
          </a:xfrm>
        </p:spPr>
        <p:txBody>
          <a:bodyPr/>
          <a:lstStyle/>
          <a:p>
            <a:r>
              <a:rPr lang="en-US" dirty="0" smtClean="0"/>
              <a:t>LH, FSH &amp; Glycoprotein Hormone Family</a:t>
            </a:r>
          </a:p>
        </p:txBody>
      </p:sp>
      <p:pic>
        <p:nvPicPr>
          <p:cNvPr id="2" name="Content Placeholder 1" descr="RNA to Prot GTH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t="13788" r="17323" b="13788"/>
          <a:stretch/>
        </p:blipFill>
        <p:spPr>
          <a:xfrm>
            <a:off x="685800" y="1600200"/>
            <a:ext cx="6457950" cy="5121452"/>
          </a:xfrm>
        </p:spPr>
      </p:pic>
    </p:spTree>
    <p:extLst>
      <p:ext uri="{BB962C8B-B14F-4D97-AF65-F5344CB8AC3E}">
        <p14:creationId xmlns:p14="http://schemas.microsoft.com/office/powerpoint/2010/main" val="317230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FSH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N</a:t>
            </a:r>
            <a:r>
              <a:rPr lang="en-US" baseline="30000" dirty="0" smtClean="0"/>
              <a:t>52</a:t>
            </a:r>
            <a:r>
              <a:rPr lang="en-US" dirty="0" smtClean="0"/>
              <a:t> Glycans</a:t>
            </a:r>
            <a:endParaRPr lang="en-US" dirty="0"/>
          </a:p>
        </p:txBody>
      </p:sp>
      <p:pic>
        <p:nvPicPr>
          <p:cNvPr id="6" name="Content Placeholder 5" descr="SortN52majorOnly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" b="-861"/>
          <a:stretch/>
        </p:blipFill>
        <p:spPr>
          <a:xfrm rot="5400000">
            <a:off x="797667" y="1099792"/>
            <a:ext cx="5643663" cy="5715000"/>
          </a:xfrm>
        </p:spPr>
      </p:pic>
    </p:spTree>
    <p:extLst>
      <p:ext uri="{BB962C8B-B14F-4D97-AF65-F5344CB8AC3E}">
        <p14:creationId xmlns:p14="http://schemas.microsoft.com/office/powerpoint/2010/main" val="333046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FSH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N</a:t>
            </a:r>
            <a:r>
              <a:rPr lang="en-US" baseline="30000" dirty="0" smtClean="0"/>
              <a:t>52</a:t>
            </a:r>
            <a:r>
              <a:rPr lang="en-US" dirty="0" smtClean="0"/>
              <a:t> Glycans</a:t>
            </a:r>
            <a:endParaRPr lang="en-US" dirty="0"/>
          </a:p>
        </p:txBody>
      </p:sp>
      <p:pic>
        <p:nvPicPr>
          <p:cNvPr id="4" name="Content Placeholder 3" descr="SortN52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0" b="-1240"/>
          <a:stretch/>
        </p:blipFill>
        <p:spPr>
          <a:xfrm rot="5400000">
            <a:off x="877261" y="1159044"/>
            <a:ext cx="5636875" cy="5562601"/>
          </a:xfrm>
        </p:spPr>
      </p:pic>
    </p:spTree>
    <p:extLst>
      <p:ext uri="{BB962C8B-B14F-4D97-AF65-F5344CB8AC3E}">
        <p14:creationId xmlns:p14="http://schemas.microsoft.com/office/powerpoint/2010/main" val="26958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 receptors as variety of oligomers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Jonas, K. C., </a:t>
            </a:r>
            <a:r>
              <a:rPr lang="en-US" sz="1200" dirty="0" smtClean="0"/>
              <a:t>et al. (</a:t>
            </a:r>
            <a:r>
              <a:rPr lang="en-US" sz="1200" dirty="0"/>
              <a:t>2015). </a:t>
            </a:r>
            <a:r>
              <a:rPr lang="en-US" sz="1200" u="sng" dirty="0" smtClean="0"/>
              <a:t>J</a:t>
            </a:r>
            <a:r>
              <a:rPr lang="en-US" sz="1200" u="sng" dirty="0"/>
              <a:t>. Biol.  Chem. </a:t>
            </a:r>
            <a:r>
              <a:rPr lang="en-US" sz="1200" b="1" u="sng" dirty="0"/>
              <a:t>290</a:t>
            </a:r>
            <a:r>
              <a:rPr lang="en-US" sz="1200" u="sng" dirty="0"/>
              <a:t>: 3875-3892.</a:t>
            </a:r>
          </a:p>
        </p:txBody>
      </p:sp>
      <p:pic>
        <p:nvPicPr>
          <p:cNvPr id="3" name="Picture 2" descr="JonasLHRtrmerTetram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54293" cy="46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2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FSHR Dissociation Reveals Negative Cooperativity for Both FSH</a:t>
            </a:r>
            <a:r>
              <a:rPr lang="en-US" baseline="30000" dirty="0" smtClean="0"/>
              <a:t>21</a:t>
            </a:r>
            <a:r>
              <a:rPr lang="en-US" dirty="0" smtClean="0"/>
              <a:t> and FSH</a:t>
            </a:r>
            <a:r>
              <a:rPr lang="en-US" baseline="30000" dirty="0" smtClean="0"/>
              <a:t>24</a:t>
            </a:r>
            <a:endParaRPr lang="en-US" baseline="30000" dirty="0"/>
          </a:p>
        </p:txBody>
      </p:sp>
      <p:pic>
        <p:nvPicPr>
          <p:cNvPr id="4" name="Content Placeholder 3" descr="Fig4ABdissoCTMx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b="48552"/>
          <a:stretch/>
        </p:blipFill>
        <p:spPr>
          <a:xfrm>
            <a:off x="339212" y="1600200"/>
            <a:ext cx="8229600" cy="2328863"/>
          </a:xfrm>
        </p:spPr>
      </p:pic>
      <p:sp>
        <p:nvSpPr>
          <p:cNvPr id="3" name="TextBox 2"/>
          <p:cNvSpPr txBox="1"/>
          <p:nvPr/>
        </p:nvSpPr>
        <p:spPr>
          <a:xfrm>
            <a:off x="787400" y="1600200"/>
            <a:ext cx="296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Calf testis membranes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0733" y="3739267"/>
            <a:ext cx="6850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/B</a:t>
            </a:r>
            <a:r>
              <a:rPr lang="en-US" baseline="-25000" dirty="0" smtClean="0"/>
              <a:t>o</a:t>
            </a:r>
            <a:endParaRPr lang="en-US" baseline="-25000" dirty="0"/>
          </a:p>
        </p:txBody>
      </p:sp>
      <p:pic>
        <p:nvPicPr>
          <p:cNvPr id="6" name="Picture 5" descr="LHRabundOfOli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3810000" cy="26463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Jonas, K. C., </a:t>
            </a:r>
            <a:r>
              <a:rPr lang="en-US" sz="1200" dirty="0" smtClean="0"/>
              <a:t>et al. (</a:t>
            </a:r>
            <a:r>
              <a:rPr lang="en-US" sz="1200" dirty="0"/>
              <a:t>2015). </a:t>
            </a:r>
            <a:r>
              <a:rPr lang="en-US" sz="1200" u="sng" dirty="0" smtClean="0"/>
              <a:t>J</a:t>
            </a:r>
            <a:r>
              <a:rPr lang="en-US" sz="1200" u="sng" dirty="0"/>
              <a:t>. Biol.  Chem. </a:t>
            </a:r>
            <a:r>
              <a:rPr lang="en-US" sz="1200" b="1" u="sng" dirty="0"/>
              <a:t>290</a:t>
            </a:r>
            <a:r>
              <a:rPr lang="en-US" sz="1200" u="sng" dirty="0"/>
              <a:t>: 3875-3892.</a:t>
            </a:r>
          </a:p>
        </p:txBody>
      </p:sp>
    </p:spTree>
    <p:extLst>
      <p:ext uri="{BB962C8B-B14F-4D97-AF65-F5344CB8AC3E}">
        <p14:creationId xmlns:p14="http://schemas.microsoft.com/office/powerpoint/2010/main" val="352653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867"/>
            <a:ext cx="8499475" cy="846137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248146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WSU</a:t>
            </a:r>
          </a:p>
          <a:p>
            <a:r>
              <a:rPr lang="en-US" dirty="0" smtClean="0"/>
              <a:t>Wendy Walton</a:t>
            </a:r>
          </a:p>
          <a:p>
            <a:r>
              <a:rPr lang="en-US" dirty="0" err="1" smtClean="0"/>
              <a:t>Vinod</a:t>
            </a:r>
            <a:r>
              <a:rPr lang="en-US" dirty="0" smtClean="0"/>
              <a:t> Singh</a:t>
            </a:r>
          </a:p>
          <a:p>
            <a:r>
              <a:rPr lang="en-US" dirty="0" smtClean="0"/>
              <a:t>Van Nguyen</a:t>
            </a:r>
          </a:p>
          <a:p>
            <a:r>
              <a:rPr lang="en-US" dirty="0" smtClean="0"/>
              <a:t>Jennifer </a:t>
            </a:r>
            <a:r>
              <a:rPr lang="en-US" dirty="0" err="1" smtClean="0"/>
              <a:t>Huneidi</a:t>
            </a:r>
            <a:endParaRPr lang="en-US" dirty="0" smtClean="0"/>
          </a:p>
          <a:p>
            <a:r>
              <a:rPr lang="en-US" dirty="0" smtClean="0"/>
              <a:t>Mary Allen</a:t>
            </a:r>
          </a:p>
          <a:p>
            <a:r>
              <a:rPr lang="en-US" dirty="0" err="1" smtClean="0"/>
              <a:t>Quang</a:t>
            </a:r>
            <a:r>
              <a:rPr lang="en-US" dirty="0" smtClean="0"/>
              <a:t> Pham</a:t>
            </a:r>
          </a:p>
          <a:p>
            <a:r>
              <a:rPr lang="en-US" dirty="0" err="1" smtClean="0"/>
              <a:t>Hy-Vong</a:t>
            </a:r>
            <a:r>
              <a:rPr lang="en-US" dirty="0" smtClean="0"/>
              <a:t> Ha</a:t>
            </a:r>
          </a:p>
          <a:p>
            <a:r>
              <a:rPr lang="en-US" dirty="0" smtClean="0"/>
              <a:t>Katie Norton</a:t>
            </a:r>
          </a:p>
          <a:p>
            <a:r>
              <a:rPr lang="en-US" dirty="0" smtClean="0"/>
              <a:t>Monica Rueda-Santos</a:t>
            </a:r>
          </a:p>
          <a:p>
            <a:r>
              <a:rPr lang="en-US" dirty="0" smtClean="0"/>
              <a:t>Bill White</a:t>
            </a:r>
          </a:p>
          <a:p>
            <a:r>
              <a:rPr lang="en-US" dirty="0" smtClean="0"/>
              <a:t>Alice Hwang</a:t>
            </a:r>
          </a:p>
          <a:p>
            <a:r>
              <a:rPr lang="en-US" dirty="0" err="1" smtClean="0"/>
              <a:t>Ramy</a:t>
            </a:r>
            <a:r>
              <a:rPr lang="en-US" dirty="0" smtClean="0"/>
              <a:t> El-Said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011341"/>
            <a:ext cx="247074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Univ. of Kansas</a:t>
            </a:r>
          </a:p>
          <a:p>
            <a:r>
              <a:rPr lang="en-US" dirty="0" smtClean="0"/>
              <a:t>Heather </a:t>
            </a:r>
            <a:r>
              <a:rPr lang="en-US" dirty="0" err="1" smtClean="0"/>
              <a:t>Desaire</a:t>
            </a:r>
            <a:endParaRPr lang="en-US" dirty="0" smtClean="0"/>
          </a:p>
          <a:p>
            <a:r>
              <a:rPr lang="en-US" dirty="0" smtClean="0"/>
              <a:t>Janet </a:t>
            </a:r>
            <a:r>
              <a:rPr lang="en-US" dirty="0" err="1" smtClean="0"/>
              <a:t>Irungu</a:t>
            </a:r>
            <a:endParaRPr lang="en-US" dirty="0" smtClean="0"/>
          </a:p>
          <a:p>
            <a:r>
              <a:rPr lang="en-US" dirty="0" err="1" smtClean="0"/>
              <a:t>Dilusha</a:t>
            </a:r>
            <a:r>
              <a:rPr lang="en-US" dirty="0" smtClean="0"/>
              <a:t> </a:t>
            </a:r>
            <a:r>
              <a:rPr lang="en-US" dirty="0" err="1" smtClean="0"/>
              <a:t>Dalpathado</a:t>
            </a:r>
            <a:endParaRPr lang="en-US" dirty="0" smtClean="0"/>
          </a:p>
          <a:p>
            <a:r>
              <a:rPr lang="en-US" dirty="0" smtClean="0"/>
              <a:t>Todd Williams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876800"/>
            <a:ext cx="176318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Funding</a:t>
            </a:r>
          </a:p>
          <a:p>
            <a:r>
              <a:rPr lang="en-US" dirty="0" smtClean="0"/>
              <a:t>P01 AG029531</a:t>
            </a:r>
          </a:p>
          <a:p>
            <a:r>
              <a:rPr lang="en-US" dirty="0">
                <a:solidFill>
                  <a:srgbClr val="3366FF"/>
                </a:solidFill>
              </a:rPr>
              <a:t>P20 </a:t>
            </a:r>
            <a:r>
              <a:rPr lang="en-US" dirty="0" smtClean="0">
                <a:solidFill>
                  <a:srgbClr val="3366FF"/>
                </a:solidFill>
              </a:rPr>
              <a:t>RR016475</a:t>
            </a:r>
          </a:p>
          <a:p>
            <a:r>
              <a:rPr lang="en-US" dirty="0">
                <a:solidFill>
                  <a:srgbClr val="008000"/>
                </a:solidFill>
              </a:rPr>
              <a:t>P20 RR-17708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352800"/>
            <a:ext cx="2775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Oxford University</a:t>
            </a:r>
          </a:p>
          <a:p>
            <a:r>
              <a:rPr lang="en-US" dirty="0" smtClean="0"/>
              <a:t>David Harvey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648200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Univ. of Arizona</a:t>
            </a:r>
          </a:p>
          <a:p>
            <a:r>
              <a:rPr lang="en-US" dirty="0" smtClean="0"/>
              <a:t>Naomi </a:t>
            </a:r>
            <a:r>
              <a:rPr lang="en-US" dirty="0" err="1" smtClean="0"/>
              <a:t>Rance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5334000"/>
            <a:ext cx="3114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Wadsworth Institute</a:t>
            </a:r>
          </a:p>
          <a:p>
            <a:r>
              <a:rPr lang="en-US" dirty="0" smtClean="0"/>
              <a:t>James Dias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6019800"/>
            <a:ext cx="3339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Inst. Gustave-Roussy</a:t>
            </a:r>
          </a:p>
          <a:p>
            <a:r>
              <a:rPr lang="en-US" dirty="0" smtClean="0"/>
              <a:t>Jean-Michel </a:t>
            </a:r>
            <a:r>
              <a:rPr lang="en-US" dirty="0" err="1" smtClean="0"/>
              <a:t>Bidart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4038600"/>
            <a:ext cx="2967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Univ. Pennsylvania</a:t>
            </a:r>
          </a:p>
          <a:p>
            <a:r>
              <a:rPr lang="en-US" dirty="0" smtClean="0"/>
              <a:t>William Moore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1447800"/>
            <a:ext cx="28110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P01</a:t>
            </a:r>
          </a:p>
          <a:p>
            <a:r>
              <a:rPr lang="en-US" dirty="0"/>
              <a:t>Jeff </a:t>
            </a:r>
            <a:r>
              <a:rPr lang="en-US" dirty="0" smtClean="0"/>
              <a:t>May (WSU)</a:t>
            </a:r>
            <a:endParaRPr lang="en-US" dirty="0"/>
          </a:p>
          <a:p>
            <a:r>
              <a:rPr lang="en-US" dirty="0" smtClean="0"/>
              <a:t>John Davis (UNMC)</a:t>
            </a:r>
          </a:p>
          <a:p>
            <a:r>
              <a:rPr lang="en-US" dirty="0" smtClean="0"/>
              <a:t>Raj Kumar (KUMC)</a:t>
            </a:r>
          </a:p>
          <a:p>
            <a:r>
              <a:rPr lang="en-US" dirty="0" smtClean="0"/>
              <a:t>Gerry Lushington (KU)</a:t>
            </a:r>
          </a:p>
          <a:p>
            <a:r>
              <a:rPr lang="en-US" dirty="0" smtClean="0"/>
              <a:t>Aaron Smalter Hall (KU)</a:t>
            </a:r>
          </a:p>
          <a:p>
            <a:r>
              <a:rPr lang="en-US" dirty="0"/>
              <a:t>Vladimir </a:t>
            </a:r>
            <a:r>
              <a:rPr lang="en-US" dirty="0" smtClean="0"/>
              <a:t>Butnev (</a:t>
            </a:r>
            <a:r>
              <a:rPr lang="en-US" dirty="0"/>
              <a:t>WSU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Viktor Butnev (</a:t>
            </a:r>
            <a:r>
              <a:rPr lang="en-US" dirty="0"/>
              <a:t>WSU</a:t>
            </a:r>
            <a:r>
              <a:rPr lang="en-US" dirty="0" smtClean="0"/>
              <a:t>)</a:t>
            </a:r>
          </a:p>
          <a:p>
            <a:r>
              <a:rPr lang="en-US" dirty="0"/>
              <a:t>Bin </a:t>
            </a:r>
            <a:r>
              <a:rPr lang="en-US" dirty="0" err="1" smtClean="0"/>
              <a:t>Shuai</a:t>
            </a:r>
            <a:r>
              <a:rPr lang="en-US" dirty="0" smtClean="0"/>
              <a:t> (</a:t>
            </a:r>
            <a:r>
              <a:rPr lang="en-US" dirty="0"/>
              <a:t>WSU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219200"/>
            <a:ext cx="979714" cy="1371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9800" y="25146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Darrell N. Ward</a:t>
            </a:r>
          </a:p>
          <a:p>
            <a:pPr algn="ctr"/>
            <a:r>
              <a:rPr lang="fr-FR" dirty="0"/>
              <a:t>Jan. 22, 1924 - </a:t>
            </a:r>
            <a:r>
              <a:rPr lang="fr-FR" dirty="0" err="1"/>
              <a:t>June</a:t>
            </a:r>
            <a:r>
              <a:rPr lang="fr-FR" dirty="0"/>
              <a:t> 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of </a:t>
            </a:r>
            <a:r>
              <a:rPr lang="en-US" dirty="0" err="1" smtClean="0"/>
              <a:t>FSH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subunit glycoforms</a:t>
            </a:r>
            <a:endParaRPr lang="en-US" dirty="0"/>
          </a:p>
        </p:txBody>
      </p:sp>
      <p:pic>
        <p:nvPicPr>
          <p:cNvPr id="4" name="Content Placeholder 3" descr="Fig2subunitPurif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" r="498"/>
          <a:stretch/>
        </p:blipFill>
        <p:spPr>
          <a:xfrm>
            <a:off x="152400" y="1600200"/>
            <a:ext cx="884161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Coomassie Blue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76109" y="6019800"/>
            <a:ext cx="161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anti-</a:t>
            </a:r>
            <a:r>
              <a:rPr lang="en-US" sz="2400" dirty="0" err="1" smtClean="0"/>
              <a:t>FSH</a:t>
            </a:r>
            <a:r>
              <a:rPr lang="en-US" sz="2400" dirty="0" err="1" smtClean="0">
                <a:latin typeface="Symbol" charset="2"/>
                <a:cs typeface="Symbol" charset="2"/>
              </a:rPr>
              <a:t>b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1613" y="6019800"/>
            <a:ext cx="164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anti-</a:t>
            </a:r>
            <a:r>
              <a:rPr lang="en-US" sz="2400" dirty="0" err="1" smtClean="0"/>
              <a:t>FSH</a:t>
            </a:r>
            <a:r>
              <a:rPr lang="en-US" sz="2400" dirty="0" err="1" smtClean="0">
                <a:latin typeface="Symbol" charset="2"/>
                <a:cs typeface="Symbol" charset="2"/>
              </a:rPr>
              <a:t>a</a:t>
            </a:r>
            <a:endParaRPr lang="en-US" sz="24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622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FSH Total Glycan </a:t>
            </a:r>
            <a:r>
              <a:rPr lang="en-US" dirty="0" err="1" smtClean="0"/>
              <a:t>Microheterogenity</a:t>
            </a:r>
            <a:endParaRPr lang="en-US" dirty="0"/>
          </a:p>
        </p:txBody>
      </p:sp>
      <p:pic>
        <p:nvPicPr>
          <p:cNvPr id="4" name="Content Placeholder 3" descr="AglycanDiversit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9" b="-811"/>
          <a:stretch/>
        </p:blipFill>
        <p:spPr>
          <a:xfrm>
            <a:off x="228600" y="1524000"/>
            <a:ext cx="4200409" cy="4572000"/>
          </a:xfrm>
        </p:spPr>
      </p:pic>
      <p:pic>
        <p:nvPicPr>
          <p:cNvPr id="6" name="Picture 5" descr="FucoseAbundanc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8818" r="26736" b="64287"/>
          <a:stretch/>
        </p:blipFill>
        <p:spPr>
          <a:xfrm>
            <a:off x="4724400" y="1447800"/>
            <a:ext cx="4323347" cy="3329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4800600"/>
            <a:ext cx="48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24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4800600"/>
            <a:ext cx="48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21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4800600"/>
            <a:ext cx="6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aN</a:t>
            </a:r>
            <a:r>
              <a:rPr lang="en-US" baseline="30000" dirty="0" smtClean="0"/>
              <a:t>52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4800600"/>
            <a:ext cx="6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aN</a:t>
            </a:r>
            <a:r>
              <a:rPr lang="en-US" baseline="30000" dirty="0" smtClean="0"/>
              <a:t>78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8719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FSH Total Glycan </a:t>
            </a:r>
            <a:r>
              <a:rPr lang="en-US" dirty="0" err="1" smtClean="0"/>
              <a:t>Microheterogenity</a:t>
            </a:r>
            <a:endParaRPr lang="en-US" dirty="0"/>
          </a:p>
        </p:txBody>
      </p:sp>
      <p:pic>
        <p:nvPicPr>
          <p:cNvPr id="4" name="Content Placeholder 3" descr="AglycanDiversit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9" b="-811"/>
          <a:stretch/>
        </p:blipFill>
        <p:spPr>
          <a:xfrm>
            <a:off x="228600" y="1524000"/>
            <a:ext cx="4200409" cy="4572000"/>
          </a:xfrm>
        </p:spPr>
      </p:pic>
      <p:pic>
        <p:nvPicPr>
          <p:cNvPr id="3" name="Picture 2" descr="BAlphaBetsglycanDivers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33293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2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Site-Specific FSH Glycosylation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Asn</a:t>
            </a:r>
            <a:r>
              <a:rPr lang="en-US" baseline="30000" dirty="0" smtClean="0"/>
              <a:t>52</a:t>
            </a:r>
            <a:endParaRPr lang="en-US" baseline="30000" dirty="0"/>
          </a:p>
        </p:txBody>
      </p:sp>
      <p:pic>
        <p:nvPicPr>
          <p:cNvPr id="4" name="Content Placeholder 3" descr="SortFSHsiteLinesN52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-207"/>
          <a:stretch/>
        </p:blipFill>
        <p:spPr>
          <a:xfrm rot="5400000">
            <a:off x="2401383" y="1332417"/>
            <a:ext cx="4357672" cy="6417239"/>
          </a:xfrm>
        </p:spPr>
      </p:pic>
    </p:spTree>
    <p:extLst>
      <p:ext uri="{BB962C8B-B14F-4D97-AF65-F5344CB8AC3E}">
        <p14:creationId xmlns:p14="http://schemas.microsoft.com/office/powerpoint/2010/main" val="80866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Site-Specific FSH Glycosylation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Asn</a:t>
            </a:r>
            <a:r>
              <a:rPr lang="en-US" baseline="30000" dirty="0" smtClean="0"/>
              <a:t>78</a:t>
            </a:r>
            <a:endParaRPr lang="en-US" baseline="30000" dirty="0"/>
          </a:p>
        </p:txBody>
      </p:sp>
      <p:pic>
        <p:nvPicPr>
          <p:cNvPr id="5" name="Content Placeholder 4" descr="SortFSHsiteLinesN52n78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" b="-771"/>
          <a:stretch/>
        </p:blipFill>
        <p:spPr>
          <a:xfrm rot="5400000">
            <a:off x="2495737" y="1390465"/>
            <a:ext cx="4322964" cy="6418837"/>
          </a:xfrm>
        </p:spPr>
      </p:pic>
      <p:sp>
        <p:nvSpPr>
          <p:cNvPr id="3" name="Rectangle 2"/>
          <p:cNvSpPr/>
          <p:nvPr/>
        </p:nvSpPr>
        <p:spPr>
          <a:xfrm>
            <a:off x="3276600" y="5715000"/>
            <a:ext cx="152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-Subunit Embraced by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Seatbelt Loop</a:t>
            </a:r>
            <a:endParaRPr lang="en-US" dirty="0"/>
          </a:p>
        </p:txBody>
      </p:sp>
      <p:pic>
        <p:nvPicPr>
          <p:cNvPr id="4" name="Picture 2" descr="hCGcysknotCHO.wmf                                              0007FB1CMacintosh HD                   B96743CC: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22852"/>
          <a:stretch/>
        </p:blipFill>
        <p:spPr bwMode="auto">
          <a:xfrm>
            <a:off x="1371600" y="1524000"/>
            <a:ext cx="560438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A.J. </a:t>
            </a:r>
            <a:r>
              <a:rPr lang="en-US" sz="1200" dirty="0" err="1"/>
              <a:t>Lapthorn</a:t>
            </a:r>
            <a:r>
              <a:rPr lang="en-US" sz="1200" dirty="0"/>
              <a:t>, et al., Nature, 369 (1994) 455-461.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6477000"/>
            <a:ext cx="3047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H. Wu, et al., Structure, 2 (1994) 545-558.</a:t>
            </a:r>
          </a:p>
        </p:txBody>
      </p:sp>
    </p:spTree>
    <p:extLst>
      <p:ext uri="{BB962C8B-B14F-4D97-AF65-F5344CB8AC3E}">
        <p14:creationId xmlns:p14="http://schemas.microsoft.com/office/powerpoint/2010/main" val="81850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846239"/>
          </a:xfrm>
        </p:spPr>
        <p:txBody>
          <a:bodyPr/>
          <a:lstStyle/>
          <a:p>
            <a:r>
              <a:rPr lang="en-US" dirty="0" smtClean="0"/>
              <a:t>Site-Specific FSH</a:t>
            </a:r>
            <a:r>
              <a:rPr lang="en-US" baseline="30000" dirty="0" smtClean="0"/>
              <a:t>24</a:t>
            </a:r>
            <a:r>
              <a:rPr lang="en-US" dirty="0" smtClean="0"/>
              <a:t> Glycosylation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Asn</a:t>
            </a:r>
            <a:r>
              <a:rPr lang="en-US" baseline="30000" dirty="0" smtClean="0"/>
              <a:t>7/24</a:t>
            </a:r>
            <a:endParaRPr lang="en-US" baseline="30000" dirty="0"/>
          </a:p>
        </p:txBody>
      </p:sp>
      <p:pic>
        <p:nvPicPr>
          <p:cNvPr id="4" name="Content Placeholder 3" descr="SortFSHsiteLinesN52n78n7n24.ai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b="11055"/>
          <a:stretch/>
        </p:blipFill>
        <p:spPr>
          <a:xfrm rot="5400000">
            <a:off x="1571833" y="950025"/>
            <a:ext cx="5625380" cy="6011333"/>
          </a:xfrm>
        </p:spPr>
      </p:pic>
    </p:spTree>
    <p:extLst>
      <p:ext uri="{BB962C8B-B14F-4D97-AF65-F5344CB8AC3E}">
        <p14:creationId xmlns:p14="http://schemas.microsoft.com/office/powerpoint/2010/main" val="314000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Site-Specific FSH</a:t>
            </a:r>
            <a:r>
              <a:rPr lang="en-US" baseline="30000" dirty="0" smtClean="0"/>
              <a:t>21</a:t>
            </a:r>
            <a:r>
              <a:rPr lang="en-US" dirty="0" smtClean="0"/>
              <a:t> Glycosylation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Asn</a:t>
            </a:r>
            <a:r>
              <a:rPr lang="en-US" baseline="30000" dirty="0" smtClean="0"/>
              <a:t>7</a:t>
            </a:r>
            <a:endParaRPr lang="en-US" baseline="30000" dirty="0"/>
          </a:p>
        </p:txBody>
      </p:sp>
      <p:pic>
        <p:nvPicPr>
          <p:cNvPr id="5" name="Content Placeholder 4" descr="SortFSHsiteLinesN52n78n7.ai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b="10840"/>
          <a:stretch/>
        </p:blipFill>
        <p:spPr>
          <a:xfrm rot="5400000">
            <a:off x="1569025" y="945575"/>
            <a:ext cx="5604388" cy="5999239"/>
          </a:xfrm>
        </p:spPr>
      </p:pic>
    </p:spTree>
    <p:extLst>
      <p:ext uri="{BB962C8B-B14F-4D97-AF65-F5344CB8AC3E}">
        <p14:creationId xmlns:p14="http://schemas.microsoft.com/office/powerpoint/2010/main" val="221761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89154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66CDA-D40D-4D6D-87D3-4B292D13FDE4}" type="datetime1">
              <a:rPr lang="en-US" smtClean="0"/>
              <a:t>8/10/15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39725" y="274638"/>
            <a:ext cx="8499475" cy="8461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dirty="0" smtClean="0"/>
              <a:t>Macro + Micro Heterogeneity in FSH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5334000"/>
            <a:ext cx="102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FSH</a:t>
            </a:r>
            <a:r>
              <a:rPr lang="en-US" sz="2400" b="1" baseline="30000" dirty="0" smtClean="0"/>
              <a:t>24</a:t>
            </a:r>
            <a:endParaRPr lang="en-US" sz="24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334000"/>
            <a:ext cx="102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FSH</a:t>
            </a:r>
            <a:r>
              <a:rPr lang="en-US" sz="2400" b="1" baseline="30000" dirty="0" smtClean="0"/>
              <a:t>21</a:t>
            </a:r>
            <a:endParaRPr lang="en-US" sz="2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5334000"/>
            <a:ext cx="102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FSH</a:t>
            </a:r>
            <a:r>
              <a:rPr lang="en-US" sz="2400" b="1" baseline="30000" dirty="0" smtClean="0"/>
              <a:t>18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2344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 Major N-</a:t>
            </a:r>
            <a:r>
              <a:rPr lang="en-US" dirty="0" err="1" smtClean="0"/>
              <a:t>glycans</a:t>
            </a:r>
            <a:endParaRPr lang="en-US" dirty="0"/>
          </a:p>
        </p:txBody>
      </p:sp>
      <p:pic>
        <p:nvPicPr>
          <p:cNvPr id="4" name="Content Placeholder 3" descr="pLH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" b="-325"/>
          <a:stretch/>
        </p:blipFill>
        <p:spPr>
          <a:xfrm>
            <a:off x="339212" y="1600201"/>
            <a:ext cx="3470788" cy="2075308"/>
          </a:xfrm>
        </p:spPr>
      </p:pic>
      <p:pic>
        <p:nvPicPr>
          <p:cNvPr id="5" name="Picture 4" descr="hL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3436788" cy="1920230"/>
          </a:xfrm>
          <a:prstGeom prst="rect">
            <a:avLst/>
          </a:prstGeom>
        </p:spPr>
      </p:pic>
      <p:pic>
        <p:nvPicPr>
          <p:cNvPr id="6" name="Picture 5" descr="oL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3505200" cy="1968674"/>
          </a:xfrm>
          <a:prstGeom prst="rect">
            <a:avLst/>
          </a:prstGeom>
        </p:spPr>
      </p:pic>
      <p:pic>
        <p:nvPicPr>
          <p:cNvPr id="7" name="Content Placeholder 4" descr="LHpreps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r="1223"/>
          <a:stretch/>
        </p:blipFill>
        <p:spPr bwMode="auto">
          <a:xfrm>
            <a:off x="4114800" y="3886200"/>
            <a:ext cx="43773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369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r>
              <a:rPr lang="en-US" dirty="0" smtClean="0"/>
              <a:t>Hormone-specific glycosylation</a:t>
            </a:r>
          </a:p>
        </p:txBody>
      </p:sp>
      <p:pic>
        <p:nvPicPr>
          <p:cNvPr id="2" name="Content Placeholder 1" descr="SiteSpecGlycanHumanGTH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8" b="1241"/>
          <a:stretch/>
        </p:blipFill>
        <p:spPr>
          <a:xfrm>
            <a:off x="152400" y="1447800"/>
            <a:ext cx="7786664" cy="5279731"/>
          </a:xfrm>
        </p:spPr>
      </p:pic>
    </p:spTree>
    <p:extLst>
      <p:ext uri="{BB962C8B-B14F-4D97-AF65-F5344CB8AC3E}">
        <p14:creationId xmlns:p14="http://schemas.microsoft.com/office/powerpoint/2010/main" val="216161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21215-4EE8-4543-B84B-93366AD42AF0}" type="datetime1">
              <a:rPr lang="en-US" smtClean="0"/>
              <a:t>8/10/15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12"/>
            <a:ext cx="8229600" cy="1143000"/>
          </a:xfrm>
        </p:spPr>
        <p:txBody>
          <a:bodyPr/>
          <a:lstStyle/>
          <a:p>
            <a:r>
              <a:rPr lang="en-US" dirty="0" smtClean="0"/>
              <a:t>LH/FSH Glycan Functions</a:t>
            </a:r>
            <a:endParaRPr lang="en-US" dirty="0"/>
          </a:p>
        </p:txBody>
      </p:sp>
      <p:pic>
        <p:nvPicPr>
          <p:cNvPr id="2" name="Picture 1" descr="FSHmicroheteroCHO2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201"/>
            <a:ext cx="7543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 Preparations</a:t>
            </a:r>
            <a:endParaRPr lang="en-US" dirty="0"/>
          </a:p>
        </p:txBody>
      </p:sp>
      <p:pic>
        <p:nvPicPr>
          <p:cNvPr id="5" name="Content Placeholder 4" descr="LHprep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r="1223"/>
          <a:stretch/>
        </p:blipFill>
        <p:spPr>
          <a:xfrm>
            <a:off x="380999" y="1981200"/>
            <a:ext cx="8430379" cy="3962400"/>
          </a:xfrm>
        </p:spPr>
      </p:pic>
    </p:spTree>
    <p:extLst>
      <p:ext uri="{BB962C8B-B14F-4D97-AF65-F5344CB8AC3E}">
        <p14:creationId xmlns:p14="http://schemas.microsoft.com/office/powerpoint/2010/main" val="261321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599" cy="846137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Mammalian </a:t>
            </a:r>
            <a:r>
              <a:rPr lang="en-US" dirty="0" err="1" smtClean="0">
                <a:latin typeface="Georgia"/>
                <a:cs typeface="Georgia"/>
              </a:rPr>
              <a:t>FSH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Georgia"/>
                <a:cs typeface="Georgia"/>
              </a:rPr>
              <a:t> Western Blots</a:t>
            </a:r>
            <a:endParaRPr lang="en-US" dirty="0">
              <a:latin typeface="Calibri" charset="0"/>
            </a:endParaRPr>
          </a:p>
        </p:txBody>
      </p:sp>
      <p:pic>
        <p:nvPicPr>
          <p:cNvPr id="3" name="Picture 2" descr="FSHglycoformB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1" y="1574799"/>
            <a:ext cx="8266289" cy="4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1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r>
              <a:rPr lang="en-US" dirty="0" smtClean="0"/>
              <a:t> Human FSH Glycoforms</a:t>
            </a:r>
            <a:endParaRPr lang="en-US" dirty="0"/>
          </a:p>
        </p:txBody>
      </p:sp>
      <p:pic>
        <p:nvPicPr>
          <p:cNvPr id="3" name="Picture 2" descr="1FSHglycofor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5" b="22249"/>
          <a:stretch/>
        </p:blipFill>
        <p:spPr>
          <a:xfrm>
            <a:off x="381000" y="5410200"/>
            <a:ext cx="8524788" cy="838200"/>
          </a:xfrm>
          <a:prstGeom prst="rect">
            <a:avLst/>
          </a:prstGeom>
        </p:spPr>
      </p:pic>
      <p:pic>
        <p:nvPicPr>
          <p:cNvPr id="9" name="Content Placeholder 3" descr="FSH24alt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0" r="36375"/>
          <a:stretch/>
        </p:blipFill>
        <p:spPr>
          <a:xfrm>
            <a:off x="261871" y="1158084"/>
            <a:ext cx="2711884" cy="4147781"/>
          </a:xfrm>
        </p:spPr>
      </p:pic>
      <p:pic>
        <p:nvPicPr>
          <p:cNvPr id="10" name="Picture 9" descr="FSH21al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4" r="37635"/>
          <a:stretch/>
        </p:blipFill>
        <p:spPr>
          <a:xfrm>
            <a:off x="3352799" y="1143001"/>
            <a:ext cx="2492299" cy="4172586"/>
          </a:xfrm>
          <a:prstGeom prst="rect">
            <a:avLst/>
          </a:prstGeom>
        </p:spPr>
      </p:pic>
      <p:pic>
        <p:nvPicPr>
          <p:cNvPr id="11" name="Picture 10" descr="FSH18al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9" r="37635"/>
          <a:stretch/>
        </p:blipFill>
        <p:spPr>
          <a:xfrm>
            <a:off x="6193192" y="1131018"/>
            <a:ext cx="2646008" cy="41725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616210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FSH</a:t>
            </a:r>
            <a:r>
              <a:rPr lang="en-US" sz="2800" baseline="30000" dirty="0" smtClean="0"/>
              <a:t>24</a:t>
            </a:r>
            <a:endParaRPr lang="en-US" sz="28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6162108"/>
            <a:ext cx="981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FSH</a:t>
            </a:r>
            <a:r>
              <a:rPr lang="en-US" sz="2800" baseline="30000" dirty="0" smtClean="0"/>
              <a:t>21</a:t>
            </a:r>
            <a:endParaRPr lang="en-US" sz="28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6162108"/>
            <a:ext cx="981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FSH</a:t>
            </a:r>
            <a:r>
              <a:rPr lang="en-US" sz="2800" baseline="30000" dirty="0" smtClean="0"/>
              <a:t>18</a:t>
            </a:r>
            <a:endParaRPr lang="en-US" sz="28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6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30000" dirty="0" smtClean="0">
                <a:solidFill>
                  <a:schemeClr val="bg1"/>
                </a:solidFill>
              </a:rPr>
              <a:t>78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981200"/>
            <a:ext cx="6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30000" dirty="0" smtClean="0">
                <a:solidFill>
                  <a:schemeClr val="bg1"/>
                </a:solidFill>
              </a:rPr>
              <a:t>78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1981200"/>
            <a:ext cx="6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30000" dirty="0" smtClean="0">
                <a:solidFill>
                  <a:schemeClr val="bg1"/>
                </a:solidFill>
              </a:rPr>
              <a:t>78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895600"/>
            <a:ext cx="6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30000" dirty="0" smtClean="0">
                <a:solidFill>
                  <a:schemeClr val="bg1"/>
                </a:solidFill>
              </a:rPr>
              <a:t>24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2895600"/>
            <a:ext cx="6492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30000" dirty="0" smtClean="0">
                <a:solidFill>
                  <a:schemeClr val="bg1"/>
                </a:solidFill>
              </a:rPr>
              <a:t>24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876800"/>
            <a:ext cx="5636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30000" dirty="0" smtClean="0">
                <a:solidFill>
                  <a:schemeClr val="bg1"/>
                </a:solidFill>
              </a:rPr>
              <a:t>7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4876800"/>
            <a:ext cx="5636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30000" dirty="0" smtClean="0">
                <a:solidFill>
                  <a:schemeClr val="bg1"/>
                </a:solidFill>
              </a:rPr>
              <a:t>7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4648200"/>
            <a:ext cx="6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30000" dirty="0" smtClean="0">
                <a:solidFill>
                  <a:schemeClr val="bg1"/>
                </a:solidFill>
              </a:rPr>
              <a:t>52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4648200"/>
            <a:ext cx="6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30000" dirty="0" smtClean="0">
                <a:solidFill>
                  <a:schemeClr val="bg1"/>
                </a:solidFill>
              </a:rPr>
              <a:t>52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29600" y="4648200"/>
            <a:ext cx="6681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30000" dirty="0" smtClean="0">
                <a:solidFill>
                  <a:schemeClr val="bg1"/>
                </a:solidFill>
              </a:rPr>
              <a:t>52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2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FEB71A"/>
      </a:accent1>
      <a:accent2>
        <a:srgbClr val="6E81D6"/>
      </a:accent2>
      <a:accent3>
        <a:srgbClr val="705E5F"/>
      </a:accent3>
      <a:accent4>
        <a:srgbClr val="CC823D"/>
      </a:accent4>
      <a:accent5>
        <a:srgbClr val="72A7C0"/>
      </a:accent5>
      <a:accent6>
        <a:srgbClr val="BECC8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948</Words>
  <Application>Microsoft Macintosh PowerPoint</Application>
  <PresentationFormat>On-screen Show (4:3)</PresentationFormat>
  <Paragraphs>192</Paragraphs>
  <Slides>43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Influence of Glycans on Biological Activities of Pituitary Gonadotropins: Follicle-Stimulating and Luteinizing Hormone</vt:lpstr>
      <vt:lpstr>Hypothalamo-Pituitary-Gonadal Axis</vt:lpstr>
      <vt:lpstr>LH, FSH &amp; Glycoprotein Hormone Family</vt:lpstr>
      <vt:lpstr>a-Subunit Embraced by b Seatbelt Loop</vt:lpstr>
      <vt:lpstr>Hormone-specific glycosylation</vt:lpstr>
      <vt:lpstr>LH/FSH Glycan Functions</vt:lpstr>
      <vt:lpstr>LH Preparations</vt:lpstr>
      <vt:lpstr>Mammalian FSHb Western Blots</vt:lpstr>
      <vt:lpstr> Human FSH Glycoforms</vt:lpstr>
      <vt:lpstr>Age-related decline in pituitary hFSH21</vt:lpstr>
      <vt:lpstr>FSH21 More Active Than FSH24</vt:lpstr>
      <vt:lpstr>FSH receptor</vt:lpstr>
      <vt:lpstr>FSH receptor hormone-binding domain</vt:lpstr>
      <vt:lpstr>FSHR–FSH24 Complex</vt:lpstr>
      <vt:lpstr>FSH receptor hormone-binding domain</vt:lpstr>
      <vt:lpstr>FSH receptor hormone-binding domain</vt:lpstr>
      <vt:lpstr>FSH glycans and FSHRecd</vt:lpstr>
      <vt:lpstr>aAsn52 Glycan Necessary for Biological Activity</vt:lpstr>
      <vt:lpstr>Oligosaccharide Inhibition of FSH-stimulated steroidogenesis</vt:lpstr>
      <vt:lpstr>FSH Receptors as Oligomers</vt:lpstr>
      <vt:lpstr>FSH Receptors as Oligomers</vt:lpstr>
      <vt:lpstr>aN52 glycan potentially reduces binding</vt:lpstr>
      <vt:lpstr>aN52 glycan potentially reduces binding</vt:lpstr>
      <vt:lpstr>FSH Glycoform Isolation</vt:lpstr>
      <vt:lpstr>Selective aAsn52 Glycan Removal</vt:lpstr>
      <vt:lpstr>ESI-MS vs Ion Mobility + MS</vt:lpstr>
      <vt:lpstr>Compare FSH preparation glycans</vt:lpstr>
      <vt:lpstr>FSH Total Glycan Microheterogenity</vt:lpstr>
      <vt:lpstr>FSHa N52 Glycans</vt:lpstr>
      <vt:lpstr>FSHa N52 Glycans</vt:lpstr>
      <vt:lpstr>FSHa N52 Glycans</vt:lpstr>
      <vt:lpstr>LH receptors as variety of oligomers</vt:lpstr>
      <vt:lpstr>FSHR Dissociation Reveals Negative Cooperativity for Both FSH21 and FSH24</vt:lpstr>
      <vt:lpstr>Acknowledgements</vt:lpstr>
      <vt:lpstr>Isolation of FSHb subunit glycoforms</vt:lpstr>
      <vt:lpstr>FSH Total Glycan Microheterogenity</vt:lpstr>
      <vt:lpstr>FSH Total Glycan Microheterogenity</vt:lpstr>
      <vt:lpstr>Site-Specific FSH Glycosylation aAsn52</vt:lpstr>
      <vt:lpstr>Site-Specific FSH Glycosylation aAsn78</vt:lpstr>
      <vt:lpstr>Site-Specific FSH24 Glycosylation bAsn7/24</vt:lpstr>
      <vt:lpstr>Site-Specific FSH21 Glycosylation bAsn7</vt:lpstr>
      <vt:lpstr>PowerPoint Presentation</vt:lpstr>
      <vt:lpstr>LH Major N-glycans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Presentation Tree</dc:creator>
  <cp:lastModifiedBy>George Bousfield</cp:lastModifiedBy>
  <cp:revision>97</cp:revision>
  <cp:lastPrinted>2015-08-08T17:41:13Z</cp:lastPrinted>
  <dcterms:created xsi:type="dcterms:W3CDTF">2009-12-04T23:34:43Z</dcterms:created>
  <dcterms:modified xsi:type="dcterms:W3CDTF">2015-08-10T13:32:28Z</dcterms:modified>
</cp:coreProperties>
</file>