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68" r:id="rId3"/>
    <p:sldId id="293" r:id="rId4"/>
    <p:sldId id="258" r:id="rId5"/>
    <p:sldId id="259" r:id="rId6"/>
    <p:sldId id="279" r:id="rId7"/>
    <p:sldId id="269" r:id="rId8"/>
    <p:sldId id="270" r:id="rId9"/>
    <p:sldId id="294" r:id="rId10"/>
    <p:sldId id="274" r:id="rId11"/>
    <p:sldId id="296" r:id="rId12"/>
    <p:sldId id="278" r:id="rId13"/>
    <p:sldId id="281" r:id="rId14"/>
    <p:sldId id="284" r:id="rId15"/>
    <p:sldId id="295" r:id="rId16"/>
    <p:sldId id="273" r:id="rId17"/>
    <p:sldId id="280" r:id="rId18"/>
    <p:sldId id="272" r:id="rId19"/>
    <p:sldId id="267" r:id="rId20"/>
    <p:sldId id="282" r:id="rId21"/>
    <p:sldId id="283" r:id="rId22"/>
    <p:sldId id="286" r:id="rId23"/>
    <p:sldId id="292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33524-0F1C-46FB-A292-6C2BB792BE19}" type="datetimeFigureOut">
              <a:rPr lang="de-DE" smtClean="0"/>
              <a:t>01.12.2014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1C80E-BFFB-4531-A973-77FC3CB9FFF1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010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DD91E-72AD-4102-B8D0-45E574362D2D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9443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DD91E-72AD-4102-B8D0-45E574362D2D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6351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DD91E-72AD-4102-B8D0-45E574362D2D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3499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DD91E-72AD-4102-B8D0-45E574362D2D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7656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DD91E-72AD-4102-B8D0-45E574362D2D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0345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DD91E-72AD-4102-B8D0-45E574362D2D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609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DD91E-72AD-4102-B8D0-45E574362D2D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415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DD91E-72AD-4102-B8D0-45E574362D2D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720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DD91E-72AD-4102-B8D0-45E574362D2D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152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DD91E-72AD-4102-B8D0-45E574362D2D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3499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DD91E-72AD-4102-B8D0-45E574362D2D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3499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DD91E-72AD-4102-B8D0-45E574362D2D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570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DD91E-72AD-4102-B8D0-45E574362D2D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3676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DD91E-72AD-4102-B8D0-45E574362D2D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529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DD91E-72AD-4102-B8D0-45E574362D2D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1788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DD91E-72AD-4102-B8D0-45E574362D2D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3499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DD91E-72AD-4102-B8D0-45E574362D2D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861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66C1-F0BD-4E24-99E5-603862C3DE7B}" type="datetimeFigureOut">
              <a:rPr lang="de-DE" smtClean="0"/>
              <a:t>01.12.2014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5CF0-CE32-4CDA-B250-43DB05C7635A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931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66C1-F0BD-4E24-99E5-603862C3DE7B}" type="datetimeFigureOut">
              <a:rPr lang="de-DE" smtClean="0"/>
              <a:t>01.12.2014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5CF0-CE32-4CDA-B250-43DB05C7635A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652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66C1-F0BD-4E24-99E5-603862C3DE7B}" type="datetimeFigureOut">
              <a:rPr lang="de-DE" smtClean="0"/>
              <a:t>01.12.2014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5CF0-CE32-4CDA-B250-43DB05C7635A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195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66C1-F0BD-4E24-99E5-603862C3DE7B}" type="datetimeFigureOut">
              <a:rPr lang="de-DE" smtClean="0"/>
              <a:t>01.12.2014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5CF0-CE32-4CDA-B250-43DB05C7635A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313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66C1-F0BD-4E24-99E5-603862C3DE7B}" type="datetimeFigureOut">
              <a:rPr lang="de-DE" smtClean="0"/>
              <a:t>01.12.2014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5CF0-CE32-4CDA-B250-43DB05C7635A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828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66C1-F0BD-4E24-99E5-603862C3DE7B}" type="datetimeFigureOut">
              <a:rPr lang="de-DE" smtClean="0"/>
              <a:t>01.12.2014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5CF0-CE32-4CDA-B250-43DB05C7635A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923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66C1-F0BD-4E24-99E5-603862C3DE7B}" type="datetimeFigureOut">
              <a:rPr lang="de-DE" smtClean="0"/>
              <a:t>01.12.2014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5CF0-CE32-4CDA-B250-43DB05C7635A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68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66C1-F0BD-4E24-99E5-603862C3DE7B}" type="datetimeFigureOut">
              <a:rPr lang="de-DE" smtClean="0"/>
              <a:t>01.12.2014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5CF0-CE32-4CDA-B250-43DB05C7635A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9013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66C1-F0BD-4E24-99E5-603862C3DE7B}" type="datetimeFigureOut">
              <a:rPr lang="de-DE" smtClean="0"/>
              <a:t>01.12.2014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5CF0-CE32-4CDA-B250-43DB05C7635A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7588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66C1-F0BD-4E24-99E5-603862C3DE7B}" type="datetimeFigureOut">
              <a:rPr lang="de-DE" smtClean="0"/>
              <a:t>01.12.2014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5CF0-CE32-4CDA-B250-43DB05C7635A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478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66C1-F0BD-4E24-99E5-603862C3DE7B}" type="datetimeFigureOut">
              <a:rPr lang="de-DE" smtClean="0"/>
              <a:t>01.12.2014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5CF0-CE32-4CDA-B250-43DB05C7635A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438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366C1-F0BD-4E24-99E5-603862C3DE7B}" type="datetimeFigureOut">
              <a:rPr lang="de-DE" smtClean="0"/>
              <a:t>01.12.2014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25CF0-CE32-4CDA-B250-43DB05C7635A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579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5.png"/><Relationship Id="rId3" Type="http://schemas.openxmlformats.org/officeDocument/2006/relationships/image" Target="../media/image410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0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5.png"/><Relationship Id="rId3" Type="http://schemas.openxmlformats.org/officeDocument/2006/relationships/image" Target="../media/image410.png"/><Relationship Id="rId7" Type="http://schemas.openxmlformats.org/officeDocument/2006/relationships/image" Target="../media/image45.png"/><Relationship Id="rId12" Type="http://schemas.openxmlformats.org/officeDocument/2006/relationships/image" Target="../media/image54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53.png"/><Relationship Id="rId5" Type="http://schemas.openxmlformats.org/officeDocument/2006/relationships/image" Target="../media/image43.png"/><Relationship Id="rId15" Type="http://schemas.openxmlformats.org/officeDocument/2006/relationships/image" Target="../media/image26.png"/><Relationship Id="rId10" Type="http://schemas.openxmlformats.org/officeDocument/2006/relationships/image" Target="../media/image52.png"/><Relationship Id="rId4" Type="http://schemas.openxmlformats.org/officeDocument/2006/relationships/image" Target="../media/image420.png"/><Relationship Id="rId9" Type="http://schemas.openxmlformats.org/officeDocument/2006/relationships/image" Target="../media/image50.png"/><Relationship Id="rId1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8.emf"/><Relationship Id="rId3" Type="http://schemas.openxmlformats.org/officeDocument/2006/relationships/image" Target="../media/image410.png"/><Relationship Id="rId7" Type="http://schemas.openxmlformats.org/officeDocument/2006/relationships/image" Target="../media/image45.png"/><Relationship Id="rId12" Type="http://schemas.openxmlformats.org/officeDocument/2006/relationships/image" Target="../media/image63.png"/><Relationship Id="rId17" Type="http://schemas.openxmlformats.org/officeDocument/2006/relationships/image" Target="../media/image26.png"/><Relationship Id="rId2" Type="http://schemas.openxmlformats.org/officeDocument/2006/relationships/image" Target="../media/image400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5" Type="http://schemas.openxmlformats.org/officeDocument/2006/relationships/image" Target="../media/image73.png"/><Relationship Id="rId10" Type="http://schemas.openxmlformats.org/officeDocument/2006/relationships/image" Target="../media/image17.emf"/><Relationship Id="rId4" Type="http://schemas.openxmlformats.org/officeDocument/2006/relationships/image" Target="../media/image420.png"/><Relationship Id="rId9" Type="http://schemas.openxmlformats.org/officeDocument/2006/relationships/image" Target="../media/image50.png"/><Relationship Id="rId14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8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emf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2.png"/><Relationship Id="rId4" Type="http://schemas.openxmlformats.org/officeDocument/2006/relationships/image" Target="../media/image5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6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gif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10" Type="http://schemas.openxmlformats.org/officeDocument/2006/relationships/image" Target="../media/image69.gif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3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17.png"/><Relationship Id="rId5" Type="http://schemas.openxmlformats.org/officeDocument/2006/relationships/image" Target="../media/image32.png"/><Relationship Id="rId10" Type="http://schemas.openxmlformats.org/officeDocument/2006/relationships/image" Target="../media/image1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8.png"/><Relationship Id="rId7" Type="http://schemas.openxmlformats.org/officeDocument/2006/relationships/image" Target="../media/image33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19.png"/><Relationship Id="rId5" Type="http://schemas.openxmlformats.org/officeDocument/2006/relationships/image" Target="../media/image170.png"/><Relationship Id="rId15" Type="http://schemas.openxmlformats.org/officeDocument/2006/relationships/image" Target="../media/image16.emf"/><Relationship Id="rId10" Type="http://schemas.openxmlformats.org/officeDocument/2006/relationships/image" Target="../media/image36.png"/><Relationship Id="rId9" Type="http://schemas.openxmlformats.org/officeDocument/2006/relationships/image" Target="../media/image35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6" name="Object 6"/>
          <p:cNvGraphicFramePr>
            <a:graphicFrameLocks noChangeAspect="1"/>
          </p:cNvGraphicFramePr>
          <p:nvPr/>
        </p:nvGraphicFramePr>
        <p:xfrm>
          <a:off x="0" y="6176963"/>
          <a:ext cx="23622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" name="Photo Editor Photo" r:id="rId4" imgW="10012173" imgH="2866667" progId="">
                  <p:embed/>
                </p:oleObj>
              </mc:Choice>
              <mc:Fallback>
                <p:oleObj name="Photo Editor Photo" r:id="rId4" imgW="10012173" imgH="2866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236220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72000"/>
          </a:xfrm>
          <a:solidFill>
            <a:schemeClr val="tx2">
              <a:lumMod val="75000"/>
            </a:schemeClr>
          </a:solidFill>
          <a:ln/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Thermodynamic Aspects of Magnetic Molecules</a:t>
            </a:r>
            <a:endParaRPr lang="de-DE" sz="2800" b="1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8809" y="6210024"/>
            <a:ext cx="2045223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19100" y="1268760"/>
            <a:ext cx="8305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latin typeface="Arial" charset="0"/>
              </a:rPr>
              <a:t>G. </a:t>
            </a:r>
            <a:r>
              <a:rPr lang="en-US" sz="2000" dirty="0" err="1" smtClean="0">
                <a:latin typeface="Arial" charset="0"/>
              </a:rPr>
              <a:t>Lefkidis</a:t>
            </a:r>
            <a:endParaRPr lang="en-US" dirty="0" smtClean="0">
              <a:latin typeface="Arial" charset="0"/>
            </a:endParaRPr>
          </a:p>
          <a:p>
            <a:pPr algn="ctr"/>
            <a:endParaRPr lang="en-US" sz="1600" dirty="0">
              <a:latin typeface="Arial" charset="0"/>
            </a:endParaRPr>
          </a:p>
          <a:p>
            <a:r>
              <a:rPr lang="en-US" sz="1400" i="1" dirty="0" smtClean="0">
                <a:latin typeface="Arial" charset="0"/>
              </a:rPr>
              <a:t>Department of Physics and Research Center OPTIMAS, Kaiserslautern University of Technology,</a:t>
            </a:r>
            <a:br>
              <a:rPr lang="en-US" sz="1400" i="1" dirty="0" smtClean="0">
                <a:latin typeface="Arial" charset="0"/>
              </a:rPr>
            </a:br>
            <a:r>
              <a:rPr lang="en-US" sz="1400" i="1" dirty="0" smtClean="0">
                <a:latin typeface="Arial" charset="0"/>
              </a:rPr>
              <a:t>Box 3049, 67653 Kaiserslautern, Germany</a:t>
            </a:r>
          </a:p>
        </p:txBody>
      </p:sp>
      <p:pic>
        <p:nvPicPr>
          <p:cNvPr id="12" name="Picture 6" descr="horseshoe_magnet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528" y="2472288"/>
            <a:ext cx="3771893" cy="282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2898305" y="5805264"/>
            <a:ext cx="3347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San Francisco, Dec 1, 2014</a:t>
            </a:r>
          </a:p>
        </p:txBody>
      </p:sp>
      <p:sp>
        <p:nvSpPr>
          <p:cNvPr id="3" name="Rechteck 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 </a:t>
            </a:r>
          </a:p>
        </p:txBody>
      </p:sp>
      <p:pic>
        <p:nvPicPr>
          <p:cNvPr id="17" name="Picture 2" descr="http://www.pattakon.com/tempman/V8_VCR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98" y="2472288"/>
            <a:ext cx="40005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85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 flipV="1">
            <a:off x="755576" y="1514653"/>
            <a:ext cx="1224136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755576" y="2306741"/>
            <a:ext cx="122413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2123728" y="2090717"/>
                <a:ext cx="53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|</m:t>
                      </m:r>
                      <m:r>
                        <a:rPr lang="de-DE" b="0" i="1" smtClean="0">
                          <a:latin typeface="Cambria Math"/>
                        </a:rPr>
                        <m:t>𝑔</m:t>
                      </m:r>
                      <m:r>
                        <a:rPr lang="de-DE" b="0" i="1" smtClean="0"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090717"/>
                <a:ext cx="539700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2123728" y="1691516"/>
                <a:ext cx="5228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|</m:t>
                      </m:r>
                      <m:r>
                        <a:rPr lang="de-DE" b="0" i="1" smtClean="0">
                          <a:latin typeface="Cambria Math"/>
                        </a:rPr>
                        <m:t>𝑒</m:t>
                      </m:r>
                      <m:r>
                        <a:rPr lang="de-DE" i="1"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691516"/>
                <a:ext cx="522899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2987824" y="2079432"/>
                <a:ext cx="912237" cy="391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079432"/>
                <a:ext cx="912237" cy="391902"/>
              </a:xfrm>
              <a:prstGeom prst="rect">
                <a:avLst/>
              </a:prstGeom>
              <a:blipFill rotWithShape="0"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2987824" y="1691516"/>
                <a:ext cx="1449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𝑎𝑥</m:t>
                      </m:r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/>
                        </a:rPr>
                        <m:t>Δ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691516"/>
                <a:ext cx="144905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Gerade Verbindung mit Pfeil 13"/>
          <p:cNvCxnSpPr/>
          <p:nvPr/>
        </p:nvCxnSpPr>
        <p:spPr>
          <a:xfrm>
            <a:off x="539552" y="2594773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V="1">
            <a:off x="539552" y="1082605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1183651" y="2594773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de-D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651" y="2594773"/>
                <a:ext cx="36798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220684" y="1690005"/>
                <a:ext cx="390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de-D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84" y="1690005"/>
                <a:ext cx="39087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4926718" y="2476554"/>
                <a:ext cx="3455433" cy="59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de-DE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de-DE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de-DE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de-DE" i="1">
                                    <a:latin typeface="Cambria Math"/>
                                  </a:rPr>
                                  <m:t>𝑎𝑥</m:t>
                                </m:r>
                                <m:r>
                                  <a:rPr lang="de-DE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de-DE">
                                    <a:latin typeface="Cambria Math"/>
                                  </a:rPr>
                                  <m:t>Δ</m:t>
                                </m:r>
                              </m:num>
                              <m:den>
                                <m:r>
                                  <a:rPr lang="de-DE" i="1">
                                    <a:latin typeface="Cambria Math"/>
                                  </a:rPr>
                                  <m:t>𝐾</m:t>
                                </m:r>
                                <m:r>
                                  <a:rPr lang="de-DE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i="1">
                                    <a:latin typeface="Cambria Math"/>
                                  </a:rPr>
                                  <m:t>𝑇</m:t>
                                </m:r>
                              </m:den>
                            </m:f>
                          </m:sup>
                        </m:sSup>
                        <m:r>
                          <a:rPr lang="de-DE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de-DE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de-DE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de-DE" i="1">
                                    <a:latin typeface="Cambria Math"/>
                                  </a:rPr>
                                  <m:t>𝐾</m:t>
                                </m:r>
                                <m:r>
                                  <a:rPr lang="de-DE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i="1">
                                    <a:latin typeface="Cambria Math"/>
                                  </a:rPr>
                                  <m:t>𝑇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𝑍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</m:d>
                      </m:den>
                    </m:f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718" y="2476554"/>
                <a:ext cx="3455433" cy="590675"/>
              </a:xfrm>
              <a:prstGeom prst="rect">
                <a:avLst/>
              </a:prstGeom>
              <a:blipFill rotWithShape="1">
                <a:blip r:embed="rId8"/>
                <a:stretch>
                  <a:fillRect b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4926718" y="1735816"/>
                <a:ext cx="3495893" cy="749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de-DE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de-DE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de-DE" i="1">
                                    <a:latin typeface="Cambria Math"/>
                                  </a:rPr>
                                  <m:t>𝑎𝑥</m:t>
                                </m:r>
                                <m:r>
                                  <a:rPr lang="de-DE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de-DE">
                                    <a:latin typeface="Cambria Math"/>
                                  </a:rPr>
                                  <m:t>Δ</m:t>
                                </m:r>
                              </m:num>
                              <m:den>
                                <m:r>
                                  <a:rPr lang="de-DE" i="1">
                                    <a:latin typeface="Cambria Math"/>
                                  </a:rPr>
                                  <m:t>𝐾</m:t>
                                </m:r>
                                <m:r>
                                  <a:rPr lang="de-DE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i="1">
                                    <a:latin typeface="Cambria Math"/>
                                  </a:rPr>
                                  <m:t>𝑇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a:rPr lang="de-DE" b="0" i="1" smtClean="0"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de-DE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/>
                                  </a:rPr>
                                  <m:t>𝑎𝑥</m:t>
                                </m:r>
                                <m:r>
                                  <a:rPr lang="de-DE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/>
                                  </a:rPr>
                                  <m:t>Δ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/>
                                  </a:rPr>
                                  <m:t>𝐾</m:t>
                                </m:r>
                                <m:r>
                                  <a:rPr lang="de-DE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b="0" i="1" smtClean="0">
                                    <a:latin typeface="Cambria Math"/>
                                  </a:rPr>
                                  <m:t>𝑇</m:t>
                                </m:r>
                              </m:den>
                            </m:f>
                          </m:sup>
                        </m:sSup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de-DE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de-DE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de-DE" i="1">
                                    <a:latin typeface="Cambria Math"/>
                                  </a:rPr>
                                  <m:t>𝐾</m:t>
                                </m:r>
                                <m:r>
                                  <a:rPr lang="de-DE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i="1">
                                    <a:latin typeface="Cambria Math"/>
                                  </a:rPr>
                                  <m:t>𝑇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de-DE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𝛽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𝑍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</m:d>
                      </m:den>
                    </m:f>
                  </m:oMath>
                </a14:m>
                <a:r>
                  <a:rPr lang="de-DE" dirty="0" smtClean="0"/>
                  <a:t> </a:t>
                </a:r>
                <a:endParaRPr lang="de-DE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718" y="1735816"/>
                <a:ext cx="3495893" cy="74994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544182" y="2981934"/>
                <a:ext cx="420544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/>
                          </a:rPr>
                          <m:t>tot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b="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de-DE" b="0" dirty="0" smtClean="0"/>
              </a:p>
              <a:p>
                <a:r>
                  <a:rPr lang="de-DE" dirty="0" err="1" smtClean="0"/>
                  <a:t>thermalization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if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82" y="2981934"/>
                <a:ext cx="4205447" cy="646331"/>
              </a:xfrm>
              <a:prstGeom prst="rect">
                <a:avLst/>
              </a:prstGeom>
              <a:blipFill rotWithShape="0">
                <a:blip r:embed="rId10"/>
                <a:stretch>
                  <a:fillRect l="-1159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"/>
          <p:cNvSpPr/>
          <p:nvPr/>
        </p:nvSpPr>
        <p:spPr>
          <a:xfrm>
            <a:off x="0" y="0"/>
            <a:ext cx="9144000" cy="969264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  <a:ea typeface="+mj-ea"/>
                <a:cs typeface="Times New Roman" pitchFamily="18" charset="0"/>
              </a:rPr>
              <a:t>Z System</a:t>
            </a:r>
            <a:endParaRPr lang="en-US" sz="2800" b="1" dirty="0">
              <a:solidFill>
                <a:schemeClr val="bg1"/>
              </a:solidFill>
              <a:latin typeface="Arial" charset="0"/>
              <a:ea typeface="+mj-ea"/>
              <a:cs typeface="Times New Roman" pitchFamily="18" charset="0"/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755576" y="1412776"/>
            <a:ext cx="122413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2987824" y="1236898"/>
                <a:ext cx="490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236898"/>
                <a:ext cx="490904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hteck 23"/>
              <p:cNvSpPr/>
              <p:nvPr/>
            </p:nvSpPr>
            <p:spPr>
              <a:xfrm>
                <a:off x="2123728" y="1259468"/>
                <a:ext cx="5335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|</m:t>
                      </m:r>
                      <m:r>
                        <a:rPr lang="de-DE" b="0" i="1" smtClean="0">
                          <a:latin typeface="Cambria Math"/>
                        </a:rPr>
                        <m:t>𝑢</m:t>
                      </m:r>
                      <m:r>
                        <a:rPr lang="de-DE" i="1"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4" name="Rechtec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259468"/>
                <a:ext cx="533543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4926718" y="1022867"/>
                <a:ext cx="3540200" cy="749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de-DE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de-DE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de-DE" i="1">
                                    <a:latin typeface="Cambria Math"/>
                                  </a:rPr>
                                  <m:t>𝐾</m:t>
                                </m:r>
                                <m:r>
                                  <a:rPr lang="de-DE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i="1">
                                    <a:latin typeface="Cambria Math"/>
                                  </a:rPr>
                                  <m:t>𝑇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a:rPr lang="de-DE" b="0" i="1" smtClean="0"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de-DE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/>
                                  </a:rPr>
                                  <m:t>𝑎𝑥</m:t>
                                </m:r>
                                <m:r>
                                  <a:rPr lang="de-DE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/>
                                  </a:rPr>
                                  <m:t>Δ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/>
                                  </a:rPr>
                                  <m:t>𝐾</m:t>
                                </m:r>
                                <m:r>
                                  <a:rPr lang="de-DE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b="0" i="1" smtClean="0">
                                    <a:latin typeface="Cambria Math"/>
                                  </a:rPr>
                                  <m:t>𝑇</m:t>
                                </m:r>
                              </m:den>
                            </m:f>
                          </m:sup>
                        </m:sSup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de-DE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de-DE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de-DE" i="1">
                                    <a:latin typeface="Cambria Math"/>
                                  </a:rPr>
                                  <m:t>𝐾</m:t>
                                </m:r>
                                <m:r>
                                  <a:rPr lang="de-DE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i="1">
                                    <a:latin typeface="Cambria Math"/>
                                  </a:rPr>
                                  <m:t>𝑇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de-DE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𝛽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</m:d>
                      </m:den>
                    </m:f>
                  </m:oMath>
                </a14:m>
                <a:r>
                  <a:rPr lang="de-DE" dirty="0" smtClean="0"/>
                  <a:t> </a:t>
                </a:r>
                <a:endParaRPr lang="de-DE" dirty="0"/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718" y="1022867"/>
                <a:ext cx="3540200" cy="74905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15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 flipV="1">
            <a:off x="755576" y="1514653"/>
            <a:ext cx="1224136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755576" y="2306741"/>
            <a:ext cx="122413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2123728" y="2090717"/>
                <a:ext cx="53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|</m:t>
                      </m:r>
                      <m:r>
                        <a:rPr lang="de-DE" b="0" i="1" smtClean="0">
                          <a:latin typeface="Cambria Math"/>
                        </a:rPr>
                        <m:t>𝑔</m:t>
                      </m:r>
                      <m:r>
                        <a:rPr lang="de-DE" b="0" i="1" smtClean="0"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090717"/>
                <a:ext cx="539700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2123728" y="1691516"/>
                <a:ext cx="5228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|</m:t>
                      </m:r>
                      <m:r>
                        <a:rPr lang="de-DE" b="0" i="1" smtClean="0">
                          <a:latin typeface="Cambria Math"/>
                        </a:rPr>
                        <m:t>𝑒</m:t>
                      </m:r>
                      <m:r>
                        <a:rPr lang="de-DE" i="1"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691516"/>
                <a:ext cx="522899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2987824" y="2079432"/>
                <a:ext cx="912237" cy="391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079432"/>
                <a:ext cx="912237" cy="391902"/>
              </a:xfrm>
              <a:prstGeom prst="rect">
                <a:avLst/>
              </a:prstGeom>
              <a:blipFill rotWithShape="0"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2987824" y="1691516"/>
                <a:ext cx="1449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𝑎𝑥</m:t>
                      </m:r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/>
                        </a:rPr>
                        <m:t>Δ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691516"/>
                <a:ext cx="144905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Gerade Verbindung mit Pfeil 13"/>
          <p:cNvCxnSpPr/>
          <p:nvPr/>
        </p:nvCxnSpPr>
        <p:spPr>
          <a:xfrm>
            <a:off x="539552" y="2594773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V="1">
            <a:off x="539552" y="1082605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1183651" y="2594773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de-D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651" y="2594773"/>
                <a:ext cx="36798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220684" y="1690005"/>
                <a:ext cx="390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de-D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84" y="1690005"/>
                <a:ext cx="39087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"/>
          <p:cNvSpPr/>
          <p:nvPr/>
        </p:nvSpPr>
        <p:spPr>
          <a:xfrm>
            <a:off x="0" y="0"/>
            <a:ext cx="9144000" cy="969264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  <a:ea typeface="+mj-ea"/>
                <a:cs typeface="Times New Roman" pitchFamily="18" charset="0"/>
              </a:rPr>
              <a:t>Z System</a:t>
            </a:r>
            <a:endParaRPr lang="en-US" sz="2800" b="1" dirty="0">
              <a:solidFill>
                <a:schemeClr val="bg1"/>
              </a:solidFill>
              <a:latin typeface="Arial" charset="0"/>
              <a:ea typeface="+mj-ea"/>
              <a:cs typeface="Times New Roman" pitchFamily="18" charset="0"/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755576" y="1412776"/>
            <a:ext cx="122413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2987824" y="1236898"/>
                <a:ext cx="490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236898"/>
                <a:ext cx="49090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hteck 23"/>
              <p:cNvSpPr/>
              <p:nvPr/>
            </p:nvSpPr>
            <p:spPr>
              <a:xfrm>
                <a:off x="2123728" y="1259468"/>
                <a:ext cx="5335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|</m:t>
                      </m:r>
                      <m:r>
                        <a:rPr lang="de-DE" b="0" i="1" smtClean="0">
                          <a:latin typeface="Cambria Math"/>
                        </a:rPr>
                        <m:t>𝑢</m:t>
                      </m:r>
                      <m:r>
                        <a:rPr lang="de-DE" i="1"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4" name="Rechtec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259468"/>
                <a:ext cx="533543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400676" y="2996952"/>
                <a:ext cx="4120039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de-DE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de-DE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de-DE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de-DE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de-DE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de-DE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i="1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de-DE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de-DE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76" y="2996952"/>
                <a:ext cx="4120039" cy="147732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611560" y="4543960"/>
                <a:ext cx="69978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/>
                            </a:rPr>
                            <m:t>in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de-DE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de-DE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d>
                            <m:d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de-DE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d>
                            <m:d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de-D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543960"/>
                <a:ext cx="6997813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519582" y="5030816"/>
                <a:ext cx="7089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/>
                            </a:rPr>
                            <m:t>out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de-DE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de-DE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d>
                            <m:d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de-DE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d>
                            <m:d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de-D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82" y="5030816"/>
                <a:ext cx="7089056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eck 2"/>
          <p:cNvSpPr/>
          <p:nvPr/>
        </p:nvSpPr>
        <p:spPr>
          <a:xfrm>
            <a:off x="1468309" y="4437112"/>
            <a:ext cx="3037538" cy="11149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4716016" y="4437112"/>
            <a:ext cx="2664296" cy="11149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1403648" y="5661248"/>
                <a:ext cx="283417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solidFill>
                      <a:srgbClr val="C00000"/>
                    </a:solidFill>
                  </a:rPr>
                  <a:t>useful </a:t>
                </a:r>
                <a:r>
                  <a:rPr lang="de-DE" dirty="0" err="1" smtClean="0">
                    <a:solidFill>
                      <a:srgbClr val="C00000"/>
                    </a:solidFill>
                  </a:rPr>
                  <a:t>work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C00000"/>
                    </a:solidFill>
                  </a:rPr>
                  <a:t>produced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C00000"/>
                    </a:solidFill>
                  </a:rPr>
                  <a:t>by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de-DE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𝑒</m:t>
                        </m:r>
                      </m:e>
                    </m:d>
                  </m:oMath>
                </a14:m>
                <a:endParaRPr lang="de-DE" b="0" dirty="0" smtClean="0">
                  <a:solidFill>
                    <a:srgbClr val="C00000"/>
                  </a:solidFill>
                </a:endParaRPr>
              </a:p>
              <a:p>
                <a:r>
                  <a:rPr lang="de-DE" dirty="0" err="1" smtClean="0">
                    <a:solidFill>
                      <a:srgbClr val="C00000"/>
                    </a:solidFill>
                  </a:rPr>
                  <a:t>maximized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C00000"/>
                    </a:solidFill>
                  </a:rPr>
                  <a:t>near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 (not </a:t>
                </a:r>
                <a:r>
                  <a:rPr lang="de-DE" dirty="0" err="1" smtClean="0">
                    <a:solidFill>
                      <a:srgbClr val="C00000"/>
                    </a:solidFill>
                  </a:rPr>
                  <a:t>at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)</a:t>
                </a:r>
              </a:p>
              <a:p>
                <a:r>
                  <a:rPr lang="de-DE" b="1" dirty="0" err="1" smtClean="0">
                    <a:solidFill>
                      <a:srgbClr val="C00000"/>
                    </a:solidFill>
                  </a:rPr>
                  <a:t>crossing</a:t>
                </a:r>
                <a:r>
                  <a:rPr lang="de-DE" b="1" dirty="0" smtClean="0">
                    <a:solidFill>
                      <a:srgbClr val="C00000"/>
                    </a:solidFill>
                  </a:rPr>
                  <a:t>/</a:t>
                </a:r>
                <a:r>
                  <a:rPr lang="de-DE" b="1" dirty="0" err="1" smtClean="0">
                    <a:solidFill>
                      <a:srgbClr val="C00000"/>
                    </a:solidFill>
                  </a:rPr>
                  <a:t>degeneracy</a:t>
                </a:r>
                <a:endParaRPr lang="de-DE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661248"/>
                <a:ext cx="2834174" cy="923330"/>
              </a:xfrm>
              <a:prstGeom prst="rect">
                <a:avLst/>
              </a:prstGeom>
              <a:blipFill rotWithShape="0">
                <a:blip r:embed="rId13"/>
                <a:stretch>
                  <a:fillRect l="-1720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644008" y="5662989"/>
                <a:ext cx="43204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>
                    <a:solidFill>
                      <a:schemeClr val="tx2"/>
                    </a:solidFill>
                  </a:rPr>
                  <a:t>useless </a:t>
                </a:r>
                <a:r>
                  <a:rPr lang="de-DE" dirty="0" err="1" smtClean="0">
                    <a:solidFill>
                      <a:schemeClr val="tx2"/>
                    </a:solidFill>
                  </a:rPr>
                  <a:t>energy-move-around</a:t>
                </a:r>
                <a:r>
                  <a:rPr lang="de-DE" dirty="0" smtClean="0">
                    <a:solidFill>
                      <a:schemeClr val="tx2"/>
                    </a:solidFill>
                  </a:rPr>
                  <a:t> due </a:t>
                </a:r>
                <a:r>
                  <a:rPr lang="de-DE" dirty="0" err="1" smtClean="0">
                    <a:solidFill>
                      <a:schemeClr val="tx2"/>
                    </a:solidFill>
                  </a:rPr>
                  <a:t>to</a:t>
                </a:r>
                <a:r>
                  <a:rPr lang="de-DE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de-DE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endParaRPr lang="de-DE" b="0" dirty="0" smtClean="0">
                  <a:solidFill>
                    <a:schemeClr val="tx2"/>
                  </a:solidFill>
                </a:endParaRPr>
              </a:p>
              <a:p>
                <a:r>
                  <a:rPr lang="de-DE" dirty="0" err="1" smtClean="0">
                    <a:solidFill>
                      <a:schemeClr val="tx2"/>
                    </a:solidFill>
                  </a:rPr>
                  <a:t>minimized</a:t>
                </a:r>
                <a:r>
                  <a:rPr lang="de-DE" dirty="0" smtClean="0">
                    <a:solidFill>
                      <a:schemeClr val="tx2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2"/>
                    </a:solidFill>
                  </a:rPr>
                  <a:t>if</a:t>
                </a:r>
                <a14:m>
                  <m:oMath xmlns:m="http://schemas.openxmlformats.org/officeDocument/2006/math">
                    <m:r>
                      <a:rPr lang="de-DE" b="0" i="0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de-DE" dirty="0" smtClean="0">
                  <a:solidFill>
                    <a:schemeClr val="tx2"/>
                  </a:solidFill>
                </a:endParaRPr>
              </a:p>
              <a:p>
                <a:r>
                  <a:rPr lang="de-DE" dirty="0" smtClean="0">
                    <a:solidFill>
                      <a:schemeClr val="tx2"/>
                    </a:solidFill>
                  </a:rPr>
                  <a:t>→</a:t>
                </a:r>
                <a:r>
                  <a:rPr lang="de-DE" b="1" dirty="0" err="1" smtClean="0">
                    <a:solidFill>
                      <a:schemeClr val="tx2"/>
                    </a:solidFill>
                  </a:rPr>
                  <a:t>gap+finite</a:t>
                </a:r>
                <a:r>
                  <a:rPr lang="de-DE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de-DE" b="1" dirty="0" err="1" smtClean="0">
                    <a:solidFill>
                      <a:schemeClr val="tx2"/>
                    </a:solidFill>
                  </a:rPr>
                  <a:t>temperature</a:t>
                </a:r>
                <a:endParaRPr lang="de-DE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5662989"/>
                <a:ext cx="4320480" cy="923330"/>
              </a:xfrm>
              <a:prstGeom prst="rect">
                <a:avLst/>
              </a:prstGeom>
              <a:blipFill rotWithShape="0">
                <a:blip r:embed="rId14"/>
                <a:stretch>
                  <a:fillRect l="-1269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5330386" y="1556792"/>
                <a:ext cx="2119491" cy="658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𝜂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/>
                                </a:rPr>
                                <m:t>in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/>
                                </a:rPr>
                                <m:t>out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/>
                                </a:rPr>
                                <m:t>in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&lt;1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386" y="1556792"/>
                <a:ext cx="2119491" cy="6580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Gerade Verbindung mit Pfeil 12"/>
          <p:cNvCxnSpPr/>
          <p:nvPr/>
        </p:nvCxnSpPr>
        <p:spPr>
          <a:xfrm>
            <a:off x="1202666" y="2178128"/>
            <a:ext cx="580037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V="1">
            <a:off x="1782703" y="1772816"/>
            <a:ext cx="0" cy="40531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 flipH="1">
            <a:off x="1183651" y="1772816"/>
            <a:ext cx="599052" cy="3179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1183651" y="2090717"/>
            <a:ext cx="0" cy="8741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flipV="1">
            <a:off x="1907704" y="1444134"/>
            <a:ext cx="0" cy="831249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 flipH="1">
            <a:off x="827584" y="1444134"/>
            <a:ext cx="108012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>
            <a:off x="827584" y="1444134"/>
            <a:ext cx="0" cy="831249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>
            <a:off x="827584" y="2275383"/>
            <a:ext cx="108012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11560" y="227230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B050"/>
                </a:solidFill>
              </a:rPr>
              <a:t>A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1748846" y="227230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</a:t>
            </a:r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1748846" y="110058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B050"/>
                </a:solidFill>
              </a:rPr>
              <a:t>C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11560" y="1100584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70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 flipV="1">
            <a:off x="755576" y="1514653"/>
            <a:ext cx="1224136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755576" y="2306741"/>
            <a:ext cx="122413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2123728" y="2090717"/>
                <a:ext cx="53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|</m:t>
                      </m:r>
                      <m:r>
                        <a:rPr lang="de-DE" b="0" i="1" smtClean="0">
                          <a:latin typeface="Cambria Math"/>
                        </a:rPr>
                        <m:t>𝑔</m:t>
                      </m:r>
                      <m:r>
                        <a:rPr lang="de-DE" b="0" i="1" smtClean="0"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090717"/>
                <a:ext cx="539700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2123728" y="1691516"/>
                <a:ext cx="5228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|</m:t>
                      </m:r>
                      <m:r>
                        <a:rPr lang="de-DE" b="0" i="1" smtClean="0">
                          <a:latin typeface="Cambria Math"/>
                        </a:rPr>
                        <m:t>𝑒</m:t>
                      </m:r>
                      <m:r>
                        <a:rPr lang="de-DE" i="1"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691516"/>
                <a:ext cx="522899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2987824" y="2079432"/>
                <a:ext cx="912237" cy="391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079432"/>
                <a:ext cx="912237" cy="391902"/>
              </a:xfrm>
              <a:prstGeom prst="rect">
                <a:avLst/>
              </a:prstGeom>
              <a:blipFill rotWithShape="0"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2987824" y="1691516"/>
                <a:ext cx="1449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𝑎𝑥</m:t>
                      </m:r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/>
                        </a:rPr>
                        <m:t>Δ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691516"/>
                <a:ext cx="144905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Gerade Verbindung mit Pfeil 13"/>
          <p:cNvCxnSpPr/>
          <p:nvPr/>
        </p:nvCxnSpPr>
        <p:spPr>
          <a:xfrm>
            <a:off x="539552" y="2594773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V="1">
            <a:off x="539552" y="1082605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1183651" y="2594773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de-D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651" y="2594773"/>
                <a:ext cx="36798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220684" y="1690005"/>
                <a:ext cx="390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de-D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84" y="1690005"/>
                <a:ext cx="39087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"/>
          <p:cNvSpPr/>
          <p:nvPr/>
        </p:nvSpPr>
        <p:spPr>
          <a:xfrm>
            <a:off x="0" y="0"/>
            <a:ext cx="9144000" cy="969264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  <a:ea typeface="+mj-ea"/>
                <a:cs typeface="Times New Roman" pitchFamily="18" charset="0"/>
              </a:rPr>
              <a:t>Z System</a:t>
            </a:r>
            <a:endParaRPr lang="en-US" sz="2800" b="1" dirty="0">
              <a:solidFill>
                <a:schemeClr val="bg1"/>
              </a:solidFill>
              <a:latin typeface="Arial" charset="0"/>
              <a:ea typeface="+mj-ea"/>
              <a:cs typeface="Times New Roman" pitchFamily="18" charset="0"/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755576" y="1412776"/>
            <a:ext cx="122413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2987824" y="1236898"/>
                <a:ext cx="490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236898"/>
                <a:ext cx="49090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hteck 23"/>
              <p:cNvSpPr/>
              <p:nvPr/>
            </p:nvSpPr>
            <p:spPr>
              <a:xfrm>
                <a:off x="2123728" y="1259468"/>
                <a:ext cx="5335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|</m:t>
                      </m:r>
                      <m:r>
                        <a:rPr lang="de-DE" b="0" i="1" smtClean="0">
                          <a:latin typeface="Cambria Math"/>
                        </a:rPr>
                        <m:t>𝑢</m:t>
                      </m:r>
                      <m:r>
                        <a:rPr lang="de-DE" i="1"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4" name="Rechtec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259468"/>
                <a:ext cx="533543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Gerade Verbindung mit Pfeil 12"/>
          <p:cNvCxnSpPr/>
          <p:nvPr/>
        </p:nvCxnSpPr>
        <p:spPr>
          <a:xfrm>
            <a:off x="1202666" y="2178128"/>
            <a:ext cx="580037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V="1">
            <a:off x="1782703" y="1772816"/>
            <a:ext cx="0" cy="40531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 flipH="1">
            <a:off x="1183651" y="1772816"/>
            <a:ext cx="599052" cy="3179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1183651" y="2090717"/>
            <a:ext cx="0" cy="8741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flipV="1">
            <a:off x="1907704" y="1444134"/>
            <a:ext cx="0" cy="831249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 flipH="1">
            <a:off x="827584" y="1444134"/>
            <a:ext cx="108012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>
            <a:off x="827584" y="1444134"/>
            <a:ext cx="0" cy="831249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>
            <a:off x="827584" y="2275383"/>
            <a:ext cx="108012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57" y="3789040"/>
            <a:ext cx="3609007" cy="23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535752" y="6239053"/>
                <a:ext cx="79966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→0</m:t>
                    </m:r>
                  </m:oMath>
                </a14:m>
                <a:r>
                  <a:rPr lang="de-DE" dirty="0" smtClean="0"/>
                  <a:t> and very </a:t>
                </a:r>
                <a:r>
                  <a:rPr lang="de-DE" dirty="0" err="1" smtClean="0"/>
                  <a:t>small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</a:rPr>
                      <m:t>Δ</m:t>
                    </m:r>
                    <m:r>
                      <a:rPr lang="de-DE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we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get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𝜂</m:t>
                    </m:r>
                    <m:r>
                      <a:rPr lang="de-DE" b="0" i="1" smtClean="0">
                        <a:latin typeface="Cambria Math"/>
                      </a:rPr>
                      <m:t>→1</m:t>
                    </m:r>
                  </m:oMath>
                </a14:m>
                <a:r>
                  <a:rPr lang="de-DE" dirty="0" smtClean="0"/>
                  <a:t> but </a:t>
                </a:r>
                <a:r>
                  <a:rPr lang="de-DE" b="1" dirty="0" err="1" smtClean="0"/>
                  <a:t>very</a:t>
                </a:r>
                <a:r>
                  <a:rPr lang="de-DE" b="1" dirty="0" smtClean="0"/>
                  <a:t> </a:t>
                </a:r>
                <a:r>
                  <a:rPr lang="de-DE" b="1" dirty="0" err="1" smtClean="0"/>
                  <a:t>little</a:t>
                </a:r>
                <a:endParaRPr lang="de-DE" b="1" dirty="0" smtClean="0"/>
              </a:p>
              <a:p>
                <a:r>
                  <a:rPr lang="de-DE" b="1" dirty="0" smtClean="0"/>
                  <a:t>energy conversion per cycle</a:t>
                </a:r>
                <a:r>
                  <a:rPr lang="de-DE" dirty="0" smtClean="0"/>
                  <a:t>. </a:t>
                </a:r>
                <a:r>
                  <a:rPr lang="de-DE" dirty="0"/>
                  <a:t>A</a:t>
                </a:r>
                <a:r>
                  <a:rPr lang="de-DE" dirty="0" smtClean="0"/>
                  <a:t>t room temperature we get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𝜂</m:t>
                    </m:r>
                    <m:r>
                      <a:rPr lang="de-DE" b="0" i="1" smtClean="0">
                        <a:latin typeface="Cambria Math"/>
                      </a:rPr>
                      <m:t>→0.3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52" y="6239053"/>
                <a:ext cx="7996687" cy="646331"/>
              </a:xfrm>
              <a:prstGeom prst="rect">
                <a:avLst/>
              </a:prstGeom>
              <a:blipFill rotWithShape="1">
                <a:blip r:embed="rId12"/>
                <a:stretch>
                  <a:fillRect l="-686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99142"/>
            <a:ext cx="3312368" cy="217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/>
              <p:cNvSpPr txBox="1"/>
              <p:nvPr/>
            </p:nvSpPr>
            <p:spPr>
              <a:xfrm>
                <a:off x="905455" y="3814476"/>
                <a:ext cx="877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→0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4" name="Textfeld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55" y="3814476"/>
                <a:ext cx="877248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44"/>
              <p:cNvSpPr txBox="1"/>
              <p:nvPr/>
            </p:nvSpPr>
            <p:spPr>
              <a:xfrm>
                <a:off x="6804248" y="4365104"/>
                <a:ext cx="877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→0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5" name="Textfeld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4365104"/>
                <a:ext cx="877248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feld 8"/>
          <p:cNvSpPr txBox="1"/>
          <p:nvPr/>
        </p:nvSpPr>
        <p:spPr>
          <a:xfrm>
            <a:off x="611560" y="227230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B050"/>
                </a:solidFill>
              </a:rPr>
              <a:t>A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35" name="Textfeld 32"/>
          <p:cNvSpPr txBox="1"/>
          <p:nvPr/>
        </p:nvSpPr>
        <p:spPr>
          <a:xfrm>
            <a:off x="1748846" y="227230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</a:t>
            </a:r>
            <a:endParaRPr lang="de-DE" dirty="0"/>
          </a:p>
        </p:txBody>
      </p:sp>
      <p:sp>
        <p:nvSpPr>
          <p:cNvPr id="38" name="Textfeld 34"/>
          <p:cNvSpPr txBox="1"/>
          <p:nvPr/>
        </p:nvSpPr>
        <p:spPr>
          <a:xfrm>
            <a:off x="1748846" y="110058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B050"/>
                </a:solidFill>
              </a:rPr>
              <a:t>C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40" name="Rechteck 14"/>
          <p:cNvSpPr/>
          <p:nvPr/>
        </p:nvSpPr>
        <p:spPr>
          <a:xfrm>
            <a:off x="611560" y="1100584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D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feld 8"/>
              <p:cNvSpPr txBox="1"/>
              <p:nvPr/>
            </p:nvSpPr>
            <p:spPr>
              <a:xfrm>
                <a:off x="0" y="3070800"/>
                <a:ext cx="6547755" cy="6772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𝜂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]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DE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de-DE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2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70800"/>
                <a:ext cx="6547755" cy="67723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feld 28"/>
              <p:cNvSpPr txBox="1"/>
              <p:nvPr/>
            </p:nvSpPr>
            <p:spPr>
              <a:xfrm>
                <a:off x="5330386" y="1556792"/>
                <a:ext cx="2119491" cy="658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𝜂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/>
                                </a:rPr>
                                <m:t>in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/>
                                </a:rPr>
                                <m:t>out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/>
                                </a:rPr>
                                <m:t>in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&lt;1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6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386" y="1556792"/>
                <a:ext cx="2119491" cy="6580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829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72000"/>
          </a:xfrm>
          <a:solidFill>
            <a:schemeClr val="tx2">
              <a:lumMod val="75000"/>
            </a:schemeClr>
          </a:solidFill>
          <a:ln/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Doublet Harmonic Oscillator</a:t>
            </a:r>
            <a:endParaRPr lang="de-DE" sz="2800" b="1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46830"/>
            <a:ext cx="9144000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defRPr sz="1600">
                <a:latin typeface="Arial" charset="0"/>
              </a:defRPr>
            </a:lvl1pPr>
          </a:lstStyle>
          <a:p>
            <a:r>
              <a:rPr lang="en-US" dirty="0"/>
              <a:t>C. D. Dong, G. </a:t>
            </a:r>
            <a:r>
              <a:rPr lang="en-US" dirty="0" err="1"/>
              <a:t>Lefkidis</a:t>
            </a:r>
            <a:r>
              <a:rPr lang="en-US" dirty="0"/>
              <a:t> and W. </a:t>
            </a:r>
            <a:r>
              <a:rPr lang="en-US" dirty="0" err="1" smtClean="0"/>
              <a:t>Hübner</a:t>
            </a:r>
            <a:r>
              <a:rPr lang="en-US" dirty="0" smtClean="0"/>
              <a:t>, Phys. Rev. B </a:t>
            </a:r>
            <a:r>
              <a:rPr lang="en-US" b="1" dirty="0" smtClean="0"/>
              <a:t>88</a:t>
            </a:r>
            <a:r>
              <a:rPr lang="en-US" dirty="0" smtClean="0"/>
              <a:t>, 214421 </a:t>
            </a:r>
            <a:r>
              <a:rPr lang="en-US" dirty="0"/>
              <a:t>(2013)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-468560" y="4462263"/>
                <a:ext cx="9001000" cy="755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m:rPr>
                          <m:aln/>
                        </m:rP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de-DE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𝐾𝑇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de-DE" i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de-DE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𝐾𝑇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𝐾𝑇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𝐾𝑇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csch</m:t>
                          </m:r>
                        </m:fName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𝐾𝑇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8560" y="4462263"/>
                <a:ext cx="9001000" cy="7552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-612576" y="5338025"/>
                <a:ext cx="10215224" cy="755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aln/>
                        </m:rP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de-DE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de-DE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𝐾𝑇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de-DE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de-DE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𝐾𝑇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coth</m:t>
                          </m:r>
                        </m:fName>
                        <m:e>
                          <m:d>
                            <m:d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𝐾𝑇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d>
                            <m:d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num>
                                <m:den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𝐾𝑇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2576" y="5338025"/>
                <a:ext cx="10215224" cy="7552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156176" y="2385774"/>
                <a:ext cx="2400529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385774"/>
                <a:ext cx="2400529" cy="7146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131911" y="1554835"/>
                <a:ext cx="2400529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911" y="1554835"/>
                <a:ext cx="2400529" cy="71468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056577" y="1721959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Spin up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59468" y="2555612"/>
            <a:ext cx="1169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Spin down</a:t>
            </a:r>
            <a:endParaRPr lang="en-US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920778" cy="31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483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72000"/>
          </a:xfrm>
          <a:solidFill>
            <a:schemeClr val="tx2">
              <a:lumMod val="75000"/>
            </a:schemeClr>
          </a:solidFill>
          <a:ln/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Doublet Harmonic Oscillator</a:t>
            </a:r>
            <a:endParaRPr lang="de-DE" sz="2800" b="1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46830"/>
            <a:ext cx="9144000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defRPr sz="1600">
                <a:latin typeface="Arial" charset="0"/>
              </a:defRPr>
            </a:lvl1pPr>
          </a:lstStyle>
          <a:p>
            <a:r>
              <a:rPr lang="en-US" dirty="0"/>
              <a:t>C. D. Dong, G. </a:t>
            </a:r>
            <a:r>
              <a:rPr lang="en-US" dirty="0" err="1"/>
              <a:t>Lefkidis</a:t>
            </a:r>
            <a:r>
              <a:rPr lang="en-US" dirty="0"/>
              <a:t> and W. </a:t>
            </a:r>
            <a:r>
              <a:rPr lang="en-US" dirty="0" err="1" smtClean="0"/>
              <a:t>Hübner</a:t>
            </a:r>
            <a:r>
              <a:rPr lang="en-US" dirty="0" smtClean="0"/>
              <a:t>, Phys. Rev. B </a:t>
            </a:r>
            <a:r>
              <a:rPr lang="en-US" b="1" dirty="0" smtClean="0"/>
              <a:t>88</a:t>
            </a:r>
            <a:r>
              <a:rPr lang="en-US" dirty="0" smtClean="0"/>
              <a:t>, 214421 </a:t>
            </a:r>
            <a:r>
              <a:rPr lang="en-US" dirty="0"/>
              <a:t>(2013)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80528" y="1695183"/>
                <a:ext cx="5306196" cy="1157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m:rPr>
                          <m:aln/>
                        </m:rP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csch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𝐾𝑇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+4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sech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𝐵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𝐾𝑇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1695183"/>
                <a:ext cx="5306196" cy="115775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-74004" y="4541268"/>
                <a:ext cx="5438092" cy="1552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m:rPr>
                          <m:aln/>
                        </m:rP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l-GR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∞</m:t>
                              </m:r>
                            </m:sup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exp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𝐾𝑇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l-GR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𝑍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∞</m:t>
                              </m:r>
                            </m:sup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/>
                                </a:rPr>
                                <m:t>exp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𝐾𝑇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𝜇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sech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𝐵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𝐾𝑇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𝐾𝑇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004" y="4541268"/>
                <a:ext cx="5438092" cy="155202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3744416" cy="260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718" y="3603607"/>
            <a:ext cx="3794786" cy="292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" y="1268760"/>
            <a:ext cx="1478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Heat capacity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4149080"/>
            <a:ext cx="2389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Magnetic susceptibility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1421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72000"/>
          </a:xfrm>
          <a:solidFill>
            <a:schemeClr val="tx2">
              <a:lumMod val="75000"/>
            </a:schemeClr>
          </a:solidFill>
          <a:ln/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Outlook</a:t>
            </a:r>
            <a:endParaRPr lang="de-DE" sz="2800" b="1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2425675" y="1997839"/>
            <a:ext cx="429265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Introduction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Hamiltonian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Basics of quantum thermodynamics</a:t>
            </a:r>
            <a:br>
              <a:rPr lang="de-DE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Understanding QTD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Z system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Doublet harmonic oscillator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Results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 smtClean="0"/>
              <a:t>Otto cycle and magnetism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 smtClean="0"/>
              <a:t>Diesel cycle and magnetism</a:t>
            </a:r>
            <a:br>
              <a:rPr lang="de-DE" dirty="0" smtClean="0"/>
            </a:br>
            <a:r>
              <a:rPr lang="de-DE" dirty="0" smtClean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Summary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181945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72000"/>
          </a:xfrm>
          <a:solidFill>
            <a:schemeClr val="tx2">
              <a:lumMod val="75000"/>
            </a:schemeClr>
          </a:solidFill>
          <a:ln/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Otto Cycle on Ni</a:t>
            </a:r>
            <a:r>
              <a:rPr lang="en-US" sz="2800" b="1" baseline="-250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: Efficiency and Work Output</a:t>
            </a:r>
            <a:endParaRPr lang="de-DE" sz="2800" b="1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00609"/>
            <a:ext cx="9144000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defRPr sz="1600">
                <a:latin typeface="Arial" charset="0"/>
              </a:defRPr>
            </a:lvl1pPr>
          </a:lstStyle>
          <a:p>
            <a:r>
              <a:rPr lang="en-US" dirty="0"/>
              <a:t>W. </a:t>
            </a:r>
            <a:r>
              <a:rPr lang="en-US" dirty="0" err="1"/>
              <a:t>Hübner</a:t>
            </a:r>
            <a:r>
              <a:rPr lang="en-US" dirty="0"/>
              <a:t>, G. </a:t>
            </a:r>
            <a:r>
              <a:rPr lang="en-US" dirty="0" err="1"/>
              <a:t>Lefkidis</a:t>
            </a:r>
            <a:r>
              <a:rPr lang="en-US" dirty="0"/>
              <a:t>, C. D. Dong, D. </a:t>
            </a:r>
            <a:r>
              <a:rPr lang="en-US" dirty="0" err="1"/>
              <a:t>Chaudhuri</a:t>
            </a:r>
            <a:r>
              <a:rPr lang="en-US" dirty="0"/>
              <a:t>, L. </a:t>
            </a:r>
            <a:r>
              <a:rPr lang="en-US" dirty="0" err="1"/>
              <a:t>Chotorlishvili</a:t>
            </a:r>
            <a:r>
              <a:rPr lang="en-US" dirty="0"/>
              <a:t>, and J. </a:t>
            </a:r>
            <a:r>
              <a:rPr lang="en-US" dirty="0" err="1" smtClean="0"/>
              <a:t>Berakdar</a:t>
            </a:r>
            <a:endParaRPr lang="en-US" dirty="0" smtClean="0"/>
          </a:p>
          <a:p>
            <a:r>
              <a:rPr lang="en-US" dirty="0" smtClean="0"/>
              <a:t>Phys</a:t>
            </a:r>
            <a:r>
              <a:rPr lang="en-US" dirty="0"/>
              <a:t>. Rev. B </a:t>
            </a:r>
            <a:r>
              <a:rPr lang="en-US" b="1" dirty="0"/>
              <a:t>90</a:t>
            </a:r>
            <a:r>
              <a:rPr lang="en-US" dirty="0"/>
              <a:t>, 024401 (2014)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2376264" cy="178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49206"/>
            <a:ext cx="8832662" cy="277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59832" y="1340768"/>
            <a:ext cx="59766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Magnetism increases output power at maximum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Magnetism increases work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5497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72000"/>
          </a:xfrm>
          <a:solidFill>
            <a:schemeClr val="tx2">
              <a:lumMod val="75000"/>
            </a:schemeClr>
          </a:solidFill>
          <a:ln/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Otto Cycle on Ni</a:t>
            </a:r>
            <a:r>
              <a:rPr lang="en-US" sz="2800" b="1" baseline="-250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: Equilibrium Distance</a:t>
            </a:r>
            <a:endParaRPr lang="de-DE" sz="2800" b="1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00609"/>
            <a:ext cx="9144000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defRPr sz="1600">
                <a:latin typeface="Arial" charset="0"/>
              </a:defRPr>
            </a:lvl1pPr>
          </a:lstStyle>
          <a:p>
            <a:r>
              <a:rPr lang="en-US" dirty="0"/>
              <a:t>W. </a:t>
            </a:r>
            <a:r>
              <a:rPr lang="en-US" dirty="0" err="1"/>
              <a:t>Hübner</a:t>
            </a:r>
            <a:r>
              <a:rPr lang="en-US" dirty="0"/>
              <a:t>, G. </a:t>
            </a:r>
            <a:r>
              <a:rPr lang="en-US" dirty="0" err="1"/>
              <a:t>Lefkidis</a:t>
            </a:r>
            <a:r>
              <a:rPr lang="en-US" dirty="0"/>
              <a:t>, C. D. Dong, D. </a:t>
            </a:r>
            <a:r>
              <a:rPr lang="en-US" dirty="0" err="1"/>
              <a:t>Chaudhuri</a:t>
            </a:r>
            <a:r>
              <a:rPr lang="en-US" dirty="0"/>
              <a:t>, L. </a:t>
            </a:r>
            <a:r>
              <a:rPr lang="en-US" dirty="0" err="1"/>
              <a:t>Chotorlishvili</a:t>
            </a:r>
            <a:r>
              <a:rPr lang="en-US" dirty="0"/>
              <a:t>, and J. </a:t>
            </a:r>
            <a:r>
              <a:rPr lang="en-US" dirty="0" err="1" smtClean="0"/>
              <a:t>Berakdar</a:t>
            </a:r>
            <a:endParaRPr lang="en-US" dirty="0" smtClean="0"/>
          </a:p>
          <a:p>
            <a:r>
              <a:rPr lang="en-US" dirty="0" smtClean="0"/>
              <a:t>Phys</a:t>
            </a:r>
            <a:r>
              <a:rPr lang="en-US" dirty="0"/>
              <a:t>. Rev. B </a:t>
            </a:r>
            <a:r>
              <a:rPr lang="en-US" b="1" dirty="0"/>
              <a:t>90</a:t>
            </a:r>
            <a:r>
              <a:rPr lang="en-US" dirty="0"/>
              <a:t>, 024401 (2014)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 t="12205" r="16198" b="3301"/>
          <a:stretch/>
        </p:blipFill>
        <p:spPr bwMode="auto">
          <a:xfrm>
            <a:off x="4499992" y="1151971"/>
            <a:ext cx="3481279" cy="251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5484" y="752162"/>
            <a:ext cx="2441805" cy="333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512" y="3668143"/>
            <a:ext cx="5178127" cy="25603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80112" y="4221088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Only molecules can both expand and compress spontaneously!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2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72000"/>
          </a:xfrm>
          <a:solidFill>
            <a:schemeClr val="tx2">
              <a:lumMod val="75000"/>
            </a:schemeClr>
          </a:solidFill>
          <a:ln/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Diesel Cycle 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on Ni</a:t>
            </a:r>
            <a:r>
              <a:rPr lang="en-US" sz="2800" b="1" baseline="-250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: Isobaric Process in Ni</a:t>
            </a:r>
            <a:r>
              <a:rPr lang="en-US" sz="2800" b="1" baseline="-250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2</a:t>
            </a:r>
            <a:endParaRPr lang="de-DE" sz="2800" b="1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242" y="1408762"/>
            <a:ext cx="4625763" cy="322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99001" y="1050826"/>
            <a:ext cx="1590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Isobaric ranges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46830"/>
            <a:ext cx="9144000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defRPr sz="1600">
                <a:latin typeface="Arial" charset="0"/>
              </a:defRPr>
            </a:lvl1pPr>
          </a:lstStyle>
          <a:p>
            <a:r>
              <a:rPr lang="en-US" dirty="0"/>
              <a:t>C. D. Dong, G. </a:t>
            </a:r>
            <a:r>
              <a:rPr lang="en-US" dirty="0" err="1"/>
              <a:t>Lefkidis</a:t>
            </a:r>
            <a:r>
              <a:rPr lang="en-US" dirty="0"/>
              <a:t> and W. </a:t>
            </a:r>
            <a:r>
              <a:rPr lang="en-US" dirty="0" err="1" smtClean="0"/>
              <a:t>Hübner</a:t>
            </a:r>
            <a:r>
              <a:rPr lang="en-US" dirty="0" smtClean="0"/>
              <a:t>, J</a:t>
            </a:r>
            <a:r>
              <a:rPr lang="en-US" dirty="0"/>
              <a:t>. </a:t>
            </a:r>
            <a:r>
              <a:rPr lang="en-US" dirty="0" err="1"/>
              <a:t>Supercond</a:t>
            </a:r>
            <a:r>
              <a:rPr lang="en-US" dirty="0"/>
              <a:t>. Nov. </a:t>
            </a:r>
            <a:r>
              <a:rPr lang="en-US" dirty="0" err="1"/>
              <a:t>Magn</a:t>
            </a:r>
            <a:r>
              <a:rPr lang="en-US" dirty="0"/>
              <a:t>. </a:t>
            </a:r>
            <a:r>
              <a:rPr lang="en-US" b="1" dirty="0"/>
              <a:t>26</a:t>
            </a:r>
            <a:r>
              <a:rPr lang="en-US" dirty="0"/>
              <a:t>, </a:t>
            </a:r>
            <a:r>
              <a:rPr lang="en-US" dirty="0" smtClean="0"/>
              <a:t>1589 </a:t>
            </a:r>
            <a:r>
              <a:rPr lang="en-US" dirty="0"/>
              <a:t>(2013)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3"/>
              <p:cNvSpPr txBox="1"/>
              <p:nvPr/>
            </p:nvSpPr>
            <p:spPr>
              <a:xfrm>
                <a:off x="4572000" y="5166484"/>
                <a:ext cx="3988721" cy="764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de-DE" i="1">
                                  <a:latin typeface="Cambria Math"/>
                                </a:rPr>
                                <m:t>𝑑𝑅</m:t>
                              </m:r>
                            </m:den>
                          </m:f>
                          <m:sSup>
                            <m:sSupPr>
                              <m:ctrlPr>
                                <a:rPr lang="de-DE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𝐾𝑇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166484"/>
                <a:ext cx="3988721" cy="7645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5759"/>
            <a:ext cx="20478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08762"/>
            <a:ext cx="15144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5949280"/>
            <a:ext cx="4069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Non-equilibrium, non-thermalized states!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808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72000"/>
          </a:xfrm>
          <a:solidFill>
            <a:schemeClr val="tx2">
              <a:lumMod val="75000"/>
            </a:schemeClr>
          </a:solidFill>
          <a:ln/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Entropy and Quantum Thermodynamics</a:t>
            </a:r>
            <a:endParaRPr lang="de-DE" sz="2800" b="1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66393"/>
            <a:ext cx="72961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88516" y="1071338"/>
                <a:ext cx="2469074" cy="277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dirty="0" smtClean="0"/>
                  <a:t>Entropy: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𝑘</m:t>
                    </m:r>
                    <m:nary>
                      <m:naryPr>
                        <m:chr m:val="∑"/>
                        <m:supHide m:val="on"/>
                        <m:ctrlPr>
                          <a:rPr lang="de-DE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516" y="1071338"/>
                <a:ext cx="2469074" cy="277320"/>
              </a:xfrm>
              <a:prstGeom prst="rect">
                <a:avLst/>
              </a:prstGeom>
              <a:blipFill rotWithShape="0">
                <a:blip r:embed="rId4"/>
                <a:stretch>
                  <a:fillRect l="-5679" t="-180000" r="-7160" b="-2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59632" y="5086925"/>
            <a:ext cx="7075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Crossings of lines in PV diagrams due to additional degrees of freedom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Even larger configuration space for magnetic molecules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46830"/>
            <a:ext cx="9144000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defRPr sz="1600">
                <a:latin typeface="Arial" charset="0"/>
              </a:defRPr>
            </a:lvl1pPr>
          </a:lstStyle>
          <a:p>
            <a:r>
              <a:rPr lang="en-US" dirty="0"/>
              <a:t>C. D. Dong, G. </a:t>
            </a:r>
            <a:r>
              <a:rPr lang="en-US" dirty="0" err="1"/>
              <a:t>Lefkidis</a:t>
            </a:r>
            <a:r>
              <a:rPr lang="en-US" dirty="0"/>
              <a:t> and W. </a:t>
            </a:r>
            <a:r>
              <a:rPr lang="en-US" dirty="0" err="1" smtClean="0"/>
              <a:t>Hübner</a:t>
            </a:r>
            <a:r>
              <a:rPr lang="en-US" dirty="0" smtClean="0"/>
              <a:t>, Phys. Rev. B </a:t>
            </a:r>
            <a:r>
              <a:rPr lang="en-US" b="1" dirty="0" smtClean="0"/>
              <a:t>88</a:t>
            </a:r>
            <a:r>
              <a:rPr lang="en-US" dirty="0" smtClean="0"/>
              <a:t>, 214421 </a:t>
            </a:r>
            <a:r>
              <a:rPr lang="en-US" dirty="0"/>
              <a:t>(2013)</a:t>
            </a:r>
          </a:p>
        </p:txBody>
      </p:sp>
    </p:spTree>
    <p:extLst>
      <p:ext uri="{BB962C8B-B14F-4D97-AF65-F5344CB8AC3E}">
        <p14:creationId xmlns:p14="http://schemas.microsoft.com/office/powerpoint/2010/main" val="532572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72000"/>
          </a:xfrm>
          <a:solidFill>
            <a:schemeClr val="tx2">
              <a:lumMod val="75000"/>
            </a:schemeClr>
          </a:solidFill>
          <a:ln/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Outlook</a:t>
            </a:r>
            <a:endParaRPr lang="de-DE" sz="2800" b="1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2425675" y="1997839"/>
            <a:ext cx="429265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Introduction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 smtClean="0"/>
              <a:t>Hamiltonian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 smtClean="0"/>
              <a:t>Basics of quantum thermodynamics</a:t>
            </a:r>
            <a:br>
              <a:rPr lang="de-DE" dirty="0" smtClean="0"/>
            </a:b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Understanding QTD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 smtClean="0"/>
              <a:t>Z system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 smtClean="0"/>
              <a:t>Doublet harmonic oscillator</a:t>
            </a:r>
            <a:br>
              <a:rPr lang="de-DE" dirty="0" smtClean="0"/>
            </a:b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Results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 smtClean="0"/>
              <a:t>Otto cycle and magnetism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 smtClean="0"/>
              <a:t>Diesel cycle and magnetism</a:t>
            </a:r>
            <a:br>
              <a:rPr lang="de-DE" dirty="0" smtClean="0"/>
            </a:br>
            <a:r>
              <a:rPr lang="de-DE" dirty="0" smtClean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Summary</a:t>
            </a:r>
            <a:br>
              <a:rPr lang="de-DE" dirty="0" smtClean="0"/>
            </a:b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85076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4264083" cy="453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52736"/>
            <a:ext cx="4891249" cy="364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3"/>
          <p:cNvSpPr txBox="1">
            <a:spLocks noChangeArrowheads="1"/>
          </p:cNvSpPr>
          <p:nvPr/>
        </p:nvSpPr>
        <p:spPr>
          <a:xfrm>
            <a:off x="0" y="0"/>
            <a:ext cx="9144000" cy="972000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Heat Capacity and Magnetic Susceptibility of Ni</a:t>
            </a:r>
            <a:r>
              <a:rPr lang="en-US" sz="2800" b="1" baseline="-250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2</a:t>
            </a:r>
            <a:endParaRPr lang="de-DE" sz="2800" b="1" baseline="-250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46830"/>
            <a:ext cx="9144000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defRPr sz="1600">
                <a:latin typeface="Arial" charset="0"/>
              </a:defRPr>
            </a:lvl1pPr>
          </a:lstStyle>
          <a:p>
            <a:r>
              <a:rPr lang="en-US" dirty="0"/>
              <a:t>C. D. Dong, G. </a:t>
            </a:r>
            <a:r>
              <a:rPr lang="en-US" dirty="0" err="1"/>
              <a:t>Lefkidis</a:t>
            </a:r>
            <a:r>
              <a:rPr lang="en-US" dirty="0"/>
              <a:t> and W. </a:t>
            </a:r>
            <a:r>
              <a:rPr lang="en-US" dirty="0" err="1" smtClean="0"/>
              <a:t>Hübner</a:t>
            </a:r>
            <a:r>
              <a:rPr lang="en-US" dirty="0" smtClean="0"/>
              <a:t>, Phys. Rev. B </a:t>
            </a:r>
            <a:r>
              <a:rPr lang="en-US" b="1" dirty="0" smtClean="0"/>
              <a:t>88</a:t>
            </a:r>
            <a:r>
              <a:rPr lang="en-US" dirty="0" smtClean="0"/>
              <a:t>, 214421 </a:t>
            </a:r>
            <a:r>
              <a:rPr lang="en-US" dirty="0"/>
              <a:t>(2013)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17670" y="5307347"/>
                <a:ext cx="1908343" cy="629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670" y="5307347"/>
                <a:ext cx="1908343" cy="6298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17434" y="5157192"/>
                <a:ext cx="4231030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𝑖𝑘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sup>
                          </m:sSubSup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Γ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434" y="5157192"/>
                <a:ext cx="4231030" cy="76450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555776" y="6084004"/>
            <a:ext cx="3627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Singularities indicate level crossings.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37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 txBox="1">
            <a:spLocks noChangeArrowheads="1"/>
          </p:cNvSpPr>
          <p:nvPr/>
        </p:nvSpPr>
        <p:spPr>
          <a:xfrm>
            <a:off x="0" y="0"/>
            <a:ext cx="9144000" cy="972000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Heat Capacity and Magnetic Susceptibility of Ni</a:t>
            </a:r>
            <a:r>
              <a:rPr lang="en-US" sz="2800" b="1" baseline="-250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2</a:t>
            </a:r>
            <a:endParaRPr lang="de-DE" sz="2800" b="1" baseline="-250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46830"/>
            <a:ext cx="9144000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defRPr sz="1600">
                <a:latin typeface="Arial" charset="0"/>
              </a:defRPr>
            </a:lvl1pPr>
          </a:lstStyle>
          <a:p>
            <a:r>
              <a:rPr lang="en-US" dirty="0"/>
              <a:t>C. D. Dong, G. </a:t>
            </a:r>
            <a:r>
              <a:rPr lang="en-US" dirty="0" err="1"/>
              <a:t>Lefkidis</a:t>
            </a:r>
            <a:r>
              <a:rPr lang="en-US" dirty="0"/>
              <a:t> and W. </a:t>
            </a:r>
            <a:r>
              <a:rPr lang="en-US" dirty="0" err="1" smtClean="0"/>
              <a:t>Hübner</a:t>
            </a:r>
            <a:r>
              <a:rPr lang="en-US" dirty="0" smtClean="0"/>
              <a:t>, Phys. Rev. B </a:t>
            </a:r>
            <a:r>
              <a:rPr lang="en-US" b="1" dirty="0" smtClean="0"/>
              <a:t>88</a:t>
            </a:r>
            <a:r>
              <a:rPr lang="en-US" dirty="0" smtClean="0"/>
              <a:t>, 214421 </a:t>
            </a:r>
            <a:r>
              <a:rPr lang="en-US" dirty="0"/>
              <a:t>(2013)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3099834" cy="2399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21" y="3811832"/>
            <a:ext cx="3119333" cy="2378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1196752"/>
            <a:ext cx="3304206" cy="2448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2" y="3970368"/>
            <a:ext cx="3059899" cy="24109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536" y="980728"/>
            <a:ext cx="3266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Magnetic susceptibility at 100 K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5536" y="3501008"/>
            <a:ext cx="3266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Magnetic susceptibility at 400 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90797" y="971436"/>
            <a:ext cx="145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Heat capacity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87051" y="3539000"/>
            <a:ext cx="2333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Von-Neumann entropy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12160" y="3764877"/>
                <a:ext cx="3161956" cy="672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Tr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𝑟𝑒𝑑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  <m:sSubSup>
                                <m:sSubSup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𝑟𝑒𝑑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764877"/>
                <a:ext cx="3161956" cy="67223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985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72000"/>
          </a:xfrm>
          <a:solidFill>
            <a:schemeClr val="tx2">
              <a:lumMod val="75000"/>
            </a:schemeClr>
          </a:solidFill>
          <a:ln/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Summary</a:t>
            </a:r>
            <a:endParaRPr lang="de-DE" sz="2800" b="1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1282959" y="2413338"/>
            <a:ext cx="657808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QTD: Effects of energy discretization (in particular level crossings)</a:t>
            </a:r>
            <a:br>
              <a:rPr lang="de-DE" dirty="0" smtClean="0"/>
            </a:b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Electronic temperature – non thermalized states</a:t>
            </a:r>
            <a:br>
              <a:rPr lang="de-DE" dirty="0" smtClean="0"/>
            </a:b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Quantum Otto Cycle – effects of magnetism</a:t>
            </a:r>
            <a:br>
              <a:rPr lang="de-DE" dirty="0" smtClean="0"/>
            </a:b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Isobaric process – Quantum Diesel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22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72000"/>
          </a:xfrm>
          <a:solidFill>
            <a:schemeClr val="tx2">
              <a:lumMod val="75000"/>
            </a:schemeClr>
          </a:solidFill>
          <a:ln/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Acknowledgements</a:t>
            </a:r>
            <a:endParaRPr lang="de-DE" sz="2800" b="1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pic>
        <p:nvPicPr>
          <p:cNvPr id="14" name="Picture 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367" y="4263430"/>
            <a:ext cx="2174154" cy="98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feld 2"/>
          <p:cNvSpPr txBox="1"/>
          <p:nvPr/>
        </p:nvSpPr>
        <p:spPr>
          <a:xfrm>
            <a:off x="395536" y="1196752"/>
            <a:ext cx="149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Wei Jin </a:t>
            </a:r>
            <a:r>
              <a:rPr lang="en-US" dirty="0" smtClean="0"/>
              <a:t>(Xi’an)</a:t>
            </a:r>
            <a:endParaRPr lang="de-DE" dirty="0"/>
          </a:p>
        </p:txBody>
      </p:sp>
      <p:sp>
        <p:nvSpPr>
          <p:cNvPr id="16" name="Textfeld 5"/>
          <p:cNvSpPr txBox="1"/>
          <p:nvPr/>
        </p:nvSpPr>
        <p:spPr>
          <a:xfrm>
            <a:off x="2961899" y="1196752"/>
            <a:ext cx="2906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Hongping</a:t>
            </a:r>
            <a:r>
              <a:rPr lang="de-DE" dirty="0" smtClean="0"/>
              <a:t> </a:t>
            </a:r>
            <a:r>
              <a:rPr lang="de-DE" dirty="0" err="1" smtClean="0"/>
              <a:t>Xiang</a:t>
            </a:r>
            <a:r>
              <a:rPr lang="de-DE" dirty="0" smtClean="0"/>
              <a:t> (</a:t>
            </a:r>
            <a:r>
              <a:rPr lang="de-DE" dirty="0" err="1" smtClean="0"/>
              <a:t>Northridge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17" name="Textfeld 6"/>
          <p:cNvSpPr txBox="1"/>
          <p:nvPr/>
        </p:nvSpPr>
        <p:spPr>
          <a:xfrm>
            <a:off x="6722456" y="1196752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Chuanding Dong</a:t>
            </a:r>
            <a:endParaRPr lang="de-DE" dirty="0"/>
          </a:p>
        </p:txBody>
      </p:sp>
      <p:sp>
        <p:nvSpPr>
          <p:cNvPr id="18" name="Textfeld 7"/>
          <p:cNvSpPr txBox="1"/>
          <p:nvPr/>
        </p:nvSpPr>
        <p:spPr>
          <a:xfrm>
            <a:off x="3636096" y="3484299"/>
            <a:ext cx="1528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Chun Li (</a:t>
            </a:r>
            <a:r>
              <a:rPr lang="de-DE" dirty="0" err="1" smtClean="0"/>
              <a:t>Xi‘an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19" name="Textfeld 9"/>
          <p:cNvSpPr txBox="1"/>
          <p:nvPr/>
        </p:nvSpPr>
        <p:spPr>
          <a:xfrm>
            <a:off x="25205" y="3501008"/>
            <a:ext cx="2170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Debapriya</a:t>
            </a:r>
            <a:r>
              <a:rPr lang="de-DE" dirty="0" smtClean="0"/>
              <a:t> Chaudhuri</a:t>
            </a:r>
            <a:endParaRPr lang="de-DE" dirty="0"/>
          </a:p>
        </p:txBody>
      </p:sp>
      <p:pic>
        <p:nvPicPr>
          <p:cNvPr id="20" name="Picture 2" descr="D:\2011-10-13-office documents\web server\pictures\l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80" y="3853631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D:\2011-10-13-office documents\web server\pictures\do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440" y="1565357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:\2011-10-13-office documents\web server\pictures\weiji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47" y="1565357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D:\2011-10-13-office documents\web server\pictures\xia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630" y="1565357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arl Zeis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541" y="5373216"/>
            <a:ext cx="1133488" cy="98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Georg\Desktop\chaudhur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47" y="3894117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Logo: Deutsche Forschungsgemeinschaft (DFG) - zur Startseit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660" y="3780475"/>
            <a:ext cx="238125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556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72000"/>
          </a:xfrm>
          <a:solidFill>
            <a:schemeClr val="tx2">
              <a:lumMod val="75000"/>
            </a:schemeClr>
          </a:solidFill>
          <a:ln/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Outlook</a:t>
            </a:r>
            <a:endParaRPr lang="de-DE" sz="2800" b="1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2425675" y="1997839"/>
            <a:ext cx="429265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Introduction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 smtClean="0"/>
              <a:t>Hamiltonian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 smtClean="0"/>
              <a:t>Basics of quantum thermodynamics</a:t>
            </a:r>
            <a:br>
              <a:rPr lang="de-DE" dirty="0" smtClean="0"/>
            </a:b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Understanding QTD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Z system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Doublet harmonic oscillator</a:t>
            </a:r>
            <a:br>
              <a:rPr lang="de-DE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Results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Otto cycle and magnetism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Diesel cycle and magnetism</a:t>
            </a:r>
            <a:br>
              <a:rPr lang="de-D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Summary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181945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72000"/>
          </a:xfrm>
          <a:solidFill>
            <a:schemeClr val="tx2">
              <a:lumMod val="75000"/>
            </a:schemeClr>
          </a:solidFill>
          <a:ln/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Degrees of Freedom in the Hamiltonian</a:t>
            </a:r>
            <a:endParaRPr lang="de-DE" sz="2800" b="1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13" name="Rechteck 21"/>
          <p:cNvSpPr/>
          <p:nvPr/>
        </p:nvSpPr>
        <p:spPr>
          <a:xfrm>
            <a:off x="1043608" y="5444559"/>
            <a:ext cx="2242508" cy="13374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 Box 1027"/>
          <p:cNvSpPr txBox="1">
            <a:spLocks noChangeArrowheads="1"/>
          </p:cNvSpPr>
          <p:nvPr/>
        </p:nvSpPr>
        <p:spPr bwMode="auto">
          <a:xfrm>
            <a:off x="1473093" y="3780857"/>
            <a:ext cx="5661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 smtClean="0"/>
              <a:t>SOC</a:t>
            </a:r>
            <a:endParaRPr lang="de-DE" sz="1800" baseline="30000" dirty="0" smtClean="0"/>
          </a:p>
        </p:txBody>
      </p:sp>
      <p:sp>
        <p:nvSpPr>
          <p:cNvPr id="19" name="Text Box 1028"/>
          <p:cNvSpPr txBox="1">
            <a:spLocks noChangeArrowheads="1"/>
          </p:cNvSpPr>
          <p:nvPr/>
        </p:nvSpPr>
        <p:spPr bwMode="auto">
          <a:xfrm>
            <a:off x="4211960" y="2060848"/>
            <a:ext cx="14287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800" dirty="0" smtClean="0"/>
              <a:t>electronic</a:t>
            </a:r>
          </a:p>
          <a:p>
            <a:pPr algn="ctr"/>
            <a:r>
              <a:rPr lang="de-DE" sz="1800" dirty="0" err="1" smtClean="0"/>
              <a:t>correlations</a:t>
            </a:r>
            <a:endParaRPr lang="de-DE" sz="1800" dirty="0"/>
          </a:p>
        </p:txBody>
      </p:sp>
      <p:sp>
        <p:nvSpPr>
          <p:cNvPr id="20" name="Textfeld 8"/>
          <p:cNvSpPr txBox="1"/>
          <p:nvPr/>
        </p:nvSpPr>
        <p:spPr>
          <a:xfrm>
            <a:off x="3286116" y="3787666"/>
            <a:ext cx="1344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cs typeface="Arial" pitchFamily="34" charset="0"/>
              </a:rPr>
              <a:t>s</a:t>
            </a:r>
            <a:r>
              <a:rPr lang="en-US" sz="1800" dirty="0" smtClean="0">
                <a:cs typeface="Arial" pitchFamily="34" charset="0"/>
              </a:rPr>
              <a:t>tatic B-field</a:t>
            </a:r>
            <a:endParaRPr lang="el-GR" sz="1800" dirty="0">
              <a:cs typeface="Arial" pitchFamily="34" charset="0"/>
            </a:endParaRPr>
          </a:p>
        </p:txBody>
      </p:sp>
      <p:sp>
        <p:nvSpPr>
          <p:cNvPr id="21" name="Textfeld 9"/>
          <p:cNvSpPr txBox="1"/>
          <p:nvPr/>
        </p:nvSpPr>
        <p:spPr>
          <a:xfrm>
            <a:off x="5715008" y="378766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cs typeface="Arial" pitchFamily="34" charset="0"/>
              </a:rPr>
              <a:t>phonons</a:t>
            </a:r>
            <a:endParaRPr lang="el-GR" sz="1800" dirty="0">
              <a:cs typeface="Arial" pitchFamily="34" charset="0"/>
            </a:endParaRPr>
          </a:p>
        </p:txBody>
      </p:sp>
      <p:sp>
        <p:nvSpPr>
          <p:cNvPr id="22" name="Textfeld 10"/>
          <p:cNvSpPr txBox="1"/>
          <p:nvPr/>
        </p:nvSpPr>
        <p:spPr>
          <a:xfrm>
            <a:off x="2498333" y="494116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cs typeface="Arial" pitchFamily="34" charset="0"/>
              </a:rPr>
              <a:t>laser</a:t>
            </a:r>
            <a:endParaRPr lang="el-GR" sz="1800" dirty="0">
              <a:cs typeface="Arial" pitchFamily="34" charset="0"/>
            </a:endParaRPr>
          </a:p>
        </p:txBody>
      </p:sp>
      <p:graphicFrame>
        <p:nvGraphicFramePr>
          <p:cNvPr id="23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429272"/>
              </p:ext>
            </p:extLst>
          </p:nvPr>
        </p:nvGraphicFramePr>
        <p:xfrm>
          <a:off x="109227" y="1200298"/>
          <a:ext cx="7542213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5" name="Equation" r:id="rId4" imgW="4025880" imgH="495000" progId="Equation.3">
                  <p:embed/>
                </p:oleObj>
              </mc:Choice>
              <mc:Fallback>
                <p:oleObj name="Equation" r:id="rId4" imgW="40258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7" y="1200298"/>
                        <a:ext cx="7542213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090850"/>
              </p:ext>
            </p:extLst>
          </p:nvPr>
        </p:nvGraphicFramePr>
        <p:xfrm>
          <a:off x="109227" y="2836845"/>
          <a:ext cx="6869113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6" name="Formel" r:id="rId6" imgW="3632040" imgH="457200" progId="Equation.3">
                  <p:embed/>
                </p:oleObj>
              </mc:Choice>
              <mc:Fallback>
                <p:oleObj name="Formel" r:id="rId6" imgW="36320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7" y="2836845"/>
                        <a:ext cx="6869113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904621"/>
              </p:ext>
            </p:extLst>
          </p:nvPr>
        </p:nvGraphicFramePr>
        <p:xfrm>
          <a:off x="73025" y="4410075"/>
          <a:ext cx="460851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7" name="Equation" r:id="rId8" imgW="2514600" imgH="253800" progId="Equation.3">
                  <p:embed/>
                </p:oleObj>
              </mc:Choice>
              <mc:Fallback>
                <p:oleObj name="Equation" r:id="rId8" imgW="2514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4410075"/>
                        <a:ext cx="4608513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754249"/>
              </p:ext>
            </p:extLst>
          </p:nvPr>
        </p:nvGraphicFramePr>
        <p:xfrm>
          <a:off x="5942459" y="4293096"/>
          <a:ext cx="3094037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8" name="Equation" r:id="rId10" imgW="1688367" imgH="393529" progId="Equation.3">
                  <p:embed/>
                </p:oleObj>
              </mc:Choice>
              <mc:Fallback>
                <p:oleObj name="Equation" r:id="rId10" imgW="168836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459" y="4293096"/>
                        <a:ext cx="3094037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645417"/>
              </p:ext>
            </p:extLst>
          </p:nvPr>
        </p:nvGraphicFramePr>
        <p:xfrm>
          <a:off x="109227" y="5589240"/>
          <a:ext cx="3179179" cy="846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9" name="Formel" r:id="rId12" imgW="1574640" imgH="419040" progId="Equation.3">
                  <p:embed/>
                </p:oleObj>
              </mc:Choice>
              <mc:Fallback>
                <p:oleObj name="Formel" r:id="rId12" imgW="157464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9227" y="5589240"/>
                        <a:ext cx="3179179" cy="846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feld 7"/>
          <p:cNvSpPr txBox="1"/>
          <p:nvPr/>
        </p:nvSpPr>
        <p:spPr>
          <a:xfrm>
            <a:off x="467544" y="6597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9" name="Textfeld 17"/>
          <p:cNvSpPr txBox="1"/>
          <p:nvPr/>
        </p:nvSpPr>
        <p:spPr>
          <a:xfrm>
            <a:off x="1343204" y="6412686"/>
            <a:ext cx="137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cs typeface="Arial" pitchFamily="34" charset="0"/>
              </a:rPr>
              <a:t>temperature</a:t>
            </a:r>
            <a:endParaRPr lang="el-GR" sz="1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846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72000"/>
          </a:xfrm>
          <a:solidFill>
            <a:schemeClr val="tx2">
              <a:lumMod val="75000"/>
            </a:schemeClr>
          </a:solidFill>
          <a:ln/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Electronic Correlations in the Hamiltonian</a:t>
            </a:r>
            <a:endParaRPr lang="de-DE" sz="2800" b="1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52400" y="2276875"/>
            <a:ext cx="4495800" cy="784226"/>
            <a:chOff x="672" y="3789"/>
            <a:chExt cx="2832" cy="494"/>
          </a:xfrm>
        </p:grpSpPr>
        <p:pic>
          <p:nvPicPr>
            <p:cNvPr id="5" name="Picture 5" descr="occvir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841"/>
              <a:ext cx="1872" cy="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592" y="3789"/>
              <a:ext cx="912" cy="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 </a:t>
              </a:r>
              <a:r>
                <a:rPr lang="en-US" dirty="0" smtClean="0"/>
                <a:t>occupied </a:t>
              </a:r>
              <a:endParaRPr lang="en-US" dirty="0"/>
            </a:p>
            <a:p>
              <a:pPr>
                <a:spcBef>
                  <a:spcPct val="50000"/>
                </a:spcBef>
              </a:pPr>
              <a:r>
                <a:rPr lang="en-US" dirty="0"/>
                <a:t> </a:t>
              </a:r>
              <a:r>
                <a:rPr lang="en-US" dirty="0" smtClean="0"/>
                <a:t>virtual</a:t>
              </a:r>
              <a:endParaRPr lang="en-US" dirty="0"/>
            </a:p>
          </p:txBody>
        </p:sp>
      </p:grpSp>
      <p:pic>
        <p:nvPicPr>
          <p:cNvPr id="7" name="Picture 7" descr="mbw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97610"/>
            <a:ext cx="8915400" cy="23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049338" y="3131676"/>
            <a:ext cx="54893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dirty="0" smtClean="0"/>
              <a:t>Configuration interaction or coupled cluster expansion</a:t>
            </a:r>
            <a:endParaRPr lang="de-DE" sz="1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1"/>
              <p:cNvSpPr txBox="1"/>
              <p:nvPr/>
            </p:nvSpPr>
            <p:spPr>
              <a:xfrm>
                <a:off x="1034395" y="6237312"/>
                <a:ext cx="5588966" cy="407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Slater-</a:t>
                </a:r>
                <a:r>
                  <a:rPr lang="de-DE" dirty="0" err="1" smtClean="0"/>
                  <a:t>rules</a:t>
                </a:r>
                <a:r>
                  <a:rPr lang="de-DE" dirty="0" smtClean="0"/>
                  <a:t>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𝑖</m:t>
                        </m:r>
                        <m:r>
                          <a:rPr lang="de-DE" b="0" i="1" smtClean="0">
                            <a:latin typeface="Cambria Math"/>
                          </a:rPr>
                          <m:t>,</m:t>
                        </m:r>
                        <m:r>
                          <a:rPr lang="de-DE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→</m:t>
                    </m:r>
                    <m:r>
                      <a:rPr lang="de-DE" b="0" i="1" smtClean="0">
                        <a:latin typeface="Cambria Math"/>
                      </a:rPr>
                      <m:t>〈</m:t>
                    </m:r>
                    <m:acc>
                      <m:accPr>
                        <m:chr m:val="̂"/>
                        <m:ctrlPr>
                          <a:rPr lang="de-DE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de-DE" b="0" i="1" smtClean="0">
                        <a:latin typeface="Cambria Math"/>
                      </a:rPr>
                      <m:t>〉</m:t>
                    </m:r>
                  </m:oMath>
                </a14:m>
                <a:r>
                  <a:rPr lang="de-DE" dirty="0" smtClean="0"/>
                  <a:t> &amp; </a:t>
                </a:r>
                <a:r>
                  <a:rPr lang="de-DE" dirty="0" err="1" smtClean="0"/>
                  <a:t>Mulliken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analysis</a:t>
                </a:r>
                <a:r>
                  <a:rPr lang="de-DE" dirty="0" smtClean="0"/>
                  <a:t> (</a:t>
                </a:r>
                <a:r>
                  <a:rPr lang="de-DE" dirty="0" err="1" smtClean="0"/>
                  <a:t>localization</a:t>
                </a:r>
                <a:r>
                  <a:rPr lang="de-DE" dirty="0" smtClean="0"/>
                  <a:t>)</a:t>
                </a:r>
                <a:endParaRPr lang="de-DE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395" y="6237312"/>
                <a:ext cx="5588966" cy="407291"/>
              </a:xfrm>
              <a:prstGeom prst="rect">
                <a:avLst/>
              </a:prstGeom>
              <a:blipFill rotWithShape="1">
                <a:blip r:embed="rId6"/>
                <a:stretch>
                  <a:fillRect l="-981" t="-2985" r="-1091" b="-179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2440"/>
              </p:ext>
            </p:extLst>
          </p:nvPr>
        </p:nvGraphicFramePr>
        <p:xfrm>
          <a:off x="109538" y="1200150"/>
          <a:ext cx="7542212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3" name="Formel" r:id="rId7" imgW="4025880" imgH="495000" progId="Equation.3">
                  <p:embed/>
                </p:oleObj>
              </mc:Choice>
              <mc:Fallback>
                <p:oleObj name="Formel" r:id="rId7" imgW="40258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8" y="1200150"/>
                        <a:ext cx="7542212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4699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9144000" cy="969264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  <a:ea typeface="+mj-ea"/>
                <a:cs typeface="Times New Roman" pitchFamily="18" charset="0"/>
              </a:rPr>
              <a:t>Otto Cycle</a:t>
            </a:r>
            <a:endParaRPr lang="en-US" sz="2800" b="1" dirty="0">
              <a:solidFill>
                <a:schemeClr val="bg1"/>
              </a:solidFill>
              <a:latin typeface="Arial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0" y="1628800"/>
            <a:ext cx="37464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Eugenio </a:t>
            </a:r>
            <a:r>
              <a:rPr lang="it-IT" dirty="0"/>
              <a:t>Barsanti and Felice </a:t>
            </a:r>
            <a:r>
              <a:rPr lang="it-IT" dirty="0" smtClean="0"/>
              <a:t>Matteucci</a:t>
            </a:r>
          </a:p>
          <a:p>
            <a:r>
              <a:rPr lang="it-IT" dirty="0"/>
              <a:t>	</a:t>
            </a:r>
            <a:r>
              <a:rPr lang="it-IT" dirty="0" err="1" smtClean="0"/>
              <a:t>patented</a:t>
            </a:r>
            <a:r>
              <a:rPr lang="it-IT" dirty="0" smtClean="0"/>
              <a:t> </a:t>
            </a:r>
            <a:r>
              <a:rPr lang="it-IT" dirty="0" err="1" smtClean="0"/>
              <a:t>around</a:t>
            </a:r>
            <a:r>
              <a:rPr lang="it-IT" dirty="0" smtClean="0"/>
              <a:t> 1854-1857</a:t>
            </a:r>
            <a:endParaRPr lang="de-DE" dirty="0" smtClean="0"/>
          </a:p>
          <a:p>
            <a:r>
              <a:rPr lang="de-DE" dirty="0" smtClean="0"/>
              <a:t>Alphonse Beau de </a:t>
            </a:r>
            <a:r>
              <a:rPr lang="de-DE" dirty="0" err="1" smtClean="0"/>
              <a:t>Rochas</a:t>
            </a:r>
            <a:r>
              <a:rPr lang="de-DE" dirty="0" smtClean="0"/>
              <a:t> </a:t>
            </a:r>
          </a:p>
          <a:p>
            <a:r>
              <a:rPr lang="de-DE" dirty="0"/>
              <a:t>	</a:t>
            </a:r>
            <a:r>
              <a:rPr lang="de-DE" dirty="0" err="1" smtClean="0"/>
              <a:t>patented</a:t>
            </a:r>
            <a:r>
              <a:rPr lang="de-DE" dirty="0" smtClean="0"/>
              <a:t> 1861</a:t>
            </a:r>
          </a:p>
          <a:p>
            <a:r>
              <a:rPr lang="de-DE" dirty="0"/>
              <a:t>Nicolaus Otto </a:t>
            </a:r>
            <a:endParaRPr lang="de-DE" dirty="0" smtClean="0"/>
          </a:p>
          <a:p>
            <a:r>
              <a:rPr lang="de-DE" dirty="0"/>
              <a:t>	</a:t>
            </a:r>
            <a:r>
              <a:rPr lang="de-DE" dirty="0" err="1" smtClean="0"/>
              <a:t>built</a:t>
            </a:r>
            <a:r>
              <a:rPr lang="de-DE" dirty="0" smtClean="0"/>
              <a:t> 1863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40768"/>
            <a:ext cx="2582295" cy="328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2398110" cy="219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059832" y="4820959"/>
            <a:ext cx="39073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1→2 </a:t>
            </a:r>
            <a:r>
              <a:rPr lang="de-DE" dirty="0" err="1" smtClean="0"/>
              <a:t>isentropic</a:t>
            </a:r>
            <a:r>
              <a:rPr lang="de-DE" dirty="0" smtClean="0"/>
              <a:t> </a:t>
            </a:r>
            <a:r>
              <a:rPr lang="de-DE" dirty="0" err="1" smtClean="0"/>
              <a:t>compression</a:t>
            </a:r>
            <a:endParaRPr lang="de-DE" dirty="0" smtClean="0"/>
          </a:p>
          <a:p>
            <a:r>
              <a:rPr lang="de-DE" dirty="0" smtClean="0"/>
              <a:t>2→3 </a:t>
            </a:r>
            <a:r>
              <a:rPr lang="de-DE" dirty="0" err="1" smtClean="0"/>
              <a:t>isochoric</a:t>
            </a:r>
            <a:r>
              <a:rPr lang="de-DE" dirty="0" smtClean="0"/>
              <a:t> </a:t>
            </a:r>
            <a:r>
              <a:rPr lang="de-DE" dirty="0" err="1" smtClean="0"/>
              <a:t>heating</a:t>
            </a:r>
            <a:endParaRPr lang="de-DE" dirty="0" smtClean="0"/>
          </a:p>
          <a:p>
            <a:r>
              <a:rPr lang="de-DE" dirty="0" smtClean="0"/>
              <a:t>3→4 </a:t>
            </a:r>
            <a:r>
              <a:rPr lang="de-DE" dirty="0" err="1" smtClean="0"/>
              <a:t>isentropic</a:t>
            </a:r>
            <a:r>
              <a:rPr lang="de-DE" dirty="0" smtClean="0"/>
              <a:t> </a:t>
            </a:r>
            <a:r>
              <a:rPr lang="de-DE" dirty="0" err="1" smtClean="0"/>
              <a:t>expansion</a:t>
            </a:r>
            <a:endParaRPr lang="de-DE" dirty="0" smtClean="0"/>
          </a:p>
          <a:p>
            <a:r>
              <a:rPr lang="de-DE" dirty="0" smtClean="0"/>
              <a:t>4→1 isochoric cooling (exhaust +intake)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606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72000"/>
          </a:xfrm>
          <a:solidFill>
            <a:schemeClr val="tx2">
              <a:lumMod val="75000"/>
            </a:schemeClr>
          </a:solidFill>
          <a:ln/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Basics of Quantum Thermodynamics</a:t>
            </a:r>
            <a:endParaRPr lang="de-DE" sz="2800" b="1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pic>
        <p:nvPicPr>
          <p:cNvPr id="4" name="Picture 1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1"/>
          <a:stretch/>
        </p:blipFill>
        <p:spPr bwMode="auto">
          <a:xfrm>
            <a:off x="1944210" y="2957074"/>
            <a:ext cx="1243933" cy="299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72"/>
          <a:stretch/>
        </p:blipFill>
        <p:spPr bwMode="auto">
          <a:xfrm>
            <a:off x="251520" y="2957074"/>
            <a:ext cx="814271" cy="299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2110860"/>
            <a:ext cx="1972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q</a:t>
            </a:r>
            <a:r>
              <a:rPr lang="en-US" dirty="0" smtClean="0"/>
              <a:t>uantum levels: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185440" y="2458607"/>
            <a:ext cx="1668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occupations: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097395" y="4165145"/>
            <a:ext cx="810309" cy="59212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079110" y="4597193"/>
            <a:ext cx="828594" cy="37610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70501" y="4829282"/>
            <a:ext cx="864096" cy="30409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115616" y="5189322"/>
            <a:ext cx="792088" cy="15204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070501" y="5549362"/>
            <a:ext cx="837203" cy="7200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83968" y="1430658"/>
            <a:ext cx="4008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q</a:t>
            </a:r>
            <a:r>
              <a:rPr lang="en-US" b="1" dirty="0" smtClean="0"/>
              <a:t>uantum</a:t>
            </a:r>
            <a:r>
              <a:rPr lang="en-US" dirty="0" smtClean="0"/>
              <a:t> first law of thermodynamics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48110" y="1981864"/>
            <a:ext cx="1896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nternal energy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48110" y="2590740"/>
            <a:ext cx="95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work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565743" y="3199616"/>
            <a:ext cx="895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heat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6546830"/>
            <a:ext cx="9144000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defRPr sz="1600">
                <a:latin typeface="Arial" charset="0"/>
              </a:defRPr>
            </a:lvl1pPr>
          </a:lstStyle>
          <a:p>
            <a:r>
              <a:rPr lang="en-US" dirty="0"/>
              <a:t>H. T. </a:t>
            </a:r>
            <a:r>
              <a:rPr lang="en-US" dirty="0" err="1"/>
              <a:t>Quan</a:t>
            </a:r>
            <a:r>
              <a:rPr lang="en-US" dirty="0"/>
              <a:t>, Y</a:t>
            </a:r>
            <a:r>
              <a:rPr lang="en-US" dirty="0" smtClean="0"/>
              <a:t>.-X. </a:t>
            </a:r>
            <a:r>
              <a:rPr lang="en-US" dirty="0"/>
              <a:t>Liu, C. P. Sun, and F. </a:t>
            </a:r>
            <a:r>
              <a:rPr lang="en-US" dirty="0" err="1"/>
              <a:t>Nori</a:t>
            </a:r>
            <a:r>
              <a:rPr lang="en-US" dirty="0"/>
              <a:t>, Phys. Rev. B </a:t>
            </a:r>
            <a:r>
              <a:rPr lang="en-US" b="1" dirty="0"/>
              <a:t>76</a:t>
            </a:r>
            <a:r>
              <a:rPr lang="en-US" dirty="0"/>
              <a:t>, 031105 (2007)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0" y="3808492"/>
            <a:ext cx="1171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volume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0" y="4417367"/>
            <a:ext cx="1281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pressure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283969" y="5013176"/>
                <a:ext cx="468051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changing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/>
                  <a:t>:</a:t>
                </a:r>
              </a:p>
              <a:p>
                <a:r>
                  <a:rPr lang="en-US" sz="2800" dirty="0" smtClean="0"/>
                  <a:t>quantum adiabatic process</a:t>
                </a:r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9" y="5013176"/>
                <a:ext cx="4680519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2734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92976" y="1844697"/>
                <a:ext cx="2877133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𝑑𝑈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976" y="1844697"/>
                <a:ext cx="2877133" cy="7645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228184" y="2448471"/>
                <a:ext cx="1879424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𝑑𝑊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2448471"/>
                <a:ext cx="1879424" cy="76450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300192" y="3068960"/>
                <a:ext cx="1812996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𝑑𝑄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068960"/>
                <a:ext cx="1812996" cy="7645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470528" y="4221088"/>
                <a:ext cx="1917896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𝑑𝐿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528" y="4221088"/>
                <a:ext cx="1917896" cy="76450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292976" y="3851756"/>
                <a:ext cx="14684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 (1D system)</a:t>
                </a:r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976" y="3851756"/>
                <a:ext cx="1468479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r="-414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699792" y="2160566"/>
                <a:ext cx="9277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160566"/>
                <a:ext cx="927754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195736" y="2480192"/>
                <a:ext cx="6569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480192"/>
                <a:ext cx="656975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9592" y="1152327"/>
                <a:ext cx="1540550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152327"/>
                <a:ext cx="1540550" cy="76450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70759" y="2149980"/>
                <a:ext cx="6696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759" y="2149980"/>
                <a:ext cx="669671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3467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72000"/>
          </a:xfrm>
          <a:solidFill>
            <a:schemeClr val="tx2">
              <a:lumMod val="75000"/>
            </a:schemeClr>
          </a:solidFill>
          <a:ln/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Basics of Quantum 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Thermodynamics</a:t>
            </a:r>
            <a:endParaRPr lang="de-DE" sz="2800" b="1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29" name="TextBox 25"/>
          <p:cNvSpPr txBox="1"/>
          <p:nvPr/>
        </p:nvSpPr>
        <p:spPr>
          <a:xfrm>
            <a:off x="0" y="6546830"/>
            <a:ext cx="9144000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defRPr sz="1600">
                <a:latin typeface="Arial" charset="0"/>
              </a:defRPr>
            </a:lvl1pPr>
          </a:lstStyle>
          <a:p>
            <a:r>
              <a:rPr lang="en-US" dirty="0"/>
              <a:t>H. T. </a:t>
            </a:r>
            <a:r>
              <a:rPr lang="en-US" dirty="0" err="1"/>
              <a:t>Quan</a:t>
            </a:r>
            <a:r>
              <a:rPr lang="en-US" dirty="0"/>
              <a:t>, Y</a:t>
            </a:r>
            <a:r>
              <a:rPr lang="en-US" dirty="0" smtClean="0"/>
              <a:t>.-X. </a:t>
            </a:r>
            <a:r>
              <a:rPr lang="en-US" dirty="0"/>
              <a:t>Liu, C. P. Sun, and F. </a:t>
            </a:r>
            <a:r>
              <a:rPr lang="en-US" dirty="0" err="1"/>
              <a:t>Nori</a:t>
            </a:r>
            <a:r>
              <a:rPr lang="en-US" dirty="0"/>
              <a:t>, Phys. Rev. B </a:t>
            </a:r>
            <a:r>
              <a:rPr lang="en-US" b="1" dirty="0"/>
              <a:t>76</a:t>
            </a:r>
            <a:r>
              <a:rPr lang="en-US" dirty="0"/>
              <a:t>, 031105 (2007)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83968" y="1430658"/>
            <a:ext cx="4008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q</a:t>
            </a:r>
            <a:r>
              <a:rPr lang="en-US" b="1" dirty="0" smtClean="0"/>
              <a:t>uantum</a:t>
            </a:r>
            <a:r>
              <a:rPr lang="en-US" dirty="0" smtClean="0"/>
              <a:t> first law of thermodynamics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548110" y="1981864"/>
            <a:ext cx="1896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nternal energy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548110" y="2590740"/>
            <a:ext cx="95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565743" y="3199616"/>
            <a:ext cx="895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heat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572000" y="3808492"/>
            <a:ext cx="1171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volume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572000" y="4417367"/>
            <a:ext cx="1281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pressure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283969" y="5013176"/>
                <a:ext cx="468051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changing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/>
                  <a:t>:</a:t>
                </a:r>
              </a:p>
              <a:p>
                <a:r>
                  <a:rPr lang="en-US" sz="2800" dirty="0" smtClean="0"/>
                  <a:t>Heating/cooling</a:t>
                </a:r>
                <a:endParaRPr lang="en-US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9" y="5013176"/>
                <a:ext cx="4680519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2734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292976" y="1844697"/>
                <a:ext cx="2877133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𝑑𝑈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976" y="1844697"/>
                <a:ext cx="2877133" cy="76450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228184" y="2448471"/>
                <a:ext cx="1879424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𝑑𝑊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2448471"/>
                <a:ext cx="1879424" cy="7645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300192" y="3068960"/>
                <a:ext cx="1812996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𝑑𝑄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068960"/>
                <a:ext cx="1812996" cy="76450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470528" y="4221088"/>
                <a:ext cx="1917896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𝑑𝐿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528" y="4221088"/>
                <a:ext cx="1917896" cy="76450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292976" y="3851756"/>
                <a:ext cx="14684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 (1D system)</a:t>
                </a:r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976" y="3851756"/>
                <a:ext cx="1468479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r="-414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170759" y="2149980"/>
                <a:ext cx="6696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759" y="2149980"/>
                <a:ext cx="669671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648830" y="2502188"/>
                <a:ext cx="9150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830" y="2502188"/>
                <a:ext cx="915058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99592" y="1152327"/>
                <a:ext cx="1540550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152327"/>
                <a:ext cx="1540550" cy="76450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179512" y="2110860"/>
            <a:ext cx="1972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q</a:t>
            </a:r>
            <a:r>
              <a:rPr lang="en-US" dirty="0" smtClean="0"/>
              <a:t>uantum levels: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5" name="Rectangle 44"/>
          <p:cNvSpPr/>
          <p:nvPr/>
        </p:nvSpPr>
        <p:spPr>
          <a:xfrm>
            <a:off x="185440" y="2458607"/>
            <a:ext cx="1668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occupations: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195736" y="2480192"/>
                <a:ext cx="6569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480192"/>
                <a:ext cx="656975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11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72"/>
          <a:stretch/>
        </p:blipFill>
        <p:spPr bwMode="auto">
          <a:xfrm>
            <a:off x="251520" y="2957074"/>
            <a:ext cx="814271" cy="299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5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76" y="2996952"/>
            <a:ext cx="813816" cy="299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9" name="Straight Arrow Connector 48"/>
          <p:cNvCxnSpPr/>
          <p:nvPr/>
        </p:nvCxnSpPr>
        <p:spPr>
          <a:xfrm>
            <a:off x="1065791" y="5627000"/>
            <a:ext cx="841913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043608" y="5194952"/>
            <a:ext cx="841913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044063" y="4838120"/>
            <a:ext cx="841913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065791" y="4618888"/>
            <a:ext cx="841913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044063" y="4114832"/>
            <a:ext cx="841913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002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72000"/>
          </a:xfrm>
          <a:solidFill>
            <a:schemeClr val="tx2">
              <a:lumMod val="75000"/>
            </a:schemeClr>
          </a:solidFill>
          <a:ln/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Outlook</a:t>
            </a:r>
            <a:endParaRPr lang="de-DE" sz="2800" b="1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2425675" y="1997839"/>
            <a:ext cx="429265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Introduction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Hamiltonian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Basics of quantum thermodynamics</a:t>
            </a:r>
            <a:br>
              <a:rPr lang="de-DE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Understanding QTD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 smtClean="0"/>
              <a:t>Z system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 smtClean="0"/>
              <a:t>Doublet harmonic oscillator</a:t>
            </a:r>
            <a:br>
              <a:rPr lang="de-DE" dirty="0" smtClean="0"/>
            </a:b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Results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Otto cycle and magnetism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Diesel cycle and magnetism</a:t>
            </a:r>
            <a:br>
              <a:rPr lang="de-D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Summary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181945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2130</Words>
  <Application>Microsoft Office PowerPoint</Application>
  <PresentationFormat>On-screen Show (4:3)</PresentationFormat>
  <Paragraphs>248</Paragraphs>
  <Slides>23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Larissa</vt:lpstr>
      <vt:lpstr>Photo Editor Photo</vt:lpstr>
      <vt:lpstr>Equation</vt:lpstr>
      <vt:lpstr>Formel</vt:lpstr>
      <vt:lpstr>Thermodynamic Aspects of Magnetic Molecules</vt:lpstr>
      <vt:lpstr>Outlook</vt:lpstr>
      <vt:lpstr>Outlook</vt:lpstr>
      <vt:lpstr>Degrees of Freedom in the Hamiltonian</vt:lpstr>
      <vt:lpstr>Electronic Correlations in the Hamiltonian</vt:lpstr>
      <vt:lpstr>PowerPoint Presentation</vt:lpstr>
      <vt:lpstr>Basics of Quantum Thermodynamics</vt:lpstr>
      <vt:lpstr>Basics of Quantum Thermodynamics</vt:lpstr>
      <vt:lpstr>Outlook</vt:lpstr>
      <vt:lpstr>PowerPoint Presentation</vt:lpstr>
      <vt:lpstr>PowerPoint Presentation</vt:lpstr>
      <vt:lpstr>PowerPoint Presentation</vt:lpstr>
      <vt:lpstr>Doublet Harmonic Oscillator</vt:lpstr>
      <vt:lpstr>Doublet Harmonic Oscillator</vt:lpstr>
      <vt:lpstr>Outlook</vt:lpstr>
      <vt:lpstr>Otto Cycle on Ni2: Efficiency and Work Output</vt:lpstr>
      <vt:lpstr>Otto Cycle on Ni2: Equilibrium Distance</vt:lpstr>
      <vt:lpstr>Diesel Cycle on Ni2: Isobaric Process in Ni2</vt:lpstr>
      <vt:lpstr>Entropy and Quantum Thermodynamics</vt:lpstr>
      <vt:lpstr>PowerPoint Presentation</vt:lpstr>
      <vt:lpstr>PowerPoint Presentation</vt:lpstr>
      <vt:lpstr>Summary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Degrees of freedom in laser-induced,  magneto-optical processes</dc:title>
  <dc:creator>Georg</dc:creator>
  <cp:lastModifiedBy>OMICS Conferences</cp:lastModifiedBy>
  <cp:revision>186</cp:revision>
  <dcterms:created xsi:type="dcterms:W3CDTF">2012-08-26T07:54:34Z</dcterms:created>
  <dcterms:modified xsi:type="dcterms:W3CDTF">2014-12-01T21:23:27Z</dcterms:modified>
</cp:coreProperties>
</file>