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93" r:id="rId2"/>
    <p:sldId id="257" r:id="rId3"/>
    <p:sldId id="304" r:id="rId4"/>
    <p:sldId id="302" r:id="rId5"/>
    <p:sldId id="260" r:id="rId6"/>
    <p:sldId id="319" r:id="rId7"/>
    <p:sldId id="259" r:id="rId8"/>
    <p:sldId id="258" r:id="rId9"/>
    <p:sldId id="320" r:id="rId10"/>
    <p:sldId id="261" r:id="rId11"/>
    <p:sldId id="321" r:id="rId12"/>
    <p:sldId id="263" r:id="rId13"/>
    <p:sldId id="322" r:id="rId14"/>
    <p:sldId id="316" r:id="rId15"/>
    <p:sldId id="317" r:id="rId16"/>
    <p:sldId id="264" r:id="rId17"/>
    <p:sldId id="268" r:id="rId18"/>
    <p:sldId id="266" r:id="rId19"/>
    <p:sldId id="267" r:id="rId20"/>
    <p:sldId id="269" r:id="rId21"/>
    <p:sldId id="273" r:id="rId22"/>
    <p:sldId id="270" r:id="rId23"/>
    <p:sldId id="272" r:id="rId24"/>
    <p:sldId id="271" r:id="rId25"/>
    <p:sldId id="265" r:id="rId26"/>
    <p:sldId id="274" r:id="rId27"/>
    <p:sldId id="275" r:id="rId28"/>
    <p:sldId id="276" r:id="rId29"/>
    <p:sldId id="277" r:id="rId30"/>
    <p:sldId id="279" r:id="rId31"/>
    <p:sldId id="285" r:id="rId32"/>
    <p:sldId id="280" r:id="rId33"/>
    <p:sldId id="281" r:id="rId34"/>
    <p:sldId id="282" r:id="rId35"/>
    <p:sldId id="284" r:id="rId36"/>
    <p:sldId id="292" r:id="rId37"/>
    <p:sldId id="298" r:id="rId38"/>
    <p:sldId id="299" r:id="rId39"/>
    <p:sldId id="295" r:id="rId40"/>
    <p:sldId id="291" r:id="rId41"/>
    <p:sldId id="287" r:id="rId42"/>
    <p:sldId id="288" r:id="rId43"/>
    <p:sldId id="289" r:id="rId44"/>
    <p:sldId id="324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33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72" y="244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089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8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308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218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932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5696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74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05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357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123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951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365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6592" y="850392"/>
            <a:ext cx="10122946" cy="3329581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Vitamin D deficiency in knee osteoarthritis patients and its association with obesity </a:t>
            </a:r>
            <a:r>
              <a:rPr lang="en-US" sz="4400" b="1" dirty="0" smtClean="0">
                <a:solidFill>
                  <a:srgbClr val="C00000"/>
                </a:solidFill>
              </a:rPr>
              <a:t>in </a:t>
            </a:r>
            <a:br>
              <a:rPr lang="en-US" sz="4400" b="1" dirty="0" smtClean="0">
                <a:solidFill>
                  <a:srgbClr val="C00000"/>
                </a:solidFill>
              </a:rPr>
            </a:br>
            <a:r>
              <a:rPr lang="en-US" sz="4400" b="1" dirty="0" smtClean="0">
                <a:solidFill>
                  <a:srgbClr val="C00000"/>
                </a:solidFill>
              </a:rPr>
              <a:t>  Saudi </a:t>
            </a:r>
            <a:r>
              <a:rPr lang="en-US" sz="4400" b="1" dirty="0">
                <a:solidFill>
                  <a:srgbClr val="C00000"/>
                </a:solidFill>
              </a:rPr>
              <a:t>Arabia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824" y="3742944"/>
            <a:ext cx="10509504" cy="245059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u="sng" dirty="0"/>
              <a:t>Gehan </a:t>
            </a:r>
            <a:r>
              <a:rPr lang="en-US" b="1" u="sng" dirty="0" smtClean="0"/>
              <a:t>A. W. </a:t>
            </a:r>
            <a:r>
              <a:rPr lang="en-US" b="1" u="sng" dirty="0"/>
              <a:t>Mohamed</a:t>
            </a:r>
            <a:r>
              <a:rPr lang="en-US" dirty="0"/>
              <a:t>, Waheed Mahmoud </a:t>
            </a:r>
            <a:r>
              <a:rPr lang="en-US" dirty="0" smtClean="0"/>
              <a:t>Al-</a:t>
            </a:r>
            <a:r>
              <a:rPr lang="en-US" dirty="0" err="1" smtClean="0"/>
              <a:t>Harizi</a:t>
            </a:r>
            <a:r>
              <a:rPr lang="en-US" dirty="0" smtClean="0"/>
              <a:t>, Mohammed </a:t>
            </a:r>
            <a:r>
              <a:rPr lang="en-US" dirty="0"/>
              <a:t>Bedaway,  </a:t>
            </a:r>
            <a:r>
              <a:rPr lang="en-US" dirty="0" smtClean="0"/>
              <a:t>Huda </a:t>
            </a:r>
            <a:r>
              <a:rPr lang="en-US" dirty="0"/>
              <a:t>Hassan Ahmed Gafar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Rheumatology; Clinical pathology; and Radiology Department; Salman bin </a:t>
            </a:r>
            <a:r>
              <a:rPr lang="en-US" dirty="0" smtClean="0"/>
              <a:t>Abdul-aziz University, </a:t>
            </a:r>
            <a:r>
              <a:rPr lang="en-US" dirty="0"/>
              <a:t>College of Medicine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/>
              <a:t>K</a:t>
            </a:r>
            <a:r>
              <a:rPr lang="en-US" dirty="0" smtClean="0"/>
              <a:t>ingdom </a:t>
            </a:r>
            <a:r>
              <a:rPr lang="en-US" dirty="0"/>
              <a:t>of Saudi Arabia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88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Vitamin </a:t>
            </a:r>
            <a:r>
              <a:rPr lang="en-US" sz="3800" dirty="0"/>
              <a:t>D deficiency </a:t>
            </a:r>
            <a:r>
              <a:rPr lang="en-US" sz="3800" dirty="0" smtClean="0"/>
              <a:t>increases </a:t>
            </a:r>
            <a:r>
              <a:rPr lang="en-US" sz="3800" dirty="0" err="1"/>
              <a:t>osteoblastic</a:t>
            </a:r>
            <a:r>
              <a:rPr lang="en-US" sz="3800" dirty="0"/>
              <a:t> activity and bone </a:t>
            </a:r>
            <a:r>
              <a:rPr lang="en-US" sz="3800" dirty="0" smtClean="0"/>
              <a:t>turn-over, and may </a:t>
            </a:r>
            <a:r>
              <a:rPr lang="en-US" sz="3800" dirty="0"/>
              <a:t>lead to </a:t>
            </a:r>
            <a:r>
              <a:rPr lang="en-US" sz="3800" dirty="0" smtClean="0"/>
              <a:t>an increased chance of inflammation.</a:t>
            </a:r>
            <a:endParaRPr lang="en-US" sz="3800" dirty="0"/>
          </a:p>
          <a:p>
            <a:pPr marL="0" indent="0" algn="r">
              <a:buNone/>
            </a:pPr>
            <a:endParaRPr lang="en-US" sz="2100" b="1" dirty="0" smtClean="0"/>
          </a:p>
          <a:p>
            <a:pPr marL="0" indent="0" algn="r">
              <a:buNone/>
            </a:pPr>
            <a:endParaRPr lang="en-US" sz="2100" b="1" dirty="0" smtClean="0"/>
          </a:p>
          <a:p>
            <a:pPr marL="0" indent="0" algn="r">
              <a:buNone/>
            </a:pPr>
            <a:endParaRPr lang="en-US" sz="2100" b="1" dirty="0"/>
          </a:p>
          <a:p>
            <a:pPr marL="0" indent="0" algn="r">
              <a:buNone/>
            </a:pPr>
            <a:r>
              <a:rPr lang="en-US" sz="1140" dirty="0" smtClean="0"/>
              <a:t> Adams </a:t>
            </a:r>
            <a:r>
              <a:rPr lang="en-US" sz="1140" dirty="0"/>
              <a:t>JS, </a:t>
            </a:r>
            <a:r>
              <a:rPr lang="en-US" sz="1140" dirty="0" err="1"/>
              <a:t>Hewison</a:t>
            </a:r>
            <a:r>
              <a:rPr lang="en-US" sz="1140" dirty="0"/>
              <a:t> M. Update in vitamin D. J </a:t>
            </a:r>
            <a:r>
              <a:rPr lang="en-US" sz="1140" dirty="0" err="1"/>
              <a:t>Clin</a:t>
            </a:r>
            <a:r>
              <a:rPr lang="en-US" sz="1140" dirty="0"/>
              <a:t> </a:t>
            </a:r>
            <a:r>
              <a:rPr lang="en-US" sz="1140" dirty="0" err="1"/>
              <a:t>Endocrinol</a:t>
            </a:r>
            <a:r>
              <a:rPr lang="en-US" sz="1140" dirty="0"/>
              <a:t> </a:t>
            </a:r>
            <a:r>
              <a:rPr lang="en-US" sz="1140" dirty="0" err="1"/>
              <a:t>Metab</a:t>
            </a:r>
            <a:r>
              <a:rPr lang="en-US" sz="1140" dirty="0"/>
              <a:t>. 2010</a:t>
            </a:r>
            <a:r>
              <a:rPr lang="en-US" sz="1140" dirty="0" smtClean="0"/>
              <a:t>; 95:471–476</a:t>
            </a:r>
            <a:r>
              <a:rPr lang="en-US" sz="1140" dirty="0"/>
              <a:t>. </a:t>
            </a:r>
          </a:p>
          <a:p>
            <a:pPr marL="0" indent="0" algn="r">
              <a:buNone/>
            </a:pPr>
            <a:r>
              <a:rPr lang="en-US" sz="1140" dirty="0" smtClean="0"/>
              <a:t>Miller </a:t>
            </a:r>
            <a:r>
              <a:rPr lang="en-US" sz="1140" dirty="0"/>
              <a:t>RR, Hicks GE, </a:t>
            </a:r>
            <a:r>
              <a:rPr lang="en-US" sz="1140" dirty="0" err="1"/>
              <a:t>Shardell</a:t>
            </a:r>
            <a:r>
              <a:rPr lang="en-US" sz="1140" dirty="0"/>
              <a:t> MD, et al</a:t>
            </a:r>
            <a:r>
              <a:rPr lang="en-US" sz="1140" i="1" dirty="0"/>
              <a:t>. Association of serum vitamin D levels with inflammatory response following hip fracture: the Baltimore Hip Studies. J </a:t>
            </a:r>
            <a:r>
              <a:rPr lang="en-US" sz="1140" i="1" dirty="0" err="1"/>
              <a:t>Gerontol</a:t>
            </a:r>
            <a:r>
              <a:rPr lang="en-US" sz="1140" i="1" dirty="0"/>
              <a:t> A </a:t>
            </a:r>
            <a:r>
              <a:rPr lang="en-US" sz="1140" i="1" dirty="0" err="1"/>
              <a:t>Biol</a:t>
            </a:r>
            <a:r>
              <a:rPr lang="en-US" sz="1140" i="1" dirty="0"/>
              <a:t> </a:t>
            </a:r>
            <a:r>
              <a:rPr lang="en-US" sz="1140" i="1" dirty="0" err="1"/>
              <a:t>Sci</a:t>
            </a:r>
            <a:r>
              <a:rPr lang="en-US" sz="1140" i="1" dirty="0"/>
              <a:t> Med </a:t>
            </a:r>
            <a:r>
              <a:rPr lang="en-US" sz="1140" i="1" dirty="0" err="1"/>
              <a:t>Sci</a:t>
            </a:r>
            <a:r>
              <a:rPr lang="en-US" sz="1140" i="1" dirty="0"/>
              <a:t> </a:t>
            </a:r>
            <a:r>
              <a:rPr lang="en-US" sz="1140" dirty="0"/>
              <a:t>2007</a:t>
            </a:r>
            <a:r>
              <a:rPr lang="en-US" sz="1140" i="1" dirty="0" smtClean="0"/>
              <a:t>; 62:1402-6</a:t>
            </a:r>
            <a:r>
              <a:rPr lang="en-US" sz="1140" i="1" dirty="0"/>
              <a:t>.</a:t>
            </a:r>
            <a:endParaRPr lang="en-US" sz="1140" dirty="0"/>
          </a:p>
          <a:p>
            <a:pPr marL="0" indent="0" algn="r">
              <a:buNone/>
            </a:pPr>
            <a:r>
              <a:rPr lang="en-US" sz="1140" dirty="0" smtClean="0"/>
              <a:t>Wu </a:t>
            </a:r>
            <a:r>
              <a:rPr lang="en-US" sz="1140" dirty="0"/>
              <a:t>S, Sun J</a:t>
            </a:r>
            <a:r>
              <a:rPr lang="en-US" sz="1140" i="1" dirty="0"/>
              <a:t>. Vitamin D, vitamin D receptor, and </a:t>
            </a:r>
            <a:r>
              <a:rPr lang="en-US" sz="1140" i="1" dirty="0" err="1"/>
              <a:t>macroautophagy</a:t>
            </a:r>
            <a:r>
              <a:rPr lang="en-US" sz="1140" i="1" dirty="0"/>
              <a:t> in inflammation and infection. </a:t>
            </a:r>
            <a:r>
              <a:rPr lang="en-US" sz="1140" i="1" dirty="0" err="1"/>
              <a:t>Discov</a:t>
            </a:r>
            <a:r>
              <a:rPr lang="en-US" sz="1140" i="1" dirty="0"/>
              <a:t> Med </a:t>
            </a:r>
            <a:r>
              <a:rPr lang="en-US" sz="1140" dirty="0"/>
              <a:t>2011</a:t>
            </a:r>
            <a:r>
              <a:rPr lang="en-US" sz="1140" i="1" dirty="0" smtClean="0"/>
              <a:t>; 11:325-35</a:t>
            </a:r>
            <a:r>
              <a:rPr lang="en-US" sz="1140" i="1" dirty="0"/>
              <a:t>.</a:t>
            </a:r>
            <a:endParaRPr lang="en-US" sz="1140" dirty="0"/>
          </a:p>
          <a:p>
            <a:endParaRPr lang="en-US" sz="7300" b="1" dirty="0"/>
          </a:p>
          <a:p>
            <a:endParaRPr lang="en-US" sz="4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28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13600" dirty="0"/>
              <a:t>R</a:t>
            </a:r>
            <a:r>
              <a:rPr lang="en-US" sz="13600" dirty="0" smtClean="0"/>
              <a:t>aising serum 25-OHD to sufficient levels with supplemental vitamin D will decrease the rate of bone turn-over, suppress the PTH level, increase bone mass density (BMD), and even decrease fracture risk in the elderly population.</a:t>
            </a:r>
          </a:p>
          <a:p>
            <a:pPr marL="0" indent="0">
              <a:buNone/>
            </a:pPr>
            <a:endParaRPr lang="en-US" sz="7300" dirty="0" smtClean="0"/>
          </a:p>
          <a:p>
            <a:pPr marL="0" indent="0">
              <a:buNone/>
            </a:pPr>
            <a:endParaRPr lang="en-US" sz="7300" dirty="0" smtClean="0"/>
          </a:p>
          <a:p>
            <a:pPr marL="0" indent="0">
              <a:buNone/>
            </a:pPr>
            <a:endParaRPr lang="en-US" sz="7300" dirty="0" smtClean="0"/>
          </a:p>
          <a:p>
            <a:pPr marL="0" indent="0" algn="r">
              <a:lnSpc>
                <a:spcPct val="120000"/>
              </a:lnSpc>
              <a:buNone/>
            </a:pPr>
            <a:r>
              <a:rPr lang="en-US" sz="4200" dirty="0" err="1" smtClean="0"/>
              <a:t>Bettica</a:t>
            </a:r>
            <a:r>
              <a:rPr lang="en-US" sz="4200" dirty="0" smtClean="0"/>
              <a:t> P, Cline G, Hart DJ, Meyer J, Spector TD. Evidence for increased bone </a:t>
            </a:r>
            <a:r>
              <a:rPr lang="en-US" sz="4200" dirty="0" err="1" smtClean="0"/>
              <a:t>resorption</a:t>
            </a:r>
            <a:r>
              <a:rPr lang="en-US" sz="4200" dirty="0" smtClean="0"/>
              <a:t> in patients with progressive knee osteoarthritis: longitudinal results </a:t>
            </a:r>
            <a:r>
              <a:rPr lang="en-US" sz="4200" dirty="0"/>
              <a:t>from the Chingford study. Arthritis Rheum.2002</a:t>
            </a:r>
            <a:r>
              <a:rPr lang="en-US" sz="4200" dirty="0" smtClean="0"/>
              <a:t>; 46:3178–3184.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en-US" sz="4200" dirty="0" smtClean="0"/>
              <a:t>Hurst </a:t>
            </a:r>
            <a:r>
              <a:rPr lang="en-US" sz="4200" dirty="0"/>
              <a:t>PR, </a:t>
            </a:r>
            <a:r>
              <a:rPr lang="en-US" sz="4200" dirty="0" err="1"/>
              <a:t>Stonehouse</a:t>
            </a:r>
            <a:r>
              <a:rPr lang="en-US" sz="4200" dirty="0"/>
              <a:t> W, Kruger MC, Coad J. Vitamin D supplementation suppresses age-induced bone turnover in older women who are vitamin D deficient. J Steroid </a:t>
            </a:r>
            <a:r>
              <a:rPr lang="en-US" sz="4200" dirty="0" err="1" smtClean="0"/>
              <a:t>Biochem</a:t>
            </a:r>
            <a:r>
              <a:rPr lang="en-US" sz="4200" dirty="0" smtClean="0"/>
              <a:t> </a:t>
            </a:r>
            <a:r>
              <a:rPr lang="en-US" sz="4200" dirty="0" err="1"/>
              <a:t>Mol</a:t>
            </a:r>
            <a:r>
              <a:rPr lang="en-US" sz="4200" dirty="0"/>
              <a:t> Biol. 2010</a:t>
            </a:r>
            <a:r>
              <a:rPr lang="en-US" sz="4200" dirty="0" smtClean="0"/>
              <a:t>; 121(1–2</a:t>
            </a:r>
            <a:r>
              <a:rPr lang="en-US" sz="4200" dirty="0"/>
              <a:t>):293–296. </a:t>
            </a:r>
          </a:p>
          <a:p>
            <a:pPr marL="0" indent="0" algn="r">
              <a:buNone/>
            </a:pPr>
            <a:endParaRPr lang="en-US" sz="2500" dirty="0" smtClean="0"/>
          </a:p>
          <a:p>
            <a:pPr marL="0" indent="0" algn="r">
              <a:buNone/>
            </a:pPr>
            <a:r>
              <a:rPr lang="en-US" sz="7300" dirty="0" smtClean="0"/>
              <a:t> </a:t>
            </a:r>
            <a:endParaRPr lang="en-US" sz="4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5863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Vitamin </a:t>
            </a:r>
            <a:r>
              <a:rPr lang="en-US" dirty="0"/>
              <a:t>D </a:t>
            </a:r>
            <a:r>
              <a:rPr lang="en-US" dirty="0" smtClean="0"/>
              <a:t>levels influence </a:t>
            </a:r>
            <a:r>
              <a:rPr lang="en-US" dirty="0"/>
              <a:t>the incidence and progression of knee </a:t>
            </a:r>
            <a:r>
              <a:rPr lang="en-US" dirty="0" smtClean="0"/>
              <a:t>OA.</a:t>
            </a:r>
          </a:p>
          <a:p>
            <a:pPr fontAlgn="base"/>
            <a:r>
              <a:rPr lang="en-US" dirty="0" smtClean="0"/>
              <a:t>In one study, OA </a:t>
            </a:r>
            <a:r>
              <a:rPr lang="en-US" dirty="0"/>
              <a:t>in serum 25-OHD deficient men was </a:t>
            </a:r>
            <a:r>
              <a:rPr lang="en-US" dirty="0" smtClean="0"/>
              <a:t>found to be two </a:t>
            </a:r>
            <a:r>
              <a:rPr lang="en-US" dirty="0"/>
              <a:t>times </a:t>
            </a:r>
            <a:r>
              <a:rPr lang="en-US" dirty="0" smtClean="0"/>
              <a:t>more prevalent than </a:t>
            </a:r>
            <a:r>
              <a:rPr lang="en-US" dirty="0"/>
              <a:t>those with sufficient </a:t>
            </a:r>
            <a:r>
              <a:rPr lang="en-US" dirty="0" smtClean="0"/>
              <a:t>levels. </a:t>
            </a:r>
          </a:p>
          <a:p>
            <a:pPr marL="0" indent="0" algn="r">
              <a:buNone/>
            </a:pPr>
            <a:r>
              <a:rPr lang="en-US" sz="1000" dirty="0" smtClean="0"/>
              <a:t> </a:t>
            </a:r>
          </a:p>
          <a:p>
            <a:pPr marL="0" indent="0" algn="r">
              <a:buNone/>
            </a:pPr>
            <a:endParaRPr lang="en-US" sz="1000" b="1" dirty="0"/>
          </a:p>
          <a:p>
            <a:pPr marL="0" indent="0" algn="r">
              <a:buNone/>
            </a:pPr>
            <a:endParaRPr lang="en-US" sz="1000" b="1" dirty="0" smtClean="0"/>
          </a:p>
          <a:p>
            <a:pPr marL="0" indent="0" algn="r">
              <a:buNone/>
            </a:pPr>
            <a:endParaRPr lang="en-US" sz="1000" b="1" dirty="0" smtClean="0"/>
          </a:p>
          <a:p>
            <a:pPr marL="0" indent="0" algn="r">
              <a:buNone/>
            </a:pPr>
            <a:endParaRPr lang="en-US" sz="1000" b="1" dirty="0"/>
          </a:p>
          <a:p>
            <a:pPr marL="0" indent="0" algn="r">
              <a:buNone/>
            </a:pPr>
            <a:endParaRPr lang="en-US" sz="1000" b="1" dirty="0" smtClean="0"/>
          </a:p>
          <a:p>
            <a:pPr marL="0" indent="0" algn="r">
              <a:buNone/>
            </a:pPr>
            <a:endParaRPr lang="en-US" sz="1000" b="1" dirty="0"/>
          </a:p>
          <a:p>
            <a:pPr marL="0" indent="0" algn="r">
              <a:buNone/>
            </a:pPr>
            <a:r>
              <a:rPr lang="en-US" sz="1100" dirty="0" err="1" smtClean="0"/>
              <a:t>Tsaei</a:t>
            </a:r>
            <a:r>
              <a:rPr lang="en-US" sz="1100" dirty="0" smtClean="0"/>
              <a:t> </a:t>
            </a:r>
            <a:r>
              <a:rPr lang="en-US" sz="1100" dirty="0"/>
              <a:t>KS, </a:t>
            </a:r>
            <a:r>
              <a:rPr lang="en-US" sz="1100" dirty="0" err="1"/>
              <a:t>Wahner</a:t>
            </a:r>
            <a:r>
              <a:rPr lang="en-US" sz="1100" dirty="0"/>
              <a:t> HW, </a:t>
            </a:r>
            <a:r>
              <a:rPr lang="en-US" sz="1100" dirty="0" err="1"/>
              <a:t>Offord</a:t>
            </a:r>
            <a:r>
              <a:rPr lang="en-US" sz="1100" dirty="0"/>
              <a:t> KP, Melton LJ, Kumar R, Rigs BL. Effect of aging on vitamin D stores and bone density in women. </a:t>
            </a:r>
            <a:r>
              <a:rPr lang="en-US" sz="1100" dirty="0" err="1"/>
              <a:t>Calcif</a:t>
            </a:r>
            <a:r>
              <a:rPr lang="en-US" sz="1100" dirty="0"/>
              <a:t> Tissue Int. </a:t>
            </a:r>
            <a:r>
              <a:rPr lang="en-US" sz="1100" dirty="0" smtClean="0"/>
              <a:t>1987; 40:241–243</a:t>
            </a:r>
            <a:r>
              <a:rPr lang="en-US" sz="1100" dirty="0"/>
              <a:t>. </a:t>
            </a:r>
          </a:p>
          <a:p>
            <a:pPr marL="0" indent="0" algn="r">
              <a:buNone/>
            </a:pPr>
            <a:r>
              <a:rPr lang="en-US" sz="1100" dirty="0" err="1" smtClean="0"/>
              <a:t>Bergink</a:t>
            </a:r>
            <a:r>
              <a:rPr lang="en-US" sz="1100" dirty="0" smtClean="0"/>
              <a:t> </a:t>
            </a:r>
            <a:r>
              <a:rPr lang="en-US" sz="1100" dirty="0"/>
              <a:t>AP, </a:t>
            </a:r>
            <a:r>
              <a:rPr lang="en-US" sz="1100" dirty="0" err="1"/>
              <a:t>Uitterlinden</a:t>
            </a:r>
            <a:r>
              <a:rPr lang="en-US" sz="1100" dirty="0"/>
              <a:t> AG, </a:t>
            </a:r>
            <a:r>
              <a:rPr lang="en-US" sz="1100" dirty="0" err="1"/>
              <a:t>Leeuwen</a:t>
            </a:r>
            <a:r>
              <a:rPr lang="en-US" sz="1100" dirty="0"/>
              <a:t> JP, </a:t>
            </a:r>
            <a:r>
              <a:rPr lang="en-US" sz="1100" dirty="0" err="1"/>
              <a:t>Buurman</a:t>
            </a:r>
            <a:r>
              <a:rPr lang="en-US" sz="1100" dirty="0"/>
              <a:t> CJ, </a:t>
            </a:r>
            <a:r>
              <a:rPr lang="en-US" sz="1100" dirty="0" err="1"/>
              <a:t>Hofman</a:t>
            </a:r>
            <a:r>
              <a:rPr lang="en-US" sz="1100" dirty="0"/>
              <a:t> A, </a:t>
            </a:r>
            <a:r>
              <a:rPr lang="en-US" sz="1100" dirty="0" err="1"/>
              <a:t>Verhaar</a:t>
            </a:r>
            <a:r>
              <a:rPr lang="en-US" sz="1100" dirty="0"/>
              <a:t> JA, Pols HA. Vitamin D status, bone mineral density, and the development of radiographic osteoarthritis of the knee: the Rotterdam Study. J </a:t>
            </a:r>
            <a:r>
              <a:rPr lang="en-US" sz="1100" dirty="0" err="1"/>
              <a:t>Clin</a:t>
            </a:r>
            <a:r>
              <a:rPr lang="en-US" sz="1100" dirty="0"/>
              <a:t> </a:t>
            </a:r>
            <a:r>
              <a:rPr lang="en-US" sz="1100" dirty="0" err="1"/>
              <a:t>Rheumatol</a:t>
            </a:r>
            <a:r>
              <a:rPr lang="en-US" sz="1100" dirty="0"/>
              <a:t>. 2009</a:t>
            </a:r>
            <a:r>
              <a:rPr lang="en-US" sz="1100" dirty="0" smtClean="0"/>
              <a:t>; 15:230–237</a:t>
            </a:r>
            <a:r>
              <a:rPr lang="en-US" sz="1100" dirty="0"/>
              <a:t>.  (19-21)</a:t>
            </a:r>
            <a:r>
              <a:rPr lang="en-US" sz="1100" u="sng" dirty="0"/>
              <a:t> </a:t>
            </a:r>
            <a:endParaRPr lang="en-US" sz="1100" dirty="0"/>
          </a:p>
          <a:p>
            <a:pPr marL="0" indent="0" algn="r" fontAlgn="base">
              <a:buNone/>
            </a:pPr>
            <a:r>
              <a:rPr lang="en-US" sz="1100" dirty="0" err="1" smtClean="0"/>
              <a:t>Chaganti</a:t>
            </a:r>
            <a:r>
              <a:rPr lang="en-US" sz="1100" dirty="0" smtClean="0"/>
              <a:t> </a:t>
            </a:r>
            <a:r>
              <a:rPr lang="en-US" sz="1100" dirty="0"/>
              <a:t>RK, </a:t>
            </a:r>
            <a:r>
              <a:rPr lang="en-US" sz="1100" dirty="0" err="1"/>
              <a:t>Parimi</a:t>
            </a:r>
            <a:r>
              <a:rPr lang="en-US" sz="1100" dirty="0"/>
              <a:t> N, </a:t>
            </a:r>
            <a:r>
              <a:rPr lang="en-US" sz="1100" dirty="0" err="1"/>
              <a:t>Cawthon</a:t>
            </a:r>
            <a:r>
              <a:rPr lang="en-US" sz="1100" dirty="0"/>
              <a:t> P, Dam TL, </a:t>
            </a:r>
            <a:r>
              <a:rPr lang="en-US" sz="1100" dirty="0" err="1"/>
              <a:t>Nevitt</a:t>
            </a:r>
            <a:r>
              <a:rPr lang="en-US" sz="1100" dirty="0"/>
              <a:t> MC, Lane NE. Association of 25-hydroxyvitamin D with prevalent osteoarthritis of the hip in elderly men: the osteoporotic fractures in men study. Arthritis Rheum. </a:t>
            </a:r>
            <a:r>
              <a:rPr lang="en-US" sz="1100" dirty="0" smtClean="0"/>
              <a:t>2010; 62:511–514</a:t>
            </a:r>
            <a:r>
              <a:rPr lang="en-US" sz="1100" dirty="0"/>
              <a:t>. 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143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sz="3200" dirty="0" smtClean="0"/>
              <a:t>Some studies have concluded that low </a:t>
            </a:r>
            <a:r>
              <a:rPr lang="en-US" sz="3200" dirty="0"/>
              <a:t>levels of vitamin D in the </a:t>
            </a:r>
            <a:r>
              <a:rPr lang="en-US" sz="3200" dirty="0" smtClean="0"/>
              <a:t>serum are </a:t>
            </a:r>
            <a:r>
              <a:rPr lang="en-US" sz="3200" dirty="0"/>
              <a:t>associated with worsening radiographic hip and knee osteoarthritis (OA</a:t>
            </a:r>
            <a:r>
              <a:rPr lang="en-US" sz="3200" dirty="0" smtClean="0"/>
              <a:t>), while other studies’ results have not proved so.</a:t>
            </a:r>
            <a:endParaRPr lang="en-US" sz="3200" dirty="0"/>
          </a:p>
          <a:p>
            <a:pPr fontAlgn="base"/>
            <a:endParaRPr lang="en-US" dirty="0" smtClean="0"/>
          </a:p>
          <a:p>
            <a:pPr marL="0" indent="0" algn="r" fontAlgn="base">
              <a:buNone/>
            </a:pPr>
            <a:endParaRPr lang="en-US" sz="1000" b="1" u="sng" dirty="0" smtClean="0"/>
          </a:p>
          <a:p>
            <a:pPr marL="0" indent="0" algn="r" fontAlgn="base">
              <a:buNone/>
            </a:pPr>
            <a:endParaRPr lang="en-US" sz="1000" b="1" u="sng" dirty="0" smtClean="0"/>
          </a:p>
          <a:p>
            <a:pPr marL="0" indent="0" algn="r" fontAlgn="base">
              <a:buNone/>
            </a:pPr>
            <a:endParaRPr lang="en-US" sz="1000" b="1" u="sng" dirty="0" smtClean="0"/>
          </a:p>
          <a:p>
            <a:pPr marL="0" indent="0" algn="r" fontAlgn="base">
              <a:buNone/>
            </a:pPr>
            <a:endParaRPr lang="en-US" sz="1000" b="1" u="sng" dirty="0"/>
          </a:p>
          <a:p>
            <a:pPr marL="0" indent="0" algn="r" fontAlgn="base">
              <a:lnSpc>
                <a:spcPct val="100000"/>
              </a:lnSpc>
              <a:buNone/>
            </a:pPr>
            <a:r>
              <a:rPr lang="en-US" sz="1100" i="1" dirty="0" smtClean="0"/>
              <a:t>Ding </a:t>
            </a:r>
            <a:r>
              <a:rPr lang="en-US" sz="1100" i="1" dirty="0"/>
              <a:t>C, </a:t>
            </a:r>
            <a:r>
              <a:rPr lang="en-US" sz="1100" i="1" dirty="0" err="1"/>
              <a:t>Cicuttini</a:t>
            </a:r>
            <a:r>
              <a:rPr lang="en-US" sz="1100" i="1" dirty="0"/>
              <a:t> F, </a:t>
            </a:r>
            <a:r>
              <a:rPr lang="en-US" sz="1100" i="1" dirty="0" err="1"/>
              <a:t>Parameswaran</a:t>
            </a:r>
            <a:r>
              <a:rPr lang="en-US" sz="1100" i="1" dirty="0"/>
              <a:t> V, Burgess J, Quinn S, Jones G. </a:t>
            </a:r>
            <a:r>
              <a:rPr lang="en-US" sz="1100" dirty="0"/>
              <a:t>Serum levels of vitamin D, sunlight exposure, and knee cartilage loss in older adults: the </a:t>
            </a:r>
            <a:r>
              <a:rPr lang="en-US" sz="1100" dirty="0" err="1"/>
              <a:t>Tasmainan</a:t>
            </a:r>
            <a:r>
              <a:rPr lang="en-US" sz="1100" dirty="0"/>
              <a:t> older adults cohort study</a:t>
            </a:r>
            <a:r>
              <a:rPr lang="en-US" sz="1100" i="1" dirty="0"/>
              <a:t>. Arthritis Rheum 2009; 60: 1381–9.</a:t>
            </a:r>
            <a:r>
              <a:rPr lang="en-US" sz="1100" dirty="0"/>
              <a:t> </a:t>
            </a:r>
            <a:endParaRPr lang="en-US" sz="1100" dirty="0" smtClean="0"/>
          </a:p>
          <a:p>
            <a:pPr marL="0" indent="0" algn="r" fontAlgn="base">
              <a:lnSpc>
                <a:spcPct val="100000"/>
              </a:lnSpc>
              <a:buNone/>
            </a:pPr>
            <a:r>
              <a:rPr lang="en-US" sz="1100" i="1" dirty="0" err="1" smtClean="0"/>
              <a:t>Bergink</a:t>
            </a:r>
            <a:r>
              <a:rPr lang="en-US" sz="1100" i="1" dirty="0" smtClean="0"/>
              <a:t> </a:t>
            </a:r>
            <a:r>
              <a:rPr lang="en-US" sz="1100" i="1" dirty="0"/>
              <a:t>AP, </a:t>
            </a:r>
            <a:r>
              <a:rPr lang="en-US" sz="1100" i="1" dirty="0" err="1"/>
              <a:t>Uitterlinden</a:t>
            </a:r>
            <a:r>
              <a:rPr lang="en-US" sz="1100" i="1" dirty="0"/>
              <a:t> AG, Van </a:t>
            </a:r>
            <a:r>
              <a:rPr lang="en-US" sz="1100" i="1" dirty="0" err="1"/>
              <a:t>Leeuwen</a:t>
            </a:r>
            <a:r>
              <a:rPr lang="en-US" sz="1100" i="1" dirty="0"/>
              <a:t> JP, </a:t>
            </a:r>
            <a:r>
              <a:rPr lang="en-US" sz="1100" i="1" dirty="0" err="1"/>
              <a:t>Buurman</a:t>
            </a:r>
            <a:r>
              <a:rPr lang="en-US" sz="1100" i="1" dirty="0"/>
              <a:t> CJ, </a:t>
            </a:r>
            <a:r>
              <a:rPr lang="en-US" sz="1100" i="1" dirty="0" err="1"/>
              <a:t>Hofman</a:t>
            </a:r>
            <a:r>
              <a:rPr lang="en-US" sz="1100" i="1" dirty="0"/>
              <a:t> A, </a:t>
            </a:r>
            <a:r>
              <a:rPr lang="en-US" sz="1100" i="1" dirty="0" err="1"/>
              <a:t>Verhaar</a:t>
            </a:r>
            <a:r>
              <a:rPr lang="en-US" sz="1100" i="1" dirty="0"/>
              <a:t> JA, et al. </a:t>
            </a:r>
            <a:r>
              <a:rPr lang="en-US" sz="1100" dirty="0"/>
              <a:t>Vitamin D status, bone mineral density, and the development of radiographic osteoarthritis of the knee: the Rotterdam Study</a:t>
            </a:r>
            <a:r>
              <a:rPr lang="en-US" sz="1100" i="1" dirty="0"/>
              <a:t>. J </a:t>
            </a:r>
            <a:r>
              <a:rPr lang="en-US" sz="1100" i="1" dirty="0" err="1"/>
              <a:t>Clin</a:t>
            </a:r>
            <a:r>
              <a:rPr lang="en-US" sz="1100" i="1" dirty="0"/>
              <a:t> </a:t>
            </a:r>
            <a:r>
              <a:rPr lang="en-US" sz="1100" i="1" dirty="0" err="1"/>
              <a:t>Rheumatol</a:t>
            </a:r>
            <a:r>
              <a:rPr lang="en-US" sz="1100" i="1" dirty="0"/>
              <a:t> 2009; 15: 230–7.</a:t>
            </a:r>
            <a:r>
              <a:rPr lang="en-US" sz="1100" dirty="0"/>
              <a:t> (22</a:t>
            </a:r>
            <a:r>
              <a:rPr lang="en-US" sz="1100" dirty="0" smtClean="0"/>
              <a:t>).</a:t>
            </a:r>
            <a:r>
              <a:rPr lang="en-US" sz="1100" b="1" u="sng" dirty="0" smtClean="0"/>
              <a:t> </a:t>
            </a:r>
            <a:endParaRPr lang="en-US" sz="1100" dirty="0"/>
          </a:p>
          <a:p>
            <a:pPr marL="0" indent="0" algn="r">
              <a:lnSpc>
                <a:spcPct val="100000"/>
              </a:lnSpc>
              <a:buNone/>
            </a:pPr>
            <a:r>
              <a:rPr lang="en-US" sz="1100" i="1" dirty="0" err="1" smtClean="0"/>
              <a:t>Felson</a:t>
            </a:r>
            <a:r>
              <a:rPr lang="en-US" sz="1100" i="1" dirty="0" smtClean="0"/>
              <a:t> </a:t>
            </a:r>
            <a:r>
              <a:rPr lang="en-US" sz="1100" i="1" dirty="0"/>
              <a:t>DT, </a:t>
            </a:r>
            <a:r>
              <a:rPr lang="en-US" sz="1100" i="1" dirty="0" err="1"/>
              <a:t>Niu</a:t>
            </a:r>
            <a:r>
              <a:rPr lang="en-US" sz="1100" i="1" dirty="0"/>
              <a:t> J, Clancy M, </a:t>
            </a:r>
            <a:r>
              <a:rPr lang="en-US" sz="1100" i="1" dirty="0" err="1"/>
              <a:t>Aliabadi</a:t>
            </a:r>
            <a:r>
              <a:rPr lang="en-US" sz="1100" i="1" dirty="0"/>
              <a:t> P, Sack B, </a:t>
            </a:r>
            <a:r>
              <a:rPr lang="en-US" sz="1100" i="1" dirty="0" err="1"/>
              <a:t>Guermazi</a:t>
            </a:r>
            <a:r>
              <a:rPr lang="en-US" sz="1100" i="1" dirty="0"/>
              <a:t> A, et al. </a:t>
            </a:r>
            <a:r>
              <a:rPr lang="en-US" sz="1100" dirty="0"/>
              <a:t>Low serum levels of vitamin D and worsening of knee osteoarthritis: results of two </a:t>
            </a:r>
            <a:r>
              <a:rPr lang="en-US" sz="1100" dirty="0" smtClean="0"/>
              <a:t>longitudinal</a:t>
            </a:r>
            <a:r>
              <a:rPr lang="en-US" sz="1000" dirty="0" smtClean="0"/>
              <a:t>.</a:t>
            </a:r>
            <a:endParaRPr lang="en-US" sz="1000" dirty="0"/>
          </a:p>
          <a:p>
            <a:pPr marL="0" indent="0" algn="r" fontAlgn="base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481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316736"/>
            <a:ext cx="10695432" cy="535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Systematic review of the evidence for </a:t>
            </a:r>
            <a:r>
              <a:rPr lang="en-US" sz="3000" dirty="0" smtClean="0"/>
              <a:t>the association </a:t>
            </a:r>
            <a:r>
              <a:rPr lang="en-US" sz="3000" dirty="0"/>
              <a:t>between serum 25-hydroxyvitamin D (25-(OH)D</a:t>
            </a:r>
            <a:r>
              <a:rPr lang="en-US" sz="3000" dirty="0" smtClean="0"/>
              <a:t>) levels and </a:t>
            </a:r>
            <a:r>
              <a:rPr lang="en-US" sz="3000" dirty="0"/>
              <a:t>OA </a:t>
            </a:r>
            <a:r>
              <a:rPr lang="en-US" sz="3000" dirty="0" smtClean="0"/>
              <a:t>has revealed:</a:t>
            </a:r>
          </a:p>
          <a:p>
            <a:r>
              <a:rPr lang="en-US" sz="3000" dirty="0" smtClean="0"/>
              <a:t>Moderate </a:t>
            </a:r>
            <a:r>
              <a:rPr lang="en-US" sz="3000" dirty="0"/>
              <a:t>evidence for the association </a:t>
            </a:r>
            <a:r>
              <a:rPr lang="en-US" sz="3000" dirty="0" smtClean="0"/>
              <a:t>between </a:t>
            </a:r>
            <a:r>
              <a:rPr lang="en-US" sz="3000" dirty="0"/>
              <a:t>low levels of 25-(OH)D </a:t>
            </a:r>
            <a:r>
              <a:rPr lang="en-US" sz="3000" dirty="0" smtClean="0"/>
              <a:t>and </a:t>
            </a:r>
            <a:r>
              <a:rPr lang="en-US" sz="3000" dirty="0"/>
              <a:t>increased progression of radiographic OA</a:t>
            </a:r>
            <a:r>
              <a:rPr lang="en-US" sz="3000" b="1" dirty="0"/>
              <a:t> </a:t>
            </a:r>
            <a:r>
              <a:rPr lang="en-US" sz="3000" dirty="0"/>
              <a:t>as assessed by the </a:t>
            </a:r>
            <a:r>
              <a:rPr lang="en-US" sz="3000" dirty="0" err="1"/>
              <a:t>Kellgren</a:t>
            </a:r>
            <a:r>
              <a:rPr lang="en-US" sz="3000" dirty="0"/>
              <a:t> and Lawrence (KL) score.</a:t>
            </a:r>
            <a:endParaRPr lang="en-US" sz="3000" dirty="0" smtClean="0"/>
          </a:p>
          <a:p>
            <a:r>
              <a:rPr lang="en-US" sz="3000" dirty="0" smtClean="0"/>
              <a:t>Strong </a:t>
            </a:r>
            <a:r>
              <a:rPr lang="en-US" sz="3000" dirty="0"/>
              <a:t>evidence for an association between 25-(OH)D and cartilage loss was apparent when joint space narrowing and changes in cartilage volume were considered collectively as cartilage loss.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sz="1200" dirty="0" smtClean="0"/>
              <a:t>                 </a:t>
            </a:r>
            <a:r>
              <a:rPr lang="en-US" sz="1200" dirty="0" err="1" smtClean="0"/>
              <a:t>Yuelong</a:t>
            </a:r>
            <a:r>
              <a:rPr lang="en-US" sz="1200" dirty="0" smtClean="0"/>
              <a:t> </a:t>
            </a:r>
            <a:r>
              <a:rPr lang="en-US" sz="1200" dirty="0"/>
              <a:t>Cao, Tania </a:t>
            </a:r>
            <a:r>
              <a:rPr lang="en-US" sz="1200" dirty="0" err="1"/>
              <a:t>Winzenberg</a:t>
            </a:r>
            <a:r>
              <a:rPr lang="en-US" sz="1200" dirty="0"/>
              <a:t>, Kay </a:t>
            </a:r>
            <a:r>
              <a:rPr lang="en-US" sz="1200" dirty="0" err="1" smtClean="0"/>
              <a:t>Nguo</a:t>
            </a:r>
            <a:r>
              <a:rPr lang="en-US" sz="1200" dirty="0" smtClean="0"/>
              <a:t>, </a:t>
            </a:r>
            <a:r>
              <a:rPr lang="en-US" sz="1200" dirty="0" err="1"/>
              <a:t>Jianhao</a:t>
            </a:r>
            <a:r>
              <a:rPr lang="en-US" sz="1200" dirty="0"/>
              <a:t> Lin, Graeme Jones and </a:t>
            </a:r>
            <a:r>
              <a:rPr lang="en-US" sz="1200" dirty="0" err="1"/>
              <a:t>Changhai</a:t>
            </a:r>
            <a:r>
              <a:rPr lang="en-US" sz="1200" dirty="0"/>
              <a:t> Ding. Association between serum levels of 25-hydroxyvitamin D and osteoarthritis: </a:t>
            </a:r>
            <a:r>
              <a:rPr lang="en-US" sz="1200" dirty="0" smtClean="0"/>
              <a:t>a</a:t>
            </a:r>
          </a:p>
          <a:p>
            <a:pPr marL="0" indent="0" algn="r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</a:t>
            </a:r>
            <a:r>
              <a:rPr lang="en-US" sz="1200" dirty="0"/>
              <a:t>systematic review. </a:t>
            </a:r>
            <a:r>
              <a:rPr lang="en-US" sz="1200" i="1" dirty="0"/>
              <a:t>Rheumatology, Volume 52 Issue 7.1323-1334. </a:t>
            </a:r>
            <a:r>
              <a:rPr lang="en-US" sz="1200" i="1" dirty="0" err="1"/>
              <a:t>Jully</a:t>
            </a:r>
            <a:r>
              <a:rPr lang="en-US" sz="1200" i="1" dirty="0"/>
              <a:t>, 2013</a:t>
            </a:r>
            <a:endParaRPr lang="en-US" sz="1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347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authors </a:t>
            </a:r>
            <a:r>
              <a:rPr lang="en-US" dirty="0" smtClean="0"/>
              <a:t>of the review concluded </a:t>
            </a:r>
            <a:r>
              <a:rPr lang="en-US" dirty="0"/>
              <a:t>that 25-(OH)D appears to be implicated in structural changes of knee OA rather than symptoms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a study involving patients with knee osteoarthritis (OA) has found that individuals who were vitamin D deficient reported more pain and disability than those with normal levels. 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1200" dirty="0" smtClean="0"/>
              <a:t>Baker </a:t>
            </a:r>
            <a:r>
              <a:rPr lang="en-US" sz="1200" dirty="0"/>
              <a:t>K, Zhang YQ, </a:t>
            </a:r>
            <a:r>
              <a:rPr lang="en-US" sz="1200" dirty="0" err="1"/>
              <a:t>Goggins</a:t>
            </a:r>
            <a:r>
              <a:rPr lang="en-US" sz="1200" dirty="0"/>
              <a:t> J, et al. </a:t>
            </a:r>
            <a:r>
              <a:rPr lang="en-US" sz="1200" dirty="0" err="1"/>
              <a:t>Hypovitaminosis</a:t>
            </a:r>
            <a:r>
              <a:rPr lang="en-US" sz="1200" dirty="0"/>
              <a:t> D and its association with muscle strength, pain and physical function in knee osteoarthritis (OA): a 30-month longitudinal, observational study; American College of Rheumatology meeting; San Antonio, TX; Oct 16-21, 2004; abstract </a:t>
            </a:r>
            <a:r>
              <a:rPr lang="en-US" sz="1200" dirty="0" smtClean="0"/>
              <a:t>1755.</a:t>
            </a: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270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dirty="0" smtClean="0"/>
              <a:t>Obesity is defined </a:t>
            </a:r>
            <a:r>
              <a:rPr lang="en-US" sz="4000" dirty="0"/>
              <a:t>by the World Health </a:t>
            </a:r>
            <a:r>
              <a:rPr lang="en-US" sz="4000" dirty="0" smtClean="0"/>
              <a:t>Organization </a:t>
            </a:r>
            <a:r>
              <a:rPr lang="en-US" sz="4000" dirty="0"/>
              <a:t>as </a:t>
            </a:r>
            <a:r>
              <a:rPr lang="en-US" sz="4000" dirty="0" smtClean="0"/>
              <a:t>a </a:t>
            </a:r>
            <a:r>
              <a:rPr lang="en-US" sz="4000" dirty="0"/>
              <a:t>body mass index (BMI) of 30 kg/m</a:t>
            </a:r>
            <a:r>
              <a:rPr lang="en-US" sz="4000" baseline="30000" dirty="0"/>
              <a:t>2 </a:t>
            </a:r>
            <a:r>
              <a:rPr lang="en-US" sz="4000" dirty="0"/>
              <a:t>or </a:t>
            </a:r>
            <a:r>
              <a:rPr lang="en-US" sz="4000" dirty="0" smtClean="0"/>
              <a:t>more</a:t>
            </a:r>
            <a:r>
              <a:rPr lang="en-US" sz="4000" dirty="0"/>
              <a:t>.</a:t>
            </a:r>
            <a:endParaRPr lang="en-US" sz="4000" dirty="0" smtClean="0"/>
          </a:p>
          <a:p>
            <a:r>
              <a:rPr lang="en-US" sz="4000" dirty="0" smtClean="0"/>
              <a:t>It is </a:t>
            </a:r>
            <a:r>
              <a:rPr lang="en-US" sz="4000" dirty="0"/>
              <a:t>pandemic, affecting at least five million Australians and substantial numbers in most developed </a:t>
            </a:r>
            <a:r>
              <a:rPr lang="en-US" sz="4000" dirty="0" smtClean="0"/>
              <a:t>nations. </a:t>
            </a:r>
          </a:p>
          <a:p>
            <a:r>
              <a:rPr lang="en-US" sz="4000" dirty="0" smtClean="0"/>
              <a:t>If the number of those overweight </a:t>
            </a:r>
            <a:r>
              <a:rPr lang="en-US" sz="4000" dirty="0"/>
              <a:t>(BMI 25–29.9</a:t>
            </a:r>
            <a:r>
              <a:rPr lang="en-US" sz="4000" dirty="0" smtClean="0"/>
              <a:t>) </a:t>
            </a:r>
            <a:r>
              <a:rPr lang="en-US" sz="4000" dirty="0"/>
              <a:t>is included, then approximately 14 million </a:t>
            </a:r>
            <a:r>
              <a:rPr lang="en-US" sz="4000" dirty="0" smtClean="0"/>
              <a:t>Australians, and </a:t>
            </a:r>
            <a:r>
              <a:rPr lang="en-US" sz="4000" dirty="0"/>
              <a:t>70% of Americans aged over 60, are obese or </a:t>
            </a:r>
            <a:r>
              <a:rPr lang="en-US" sz="4000" dirty="0" smtClean="0"/>
              <a:t>overweight.</a:t>
            </a:r>
          </a:p>
          <a:p>
            <a:pPr marL="0" indent="0">
              <a:buNone/>
            </a:pPr>
            <a:endParaRPr lang="en-US" sz="4000" b="1" u="sng" dirty="0" smtClean="0"/>
          </a:p>
          <a:p>
            <a:pPr marL="0" indent="0" algn="r">
              <a:buNone/>
            </a:pPr>
            <a:r>
              <a:rPr lang="en-US" sz="1300" i="1" dirty="0" err="1" smtClean="0"/>
              <a:t>Noncommunicable</a:t>
            </a:r>
            <a:r>
              <a:rPr lang="en-US" sz="1300" i="1" dirty="0" smtClean="0"/>
              <a:t> </a:t>
            </a:r>
            <a:r>
              <a:rPr lang="en-US" sz="1300" i="1" dirty="0"/>
              <a:t>Diseases Country Profiles</a:t>
            </a:r>
            <a:r>
              <a:rPr lang="en-US" sz="1300" dirty="0"/>
              <a:t>; World Health </a:t>
            </a:r>
            <a:r>
              <a:rPr lang="en-US" sz="1300" dirty="0" err="1"/>
              <a:t>Organisation</a:t>
            </a:r>
            <a:r>
              <a:rPr lang="en-US" sz="1300" dirty="0"/>
              <a:t>: Geneva, Switzerland, 2011; p. 209.</a:t>
            </a:r>
          </a:p>
          <a:p>
            <a:pPr marL="0" indent="0" algn="r">
              <a:buNone/>
            </a:pPr>
            <a:r>
              <a:rPr lang="en-US" sz="1300" dirty="0" smtClean="0"/>
              <a:t>Pi-</a:t>
            </a:r>
            <a:r>
              <a:rPr lang="en-US" sz="1300" dirty="0" err="1" smtClean="0"/>
              <a:t>Sunyer</a:t>
            </a:r>
            <a:r>
              <a:rPr lang="en-US" sz="1300" dirty="0"/>
              <a:t>, F.X. The obesity epidemic: Pathophysiology and consequences of obesity. </a:t>
            </a:r>
            <a:r>
              <a:rPr lang="en-US" sz="1300" i="1" dirty="0" err="1"/>
              <a:t>Obes</a:t>
            </a:r>
            <a:r>
              <a:rPr lang="en-US" sz="1300" i="1" dirty="0"/>
              <a:t>. Res. </a:t>
            </a:r>
            <a:r>
              <a:rPr lang="en-US" sz="1300" dirty="0"/>
              <a:t>2002, </a:t>
            </a:r>
            <a:r>
              <a:rPr lang="en-US" sz="1300" i="1" dirty="0"/>
              <a:t>10</a:t>
            </a:r>
            <a:r>
              <a:rPr lang="en-US" sz="1300" dirty="0"/>
              <a:t>, 97S–104S. </a:t>
            </a:r>
          </a:p>
          <a:p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877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In Saudi Arabia (KSA), based on the National Nutrition Survey of 2007, </a:t>
            </a:r>
            <a:r>
              <a:rPr lang="en-US" sz="3400" dirty="0" smtClean="0"/>
              <a:t>23.6</a:t>
            </a:r>
            <a:r>
              <a:rPr lang="en-US" sz="3400" dirty="0"/>
              <a:t>% </a:t>
            </a:r>
            <a:r>
              <a:rPr lang="en-US" sz="3400" dirty="0" smtClean="0"/>
              <a:t>of </a:t>
            </a:r>
            <a:r>
              <a:rPr lang="en-US" sz="3400" dirty="0"/>
              <a:t>women and 14% </a:t>
            </a:r>
            <a:r>
              <a:rPr lang="en-US" sz="3400" dirty="0" smtClean="0"/>
              <a:t>of men were obese. </a:t>
            </a:r>
          </a:p>
          <a:p>
            <a:r>
              <a:rPr lang="en-US" sz="3400" dirty="0" smtClean="0"/>
              <a:t>If those overweight are to be included, then 30.7</a:t>
            </a:r>
            <a:r>
              <a:rPr lang="en-US" sz="3400" dirty="0"/>
              <a:t>% </a:t>
            </a:r>
            <a:r>
              <a:rPr lang="en-US" sz="3400" dirty="0" smtClean="0"/>
              <a:t>of men were overweight or obese,  </a:t>
            </a:r>
            <a:r>
              <a:rPr lang="en-US" sz="3400" dirty="0"/>
              <a:t>compared to 28.4% </a:t>
            </a:r>
            <a:r>
              <a:rPr lang="en-US" sz="3400" dirty="0" smtClean="0"/>
              <a:t>of women</a:t>
            </a:r>
            <a:r>
              <a:rPr lang="en-US" sz="3400" dirty="0"/>
              <a:t>.</a:t>
            </a:r>
            <a:endParaRPr lang="en-US" sz="3400" dirty="0" smtClean="0"/>
          </a:p>
          <a:p>
            <a:pPr marL="0" indent="0">
              <a:buNone/>
            </a:pPr>
            <a:endParaRPr lang="en-US" sz="4000" b="1" u="sng" dirty="0" smtClean="0"/>
          </a:p>
          <a:p>
            <a:pPr marL="0" indent="0" algn="r">
              <a:buNone/>
            </a:pPr>
            <a:r>
              <a:rPr lang="en-US" sz="1100" dirty="0" smtClean="0"/>
              <a:t>Al-</a:t>
            </a:r>
            <a:r>
              <a:rPr lang="en-US" sz="1100" dirty="0" err="1" smtClean="0"/>
              <a:t>Othaimeen</a:t>
            </a:r>
            <a:r>
              <a:rPr lang="en-US" sz="1100" dirty="0" smtClean="0"/>
              <a:t> AI,</a:t>
            </a:r>
            <a:r>
              <a:rPr lang="en-US" sz="1100" dirty="0"/>
              <a:t> Al-</a:t>
            </a:r>
            <a:r>
              <a:rPr lang="en-US" sz="1100" dirty="0" err="1"/>
              <a:t>Nozha</a:t>
            </a:r>
            <a:r>
              <a:rPr lang="en-US" sz="1100" dirty="0"/>
              <a:t> M, Osman AK. Obesity: an emerging problem in Saudi Arabia. Analysis of data from the National Nutrition Survey. East </a:t>
            </a:r>
            <a:r>
              <a:rPr lang="en-US" sz="1100" dirty="0" err="1"/>
              <a:t>Mediterr</a:t>
            </a:r>
            <a:r>
              <a:rPr lang="en-US" sz="1100" dirty="0"/>
              <a:t> Health J. 2007 Mar-Apr;13(2):441-8.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331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 smtClean="0"/>
              <a:t>The association between reduced </a:t>
            </a:r>
            <a:r>
              <a:rPr lang="en-US" sz="3600" dirty="0"/>
              <a:t>25-(OH)D concentrations </a:t>
            </a:r>
            <a:r>
              <a:rPr lang="en-US" sz="3600" dirty="0" smtClean="0"/>
              <a:t>and obesity is well established, but the </a:t>
            </a:r>
            <a:r>
              <a:rPr lang="en-US" sz="3600" dirty="0"/>
              <a:t>mechanisms for the </a:t>
            </a:r>
            <a:r>
              <a:rPr lang="en-US" sz="3600" dirty="0" smtClean="0"/>
              <a:t>lowered </a:t>
            </a:r>
            <a:r>
              <a:rPr lang="en-US" sz="3600" dirty="0"/>
              <a:t>25-(OH)D concentrations are not fully </a:t>
            </a:r>
            <a:r>
              <a:rPr lang="en-US" sz="3600" dirty="0" smtClean="0"/>
              <a:t>described</a:t>
            </a:r>
            <a:r>
              <a:rPr lang="en-US" sz="3600" i="1" dirty="0" smtClean="0"/>
              <a:t>. </a:t>
            </a:r>
          </a:p>
          <a:p>
            <a:pPr marL="0" indent="0">
              <a:buNone/>
            </a:pPr>
            <a:endParaRPr lang="en-US" sz="4000" i="1" dirty="0" smtClean="0"/>
          </a:p>
          <a:p>
            <a:pPr marL="0" indent="0">
              <a:buNone/>
            </a:pPr>
            <a:endParaRPr lang="en-US" sz="4000" i="1" dirty="0" smtClean="0"/>
          </a:p>
          <a:p>
            <a:pPr marL="0" indent="0" algn="r">
              <a:buNone/>
            </a:pPr>
            <a:r>
              <a:rPr lang="en-US" sz="1200" i="1" dirty="0" smtClean="0"/>
              <a:t>Simon </a:t>
            </a:r>
            <a:r>
              <a:rPr lang="en-US" sz="1200" i="1" dirty="0"/>
              <a:t>Vanlint.</a:t>
            </a:r>
            <a:r>
              <a:rPr lang="en-US" sz="1200" b="1" i="1" dirty="0"/>
              <a:t> Vitamin D and Obesity.</a:t>
            </a:r>
            <a:r>
              <a:rPr lang="en-US" sz="1200" i="1" dirty="0"/>
              <a:t> 20 March Nutrients </a:t>
            </a:r>
            <a:r>
              <a:rPr lang="en-US" sz="1200" b="1" i="1" dirty="0"/>
              <a:t>2013</a:t>
            </a:r>
            <a:r>
              <a:rPr lang="en-US" sz="1200" i="1" dirty="0"/>
              <a:t>, 5, </a:t>
            </a:r>
            <a:r>
              <a:rPr lang="en-US" sz="1200" i="1" dirty="0" smtClean="0"/>
              <a:t>949-956</a:t>
            </a:r>
            <a:endParaRPr lang="en-US" sz="1200" dirty="0"/>
          </a:p>
          <a:p>
            <a:pPr marL="0" indent="0">
              <a:buNone/>
            </a:pPr>
            <a:endParaRPr lang="en-US" sz="4000" i="1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934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1808"/>
            <a:ext cx="10515600" cy="46651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800" b="1" dirty="0" smtClean="0"/>
              <a:t>Possible mechanisms </a:t>
            </a:r>
            <a:r>
              <a:rPr lang="en-US" sz="3800" b="1" dirty="0"/>
              <a:t>reported by Simon Vanlint, </a:t>
            </a:r>
            <a:r>
              <a:rPr lang="en-US" sz="3800" b="1" dirty="0" smtClean="0"/>
              <a:t>in 2013: </a:t>
            </a:r>
          </a:p>
          <a:p>
            <a:pPr marL="0" indent="0">
              <a:buNone/>
            </a:pPr>
            <a:r>
              <a:rPr lang="en-US" sz="3600" dirty="0" smtClean="0"/>
              <a:t>1. Lower </a:t>
            </a:r>
            <a:r>
              <a:rPr lang="en-US" sz="3600" dirty="0"/>
              <a:t>dietary </a:t>
            </a:r>
            <a:r>
              <a:rPr lang="en-US" sz="3600" dirty="0" smtClean="0"/>
              <a:t>intake.</a:t>
            </a:r>
          </a:p>
          <a:p>
            <a:pPr marL="0" indent="0">
              <a:buNone/>
            </a:pPr>
            <a:r>
              <a:rPr lang="en-US" sz="3600" dirty="0" smtClean="0"/>
              <a:t>2. Reduced </a:t>
            </a:r>
            <a:r>
              <a:rPr lang="en-US" sz="3600" dirty="0"/>
              <a:t>cutaneous </a:t>
            </a:r>
            <a:r>
              <a:rPr lang="en-US" sz="3600" dirty="0" smtClean="0"/>
              <a:t>synthesis </a:t>
            </a:r>
            <a:r>
              <a:rPr lang="en-US" sz="3600" dirty="0"/>
              <a:t>due </a:t>
            </a:r>
            <a:r>
              <a:rPr lang="en-US" sz="3600" dirty="0" smtClean="0"/>
              <a:t>to:</a:t>
            </a:r>
          </a:p>
          <a:p>
            <a:pPr marL="0" indent="0">
              <a:buNone/>
            </a:pPr>
            <a:r>
              <a:rPr lang="en-US" sz="3600" dirty="0" smtClean="0"/>
              <a:t>           A) </a:t>
            </a:r>
            <a:r>
              <a:rPr lang="en-US" sz="3600" dirty="0"/>
              <a:t>Altered behavior.</a:t>
            </a:r>
          </a:p>
          <a:p>
            <a:pPr marL="0" indent="0">
              <a:buNone/>
            </a:pPr>
            <a:r>
              <a:rPr lang="en-US" sz="3600" dirty="0" smtClean="0"/>
              <a:t>           B) Reduced </a:t>
            </a:r>
            <a:r>
              <a:rPr lang="en-US" sz="3600" dirty="0"/>
              <a:t>synthetic capacity.</a:t>
            </a:r>
          </a:p>
          <a:p>
            <a:pPr marL="0" indent="0">
              <a:buNone/>
            </a:pPr>
            <a:r>
              <a:rPr lang="en-US" sz="3600" dirty="0" smtClean="0"/>
              <a:t>3. Reduced </a:t>
            </a:r>
            <a:r>
              <a:rPr lang="en-US" sz="3600" dirty="0"/>
              <a:t>intestinal </a:t>
            </a:r>
            <a:r>
              <a:rPr lang="en-US" sz="3600" dirty="0" smtClean="0"/>
              <a:t>absorption.</a:t>
            </a:r>
          </a:p>
          <a:p>
            <a:pPr marL="0" indent="0">
              <a:buNone/>
            </a:pPr>
            <a:r>
              <a:rPr lang="en-US" sz="3600" dirty="0" smtClean="0"/>
              <a:t>4</a:t>
            </a:r>
            <a:r>
              <a:rPr lang="en-US" sz="3600" dirty="0"/>
              <a:t>. </a:t>
            </a:r>
            <a:r>
              <a:rPr lang="en-US" sz="3600" dirty="0" smtClean="0"/>
              <a:t>Altered </a:t>
            </a:r>
            <a:r>
              <a:rPr lang="en-US" sz="3600" dirty="0"/>
              <a:t>metabolism due </a:t>
            </a:r>
            <a:r>
              <a:rPr lang="en-US" sz="3600" dirty="0" smtClean="0"/>
              <a:t>to: </a:t>
            </a:r>
          </a:p>
          <a:p>
            <a:pPr marL="0" indent="0">
              <a:buNone/>
            </a:pPr>
            <a:r>
              <a:rPr lang="en-US" sz="3600" dirty="0" smtClean="0"/>
              <a:t>           A) Reduced </a:t>
            </a:r>
            <a:r>
              <a:rPr lang="en-US" sz="3600" dirty="0"/>
              <a:t>activation and/or increased </a:t>
            </a:r>
            <a:r>
              <a:rPr lang="en-US" sz="3600" dirty="0" smtClean="0"/>
              <a:t>catabolism. </a:t>
            </a:r>
          </a:p>
          <a:p>
            <a:pPr marL="0" indent="0">
              <a:buNone/>
            </a:pPr>
            <a:r>
              <a:rPr lang="en-US" sz="3600" dirty="0" smtClean="0"/>
              <a:t>           B) Sequestration </a:t>
            </a:r>
            <a:r>
              <a:rPr lang="en-US" sz="3600" dirty="0"/>
              <a:t>of 25-(OH)D </a:t>
            </a:r>
            <a:r>
              <a:rPr lang="en-US" sz="3600" dirty="0" smtClean="0"/>
              <a:t>in adipose tissue.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 algn="r">
              <a:buNone/>
            </a:pPr>
            <a:r>
              <a:rPr lang="en-US" sz="1500" i="1" dirty="0"/>
              <a:t>Simon Vanlint. Vitamin D and Obesity. 20 March Nutrients 2013, 5, 949-956</a:t>
            </a:r>
            <a:endParaRPr lang="en-US" sz="1500" dirty="0"/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52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91" y="2415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110000"/>
              </a:lnSpc>
            </a:pPr>
            <a:r>
              <a:rPr lang="en-US" sz="3200" dirty="0"/>
              <a:t>Vitamin D deficiency is </a:t>
            </a:r>
            <a:r>
              <a:rPr lang="en-US" sz="3200" dirty="0" smtClean="0"/>
              <a:t>usually defined </a:t>
            </a:r>
            <a:r>
              <a:rPr lang="en-US" sz="3200" dirty="0"/>
              <a:t>as serum </a:t>
            </a:r>
            <a:r>
              <a:rPr lang="en-US" sz="3200" dirty="0" smtClean="0"/>
              <a:t>25-hydroxyvitamin </a:t>
            </a:r>
            <a:r>
              <a:rPr lang="en-US" sz="3200" dirty="0"/>
              <a:t>D (25-(OH)D) levels of less </a:t>
            </a:r>
            <a:r>
              <a:rPr lang="en-US" sz="3200" dirty="0" smtClean="0"/>
              <a:t>than 20 </a:t>
            </a:r>
            <a:r>
              <a:rPr lang="en-US" sz="3200" dirty="0" err="1"/>
              <a:t>ng</a:t>
            </a:r>
            <a:r>
              <a:rPr lang="en-US" sz="3200" dirty="0"/>
              <a:t>/ml.</a:t>
            </a:r>
          </a:p>
          <a:p>
            <a:pPr fontAlgn="base">
              <a:lnSpc>
                <a:spcPct val="110000"/>
              </a:lnSpc>
            </a:pPr>
            <a:r>
              <a:rPr lang="en-US" sz="3200" dirty="0"/>
              <a:t>It is </a:t>
            </a:r>
            <a:r>
              <a:rPr lang="en-US" sz="3200" dirty="0" smtClean="0"/>
              <a:t>quite a </a:t>
            </a:r>
            <a:r>
              <a:rPr lang="en-US" sz="3200" dirty="0"/>
              <a:t>common problem </a:t>
            </a:r>
            <a:r>
              <a:rPr lang="en-US" sz="3200" dirty="0" smtClean="0"/>
              <a:t>worldwide.</a:t>
            </a:r>
            <a:endParaRPr lang="en-US" sz="3200" dirty="0"/>
          </a:p>
          <a:p>
            <a:pPr marL="0" indent="0" fontAlgn="base">
              <a:buNone/>
            </a:pPr>
            <a:endParaRPr lang="en-US" sz="8800" b="1" u="sng" dirty="0"/>
          </a:p>
          <a:p>
            <a:pPr marL="0" indent="0" algn="r">
              <a:buNone/>
            </a:pPr>
            <a:r>
              <a:rPr lang="en-US" dirty="0"/>
              <a:t> </a:t>
            </a:r>
            <a:r>
              <a:rPr lang="en-US" sz="1500" dirty="0"/>
              <a:t>Adams JS, </a:t>
            </a:r>
            <a:r>
              <a:rPr lang="en-US" sz="1500" dirty="0" err="1"/>
              <a:t>Hewison</a:t>
            </a:r>
            <a:r>
              <a:rPr lang="en-US" sz="1500" dirty="0"/>
              <a:t> M. Update in vitamin D. J </a:t>
            </a:r>
            <a:r>
              <a:rPr lang="en-US" sz="1500" dirty="0" err="1"/>
              <a:t>Clin</a:t>
            </a:r>
            <a:r>
              <a:rPr lang="en-US" sz="1500" dirty="0"/>
              <a:t> </a:t>
            </a:r>
            <a:r>
              <a:rPr lang="en-US" sz="1500" dirty="0" err="1"/>
              <a:t>Endocrinol</a:t>
            </a:r>
            <a:r>
              <a:rPr lang="en-US" sz="1500" dirty="0"/>
              <a:t> </a:t>
            </a:r>
            <a:r>
              <a:rPr lang="en-US" sz="1500" dirty="0" err="1"/>
              <a:t>Metab</a:t>
            </a:r>
            <a:r>
              <a:rPr lang="en-US" sz="1500" dirty="0"/>
              <a:t>. 2010</a:t>
            </a:r>
            <a:r>
              <a:rPr lang="en-US" sz="1500" dirty="0" smtClean="0"/>
              <a:t>; 95:471–476</a:t>
            </a:r>
            <a:r>
              <a:rPr lang="en-US" sz="1500" dirty="0"/>
              <a:t>. </a:t>
            </a:r>
          </a:p>
          <a:p>
            <a:pPr marL="0" indent="0" algn="r">
              <a:buNone/>
            </a:pPr>
            <a:r>
              <a:rPr lang="en-US" sz="1500" dirty="0"/>
              <a:t> </a:t>
            </a:r>
            <a:r>
              <a:rPr lang="en-US" sz="1500" dirty="0" err="1"/>
              <a:t>Holick</a:t>
            </a:r>
            <a:r>
              <a:rPr lang="en-US" sz="1500" dirty="0"/>
              <a:t> MF. High prevalence of vitamin D inadequacy and implications for health. Mayo </a:t>
            </a:r>
            <a:r>
              <a:rPr lang="en-US" sz="1500" dirty="0" err="1"/>
              <a:t>Clin</a:t>
            </a:r>
            <a:r>
              <a:rPr lang="en-US" sz="1500" dirty="0"/>
              <a:t> Proc</a:t>
            </a:r>
            <a:r>
              <a:rPr lang="en-US" sz="1500" dirty="0" smtClean="0"/>
              <a:t>. 2006; 81:353–37</a:t>
            </a:r>
            <a:endParaRPr lang="en-US" sz="15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619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sz="2200" dirty="0" smtClean="0">
                <a:solidFill>
                  <a:srgbClr val="C00000"/>
                </a:solidFill>
              </a:rPr>
              <a:t>Vitamin </a:t>
            </a:r>
            <a:r>
              <a:rPr lang="en-US" sz="2200" dirty="0">
                <a:solidFill>
                  <a:srgbClr val="C00000"/>
                </a:solidFill>
              </a:rPr>
              <a:t>D deficiency in knee osteoarthritis patients and its association with obesity in  Saudi </a:t>
            </a:r>
            <a:r>
              <a:rPr lang="en-US" sz="2200" dirty="0" smtClean="0">
                <a:solidFill>
                  <a:srgbClr val="C00000"/>
                </a:solidFill>
              </a:rPr>
              <a:t>Arabia</a:t>
            </a:r>
            <a:br>
              <a:rPr lang="en-US" sz="2200" dirty="0" smtClean="0">
                <a:solidFill>
                  <a:srgbClr val="C00000"/>
                </a:solidFill>
              </a:rPr>
            </a:br>
            <a:r>
              <a:rPr lang="en-US" sz="2200" dirty="0" smtClean="0">
                <a:solidFill>
                  <a:srgbClr val="FF0000"/>
                </a:solidFill>
              </a:rPr>
              <a:t>                              </a:t>
            </a:r>
            <a:r>
              <a:rPr lang="en-US" b="1" dirty="0" smtClean="0">
                <a:solidFill>
                  <a:srgbClr val="C00000"/>
                </a:solidFill>
              </a:rPr>
              <a:t>Subjects </a:t>
            </a:r>
            <a:r>
              <a:rPr lang="en-US" b="1" dirty="0">
                <a:solidFill>
                  <a:srgbClr val="C00000"/>
                </a:solidFill>
              </a:rPr>
              <a:t>and Methods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624" y="13501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Study </a:t>
            </a:r>
            <a:r>
              <a:rPr lang="en-US" sz="4000" b="1" dirty="0" smtClean="0"/>
              <a:t>population</a:t>
            </a:r>
          </a:p>
          <a:p>
            <a:pPr marL="0" indent="0">
              <a:buNone/>
            </a:pPr>
            <a:endParaRPr lang="en-US" sz="4000" b="1" dirty="0" smtClean="0"/>
          </a:p>
          <a:p>
            <a:pPr>
              <a:lnSpc>
                <a:spcPct val="100000"/>
              </a:lnSpc>
            </a:pPr>
            <a:r>
              <a:rPr lang="en-US" sz="3600" dirty="0" smtClean="0"/>
              <a:t>100 </a:t>
            </a:r>
            <a:r>
              <a:rPr lang="en-US" sz="3600" dirty="0"/>
              <a:t>patients with symptomatic knee OA and age-matched 100 controls. </a:t>
            </a:r>
            <a:endParaRPr lang="en-US" sz="3600" dirty="0" smtClean="0"/>
          </a:p>
          <a:p>
            <a:pPr>
              <a:lnSpc>
                <a:spcPct val="100000"/>
              </a:lnSpc>
            </a:pPr>
            <a:r>
              <a:rPr lang="en-US" sz="3600" dirty="0" smtClean="0"/>
              <a:t>All </a:t>
            </a:r>
            <a:r>
              <a:rPr lang="en-US" sz="3600" dirty="0"/>
              <a:t>patients and controls should be </a:t>
            </a:r>
            <a:r>
              <a:rPr lang="en-US" sz="3600" dirty="0" smtClean="0"/>
              <a:t>either Saudi or </a:t>
            </a:r>
            <a:r>
              <a:rPr lang="en-US" sz="3600" dirty="0"/>
              <a:t>non Saudi </a:t>
            </a:r>
            <a:r>
              <a:rPr lang="en-US" sz="3600" dirty="0" smtClean="0"/>
              <a:t>who lived </a:t>
            </a:r>
            <a:r>
              <a:rPr lang="en-US" sz="3600" dirty="0"/>
              <a:t>in Saudi Arabia </a:t>
            </a:r>
            <a:r>
              <a:rPr lang="en-US" sz="3600" dirty="0" smtClean="0"/>
              <a:t>for at least 5 years.</a:t>
            </a:r>
            <a:endParaRPr lang="en-US" sz="3600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313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152"/>
            <a:ext cx="10515600" cy="45798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dirty="0"/>
              <a:t>Control group were selected among subjects who presented to the outpatient clinics over the same period for non-musculoskeletal </a:t>
            </a:r>
            <a:r>
              <a:rPr lang="en-US" sz="3400" dirty="0" smtClean="0"/>
              <a:t>symptoms, or </a:t>
            </a:r>
            <a:r>
              <a:rPr lang="en-US" sz="3400" dirty="0"/>
              <a:t>among subjects without any clinical symptoms who presented for check-up laboratory tests. </a:t>
            </a:r>
          </a:p>
          <a:p>
            <a:pPr>
              <a:lnSpc>
                <a:spcPct val="100000"/>
              </a:lnSpc>
            </a:pPr>
            <a:r>
              <a:rPr lang="en-US" sz="3400" dirty="0"/>
              <a:t>The control group had no clinical features of K</a:t>
            </a:r>
            <a:r>
              <a:rPr lang="en-US" sz="3400" dirty="0" smtClean="0"/>
              <a:t>OA </a:t>
            </a:r>
            <a:r>
              <a:rPr lang="en-US" sz="3400" dirty="0"/>
              <a:t>based on history and clinical </a:t>
            </a:r>
            <a:r>
              <a:rPr lang="en-US" sz="3400" dirty="0" smtClean="0"/>
              <a:t>examination.</a:t>
            </a:r>
            <a:endParaRPr lang="en-US" sz="3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300" b="1" dirty="0" smtClean="0">
                <a:solidFill>
                  <a:srgbClr val="C00000"/>
                </a:solidFill>
              </a:rPr>
              <a:t>Subjects and methods</a:t>
            </a:r>
            <a:endParaRPr lang="en-US" sz="3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59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872" y="1752473"/>
            <a:ext cx="10853928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/>
              <a:t>Patients were selected consecutively among individuals </a:t>
            </a:r>
            <a:r>
              <a:rPr lang="en-US" sz="3600" dirty="0" smtClean="0"/>
              <a:t>who complained of knee </a:t>
            </a:r>
            <a:r>
              <a:rPr lang="en-US" sz="3600" dirty="0"/>
              <a:t>pain to a </a:t>
            </a:r>
            <a:r>
              <a:rPr lang="en-US" sz="3600" dirty="0" smtClean="0"/>
              <a:t>rheumatology </a:t>
            </a:r>
            <a:r>
              <a:rPr lang="en-US" sz="3600" dirty="0"/>
              <a:t>outpatient clinic located in Salman bin </a:t>
            </a:r>
            <a:r>
              <a:rPr lang="en-US" sz="3600" dirty="0" smtClean="0"/>
              <a:t>Abdul-aziz University </a:t>
            </a:r>
            <a:r>
              <a:rPr lang="en-US" sz="3600" dirty="0"/>
              <a:t>H</a:t>
            </a:r>
            <a:r>
              <a:rPr lang="en-US" sz="3600" dirty="0" smtClean="0"/>
              <a:t>ospital</a:t>
            </a:r>
            <a:r>
              <a:rPr lang="en-US" sz="3600" dirty="0"/>
              <a:t>, Al Kharj, Saudi </a:t>
            </a:r>
            <a:r>
              <a:rPr lang="en-US" sz="3600" dirty="0" smtClean="0"/>
              <a:t>Arabia.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The diagnosis </a:t>
            </a:r>
            <a:r>
              <a:rPr lang="en-US" sz="3600" dirty="0"/>
              <a:t>of knee OA was confirmed </a:t>
            </a:r>
            <a:r>
              <a:rPr lang="en-US" sz="3600" dirty="0" smtClean="0"/>
              <a:t>by ACR diagnostic </a:t>
            </a:r>
            <a:r>
              <a:rPr lang="en-US" sz="3600" dirty="0"/>
              <a:t>criteria for classification of knee </a:t>
            </a:r>
            <a:r>
              <a:rPr lang="en-US" sz="3600" dirty="0" smtClean="0"/>
              <a:t>OA. </a:t>
            </a:r>
          </a:p>
          <a:p>
            <a:pPr marL="0" indent="0" algn="r">
              <a:buNone/>
            </a:pPr>
            <a:endParaRPr lang="en-US" sz="1000" b="1" u="sng" dirty="0" smtClean="0"/>
          </a:p>
          <a:p>
            <a:pPr marL="0" indent="0" algn="r">
              <a:buNone/>
            </a:pPr>
            <a:endParaRPr lang="en-US" sz="1000" b="1" u="sng" dirty="0" smtClean="0"/>
          </a:p>
          <a:p>
            <a:pPr marL="0" indent="0" algn="r">
              <a:buNone/>
            </a:pPr>
            <a:endParaRPr lang="en-US" sz="1000" i="1" dirty="0" smtClean="0"/>
          </a:p>
          <a:p>
            <a:pPr marL="0" indent="0" algn="r">
              <a:buNone/>
            </a:pPr>
            <a:r>
              <a:rPr lang="en-US" sz="1100" i="1" dirty="0" smtClean="0"/>
              <a:t>Altman </a:t>
            </a:r>
            <a:r>
              <a:rPr lang="en-US" sz="1100" i="1" dirty="0"/>
              <a:t>R, Asch E, Bloch D, Bole G, </a:t>
            </a:r>
            <a:r>
              <a:rPr lang="en-US" sz="1100" i="1" dirty="0" err="1"/>
              <a:t>Borenstein</a:t>
            </a:r>
            <a:r>
              <a:rPr lang="en-US" sz="1100" i="1" dirty="0"/>
              <a:t> D, Brandt K, et al. Development of criteria for the classification and reporting of osteoarthritis: classification of osteoarthritis of the knee. Arthritis Rheum 1986; 29: 1039–49}.</a:t>
            </a:r>
            <a:r>
              <a:rPr lang="en-US" sz="1100" dirty="0"/>
              <a:t> </a:t>
            </a:r>
          </a:p>
          <a:p>
            <a:endParaRPr lang="en-US" sz="40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300" b="1" dirty="0" smtClean="0">
                <a:solidFill>
                  <a:srgbClr val="C00000"/>
                </a:solidFill>
              </a:rPr>
              <a:t>Subjects and methods</a:t>
            </a:r>
            <a:endParaRPr lang="en-US" sz="3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103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3728"/>
            <a:ext cx="10515600" cy="45432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Study population exclusion criteria:</a:t>
            </a:r>
          </a:p>
          <a:p>
            <a:r>
              <a:rPr lang="en-US" sz="3600" dirty="0" smtClean="0"/>
              <a:t>Having rheumatic </a:t>
            </a:r>
            <a:r>
              <a:rPr lang="en-US" sz="3600" dirty="0"/>
              <a:t>diseases </a:t>
            </a:r>
            <a:r>
              <a:rPr lang="en-US" sz="3600" dirty="0" smtClean="0"/>
              <a:t>such as inflammatory arthritis, or connective </a:t>
            </a:r>
            <a:r>
              <a:rPr lang="en-US" sz="3600" dirty="0"/>
              <a:t>tissue disease (RA, SLE, AS,…), </a:t>
            </a:r>
            <a:r>
              <a:rPr lang="en-US" sz="3600" dirty="0" smtClean="0"/>
              <a:t>or hyperuricemia.</a:t>
            </a:r>
          </a:p>
          <a:p>
            <a:r>
              <a:rPr lang="en-US" sz="3600" dirty="0" smtClean="0"/>
              <a:t>Use </a:t>
            </a:r>
            <a:r>
              <a:rPr lang="en-US" sz="3600" dirty="0"/>
              <a:t>of vitamin D </a:t>
            </a:r>
            <a:r>
              <a:rPr lang="en-US" sz="3600" dirty="0" smtClean="0"/>
              <a:t>supplements.</a:t>
            </a:r>
          </a:p>
          <a:p>
            <a:r>
              <a:rPr lang="en-US" sz="3600" dirty="0" smtClean="0"/>
              <a:t>Chronic </a:t>
            </a:r>
            <a:r>
              <a:rPr lang="en-US" sz="3600" dirty="0"/>
              <a:t>steroid </a:t>
            </a:r>
            <a:r>
              <a:rPr lang="en-US" sz="3600" dirty="0" smtClean="0"/>
              <a:t>use.</a:t>
            </a:r>
          </a:p>
          <a:p>
            <a:r>
              <a:rPr lang="en-US" sz="3600" dirty="0" smtClean="0"/>
              <a:t>Intra-articular </a:t>
            </a:r>
            <a:r>
              <a:rPr lang="en-US" sz="3600" dirty="0"/>
              <a:t>injections (steroids or </a:t>
            </a:r>
            <a:r>
              <a:rPr lang="en-US" sz="3600" dirty="0" smtClean="0"/>
              <a:t>hyaluronic </a:t>
            </a:r>
            <a:r>
              <a:rPr lang="en-US" sz="3600" dirty="0"/>
              <a:t>acid) in the last three </a:t>
            </a:r>
            <a:r>
              <a:rPr lang="en-US" sz="3600" dirty="0" smtClean="0"/>
              <a:t>months.    </a:t>
            </a:r>
            <a:endParaRPr lang="en-US" sz="3600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242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300" b="1" dirty="0" smtClean="0">
                <a:solidFill>
                  <a:srgbClr val="C00000"/>
                </a:solidFill>
              </a:rPr>
              <a:t>Subjects and methods</a:t>
            </a:r>
            <a:endParaRPr lang="en-US" sz="3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733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008" y="1654936"/>
            <a:ext cx="10515600" cy="47336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/>
              <a:t>Clinical evaluation: </a:t>
            </a:r>
            <a:endParaRPr lang="en-US" sz="4000" dirty="0"/>
          </a:p>
          <a:p>
            <a:r>
              <a:rPr lang="en-US" sz="4000" dirty="0" smtClean="0"/>
              <a:t>History </a:t>
            </a:r>
            <a:r>
              <a:rPr lang="en-US" sz="4000" dirty="0"/>
              <a:t>and clinical </a:t>
            </a:r>
            <a:r>
              <a:rPr lang="en-US" sz="4000" dirty="0" smtClean="0"/>
              <a:t>examination</a:t>
            </a:r>
            <a:endParaRPr lang="en-US" sz="4000" dirty="0"/>
          </a:p>
          <a:p>
            <a:r>
              <a:rPr lang="en-US" sz="4000" dirty="0" smtClean="0"/>
              <a:t>Clinical </a:t>
            </a:r>
            <a:r>
              <a:rPr lang="en-US" sz="4000" dirty="0"/>
              <a:t>e</a:t>
            </a:r>
            <a:r>
              <a:rPr lang="en-US" sz="4000" dirty="0" smtClean="0"/>
              <a:t>valuation of status </a:t>
            </a:r>
            <a:r>
              <a:rPr lang="en-US" sz="4000" dirty="0"/>
              <a:t>of </a:t>
            </a:r>
            <a:r>
              <a:rPr lang="en-US" sz="4000" dirty="0" smtClean="0"/>
              <a:t>KOA :</a:t>
            </a:r>
          </a:p>
          <a:p>
            <a:pPr marL="0" indent="0">
              <a:buNone/>
            </a:pPr>
            <a:r>
              <a:rPr lang="en-US" sz="4000" dirty="0" smtClean="0"/>
              <a:t>          A. Knee pain. </a:t>
            </a:r>
          </a:p>
          <a:p>
            <a:pPr marL="0" indent="0">
              <a:buNone/>
            </a:pPr>
            <a:r>
              <a:rPr lang="en-US" sz="4000" dirty="0" smtClean="0"/>
              <a:t>          B. Physical </a:t>
            </a:r>
            <a:r>
              <a:rPr lang="en-US" sz="4000" dirty="0"/>
              <a:t>function </a:t>
            </a:r>
            <a:r>
              <a:rPr lang="en-US" sz="4000" dirty="0" smtClean="0"/>
              <a:t>evaluation</a:t>
            </a:r>
            <a:r>
              <a:rPr lang="en-US" sz="4000" b="1" dirty="0" smtClean="0"/>
              <a:t>.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 algn="r">
              <a:buNone/>
            </a:pPr>
            <a:r>
              <a:rPr lang="en-US" sz="1100" dirty="0" smtClean="0"/>
              <a:t>Wang</a:t>
            </a:r>
            <a:r>
              <a:rPr lang="en-US" sz="1100" dirty="0"/>
              <a:t>, J., </a:t>
            </a:r>
            <a:r>
              <a:rPr lang="en-US" sz="1100" dirty="0" err="1"/>
              <a:t>Nuite</a:t>
            </a:r>
            <a:r>
              <a:rPr lang="en-US" sz="1100" dirty="0"/>
              <a:t>, M., Wheeler, L.M., </a:t>
            </a:r>
            <a:r>
              <a:rPr lang="en-US" sz="1100" dirty="0" err="1"/>
              <a:t>Badiani</a:t>
            </a:r>
            <a:r>
              <a:rPr lang="en-US" sz="1100" dirty="0"/>
              <a:t>, P., </a:t>
            </a:r>
            <a:r>
              <a:rPr lang="en-US" sz="1100" dirty="0" err="1"/>
              <a:t>Joas</a:t>
            </a:r>
            <a:r>
              <a:rPr lang="en-US" sz="1100" dirty="0"/>
              <a:t>, J., </a:t>
            </a:r>
            <a:r>
              <a:rPr lang="en-US" sz="1100" dirty="0" err="1"/>
              <a:t>Mcadams</a:t>
            </a:r>
            <a:r>
              <a:rPr lang="en-US" sz="1100" dirty="0"/>
              <a:t>, E.L., Fletcher, J., </a:t>
            </a:r>
            <a:r>
              <a:rPr lang="en-US" sz="1100" dirty="0" err="1"/>
              <a:t>Lavalley</a:t>
            </a:r>
            <a:r>
              <a:rPr lang="en-US" sz="1100" dirty="0"/>
              <a:t>, M.P., Dawson-Hughes, B., </a:t>
            </a:r>
            <a:r>
              <a:rPr lang="en-US" sz="1100" dirty="0" err="1"/>
              <a:t>Mcalindon</a:t>
            </a:r>
            <a:r>
              <a:rPr lang="en-US" sz="1100" dirty="0"/>
              <a:t>, T.E. 2007. Low Vitamin D levels are associated with greater pain and slow walking speed in patients with knee osteoarthritis (KOA). In: American College of Rheumatology Scientific Meeting, 11/6/07-11/11/07, Boston, MA. 56(9supplement): S124.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300" b="1" dirty="0" smtClean="0">
                <a:solidFill>
                  <a:srgbClr val="C00000"/>
                </a:solidFill>
              </a:rPr>
              <a:t>Subjects and methods</a:t>
            </a:r>
            <a:endParaRPr lang="en-US" sz="3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841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Knee pain was </a:t>
            </a:r>
            <a:r>
              <a:rPr lang="en-US" sz="4000" dirty="0" smtClean="0"/>
              <a:t>evaluated by:</a:t>
            </a:r>
          </a:p>
          <a:p>
            <a:r>
              <a:rPr lang="en-US" sz="4000" dirty="0" smtClean="0"/>
              <a:t>Western </a:t>
            </a:r>
            <a:r>
              <a:rPr lang="en-US" sz="4000" dirty="0"/>
              <a:t>Ontario and McMaster Universities Osteoarthritis Index (WOMAC pain subscale</a:t>
            </a:r>
            <a:r>
              <a:rPr lang="en-US" sz="4000" dirty="0" smtClean="0"/>
              <a:t>).</a:t>
            </a:r>
            <a:endParaRPr lang="en-US" sz="4000" b="1" dirty="0" smtClean="0"/>
          </a:p>
          <a:p>
            <a:r>
              <a:rPr lang="en-US" sz="4000" dirty="0" smtClean="0"/>
              <a:t>Visual </a:t>
            </a:r>
            <a:r>
              <a:rPr lang="en-US" sz="4000" dirty="0"/>
              <a:t>analog pain scales (VAS</a:t>
            </a:r>
            <a:r>
              <a:rPr lang="en-US" sz="4000" dirty="0" smtClean="0"/>
              <a:t>). 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 algn="r">
              <a:buNone/>
            </a:pPr>
            <a:r>
              <a:rPr lang="en-US" sz="1100" dirty="0" smtClean="0"/>
              <a:t>Bellamy </a:t>
            </a:r>
            <a:r>
              <a:rPr lang="en-US" sz="1100" dirty="0"/>
              <a:t>N.</a:t>
            </a:r>
            <a:r>
              <a:rPr lang="en-US" sz="1100" i="1" dirty="0"/>
              <a:t>WOMAC Osteoarthritis Index User Guide Version V.</a:t>
            </a:r>
            <a:r>
              <a:rPr lang="en-US" sz="1100" dirty="0"/>
              <a:t> Brisbane,</a:t>
            </a:r>
            <a:r>
              <a:rPr lang="en-US" sz="1100" i="1" dirty="0"/>
              <a:t>. </a:t>
            </a:r>
            <a:r>
              <a:rPr lang="en-US" sz="1100" dirty="0"/>
              <a:t>Australia 2002</a:t>
            </a:r>
          </a:p>
          <a:p>
            <a:pPr marL="0" indent="0" algn="r">
              <a:buNone/>
            </a:pPr>
            <a:r>
              <a:rPr lang="en-US" sz="1100" dirty="0" err="1" smtClean="0"/>
              <a:t>Huskisson</a:t>
            </a:r>
            <a:r>
              <a:rPr lang="en-US" sz="1100" dirty="0" smtClean="0"/>
              <a:t> </a:t>
            </a:r>
            <a:r>
              <a:rPr lang="en-US" sz="1100" dirty="0"/>
              <a:t>EC: Measurement of pain. Lancet 1974. Nov 9;2(7889):1127-31 and J </a:t>
            </a:r>
            <a:r>
              <a:rPr lang="en-US" sz="1100" dirty="0" err="1"/>
              <a:t>Rheumatol</a:t>
            </a:r>
            <a:r>
              <a:rPr lang="en-US" sz="1100" dirty="0"/>
              <a:t> 1982; 9: 768-9}.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300" b="1" dirty="0" smtClean="0">
                <a:solidFill>
                  <a:srgbClr val="C00000"/>
                </a:solidFill>
              </a:rPr>
              <a:t>Subjects and methods</a:t>
            </a:r>
            <a:endParaRPr lang="en-US" sz="3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2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945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The physical function </a:t>
            </a:r>
            <a:r>
              <a:rPr lang="en-US" sz="4000" dirty="0" smtClean="0"/>
              <a:t>evaluation: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Timed (30 second) </a:t>
            </a:r>
            <a:r>
              <a:rPr lang="en-US" sz="4000" dirty="0"/>
              <a:t>chair stand </a:t>
            </a:r>
            <a:r>
              <a:rPr lang="en-US" sz="4000" dirty="0" smtClean="0"/>
              <a:t>test.</a:t>
            </a:r>
            <a:r>
              <a:rPr lang="en-US" sz="4000" u="sng" dirty="0" smtClean="0"/>
              <a:t> 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10-meter </a:t>
            </a:r>
            <a:r>
              <a:rPr lang="en-US" sz="4000" dirty="0"/>
              <a:t>walking </a:t>
            </a:r>
            <a:r>
              <a:rPr lang="en-US" sz="4000" dirty="0" smtClean="0"/>
              <a:t>test.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 algn="r" fontAlgn="base">
              <a:buNone/>
            </a:pPr>
            <a:r>
              <a:rPr lang="en-US" sz="1400" dirty="0" smtClean="0"/>
              <a:t>Gill</a:t>
            </a:r>
            <a:r>
              <a:rPr lang="en-US" sz="1400" dirty="0"/>
              <a:t>, S. D., de Morton, N. A., et al. (2012). "An investigation of the validity of six measures of physical function in people awaiting joint replacement surgery of the hip or knee." </a:t>
            </a:r>
            <a:r>
              <a:rPr lang="en-US" sz="1400" dirty="0" err="1"/>
              <a:t>Clin</a:t>
            </a:r>
            <a:r>
              <a:rPr lang="en-US" sz="1400" dirty="0"/>
              <a:t> </a:t>
            </a:r>
            <a:r>
              <a:rPr lang="en-US" sz="1400" dirty="0" err="1"/>
              <a:t>Rehabil</a:t>
            </a:r>
            <a:r>
              <a:rPr lang="en-US" sz="1400" dirty="0"/>
              <a:t> 26(10): </a:t>
            </a:r>
            <a:r>
              <a:rPr lang="en-US" sz="1400" dirty="0" smtClean="0"/>
              <a:t>945-951</a:t>
            </a:r>
          </a:p>
          <a:p>
            <a:pPr marL="0" indent="0" algn="r" fontAlgn="base">
              <a:buNone/>
            </a:pPr>
            <a:r>
              <a:rPr lang="en-US" sz="1400" dirty="0" smtClean="0"/>
              <a:t>Bohannon, R. W. Comfortable and maximum walking speed of adults aged 20-79 years: reference values and determinants." Age Ageing. 1997; 26(1): 15-9)</a:t>
            </a:r>
          </a:p>
          <a:p>
            <a:pPr marL="0" indent="0">
              <a:buNone/>
            </a:pPr>
            <a:endParaRPr lang="en-US" sz="4000" b="1" dirty="0"/>
          </a:p>
          <a:p>
            <a:endParaRPr lang="en-US" sz="4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300" b="1" dirty="0" smtClean="0">
                <a:solidFill>
                  <a:srgbClr val="C00000"/>
                </a:solidFill>
              </a:rPr>
              <a:t>Subjects and methods</a:t>
            </a:r>
            <a:endParaRPr lang="en-US" sz="3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82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Assays</a:t>
            </a:r>
          </a:p>
          <a:p>
            <a:r>
              <a:rPr lang="en-US" sz="4000" dirty="0"/>
              <a:t>Serum 25-hydroxy Vitamin D level was </a:t>
            </a:r>
            <a:r>
              <a:rPr lang="en-US" sz="4000" dirty="0" smtClean="0"/>
              <a:t>assayed </a:t>
            </a:r>
            <a:r>
              <a:rPr lang="en-US" sz="4000" dirty="0"/>
              <a:t>for both patients and control</a:t>
            </a:r>
            <a:r>
              <a:rPr lang="en-US" sz="4000" dirty="0" smtClean="0"/>
              <a:t>.</a:t>
            </a:r>
          </a:p>
          <a:p>
            <a:r>
              <a:rPr lang="en-US" sz="4000" dirty="0"/>
              <a:t>Serum 25-hydroxy </a:t>
            </a:r>
            <a:r>
              <a:rPr lang="en-US" sz="4000" dirty="0" smtClean="0"/>
              <a:t>vitamin </a:t>
            </a:r>
            <a:r>
              <a:rPr lang="en-US" sz="4000" dirty="0"/>
              <a:t>D concentrations </a:t>
            </a:r>
            <a:r>
              <a:rPr lang="en-US" sz="4000" dirty="0" smtClean="0"/>
              <a:t>of less than 20 </a:t>
            </a:r>
            <a:r>
              <a:rPr lang="en-US" sz="4000" dirty="0"/>
              <a:t>ng/ml were considered as deficient </a:t>
            </a:r>
            <a:r>
              <a:rPr lang="en-US" sz="4000" dirty="0" smtClean="0"/>
              <a:t>levels.</a:t>
            </a:r>
            <a:endParaRPr lang="en-US" sz="4000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300" b="1" dirty="0" smtClean="0">
                <a:solidFill>
                  <a:srgbClr val="C00000"/>
                </a:solidFill>
              </a:rPr>
              <a:t>Subjects and methods</a:t>
            </a:r>
            <a:endParaRPr lang="en-US" sz="3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187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4677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For KOA patients we assessed:</a:t>
            </a:r>
          </a:p>
          <a:p>
            <a:r>
              <a:rPr lang="en-US" sz="3600" dirty="0" smtClean="0"/>
              <a:t>Serum calcium.</a:t>
            </a:r>
            <a:endParaRPr lang="en-US" sz="3600" dirty="0"/>
          </a:p>
          <a:p>
            <a:r>
              <a:rPr lang="en-US" sz="3600" dirty="0"/>
              <a:t>Serum </a:t>
            </a:r>
            <a:r>
              <a:rPr lang="en-US" sz="3600" dirty="0" smtClean="0"/>
              <a:t>phosphate. </a:t>
            </a:r>
            <a:endParaRPr lang="en-US" sz="3600" dirty="0"/>
          </a:p>
          <a:p>
            <a:r>
              <a:rPr lang="en-US" sz="3600" dirty="0"/>
              <a:t>Serum alkaline phosphatase. </a:t>
            </a:r>
          </a:p>
          <a:p>
            <a:r>
              <a:rPr lang="en-US" sz="3600" dirty="0"/>
              <a:t>Serum parathyroid hormone.</a:t>
            </a:r>
          </a:p>
          <a:p>
            <a:r>
              <a:rPr lang="en-US" sz="3600" dirty="0"/>
              <a:t>Serum uric </a:t>
            </a:r>
            <a:r>
              <a:rPr lang="en-US" sz="3600" dirty="0" smtClean="0"/>
              <a:t>acid. </a:t>
            </a:r>
            <a:endParaRPr lang="en-US" sz="3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300" b="1" dirty="0" smtClean="0">
                <a:solidFill>
                  <a:srgbClr val="C00000"/>
                </a:solidFill>
              </a:rPr>
              <a:t>Subjects and methods</a:t>
            </a:r>
            <a:endParaRPr lang="en-US" sz="3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710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624" y="126479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Radiographs</a:t>
            </a:r>
          </a:p>
          <a:p>
            <a:r>
              <a:rPr lang="en-US" sz="3200" dirty="0" smtClean="0"/>
              <a:t>Weight-bearing </a:t>
            </a:r>
            <a:r>
              <a:rPr lang="en-US" sz="3200" dirty="0" err="1"/>
              <a:t>anteroposterior</a:t>
            </a:r>
            <a:r>
              <a:rPr lang="en-US" sz="3200" dirty="0"/>
              <a:t> view in full extension, lateral and skyline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All </a:t>
            </a:r>
            <a:r>
              <a:rPr lang="en-US" sz="3200" dirty="0"/>
              <a:t>radiographs were assessed by two trained observers (DJH, DH), who were blind to the clinical findings.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radiological features of </a:t>
            </a:r>
            <a:r>
              <a:rPr lang="en-US" sz="3200" dirty="0" smtClean="0"/>
              <a:t>KOA </a:t>
            </a:r>
            <a:r>
              <a:rPr lang="en-US" sz="3200" dirty="0"/>
              <a:t>were graded on a five-point scale (0–4) for </a:t>
            </a:r>
            <a:r>
              <a:rPr lang="en-US" sz="3200" dirty="0" err="1"/>
              <a:t>Kellgren</a:t>
            </a:r>
            <a:r>
              <a:rPr lang="en-US" sz="3200" dirty="0"/>
              <a:t> and Lawrence </a:t>
            </a:r>
            <a:r>
              <a:rPr lang="en-US" sz="3200" dirty="0" smtClean="0"/>
              <a:t>classification.</a:t>
            </a:r>
          </a:p>
          <a:p>
            <a:endParaRPr lang="en-US" sz="3200" u="sng" dirty="0" smtClean="0"/>
          </a:p>
          <a:p>
            <a:pPr marL="0" indent="0" algn="r">
              <a:buNone/>
            </a:pPr>
            <a:r>
              <a:rPr lang="en-US" sz="1100" dirty="0" err="1" smtClean="0"/>
              <a:t>Kellgren</a:t>
            </a:r>
            <a:r>
              <a:rPr lang="en-US" sz="1100" dirty="0" smtClean="0"/>
              <a:t> </a:t>
            </a:r>
            <a:r>
              <a:rPr lang="en-US" sz="1100" dirty="0"/>
              <a:t>JH, Lawrence JS, eds. Atlas of standard radiographs. Oxford: Blackwell Scientific, 1963.</a:t>
            </a:r>
            <a:r>
              <a:rPr lang="en-US" sz="1000" b="1" u="sng" dirty="0"/>
              <a:t> </a:t>
            </a:r>
            <a:endParaRPr lang="en-US" sz="10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300" b="1" dirty="0" smtClean="0">
                <a:solidFill>
                  <a:srgbClr val="C00000"/>
                </a:solidFill>
              </a:rPr>
              <a:t>Subjects and methods</a:t>
            </a:r>
            <a:endParaRPr lang="en-US" sz="3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012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altLang="en-US" sz="3200" dirty="0"/>
              <a:t>It is a highly prevalent condition, present</a:t>
            </a:r>
            <a:r>
              <a:rPr lang="en-US" altLang="en-US" sz="3200" baseline="30000" dirty="0"/>
              <a:t> </a:t>
            </a:r>
            <a:r>
              <a:rPr lang="en-US" altLang="en-US" sz="3200" dirty="0"/>
              <a:t>in approximately 30% to 50% of the general population </a:t>
            </a:r>
            <a:r>
              <a:rPr lang="en-US" altLang="en-US" sz="3200" dirty="0" smtClean="0"/>
              <a:t>(as a silent epidemic).</a:t>
            </a:r>
          </a:p>
          <a:p>
            <a:pPr fontAlgn="base"/>
            <a:r>
              <a:rPr lang="en-US" sz="3200" dirty="0" smtClean="0"/>
              <a:t>In some communities, the rates of vitamin D deficiency range from 50% to 80%. </a:t>
            </a:r>
          </a:p>
          <a:p>
            <a:pPr fontAlgn="base"/>
            <a:endParaRPr lang="en-US" sz="3200" dirty="0"/>
          </a:p>
          <a:p>
            <a:pPr marL="0" indent="0" algn="r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1300" dirty="0" err="1"/>
              <a:t>Cherniack</a:t>
            </a:r>
            <a:r>
              <a:rPr lang="en-US" sz="1300" dirty="0"/>
              <a:t> EP, </a:t>
            </a:r>
            <a:r>
              <a:rPr lang="en-US" sz="1300" dirty="0" err="1"/>
              <a:t>Florez</a:t>
            </a:r>
            <a:r>
              <a:rPr lang="en-US" sz="1300" dirty="0"/>
              <a:t> H, </a:t>
            </a:r>
            <a:r>
              <a:rPr lang="en-US" sz="1300" dirty="0" err="1"/>
              <a:t>Roos</a:t>
            </a:r>
            <a:r>
              <a:rPr lang="en-US" sz="1300" dirty="0"/>
              <a:t> BA, et al</a:t>
            </a:r>
            <a:r>
              <a:rPr lang="en-US" sz="1300" i="1" dirty="0"/>
              <a:t>. </a:t>
            </a:r>
            <a:r>
              <a:rPr lang="en-US" sz="1300" i="1" dirty="0" err="1"/>
              <a:t>Hypovitaminosis</a:t>
            </a:r>
            <a:r>
              <a:rPr lang="en-US" sz="1300" i="1" dirty="0"/>
              <a:t> D in the elderly: from bone to brain. J </a:t>
            </a:r>
            <a:r>
              <a:rPr lang="en-US" sz="1300" i="1" dirty="0" err="1"/>
              <a:t>Nutr</a:t>
            </a:r>
            <a:r>
              <a:rPr lang="en-US" sz="1300" i="1" dirty="0"/>
              <a:t> Health Aging </a:t>
            </a:r>
            <a:r>
              <a:rPr lang="en-US" sz="1300" dirty="0"/>
              <a:t>2008</a:t>
            </a:r>
            <a:r>
              <a:rPr lang="en-US" sz="1300" i="1" dirty="0" smtClean="0"/>
              <a:t>; 12:366-73</a:t>
            </a:r>
            <a:r>
              <a:rPr lang="en-US" sz="1300" i="1" dirty="0"/>
              <a:t>.</a:t>
            </a:r>
            <a:endParaRPr lang="en-US" sz="1300" dirty="0"/>
          </a:p>
          <a:p>
            <a:pPr marL="0" indent="0" algn="r">
              <a:buNone/>
            </a:pPr>
            <a:r>
              <a:rPr lang="en-US" sz="1300" dirty="0" err="1" smtClean="0"/>
              <a:t>Holick</a:t>
            </a:r>
            <a:r>
              <a:rPr lang="en-US" sz="1300" dirty="0" smtClean="0"/>
              <a:t> </a:t>
            </a:r>
            <a:r>
              <a:rPr lang="en-US" sz="1300" dirty="0"/>
              <a:t>MF</a:t>
            </a:r>
            <a:r>
              <a:rPr lang="en-US" sz="1300" i="1" dirty="0"/>
              <a:t>. Vitamin D deficiency. N </a:t>
            </a:r>
            <a:r>
              <a:rPr lang="en-US" sz="1300" i="1" dirty="0" err="1"/>
              <a:t>Engl</a:t>
            </a:r>
            <a:r>
              <a:rPr lang="en-US" sz="1300" i="1" dirty="0"/>
              <a:t> J Med </a:t>
            </a:r>
            <a:r>
              <a:rPr lang="en-US" sz="1300" dirty="0"/>
              <a:t>2007</a:t>
            </a:r>
            <a:r>
              <a:rPr lang="en-US" sz="1300" i="1" dirty="0" smtClean="0"/>
              <a:t>; 357:266-81</a:t>
            </a:r>
            <a:r>
              <a:rPr lang="en-US" sz="1300" i="1" dirty="0"/>
              <a:t>.</a:t>
            </a:r>
            <a:endParaRPr lang="en-US" sz="1300" dirty="0"/>
          </a:p>
          <a:p>
            <a:pPr marL="0" indent="0" algn="r">
              <a:buNone/>
            </a:pPr>
            <a:r>
              <a:rPr lang="en-US" sz="1300" dirty="0"/>
              <a:t>Greene-</a:t>
            </a:r>
            <a:r>
              <a:rPr lang="en-US" sz="1300" dirty="0" err="1"/>
              <a:t>Finestone</a:t>
            </a:r>
            <a:r>
              <a:rPr lang="en-US" sz="1300" dirty="0"/>
              <a:t> LS, Berger C, de Groh M, et al</a:t>
            </a:r>
            <a:r>
              <a:rPr lang="en-US" sz="1300" i="1" dirty="0"/>
              <a:t>. 25-Hydroxyvitamin D in Canadian adults: biological, environmental, and behavioral correlates. </a:t>
            </a:r>
            <a:r>
              <a:rPr lang="en-US" sz="1300" i="1" dirty="0" err="1"/>
              <a:t>Osteoporos</a:t>
            </a:r>
            <a:r>
              <a:rPr lang="en-US" sz="1300" i="1" dirty="0"/>
              <a:t> </a:t>
            </a:r>
            <a:r>
              <a:rPr lang="en-US" sz="1300" i="1" dirty="0" err="1"/>
              <a:t>Int</a:t>
            </a:r>
            <a:r>
              <a:rPr lang="en-US" sz="1300" i="1" dirty="0"/>
              <a:t> </a:t>
            </a:r>
            <a:r>
              <a:rPr lang="en-US" sz="1300" dirty="0"/>
              <a:t>2011</a:t>
            </a:r>
            <a:r>
              <a:rPr lang="en-US" sz="1300" i="1" dirty="0" smtClean="0"/>
              <a:t>; 22:1389-99</a:t>
            </a:r>
            <a:r>
              <a:rPr lang="en-US" sz="1300" i="1" dirty="0"/>
              <a:t>.</a:t>
            </a:r>
            <a:endParaRPr lang="en-US" sz="13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618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                           </a:t>
            </a:r>
            <a:br>
              <a:rPr lang="en-US" b="1" dirty="0" smtClean="0"/>
            </a:br>
            <a:r>
              <a:rPr lang="en-US" b="1" dirty="0"/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Vitamin </a:t>
            </a:r>
            <a:r>
              <a:rPr lang="en-US" sz="2200" dirty="0">
                <a:solidFill>
                  <a:srgbClr val="C00000"/>
                </a:solidFill>
              </a:rPr>
              <a:t>D deficiency in knee osteoarthritis patients and its association with obesity in  Saudi Arabia</a:t>
            </a:r>
            <a:r>
              <a:rPr lang="en-US" sz="4800" dirty="0">
                <a:solidFill>
                  <a:srgbClr val="C00000"/>
                </a:solidFill>
              </a:rPr>
              <a:t/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>                                </a:t>
            </a:r>
            <a:r>
              <a:rPr lang="en-US" sz="5300" b="1" dirty="0" smtClean="0">
                <a:solidFill>
                  <a:srgbClr val="C00000"/>
                </a:solidFill>
              </a:rPr>
              <a:t>Results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148" y="1575104"/>
            <a:ext cx="10515600" cy="46628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Patients (100)</a:t>
            </a:r>
          </a:p>
          <a:p>
            <a:r>
              <a:rPr lang="en-US" sz="2400" dirty="0" smtClean="0"/>
              <a:t>Symptomatic </a:t>
            </a:r>
            <a:r>
              <a:rPr lang="en-US" sz="2400" dirty="0"/>
              <a:t>knee </a:t>
            </a:r>
            <a:r>
              <a:rPr lang="en-US" sz="2400" dirty="0" smtClean="0"/>
              <a:t>OA.</a:t>
            </a:r>
          </a:p>
          <a:p>
            <a:r>
              <a:rPr lang="en-US" sz="2400" dirty="0" smtClean="0"/>
              <a:t>70% were women </a:t>
            </a:r>
            <a:r>
              <a:rPr lang="en-US" sz="2400" dirty="0"/>
              <a:t>and </a:t>
            </a:r>
            <a:r>
              <a:rPr lang="en-US" sz="2400" dirty="0" smtClean="0"/>
              <a:t>30% were men.</a:t>
            </a:r>
          </a:p>
          <a:p>
            <a:r>
              <a:rPr lang="en-US" sz="2400" dirty="0" smtClean="0"/>
              <a:t>Mean age: </a:t>
            </a:r>
            <a:r>
              <a:rPr lang="en-US" sz="2400" dirty="0"/>
              <a:t>52.47 ± </a:t>
            </a:r>
            <a:r>
              <a:rPr lang="en-US" sz="2400" dirty="0" smtClean="0"/>
              <a:t>10.427.</a:t>
            </a:r>
          </a:p>
          <a:p>
            <a:r>
              <a:rPr lang="en-US" sz="2400" dirty="0"/>
              <a:t>66% w</a:t>
            </a:r>
            <a:r>
              <a:rPr lang="en-US" sz="2400" dirty="0" smtClean="0"/>
              <a:t>ere of Saudi nationality. </a:t>
            </a:r>
          </a:p>
          <a:p>
            <a:pPr marL="0" indent="0">
              <a:buNone/>
            </a:pPr>
            <a:r>
              <a:rPr lang="en-US" sz="4000" dirty="0" smtClean="0"/>
              <a:t>Controls</a:t>
            </a:r>
            <a:r>
              <a:rPr lang="en-US" sz="4000" dirty="0"/>
              <a:t>(100</a:t>
            </a:r>
            <a:r>
              <a:rPr lang="en-US" sz="4000" dirty="0" smtClean="0"/>
              <a:t>)</a:t>
            </a:r>
          </a:p>
          <a:p>
            <a:r>
              <a:rPr lang="en-US" sz="2400" dirty="0" smtClean="0"/>
              <a:t>53% were women </a:t>
            </a:r>
            <a:r>
              <a:rPr lang="en-US" sz="2400" dirty="0"/>
              <a:t>and </a:t>
            </a:r>
            <a:r>
              <a:rPr lang="en-US" sz="2400" dirty="0" smtClean="0"/>
              <a:t>46% were men.</a:t>
            </a:r>
            <a:endParaRPr lang="en-US" sz="2400" dirty="0"/>
          </a:p>
          <a:p>
            <a:r>
              <a:rPr lang="en-US" sz="2400" dirty="0" smtClean="0"/>
              <a:t>Mean age: 49.56</a:t>
            </a:r>
            <a:r>
              <a:rPr lang="en-US" sz="2400" dirty="0"/>
              <a:t> ± 9.429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55% were of Saudi </a:t>
            </a:r>
            <a:r>
              <a:rPr lang="en-US" sz="2400" dirty="0"/>
              <a:t>n</a:t>
            </a:r>
            <a:r>
              <a:rPr lang="en-US" sz="2400" dirty="0" smtClean="0"/>
              <a:t>ationality.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19699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38153967"/>
              </p:ext>
            </p:extLst>
          </p:nvPr>
        </p:nvGraphicFramePr>
        <p:xfrm>
          <a:off x="92365" y="771901"/>
          <a:ext cx="11966089" cy="6058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3646"/>
                <a:gridCol w="4059146"/>
                <a:gridCol w="1890700"/>
                <a:gridCol w="2012597"/>
              </a:tblGrid>
              <a:tr h="664702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</a:rPr>
                        <a:t> 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Control group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(n = 100)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OA Cases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(n = 100)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P-value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</a:tr>
              <a:tr h="1079309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Gender</a:t>
                      </a:r>
                      <a:endParaRPr lang="en-US" sz="2000" b="0" dirty="0">
                        <a:effectLst/>
                      </a:endParaRPr>
                    </a:p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</a:rPr>
                        <a:t>Male</a:t>
                      </a:r>
                    </a:p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</a:rPr>
                        <a:t>Female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46 (46 %)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53 (53 %)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30 (30 %)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70 (70 %)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0.013 *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</a:tr>
              <a:tr h="1066274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Nationality</a:t>
                      </a:r>
                      <a:endParaRPr lang="en-US" sz="2000" b="0" dirty="0">
                        <a:effectLst/>
                      </a:endParaRPr>
                    </a:p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</a:rPr>
                        <a:t>Saudi</a:t>
                      </a:r>
                    </a:p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</a:rPr>
                        <a:t>Non-Saudi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55 (55 %)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45 (45%)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68 (68 %)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32 (32 %)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0.059 *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</a:tr>
              <a:tr h="1085826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Age</a:t>
                      </a:r>
                      <a:endParaRPr lang="en-US" sz="2000" b="0" dirty="0">
                        <a:effectLst/>
                      </a:endParaRPr>
                    </a:p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</a:rPr>
                        <a:t>Mean ± SD</a:t>
                      </a:r>
                    </a:p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</a:rPr>
                        <a:t>Median (minimum – maximum)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49.67 ± 9.18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47.5 (33 – 84)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52.47 ± 10.427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51.5 (36 – 82)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0.043 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</a:tr>
              <a:tr h="2042736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u="sng" dirty="0" err="1">
                          <a:effectLst/>
                        </a:rPr>
                        <a:t>Vit</a:t>
                      </a:r>
                      <a:r>
                        <a:rPr lang="en-US" sz="2000" b="0" u="sng" dirty="0">
                          <a:effectLst/>
                        </a:rPr>
                        <a:t>. D</a:t>
                      </a:r>
                      <a:endParaRPr lang="en-US" sz="2000" b="0" dirty="0">
                        <a:effectLst/>
                      </a:endParaRPr>
                    </a:p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</a:rPr>
                        <a:t>Mean ± SD</a:t>
                      </a:r>
                    </a:p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</a:rPr>
                        <a:t>Median (minimum – maximum)</a:t>
                      </a:r>
                    </a:p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</a:rPr>
                        <a:t>&lt; 20</a:t>
                      </a:r>
                    </a:p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</a:rPr>
                        <a:t>≥ 20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19.88 ± 10.34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17.7 (4 – 60)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58 (58 %)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42 (42 %)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19.10 ± 10.99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15.75 (4 – 57)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66 (66 %)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34 (34 %)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0.342 **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0.244 *</a:t>
                      </a: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81" marR="51081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0448" y="155448"/>
            <a:ext cx="798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Comparisons between KOA patients and controls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254621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   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Vitamin </a:t>
            </a:r>
            <a:r>
              <a:rPr lang="en-US" sz="2200" dirty="0">
                <a:solidFill>
                  <a:srgbClr val="C00000"/>
                </a:solidFill>
              </a:rPr>
              <a:t>D deficiency in knee osteoarthritis patients and its association with obesity in  Saudi </a:t>
            </a:r>
            <a:r>
              <a:rPr lang="en-US" sz="2200" dirty="0" smtClean="0">
                <a:solidFill>
                  <a:srgbClr val="C00000"/>
                </a:solidFill>
              </a:rPr>
              <a:t>Arabia</a:t>
            </a: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Results</a:t>
            </a:r>
            <a:r>
              <a:rPr lang="en-US" sz="8000" dirty="0">
                <a:solidFill>
                  <a:srgbClr val="C00000"/>
                </a:solidFill>
              </a:rPr>
              <a:t/>
            </a:r>
            <a:br>
              <a:rPr lang="en-US" sz="8000" dirty="0">
                <a:solidFill>
                  <a:srgbClr val="C00000"/>
                </a:solidFill>
              </a:rPr>
            </a:br>
            <a:r>
              <a:rPr lang="en-US" sz="8000" dirty="0" smtClean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8200" y="1027135"/>
            <a:ext cx="10515600" cy="567429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500" dirty="0" smtClean="0"/>
              <a:t>68% of KOA patients had serum 25-OHD deficiency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500" dirty="0" smtClean="0"/>
          </a:p>
          <a:p>
            <a:pPr>
              <a:lnSpc>
                <a:spcPct val="120000"/>
              </a:lnSpc>
            </a:pPr>
            <a:r>
              <a:rPr lang="en-US" sz="3500" dirty="0" smtClean="0"/>
              <a:t>58% of controls had serum 25-OHD deficiency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500" dirty="0" smtClean="0"/>
          </a:p>
          <a:p>
            <a:pPr>
              <a:lnSpc>
                <a:spcPct val="120000"/>
              </a:lnSpc>
            </a:pPr>
            <a:r>
              <a:rPr lang="en-US" sz="3500" dirty="0" smtClean="0"/>
              <a:t>Mean serum 25-OHD level in patients: 18.10 ± 10.99 </a:t>
            </a:r>
            <a:r>
              <a:rPr lang="en-US" sz="3500" dirty="0" err="1" smtClean="0"/>
              <a:t>ng</a:t>
            </a:r>
            <a:r>
              <a:rPr lang="en-US" sz="3500" dirty="0" smtClean="0"/>
              <a:t>/m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500" dirty="0" smtClean="0"/>
          </a:p>
          <a:p>
            <a:pPr>
              <a:lnSpc>
                <a:spcPct val="120000"/>
              </a:lnSpc>
            </a:pPr>
            <a:r>
              <a:rPr lang="en-US" sz="3500" dirty="0" smtClean="0"/>
              <a:t>Mean serum 25-OHD level in controls: 19.88 ± 10.34 </a:t>
            </a:r>
            <a:r>
              <a:rPr lang="en-US" sz="3500" dirty="0" err="1" smtClean="0"/>
              <a:t>ng</a:t>
            </a:r>
            <a:r>
              <a:rPr lang="en-US" sz="3500" dirty="0" smtClean="0"/>
              <a:t>/m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500" dirty="0" smtClean="0"/>
              <a:t>  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500" dirty="0" smtClean="0"/>
              <a:t>Difference in mean and proportions of serum 25-OHD deficiency between patients and controls were </a:t>
            </a:r>
            <a:r>
              <a:rPr lang="en-US" sz="3500" u="sng" dirty="0" smtClean="0"/>
              <a:t>not statistically significant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500" dirty="0" smtClean="0"/>
              <a:t>There was an association between serum 25-OHD deficiency and knee OA which was </a:t>
            </a:r>
            <a:r>
              <a:rPr lang="en-US" sz="3500" u="sng" dirty="0" smtClean="0"/>
              <a:t>not statistically</a:t>
            </a:r>
            <a:r>
              <a:rPr lang="en-US" sz="3500" dirty="0" smtClean="0"/>
              <a:t> significant [P = 0.244]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04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569" y="1499948"/>
            <a:ext cx="10515600" cy="47129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4000" b="1" dirty="0"/>
              <a:t>KOA patients </a:t>
            </a:r>
            <a:endParaRPr lang="en-US" sz="4000" b="1" dirty="0" smtClean="0"/>
          </a:p>
          <a:p>
            <a:pPr marL="0" indent="0">
              <a:buNone/>
            </a:pPr>
            <a:endParaRPr lang="en-US" sz="4000" dirty="0" smtClean="0"/>
          </a:p>
          <a:p>
            <a:pPr>
              <a:lnSpc>
                <a:spcPct val="110000"/>
              </a:lnSpc>
            </a:pPr>
            <a:r>
              <a:rPr lang="en-US" sz="3200" dirty="0" smtClean="0"/>
              <a:t>72.1</a:t>
            </a:r>
            <a:r>
              <a:rPr lang="en-US" sz="3200" dirty="0"/>
              <a:t>% </a:t>
            </a:r>
            <a:r>
              <a:rPr lang="en-US" sz="3200" dirty="0" smtClean="0"/>
              <a:t>of all KOA </a:t>
            </a:r>
            <a:r>
              <a:rPr lang="en-US" sz="3200" dirty="0"/>
              <a:t>patients </a:t>
            </a:r>
            <a:r>
              <a:rPr lang="en-US" sz="3200" dirty="0" smtClean="0"/>
              <a:t>were obese (BMI </a:t>
            </a:r>
            <a:r>
              <a:rPr lang="en-US" sz="3200" dirty="0"/>
              <a:t>≥</a:t>
            </a:r>
            <a:r>
              <a:rPr lang="en-US" sz="3200" dirty="0" smtClean="0"/>
              <a:t>30) </a:t>
            </a:r>
            <a:r>
              <a:rPr lang="en-US" sz="3200" dirty="0"/>
              <a:t>(mean </a:t>
            </a:r>
            <a:r>
              <a:rPr lang="en-US" sz="3200" dirty="0" smtClean="0"/>
              <a:t>33.782 ± 6.107).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80.6</a:t>
            </a:r>
            <a:r>
              <a:rPr lang="en-US" sz="3200" dirty="0"/>
              <a:t>% of </a:t>
            </a:r>
            <a:r>
              <a:rPr lang="en-US" sz="3200" dirty="0" smtClean="0"/>
              <a:t>KOA patients </a:t>
            </a:r>
            <a:r>
              <a:rPr lang="en-US" sz="3200" dirty="0"/>
              <a:t>with low 25-OHD level </a:t>
            </a:r>
            <a:r>
              <a:rPr lang="en-US" sz="3200" dirty="0" smtClean="0"/>
              <a:t>were obese (</a:t>
            </a:r>
            <a:r>
              <a:rPr lang="en-US" sz="3200" dirty="0"/>
              <a:t>mean 34.448 </a:t>
            </a:r>
            <a:r>
              <a:rPr lang="en-US" sz="3200" dirty="0" smtClean="0"/>
              <a:t>± 5.902</a:t>
            </a:r>
            <a:r>
              <a:rPr lang="en-US" sz="3200" dirty="0"/>
              <a:t>) versus 55.0% in patients with normal 25-OHD level (mean </a:t>
            </a:r>
            <a:r>
              <a:rPr lang="en-US" sz="3200" dirty="0" smtClean="0"/>
              <a:t>32.563 ± 6.411</a:t>
            </a:r>
            <a:r>
              <a:rPr lang="en-US" sz="3200" dirty="0"/>
              <a:t>) </a:t>
            </a: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The difference </a:t>
            </a:r>
            <a:r>
              <a:rPr lang="en-US" sz="3200" dirty="0"/>
              <a:t>was </a:t>
            </a:r>
            <a:r>
              <a:rPr lang="en-US" sz="3200" u="sng" dirty="0" smtClean="0"/>
              <a:t>statistically </a:t>
            </a:r>
            <a:r>
              <a:rPr lang="en-US" sz="3200" u="sng" dirty="0"/>
              <a:t>significant </a:t>
            </a:r>
            <a:r>
              <a:rPr lang="en-US" sz="3200" dirty="0" smtClean="0"/>
              <a:t>(</a:t>
            </a:r>
            <a:r>
              <a:rPr lang="en-US" sz="3200" dirty="0"/>
              <a:t>P= 0.043</a:t>
            </a:r>
            <a:r>
              <a:rPr lang="en-US" sz="3200" dirty="0" smtClean="0"/>
              <a:t>)</a:t>
            </a:r>
          </a:p>
        </p:txBody>
      </p:sp>
      <p:sp>
        <p:nvSpPr>
          <p:cNvPr id="5" name="Title 12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   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Vitamin </a:t>
            </a:r>
            <a:r>
              <a:rPr lang="en-US" sz="2200" dirty="0">
                <a:solidFill>
                  <a:srgbClr val="C00000"/>
                </a:solidFill>
              </a:rPr>
              <a:t>D deficiency in knee osteoarthritis patients and its association with obesity in  Saudi </a:t>
            </a:r>
            <a:r>
              <a:rPr lang="en-US" sz="2200" dirty="0" smtClean="0">
                <a:solidFill>
                  <a:srgbClr val="C00000"/>
                </a:solidFill>
              </a:rPr>
              <a:t>Arabia</a:t>
            </a: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Results</a:t>
            </a:r>
            <a:r>
              <a:rPr lang="en-US" sz="8000" dirty="0">
                <a:solidFill>
                  <a:srgbClr val="C00000"/>
                </a:solidFill>
              </a:rPr>
              <a:t/>
            </a:r>
            <a:br>
              <a:rPr lang="en-US" sz="8000" dirty="0">
                <a:solidFill>
                  <a:srgbClr val="C00000"/>
                </a:solidFill>
              </a:rPr>
            </a:br>
            <a:r>
              <a:rPr lang="en-US" sz="8000" dirty="0" smtClean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402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9323"/>
            <a:ext cx="10515600" cy="47881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b="1" dirty="0" smtClean="0"/>
              <a:t>KOA patients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74% </a:t>
            </a:r>
            <a:r>
              <a:rPr lang="en-US" sz="4000" dirty="0"/>
              <a:t>had radiological evidence of KOA K/L grade </a:t>
            </a:r>
            <a:r>
              <a:rPr lang="en-US" sz="4000" dirty="0" smtClean="0"/>
              <a:t>1-2</a:t>
            </a:r>
            <a:r>
              <a:rPr lang="en-US" sz="4000" dirty="0"/>
              <a:t>.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26</a:t>
            </a:r>
            <a:r>
              <a:rPr lang="en-US" sz="4000" dirty="0"/>
              <a:t>%  had a K/L </a:t>
            </a:r>
            <a:r>
              <a:rPr lang="en-US" sz="4000" dirty="0" smtClean="0"/>
              <a:t>grade &gt;=</a:t>
            </a:r>
            <a:r>
              <a:rPr lang="en-US" sz="4000" dirty="0"/>
              <a:t>3.</a:t>
            </a:r>
          </a:p>
          <a:p>
            <a:endParaRPr lang="en-US" sz="4000" dirty="0"/>
          </a:p>
        </p:txBody>
      </p:sp>
      <p:sp>
        <p:nvSpPr>
          <p:cNvPr id="5" name="Title 12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   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Vitamin </a:t>
            </a:r>
            <a:r>
              <a:rPr lang="en-US" sz="2200" dirty="0">
                <a:solidFill>
                  <a:srgbClr val="C00000"/>
                </a:solidFill>
              </a:rPr>
              <a:t>D deficiency in knee osteoarthritis patients and its association with obesity in  Saudi </a:t>
            </a:r>
            <a:r>
              <a:rPr lang="en-US" sz="2200" dirty="0" smtClean="0">
                <a:solidFill>
                  <a:srgbClr val="C00000"/>
                </a:solidFill>
              </a:rPr>
              <a:t>Arabia</a:t>
            </a: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Results</a:t>
            </a:r>
            <a:r>
              <a:rPr lang="en-US" sz="8000" dirty="0">
                <a:solidFill>
                  <a:srgbClr val="C00000"/>
                </a:solidFill>
              </a:rPr>
              <a:t/>
            </a:r>
            <a:br>
              <a:rPr lang="en-US" sz="8000" dirty="0">
                <a:solidFill>
                  <a:srgbClr val="C00000"/>
                </a:solidFill>
              </a:rPr>
            </a:br>
            <a:r>
              <a:rPr lang="en-US" sz="8000" dirty="0" smtClean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8087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4296"/>
            <a:ext cx="10515600" cy="53126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Clinical </a:t>
            </a:r>
            <a:r>
              <a:rPr lang="en-US" dirty="0" smtClean="0"/>
              <a:t>evaluation of knee pain and </a:t>
            </a:r>
            <a:r>
              <a:rPr lang="en-US" dirty="0"/>
              <a:t>physical </a:t>
            </a:r>
            <a:r>
              <a:rPr lang="en-US" dirty="0" smtClean="0"/>
              <a:t>function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30253028"/>
              </p:ext>
            </p:extLst>
          </p:nvPr>
        </p:nvGraphicFramePr>
        <p:xfrm>
          <a:off x="388308" y="1402914"/>
          <a:ext cx="11348580" cy="5085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0851"/>
                <a:gridCol w="1844635"/>
                <a:gridCol w="1899536"/>
                <a:gridCol w="1753656"/>
                <a:gridCol w="2479902"/>
              </a:tblGrid>
              <a:tr h="5825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Minimum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Maximum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Mean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Std. Deviation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56287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AGE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52.47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10.427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56287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BMI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47.9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33.782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6.1070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56287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WOMAC </a:t>
                      </a:r>
                      <a:r>
                        <a:rPr lang="en-US" sz="2000" b="1" baseline="0" dirty="0" smtClean="0">
                          <a:effectLst/>
                        </a:rPr>
                        <a:t> </a:t>
                      </a:r>
                      <a:r>
                        <a:rPr lang="en-US" sz="2000" b="1" dirty="0" smtClean="0">
                          <a:effectLst/>
                        </a:rPr>
                        <a:t>Score 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46.72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20.792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56287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VAS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6.04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1.899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56287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Timed Chair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8.49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2.800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56287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Walk </a:t>
                      </a:r>
                      <a:r>
                        <a:rPr lang="en-US" sz="2000" b="1" dirty="0" smtClean="0">
                          <a:effectLst/>
                        </a:rPr>
                        <a:t>Test</a:t>
                      </a:r>
                      <a:r>
                        <a:rPr lang="en-US" sz="2000" b="1" baseline="0" dirty="0" smtClean="0">
                          <a:effectLst/>
                        </a:rPr>
                        <a:t> </a:t>
                      </a:r>
                      <a:r>
                        <a:rPr lang="en-US" sz="2000" b="1" dirty="0" smtClean="0">
                          <a:effectLst/>
                        </a:rPr>
                        <a:t>Selected  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0.258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1.279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0.77206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0.197517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56287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Walk </a:t>
                      </a:r>
                      <a:r>
                        <a:rPr lang="en-US" sz="2000" b="1" dirty="0" smtClean="0">
                          <a:effectLst/>
                        </a:rPr>
                        <a:t>Test</a:t>
                      </a:r>
                      <a:r>
                        <a:rPr lang="en-US" sz="2000" b="1" baseline="0" dirty="0" smtClean="0">
                          <a:effectLst/>
                        </a:rPr>
                        <a:t> </a:t>
                      </a:r>
                      <a:r>
                        <a:rPr lang="en-US" sz="2000" b="1" dirty="0" smtClean="0">
                          <a:effectLst/>
                        </a:rPr>
                        <a:t>Fast  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0.359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1.704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1.01660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0.264847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56287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Vitamin </a:t>
                      </a:r>
                      <a:r>
                        <a:rPr lang="en-US" sz="2000" b="1" dirty="0">
                          <a:effectLst/>
                        </a:rPr>
                        <a:t>D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57.0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19.103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10.9911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sp>
        <p:nvSpPr>
          <p:cNvPr id="6" name="Title 12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   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Vitamin </a:t>
            </a:r>
            <a:r>
              <a:rPr lang="en-US" sz="2200" dirty="0">
                <a:solidFill>
                  <a:srgbClr val="C00000"/>
                </a:solidFill>
              </a:rPr>
              <a:t>D deficiency in knee osteoarthritis patients and its association with obesity in  Saudi </a:t>
            </a:r>
            <a:r>
              <a:rPr lang="en-US" sz="2200" dirty="0" smtClean="0">
                <a:solidFill>
                  <a:srgbClr val="C00000"/>
                </a:solidFill>
              </a:rPr>
              <a:t>Arabia</a:t>
            </a: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Results</a:t>
            </a:r>
            <a:r>
              <a:rPr lang="en-US" sz="8000" dirty="0" smtClean="0">
                <a:solidFill>
                  <a:srgbClr val="C00000"/>
                </a:solidFill>
              </a:rPr>
              <a:t/>
            </a:r>
            <a:br>
              <a:rPr lang="en-US" sz="8000" dirty="0" smtClean="0">
                <a:solidFill>
                  <a:srgbClr val="C00000"/>
                </a:solidFill>
              </a:rPr>
            </a:br>
            <a:r>
              <a:rPr lang="en-US" sz="8000" dirty="0" smtClean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610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940" y="1240077"/>
            <a:ext cx="10515600" cy="453605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Clinical evaluation </a:t>
            </a:r>
            <a:r>
              <a:rPr lang="en-US" sz="3200" dirty="0" smtClean="0"/>
              <a:t>of knee pain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 smtClean="0"/>
          </a:p>
          <a:p>
            <a:pPr>
              <a:lnSpc>
                <a:spcPct val="100000"/>
              </a:lnSpc>
            </a:pPr>
            <a:r>
              <a:rPr lang="en-US" sz="3200" dirty="0" smtClean="0"/>
              <a:t>Knee pain scores were high: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3200" dirty="0" smtClean="0"/>
              <a:t>WOMAC </a:t>
            </a:r>
            <a:r>
              <a:rPr lang="en-US" sz="3200" dirty="0"/>
              <a:t>pain </a:t>
            </a:r>
            <a:r>
              <a:rPr lang="en-US" sz="3200" dirty="0" smtClean="0"/>
              <a:t>subscale mean: 46.72</a:t>
            </a:r>
            <a:r>
              <a:rPr lang="en-US" sz="3200" dirty="0"/>
              <a:t> </a:t>
            </a:r>
            <a:r>
              <a:rPr lang="en-US" sz="3200" dirty="0" smtClean="0"/>
              <a:t>± 20.792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- VAS </a:t>
            </a:r>
            <a:r>
              <a:rPr lang="en-US" sz="3200" dirty="0"/>
              <a:t>pain </a:t>
            </a:r>
            <a:r>
              <a:rPr lang="en-US" sz="3200" dirty="0" smtClean="0"/>
              <a:t>score: 6.04</a:t>
            </a:r>
            <a:r>
              <a:rPr lang="en-US" sz="3200" dirty="0"/>
              <a:t> </a:t>
            </a:r>
            <a:r>
              <a:rPr lang="en-US" sz="3200" dirty="0" smtClean="0"/>
              <a:t>± 1.899</a:t>
            </a:r>
          </a:p>
        </p:txBody>
      </p:sp>
      <p:sp>
        <p:nvSpPr>
          <p:cNvPr id="5" name="Title 12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   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Vitamin </a:t>
            </a:r>
            <a:r>
              <a:rPr lang="en-US" sz="2200" dirty="0">
                <a:solidFill>
                  <a:srgbClr val="C00000"/>
                </a:solidFill>
              </a:rPr>
              <a:t>D deficiency in knee osteoarthritis patients and its association with obesity in  Saudi </a:t>
            </a:r>
            <a:r>
              <a:rPr lang="en-US" sz="2200" dirty="0" smtClean="0">
                <a:solidFill>
                  <a:srgbClr val="C00000"/>
                </a:solidFill>
              </a:rPr>
              <a:t>Arabia</a:t>
            </a: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Results</a:t>
            </a:r>
            <a:r>
              <a:rPr lang="en-US" sz="8000" dirty="0">
                <a:solidFill>
                  <a:srgbClr val="C00000"/>
                </a:solidFill>
              </a:rPr>
              <a:t/>
            </a:r>
            <a:br>
              <a:rPr lang="en-US" sz="8000" dirty="0">
                <a:solidFill>
                  <a:srgbClr val="C00000"/>
                </a:solidFill>
              </a:rPr>
            </a:br>
            <a:r>
              <a:rPr lang="en-US" sz="8000" dirty="0" smtClean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004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93"/>
            <a:ext cx="10515600" cy="473647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Clinical </a:t>
            </a:r>
            <a:r>
              <a:rPr lang="en-US" sz="3200" dirty="0" smtClean="0"/>
              <a:t>evaluation of physical function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 smtClean="0"/>
          </a:p>
          <a:p>
            <a:pPr>
              <a:lnSpc>
                <a:spcPct val="100000"/>
              </a:lnSpc>
            </a:pPr>
            <a:r>
              <a:rPr lang="en-US" sz="3200" dirty="0"/>
              <a:t>P</a:t>
            </a:r>
            <a:r>
              <a:rPr lang="en-US" sz="3200" dirty="0" smtClean="0"/>
              <a:t>hysical function was low: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- Timed chair </a:t>
            </a:r>
            <a:r>
              <a:rPr lang="en-US" sz="3200" dirty="0"/>
              <a:t>stand </a:t>
            </a:r>
            <a:r>
              <a:rPr lang="en-US" sz="3200" dirty="0" smtClean="0"/>
              <a:t>test results were low:  mean 8.49 </a:t>
            </a:r>
            <a:r>
              <a:rPr lang="en-US" sz="3200" dirty="0"/>
              <a:t> </a:t>
            </a:r>
            <a:r>
              <a:rPr lang="en-US" sz="3200" dirty="0" smtClean="0"/>
              <a:t>± 2.80 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3200" dirty="0" smtClean="0"/>
              <a:t>10-meter </a:t>
            </a:r>
            <a:r>
              <a:rPr lang="en-US" sz="3200" dirty="0"/>
              <a:t>walking test </a:t>
            </a:r>
            <a:r>
              <a:rPr lang="en-US" sz="3200" dirty="0" smtClean="0"/>
              <a:t>velocity results were also low: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Selected walking test: </a:t>
            </a:r>
            <a:r>
              <a:rPr lang="en-US" sz="3200" dirty="0"/>
              <a:t>mean 0.77206  </a:t>
            </a:r>
            <a:r>
              <a:rPr lang="en-US" sz="3200" dirty="0" smtClean="0"/>
              <a:t>± 0.197 (m/s) </a:t>
            </a:r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       Fast walking test: mean 1.0166</a:t>
            </a:r>
            <a:r>
              <a:rPr lang="en-US" sz="3200" dirty="0"/>
              <a:t> </a:t>
            </a:r>
            <a:r>
              <a:rPr lang="en-US" sz="3200" dirty="0" smtClean="0"/>
              <a:t>± 0.264  (m/s)</a:t>
            </a:r>
            <a:endParaRPr lang="en-US" dirty="0"/>
          </a:p>
        </p:txBody>
      </p:sp>
      <p:sp>
        <p:nvSpPr>
          <p:cNvPr id="5" name="Title 12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   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Vitamin </a:t>
            </a:r>
            <a:r>
              <a:rPr lang="en-US" sz="2200" dirty="0">
                <a:solidFill>
                  <a:srgbClr val="C00000"/>
                </a:solidFill>
              </a:rPr>
              <a:t>D deficiency in knee osteoarthritis patients and its association with obesity in  Saudi </a:t>
            </a:r>
            <a:r>
              <a:rPr lang="en-US" sz="2200" dirty="0" smtClean="0">
                <a:solidFill>
                  <a:srgbClr val="C00000"/>
                </a:solidFill>
              </a:rPr>
              <a:t>Arabia</a:t>
            </a: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Results</a:t>
            </a:r>
            <a:r>
              <a:rPr lang="en-US" sz="8000" dirty="0">
                <a:solidFill>
                  <a:srgbClr val="C00000"/>
                </a:solidFill>
              </a:rPr>
              <a:t/>
            </a:r>
            <a:br>
              <a:rPr lang="en-US" sz="8000" dirty="0">
                <a:solidFill>
                  <a:srgbClr val="C00000"/>
                </a:solidFill>
              </a:rPr>
            </a:br>
            <a:r>
              <a:rPr lang="en-US" sz="8000" dirty="0" smtClean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76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8071"/>
            <a:ext cx="10515600" cy="46988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Clinical evaluation </a:t>
            </a:r>
            <a:r>
              <a:rPr lang="en-US" sz="3200" dirty="0" smtClean="0"/>
              <a:t>of knee pain and physical function</a:t>
            </a:r>
          </a:p>
          <a:p>
            <a:pPr marL="0" indent="0">
              <a:buNone/>
            </a:pPr>
            <a:endParaRPr lang="en-US" sz="4000" dirty="0" smtClean="0"/>
          </a:p>
          <a:p>
            <a:pPr>
              <a:lnSpc>
                <a:spcPct val="100000"/>
              </a:lnSpc>
            </a:pPr>
            <a:r>
              <a:rPr lang="en-US" sz="4000" dirty="0" smtClean="0"/>
              <a:t>The </a:t>
            </a:r>
            <a:r>
              <a:rPr lang="en-US" sz="4000" dirty="0"/>
              <a:t>difference in </a:t>
            </a:r>
            <a:r>
              <a:rPr lang="en-US" sz="4000" dirty="0" smtClean="0"/>
              <a:t>these results from the comparison between KOA </a:t>
            </a:r>
            <a:r>
              <a:rPr lang="en-US" sz="4000" dirty="0"/>
              <a:t>patients with low serum 25-OHD levels ( &lt;20 ng/ml) and those with normal serum 25-OHD levels (&gt;20 ng/ml) did </a:t>
            </a:r>
            <a:r>
              <a:rPr lang="en-US" sz="4000" u="sng" dirty="0"/>
              <a:t>not reach</a:t>
            </a:r>
            <a:r>
              <a:rPr lang="en-US" sz="4000" dirty="0"/>
              <a:t> </a:t>
            </a:r>
            <a:r>
              <a:rPr lang="en-US" sz="4000" dirty="0" smtClean="0"/>
              <a:t>a statistically significant level. 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5" name="Title 12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   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Vitamin </a:t>
            </a:r>
            <a:r>
              <a:rPr lang="en-US" sz="2200" dirty="0">
                <a:solidFill>
                  <a:srgbClr val="C00000"/>
                </a:solidFill>
              </a:rPr>
              <a:t>D deficiency in knee osteoarthritis patients and its association with obesity in  Saudi </a:t>
            </a:r>
            <a:r>
              <a:rPr lang="en-US" sz="2200" dirty="0" smtClean="0">
                <a:solidFill>
                  <a:srgbClr val="C00000"/>
                </a:solidFill>
              </a:rPr>
              <a:t>Arabia</a:t>
            </a: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Results</a:t>
            </a:r>
            <a:r>
              <a:rPr lang="en-US" sz="8000" dirty="0">
                <a:solidFill>
                  <a:srgbClr val="C00000"/>
                </a:solidFill>
              </a:rPr>
              <a:t/>
            </a:r>
            <a:br>
              <a:rPr lang="en-US" sz="8000" dirty="0">
                <a:solidFill>
                  <a:srgbClr val="C00000"/>
                </a:solidFill>
              </a:rPr>
            </a:br>
            <a:r>
              <a:rPr lang="en-US" sz="8000" dirty="0" smtClean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603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90805"/>
            <a:ext cx="10610589" cy="458615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600" dirty="0" smtClean="0"/>
              <a:t>Relationship between serum vitamin D levels and clinical/radiological knee OA:</a:t>
            </a:r>
          </a:p>
          <a:p>
            <a:pPr marL="0" indent="0">
              <a:lnSpc>
                <a:spcPct val="110000"/>
              </a:lnSpc>
              <a:buNone/>
            </a:pPr>
            <a:endParaRPr lang="en-US" sz="3600" dirty="0" smtClean="0"/>
          </a:p>
          <a:p>
            <a:pPr>
              <a:lnSpc>
                <a:spcPct val="110000"/>
              </a:lnSpc>
            </a:pPr>
            <a:r>
              <a:rPr lang="en-US" sz="3600" dirty="0" smtClean="0"/>
              <a:t>There </a:t>
            </a:r>
            <a:r>
              <a:rPr lang="en-US" sz="3600" dirty="0"/>
              <a:t>was no significant association </a:t>
            </a:r>
            <a:r>
              <a:rPr lang="en-US" sz="3600" dirty="0" smtClean="0"/>
              <a:t>or correlation between </a:t>
            </a:r>
            <a:r>
              <a:rPr lang="en-US" sz="3600" dirty="0"/>
              <a:t>low 25-OHD level and </a:t>
            </a:r>
            <a:r>
              <a:rPr lang="en-US" sz="3600" dirty="0" smtClean="0"/>
              <a:t>clinical/radiological </a:t>
            </a:r>
            <a:r>
              <a:rPr lang="en-US" sz="3600" dirty="0"/>
              <a:t>parameters of KOA. </a:t>
            </a:r>
          </a:p>
          <a:p>
            <a:pPr>
              <a:lnSpc>
                <a:spcPct val="110000"/>
              </a:lnSpc>
            </a:pPr>
            <a:r>
              <a:rPr lang="en-US" sz="3600" dirty="0" smtClean="0"/>
              <a:t>25-OHD </a:t>
            </a:r>
            <a:r>
              <a:rPr lang="en-US" sz="3600" dirty="0"/>
              <a:t>level </a:t>
            </a:r>
            <a:r>
              <a:rPr lang="en-US" sz="3600" dirty="0" smtClean="0"/>
              <a:t>was significantly associated BMI.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600" dirty="0"/>
              <a:t> </a:t>
            </a:r>
            <a:r>
              <a:rPr lang="en-US" sz="3600" dirty="0" smtClean="0"/>
              <a:t> A lower </a:t>
            </a:r>
            <a:r>
              <a:rPr lang="en-US" sz="3600" dirty="0"/>
              <a:t>25-OHD level was significantly </a:t>
            </a:r>
            <a:r>
              <a:rPr lang="en-US" sz="3600" dirty="0" smtClean="0"/>
              <a:t>associated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600" dirty="0"/>
              <a:t> </a:t>
            </a:r>
            <a:r>
              <a:rPr lang="en-US" sz="3600" dirty="0" smtClean="0"/>
              <a:t> with </a:t>
            </a:r>
            <a:r>
              <a:rPr lang="en-US" sz="3600" dirty="0"/>
              <a:t>higher </a:t>
            </a:r>
            <a:r>
              <a:rPr lang="en-US" sz="3600" dirty="0" smtClean="0"/>
              <a:t>BMI (negative relationship).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600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2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   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Vitamin </a:t>
            </a:r>
            <a:r>
              <a:rPr lang="en-US" sz="2200" dirty="0">
                <a:solidFill>
                  <a:srgbClr val="C00000"/>
                </a:solidFill>
              </a:rPr>
              <a:t>D deficiency in knee osteoarthritis patients and its association with obesity in  Saudi </a:t>
            </a:r>
            <a:r>
              <a:rPr lang="en-US" sz="2200" dirty="0" smtClean="0">
                <a:solidFill>
                  <a:srgbClr val="C00000"/>
                </a:solidFill>
              </a:rPr>
              <a:t>Arabia</a:t>
            </a: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Results</a:t>
            </a:r>
            <a:r>
              <a:rPr lang="en-US" sz="8000" dirty="0">
                <a:solidFill>
                  <a:srgbClr val="C00000"/>
                </a:solidFill>
              </a:rPr>
              <a:t/>
            </a:r>
            <a:br>
              <a:rPr lang="en-US" sz="8000" dirty="0">
                <a:solidFill>
                  <a:srgbClr val="C00000"/>
                </a:solidFill>
              </a:rPr>
            </a:br>
            <a:r>
              <a:rPr lang="en-US" sz="8000" dirty="0" smtClean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77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367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sz="3200" dirty="0" smtClean="0"/>
              <a:t>It is a more prevalent deficiency in the elderly, with </a:t>
            </a:r>
            <a:r>
              <a:rPr lang="en-US" sz="3200" dirty="0" smtClean="0"/>
              <a:t>50-60% of the older population in the world having unsatisfactory vitamin D levels.</a:t>
            </a:r>
          </a:p>
          <a:p>
            <a:pPr>
              <a:defRPr/>
            </a:pPr>
            <a:r>
              <a:rPr lang="en-US" sz="3200" dirty="0" smtClean="0"/>
              <a:t>The main causes of this are: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sz="2800" dirty="0" smtClean="0"/>
              <a:t>Urbanization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sz="2800" dirty="0" smtClean="0"/>
              <a:t>Decreased outdoor activities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sz="2800" dirty="0" smtClean="0"/>
              <a:t>Air pollution and global dimming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sz="2800" dirty="0" smtClean="0"/>
              <a:t>Age-related decreases in cutaneous vitamin D production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sz="2800" dirty="0" smtClean="0"/>
              <a:t>Dietary sources of vitamin D are generally too insignificant </a:t>
            </a:r>
          </a:p>
          <a:p>
            <a:pPr marL="393192" lvl="1" indent="0">
              <a:buNone/>
              <a:defRPr/>
            </a:pPr>
            <a:endParaRPr lang="en-US" sz="1800" dirty="0" smtClean="0"/>
          </a:p>
          <a:p>
            <a:pPr marL="393192" lvl="1" indent="0">
              <a:buNone/>
              <a:defRPr/>
            </a:pPr>
            <a:endParaRPr lang="en-US" sz="1800" dirty="0" smtClean="0"/>
          </a:p>
          <a:p>
            <a:pPr marL="393192" lvl="1" indent="0" algn="r">
              <a:buNone/>
              <a:defRPr/>
            </a:pPr>
            <a:r>
              <a:rPr lang="en-US" sz="1500" dirty="0" err="1" smtClean="0"/>
              <a:t>Dobnig</a:t>
            </a:r>
            <a:r>
              <a:rPr lang="en-US" sz="1500" dirty="0" smtClean="0"/>
              <a:t>  H, et al.  2008.  Independent association of low serum 25-hydroxyvitamin D and 1, 25-dihydroxyvitamin D levels with all-cause cardiovascular mortality.  </a:t>
            </a:r>
            <a:r>
              <a:rPr lang="en-US" sz="1500" i="1" dirty="0" smtClean="0"/>
              <a:t>Arch </a:t>
            </a:r>
            <a:r>
              <a:rPr lang="en-US" sz="1500" i="1" dirty="0" err="1" smtClean="0"/>
              <a:t>Int</a:t>
            </a:r>
            <a:r>
              <a:rPr lang="en-US" sz="1500" i="1" dirty="0" smtClean="0"/>
              <a:t> Med 268(12</a:t>
            </a:r>
            <a:r>
              <a:rPr lang="en-US" sz="1500" dirty="0" smtClean="0"/>
              <a:t>):1390</a:t>
            </a:r>
            <a:r>
              <a:rPr lang="en-US" sz="1800" dirty="0" smtClean="0"/>
              <a:t>.</a:t>
            </a:r>
          </a:p>
          <a:p>
            <a:pPr algn="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144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7552"/>
            <a:ext cx="10515600" cy="534537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Relationship between vitamin D level and BMI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348" y="1803748"/>
            <a:ext cx="10396603" cy="4798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   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Vitamin </a:t>
            </a:r>
            <a:r>
              <a:rPr lang="en-US" sz="2200" dirty="0">
                <a:solidFill>
                  <a:srgbClr val="C00000"/>
                </a:solidFill>
              </a:rPr>
              <a:t>D deficiency in knee osteoarthritis patients and its association with obesity in  Saudi </a:t>
            </a:r>
            <a:r>
              <a:rPr lang="en-US" sz="2200" dirty="0" smtClean="0">
                <a:solidFill>
                  <a:srgbClr val="C00000"/>
                </a:solidFill>
              </a:rPr>
              <a:t>Arabia</a:t>
            </a: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Results</a:t>
            </a:r>
            <a:r>
              <a:rPr lang="en-US" sz="8000" dirty="0">
                <a:solidFill>
                  <a:srgbClr val="C00000"/>
                </a:solidFill>
              </a:rPr>
              <a:t/>
            </a:r>
            <a:br>
              <a:rPr lang="en-US" sz="8000" dirty="0">
                <a:solidFill>
                  <a:srgbClr val="C00000"/>
                </a:solidFill>
              </a:rPr>
            </a:br>
            <a:r>
              <a:rPr lang="en-US" sz="8000" dirty="0" smtClean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74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3540"/>
            <a:ext cx="10515600" cy="447342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High BMI (obesity) was significantly </a:t>
            </a:r>
            <a:r>
              <a:rPr lang="en-US" dirty="0" smtClean="0"/>
              <a:t>associated  </a:t>
            </a:r>
            <a:r>
              <a:rPr lang="en-US" dirty="0"/>
              <a:t>with </a:t>
            </a:r>
            <a:r>
              <a:rPr lang="en-US" dirty="0" smtClean="0"/>
              <a:t>aging, </a:t>
            </a:r>
            <a:r>
              <a:rPr lang="en-US" dirty="0"/>
              <a:t>X-ray severity of </a:t>
            </a:r>
            <a:r>
              <a:rPr lang="en-US" dirty="0" smtClean="0"/>
              <a:t>OA, </a:t>
            </a:r>
            <a:r>
              <a:rPr lang="en-US" dirty="0"/>
              <a:t>greater knee pain (high VAS and WOMAC score</a:t>
            </a:r>
            <a:r>
              <a:rPr lang="en-US" dirty="0" smtClean="0"/>
              <a:t>), </a:t>
            </a:r>
            <a:r>
              <a:rPr lang="en-US" dirty="0"/>
              <a:t>and slow walking speed. </a:t>
            </a:r>
          </a:p>
          <a:p>
            <a:pPr>
              <a:lnSpc>
                <a:spcPct val="110000"/>
              </a:lnSpc>
            </a:pPr>
            <a:r>
              <a:rPr lang="en-US" dirty="0"/>
              <a:t>Knee pain measures, VAS</a:t>
            </a:r>
            <a:r>
              <a:rPr lang="en-US" dirty="0" smtClean="0"/>
              <a:t>, and the </a:t>
            </a:r>
            <a:r>
              <a:rPr lang="en-US" dirty="0"/>
              <a:t>WOMAC subscale were significantly correlated with each other and with physical function parameters, timed chair stand </a:t>
            </a:r>
            <a:r>
              <a:rPr lang="en-US" dirty="0" smtClean="0"/>
              <a:t>test, </a:t>
            </a:r>
            <a:r>
              <a:rPr lang="en-US" dirty="0"/>
              <a:t>and 10-meter walking </a:t>
            </a:r>
            <a:r>
              <a:rPr lang="en-US" dirty="0" smtClean="0"/>
              <a:t>tests.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X-ray severity of OA </a:t>
            </a:r>
            <a:r>
              <a:rPr lang="en-US" dirty="0" smtClean="0"/>
              <a:t>was associated </a:t>
            </a:r>
            <a:r>
              <a:rPr lang="en-US" dirty="0"/>
              <a:t>with aging, knee pain </a:t>
            </a:r>
            <a:r>
              <a:rPr lang="en-US" dirty="0" smtClean="0"/>
              <a:t>measures, </a:t>
            </a:r>
            <a:r>
              <a:rPr lang="en-US" dirty="0"/>
              <a:t>and physical function parameters. 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Both </a:t>
            </a:r>
            <a:r>
              <a:rPr lang="en-US" dirty="0"/>
              <a:t>X-ray severity and aging </a:t>
            </a:r>
            <a:r>
              <a:rPr lang="en-US" dirty="0" smtClean="0"/>
              <a:t>significantly were associated </a:t>
            </a:r>
            <a:r>
              <a:rPr lang="en-US" dirty="0"/>
              <a:t>with greater knee pain, high VAS and WOMAC, slow walking </a:t>
            </a:r>
            <a:r>
              <a:rPr lang="en-US" dirty="0" smtClean="0"/>
              <a:t>speed, </a:t>
            </a:r>
            <a:r>
              <a:rPr lang="en-US" dirty="0"/>
              <a:t>and low timed chair </a:t>
            </a:r>
            <a:r>
              <a:rPr lang="en-US" dirty="0" smtClean="0"/>
              <a:t>stand results.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2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   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Vitamin </a:t>
            </a:r>
            <a:r>
              <a:rPr lang="en-US" sz="2200" dirty="0">
                <a:solidFill>
                  <a:srgbClr val="C00000"/>
                </a:solidFill>
              </a:rPr>
              <a:t>D deficiency in knee osteoarthritis patients and its association with obesity in  Saudi </a:t>
            </a:r>
            <a:r>
              <a:rPr lang="en-US" sz="2200" dirty="0" smtClean="0">
                <a:solidFill>
                  <a:srgbClr val="C00000"/>
                </a:solidFill>
              </a:rPr>
              <a:t>Arabia</a:t>
            </a: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Results</a:t>
            </a:r>
            <a:r>
              <a:rPr lang="en-US" sz="8000" dirty="0">
                <a:solidFill>
                  <a:srgbClr val="C00000"/>
                </a:solidFill>
              </a:rPr>
              <a:t/>
            </a:r>
            <a:br>
              <a:rPr lang="en-US" sz="8000" dirty="0">
                <a:solidFill>
                  <a:srgbClr val="C00000"/>
                </a:solidFill>
              </a:rPr>
            </a:br>
            <a:r>
              <a:rPr lang="en-US" sz="8000" dirty="0" smtClean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162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Vitamin </a:t>
            </a:r>
            <a:r>
              <a:rPr lang="en-US" sz="3600" dirty="0"/>
              <a:t>D deficiency </a:t>
            </a:r>
            <a:r>
              <a:rPr lang="en-US" sz="3600" dirty="0" smtClean="0"/>
              <a:t>is significantly associated </a:t>
            </a:r>
            <a:r>
              <a:rPr lang="en-US" sz="3600" dirty="0"/>
              <a:t>with </a:t>
            </a:r>
            <a:r>
              <a:rPr lang="en-US" sz="3600" dirty="0" smtClean="0"/>
              <a:t>obesity (BMI), </a:t>
            </a:r>
            <a:r>
              <a:rPr lang="en-US" sz="3600" dirty="0"/>
              <a:t>which in turn is associated with greater knee pain, </a:t>
            </a:r>
            <a:r>
              <a:rPr lang="en-US" sz="3600" dirty="0" smtClean="0"/>
              <a:t>poorer </a:t>
            </a:r>
            <a:r>
              <a:rPr lang="en-US" sz="3600" dirty="0"/>
              <a:t>physical function, and severe radiological evidence of KOA.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2"/>
          <p:cNvSpPr>
            <a:spLocks noGrp="1"/>
          </p:cNvSpPr>
          <p:nvPr>
            <p:ph type="title"/>
          </p:nvPr>
        </p:nvSpPr>
        <p:spPr>
          <a:xfrm>
            <a:off x="91591" y="24152"/>
            <a:ext cx="10515600" cy="156080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rgbClr val="C00000"/>
                </a:solidFill>
              </a:rPr>
              <a:t>   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Vitamin </a:t>
            </a:r>
            <a:r>
              <a:rPr lang="en-US" sz="2200" dirty="0">
                <a:solidFill>
                  <a:srgbClr val="C00000"/>
                </a:solidFill>
              </a:rPr>
              <a:t>D deficiency in knee osteoarthritis patients and its association with obesity in  Saudi </a:t>
            </a:r>
            <a:r>
              <a:rPr lang="en-US" sz="2200" dirty="0" smtClean="0">
                <a:solidFill>
                  <a:srgbClr val="C00000"/>
                </a:solidFill>
              </a:rPr>
              <a:t>Arabia</a:t>
            </a: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Conclusion</a:t>
            </a:r>
            <a:r>
              <a:rPr lang="en-US" sz="8000" dirty="0">
                <a:solidFill>
                  <a:srgbClr val="C00000"/>
                </a:solidFill>
              </a:rPr>
              <a:t/>
            </a:r>
            <a:br>
              <a:rPr lang="en-US" sz="8000" dirty="0">
                <a:solidFill>
                  <a:srgbClr val="C00000"/>
                </a:solidFill>
              </a:rPr>
            </a:br>
            <a:r>
              <a:rPr lang="en-US" sz="8000" dirty="0" smtClean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23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recommend measuring </a:t>
            </a:r>
            <a:r>
              <a:rPr lang="en-US" dirty="0"/>
              <a:t>and monitoring vitamin D levels in patients with symptomatic knee osteoarthritis, particularly the obese patients</a:t>
            </a:r>
            <a:r>
              <a:rPr lang="en-US" dirty="0" smtClean="0"/>
              <a:t>.</a:t>
            </a:r>
          </a:p>
          <a:p>
            <a:r>
              <a:rPr lang="en-US" dirty="0"/>
              <a:t>We recommend </a:t>
            </a:r>
            <a:r>
              <a:rPr lang="en-US" dirty="0" smtClean="0"/>
              <a:t>further studies for the role of vitamin D supplementation in prevention of obesity and progression of knee OA.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2"/>
          <p:cNvSpPr>
            <a:spLocks noGrp="1"/>
          </p:cNvSpPr>
          <p:nvPr>
            <p:ph type="title"/>
          </p:nvPr>
        </p:nvSpPr>
        <p:spPr>
          <a:xfrm>
            <a:off x="91591" y="8511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   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Vitamin </a:t>
            </a:r>
            <a:r>
              <a:rPr lang="en-US" sz="2200" dirty="0">
                <a:solidFill>
                  <a:srgbClr val="C00000"/>
                </a:solidFill>
              </a:rPr>
              <a:t>D deficiency in knee osteoarthritis patients and its association with obesity in  Saudi </a:t>
            </a:r>
            <a:r>
              <a:rPr lang="en-US" sz="2200" dirty="0" smtClean="0">
                <a:solidFill>
                  <a:srgbClr val="C00000"/>
                </a:solidFill>
              </a:rPr>
              <a:t>Arabia</a:t>
            </a: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Recommendation</a:t>
            </a:r>
            <a:r>
              <a:rPr lang="en-US" sz="8000" dirty="0">
                <a:solidFill>
                  <a:srgbClr val="C00000"/>
                </a:solidFill>
              </a:rPr>
              <a:t/>
            </a:r>
            <a:br>
              <a:rPr lang="en-US" sz="8000" dirty="0">
                <a:solidFill>
                  <a:srgbClr val="C00000"/>
                </a:solidFill>
              </a:rPr>
            </a:br>
            <a:r>
              <a:rPr lang="en-US" sz="8000" dirty="0" smtClean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1263066" y="316992"/>
            <a:ext cx="9144000" cy="5888736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CC0000"/>
                </a:solidFill>
              </a:rPr>
              <a:t>Thank you for your time and attention</a:t>
            </a:r>
            <a:endParaRPr lang="en-US" sz="72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02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In Saudi Arabia, </a:t>
            </a:r>
            <a:r>
              <a:rPr lang="en-US" sz="3600" dirty="0" smtClean="0"/>
              <a:t>or more specifically </a:t>
            </a:r>
            <a:r>
              <a:rPr lang="en-US" sz="3600" dirty="0"/>
              <a:t>in urban areas such as the capital Riyadh, vitamin D deficiency is alarmingly </a:t>
            </a:r>
            <a:r>
              <a:rPr lang="en-US" sz="3600" dirty="0" smtClean="0"/>
              <a:t>high, despite </a:t>
            </a:r>
            <a:r>
              <a:rPr lang="en-US" sz="3600" dirty="0"/>
              <a:t>of plentiful sunlight and vitamin D fortified food </a:t>
            </a:r>
            <a:r>
              <a:rPr lang="en-US" sz="3600" dirty="0" smtClean="0"/>
              <a:t>products.</a:t>
            </a:r>
          </a:p>
          <a:p>
            <a:pPr marL="0" indent="0">
              <a:buNone/>
            </a:pPr>
            <a:endParaRPr lang="en-US" sz="4000" dirty="0" smtClean="0"/>
          </a:p>
          <a:p>
            <a:pPr algn="r"/>
            <a:endParaRPr lang="en-US" sz="1000" b="1" dirty="0" smtClean="0"/>
          </a:p>
          <a:p>
            <a:pPr marL="0" indent="0" algn="r">
              <a:buNone/>
            </a:pPr>
            <a:r>
              <a:rPr lang="en-US" sz="1100" dirty="0" err="1" smtClean="0"/>
              <a:t>Hanan</a:t>
            </a:r>
            <a:r>
              <a:rPr lang="en-US" sz="1100" dirty="0" smtClean="0"/>
              <a:t> </a:t>
            </a:r>
            <a:r>
              <a:rPr lang="en-US" sz="1100" dirty="0" err="1"/>
              <a:t>Alfawaz</a:t>
            </a:r>
            <a:r>
              <a:rPr lang="en-US" sz="1100" dirty="0"/>
              <a:t>, Hani </a:t>
            </a:r>
            <a:r>
              <a:rPr lang="en-US" sz="1100" dirty="0" err="1"/>
              <a:t>Tamim</a:t>
            </a:r>
            <a:r>
              <a:rPr lang="en-US" sz="1100" dirty="0"/>
              <a:t>, </a:t>
            </a:r>
            <a:r>
              <a:rPr lang="en-US" sz="1100" dirty="0" err="1"/>
              <a:t>Shmeylan</a:t>
            </a:r>
            <a:r>
              <a:rPr lang="en-US" sz="1100" dirty="0"/>
              <a:t> </a:t>
            </a:r>
            <a:r>
              <a:rPr lang="en-US" sz="1100" dirty="0" err="1"/>
              <a:t>Alharbi</a:t>
            </a:r>
            <a:r>
              <a:rPr lang="en-US" sz="1100" dirty="0"/>
              <a:t>, Saleh </a:t>
            </a:r>
            <a:r>
              <a:rPr lang="en-US" sz="1100" dirty="0" err="1"/>
              <a:t>Aljaser</a:t>
            </a:r>
            <a:r>
              <a:rPr lang="en-US" sz="1100" dirty="0"/>
              <a:t> and Waleed </a:t>
            </a:r>
            <a:r>
              <a:rPr lang="en-US" sz="1100" dirty="0" err="1"/>
              <a:t>Tamimi</a:t>
            </a:r>
            <a:r>
              <a:rPr lang="en-US" sz="1100" dirty="0"/>
              <a:t> . Vitamin D status among patients visiting a tertiary care center in Riyadh, Saudi Arabia: a retrospective review of 3475 cases. </a:t>
            </a:r>
            <a:r>
              <a:rPr lang="en-US" sz="1100" i="1" dirty="0"/>
              <a:t>BMC Public Health</a:t>
            </a:r>
            <a:r>
              <a:rPr lang="en-US" sz="1100" dirty="0"/>
              <a:t> 2014, 14:159.</a:t>
            </a:r>
          </a:p>
          <a:p>
            <a:pPr marL="0" indent="0" algn="r">
              <a:buNone/>
            </a:pPr>
            <a:r>
              <a:rPr lang="en-US" sz="1100" dirty="0" err="1" smtClean="0"/>
              <a:t>Ardawi</a:t>
            </a:r>
            <a:r>
              <a:rPr lang="en-US" sz="1100" dirty="0" smtClean="0"/>
              <a:t> </a:t>
            </a:r>
            <a:r>
              <a:rPr lang="en-US" sz="1100" dirty="0"/>
              <a:t>M, </a:t>
            </a:r>
            <a:r>
              <a:rPr lang="en-US" sz="1100" dirty="0" err="1"/>
              <a:t>Sibiany</a:t>
            </a:r>
            <a:r>
              <a:rPr lang="en-US" sz="1100" dirty="0"/>
              <a:t> A, Bakhsh T, </a:t>
            </a:r>
            <a:r>
              <a:rPr lang="en-US" sz="1100" dirty="0" err="1"/>
              <a:t>Qari</a:t>
            </a:r>
            <a:r>
              <a:rPr lang="en-US" sz="1100" dirty="0"/>
              <a:t> M, </a:t>
            </a:r>
            <a:r>
              <a:rPr lang="en-US" sz="1100" dirty="0" err="1"/>
              <a:t>Maimani</a:t>
            </a:r>
            <a:r>
              <a:rPr lang="en-US" sz="1100" dirty="0"/>
              <a:t> A: High prevalence of vitamin D deficiency among healthy Saudi Arabian men: relationship to bone mineral density, parathyroid hormone, bone turnover markers, and lifestyle factors. </a:t>
            </a:r>
            <a:r>
              <a:rPr lang="en-US" sz="1100" i="1" dirty="0" err="1"/>
              <a:t>Osteoporos</a:t>
            </a:r>
            <a:r>
              <a:rPr lang="en-US" sz="1100" i="1" dirty="0"/>
              <a:t> </a:t>
            </a:r>
            <a:r>
              <a:rPr lang="en-US" sz="1100" i="1" dirty="0" err="1"/>
              <a:t>Int</a:t>
            </a:r>
            <a:r>
              <a:rPr lang="en-US" sz="1100" dirty="0"/>
              <a:t> 2012, 23:675-686. </a:t>
            </a:r>
          </a:p>
          <a:p>
            <a:pPr marL="0" indent="0" algn="r">
              <a:buNone/>
            </a:pPr>
            <a:r>
              <a:rPr lang="en-US" sz="1100" dirty="0" smtClean="0"/>
              <a:t>.</a:t>
            </a:r>
            <a:r>
              <a:rPr lang="en-US" sz="1100" dirty="0" err="1"/>
              <a:t>Ardawi</a:t>
            </a:r>
            <a:r>
              <a:rPr lang="en-US" sz="1100" dirty="0"/>
              <a:t> M, </a:t>
            </a:r>
            <a:r>
              <a:rPr lang="en-US" sz="1100" dirty="0" err="1"/>
              <a:t>Qari</a:t>
            </a:r>
            <a:r>
              <a:rPr lang="en-US" sz="1100" dirty="0"/>
              <a:t> M, </a:t>
            </a:r>
            <a:r>
              <a:rPr lang="en-US" sz="1100" dirty="0" err="1"/>
              <a:t>Maimani</a:t>
            </a:r>
            <a:r>
              <a:rPr lang="en-US" sz="1100" dirty="0"/>
              <a:t> A, </a:t>
            </a:r>
            <a:r>
              <a:rPr lang="en-US" sz="1100" dirty="0" err="1"/>
              <a:t>Raddadi</a:t>
            </a:r>
            <a:r>
              <a:rPr lang="en-US" sz="1100" dirty="0"/>
              <a:t> R: Vitamin D status in relation to obesity, bone mineral density, bone turnover markers and vitamin D receptor genotypes in healthy Saudi pre- and postmenopausal women. </a:t>
            </a:r>
            <a:r>
              <a:rPr lang="en-US" sz="1100" i="1" dirty="0" err="1"/>
              <a:t>Osteoporos</a:t>
            </a:r>
            <a:r>
              <a:rPr lang="en-US" sz="1100" i="1" dirty="0"/>
              <a:t> </a:t>
            </a:r>
            <a:r>
              <a:rPr lang="en-US" sz="1100" i="1" dirty="0" err="1"/>
              <a:t>Int</a:t>
            </a:r>
            <a:r>
              <a:rPr lang="en-US" sz="1100" dirty="0"/>
              <a:t> 2011, 22:463-475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45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According to one study in Saudi Arabia, </a:t>
            </a:r>
            <a:r>
              <a:rPr lang="en-US" sz="3400" dirty="0"/>
              <a:t>65% </a:t>
            </a:r>
            <a:r>
              <a:rPr lang="en-US" sz="3400" dirty="0" smtClean="0"/>
              <a:t>of participants </a:t>
            </a:r>
            <a:r>
              <a:rPr lang="en-US" sz="3400" dirty="0"/>
              <a:t>had adequate exposure to sunlight and </a:t>
            </a:r>
            <a:r>
              <a:rPr lang="en-US" sz="3400" dirty="0" smtClean="0"/>
              <a:t>more than 90</a:t>
            </a:r>
            <a:r>
              <a:rPr lang="en-US" sz="3400" dirty="0"/>
              <a:t>% </a:t>
            </a:r>
            <a:r>
              <a:rPr lang="en-US" sz="3400" dirty="0" smtClean="0"/>
              <a:t>of participants reported </a:t>
            </a:r>
            <a:r>
              <a:rPr lang="en-US" sz="3400" dirty="0"/>
              <a:t>adequate intake of dairy </a:t>
            </a:r>
            <a:r>
              <a:rPr lang="en-US" sz="3400" dirty="0" smtClean="0"/>
              <a:t>products.</a:t>
            </a:r>
          </a:p>
          <a:p>
            <a:pPr marL="0" indent="0" algn="r">
              <a:buNone/>
            </a:pPr>
            <a:endParaRPr lang="en-US" sz="1000" b="1" dirty="0" smtClean="0"/>
          </a:p>
          <a:p>
            <a:pPr marL="0" indent="0" algn="r">
              <a:buNone/>
            </a:pPr>
            <a:endParaRPr lang="en-US" sz="1000" b="1" dirty="0"/>
          </a:p>
          <a:p>
            <a:pPr marL="0" indent="0" algn="r">
              <a:buNone/>
            </a:pPr>
            <a:endParaRPr lang="en-US" sz="1000" b="1" dirty="0" smtClean="0"/>
          </a:p>
          <a:p>
            <a:pPr marL="0" indent="0" algn="r">
              <a:buNone/>
            </a:pPr>
            <a:endParaRPr lang="en-US" sz="1000" b="1" dirty="0"/>
          </a:p>
          <a:p>
            <a:pPr marL="0" indent="0" algn="r">
              <a:buNone/>
            </a:pPr>
            <a:endParaRPr lang="en-US" sz="1000" b="1" dirty="0" smtClean="0"/>
          </a:p>
          <a:p>
            <a:pPr marL="0" indent="0" algn="r">
              <a:buNone/>
            </a:pPr>
            <a:endParaRPr lang="en-US" sz="1000" b="1" dirty="0"/>
          </a:p>
          <a:p>
            <a:pPr marL="0" indent="0" algn="r">
              <a:buNone/>
            </a:pPr>
            <a:endParaRPr lang="en-US" sz="1000" b="1" dirty="0" smtClean="0"/>
          </a:p>
          <a:p>
            <a:pPr marL="0" indent="0" algn="r">
              <a:buNone/>
            </a:pPr>
            <a:endParaRPr lang="en-US" sz="1000" b="1" dirty="0"/>
          </a:p>
          <a:p>
            <a:pPr marL="0" indent="0" algn="r">
              <a:buNone/>
            </a:pPr>
            <a:r>
              <a:rPr lang="en-US" sz="1400" dirty="0" err="1" smtClean="0"/>
              <a:t>Elsammak</a:t>
            </a:r>
            <a:r>
              <a:rPr lang="en-US" sz="1400" dirty="0" smtClean="0"/>
              <a:t> </a:t>
            </a:r>
            <a:r>
              <a:rPr lang="en-US" sz="1400" dirty="0"/>
              <a:t>M. Y. ; Al </a:t>
            </a:r>
            <a:r>
              <a:rPr lang="en-US" sz="1400" dirty="0" err="1"/>
              <a:t>Wossaibi</a:t>
            </a:r>
            <a:r>
              <a:rPr lang="en-US" sz="1400" dirty="0"/>
              <a:t> A. A.; Al </a:t>
            </a:r>
            <a:r>
              <a:rPr lang="en-US" sz="1400" dirty="0" err="1"/>
              <a:t>Howeish</a:t>
            </a:r>
            <a:r>
              <a:rPr lang="en-US" sz="1400" dirty="0"/>
              <a:t> A. ; </a:t>
            </a:r>
            <a:r>
              <a:rPr lang="en-US" sz="1400" dirty="0" err="1"/>
              <a:t>Alsaeed</a:t>
            </a:r>
            <a:r>
              <a:rPr lang="en-US" sz="1400" dirty="0"/>
              <a:t> J.: High prevalence of vitamin D deficiency in the sunny Eastern region of Saudi Arabia: a hospital –  based study. Eastern Mediterranean Health journal (EMHJ) vol. 17 No. 4, 2011 ).</a:t>
            </a:r>
          </a:p>
          <a:p>
            <a:pPr marL="0" indent="0">
              <a:buNone/>
            </a:pPr>
            <a:r>
              <a:rPr lang="en-US" sz="4000" dirty="0" smtClean="0"/>
              <a:t> </a:t>
            </a:r>
            <a:endParaRPr lang="en-US" sz="4000" dirty="0"/>
          </a:p>
          <a:p>
            <a:pPr algn="r"/>
            <a:endParaRPr lang="en-US" sz="1000" b="1" dirty="0" smtClean="0"/>
          </a:p>
          <a:p>
            <a:pPr algn="r"/>
            <a:endParaRPr lang="en-US" sz="1000" b="1" dirty="0"/>
          </a:p>
          <a:p>
            <a:pPr algn="r"/>
            <a:endParaRPr lang="en-US" sz="1000" b="1" dirty="0" smtClean="0"/>
          </a:p>
          <a:p>
            <a:pPr algn="r"/>
            <a:endParaRPr lang="en-US" sz="10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559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3500" dirty="0"/>
              <a:t>Vitamin D </a:t>
            </a:r>
            <a:r>
              <a:rPr lang="en-US" sz="3500" dirty="0" smtClean="0"/>
              <a:t>deficiency </a:t>
            </a:r>
            <a:r>
              <a:rPr lang="en-US" sz="3500" dirty="0"/>
              <a:t>is associated with many pathological conditions including osteoarthritis (OA</a:t>
            </a:r>
            <a:r>
              <a:rPr lang="en-US" sz="3500" dirty="0" smtClean="0"/>
              <a:t>); </a:t>
            </a:r>
            <a:r>
              <a:rPr lang="en-US" sz="3500" dirty="0"/>
              <a:t>sufficient levels of serum vitamin D decrease the risk of many chronic </a:t>
            </a:r>
            <a:r>
              <a:rPr lang="en-US" sz="3500" dirty="0" smtClean="0"/>
              <a:t>illnesses. </a:t>
            </a:r>
          </a:p>
          <a:p>
            <a:pPr>
              <a:lnSpc>
                <a:spcPct val="120000"/>
              </a:lnSpc>
            </a:pPr>
            <a:r>
              <a:rPr lang="en-US" sz="3500" dirty="0"/>
              <a:t>Vitamin D deficiency </a:t>
            </a:r>
            <a:r>
              <a:rPr lang="en-US" sz="3500" dirty="0" smtClean="0"/>
              <a:t>co-exists frequently with </a:t>
            </a:r>
            <a:r>
              <a:rPr lang="en-US" sz="3500" dirty="0"/>
              <a:t>OA in older people</a:t>
            </a:r>
            <a:r>
              <a:rPr lang="en-US" sz="3500" dirty="0" smtClean="0"/>
              <a:t>.</a:t>
            </a:r>
          </a:p>
          <a:p>
            <a:pPr>
              <a:lnSpc>
                <a:spcPct val="120000"/>
              </a:lnSpc>
            </a:pPr>
            <a:endParaRPr lang="en-US" sz="3500" dirty="0" smtClean="0"/>
          </a:p>
          <a:p>
            <a:pPr marL="0" indent="0" algn="r">
              <a:buNone/>
            </a:pPr>
            <a:r>
              <a:rPr lang="en-US" sz="1200" dirty="0" err="1" smtClean="0"/>
              <a:t>Heidari</a:t>
            </a:r>
            <a:r>
              <a:rPr lang="en-US" sz="1200" dirty="0" smtClean="0"/>
              <a:t> </a:t>
            </a:r>
            <a:r>
              <a:rPr lang="en-US" sz="1200" dirty="0"/>
              <a:t>B, </a:t>
            </a:r>
            <a:r>
              <a:rPr lang="en-US" sz="1200" dirty="0" err="1"/>
              <a:t>Shokri</a:t>
            </a:r>
            <a:r>
              <a:rPr lang="en-US" sz="1200" dirty="0"/>
              <a:t> </a:t>
            </a:r>
            <a:r>
              <a:rPr lang="en-US" sz="1200" dirty="0" err="1"/>
              <a:t>Shirvani</a:t>
            </a:r>
            <a:r>
              <a:rPr lang="en-US" sz="1200" dirty="0"/>
              <a:t> J, </a:t>
            </a:r>
            <a:r>
              <a:rPr lang="en-US" sz="1200" dirty="0" err="1"/>
              <a:t>Firouzjahi</a:t>
            </a:r>
            <a:r>
              <a:rPr lang="en-US" sz="1200" dirty="0"/>
              <a:t> A, </a:t>
            </a:r>
            <a:r>
              <a:rPr lang="en-US" sz="1200" dirty="0" err="1"/>
              <a:t>Heidari</a:t>
            </a:r>
            <a:r>
              <a:rPr lang="en-US" sz="1200" dirty="0"/>
              <a:t> P, </a:t>
            </a:r>
            <a:r>
              <a:rPr lang="en-US" sz="1200" dirty="0" err="1"/>
              <a:t>Hajian-Tilaki</a:t>
            </a:r>
            <a:r>
              <a:rPr lang="en-US" sz="1200" dirty="0"/>
              <a:t> K. Association between nonspecific skeletal pain and vitamin D deficiency. </a:t>
            </a:r>
            <a:r>
              <a:rPr lang="en-US" sz="1200" dirty="0" err="1"/>
              <a:t>Int</a:t>
            </a:r>
            <a:r>
              <a:rPr lang="en-US" sz="1200" dirty="0"/>
              <a:t> J </a:t>
            </a:r>
            <a:r>
              <a:rPr lang="en-US" sz="1200" dirty="0" err="1"/>
              <a:t>Rheumatol</a:t>
            </a:r>
            <a:r>
              <a:rPr lang="en-US" sz="1200" dirty="0"/>
              <a:t>. 2010</a:t>
            </a:r>
            <a:r>
              <a:rPr lang="en-US" sz="1200" dirty="0" smtClean="0"/>
              <a:t>; 13:340–346.</a:t>
            </a:r>
          </a:p>
          <a:p>
            <a:pPr marL="0" indent="0" algn="r">
              <a:buNone/>
            </a:pPr>
            <a:r>
              <a:rPr lang="en-US" sz="1200" dirty="0" smtClean="0"/>
              <a:t>Pérez-</a:t>
            </a:r>
            <a:r>
              <a:rPr lang="en-US" sz="1200" dirty="0" err="1" smtClean="0"/>
              <a:t>López</a:t>
            </a:r>
            <a:r>
              <a:rPr lang="en-US" sz="1200" dirty="0" smtClean="0"/>
              <a:t> </a:t>
            </a:r>
            <a:r>
              <a:rPr lang="en-US" sz="1200" dirty="0"/>
              <a:t>FR. Vitamin D and its implications for musculoskeletal health in women: an </a:t>
            </a:r>
            <a:r>
              <a:rPr lang="en-US" sz="1200" dirty="0" err="1"/>
              <a:t>update.Maturitas</a:t>
            </a:r>
            <a:r>
              <a:rPr lang="en-US" sz="1200" dirty="0"/>
              <a:t>. 2007</a:t>
            </a:r>
            <a:r>
              <a:rPr lang="en-US" sz="1200" dirty="0" smtClean="0"/>
              <a:t>; 58:117–137</a:t>
            </a:r>
            <a:endParaRPr lang="en-US" sz="12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59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10000" dirty="0"/>
              <a:t>Osteoarthritis (OA) is the most common chronic arthritis </a:t>
            </a:r>
            <a:endParaRPr lang="en-US" sz="10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0000" dirty="0" smtClean="0"/>
              <a:t>  characterized </a:t>
            </a:r>
            <a:r>
              <a:rPr lang="en-US" sz="10000" dirty="0"/>
              <a:t>by gradual cartilage loss </a:t>
            </a:r>
            <a:r>
              <a:rPr lang="en-US" sz="10000" dirty="0" smtClean="0"/>
              <a:t>and also affects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0000" dirty="0" smtClean="0"/>
              <a:t>  other joint structures, causing structural changes and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0000" dirty="0" smtClean="0"/>
              <a:t>  eventually functional failure of synovial joints.</a:t>
            </a:r>
          </a:p>
          <a:p>
            <a:pPr marL="0" indent="0" algn="r">
              <a:buNone/>
            </a:pPr>
            <a:endParaRPr lang="en-US" sz="3600" b="1" u="sng" dirty="0" smtClean="0"/>
          </a:p>
          <a:p>
            <a:pPr marL="0" indent="0" algn="r">
              <a:buNone/>
            </a:pPr>
            <a:endParaRPr lang="en-US" sz="3600" b="1" u="sng" dirty="0" smtClean="0"/>
          </a:p>
          <a:p>
            <a:pPr marL="0" indent="0" algn="r">
              <a:buNone/>
            </a:pPr>
            <a:endParaRPr lang="en-US" sz="3600" b="1" u="sng" dirty="0"/>
          </a:p>
          <a:p>
            <a:pPr marL="0" indent="0" algn="r">
              <a:buNone/>
            </a:pPr>
            <a:endParaRPr lang="en-US" sz="3600" b="1" u="sng" dirty="0"/>
          </a:p>
          <a:p>
            <a:pPr marL="0" indent="0" algn="r">
              <a:buNone/>
            </a:pPr>
            <a:r>
              <a:rPr lang="en-US" sz="4000" dirty="0" smtClean="0"/>
              <a:t>Brand </a:t>
            </a:r>
            <a:r>
              <a:rPr lang="en-US" sz="4000" dirty="0"/>
              <a:t>C, Hunter D, </a:t>
            </a:r>
            <a:r>
              <a:rPr lang="en-US" sz="4000" dirty="0" err="1"/>
              <a:t>Hinman</a:t>
            </a:r>
            <a:r>
              <a:rPr lang="en-US" sz="4000" dirty="0"/>
              <a:t> R, et al. </a:t>
            </a:r>
            <a:r>
              <a:rPr lang="en-US" sz="4000" i="1" dirty="0"/>
              <a:t>Improving care for people with osteoarthritis of the hip and knee: how has national policy for osteoarthritis been translated into service models in Australia? </a:t>
            </a:r>
            <a:r>
              <a:rPr lang="en-US" sz="4000" i="1" dirty="0" err="1"/>
              <a:t>Int</a:t>
            </a:r>
            <a:r>
              <a:rPr lang="en-US" sz="4000" i="1" dirty="0"/>
              <a:t> J Rheum Dis </a:t>
            </a:r>
            <a:r>
              <a:rPr lang="en-US" sz="4000" dirty="0"/>
              <a:t>2011</a:t>
            </a:r>
            <a:r>
              <a:rPr lang="en-US" sz="4000" i="1" dirty="0" smtClean="0"/>
              <a:t>; 14:181-90</a:t>
            </a:r>
            <a:r>
              <a:rPr lang="en-US" sz="4000" i="1" dirty="0"/>
              <a:t>.</a:t>
            </a:r>
            <a:endParaRPr lang="en-US" sz="4000" dirty="0"/>
          </a:p>
          <a:p>
            <a:pPr marL="0" indent="0">
              <a:buNone/>
            </a:pPr>
            <a:endParaRPr lang="en-US" sz="10000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0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Vitamin </a:t>
            </a:r>
            <a:r>
              <a:rPr lang="en-US" sz="3600" dirty="0"/>
              <a:t>D has many biological functions in these </a:t>
            </a:r>
            <a:r>
              <a:rPr lang="en-US" sz="3600" dirty="0" smtClean="0"/>
              <a:t>structures by </a:t>
            </a:r>
            <a:r>
              <a:rPr lang="en-US" sz="3600" dirty="0"/>
              <a:t>acting on vitamin D </a:t>
            </a:r>
            <a:r>
              <a:rPr lang="en-US" sz="3600" dirty="0" smtClean="0"/>
              <a:t>receptors, and </a:t>
            </a:r>
            <a:r>
              <a:rPr lang="en-US" sz="3600" dirty="0"/>
              <a:t>may have </a:t>
            </a:r>
            <a:r>
              <a:rPr lang="en-US" sz="3600" dirty="0" smtClean="0"/>
              <a:t>beneficial </a:t>
            </a:r>
            <a:r>
              <a:rPr lang="en-US" sz="3600" dirty="0"/>
              <a:t>effects on these joint structures in </a:t>
            </a:r>
            <a:r>
              <a:rPr lang="en-US" sz="3600" dirty="0" smtClean="0"/>
              <a:t>OA.</a:t>
            </a:r>
          </a:p>
          <a:p>
            <a:pPr marL="0" indent="0" algn="r">
              <a:buNone/>
            </a:pPr>
            <a:endParaRPr lang="en-US" sz="1400" dirty="0" smtClean="0"/>
          </a:p>
          <a:p>
            <a:pPr marL="0" indent="0" algn="r">
              <a:buNone/>
            </a:pPr>
            <a:endParaRPr lang="en-US" sz="1400" dirty="0" smtClean="0"/>
          </a:p>
          <a:p>
            <a:pPr marL="0" indent="0" algn="r">
              <a:buNone/>
            </a:pPr>
            <a:endParaRPr lang="en-US" sz="1400" dirty="0"/>
          </a:p>
          <a:p>
            <a:pPr marL="0" indent="0" algn="r">
              <a:buNone/>
            </a:pPr>
            <a:endParaRPr lang="en-US" sz="1400" dirty="0" smtClean="0"/>
          </a:p>
          <a:p>
            <a:pPr marL="0" indent="0" algn="r">
              <a:lnSpc>
                <a:spcPct val="100000"/>
              </a:lnSpc>
              <a:buNone/>
            </a:pPr>
            <a:r>
              <a:rPr lang="en-US" sz="1200" dirty="0" err="1" smtClean="0"/>
              <a:t>Holick</a:t>
            </a:r>
            <a:r>
              <a:rPr lang="en-US" sz="1200" dirty="0" smtClean="0"/>
              <a:t> </a:t>
            </a:r>
            <a:r>
              <a:rPr lang="en-US" sz="1200" dirty="0"/>
              <a:t>MF</a:t>
            </a:r>
            <a:r>
              <a:rPr lang="en-US" sz="1200" i="1" dirty="0"/>
              <a:t>. High prevalence of vitamin D inadequacy and implications for health. Mayo </a:t>
            </a:r>
            <a:r>
              <a:rPr lang="en-US" sz="1200" i="1" dirty="0" err="1"/>
              <a:t>Clin</a:t>
            </a:r>
            <a:r>
              <a:rPr lang="en-US" sz="1200" i="1" dirty="0"/>
              <a:t> </a:t>
            </a:r>
            <a:r>
              <a:rPr lang="en-US" sz="1200" i="1" dirty="0" err="1"/>
              <a:t>Proc</a:t>
            </a:r>
            <a:r>
              <a:rPr lang="en-US" sz="1200" i="1" dirty="0"/>
              <a:t> </a:t>
            </a:r>
            <a:r>
              <a:rPr lang="en-US" sz="1200" dirty="0"/>
              <a:t>2006</a:t>
            </a:r>
            <a:r>
              <a:rPr lang="en-US" sz="1200" i="1" dirty="0" smtClean="0"/>
              <a:t>; 81:353-73</a:t>
            </a:r>
            <a:r>
              <a:rPr lang="en-US" sz="1200" i="1" dirty="0"/>
              <a:t>.</a:t>
            </a:r>
            <a:endParaRPr lang="en-US" sz="1200" dirty="0"/>
          </a:p>
          <a:p>
            <a:pPr marL="0" indent="0" algn="r">
              <a:lnSpc>
                <a:spcPct val="100000"/>
              </a:lnSpc>
              <a:buNone/>
            </a:pPr>
            <a:r>
              <a:rPr lang="en-US" sz="1200" dirty="0" smtClean="0"/>
              <a:t>Bischoff-Ferrari </a:t>
            </a:r>
            <a:r>
              <a:rPr lang="en-US" sz="1200" dirty="0"/>
              <a:t>HA, </a:t>
            </a:r>
            <a:r>
              <a:rPr lang="en-US" sz="1200" dirty="0" err="1"/>
              <a:t>Giovannucci</a:t>
            </a:r>
            <a:r>
              <a:rPr lang="en-US" sz="1200" dirty="0"/>
              <a:t> E, Willett WC, et al</a:t>
            </a:r>
            <a:r>
              <a:rPr lang="en-US" sz="1200" i="1" dirty="0"/>
              <a:t>. Estimation of optimal serum concentrations of 25-hydroxyvitamin D for multiple health outcomes. Am J </a:t>
            </a:r>
            <a:r>
              <a:rPr lang="en-US" sz="1200" i="1" dirty="0" err="1"/>
              <a:t>Clin</a:t>
            </a:r>
            <a:r>
              <a:rPr lang="en-US" sz="1200" i="1" dirty="0"/>
              <a:t> </a:t>
            </a:r>
            <a:r>
              <a:rPr lang="en-US" sz="1200" i="1" dirty="0" err="1"/>
              <a:t>Nutr</a:t>
            </a:r>
            <a:r>
              <a:rPr lang="en-US" sz="1200" i="1" dirty="0"/>
              <a:t> </a:t>
            </a:r>
            <a:r>
              <a:rPr lang="en-US" sz="1200" dirty="0"/>
              <a:t>2006</a:t>
            </a:r>
            <a:r>
              <a:rPr lang="en-US" sz="1200" i="1" dirty="0" smtClean="0"/>
              <a:t>; 84:18-28</a:t>
            </a:r>
            <a:r>
              <a:rPr lang="en-US" sz="1200" i="1" dirty="0"/>
              <a:t>.</a:t>
            </a:r>
            <a:endParaRPr lang="en-US" sz="1200" dirty="0"/>
          </a:p>
          <a:p>
            <a:pPr marL="0" indent="0" algn="r">
              <a:lnSpc>
                <a:spcPct val="100000"/>
              </a:lnSpc>
              <a:buNone/>
            </a:pPr>
            <a:r>
              <a:rPr lang="en-US" sz="1200" dirty="0" smtClean="0"/>
              <a:t>Wolff </a:t>
            </a:r>
            <a:r>
              <a:rPr lang="en-US" sz="1200" dirty="0"/>
              <a:t>AE, Jones AN, Hansen KE</a:t>
            </a:r>
            <a:r>
              <a:rPr lang="en-US" sz="1200" i="1" dirty="0"/>
              <a:t>. Vitamin D and musculoskeletal health. Nat </a:t>
            </a:r>
            <a:r>
              <a:rPr lang="en-US" sz="1200" i="1" dirty="0" err="1"/>
              <a:t>Clin</a:t>
            </a:r>
            <a:r>
              <a:rPr lang="en-US" sz="1200" i="1" dirty="0"/>
              <a:t> </a:t>
            </a:r>
            <a:r>
              <a:rPr lang="en-US" sz="1200" i="1" dirty="0" err="1"/>
              <a:t>Pract</a:t>
            </a:r>
            <a:r>
              <a:rPr lang="en-US" sz="1200" i="1" dirty="0"/>
              <a:t> </a:t>
            </a:r>
            <a:r>
              <a:rPr lang="en-US" sz="1200" i="1" dirty="0" err="1"/>
              <a:t>Rheumatol</a:t>
            </a:r>
            <a:r>
              <a:rPr lang="en-US" sz="1200" i="1" dirty="0"/>
              <a:t> </a:t>
            </a:r>
            <a:r>
              <a:rPr lang="en-US" sz="1200" dirty="0" smtClean="0"/>
              <a:t>2008</a:t>
            </a:r>
            <a:r>
              <a:rPr lang="en-US" sz="1200" i="1" dirty="0" smtClean="0"/>
              <a:t>; 4:580-8.</a:t>
            </a:r>
            <a:endParaRPr lang="en-US" sz="1200" dirty="0" smtClean="0"/>
          </a:p>
          <a:p>
            <a:pPr marL="0" indent="0">
              <a:buNone/>
            </a:pPr>
            <a:endParaRPr lang="en-US" sz="10000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591" y="-8557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Vitamin D deficiency in knee osteoarthritis patients and its association with obesity in  Saudi Arabia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087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2606</TotalTime>
  <Words>3211</Words>
  <Application>Microsoft Office PowerPoint</Application>
  <PresentationFormat>Custom</PresentationFormat>
  <Paragraphs>410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Vitamin D deficiency in knee osteoarthritis patients and its association with obesity in    Saudi Arabia  </vt:lpstr>
      <vt:lpstr>Vitamin D deficiency in knee osteoarthritis patients and its association with obesity in  Saudi Arabia  Introduction</vt:lpstr>
      <vt:lpstr>Vitamin D deficiency in knee osteoarthritis patients and its association with obesity in  Saudi Arabia Introduction</vt:lpstr>
      <vt:lpstr>Vitamin D deficiency in knee osteoarthritis patients and its association with obesity in  Saudi Arabia Introduction</vt:lpstr>
      <vt:lpstr>Vitamin D deficiency in knee osteoarthritis patients and its association with obesity in  Saudi Arabia Introduction</vt:lpstr>
      <vt:lpstr>Vitamin D deficiency in knee osteoarthritis patients and its association with obesity in  Saudi Arabia Introduction</vt:lpstr>
      <vt:lpstr>Vitamin D deficiency in knee osteoarthritis patients and its association with obesity in  Saudi Arabia Introduction</vt:lpstr>
      <vt:lpstr>Vitamin D deficiency in knee osteoarthritis patients and its association with obesity in  Saudi Arabia Introduction</vt:lpstr>
      <vt:lpstr>Vitamin D deficiency in knee osteoarthritis patients and its association with obesity in  Saudi Arabia Introduction</vt:lpstr>
      <vt:lpstr>Vitamin D deficiency in knee osteoarthritis patients and its association with obesity in  Saudi Arabia Introduction</vt:lpstr>
      <vt:lpstr>Vitamin D deficiency in knee osteoarthritis patients and its association with obesity in  Saudi Arabia Introduction</vt:lpstr>
      <vt:lpstr>Vitamin D deficiency in knee osteoarthritis patients and its association with obesity in  Saudi Arabia Introduction</vt:lpstr>
      <vt:lpstr>Vitamin D deficiency in knee osteoarthritis patients and its association with obesity in  Saudi Arabia Introduction</vt:lpstr>
      <vt:lpstr>Vitamin D deficiency in knee osteoarthritis patients and its association with obesity in  Saudi Arabia Introduction</vt:lpstr>
      <vt:lpstr>Vitamin D deficiency in knee osteoarthritis patients and its association with obesity in  Saudi Arabia Introduction</vt:lpstr>
      <vt:lpstr>Vitamin D deficiency in knee osteoarthritis patients and its association with obesity in  Saudi Arabia Introduction</vt:lpstr>
      <vt:lpstr>Vitamin D deficiency in knee osteoarthritis patients and its association with obesity in  Saudi Arabia Introduction</vt:lpstr>
      <vt:lpstr>Vitamin D deficiency in knee osteoarthritis patients and its association with obesity in  Saudi Arabia Introduction</vt:lpstr>
      <vt:lpstr>Vitamin D deficiency in knee osteoarthritis patients and its association with obesity in  Saudi Arabia Introduction</vt:lpstr>
      <vt:lpstr>  Vitamin D deficiency in knee osteoarthritis patients and its association with obesity in  Saudi Arabia                               Subjects and Methods </vt:lpstr>
      <vt:lpstr>Vitamin D deficiency in knee osteoarthritis patients and its association with obesity in  Saudi Arabia Subjects and methods</vt:lpstr>
      <vt:lpstr>Vitamin D deficiency in knee osteoarthritis patients and its association with obesity in  Saudi Arabia Subjects and methods</vt:lpstr>
      <vt:lpstr>Vitamin D deficiency in knee osteoarthritis patients and its association with obesity in  Saudi Arabia Subjects and methods</vt:lpstr>
      <vt:lpstr>Vitamin D deficiency in knee osteoarthritis patients and its association with obesity in  Saudi Arabia Subjects and methods</vt:lpstr>
      <vt:lpstr>Vitamin D deficiency in knee osteoarthritis patients and its association with obesity in  Saudi Arabia Subjects and methods</vt:lpstr>
      <vt:lpstr>Vitamin D deficiency in knee osteoarthritis patients and its association with obesity in  Saudi Arabia Subjects and methods</vt:lpstr>
      <vt:lpstr>Vitamin D deficiency in knee osteoarthritis patients and its association with obesity in  Saudi Arabia Subjects and methods</vt:lpstr>
      <vt:lpstr>Vitamin D deficiency in knee osteoarthritis patients and its association with obesity in  Saudi Arabia Subjects and methods</vt:lpstr>
      <vt:lpstr>Vitamin D deficiency in knee osteoarthritis patients and its association with obesity in  Saudi Arabia Subjects and methods</vt:lpstr>
      <vt:lpstr>                              Vitamin D deficiency in knee osteoarthritis patients and its association with obesity in  Saudi Arabia                                 Results </vt:lpstr>
      <vt:lpstr>Slide 31</vt:lpstr>
      <vt:lpstr>         Vitamin D deficiency in knee osteoarthritis patients and its association with obesity in  Saudi Arabia  Results  </vt:lpstr>
      <vt:lpstr>         Vitamin D deficiency in knee osteoarthritis patients and its association with obesity in  Saudi Arabia  Results  </vt:lpstr>
      <vt:lpstr>         Vitamin D deficiency in knee osteoarthritis patients and its association with obesity in  Saudi Arabia  Results  </vt:lpstr>
      <vt:lpstr>         Vitamin D deficiency in knee osteoarthritis patients and its association with obesity in  Saudi Arabia  Results  </vt:lpstr>
      <vt:lpstr>         Vitamin D deficiency in knee osteoarthritis patients and its association with obesity in  Saudi Arabia  Results  </vt:lpstr>
      <vt:lpstr>         Vitamin D deficiency in knee osteoarthritis patients and its association with obesity in  Saudi Arabia  Results  </vt:lpstr>
      <vt:lpstr>         Vitamin D deficiency in knee osteoarthritis patients and its association with obesity in  Saudi Arabia  Results  </vt:lpstr>
      <vt:lpstr>         Vitamin D deficiency in knee osteoarthritis patients and its association with obesity in  Saudi Arabia  Results  </vt:lpstr>
      <vt:lpstr>         Vitamin D deficiency in knee osteoarthritis patients and its association with obesity in  Saudi Arabia  Results  </vt:lpstr>
      <vt:lpstr>         Vitamin D deficiency in knee osteoarthritis patients and its association with obesity in  Saudi Arabia  Results  </vt:lpstr>
      <vt:lpstr>         Vitamin D deficiency in knee osteoarthritis patients and its association with obesity in  Saudi Arabia    Conclusion  </vt:lpstr>
      <vt:lpstr>         Vitamin D deficiency in knee osteoarthritis patients and its association with obesity in  Saudi Arabia    Recommendation  </vt:lpstr>
      <vt:lpstr>Thank you for your time and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 D deficiency in knee osteoarthritis patients and its association with obesity in                           Saudi Arabia</dc:title>
  <dc:creator>KH-HOSP-6624</dc:creator>
  <cp:lastModifiedBy>Rajdeep Chanda</cp:lastModifiedBy>
  <cp:revision>306</cp:revision>
  <dcterms:created xsi:type="dcterms:W3CDTF">2014-05-22T08:55:23Z</dcterms:created>
  <dcterms:modified xsi:type="dcterms:W3CDTF">2014-10-07T16:26:19Z</dcterms:modified>
</cp:coreProperties>
</file>