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4" r:id="rId3"/>
    <p:sldId id="260" r:id="rId4"/>
    <p:sldId id="273" r:id="rId5"/>
    <p:sldId id="274" r:id="rId6"/>
    <p:sldId id="275" r:id="rId7"/>
    <p:sldId id="276" r:id="rId8"/>
    <p:sldId id="281" r:id="rId9"/>
    <p:sldId id="277" r:id="rId10"/>
    <p:sldId id="280" r:id="rId11"/>
    <p:sldId id="27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A3000"/>
    <a:srgbClr val="C02500"/>
    <a:srgbClr val="FF3300"/>
    <a:srgbClr val="990000"/>
    <a:srgbClr val="455B5D"/>
    <a:srgbClr val="FFFFFF"/>
    <a:srgbClr val="0DF3FF"/>
    <a:srgbClr val="C97DB9"/>
    <a:srgbClr val="ECD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660"/>
  </p:normalViewPr>
  <p:slideViewPr>
    <p:cSldViewPr>
      <p:cViewPr>
        <p:scale>
          <a:sx n="75" d="100"/>
          <a:sy n="75" d="100"/>
        </p:scale>
        <p:origin x="-1278"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45"/>
    </mc:Choice>
    <mc:Fallback>
      <c:style val="4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61937160767526"/>
          <c:y val="4.583333333333333E-2"/>
          <c:w val="0.79719644267767498"/>
          <c:h val="0.75000078740157483"/>
        </c:manualLayout>
      </c:layout>
      <c:barChart>
        <c:barDir val="col"/>
        <c:grouping val="clustered"/>
        <c:varyColors val="0"/>
        <c:ser>
          <c:idx val="0"/>
          <c:order val="0"/>
          <c:invertIfNegative val="0"/>
          <c:errBars>
            <c:errBarType val="both"/>
            <c:errValType val="cust"/>
            <c:noEndCap val="0"/>
            <c:plus>
              <c:numRef>
                <c:f>Sheet1!$I$13</c:f>
                <c:numCache>
                  <c:formatCode>General</c:formatCode>
                  <c:ptCount val="1"/>
                  <c:pt idx="0">
                    <c:v>5.9060283567468899</c:v>
                  </c:pt>
                </c:numCache>
              </c:numRef>
            </c:plus>
            <c:minus>
              <c:numRef>
                <c:f>Sheet1!$I$13</c:f>
                <c:numCache>
                  <c:formatCode>General</c:formatCode>
                  <c:ptCount val="1"/>
                  <c:pt idx="0">
                    <c:v>5.9060283567468899</c:v>
                  </c:pt>
                </c:numCache>
              </c:numRef>
            </c:minus>
          </c:errBars>
          <c:cat>
            <c:strRef>
              <c:f>Sheet1!$B$1:$F$1</c:f>
              <c:strCache>
                <c:ptCount val="5"/>
                <c:pt idx="0">
                  <c:v>Control</c:v>
                </c:pt>
                <c:pt idx="1">
                  <c:v>0.1 μM</c:v>
                </c:pt>
                <c:pt idx="2">
                  <c:v>1 μM</c:v>
                </c:pt>
                <c:pt idx="3">
                  <c:v>5 μM</c:v>
                </c:pt>
                <c:pt idx="4">
                  <c:v>10 μM</c:v>
                </c:pt>
              </c:strCache>
            </c:strRef>
          </c:cat>
          <c:val>
            <c:numRef>
              <c:f>Sheet1!$B$13:$F$13</c:f>
              <c:numCache>
                <c:formatCode>General</c:formatCode>
                <c:ptCount val="5"/>
                <c:pt idx="0">
                  <c:v>80.225610000000003</c:v>
                </c:pt>
                <c:pt idx="1">
                  <c:v>71.121133333333304</c:v>
                </c:pt>
                <c:pt idx="2">
                  <c:v>60.747135833333324</c:v>
                </c:pt>
                <c:pt idx="3">
                  <c:v>55.617062599999997</c:v>
                </c:pt>
                <c:pt idx="4">
                  <c:v>42.5286835</c:v>
                </c:pt>
              </c:numCache>
            </c:numRef>
          </c:val>
        </c:ser>
        <c:dLbls>
          <c:showLegendKey val="0"/>
          <c:showVal val="0"/>
          <c:showCatName val="0"/>
          <c:showSerName val="0"/>
          <c:showPercent val="0"/>
          <c:showBubbleSize val="0"/>
        </c:dLbls>
        <c:gapWidth val="108"/>
        <c:overlap val="-76"/>
        <c:axId val="8295168"/>
        <c:axId val="8296320"/>
      </c:barChart>
      <c:catAx>
        <c:axId val="8295168"/>
        <c:scaling>
          <c:orientation val="minMax"/>
        </c:scaling>
        <c:delete val="0"/>
        <c:axPos val="b"/>
        <c:title>
          <c:tx>
            <c:rich>
              <a:bodyPr/>
              <a:lstStyle/>
              <a:p>
                <a:pPr>
                  <a:defRPr/>
                </a:pPr>
                <a:r>
                  <a:rPr lang="en-GB"/>
                  <a:t>Concentration of BPA</a:t>
                </a:r>
              </a:p>
            </c:rich>
          </c:tx>
          <c:layout>
            <c:manualLayout>
              <c:xMode val="edge"/>
              <c:yMode val="edge"/>
              <c:x val="0.35760568763855971"/>
              <c:y val="0.93303333333333338"/>
            </c:manualLayout>
          </c:layout>
          <c:overlay val="0"/>
        </c:title>
        <c:numFmt formatCode="General" sourceLinked="1"/>
        <c:majorTickMark val="out"/>
        <c:minorTickMark val="none"/>
        <c:tickLblPos val="nextTo"/>
        <c:txPr>
          <a:bodyPr rot="0" vert="horz"/>
          <a:lstStyle/>
          <a:p>
            <a:pPr>
              <a:defRPr/>
            </a:pPr>
            <a:endParaRPr lang="ru-RU"/>
          </a:p>
        </c:txPr>
        <c:crossAx val="8296320"/>
        <c:crosses val="autoZero"/>
        <c:auto val="1"/>
        <c:lblAlgn val="ctr"/>
        <c:lblOffset val="100"/>
        <c:tickLblSkip val="1"/>
        <c:tickMarkSkip val="1"/>
        <c:noMultiLvlLbl val="0"/>
      </c:catAx>
      <c:valAx>
        <c:axId val="8296320"/>
        <c:scaling>
          <c:orientation val="minMax"/>
        </c:scaling>
        <c:delete val="0"/>
        <c:axPos val="l"/>
        <c:title>
          <c:tx>
            <c:rich>
              <a:bodyPr/>
              <a:lstStyle/>
              <a:p>
                <a:pPr>
                  <a:defRPr/>
                </a:pPr>
                <a:r>
                  <a:rPr lang="en-GB"/>
                  <a:t>Motility of spermatozoa (%)</a:t>
                </a:r>
              </a:p>
            </c:rich>
          </c:tx>
          <c:layout>
            <c:manualLayout>
              <c:xMode val="edge"/>
              <c:yMode val="edge"/>
              <c:x val="1.7259978425026967E-2"/>
              <c:y val="0.12500026246719159"/>
            </c:manualLayout>
          </c:layout>
          <c:overlay val="0"/>
        </c:title>
        <c:numFmt formatCode="General" sourceLinked="1"/>
        <c:majorTickMark val="out"/>
        <c:minorTickMark val="none"/>
        <c:tickLblPos val="nextTo"/>
        <c:txPr>
          <a:bodyPr rot="0" vert="horz"/>
          <a:lstStyle/>
          <a:p>
            <a:pPr>
              <a:defRPr/>
            </a:pPr>
            <a:endParaRPr lang="ru-RU"/>
          </a:p>
        </c:txPr>
        <c:crossAx val="8295168"/>
        <c:crosses val="autoZero"/>
        <c:crossBetween val="between"/>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ru-RU"/>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0.51294</cdr:x>
      <cdr:y>0.2025</cdr:y>
    </cdr:from>
    <cdr:to>
      <cdr:x>0.56149</cdr:x>
      <cdr:y>0.2725</cdr:y>
    </cdr:to>
    <cdr:sp macro="" textlink="">
      <cdr:nvSpPr>
        <cdr:cNvPr id="2" name="TextBox 1"/>
        <cdr:cNvSpPr txBox="1"/>
      </cdr:nvSpPr>
      <cdr:spPr>
        <a:xfrm xmlns:a="http://schemas.openxmlformats.org/drawingml/2006/main">
          <a:off x="3019425" y="771525"/>
          <a:ext cx="28575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600">
              <a:solidFill>
                <a:schemeClr val="bg1"/>
              </a:solidFill>
            </a:rPr>
            <a:t>*</a:t>
          </a:r>
        </a:p>
      </cdr:txBody>
    </cdr:sp>
  </cdr:relSizeAnchor>
  <cdr:relSizeAnchor xmlns:cdr="http://schemas.openxmlformats.org/drawingml/2006/chartDrawing">
    <cdr:from>
      <cdr:x>0.6753</cdr:x>
      <cdr:y>0.23833</cdr:y>
    </cdr:from>
    <cdr:to>
      <cdr:x>0.72384</cdr:x>
      <cdr:y>0.3125</cdr:y>
    </cdr:to>
    <cdr:sp macro="" textlink="">
      <cdr:nvSpPr>
        <cdr:cNvPr id="33" name="TextBox 1"/>
        <cdr:cNvSpPr txBox="1"/>
      </cdr:nvSpPr>
      <cdr:spPr>
        <a:xfrm xmlns:a="http://schemas.openxmlformats.org/drawingml/2006/main">
          <a:off x="3975100" y="908049"/>
          <a:ext cx="285750" cy="2825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a:solidFill>
                <a:schemeClr val="bg1"/>
              </a:solidFill>
            </a:rPr>
            <a:t>*</a:t>
          </a:r>
        </a:p>
      </cdr:txBody>
    </cdr:sp>
  </cdr:relSizeAnchor>
  <cdr:relSizeAnchor xmlns:cdr="http://schemas.openxmlformats.org/drawingml/2006/chartDrawing">
    <cdr:from>
      <cdr:x>0.82416</cdr:x>
      <cdr:y>0.34833</cdr:y>
    </cdr:from>
    <cdr:to>
      <cdr:x>0.90777</cdr:x>
      <cdr:y>0.41833</cdr:y>
    </cdr:to>
    <cdr:sp macro="" textlink="">
      <cdr:nvSpPr>
        <cdr:cNvPr id="34" name="TextBox 1"/>
        <cdr:cNvSpPr txBox="1"/>
      </cdr:nvSpPr>
      <cdr:spPr>
        <a:xfrm xmlns:a="http://schemas.openxmlformats.org/drawingml/2006/main">
          <a:off x="4851399" y="1327150"/>
          <a:ext cx="492125"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a:solidFill>
                <a:schemeClr val="bg1"/>
              </a:solidFill>
            </a:rPr>
            <a:t>*</a:t>
          </a:r>
          <a:r>
            <a:rPr lang="ru-RU" sz="1600">
              <a:solidFill>
                <a:schemeClr val="bg1"/>
              </a:solidFill>
              <a:effectLst/>
              <a:latin typeface="+mn-lt"/>
              <a:ea typeface="+mn-ea"/>
              <a:cs typeface="+mn-cs"/>
            </a:rPr>
            <a:t>*</a:t>
          </a:r>
          <a:endParaRPr lang="ru-RU" sz="160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32BC4-DCDB-4140-B6AC-689D9406DA76}" type="datetimeFigureOut">
              <a:rPr lang="en-US" smtClean="0"/>
              <a:t>8/22/2015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F68C9-551C-409D-B7CD-97656E71B046}" type="slidenum">
              <a:rPr lang="en-US" smtClean="0"/>
              <a:t>‹#›</a:t>
            </a:fld>
            <a:endParaRPr lang="en-US"/>
          </a:p>
        </p:txBody>
      </p:sp>
    </p:spTree>
    <p:extLst>
      <p:ext uri="{BB962C8B-B14F-4D97-AF65-F5344CB8AC3E}">
        <p14:creationId xmlns:p14="http://schemas.microsoft.com/office/powerpoint/2010/main" val="119334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smtClean="0">
              <a:solidFill>
                <a:schemeClr val="tx1"/>
              </a:solidFill>
              <a:latin typeface="+mn-lt"/>
              <a:ea typeface="ヒラギノ角ゴ Pro W3" charset="0"/>
              <a:cs typeface="ヒラギノ角ゴ Pro W3" charset="0"/>
            </a:endParaRPr>
          </a:p>
        </p:txBody>
      </p:sp>
      <p:sp>
        <p:nvSpPr>
          <p:cNvPr id="4" name="Номер слайда 3"/>
          <p:cNvSpPr>
            <a:spLocks noGrp="1"/>
          </p:cNvSpPr>
          <p:nvPr>
            <p:ph type="sldNum" sz="quarter" idx="10"/>
          </p:nvPr>
        </p:nvSpPr>
        <p:spPr/>
        <p:txBody>
          <a:bodyPr/>
          <a:lstStyle/>
          <a:p>
            <a:pPr>
              <a:defRPr/>
            </a:pPr>
            <a:fld id="{D80E7DF3-B39F-4D10-8C8D-EF5561EBD00B}" type="slidenum">
              <a:rPr lang="cs-CZ" smtClean="0"/>
              <a:pPr>
                <a:defRPr/>
              </a:pPr>
              <a:t>4</a:t>
            </a:fld>
            <a:endParaRPr lang="cs-CZ"/>
          </a:p>
        </p:txBody>
      </p:sp>
    </p:spTree>
    <p:extLst>
      <p:ext uri="{BB962C8B-B14F-4D97-AF65-F5344CB8AC3E}">
        <p14:creationId xmlns:p14="http://schemas.microsoft.com/office/powerpoint/2010/main" val="184400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22.08.2015</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66523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22.08.2015</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80401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22.08.2015</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628166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22.08.2015</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97503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22.08.2015</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54494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22.08.2015</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20573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22.08.2015</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79478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22.08.2015</a:t>
            </a:fld>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20321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22.08.2015</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90754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22.08.2015</a:t>
            </a:fld>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05044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22.08.2015</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04502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B4C71EC6-210F-42DE-9C53-41977AD35B3D}" type="datetimeFigureOut">
              <a:rPr lang="ru-RU" smtClean="0"/>
              <a:t>22.08.2015</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34502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B4C71EC6-210F-42DE-9C53-41977AD35B3D}" type="datetimeFigureOut">
              <a:rPr lang="ru-RU" smtClean="0"/>
              <a:t>22.08.2015</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jp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5" Type="http://schemas.microsoft.com/office/2007/relationships/hdphoto" Target="../media/hdphoto1.wdp"/><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2" name="Rectangle 5"/>
          <p:cNvSpPr>
            <a:spLocks/>
          </p:cNvSpPr>
          <p:nvPr/>
        </p:nvSpPr>
        <p:spPr bwMode="auto">
          <a:xfrm>
            <a:off x="7356475" y="6162675"/>
            <a:ext cx="1270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spcBef>
                <a:spcPct val="20000"/>
              </a:spcBef>
              <a:buChar char="•"/>
              <a:defRPr sz="3200">
                <a:solidFill>
                  <a:schemeClr val="tx1"/>
                </a:solidFill>
                <a:latin typeface="Arial" pitchFamily="34" charset="0"/>
              </a:defRPr>
            </a:lvl1pPr>
            <a:lvl2pPr marL="742950" indent="-285750" defTabSz="642938">
              <a:spcBef>
                <a:spcPct val="20000"/>
              </a:spcBef>
              <a:buChar char="–"/>
              <a:defRPr sz="2800">
                <a:solidFill>
                  <a:schemeClr val="tx1"/>
                </a:solidFill>
                <a:latin typeface="Arial" pitchFamily="34" charset="0"/>
              </a:defRPr>
            </a:lvl2pPr>
            <a:lvl3pPr marL="1143000" indent="-228600" defTabSz="642938">
              <a:spcBef>
                <a:spcPct val="20000"/>
              </a:spcBef>
              <a:buChar char="•"/>
              <a:defRPr sz="2400">
                <a:solidFill>
                  <a:schemeClr val="tx1"/>
                </a:solidFill>
                <a:latin typeface="Arial" pitchFamily="34" charset="0"/>
              </a:defRPr>
            </a:lvl3pPr>
            <a:lvl4pPr marL="1600200" indent="-228600" defTabSz="642938">
              <a:spcBef>
                <a:spcPct val="20000"/>
              </a:spcBef>
              <a:buChar char="–"/>
              <a:defRPr sz="2000">
                <a:solidFill>
                  <a:schemeClr val="tx1"/>
                </a:solidFill>
                <a:latin typeface="Arial" pitchFamily="34" charset="0"/>
              </a:defRPr>
            </a:lvl4pPr>
            <a:lvl5pPr marL="2057400" indent="-228600" defTabSz="642938">
              <a:spcBef>
                <a:spcPct val="20000"/>
              </a:spcBef>
              <a:buChar char="»"/>
              <a:defRPr sz="2000">
                <a:solidFill>
                  <a:schemeClr val="tx1"/>
                </a:solidFill>
                <a:latin typeface="Arial" pitchFamily="34" charset="0"/>
              </a:defRPr>
            </a:lvl5pPr>
            <a:lvl6pPr marL="2514600" indent="-228600" defTabSz="642938" eaLnBrk="0" fontAlgn="base" hangingPunct="0">
              <a:spcBef>
                <a:spcPct val="20000"/>
              </a:spcBef>
              <a:spcAft>
                <a:spcPct val="0"/>
              </a:spcAft>
              <a:buChar char="»"/>
              <a:defRPr sz="2000">
                <a:solidFill>
                  <a:schemeClr val="tx1"/>
                </a:solidFill>
                <a:latin typeface="Arial" pitchFamily="34" charset="0"/>
              </a:defRPr>
            </a:lvl6pPr>
            <a:lvl7pPr marL="2971800" indent="-228600" defTabSz="642938" eaLnBrk="0" fontAlgn="base" hangingPunct="0">
              <a:spcBef>
                <a:spcPct val="20000"/>
              </a:spcBef>
              <a:spcAft>
                <a:spcPct val="0"/>
              </a:spcAft>
              <a:buChar char="»"/>
              <a:defRPr sz="2000">
                <a:solidFill>
                  <a:schemeClr val="tx1"/>
                </a:solidFill>
                <a:latin typeface="Arial" pitchFamily="34" charset="0"/>
              </a:defRPr>
            </a:lvl7pPr>
            <a:lvl8pPr marL="3429000" indent="-228600" defTabSz="642938" eaLnBrk="0" fontAlgn="base" hangingPunct="0">
              <a:spcBef>
                <a:spcPct val="20000"/>
              </a:spcBef>
              <a:spcAft>
                <a:spcPct val="0"/>
              </a:spcAft>
              <a:buChar char="»"/>
              <a:defRPr sz="2000">
                <a:solidFill>
                  <a:schemeClr val="tx1"/>
                </a:solidFill>
                <a:latin typeface="Arial" pitchFamily="34" charset="0"/>
              </a:defRPr>
            </a:lvl8pPr>
            <a:lvl9pPr marL="3886200" indent="-228600" defTabSz="642938" eaLnBrk="0" fontAlgn="base" hangingPunct="0">
              <a:spcBef>
                <a:spcPct val="20000"/>
              </a:spcBef>
              <a:spcAft>
                <a:spcPct val="0"/>
              </a:spcAft>
              <a:buChar char="»"/>
              <a:defRPr sz="2000">
                <a:solidFill>
                  <a:schemeClr val="tx1"/>
                </a:solidFill>
                <a:latin typeface="Arial" pitchFamily="34" charset="0"/>
              </a:defRPr>
            </a:lvl9pPr>
          </a:lstStyle>
          <a:p>
            <a:pPr algn="r" eaLnBrk="1" hangingPunct="1">
              <a:lnSpc>
                <a:spcPct val="90000"/>
              </a:lnSpc>
              <a:spcBef>
                <a:spcPct val="0"/>
              </a:spcBef>
              <a:buFontTx/>
              <a:buNone/>
            </a:pPr>
            <a:r>
              <a:rPr lang="en-US" altLang="ru-RU" sz="1300">
                <a:solidFill>
                  <a:srgbClr val="61C0BC"/>
                </a:solidFill>
                <a:latin typeface="Clara Sans" pitchFamily="122" charset="0"/>
                <a:ea typeface="ヒラギノ角ゴ Pro W3" pitchFamily="122" charset="-128"/>
                <a:sym typeface="Clara Sans" pitchFamily="122" charset="0"/>
              </a:rPr>
              <a:t>www.frov.jcu.cz</a:t>
            </a:r>
          </a:p>
        </p:txBody>
      </p:sp>
      <p:sp>
        <p:nvSpPr>
          <p:cNvPr id="2" name="Прямоугольник 1"/>
          <p:cNvSpPr/>
          <p:nvPr/>
        </p:nvSpPr>
        <p:spPr>
          <a:xfrm>
            <a:off x="-17637" y="1802166"/>
            <a:ext cx="9036496" cy="1015663"/>
          </a:xfrm>
          <a:prstGeom prst="rect">
            <a:avLst/>
          </a:prstGeom>
        </p:spPr>
        <p:txBody>
          <a:bodyPr wrap="square">
            <a:spAutoFit/>
          </a:bodyPr>
          <a:lstStyle/>
          <a:p>
            <a:pPr algn="ctr"/>
            <a:r>
              <a:rPr lang="en-US" altLang="ru-RU" sz="2000" b="1" i="1" dirty="0"/>
              <a:t>IN VITRO </a:t>
            </a:r>
            <a:r>
              <a:rPr lang="en-US" altLang="ru-RU" sz="2000" b="1" dirty="0"/>
              <a:t>EFFECT OF BISPHENOL A ON DNA INTEGRITY AND INTRACELLULAR SIGNALING IN STURGEON (</a:t>
            </a:r>
            <a:r>
              <a:rPr lang="en-US" altLang="ru-RU" sz="2000" b="1" i="1" dirty="0"/>
              <a:t>ACIPENSER RUTHENUS</a:t>
            </a:r>
            <a:r>
              <a:rPr lang="en-US" altLang="ru-RU" sz="2000" b="1" dirty="0"/>
              <a:t>) SPERM </a:t>
            </a:r>
          </a:p>
        </p:txBody>
      </p:sp>
      <p:sp>
        <p:nvSpPr>
          <p:cNvPr id="8" name="TextBox 4"/>
          <p:cNvSpPr txBox="1">
            <a:spLocks noChangeArrowheads="1"/>
          </p:cNvSpPr>
          <p:nvPr/>
        </p:nvSpPr>
        <p:spPr bwMode="auto">
          <a:xfrm>
            <a:off x="144014" y="2912322"/>
            <a:ext cx="20517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b="1" dirty="0"/>
              <a:t>Ievgeniia Gazo*,</a:t>
            </a:r>
            <a:endParaRPr lang="ru-RU" altLang="en-US" b="1" dirty="0"/>
          </a:p>
        </p:txBody>
      </p:sp>
      <p:sp>
        <p:nvSpPr>
          <p:cNvPr id="9" name="TextBox 10"/>
          <p:cNvSpPr txBox="1">
            <a:spLocks noChangeArrowheads="1"/>
          </p:cNvSpPr>
          <p:nvPr/>
        </p:nvSpPr>
        <p:spPr bwMode="auto">
          <a:xfrm>
            <a:off x="1964492" y="2912322"/>
            <a:ext cx="2285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b="1" dirty="0" err="1"/>
              <a:t>Pavla</a:t>
            </a:r>
            <a:r>
              <a:rPr lang="en-US" altLang="en-US" b="1" dirty="0"/>
              <a:t> </a:t>
            </a:r>
            <a:r>
              <a:rPr lang="en-US" altLang="en-US" b="1" dirty="0" err="1"/>
              <a:t>Linhartova</a:t>
            </a:r>
            <a:r>
              <a:rPr lang="en-US" altLang="en-US" b="1" dirty="0"/>
              <a:t>,</a:t>
            </a:r>
            <a:endParaRPr lang="ru-RU" altLang="en-US" b="1" dirty="0"/>
          </a:p>
        </p:txBody>
      </p:sp>
      <p:sp>
        <p:nvSpPr>
          <p:cNvPr id="10" name="TextBox 11"/>
          <p:cNvSpPr txBox="1">
            <a:spLocks noChangeArrowheads="1"/>
          </p:cNvSpPr>
          <p:nvPr/>
        </p:nvSpPr>
        <p:spPr bwMode="auto">
          <a:xfrm>
            <a:off x="4016212" y="2912322"/>
            <a:ext cx="3076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b="1"/>
              <a:t>Anna Shaliutina-Kolešová,</a:t>
            </a:r>
            <a:endParaRPr lang="ru-RU" altLang="en-US" b="1"/>
          </a:p>
        </p:txBody>
      </p:sp>
      <p:sp>
        <p:nvSpPr>
          <p:cNvPr id="11" name="TextBox 12"/>
          <p:cNvSpPr txBox="1">
            <a:spLocks noChangeArrowheads="1"/>
          </p:cNvSpPr>
          <p:nvPr/>
        </p:nvSpPr>
        <p:spPr bwMode="auto">
          <a:xfrm>
            <a:off x="7092280" y="2915652"/>
            <a:ext cx="1944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b="1"/>
              <a:t>Jacky Cosson</a:t>
            </a:r>
            <a:endParaRPr lang="ru-RU" altLang="en-US" b="1"/>
          </a:p>
        </p:txBody>
      </p:sp>
      <p:sp>
        <p:nvSpPr>
          <p:cNvPr id="18" name="Прямоугольник 5"/>
          <p:cNvSpPr>
            <a:spLocks noChangeArrowheads="1"/>
          </p:cNvSpPr>
          <p:nvPr/>
        </p:nvSpPr>
        <p:spPr bwMode="auto">
          <a:xfrm>
            <a:off x="242067" y="5499179"/>
            <a:ext cx="85170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ea typeface="ヒラギノ角ゴ ProN W3" pitchFamily="123" charset="-128"/>
                <a:sym typeface="Arial" pitchFamily="34" charset="0"/>
              </a:defRPr>
            </a:lvl1pPr>
            <a:lvl2pPr marL="742950" indent="-285750" eaLnBrk="0" hangingPunct="0">
              <a:defRPr>
                <a:solidFill>
                  <a:srgbClr val="000000"/>
                </a:solidFill>
                <a:latin typeface="Arial" pitchFamily="34" charset="0"/>
                <a:ea typeface="ヒラギノ角ゴ ProN W3" pitchFamily="123" charset="-128"/>
                <a:sym typeface="Arial" pitchFamily="34" charset="0"/>
              </a:defRPr>
            </a:lvl2pPr>
            <a:lvl3pPr marL="1143000" indent="-228600" eaLnBrk="0" hangingPunct="0">
              <a:defRPr>
                <a:solidFill>
                  <a:srgbClr val="000000"/>
                </a:solidFill>
                <a:latin typeface="Arial" pitchFamily="34" charset="0"/>
                <a:ea typeface="ヒラギノ角ゴ ProN W3" pitchFamily="123" charset="-128"/>
                <a:sym typeface="Arial" pitchFamily="34" charset="0"/>
              </a:defRPr>
            </a:lvl3pPr>
            <a:lvl4pPr marL="1600200" indent="-228600" eaLnBrk="0" hangingPunct="0">
              <a:defRPr>
                <a:solidFill>
                  <a:srgbClr val="000000"/>
                </a:solidFill>
                <a:latin typeface="Arial" pitchFamily="34" charset="0"/>
                <a:ea typeface="ヒラギノ角ゴ ProN W3" pitchFamily="123" charset="-128"/>
                <a:sym typeface="Arial" pitchFamily="34" charset="0"/>
              </a:defRPr>
            </a:lvl4pPr>
            <a:lvl5pPr marL="2057400" indent="-228600" eaLnBrk="0" hangingPunct="0">
              <a:defRPr>
                <a:solidFill>
                  <a:srgbClr val="000000"/>
                </a:solidFill>
                <a:latin typeface="Arial" pitchFamily="34" charset="0"/>
                <a:ea typeface="ヒラギノ角ゴ ProN W3" pitchFamily="123" charset="-128"/>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pitchFamily="123" charset="-128"/>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pitchFamily="123" charset="-128"/>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pitchFamily="123" charset="-128"/>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pitchFamily="123" charset="-128"/>
                <a:sym typeface="Arial" pitchFamily="34" charset="0"/>
              </a:defRPr>
            </a:lvl9pPr>
          </a:lstStyle>
          <a:p>
            <a:pPr eaLnBrk="1" hangingPunct="1">
              <a:defRPr/>
            </a:pPr>
            <a:r>
              <a:rPr lang="en-US" altLang="ru-RU" sz="1400" dirty="0">
                <a:solidFill>
                  <a:schemeClr val="tx1"/>
                </a:solidFill>
              </a:rPr>
              <a:t>University of South Bohemia in </a:t>
            </a:r>
            <a:r>
              <a:rPr lang="en-US" altLang="ru-RU" sz="1400" dirty="0" err="1">
                <a:solidFill>
                  <a:schemeClr val="tx1"/>
                </a:solidFill>
              </a:rPr>
              <a:t>České</a:t>
            </a:r>
            <a:r>
              <a:rPr lang="en-US" altLang="ru-RU" sz="1400" dirty="0">
                <a:solidFill>
                  <a:schemeClr val="tx1"/>
                </a:solidFill>
              </a:rPr>
              <a:t> </a:t>
            </a:r>
            <a:r>
              <a:rPr lang="en-US" altLang="ru-RU" sz="1400" dirty="0" err="1">
                <a:solidFill>
                  <a:schemeClr val="tx1"/>
                </a:solidFill>
              </a:rPr>
              <a:t>Budějovice</a:t>
            </a:r>
            <a:r>
              <a:rPr lang="en-US" altLang="ru-RU" sz="1400" dirty="0">
                <a:solidFill>
                  <a:schemeClr val="tx1"/>
                </a:solidFill>
              </a:rPr>
              <a:t>, Faculty of Fisheries and Protection of Waters, South Bohemian Research Center of Aquaculture and Biodiversity of </a:t>
            </a:r>
            <a:r>
              <a:rPr lang="en-US" altLang="ru-RU" sz="1400" dirty="0" err="1">
                <a:solidFill>
                  <a:schemeClr val="tx1"/>
                </a:solidFill>
              </a:rPr>
              <a:t>Hydrocenoses</a:t>
            </a:r>
            <a:r>
              <a:rPr lang="en-US" altLang="ru-RU" sz="1400" dirty="0">
                <a:solidFill>
                  <a:schemeClr val="tx1"/>
                </a:solidFill>
              </a:rPr>
              <a:t>, </a:t>
            </a:r>
            <a:r>
              <a:rPr lang="en-US" altLang="ru-RU" sz="1400" dirty="0" err="1">
                <a:solidFill>
                  <a:schemeClr val="tx1"/>
                </a:solidFill>
              </a:rPr>
              <a:t>Zátiší</a:t>
            </a:r>
            <a:r>
              <a:rPr lang="en-US" altLang="ru-RU" sz="1400" dirty="0">
                <a:solidFill>
                  <a:schemeClr val="tx1"/>
                </a:solidFill>
              </a:rPr>
              <a:t> 728/II, 389 25 </a:t>
            </a:r>
            <a:r>
              <a:rPr lang="en-US" altLang="ru-RU" sz="1400" dirty="0" err="1">
                <a:solidFill>
                  <a:schemeClr val="tx1"/>
                </a:solidFill>
              </a:rPr>
              <a:t>Vodňany</a:t>
            </a:r>
            <a:r>
              <a:rPr lang="en-US" altLang="ru-RU" sz="1400" dirty="0">
                <a:solidFill>
                  <a:schemeClr val="tx1"/>
                </a:solidFill>
              </a:rPr>
              <a:t>, Czech Republic</a:t>
            </a:r>
            <a:endParaRPr lang="ru-RU" altLang="ru-RU" sz="1400" dirty="0" smtClean="0">
              <a:solidFill>
                <a:schemeClr val="tx1"/>
              </a:solidFill>
            </a:endParaRPr>
          </a:p>
        </p:txBody>
      </p:sp>
      <p:pic>
        <p:nvPicPr>
          <p:cNvPr id="16" name="Picture 68"/>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384074" y="324416"/>
            <a:ext cx="3068605" cy="6563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prstDash val="solid"/>
                <a:miter lim="800000"/>
                <a:headEnd/>
                <a:tailEnd/>
              </a14:hiddenLine>
            </a:ext>
          </a:extLst>
        </p:spPr>
      </p:pic>
    </p:spTree>
    <p:extLst>
      <p:ext uri="{BB962C8B-B14F-4D97-AF65-F5344CB8AC3E}">
        <p14:creationId xmlns:p14="http://schemas.microsoft.com/office/powerpoint/2010/main" val="1264633415"/>
      </p:ext>
    </p:extLst>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_in_07_c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173"/>
            <a:ext cx="9160231" cy="68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10"/>
          <p:cNvSpPr/>
          <p:nvPr/>
        </p:nvSpPr>
        <p:spPr>
          <a:xfrm>
            <a:off x="1835696" y="908720"/>
            <a:ext cx="6134496" cy="707886"/>
          </a:xfrm>
          <a:prstGeom prst="rect">
            <a:avLst/>
          </a:prstGeom>
          <a:noFill/>
        </p:spPr>
        <p:txBody>
          <a:bodyPr wrap="square" lIns="91440" tIns="45720" rIns="91440" bIns="45720">
            <a:spAutoFit/>
          </a:bodyPr>
          <a:lstStyle/>
          <a:p>
            <a:r>
              <a:rPr lang="en-US" altLang="cs-CZ" sz="4000" b="1" dirty="0" smtClean="0">
                <a:ln w="17780" cmpd="sng">
                  <a:solidFill>
                    <a:schemeClr val="accent1">
                      <a:tint val="3000"/>
                    </a:schemeClr>
                  </a:solidFill>
                  <a:prstDash val="solid"/>
                  <a:miter lim="800000"/>
                </a:ln>
                <a:gradFill>
                  <a:gsLst>
                    <a:gs pos="10000">
                      <a:srgbClr val="0DF3FF"/>
                    </a:gs>
                    <a:gs pos="90000">
                      <a:srgbClr val="455B5D"/>
                    </a:gs>
                  </a:gsLst>
                  <a:lin ang="5400000"/>
                </a:gradFill>
                <a:effectLst>
                  <a:outerShdw blurRad="55000" dist="50800" dir="5400000" algn="tl">
                    <a:srgbClr val="000000">
                      <a:alpha val="33000"/>
                    </a:srgbClr>
                  </a:outerShdw>
                </a:effectLst>
              </a:rPr>
              <a:t>ACKNOWLEDGEMENTS</a:t>
            </a:r>
          </a:p>
        </p:txBody>
      </p:sp>
      <p:sp>
        <p:nvSpPr>
          <p:cNvPr id="4" name="Rectangle 3"/>
          <p:cNvSpPr/>
          <p:nvPr/>
        </p:nvSpPr>
        <p:spPr>
          <a:xfrm>
            <a:off x="2662660" y="5661248"/>
            <a:ext cx="6480720" cy="1015663"/>
          </a:xfrm>
          <a:prstGeom prst="rect">
            <a:avLst/>
          </a:prstGeom>
        </p:spPr>
        <p:txBody>
          <a:bodyPr wrap="square">
            <a:spAutoFit/>
          </a:bodyPr>
          <a:lstStyle/>
          <a:p>
            <a:r>
              <a:rPr lang="en-US" altLang="ru-RU" sz="2000" b="1" i="1" dirty="0">
                <a:solidFill>
                  <a:srgbClr val="FF0000"/>
                </a:solidFill>
                <a:latin typeface="Arial" panose="020B0604020202020204" pitchFamily="34" charset="0"/>
                <a:cs typeface="Arial" panose="020B0604020202020204" pitchFamily="34" charset="0"/>
              </a:rPr>
              <a:t>CZ.1.05/2.1.00/01.0024</a:t>
            </a:r>
            <a:r>
              <a:rPr lang="en-US" altLang="ru-RU" sz="2000" b="1" i="1" dirty="0" smtClean="0">
                <a:solidFill>
                  <a:srgbClr val="FF0000"/>
                </a:solidFill>
                <a:latin typeface="Arial" panose="020B0604020202020204" pitchFamily="34" charset="0"/>
                <a:cs typeface="Arial" panose="020B0604020202020204" pitchFamily="34" charset="0"/>
              </a:rPr>
              <a:t>, NPU </a:t>
            </a:r>
            <a:r>
              <a:rPr lang="en-US" altLang="ru-RU" sz="2000" b="1" i="1" dirty="0">
                <a:solidFill>
                  <a:srgbClr val="FF0000"/>
                </a:solidFill>
                <a:latin typeface="Arial" panose="020B0604020202020204" pitchFamily="34" charset="0"/>
                <a:cs typeface="Arial" panose="020B0604020202020204" pitchFamily="34" charset="0"/>
              </a:rPr>
              <a:t>LO1205, </a:t>
            </a:r>
            <a:r>
              <a:rPr lang="en-US" altLang="ru-RU" sz="2000" b="1" i="1" dirty="0" smtClean="0">
                <a:solidFill>
                  <a:srgbClr val="FF0000"/>
                </a:solidFill>
                <a:latin typeface="Arial" panose="020B0604020202020204" pitchFamily="34" charset="0"/>
                <a:cs typeface="Arial" panose="020B0604020202020204" pitchFamily="34" charset="0"/>
              </a:rPr>
              <a:t>COST </a:t>
            </a:r>
            <a:r>
              <a:rPr lang="en-US" altLang="ru-RU" sz="2000" b="1" i="1" dirty="0">
                <a:solidFill>
                  <a:srgbClr val="FF0000"/>
                </a:solidFill>
                <a:latin typeface="Arial" panose="020B0604020202020204" pitchFamily="34" charset="0"/>
                <a:cs typeface="Arial" panose="020B0604020202020204" pitchFamily="34" charset="0"/>
              </a:rPr>
              <a:t>(LD14119), </a:t>
            </a:r>
            <a:r>
              <a:rPr lang="en-US" altLang="ru-RU" sz="2000" b="1" i="1" dirty="0" smtClean="0">
                <a:solidFill>
                  <a:srgbClr val="FF0000"/>
                </a:solidFill>
                <a:latin typeface="Arial" panose="020B0604020202020204" pitchFamily="34" charset="0"/>
                <a:cs typeface="Arial" panose="020B0604020202020204" pitchFamily="34" charset="0"/>
              </a:rPr>
              <a:t> GAČR </a:t>
            </a:r>
            <a:r>
              <a:rPr lang="en-US" altLang="ru-RU" sz="2000" b="1" i="1" dirty="0">
                <a:solidFill>
                  <a:srgbClr val="FF0000"/>
                </a:solidFill>
                <a:latin typeface="Arial" panose="020B0604020202020204" pitchFamily="34" charset="0"/>
                <a:cs typeface="Arial" panose="020B0604020202020204" pitchFamily="34" charset="0"/>
              </a:rPr>
              <a:t>P502/11/0090, GAČR 523/08/0824, GAČR 15-12034S and GAJU 046/2010/Z</a:t>
            </a:r>
            <a:endParaRPr lang="en-US" sz="20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20484" y="5628165"/>
            <a:ext cx="2880320" cy="461665"/>
          </a:xfrm>
          <a:prstGeom prst="rect">
            <a:avLst/>
          </a:prstGeom>
          <a:noFill/>
        </p:spPr>
        <p:txBody>
          <a:bodyPr wrap="square" rtlCol="0">
            <a:spAutoFit/>
          </a:bodyPr>
          <a:lstStyle/>
          <a:p>
            <a:r>
              <a:rPr lang="en-US" sz="2400" b="1" dirty="0" smtClean="0">
                <a:solidFill>
                  <a:srgbClr val="C00000"/>
                </a:solidFill>
              </a:rPr>
              <a:t>Projects:</a:t>
            </a:r>
            <a:endParaRPr lang="en-US" sz="2400" b="1" dirty="0">
              <a:solidFill>
                <a:srgbClr val="C00000"/>
              </a:solidFill>
            </a:endParaRPr>
          </a:p>
        </p:txBody>
      </p:sp>
      <p:sp>
        <p:nvSpPr>
          <p:cNvPr id="7" name="Text Box 6"/>
          <p:cNvSpPr txBox="1">
            <a:spLocks/>
          </p:cNvSpPr>
          <p:nvPr/>
        </p:nvSpPr>
        <p:spPr bwMode="auto">
          <a:xfrm>
            <a:off x="220484" y="3942319"/>
            <a:ext cx="8686800" cy="1685846"/>
          </a:xfrm>
          <a:prstGeom prst="rect">
            <a:avLst/>
          </a:prstGeom>
          <a:noFill/>
          <a:ln>
            <a:noFill/>
          </a:ln>
          <a:effectLst/>
          <a:extLst>
            <a:ext uri="{909E8E84-426E-40DD-AFC4-6F175D3DCCD1}">
              <a14:hiddenFill xmlns:a14="http://schemas.microsoft.com/office/drawing/2010/main">
                <a:solidFill>
                  <a:srgbClr val="6C747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10000"/>
              </a:lnSpc>
              <a:spcBef>
                <a:spcPct val="50000"/>
              </a:spcBef>
            </a:pPr>
            <a:r>
              <a:rPr lang="en-US" altLang="ru-RU" sz="2400" b="1" dirty="0">
                <a:solidFill>
                  <a:schemeClr val="tx2"/>
                </a:solidFill>
                <a:sym typeface="Gill Sans Light" pitchFamily="1" charset="0"/>
              </a:rPr>
              <a:t>Research Institute of Fish Culture and Hydrobiology, especially Laboratory of Molecular, Cellular and Quantitative Genetics and Laboratory of Reproductive Physiology</a:t>
            </a:r>
          </a:p>
        </p:txBody>
      </p:sp>
      <p:pic>
        <p:nvPicPr>
          <p:cNvPr id="1026" name="Picture 2" descr="G:\Summer school 2015\обработанные\IMG_72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119" y="1831655"/>
            <a:ext cx="1436577" cy="19533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D:\D\Фото\Вылов\DSC039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2660" y="1831655"/>
            <a:ext cx="2639005" cy="19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D:\D\Фото\Fotki v labe\DSC_034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3808" y="1880011"/>
            <a:ext cx="2803476" cy="185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201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рыб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8050"/>
            <a:ext cx="8585200" cy="59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7"/>
          <p:cNvSpPr>
            <a:spLocks noChangeShapeType="1" noTextEdit="1"/>
          </p:cNvSpPr>
          <p:nvPr/>
        </p:nvSpPr>
        <p:spPr bwMode="auto">
          <a:xfrm>
            <a:off x="1403350" y="1700213"/>
            <a:ext cx="7372350" cy="790575"/>
          </a:xfrm>
          <a:prstGeom prst="rect">
            <a:avLst/>
          </a:prstGeom>
        </p:spPr>
        <p:txBody>
          <a:bodyPr spcFirstLastPara="1" wrap="none" fromWordArt="1">
            <a:prstTxWarp prst="textArchUp">
              <a:avLst>
                <a:gd name="adj" fmla="val 10800000"/>
              </a:avLst>
            </a:prstTxWarp>
          </a:bodyPr>
          <a:lstStyle/>
          <a:p>
            <a:r>
              <a:rPr lang="en-US" sz="4400" kern="10" dirty="0">
                <a:ln w="9525">
                  <a:solidFill>
                    <a:srgbClr val="000000"/>
                  </a:solidFill>
                  <a:round/>
                  <a:headEnd/>
                  <a:tailEnd/>
                </a:ln>
                <a:solidFill>
                  <a:srgbClr val="7B075D"/>
                </a:solidFill>
                <a:latin typeface="Arial Black"/>
              </a:rPr>
              <a:t>Thank you for attention!</a:t>
            </a:r>
          </a:p>
        </p:txBody>
      </p:sp>
    </p:spTree>
    <p:extLst>
      <p:ext uri="{BB962C8B-B14F-4D97-AF65-F5344CB8AC3E}">
        <p14:creationId xmlns:p14="http://schemas.microsoft.com/office/powerpoint/2010/main" val="3165656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bwMode="auto">
          <a:xfrm>
            <a:off x="1907704" y="896034"/>
            <a:ext cx="7236296" cy="15670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4101" name="Picture 5" descr="http://balloonsblow.org/wp-content/uploads/2012/04/Fresh-unopened-bottle-of-spring-water-straight-from-the-ocean..-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00808"/>
            <a:ext cx="5628166" cy="4221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30212" y="896033"/>
            <a:ext cx="5688632" cy="646331"/>
          </a:xfrm>
          <a:prstGeom prst="rect">
            <a:avLst/>
          </a:prstGeom>
        </p:spPr>
        <p:txBody>
          <a:bodyPr wrap="square">
            <a:spAutoFit/>
          </a:bodyPr>
          <a:lstStyle/>
          <a:p>
            <a:pPr algn="r"/>
            <a:r>
              <a:rPr lang="en-US" b="1" dirty="0" smtClean="0">
                <a:solidFill>
                  <a:srgbClr val="FF0000"/>
                </a:solidFill>
              </a:rPr>
              <a:t>Plastic in water is a source of numerous xenobiotic compounds, such as </a:t>
            </a:r>
            <a:r>
              <a:rPr lang="en-US" b="1" dirty="0" err="1" smtClean="0">
                <a:solidFill>
                  <a:srgbClr val="FF0000"/>
                </a:solidFill>
              </a:rPr>
              <a:t>Bisphenol</a:t>
            </a:r>
            <a:r>
              <a:rPr lang="en-US" b="1" dirty="0" smtClean="0">
                <a:solidFill>
                  <a:srgbClr val="FF0000"/>
                </a:solidFill>
              </a:rPr>
              <a:t> A</a:t>
            </a:r>
            <a:endParaRPr lang="en-US" b="1" dirty="0">
              <a:solidFill>
                <a:srgbClr val="FF0000"/>
              </a:solidFill>
            </a:endParaRPr>
          </a:p>
        </p:txBody>
      </p:sp>
      <p:pic>
        <p:nvPicPr>
          <p:cNvPr id="4104" name="Picture 8" descr="http://www.coralreefphotos.com/wp-content/uploads/2011/01/Oil-Sp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153" y="1542364"/>
            <a:ext cx="6348246" cy="476118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010604" y="660222"/>
            <a:ext cx="6008240" cy="923330"/>
          </a:xfrm>
          <a:prstGeom prst="rect">
            <a:avLst/>
          </a:prstGeom>
        </p:spPr>
        <p:txBody>
          <a:bodyPr wrap="square">
            <a:spAutoFit/>
          </a:bodyPr>
          <a:lstStyle/>
          <a:p>
            <a:pPr algn="r"/>
            <a:r>
              <a:rPr lang="en-US" b="1" dirty="0" smtClean="0">
                <a:solidFill>
                  <a:srgbClr val="FF0000"/>
                </a:solidFill>
              </a:rPr>
              <a:t>Agricultural runoff and other </a:t>
            </a:r>
            <a:r>
              <a:rPr lang="en-US" b="1" dirty="0" err="1" smtClean="0">
                <a:solidFill>
                  <a:srgbClr val="FF0000"/>
                </a:solidFill>
              </a:rPr>
              <a:t>polutants</a:t>
            </a:r>
            <a:r>
              <a:rPr lang="en-US" b="1" dirty="0" smtClean="0">
                <a:solidFill>
                  <a:srgbClr val="FF0000"/>
                </a:solidFill>
              </a:rPr>
              <a:t> can affect aquatic organisms by disrupting endocrine system and impairing gamete performance.</a:t>
            </a:r>
            <a:endParaRPr lang="en-US" b="1" dirty="0">
              <a:solidFill>
                <a:srgbClr val="FF0000"/>
              </a:solidFill>
            </a:endParaRPr>
          </a:p>
        </p:txBody>
      </p:sp>
      <p:pic>
        <p:nvPicPr>
          <p:cNvPr id="4108" name="Picture 12" descr="http://images.dpchallenge.com/images_challenge/0-999/36/1200/Copyrighted_Image_Reuse_Prohibited_67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105" y="1562958"/>
            <a:ext cx="6348246" cy="4761185"/>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9"/>
          <p:cNvSpPr>
            <a:spLocks noChangeArrowheads="1"/>
          </p:cNvSpPr>
          <p:nvPr/>
        </p:nvSpPr>
        <p:spPr bwMode="auto">
          <a:xfrm>
            <a:off x="2123728" y="6020901"/>
            <a:ext cx="54909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75">
              <a:spcBef>
                <a:spcPts val="2938"/>
              </a:spcBef>
              <a:buSzPct val="100000"/>
              <a:buFont typeface="Arial" panose="020B0604020202020204" pitchFamily="34" charset="0"/>
              <a:buChar char="•"/>
              <a:defRPr sz="12900">
                <a:solidFill>
                  <a:schemeClr val="tx1"/>
                </a:solidFill>
                <a:latin typeface="Arial" panose="020B0604020202020204" pitchFamily="34" charset="0"/>
                <a:ea typeface="ヒラギノ角ゴ ProN W3" pitchFamily="123" charset="-128"/>
                <a:sym typeface="Arial" panose="020B0604020202020204" pitchFamily="34" charset="0"/>
              </a:defRPr>
            </a:lvl1pPr>
            <a:lvl2pPr marL="742950" indent="-285750">
              <a:spcBef>
                <a:spcPts val="2575"/>
              </a:spcBef>
              <a:buSzPct val="100000"/>
              <a:buFont typeface="Arial" panose="020B0604020202020204" pitchFamily="34" charset="0"/>
              <a:buChar char="–"/>
              <a:defRPr sz="11300">
                <a:solidFill>
                  <a:schemeClr val="tx1"/>
                </a:solidFill>
                <a:latin typeface="Arial" panose="020B0604020202020204" pitchFamily="34" charset="0"/>
                <a:ea typeface="ヒラギノ角ゴ ProN W3" pitchFamily="123" charset="-128"/>
                <a:sym typeface="Arial" panose="020B0604020202020204" pitchFamily="34" charset="0"/>
              </a:defRPr>
            </a:lvl2pPr>
            <a:lvl3pPr marL="1143000" indent="-228600">
              <a:spcBef>
                <a:spcPts val="2200"/>
              </a:spcBef>
              <a:buSzPct val="100000"/>
              <a:buFont typeface="Arial" panose="020B0604020202020204" pitchFamily="34" charset="0"/>
              <a:buChar char="•"/>
              <a:defRPr sz="9700">
                <a:solidFill>
                  <a:schemeClr val="tx1"/>
                </a:solidFill>
                <a:latin typeface="Arial" panose="020B0604020202020204" pitchFamily="34" charset="0"/>
                <a:ea typeface="ヒラギノ角ゴ ProN W3" pitchFamily="123" charset="-128"/>
                <a:sym typeface="Arial" panose="020B0604020202020204" pitchFamily="34" charset="0"/>
              </a:defRPr>
            </a:lvl3pPr>
            <a:lvl4pPr marL="1600200" indent="-228600">
              <a:spcBef>
                <a:spcPts val="1838"/>
              </a:spcBef>
              <a:buSzPct val="100000"/>
              <a:buFont typeface="Arial" panose="020B0604020202020204" pitchFamily="34" charset="0"/>
              <a:buChar char="–"/>
              <a:defRPr sz="8100">
                <a:solidFill>
                  <a:schemeClr val="tx1"/>
                </a:solidFill>
                <a:latin typeface="Arial" panose="020B0604020202020204" pitchFamily="34" charset="0"/>
                <a:ea typeface="ヒラギノ角ゴ ProN W3" pitchFamily="123" charset="-128"/>
                <a:sym typeface="Arial" panose="020B0604020202020204" pitchFamily="34" charset="0"/>
              </a:defRPr>
            </a:lvl4pPr>
            <a:lvl5pPr marL="2057400" indent="-228600">
              <a:spcBef>
                <a:spcPts val="1838"/>
              </a:spcBef>
              <a:buSzPct val="100000"/>
              <a:buFont typeface="Arial" panose="020B0604020202020204" pitchFamily="34" charset="0"/>
              <a:buChar char="»"/>
              <a:defRPr sz="8100">
                <a:solidFill>
                  <a:schemeClr val="tx1"/>
                </a:solidFill>
                <a:latin typeface="Arial" panose="020B0604020202020204" pitchFamily="34" charset="0"/>
                <a:ea typeface="ヒラギノ角ゴ ProN W3" pitchFamily="123" charset="-128"/>
                <a:sym typeface="Arial" panose="020B0604020202020204" pitchFamily="34" charset="0"/>
              </a:defRPr>
            </a:lvl5pPr>
            <a:lvl6pPr marL="2514600" indent="-228600" eaLnBrk="0" fontAlgn="base" hangingPunct="0">
              <a:spcBef>
                <a:spcPts val="1838"/>
              </a:spcBef>
              <a:spcAft>
                <a:spcPct val="0"/>
              </a:spcAft>
              <a:buSzPct val="100000"/>
              <a:buFont typeface="Arial" panose="020B0604020202020204" pitchFamily="34" charset="0"/>
              <a:buChar char="»"/>
              <a:defRPr sz="8100">
                <a:solidFill>
                  <a:schemeClr val="tx1"/>
                </a:solidFill>
                <a:latin typeface="Arial" panose="020B0604020202020204" pitchFamily="34" charset="0"/>
                <a:ea typeface="ヒラギノ角ゴ ProN W3" pitchFamily="123" charset="-128"/>
                <a:sym typeface="Arial" panose="020B0604020202020204" pitchFamily="34" charset="0"/>
              </a:defRPr>
            </a:lvl6pPr>
            <a:lvl7pPr marL="2971800" indent="-228600" eaLnBrk="0" fontAlgn="base" hangingPunct="0">
              <a:spcBef>
                <a:spcPts val="1838"/>
              </a:spcBef>
              <a:spcAft>
                <a:spcPct val="0"/>
              </a:spcAft>
              <a:buSzPct val="100000"/>
              <a:buFont typeface="Arial" panose="020B0604020202020204" pitchFamily="34" charset="0"/>
              <a:buChar char="»"/>
              <a:defRPr sz="8100">
                <a:solidFill>
                  <a:schemeClr val="tx1"/>
                </a:solidFill>
                <a:latin typeface="Arial" panose="020B0604020202020204" pitchFamily="34" charset="0"/>
                <a:ea typeface="ヒラギノ角ゴ ProN W3" pitchFamily="123" charset="-128"/>
                <a:sym typeface="Arial" panose="020B0604020202020204" pitchFamily="34" charset="0"/>
              </a:defRPr>
            </a:lvl7pPr>
            <a:lvl8pPr marL="3429000" indent="-228600" eaLnBrk="0" fontAlgn="base" hangingPunct="0">
              <a:spcBef>
                <a:spcPts val="1838"/>
              </a:spcBef>
              <a:spcAft>
                <a:spcPct val="0"/>
              </a:spcAft>
              <a:buSzPct val="100000"/>
              <a:buFont typeface="Arial" panose="020B0604020202020204" pitchFamily="34" charset="0"/>
              <a:buChar char="»"/>
              <a:defRPr sz="8100">
                <a:solidFill>
                  <a:schemeClr val="tx1"/>
                </a:solidFill>
                <a:latin typeface="Arial" panose="020B0604020202020204" pitchFamily="34" charset="0"/>
                <a:ea typeface="ヒラギノ角ゴ ProN W3" pitchFamily="123" charset="-128"/>
                <a:sym typeface="Arial" panose="020B0604020202020204" pitchFamily="34" charset="0"/>
              </a:defRPr>
            </a:lvl8pPr>
            <a:lvl9pPr marL="3886200" indent="-228600" eaLnBrk="0" fontAlgn="base" hangingPunct="0">
              <a:spcBef>
                <a:spcPts val="1838"/>
              </a:spcBef>
              <a:spcAft>
                <a:spcPct val="0"/>
              </a:spcAft>
              <a:buSzPct val="100000"/>
              <a:buFont typeface="Arial" panose="020B0604020202020204" pitchFamily="34" charset="0"/>
              <a:buChar char="»"/>
              <a:defRPr sz="8100">
                <a:solidFill>
                  <a:schemeClr val="tx1"/>
                </a:solidFill>
                <a:latin typeface="Arial" panose="020B0604020202020204" pitchFamily="34" charset="0"/>
                <a:ea typeface="ヒラギノ角ゴ ProN W3" pitchFamily="123" charset="-128"/>
                <a:sym typeface="Arial" panose="020B0604020202020204" pitchFamily="34" charset="0"/>
              </a:defRPr>
            </a:lvl9pPr>
          </a:lstStyle>
          <a:p>
            <a:pPr algn="just" eaLnBrk="1" hangingPunct="1">
              <a:spcBef>
                <a:spcPct val="0"/>
              </a:spcBef>
              <a:buSzTx/>
              <a:buFontTx/>
              <a:buNone/>
            </a:pPr>
            <a:r>
              <a:rPr lang="en-US" altLang="ru-RU" sz="1800" b="1" dirty="0"/>
              <a:t>Concentration of BPA in surface waters varies significantly from </a:t>
            </a:r>
            <a:r>
              <a:rPr lang="en-US" altLang="ru-RU" sz="1800" b="1" dirty="0">
                <a:solidFill>
                  <a:srgbClr val="FF0000"/>
                </a:solidFill>
              </a:rPr>
              <a:t>0.1 µg/L to 2 mg/L.</a:t>
            </a:r>
            <a:r>
              <a:rPr lang="ru-RU" altLang="ru-RU" sz="1800" b="1" dirty="0">
                <a:solidFill>
                  <a:srgbClr val="FF0000"/>
                </a:solidFill>
              </a:rPr>
              <a:t> </a:t>
            </a:r>
          </a:p>
        </p:txBody>
      </p:sp>
    </p:spTree>
    <p:extLst>
      <p:ext uri="{BB962C8B-B14F-4D97-AF65-F5344CB8AC3E}">
        <p14:creationId xmlns:p14="http://schemas.microsoft.com/office/powerpoint/2010/main" val="233702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heel(1)">
                                      <p:cBhvr>
                                        <p:cTn id="7" dur="20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4101"/>
                                        </p:tgtEl>
                                      </p:cBhvr>
                                    </p:animEffect>
                                    <p:set>
                                      <p:cBhvr>
                                        <p:cTn id="12" dur="1" fill="hold">
                                          <p:stCondLst>
                                            <p:cond delay="1999"/>
                                          </p:stCondLst>
                                        </p:cTn>
                                        <p:tgtEl>
                                          <p:spTgt spid="410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750"/>
                                        <p:tgtEl>
                                          <p:spTgt spid="8"/>
                                        </p:tgtEl>
                                      </p:cBhvr>
                                    </p:animEffect>
                                    <p:set>
                                      <p:cBhvr>
                                        <p:cTn id="15" dur="1" fill="hold">
                                          <p:stCondLst>
                                            <p:cond delay="749"/>
                                          </p:stCondLst>
                                        </p:cTn>
                                        <p:tgtEl>
                                          <p:spTgt spid="8"/>
                                        </p:tgtEl>
                                        <p:attrNameLst>
                                          <p:attrName>style.visibility</p:attrName>
                                        </p:attrNameLst>
                                      </p:cBhvr>
                                      <p:to>
                                        <p:strVal val="hidden"/>
                                      </p:to>
                                    </p:set>
                                  </p:childTnLst>
                                </p:cTn>
                              </p:par>
                              <p:par>
                                <p:cTn id="16" presetID="22" presetClass="exit" presetSubtype="4" fill="hold" grpId="1" nodeType="withEffect">
                                  <p:stCondLst>
                                    <p:cond delay="0"/>
                                  </p:stCondLst>
                                  <p:childTnLst>
                                    <p:animEffect transition="out" filter="wipe(down)">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ntr"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21" presetClass="entr" presetSubtype="1" fill="hold" nodeType="withEffect">
                                  <p:stCondLst>
                                    <p:cond delay="0"/>
                                  </p:stCondLst>
                                  <p:childTnLst>
                                    <p:set>
                                      <p:cBhvr>
                                        <p:cTn id="23" dur="1" fill="hold">
                                          <p:stCondLst>
                                            <p:cond delay="0"/>
                                          </p:stCondLst>
                                        </p:cTn>
                                        <p:tgtEl>
                                          <p:spTgt spid="4104"/>
                                        </p:tgtEl>
                                        <p:attrNameLst>
                                          <p:attrName>style.visibility</p:attrName>
                                        </p:attrNameLst>
                                      </p:cBhvr>
                                      <p:to>
                                        <p:strVal val="visible"/>
                                      </p:to>
                                    </p:set>
                                    <p:animEffect transition="in" filter="wheel(1)">
                                      <p:cBhvr>
                                        <p:cTn id="24" dur="2000"/>
                                        <p:tgtEl>
                                          <p:spTgt spid="4104"/>
                                        </p:tgtEl>
                                      </p:cBhvr>
                                    </p:animEffect>
                                  </p:childTnLst>
                                </p:cTn>
                              </p:par>
                            </p:childTnLst>
                          </p:cTn>
                        </p:par>
                        <p:par>
                          <p:cTn id="25" fill="hold">
                            <p:stCondLst>
                              <p:cond delay="2000"/>
                            </p:stCondLst>
                            <p:childTnLst>
                              <p:par>
                                <p:cTn id="26" presetID="21" presetClass="entr" presetSubtype="1" fill="hold" nodeType="afterEffect">
                                  <p:stCondLst>
                                    <p:cond delay="2250"/>
                                  </p:stCondLst>
                                  <p:childTnLst>
                                    <p:set>
                                      <p:cBhvr>
                                        <p:cTn id="27" dur="1" fill="hold">
                                          <p:stCondLst>
                                            <p:cond delay="0"/>
                                          </p:stCondLst>
                                        </p:cTn>
                                        <p:tgtEl>
                                          <p:spTgt spid="4108"/>
                                        </p:tgtEl>
                                        <p:attrNameLst>
                                          <p:attrName>style.visibility</p:attrName>
                                        </p:attrNameLst>
                                      </p:cBhvr>
                                      <p:to>
                                        <p:strVal val="visible"/>
                                      </p:to>
                                    </p:set>
                                    <p:animEffect transition="in" filter="wheel(1)">
                                      <p:cBhvr>
                                        <p:cTn id="28" dur="20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1"/>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Box 5"/>
          <p:cNvSpPr txBox="1">
            <a:spLocks/>
          </p:cNvSpPr>
          <p:nvPr/>
        </p:nvSpPr>
        <p:spPr bwMode="auto">
          <a:xfrm>
            <a:off x="3851920" y="260648"/>
            <a:ext cx="5112568" cy="52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15" tIns="45708" rIns="91415" bIns="45708">
            <a:spAutoFit/>
          </a:bodyPr>
          <a:lstStyle>
            <a:defPPr>
              <a:defRPr lang="en-US"/>
            </a:defPPr>
            <a:lvl1pPr algn="l" rtl="0" fontAlgn="base">
              <a:spcBef>
                <a:spcPct val="0"/>
              </a:spcBef>
              <a:spcAft>
                <a:spcPct val="0"/>
              </a:spcAft>
              <a:defRPr sz="32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32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32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32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3200" b="1" kern="1200">
                <a:solidFill>
                  <a:schemeClr val="tx1"/>
                </a:solidFill>
                <a:latin typeface="Arial" pitchFamily="34" charset="0"/>
                <a:ea typeface="+mn-ea"/>
                <a:cs typeface="Arial" pitchFamily="34" charset="0"/>
              </a:defRPr>
            </a:lvl5pPr>
            <a:lvl6pPr marL="2286000" algn="l" defTabSz="914400" rtl="0" eaLnBrk="1" latinLnBrk="0" hangingPunct="1">
              <a:defRPr sz="3200" b="1" kern="1200">
                <a:solidFill>
                  <a:schemeClr val="tx1"/>
                </a:solidFill>
                <a:latin typeface="Arial" pitchFamily="34" charset="0"/>
                <a:ea typeface="+mn-ea"/>
                <a:cs typeface="Arial" pitchFamily="34" charset="0"/>
              </a:defRPr>
            </a:lvl6pPr>
            <a:lvl7pPr marL="2743200" algn="l" defTabSz="914400" rtl="0" eaLnBrk="1" latinLnBrk="0" hangingPunct="1">
              <a:defRPr sz="3200" b="1" kern="1200">
                <a:solidFill>
                  <a:schemeClr val="tx1"/>
                </a:solidFill>
                <a:latin typeface="Arial" pitchFamily="34" charset="0"/>
                <a:ea typeface="+mn-ea"/>
                <a:cs typeface="Arial" pitchFamily="34" charset="0"/>
              </a:defRPr>
            </a:lvl7pPr>
            <a:lvl8pPr marL="3200400" algn="l" defTabSz="914400" rtl="0" eaLnBrk="1" latinLnBrk="0" hangingPunct="1">
              <a:defRPr sz="3200" b="1" kern="1200">
                <a:solidFill>
                  <a:schemeClr val="tx1"/>
                </a:solidFill>
                <a:latin typeface="Arial" pitchFamily="34" charset="0"/>
                <a:ea typeface="+mn-ea"/>
                <a:cs typeface="Arial" pitchFamily="34" charset="0"/>
              </a:defRPr>
            </a:lvl8pPr>
            <a:lvl9pPr marL="3657600" algn="l" defTabSz="914400" rtl="0" eaLnBrk="1" latinLnBrk="0" hangingPunct="1">
              <a:defRPr sz="3200" b="1" kern="1200">
                <a:solidFill>
                  <a:schemeClr val="tx1"/>
                </a:solidFill>
                <a:latin typeface="Arial" pitchFamily="34" charset="0"/>
                <a:ea typeface="+mn-ea"/>
                <a:cs typeface="Arial" pitchFamily="34" charset="0"/>
              </a:defRPr>
            </a:lvl9pPr>
          </a:lstStyle>
          <a:p>
            <a:pPr algn="r" eaLnBrk="1" hangingPunct="1">
              <a:lnSpc>
                <a:spcPct val="70000"/>
              </a:lnSpc>
              <a:spcBef>
                <a:spcPct val="50000"/>
              </a:spcBef>
            </a:pPr>
            <a:r>
              <a:rPr lang="en-US" altLang="en-US" sz="2000" dirty="0" smtClean="0">
                <a:sym typeface="Gill Sans Light" pitchFamily="-84" charset="0"/>
              </a:rPr>
              <a:t>The effect of xenobiotics on fish spermatozoa</a:t>
            </a:r>
            <a:endParaRPr lang="cs-CZ" altLang="en-US" sz="2000" dirty="0">
              <a:sym typeface="Gill Sans Light" pitchFamily="-84" charset="0"/>
            </a:endParaRPr>
          </a:p>
        </p:txBody>
      </p:sp>
      <p:pic>
        <p:nvPicPr>
          <p:cNvPr id="4" name="Picture 12" descr="Obr_2_A_ruthen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2582" y="2204864"/>
            <a:ext cx="5437348" cy="409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p:cNvSpPr>
          <p:nvPr/>
        </p:nvSpPr>
        <p:spPr bwMode="auto">
          <a:xfrm>
            <a:off x="790836" y="1139309"/>
            <a:ext cx="7272808" cy="92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15" tIns="45708" rIns="91415" bIns="45708">
            <a:spAutoFit/>
          </a:bodyPr>
          <a:lstStyle>
            <a:defPPr>
              <a:defRPr lang="en-US"/>
            </a:defPPr>
            <a:lvl1pPr algn="l" rtl="0" fontAlgn="base">
              <a:spcBef>
                <a:spcPct val="0"/>
              </a:spcBef>
              <a:spcAft>
                <a:spcPct val="0"/>
              </a:spcAft>
              <a:defRPr sz="32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32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32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32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3200" b="1" kern="1200">
                <a:solidFill>
                  <a:schemeClr val="tx1"/>
                </a:solidFill>
                <a:latin typeface="Arial" pitchFamily="34" charset="0"/>
                <a:ea typeface="+mn-ea"/>
                <a:cs typeface="Arial" pitchFamily="34" charset="0"/>
              </a:defRPr>
            </a:lvl5pPr>
            <a:lvl6pPr marL="2286000" algn="l" defTabSz="914400" rtl="0" eaLnBrk="1" latinLnBrk="0" hangingPunct="1">
              <a:defRPr sz="3200" b="1" kern="1200">
                <a:solidFill>
                  <a:schemeClr val="tx1"/>
                </a:solidFill>
                <a:latin typeface="Arial" pitchFamily="34" charset="0"/>
                <a:ea typeface="+mn-ea"/>
                <a:cs typeface="Arial" pitchFamily="34" charset="0"/>
              </a:defRPr>
            </a:lvl6pPr>
            <a:lvl7pPr marL="2743200" algn="l" defTabSz="914400" rtl="0" eaLnBrk="1" latinLnBrk="0" hangingPunct="1">
              <a:defRPr sz="3200" b="1" kern="1200">
                <a:solidFill>
                  <a:schemeClr val="tx1"/>
                </a:solidFill>
                <a:latin typeface="Arial" pitchFamily="34" charset="0"/>
                <a:ea typeface="+mn-ea"/>
                <a:cs typeface="Arial" pitchFamily="34" charset="0"/>
              </a:defRPr>
            </a:lvl7pPr>
            <a:lvl8pPr marL="3200400" algn="l" defTabSz="914400" rtl="0" eaLnBrk="1" latinLnBrk="0" hangingPunct="1">
              <a:defRPr sz="3200" b="1" kern="1200">
                <a:solidFill>
                  <a:schemeClr val="tx1"/>
                </a:solidFill>
                <a:latin typeface="Arial" pitchFamily="34" charset="0"/>
                <a:ea typeface="+mn-ea"/>
                <a:cs typeface="Arial" pitchFamily="34" charset="0"/>
              </a:defRPr>
            </a:lvl8pPr>
            <a:lvl9pPr marL="3657600" algn="l" defTabSz="914400" rtl="0" eaLnBrk="1" latinLnBrk="0" hangingPunct="1">
              <a:defRPr sz="3200" b="1" kern="1200">
                <a:solidFill>
                  <a:schemeClr val="tx1"/>
                </a:solidFill>
                <a:latin typeface="Arial" pitchFamily="34" charset="0"/>
                <a:ea typeface="+mn-ea"/>
                <a:cs typeface="Arial" pitchFamily="34" charset="0"/>
              </a:defRPr>
            </a:lvl9pPr>
          </a:lstStyle>
          <a:p>
            <a:pPr algn="ctr" eaLnBrk="1" hangingPunct="1">
              <a:spcBef>
                <a:spcPct val="50000"/>
              </a:spcBef>
            </a:pPr>
            <a:r>
              <a:rPr lang="en-US" altLang="en-US" sz="1800" dirty="0" smtClean="0">
                <a:solidFill>
                  <a:srgbClr val="FF0000"/>
                </a:solidFill>
                <a:sym typeface="Gill Sans Light" pitchFamily="-84" charset="0"/>
              </a:rPr>
              <a:t>Gametes of externally fertilizing fish after spawning  are particularly susceptible to the effect of xenobiotics due to lack of antioxidant  protection</a:t>
            </a:r>
            <a:endParaRPr lang="cs-CZ" altLang="en-US" sz="1800" dirty="0">
              <a:solidFill>
                <a:srgbClr val="FF0000"/>
              </a:solidFill>
              <a:sym typeface="Gill Sans Light" pitchFamily="-84" charset="0"/>
            </a:endParaRPr>
          </a:p>
        </p:txBody>
      </p:sp>
      <p:pic>
        <p:nvPicPr>
          <p:cNvPr id="6" name="Picture 41" descr="funny sperm"/>
          <p:cNvPicPr>
            <a:picLocks noChangeAspect="1" noChangeArrowheads="1"/>
          </p:cNvPicPr>
          <p:nvPr/>
        </p:nvPicPr>
        <p:blipFill>
          <a:blip r:embed="rId3">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3275856" y="3889432"/>
            <a:ext cx="2590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p:cNvSpPr txBox="1">
            <a:spLocks/>
          </p:cNvSpPr>
          <p:nvPr/>
        </p:nvSpPr>
        <p:spPr bwMode="auto">
          <a:xfrm>
            <a:off x="1672562" y="2413526"/>
            <a:ext cx="5797388" cy="6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15" tIns="45708" rIns="91415" bIns="45708">
            <a:spAutoFit/>
          </a:bodyPr>
          <a:lstStyle>
            <a:defPPr>
              <a:defRPr lang="en-US"/>
            </a:defPPr>
            <a:lvl1pPr algn="l" rtl="0" fontAlgn="base">
              <a:spcBef>
                <a:spcPct val="0"/>
              </a:spcBef>
              <a:spcAft>
                <a:spcPct val="0"/>
              </a:spcAft>
              <a:defRPr sz="32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32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32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32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3200" b="1" kern="1200">
                <a:solidFill>
                  <a:schemeClr val="tx1"/>
                </a:solidFill>
                <a:latin typeface="Arial" pitchFamily="34" charset="0"/>
                <a:ea typeface="+mn-ea"/>
                <a:cs typeface="Arial" pitchFamily="34" charset="0"/>
              </a:defRPr>
            </a:lvl5pPr>
            <a:lvl6pPr marL="2286000" algn="l" defTabSz="914400" rtl="0" eaLnBrk="1" latinLnBrk="0" hangingPunct="1">
              <a:defRPr sz="3200" b="1" kern="1200">
                <a:solidFill>
                  <a:schemeClr val="tx1"/>
                </a:solidFill>
                <a:latin typeface="Arial" pitchFamily="34" charset="0"/>
                <a:ea typeface="+mn-ea"/>
                <a:cs typeface="Arial" pitchFamily="34" charset="0"/>
              </a:defRPr>
            </a:lvl6pPr>
            <a:lvl7pPr marL="2743200" algn="l" defTabSz="914400" rtl="0" eaLnBrk="1" latinLnBrk="0" hangingPunct="1">
              <a:defRPr sz="3200" b="1" kern="1200">
                <a:solidFill>
                  <a:schemeClr val="tx1"/>
                </a:solidFill>
                <a:latin typeface="Arial" pitchFamily="34" charset="0"/>
                <a:ea typeface="+mn-ea"/>
                <a:cs typeface="Arial" pitchFamily="34" charset="0"/>
              </a:defRPr>
            </a:lvl7pPr>
            <a:lvl8pPr marL="3200400" algn="l" defTabSz="914400" rtl="0" eaLnBrk="1" latinLnBrk="0" hangingPunct="1">
              <a:defRPr sz="3200" b="1" kern="1200">
                <a:solidFill>
                  <a:schemeClr val="tx1"/>
                </a:solidFill>
                <a:latin typeface="Arial" pitchFamily="34" charset="0"/>
                <a:ea typeface="+mn-ea"/>
                <a:cs typeface="Arial" pitchFamily="34" charset="0"/>
              </a:defRPr>
            </a:lvl8pPr>
            <a:lvl9pPr marL="3657600" algn="l" defTabSz="914400" rtl="0" eaLnBrk="1" latinLnBrk="0" hangingPunct="1">
              <a:defRPr sz="3200" b="1" kern="1200">
                <a:solidFill>
                  <a:schemeClr val="tx1"/>
                </a:solidFill>
                <a:latin typeface="Arial" pitchFamily="34" charset="0"/>
                <a:ea typeface="+mn-ea"/>
                <a:cs typeface="Arial" pitchFamily="34" charset="0"/>
              </a:defRPr>
            </a:lvl9pPr>
          </a:lstStyle>
          <a:p>
            <a:pPr algn="ctr" eaLnBrk="1" hangingPunct="1">
              <a:spcBef>
                <a:spcPct val="50000"/>
              </a:spcBef>
            </a:pPr>
            <a:r>
              <a:rPr lang="en-US" altLang="en-US" sz="1800" dirty="0" smtClean="0">
                <a:sym typeface="Gill Sans Light" pitchFamily="-84" charset="0"/>
              </a:rPr>
              <a:t>How does </a:t>
            </a:r>
            <a:r>
              <a:rPr lang="en-US" altLang="en-US" sz="1800" dirty="0" err="1" smtClean="0">
                <a:sym typeface="Gill Sans Light" pitchFamily="-84" charset="0"/>
              </a:rPr>
              <a:t>bisphenol</a:t>
            </a:r>
            <a:r>
              <a:rPr lang="en-US" altLang="en-US" sz="1800" dirty="0" smtClean="0">
                <a:sym typeface="Gill Sans Light" pitchFamily="-84" charset="0"/>
              </a:rPr>
              <a:t> A (BPA) affect sperm motility, DNA integrity and protein phosphorylation pattern? </a:t>
            </a:r>
            <a:endParaRPr lang="cs-CZ" altLang="en-US" sz="1800" dirty="0">
              <a:sym typeface="Gill Sans Light" pitchFamily="-84" charset="0"/>
            </a:endParaRPr>
          </a:p>
        </p:txBody>
      </p:sp>
      <p:sp>
        <p:nvSpPr>
          <p:cNvPr id="8" name="Стрелка вниз 7"/>
          <p:cNvSpPr/>
          <p:nvPr/>
        </p:nvSpPr>
        <p:spPr bwMode="auto">
          <a:xfrm>
            <a:off x="4427240" y="3059833"/>
            <a:ext cx="288032" cy="780913"/>
          </a:xfrm>
          <a:prstGeom prst="downArrow">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6" name="Text Box 5"/>
          <p:cNvSpPr txBox="1">
            <a:spLocks/>
          </p:cNvSpPr>
          <p:nvPr/>
        </p:nvSpPr>
        <p:spPr bwMode="auto">
          <a:xfrm>
            <a:off x="665194" y="5229199"/>
            <a:ext cx="7813612" cy="70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15" tIns="45708" rIns="91415" bIns="45708">
            <a:spAutoFit/>
          </a:bodyPr>
          <a:lstStyle>
            <a:defPPr>
              <a:defRPr lang="en-US"/>
            </a:defPPr>
            <a:lvl1pPr algn="l" rtl="0" fontAlgn="base">
              <a:spcBef>
                <a:spcPct val="0"/>
              </a:spcBef>
              <a:spcAft>
                <a:spcPct val="0"/>
              </a:spcAft>
              <a:defRPr sz="32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32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32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32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3200" b="1" kern="1200">
                <a:solidFill>
                  <a:schemeClr val="tx1"/>
                </a:solidFill>
                <a:latin typeface="Arial" pitchFamily="34" charset="0"/>
                <a:ea typeface="+mn-ea"/>
                <a:cs typeface="Arial" pitchFamily="34" charset="0"/>
              </a:defRPr>
            </a:lvl5pPr>
            <a:lvl6pPr marL="2286000" algn="l" defTabSz="914400" rtl="0" eaLnBrk="1" latinLnBrk="0" hangingPunct="1">
              <a:defRPr sz="3200" b="1" kern="1200">
                <a:solidFill>
                  <a:schemeClr val="tx1"/>
                </a:solidFill>
                <a:latin typeface="Arial" pitchFamily="34" charset="0"/>
                <a:ea typeface="+mn-ea"/>
                <a:cs typeface="Arial" pitchFamily="34" charset="0"/>
              </a:defRPr>
            </a:lvl6pPr>
            <a:lvl7pPr marL="2743200" algn="l" defTabSz="914400" rtl="0" eaLnBrk="1" latinLnBrk="0" hangingPunct="1">
              <a:defRPr sz="3200" b="1" kern="1200">
                <a:solidFill>
                  <a:schemeClr val="tx1"/>
                </a:solidFill>
                <a:latin typeface="Arial" pitchFamily="34" charset="0"/>
                <a:ea typeface="+mn-ea"/>
                <a:cs typeface="Arial" pitchFamily="34" charset="0"/>
              </a:defRPr>
            </a:lvl7pPr>
            <a:lvl8pPr marL="3200400" algn="l" defTabSz="914400" rtl="0" eaLnBrk="1" latinLnBrk="0" hangingPunct="1">
              <a:defRPr sz="3200" b="1" kern="1200">
                <a:solidFill>
                  <a:schemeClr val="tx1"/>
                </a:solidFill>
                <a:latin typeface="Arial" pitchFamily="34" charset="0"/>
                <a:ea typeface="+mn-ea"/>
                <a:cs typeface="Arial" pitchFamily="34" charset="0"/>
              </a:defRPr>
            </a:lvl8pPr>
            <a:lvl9pPr marL="3657600" algn="l" defTabSz="914400" rtl="0" eaLnBrk="1" latinLnBrk="0" hangingPunct="1">
              <a:defRPr sz="3200" b="1" kern="1200">
                <a:solidFill>
                  <a:schemeClr val="tx1"/>
                </a:solidFill>
                <a:latin typeface="Arial" pitchFamily="34" charset="0"/>
                <a:ea typeface="+mn-ea"/>
                <a:cs typeface="Arial" pitchFamily="34" charset="0"/>
              </a:defRPr>
            </a:lvl9pPr>
          </a:lstStyle>
          <a:p>
            <a:pPr algn="ctr" eaLnBrk="1" hangingPunct="1">
              <a:spcBef>
                <a:spcPct val="50000"/>
              </a:spcBef>
            </a:pPr>
            <a:r>
              <a:rPr lang="en-US" altLang="en-US" sz="2000" dirty="0" smtClean="0">
                <a:solidFill>
                  <a:srgbClr val="FF0000"/>
                </a:solidFill>
                <a:sym typeface="Gill Sans Light" pitchFamily="-84" charset="0"/>
              </a:rPr>
              <a:t>Sturgeon spermatozoa were incubated with </a:t>
            </a:r>
            <a:r>
              <a:rPr lang="en-US" altLang="en-US" sz="2000" dirty="0" err="1" smtClean="0">
                <a:solidFill>
                  <a:srgbClr val="FF0000"/>
                </a:solidFill>
                <a:sym typeface="Gill Sans Light" pitchFamily="-84" charset="0"/>
              </a:rPr>
              <a:t>Bisphenol</a:t>
            </a:r>
            <a:r>
              <a:rPr lang="en-US" altLang="en-US" sz="2000" dirty="0" smtClean="0">
                <a:solidFill>
                  <a:srgbClr val="FF0000"/>
                </a:solidFill>
                <a:sym typeface="Gill Sans Light" pitchFamily="-84" charset="0"/>
              </a:rPr>
              <a:t> A at concentrations 0.1, 1, 5, 10 µM for 1 hour.</a:t>
            </a:r>
            <a:endParaRPr lang="cs-CZ" altLang="en-US" sz="2000" dirty="0">
              <a:solidFill>
                <a:srgbClr val="FF0000"/>
              </a:solidFill>
              <a:sym typeface="Gill Sans Light" pitchFamily="-84" charset="0"/>
            </a:endParaRPr>
          </a:p>
        </p:txBody>
      </p:sp>
      <p:sp>
        <p:nvSpPr>
          <p:cNvPr id="2" name="TextBox 1"/>
          <p:cNvSpPr txBox="1"/>
          <p:nvPr/>
        </p:nvSpPr>
        <p:spPr>
          <a:xfrm>
            <a:off x="1672562" y="6351413"/>
            <a:ext cx="6066302" cy="400110"/>
          </a:xfrm>
          <a:prstGeom prst="rect">
            <a:avLst/>
          </a:prstGeom>
          <a:noFill/>
        </p:spPr>
        <p:txBody>
          <a:bodyPr wrap="square" rtlCol="0">
            <a:spAutoFit/>
          </a:bodyPr>
          <a:lstStyle/>
          <a:p>
            <a:r>
              <a:rPr lang="en-US" sz="2000" b="1" dirty="0" smtClean="0"/>
              <a:t>Small sturgeon or </a:t>
            </a:r>
            <a:r>
              <a:rPr lang="en-US" sz="2000" b="1" dirty="0" err="1" smtClean="0"/>
              <a:t>sterlet</a:t>
            </a:r>
            <a:r>
              <a:rPr lang="en-US" sz="2000" b="1" dirty="0" smtClean="0"/>
              <a:t> (</a:t>
            </a:r>
            <a:r>
              <a:rPr lang="en-US" sz="2000" b="1" i="1" dirty="0" err="1" smtClean="0"/>
              <a:t>Acipenser</a:t>
            </a:r>
            <a:r>
              <a:rPr lang="en-US" sz="2000" b="1" i="1" dirty="0" smtClean="0"/>
              <a:t> </a:t>
            </a:r>
            <a:r>
              <a:rPr lang="en-US" sz="2000" b="1" i="1" dirty="0" err="1" smtClean="0"/>
              <a:t>ruthenus</a:t>
            </a:r>
            <a:r>
              <a:rPr lang="en-US" sz="2000" b="1" dirty="0" smtClean="0"/>
              <a:t>)</a:t>
            </a:r>
            <a:endParaRPr lang="en-US" sz="2000" b="1" dirty="0"/>
          </a:p>
        </p:txBody>
      </p:sp>
    </p:spTree>
    <p:extLst>
      <p:ext uri="{BB962C8B-B14F-4D97-AF65-F5344CB8AC3E}">
        <p14:creationId xmlns:p14="http://schemas.microsoft.com/office/powerpoint/2010/main" val="400666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par>
                          <p:cTn id="11" fill="hold">
                            <p:stCondLst>
                              <p:cond delay="2000"/>
                            </p:stCondLst>
                            <p:childTnLst>
                              <p:par>
                                <p:cTn id="12" presetID="6"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2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 descr="pp_in_07_c4.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8" name="Прямоугольник 27"/>
          <p:cNvSpPr/>
          <p:nvPr/>
        </p:nvSpPr>
        <p:spPr bwMode="auto">
          <a:xfrm>
            <a:off x="0" y="998730"/>
            <a:ext cx="9159244" cy="5923783"/>
          </a:xfrm>
          <a:prstGeom prst="rect">
            <a:avLst/>
          </a:prstGeom>
          <a:gradFill>
            <a:gsLst>
              <a:gs pos="0">
                <a:srgbClr val="00B0F0"/>
              </a:gs>
              <a:gs pos="80000">
                <a:schemeClr val="accent3">
                  <a:shade val="93000"/>
                  <a:satMod val="130000"/>
                </a:schemeClr>
              </a:gs>
              <a:gs pos="100000">
                <a:schemeClr val="accent3">
                  <a:shade val="94000"/>
                  <a:satMod val="135000"/>
                </a:schemeClr>
              </a:gs>
            </a:gsLst>
            <a:lin ang="27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ru-RU" sz="3023" dirty="0">
              <a:solidFill>
                <a:srgbClr val="414141"/>
              </a:solidFill>
              <a:latin typeface="Gill Sans Light" charset="0"/>
              <a:sym typeface="Gill Sans Light" charset="0"/>
            </a:endParaRPr>
          </a:p>
        </p:txBody>
      </p:sp>
      <p:sp>
        <p:nvSpPr>
          <p:cNvPr id="5" name="Прямоугольник 4"/>
          <p:cNvSpPr/>
          <p:nvPr/>
        </p:nvSpPr>
        <p:spPr>
          <a:xfrm>
            <a:off x="5541641" y="116632"/>
            <a:ext cx="2835713" cy="714202"/>
          </a:xfrm>
          <a:prstGeom prst="rect">
            <a:avLst/>
          </a:prstGeom>
          <a:noFill/>
        </p:spPr>
        <p:txBody>
          <a:bodyPr wrap="none" lIns="64294" tIns="32147" rIns="64294" bIns="32147">
            <a:spAutoFit/>
          </a:bodyPr>
          <a:lstStyle/>
          <a:p>
            <a:r>
              <a:rPr lang="en-US" altLang="cs-CZ" sz="4219" b="1" dirty="0">
                <a:ln w="17780" cmpd="sng">
                  <a:solidFill>
                    <a:schemeClr val="accent1">
                      <a:tint val="3000"/>
                    </a:schemeClr>
                  </a:solidFill>
                  <a:prstDash val="solid"/>
                  <a:miter lim="800000"/>
                </a:ln>
                <a:gradFill>
                  <a:gsLst>
                    <a:gs pos="10000">
                      <a:srgbClr val="09F3FF"/>
                    </a:gs>
                    <a:gs pos="90000">
                      <a:srgbClr val="668588"/>
                    </a:gs>
                  </a:gsLst>
                  <a:lin ang="5400000"/>
                </a:gradFill>
                <a:effectLst>
                  <a:outerShdw blurRad="55000" dist="50800" dir="5400000" algn="tl">
                    <a:srgbClr val="000000">
                      <a:alpha val="33000"/>
                    </a:srgbClr>
                  </a:outerShdw>
                </a:effectLst>
              </a:rPr>
              <a:t>METHODS</a:t>
            </a:r>
            <a:endParaRPr lang="cs-CZ" altLang="cs-CZ" sz="4219" b="1" dirty="0">
              <a:ln w="17780" cmpd="sng">
                <a:solidFill>
                  <a:schemeClr val="accent1">
                    <a:tint val="3000"/>
                  </a:schemeClr>
                </a:solidFill>
                <a:prstDash val="solid"/>
                <a:miter lim="800000"/>
              </a:ln>
              <a:gradFill>
                <a:gsLst>
                  <a:gs pos="10000">
                    <a:srgbClr val="09F3FF"/>
                  </a:gs>
                  <a:gs pos="90000">
                    <a:srgbClr val="668588"/>
                  </a:gs>
                </a:gsLst>
                <a:lin ang="5400000"/>
              </a:gradFill>
              <a:effectLst>
                <a:outerShdw blurRad="55000" dist="50800" dir="5400000" algn="tl">
                  <a:srgbClr val="000000">
                    <a:alpha val="33000"/>
                  </a:srgbClr>
                </a:outerShdw>
              </a:effectLst>
            </a:endParaRPr>
          </a:p>
        </p:txBody>
      </p:sp>
      <p:sp>
        <p:nvSpPr>
          <p:cNvPr id="6" name="TextBox 5"/>
          <p:cNvSpPr txBox="1"/>
          <p:nvPr/>
        </p:nvSpPr>
        <p:spPr>
          <a:xfrm>
            <a:off x="420289" y="5758009"/>
            <a:ext cx="1518919" cy="698396"/>
          </a:xfrm>
          <a:prstGeom prst="rect">
            <a:avLst/>
          </a:prstGeom>
          <a:solidFill>
            <a:schemeClr val="bg1"/>
          </a:solidFill>
          <a:effectLst>
            <a:glow rad="139700">
              <a:schemeClr val="accent4">
                <a:satMod val="175000"/>
                <a:alpha val="40000"/>
              </a:schemeClr>
            </a:glow>
            <a:outerShdw blurRad="241300" dist="177800" dir="3660000" algn="t" rotWithShape="0">
              <a:prstClr val="black">
                <a:alpha val="47000"/>
              </a:prstClr>
            </a:outerShdw>
          </a:effectLst>
        </p:spPr>
        <p:txBody>
          <a:bodyPr wrap="square" rtlCol="0">
            <a:spAutoFit/>
          </a:bodyPr>
          <a:lstStyle/>
          <a:p>
            <a:pPr marL="321457" indent="-321457">
              <a:spcAft>
                <a:spcPts val="844"/>
              </a:spcAft>
              <a:buFont typeface="Wingdings" pitchFamily="2" charset="2"/>
              <a:buChar char="Ø"/>
            </a:pPr>
            <a:r>
              <a:rPr lang="en-US" sz="1969" b="1" i="1" dirty="0">
                <a:solidFill>
                  <a:srgbClr val="002060"/>
                </a:solidFill>
              </a:rPr>
              <a:t>Western blotting</a:t>
            </a:r>
            <a:endParaRPr lang="ru-RU" sz="1969" b="1" i="1" dirty="0">
              <a:solidFill>
                <a:srgbClr val="002060"/>
              </a:solidFill>
            </a:endParaRPr>
          </a:p>
        </p:txBody>
      </p:sp>
      <p:sp>
        <p:nvSpPr>
          <p:cNvPr id="7" name="TextBox 6"/>
          <p:cNvSpPr txBox="1"/>
          <p:nvPr/>
        </p:nvSpPr>
        <p:spPr>
          <a:xfrm>
            <a:off x="167136" y="3454722"/>
            <a:ext cx="2177117" cy="1206612"/>
          </a:xfrm>
          <a:prstGeom prst="rect">
            <a:avLst/>
          </a:prstGeom>
          <a:solidFill>
            <a:schemeClr val="bg1"/>
          </a:solidFill>
          <a:effectLst>
            <a:glow rad="139700">
              <a:schemeClr val="accent4">
                <a:satMod val="175000"/>
                <a:alpha val="40000"/>
              </a:schemeClr>
            </a:glow>
            <a:outerShdw blurRad="241300" dist="177800" dir="3660000" algn="t" rotWithShape="0">
              <a:prstClr val="black">
                <a:alpha val="47000"/>
              </a:prstClr>
            </a:outerShdw>
          </a:effectLst>
        </p:spPr>
        <p:txBody>
          <a:bodyPr wrap="square" rtlCol="0">
            <a:spAutoFit/>
          </a:bodyPr>
          <a:lstStyle/>
          <a:p>
            <a:pPr marL="321457" indent="-321457">
              <a:spcAft>
                <a:spcPts val="844"/>
              </a:spcAft>
              <a:buFont typeface="Wingdings" pitchFamily="2" charset="2"/>
              <a:buChar char="Ø"/>
            </a:pPr>
            <a:endParaRPr lang="en-US" sz="1969" b="1" i="1" dirty="0">
              <a:solidFill>
                <a:srgbClr val="002060"/>
              </a:solidFill>
            </a:endParaRPr>
          </a:p>
          <a:p>
            <a:pPr marL="321457" indent="-321457">
              <a:spcAft>
                <a:spcPts val="844"/>
              </a:spcAft>
              <a:buFont typeface="Wingdings" pitchFamily="2" charset="2"/>
              <a:buChar char="Ø"/>
            </a:pPr>
            <a:r>
              <a:rPr lang="en-US" sz="1969" b="1" i="1" dirty="0" smtClean="0">
                <a:solidFill>
                  <a:srgbClr val="002060"/>
                </a:solidFill>
              </a:rPr>
              <a:t>Comet assay</a:t>
            </a:r>
            <a:endParaRPr lang="en-US" sz="1969" b="1" i="1" dirty="0">
              <a:solidFill>
                <a:srgbClr val="002060"/>
              </a:solidFill>
            </a:endParaRPr>
          </a:p>
          <a:p>
            <a:pPr marL="321457" indent="-321457">
              <a:spcAft>
                <a:spcPts val="844"/>
              </a:spcAft>
            </a:pPr>
            <a:endParaRPr lang="en-US" sz="1969" b="1" i="1" dirty="0">
              <a:solidFill>
                <a:srgbClr val="002060"/>
              </a:solidFill>
            </a:endParaRPr>
          </a:p>
        </p:txBody>
      </p:sp>
      <p:sp>
        <p:nvSpPr>
          <p:cNvPr id="8" name="TextBox 7"/>
          <p:cNvSpPr txBox="1"/>
          <p:nvPr/>
        </p:nvSpPr>
        <p:spPr>
          <a:xfrm>
            <a:off x="319027" y="1644270"/>
            <a:ext cx="1670811" cy="698396"/>
          </a:xfrm>
          <a:prstGeom prst="rect">
            <a:avLst/>
          </a:prstGeom>
          <a:solidFill>
            <a:schemeClr val="bg1"/>
          </a:solidFill>
          <a:effectLst>
            <a:glow rad="139700">
              <a:schemeClr val="accent4">
                <a:satMod val="175000"/>
                <a:alpha val="40000"/>
              </a:schemeClr>
            </a:glow>
            <a:outerShdw blurRad="241300" dist="177800" dir="3660000" algn="t" rotWithShape="0">
              <a:prstClr val="black">
                <a:alpha val="47000"/>
              </a:prstClr>
            </a:outerShdw>
          </a:effectLst>
        </p:spPr>
        <p:txBody>
          <a:bodyPr wrap="square" rtlCol="0">
            <a:spAutoFit/>
          </a:bodyPr>
          <a:lstStyle/>
          <a:p>
            <a:pPr marL="321457" indent="-321457">
              <a:spcAft>
                <a:spcPts val="844"/>
              </a:spcAft>
              <a:buFont typeface="Wingdings" pitchFamily="2" charset="2"/>
              <a:buChar char="Ø"/>
            </a:pPr>
            <a:r>
              <a:rPr lang="en-US" sz="1969" b="1" i="1" dirty="0">
                <a:solidFill>
                  <a:srgbClr val="002060"/>
                </a:solidFill>
              </a:rPr>
              <a:t>Motility analysis</a:t>
            </a:r>
          </a:p>
        </p:txBody>
      </p:sp>
      <p:sp>
        <p:nvSpPr>
          <p:cNvPr id="10" name="Стрелка вправо 9"/>
          <p:cNvSpPr/>
          <p:nvPr/>
        </p:nvSpPr>
        <p:spPr bwMode="auto">
          <a:xfrm>
            <a:off x="2480901" y="3882419"/>
            <a:ext cx="607568" cy="354414"/>
          </a:xfrm>
          <a:prstGeom prst="rightArrow">
            <a:avLst/>
          </a:prstGeom>
          <a:solidFill>
            <a:srgbClr val="60BFBB"/>
          </a:solidFill>
          <a:ln/>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2"/>
          </a:lnRef>
          <a:fillRef idx="3">
            <a:schemeClr val="accent2"/>
          </a:fillRef>
          <a:effectRef idx="3">
            <a:schemeClr val="accent2"/>
          </a:effectRef>
          <a:fontRef idx="minor">
            <a:schemeClr val="lt1"/>
          </a:fontRef>
        </p:style>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ru-RU" sz="3023">
              <a:solidFill>
                <a:srgbClr val="414141"/>
              </a:solidFill>
              <a:latin typeface="Gill Sans Light" charset="0"/>
              <a:sym typeface="Gill Sans Light" charset="0"/>
            </a:endParaRPr>
          </a:p>
        </p:txBody>
      </p:sp>
      <p:sp>
        <p:nvSpPr>
          <p:cNvPr id="12" name="Стрелка вправо 11"/>
          <p:cNvSpPr/>
          <p:nvPr/>
        </p:nvSpPr>
        <p:spPr bwMode="auto">
          <a:xfrm>
            <a:off x="2040469" y="6061792"/>
            <a:ext cx="303784" cy="166560"/>
          </a:xfrm>
          <a:prstGeom prst="rightArrow">
            <a:avLst/>
          </a:prstGeom>
          <a:solidFill>
            <a:srgbClr val="60BFBB"/>
          </a:solidFill>
          <a:ln/>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2"/>
          </a:lnRef>
          <a:fillRef idx="3">
            <a:schemeClr val="accent2"/>
          </a:fillRef>
          <a:effectRef idx="3">
            <a:schemeClr val="accent2"/>
          </a:effectRef>
          <a:fontRef idx="minor">
            <a:schemeClr val="lt1"/>
          </a:fontRef>
        </p:style>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ru-RU" sz="3023">
              <a:solidFill>
                <a:srgbClr val="414141"/>
              </a:solidFill>
              <a:latin typeface="Gill Sans Light" charset="0"/>
              <a:sym typeface="Gill Sans Light" charset="0"/>
            </a:endParaRPr>
          </a:p>
        </p:txBody>
      </p:sp>
      <p:sp>
        <p:nvSpPr>
          <p:cNvPr id="18" name="Стрелка вправо 17"/>
          <p:cNvSpPr/>
          <p:nvPr/>
        </p:nvSpPr>
        <p:spPr bwMode="auto">
          <a:xfrm>
            <a:off x="4612504" y="3882419"/>
            <a:ext cx="607568" cy="354414"/>
          </a:xfrm>
          <a:prstGeom prst="rightArrow">
            <a:avLst/>
          </a:prstGeom>
          <a:solidFill>
            <a:srgbClr val="60BFBB"/>
          </a:solidFill>
          <a:ln/>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2"/>
          </a:lnRef>
          <a:fillRef idx="3">
            <a:schemeClr val="accent2"/>
          </a:fillRef>
          <a:effectRef idx="3">
            <a:schemeClr val="accent2"/>
          </a:effectRef>
          <a:fontRef idx="minor">
            <a:schemeClr val="lt1"/>
          </a:fontRef>
        </p:style>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ru-RU" sz="3023">
              <a:solidFill>
                <a:srgbClr val="414141"/>
              </a:solidFill>
              <a:latin typeface="Gill Sans Light" charset="0"/>
              <a:sym typeface="Gill Sans Light" charset="0"/>
            </a:endParaRPr>
          </a:p>
        </p:txBody>
      </p:sp>
      <p:sp>
        <p:nvSpPr>
          <p:cNvPr id="21" name="Стрелка вправо 20"/>
          <p:cNvSpPr/>
          <p:nvPr/>
        </p:nvSpPr>
        <p:spPr bwMode="auto">
          <a:xfrm>
            <a:off x="2192360" y="1859450"/>
            <a:ext cx="455676" cy="202523"/>
          </a:xfrm>
          <a:prstGeom prst="rightArrow">
            <a:avLst/>
          </a:prstGeom>
          <a:solidFill>
            <a:srgbClr val="60BFBB"/>
          </a:solidFill>
          <a:ln/>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2"/>
          </a:lnRef>
          <a:fillRef idx="3">
            <a:schemeClr val="accent2"/>
          </a:fillRef>
          <a:effectRef idx="3">
            <a:schemeClr val="accent2"/>
          </a:effectRef>
          <a:fontRef idx="minor">
            <a:schemeClr val="lt1"/>
          </a:fontRef>
        </p:style>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ru-RU" sz="3023">
              <a:solidFill>
                <a:srgbClr val="414141"/>
              </a:solidFill>
              <a:latin typeface="Gill Sans Light" charset="0"/>
              <a:sym typeface="Gill Sans Light" charset="0"/>
            </a:endParaRPr>
          </a:p>
        </p:txBody>
      </p:sp>
      <p:sp>
        <p:nvSpPr>
          <p:cNvPr id="30" name="Стрелка вправо 29"/>
          <p:cNvSpPr/>
          <p:nvPr/>
        </p:nvSpPr>
        <p:spPr bwMode="auto">
          <a:xfrm>
            <a:off x="6423637" y="1859450"/>
            <a:ext cx="708829" cy="202523"/>
          </a:xfrm>
          <a:prstGeom prst="rightArrow">
            <a:avLst/>
          </a:prstGeom>
          <a:solidFill>
            <a:srgbClr val="60BFBB"/>
          </a:solidFill>
          <a:ln/>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2"/>
          </a:lnRef>
          <a:fillRef idx="3">
            <a:schemeClr val="accent2"/>
          </a:fillRef>
          <a:effectRef idx="3">
            <a:schemeClr val="accent2"/>
          </a:effectRef>
          <a:fontRef idx="minor">
            <a:schemeClr val="lt1"/>
          </a:fontRef>
        </p:style>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ru-RU" sz="3023">
              <a:solidFill>
                <a:srgbClr val="414141"/>
              </a:solidFill>
              <a:latin typeface="Gill Sans Light" charset="0"/>
              <a:sym typeface="Gill Sans Light" charset="0"/>
            </a:endParaRPr>
          </a:p>
        </p:txBody>
      </p:sp>
      <p:pic>
        <p:nvPicPr>
          <p:cNvPr id="39958" name="Picture 22" descr="C:\Users\Анна\Desktop\ISS 2015 Vodnany\презентация\фото\IMG_7879.JPG"/>
          <p:cNvPicPr>
            <a:picLocks noChangeAspect="1" noChangeArrowheads="1"/>
          </p:cNvPicPr>
          <p:nvPr/>
        </p:nvPicPr>
        <p:blipFill>
          <a:blip r:embed="rId4" cstate="print"/>
          <a:srcRect/>
          <a:stretch>
            <a:fillRect/>
          </a:stretch>
        </p:blipFill>
        <p:spPr bwMode="auto">
          <a:xfrm>
            <a:off x="2715765" y="1099992"/>
            <a:ext cx="1451190" cy="1873333"/>
          </a:xfrm>
          <a:prstGeom prst="rect">
            <a:avLst/>
          </a:prstGeom>
          <a:noFill/>
        </p:spPr>
      </p:pic>
      <p:grpSp>
        <p:nvGrpSpPr>
          <p:cNvPr id="66" name="Группа 65"/>
          <p:cNvGrpSpPr/>
          <p:nvPr/>
        </p:nvGrpSpPr>
        <p:grpSpPr>
          <a:xfrm>
            <a:off x="2275432" y="5302334"/>
            <a:ext cx="2717292" cy="1554881"/>
            <a:chOff x="3236169" y="7613104"/>
            <a:chExt cx="3864593" cy="2211387"/>
          </a:xfrm>
        </p:grpSpPr>
        <p:pic>
          <p:nvPicPr>
            <p:cNvPr id="39938" name="Picture 2" descr="C:\Users\Анна\Desktop\ISS 2015 Vodnany\презентация\стадии.png"/>
            <p:cNvPicPr>
              <a:picLocks noChangeAspect="1" noChangeArrowheads="1"/>
            </p:cNvPicPr>
            <p:nvPr/>
          </p:nvPicPr>
          <p:blipFill>
            <a:blip r:embed="rId5" cstate="print"/>
            <a:srcRect/>
            <a:stretch>
              <a:fillRect/>
            </a:stretch>
          </p:blipFill>
          <p:spPr bwMode="auto">
            <a:xfrm>
              <a:off x="3236169" y="7613104"/>
              <a:ext cx="1970087" cy="2211387"/>
            </a:xfrm>
            <a:prstGeom prst="rect">
              <a:avLst/>
            </a:prstGeom>
            <a:noFill/>
          </p:spPr>
        </p:pic>
        <p:pic>
          <p:nvPicPr>
            <p:cNvPr id="39960" name="Picture 24" descr="C:\Users\Анна\Desktop\ISS 2015 Vodnany\презентация\фото\IMG_7887.JPG"/>
            <p:cNvPicPr>
              <a:picLocks noChangeAspect="1" noChangeArrowheads="1"/>
            </p:cNvPicPr>
            <p:nvPr/>
          </p:nvPicPr>
          <p:blipFill>
            <a:blip r:embed="rId6" cstate="print"/>
            <a:srcRect/>
            <a:stretch>
              <a:fillRect/>
            </a:stretch>
          </p:blipFill>
          <p:spPr bwMode="auto">
            <a:xfrm>
              <a:off x="5278264" y="7757120"/>
              <a:ext cx="1822498" cy="1656184"/>
            </a:xfrm>
            <a:prstGeom prst="rect">
              <a:avLst/>
            </a:prstGeom>
            <a:noFill/>
          </p:spPr>
        </p:pic>
      </p:gr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r="18030"/>
          <a:stretch/>
        </p:blipFill>
        <p:spPr>
          <a:xfrm>
            <a:off x="3103713" y="3451983"/>
            <a:ext cx="1432900" cy="1217873"/>
          </a:xfrm>
          <a:prstGeom prst="rect">
            <a:avLst/>
          </a:prstGeom>
        </p:spPr>
      </p:pic>
      <p:pic>
        <p:nvPicPr>
          <p:cNvPr id="3" name="Picture 2"/>
          <p:cNvPicPr>
            <a:picLocks noChangeAspect="1"/>
          </p:cNvPicPr>
          <p:nvPr/>
        </p:nvPicPr>
        <p:blipFill rotWithShape="1">
          <a:blip r:embed="rId8"/>
          <a:srcRect l="6497" t="6884" r="57257" b="35811"/>
          <a:stretch/>
        </p:blipFill>
        <p:spPr>
          <a:xfrm>
            <a:off x="5351415" y="3465316"/>
            <a:ext cx="1334006" cy="1221198"/>
          </a:xfrm>
          <a:prstGeom prst="rect">
            <a:avLst/>
          </a:prstGeom>
        </p:spPr>
      </p:pic>
      <p:grpSp>
        <p:nvGrpSpPr>
          <p:cNvPr id="22" name="Group 21"/>
          <p:cNvGrpSpPr/>
          <p:nvPr/>
        </p:nvGrpSpPr>
        <p:grpSpPr>
          <a:xfrm>
            <a:off x="7308305" y="3501008"/>
            <a:ext cx="1866184" cy="1150633"/>
            <a:chOff x="7308305" y="3501008"/>
            <a:chExt cx="1866184" cy="1150633"/>
          </a:xfrm>
        </p:grpSpPr>
        <p:pic>
          <p:nvPicPr>
            <p:cNvPr id="1030" name="Picture 6" descr="http://www.perceptive.co.uk/img/cometiv/fullscreenshot.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5531" t="31716" r="6748" b="33658"/>
            <a:stretch/>
          </p:blipFill>
          <p:spPr bwMode="auto">
            <a:xfrm>
              <a:off x="7647083" y="3501008"/>
              <a:ext cx="1205210" cy="7933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308305" y="4343864"/>
              <a:ext cx="1866184" cy="307777"/>
            </a:xfrm>
            <a:prstGeom prst="rect">
              <a:avLst/>
            </a:prstGeom>
          </p:spPr>
          <p:txBody>
            <a:bodyPr wrap="square">
              <a:spAutoFit/>
            </a:bodyPr>
            <a:lstStyle/>
            <a:p>
              <a:r>
                <a:rPr lang="en-GB" sz="1400" b="1" dirty="0">
                  <a:latin typeface="Arial" panose="020B0604020202020204" pitchFamily="34" charset="0"/>
                  <a:ea typeface="Calibri" panose="020F0502020204030204" pitchFamily="34" charset="0"/>
                  <a:cs typeface="Times New Roman" panose="02020603050405020304" pitchFamily="18" charset="0"/>
                </a:rPr>
                <a:t>% </a:t>
              </a:r>
              <a:r>
                <a:rPr lang="en-GB" sz="1400" b="1" dirty="0" smtClean="0">
                  <a:latin typeface="Arial" panose="020B0604020202020204" pitchFamily="34" charset="0"/>
                  <a:ea typeface="Calibri" panose="020F0502020204030204" pitchFamily="34" charset="0"/>
                  <a:cs typeface="Times New Roman" panose="02020603050405020304" pitchFamily="18" charset="0"/>
                </a:rPr>
                <a:t>DNA in comet tail</a:t>
              </a:r>
              <a:endParaRPr lang="en-US" sz="1400" b="1" dirty="0"/>
            </a:p>
          </p:txBody>
        </p:sp>
      </p:gr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34684" y="1291776"/>
            <a:ext cx="2094103" cy="1508299"/>
          </a:xfrm>
          <a:prstGeom prst="rect">
            <a:avLst/>
          </a:prstGeom>
        </p:spPr>
      </p:pic>
      <p:sp>
        <p:nvSpPr>
          <p:cNvPr id="54" name="Стрелка вправо 17"/>
          <p:cNvSpPr/>
          <p:nvPr/>
        </p:nvSpPr>
        <p:spPr bwMode="auto">
          <a:xfrm>
            <a:off x="6816764" y="3882419"/>
            <a:ext cx="607568" cy="354414"/>
          </a:xfrm>
          <a:prstGeom prst="rightArrow">
            <a:avLst/>
          </a:prstGeom>
          <a:solidFill>
            <a:srgbClr val="60BFBB"/>
          </a:solidFill>
          <a:ln/>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2"/>
          </a:lnRef>
          <a:fillRef idx="3">
            <a:schemeClr val="accent2"/>
          </a:fillRef>
          <a:effectRef idx="3">
            <a:schemeClr val="accent2"/>
          </a:effectRef>
          <a:fontRef idx="minor">
            <a:schemeClr val="lt1"/>
          </a:fontRef>
        </p:style>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ru-RU" sz="3023">
              <a:solidFill>
                <a:srgbClr val="414141"/>
              </a:solidFill>
              <a:latin typeface="Gill Sans Light" charset="0"/>
              <a:sym typeface="Gill Sans Light" charset="0"/>
            </a:endParaRPr>
          </a:p>
        </p:txBody>
      </p:sp>
      <p:sp>
        <p:nvSpPr>
          <p:cNvPr id="56" name="Стрелка вправо 19"/>
          <p:cNvSpPr/>
          <p:nvPr/>
        </p:nvSpPr>
        <p:spPr bwMode="auto">
          <a:xfrm>
            <a:off x="5078306" y="5947329"/>
            <a:ext cx="463335" cy="202523"/>
          </a:xfrm>
          <a:prstGeom prst="rightArrow">
            <a:avLst/>
          </a:prstGeom>
          <a:solidFill>
            <a:srgbClr val="60BFBB"/>
          </a:solidFill>
          <a:ln/>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2"/>
          </a:lnRef>
          <a:fillRef idx="3">
            <a:schemeClr val="accent2"/>
          </a:fillRef>
          <a:effectRef idx="3">
            <a:schemeClr val="accent2"/>
          </a:effectRef>
          <a:fontRef idx="minor">
            <a:schemeClr val="lt1"/>
          </a:fontRef>
        </p:style>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ru-RU" sz="3023">
              <a:solidFill>
                <a:srgbClr val="414141"/>
              </a:solidFill>
              <a:latin typeface="Gill Sans Light" charset="0"/>
              <a:sym typeface="Gill Sans Light" charset="0"/>
            </a:endParaRPr>
          </a:p>
        </p:txBody>
      </p:sp>
      <p:grpSp>
        <p:nvGrpSpPr>
          <p:cNvPr id="24" name="Group 23"/>
          <p:cNvGrpSpPr/>
          <p:nvPr/>
        </p:nvGrpSpPr>
        <p:grpSpPr>
          <a:xfrm>
            <a:off x="5541641" y="5196040"/>
            <a:ext cx="3617603" cy="1689344"/>
            <a:chOff x="5541641" y="5196040"/>
            <a:chExt cx="3617603" cy="1689344"/>
          </a:xfrm>
        </p:grpSpPr>
        <p:grpSp>
          <p:nvGrpSpPr>
            <p:cNvPr id="67" name="Группа 66"/>
            <p:cNvGrpSpPr/>
            <p:nvPr/>
          </p:nvGrpSpPr>
          <p:grpSpPr>
            <a:xfrm>
              <a:off x="5541641" y="5196040"/>
              <a:ext cx="1772072" cy="1621261"/>
              <a:chOff x="8086576" y="7397080"/>
              <a:chExt cx="2520280" cy="2305794"/>
            </a:xfrm>
          </p:grpSpPr>
          <p:pic>
            <p:nvPicPr>
              <p:cNvPr id="39939" name="Picture 3" descr="C:\Users\Анна\Desktop\ISS 2015 Vodnany\презентация\мембрана.png"/>
              <p:cNvPicPr>
                <a:picLocks noChangeAspect="1" noChangeArrowheads="1"/>
              </p:cNvPicPr>
              <p:nvPr/>
            </p:nvPicPr>
            <p:blipFill>
              <a:blip r:embed="rId11" cstate="print"/>
              <a:srcRect/>
              <a:stretch>
                <a:fillRect/>
              </a:stretch>
            </p:blipFill>
            <p:spPr bwMode="auto">
              <a:xfrm>
                <a:off x="8086576" y="7470626"/>
                <a:ext cx="1411287" cy="852487"/>
              </a:xfrm>
              <a:prstGeom prst="rect">
                <a:avLst/>
              </a:prstGeom>
              <a:noFill/>
            </p:spPr>
          </p:pic>
          <p:pic>
            <p:nvPicPr>
              <p:cNvPr id="39940" name="Picture 4" descr="C:\Users\Анна\Desktop\ISS 2015 Vodnany\презентация\мембрана.png"/>
              <p:cNvPicPr>
                <a:picLocks noChangeAspect="1" noChangeArrowheads="1"/>
              </p:cNvPicPr>
              <p:nvPr/>
            </p:nvPicPr>
            <p:blipFill>
              <a:blip r:embed="rId11" cstate="print"/>
              <a:srcRect/>
              <a:stretch>
                <a:fillRect/>
              </a:stretch>
            </p:blipFill>
            <p:spPr bwMode="auto">
              <a:xfrm>
                <a:off x="8086576" y="8850387"/>
                <a:ext cx="1411287" cy="852487"/>
              </a:xfrm>
              <a:prstGeom prst="rect">
                <a:avLst/>
              </a:prstGeom>
              <a:noFill/>
            </p:spPr>
          </p:pic>
          <p:pic>
            <p:nvPicPr>
              <p:cNvPr id="39943" name="Picture 7" descr="http://cs612922.vk.me/u19511211/docs/8f5dd56834a0/v2.png?extra=hKZVJEgjBGtFrZr2H9iMtD0bbaxMdG3L-36AJghf_5S-tCcW5CKVYNwXTspKRTIPI0l3Wja9NJ3KKv792hzk6J4At9OrIvOXgg"/>
              <p:cNvPicPr>
                <a:picLocks noChangeAspect="1" noChangeArrowheads="1"/>
              </p:cNvPicPr>
              <p:nvPr/>
            </p:nvPicPr>
            <p:blipFill>
              <a:blip r:embed="rId12" cstate="print"/>
              <a:srcRect/>
              <a:stretch>
                <a:fillRect/>
              </a:stretch>
            </p:blipFill>
            <p:spPr bwMode="auto">
              <a:xfrm>
                <a:off x="9238704" y="7397080"/>
                <a:ext cx="1143000" cy="1009650"/>
              </a:xfrm>
              <a:prstGeom prst="rect">
                <a:avLst/>
              </a:prstGeom>
              <a:noFill/>
            </p:spPr>
          </p:pic>
          <p:pic>
            <p:nvPicPr>
              <p:cNvPr id="39945" name="Picture 9" descr="http://cs610816.vk.me/u19511211/docs/ece9ea5829b7/v.png?extra=xzUWCuzCNJbfwxBN6F6VzgWLxFqf7mXYUNeXZpFTh1WWmJB1bDQ0jH4XqwWw35Fs8EQOPVI1Ktw9fw7qeNCox4Qvpg2Ytm-Zkw"/>
              <p:cNvPicPr>
                <a:picLocks noChangeAspect="1" noChangeArrowheads="1"/>
              </p:cNvPicPr>
              <p:nvPr/>
            </p:nvPicPr>
            <p:blipFill>
              <a:blip r:embed="rId13" cstate="print"/>
              <a:srcRect/>
              <a:stretch>
                <a:fillRect/>
              </a:stretch>
            </p:blipFill>
            <p:spPr bwMode="auto">
              <a:xfrm>
                <a:off x="9473381" y="8597280"/>
                <a:ext cx="1133475" cy="1085850"/>
              </a:xfrm>
              <a:prstGeom prst="rect">
                <a:avLst/>
              </a:prstGeom>
              <a:noFill/>
            </p:spPr>
          </p:pic>
        </p:grpSp>
        <p:sp>
          <p:nvSpPr>
            <p:cNvPr id="16" name="Rectangle 15"/>
            <p:cNvSpPr/>
            <p:nvPr/>
          </p:nvSpPr>
          <p:spPr>
            <a:xfrm>
              <a:off x="7144606" y="5213659"/>
              <a:ext cx="2014638" cy="738664"/>
            </a:xfrm>
            <a:prstGeom prst="rect">
              <a:avLst/>
            </a:prstGeom>
          </p:spPr>
          <p:txBody>
            <a:bodyPr wrap="square">
              <a:spAutoFit/>
            </a:bodyPr>
            <a:lstStyle/>
            <a:p>
              <a:r>
                <a:rPr lang="en-US" sz="1400" b="1" dirty="0" smtClean="0">
                  <a:cs typeface="Times New Roman" pitchFamily="18" charset="0"/>
                </a:rPr>
                <a:t>Anti-phosphoserine </a:t>
              </a:r>
              <a:r>
                <a:rPr lang="en-US" sz="1400" b="1" dirty="0">
                  <a:cs typeface="Times New Roman" pitchFamily="18" charset="0"/>
                </a:rPr>
                <a:t>and anti-(</a:t>
              </a:r>
              <a:r>
                <a:rPr lang="en-US" sz="1400" b="1" dirty="0" err="1">
                  <a:cs typeface="Times New Roman" pitchFamily="18" charset="0"/>
                </a:rPr>
                <a:t>Ser</a:t>
              </a:r>
              <a:r>
                <a:rPr lang="en-US" sz="1400" b="1" dirty="0">
                  <a:cs typeface="Times New Roman" pitchFamily="18" charset="0"/>
                </a:rPr>
                <a:t>) PKC substrate antibodies</a:t>
              </a:r>
              <a:endParaRPr lang="en-US" sz="1400" b="1" dirty="0"/>
            </a:p>
          </p:txBody>
        </p:sp>
        <p:sp>
          <p:nvSpPr>
            <p:cNvPr id="17" name="Rectangle 16"/>
            <p:cNvSpPr/>
            <p:nvPr/>
          </p:nvSpPr>
          <p:spPr>
            <a:xfrm>
              <a:off x="7211165" y="6146720"/>
              <a:ext cx="1932835" cy="738664"/>
            </a:xfrm>
            <a:prstGeom prst="rect">
              <a:avLst/>
            </a:prstGeom>
          </p:spPr>
          <p:txBody>
            <a:bodyPr wrap="square">
              <a:spAutoFit/>
            </a:bodyPr>
            <a:lstStyle/>
            <a:p>
              <a:r>
                <a:rPr lang="en-US" sz="1400" b="1" dirty="0">
                  <a:cs typeface="Times New Roman" pitchFamily="18" charset="0"/>
                </a:rPr>
                <a:t>HRP-conjugated goat anti-rabbit antibody</a:t>
              </a:r>
              <a:endParaRPr lang="en-US" sz="1400" b="1" dirty="0"/>
            </a:p>
          </p:txBody>
        </p:sp>
      </p:grpSp>
      <p:grpSp>
        <p:nvGrpSpPr>
          <p:cNvPr id="31" name="Group 30"/>
          <p:cNvGrpSpPr/>
          <p:nvPr/>
        </p:nvGrpSpPr>
        <p:grpSpPr>
          <a:xfrm>
            <a:off x="7211165" y="1327097"/>
            <a:ext cx="1832816" cy="1669855"/>
            <a:chOff x="7211165" y="1327097"/>
            <a:chExt cx="1832816" cy="1669855"/>
          </a:xfrm>
        </p:grpSpPr>
        <p:pic>
          <p:nvPicPr>
            <p:cNvPr id="53" name="Picture 10" descr="obr4"/>
            <p:cNvPicPr>
              <a:picLocks noChangeAspect="1" noChangeArrowheads="1"/>
            </p:cNvPicPr>
            <p:nvPr/>
          </p:nvPicPr>
          <p:blipFill rotWithShape="1">
            <a:blip r:embed="rId14">
              <a:extLst>
                <a:ext uri="{BEBA8EAE-BF5A-486C-A8C5-ECC9F3942E4B}">
                  <a14:imgProps xmlns:a14="http://schemas.microsoft.com/office/drawing/2010/main">
                    <a14:imgLayer r:embed="rId1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t="35537" r="28835"/>
            <a:stretch/>
          </p:blipFill>
          <p:spPr bwMode="auto">
            <a:xfrm>
              <a:off x="7211165" y="1327097"/>
              <a:ext cx="1593220" cy="132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7259868" y="2686690"/>
              <a:ext cx="1784113" cy="310262"/>
            </a:xfrm>
            <a:prstGeom prst="rect">
              <a:avLst/>
            </a:prstGeom>
            <a:noFill/>
          </p:spPr>
          <p:txBody>
            <a:bodyPr wrap="square" rtlCol="0">
              <a:spAutoFit/>
            </a:bodyPr>
            <a:lstStyle/>
            <a:p>
              <a:r>
                <a:rPr lang="en-US" sz="1400" b="1" dirty="0" smtClean="0"/>
                <a:t>% Motile cells</a:t>
              </a:r>
              <a:endParaRPr lang="en-US" sz="1400" b="1" dirty="0"/>
            </a:p>
          </p:txBody>
        </p:sp>
      </p:grpSp>
    </p:spTree>
    <p:extLst>
      <p:ext uri="{BB962C8B-B14F-4D97-AF65-F5344CB8AC3E}">
        <p14:creationId xmlns:p14="http://schemas.microsoft.com/office/powerpoint/2010/main" val="18871482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9958"/>
                                        </p:tgtEl>
                                        <p:attrNameLst>
                                          <p:attrName>style.visibility</p:attrName>
                                        </p:attrNameLst>
                                      </p:cBhvr>
                                      <p:to>
                                        <p:strVal val="visible"/>
                                      </p:to>
                                    </p:set>
                                    <p:animEffect transition="in" filter="wipe(left)">
                                      <p:cBhvr>
                                        <p:cTn id="14" dur="500"/>
                                        <p:tgtEl>
                                          <p:spTgt spid="3995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left)">
                                      <p:cBhvr>
                                        <p:cTn id="51" dur="500"/>
                                        <p:tgtEl>
                                          <p:spTgt spid="54"/>
                                        </p:tgtEl>
                                      </p:cBhvr>
                                    </p:animEffect>
                                  </p:childTnLst>
                                </p:cTn>
                              </p:par>
                            </p:childTnLst>
                          </p:cTn>
                        </p:par>
                        <p:par>
                          <p:cTn id="52" fill="hold">
                            <p:stCondLst>
                              <p:cond delay="3000"/>
                            </p:stCondLst>
                            <p:childTnLst>
                              <p:par>
                                <p:cTn id="53" presetID="22" presetClass="entr" presetSubtype="8"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1500"/>
                            </p:stCondLst>
                            <p:childTnLst>
                              <p:par>
                                <p:cTn id="70" presetID="22" presetClass="entr" presetSubtype="8"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ipe(left)">
                                      <p:cBhvr>
                                        <p:cTn id="72" dur="500"/>
                                        <p:tgtEl>
                                          <p:spTgt spid="56"/>
                                        </p:tgtEl>
                                      </p:cBhvr>
                                    </p:animEffect>
                                  </p:childTnLst>
                                </p:cTn>
                              </p:par>
                            </p:childTnLst>
                          </p:cTn>
                        </p:par>
                        <p:par>
                          <p:cTn id="73" fill="hold">
                            <p:stCondLst>
                              <p:cond delay="2000"/>
                            </p:stCondLst>
                            <p:childTnLst>
                              <p:par>
                                <p:cTn id="74" presetID="22" presetClass="entr" presetSubtype="8" fill="hold"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P spid="18" grpId="0" animBg="1"/>
      <p:bldP spid="21" grpId="0" animBg="1"/>
      <p:bldP spid="30" grpId="0" animBg="1"/>
      <p:bldP spid="54" grpId="0" animBg="1"/>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pp_in_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6"/>
          <p:cNvSpPr/>
          <p:nvPr/>
        </p:nvSpPr>
        <p:spPr>
          <a:xfrm>
            <a:off x="5622725" y="116632"/>
            <a:ext cx="2952328" cy="707886"/>
          </a:xfrm>
          <a:prstGeom prst="rect">
            <a:avLst/>
          </a:prstGeom>
          <a:noFill/>
        </p:spPr>
        <p:txBody>
          <a:bodyPr wrap="square" lIns="91440" tIns="45720" rIns="91440" bIns="45720">
            <a:spAutoFit/>
          </a:bodyPr>
          <a:lstStyle/>
          <a:p>
            <a:r>
              <a:rPr lang="en-US" altLang="cs-CZ" sz="4000" b="1" dirty="0" smtClean="0">
                <a:ln w="17780" cmpd="sng">
                  <a:solidFill>
                    <a:schemeClr val="accent1">
                      <a:tint val="3000"/>
                    </a:schemeClr>
                  </a:solidFill>
                  <a:prstDash val="solid"/>
                  <a:miter lim="800000"/>
                </a:ln>
                <a:gradFill>
                  <a:gsLst>
                    <a:gs pos="10000">
                      <a:srgbClr val="43F6FF"/>
                    </a:gs>
                    <a:gs pos="90000">
                      <a:srgbClr val="668588"/>
                    </a:gs>
                  </a:gsLst>
                  <a:lin ang="5400000"/>
                </a:gradFill>
                <a:effectLst>
                  <a:outerShdw blurRad="55000" dist="50800" dir="5400000" algn="tl">
                    <a:srgbClr val="000000">
                      <a:alpha val="33000"/>
                    </a:srgbClr>
                  </a:outerShdw>
                </a:effectLst>
              </a:rPr>
              <a:t>RESULTS</a:t>
            </a:r>
            <a:endParaRPr lang="cs-CZ" altLang="cs-CZ" sz="4000" b="1" dirty="0">
              <a:ln w="17780" cmpd="sng">
                <a:solidFill>
                  <a:schemeClr val="accent1">
                    <a:tint val="3000"/>
                  </a:schemeClr>
                </a:solidFill>
                <a:prstDash val="solid"/>
                <a:miter lim="800000"/>
              </a:ln>
              <a:gradFill>
                <a:gsLst>
                  <a:gs pos="10000">
                    <a:srgbClr val="43F6FF"/>
                  </a:gs>
                  <a:gs pos="90000">
                    <a:srgbClr val="668588"/>
                  </a:gs>
                </a:gsLst>
                <a:lin ang="5400000"/>
              </a:gradFill>
              <a:effectLst>
                <a:outerShdw blurRad="55000" dist="50800" dir="5400000" algn="tl">
                  <a:srgbClr val="000000">
                    <a:alpha val="33000"/>
                  </a:srgbClr>
                </a:outerShdw>
              </a:effectLst>
            </a:endParaRPr>
          </a:p>
        </p:txBody>
      </p:sp>
      <p:sp>
        <p:nvSpPr>
          <p:cNvPr id="3" name="Прямоугольник 14"/>
          <p:cNvSpPr/>
          <p:nvPr/>
        </p:nvSpPr>
        <p:spPr>
          <a:xfrm>
            <a:off x="3491880" y="1095127"/>
            <a:ext cx="2321469"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r>
              <a:rPr lang="en-US" altLang="cs-CZ" sz="2400" b="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Sperm motility</a:t>
            </a:r>
            <a:endParaRPr lang="cs-CZ" altLang="cs-CZ" sz="2400" b="1" dirty="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pic>
        <p:nvPicPr>
          <p:cNvPr id="4" name="Picture 3" descr="C:\Users\Анна\Desktop\ISS 2015 Vodnany\картинки\giphy.gif"/>
          <p:cNvPicPr>
            <a:picLocks noChangeAspect="1" noChangeArrowheads="1" noCrop="1"/>
          </p:cNvPicPr>
          <p:nvPr/>
        </p:nvPicPr>
        <p:blipFill>
          <a:blip r:embed="rId3" cstate="print">
            <a:duotone>
              <a:prstClr val="black"/>
              <a:schemeClr val="accent6">
                <a:tint val="45000"/>
                <a:satMod val="400000"/>
              </a:schemeClr>
            </a:duotone>
          </a:blip>
          <a:srcRect/>
          <a:stretch>
            <a:fillRect/>
          </a:stretch>
        </p:blipFill>
        <p:spPr bwMode="auto">
          <a:xfrm>
            <a:off x="107504" y="3103044"/>
            <a:ext cx="2016224" cy="1133118"/>
          </a:xfrm>
          <a:prstGeom prst="rect">
            <a:avLst/>
          </a:prstGeom>
          <a:noFill/>
        </p:spPr>
      </p:pic>
      <p:sp>
        <p:nvSpPr>
          <p:cNvPr id="5" name="Штриховая стрелка вправо 28"/>
          <p:cNvSpPr/>
          <p:nvPr/>
        </p:nvSpPr>
        <p:spPr bwMode="auto">
          <a:xfrm rot="5400000">
            <a:off x="620339" y="4153454"/>
            <a:ext cx="990554" cy="1224136"/>
          </a:xfrm>
          <a:prstGeom prst="stripedRightArrow">
            <a:avLst/>
          </a:prstGeom>
          <a:solidFill>
            <a:srgbClr val="92D05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4300" b="0" i="0" u="none" strike="noStrike" cap="none" normalizeH="0" baseline="0" smtClean="0">
              <a:ln>
                <a:noFill/>
              </a:ln>
              <a:solidFill>
                <a:srgbClr val="414141"/>
              </a:solidFill>
              <a:effectLst/>
              <a:latin typeface="Gill Sans Light" charset="0"/>
              <a:sym typeface="Gill Sans Light" charset="0"/>
            </a:endParaRPr>
          </a:p>
        </p:txBody>
      </p:sp>
      <p:pic>
        <p:nvPicPr>
          <p:cNvPr id="6" name="Picture 5" descr="http://cs629414.vk.me/v629414211/56cd/9Vos8UYg1eo.jpg"/>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107504" y="5260799"/>
            <a:ext cx="2121952" cy="1192537"/>
          </a:xfrm>
          <a:prstGeom prst="rect">
            <a:avLst/>
          </a:prstGeom>
          <a:noFill/>
        </p:spPr>
      </p:pic>
      <p:sp>
        <p:nvSpPr>
          <p:cNvPr id="12" name="TextBox 11"/>
          <p:cNvSpPr txBox="1"/>
          <p:nvPr/>
        </p:nvSpPr>
        <p:spPr>
          <a:xfrm>
            <a:off x="917848" y="1882840"/>
            <a:ext cx="7308304" cy="707886"/>
          </a:xfrm>
          <a:prstGeom prst="rect">
            <a:avLst/>
          </a:prstGeom>
          <a:solidFill>
            <a:schemeClr val="accent1">
              <a:alpha val="60000"/>
            </a:schemeClr>
          </a:solidFill>
        </p:spPr>
        <p:txBody>
          <a:bodyPr wrap="square" rtlCol="0">
            <a:spAutoFit/>
          </a:bodyPr>
          <a:lstStyle/>
          <a:p>
            <a:r>
              <a:rPr lang="en-US" sz="2000" b="1" dirty="0"/>
              <a:t>The percentage of motile spermatozoa was </a:t>
            </a:r>
            <a:r>
              <a:rPr lang="en-US" sz="2000" b="1" dirty="0" smtClean="0"/>
              <a:t>determined in 15 s </a:t>
            </a:r>
            <a:r>
              <a:rPr lang="en-US" sz="2000" b="1" dirty="0"/>
              <a:t>after triggering sperm </a:t>
            </a:r>
            <a:r>
              <a:rPr lang="en-US" sz="2000" b="1" dirty="0" smtClean="0"/>
              <a:t>motility by activating medium</a:t>
            </a:r>
            <a:endParaRPr lang="en-US" sz="2000" b="1" dirty="0"/>
          </a:p>
        </p:txBody>
      </p:sp>
      <p:graphicFrame>
        <p:nvGraphicFramePr>
          <p:cNvPr id="13" name="Диаграмма 2"/>
          <p:cNvGraphicFramePr>
            <a:graphicFrameLocks/>
          </p:cNvGraphicFramePr>
          <p:nvPr>
            <p:extLst>
              <p:ext uri="{D42A27DB-BD31-4B8C-83A1-F6EECF244321}">
                <p14:modId xmlns:p14="http://schemas.microsoft.com/office/powerpoint/2010/main" val="3909772129"/>
              </p:ext>
            </p:extLst>
          </p:nvPr>
        </p:nvGraphicFramePr>
        <p:xfrm>
          <a:off x="2886052" y="2791490"/>
          <a:ext cx="5886450" cy="381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31275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_in_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6"/>
          <p:cNvSpPr/>
          <p:nvPr/>
        </p:nvSpPr>
        <p:spPr>
          <a:xfrm>
            <a:off x="5622725" y="116632"/>
            <a:ext cx="2952328" cy="707886"/>
          </a:xfrm>
          <a:prstGeom prst="rect">
            <a:avLst/>
          </a:prstGeom>
          <a:noFill/>
        </p:spPr>
        <p:txBody>
          <a:bodyPr wrap="square" lIns="91440" tIns="45720" rIns="91440" bIns="45720">
            <a:spAutoFit/>
          </a:bodyPr>
          <a:lstStyle/>
          <a:p>
            <a:r>
              <a:rPr lang="en-US" altLang="cs-CZ" sz="4000" b="1" dirty="0" smtClean="0">
                <a:ln w="17780" cmpd="sng">
                  <a:solidFill>
                    <a:schemeClr val="accent1">
                      <a:tint val="3000"/>
                    </a:schemeClr>
                  </a:solidFill>
                  <a:prstDash val="solid"/>
                  <a:miter lim="800000"/>
                </a:ln>
                <a:gradFill>
                  <a:gsLst>
                    <a:gs pos="10000">
                      <a:srgbClr val="43F6FF"/>
                    </a:gs>
                    <a:gs pos="90000">
                      <a:srgbClr val="668588"/>
                    </a:gs>
                  </a:gsLst>
                  <a:lin ang="5400000"/>
                </a:gradFill>
                <a:effectLst>
                  <a:outerShdw blurRad="55000" dist="50800" dir="5400000" algn="tl">
                    <a:srgbClr val="000000">
                      <a:alpha val="33000"/>
                    </a:srgbClr>
                  </a:outerShdw>
                </a:effectLst>
              </a:rPr>
              <a:t>RESULTS</a:t>
            </a:r>
            <a:endParaRPr lang="cs-CZ" altLang="cs-CZ" sz="4000" b="1" dirty="0">
              <a:ln w="17780" cmpd="sng">
                <a:solidFill>
                  <a:schemeClr val="accent1">
                    <a:tint val="3000"/>
                  </a:schemeClr>
                </a:solidFill>
                <a:prstDash val="solid"/>
                <a:miter lim="800000"/>
              </a:ln>
              <a:gradFill>
                <a:gsLst>
                  <a:gs pos="10000">
                    <a:srgbClr val="43F6FF"/>
                  </a:gs>
                  <a:gs pos="90000">
                    <a:srgbClr val="668588"/>
                  </a:gs>
                </a:gsLst>
                <a:lin ang="5400000"/>
              </a:gradFill>
              <a:effectLst>
                <a:outerShdw blurRad="55000" dist="50800" dir="5400000" algn="tl">
                  <a:srgbClr val="000000">
                    <a:alpha val="33000"/>
                  </a:srgbClr>
                </a:outerShdw>
              </a:effectLst>
            </a:endParaRPr>
          </a:p>
        </p:txBody>
      </p:sp>
      <p:sp>
        <p:nvSpPr>
          <p:cNvPr id="4" name="Прямоугольник 14"/>
          <p:cNvSpPr/>
          <p:nvPr/>
        </p:nvSpPr>
        <p:spPr>
          <a:xfrm>
            <a:off x="3491880" y="1095127"/>
            <a:ext cx="214013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r>
              <a:rPr lang="en-US" altLang="cs-CZ" sz="2400" b="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DNA integrity</a:t>
            </a:r>
            <a:endParaRPr lang="cs-CZ" altLang="cs-CZ" sz="2400" b="1" dirty="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pic>
        <p:nvPicPr>
          <p:cNvPr id="5"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0693" y="2718102"/>
            <a:ext cx="5920105" cy="38792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19" y="3110932"/>
            <a:ext cx="1270120" cy="1203709"/>
          </a:xfrm>
          <a:prstGeom prst="rect">
            <a:avLst/>
          </a:prstGeom>
        </p:spPr>
      </p:pic>
      <p:sp>
        <p:nvSpPr>
          <p:cNvPr id="7" name="Штриховая стрелка вправо 28"/>
          <p:cNvSpPr/>
          <p:nvPr/>
        </p:nvSpPr>
        <p:spPr bwMode="auto">
          <a:xfrm rot="5400000">
            <a:off x="779828" y="4200028"/>
            <a:ext cx="856703" cy="1085929"/>
          </a:xfrm>
          <a:prstGeom prst="stripedRightArrow">
            <a:avLst/>
          </a:prstGeom>
          <a:solidFill>
            <a:srgbClr val="7030A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4300" b="0" i="0" u="none" strike="noStrike" cap="none" normalizeH="0" baseline="0" smtClean="0">
              <a:ln>
                <a:noFill/>
              </a:ln>
              <a:solidFill>
                <a:srgbClr val="414141"/>
              </a:solidFill>
              <a:effectLst/>
              <a:latin typeface="Gill Sans Light" charset="0"/>
              <a:sym typeface="Gill Sans Light"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616" y="5171344"/>
            <a:ext cx="2119128" cy="1162102"/>
          </a:xfrm>
          <a:prstGeom prst="rect">
            <a:avLst/>
          </a:prstGeom>
        </p:spPr>
      </p:pic>
      <p:sp>
        <p:nvSpPr>
          <p:cNvPr id="9" name="TextBox 8"/>
          <p:cNvSpPr txBox="1"/>
          <p:nvPr/>
        </p:nvSpPr>
        <p:spPr>
          <a:xfrm>
            <a:off x="359532" y="1839605"/>
            <a:ext cx="8424936" cy="707886"/>
          </a:xfrm>
          <a:prstGeom prst="rect">
            <a:avLst/>
          </a:prstGeom>
          <a:solidFill>
            <a:schemeClr val="accent1">
              <a:alpha val="60000"/>
            </a:schemeClr>
          </a:solidFill>
        </p:spPr>
        <p:txBody>
          <a:bodyPr wrap="square" rtlCol="0">
            <a:spAutoFit/>
          </a:bodyPr>
          <a:lstStyle/>
          <a:p>
            <a:r>
              <a:rPr lang="en-US" sz="2000" b="1" dirty="0"/>
              <a:t>Influence of </a:t>
            </a:r>
            <a:r>
              <a:rPr lang="en-US" sz="2000" b="1" dirty="0" smtClean="0"/>
              <a:t>BPA </a:t>
            </a:r>
            <a:r>
              <a:rPr lang="en-US" sz="2000" b="1" dirty="0"/>
              <a:t>on DNA fragmentation in </a:t>
            </a:r>
            <a:r>
              <a:rPr lang="en-US" sz="2000" b="1" i="1" dirty="0" smtClean="0"/>
              <a:t>A. </a:t>
            </a:r>
            <a:r>
              <a:rPr lang="en-US" sz="2000" b="1" i="1" dirty="0" err="1"/>
              <a:t>ruthenus</a:t>
            </a:r>
            <a:r>
              <a:rPr lang="en-US" sz="2000" b="1" i="1" dirty="0"/>
              <a:t> </a:t>
            </a:r>
            <a:r>
              <a:rPr lang="en-US" sz="2000" b="1" dirty="0"/>
              <a:t>spermatozoa measured by Comet assay as a percentage of DNA in the tail </a:t>
            </a:r>
          </a:p>
        </p:txBody>
      </p:sp>
    </p:spTree>
    <p:extLst>
      <p:ext uri="{BB962C8B-B14F-4D97-AF65-F5344CB8AC3E}">
        <p14:creationId xmlns:p14="http://schemas.microsoft.com/office/powerpoint/2010/main" val="4253643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_in_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6"/>
          <p:cNvSpPr/>
          <p:nvPr/>
        </p:nvSpPr>
        <p:spPr>
          <a:xfrm>
            <a:off x="5622724" y="116632"/>
            <a:ext cx="3090529" cy="707886"/>
          </a:xfrm>
          <a:prstGeom prst="rect">
            <a:avLst/>
          </a:prstGeom>
          <a:noFill/>
        </p:spPr>
        <p:txBody>
          <a:bodyPr wrap="square" lIns="91440" tIns="45720" rIns="91440" bIns="45720">
            <a:spAutoFit/>
          </a:bodyPr>
          <a:lstStyle/>
          <a:p>
            <a:r>
              <a:rPr lang="en-US" altLang="cs-CZ" sz="4000" b="1" dirty="0" smtClean="0">
                <a:ln w="17780" cmpd="sng">
                  <a:solidFill>
                    <a:schemeClr val="accent1">
                      <a:tint val="3000"/>
                    </a:schemeClr>
                  </a:solidFill>
                  <a:prstDash val="solid"/>
                  <a:miter lim="800000"/>
                </a:ln>
                <a:gradFill>
                  <a:gsLst>
                    <a:gs pos="10000">
                      <a:srgbClr val="43F6FF"/>
                    </a:gs>
                    <a:gs pos="90000">
                      <a:srgbClr val="668588"/>
                    </a:gs>
                  </a:gsLst>
                  <a:lin ang="5400000"/>
                </a:gradFill>
                <a:effectLst>
                  <a:outerShdw blurRad="55000" dist="50800" dir="5400000" algn="tl">
                    <a:srgbClr val="000000">
                      <a:alpha val="33000"/>
                    </a:srgbClr>
                  </a:outerShdw>
                </a:effectLst>
              </a:rPr>
              <a:t>RESULTS</a:t>
            </a:r>
            <a:endParaRPr lang="cs-CZ" altLang="cs-CZ" sz="4000" b="1" dirty="0">
              <a:ln w="17780" cmpd="sng">
                <a:solidFill>
                  <a:schemeClr val="accent1">
                    <a:tint val="3000"/>
                  </a:schemeClr>
                </a:solidFill>
                <a:prstDash val="solid"/>
                <a:miter lim="800000"/>
              </a:ln>
              <a:gradFill>
                <a:gsLst>
                  <a:gs pos="10000">
                    <a:srgbClr val="43F6FF"/>
                  </a:gs>
                  <a:gs pos="90000">
                    <a:srgbClr val="668588"/>
                  </a:gs>
                </a:gsLst>
                <a:lin ang="5400000"/>
              </a:gradFill>
              <a:effectLst>
                <a:outerShdw blurRad="55000" dist="50800" dir="5400000" algn="tl">
                  <a:srgbClr val="000000">
                    <a:alpha val="33000"/>
                  </a:srgbClr>
                </a:outerShdw>
              </a:effectLst>
            </a:endParaRPr>
          </a:p>
        </p:txBody>
      </p:sp>
      <p:sp>
        <p:nvSpPr>
          <p:cNvPr id="4" name="Прямоугольник 14"/>
          <p:cNvSpPr/>
          <p:nvPr/>
        </p:nvSpPr>
        <p:spPr>
          <a:xfrm>
            <a:off x="2888539" y="1010220"/>
            <a:ext cx="336181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r>
              <a:rPr lang="en-US" altLang="cs-CZ" sz="2400" b="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Intracellular signaling</a:t>
            </a:r>
            <a:endParaRPr lang="cs-CZ" altLang="cs-CZ" sz="2400" b="1" dirty="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pic>
        <p:nvPicPr>
          <p:cNvPr id="32" name="Picture 4" descr="F:\Olia-Ca-phos (sterlet)\WB\gel2_22.06.15_m3_ser.tif"/>
          <p:cNvPicPr>
            <a:picLocks noChangeAspect="1" noChangeArrowheads="1"/>
          </p:cNvPicPr>
          <p:nvPr/>
        </p:nvPicPr>
        <p:blipFill rotWithShape="1">
          <a:blip r:embed="rId3">
            <a:extLst>
              <a:ext uri="{28A0092B-C50C-407E-A947-70E740481C1C}">
                <a14:useLocalDpi xmlns:a14="http://schemas.microsoft.com/office/drawing/2010/main" val="0"/>
              </a:ext>
            </a:extLst>
          </a:blip>
          <a:srcRect l="54880" t="15320" r="21182" b="53198"/>
          <a:stretch/>
        </p:blipFill>
        <p:spPr bwMode="auto">
          <a:xfrm>
            <a:off x="1158063" y="2925266"/>
            <a:ext cx="3089731" cy="374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F:\Olia-Ca-phos (sterlet)\WB\gel3_11_06_15_pkc.tif"/>
          <p:cNvPicPr>
            <a:picLocks noChangeAspect="1" noChangeArrowheads="1"/>
          </p:cNvPicPr>
          <p:nvPr/>
        </p:nvPicPr>
        <p:blipFill rotWithShape="1">
          <a:blip r:embed="rId4">
            <a:extLst>
              <a:ext uri="{28A0092B-C50C-407E-A947-70E740481C1C}">
                <a14:useLocalDpi xmlns:a14="http://schemas.microsoft.com/office/drawing/2010/main" val="0"/>
              </a:ext>
            </a:extLst>
          </a:blip>
          <a:srcRect l="44582" t="20385" r="29350" b="51460"/>
          <a:stretch/>
        </p:blipFill>
        <p:spPr bwMode="auto">
          <a:xfrm>
            <a:off x="5009058" y="2925266"/>
            <a:ext cx="3273451" cy="374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Прямая соединительная линия 5"/>
          <p:cNvCxnSpPr/>
          <p:nvPr/>
        </p:nvCxnSpPr>
        <p:spPr bwMode="auto">
          <a:xfrm>
            <a:off x="804721" y="3060264"/>
            <a:ext cx="367296" cy="0"/>
          </a:xfrm>
          <a:prstGeom prst="line">
            <a:avLst/>
          </a:prstGeom>
          <a:solidFill>
            <a:srgbClr val="BBE0E3"/>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Прямая соединительная линия 54"/>
          <p:cNvCxnSpPr/>
          <p:nvPr/>
        </p:nvCxnSpPr>
        <p:spPr bwMode="auto">
          <a:xfrm>
            <a:off x="804721" y="3609261"/>
            <a:ext cx="367296" cy="0"/>
          </a:xfrm>
          <a:prstGeom prst="line">
            <a:avLst/>
          </a:prstGeom>
          <a:solidFill>
            <a:srgbClr val="BBE0E3"/>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Прямая соединительная линия 55"/>
          <p:cNvCxnSpPr/>
          <p:nvPr/>
        </p:nvCxnSpPr>
        <p:spPr bwMode="auto">
          <a:xfrm>
            <a:off x="804721" y="4008431"/>
            <a:ext cx="367296" cy="0"/>
          </a:xfrm>
          <a:prstGeom prst="line">
            <a:avLst/>
          </a:prstGeom>
          <a:solidFill>
            <a:srgbClr val="BBE0E3"/>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Прямая соединительная линия 56"/>
          <p:cNvCxnSpPr/>
          <p:nvPr/>
        </p:nvCxnSpPr>
        <p:spPr bwMode="auto">
          <a:xfrm>
            <a:off x="804721" y="4823388"/>
            <a:ext cx="367296" cy="0"/>
          </a:xfrm>
          <a:prstGeom prst="line">
            <a:avLst/>
          </a:prstGeom>
          <a:solidFill>
            <a:srgbClr val="BBE0E3"/>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Прямая соединительная линия 57"/>
          <p:cNvCxnSpPr/>
          <p:nvPr/>
        </p:nvCxnSpPr>
        <p:spPr bwMode="auto">
          <a:xfrm>
            <a:off x="805958" y="5312924"/>
            <a:ext cx="367295" cy="0"/>
          </a:xfrm>
          <a:prstGeom prst="line">
            <a:avLst/>
          </a:prstGeom>
          <a:solidFill>
            <a:srgbClr val="BBE0E3"/>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Прямая соединительная линия 58"/>
          <p:cNvCxnSpPr/>
          <p:nvPr/>
        </p:nvCxnSpPr>
        <p:spPr bwMode="auto">
          <a:xfrm>
            <a:off x="804721" y="5805264"/>
            <a:ext cx="367296" cy="0"/>
          </a:xfrm>
          <a:prstGeom prst="line">
            <a:avLst/>
          </a:prstGeom>
          <a:solidFill>
            <a:srgbClr val="BBE0E3"/>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0" name="TextBox 6"/>
          <p:cNvSpPr txBox="1">
            <a:spLocks noChangeArrowheads="1"/>
          </p:cNvSpPr>
          <p:nvPr/>
        </p:nvSpPr>
        <p:spPr bwMode="auto">
          <a:xfrm>
            <a:off x="136353" y="2448845"/>
            <a:ext cx="1059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b="1" dirty="0"/>
              <a:t>(</a:t>
            </a:r>
            <a:r>
              <a:rPr lang="en-US" altLang="en-US" b="1" dirty="0" err="1"/>
              <a:t>kDa</a:t>
            </a:r>
            <a:r>
              <a:rPr lang="en-US" altLang="en-US" b="1" dirty="0"/>
              <a:t>)</a:t>
            </a:r>
            <a:endParaRPr lang="ru-RU" altLang="en-US" b="1" dirty="0"/>
          </a:p>
        </p:txBody>
      </p:sp>
      <p:sp>
        <p:nvSpPr>
          <p:cNvPr id="41" name="TextBox 60"/>
          <p:cNvSpPr txBox="1">
            <a:spLocks noChangeArrowheads="1"/>
          </p:cNvSpPr>
          <p:nvPr/>
        </p:nvSpPr>
        <p:spPr bwMode="auto">
          <a:xfrm>
            <a:off x="182549" y="2852936"/>
            <a:ext cx="8163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b="1" dirty="0"/>
              <a:t>250</a:t>
            </a:r>
            <a:endParaRPr lang="ru-RU" altLang="en-US" b="1" dirty="0"/>
          </a:p>
        </p:txBody>
      </p:sp>
      <p:sp>
        <p:nvSpPr>
          <p:cNvPr id="42" name="TextBox 61"/>
          <p:cNvSpPr txBox="1">
            <a:spLocks noChangeArrowheads="1"/>
          </p:cNvSpPr>
          <p:nvPr/>
        </p:nvSpPr>
        <p:spPr bwMode="auto">
          <a:xfrm>
            <a:off x="177646" y="3419708"/>
            <a:ext cx="981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dirty="0"/>
              <a:t>150</a:t>
            </a:r>
            <a:endParaRPr lang="ru-RU" altLang="en-US" b="1" dirty="0"/>
          </a:p>
        </p:txBody>
      </p:sp>
      <p:sp>
        <p:nvSpPr>
          <p:cNvPr id="43" name="TextBox 62"/>
          <p:cNvSpPr txBox="1">
            <a:spLocks noChangeArrowheads="1"/>
          </p:cNvSpPr>
          <p:nvPr/>
        </p:nvSpPr>
        <p:spPr bwMode="auto">
          <a:xfrm>
            <a:off x="176277" y="3814383"/>
            <a:ext cx="981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a:t>100</a:t>
            </a:r>
            <a:endParaRPr lang="ru-RU" altLang="en-US" b="1"/>
          </a:p>
        </p:txBody>
      </p:sp>
      <p:sp>
        <p:nvSpPr>
          <p:cNvPr id="44" name="TextBox 63"/>
          <p:cNvSpPr txBox="1">
            <a:spLocks noChangeArrowheads="1"/>
          </p:cNvSpPr>
          <p:nvPr/>
        </p:nvSpPr>
        <p:spPr bwMode="auto">
          <a:xfrm>
            <a:off x="313828" y="4685348"/>
            <a:ext cx="981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dirty="0"/>
              <a:t>80</a:t>
            </a:r>
            <a:endParaRPr lang="ru-RU" altLang="en-US" b="1" dirty="0"/>
          </a:p>
        </p:txBody>
      </p:sp>
      <p:sp>
        <p:nvSpPr>
          <p:cNvPr id="45" name="TextBox 64"/>
          <p:cNvSpPr txBox="1">
            <a:spLocks noChangeArrowheads="1"/>
          </p:cNvSpPr>
          <p:nvPr/>
        </p:nvSpPr>
        <p:spPr bwMode="auto">
          <a:xfrm>
            <a:off x="313828" y="5187899"/>
            <a:ext cx="981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a:t>60</a:t>
            </a:r>
            <a:endParaRPr lang="ru-RU" altLang="en-US" b="1"/>
          </a:p>
        </p:txBody>
      </p:sp>
      <p:sp>
        <p:nvSpPr>
          <p:cNvPr id="46" name="TextBox 65"/>
          <p:cNvSpPr txBox="1">
            <a:spLocks noChangeArrowheads="1"/>
          </p:cNvSpPr>
          <p:nvPr/>
        </p:nvSpPr>
        <p:spPr bwMode="auto">
          <a:xfrm>
            <a:off x="313828" y="5667664"/>
            <a:ext cx="981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a:t>50</a:t>
            </a:r>
            <a:endParaRPr lang="ru-RU" altLang="en-US" b="1"/>
          </a:p>
        </p:txBody>
      </p:sp>
      <p:sp>
        <p:nvSpPr>
          <p:cNvPr id="47" name="TextBox 66"/>
          <p:cNvSpPr txBox="1">
            <a:spLocks noChangeArrowheads="1"/>
          </p:cNvSpPr>
          <p:nvPr/>
        </p:nvSpPr>
        <p:spPr bwMode="auto">
          <a:xfrm>
            <a:off x="1318512" y="2443447"/>
            <a:ext cx="4908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dirty="0"/>
              <a:t>C</a:t>
            </a:r>
            <a:endParaRPr lang="ru-RU" altLang="en-US" b="1" dirty="0"/>
          </a:p>
        </p:txBody>
      </p:sp>
      <p:sp>
        <p:nvSpPr>
          <p:cNvPr id="48" name="TextBox 67"/>
          <p:cNvSpPr txBox="1">
            <a:spLocks noChangeArrowheads="1"/>
          </p:cNvSpPr>
          <p:nvPr/>
        </p:nvSpPr>
        <p:spPr bwMode="auto">
          <a:xfrm>
            <a:off x="2054505" y="2443387"/>
            <a:ext cx="834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a:t>0.1</a:t>
            </a:r>
            <a:endParaRPr lang="ru-RU" altLang="en-US" b="1"/>
          </a:p>
        </p:txBody>
      </p:sp>
      <p:sp>
        <p:nvSpPr>
          <p:cNvPr id="49" name="TextBox 68"/>
          <p:cNvSpPr txBox="1">
            <a:spLocks noChangeArrowheads="1"/>
          </p:cNvSpPr>
          <p:nvPr/>
        </p:nvSpPr>
        <p:spPr bwMode="auto">
          <a:xfrm>
            <a:off x="2912011" y="2434594"/>
            <a:ext cx="4170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dirty="0"/>
              <a:t>1</a:t>
            </a:r>
            <a:endParaRPr lang="ru-RU" altLang="en-US" b="1" dirty="0"/>
          </a:p>
        </p:txBody>
      </p:sp>
      <p:sp>
        <p:nvSpPr>
          <p:cNvPr id="50" name="TextBox 69"/>
          <p:cNvSpPr txBox="1">
            <a:spLocks noChangeArrowheads="1"/>
          </p:cNvSpPr>
          <p:nvPr/>
        </p:nvSpPr>
        <p:spPr bwMode="auto">
          <a:xfrm>
            <a:off x="3593849" y="2443387"/>
            <a:ext cx="834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dirty="0"/>
              <a:t>10</a:t>
            </a:r>
            <a:endParaRPr lang="ru-RU" altLang="en-US" b="1" dirty="0"/>
          </a:p>
        </p:txBody>
      </p:sp>
      <p:sp>
        <p:nvSpPr>
          <p:cNvPr id="51" name="TextBox 70"/>
          <p:cNvSpPr txBox="1">
            <a:spLocks noChangeArrowheads="1"/>
          </p:cNvSpPr>
          <p:nvPr/>
        </p:nvSpPr>
        <p:spPr bwMode="auto">
          <a:xfrm>
            <a:off x="5227959" y="2434594"/>
            <a:ext cx="4908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a:t>C</a:t>
            </a:r>
            <a:endParaRPr lang="ru-RU" altLang="en-US" b="1"/>
          </a:p>
        </p:txBody>
      </p:sp>
      <p:sp>
        <p:nvSpPr>
          <p:cNvPr id="52" name="TextBox 71"/>
          <p:cNvSpPr txBox="1">
            <a:spLocks noChangeArrowheads="1"/>
          </p:cNvSpPr>
          <p:nvPr/>
        </p:nvSpPr>
        <p:spPr bwMode="auto">
          <a:xfrm>
            <a:off x="5976034" y="2434594"/>
            <a:ext cx="834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dirty="0"/>
              <a:t>0.1</a:t>
            </a:r>
            <a:endParaRPr lang="ru-RU" altLang="en-US" b="1" dirty="0"/>
          </a:p>
        </p:txBody>
      </p:sp>
      <p:sp>
        <p:nvSpPr>
          <p:cNvPr id="53" name="TextBox 72"/>
          <p:cNvSpPr txBox="1">
            <a:spLocks noChangeArrowheads="1"/>
          </p:cNvSpPr>
          <p:nvPr/>
        </p:nvSpPr>
        <p:spPr bwMode="auto">
          <a:xfrm>
            <a:off x="6810068" y="2434594"/>
            <a:ext cx="4170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dirty="0"/>
              <a:t>1</a:t>
            </a:r>
            <a:endParaRPr lang="ru-RU" altLang="en-US" b="1" dirty="0"/>
          </a:p>
        </p:txBody>
      </p:sp>
      <p:sp>
        <p:nvSpPr>
          <p:cNvPr id="54" name="TextBox 73"/>
          <p:cNvSpPr txBox="1">
            <a:spLocks noChangeArrowheads="1"/>
          </p:cNvSpPr>
          <p:nvPr/>
        </p:nvSpPr>
        <p:spPr bwMode="auto">
          <a:xfrm>
            <a:off x="7482382" y="2434594"/>
            <a:ext cx="834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dirty="0"/>
              <a:t>10</a:t>
            </a:r>
            <a:endParaRPr lang="ru-RU" altLang="en-US" b="1" dirty="0"/>
          </a:p>
        </p:txBody>
      </p:sp>
      <p:sp>
        <p:nvSpPr>
          <p:cNvPr id="57" name="Left Arrow 56"/>
          <p:cNvSpPr/>
          <p:nvPr/>
        </p:nvSpPr>
        <p:spPr bwMode="auto">
          <a:xfrm>
            <a:off x="4326338" y="3059652"/>
            <a:ext cx="387397" cy="157189"/>
          </a:xfrm>
          <a:prstGeom prst="lef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itchFamily="34" charset="0"/>
            </a:endParaRPr>
          </a:p>
        </p:txBody>
      </p:sp>
      <p:sp>
        <p:nvSpPr>
          <p:cNvPr id="58" name="Left Arrow 57"/>
          <p:cNvSpPr/>
          <p:nvPr/>
        </p:nvSpPr>
        <p:spPr bwMode="auto">
          <a:xfrm>
            <a:off x="4326338" y="3958071"/>
            <a:ext cx="387397" cy="157189"/>
          </a:xfrm>
          <a:prstGeom prst="lef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itchFamily="34" charset="0"/>
            </a:endParaRPr>
          </a:p>
        </p:txBody>
      </p:sp>
      <p:sp>
        <p:nvSpPr>
          <p:cNvPr id="59" name="Left Arrow 58"/>
          <p:cNvSpPr/>
          <p:nvPr/>
        </p:nvSpPr>
        <p:spPr bwMode="auto">
          <a:xfrm>
            <a:off x="8325857" y="3933763"/>
            <a:ext cx="387397" cy="157189"/>
          </a:xfrm>
          <a:prstGeom prst="lef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itchFamily="34" charset="0"/>
            </a:endParaRPr>
          </a:p>
        </p:txBody>
      </p:sp>
      <p:sp>
        <p:nvSpPr>
          <p:cNvPr id="61" name="TextBox 60"/>
          <p:cNvSpPr txBox="1"/>
          <p:nvPr/>
        </p:nvSpPr>
        <p:spPr>
          <a:xfrm>
            <a:off x="96880" y="1857575"/>
            <a:ext cx="4472411" cy="400110"/>
          </a:xfrm>
          <a:prstGeom prst="rect">
            <a:avLst/>
          </a:prstGeom>
          <a:solidFill>
            <a:schemeClr val="accent1">
              <a:alpha val="60000"/>
            </a:schemeClr>
          </a:solidFill>
        </p:spPr>
        <p:txBody>
          <a:bodyPr wrap="square" rtlCol="0">
            <a:spAutoFit/>
          </a:bodyPr>
          <a:lstStyle/>
          <a:p>
            <a:r>
              <a:rPr lang="en-US" sz="2000" b="1" dirty="0" smtClean="0"/>
              <a:t>Phosphorylation on serine residue</a:t>
            </a:r>
            <a:endParaRPr lang="en-US" sz="2000" b="1" dirty="0"/>
          </a:p>
        </p:txBody>
      </p:sp>
      <p:sp>
        <p:nvSpPr>
          <p:cNvPr id="69" name="TextBox 68"/>
          <p:cNvSpPr txBox="1"/>
          <p:nvPr/>
        </p:nvSpPr>
        <p:spPr>
          <a:xfrm>
            <a:off x="4731402" y="1703687"/>
            <a:ext cx="4213420" cy="707886"/>
          </a:xfrm>
          <a:prstGeom prst="rect">
            <a:avLst/>
          </a:prstGeom>
          <a:solidFill>
            <a:schemeClr val="accent1">
              <a:alpha val="60000"/>
            </a:schemeClr>
          </a:solidFill>
        </p:spPr>
        <p:txBody>
          <a:bodyPr wrap="square" rtlCol="0">
            <a:spAutoFit/>
          </a:bodyPr>
          <a:lstStyle/>
          <a:p>
            <a:r>
              <a:rPr lang="en-US" sz="2000" b="1" dirty="0" smtClean="0"/>
              <a:t>Phosphorylation of protein kinase C (PKC) substrate</a:t>
            </a:r>
            <a:endParaRPr lang="en-US" sz="2000" b="1" dirty="0"/>
          </a:p>
        </p:txBody>
      </p:sp>
    </p:spTree>
    <p:extLst>
      <p:ext uri="{BB962C8B-B14F-4D97-AF65-F5344CB8AC3E}">
        <p14:creationId xmlns:p14="http://schemas.microsoft.com/office/powerpoint/2010/main" val="3140909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edical-labs.net/wp-content/uploads/2014/04/Normal-spermatozoa-structure.jpg"/>
          <p:cNvPicPr>
            <a:picLocks noChangeAspect="1" noChangeArrowheads="1"/>
          </p:cNvPicPr>
          <p:nvPr/>
        </p:nvPicPr>
        <p:blipFill>
          <a:blip r:embed="rId2">
            <a:extLst>
              <a:ext uri="{28A0092B-C50C-407E-A947-70E740481C1C}">
                <a14:useLocalDpi xmlns:a14="http://schemas.microsoft.com/office/drawing/2010/main" val="0"/>
              </a:ext>
            </a:extLst>
          </a:blip>
          <a:srcRect l="13696" r="12817" b="9235"/>
          <a:stretch>
            <a:fillRect/>
          </a:stretch>
        </p:blipFill>
        <p:spPr bwMode="auto">
          <a:xfrm>
            <a:off x="510155" y="1340768"/>
            <a:ext cx="2770567"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Овал 3"/>
          <p:cNvSpPr/>
          <p:nvPr/>
        </p:nvSpPr>
        <p:spPr bwMode="auto">
          <a:xfrm>
            <a:off x="4091097" y="2068133"/>
            <a:ext cx="4499816" cy="3012026"/>
          </a:xfrm>
          <a:prstGeom prst="ellipse">
            <a:avLst/>
          </a:prstGeom>
          <a:solidFill>
            <a:schemeClr val="accent1"/>
          </a:solidFill>
          <a:ln w="381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smtClean="0">
              <a:ln>
                <a:noFill/>
              </a:ln>
              <a:solidFill>
                <a:schemeClr val="tx1"/>
              </a:solidFill>
              <a:effectLst/>
              <a:latin typeface="Arial" pitchFamily="34" charset="0"/>
            </a:endParaRPr>
          </a:p>
        </p:txBody>
      </p:sp>
      <p:sp>
        <p:nvSpPr>
          <p:cNvPr id="5" name="Овал 17"/>
          <p:cNvSpPr/>
          <p:nvPr/>
        </p:nvSpPr>
        <p:spPr bwMode="auto">
          <a:xfrm>
            <a:off x="3962750" y="1949118"/>
            <a:ext cx="4774195" cy="3225247"/>
          </a:xfrm>
          <a:prstGeom prst="ellipse">
            <a:avLst/>
          </a:prstGeom>
          <a:noFill/>
          <a:ln w="38100" cap="flat" cmpd="sng" algn="ctr">
            <a:solidFill>
              <a:schemeClr val="accent2">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smtClean="0">
              <a:ln>
                <a:noFill/>
              </a:ln>
              <a:solidFill>
                <a:schemeClr val="tx1"/>
              </a:solidFill>
              <a:effectLst/>
              <a:latin typeface="Arial" pitchFamily="34" charset="0"/>
            </a:endParaRPr>
          </a:p>
        </p:txBody>
      </p:sp>
      <p:sp>
        <p:nvSpPr>
          <p:cNvPr id="6" name="Пирог 18"/>
          <p:cNvSpPr/>
          <p:nvPr/>
        </p:nvSpPr>
        <p:spPr bwMode="auto">
          <a:xfrm rot="18410357">
            <a:off x="4029855" y="2721394"/>
            <a:ext cx="358935" cy="394938"/>
          </a:xfrm>
          <a:prstGeom prst="pie">
            <a:avLst>
              <a:gd name="adj1" fmla="val 20077031"/>
              <a:gd name="adj2" fmla="val 16200000"/>
            </a:avLst>
          </a:prstGeom>
          <a:solidFill>
            <a:srgbClr val="C97DB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3203848" y="2690658"/>
            <a:ext cx="906365" cy="430887"/>
          </a:xfrm>
          <a:prstGeom prst="rect">
            <a:avLst/>
          </a:prstGeom>
          <a:noFill/>
        </p:spPr>
        <p:txBody>
          <a:bodyPr wrap="square" rtlCol="0">
            <a:spAutoFit/>
          </a:bodyPr>
          <a:lstStyle/>
          <a:p>
            <a:r>
              <a:rPr lang="en-US" sz="1100" b="1" dirty="0" smtClean="0"/>
              <a:t>Membrane receptor</a:t>
            </a:r>
            <a:endParaRPr lang="ru-RU" sz="1100" b="1" dirty="0"/>
          </a:p>
        </p:txBody>
      </p:sp>
      <p:sp>
        <p:nvSpPr>
          <p:cNvPr id="8" name="Равнобедренный треугольник 20"/>
          <p:cNvSpPr/>
          <p:nvPr/>
        </p:nvSpPr>
        <p:spPr bwMode="auto">
          <a:xfrm rot="7954497">
            <a:off x="3961028" y="1870639"/>
            <a:ext cx="269968" cy="296543"/>
          </a:xfrm>
          <a:prstGeom prst="triangle">
            <a:avLst/>
          </a:prstGeom>
          <a:solidFill>
            <a:srgbClr val="FA3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smtClean="0">
              <a:ln>
                <a:noFill/>
              </a:ln>
              <a:solidFill>
                <a:schemeClr val="tx1"/>
              </a:solidFill>
              <a:effectLst/>
              <a:latin typeface="Arial" pitchFamily="34" charset="0"/>
            </a:endParaRPr>
          </a:p>
        </p:txBody>
      </p:sp>
      <p:sp>
        <p:nvSpPr>
          <p:cNvPr id="9" name="TextBox 8"/>
          <p:cNvSpPr txBox="1"/>
          <p:nvPr/>
        </p:nvSpPr>
        <p:spPr>
          <a:xfrm>
            <a:off x="3979831" y="1404891"/>
            <a:ext cx="1410258" cy="430887"/>
          </a:xfrm>
          <a:prstGeom prst="rect">
            <a:avLst/>
          </a:prstGeom>
          <a:noFill/>
        </p:spPr>
        <p:txBody>
          <a:bodyPr wrap="square" rtlCol="0">
            <a:spAutoFit/>
          </a:bodyPr>
          <a:lstStyle/>
          <a:p>
            <a:r>
              <a:rPr lang="en-US" sz="1100" b="1" dirty="0" smtClean="0"/>
              <a:t>Endocrine Disruptor (BPA)</a:t>
            </a:r>
            <a:endParaRPr lang="ru-RU" sz="1100" b="1" dirty="0"/>
          </a:p>
        </p:txBody>
      </p:sp>
      <p:cxnSp>
        <p:nvCxnSpPr>
          <p:cNvPr id="10" name="Прямая со стрелкой 23"/>
          <p:cNvCxnSpPr/>
          <p:nvPr/>
        </p:nvCxnSpPr>
        <p:spPr bwMode="auto">
          <a:xfrm flipH="1">
            <a:off x="4167451" y="2237927"/>
            <a:ext cx="1" cy="413856"/>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Прямая соединительная линия 2054"/>
          <p:cNvCxnSpPr/>
          <p:nvPr/>
        </p:nvCxnSpPr>
        <p:spPr bwMode="auto">
          <a:xfrm>
            <a:off x="4288793" y="2150722"/>
            <a:ext cx="1011640" cy="8720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Прямая со стрелкой 2056"/>
          <p:cNvCxnSpPr/>
          <p:nvPr/>
        </p:nvCxnSpPr>
        <p:spPr bwMode="auto">
          <a:xfrm>
            <a:off x="5300673" y="2250186"/>
            <a:ext cx="1187484" cy="232389"/>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Group 22"/>
          <p:cNvGrpSpPr>
            <a:grpSpLocks/>
          </p:cNvGrpSpPr>
          <p:nvPr/>
        </p:nvGrpSpPr>
        <p:grpSpPr bwMode="auto">
          <a:xfrm>
            <a:off x="6304991" y="2312703"/>
            <a:ext cx="1937715" cy="1166903"/>
            <a:chOff x="1556" y="2165"/>
            <a:chExt cx="1488" cy="1290"/>
          </a:xfrm>
        </p:grpSpPr>
        <p:pic>
          <p:nvPicPr>
            <p:cNvPr id="40" name="Picture 20" descr="Nucleous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6" y="2165"/>
              <a:ext cx="1488"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descr="DN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58065">
              <a:off x="1828" y="2482"/>
              <a:ext cx="862"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23"/>
          <p:cNvSpPr txBox="1">
            <a:spLocks/>
          </p:cNvSpPr>
          <p:nvPr/>
        </p:nvSpPr>
        <p:spPr bwMode="auto">
          <a:xfrm>
            <a:off x="6982459" y="3033596"/>
            <a:ext cx="10874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300">
                <a:solidFill>
                  <a:srgbClr val="414141"/>
                </a:solidFill>
                <a:latin typeface="Gill Sans Light" pitchFamily="1" charset="0"/>
                <a:ea typeface="ＭＳ Ｐゴシック" pitchFamily="34" charset="-128"/>
                <a:sym typeface="Gill Sans Light" pitchFamily="1" charset="0"/>
              </a:defRPr>
            </a:lvl1pPr>
            <a:lvl2pPr marL="742950" indent="-285750" eaLnBrk="0" hangingPunct="0">
              <a:defRPr sz="4300">
                <a:solidFill>
                  <a:srgbClr val="414141"/>
                </a:solidFill>
                <a:latin typeface="Gill Sans Light" pitchFamily="1" charset="0"/>
                <a:ea typeface="ＭＳ Ｐゴシック" pitchFamily="34" charset="-128"/>
                <a:sym typeface="Gill Sans Light" pitchFamily="1" charset="0"/>
              </a:defRPr>
            </a:lvl2pPr>
            <a:lvl3pPr marL="1143000" indent="-228600" eaLnBrk="0" hangingPunct="0">
              <a:defRPr sz="4300">
                <a:solidFill>
                  <a:srgbClr val="414141"/>
                </a:solidFill>
                <a:latin typeface="Gill Sans Light" pitchFamily="1" charset="0"/>
                <a:ea typeface="ＭＳ Ｐゴシック" pitchFamily="34" charset="-128"/>
                <a:sym typeface="Gill Sans Light" pitchFamily="1" charset="0"/>
              </a:defRPr>
            </a:lvl3pPr>
            <a:lvl4pPr marL="1600200" indent="-228600" eaLnBrk="0" hangingPunct="0">
              <a:defRPr sz="4300">
                <a:solidFill>
                  <a:srgbClr val="414141"/>
                </a:solidFill>
                <a:latin typeface="Gill Sans Light" pitchFamily="1" charset="0"/>
                <a:ea typeface="ＭＳ Ｐゴシック" pitchFamily="34" charset="-128"/>
                <a:sym typeface="Gill Sans Light" pitchFamily="1" charset="0"/>
              </a:defRPr>
            </a:lvl4pPr>
            <a:lvl5pPr marL="2057400" indent="-228600" eaLnBrk="0" hangingPunct="0">
              <a:defRPr sz="4300">
                <a:solidFill>
                  <a:srgbClr val="414141"/>
                </a:solidFill>
                <a:latin typeface="Gill Sans Light" pitchFamily="1" charset="0"/>
                <a:ea typeface="ＭＳ Ｐゴシック" pitchFamily="34" charset="-128"/>
                <a:sym typeface="Gill Sans Light" pitchFamily="1" charset="0"/>
              </a:defRPr>
            </a:lvl5pPr>
            <a:lvl6pPr marL="2514600" indent="-228600" algn="ctr" eaLnBrk="0" fontAlgn="base" hangingPunct="0">
              <a:spcBef>
                <a:spcPct val="0"/>
              </a:spcBef>
              <a:spcAft>
                <a:spcPct val="0"/>
              </a:spcAft>
              <a:defRPr sz="4300">
                <a:solidFill>
                  <a:srgbClr val="414141"/>
                </a:solidFill>
                <a:latin typeface="Gill Sans Light" pitchFamily="1" charset="0"/>
                <a:ea typeface="ＭＳ Ｐゴシック" pitchFamily="34" charset="-128"/>
                <a:sym typeface="Gill Sans Light" pitchFamily="1" charset="0"/>
              </a:defRPr>
            </a:lvl6pPr>
            <a:lvl7pPr marL="2971800" indent="-228600" algn="ctr" eaLnBrk="0" fontAlgn="base" hangingPunct="0">
              <a:spcBef>
                <a:spcPct val="0"/>
              </a:spcBef>
              <a:spcAft>
                <a:spcPct val="0"/>
              </a:spcAft>
              <a:defRPr sz="4300">
                <a:solidFill>
                  <a:srgbClr val="414141"/>
                </a:solidFill>
                <a:latin typeface="Gill Sans Light" pitchFamily="1" charset="0"/>
                <a:ea typeface="ＭＳ Ｐゴシック" pitchFamily="34" charset="-128"/>
                <a:sym typeface="Gill Sans Light" pitchFamily="1" charset="0"/>
              </a:defRPr>
            </a:lvl7pPr>
            <a:lvl8pPr marL="3429000" indent="-228600" algn="ctr" eaLnBrk="0" fontAlgn="base" hangingPunct="0">
              <a:spcBef>
                <a:spcPct val="0"/>
              </a:spcBef>
              <a:spcAft>
                <a:spcPct val="0"/>
              </a:spcAft>
              <a:defRPr sz="4300">
                <a:solidFill>
                  <a:srgbClr val="414141"/>
                </a:solidFill>
                <a:latin typeface="Gill Sans Light" pitchFamily="1" charset="0"/>
                <a:ea typeface="ＭＳ Ｐゴシック" pitchFamily="34" charset="-128"/>
                <a:sym typeface="Gill Sans Light" pitchFamily="1" charset="0"/>
              </a:defRPr>
            </a:lvl8pPr>
            <a:lvl9pPr marL="3886200" indent="-228600" algn="ctr" eaLnBrk="0" fontAlgn="base" hangingPunct="0">
              <a:spcBef>
                <a:spcPct val="0"/>
              </a:spcBef>
              <a:spcAft>
                <a:spcPct val="0"/>
              </a:spcAft>
              <a:defRPr sz="4300">
                <a:solidFill>
                  <a:srgbClr val="414141"/>
                </a:solidFill>
                <a:latin typeface="Gill Sans Light" pitchFamily="1" charset="0"/>
                <a:ea typeface="ＭＳ Ｐゴシック" pitchFamily="34" charset="-128"/>
                <a:sym typeface="Gill Sans Light" pitchFamily="1" charset="0"/>
              </a:defRPr>
            </a:lvl9pPr>
          </a:lstStyle>
          <a:p>
            <a:pPr eaLnBrk="1" hangingPunct="1">
              <a:spcBef>
                <a:spcPct val="50000"/>
              </a:spcBef>
            </a:pPr>
            <a:r>
              <a:rPr lang="en-US" altLang="en-US" sz="1100" b="1" dirty="0">
                <a:solidFill>
                  <a:schemeClr val="tx2"/>
                </a:solidFill>
                <a:latin typeface="+mn-lt"/>
              </a:rPr>
              <a:t>Cell nucleus</a:t>
            </a:r>
          </a:p>
        </p:txBody>
      </p:sp>
      <p:sp>
        <p:nvSpPr>
          <p:cNvPr id="15" name="Пирог 18"/>
          <p:cNvSpPr/>
          <p:nvPr/>
        </p:nvSpPr>
        <p:spPr bwMode="auto">
          <a:xfrm rot="16977819">
            <a:off x="6521974" y="2392571"/>
            <a:ext cx="358935" cy="394938"/>
          </a:xfrm>
          <a:prstGeom prst="pie">
            <a:avLst>
              <a:gd name="adj1" fmla="val 20077031"/>
              <a:gd name="adj2" fmla="val 16200000"/>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smtClean="0">
              <a:ln>
                <a:noFill/>
              </a:ln>
              <a:solidFill>
                <a:schemeClr val="tx1"/>
              </a:solidFill>
              <a:effectLst/>
              <a:latin typeface="Arial" pitchFamily="34" charset="0"/>
            </a:endParaRPr>
          </a:p>
        </p:txBody>
      </p:sp>
      <p:sp>
        <p:nvSpPr>
          <p:cNvPr id="16" name="TextBox 15"/>
          <p:cNvSpPr txBox="1"/>
          <p:nvPr/>
        </p:nvSpPr>
        <p:spPr>
          <a:xfrm>
            <a:off x="5820934" y="2096728"/>
            <a:ext cx="1334445" cy="261610"/>
          </a:xfrm>
          <a:prstGeom prst="rect">
            <a:avLst/>
          </a:prstGeom>
          <a:noFill/>
        </p:spPr>
        <p:txBody>
          <a:bodyPr wrap="square" rtlCol="0">
            <a:spAutoFit/>
          </a:bodyPr>
          <a:lstStyle/>
          <a:p>
            <a:r>
              <a:rPr lang="en-US" sz="1100" b="1" dirty="0" smtClean="0"/>
              <a:t>Nuclear receptor</a:t>
            </a:r>
            <a:endParaRPr lang="ru-RU" sz="1100" b="1" dirty="0"/>
          </a:p>
        </p:txBody>
      </p:sp>
      <p:grpSp>
        <p:nvGrpSpPr>
          <p:cNvPr id="45" name="Group 44"/>
          <p:cNvGrpSpPr/>
          <p:nvPr/>
        </p:nvGrpSpPr>
        <p:grpSpPr>
          <a:xfrm>
            <a:off x="4268028" y="2150722"/>
            <a:ext cx="1867750" cy="1673247"/>
            <a:chOff x="4268028" y="2489360"/>
            <a:chExt cx="1867750" cy="1673247"/>
          </a:xfrm>
        </p:grpSpPr>
        <p:cxnSp>
          <p:nvCxnSpPr>
            <p:cNvPr id="17" name="Straight Connector 16"/>
            <p:cNvCxnSpPr/>
            <p:nvPr/>
          </p:nvCxnSpPr>
          <p:spPr bwMode="auto">
            <a:xfrm>
              <a:off x="4268028" y="2489360"/>
              <a:ext cx="662662" cy="294134"/>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4930690" y="2783493"/>
              <a:ext cx="1205088" cy="1379114"/>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Explosion 1 18"/>
          <p:cNvSpPr/>
          <p:nvPr/>
        </p:nvSpPr>
        <p:spPr bwMode="auto">
          <a:xfrm>
            <a:off x="5966575" y="3823969"/>
            <a:ext cx="1144690" cy="768343"/>
          </a:xfrm>
          <a:prstGeom prst="irregularSeal1">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pitchFamily="34" charset="0"/>
              </a:rPr>
              <a:t>ROS</a:t>
            </a:r>
          </a:p>
        </p:txBody>
      </p:sp>
      <p:sp>
        <p:nvSpPr>
          <p:cNvPr id="20" name="Lightning Bolt 19"/>
          <p:cNvSpPr/>
          <p:nvPr/>
        </p:nvSpPr>
        <p:spPr bwMode="auto">
          <a:xfrm rot="15646546" flipH="1">
            <a:off x="6721241" y="4439130"/>
            <a:ext cx="486746" cy="461154"/>
          </a:xfrm>
          <a:prstGeom prst="lightningBol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p:txBody>
      </p:sp>
      <p:sp>
        <p:nvSpPr>
          <p:cNvPr id="21" name="Lightning Bolt 20"/>
          <p:cNvSpPr/>
          <p:nvPr/>
        </p:nvSpPr>
        <p:spPr bwMode="auto">
          <a:xfrm rot="11869444" flipH="1">
            <a:off x="6534049" y="3359558"/>
            <a:ext cx="334519" cy="603983"/>
          </a:xfrm>
          <a:prstGeom prst="lightningBol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p:txBody>
      </p:sp>
      <p:sp>
        <p:nvSpPr>
          <p:cNvPr id="22" name="Lightning Bolt 21"/>
          <p:cNvSpPr/>
          <p:nvPr/>
        </p:nvSpPr>
        <p:spPr bwMode="auto">
          <a:xfrm rot="13846122" flipH="1">
            <a:off x="7084990" y="3810697"/>
            <a:ext cx="486746" cy="461154"/>
          </a:xfrm>
          <a:prstGeom prst="lightningBol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p:txBody>
      </p:sp>
      <p:pic>
        <p:nvPicPr>
          <p:cNvPr id="23" name="Picture 22" descr="Lipids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29" b="32155"/>
          <a:stretch>
            <a:fillRect/>
          </a:stretch>
        </p:blipFill>
        <p:spPr bwMode="auto">
          <a:xfrm>
            <a:off x="7203368" y="4617946"/>
            <a:ext cx="645610" cy="6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36"/>
          <p:cNvSpPr txBox="1">
            <a:spLocks/>
          </p:cNvSpPr>
          <p:nvPr/>
        </p:nvSpPr>
        <p:spPr bwMode="auto">
          <a:xfrm>
            <a:off x="7946162" y="4853591"/>
            <a:ext cx="10638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4300">
                <a:solidFill>
                  <a:srgbClr val="414141"/>
                </a:solidFill>
                <a:latin typeface="Gill Sans Light" pitchFamily="1" charset="0"/>
                <a:ea typeface="ＭＳ Ｐゴシック" pitchFamily="34" charset="-128"/>
                <a:sym typeface="Gill Sans Light" pitchFamily="1" charset="0"/>
              </a:defRPr>
            </a:lvl1pPr>
            <a:lvl2pPr marL="742950" indent="-285750" eaLnBrk="0" hangingPunct="0">
              <a:defRPr sz="4300">
                <a:solidFill>
                  <a:srgbClr val="414141"/>
                </a:solidFill>
                <a:latin typeface="Gill Sans Light" pitchFamily="1" charset="0"/>
                <a:ea typeface="ＭＳ Ｐゴシック" pitchFamily="34" charset="-128"/>
                <a:sym typeface="Gill Sans Light" pitchFamily="1" charset="0"/>
              </a:defRPr>
            </a:lvl2pPr>
            <a:lvl3pPr marL="1143000" indent="-228600" eaLnBrk="0" hangingPunct="0">
              <a:defRPr sz="4300">
                <a:solidFill>
                  <a:srgbClr val="414141"/>
                </a:solidFill>
                <a:latin typeface="Gill Sans Light" pitchFamily="1" charset="0"/>
                <a:ea typeface="ＭＳ Ｐゴシック" pitchFamily="34" charset="-128"/>
                <a:sym typeface="Gill Sans Light" pitchFamily="1" charset="0"/>
              </a:defRPr>
            </a:lvl3pPr>
            <a:lvl4pPr marL="1600200" indent="-228600" eaLnBrk="0" hangingPunct="0">
              <a:defRPr sz="4300">
                <a:solidFill>
                  <a:srgbClr val="414141"/>
                </a:solidFill>
                <a:latin typeface="Gill Sans Light" pitchFamily="1" charset="0"/>
                <a:ea typeface="ＭＳ Ｐゴシック" pitchFamily="34" charset="-128"/>
                <a:sym typeface="Gill Sans Light" pitchFamily="1" charset="0"/>
              </a:defRPr>
            </a:lvl4pPr>
            <a:lvl5pPr marL="2057400" indent="-228600" eaLnBrk="0" hangingPunct="0">
              <a:defRPr sz="4300">
                <a:solidFill>
                  <a:srgbClr val="414141"/>
                </a:solidFill>
                <a:latin typeface="Gill Sans Light" pitchFamily="1" charset="0"/>
                <a:ea typeface="ＭＳ Ｐゴシック" pitchFamily="34" charset="-128"/>
                <a:sym typeface="Gill Sans Light" pitchFamily="1" charset="0"/>
              </a:defRPr>
            </a:lvl5pPr>
            <a:lvl6pPr marL="2514600" indent="-228600" algn="ctr" eaLnBrk="0" fontAlgn="base" hangingPunct="0">
              <a:spcBef>
                <a:spcPct val="0"/>
              </a:spcBef>
              <a:spcAft>
                <a:spcPct val="0"/>
              </a:spcAft>
              <a:defRPr sz="4300">
                <a:solidFill>
                  <a:srgbClr val="414141"/>
                </a:solidFill>
                <a:latin typeface="Gill Sans Light" pitchFamily="1" charset="0"/>
                <a:ea typeface="ＭＳ Ｐゴシック" pitchFamily="34" charset="-128"/>
                <a:sym typeface="Gill Sans Light" pitchFamily="1" charset="0"/>
              </a:defRPr>
            </a:lvl6pPr>
            <a:lvl7pPr marL="2971800" indent="-228600" algn="ctr" eaLnBrk="0" fontAlgn="base" hangingPunct="0">
              <a:spcBef>
                <a:spcPct val="0"/>
              </a:spcBef>
              <a:spcAft>
                <a:spcPct val="0"/>
              </a:spcAft>
              <a:defRPr sz="4300">
                <a:solidFill>
                  <a:srgbClr val="414141"/>
                </a:solidFill>
                <a:latin typeface="Gill Sans Light" pitchFamily="1" charset="0"/>
                <a:ea typeface="ＭＳ Ｐゴシック" pitchFamily="34" charset="-128"/>
                <a:sym typeface="Gill Sans Light" pitchFamily="1" charset="0"/>
              </a:defRPr>
            </a:lvl7pPr>
            <a:lvl8pPr marL="3429000" indent="-228600" algn="ctr" eaLnBrk="0" fontAlgn="base" hangingPunct="0">
              <a:spcBef>
                <a:spcPct val="0"/>
              </a:spcBef>
              <a:spcAft>
                <a:spcPct val="0"/>
              </a:spcAft>
              <a:defRPr sz="4300">
                <a:solidFill>
                  <a:srgbClr val="414141"/>
                </a:solidFill>
                <a:latin typeface="Gill Sans Light" pitchFamily="1" charset="0"/>
                <a:ea typeface="ＭＳ Ｐゴシック" pitchFamily="34" charset="-128"/>
                <a:sym typeface="Gill Sans Light" pitchFamily="1" charset="0"/>
              </a:defRPr>
            </a:lvl8pPr>
            <a:lvl9pPr marL="3886200" indent="-228600" algn="ctr" eaLnBrk="0" fontAlgn="base" hangingPunct="0">
              <a:spcBef>
                <a:spcPct val="0"/>
              </a:spcBef>
              <a:spcAft>
                <a:spcPct val="0"/>
              </a:spcAft>
              <a:defRPr sz="4300">
                <a:solidFill>
                  <a:srgbClr val="414141"/>
                </a:solidFill>
                <a:latin typeface="Gill Sans Light" pitchFamily="1" charset="0"/>
                <a:ea typeface="ＭＳ Ｐゴシック" pitchFamily="34" charset="-128"/>
                <a:sym typeface="Gill Sans Light" pitchFamily="1" charset="0"/>
              </a:defRPr>
            </a:lvl9pPr>
          </a:lstStyle>
          <a:p>
            <a:pPr eaLnBrk="1" hangingPunct="1">
              <a:spcBef>
                <a:spcPct val="50000"/>
              </a:spcBef>
            </a:pPr>
            <a:r>
              <a:rPr lang="en-US" altLang="en-US" sz="1100" b="1" dirty="0" smtClean="0">
                <a:solidFill>
                  <a:schemeClr val="tx2"/>
                </a:solidFill>
                <a:latin typeface="+mn-lt"/>
              </a:rPr>
              <a:t>Lipid membranes</a:t>
            </a:r>
            <a:endParaRPr lang="en-US" altLang="en-US" sz="1100" b="1" dirty="0">
              <a:solidFill>
                <a:schemeClr val="tx2"/>
              </a:solidFill>
              <a:latin typeface="+mn-lt"/>
            </a:endParaRPr>
          </a:p>
        </p:txBody>
      </p:sp>
      <p:pic>
        <p:nvPicPr>
          <p:cNvPr id="25" name="Picture 27" descr="Protein"/>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0691" y="3574145"/>
            <a:ext cx="750106" cy="81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35"/>
          <p:cNvSpPr txBox="1">
            <a:spLocks/>
          </p:cNvSpPr>
          <p:nvPr/>
        </p:nvSpPr>
        <p:spPr bwMode="auto">
          <a:xfrm>
            <a:off x="7646770" y="3425339"/>
            <a:ext cx="116609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4300">
                <a:solidFill>
                  <a:srgbClr val="414141"/>
                </a:solidFill>
                <a:latin typeface="Gill Sans Light" pitchFamily="1" charset="0"/>
                <a:ea typeface="ＭＳ Ｐゴシック" pitchFamily="34" charset="-128"/>
                <a:sym typeface="Gill Sans Light" pitchFamily="1" charset="0"/>
              </a:defRPr>
            </a:lvl1pPr>
            <a:lvl2pPr marL="742950" indent="-285750" eaLnBrk="0" hangingPunct="0">
              <a:defRPr sz="4300">
                <a:solidFill>
                  <a:srgbClr val="414141"/>
                </a:solidFill>
                <a:latin typeface="Gill Sans Light" pitchFamily="1" charset="0"/>
                <a:ea typeface="ＭＳ Ｐゴシック" pitchFamily="34" charset="-128"/>
                <a:sym typeface="Gill Sans Light" pitchFamily="1" charset="0"/>
              </a:defRPr>
            </a:lvl2pPr>
            <a:lvl3pPr marL="1143000" indent="-228600" eaLnBrk="0" hangingPunct="0">
              <a:defRPr sz="4300">
                <a:solidFill>
                  <a:srgbClr val="414141"/>
                </a:solidFill>
                <a:latin typeface="Gill Sans Light" pitchFamily="1" charset="0"/>
                <a:ea typeface="ＭＳ Ｐゴシック" pitchFamily="34" charset="-128"/>
                <a:sym typeface="Gill Sans Light" pitchFamily="1" charset="0"/>
              </a:defRPr>
            </a:lvl3pPr>
            <a:lvl4pPr marL="1600200" indent="-228600" eaLnBrk="0" hangingPunct="0">
              <a:defRPr sz="4300">
                <a:solidFill>
                  <a:srgbClr val="414141"/>
                </a:solidFill>
                <a:latin typeface="Gill Sans Light" pitchFamily="1" charset="0"/>
                <a:ea typeface="ＭＳ Ｐゴシック" pitchFamily="34" charset="-128"/>
                <a:sym typeface="Gill Sans Light" pitchFamily="1" charset="0"/>
              </a:defRPr>
            </a:lvl4pPr>
            <a:lvl5pPr marL="2057400" indent="-228600" eaLnBrk="0" hangingPunct="0">
              <a:defRPr sz="4300">
                <a:solidFill>
                  <a:srgbClr val="414141"/>
                </a:solidFill>
                <a:latin typeface="Gill Sans Light" pitchFamily="1" charset="0"/>
                <a:ea typeface="ＭＳ Ｐゴシック" pitchFamily="34" charset="-128"/>
                <a:sym typeface="Gill Sans Light" pitchFamily="1" charset="0"/>
              </a:defRPr>
            </a:lvl5pPr>
            <a:lvl6pPr marL="2514600" indent="-228600" algn="ctr" eaLnBrk="0" fontAlgn="base" hangingPunct="0">
              <a:spcBef>
                <a:spcPct val="0"/>
              </a:spcBef>
              <a:spcAft>
                <a:spcPct val="0"/>
              </a:spcAft>
              <a:defRPr sz="4300">
                <a:solidFill>
                  <a:srgbClr val="414141"/>
                </a:solidFill>
                <a:latin typeface="Gill Sans Light" pitchFamily="1" charset="0"/>
                <a:ea typeface="ＭＳ Ｐゴシック" pitchFamily="34" charset="-128"/>
                <a:sym typeface="Gill Sans Light" pitchFamily="1" charset="0"/>
              </a:defRPr>
            </a:lvl6pPr>
            <a:lvl7pPr marL="2971800" indent="-228600" algn="ctr" eaLnBrk="0" fontAlgn="base" hangingPunct="0">
              <a:spcBef>
                <a:spcPct val="0"/>
              </a:spcBef>
              <a:spcAft>
                <a:spcPct val="0"/>
              </a:spcAft>
              <a:defRPr sz="4300">
                <a:solidFill>
                  <a:srgbClr val="414141"/>
                </a:solidFill>
                <a:latin typeface="Gill Sans Light" pitchFamily="1" charset="0"/>
                <a:ea typeface="ＭＳ Ｐゴシック" pitchFamily="34" charset="-128"/>
                <a:sym typeface="Gill Sans Light" pitchFamily="1" charset="0"/>
              </a:defRPr>
            </a:lvl7pPr>
            <a:lvl8pPr marL="3429000" indent="-228600" algn="ctr" eaLnBrk="0" fontAlgn="base" hangingPunct="0">
              <a:spcBef>
                <a:spcPct val="0"/>
              </a:spcBef>
              <a:spcAft>
                <a:spcPct val="0"/>
              </a:spcAft>
              <a:defRPr sz="4300">
                <a:solidFill>
                  <a:srgbClr val="414141"/>
                </a:solidFill>
                <a:latin typeface="Gill Sans Light" pitchFamily="1" charset="0"/>
                <a:ea typeface="ＭＳ Ｐゴシック" pitchFamily="34" charset="-128"/>
                <a:sym typeface="Gill Sans Light" pitchFamily="1" charset="0"/>
              </a:defRPr>
            </a:lvl8pPr>
            <a:lvl9pPr marL="3886200" indent="-228600" algn="ctr" eaLnBrk="0" fontAlgn="base" hangingPunct="0">
              <a:spcBef>
                <a:spcPct val="0"/>
              </a:spcBef>
              <a:spcAft>
                <a:spcPct val="0"/>
              </a:spcAft>
              <a:defRPr sz="4300">
                <a:solidFill>
                  <a:srgbClr val="414141"/>
                </a:solidFill>
                <a:latin typeface="Gill Sans Light" pitchFamily="1" charset="0"/>
                <a:ea typeface="ＭＳ Ｐゴシック" pitchFamily="34" charset="-128"/>
                <a:sym typeface="Gill Sans Light" pitchFamily="1" charset="0"/>
              </a:defRPr>
            </a:lvl9pPr>
          </a:lstStyle>
          <a:p>
            <a:pPr eaLnBrk="1" hangingPunct="1">
              <a:spcBef>
                <a:spcPct val="50000"/>
              </a:spcBef>
            </a:pPr>
            <a:r>
              <a:rPr lang="en-US" altLang="en-US" sz="1100" b="1" dirty="0">
                <a:solidFill>
                  <a:schemeClr val="tx2"/>
                </a:solidFill>
                <a:latin typeface="+mn-lt"/>
              </a:rPr>
              <a:t>Proteins</a:t>
            </a:r>
          </a:p>
        </p:txBody>
      </p:sp>
      <p:sp>
        <p:nvSpPr>
          <p:cNvPr id="27" name="Text Box 24"/>
          <p:cNvSpPr txBox="1">
            <a:spLocks/>
          </p:cNvSpPr>
          <p:nvPr/>
        </p:nvSpPr>
        <p:spPr bwMode="auto">
          <a:xfrm>
            <a:off x="7025857" y="2482575"/>
            <a:ext cx="6382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4300">
                <a:solidFill>
                  <a:srgbClr val="414141"/>
                </a:solidFill>
                <a:latin typeface="Gill Sans Light" pitchFamily="1" charset="0"/>
                <a:ea typeface="ＭＳ Ｐゴシック" pitchFamily="34" charset="-128"/>
                <a:sym typeface="Gill Sans Light" pitchFamily="1" charset="0"/>
              </a:defRPr>
            </a:lvl1pPr>
            <a:lvl2pPr marL="742950" indent="-285750" eaLnBrk="0" hangingPunct="0">
              <a:defRPr sz="4300">
                <a:solidFill>
                  <a:srgbClr val="414141"/>
                </a:solidFill>
                <a:latin typeface="Gill Sans Light" pitchFamily="1" charset="0"/>
                <a:ea typeface="ＭＳ Ｐゴシック" pitchFamily="34" charset="-128"/>
                <a:sym typeface="Gill Sans Light" pitchFamily="1" charset="0"/>
              </a:defRPr>
            </a:lvl2pPr>
            <a:lvl3pPr marL="1143000" indent="-228600" eaLnBrk="0" hangingPunct="0">
              <a:defRPr sz="4300">
                <a:solidFill>
                  <a:srgbClr val="414141"/>
                </a:solidFill>
                <a:latin typeface="Gill Sans Light" pitchFamily="1" charset="0"/>
                <a:ea typeface="ＭＳ Ｐゴシック" pitchFamily="34" charset="-128"/>
                <a:sym typeface="Gill Sans Light" pitchFamily="1" charset="0"/>
              </a:defRPr>
            </a:lvl3pPr>
            <a:lvl4pPr marL="1600200" indent="-228600" eaLnBrk="0" hangingPunct="0">
              <a:defRPr sz="4300">
                <a:solidFill>
                  <a:srgbClr val="414141"/>
                </a:solidFill>
                <a:latin typeface="Gill Sans Light" pitchFamily="1" charset="0"/>
                <a:ea typeface="ＭＳ Ｐゴシック" pitchFamily="34" charset="-128"/>
                <a:sym typeface="Gill Sans Light" pitchFamily="1" charset="0"/>
              </a:defRPr>
            </a:lvl4pPr>
            <a:lvl5pPr marL="2057400" indent="-228600" eaLnBrk="0" hangingPunct="0">
              <a:defRPr sz="4300">
                <a:solidFill>
                  <a:srgbClr val="414141"/>
                </a:solidFill>
                <a:latin typeface="Gill Sans Light" pitchFamily="1" charset="0"/>
                <a:ea typeface="ＭＳ Ｐゴシック" pitchFamily="34" charset="-128"/>
                <a:sym typeface="Gill Sans Light" pitchFamily="1" charset="0"/>
              </a:defRPr>
            </a:lvl5pPr>
            <a:lvl6pPr marL="2514600" indent="-228600" algn="ctr" eaLnBrk="0" fontAlgn="base" hangingPunct="0">
              <a:spcBef>
                <a:spcPct val="0"/>
              </a:spcBef>
              <a:spcAft>
                <a:spcPct val="0"/>
              </a:spcAft>
              <a:defRPr sz="4300">
                <a:solidFill>
                  <a:srgbClr val="414141"/>
                </a:solidFill>
                <a:latin typeface="Gill Sans Light" pitchFamily="1" charset="0"/>
                <a:ea typeface="ＭＳ Ｐゴシック" pitchFamily="34" charset="-128"/>
                <a:sym typeface="Gill Sans Light" pitchFamily="1" charset="0"/>
              </a:defRPr>
            </a:lvl6pPr>
            <a:lvl7pPr marL="2971800" indent="-228600" algn="ctr" eaLnBrk="0" fontAlgn="base" hangingPunct="0">
              <a:spcBef>
                <a:spcPct val="0"/>
              </a:spcBef>
              <a:spcAft>
                <a:spcPct val="0"/>
              </a:spcAft>
              <a:defRPr sz="4300">
                <a:solidFill>
                  <a:srgbClr val="414141"/>
                </a:solidFill>
                <a:latin typeface="Gill Sans Light" pitchFamily="1" charset="0"/>
                <a:ea typeface="ＭＳ Ｐゴシック" pitchFamily="34" charset="-128"/>
                <a:sym typeface="Gill Sans Light" pitchFamily="1" charset="0"/>
              </a:defRPr>
            </a:lvl7pPr>
            <a:lvl8pPr marL="3429000" indent="-228600" algn="ctr" eaLnBrk="0" fontAlgn="base" hangingPunct="0">
              <a:spcBef>
                <a:spcPct val="0"/>
              </a:spcBef>
              <a:spcAft>
                <a:spcPct val="0"/>
              </a:spcAft>
              <a:defRPr sz="4300">
                <a:solidFill>
                  <a:srgbClr val="414141"/>
                </a:solidFill>
                <a:latin typeface="Gill Sans Light" pitchFamily="1" charset="0"/>
                <a:ea typeface="ＭＳ Ｐゴシック" pitchFamily="34" charset="-128"/>
                <a:sym typeface="Gill Sans Light" pitchFamily="1" charset="0"/>
              </a:defRPr>
            </a:lvl8pPr>
            <a:lvl9pPr marL="3886200" indent="-228600" algn="ctr" eaLnBrk="0" fontAlgn="base" hangingPunct="0">
              <a:spcBef>
                <a:spcPct val="0"/>
              </a:spcBef>
              <a:spcAft>
                <a:spcPct val="0"/>
              </a:spcAft>
              <a:defRPr sz="4300">
                <a:solidFill>
                  <a:srgbClr val="414141"/>
                </a:solidFill>
                <a:latin typeface="Gill Sans Light" pitchFamily="1" charset="0"/>
                <a:ea typeface="ＭＳ Ｐゴシック" pitchFamily="34" charset="-128"/>
                <a:sym typeface="Gill Sans Light" pitchFamily="1" charset="0"/>
              </a:defRPr>
            </a:lvl9pPr>
          </a:lstStyle>
          <a:p>
            <a:pPr eaLnBrk="1" hangingPunct="1">
              <a:spcBef>
                <a:spcPct val="50000"/>
              </a:spcBef>
            </a:pPr>
            <a:r>
              <a:rPr lang="en-US" altLang="en-US" sz="1100" b="1" dirty="0">
                <a:solidFill>
                  <a:schemeClr val="tx2"/>
                </a:solidFill>
                <a:latin typeface="+mn-lt"/>
              </a:rPr>
              <a:t>DNA</a:t>
            </a:r>
          </a:p>
        </p:txBody>
      </p:sp>
      <p:pic>
        <p:nvPicPr>
          <p:cNvPr id="28" name="Picture 4" descr="http://www.biologycorner.com/resources/mitochondria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353" b="94964" l="3784" r="96757"/>
                    </a14:imgEffect>
                  </a14:imgLayer>
                </a14:imgProps>
              </a:ext>
              <a:ext uri="{28A0092B-C50C-407E-A947-70E740481C1C}">
                <a14:useLocalDpi xmlns:a14="http://schemas.microsoft.com/office/drawing/2010/main" val="0"/>
              </a:ext>
            </a:extLst>
          </a:blip>
          <a:srcRect/>
          <a:stretch>
            <a:fillRect/>
          </a:stretch>
        </p:blipFill>
        <p:spPr bwMode="auto">
          <a:xfrm>
            <a:off x="4366876" y="3587415"/>
            <a:ext cx="1209464" cy="99275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933935" y="4511635"/>
            <a:ext cx="1146315" cy="261610"/>
          </a:xfrm>
          <a:prstGeom prst="rect">
            <a:avLst/>
          </a:prstGeom>
          <a:noFill/>
        </p:spPr>
        <p:txBody>
          <a:bodyPr wrap="square" rtlCol="0">
            <a:spAutoFit/>
          </a:bodyPr>
          <a:lstStyle/>
          <a:p>
            <a:r>
              <a:rPr lang="en-US" sz="1100" b="1" dirty="0" smtClean="0"/>
              <a:t>Mitochondria</a:t>
            </a:r>
            <a:endParaRPr lang="en-US" sz="1100" b="1" dirty="0"/>
          </a:p>
        </p:txBody>
      </p:sp>
      <p:cxnSp>
        <p:nvCxnSpPr>
          <p:cNvPr id="30" name="Straight Arrow Connector 29"/>
          <p:cNvCxnSpPr/>
          <p:nvPr/>
        </p:nvCxnSpPr>
        <p:spPr bwMode="auto">
          <a:xfrm>
            <a:off x="4417678" y="3011431"/>
            <a:ext cx="267282" cy="137554"/>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p:nvPr/>
        </p:nvSpPr>
        <p:spPr>
          <a:xfrm>
            <a:off x="4367717" y="3248016"/>
            <a:ext cx="1430604" cy="430887"/>
          </a:xfrm>
          <a:prstGeom prst="rect">
            <a:avLst/>
          </a:prstGeom>
          <a:noFill/>
        </p:spPr>
        <p:txBody>
          <a:bodyPr wrap="square" rtlCol="0">
            <a:spAutoFit/>
          </a:bodyPr>
          <a:lstStyle/>
          <a:p>
            <a:r>
              <a:rPr lang="en-US" sz="1100" b="1" dirty="0" smtClean="0"/>
              <a:t>Intracellular signaling</a:t>
            </a:r>
            <a:endParaRPr lang="ru-RU" sz="1100" b="1" dirty="0"/>
          </a:p>
        </p:txBody>
      </p:sp>
      <p:cxnSp>
        <p:nvCxnSpPr>
          <p:cNvPr id="32" name="Straight Arrow Connector 31"/>
          <p:cNvCxnSpPr/>
          <p:nvPr/>
        </p:nvCxnSpPr>
        <p:spPr bwMode="auto">
          <a:xfrm>
            <a:off x="5123091" y="3483036"/>
            <a:ext cx="0" cy="299926"/>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Oval 32"/>
          <p:cNvSpPr/>
          <p:nvPr/>
        </p:nvSpPr>
        <p:spPr bwMode="auto">
          <a:xfrm>
            <a:off x="4794613" y="3113449"/>
            <a:ext cx="272153" cy="129323"/>
          </a:xfrm>
          <a:prstGeom prst="ellipse">
            <a:avLst/>
          </a:prstGeom>
          <a:solidFill>
            <a:srgbClr val="FF33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p:txBody>
      </p:sp>
      <p:sp>
        <p:nvSpPr>
          <p:cNvPr id="34" name="Oval 33"/>
          <p:cNvSpPr/>
          <p:nvPr/>
        </p:nvSpPr>
        <p:spPr bwMode="auto">
          <a:xfrm>
            <a:off x="5738414" y="2740593"/>
            <a:ext cx="272153" cy="129323"/>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p:txBody>
      </p:sp>
      <p:sp>
        <p:nvSpPr>
          <p:cNvPr id="35" name="Oval 34"/>
          <p:cNvSpPr/>
          <p:nvPr/>
        </p:nvSpPr>
        <p:spPr bwMode="auto">
          <a:xfrm>
            <a:off x="5966575" y="3135053"/>
            <a:ext cx="272153" cy="129323"/>
          </a:xfrm>
          <a:prstGeom prst="ellipse">
            <a:avLst/>
          </a:prstGeom>
          <a:solidFill>
            <a:srgbClr val="FF33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p:txBody>
      </p:sp>
      <p:sp>
        <p:nvSpPr>
          <p:cNvPr id="36" name="TextBox 35"/>
          <p:cNvSpPr txBox="1"/>
          <p:nvPr/>
        </p:nvSpPr>
        <p:spPr>
          <a:xfrm>
            <a:off x="4642810" y="2847490"/>
            <a:ext cx="698071" cy="261610"/>
          </a:xfrm>
          <a:prstGeom prst="rect">
            <a:avLst/>
          </a:prstGeom>
          <a:noFill/>
        </p:spPr>
        <p:txBody>
          <a:bodyPr wrap="square" rtlCol="0">
            <a:spAutoFit/>
          </a:bodyPr>
          <a:lstStyle/>
          <a:p>
            <a:r>
              <a:rPr lang="en-US" sz="1100" dirty="0" smtClean="0"/>
              <a:t>Kinases</a:t>
            </a:r>
            <a:endParaRPr lang="en-US" sz="1100" dirty="0"/>
          </a:p>
        </p:txBody>
      </p:sp>
      <p:sp>
        <p:nvSpPr>
          <p:cNvPr id="37" name="TextBox 36"/>
          <p:cNvSpPr txBox="1"/>
          <p:nvPr/>
        </p:nvSpPr>
        <p:spPr>
          <a:xfrm>
            <a:off x="5436096" y="2890371"/>
            <a:ext cx="1082802" cy="261610"/>
          </a:xfrm>
          <a:prstGeom prst="rect">
            <a:avLst/>
          </a:prstGeom>
          <a:noFill/>
        </p:spPr>
        <p:txBody>
          <a:bodyPr wrap="square" rtlCol="0">
            <a:spAutoFit/>
          </a:bodyPr>
          <a:lstStyle/>
          <a:p>
            <a:r>
              <a:rPr lang="en-US" sz="1100" dirty="0" smtClean="0"/>
              <a:t>Phosphatases</a:t>
            </a:r>
            <a:endParaRPr lang="en-US" sz="1100" dirty="0"/>
          </a:p>
        </p:txBody>
      </p:sp>
      <p:cxnSp>
        <p:nvCxnSpPr>
          <p:cNvPr id="38" name="Straight Arrow Connector 37"/>
          <p:cNvCxnSpPr/>
          <p:nvPr/>
        </p:nvCxnSpPr>
        <p:spPr bwMode="auto">
          <a:xfrm>
            <a:off x="5583653" y="4256473"/>
            <a:ext cx="434977" cy="0"/>
          </a:xfrm>
          <a:prstGeom prst="straightConnector1">
            <a:avLst/>
          </a:prstGeom>
          <a:solidFill>
            <a:schemeClr val="accent1"/>
          </a:solidFill>
          <a:ln w="254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Oval 38"/>
          <p:cNvSpPr/>
          <p:nvPr/>
        </p:nvSpPr>
        <p:spPr bwMode="auto">
          <a:xfrm>
            <a:off x="5351085" y="3533220"/>
            <a:ext cx="272153" cy="129323"/>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p:txBody>
      </p:sp>
      <p:sp>
        <p:nvSpPr>
          <p:cNvPr id="42" name="Text Box 5"/>
          <p:cNvSpPr txBox="1">
            <a:spLocks/>
          </p:cNvSpPr>
          <p:nvPr/>
        </p:nvSpPr>
        <p:spPr bwMode="auto">
          <a:xfrm>
            <a:off x="3707904" y="44624"/>
            <a:ext cx="5256584" cy="92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15" tIns="45708" rIns="91415" bIns="45708">
            <a:spAutoFit/>
          </a:bodyPr>
          <a:lstStyle>
            <a:defPPr>
              <a:defRPr lang="en-US"/>
            </a:defPPr>
            <a:lvl1pPr algn="l" rtl="0" fontAlgn="base">
              <a:spcBef>
                <a:spcPct val="0"/>
              </a:spcBef>
              <a:spcAft>
                <a:spcPct val="0"/>
              </a:spcAft>
              <a:defRPr sz="32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32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32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32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3200" b="1" kern="1200">
                <a:solidFill>
                  <a:schemeClr val="tx1"/>
                </a:solidFill>
                <a:latin typeface="Arial" pitchFamily="34" charset="0"/>
                <a:ea typeface="+mn-ea"/>
                <a:cs typeface="Arial" pitchFamily="34" charset="0"/>
              </a:defRPr>
            </a:lvl5pPr>
            <a:lvl6pPr marL="2286000" algn="l" defTabSz="914400" rtl="0" eaLnBrk="1" latinLnBrk="0" hangingPunct="1">
              <a:defRPr sz="3200" b="1" kern="1200">
                <a:solidFill>
                  <a:schemeClr val="tx1"/>
                </a:solidFill>
                <a:latin typeface="Arial" pitchFamily="34" charset="0"/>
                <a:ea typeface="+mn-ea"/>
                <a:cs typeface="Arial" pitchFamily="34" charset="0"/>
              </a:defRPr>
            </a:lvl6pPr>
            <a:lvl7pPr marL="2743200" algn="l" defTabSz="914400" rtl="0" eaLnBrk="1" latinLnBrk="0" hangingPunct="1">
              <a:defRPr sz="3200" b="1" kern="1200">
                <a:solidFill>
                  <a:schemeClr val="tx1"/>
                </a:solidFill>
                <a:latin typeface="Arial" pitchFamily="34" charset="0"/>
                <a:ea typeface="+mn-ea"/>
                <a:cs typeface="Arial" pitchFamily="34" charset="0"/>
              </a:defRPr>
            </a:lvl7pPr>
            <a:lvl8pPr marL="3200400" algn="l" defTabSz="914400" rtl="0" eaLnBrk="1" latinLnBrk="0" hangingPunct="1">
              <a:defRPr sz="3200" b="1" kern="1200">
                <a:solidFill>
                  <a:schemeClr val="tx1"/>
                </a:solidFill>
                <a:latin typeface="Arial" pitchFamily="34" charset="0"/>
                <a:ea typeface="+mn-ea"/>
                <a:cs typeface="Arial" pitchFamily="34" charset="0"/>
              </a:defRPr>
            </a:lvl8pPr>
            <a:lvl9pPr marL="3657600" algn="l" defTabSz="914400" rtl="0" eaLnBrk="1" latinLnBrk="0" hangingPunct="1">
              <a:defRPr sz="3200" b="1" kern="1200">
                <a:solidFill>
                  <a:schemeClr val="tx1"/>
                </a:solidFill>
                <a:latin typeface="Arial" pitchFamily="34" charset="0"/>
                <a:ea typeface="+mn-ea"/>
                <a:cs typeface="Arial" pitchFamily="34" charset="0"/>
              </a:defRPr>
            </a:lvl9pPr>
          </a:lstStyle>
          <a:p>
            <a:pPr algn="r" eaLnBrk="1" hangingPunct="1">
              <a:spcBef>
                <a:spcPct val="50000"/>
              </a:spcBef>
            </a:pPr>
            <a:r>
              <a:rPr lang="en-US" altLang="en-US" sz="1800" dirty="0" smtClean="0">
                <a:sym typeface="Gill Sans Light" pitchFamily="-84" charset="0"/>
              </a:rPr>
              <a:t>The effect of EDCs on fish sperm motility, DNA integrity, oxidative stress indices and ATP content</a:t>
            </a:r>
            <a:endParaRPr lang="cs-CZ" altLang="en-US" sz="1800" dirty="0">
              <a:sym typeface="Gill Sans Light" pitchFamily="-84" charset="0"/>
            </a:endParaRPr>
          </a:p>
        </p:txBody>
      </p:sp>
      <p:sp>
        <p:nvSpPr>
          <p:cNvPr id="44" name="Quad Arrow 43"/>
          <p:cNvSpPr/>
          <p:nvPr/>
        </p:nvSpPr>
        <p:spPr bwMode="auto">
          <a:xfrm rot="19044477">
            <a:off x="5052923" y="1924887"/>
            <a:ext cx="637428" cy="659622"/>
          </a:xfrm>
          <a:prstGeom prst="quadArrow">
            <a:avLst>
              <a:gd name="adj1" fmla="val 15350"/>
              <a:gd name="adj2" fmla="val 8201"/>
              <a:gd name="adj3" fmla="val 0"/>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6" name="Rectangle 45"/>
          <p:cNvSpPr/>
          <p:nvPr/>
        </p:nvSpPr>
        <p:spPr>
          <a:xfrm>
            <a:off x="631455" y="5877272"/>
            <a:ext cx="8302706" cy="738664"/>
          </a:xfrm>
          <a:prstGeom prst="rect">
            <a:avLst/>
          </a:prstGeom>
        </p:spPr>
        <p:txBody>
          <a:bodyPr wrap="square">
            <a:spAutoFit/>
          </a:bodyPr>
          <a:lstStyle/>
          <a:p>
            <a:r>
              <a:rPr lang="en-US" sz="1400" dirty="0" err="1" smtClean="0">
                <a:latin typeface="Times New Roman" panose="02020603050405020304" pitchFamily="18" charset="0"/>
                <a:ea typeface="Times New Roman" panose="02020603050405020304" pitchFamily="18" charset="0"/>
              </a:rPr>
              <a:t>Hulák</a:t>
            </a:r>
            <a:r>
              <a:rPr lang="en-US" sz="1400" dirty="0" smtClean="0">
                <a:latin typeface="Times New Roman" panose="02020603050405020304" pitchFamily="18" charset="0"/>
                <a:ea typeface="Times New Roman" panose="02020603050405020304" pitchFamily="18" charset="0"/>
              </a:rPr>
              <a:t> et al., </a:t>
            </a:r>
            <a:r>
              <a:rPr lang="en-US" sz="1400" dirty="0">
                <a:latin typeface="Times New Roman" panose="02020603050405020304" pitchFamily="18" charset="0"/>
                <a:ea typeface="Times New Roman" panose="02020603050405020304" pitchFamily="18" charset="0"/>
              </a:rPr>
              <a:t>2013. </a:t>
            </a:r>
            <a:r>
              <a:rPr lang="en-US" sz="1400" i="1" dirty="0">
                <a:latin typeface="Times New Roman" panose="02020603050405020304" pitchFamily="18" charset="0"/>
                <a:ea typeface="Times New Roman" panose="02020603050405020304" pitchFamily="18" charset="0"/>
              </a:rPr>
              <a:t>In vitro</a:t>
            </a:r>
            <a:r>
              <a:rPr lang="en-US" sz="1400" dirty="0">
                <a:latin typeface="Times New Roman" panose="02020603050405020304" pitchFamily="18" charset="0"/>
                <a:ea typeface="Times New Roman" panose="02020603050405020304" pitchFamily="18" charset="0"/>
              </a:rPr>
              <a:t> effects of </a:t>
            </a:r>
            <a:r>
              <a:rPr lang="en-US" sz="1400" dirty="0" err="1">
                <a:latin typeface="Times New Roman" panose="02020603050405020304" pitchFamily="18" charset="0"/>
                <a:ea typeface="Times New Roman" panose="02020603050405020304" pitchFamily="18" charset="0"/>
              </a:rPr>
              <a:t>bisphenol</a:t>
            </a:r>
            <a:r>
              <a:rPr lang="en-US" sz="1400" dirty="0">
                <a:latin typeface="Times New Roman" panose="02020603050405020304" pitchFamily="18" charset="0"/>
                <a:ea typeface="Times New Roman" panose="02020603050405020304" pitchFamily="18" charset="0"/>
              </a:rPr>
              <a:t> A on the quality parameters, oxidative stress, DNA integrity and adenosine triphosphate content in </a:t>
            </a:r>
            <a:r>
              <a:rPr lang="en-US" sz="1400" dirty="0" err="1">
                <a:latin typeface="Times New Roman" panose="02020603050405020304" pitchFamily="18" charset="0"/>
                <a:ea typeface="Times New Roman" panose="02020603050405020304" pitchFamily="18" charset="0"/>
              </a:rPr>
              <a:t>sterlet</a:t>
            </a:r>
            <a:r>
              <a:rPr lang="en-US" sz="1400" dirty="0">
                <a:latin typeface="Times New Roman" panose="02020603050405020304" pitchFamily="18" charset="0"/>
                <a:ea typeface="Times New Roman" panose="02020603050405020304" pitchFamily="18" charset="0"/>
              </a:rPr>
              <a:t> (</a:t>
            </a:r>
            <a:r>
              <a:rPr lang="en-US" sz="1400" i="1" dirty="0" err="1">
                <a:latin typeface="Times New Roman" panose="02020603050405020304" pitchFamily="18" charset="0"/>
                <a:ea typeface="Times New Roman" panose="02020603050405020304" pitchFamily="18" charset="0"/>
              </a:rPr>
              <a:t>Acipenser</a:t>
            </a:r>
            <a:r>
              <a:rPr lang="en-US" sz="1400" i="1" dirty="0">
                <a:latin typeface="Times New Roman" panose="02020603050405020304" pitchFamily="18" charset="0"/>
                <a:ea typeface="Times New Roman" panose="02020603050405020304" pitchFamily="18" charset="0"/>
              </a:rPr>
              <a:t> </a:t>
            </a:r>
            <a:r>
              <a:rPr lang="en-US" sz="1400" i="1" dirty="0" err="1">
                <a:latin typeface="Times New Roman" panose="02020603050405020304" pitchFamily="18" charset="0"/>
                <a:ea typeface="Times New Roman" panose="02020603050405020304" pitchFamily="18" charset="0"/>
              </a:rPr>
              <a:t>ruthenus</a:t>
            </a:r>
            <a:r>
              <a:rPr lang="en-US" sz="1400" dirty="0">
                <a:latin typeface="Times New Roman" panose="02020603050405020304" pitchFamily="18" charset="0"/>
                <a:ea typeface="Times New Roman" panose="02020603050405020304" pitchFamily="18" charset="0"/>
              </a:rPr>
              <a:t>) spermatozoa. Comp. </a:t>
            </a:r>
            <a:r>
              <a:rPr lang="en-US" sz="1400" dirty="0" err="1">
                <a:latin typeface="Times New Roman" panose="02020603050405020304" pitchFamily="18" charset="0"/>
                <a:ea typeface="Times New Roman" panose="02020603050405020304" pitchFamily="18" charset="0"/>
              </a:rPr>
              <a:t>Biochem</a:t>
            </a:r>
            <a:r>
              <a:rPr lang="en-US" sz="1400" dirty="0">
                <a:latin typeface="Times New Roman" panose="02020603050405020304" pitchFamily="18" charset="0"/>
                <a:ea typeface="Times New Roman" panose="02020603050405020304" pitchFamily="18" charset="0"/>
              </a:rPr>
              <a:t>. Physiol. C </a:t>
            </a:r>
            <a:r>
              <a:rPr lang="en-US" sz="1400" dirty="0" err="1">
                <a:latin typeface="Times New Roman" panose="02020603050405020304" pitchFamily="18" charset="0"/>
                <a:ea typeface="Times New Roman" panose="02020603050405020304" pitchFamily="18" charset="0"/>
              </a:rPr>
              <a:t>Toxicol</a:t>
            </a:r>
            <a:r>
              <a:rPr lang="en-US" sz="1400" dirty="0">
                <a:latin typeface="Times New Roman" panose="02020603050405020304" pitchFamily="18" charset="0"/>
                <a:ea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rPr>
              <a:t>Pharmacol</a:t>
            </a:r>
            <a:r>
              <a:rPr lang="en-US" sz="1400" dirty="0">
                <a:latin typeface="Times New Roman" panose="02020603050405020304" pitchFamily="18" charset="0"/>
                <a:ea typeface="Times New Roman" panose="02020603050405020304" pitchFamily="18" charset="0"/>
              </a:rPr>
              <a:t>. 158(2): 64-71.</a:t>
            </a:r>
            <a:endParaRPr lang="en-US" sz="1400" dirty="0"/>
          </a:p>
        </p:txBody>
      </p:sp>
    </p:spTree>
    <p:extLst>
      <p:ext uri="{BB962C8B-B14F-4D97-AF65-F5344CB8AC3E}">
        <p14:creationId xmlns:p14="http://schemas.microsoft.com/office/powerpoint/2010/main" val="295629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right)">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44"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_in_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6"/>
          <p:cNvSpPr/>
          <p:nvPr/>
        </p:nvSpPr>
        <p:spPr>
          <a:xfrm>
            <a:off x="4447617" y="404664"/>
            <a:ext cx="4680520" cy="707886"/>
          </a:xfrm>
          <a:prstGeom prst="rect">
            <a:avLst/>
          </a:prstGeom>
          <a:noFill/>
        </p:spPr>
        <p:txBody>
          <a:bodyPr wrap="square" lIns="91440" tIns="45720" rIns="91440" bIns="45720">
            <a:spAutoFit/>
          </a:bodyPr>
          <a:lstStyle/>
          <a:p>
            <a:r>
              <a:rPr lang="en-US" altLang="cs-CZ" sz="4000" b="1" dirty="0" smtClean="0">
                <a:ln w="17780" cmpd="sng">
                  <a:solidFill>
                    <a:schemeClr val="accent1">
                      <a:tint val="3000"/>
                    </a:schemeClr>
                  </a:solidFill>
                  <a:prstDash val="solid"/>
                  <a:miter lim="800000"/>
                </a:ln>
                <a:gradFill>
                  <a:gsLst>
                    <a:gs pos="10000">
                      <a:srgbClr val="43F6FF"/>
                    </a:gs>
                    <a:gs pos="90000">
                      <a:srgbClr val="668588"/>
                    </a:gs>
                  </a:gsLst>
                  <a:lin ang="5400000"/>
                </a:gradFill>
                <a:effectLst>
                  <a:outerShdw blurRad="55000" dist="50800" dir="5400000" algn="tl">
                    <a:srgbClr val="000000">
                      <a:alpha val="33000"/>
                    </a:srgbClr>
                  </a:outerShdw>
                </a:effectLst>
              </a:rPr>
              <a:t>CONCLUSIONS</a:t>
            </a:r>
            <a:endParaRPr lang="cs-CZ" altLang="cs-CZ" sz="4000" b="1" dirty="0">
              <a:ln w="17780" cmpd="sng">
                <a:solidFill>
                  <a:schemeClr val="accent1">
                    <a:tint val="3000"/>
                  </a:schemeClr>
                </a:solidFill>
                <a:prstDash val="solid"/>
                <a:miter lim="800000"/>
              </a:ln>
              <a:gradFill>
                <a:gsLst>
                  <a:gs pos="10000">
                    <a:srgbClr val="43F6FF"/>
                  </a:gs>
                  <a:gs pos="90000">
                    <a:srgbClr val="668588"/>
                  </a:gs>
                </a:gsLst>
                <a:lin ang="5400000"/>
              </a:gradFill>
              <a:effectLst>
                <a:outerShdw blurRad="55000" dist="50800" dir="5400000" algn="tl">
                  <a:srgbClr val="000000">
                    <a:alpha val="33000"/>
                  </a:srgbClr>
                </a:outerShdw>
              </a:effectLst>
            </a:endParaRPr>
          </a:p>
        </p:txBody>
      </p:sp>
      <p:sp>
        <p:nvSpPr>
          <p:cNvPr id="4" name="Rectangle 3"/>
          <p:cNvSpPr/>
          <p:nvPr/>
        </p:nvSpPr>
        <p:spPr>
          <a:xfrm>
            <a:off x="323528" y="2060848"/>
            <a:ext cx="8640960" cy="1015663"/>
          </a:xfrm>
          <a:prstGeom prst="rect">
            <a:avLst/>
          </a:prstGeom>
        </p:spPr>
        <p:txBody>
          <a:bodyPr wrap="square">
            <a:spAutoFit/>
          </a:bodyPr>
          <a:lstStyle/>
          <a:p>
            <a:pPr algn="just"/>
            <a:r>
              <a:rPr lang="en-US" altLang="ru-RU" sz="2000" b="1" dirty="0" smtClean="0">
                <a:latin typeface="Times New Roman" pitchFamily="18" charset="0"/>
              </a:rPr>
              <a:t>Even at low doses (down to 1 µm) BPA could decrease sturgeon sperm motility, induce DNA fragmentation and change the pattern of protein phosphorylation. </a:t>
            </a:r>
            <a:endParaRPr lang="en-US" sz="2000" b="1" dirty="0"/>
          </a:p>
        </p:txBody>
      </p:sp>
      <p:sp>
        <p:nvSpPr>
          <p:cNvPr id="5" name="Rectangle 4"/>
          <p:cNvSpPr/>
          <p:nvPr/>
        </p:nvSpPr>
        <p:spPr>
          <a:xfrm>
            <a:off x="323528" y="3548288"/>
            <a:ext cx="8640960" cy="1477328"/>
          </a:xfrm>
          <a:prstGeom prst="rect">
            <a:avLst/>
          </a:prstGeom>
        </p:spPr>
        <p:txBody>
          <a:bodyPr wrap="square">
            <a:spAutoFit/>
          </a:bodyPr>
          <a:lstStyle/>
          <a:p>
            <a:pPr algn="just"/>
            <a:r>
              <a:rPr lang="en-US" b="1" dirty="0">
                <a:solidFill>
                  <a:srgbClr val="FFFF00"/>
                </a:solidFill>
              </a:rPr>
              <a:t>Decreased sperm motility represents one of the adverse effects of water pollutants, which can affect individual fertility and, hence, poses problems for the whole fish population. </a:t>
            </a:r>
            <a:r>
              <a:rPr lang="en-US" b="1" dirty="0" err="1" smtClean="0">
                <a:solidFill>
                  <a:srgbClr val="FFFF00"/>
                </a:solidFill>
              </a:rPr>
              <a:t>Additionaly</a:t>
            </a:r>
            <a:r>
              <a:rPr lang="en-US" b="1" dirty="0" smtClean="0">
                <a:solidFill>
                  <a:srgbClr val="FFFF00"/>
                </a:solidFill>
              </a:rPr>
              <a:t>, the </a:t>
            </a:r>
            <a:r>
              <a:rPr lang="en-US" b="1" dirty="0">
                <a:solidFill>
                  <a:srgbClr val="FFFF00"/>
                </a:solidFill>
              </a:rPr>
              <a:t>damaged DNA from spermatozoa could be transmitted to the offspring, and cause the negative effects in </a:t>
            </a:r>
            <a:r>
              <a:rPr lang="en-US" b="1" dirty="0" smtClean="0">
                <a:solidFill>
                  <a:srgbClr val="FFFF00"/>
                </a:solidFill>
              </a:rPr>
              <a:t>development.</a:t>
            </a:r>
            <a:endParaRPr lang="en-US" b="1" dirty="0">
              <a:solidFill>
                <a:srgbClr val="FFFF00"/>
              </a:solidFill>
            </a:endParaRPr>
          </a:p>
        </p:txBody>
      </p:sp>
      <p:sp>
        <p:nvSpPr>
          <p:cNvPr id="6" name="Rectangle 5"/>
          <p:cNvSpPr/>
          <p:nvPr/>
        </p:nvSpPr>
        <p:spPr>
          <a:xfrm>
            <a:off x="323528" y="5321641"/>
            <a:ext cx="8640960" cy="1323439"/>
          </a:xfrm>
          <a:prstGeom prst="rect">
            <a:avLst/>
          </a:prstGeom>
        </p:spPr>
        <p:txBody>
          <a:bodyPr wrap="square">
            <a:spAutoFit/>
          </a:bodyPr>
          <a:lstStyle/>
          <a:p>
            <a:pPr algn="just"/>
            <a:r>
              <a:rPr lang="en-US" sz="2000" b="1" dirty="0" smtClean="0">
                <a:solidFill>
                  <a:schemeClr val="bg1"/>
                </a:solidFill>
                <a:latin typeface="Times New Roman" panose="02020603050405020304" pitchFamily="18" charset="0"/>
                <a:ea typeface="Times New Roman" panose="02020603050405020304" pitchFamily="18" charset="0"/>
              </a:rPr>
              <a:t>The high sensitivity of </a:t>
            </a:r>
            <a:r>
              <a:rPr lang="en-US" sz="2000" b="1" dirty="0" err="1" smtClean="0">
                <a:solidFill>
                  <a:schemeClr val="bg1"/>
                </a:solidFill>
                <a:latin typeface="Times New Roman" panose="02020603050405020304" pitchFamily="18" charset="0"/>
                <a:ea typeface="Times New Roman" panose="02020603050405020304" pitchFamily="18" charset="0"/>
              </a:rPr>
              <a:t>sterlet</a:t>
            </a:r>
            <a:r>
              <a:rPr lang="en-US" sz="2000" b="1" dirty="0" smtClean="0">
                <a:solidFill>
                  <a:schemeClr val="bg1"/>
                </a:solidFill>
                <a:latin typeface="Times New Roman" panose="02020603050405020304" pitchFamily="18" charset="0"/>
                <a:ea typeface="Times New Roman" panose="02020603050405020304" pitchFamily="18" charset="0"/>
              </a:rPr>
              <a:t> spermatozoa toward the presence of </a:t>
            </a:r>
            <a:r>
              <a:rPr lang="en-US" sz="2000" b="1" dirty="0" err="1" smtClean="0">
                <a:solidFill>
                  <a:schemeClr val="bg1"/>
                </a:solidFill>
                <a:latin typeface="Times New Roman" panose="02020603050405020304" pitchFamily="18" charset="0"/>
                <a:ea typeface="Times New Roman" panose="02020603050405020304" pitchFamily="18" charset="0"/>
              </a:rPr>
              <a:t>xenobiotics</a:t>
            </a:r>
            <a:r>
              <a:rPr lang="en-US" sz="2000" b="1" dirty="0" smtClean="0">
                <a:solidFill>
                  <a:schemeClr val="bg1"/>
                </a:solidFill>
                <a:latin typeface="Times New Roman" panose="02020603050405020304" pitchFamily="18" charset="0"/>
                <a:ea typeface="Times New Roman" panose="02020603050405020304" pitchFamily="18" charset="0"/>
              </a:rPr>
              <a:t> makes them a promising model for studying effects of water pollution on reproduction of aquatic organisms. On the other hand, current results also emphasize the threat of water pollution for wild population of sturgeons.</a:t>
            </a:r>
            <a:endParaRPr lang="en-US" sz="2000" b="1" dirty="0">
              <a:solidFill>
                <a:schemeClr val="bg1"/>
              </a:solidFill>
            </a:endParaRPr>
          </a:p>
        </p:txBody>
      </p:sp>
    </p:spTree>
    <p:extLst>
      <p:ext uri="{BB962C8B-B14F-4D97-AF65-F5344CB8AC3E}">
        <p14:creationId xmlns:p14="http://schemas.microsoft.com/office/powerpoint/2010/main" val="3675090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2602</TotalTime>
  <Words>575</Words>
  <Application>Microsoft Office PowerPoint</Application>
  <PresentationFormat>Экран (4:3)</PresentationFormat>
  <Paragraphs>78</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Евгения</dc:creator>
  <cp:lastModifiedBy>Ievganiia</cp:lastModifiedBy>
  <cp:revision>87</cp:revision>
  <dcterms:created xsi:type="dcterms:W3CDTF">2015-05-12T17:00:15Z</dcterms:created>
  <dcterms:modified xsi:type="dcterms:W3CDTF">2015-08-22T10:44:54Z</dcterms:modified>
</cp:coreProperties>
</file>