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Default Extension="wdp" ContentType="image/vnd.ms-photo"/>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5"/>
  </p:notesMasterIdLst>
  <p:sldIdLst>
    <p:sldId id="310" r:id="rId3"/>
    <p:sldId id="311" r:id="rId4"/>
    <p:sldId id="267" r:id="rId5"/>
    <p:sldId id="268" r:id="rId6"/>
    <p:sldId id="256" r:id="rId7"/>
    <p:sldId id="264" r:id="rId8"/>
    <p:sldId id="307" r:id="rId9"/>
    <p:sldId id="280" r:id="rId10"/>
    <p:sldId id="262" r:id="rId11"/>
    <p:sldId id="276" r:id="rId12"/>
    <p:sldId id="265" r:id="rId13"/>
    <p:sldId id="306" r:id="rId14"/>
    <p:sldId id="269" r:id="rId15"/>
    <p:sldId id="288" r:id="rId16"/>
    <p:sldId id="309" r:id="rId17"/>
    <p:sldId id="305" r:id="rId18"/>
    <p:sldId id="285" r:id="rId19"/>
    <p:sldId id="282" r:id="rId20"/>
    <p:sldId id="289" r:id="rId21"/>
    <p:sldId id="283" r:id="rId22"/>
    <p:sldId id="292" r:id="rId23"/>
    <p:sldId id="293" r:id="rId24"/>
    <p:sldId id="284" r:id="rId25"/>
    <p:sldId id="295" r:id="rId26"/>
    <p:sldId id="294" r:id="rId27"/>
    <p:sldId id="298" r:id="rId28"/>
    <p:sldId id="270" r:id="rId29"/>
    <p:sldId id="271" r:id="rId30"/>
    <p:sldId id="302" r:id="rId31"/>
    <p:sldId id="303" r:id="rId32"/>
    <p:sldId id="275" r:id="rId33"/>
    <p:sldId id="312" r:id="rId34"/>
  </p:sldIdLst>
  <p:sldSz cx="9144000" cy="6858000" type="screen4x3"/>
  <p:notesSz cx="6934200" cy="9232900"/>
  <p:defaultTextStyle>
    <a:defPPr>
      <a:defRPr lang="en-US"/>
    </a:defPPr>
    <a:lvl1pPr marL="0" algn="l" defTabSz="914268" rtl="0" eaLnBrk="1" latinLnBrk="0" hangingPunct="1">
      <a:defRPr sz="1800" kern="1200">
        <a:solidFill>
          <a:schemeClr val="tx1"/>
        </a:solidFill>
        <a:latin typeface="+mn-lt"/>
        <a:ea typeface="+mn-ea"/>
        <a:cs typeface="+mn-cs"/>
      </a:defRPr>
    </a:lvl1pPr>
    <a:lvl2pPr marL="457134" algn="l" defTabSz="914268" rtl="0" eaLnBrk="1" latinLnBrk="0" hangingPunct="1">
      <a:defRPr sz="1800" kern="1200">
        <a:solidFill>
          <a:schemeClr val="tx1"/>
        </a:solidFill>
        <a:latin typeface="+mn-lt"/>
        <a:ea typeface="+mn-ea"/>
        <a:cs typeface="+mn-cs"/>
      </a:defRPr>
    </a:lvl2pPr>
    <a:lvl3pPr marL="914268" algn="l" defTabSz="914268" rtl="0" eaLnBrk="1" latinLnBrk="0" hangingPunct="1">
      <a:defRPr sz="1800" kern="1200">
        <a:solidFill>
          <a:schemeClr val="tx1"/>
        </a:solidFill>
        <a:latin typeface="+mn-lt"/>
        <a:ea typeface="+mn-ea"/>
        <a:cs typeface="+mn-cs"/>
      </a:defRPr>
    </a:lvl3pPr>
    <a:lvl4pPr marL="1371402" algn="l" defTabSz="914268" rtl="0" eaLnBrk="1" latinLnBrk="0" hangingPunct="1">
      <a:defRPr sz="1800" kern="1200">
        <a:solidFill>
          <a:schemeClr val="tx1"/>
        </a:solidFill>
        <a:latin typeface="+mn-lt"/>
        <a:ea typeface="+mn-ea"/>
        <a:cs typeface="+mn-cs"/>
      </a:defRPr>
    </a:lvl4pPr>
    <a:lvl5pPr marL="1828536" algn="l" defTabSz="914268" rtl="0" eaLnBrk="1" latinLnBrk="0" hangingPunct="1">
      <a:defRPr sz="1800" kern="1200">
        <a:solidFill>
          <a:schemeClr val="tx1"/>
        </a:solidFill>
        <a:latin typeface="+mn-lt"/>
        <a:ea typeface="+mn-ea"/>
        <a:cs typeface="+mn-cs"/>
      </a:defRPr>
    </a:lvl5pPr>
    <a:lvl6pPr marL="2285670" algn="l" defTabSz="914268" rtl="0" eaLnBrk="1" latinLnBrk="0" hangingPunct="1">
      <a:defRPr sz="1800" kern="1200">
        <a:solidFill>
          <a:schemeClr val="tx1"/>
        </a:solidFill>
        <a:latin typeface="+mn-lt"/>
        <a:ea typeface="+mn-ea"/>
        <a:cs typeface="+mn-cs"/>
      </a:defRPr>
    </a:lvl6pPr>
    <a:lvl7pPr marL="2742804" algn="l" defTabSz="914268" rtl="0" eaLnBrk="1" latinLnBrk="0" hangingPunct="1">
      <a:defRPr sz="1800" kern="1200">
        <a:solidFill>
          <a:schemeClr val="tx1"/>
        </a:solidFill>
        <a:latin typeface="+mn-lt"/>
        <a:ea typeface="+mn-ea"/>
        <a:cs typeface="+mn-cs"/>
      </a:defRPr>
    </a:lvl7pPr>
    <a:lvl8pPr marL="3199939" algn="l" defTabSz="914268" rtl="0" eaLnBrk="1" latinLnBrk="0" hangingPunct="1">
      <a:defRPr sz="1800" kern="1200">
        <a:solidFill>
          <a:schemeClr val="tx1"/>
        </a:solidFill>
        <a:latin typeface="+mn-lt"/>
        <a:ea typeface="+mn-ea"/>
        <a:cs typeface="+mn-cs"/>
      </a:defRPr>
    </a:lvl8pPr>
    <a:lvl9pPr marL="3657074" algn="l" defTabSz="914268"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snapVertSplitter="1" vertBarState="minimized" horzBarState="maximized">
    <p:restoredLeft sz="15622" autoAdjust="0"/>
    <p:restoredTop sz="94626" autoAdjust="0"/>
  </p:normalViewPr>
  <p:slideViewPr>
    <p:cSldViewPr>
      <p:cViewPr varScale="1">
        <p:scale>
          <a:sx n="102" d="100"/>
          <a:sy n="102" d="100"/>
        </p:scale>
        <p:origin x="-1618" y="-106"/>
      </p:cViewPr>
      <p:guideLst>
        <p:guide orient="horz" pos="2160"/>
        <p:guide pos="2880"/>
      </p:guideLst>
    </p:cSldViewPr>
  </p:slideViewPr>
  <p:notesTextViewPr>
    <p:cViewPr>
      <p:scale>
        <a:sx n="1" d="1"/>
        <a:sy n="1" d="1"/>
      </p:scale>
      <p:origin x="0" y="0"/>
    </p:cViewPr>
  </p:notesTextViewPr>
  <p:sorterViewPr>
    <p:cViewPr>
      <p:scale>
        <a:sx n="100" d="100"/>
        <a:sy n="100" d="100"/>
      </p:scale>
      <p:origin x="0" y="5712"/>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645"/>
          </a:xfrm>
          <a:prstGeom prst="rect">
            <a:avLst/>
          </a:prstGeom>
        </p:spPr>
        <p:txBody>
          <a:bodyPr vert="horz" lIns="92382" tIns="46191" rIns="92382" bIns="46191" rtlCol="0"/>
          <a:lstStyle>
            <a:lvl1pPr algn="l">
              <a:defRPr sz="1200"/>
            </a:lvl1pPr>
          </a:lstStyle>
          <a:p>
            <a:endParaRPr lang="en-US"/>
          </a:p>
        </p:txBody>
      </p:sp>
      <p:sp>
        <p:nvSpPr>
          <p:cNvPr id="3" name="Date Placeholder 2"/>
          <p:cNvSpPr>
            <a:spLocks noGrp="1"/>
          </p:cNvSpPr>
          <p:nvPr>
            <p:ph type="dt" idx="1"/>
          </p:nvPr>
        </p:nvSpPr>
        <p:spPr>
          <a:xfrm>
            <a:off x="3927775" y="0"/>
            <a:ext cx="3004820" cy="461645"/>
          </a:xfrm>
          <a:prstGeom prst="rect">
            <a:avLst/>
          </a:prstGeom>
        </p:spPr>
        <p:txBody>
          <a:bodyPr vert="horz" lIns="92382" tIns="46191" rIns="92382" bIns="46191" rtlCol="0"/>
          <a:lstStyle>
            <a:lvl1pPr algn="r">
              <a:defRPr sz="1200"/>
            </a:lvl1pPr>
          </a:lstStyle>
          <a:p>
            <a:fld id="{3D31F35D-F9FC-45D2-A3CD-37B11E74167A}" type="datetimeFigureOut">
              <a:rPr lang="en-US" smtClean="0"/>
              <a:pPr/>
              <a:t>11/22/2014</a:t>
            </a:fld>
            <a:endParaRPr lang="en-US"/>
          </a:p>
        </p:txBody>
      </p:sp>
      <p:sp>
        <p:nvSpPr>
          <p:cNvPr id="4" name="Slide Image Placeholder 3"/>
          <p:cNvSpPr>
            <a:spLocks noGrp="1" noRot="1" noChangeAspect="1"/>
          </p:cNvSpPr>
          <p:nvPr>
            <p:ph type="sldImg" idx="2"/>
          </p:nvPr>
        </p:nvSpPr>
        <p:spPr>
          <a:xfrm>
            <a:off x="1158875" y="692150"/>
            <a:ext cx="4616450" cy="3462338"/>
          </a:xfrm>
          <a:prstGeom prst="rect">
            <a:avLst/>
          </a:prstGeom>
          <a:noFill/>
          <a:ln w="12700">
            <a:solidFill>
              <a:prstClr val="black"/>
            </a:solidFill>
          </a:ln>
        </p:spPr>
        <p:txBody>
          <a:bodyPr vert="horz" lIns="92382" tIns="46191" rIns="92382" bIns="46191" rtlCol="0" anchor="ctr"/>
          <a:lstStyle/>
          <a:p>
            <a:endParaRPr lang="en-US"/>
          </a:p>
        </p:txBody>
      </p:sp>
      <p:sp>
        <p:nvSpPr>
          <p:cNvPr id="5" name="Notes Placeholder 4"/>
          <p:cNvSpPr>
            <a:spLocks noGrp="1"/>
          </p:cNvSpPr>
          <p:nvPr>
            <p:ph type="body" sz="quarter" idx="3"/>
          </p:nvPr>
        </p:nvSpPr>
        <p:spPr>
          <a:xfrm>
            <a:off x="693420" y="4385628"/>
            <a:ext cx="5547360" cy="4154805"/>
          </a:xfrm>
          <a:prstGeom prst="rect">
            <a:avLst/>
          </a:prstGeom>
        </p:spPr>
        <p:txBody>
          <a:bodyPr vert="horz" lIns="92382" tIns="46191" rIns="92382" bIns="4619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69653"/>
            <a:ext cx="3004820" cy="461645"/>
          </a:xfrm>
          <a:prstGeom prst="rect">
            <a:avLst/>
          </a:prstGeom>
        </p:spPr>
        <p:txBody>
          <a:bodyPr vert="horz" lIns="92382" tIns="46191" rIns="92382" bIns="46191" rtlCol="0" anchor="b"/>
          <a:lstStyle>
            <a:lvl1pPr algn="l">
              <a:defRPr sz="1200"/>
            </a:lvl1pPr>
          </a:lstStyle>
          <a:p>
            <a:endParaRPr lang="en-US"/>
          </a:p>
        </p:txBody>
      </p:sp>
      <p:sp>
        <p:nvSpPr>
          <p:cNvPr id="7" name="Slide Number Placeholder 6"/>
          <p:cNvSpPr>
            <a:spLocks noGrp="1"/>
          </p:cNvSpPr>
          <p:nvPr>
            <p:ph type="sldNum" sz="quarter" idx="5"/>
          </p:nvPr>
        </p:nvSpPr>
        <p:spPr>
          <a:xfrm>
            <a:off x="3927775" y="8769653"/>
            <a:ext cx="3004820" cy="461645"/>
          </a:xfrm>
          <a:prstGeom prst="rect">
            <a:avLst/>
          </a:prstGeom>
        </p:spPr>
        <p:txBody>
          <a:bodyPr vert="horz" lIns="92382" tIns="46191" rIns="92382" bIns="46191" rtlCol="0" anchor="b"/>
          <a:lstStyle>
            <a:lvl1pPr algn="r">
              <a:defRPr sz="1200"/>
            </a:lvl1pPr>
          </a:lstStyle>
          <a:p>
            <a:fld id="{E633C9CC-CC5D-42C5-9D45-EE029BEE2FBC}" type="slidenum">
              <a:rPr lang="en-US" smtClean="0"/>
              <a:pPr/>
              <a:t>‹#›</a:t>
            </a:fld>
            <a:endParaRPr lang="en-US"/>
          </a:p>
        </p:txBody>
      </p:sp>
    </p:spTree>
    <p:extLst>
      <p:ext uri="{BB962C8B-B14F-4D97-AF65-F5344CB8AC3E}">
        <p14:creationId xmlns="" xmlns:p14="http://schemas.microsoft.com/office/powerpoint/2010/main" val="4134142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34" indent="0" algn="ctr">
              <a:buNone/>
              <a:defRPr>
                <a:solidFill>
                  <a:schemeClr val="tx1">
                    <a:tint val="75000"/>
                  </a:schemeClr>
                </a:solidFill>
              </a:defRPr>
            </a:lvl2pPr>
            <a:lvl3pPr marL="914268" indent="0" algn="ctr">
              <a:buNone/>
              <a:defRPr>
                <a:solidFill>
                  <a:schemeClr val="tx1">
                    <a:tint val="75000"/>
                  </a:schemeClr>
                </a:solidFill>
              </a:defRPr>
            </a:lvl3pPr>
            <a:lvl4pPr marL="1371402" indent="0" algn="ctr">
              <a:buNone/>
              <a:defRPr>
                <a:solidFill>
                  <a:schemeClr val="tx1">
                    <a:tint val="75000"/>
                  </a:schemeClr>
                </a:solidFill>
              </a:defRPr>
            </a:lvl4pPr>
            <a:lvl5pPr marL="1828536" indent="0" algn="ctr">
              <a:buNone/>
              <a:defRPr>
                <a:solidFill>
                  <a:schemeClr val="tx1">
                    <a:tint val="75000"/>
                  </a:schemeClr>
                </a:solidFill>
              </a:defRPr>
            </a:lvl5pPr>
            <a:lvl6pPr marL="2285670" indent="0" algn="ctr">
              <a:buNone/>
              <a:defRPr>
                <a:solidFill>
                  <a:schemeClr val="tx1">
                    <a:tint val="75000"/>
                  </a:schemeClr>
                </a:solidFill>
              </a:defRPr>
            </a:lvl6pPr>
            <a:lvl7pPr marL="2742804" indent="0" algn="ctr">
              <a:buNone/>
              <a:defRPr>
                <a:solidFill>
                  <a:schemeClr val="tx1">
                    <a:tint val="75000"/>
                  </a:schemeClr>
                </a:solidFill>
              </a:defRPr>
            </a:lvl7pPr>
            <a:lvl8pPr marL="3199939" indent="0" algn="ctr">
              <a:buNone/>
              <a:defRPr>
                <a:solidFill>
                  <a:schemeClr val="tx1">
                    <a:tint val="75000"/>
                  </a:schemeClr>
                </a:solidFill>
              </a:defRPr>
            </a:lvl8pPr>
            <a:lvl9pPr marL="365707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10CD7A-D8EE-4262-A44A-CBD865512BD5}" type="datetimeFigureOut">
              <a:rPr lang="en-US" smtClean="0"/>
              <a:pPr/>
              <a:t>11/22/2014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1A7648-474D-4439-84F2-B3AB5F368E6E}" type="slidenum">
              <a:rPr lang="en-US" smtClean="0"/>
              <a:pPr/>
              <a:t>‹#›</a:t>
            </a:fld>
            <a:endParaRPr lang="en-US"/>
          </a:p>
        </p:txBody>
      </p:sp>
    </p:spTree>
    <p:extLst>
      <p:ext uri="{BB962C8B-B14F-4D97-AF65-F5344CB8AC3E}">
        <p14:creationId xmlns="" xmlns:p14="http://schemas.microsoft.com/office/powerpoint/2010/main" val="145190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10CD7A-D8EE-4262-A44A-CBD865512BD5}" type="datetimeFigureOut">
              <a:rPr lang="en-US" smtClean="0"/>
              <a:pPr/>
              <a:t>11/22/2014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1A7648-474D-4439-84F2-B3AB5F368E6E}" type="slidenum">
              <a:rPr lang="en-US" smtClean="0"/>
              <a:pPr/>
              <a:t>‹#›</a:t>
            </a:fld>
            <a:endParaRPr lang="en-US"/>
          </a:p>
        </p:txBody>
      </p:sp>
    </p:spTree>
    <p:extLst>
      <p:ext uri="{BB962C8B-B14F-4D97-AF65-F5344CB8AC3E}">
        <p14:creationId xmlns="" xmlns:p14="http://schemas.microsoft.com/office/powerpoint/2010/main" val="1640538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10CD7A-D8EE-4262-A44A-CBD865512BD5}" type="datetimeFigureOut">
              <a:rPr lang="en-US" smtClean="0"/>
              <a:pPr/>
              <a:t>11/22/2014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1A7648-474D-4439-84F2-B3AB5F368E6E}" type="slidenum">
              <a:rPr lang="en-US" smtClean="0"/>
              <a:pPr/>
              <a:t>‹#›</a:t>
            </a:fld>
            <a:endParaRPr lang="en-US"/>
          </a:p>
        </p:txBody>
      </p:sp>
    </p:spTree>
    <p:extLst>
      <p:ext uri="{BB962C8B-B14F-4D97-AF65-F5344CB8AC3E}">
        <p14:creationId xmlns="" xmlns:p14="http://schemas.microsoft.com/office/powerpoint/2010/main" val="119383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fld id="{4F6C9297-4E9E-4079-A782-DE3595976757}" type="datetimeFigureOut">
              <a:rPr lang="en-GB"/>
              <a:pPr>
                <a:defRPr/>
              </a:pPr>
              <a:t>22/11/2014</a:t>
            </a:fld>
            <a:endParaRPr lang="en-GB"/>
          </a:p>
        </p:txBody>
      </p:sp>
      <p:sp>
        <p:nvSpPr>
          <p:cNvPr id="5" name="Footer Placeholder 18"/>
          <p:cNvSpPr>
            <a:spLocks noGrp="1"/>
          </p:cNvSpPr>
          <p:nvPr>
            <p:ph type="ftr" sz="quarter" idx="11"/>
          </p:nvPr>
        </p:nvSpPr>
        <p:spPr/>
        <p:txBody>
          <a:bodyPr/>
          <a:lstStyle>
            <a:lvl1pPr>
              <a:defRPr/>
            </a:lvl1pPr>
          </a:lstStyle>
          <a:p>
            <a:pPr>
              <a:defRPr/>
            </a:pPr>
            <a:endParaRPr lang="en-GB"/>
          </a:p>
        </p:txBody>
      </p:sp>
      <p:sp>
        <p:nvSpPr>
          <p:cNvPr id="6" name="Slide Number Placeholder 26"/>
          <p:cNvSpPr>
            <a:spLocks noGrp="1"/>
          </p:cNvSpPr>
          <p:nvPr>
            <p:ph type="sldNum" sz="quarter" idx="12"/>
          </p:nvPr>
        </p:nvSpPr>
        <p:spPr/>
        <p:txBody>
          <a:bodyPr/>
          <a:lstStyle>
            <a:lvl1pPr>
              <a:defRPr/>
            </a:lvl1pPr>
          </a:lstStyle>
          <a:p>
            <a:pPr>
              <a:defRPr/>
            </a:pPr>
            <a:fld id="{8170D43B-A3CC-44D6-ACCB-4B10E4BD6559}" type="slidenum">
              <a:rPr lang="en-GB"/>
              <a:pPr>
                <a:defRPr/>
              </a:pPr>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8C88447D-5716-4CDC-BD8A-CFCCB7A2607E}" type="datetimeFigureOut">
              <a:rPr lang="en-GB"/>
              <a:pPr>
                <a:defRPr/>
              </a:pPr>
              <a:t>22/11/2014</a:t>
            </a:fld>
            <a:endParaRPr lang="en-GB"/>
          </a:p>
        </p:txBody>
      </p:sp>
      <p:sp>
        <p:nvSpPr>
          <p:cNvPr id="5" name="Footer Placeholder 21"/>
          <p:cNvSpPr>
            <a:spLocks noGrp="1"/>
          </p:cNvSpPr>
          <p:nvPr>
            <p:ph type="ftr" sz="quarter" idx="11"/>
          </p:nvPr>
        </p:nvSpPr>
        <p:spPr/>
        <p:txBody>
          <a:bodyPr/>
          <a:lstStyle>
            <a:lvl1pPr>
              <a:defRPr/>
            </a:lvl1pPr>
          </a:lstStyle>
          <a:p>
            <a:pPr>
              <a:defRPr/>
            </a:pPr>
            <a:endParaRPr lang="en-GB"/>
          </a:p>
        </p:txBody>
      </p:sp>
      <p:sp>
        <p:nvSpPr>
          <p:cNvPr id="6" name="Slide Number Placeholder 17"/>
          <p:cNvSpPr>
            <a:spLocks noGrp="1"/>
          </p:cNvSpPr>
          <p:nvPr>
            <p:ph type="sldNum" sz="quarter" idx="12"/>
          </p:nvPr>
        </p:nvSpPr>
        <p:spPr/>
        <p:txBody>
          <a:bodyPr/>
          <a:lstStyle>
            <a:lvl1pPr>
              <a:defRPr/>
            </a:lvl1pPr>
          </a:lstStyle>
          <a:p>
            <a:pPr>
              <a:defRPr/>
            </a:pPr>
            <a:fld id="{A785584A-C12B-4306-A87E-7F589D945C10}" type="slidenum">
              <a:rPr lang="en-GB"/>
              <a:pPr>
                <a:defRPr/>
              </a:pPr>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9EDA041-33E5-47B3-9B75-CB2ACD47FD6C}" type="datetimeFigureOut">
              <a:rPr lang="en-GB"/>
              <a:pPr>
                <a:defRPr/>
              </a:pPr>
              <a:t>22/11/2014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256B212C-1D80-4840-97BC-8FAFEE08ED9D}" type="slidenum">
              <a:rPr lang="en-GB"/>
              <a:pPr>
                <a:defRPr/>
              </a:pPr>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4CA6774E-9BC6-494B-87CC-D6A3D8F84061}" type="datetimeFigureOut">
              <a:rPr lang="en-GB"/>
              <a:pPr>
                <a:defRPr/>
              </a:pPr>
              <a:t>22/11/2014</a:t>
            </a:fld>
            <a:endParaRPr lang="en-GB"/>
          </a:p>
        </p:txBody>
      </p:sp>
      <p:sp>
        <p:nvSpPr>
          <p:cNvPr id="6" name="Footer Placeholder 21"/>
          <p:cNvSpPr>
            <a:spLocks noGrp="1"/>
          </p:cNvSpPr>
          <p:nvPr>
            <p:ph type="ftr" sz="quarter" idx="11"/>
          </p:nvPr>
        </p:nvSpPr>
        <p:spPr/>
        <p:txBody>
          <a:bodyPr/>
          <a:lstStyle>
            <a:lvl1pPr>
              <a:defRPr/>
            </a:lvl1pPr>
          </a:lstStyle>
          <a:p>
            <a:pPr>
              <a:defRPr/>
            </a:pPr>
            <a:endParaRPr lang="en-GB"/>
          </a:p>
        </p:txBody>
      </p:sp>
      <p:sp>
        <p:nvSpPr>
          <p:cNvPr id="7" name="Slide Number Placeholder 17"/>
          <p:cNvSpPr>
            <a:spLocks noGrp="1"/>
          </p:cNvSpPr>
          <p:nvPr>
            <p:ph type="sldNum" sz="quarter" idx="12"/>
          </p:nvPr>
        </p:nvSpPr>
        <p:spPr/>
        <p:txBody>
          <a:bodyPr/>
          <a:lstStyle>
            <a:lvl1pPr>
              <a:defRPr/>
            </a:lvl1pPr>
          </a:lstStyle>
          <a:p>
            <a:pPr>
              <a:defRPr/>
            </a:pPr>
            <a:fld id="{A7597030-63E7-47D1-B801-7E66A974B4A9}" type="slidenum">
              <a:rPr lang="en-GB"/>
              <a:pPr>
                <a:defRPr/>
              </a:pPr>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1E0B7626-C206-4A76-8717-877C40C201F8}" type="datetimeFigureOut">
              <a:rPr lang="en-GB"/>
              <a:pPr>
                <a:defRPr/>
              </a:pPr>
              <a:t>22/11/2014</a:t>
            </a:fld>
            <a:endParaRPr lang="en-GB"/>
          </a:p>
        </p:txBody>
      </p:sp>
      <p:sp>
        <p:nvSpPr>
          <p:cNvPr id="8" name="Footer Placeholder 21"/>
          <p:cNvSpPr>
            <a:spLocks noGrp="1"/>
          </p:cNvSpPr>
          <p:nvPr>
            <p:ph type="ftr" sz="quarter" idx="11"/>
          </p:nvPr>
        </p:nvSpPr>
        <p:spPr/>
        <p:txBody>
          <a:bodyPr/>
          <a:lstStyle>
            <a:lvl1pPr>
              <a:defRPr/>
            </a:lvl1pPr>
          </a:lstStyle>
          <a:p>
            <a:pPr>
              <a:defRPr/>
            </a:pPr>
            <a:endParaRPr lang="en-GB"/>
          </a:p>
        </p:txBody>
      </p:sp>
      <p:sp>
        <p:nvSpPr>
          <p:cNvPr id="9" name="Slide Number Placeholder 17"/>
          <p:cNvSpPr>
            <a:spLocks noGrp="1"/>
          </p:cNvSpPr>
          <p:nvPr>
            <p:ph type="sldNum" sz="quarter" idx="12"/>
          </p:nvPr>
        </p:nvSpPr>
        <p:spPr/>
        <p:txBody>
          <a:bodyPr/>
          <a:lstStyle>
            <a:lvl1pPr>
              <a:defRPr/>
            </a:lvl1pPr>
          </a:lstStyle>
          <a:p>
            <a:pPr>
              <a:defRPr/>
            </a:pPr>
            <a:fld id="{CE91A061-1CB0-4E84-98E2-336791B1DEC8}" type="slidenum">
              <a:rPr lang="en-GB"/>
              <a:pPr>
                <a:defRPr/>
              </a:pPr>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CAFBCCE0-843D-4CFB-92FB-274EF8EFC4BD}" type="datetimeFigureOut">
              <a:rPr lang="en-GB"/>
              <a:pPr>
                <a:defRPr/>
              </a:pPr>
              <a:t>22/11/2014</a:t>
            </a:fld>
            <a:endParaRPr lang="en-GB"/>
          </a:p>
        </p:txBody>
      </p:sp>
      <p:sp>
        <p:nvSpPr>
          <p:cNvPr id="4" name="Footer Placeholder 21"/>
          <p:cNvSpPr>
            <a:spLocks noGrp="1"/>
          </p:cNvSpPr>
          <p:nvPr>
            <p:ph type="ftr" sz="quarter" idx="11"/>
          </p:nvPr>
        </p:nvSpPr>
        <p:spPr/>
        <p:txBody>
          <a:bodyPr/>
          <a:lstStyle>
            <a:lvl1pPr>
              <a:defRPr/>
            </a:lvl1pPr>
          </a:lstStyle>
          <a:p>
            <a:pPr>
              <a:defRPr/>
            </a:pPr>
            <a:endParaRPr lang="en-GB"/>
          </a:p>
        </p:txBody>
      </p:sp>
      <p:sp>
        <p:nvSpPr>
          <p:cNvPr id="5" name="Slide Number Placeholder 17"/>
          <p:cNvSpPr>
            <a:spLocks noGrp="1"/>
          </p:cNvSpPr>
          <p:nvPr>
            <p:ph type="sldNum" sz="quarter" idx="12"/>
          </p:nvPr>
        </p:nvSpPr>
        <p:spPr/>
        <p:txBody>
          <a:bodyPr/>
          <a:lstStyle>
            <a:lvl1pPr>
              <a:defRPr/>
            </a:lvl1pPr>
          </a:lstStyle>
          <a:p>
            <a:pPr>
              <a:defRPr/>
            </a:pPr>
            <a:fld id="{5CE0C2ED-71FC-46FB-BDA6-221F654C06DE}" type="slidenum">
              <a:rPr lang="en-GB"/>
              <a:pPr>
                <a:defRPr/>
              </a:pPr>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D68F0A6F-B27A-44F0-B938-4435A2956ACB}" type="datetimeFigureOut">
              <a:rPr lang="en-GB"/>
              <a:pPr>
                <a:defRPr/>
              </a:pPr>
              <a:t>22/11/2014</a:t>
            </a:fld>
            <a:endParaRPr lang="en-GB"/>
          </a:p>
        </p:txBody>
      </p:sp>
      <p:sp>
        <p:nvSpPr>
          <p:cNvPr id="3" name="Footer Placeholder 21"/>
          <p:cNvSpPr>
            <a:spLocks noGrp="1"/>
          </p:cNvSpPr>
          <p:nvPr>
            <p:ph type="ftr" sz="quarter" idx="11"/>
          </p:nvPr>
        </p:nvSpPr>
        <p:spPr/>
        <p:txBody>
          <a:bodyPr/>
          <a:lstStyle>
            <a:lvl1pPr>
              <a:defRPr/>
            </a:lvl1pPr>
          </a:lstStyle>
          <a:p>
            <a:pPr>
              <a:defRPr/>
            </a:pPr>
            <a:endParaRPr lang="en-GB"/>
          </a:p>
        </p:txBody>
      </p:sp>
      <p:sp>
        <p:nvSpPr>
          <p:cNvPr id="4" name="Slide Number Placeholder 17"/>
          <p:cNvSpPr>
            <a:spLocks noGrp="1"/>
          </p:cNvSpPr>
          <p:nvPr>
            <p:ph type="sldNum" sz="quarter" idx="12"/>
          </p:nvPr>
        </p:nvSpPr>
        <p:spPr/>
        <p:txBody>
          <a:bodyPr/>
          <a:lstStyle>
            <a:lvl1pPr>
              <a:defRPr/>
            </a:lvl1pPr>
          </a:lstStyle>
          <a:p>
            <a:pPr>
              <a:defRPr/>
            </a:pPr>
            <a:fld id="{85F16EE4-96C3-4A2F-8987-F46D499BC0B5}" type="slidenum">
              <a:rPr lang="en-GB"/>
              <a:pPr>
                <a:defRPr/>
              </a:pPr>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3B4B9BF9-2C14-4ADD-B4B0-1A84CFFC4246}" type="datetimeFigureOut">
              <a:rPr lang="en-GB"/>
              <a:pPr>
                <a:defRPr/>
              </a:pPr>
              <a:t>22/11/2014</a:t>
            </a:fld>
            <a:endParaRPr lang="en-GB"/>
          </a:p>
        </p:txBody>
      </p:sp>
      <p:sp>
        <p:nvSpPr>
          <p:cNvPr id="6" name="Footer Placeholder 21"/>
          <p:cNvSpPr>
            <a:spLocks noGrp="1"/>
          </p:cNvSpPr>
          <p:nvPr>
            <p:ph type="ftr" sz="quarter" idx="11"/>
          </p:nvPr>
        </p:nvSpPr>
        <p:spPr/>
        <p:txBody>
          <a:bodyPr/>
          <a:lstStyle>
            <a:lvl1pPr>
              <a:defRPr/>
            </a:lvl1pPr>
          </a:lstStyle>
          <a:p>
            <a:pPr>
              <a:defRPr/>
            </a:pPr>
            <a:endParaRPr lang="en-GB"/>
          </a:p>
        </p:txBody>
      </p:sp>
      <p:sp>
        <p:nvSpPr>
          <p:cNvPr id="7" name="Slide Number Placeholder 17"/>
          <p:cNvSpPr>
            <a:spLocks noGrp="1"/>
          </p:cNvSpPr>
          <p:nvPr>
            <p:ph type="sldNum" sz="quarter" idx="12"/>
          </p:nvPr>
        </p:nvSpPr>
        <p:spPr/>
        <p:txBody>
          <a:bodyPr/>
          <a:lstStyle>
            <a:lvl1pPr>
              <a:defRPr/>
            </a:lvl1pPr>
          </a:lstStyle>
          <a:p>
            <a:pPr>
              <a:defRPr/>
            </a:pPr>
            <a:fld id="{B62A6328-ABE3-4137-8027-69791A4D79A3}"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10CD7A-D8EE-4262-A44A-CBD865512BD5}" type="datetimeFigureOut">
              <a:rPr lang="en-US" smtClean="0"/>
              <a:pPr/>
              <a:t>11/22/2014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1A7648-474D-4439-84F2-B3AB5F368E6E}" type="slidenum">
              <a:rPr lang="en-US" smtClean="0"/>
              <a:pPr/>
              <a:t>‹#›</a:t>
            </a:fld>
            <a:endParaRPr lang="en-US"/>
          </a:p>
        </p:txBody>
      </p:sp>
    </p:spTree>
    <p:extLst>
      <p:ext uri="{BB962C8B-B14F-4D97-AF65-F5344CB8AC3E}">
        <p14:creationId xmlns="" xmlns:p14="http://schemas.microsoft.com/office/powerpoint/2010/main" val="26583517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F462A6B6-6FB8-4427-B77D-122D66875725}" type="datetimeFigureOut">
              <a:rPr lang="en-GB"/>
              <a:pPr>
                <a:defRPr/>
              </a:pPr>
              <a:t>22/11/2014</a:t>
            </a:fld>
            <a:endParaRPr lang="en-GB"/>
          </a:p>
        </p:txBody>
      </p:sp>
      <p:sp>
        <p:nvSpPr>
          <p:cNvPr id="10" name="Footer Placeholder 5"/>
          <p:cNvSpPr>
            <a:spLocks noGrp="1"/>
          </p:cNvSpPr>
          <p:nvPr>
            <p:ph type="ftr" sz="quarter" idx="11"/>
          </p:nvPr>
        </p:nvSpPr>
        <p:spPr/>
        <p:txBody>
          <a:bodyPr/>
          <a:lstStyle>
            <a:lvl1pPr>
              <a:defRPr/>
            </a:lvl1pPr>
          </a:lstStyle>
          <a:p>
            <a:pPr>
              <a:defRPr/>
            </a:pPr>
            <a:endParaRPr lang="en-GB"/>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5957B148-D3D5-4FCD-9241-2C14E9C126B0}" type="slidenum">
              <a:rPr lang="en-GB"/>
              <a:pPr>
                <a:defRPr/>
              </a:pPr>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0454FE61-D18B-4249-8BD7-D71B4AF4DE89}" type="datetimeFigureOut">
              <a:rPr lang="en-GB"/>
              <a:pPr>
                <a:defRPr/>
              </a:pPr>
              <a:t>22/11/2014</a:t>
            </a:fld>
            <a:endParaRPr lang="en-GB"/>
          </a:p>
        </p:txBody>
      </p:sp>
      <p:sp>
        <p:nvSpPr>
          <p:cNvPr id="5" name="Footer Placeholder 21"/>
          <p:cNvSpPr>
            <a:spLocks noGrp="1"/>
          </p:cNvSpPr>
          <p:nvPr>
            <p:ph type="ftr" sz="quarter" idx="11"/>
          </p:nvPr>
        </p:nvSpPr>
        <p:spPr/>
        <p:txBody>
          <a:bodyPr/>
          <a:lstStyle>
            <a:lvl1pPr>
              <a:defRPr/>
            </a:lvl1pPr>
          </a:lstStyle>
          <a:p>
            <a:pPr>
              <a:defRPr/>
            </a:pPr>
            <a:endParaRPr lang="en-GB"/>
          </a:p>
        </p:txBody>
      </p:sp>
      <p:sp>
        <p:nvSpPr>
          <p:cNvPr id="6" name="Slide Number Placeholder 17"/>
          <p:cNvSpPr>
            <a:spLocks noGrp="1"/>
          </p:cNvSpPr>
          <p:nvPr>
            <p:ph type="sldNum" sz="quarter" idx="12"/>
          </p:nvPr>
        </p:nvSpPr>
        <p:spPr/>
        <p:txBody>
          <a:bodyPr/>
          <a:lstStyle>
            <a:lvl1pPr>
              <a:defRPr/>
            </a:lvl1pPr>
          </a:lstStyle>
          <a:p>
            <a:pPr>
              <a:defRPr/>
            </a:pPr>
            <a:fld id="{5C31A8F8-7D74-4E4D-92B1-7964AA981CE3}" type="slidenum">
              <a:rPr lang="en-GB"/>
              <a:pPr>
                <a:defRPr/>
              </a:pPr>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3B164FB9-087C-4B50-939B-9772A85AFA58}" type="datetimeFigureOut">
              <a:rPr lang="en-GB"/>
              <a:pPr>
                <a:defRPr/>
              </a:pPr>
              <a:t>22/11/2014</a:t>
            </a:fld>
            <a:endParaRPr lang="en-GB"/>
          </a:p>
        </p:txBody>
      </p:sp>
      <p:sp>
        <p:nvSpPr>
          <p:cNvPr id="5" name="Footer Placeholder 21"/>
          <p:cNvSpPr>
            <a:spLocks noGrp="1"/>
          </p:cNvSpPr>
          <p:nvPr>
            <p:ph type="ftr" sz="quarter" idx="11"/>
          </p:nvPr>
        </p:nvSpPr>
        <p:spPr/>
        <p:txBody>
          <a:bodyPr/>
          <a:lstStyle>
            <a:lvl1pPr>
              <a:defRPr/>
            </a:lvl1pPr>
          </a:lstStyle>
          <a:p>
            <a:pPr>
              <a:defRPr/>
            </a:pPr>
            <a:endParaRPr lang="en-GB"/>
          </a:p>
        </p:txBody>
      </p:sp>
      <p:sp>
        <p:nvSpPr>
          <p:cNvPr id="6" name="Slide Number Placeholder 17"/>
          <p:cNvSpPr>
            <a:spLocks noGrp="1"/>
          </p:cNvSpPr>
          <p:nvPr>
            <p:ph type="sldNum" sz="quarter" idx="12"/>
          </p:nvPr>
        </p:nvSpPr>
        <p:spPr/>
        <p:txBody>
          <a:bodyPr/>
          <a:lstStyle>
            <a:lvl1pPr>
              <a:defRPr/>
            </a:lvl1pPr>
          </a:lstStyle>
          <a:p>
            <a:pPr>
              <a:defRPr/>
            </a:pPr>
            <a:fld id="{D3C69F76-66C2-489C-8267-3A1CA2DCC453}"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34" indent="0">
              <a:buNone/>
              <a:defRPr sz="1800">
                <a:solidFill>
                  <a:schemeClr val="tx1">
                    <a:tint val="75000"/>
                  </a:schemeClr>
                </a:solidFill>
              </a:defRPr>
            </a:lvl2pPr>
            <a:lvl3pPr marL="914268" indent="0">
              <a:buNone/>
              <a:defRPr sz="1600">
                <a:solidFill>
                  <a:schemeClr val="tx1">
                    <a:tint val="75000"/>
                  </a:schemeClr>
                </a:solidFill>
              </a:defRPr>
            </a:lvl3pPr>
            <a:lvl4pPr marL="1371402" indent="0">
              <a:buNone/>
              <a:defRPr sz="1400">
                <a:solidFill>
                  <a:schemeClr val="tx1">
                    <a:tint val="75000"/>
                  </a:schemeClr>
                </a:solidFill>
              </a:defRPr>
            </a:lvl4pPr>
            <a:lvl5pPr marL="1828536" indent="0">
              <a:buNone/>
              <a:defRPr sz="1400">
                <a:solidFill>
                  <a:schemeClr val="tx1">
                    <a:tint val="75000"/>
                  </a:schemeClr>
                </a:solidFill>
              </a:defRPr>
            </a:lvl5pPr>
            <a:lvl6pPr marL="2285670" indent="0">
              <a:buNone/>
              <a:defRPr sz="1400">
                <a:solidFill>
                  <a:schemeClr val="tx1">
                    <a:tint val="75000"/>
                  </a:schemeClr>
                </a:solidFill>
              </a:defRPr>
            </a:lvl6pPr>
            <a:lvl7pPr marL="2742804" indent="0">
              <a:buNone/>
              <a:defRPr sz="1400">
                <a:solidFill>
                  <a:schemeClr val="tx1">
                    <a:tint val="75000"/>
                  </a:schemeClr>
                </a:solidFill>
              </a:defRPr>
            </a:lvl7pPr>
            <a:lvl8pPr marL="3199939" indent="0">
              <a:buNone/>
              <a:defRPr sz="1400">
                <a:solidFill>
                  <a:schemeClr val="tx1">
                    <a:tint val="75000"/>
                  </a:schemeClr>
                </a:solidFill>
              </a:defRPr>
            </a:lvl8pPr>
            <a:lvl9pPr marL="365707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10CD7A-D8EE-4262-A44A-CBD865512BD5}" type="datetimeFigureOut">
              <a:rPr lang="en-US" smtClean="0"/>
              <a:pPr/>
              <a:t>11/22/2014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1A7648-474D-4439-84F2-B3AB5F368E6E}" type="slidenum">
              <a:rPr lang="en-US" smtClean="0"/>
              <a:pPr/>
              <a:t>‹#›</a:t>
            </a:fld>
            <a:endParaRPr lang="en-US"/>
          </a:p>
        </p:txBody>
      </p:sp>
    </p:spTree>
    <p:extLst>
      <p:ext uri="{BB962C8B-B14F-4D97-AF65-F5344CB8AC3E}">
        <p14:creationId xmlns="" xmlns:p14="http://schemas.microsoft.com/office/powerpoint/2010/main" val="3576377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10CD7A-D8EE-4262-A44A-CBD865512BD5}" type="datetimeFigureOut">
              <a:rPr lang="en-US" smtClean="0"/>
              <a:pPr/>
              <a:t>11/22/2014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1A7648-474D-4439-84F2-B3AB5F368E6E}" type="slidenum">
              <a:rPr lang="en-US" smtClean="0"/>
              <a:pPr/>
              <a:t>‹#›</a:t>
            </a:fld>
            <a:endParaRPr lang="en-US"/>
          </a:p>
        </p:txBody>
      </p:sp>
    </p:spTree>
    <p:extLst>
      <p:ext uri="{BB962C8B-B14F-4D97-AF65-F5344CB8AC3E}">
        <p14:creationId xmlns="" xmlns:p14="http://schemas.microsoft.com/office/powerpoint/2010/main" val="2963600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4" indent="0">
              <a:buNone/>
              <a:defRPr sz="2000" b="1"/>
            </a:lvl2pPr>
            <a:lvl3pPr marL="914268" indent="0">
              <a:buNone/>
              <a:defRPr sz="1800" b="1"/>
            </a:lvl3pPr>
            <a:lvl4pPr marL="1371402" indent="0">
              <a:buNone/>
              <a:defRPr sz="1600" b="1"/>
            </a:lvl4pPr>
            <a:lvl5pPr marL="1828536" indent="0">
              <a:buNone/>
              <a:defRPr sz="1600" b="1"/>
            </a:lvl5pPr>
            <a:lvl6pPr marL="2285670" indent="0">
              <a:buNone/>
              <a:defRPr sz="1600" b="1"/>
            </a:lvl6pPr>
            <a:lvl7pPr marL="2742804" indent="0">
              <a:buNone/>
              <a:defRPr sz="1600" b="1"/>
            </a:lvl7pPr>
            <a:lvl8pPr marL="3199939" indent="0">
              <a:buNone/>
              <a:defRPr sz="1600" b="1"/>
            </a:lvl8pPr>
            <a:lvl9pPr marL="365707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34" indent="0">
              <a:buNone/>
              <a:defRPr sz="2000" b="1"/>
            </a:lvl2pPr>
            <a:lvl3pPr marL="914268" indent="0">
              <a:buNone/>
              <a:defRPr sz="1800" b="1"/>
            </a:lvl3pPr>
            <a:lvl4pPr marL="1371402" indent="0">
              <a:buNone/>
              <a:defRPr sz="1600" b="1"/>
            </a:lvl4pPr>
            <a:lvl5pPr marL="1828536" indent="0">
              <a:buNone/>
              <a:defRPr sz="1600" b="1"/>
            </a:lvl5pPr>
            <a:lvl6pPr marL="2285670" indent="0">
              <a:buNone/>
              <a:defRPr sz="1600" b="1"/>
            </a:lvl6pPr>
            <a:lvl7pPr marL="2742804" indent="0">
              <a:buNone/>
              <a:defRPr sz="1600" b="1"/>
            </a:lvl7pPr>
            <a:lvl8pPr marL="3199939" indent="0">
              <a:buNone/>
              <a:defRPr sz="1600" b="1"/>
            </a:lvl8pPr>
            <a:lvl9pPr marL="365707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10CD7A-D8EE-4262-A44A-CBD865512BD5}" type="datetimeFigureOut">
              <a:rPr lang="en-US" smtClean="0"/>
              <a:pPr/>
              <a:t>11/22/2014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1A7648-474D-4439-84F2-B3AB5F368E6E}" type="slidenum">
              <a:rPr lang="en-US" smtClean="0"/>
              <a:pPr/>
              <a:t>‹#›</a:t>
            </a:fld>
            <a:endParaRPr lang="en-US"/>
          </a:p>
        </p:txBody>
      </p:sp>
    </p:spTree>
    <p:extLst>
      <p:ext uri="{BB962C8B-B14F-4D97-AF65-F5344CB8AC3E}">
        <p14:creationId xmlns="" xmlns:p14="http://schemas.microsoft.com/office/powerpoint/2010/main" val="3359915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10CD7A-D8EE-4262-A44A-CBD865512BD5}" type="datetimeFigureOut">
              <a:rPr lang="en-US" smtClean="0"/>
              <a:pPr/>
              <a:t>11/22/2014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1A7648-474D-4439-84F2-B3AB5F368E6E}" type="slidenum">
              <a:rPr lang="en-US" smtClean="0"/>
              <a:pPr/>
              <a:t>‹#›</a:t>
            </a:fld>
            <a:endParaRPr lang="en-US"/>
          </a:p>
        </p:txBody>
      </p:sp>
    </p:spTree>
    <p:extLst>
      <p:ext uri="{BB962C8B-B14F-4D97-AF65-F5344CB8AC3E}">
        <p14:creationId xmlns="" xmlns:p14="http://schemas.microsoft.com/office/powerpoint/2010/main" val="358426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10CD7A-D8EE-4262-A44A-CBD865512BD5}" type="datetimeFigureOut">
              <a:rPr lang="en-US" smtClean="0"/>
              <a:pPr/>
              <a:t>11/22/2014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1A7648-474D-4439-84F2-B3AB5F368E6E}" type="slidenum">
              <a:rPr lang="en-US" smtClean="0"/>
              <a:pPr/>
              <a:t>‹#›</a:t>
            </a:fld>
            <a:endParaRPr lang="en-US"/>
          </a:p>
        </p:txBody>
      </p:sp>
    </p:spTree>
    <p:extLst>
      <p:ext uri="{BB962C8B-B14F-4D97-AF65-F5344CB8AC3E}">
        <p14:creationId xmlns="" xmlns:p14="http://schemas.microsoft.com/office/powerpoint/2010/main" val="2823601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34" indent="0">
              <a:buNone/>
              <a:defRPr sz="1200"/>
            </a:lvl2pPr>
            <a:lvl3pPr marL="914268" indent="0">
              <a:buNone/>
              <a:defRPr sz="1000"/>
            </a:lvl3pPr>
            <a:lvl4pPr marL="1371402" indent="0">
              <a:buNone/>
              <a:defRPr sz="900"/>
            </a:lvl4pPr>
            <a:lvl5pPr marL="1828536" indent="0">
              <a:buNone/>
              <a:defRPr sz="900"/>
            </a:lvl5pPr>
            <a:lvl6pPr marL="2285670" indent="0">
              <a:buNone/>
              <a:defRPr sz="900"/>
            </a:lvl6pPr>
            <a:lvl7pPr marL="2742804" indent="0">
              <a:buNone/>
              <a:defRPr sz="900"/>
            </a:lvl7pPr>
            <a:lvl8pPr marL="3199939" indent="0">
              <a:buNone/>
              <a:defRPr sz="900"/>
            </a:lvl8pPr>
            <a:lvl9pPr marL="365707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10CD7A-D8EE-4262-A44A-CBD865512BD5}" type="datetimeFigureOut">
              <a:rPr lang="en-US" smtClean="0"/>
              <a:pPr/>
              <a:t>11/22/2014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1A7648-474D-4439-84F2-B3AB5F368E6E}" type="slidenum">
              <a:rPr lang="en-US" smtClean="0"/>
              <a:pPr/>
              <a:t>‹#›</a:t>
            </a:fld>
            <a:endParaRPr lang="en-US"/>
          </a:p>
        </p:txBody>
      </p:sp>
    </p:spTree>
    <p:extLst>
      <p:ext uri="{BB962C8B-B14F-4D97-AF65-F5344CB8AC3E}">
        <p14:creationId xmlns="" xmlns:p14="http://schemas.microsoft.com/office/powerpoint/2010/main" val="2453944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4" indent="0">
              <a:buNone/>
              <a:defRPr sz="2800"/>
            </a:lvl2pPr>
            <a:lvl3pPr marL="914268" indent="0">
              <a:buNone/>
              <a:defRPr sz="2400"/>
            </a:lvl3pPr>
            <a:lvl4pPr marL="1371402" indent="0">
              <a:buNone/>
              <a:defRPr sz="2000"/>
            </a:lvl4pPr>
            <a:lvl5pPr marL="1828536" indent="0">
              <a:buNone/>
              <a:defRPr sz="2000"/>
            </a:lvl5pPr>
            <a:lvl6pPr marL="2285670" indent="0">
              <a:buNone/>
              <a:defRPr sz="2000"/>
            </a:lvl6pPr>
            <a:lvl7pPr marL="2742804" indent="0">
              <a:buNone/>
              <a:defRPr sz="2000"/>
            </a:lvl7pPr>
            <a:lvl8pPr marL="3199939" indent="0">
              <a:buNone/>
              <a:defRPr sz="2000"/>
            </a:lvl8pPr>
            <a:lvl9pPr marL="3657074"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4" indent="0">
              <a:buNone/>
              <a:defRPr sz="1200"/>
            </a:lvl2pPr>
            <a:lvl3pPr marL="914268" indent="0">
              <a:buNone/>
              <a:defRPr sz="1000"/>
            </a:lvl3pPr>
            <a:lvl4pPr marL="1371402" indent="0">
              <a:buNone/>
              <a:defRPr sz="900"/>
            </a:lvl4pPr>
            <a:lvl5pPr marL="1828536" indent="0">
              <a:buNone/>
              <a:defRPr sz="900"/>
            </a:lvl5pPr>
            <a:lvl6pPr marL="2285670" indent="0">
              <a:buNone/>
              <a:defRPr sz="900"/>
            </a:lvl6pPr>
            <a:lvl7pPr marL="2742804" indent="0">
              <a:buNone/>
              <a:defRPr sz="900"/>
            </a:lvl7pPr>
            <a:lvl8pPr marL="3199939" indent="0">
              <a:buNone/>
              <a:defRPr sz="900"/>
            </a:lvl8pPr>
            <a:lvl9pPr marL="365707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10CD7A-D8EE-4262-A44A-CBD865512BD5}" type="datetimeFigureOut">
              <a:rPr lang="en-US" smtClean="0"/>
              <a:pPr/>
              <a:t>11/22/2014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1A7648-474D-4439-84F2-B3AB5F368E6E}" type="slidenum">
              <a:rPr lang="en-US" smtClean="0"/>
              <a:pPr/>
              <a:t>‹#›</a:t>
            </a:fld>
            <a:endParaRPr lang="en-US"/>
          </a:p>
        </p:txBody>
      </p:sp>
    </p:spTree>
    <p:extLst>
      <p:ext uri="{BB962C8B-B14F-4D97-AF65-F5344CB8AC3E}">
        <p14:creationId xmlns="" xmlns:p14="http://schemas.microsoft.com/office/powerpoint/2010/main" val="2751195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FFF"/>
            </a:gs>
            <a:gs pos="7001">
              <a:srgbClr val="E6E6E6"/>
            </a:gs>
            <a:gs pos="32001">
              <a:srgbClr val="7D8496"/>
            </a:gs>
            <a:gs pos="47000">
              <a:srgbClr val="E6E6E6"/>
            </a:gs>
            <a:gs pos="85001">
              <a:srgbClr val="7D8496"/>
            </a:gs>
            <a:gs pos="100000">
              <a:srgbClr val="E6E6E6"/>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6" tIns="45714" rIns="91426" bIns="4571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26" tIns="45714" rIns="91426" bIns="457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26" tIns="45714" rIns="91426" bIns="45714" rtlCol="0" anchor="ctr"/>
          <a:lstStyle>
            <a:lvl1pPr algn="l">
              <a:defRPr sz="1200">
                <a:solidFill>
                  <a:schemeClr val="tx1">
                    <a:tint val="75000"/>
                  </a:schemeClr>
                </a:solidFill>
              </a:defRPr>
            </a:lvl1pPr>
          </a:lstStyle>
          <a:p>
            <a:fld id="{2A10CD7A-D8EE-4262-A44A-CBD865512BD5}" type="datetimeFigureOut">
              <a:rPr lang="en-US" smtClean="0"/>
              <a:pPr/>
              <a:t>11/22/2014</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26" tIns="45714" rIns="91426"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26" tIns="45714" rIns="91426" bIns="45714" rtlCol="0" anchor="ctr"/>
          <a:lstStyle>
            <a:lvl1pPr algn="r">
              <a:defRPr sz="1200">
                <a:solidFill>
                  <a:schemeClr val="tx1">
                    <a:tint val="75000"/>
                  </a:schemeClr>
                </a:solidFill>
              </a:defRPr>
            </a:lvl1pPr>
          </a:lstStyle>
          <a:p>
            <a:fld id="{821A7648-474D-4439-84F2-B3AB5F368E6E}" type="slidenum">
              <a:rPr lang="en-US" smtClean="0"/>
              <a:pPr/>
              <a:t>‹#›</a:t>
            </a:fld>
            <a:endParaRPr lang="en-US"/>
          </a:p>
        </p:txBody>
      </p:sp>
    </p:spTree>
    <p:extLst>
      <p:ext uri="{BB962C8B-B14F-4D97-AF65-F5344CB8AC3E}">
        <p14:creationId xmlns="" xmlns:p14="http://schemas.microsoft.com/office/powerpoint/2010/main" val="2184465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68" rtl="0" eaLnBrk="1" latinLnBrk="0" hangingPunct="1">
        <a:spcBef>
          <a:spcPct val="0"/>
        </a:spcBef>
        <a:buNone/>
        <a:defRPr sz="4400" kern="1200">
          <a:solidFill>
            <a:schemeClr val="tx1"/>
          </a:solidFill>
          <a:latin typeface="+mj-lt"/>
          <a:ea typeface="+mj-ea"/>
          <a:cs typeface="+mj-cs"/>
        </a:defRPr>
      </a:lvl1pPr>
    </p:titleStyle>
    <p:bodyStyle>
      <a:lvl1pPr marL="342850" indent="-342850" algn="l" defTabSz="91426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43" indent="-285708" algn="l" defTabSz="91426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36" indent="-228566" algn="l" defTabSz="91426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70" indent="-228566" algn="l" defTabSz="91426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04" indent="-228566" algn="l" defTabSz="91426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38" indent="-228566" algn="l" defTabSz="91426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72" indent="-228566" algn="l" defTabSz="91426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06" indent="-228566" algn="l" defTabSz="91426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40" indent="-228566" algn="l" defTabSz="91426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68" rtl="0" eaLnBrk="1" latinLnBrk="0" hangingPunct="1">
        <a:defRPr sz="1800" kern="1200">
          <a:solidFill>
            <a:schemeClr val="tx1"/>
          </a:solidFill>
          <a:latin typeface="+mn-lt"/>
          <a:ea typeface="+mn-ea"/>
          <a:cs typeface="+mn-cs"/>
        </a:defRPr>
      </a:lvl1pPr>
      <a:lvl2pPr marL="457134" algn="l" defTabSz="914268" rtl="0" eaLnBrk="1" latinLnBrk="0" hangingPunct="1">
        <a:defRPr sz="1800" kern="1200">
          <a:solidFill>
            <a:schemeClr val="tx1"/>
          </a:solidFill>
          <a:latin typeface="+mn-lt"/>
          <a:ea typeface="+mn-ea"/>
          <a:cs typeface="+mn-cs"/>
        </a:defRPr>
      </a:lvl2pPr>
      <a:lvl3pPr marL="914268" algn="l" defTabSz="914268" rtl="0" eaLnBrk="1" latinLnBrk="0" hangingPunct="1">
        <a:defRPr sz="1800" kern="1200">
          <a:solidFill>
            <a:schemeClr val="tx1"/>
          </a:solidFill>
          <a:latin typeface="+mn-lt"/>
          <a:ea typeface="+mn-ea"/>
          <a:cs typeface="+mn-cs"/>
        </a:defRPr>
      </a:lvl3pPr>
      <a:lvl4pPr marL="1371402" algn="l" defTabSz="914268" rtl="0" eaLnBrk="1" latinLnBrk="0" hangingPunct="1">
        <a:defRPr sz="1800" kern="1200">
          <a:solidFill>
            <a:schemeClr val="tx1"/>
          </a:solidFill>
          <a:latin typeface="+mn-lt"/>
          <a:ea typeface="+mn-ea"/>
          <a:cs typeface="+mn-cs"/>
        </a:defRPr>
      </a:lvl4pPr>
      <a:lvl5pPr marL="1828536" algn="l" defTabSz="914268" rtl="0" eaLnBrk="1" latinLnBrk="0" hangingPunct="1">
        <a:defRPr sz="1800" kern="1200">
          <a:solidFill>
            <a:schemeClr val="tx1"/>
          </a:solidFill>
          <a:latin typeface="+mn-lt"/>
          <a:ea typeface="+mn-ea"/>
          <a:cs typeface="+mn-cs"/>
        </a:defRPr>
      </a:lvl5pPr>
      <a:lvl6pPr marL="2285670" algn="l" defTabSz="914268" rtl="0" eaLnBrk="1" latinLnBrk="0" hangingPunct="1">
        <a:defRPr sz="1800" kern="1200">
          <a:solidFill>
            <a:schemeClr val="tx1"/>
          </a:solidFill>
          <a:latin typeface="+mn-lt"/>
          <a:ea typeface="+mn-ea"/>
          <a:cs typeface="+mn-cs"/>
        </a:defRPr>
      </a:lvl6pPr>
      <a:lvl7pPr marL="2742804" algn="l" defTabSz="914268" rtl="0" eaLnBrk="1" latinLnBrk="0" hangingPunct="1">
        <a:defRPr sz="1800" kern="1200">
          <a:solidFill>
            <a:schemeClr val="tx1"/>
          </a:solidFill>
          <a:latin typeface="+mn-lt"/>
          <a:ea typeface="+mn-ea"/>
          <a:cs typeface="+mn-cs"/>
        </a:defRPr>
      </a:lvl7pPr>
      <a:lvl8pPr marL="3199939" algn="l" defTabSz="914268" rtl="0" eaLnBrk="1" latinLnBrk="0" hangingPunct="1">
        <a:defRPr sz="1800" kern="1200">
          <a:solidFill>
            <a:schemeClr val="tx1"/>
          </a:solidFill>
          <a:latin typeface="+mn-lt"/>
          <a:ea typeface="+mn-ea"/>
          <a:cs typeface="+mn-cs"/>
        </a:defRPr>
      </a:lvl8pPr>
      <a:lvl9pPr marL="3657074" algn="l" defTabSz="91426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cs typeface="Arial" charset="0"/>
              </a:defRPr>
            </a:lvl1pPr>
          </a:lstStyle>
          <a:p>
            <a:pPr>
              <a:defRPr/>
            </a:pPr>
            <a:fld id="{472A081B-B987-426F-AFC0-F2AB1D57F3C2}" type="datetimeFigureOut">
              <a:rPr lang="en-GB"/>
              <a:pPr>
                <a:defRPr/>
              </a:pPr>
              <a:t>22/11/2014</a:t>
            </a:fld>
            <a:endParaRPr lang="en-GB"/>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cs typeface="Arial" charset="0"/>
              </a:defRPr>
            </a:lvl1pPr>
          </a:lstStyle>
          <a:p>
            <a:pPr>
              <a:defRPr/>
            </a:pPr>
            <a:endParaRPr lang="en-GB"/>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latin typeface="Arial" charset="0"/>
                <a:cs typeface="Arial" charset="0"/>
              </a:defRPr>
            </a:lvl1pPr>
          </a:lstStyle>
          <a:p>
            <a:pPr>
              <a:defRPr/>
            </a:pPr>
            <a:fld id="{3E6B9BAE-61EC-4C30-BD80-3B87D24899C7}" type="slidenum">
              <a:rPr lang="en-GB"/>
              <a:pPr>
                <a:defRPr/>
              </a:pPr>
              <a:t>‹#›</a:t>
            </a:fld>
            <a:endParaRPr lang="en-GB"/>
          </a:p>
        </p:txBody>
      </p:sp>
      <p:grpSp>
        <p:nvGrpSpPr>
          <p:cNvPr id="2"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latin typeface="Arial" charset="0"/>
                <a:cs typeface="Arial" charset="0"/>
              </a:endParaRPr>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omicsonline.org/scholarly-journals.php" TargetMode="External"/><Relationship Id="rId2" Type="http://schemas.openxmlformats.org/officeDocument/2006/relationships/hyperlink" Target="http://www.omicsonline.org/open-access-publication.php" TargetMode="External"/><Relationship Id="rId1" Type="http://schemas.openxmlformats.org/officeDocument/2006/relationships/slideLayout" Target="../slideLayouts/slideLayout13.xml"/><Relationship Id="rId4" Type="http://schemas.openxmlformats.org/officeDocument/2006/relationships/hyperlink" Target="http://www.omicsonline.org/international-scientific-conferences/"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www.conferenceseries.com/" TargetMode="External"/><Relationship Id="rId2" Type="http://schemas.openxmlformats.org/officeDocument/2006/relationships/hyperlink" Target="http://www.omicsgroup.com/"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428625"/>
            <a:ext cx="8186737" cy="1143000"/>
          </a:xfrm>
          <a:ln w="3175"/>
        </p:spPr>
        <p:txBody>
          <a:bodyPr/>
          <a:lstStyle/>
          <a:p>
            <a:pPr>
              <a:defRPr/>
            </a:pPr>
            <a:r>
              <a:rPr lang="en-US" sz="3600" b="1" dirty="0" smtClean="0">
                <a:solidFill>
                  <a:srgbClr val="FF6600"/>
                </a:solidFill>
                <a:effectLst>
                  <a:outerShdw blurRad="38100" dist="38100" dir="2700000" algn="tl">
                    <a:srgbClr val="000000">
                      <a:alpha val="43137"/>
                    </a:srgbClr>
                  </a:outerShdw>
                </a:effectLst>
                <a:latin typeface="Baskerville Old Face" pitchFamily="18" charset="0"/>
              </a:rPr>
              <a:t>About OMICS Group</a:t>
            </a:r>
            <a:endParaRPr lang="en-US" sz="3600" b="1" dirty="0">
              <a:solidFill>
                <a:srgbClr val="FF6600"/>
              </a:solidFill>
              <a:effectLst>
                <a:outerShdw blurRad="38100" dist="38100" dir="2700000" algn="tl">
                  <a:srgbClr val="000000">
                    <a:alpha val="43137"/>
                  </a:srgbClr>
                </a:outerShdw>
              </a:effectLst>
              <a:latin typeface="Baskerville Old Face" pitchFamily="18" charset="0"/>
            </a:endParaRPr>
          </a:p>
        </p:txBody>
      </p:sp>
      <p:sp>
        <p:nvSpPr>
          <p:cNvPr id="4" name="Content Placeholder 3"/>
          <p:cNvSpPr>
            <a:spLocks noGrp="1"/>
          </p:cNvSpPr>
          <p:nvPr>
            <p:ph idx="1"/>
          </p:nvPr>
        </p:nvSpPr>
        <p:spPr>
          <a:xfrm>
            <a:off x="457200" y="1600200"/>
            <a:ext cx="8218488" cy="4924425"/>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lstStyle/>
          <a:p>
            <a:pPr algn="just">
              <a:buFont typeface="Arial" charset="0"/>
              <a:buNone/>
              <a:defRPr/>
            </a:pPr>
            <a:r>
              <a:rPr lang="en-US" sz="2000" dirty="0" smtClean="0">
                <a:latin typeface="+mj-lt"/>
              </a:rPr>
              <a:t>      OMICS Group International is an amalgamation of </a:t>
            </a:r>
            <a:r>
              <a:rPr lang="en-US" sz="2000" dirty="0" smtClean="0">
                <a:latin typeface="+mj-lt"/>
                <a:hlinkClick r:id="rId2" tooltip="Open Access publications"/>
              </a:rPr>
              <a:t>Open Access publications</a:t>
            </a:r>
            <a:r>
              <a:rPr lang="en-US" sz="2000" dirty="0" smtClean="0">
                <a:latin typeface="+mj-lt"/>
              </a:rPr>
              <a:t> and worldwide international science conferences and events. Established in the year 2007 with the sole aim of making the information on Sciences and technology ‘Open Access’, OMICS Group publishes 400 online open access </a:t>
            </a:r>
            <a:r>
              <a:rPr lang="en-US" sz="2000" dirty="0" smtClean="0">
                <a:latin typeface="+mj-lt"/>
                <a:hlinkClick r:id="rId3" tooltip="scholarly journals"/>
              </a:rPr>
              <a:t>scholarly journals</a:t>
            </a:r>
            <a:r>
              <a:rPr lang="en-US" sz="2000" dirty="0" smtClean="0">
                <a:latin typeface="+mj-lt"/>
              </a:rPr>
              <a:t> in all aspects of Science, Engineering, Management and Technology journals. OMICS Group has been instrumental in taking the knowledge on Science &amp; technology to the doorsteps of ordinary men and women. Research Scholars, Students, Libraries, Educational Institutions, Research centers and the industry are main stakeholders that benefitted greatly from this knowledge dissemination. OMICS Group also organizes 300 </a:t>
            </a:r>
            <a:r>
              <a:rPr lang="en-US" sz="2000" dirty="0" smtClean="0">
                <a:latin typeface="+mj-lt"/>
                <a:hlinkClick r:id="rId4" tooltip="International conferences"/>
              </a:rPr>
              <a:t>International conferences</a:t>
            </a:r>
            <a:r>
              <a:rPr lang="en-US" sz="2000" dirty="0" smtClean="0">
                <a:latin typeface="+mj-lt"/>
              </a:rPr>
              <a:t> annually across the globe, where knowledge transfer takes place through debates, round table discussions, poster presentations, workshops, symposia and exhibitions</a:t>
            </a:r>
            <a:r>
              <a:rPr lang="en-US" sz="1800" dirty="0" smtClean="0">
                <a:latin typeface="+mj-lt"/>
              </a:rPr>
              <a:t>.</a:t>
            </a:r>
            <a:endParaRPr lang="en-US" sz="1800" dirty="0">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52398"/>
            <a:ext cx="7772400" cy="1470025"/>
          </a:xfrm>
        </p:spPr>
        <p:txBody>
          <a:bodyPr>
            <a:normAutofit/>
          </a:bodyPr>
          <a:lstStyle/>
          <a:p>
            <a:r>
              <a:rPr lang="en-US" sz="3600" dirty="0" err="1">
                <a:latin typeface="Arial" panose="020B0604020202020204" pitchFamily="34" charset="0"/>
                <a:cs typeface="Arial" panose="020B0604020202020204" pitchFamily="34" charset="0"/>
              </a:rPr>
              <a:t>CsgD</a:t>
            </a:r>
            <a:r>
              <a:rPr lang="en-US" sz="3600" dirty="0">
                <a:latin typeface="Arial" panose="020B0604020202020204" pitchFamily="34" charset="0"/>
                <a:cs typeface="Arial" panose="020B0604020202020204" pitchFamily="34" charset="0"/>
              </a:rPr>
              <a:t> regulation</a:t>
            </a:r>
          </a:p>
        </p:txBody>
      </p:sp>
      <p:sp>
        <p:nvSpPr>
          <p:cNvPr id="3" name="Subtitle 2"/>
          <p:cNvSpPr>
            <a:spLocks noGrp="1"/>
          </p:cNvSpPr>
          <p:nvPr>
            <p:ph type="subTitle" idx="1"/>
          </p:nvPr>
        </p:nvSpPr>
        <p:spPr>
          <a:xfrm>
            <a:off x="457200" y="1143000"/>
            <a:ext cx="8534400" cy="5715000"/>
          </a:xfrm>
        </p:spPr>
        <p:txBody>
          <a:bodyPr>
            <a:noAutofit/>
          </a:bodyPr>
          <a:lstStyle/>
          <a:p>
            <a:pPr lvl="0" algn="l" eaLnBrk="0" fontAlgn="base" hangingPunct="0">
              <a:spcBef>
                <a:spcPct val="0"/>
              </a:spcBef>
              <a:spcAft>
                <a:spcPct val="0"/>
              </a:spcAft>
            </a:pPr>
            <a:r>
              <a:rPr lang="en-US" sz="2200" dirty="0">
                <a:solidFill>
                  <a:schemeClr val="tx1"/>
                </a:solidFill>
                <a:latin typeface="Arial" panose="020B0604020202020204" pitchFamily="34" charset="0"/>
                <a:ea typeface="Calibri" pitchFamily="34" charset="0"/>
                <a:cs typeface="Arial" panose="020B0604020202020204" pitchFamily="34" charset="0"/>
              </a:rPr>
              <a:t>Sigma factors (2): </a:t>
            </a:r>
            <a:r>
              <a:rPr lang="en-US" sz="2200" dirty="0" err="1">
                <a:solidFill>
                  <a:schemeClr val="tx1"/>
                </a:solidFill>
                <a:latin typeface="Arial" panose="020B0604020202020204" pitchFamily="34" charset="0"/>
                <a:ea typeface="Calibri" pitchFamily="34" charset="0"/>
                <a:cs typeface="Arial" panose="020B0604020202020204" pitchFamily="34" charset="0"/>
              </a:rPr>
              <a:t>RpoS</a:t>
            </a:r>
            <a:r>
              <a:rPr lang="en-US" sz="2200" dirty="0">
                <a:solidFill>
                  <a:schemeClr val="tx1"/>
                </a:solidFill>
                <a:latin typeface="Arial" panose="020B0604020202020204" pitchFamily="34" charset="0"/>
                <a:ea typeface="Calibri" pitchFamily="34" charset="0"/>
                <a:cs typeface="Arial" panose="020B0604020202020204" pitchFamily="34" charset="0"/>
              </a:rPr>
              <a:t>, </a:t>
            </a:r>
            <a:r>
              <a:rPr lang="en-US" sz="2200" dirty="0" err="1">
                <a:solidFill>
                  <a:schemeClr val="tx1"/>
                </a:solidFill>
                <a:latin typeface="Arial" panose="020B0604020202020204" pitchFamily="34" charset="0"/>
                <a:ea typeface="Calibri" pitchFamily="34" charset="0"/>
                <a:cs typeface="Arial" panose="020B0604020202020204" pitchFamily="34" charset="0"/>
              </a:rPr>
              <a:t>RpoD</a:t>
            </a:r>
            <a:r>
              <a:rPr lang="en-US" sz="2200" dirty="0">
                <a:solidFill>
                  <a:schemeClr val="tx1"/>
                </a:solidFill>
                <a:latin typeface="Arial" panose="020B0604020202020204" pitchFamily="34" charset="0"/>
                <a:ea typeface="Calibri" pitchFamily="34" charset="0"/>
                <a:cs typeface="Arial" panose="020B0604020202020204" pitchFamily="34" charset="0"/>
              </a:rPr>
              <a:t> </a:t>
            </a:r>
          </a:p>
          <a:p>
            <a:pPr marL="457134" indent="-457134" algn="l" eaLnBrk="0" fontAlgn="base" hangingPunct="0">
              <a:spcBef>
                <a:spcPct val="0"/>
              </a:spcBef>
              <a:spcAft>
                <a:spcPct val="0"/>
              </a:spcAft>
              <a:buFont typeface="Arial" panose="020B0604020202020204" pitchFamily="34" charset="0"/>
              <a:buChar char="•"/>
            </a:pPr>
            <a:endParaRPr lang="en-US" sz="2200" dirty="0">
              <a:solidFill>
                <a:schemeClr val="tx1"/>
              </a:solidFill>
              <a:latin typeface="Arial" panose="020B0604020202020204" pitchFamily="34" charset="0"/>
              <a:ea typeface="Calibri" pitchFamily="34" charset="0"/>
              <a:cs typeface="Arial" panose="020B0604020202020204" pitchFamily="34" charset="0"/>
            </a:endParaRPr>
          </a:p>
          <a:p>
            <a:pPr lvl="0" algn="l" eaLnBrk="0" fontAlgn="base" hangingPunct="0">
              <a:spcBef>
                <a:spcPct val="0"/>
              </a:spcBef>
              <a:spcAft>
                <a:spcPct val="0"/>
              </a:spcAft>
            </a:pPr>
            <a:r>
              <a:rPr lang="en-US" sz="2200" dirty="0">
                <a:solidFill>
                  <a:schemeClr val="tx1"/>
                </a:solidFill>
                <a:latin typeface="Arial" panose="020B0604020202020204" pitchFamily="34" charset="0"/>
                <a:ea typeface="Calibri" pitchFamily="34" charset="0"/>
                <a:cs typeface="Arial" panose="020B0604020202020204" pitchFamily="34" charset="0"/>
              </a:rPr>
              <a:t>Protein transcription factors:</a:t>
            </a:r>
          </a:p>
          <a:p>
            <a:pPr lvl="0" algn="l" eaLnBrk="0" fontAlgn="base" hangingPunct="0">
              <a:spcBef>
                <a:spcPct val="0"/>
              </a:spcBef>
              <a:spcAft>
                <a:spcPct val="0"/>
              </a:spcAft>
            </a:pPr>
            <a:r>
              <a:rPr lang="en-US" sz="2200" dirty="0">
                <a:solidFill>
                  <a:schemeClr val="tx1"/>
                </a:solidFill>
                <a:latin typeface="Arial" panose="020B0604020202020204" pitchFamily="34" charset="0"/>
                <a:ea typeface="Calibri" pitchFamily="34" charset="0"/>
                <a:cs typeface="Arial" panose="020B0604020202020204" pitchFamily="34" charset="0"/>
              </a:rPr>
              <a:t>      	two-component systems (4): </a:t>
            </a:r>
            <a:r>
              <a:rPr lang="en-US" sz="2200" dirty="0" err="1">
                <a:solidFill>
                  <a:schemeClr val="tx1"/>
                </a:solidFill>
                <a:latin typeface="Arial" panose="020B0604020202020204" pitchFamily="34" charset="0"/>
                <a:ea typeface="Calibri" pitchFamily="34" charset="0"/>
                <a:cs typeface="Arial" panose="020B0604020202020204" pitchFamily="34" charset="0"/>
              </a:rPr>
              <a:t>EnvZ</a:t>
            </a:r>
            <a:r>
              <a:rPr lang="en-US" sz="2200" dirty="0">
                <a:solidFill>
                  <a:schemeClr val="tx1"/>
                </a:solidFill>
                <a:latin typeface="Arial" panose="020B0604020202020204" pitchFamily="34" charset="0"/>
                <a:ea typeface="Calibri" pitchFamily="34" charset="0"/>
                <a:cs typeface="Arial" panose="020B0604020202020204" pitchFamily="34" charset="0"/>
              </a:rPr>
              <a:t>/</a:t>
            </a:r>
            <a:r>
              <a:rPr lang="en-US" sz="2200" dirty="0" err="1">
                <a:solidFill>
                  <a:schemeClr val="tx1"/>
                </a:solidFill>
                <a:latin typeface="Arial" panose="020B0604020202020204" pitchFamily="34" charset="0"/>
                <a:ea typeface="Calibri" pitchFamily="34" charset="0"/>
                <a:cs typeface="Arial" panose="020B0604020202020204" pitchFamily="34" charset="0"/>
              </a:rPr>
              <a:t>OmpR</a:t>
            </a:r>
            <a:r>
              <a:rPr lang="en-US" sz="2200" dirty="0">
                <a:solidFill>
                  <a:schemeClr val="tx1"/>
                </a:solidFill>
                <a:latin typeface="Arial" panose="020B0604020202020204" pitchFamily="34" charset="0"/>
                <a:ea typeface="Calibri" pitchFamily="34" charset="0"/>
                <a:cs typeface="Arial" panose="020B0604020202020204" pitchFamily="34" charset="0"/>
              </a:rPr>
              <a:t>, </a:t>
            </a:r>
            <a:r>
              <a:rPr lang="en-US" sz="2200" dirty="0" err="1">
                <a:solidFill>
                  <a:schemeClr val="tx1"/>
                </a:solidFill>
                <a:latin typeface="Arial" panose="020B0604020202020204" pitchFamily="34" charset="0"/>
                <a:ea typeface="Calibri" pitchFamily="34" charset="0"/>
                <a:cs typeface="Arial" panose="020B0604020202020204" pitchFamily="34" charset="0"/>
              </a:rPr>
              <a:t>RstB</a:t>
            </a:r>
            <a:r>
              <a:rPr lang="en-US" sz="2200" dirty="0">
                <a:solidFill>
                  <a:schemeClr val="tx1"/>
                </a:solidFill>
                <a:latin typeface="Arial" panose="020B0604020202020204" pitchFamily="34" charset="0"/>
                <a:ea typeface="Calibri" pitchFamily="34" charset="0"/>
                <a:cs typeface="Arial" panose="020B0604020202020204" pitchFamily="34" charset="0"/>
              </a:rPr>
              <a:t>/A, 						           </a:t>
            </a:r>
            <a:r>
              <a:rPr lang="en-US" sz="2200" dirty="0" err="1">
                <a:solidFill>
                  <a:schemeClr val="tx1"/>
                </a:solidFill>
                <a:latin typeface="Arial" panose="020B0604020202020204" pitchFamily="34" charset="0"/>
                <a:ea typeface="Calibri" pitchFamily="34" charset="0"/>
                <a:cs typeface="Arial" panose="020B0604020202020204" pitchFamily="34" charset="0"/>
              </a:rPr>
              <a:t>RcsC</a:t>
            </a:r>
            <a:r>
              <a:rPr lang="en-US" sz="2200" dirty="0">
                <a:solidFill>
                  <a:schemeClr val="tx1"/>
                </a:solidFill>
                <a:latin typeface="Arial" panose="020B0604020202020204" pitchFamily="34" charset="0"/>
                <a:ea typeface="Calibri" pitchFamily="34" charset="0"/>
                <a:cs typeface="Arial" panose="020B0604020202020204" pitchFamily="34" charset="0"/>
              </a:rPr>
              <a:t>/B, </a:t>
            </a:r>
            <a:r>
              <a:rPr lang="en-US" sz="2200" dirty="0" err="1">
                <a:solidFill>
                  <a:schemeClr val="tx1"/>
                </a:solidFill>
                <a:latin typeface="Arial" panose="020B0604020202020204" pitchFamily="34" charset="0"/>
                <a:ea typeface="Calibri" pitchFamily="34" charset="0"/>
                <a:cs typeface="Arial" panose="020B0604020202020204" pitchFamily="34" charset="0"/>
              </a:rPr>
              <a:t>CpxA</a:t>
            </a:r>
            <a:r>
              <a:rPr lang="en-US" sz="2200" dirty="0">
                <a:solidFill>
                  <a:schemeClr val="tx1"/>
                </a:solidFill>
                <a:latin typeface="Arial" panose="020B0604020202020204" pitchFamily="34" charset="0"/>
                <a:ea typeface="Calibri" pitchFamily="34" charset="0"/>
                <a:cs typeface="Arial" panose="020B0604020202020204" pitchFamily="34" charset="0"/>
              </a:rPr>
              <a:t>/R</a:t>
            </a:r>
          </a:p>
          <a:p>
            <a:pPr lvl="0" algn="l" eaLnBrk="0" fontAlgn="base" hangingPunct="0">
              <a:spcBef>
                <a:spcPct val="0"/>
              </a:spcBef>
              <a:spcAft>
                <a:spcPct val="0"/>
              </a:spcAft>
            </a:pPr>
            <a:r>
              <a:rPr lang="en-US" sz="2200" dirty="0">
                <a:solidFill>
                  <a:schemeClr val="tx1"/>
                </a:solidFill>
                <a:latin typeface="Arial" panose="020B0604020202020204" pitchFamily="34" charset="0"/>
                <a:ea typeface="Calibri" pitchFamily="34" charset="0"/>
                <a:cs typeface="Arial" panose="020B0604020202020204" pitchFamily="34" charset="0"/>
              </a:rPr>
              <a:t>	single-component systems (2): </a:t>
            </a:r>
            <a:r>
              <a:rPr lang="en-US" sz="2200" dirty="0" err="1">
                <a:solidFill>
                  <a:schemeClr val="tx1"/>
                </a:solidFill>
                <a:latin typeface="Arial" panose="020B0604020202020204" pitchFamily="34" charset="0"/>
                <a:ea typeface="Calibri" pitchFamily="34" charset="0"/>
                <a:cs typeface="Arial" panose="020B0604020202020204" pitchFamily="34" charset="0"/>
              </a:rPr>
              <a:t>MlrA</a:t>
            </a:r>
            <a:r>
              <a:rPr lang="en-US" sz="2200" dirty="0">
                <a:solidFill>
                  <a:schemeClr val="tx1"/>
                </a:solidFill>
                <a:latin typeface="Arial" panose="020B0604020202020204" pitchFamily="34" charset="0"/>
                <a:ea typeface="Calibri" pitchFamily="34" charset="0"/>
                <a:cs typeface="Arial" panose="020B0604020202020204" pitchFamily="34" charset="0"/>
              </a:rPr>
              <a:t>, </a:t>
            </a:r>
            <a:r>
              <a:rPr lang="en-US" sz="2200" dirty="0" err="1">
                <a:solidFill>
                  <a:schemeClr val="tx1"/>
                </a:solidFill>
                <a:latin typeface="Arial" panose="020B0604020202020204" pitchFamily="34" charset="0"/>
                <a:ea typeface="Calibri" pitchFamily="34" charset="0"/>
                <a:cs typeface="Arial" panose="020B0604020202020204" pitchFamily="34" charset="0"/>
              </a:rPr>
              <a:t>Crp</a:t>
            </a:r>
            <a:endParaRPr lang="en-US" sz="2200" dirty="0">
              <a:solidFill>
                <a:schemeClr val="tx1"/>
              </a:solidFill>
              <a:latin typeface="Arial" panose="020B0604020202020204" pitchFamily="34" charset="0"/>
              <a:ea typeface="Calibri" pitchFamily="34" charset="0"/>
              <a:cs typeface="Arial" panose="020B0604020202020204" pitchFamily="34" charset="0"/>
            </a:endParaRPr>
          </a:p>
          <a:p>
            <a:pPr lvl="0" algn="l" eaLnBrk="0" fontAlgn="base" hangingPunct="0">
              <a:spcBef>
                <a:spcPct val="0"/>
              </a:spcBef>
              <a:spcAft>
                <a:spcPct val="0"/>
              </a:spcAft>
            </a:pPr>
            <a:r>
              <a:rPr lang="en-US" sz="2200" dirty="0">
                <a:solidFill>
                  <a:schemeClr val="tx1"/>
                </a:solidFill>
                <a:latin typeface="Arial" panose="020B0604020202020204" pitchFamily="34" charset="0"/>
                <a:ea typeface="Calibri" pitchFamily="34" charset="0"/>
                <a:cs typeface="Arial" panose="020B0604020202020204" pitchFamily="34" charset="0"/>
              </a:rPr>
              <a:t> </a:t>
            </a:r>
          </a:p>
          <a:p>
            <a:pPr lvl="0" algn="l" eaLnBrk="0" fontAlgn="base" hangingPunct="0">
              <a:spcBef>
                <a:spcPct val="0"/>
              </a:spcBef>
              <a:spcAft>
                <a:spcPct val="0"/>
              </a:spcAft>
            </a:pPr>
            <a:r>
              <a:rPr lang="en-US" sz="2200" dirty="0">
                <a:solidFill>
                  <a:schemeClr val="tx1"/>
                </a:solidFill>
                <a:latin typeface="Arial" panose="020B0604020202020204" pitchFamily="34" charset="0"/>
                <a:ea typeface="Calibri" pitchFamily="34" charset="0"/>
                <a:cs typeface="Arial" panose="020B0604020202020204" pitchFamily="34" charset="0"/>
              </a:rPr>
              <a:t>DNA-bending nucleoid proteins (2): IHF, H-NS</a:t>
            </a:r>
          </a:p>
          <a:p>
            <a:pPr lvl="0" algn="l" eaLnBrk="0" fontAlgn="base" hangingPunct="0">
              <a:spcBef>
                <a:spcPct val="0"/>
              </a:spcBef>
              <a:spcAft>
                <a:spcPct val="0"/>
              </a:spcAft>
            </a:pPr>
            <a:r>
              <a:rPr lang="en-US" sz="2200" dirty="0">
                <a:solidFill>
                  <a:schemeClr val="tx1"/>
                </a:solidFill>
                <a:latin typeface="Arial" panose="020B0604020202020204" pitchFamily="34" charset="0"/>
                <a:ea typeface="Calibri" pitchFamily="34" charset="0"/>
                <a:cs typeface="Arial" panose="020B0604020202020204" pitchFamily="34" charset="0"/>
              </a:rPr>
              <a:t> </a:t>
            </a:r>
          </a:p>
          <a:p>
            <a:pPr lvl="0" algn="l" eaLnBrk="0" fontAlgn="base" hangingPunct="0">
              <a:spcBef>
                <a:spcPct val="0"/>
              </a:spcBef>
              <a:spcAft>
                <a:spcPct val="0"/>
              </a:spcAft>
            </a:pPr>
            <a:r>
              <a:rPr lang="en-US" sz="2200" dirty="0">
                <a:solidFill>
                  <a:schemeClr val="tx1"/>
                </a:solidFill>
                <a:latin typeface="Arial" panose="020B0604020202020204" pitchFamily="34" charset="0"/>
                <a:ea typeface="Calibri" pitchFamily="34" charset="0"/>
                <a:cs typeface="Arial" panose="020B0604020202020204" pitchFamily="34" charset="0"/>
              </a:rPr>
              <a:t>Small proteins affecting </a:t>
            </a:r>
            <a:r>
              <a:rPr lang="en-US" sz="2200" dirty="0" err="1">
                <a:solidFill>
                  <a:schemeClr val="tx1"/>
                </a:solidFill>
                <a:latin typeface="Arial" panose="020B0604020202020204" pitchFamily="34" charset="0"/>
                <a:ea typeface="Calibri" pitchFamily="34" charset="0"/>
                <a:cs typeface="Arial" panose="020B0604020202020204" pitchFamily="34" charset="0"/>
              </a:rPr>
              <a:t>RpoS</a:t>
            </a:r>
            <a:r>
              <a:rPr lang="en-US" sz="2200" dirty="0">
                <a:solidFill>
                  <a:schemeClr val="tx1"/>
                </a:solidFill>
                <a:latin typeface="Arial" panose="020B0604020202020204" pitchFamily="34" charset="0"/>
                <a:ea typeface="Calibri" pitchFamily="34" charset="0"/>
                <a:cs typeface="Arial" panose="020B0604020202020204" pitchFamily="34" charset="0"/>
              </a:rPr>
              <a:t> (3): </a:t>
            </a:r>
            <a:r>
              <a:rPr lang="en-US" sz="2200" dirty="0" err="1">
                <a:solidFill>
                  <a:schemeClr val="tx1"/>
                </a:solidFill>
                <a:latin typeface="Arial" panose="020B0604020202020204" pitchFamily="34" charset="0"/>
                <a:ea typeface="Calibri" pitchFamily="34" charset="0"/>
                <a:cs typeface="Arial" panose="020B0604020202020204" pitchFamily="34" charset="0"/>
              </a:rPr>
              <a:t>Crl</a:t>
            </a:r>
            <a:r>
              <a:rPr lang="en-US" sz="2200" dirty="0">
                <a:solidFill>
                  <a:schemeClr val="tx1"/>
                </a:solidFill>
                <a:latin typeface="Arial" panose="020B0604020202020204" pitchFamily="34" charset="0"/>
                <a:ea typeface="Calibri" pitchFamily="34" charset="0"/>
                <a:cs typeface="Arial" panose="020B0604020202020204" pitchFamily="34" charset="0"/>
              </a:rPr>
              <a:t>, </a:t>
            </a:r>
            <a:r>
              <a:rPr lang="en-US" sz="2200" dirty="0" err="1">
                <a:solidFill>
                  <a:schemeClr val="tx1"/>
                </a:solidFill>
                <a:latin typeface="Arial" panose="020B0604020202020204" pitchFamily="34" charset="0"/>
                <a:ea typeface="Calibri" pitchFamily="34" charset="0"/>
                <a:cs typeface="Arial" panose="020B0604020202020204" pitchFamily="34" charset="0"/>
              </a:rPr>
              <a:t>IraP</a:t>
            </a:r>
            <a:r>
              <a:rPr lang="en-US" sz="2200" dirty="0">
                <a:solidFill>
                  <a:schemeClr val="tx1"/>
                </a:solidFill>
                <a:latin typeface="Arial" panose="020B0604020202020204" pitchFamily="34" charset="0"/>
                <a:ea typeface="Calibri" pitchFamily="34" charset="0"/>
                <a:cs typeface="Arial" panose="020B0604020202020204" pitchFamily="34" charset="0"/>
              </a:rPr>
              <a:t>, </a:t>
            </a:r>
            <a:r>
              <a:rPr lang="en-US" sz="2200" dirty="0" err="1">
                <a:solidFill>
                  <a:schemeClr val="tx1"/>
                </a:solidFill>
                <a:latin typeface="Arial" panose="020B0604020202020204" pitchFamily="34" charset="0"/>
                <a:ea typeface="Calibri" pitchFamily="34" charset="0"/>
                <a:cs typeface="Arial" panose="020B0604020202020204" pitchFamily="34" charset="0"/>
              </a:rPr>
              <a:t>FliZ</a:t>
            </a:r>
            <a:endParaRPr lang="en-US" sz="2200" dirty="0">
              <a:solidFill>
                <a:schemeClr val="tx1"/>
              </a:solidFill>
              <a:latin typeface="Arial" panose="020B0604020202020204" pitchFamily="34" charset="0"/>
              <a:ea typeface="Calibri" pitchFamily="34" charset="0"/>
              <a:cs typeface="Arial" panose="020B0604020202020204" pitchFamily="34" charset="0"/>
            </a:endParaRPr>
          </a:p>
          <a:p>
            <a:pPr lvl="0" algn="l" eaLnBrk="0" fontAlgn="base" hangingPunct="0">
              <a:spcBef>
                <a:spcPct val="0"/>
              </a:spcBef>
              <a:spcAft>
                <a:spcPct val="0"/>
              </a:spcAft>
            </a:pPr>
            <a:endParaRPr lang="en-US" sz="2200" dirty="0">
              <a:solidFill>
                <a:schemeClr val="tx1"/>
              </a:solidFill>
              <a:latin typeface="Arial" panose="020B0604020202020204" pitchFamily="34" charset="0"/>
              <a:ea typeface="Calibri" pitchFamily="34" charset="0"/>
              <a:cs typeface="Arial" panose="020B0604020202020204" pitchFamily="34" charset="0"/>
            </a:endParaRPr>
          </a:p>
          <a:p>
            <a:pPr lvl="0" algn="l" eaLnBrk="0" fontAlgn="base" hangingPunct="0">
              <a:spcBef>
                <a:spcPct val="0"/>
              </a:spcBef>
              <a:spcAft>
                <a:spcPct val="0"/>
              </a:spcAft>
            </a:pPr>
            <a:r>
              <a:rPr lang="en-US" sz="2200" dirty="0">
                <a:solidFill>
                  <a:schemeClr val="tx1"/>
                </a:solidFill>
                <a:latin typeface="Arial" panose="020B0604020202020204" pitchFamily="34" charset="0"/>
                <a:ea typeface="Calibri" pitchFamily="34" charset="0"/>
                <a:cs typeface="Arial" panose="020B0604020202020204" pitchFamily="34" charset="0"/>
              </a:rPr>
              <a:t>Small regulatory RNAs (</a:t>
            </a:r>
            <a:r>
              <a:rPr lang="en-US" sz="2200" dirty="0" err="1">
                <a:solidFill>
                  <a:schemeClr val="tx1"/>
                </a:solidFill>
                <a:latin typeface="Arial" panose="020B0604020202020204" pitchFamily="34" charset="0"/>
                <a:ea typeface="Calibri" pitchFamily="34" charset="0"/>
                <a:cs typeface="Arial" panose="020B0604020202020204" pitchFamily="34" charset="0"/>
              </a:rPr>
              <a:t>sRNA</a:t>
            </a:r>
            <a:r>
              <a:rPr lang="en-US" sz="2200" dirty="0">
                <a:solidFill>
                  <a:schemeClr val="tx1"/>
                </a:solidFill>
                <a:latin typeface="Arial" panose="020B0604020202020204" pitchFamily="34" charset="0"/>
                <a:ea typeface="Calibri" pitchFamily="34" charset="0"/>
                <a:cs typeface="Arial" panose="020B0604020202020204" pitchFamily="34" charset="0"/>
              </a:rPr>
              <a:t>) (5): </a:t>
            </a:r>
            <a:r>
              <a:rPr lang="en-US" sz="2200" dirty="0" err="1">
                <a:solidFill>
                  <a:schemeClr val="tx1"/>
                </a:solidFill>
                <a:latin typeface="Arial" panose="020B0604020202020204" pitchFamily="34" charset="0"/>
                <a:ea typeface="Calibri" pitchFamily="34" charset="0"/>
                <a:cs typeface="Arial" panose="020B0604020202020204" pitchFamily="34" charset="0"/>
              </a:rPr>
              <a:t>OmrA</a:t>
            </a:r>
            <a:r>
              <a:rPr lang="en-US" sz="2200" dirty="0">
                <a:solidFill>
                  <a:schemeClr val="tx1"/>
                </a:solidFill>
                <a:latin typeface="Arial" panose="020B0604020202020204" pitchFamily="34" charset="0"/>
                <a:ea typeface="Calibri" pitchFamily="34" charset="0"/>
                <a:cs typeface="Arial" panose="020B0604020202020204" pitchFamily="34" charset="0"/>
              </a:rPr>
              <a:t>, </a:t>
            </a:r>
            <a:r>
              <a:rPr lang="en-US" sz="2200" dirty="0" err="1">
                <a:solidFill>
                  <a:schemeClr val="tx1"/>
                </a:solidFill>
                <a:latin typeface="Arial" panose="020B0604020202020204" pitchFamily="34" charset="0"/>
                <a:ea typeface="Calibri" pitchFamily="34" charset="0"/>
                <a:cs typeface="Arial" panose="020B0604020202020204" pitchFamily="34" charset="0"/>
              </a:rPr>
              <a:t>OmrB</a:t>
            </a:r>
            <a:r>
              <a:rPr lang="en-US" sz="2200" dirty="0">
                <a:solidFill>
                  <a:schemeClr val="tx1"/>
                </a:solidFill>
                <a:latin typeface="Arial" panose="020B0604020202020204" pitchFamily="34" charset="0"/>
                <a:ea typeface="Calibri" pitchFamily="34" charset="0"/>
                <a:cs typeface="Arial" panose="020B0604020202020204" pitchFamily="34" charset="0"/>
              </a:rPr>
              <a:t>, </a:t>
            </a:r>
            <a:r>
              <a:rPr lang="en-US" sz="2200" dirty="0" err="1">
                <a:solidFill>
                  <a:schemeClr val="tx1"/>
                </a:solidFill>
                <a:latin typeface="Arial" panose="020B0604020202020204" pitchFamily="34" charset="0"/>
                <a:ea typeface="Calibri" pitchFamily="34" charset="0"/>
                <a:cs typeface="Arial" panose="020B0604020202020204" pitchFamily="34" charset="0"/>
              </a:rPr>
              <a:t>RprA</a:t>
            </a:r>
            <a:r>
              <a:rPr lang="en-US" sz="2200" dirty="0">
                <a:solidFill>
                  <a:schemeClr val="tx1"/>
                </a:solidFill>
                <a:latin typeface="Arial" panose="020B0604020202020204" pitchFamily="34" charset="0"/>
                <a:ea typeface="Calibri" pitchFamily="34" charset="0"/>
                <a:cs typeface="Arial" panose="020B0604020202020204" pitchFamily="34" charset="0"/>
              </a:rPr>
              <a:t>, </a:t>
            </a:r>
            <a:r>
              <a:rPr lang="en-US" sz="2200" dirty="0" err="1">
                <a:solidFill>
                  <a:schemeClr val="tx1"/>
                </a:solidFill>
                <a:latin typeface="Arial" panose="020B0604020202020204" pitchFamily="34" charset="0"/>
                <a:ea typeface="Calibri" pitchFamily="34" charset="0"/>
                <a:cs typeface="Arial" panose="020B0604020202020204" pitchFamily="34" charset="0"/>
              </a:rPr>
              <a:t>GcvB</a:t>
            </a:r>
            <a:r>
              <a:rPr lang="en-US" sz="2200" dirty="0">
                <a:solidFill>
                  <a:schemeClr val="tx1"/>
                </a:solidFill>
                <a:latin typeface="Arial" panose="020B0604020202020204" pitchFamily="34" charset="0"/>
                <a:ea typeface="Calibri" pitchFamily="34" charset="0"/>
                <a:cs typeface="Arial" panose="020B0604020202020204" pitchFamily="34" charset="0"/>
              </a:rPr>
              <a:t>, </a:t>
            </a:r>
            <a:r>
              <a:rPr lang="en-US" sz="2200" dirty="0" err="1">
                <a:solidFill>
                  <a:schemeClr val="tx1"/>
                </a:solidFill>
                <a:latin typeface="Arial" panose="020B0604020202020204" pitchFamily="34" charset="0"/>
                <a:ea typeface="Calibri" pitchFamily="34" charset="0"/>
                <a:cs typeface="Arial" panose="020B0604020202020204" pitchFamily="34" charset="0"/>
              </a:rPr>
              <a:t>McaS</a:t>
            </a:r>
            <a:endParaRPr lang="en-US" sz="2200" dirty="0">
              <a:solidFill>
                <a:schemeClr val="tx1"/>
              </a:solidFill>
              <a:latin typeface="Arial" panose="020B0604020202020204" pitchFamily="34" charset="0"/>
              <a:ea typeface="Calibri" pitchFamily="34" charset="0"/>
              <a:cs typeface="Arial" panose="020B0604020202020204" pitchFamily="34" charset="0"/>
            </a:endParaRPr>
          </a:p>
          <a:p>
            <a:pPr marL="457134" indent="-457134" algn="l" eaLnBrk="0" fontAlgn="base" hangingPunct="0">
              <a:spcBef>
                <a:spcPct val="0"/>
              </a:spcBef>
              <a:spcAft>
                <a:spcPct val="0"/>
              </a:spcAft>
              <a:buFont typeface="Arial" panose="020B0604020202020204" pitchFamily="34" charset="0"/>
              <a:buChar char="•"/>
            </a:pPr>
            <a:endParaRPr lang="en-US" sz="2200" dirty="0">
              <a:solidFill>
                <a:schemeClr val="tx1"/>
              </a:solidFill>
              <a:latin typeface="Arial" panose="020B0604020202020204" pitchFamily="34" charset="0"/>
              <a:cs typeface="Arial" panose="020B0604020202020204" pitchFamily="34" charset="0"/>
            </a:endParaRPr>
          </a:p>
          <a:p>
            <a:pPr lvl="0" algn="l" eaLnBrk="0" fontAlgn="base" hangingPunct="0">
              <a:spcBef>
                <a:spcPct val="0"/>
              </a:spcBef>
              <a:spcAft>
                <a:spcPct val="0"/>
              </a:spcAft>
            </a:pPr>
            <a:r>
              <a:rPr lang="en-US" sz="2200" dirty="0">
                <a:solidFill>
                  <a:schemeClr val="tx1"/>
                </a:solidFill>
                <a:latin typeface="Arial" panose="020B0604020202020204" pitchFamily="34" charset="0"/>
                <a:cs typeface="Arial" panose="020B0604020202020204" pitchFamily="34" charset="0"/>
              </a:rPr>
              <a:t>GGDEF/EAL proteins controlling c-di-GMP (6): </a:t>
            </a:r>
            <a:r>
              <a:rPr lang="en-US" sz="2200" dirty="0" err="1">
                <a:solidFill>
                  <a:schemeClr val="tx1"/>
                </a:solidFill>
                <a:latin typeface="Arial" panose="020B0604020202020204" pitchFamily="34" charset="0"/>
                <a:cs typeface="Arial" panose="020B0604020202020204" pitchFamily="34" charset="0"/>
              </a:rPr>
              <a:t>YdaM</a:t>
            </a:r>
            <a:r>
              <a:rPr lang="en-US" sz="2200" dirty="0">
                <a:solidFill>
                  <a:schemeClr val="tx1"/>
                </a:solidFill>
                <a:latin typeface="Arial" panose="020B0604020202020204" pitchFamily="34" charset="0"/>
                <a:cs typeface="Arial" panose="020B0604020202020204" pitchFamily="34" charset="0"/>
              </a:rPr>
              <a:t>/</a:t>
            </a:r>
            <a:r>
              <a:rPr lang="en-US" sz="2200" dirty="0" err="1">
                <a:solidFill>
                  <a:schemeClr val="tx1"/>
                </a:solidFill>
                <a:latin typeface="Arial" panose="020B0604020202020204" pitchFamily="34" charset="0"/>
                <a:cs typeface="Arial" panose="020B0604020202020204" pitchFamily="34" charset="0"/>
              </a:rPr>
              <a:t>YciR</a:t>
            </a:r>
            <a:r>
              <a:rPr lang="en-US" sz="2200" dirty="0">
                <a:solidFill>
                  <a:schemeClr val="tx1"/>
                </a:solidFill>
                <a:latin typeface="Arial" panose="020B0604020202020204" pitchFamily="34" charset="0"/>
                <a:cs typeface="Arial" panose="020B0604020202020204" pitchFamily="34" charset="0"/>
              </a:rPr>
              <a:t>, </a:t>
            </a:r>
            <a:r>
              <a:rPr lang="en-US" sz="2200" dirty="0" err="1">
                <a:solidFill>
                  <a:schemeClr val="tx1"/>
                </a:solidFill>
                <a:latin typeface="Arial" panose="020B0604020202020204" pitchFamily="34" charset="0"/>
                <a:cs typeface="Arial" panose="020B0604020202020204" pitchFamily="34" charset="0"/>
              </a:rPr>
              <a:t>YeaP</a:t>
            </a:r>
            <a:r>
              <a:rPr lang="en-US" sz="2200" dirty="0">
                <a:solidFill>
                  <a:schemeClr val="tx1"/>
                </a:solidFill>
                <a:latin typeface="Arial" panose="020B0604020202020204" pitchFamily="34" charset="0"/>
                <a:cs typeface="Arial" panose="020B0604020202020204" pitchFamily="34" charset="0"/>
              </a:rPr>
              <a:t> 					           		     </a:t>
            </a:r>
            <a:r>
              <a:rPr lang="en-US" sz="2200" dirty="0" err="1">
                <a:solidFill>
                  <a:schemeClr val="tx1"/>
                </a:solidFill>
                <a:latin typeface="Arial" panose="020B0604020202020204" pitchFamily="34" charset="0"/>
                <a:cs typeface="Arial" panose="020B0604020202020204" pitchFamily="34" charset="0"/>
              </a:rPr>
              <a:t>YegE</a:t>
            </a:r>
            <a:r>
              <a:rPr lang="en-US" sz="2200" dirty="0">
                <a:solidFill>
                  <a:schemeClr val="tx1"/>
                </a:solidFill>
                <a:latin typeface="Arial" panose="020B0604020202020204" pitchFamily="34" charset="0"/>
                <a:cs typeface="Arial" panose="020B0604020202020204" pitchFamily="34" charset="0"/>
              </a:rPr>
              <a:t>/</a:t>
            </a:r>
            <a:r>
              <a:rPr lang="en-US" sz="2200" dirty="0" err="1">
                <a:solidFill>
                  <a:schemeClr val="tx1"/>
                </a:solidFill>
                <a:latin typeface="Arial" panose="020B0604020202020204" pitchFamily="34" charset="0"/>
                <a:cs typeface="Arial" panose="020B0604020202020204" pitchFamily="34" charset="0"/>
              </a:rPr>
              <a:t>YhjH</a:t>
            </a:r>
            <a:r>
              <a:rPr lang="en-US" sz="2200" dirty="0">
                <a:solidFill>
                  <a:schemeClr val="tx1"/>
                </a:solidFill>
                <a:latin typeface="Arial" panose="020B0604020202020204" pitchFamily="34" charset="0"/>
                <a:cs typeface="Arial" panose="020B0604020202020204" pitchFamily="34" charset="0"/>
              </a:rPr>
              <a:t>, </a:t>
            </a:r>
            <a:r>
              <a:rPr lang="en-US" sz="2200" dirty="0" err="1">
                <a:solidFill>
                  <a:schemeClr val="tx1"/>
                </a:solidFill>
                <a:latin typeface="Arial" panose="020B0604020202020204" pitchFamily="34" charset="0"/>
                <a:cs typeface="Arial" panose="020B0604020202020204" pitchFamily="34" charset="0"/>
              </a:rPr>
              <a:t>YhdA</a:t>
            </a:r>
            <a:r>
              <a:rPr lang="en-US" sz="2200" dirty="0">
                <a:solidFill>
                  <a:schemeClr val="tx1"/>
                </a:solidFill>
                <a:latin typeface="Arial" panose="020B0604020202020204" pitchFamily="34" charset="0"/>
                <a:cs typeface="Arial" panose="020B0604020202020204" pitchFamily="34" charset="0"/>
              </a:rPr>
              <a:t> 	</a:t>
            </a:r>
          </a:p>
          <a:p>
            <a:pPr marL="342850" indent="-342850" algn="l">
              <a:buFont typeface="Arial" panose="020B0604020202020204" pitchFamily="34" charset="0"/>
              <a:buChar char="•"/>
            </a:pPr>
            <a:endParaRPr lang="en-US" sz="2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1675556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guhlich\Documents\Conditions paper\revised figures\Figures_tiff\Fig1_test_300dpi.tif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82770" y="0"/>
            <a:ext cx="6778461"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2428680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7155" y="1828800"/>
            <a:ext cx="8851297" cy="29718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p:txBody>
          <a:bodyPr>
            <a:normAutofit/>
          </a:bodyPr>
          <a:lstStyle/>
          <a:p>
            <a:r>
              <a:rPr lang="en-US" sz="3600" i="1" dirty="0" err="1" smtClean="0">
                <a:latin typeface="Arial" panose="020B0604020202020204" pitchFamily="34" charset="0"/>
                <a:cs typeface="Arial" panose="020B0604020202020204" pitchFamily="34" charset="0"/>
              </a:rPr>
              <a:t>mlrA</a:t>
            </a:r>
            <a:r>
              <a:rPr lang="en-US" sz="3600" dirty="0" smtClean="0">
                <a:latin typeface="Arial" panose="020B0604020202020204" pitchFamily="34" charset="0"/>
                <a:cs typeface="Arial" panose="020B0604020202020204" pitchFamily="34" charset="0"/>
              </a:rPr>
              <a:t> encodes a </a:t>
            </a:r>
            <a:r>
              <a:rPr lang="en-US" sz="3600" dirty="0" err="1" smtClean="0">
                <a:latin typeface="Arial" panose="020B0604020202020204" pitchFamily="34" charset="0"/>
                <a:cs typeface="Arial" panose="020B0604020202020204" pitchFamily="34" charset="0"/>
              </a:rPr>
              <a:t>prophage</a:t>
            </a:r>
            <a:r>
              <a:rPr lang="en-US" sz="3600" dirty="0" smtClean="0">
                <a:latin typeface="Arial" panose="020B0604020202020204" pitchFamily="34" charset="0"/>
                <a:cs typeface="Arial" panose="020B0604020202020204" pitchFamily="34" charset="0"/>
              </a:rPr>
              <a:t> insertion site</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27314055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82575"/>
            <a:ext cx="7772400" cy="1470025"/>
          </a:xfrm>
        </p:spPr>
        <p:txBody>
          <a:bodyPr>
            <a:normAutofit/>
          </a:bodyPr>
          <a:lstStyle/>
          <a:p>
            <a:r>
              <a:rPr lang="en-US" sz="3600" dirty="0" smtClean="0">
                <a:latin typeface="Arial" panose="020B0604020202020204" pitchFamily="34" charset="0"/>
                <a:cs typeface="Arial" panose="020B0604020202020204" pitchFamily="34" charset="0"/>
              </a:rPr>
              <a:t>Survey of O157:H7 clinical isolates</a:t>
            </a:r>
            <a:endParaRPr lang="en-US" sz="3600"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381000" y="2286000"/>
            <a:ext cx="8305800" cy="1752600"/>
          </a:xfrm>
        </p:spPr>
        <p:txBody>
          <a:bodyPr>
            <a:noAutofit/>
          </a:bodyPr>
          <a:lstStyle/>
          <a:p>
            <a:pPr algn="l"/>
            <a:r>
              <a:rPr lang="en-US" sz="2800" dirty="0">
                <a:solidFill>
                  <a:schemeClr val="tx1"/>
                </a:solidFill>
                <a:latin typeface="Arial" panose="020B0604020202020204" pitchFamily="34" charset="0"/>
                <a:cs typeface="Arial" panose="020B0604020202020204" pitchFamily="34" charset="0"/>
              </a:rPr>
              <a:t>Serotype O157:H7 – biofilm barriers</a:t>
            </a:r>
          </a:p>
          <a:p>
            <a:pPr marL="457134" indent="-457134" algn="l">
              <a:buFont typeface="Arial" panose="020B0604020202020204" pitchFamily="34" charset="0"/>
              <a:buChar char="•"/>
            </a:pPr>
            <a:r>
              <a:rPr lang="en-US" sz="2800" dirty="0">
                <a:solidFill>
                  <a:schemeClr val="tx1"/>
                </a:solidFill>
                <a:latin typeface="Arial" panose="020B0604020202020204" pitchFamily="34" charset="0"/>
                <a:cs typeface="Arial" panose="020B0604020202020204" pitchFamily="34" charset="0"/>
              </a:rPr>
              <a:t>&gt;96% carried a </a:t>
            </a:r>
            <a:r>
              <a:rPr lang="en-US" sz="2800" dirty="0" err="1">
                <a:solidFill>
                  <a:schemeClr val="tx1"/>
                </a:solidFill>
                <a:latin typeface="Arial" panose="020B0604020202020204" pitchFamily="34" charset="0"/>
                <a:cs typeface="Arial" panose="020B0604020202020204" pitchFamily="34" charset="0"/>
              </a:rPr>
              <a:t>prophage</a:t>
            </a:r>
            <a:r>
              <a:rPr lang="en-US" sz="2800" dirty="0">
                <a:solidFill>
                  <a:schemeClr val="tx1"/>
                </a:solidFill>
                <a:latin typeface="Arial" panose="020B0604020202020204" pitchFamily="34" charset="0"/>
                <a:cs typeface="Arial" panose="020B0604020202020204" pitchFamily="34" charset="0"/>
              </a:rPr>
              <a:t> </a:t>
            </a:r>
            <a:r>
              <a:rPr lang="en-US" sz="2800" dirty="0" smtClean="0">
                <a:solidFill>
                  <a:schemeClr val="tx1"/>
                </a:solidFill>
                <a:latin typeface="Arial" panose="020B0604020202020204" pitchFamily="34" charset="0"/>
                <a:cs typeface="Arial" panose="020B0604020202020204" pitchFamily="34" charset="0"/>
              </a:rPr>
              <a:t>(± </a:t>
            </a:r>
            <a:r>
              <a:rPr lang="en-US" sz="2800" i="1" dirty="0" smtClean="0">
                <a:solidFill>
                  <a:schemeClr val="tx1"/>
                </a:solidFill>
                <a:latin typeface="Arial" panose="020B0604020202020204" pitchFamily="34" charset="0"/>
                <a:cs typeface="Arial" panose="020B0604020202020204" pitchFamily="34" charset="0"/>
              </a:rPr>
              <a:t>stx</a:t>
            </a:r>
            <a:r>
              <a:rPr lang="en-US" sz="2800" i="1" baseline="-25000" dirty="0" smtClean="0">
                <a:solidFill>
                  <a:schemeClr val="tx1"/>
                </a:solidFill>
                <a:latin typeface="Arial" panose="020B0604020202020204" pitchFamily="34" charset="0"/>
                <a:cs typeface="Arial" panose="020B0604020202020204" pitchFamily="34" charset="0"/>
              </a:rPr>
              <a:t>1</a:t>
            </a:r>
            <a:r>
              <a:rPr lang="en-US" sz="2800" dirty="0" smtClean="0">
                <a:solidFill>
                  <a:schemeClr val="tx1"/>
                </a:solidFill>
                <a:latin typeface="Arial" panose="020B0604020202020204" pitchFamily="34" charset="0"/>
                <a:cs typeface="Arial" panose="020B0604020202020204" pitchFamily="34" charset="0"/>
              </a:rPr>
              <a:t>) </a:t>
            </a:r>
            <a:r>
              <a:rPr lang="en-US" sz="2800" dirty="0">
                <a:solidFill>
                  <a:schemeClr val="tx1"/>
                </a:solidFill>
                <a:latin typeface="Arial" panose="020B0604020202020204" pitchFamily="34" charset="0"/>
                <a:cs typeface="Arial" panose="020B0604020202020204" pitchFamily="34" charset="0"/>
              </a:rPr>
              <a:t>insertion in </a:t>
            </a:r>
            <a:r>
              <a:rPr lang="en-US" sz="2800" i="1" dirty="0" err="1">
                <a:solidFill>
                  <a:schemeClr val="tx1"/>
                </a:solidFill>
                <a:latin typeface="Arial" panose="020B0604020202020204" pitchFamily="34" charset="0"/>
                <a:cs typeface="Arial" panose="020B0604020202020204" pitchFamily="34" charset="0"/>
              </a:rPr>
              <a:t>mlrA</a:t>
            </a:r>
            <a:endParaRPr lang="en-US" sz="2800" i="1" dirty="0">
              <a:solidFill>
                <a:schemeClr val="tx1"/>
              </a:solidFill>
              <a:latin typeface="Arial" panose="020B0604020202020204" pitchFamily="34" charset="0"/>
              <a:cs typeface="Arial" panose="020B0604020202020204" pitchFamily="34" charset="0"/>
            </a:endParaRPr>
          </a:p>
          <a:p>
            <a:pPr algn="l"/>
            <a:endParaRPr lang="en-US" sz="2800" dirty="0" smtClean="0">
              <a:solidFill>
                <a:schemeClr val="tx1"/>
              </a:solidFill>
              <a:latin typeface="Arial" panose="020B0604020202020204" pitchFamily="34" charset="0"/>
              <a:cs typeface="Arial" panose="020B0604020202020204" pitchFamily="34" charset="0"/>
            </a:endParaRPr>
          </a:p>
          <a:p>
            <a:pPr algn="l"/>
            <a:r>
              <a:rPr lang="en-US" sz="2800" dirty="0" smtClean="0">
                <a:solidFill>
                  <a:schemeClr val="tx1"/>
                </a:solidFill>
                <a:latin typeface="Arial" panose="020B0604020202020204" pitchFamily="34" charset="0"/>
                <a:cs typeface="Arial" panose="020B0604020202020204" pitchFamily="34" charset="0"/>
              </a:rPr>
              <a:t>Non-O157:H7 </a:t>
            </a:r>
            <a:r>
              <a:rPr lang="en-US" sz="2800" dirty="0">
                <a:solidFill>
                  <a:schemeClr val="tx1"/>
                </a:solidFill>
                <a:latin typeface="Arial" panose="020B0604020202020204" pitchFamily="34" charset="0"/>
                <a:cs typeface="Arial" panose="020B0604020202020204" pitchFamily="34" charset="0"/>
              </a:rPr>
              <a:t>STEC – biofilm barriers</a:t>
            </a:r>
          </a:p>
          <a:p>
            <a:pPr marL="342850" indent="-342850" algn="l">
              <a:buFont typeface="Arial" panose="020B0604020202020204" pitchFamily="34" charset="0"/>
              <a:buChar char="•"/>
            </a:pPr>
            <a:r>
              <a:rPr lang="en-US" sz="2800" dirty="0">
                <a:solidFill>
                  <a:schemeClr val="tx1"/>
                </a:solidFill>
                <a:latin typeface="Arial" panose="020B0604020202020204" pitchFamily="34" charset="0"/>
                <a:cs typeface="Arial" panose="020B0604020202020204" pitchFamily="34" charset="0"/>
              </a:rPr>
              <a:t>&lt;22% carry </a:t>
            </a:r>
            <a:r>
              <a:rPr lang="en-US" sz="2800" dirty="0" err="1">
                <a:solidFill>
                  <a:schemeClr val="tx1"/>
                </a:solidFill>
                <a:latin typeface="Arial" panose="020B0604020202020204" pitchFamily="34" charset="0"/>
                <a:cs typeface="Arial" panose="020B0604020202020204" pitchFamily="34" charset="0"/>
              </a:rPr>
              <a:t>prophage</a:t>
            </a:r>
            <a:r>
              <a:rPr lang="en-US" sz="2800" dirty="0">
                <a:solidFill>
                  <a:schemeClr val="tx1"/>
                </a:solidFill>
                <a:latin typeface="Arial" panose="020B0604020202020204" pitchFamily="34" charset="0"/>
                <a:cs typeface="Arial" panose="020B0604020202020204" pitchFamily="34" charset="0"/>
              </a:rPr>
              <a:t> insertions in </a:t>
            </a:r>
            <a:r>
              <a:rPr lang="en-US" sz="2800" i="1" dirty="0" err="1">
                <a:solidFill>
                  <a:schemeClr val="tx1"/>
                </a:solidFill>
                <a:latin typeface="Arial" panose="020B0604020202020204" pitchFamily="34" charset="0"/>
                <a:cs typeface="Arial" panose="020B0604020202020204" pitchFamily="34" charset="0"/>
              </a:rPr>
              <a:t>mlrA</a:t>
            </a:r>
            <a:endParaRPr lang="en-US" sz="2800" i="1" dirty="0">
              <a:solidFill>
                <a:schemeClr val="tx1"/>
              </a:solidFill>
              <a:latin typeface="Arial" panose="020B0604020202020204" pitchFamily="34" charset="0"/>
              <a:cs typeface="Arial" panose="020B0604020202020204" pitchFamily="34" charset="0"/>
            </a:endParaRPr>
          </a:p>
          <a:p>
            <a:pPr marL="342850" indent="-342850" algn="l">
              <a:buFont typeface="Arial" panose="020B0604020202020204" pitchFamily="34" charset="0"/>
              <a:buChar char="•"/>
            </a:pPr>
            <a:endParaRPr lang="en-US" sz="3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9597950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guhlich\Documents\mlrA paper\figures and tables\Fig1_new.png"/>
          <p:cNvPicPr>
            <a:picLocks noChangeAspect="1" noChangeArrowheads="1"/>
          </p:cNvPicPr>
          <p:nvPr/>
        </p:nvPicPr>
        <p:blipFill rotWithShape="1">
          <a:blip r:embed="rId2">
            <a:extLst>
              <a:ext uri="{28A0092B-C50C-407E-A947-70E740481C1C}">
                <a14:useLocalDpi xmlns="" xmlns:a14="http://schemas.microsoft.com/office/drawing/2010/main" val="0"/>
              </a:ext>
            </a:extLst>
          </a:blip>
          <a:srcRect t="30281" r="17666" b="11848"/>
          <a:stretch/>
        </p:blipFill>
        <p:spPr bwMode="auto">
          <a:xfrm>
            <a:off x="2286000" y="1295400"/>
            <a:ext cx="3873338" cy="396880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2057400" y="152400"/>
            <a:ext cx="5181600" cy="646331"/>
          </a:xfrm>
          <a:prstGeom prst="rect">
            <a:avLst/>
          </a:prstGeom>
          <a:noFill/>
        </p:spPr>
        <p:txBody>
          <a:bodyPr wrap="square" rtlCol="0">
            <a:spAutoFit/>
          </a:bodyPr>
          <a:lstStyle/>
          <a:p>
            <a:r>
              <a:rPr lang="en-US" sz="3600" dirty="0" err="1" smtClean="0">
                <a:latin typeface="Arial" panose="020B0604020202020204" pitchFamily="34" charset="0"/>
                <a:cs typeface="Arial" panose="020B0604020202020204" pitchFamily="34" charset="0"/>
              </a:rPr>
              <a:t>MlrA</a:t>
            </a:r>
            <a:r>
              <a:rPr lang="en-US" sz="3600" dirty="0" smtClean="0">
                <a:latin typeface="Arial" panose="020B0604020202020204" pitchFamily="34" charset="0"/>
                <a:cs typeface="Arial" panose="020B0604020202020204" pitchFamily="34" charset="0"/>
              </a:rPr>
              <a:t> complementation</a:t>
            </a:r>
            <a:endParaRPr lang="en-US" sz="3600" dirty="0">
              <a:latin typeface="Arial" panose="020B0604020202020204" pitchFamily="34" charset="0"/>
              <a:cs typeface="Arial" panose="020B0604020202020204" pitchFamily="34" charset="0"/>
            </a:endParaRPr>
          </a:p>
        </p:txBody>
      </p:sp>
      <p:sp>
        <p:nvSpPr>
          <p:cNvPr id="3" name="TextBox 2"/>
          <p:cNvSpPr txBox="1"/>
          <p:nvPr/>
        </p:nvSpPr>
        <p:spPr>
          <a:xfrm>
            <a:off x="5486400" y="990600"/>
            <a:ext cx="762000" cy="369332"/>
          </a:xfrm>
          <a:prstGeom prst="rect">
            <a:avLst/>
          </a:prstGeom>
          <a:noFill/>
        </p:spPr>
        <p:txBody>
          <a:bodyPr wrap="square" rtlCol="0">
            <a:spAutoFit/>
          </a:bodyPr>
          <a:lstStyle/>
          <a:p>
            <a:r>
              <a:rPr lang="en-US" dirty="0" smtClean="0"/>
              <a:t>+</a:t>
            </a:r>
            <a:r>
              <a:rPr lang="en-US" i="1" dirty="0" err="1" smtClean="0"/>
              <a:t>mlrA</a:t>
            </a:r>
            <a:endParaRPr lang="en-US" i="1" dirty="0"/>
          </a:p>
        </p:txBody>
      </p:sp>
      <p:sp>
        <p:nvSpPr>
          <p:cNvPr id="4" name="TextBox 3"/>
          <p:cNvSpPr txBox="1"/>
          <p:nvPr/>
        </p:nvSpPr>
        <p:spPr>
          <a:xfrm>
            <a:off x="5029200" y="990600"/>
            <a:ext cx="533400" cy="369332"/>
          </a:xfrm>
          <a:prstGeom prst="rect">
            <a:avLst/>
          </a:prstGeom>
          <a:noFill/>
        </p:spPr>
        <p:txBody>
          <a:bodyPr wrap="square" rtlCol="0">
            <a:spAutoFit/>
          </a:bodyPr>
          <a:lstStyle/>
          <a:p>
            <a:r>
              <a:rPr lang="en-US" dirty="0" smtClean="0"/>
              <a:t>WT</a:t>
            </a:r>
            <a:endParaRPr lang="en-US" dirty="0"/>
          </a:p>
        </p:txBody>
      </p:sp>
      <p:sp>
        <p:nvSpPr>
          <p:cNvPr id="5" name="TextBox 4"/>
          <p:cNvSpPr txBox="1"/>
          <p:nvPr/>
        </p:nvSpPr>
        <p:spPr>
          <a:xfrm>
            <a:off x="4375069" y="990600"/>
            <a:ext cx="654131" cy="369332"/>
          </a:xfrm>
          <a:prstGeom prst="rect">
            <a:avLst/>
          </a:prstGeom>
          <a:noFill/>
        </p:spPr>
        <p:txBody>
          <a:bodyPr wrap="square" rtlCol="0">
            <a:spAutoFit/>
          </a:bodyPr>
          <a:lstStyle/>
          <a:p>
            <a:r>
              <a:rPr lang="en-US" i="1" dirty="0" err="1" smtClean="0"/>
              <a:t>rpoS</a:t>
            </a:r>
            <a:endParaRPr lang="en-US" i="1" dirty="0"/>
          </a:p>
        </p:txBody>
      </p:sp>
      <p:sp>
        <p:nvSpPr>
          <p:cNvPr id="6" name="TextBox 5"/>
          <p:cNvSpPr txBox="1"/>
          <p:nvPr/>
        </p:nvSpPr>
        <p:spPr>
          <a:xfrm>
            <a:off x="3657600" y="990600"/>
            <a:ext cx="762000" cy="369332"/>
          </a:xfrm>
          <a:prstGeom prst="rect">
            <a:avLst/>
          </a:prstGeom>
          <a:noFill/>
        </p:spPr>
        <p:txBody>
          <a:bodyPr wrap="square" rtlCol="0">
            <a:spAutoFit/>
          </a:bodyPr>
          <a:lstStyle/>
          <a:p>
            <a:r>
              <a:rPr lang="en-US" dirty="0" smtClean="0"/>
              <a:t>phage</a:t>
            </a:r>
            <a:endParaRPr lang="en-US" dirty="0"/>
          </a:p>
        </p:txBody>
      </p:sp>
    </p:spTree>
    <p:extLst>
      <p:ext uri="{BB962C8B-B14F-4D97-AF65-F5344CB8AC3E}">
        <p14:creationId xmlns="" xmlns:p14="http://schemas.microsoft.com/office/powerpoint/2010/main" val="38544298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667000" y="2286000"/>
            <a:ext cx="4114800" cy="2366665"/>
            <a:chOff x="2667000" y="2286000"/>
            <a:chExt cx="4114800" cy="2366665"/>
          </a:xfrm>
        </p:grpSpPr>
        <p:pic>
          <p:nvPicPr>
            <p:cNvPr id="2" name="Picture 1" descr="20140908_24hr_GU3B40_Hi002.jpg"/>
            <p:cNvPicPr>
              <a:picLocks noChangeAspect="1"/>
            </p:cNvPicPr>
            <p:nvPr/>
          </p:nvPicPr>
          <p:blipFill rotWithShape="1">
            <a:blip r:embed="rId2" cstate="print">
              <a:extLst>
                <a:ext uri="{BEBA8EAE-BF5A-486C-A8C5-ECC9F3942E4B}">
                  <a14:imgProps xmlns="" xmlns:a14="http://schemas.microsoft.com/office/drawing/2010/main">
                    <a14:imgLayer r:embed="rId3">
                      <a14:imgEffect>
                        <a14:brightnessContrast bright="20000"/>
                      </a14:imgEffect>
                    </a14:imgLayer>
                  </a14:imgProps>
                </a:ext>
                <a:ext uri="{28A0092B-C50C-407E-A947-70E740481C1C}">
                  <a14:useLocalDpi xmlns="" xmlns:a14="http://schemas.microsoft.com/office/drawing/2010/main" val="0"/>
                </a:ext>
              </a:extLst>
            </a:blip>
            <a:srcRect l="31117" t="21075" r="27236" b="65496"/>
            <a:stretch/>
          </p:blipFill>
          <p:spPr>
            <a:xfrm>
              <a:off x="2667000" y="2286000"/>
              <a:ext cx="4020319" cy="1783818"/>
            </a:xfrm>
            <a:prstGeom prst="rect">
              <a:avLst/>
            </a:prstGeom>
          </p:spPr>
        </p:pic>
        <p:sp>
          <p:nvSpPr>
            <p:cNvPr id="6" name="TextBox 5"/>
            <p:cNvSpPr txBox="1"/>
            <p:nvPr/>
          </p:nvSpPr>
          <p:spPr>
            <a:xfrm>
              <a:off x="3276600" y="3505200"/>
              <a:ext cx="533400" cy="246221"/>
            </a:xfrm>
            <a:prstGeom prst="rect">
              <a:avLst/>
            </a:prstGeom>
            <a:noFill/>
          </p:spPr>
          <p:txBody>
            <a:bodyPr wrap="square" rtlCol="0">
              <a:spAutoFit/>
            </a:bodyPr>
            <a:lstStyle/>
            <a:p>
              <a:r>
                <a:rPr lang="en-US" sz="1000" dirty="0" smtClean="0">
                  <a:solidFill>
                    <a:prstClr val="black"/>
                  </a:solidFill>
                  <a:latin typeface="Arial" panose="020B0604020202020204" pitchFamily="34" charset="0"/>
                  <a:cs typeface="Arial" panose="020B0604020202020204" pitchFamily="34" charset="0"/>
                </a:rPr>
                <a:t>PA20</a:t>
              </a:r>
              <a:endParaRPr lang="en-US" sz="1000"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3962400" y="2895600"/>
              <a:ext cx="533400" cy="246221"/>
            </a:xfrm>
            <a:prstGeom prst="rect">
              <a:avLst/>
            </a:prstGeom>
            <a:noFill/>
          </p:spPr>
          <p:txBody>
            <a:bodyPr wrap="square" rtlCol="0">
              <a:spAutoFit/>
            </a:bodyPr>
            <a:lstStyle/>
            <a:p>
              <a:r>
                <a:rPr lang="en-US" sz="1000" dirty="0" smtClean="0">
                  <a:solidFill>
                    <a:prstClr val="black"/>
                  </a:solidFill>
                  <a:latin typeface="Arial" panose="020B0604020202020204" pitchFamily="34" charset="0"/>
                  <a:cs typeface="Arial" panose="020B0604020202020204" pitchFamily="34" charset="0"/>
                </a:rPr>
                <a:t>R2R</a:t>
              </a:r>
              <a:endParaRPr lang="en-US" sz="1000" dirty="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3276600" y="4191000"/>
              <a:ext cx="3505200" cy="461665"/>
            </a:xfrm>
            <a:prstGeom prst="rect">
              <a:avLst/>
            </a:prstGeom>
            <a:noFill/>
          </p:spPr>
          <p:txBody>
            <a:bodyPr wrap="square" rtlCol="0">
              <a:spAutoFit/>
            </a:bodyPr>
            <a:lstStyle/>
            <a:p>
              <a:r>
                <a:rPr lang="en-US" sz="2400" dirty="0" smtClean="0">
                  <a:solidFill>
                    <a:prstClr val="black"/>
                  </a:solidFill>
                  <a:latin typeface="Arial" panose="020B0604020202020204" pitchFamily="34" charset="0"/>
                  <a:cs typeface="Arial" panose="020B0604020202020204" pitchFamily="34" charset="0"/>
                </a:rPr>
                <a:t>30°C</a:t>
              </a:r>
              <a:r>
                <a:rPr lang="en-US" dirty="0" smtClean="0">
                  <a:solidFill>
                    <a:prstClr val="black"/>
                  </a:solidFill>
                </a:rPr>
                <a:t>	                       </a:t>
              </a:r>
              <a:r>
                <a:rPr lang="en-US" sz="2400" dirty="0" smtClean="0">
                  <a:solidFill>
                    <a:prstClr val="black"/>
                  </a:solidFill>
                  <a:latin typeface="Arial" panose="020B0604020202020204" pitchFamily="34" charset="0"/>
                  <a:cs typeface="Arial" panose="020B0604020202020204" pitchFamily="34" charset="0"/>
                </a:rPr>
                <a:t>37°C</a:t>
              </a:r>
              <a:endParaRPr lang="en-US" sz="2400" dirty="0">
                <a:solidFill>
                  <a:prstClr val="black"/>
                </a:solidFill>
                <a:latin typeface="Arial" panose="020B0604020202020204" pitchFamily="34" charset="0"/>
                <a:cs typeface="Arial" panose="020B0604020202020204" pitchFamily="34" charset="0"/>
              </a:endParaRPr>
            </a:p>
          </p:txBody>
        </p:sp>
      </p:grpSp>
      <p:sp>
        <p:nvSpPr>
          <p:cNvPr id="12" name="Title 11"/>
          <p:cNvSpPr>
            <a:spLocks noGrp="1"/>
          </p:cNvSpPr>
          <p:nvPr>
            <p:ph type="title"/>
          </p:nvPr>
        </p:nvSpPr>
        <p:spPr/>
        <p:txBody>
          <a:bodyPr/>
          <a:lstStyle/>
          <a:p>
            <a:r>
              <a:rPr lang="en-US" sz="3600" dirty="0" smtClean="0">
                <a:latin typeface="Arial" panose="020B0604020202020204" pitchFamily="34" charset="0"/>
                <a:cs typeface="Arial" panose="020B0604020202020204" pitchFamily="34" charset="0"/>
              </a:rPr>
              <a:t>PA20-R2R: </a:t>
            </a:r>
            <a:r>
              <a:rPr lang="en-US" sz="3600" i="1" dirty="0" err="1" smtClean="0">
                <a:latin typeface="Arial" panose="020B0604020202020204" pitchFamily="34" charset="0"/>
                <a:cs typeface="Arial" panose="020B0604020202020204" pitchFamily="34" charset="0"/>
              </a:rPr>
              <a:t>mlrA</a:t>
            </a:r>
            <a:r>
              <a:rPr lang="en-US" sz="3600" dirty="0" smtClean="0">
                <a:latin typeface="Arial" panose="020B0604020202020204" pitchFamily="34" charset="0"/>
                <a:cs typeface="Arial" panose="020B0604020202020204" pitchFamily="34" charset="0"/>
              </a:rPr>
              <a:t> restore</a:t>
            </a:r>
            <a:r>
              <a:rPr lang="en-US" dirty="0" smtClean="0"/>
              <a:t>d </a:t>
            </a:r>
            <a:endParaRPr lang="en-US" dirty="0"/>
          </a:p>
        </p:txBody>
      </p:sp>
    </p:spTree>
    <p:extLst>
      <p:ext uri="{BB962C8B-B14F-4D97-AF65-F5344CB8AC3E}">
        <p14:creationId xmlns="" xmlns:p14="http://schemas.microsoft.com/office/powerpoint/2010/main" val="73955462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guhlich\AppData\Local\Microsoft\Windows\Temporary Internet Files\Content.Outlook\OED9OPD9\20130327_ABEF_s 200dpi.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172899" y="0"/>
            <a:ext cx="4798201"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8210485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1264" y="-228600"/>
            <a:ext cx="9132736" cy="7058378"/>
            <a:chOff x="11264" y="0"/>
            <a:chExt cx="9144000" cy="6829778"/>
          </a:xfrm>
        </p:grpSpPr>
        <p:pic>
          <p:nvPicPr>
            <p:cNvPr id="3074" name="Picture 2" descr="C:\Users\guhlich\Pictures\2013-09-14 iphone\iphone 025.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264" y="0"/>
              <a:ext cx="9144000" cy="6829778"/>
            </a:xfrm>
            <a:prstGeom prst="rect">
              <a:avLst/>
            </a:prstGeom>
            <a:noFill/>
            <a:ln w="12700">
              <a:solidFill>
                <a:schemeClr val="tx1"/>
              </a:solidFill>
            </a:ln>
            <a:extLst/>
          </p:spPr>
        </p:pic>
        <p:sp>
          <p:nvSpPr>
            <p:cNvPr id="5" name="TextBox 4"/>
            <p:cNvSpPr txBox="1"/>
            <p:nvPr/>
          </p:nvSpPr>
          <p:spPr>
            <a:xfrm>
              <a:off x="4724400" y="3669268"/>
              <a:ext cx="762000" cy="400110"/>
            </a:xfrm>
            <a:prstGeom prst="rect">
              <a:avLst/>
            </a:prstGeom>
            <a:noFill/>
          </p:spPr>
          <p:txBody>
            <a:bodyPr wrap="square" lIns="91426" tIns="45714" rIns="91426" bIns="45714" rtlCol="0">
              <a:spAutoFit/>
            </a:bodyPr>
            <a:lstStyle/>
            <a:p>
              <a:r>
                <a:rPr lang="en-US" sz="2000" dirty="0">
                  <a:solidFill>
                    <a:schemeClr val="bg1"/>
                  </a:solidFill>
                </a:rPr>
                <a:t>inner</a:t>
              </a:r>
            </a:p>
          </p:txBody>
        </p:sp>
        <p:sp>
          <p:nvSpPr>
            <p:cNvPr id="6" name="TextBox 5"/>
            <p:cNvSpPr txBox="1"/>
            <p:nvPr/>
          </p:nvSpPr>
          <p:spPr>
            <a:xfrm>
              <a:off x="4191000" y="5029200"/>
              <a:ext cx="762000" cy="400110"/>
            </a:xfrm>
            <a:prstGeom prst="rect">
              <a:avLst/>
            </a:prstGeom>
            <a:noFill/>
          </p:spPr>
          <p:txBody>
            <a:bodyPr wrap="square" lIns="91426" tIns="45714" rIns="91426" bIns="45714" rtlCol="0">
              <a:spAutoFit/>
            </a:bodyPr>
            <a:lstStyle/>
            <a:p>
              <a:r>
                <a:rPr lang="en-US" sz="2000" dirty="0">
                  <a:solidFill>
                    <a:schemeClr val="bg1"/>
                  </a:solidFill>
                </a:rPr>
                <a:t>outer</a:t>
              </a:r>
            </a:p>
          </p:txBody>
        </p:sp>
        <p:sp>
          <p:nvSpPr>
            <p:cNvPr id="2" name="Rectangle 1"/>
            <p:cNvSpPr/>
            <p:nvPr/>
          </p:nvSpPr>
          <p:spPr bwMode="auto">
            <a:xfrm>
              <a:off x="6705600" y="4191000"/>
              <a:ext cx="228600" cy="15240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2"/>
                </a:solidFill>
                <a:effectLst/>
                <a:latin typeface="Arial" charset="0"/>
              </a:endParaRPr>
            </a:p>
          </p:txBody>
        </p:sp>
      </p:grpSp>
    </p:spTree>
    <p:extLst>
      <p:ext uri="{BB962C8B-B14F-4D97-AF65-F5344CB8AC3E}">
        <p14:creationId xmlns="" xmlns:p14="http://schemas.microsoft.com/office/powerpoint/2010/main" val="44485007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sz="3600" dirty="0">
                <a:latin typeface="Arial" panose="020B0604020202020204" pitchFamily="34" charset="0"/>
                <a:cs typeface="Arial" panose="020B0604020202020204" pitchFamily="34" charset="0"/>
              </a:rPr>
              <a:t>SMX/TM increases ancestral </a:t>
            </a:r>
            <a:r>
              <a:rPr lang="en-US" sz="3600" i="1" dirty="0" err="1">
                <a:latin typeface="Arial" panose="020B0604020202020204" pitchFamily="34" charset="0"/>
                <a:cs typeface="Arial" panose="020B0604020202020204" pitchFamily="34" charset="0"/>
              </a:rPr>
              <a:t>mlrA</a:t>
            </a:r>
            <a:endParaRPr lang="en-US" sz="3600" i="1" dirty="0">
              <a:latin typeface="Arial" panose="020B0604020202020204" pitchFamily="34" charset="0"/>
              <a:cs typeface="Arial" panose="020B0604020202020204" pitchFamily="34" charset="0"/>
            </a:endParaRPr>
          </a:p>
        </p:txBody>
      </p:sp>
      <p:grpSp>
        <p:nvGrpSpPr>
          <p:cNvPr id="12" name="Group 11"/>
          <p:cNvGrpSpPr/>
          <p:nvPr/>
        </p:nvGrpSpPr>
        <p:grpSpPr>
          <a:xfrm>
            <a:off x="1219200" y="1066800"/>
            <a:ext cx="6400800" cy="5407152"/>
            <a:chOff x="1219200" y="1066800"/>
            <a:chExt cx="6400800" cy="5407152"/>
          </a:xfrm>
        </p:grpSpPr>
        <p:pic>
          <p:nvPicPr>
            <p:cNvPr id="4098" name="Picture 2" descr="C:\Users\guhlich\Desktop\truncates paper\20140825_ABEF_multi.tif"/>
            <p:cNvPicPr>
              <a:picLocks noChangeAspect="1" noChangeArrowheads="1"/>
            </p:cNvPicPr>
            <p:nvPr/>
          </p:nvPicPr>
          <p:blipFill rotWithShape="1">
            <a:blip r:embed="rId2">
              <a:extLst>
                <a:ext uri="{28A0092B-C50C-407E-A947-70E740481C1C}">
                  <a14:useLocalDpi xmlns="" xmlns:a14="http://schemas.microsoft.com/office/drawing/2010/main" val="0"/>
                </a:ext>
              </a:extLst>
            </a:blip>
            <a:srcRect t="1977" r="11495" b="1"/>
            <a:stretch/>
          </p:blipFill>
          <p:spPr bwMode="auto">
            <a:xfrm>
              <a:off x="1219200" y="1066800"/>
              <a:ext cx="6318738" cy="5407152"/>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2614246" y="2684346"/>
              <a:ext cx="656492" cy="523220"/>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PA20 O    I</a:t>
              </a:r>
            </a:p>
          </p:txBody>
        </p:sp>
        <p:sp>
          <p:nvSpPr>
            <p:cNvPr id="5" name="TextBox 4"/>
            <p:cNvSpPr txBox="1"/>
            <p:nvPr/>
          </p:nvSpPr>
          <p:spPr>
            <a:xfrm>
              <a:off x="3270738" y="2673052"/>
              <a:ext cx="656492" cy="523220"/>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 933   O    I</a:t>
              </a:r>
            </a:p>
          </p:txBody>
        </p:sp>
        <p:sp>
          <p:nvSpPr>
            <p:cNvPr id="6" name="TextBox 5"/>
            <p:cNvSpPr txBox="1"/>
            <p:nvPr/>
          </p:nvSpPr>
          <p:spPr>
            <a:xfrm>
              <a:off x="4009292" y="2684346"/>
              <a:ext cx="626651" cy="523220"/>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 PA6   O    I</a:t>
              </a:r>
            </a:p>
          </p:txBody>
        </p:sp>
        <p:sp>
          <p:nvSpPr>
            <p:cNvPr id="7" name="TextBox 6"/>
            <p:cNvSpPr txBox="1"/>
            <p:nvPr/>
          </p:nvSpPr>
          <p:spPr>
            <a:xfrm>
              <a:off x="4665785" y="2673052"/>
              <a:ext cx="656492" cy="523220"/>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 PA8   O     I</a:t>
              </a:r>
            </a:p>
          </p:txBody>
        </p:sp>
        <p:sp>
          <p:nvSpPr>
            <p:cNvPr id="8" name="TextBox 7"/>
            <p:cNvSpPr txBox="1"/>
            <p:nvPr/>
          </p:nvSpPr>
          <p:spPr>
            <a:xfrm>
              <a:off x="5322277" y="2673052"/>
              <a:ext cx="738554" cy="523220"/>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 20 </a:t>
              </a:r>
              <a:r>
                <a:rPr lang="en-US" sz="1400" i="1" dirty="0" err="1">
                  <a:solidFill>
                    <a:schemeClr val="bg1"/>
                  </a:solidFill>
                  <a:latin typeface="Arial" panose="020B0604020202020204" pitchFamily="34" charset="0"/>
                  <a:cs typeface="Arial" panose="020B0604020202020204" pitchFamily="34" charset="0"/>
                </a:rPr>
                <a:t>xis</a:t>
              </a:r>
              <a:r>
                <a:rPr lang="en-US" sz="1400" dirty="0">
                  <a:solidFill>
                    <a:schemeClr val="bg1"/>
                  </a:solidFill>
                  <a:latin typeface="Arial" panose="020B0604020202020204" pitchFamily="34" charset="0"/>
                  <a:cs typeface="Arial" panose="020B0604020202020204" pitchFamily="34" charset="0"/>
                </a:rPr>
                <a:t>               </a:t>
              </a:r>
            </a:p>
            <a:p>
              <a:r>
                <a:rPr lang="en-US" sz="1400" dirty="0">
                  <a:solidFill>
                    <a:schemeClr val="bg1"/>
                  </a:solidFill>
                  <a:latin typeface="Arial" panose="020B0604020202020204" pitchFamily="34" charset="0"/>
                  <a:cs typeface="Arial" panose="020B0604020202020204" pitchFamily="34" charset="0"/>
                </a:rPr>
                <a:t> O     I</a:t>
              </a:r>
            </a:p>
          </p:txBody>
        </p:sp>
        <p:sp>
          <p:nvSpPr>
            <p:cNvPr id="9" name="TextBox 8"/>
            <p:cNvSpPr txBox="1"/>
            <p:nvPr/>
          </p:nvSpPr>
          <p:spPr>
            <a:xfrm>
              <a:off x="5978769" y="2684346"/>
              <a:ext cx="820615" cy="523220"/>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 20 </a:t>
              </a:r>
              <a:r>
                <a:rPr lang="en-US" sz="1400" i="1" dirty="0" err="1">
                  <a:solidFill>
                    <a:schemeClr val="bg1"/>
                  </a:solidFill>
                  <a:latin typeface="Arial" panose="020B0604020202020204" pitchFamily="34" charset="0"/>
                  <a:cs typeface="Arial" panose="020B0604020202020204" pitchFamily="34" charset="0"/>
                </a:rPr>
                <a:t>intV</a:t>
              </a:r>
              <a:r>
                <a:rPr lang="en-US" sz="1400" i="1" dirty="0">
                  <a:solidFill>
                    <a:schemeClr val="bg1"/>
                  </a:solidFill>
                  <a:latin typeface="Arial" panose="020B0604020202020204" pitchFamily="34" charset="0"/>
                  <a:cs typeface="Arial" panose="020B0604020202020204" pitchFamily="34" charset="0"/>
                </a:rPr>
                <a:t> </a:t>
              </a:r>
              <a:r>
                <a:rPr lang="en-US" sz="1400" dirty="0">
                  <a:solidFill>
                    <a:schemeClr val="bg1"/>
                  </a:solidFill>
                  <a:latin typeface="Arial" panose="020B0604020202020204" pitchFamily="34" charset="0"/>
                  <a:cs typeface="Arial" panose="020B0604020202020204" pitchFamily="34" charset="0"/>
                </a:rPr>
                <a:t>     </a:t>
              </a:r>
            </a:p>
            <a:p>
              <a:r>
                <a:rPr lang="en-US" sz="1400" dirty="0">
                  <a:solidFill>
                    <a:schemeClr val="bg1"/>
                  </a:solidFill>
                  <a:latin typeface="Arial" panose="020B0604020202020204" pitchFamily="34" charset="0"/>
                  <a:cs typeface="Arial" panose="020B0604020202020204" pitchFamily="34" charset="0"/>
                </a:rPr>
                <a:t>  O      I</a:t>
              </a:r>
            </a:p>
          </p:txBody>
        </p:sp>
        <p:sp>
          <p:nvSpPr>
            <p:cNvPr id="10" name="TextBox 9"/>
            <p:cNvSpPr txBox="1"/>
            <p:nvPr/>
          </p:nvSpPr>
          <p:spPr>
            <a:xfrm>
              <a:off x="6799385" y="2673052"/>
              <a:ext cx="820615" cy="523220"/>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20 3’J  O      I </a:t>
              </a:r>
            </a:p>
          </p:txBody>
        </p:sp>
      </p:grpSp>
    </p:spTree>
    <p:extLst>
      <p:ext uri="{BB962C8B-B14F-4D97-AF65-F5344CB8AC3E}">
        <p14:creationId xmlns="" xmlns:p14="http://schemas.microsoft.com/office/powerpoint/2010/main" val="346723494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 xmlns:p14="http://schemas.microsoft.com/office/powerpoint/2010/main" val="2685476810"/>
              </p:ext>
            </p:extLst>
          </p:nvPr>
        </p:nvGraphicFramePr>
        <p:xfrm>
          <a:off x="895350" y="2407920"/>
          <a:ext cx="7029450" cy="1493520"/>
        </p:xfrm>
        <a:graphic>
          <a:graphicData uri="http://schemas.openxmlformats.org/drawingml/2006/table">
            <a:tbl>
              <a:tblPr firstRow="1" firstCol="1" bandRow="1"/>
              <a:tblGrid>
                <a:gridCol w="1776095"/>
                <a:gridCol w="1216025"/>
                <a:gridCol w="1216025"/>
                <a:gridCol w="1392555"/>
                <a:gridCol w="1428750"/>
              </a:tblGrid>
              <a:tr h="350520">
                <a:tc>
                  <a:txBody>
                    <a:bodyPr/>
                    <a:lstStyle/>
                    <a:p>
                      <a:pPr marL="0" marR="0">
                        <a:lnSpc>
                          <a:spcPct val="115000"/>
                        </a:lnSpc>
                        <a:spcBef>
                          <a:spcPts val="0"/>
                        </a:spcBef>
                        <a:spcAft>
                          <a:spcPts val="0"/>
                        </a:spcAft>
                      </a:pPr>
                      <a:r>
                        <a:rPr lang="en-US" sz="2000" dirty="0">
                          <a:effectLst/>
                          <a:latin typeface="Arial"/>
                          <a:ea typeface="Calibri"/>
                          <a:cs typeface="Times New Roman"/>
                        </a:rPr>
                        <a:t> </a:t>
                      </a:r>
                      <a:endParaRPr lang="en-US" sz="1100" dirty="0">
                        <a:effectLst/>
                        <a:latin typeface="Calibri"/>
                        <a:ea typeface="Calibri"/>
                        <a:cs typeface="Times New Roman"/>
                      </a:endParaRPr>
                    </a:p>
                  </a:txBody>
                  <a:tcPr marL="68580" marR="68580" marT="0" marB="0">
                    <a:lnL>
                      <a:noFill/>
                    </a:lnL>
                    <a:lnR>
                      <a:noFill/>
                    </a:lnR>
                    <a:lnT>
                      <a:noFill/>
                    </a:lnT>
                    <a:lnB>
                      <a:noFill/>
                    </a:lnB>
                  </a:tcPr>
                </a:tc>
                <a:tc gridSpan="2">
                  <a:txBody>
                    <a:bodyPr/>
                    <a:lstStyle/>
                    <a:p>
                      <a:pPr marL="0" marR="0" algn="ctr">
                        <a:lnSpc>
                          <a:spcPct val="115000"/>
                        </a:lnSpc>
                        <a:spcBef>
                          <a:spcPts val="0"/>
                        </a:spcBef>
                        <a:spcAft>
                          <a:spcPts val="0"/>
                        </a:spcAft>
                      </a:pPr>
                      <a:r>
                        <a:rPr lang="en-US" sz="2000" b="1" dirty="0">
                          <a:effectLst/>
                          <a:latin typeface="Arial"/>
                          <a:ea typeface="Calibri"/>
                          <a:cs typeface="Times New Roman"/>
                        </a:rPr>
                        <a:t>PA20</a:t>
                      </a:r>
                      <a:endParaRPr lang="en-US" sz="1100" dirty="0">
                        <a:effectLst/>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15000"/>
                        </a:lnSpc>
                        <a:spcBef>
                          <a:spcPts val="0"/>
                        </a:spcBef>
                        <a:spcAft>
                          <a:spcPts val="0"/>
                        </a:spcAft>
                      </a:pPr>
                      <a:r>
                        <a:rPr lang="en-US" sz="2000" b="1">
                          <a:effectLst/>
                          <a:latin typeface="Arial"/>
                          <a:ea typeface="Calibri"/>
                          <a:cs typeface="Times New Roman"/>
                        </a:rPr>
                        <a:t>PA20 control</a:t>
                      </a:r>
                      <a:endParaRPr lang="en-US" sz="1100">
                        <a:effectLst/>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r>
              <a:tr h="441960">
                <a:tc>
                  <a:txBody>
                    <a:bodyPr/>
                    <a:lstStyle/>
                    <a:p>
                      <a:pPr marL="0" marR="0">
                        <a:lnSpc>
                          <a:spcPct val="115000"/>
                        </a:lnSpc>
                        <a:spcBef>
                          <a:spcPts val="0"/>
                        </a:spcBef>
                        <a:spcAft>
                          <a:spcPts val="0"/>
                        </a:spcAft>
                      </a:pPr>
                      <a:r>
                        <a:rPr lang="en-US" sz="2000">
                          <a:effectLst/>
                          <a:latin typeface="Arial"/>
                          <a:ea typeface="Calibri"/>
                          <a:cs typeface="Times New Roman"/>
                        </a:rPr>
                        <a:t> </a:t>
                      </a:r>
                      <a:endParaRPr lang="en-US" sz="1100">
                        <a:effectLst/>
                        <a:latin typeface="Calibri"/>
                        <a:ea typeface="Calibri"/>
                        <a:cs typeface="Times New Roman"/>
                      </a:endParaRP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000" b="1" dirty="0">
                          <a:effectLst/>
                          <a:latin typeface="Arial"/>
                          <a:ea typeface="Calibri"/>
                          <a:cs typeface="Times New Roman"/>
                        </a:rPr>
                        <a:t>inner</a:t>
                      </a:r>
                      <a:endParaRPr lang="en-US" sz="1100" dirty="0">
                        <a:effectLst/>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effectLst/>
                          <a:latin typeface="Arial"/>
                          <a:ea typeface="Calibri"/>
                          <a:cs typeface="Times New Roman"/>
                        </a:rPr>
                        <a:t>Outer</a:t>
                      </a:r>
                      <a:endParaRPr lang="en-US" sz="1100" dirty="0">
                        <a:effectLst/>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167640" algn="l"/>
                          <a:tab pos="539115" algn="ctr"/>
                        </a:tabLst>
                      </a:pPr>
                      <a:r>
                        <a:rPr lang="en-US" sz="2000" b="1">
                          <a:effectLst/>
                          <a:latin typeface="Arial"/>
                          <a:ea typeface="Calibri"/>
                          <a:cs typeface="Times New Roman"/>
                        </a:rPr>
                        <a:t>		inner</a:t>
                      </a:r>
                      <a:endParaRPr lang="en-US" sz="1100">
                        <a:effectLst/>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a:effectLst/>
                          <a:latin typeface="Arial"/>
                          <a:ea typeface="Calibri"/>
                          <a:cs typeface="Times New Roman"/>
                        </a:rPr>
                        <a:t>outer</a:t>
                      </a:r>
                      <a:endParaRPr lang="en-US" sz="1100">
                        <a:effectLst/>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520">
                <a:tc>
                  <a:txBody>
                    <a:bodyPr/>
                    <a:lstStyle/>
                    <a:p>
                      <a:pPr marL="0" marR="0" algn="ctr">
                        <a:lnSpc>
                          <a:spcPct val="115000"/>
                        </a:lnSpc>
                        <a:spcBef>
                          <a:spcPts val="0"/>
                        </a:spcBef>
                        <a:spcAft>
                          <a:spcPts val="0"/>
                        </a:spcAft>
                      </a:pPr>
                      <a:r>
                        <a:rPr lang="en-US" sz="2000" b="1">
                          <a:effectLst/>
                          <a:latin typeface="Arial"/>
                          <a:ea typeface="Calibri"/>
                          <a:cs typeface="Times New Roman"/>
                        </a:rPr>
                        <a:t>% AB</a:t>
                      </a:r>
                      <a:endParaRPr lang="en-US" sz="1100">
                        <a:effectLst/>
                        <a:latin typeface="Calibri"/>
                        <a:ea typeface="Calibri"/>
                        <a:cs typeface="Times New Roman"/>
                      </a:endParaRP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000" dirty="0" smtClean="0">
                          <a:effectLst/>
                          <a:latin typeface="Arial"/>
                          <a:ea typeface="Calibri"/>
                          <a:cs typeface="Times New Roman"/>
                        </a:rPr>
                        <a:t>21.80</a:t>
                      </a:r>
                      <a:endParaRPr lang="en-US" sz="1100" dirty="0">
                        <a:effectLst/>
                        <a:latin typeface="Calibri"/>
                        <a:ea typeface="Calibri"/>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latin typeface="Arial"/>
                          <a:ea typeface="Calibri"/>
                          <a:cs typeface="Times New Roman"/>
                        </a:rPr>
                        <a:t>3.48</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latin typeface="Arial"/>
                          <a:ea typeface="Calibri"/>
                          <a:cs typeface="Times New Roman"/>
                        </a:rPr>
                        <a:t>5.41</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latin typeface="Arial"/>
                          <a:ea typeface="Calibri"/>
                          <a:cs typeface="Times New Roman"/>
                        </a:rPr>
                        <a:t>2.75</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520">
                <a:tc>
                  <a:txBody>
                    <a:bodyPr/>
                    <a:lstStyle/>
                    <a:p>
                      <a:pPr marL="0" marR="0" algn="ctr">
                        <a:lnSpc>
                          <a:spcPct val="115000"/>
                        </a:lnSpc>
                        <a:spcBef>
                          <a:spcPts val="0"/>
                        </a:spcBef>
                        <a:spcAft>
                          <a:spcPts val="0"/>
                        </a:spcAft>
                      </a:pPr>
                      <a:r>
                        <a:rPr lang="en-US" sz="2000" b="1">
                          <a:effectLst/>
                          <a:latin typeface="Arial"/>
                          <a:ea typeface="Calibri"/>
                          <a:cs typeface="Times New Roman"/>
                        </a:rPr>
                        <a:t>I/O (% AB)</a:t>
                      </a:r>
                      <a:endParaRPr lang="en-US" sz="1100">
                        <a:effectLst/>
                        <a:latin typeface="Calibri"/>
                        <a:ea typeface="Calibri"/>
                        <a:cs typeface="Times New Roman"/>
                      </a:endParaRPr>
                    </a:p>
                  </a:txBody>
                  <a:tcPr marL="68580" marR="68580" marT="0" marB="0">
                    <a:lnL>
                      <a:noFill/>
                    </a:lnL>
                    <a:lnR>
                      <a:noFill/>
                    </a:lnR>
                    <a:lnT>
                      <a:noFill/>
                    </a:lnT>
                    <a:lnB>
                      <a:noFill/>
                    </a:lnB>
                  </a:tcPr>
                </a:tc>
                <a:tc gridSpan="2">
                  <a:txBody>
                    <a:bodyPr/>
                    <a:lstStyle/>
                    <a:p>
                      <a:pPr marL="0" marR="0" algn="ctr">
                        <a:lnSpc>
                          <a:spcPct val="115000"/>
                        </a:lnSpc>
                        <a:spcBef>
                          <a:spcPts val="0"/>
                        </a:spcBef>
                        <a:spcAft>
                          <a:spcPts val="0"/>
                        </a:spcAft>
                      </a:pPr>
                      <a:r>
                        <a:rPr lang="en-US" sz="2000" dirty="0">
                          <a:effectLst/>
                          <a:latin typeface="Arial"/>
                          <a:ea typeface="Calibri"/>
                          <a:cs typeface="Times New Roman"/>
                        </a:rPr>
                        <a:t>6.26</a:t>
                      </a:r>
                      <a:endParaRPr lang="en-US" sz="1100" dirty="0">
                        <a:effectLst/>
                        <a:latin typeface="Calibri"/>
                        <a:ea typeface="Calibri"/>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15000"/>
                        </a:lnSpc>
                        <a:spcBef>
                          <a:spcPts val="0"/>
                        </a:spcBef>
                        <a:spcAft>
                          <a:spcPts val="0"/>
                        </a:spcAft>
                      </a:pPr>
                      <a:r>
                        <a:rPr lang="en-US" sz="2000" dirty="0">
                          <a:effectLst/>
                          <a:latin typeface="Arial"/>
                          <a:ea typeface="Calibri"/>
                          <a:cs typeface="Times New Roman"/>
                        </a:rPr>
                        <a:t>1.97</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bl>
          </a:graphicData>
        </a:graphic>
      </p:graphicFrame>
      <p:sp>
        <p:nvSpPr>
          <p:cNvPr id="9" name="Title 8"/>
          <p:cNvSpPr>
            <a:spLocks noGrp="1"/>
          </p:cNvSpPr>
          <p:nvPr>
            <p:ph type="title"/>
          </p:nvPr>
        </p:nvSpPr>
        <p:spPr>
          <a:xfrm>
            <a:off x="685800" y="304800"/>
            <a:ext cx="7772400" cy="1143000"/>
          </a:xfrm>
        </p:spPr>
        <p:txBody>
          <a:bodyPr/>
          <a:lstStyle/>
          <a:p>
            <a:r>
              <a:rPr lang="en-US" sz="3600" dirty="0" err="1" smtClean="0">
                <a:latin typeface="Arial" panose="020B0604020202020204" pitchFamily="34" charset="0"/>
                <a:cs typeface="Arial" panose="020B0604020202020204" pitchFamily="34" charset="0"/>
              </a:rPr>
              <a:t>qRT</a:t>
            </a:r>
            <a:r>
              <a:rPr lang="en-US" sz="3600" dirty="0" smtClean="0">
                <a:latin typeface="Arial" panose="020B0604020202020204" pitchFamily="34" charset="0"/>
                <a:cs typeface="Arial" panose="020B0604020202020204" pitchFamily="34" charset="0"/>
              </a:rPr>
              <a:t>-PCR</a:t>
            </a:r>
            <a:endParaRPr lang="en-US" sz="3600" dirty="0">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50000" r="-669" b="21620"/>
          <a:stretch/>
        </p:blipFill>
        <p:spPr bwMode="auto">
          <a:xfrm>
            <a:off x="1371600" y="5285867"/>
            <a:ext cx="6858000" cy="11303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05639363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285750"/>
            <a:ext cx="8229600" cy="1143000"/>
          </a:xfrm>
        </p:spPr>
        <p:txBody>
          <a:bodyPr/>
          <a:lstStyle/>
          <a:p>
            <a:pPr>
              <a:defRPr/>
            </a:pPr>
            <a:r>
              <a:rPr lang="en-US" sz="3600" b="1" dirty="0" smtClean="0">
                <a:solidFill>
                  <a:srgbClr val="FF6600"/>
                </a:solidFill>
                <a:effectLst>
                  <a:outerShdw blurRad="38100" dist="38100" dir="2700000" algn="tl">
                    <a:srgbClr val="000000">
                      <a:alpha val="43137"/>
                    </a:srgbClr>
                  </a:outerShdw>
                </a:effectLst>
                <a:latin typeface="Baskerville Old Face" pitchFamily="18" charset="0"/>
              </a:rPr>
              <a:t>About OMICS Group Conferences</a:t>
            </a:r>
          </a:p>
        </p:txBody>
      </p:sp>
      <p:sp>
        <p:nvSpPr>
          <p:cNvPr id="3" name="Content Placeholder 2"/>
          <p:cNvSpPr>
            <a:spLocks noGrp="1"/>
          </p:cNvSpPr>
          <p:nvPr>
            <p:ph idx="1"/>
          </p:nvPr>
        </p:nvSpPr>
        <p:spPr>
          <a:xfrm>
            <a:off x="571500" y="1571625"/>
            <a:ext cx="7972425" cy="448310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lstStyle/>
          <a:p>
            <a:pPr algn="just">
              <a:buFont typeface="Arial" charset="0"/>
              <a:buNone/>
              <a:defRPr/>
            </a:pPr>
            <a:r>
              <a:rPr lang="en-US" sz="2000" dirty="0" smtClean="0">
                <a:latin typeface="+mj-lt"/>
              </a:rPr>
              <a:t>     OMICS Group International is a pioneer and leading science event organizer, which publishes around 400 open access journals and conducts over 300 Medical, Clinical, Engineering, Life Sciences, </a:t>
            </a:r>
            <a:r>
              <a:rPr lang="en-US" sz="2000" dirty="0" err="1" smtClean="0">
                <a:latin typeface="+mj-lt"/>
              </a:rPr>
              <a:t>Phrama</a:t>
            </a:r>
            <a:r>
              <a:rPr lang="en-US" sz="2000" dirty="0" smtClean="0">
                <a:latin typeface="+mj-lt"/>
              </a:rPr>
              <a:t> scientific conferences all over the globe annually with the support of more than 1000 scientific associations and 30,000 editorial board members and 3.5 million followers to its credit.</a:t>
            </a:r>
            <a:br>
              <a:rPr lang="en-US" sz="2000" dirty="0" smtClean="0">
                <a:latin typeface="+mj-lt"/>
              </a:rPr>
            </a:br>
            <a:endParaRPr lang="en-US" sz="2000" dirty="0" smtClean="0">
              <a:latin typeface="+mj-lt"/>
            </a:endParaRPr>
          </a:p>
          <a:p>
            <a:pPr algn="just">
              <a:buFont typeface="Arial" charset="0"/>
              <a:buNone/>
              <a:defRPr/>
            </a:pPr>
            <a:r>
              <a:rPr lang="en-US" sz="2000" dirty="0" smtClean="0">
                <a:latin typeface="+mj-lt"/>
              </a:rPr>
              <a:t>    OMICS Group has organized 500 conferences, workshops and national symposiums across the major cities including San Francisco, Las Vegas, San Antonio, Omaha, Orlando, Raleigh, Santa Clara, Chicago, Philadelphia, Baltimore, United Kingdom, Valencia, Dubai, Beijing, Hyderabad, </a:t>
            </a:r>
            <a:r>
              <a:rPr lang="en-US" sz="2000" dirty="0" err="1" smtClean="0">
                <a:latin typeface="+mj-lt"/>
              </a:rPr>
              <a:t>Bengaluru</a:t>
            </a:r>
            <a:r>
              <a:rPr lang="en-US" sz="2000" dirty="0" smtClean="0">
                <a:latin typeface="+mj-lt"/>
              </a:rPr>
              <a:t> and Mumbai.</a:t>
            </a:r>
          </a:p>
          <a:p>
            <a:pPr>
              <a:defRPr/>
            </a:pP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7772400" cy="1143000"/>
          </a:xfrm>
        </p:spPr>
        <p:txBody>
          <a:bodyPr/>
          <a:lstStyle/>
          <a:p>
            <a:r>
              <a:rPr lang="en-US" sz="3600" dirty="0" smtClean="0">
                <a:latin typeface="Arial" panose="020B0604020202020204" pitchFamily="34" charset="0"/>
                <a:cs typeface="Arial" panose="020B0604020202020204" pitchFamily="34" charset="0"/>
              </a:rPr>
              <a:t>SMX/TM stimulates biofilm formation</a:t>
            </a:r>
            <a:endParaRPr lang="en-US" sz="3600" dirty="0">
              <a:latin typeface="Arial" panose="020B0604020202020204" pitchFamily="34" charset="0"/>
              <a:cs typeface="Arial" panose="020B0604020202020204" pitchFamily="34" charset="0"/>
            </a:endParaRPr>
          </a:p>
        </p:txBody>
      </p:sp>
      <p:pic>
        <p:nvPicPr>
          <p:cNvPr id="3074"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tretch>
            <a:fillRect/>
          </a:stretch>
        </p:blipFill>
        <p:spPr bwMode="auto">
          <a:xfrm>
            <a:off x="1521242" y="2024785"/>
            <a:ext cx="6101516" cy="36767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95025893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81000"/>
            <a:ext cx="7772400" cy="1470025"/>
          </a:xfrm>
        </p:spPr>
        <p:txBody>
          <a:bodyPr/>
          <a:lstStyle/>
          <a:p>
            <a:r>
              <a:rPr lang="en-US" sz="3600" dirty="0" smtClean="0">
                <a:latin typeface="Arial" panose="020B0604020202020204" pitchFamily="34" charset="0"/>
                <a:cs typeface="Arial" panose="020B0604020202020204" pitchFamily="34" charset="0"/>
              </a:rPr>
              <a:t>PA20 expression studies</a:t>
            </a:r>
            <a:endParaRPr lang="en-US" sz="3600"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457200" y="1828800"/>
            <a:ext cx="8382000" cy="2209800"/>
          </a:xfrm>
        </p:spPr>
        <p:txBody>
          <a:bodyPr/>
          <a:lstStyle/>
          <a:p>
            <a:pPr algn="l"/>
            <a:r>
              <a:rPr lang="en-US" sz="2400" dirty="0" smtClean="0">
                <a:solidFill>
                  <a:schemeClr val="tx1"/>
                </a:solidFill>
                <a:latin typeface="Arial" panose="020B0604020202020204" pitchFamily="34" charset="0"/>
                <a:cs typeface="Arial" panose="020B0604020202020204" pitchFamily="34" charset="0"/>
              </a:rPr>
              <a:t>Ancestral </a:t>
            </a:r>
            <a:r>
              <a:rPr lang="en-US" sz="2400" i="1" dirty="0" err="1" smtClean="0">
                <a:solidFill>
                  <a:schemeClr val="tx1"/>
                </a:solidFill>
                <a:latin typeface="Arial" panose="020B0604020202020204" pitchFamily="34" charset="0"/>
                <a:cs typeface="Arial" panose="020B0604020202020204" pitchFamily="34" charset="0"/>
              </a:rPr>
              <a:t>mlrA</a:t>
            </a:r>
            <a:r>
              <a:rPr lang="en-US" sz="2400" dirty="0" smtClean="0">
                <a:solidFill>
                  <a:schemeClr val="tx1"/>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(primers A/B): CT = 36.9 </a:t>
            </a:r>
          </a:p>
          <a:p>
            <a:pPr algn="l"/>
            <a:r>
              <a:rPr lang="en-US" sz="2400" dirty="0">
                <a:solidFill>
                  <a:schemeClr val="tx1"/>
                </a:solidFill>
                <a:latin typeface="Arial" panose="020B0604020202020204" pitchFamily="34" charset="0"/>
                <a:cs typeface="Arial" panose="020B0604020202020204" pitchFamily="34" charset="0"/>
              </a:rPr>
              <a:t>Distal </a:t>
            </a:r>
            <a:r>
              <a:rPr lang="en-US" sz="2400" i="1" dirty="0" err="1">
                <a:solidFill>
                  <a:schemeClr val="tx1"/>
                </a:solidFill>
                <a:latin typeface="Arial" panose="020B0604020202020204" pitchFamily="34" charset="0"/>
                <a:cs typeface="Arial" panose="020B0604020202020204" pitchFamily="34" charset="0"/>
              </a:rPr>
              <a:t>mlrA</a:t>
            </a:r>
            <a:r>
              <a:rPr lang="en-US" sz="2400" dirty="0">
                <a:solidFill>
                  <a:schemeClr val="tx1"/>
                </a:solidFill>
                <a:latin typeface="Arial" panose="020B0604020202020204" pitchFamily="34" charset="0"/>
                <a:cs typeface="Arial" panose="020B0604020202020204" pitchFamily="34" charset="0"/>
              </a:rPr>
              <a:t> (primers 3’ to </a:t>
            </a:r>
            <a:r>
              <a:rPr lang="en-US" sz="2400" dirty="0" err="1">
                <a:solidFill>
                  <a:schemeClr val="tx1"/>
                </a:solidFill>
                <a:latin typeface="Arial" panose="020B0604020202020204" pitchFamily="34" charset="0"/>
                <a:cs typeface="Arial" panose="020B0604020202020204" pitchFamily="34" charset="0"/>
              </a:rPr>
              <a:t>prophage</a:t>
            </a:r>
            <a:r>
              <a:rPr lang="en-US" sz="2400" dirty="0">
                <a:solidFill>
                  <a:schemeClr val="tx1"/>
                </a:solidFill>
                <a:latin typeface="Arial" panose="020B0604020202020204" pitchFamily="34" charset="0"/>
                <a:cs typeface="Arial" panose="020B0604020202020204" pitchFamily="34" charset="0"/>
              </a:rPr>
              <a:t>): CT = </a:t>
            </a:r>
            <a:r>
              <a:rPr lang="en-US" sz="2400" dirty="0" smtClean="0">
                <a:solidFill>
                  <a:schemeClr val="tx1"/>
                </a:solidFill>
                <a:latin typeface="Arial" panose="020B0604020202020204" pitchFamily="34" charset="0"/>
                <a:cs typeface="Arial" panose="020B0604020202020204" pitchFamily="34" charset="0"/>
              </a:rPr>
              <a:t>26.5</a:t>
            </a:r>
            <a:endParaRPr lang="en-US" sz="2400" dirty="0">
              <a:solidFill>
                <a:schemeClr val="tx1"/>
              </a:solidFill>
              <a:latin typeface="Arial" panose="020B0604020202020204" pitchFamily="34" charset="0"/>
              <a:cs typeface="Arial" panose="020B0604020202020204" pitchFamily="34" charset="0"/>
            </a:endParaRPr>
          </a:p>
        </p:txBody>
      </p:sp>
      <p:pic>
        <p:nvPicPr>
          <p:cNvPr id="3075"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24000" y="3440787"/>
            <a:ext cx="5638800" cy="18932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5445204"/>
            <a:ext cx="7772400" cy="1107996"/>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93% </a:t>
            </a:r>
            <a:r>
              <a:rPr lang="en-US" sz="2400" dirty="0">
                <a:latin typeface="Arial" panose="020B0604020202020204" pitchFamily="34" charset="0"/>
                <a:cs typeface="Arial" panose="020B0604020202020204" pitchFamily="34" charset="0"/>
              </a:rPr>
              <a:t>of </a:t>
            </a:r>
            <a:r>
              <a:rPr lang="en-US" sz="2400" i="1" dirty="0" err="1">
                <a:latin typeface="Arial" panose="020B0604020202020204" pitchFamily="34" charset="0"/>
                <a:cs typeface="Arial" panose="020B0604020202020204" pitchFamily="34" charset="0"/>
              </a:rPr>
              <a:t>mlrA</a:t>
            </a:r>
            <a:r>
              <a:rPr lang="en-US" sz="2400" dirty="0">
                <a:latin typeface="Arial" panose="020B0604020202020204" pitchFamily="34" charset="0"/>
                <a:cs typeface="Arial" panose="020B0604020202020204" pitchFamily="34" charset="0"/>
              </a:rPr>
              <a:t> coding sequence is 3’ to </a:t>
            </a:r>
            <a:r>
              <a:rPr lang="en-US" sz="2400" dirty="0" smtClean="0">
                <a:latin typeface="Arial" panose="020B0604020202020204" pitchFamily="34" charset="0"/>
                <a:cs typeface="Arial" panose="020B0604020202020204" pitchFamily="34" charset="0"/>
              </a:rPr>
              <a:t>the </a:t>
            </a:r>
            <a:r>
              <a:rPr lang="en-US" sz="2400" dirty="0" err="1" smtClean="0">
                <a:latin typeface="Arial" panose="020B0604020202020204" pitchFamily="34" charset="0"/>
                <a:cs typeface="Arial" panose="020B0604020202020204" pitchFamily="34" charset="0"/>
              </a:rPr>
              <a:t>prophage</a:t>
            </a:r>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dirty="0"/>
          </a:p>
        </p:txBody>
      </p:sp>
    </p:spTree>
    <p:extLst>
      <p:ext uri="{BB962C8B-B14F-4D97-AF65-F5344CB8AC3E}">
        <p14:creationId xmlns="" xmlns:p14="http://schemas.microsoft.com/office/powerpoint/2010/main" val="367436721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7467600" cy="1143000"/>
          </a:xfrm>
        </p:spPr>
        <p:txBody>
          <a:bodyPr>
            <a:noAutofit/>
          </a:bodyPr>
          <a:lstStyle/>
          <a:p>
            <a:r>
              <a:rPr lang="en-US" sz="3600" dirty="0">
                <a:latin typeface="Arial" panose="020B0604020202020204" pitchFamily="34" charset="0"/>
                <a:cs typeface="Arial" panose="020B0604020202020204" pitchFamily="34" charset="0"/>
              </a:rPr>
              <a:t>D</a:t>
            </a:r>
            <a:r>
              <a:rPr lang="en-US" sz="3600" dirty="0" smtClean="0">
                <a:latin typeface="Arial" panose="020B0604020202020204" pitchFamily="34" charset="0"/>
                <a:cs typeface="Arial" panose="020B0604020202020204" pitchFamily="34" charset="0"/>
              </a:rPr>
              <a:t>istal </a:t>
            </a:r>
            <a:r>
              <a:rPr lang="en-US" sz="3600" i="1" dirty="0" err="1" smtClean="0">
                <a:latin typeface="Arial" panose="020B0604020202020204" pitchFamily="34" charset="0"/>
                <a:cs typeface="Arial" panose="020B0604020202020204" pitchFamily="34" charset="0"/>
              </a:rPr>
              <a:t>mlrA</a:t>
            </a:r>
            <a:r>
              <a:rPr lang="en-US" sz="3600" dirty="0" smtClean="0">
                <a:latin typeface="Arial" panose="020B0604020202020204" pitchFamily="34" charset="0"/>
                <a:cs typeface="Arial" panose="020B0604020202020204" pitchFamily="34" charset="0"/>
              </a:rPr>
              <a:t> encodes potential truncated proteins</a:t>
            </a:r>
            <a:endParaRPr lang="en-US" sz="3600" dirty="0">
              <a:latin typeface="Arial" panose="020B0604020202020204" pitchFamily="34" charset="0"/>
              <a:cs typeface="Arial" panose="020B0604020202020204" pitchFamily="34" charset="0"/>
            </a:endParaRPr>
          </a:p>
        </p:txBody>
      </p:sp>
      <p:pic>
        <p:nvPicPr>
          <p:cNvPr id="5122"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tretch>
            <a:fillRect/>
          </a:stretch>
        </p:blipFill>
        <p:spPr bwMode="auto">
          <a:xfrm>
            <a:off x="563880" y="2445861"/>
            <a:ext cx="8016240" cy="283464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57301552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latin typeface="Arial" panose="020B0604020202020204" pitchFamily="34" charset="0"/>
                <a:cs typeface="Arial" panose="020B0604020202020204" pitchFamily="34" charset="0"/>
              </a:rPr>
              <a:t>Cloning</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marL="0" indent="0">
              <a:buNone/>
            </a:pPr>
            <a:r>
              <a:rPr lang="en-US" sz="2400" dirty="0" smtClean="0">
                <a:latin typeface="Arial" panose="020B0604020202020204" pitchFamily="34" charset="0"/>
                <a:cs typeface="Arial" panose="020B0604020202020204" pitchFamily="34" charset="0"/>
              </a:rPr>
              <a:t>T1, T2, T3 coding region</a:t>
            </a:r>
          </a:p>
          <a:p>
            <a:pPr lvl="1">
              <a:buFont typeface="Arial" panose="020B0604020202020204" pitchFamily="34" charset="0"/>
              <a:buChar char="•"/>
            </a:pPr>
            <a:r>
              <a:rPr lang="en-US" sz="2400" dirty="0">
                <a:latin typeface="Arial" panose="020B0604020202020204" pitchFamily="34" charset="0"/>
                <a:cs typeface="Arial" panose="020B0604020202020204" pitchFamily="34" charset="0"/>
              </a:rPr>
              <a:t>GST fusion protein</a:t>
            </a:r>
          </a:p>
          <a:p>
            <a:pPr lvl="1">
              <a:buFont typeface="Arial" panose="020B0604020202020204" pitchFamily="34" charset="0"/>
              <a:buChar char="•"/>
            </a:pPr>
            <a:r>
              <a:rPr lang="en-US" sz="2400" dirty="0" smtClean="0">
                <a:latin typeface="Arial" panose="020B0604020202020204" pitchFamily="34" charset="0"/>
                <a:cs typeface="Arial" panose="020B0604020202020204" pitchFamily="34" charset="0"/>
              </a:rPr>
              <a:t>Histidine </a:t>
            </a:r>
            <a:r>
              <a:rPr lang="en-US" sz="2400" dirty="0">
                <a:latin typeface="Arial" panose="020B0604020202020204" pitchFamily="34" charset="0"/>
                <a:cs typeface="Arial" panose="020B0604020202020204" pitchFamily="34" charset="0"/>
              </a:rPr>
              <a:t>Tag fusion protein</a:t>
            </a:r>
          </a:p>
          <a:p>
            <a:pPr marL="0" indent="0">
              <a:buNone/>
            </a:pPr>
            <a:endParaRPr lang="en-US" sz="2400" dirty="0" smtClean="0">
              <a:latin typeface="Arial" panose="020B0604020202020204" pitchFamily="34" charset="0"/>
              <a:cs typeface="Arial" panose="020B0604020202020204" pitchFamily="34" charset="0"/>
            </a:endParaRPr>
          </a:p>
          <a:p>
            <a:pPr marL="0" indent="0">
              <a:buNone/>
            </a:pPr>
            <a:r>
              <a:rPr lang="en-US" sz="2400" dirty="0" smtClean="0">
                <a:latin typeface="Arial" panose="020B0604020202020204" pitchFamily="34" charset="0"/>
                <a:cs typeface="Arial" panose="020B0604020202020204" pitchFamily="34" charset="0"/>
              </a:rPr>
              <a:t>5’ RACE Transcripts 1 and 2 </a:t>
            </a:r>
          </a:p>
          <a:p>
            <a:pPr lvl="1">
              <a:buFont typeface="Arial" panose="020B0604020202020204" pitchFamily="34" charset="0"/>
              <a:buChar char="•"/>
            </a:pPr>
            <a:r>
              <a:rPr lang="en-US" sz="2400" dirty="0" smtClean="0">
                <a:latin typeface="Arial" panose="020B0604020202020204" pitchFamily="34" charset="0"/>
                <a:cs typeface="Arial" panose="020B0604020202020204" pitchFamily="34" charset="0"/>
              </a:rPr>
              <a:t>pSE380 - inducible </a:t>
            </a:r>
            <a:r>
              <a:rPr lang="en-US" sz="2400" i="1" dirty="0" err="1" smtClean="0">
                <a:latin typeface="Arial" panose="020B0604020202020204" pitchFamily="34" charset="0"/>
                <a:cs typeface="Arial" panose="020B0604020202020204" pitchFamily="34" charset="0"/>
              </a:rPr>
              <a:t>lacZ</a:t>
            </a:r>
            <a:r>
              <a:rPr lang="en-US" sz="2400" dirty="0" smtClean="0">
                <a:latin typeface="Arial" panose="020B0604020202020204" pitchFamily="34" charset="0"/>
                <a:cs typeface="Arial" panose="020B0604020202020204" pitchFamily="34" charset="0"/>
              </a:rPr>
              <a:t> promoter w/o RBS</a:t>
            </a:r>
          </a:p>
          <a:p>
            <a:pPr lvl="1">
              <a:buFont typeface="Arial" panose="020B0604020202020204" pitchFamily="34" charset="0"/>
              <a:buChar char="•"/>
            </a:pPr>
            <a:r>
              <a:rPr lang="en-US" sz="2400" dirty="0" smtClean="0">
                <a:latin typeface="Arial" panose="020B0604020202020204" pitchFamily="34" charset="0"/>
                <a:cs typeface="Arial" panose="020B0604020202020204" pitchFamily="34" charset="0"/>
              </a:rPr>
              <a:t>Native protein</a:t>
            </a:r>
          </a:p>
          <a:p>
            <a:pPr marL="0" indent="0">
              <a:buNone/>
            </a:pPr>
            <a:r>
              <a:rPr lang="en-US" dirty="0"/>
              <a:t>	</a:t>
            </a:r>
            <a:endParaRPr lang="en-US" dirty="0" smtClean="0"/>
          </a:p>
          <a:p>
            <a:pPr lvl="1">
              <a:buFont typeface="Arial" panose="020B0604020202020204" pitchFamily="34" charset="0"/>
              <a:buChar char="•"/>
            </a:pPr>
            <a:endParaRPr lang="en-US" dirty="0" smtClean="0"/>
          </a:p>
        </p:txBody>
      </p:sp>
    </p:spTree>
    <p:extLst>
      <p:ext uri="{BB962C8B-B14F-4D97-AF65-F5344CB8AC3E}">
        <p14:creationId xmlns="" xmlns:p14="http://schemas.microsoft.com/office/powerpoint/2010/main" val="125827242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74638"/>
            <a:ext cx="7315200" cy="1143000"/>
          </a:xfrm>
        </p:spPr>
        <p:txBody>
          <a:bodyPr>
            <a:noAutofit/>
          </a:bodyPr>
          <a:lstStyle/>
          <a:p>
            <a:r>
              <a:rPr lang="en-US" sz="3600" dirty="0" smtClean="0">
                <a:latin typeface="Arial" panose="020B0604020202020204" pitchFamily="34" charset="0"/>
                <a:cs typeface="Arial" panose="020B0604020202020204" pitchFamily="34" charset="0"/>
              </a:rPr>
              <a:t>Truncated </a:t>
            </a:r>
            <a:r>
              <a:rPr lang="en-US" sz="3600" dirty="0" err="1" smtClean="0">
                <a:latin typeface="Arial" panose="020B0604020202020204" pitchFamily="34" charset="0"/>
                <a:cs typeface="Arial" panose="020B0604020202020204" pitchFamily="34" charset="0"/>
              </a:rPr>
              <a:t>MlrA</a:t>
            </a:r>
            <a:r>
              <a:rPr lang="en-US" sz="3600" dirty="0" smtClean="0">
                <a:latin typeface="Arial" panose="020B0604020202020204" pitchFamily="34" charset="0"/>
                <a:cs typeface="Arial" panose="020B0604020202020204" pitchFamily="34" charset="0"/>
              </a:rPr>
              <a:t> proteins regulate CR affinity</a:t>
            </a:r>
            <a:endParaRPr lang="en-US" sz="3600" dirty="0">
              <a:latin typeface="Arial" panose="020B0604020202020204" pitchFamily="34" charset="0"/>
              <a:cs typeface="Arial" panose="020B0604020202020204" pitchFamily="34" charset="0"/>
            </a:endParaRPr>
          </a:p>
        </p:txBody>
      </p:sp>
      <p:pic>
        <p:nvPicPr>
          <p:cNvPr id="6147" name="Picture 3" descr="C:\Users\guhlich\Desktop\truncates paper\380 truncates in R2R and R2R-mlrA\R2R+pSE-MlrAT1T23_20140507_crop.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70612" y="1752600"/>
            <a:ext cx="6654578" cy="5029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21772624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noAutofit/>
          </a:bodyPr>
          <a:lstStyle/>
          <a:p>
            <a:r>
              <a:rPr lang="en-US" sz="3600" dirty="0" smtClean="0">
                <a:latin typeface="Arial" panose="020B0604020202020204" pitchFamily="34" charset="0"/>
                <a:cs typeface="Arial" panose="020B0604020202020204" pitchFamily="34" charset="0"/>
              </a:rPr>
              <a:t>DNA binding assays: </a:t>
            </a:r>
            <a:r>
              <a:rPr lang="en-US" sz="3600" dirty="0" err="1" smtClean="0">
                <a:latin typeface="Arial" panose="020B0604020202020204" pitchFamily="34" charset="0"/>
                <a:cs typeface="Arial" panose="020B0604020202020204" pitchFamily="34" charset="0"/>
              </a:rPr>
              <a:t>MlrA</a:t>
            </a:r>
            <a:r>
              <a:rPr lang="en-US" sz="3600" dirty="0" smtClean="0">
                <a:latin typeface="Arial" panose="020B0604020202020204" pitchFamily="34" charset="0"/>
                <a:cs typeface="Arial" panose="020B0604020202020204" pitchFamily="34" charset="0"/>
              </a:rPr>
              <a:t> and Truncates with the </a:t>
            </a:r>
            <a:r>
              <a:rPr lang="en-US" sz="3600" i="1" dirty="0" err="1" smtClean="0">
                <a:latin typeface="Arial" panose="020B0604020202020204" pitchFamily="34" charset="0"/>
                <a:cs typeface="Arial" panose="020B0604020202020204" pitchFamily="34" charset="0"/>
              </a:rPr>
              <a:t>csgD</a:t>
            </a:r>
            <a:r>
              <a:rPr lang="en-US" sz="3600" dirty="0" smtClean="0">
                <a:latin typeface="Arial" panose="020B0604020202020204" pitchFamily="34" charset="0"/>
                <a:cs typeface="Arial" panose="020B0604020202020204" pitchFamily="34" charset="0"/>
              </a:rPr>
              <a:t> promoter</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85800" y="1524000"/>
            <a:ext cx="7772400" cy="4114800"/>
          </a:xfrm>
        </p:spPr>
        <p:txBody>
          <a:bodyPr/>
          <a:lstStyle/>
          <a:p>
            <a:r>
              <a:rPr lang="en-US" sz="2400" dirty="0" smtClean="0">
                <a:latin typeface="Arial" panose="020B0604020202020204" pitchFamily="34" charset="0"/>
                <a:cs typeface="Arial" panose="020B0604020202020204" pitchFamily="34" charset="0"/>
              </a:rPr>
              <a:t>GST proteins captured on magnetic beads + plasmid cloned target sequences IGS1 and IGS2 (95 </a:t>
            </a:r>
            <a:r>
              <a:rPr lang="en-US" sz="2400" dirty="0" err="1" smtClean="0">
                <a:latin typeface="Arial" panose="020B0604020202020204" pitchFamily="34" charset="0"/>
                <a:cs typeface="Arial" panose="020B0604020202020204" pitchFamily="34" charset="0"/>
              </a:rPr>
              <a:t>nt</a:t>
            </a:r>
            <a:r>
              <a:rPr lang="en-US" sz="2400" dirty="0" smtClean="0">
                <a:latin typeface="Arial" panose="020B0604020202020204" pitchFamily="34" charset="0"/>
                <a:cs typeface="Arial" panose="020B0604020202020204" pitchFamily="34" charset="0"/>
              </a:rPr>
              <a:t> each)</a:t>
            </a:r>
          </a:p>
          <a:p>
            <a:r>
              <a:rPr lang="en-US" sz="2400" dirty="0" smtClean="0">
                <a:latin typeface="Arial" panose="020B0604020202020204" pitchFamily="34" charset="0"/>
                <a:cs typeface="Arial" panose="020B0604020202020204" pitchFamily="34" charset="0"/>
              </a:rPr>
              <a:t>Detection by RT-PCR: bound target/input target x 100 = % bound by protein</a:t>
            </a:r>
          </a:p>
        </p:txBody>
      </p:sp>
      <p:pic>
        <p:nvPicPr>
          <p:cNvPr id="4" name="Picture 2" descr="C:\Users\guhlich\Documents\mlrA paper\figures and tables\csgD-B_OR_promoter_20120904.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3339144"/>
            <a:ext cx="9144000" cy="351885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05327559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err="1" smtClean="0">
                <a:latin typeface="Arial" panose="020B0604020202020204" pitchFamily="34" charset="0"/>
                <a:cs typeface="Arial" panose="020B0604020202020204" pitchFamily="34" charset="0"/>
              </a:rPr>
              <a:t>MlrA</a:t>
            </a:r>
            <a:r>
              <a:rPr lang="en-US" sz="3600" dirty="0" smtClean="0">
                <a:latin typeface="Arial" panose="020B0604020202020204" pitchFamily="34" charset="0"/>
                <a:cs typeface="Arial" panose="020B0604020202020204" pitchFamily="34" charset="0"/>
              </a:rPr>
              <a:t>, but not the truncated proteins, bind the </a:t>
            </a:r>
            <a:r>
              <a:rPr lang="en-US" sz="3600" i="1" dirty="0" err="1" smtClean="0">
                <a:latin typeface="Arial" panose="020B0604020202020204" pitchFamily="34" charset="0"/>
                <a:cs typeface="Arial" panose="020B0604020202020204" pitchFamily="34" charset="0"/>
              </a:rPr>
              <a:t>csgD</a:t>
            </a:r>
            <a:r>
              <a:rPr lang="en-US" sz="3600" dirty="0" smtClean="0">
                <a:latin typeface="Arial" panose="020B0604020202020204" pitchFamily="34" charset="0"/>
                <a:cs typeface="Arial" panose="020B0604020202020204" pitchFamily="34" charset="0"/>
              </a:rPr>
              <a:t> promoter</a:t>
            </a:r>
            <a:endParaRPr lang="en-US" sz="3600" dirty="0">
              <a:latin typeface="Arial" panose="020B0604020202020204" pitchFamily="34" charset="0"/>
              <a:cs typeface="Arial" panose="020B0604020202020204" pitchFamily="34" charset="0"/>
            </a:endParaRPr>
          </a:p>
        </p:txBody>
      </p:sp>
      <p:pic>
        <p:nvPicPr>
          <p:cNvPr id="3074"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2743200" y="2286000"/>
            <a:ext cx="8240420" cy="28638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51629863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52402"/>
            <a:ext cx="7772400" cy="1470025"/>
          </a:xfrm>
        </p:spPr>
        <p:txBody>
          <a:bodyPr/>
          <a:lstStyle/>
          <a:p>
            <a:r>
              <a:rPr lang="en-US" sz="3600" dirty="0">
                <a:latin typeface="Arial" panose="020B0604020202020204" pitchFamily="34" charset="0"/>
                <a:cs typeface="Arial" panose="020B0604020202020204" pitchFamily="34" charset="0"/>
              </a:rPr>
              <a:t>C-di-GMP</a:t>
            </a:r>
          </a:p>
        </p:txBody>
      </p:sp>
      <p:sp>
        <p:nvSpPr>
          <p:cNvPr id="3" name="Subtitle 2"/>
          <p:cNvSpPr>
            <a:spLocks noGrp="1"/>
          </p:cNvSpPr>
          <p:nvPr>
            <p:ph type="subTitle" idx="1"/>
          </p:nvPr>
        </p:nvSpPr>
        <p:spPr>
          <a:xfrm>
            <a:off x="533400" y="1295400"/>
            <a:ext cx="8458200" cy="4724400"/>
          </a:xfrm>
        </p:spPr>
        <p:txBody>
          <a:bodyPr/>
          <a:lstStyle/>
          <a:p>
            <a:pPr marL="342850" indent="-342850" algn="l">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Second messenger signaling molecule</a:t>
            </a:r>
          </a:p>
          <a:p>
            <a:pPr marL="342850" indent="-342850" algn="l">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Controlled by </a:t>
            </a:r>
            <a:r>
              <a:rPr lang="en-US" sz="2400" dirty="0" err="1">
                <a:solidFill>
                  <a:schemeClr val="tx1"/>
                </a:solidFill>
                <a:latin typeface="Arial" panose="020B0604020202020204" pitchFamily="34" charset="0"/>
                <a:cs typeface="Arial" panose="020B0604020202020204" pitchFamily="34" charset="0"/>
              </a:rPr>
              <a:t>diguanylate</a:t>
            </a:r>
            <a:r>
              <a:rPr lang="en-US" sz="2400" dirty="0">
                <a:solidFill>
                  <a:schemeClr val="tx1"/>
                </a:solidFill>
                <a:latin typeface="Arial" panose="020B0604020202020204" pitchFamily="34" charset="0"/>
                <a:cs typeface="Arial" panose="020B0604020202020204" pitchFamily="34" charset="0"/>
              </a:rPr>
              <a:t> cyclase (DGC) and phosphodiesterase (PDE) pairs – 29 proteins in </a:t>
            </a:r>
            <a:r>
              <a:rPr lang="en-US" sz="2400" i="1" dirty="0">
                <a:solidFill>
                  <a:schemeClr val="tx1"/>
                </a:solidFill>
                <a:latin typeface="Arial" panose="020B0604020202020204" pitchFamily="34" charset="0"/>
                <a:cs typeface="Arial" panose="020B0604020202020204" pitchFamily="34" charset="0"/>
              </a:rPr>
              <a:t>E. coli</a:t>
            </a:r>
          </a:p>
          <a:p>
            <a:pPr marL="342850" indent="-342850" algn="l">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Temporal expression or functional sequestration gives specificity</a:t>
            </a:r>
          </a:p>
          <a:p>
            <a:pPr algn="l"/>
            <a:endParaRPr lang="en-US" sz="2400" dirty="0">
              <a:solidFill>
                <a:schemeClr val="tx1"/>
              </a:solidFill>
              <a:latin typeface="Arial" panose="020B0604020202020204" pitchFamily="34" charset="0"/>
              <a:cs typeface="Arial" panose="020B0604020202020204" pitchFamily="34" charset="0"/>
            </a:endParaRPr>
          </a:p>
          <a:p>
            <a:pPr marL="342850" indent="-342850" algn="l">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37363606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772400" cy="1600200"/>
          </a:xfrm>
        </p:spPr>
        <p:txBody>
          <a:bodyPr>
            <a:normAutofit fontScale="90000"/>
          </a:bodyPr>
          <a:lstStyle/>
          <a:p>
            <a:r>
              <a:rPr lang="en-US" sz="4000" dirty="0" err="1" smtClean="0">
                <a:latin typeface="Arial" panose="020B0604020202020204" pitchFamily="34" charset="0"/>
                <a:cs typeface="Arial" panose="020B0604020202020204" pitchFamily="34" charset="0"/>
              </a:rPr>
              <a:t>YdaM</a:t>
            </a:r>
            <a:r>
              <a:rPr lang="en-US" sz="4000" dirty="0" smtClean="0">
                <a:latin typeface="Arial" panose="020B0604020202020204" pitchFamily="34" charset="0"/>
                <a:cs typeface="Arial" panose="020B0604020202020204" pitchFamily="34" charset="0"/>
              </a:rPr>
              <a:t>/</a:t>
            </a:r>
            <a:r>
              <a:rPr lang="en-US" sz="4000" dirty="0" err="1" smtClean="0">
                <a:latin typeface="Arial" panose="020B0604020202020204" pitchFamily="34" charset="0"/>
                <a:cs typeface="Arial" panose="020B0604020202020204" pitchFamily="34" charset="0"/>
              </a:rPr>
              <a:t>YciR</a:t>
            </a:r>
            <a:r>
              <a:rPr lang="en-US" sz="4000" dirty="0" smtClean="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&amp; </a:t>
            </a:r>
            <a:r>
              <a:rPr lang="en-US" sz="4000" dirty="0" err="1" smtClean="0">
                <a:latin typeface="Arial" panose="020B0604020202020204" pitchFamily="34" charset="0"/>
                <a:cs typeface="Arial" panose="020B0604020202020204" pitchFamily="34" charset="0"/>
              </a:rPr>
              <a:t>YegE</a:t>
            </a:r>
            <a:r>
              <a:rPr lang="en-US" sz="4000" dirty="0" smtClean="0">
                <a:latin typeface="Arial" panose="020B0604020202020204" pitchFamily="34" charset="0"/>
                <a:cs typeface="Arial" panose="020B0604020202020204" pitchFamily="34" charset="0"/>
              </a:rPr>
              <a:t>/</a:t>
            </a:r>
            <a:r>
              <a:rPr lang="en-US" sz="4000" dirty="0" err="1" smtClean="0">
                <a:latin typeface="Arial" panose="020B0604020202020204" pitchFamily="34" charset="0"/>
                <a:cs typeface="Arial" panose="020B0604020202020204" pitchFamily="34" charset="0"/>
              </a:rPr>
              <a:t>YhjH</a:t>
            </a:r>
            <a:r>
              <a:rPr lang="en-US" sz="4000" dirty="0" smtClean="0">
                <a:latin typeface="Arial" panose="020B0604020202020204" pitchFamily="34" charset="0"/>
                <a:cs typeface="Arial" panose="020B0604020202020204" pitchFamily="34" charset="0"/>
              </a:rPr>
              <a:t> control </a:t>
            </a:r>
            <a:r>
              <a:rPr lang="en-US" sz="4000" dirty="0" err="1" smtClean="0">
                <a:latin typeface="Arial" panose="020B0604020202020204" pitchFamily="34" charset="0"/>
                <a:cs typeface="Arial" panose="020B0604020202020204" pitchFamily="34" charset="0"/>
              </a:rPr>
              <a:t>CsgD</a:t>
            </a:r>
            <a:r>
              <a:rPr lang="en-US" sz="4000" dirty="0" smtClean="0">
                <a:latin typeface="Arial" panose="020B0604020202020204" pitchFamily="34" charset="0"/>
                <a:cs typeface="Arial" panose="020B0604020202020204" pitchFamily="34" charset="0"/>
              </a:rPr>
              <a:t> by affecting </a:t>
            </a:r>
            <a:r>
              <a:rPr lang="en-US" sz="4000" dirty="0" err="1" smtClean="0">
                <a:latin typeface="Arial" panose="020B0604020202020204" pitchFamily="34" charset="0"/>
                <a:cs typeface="Arial" panose="020B0604020202020204" pitchFamily="34" charset="0"/>
              </a:rPr>
              <a:t>MlrA</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endParaRPr lang="en-US" dirty="0"/>
          </a:p>
        </p:txBody>
      </p:sp>
      <p:sp>
        <p:nvSpPr>
          <p:cNvPr id="3" name="Content Placeholder 2"/>
          <p:cNvSpPr>
            <a:spLocks noGrp="1"/>
          </p:cNvSpPr>
          <p:nvPr>
            <p:ph idx="1"/>
          </p:nvPr>
        </p:nvSpPr>
        <p:spPr>
          <a:xfrm>
            <a:off x="609600" y="1676400"/>
            <a:ext cx="7772400" cy="4114800"/>
          </a:xfrm>
        </p:spPr>
        <p:txBody>
          <a:bodyPr>
            <a:normAutofit lnSpcReduction="10000"/>
          </a:bodyPr>
          <a:lstStyle/>
          <a:p>
            <a:pPr>
              <a:buFont typeface="Arial" panose="020B0604020202020204" pitchFamily="34" charset="0"/>
              <a:buChar char="•"/>
            </a:pPr>
            <a:r>
              <a:rPr lang="en-US" sz="2400" dirty="0">
                <a:latin typeface="Arial" panose="020B0604020202020204" pitchFamily="34" charset="0"/>
                <a:cs typeface="Arial" panose="020B0604020202020204" pitchFamily="34" charset="0"/>
              </a:rPr>
              <a:t>Two DGC/PDE pairs (control modules) control </a:t>
            </a:r>
            <a:r>
              <a:rPr lang="en-US" sz="2400" i="1" dirty="0" err="1">
                <a:latin typeface="Arial" panose="020B0604020202020204" pitchFamily="34" charset="0"/>
                <a:cs typeface="Arial" panose="020B0604020202020204" pitchFamily="34" charset="0"/>
              </a:rPr>
              <a:t>csgD</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transciption</a:t>
            </a:r>
            <a:r>
              <a:rPr lang="en-US" sz="2400" dirty="0">
                <a:latin typeface="Arial" panose="020B0604020202020204" pitchFamily="34" charset="0"/>
                <a:cs typeface="Arial" panose="020B0604020202020204" pitchFamily="34" charset="0"/>
              </a:rPr>
              <a:t> by affecting </a:t>
            </a:r>
            <a:r>
              <a:rPr lang="en-US" sz="2400" i="1" dirty="0" err="1">
                <a:latin typeface="Arial" panose="020B0604020202020204" pitchFamily="34" charset="0"/>
                <a:cs typeface="Arial" panose="020B0604020202020204" pitchFamily="34" charset="0"/>
              </a:rPr>
              <a:t>mlrA</a:t>
            </a:r>
            <a:r>
              <a:rPr lang="en-US" sz="2400" dirty="0">
                <a:latin typeface="Arial" panose="020B0604020202020204" pitchFamily="34" charset="0"/>
                <a:cs typeface="Arial" panose="020B0604020202020204" pitchFamily="34" charset="0"/>
              </a:rPr>
              <a:t>:  </a:t>
            </a:r>
          </a:p>
          <a:p>
            <a:pPr marL="799985" lvl="1" indent="-342850">
              <a:buFont typeface="Arial" panose="020B0604020202020204" pitchFamily="34" charset="0"/>
              <a:buChar char="•"/>
            </a:pPr>
            <a:r>
              <a:rPr lang="en-US" sz="2000" dirty="0" err="1">
                <a:latin typeface="Arial" panose="020B0604020202020204" pitchFamily="34" charset="0"/>
                <a:cs typeface="Arial" panose="020B0604020202020204" pitchFamily="34" charset="0"/>
              </a:rPr>
              <a:t>YegE</a:t>
            </a:r>
            <a:r>
              <a:rPr lang="en-US" sz="2000" dirty="0">
                <a:latin typeface="Arial" panose="020B0604020202020204" pitchFamily="34" charset="0"/>
                <a:cs typeface="Arial" panose="020B0604020202020204" pitchFamily="34" charset="0"/>
              </a:rPr>
              <a:t> (DCG) / </a:t>
            </a:r>
            <a:r>
              <a:rPr lang="en-US" sz="2000" dirty="0" err="1">
                <a:latin typeface="Arial" panose="020B0604020202020204" pitchFamily="34" charset="0"/>
                <a:cs typeface="Arial" panose="020B0604020202020204" pitchFamily="34" charset="0"/>
              </a:rPr>
              <a:t>YhjH</a:t>
            </a:r>
            <a:r>
              <a:rPr lang="en-US" sz="2000" dirty="0">
                <a:latin typeface="Arial" panose="020B0604020202020204" pitchFamily="34" charset="0"/>
                <a:cs typeface="Arial" panose="020B0604020202020204" pitchFamily="34" charset="0"/>
              </a:rPr>
              <a:t> (PDE) - ↑</a:t>
            </a:r>
            <a:r>
              <a:rPr lang="en-US" sz="2000" dirty="0" err="1">
                <a:latin typeface="Arial" panose="020B0604020202020204" pitchFamily="34" charset="0"/>
                <a:cs typeface="Arial" panose="020B0604020202020204" pitchFamily="34" charset="0"/>
              </a:rPr>
              <a:t>csgD</a:t>
            </a:r>
            <a:r>
              <a:rPr lang="en-US" sz="2000" dirty="0">
                <a:latin typeface="Arial" panose="020B0604020202020204" pitchFamily="34" charset="0"/>
                <a:cs typeface="Arial" panose="020B0604020202020204" pitchFamily="34" charset="0"/>
              </a:rPr>
              <a:t>, ↓motility</a:t>
            </a:r>
          </a:p>
          <a:p>
            <a:pPr marL="799985" lvl="1" indent="-342850">
              <a:buFont typeface="Arial" panose="020B0604020202020204" pitchFamily="34" charset="0"/>
              <a:buChar char="•"/>
            </a:pPr>
            <a:r>
              <a:rPr lang="en-US" sz="2000" dirty="0" err="1">
                <a:latin typeface="Arial" panose="020B0604020202020204" pitchFamily="34" charset="0"/>
                <a:cs typeface="Arial" panose="020B0604020202020204" pitchFamily="34" charset="0"/>
              </a:rPr>
              <a:t>YdaM</a:t>
            </a:r>
            <a:r>
              <a:rPr lang="en-US" sz="2000" dirty="0">
                <a:latin typeface="Arial" panose="020B0604020202020204" pitchFamily="34" charset="0"/>
                <a:cs typeface="Arial" panose="020B0604020202020204" pitchFamily="34" charset="0"/>
              </a:rPr>
              <a:t> (DCG) / </a:t>
            </a:r>
            <a:r>
              <a:rPr lang="en-US" sz="2000" dirty="0" err="1">
                <a:latin typeface="Arial" panose="020B0604020202020204" pitchFamily="34" charset="0"/>
                <a:cs typeface="Arial" panose="020B0604020202020204" pitchFamily="34" charset="0"/>
              </a:rPr>
              <a:t>YciR</a:t>
            </a:r>
            <a:r>
              <a:rPr lang="en-US" sz="2000" dirty="0">
                <a:latin typeface="Arial" panose="020B0604020202020204" pitchFamily="34" charset="0"/>
                <a:cs typeface="Arial" panose="020B0604020202020204" pitchFamily="34" charset="0"/>
              </a:rPr>
              <a:t> (PDE) - ↑</a:t>
            </a:r>
            <a:r>
              <a:rPr lang="en-US" sz="2000" dirty="0" err="1">
                <a:latin typeface="Arial" panose="020B0604020202020204" pitchFamily="34" charset="0"/>
                <a:cs typeface="Arial" panose="020B0604020202020204" pitchFamily="34" charset="0"/>
              </a:rPr>
              <a:t>csgD</a:t>
            </a:r>
            <a:endParaRPr lang="en-US" sz="2000" dirty="0">
              <a:latin typeface="Arial" panose="020B0604020202020204" pitchFamily="34" charset="0"/>
              <a:cs typeface="Arial" panose="020B0604020202020204" pitchFamily="34" charset="0"/>
            </a:endParaRPr>
          </a:p>
          <a:p>
            <a:pPr>
              <a:buFont typeface="Arial" panose="020B0604020202020204" pitchFamily="34" charset="0"/>
              <a:buChar char="•"/>
            </a:pPr>
            <a:r>
              <a:rPr lang="en-US" sz="2400" dirty="0">
                <a:latin typeface="Arial" panose="020B0604020202020204" pitchFamily="34" charset="0"/>
                <a:cs typeface="Arial" panose="020B0604020202020204" pitchFamily="34" charset="0"/>
              </a:rPr>
              <a:t>The control modules function in a cascade, connected by the bi-functional trigger enzyme, </a:t>
            </a:r>
            <a:r>
              <a:rPr lang="en-US" sz="2400" i="1" dirty="0" err="1">
                <a:latin typeface="Arial" panose="020B0604020202020204" pitchFamily="34" charset="0"/>
                <a:cs typeface="Arial" panose="020B0604020202020204" pitchFamily="34" charset="0"/>
              </a:rPr>
              <a:t>yciR</a:t>
            </a:r>
            <a:endParaRPr lang="en-US" sz="2400" i="1" dirty="0">
              <a:latin typeface="Arial" panose="020B0604020202020204" pitchFamily="34" charset="0"/>
              <a:cs typeface="Arial" panose="020B0604020202020204" pitchFamily="34" charset="0"/>
            </a:endParaRPr>
          </a:p>
          <a:p>
            <a:pPr>
              <a:buFont typeface="Arial" panose="020B0604020202020204" pitchFamily="34" charset="0"/>
              <a:buChar char="•"/>
            </a:pPr>
            <a:r>
              <a:rPr lang="en-US" sz="2400" dirty="0" err="1">
                <a:latin typeface="Arial" panose="020B0604020202020204" pitchFamily="34" charset="0"/>
                <a:cs typeface="Arial" panose="020B0604020202020204" pitchFamily="34" charset="0"/>
              </a:rPr>
              <a:t>YdaM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YciR</a:t>
            </a:r>
            <a:r>
              <a:rPr lang="en-US" sz="2400" dirty="0">
                <a:latin typeface="Arial" panose="020B0604020202020204" pitchFamily="34" charset="0"/>
                <a:cs typeface="Arial" panose="020B0604020202020204" pitchFamily="34" charset="0"/>
              </a:rPr>
              <a:t> and </a:t>
            </a:r>
            <a:r>
              <a:rPr lang="en-US" sz="2400" dirty="0" err="1">
                <a:latin typeface="Arial" panose="020B0604020202020204" pitchFamily="34" charset="0"/>
                <a:cs typeface="Arial" panose="020B0604020202020204" pitchFamily="34" charset="0"/>
              </a:rPr>
              <a:t>MlrA</a:t>
            </a:r>
            <a:r>
              <a:rPr lang="en-US" sz="2400" dirty="0">
                <a:latin typeface="Arial" panose="020B0604020202020204" pitchFamily="34" charset="0"/>
                <a:cs typeface="Arial" panose="020B0604020202020204" pitchFamily="34" charset="0"/>
              </a:rPr>
              <a:t> all bind to each other using multiple domain contacts</a:t>
            </a:r>
          </a:p>
          <a:p>
            <a:pPr>
              <a:buFont typeface="Arial" panose="020B0604020202020204" pitchFamily="34" charset="0"/>
              <a:buChar char="•"/>
            </a:pPr>
            <a:r>
              <a:rPr lang="en-US" sz="2400" dirty="0" err="1">
                <a:latin typeface="Arial" panose="020B0604020202020204" pitchFamily="34" charset="0"/>
                <a:cs typeface="Arial" panose="020B0604020202020204" pitchFamily="34" charset="0"/>
              </a:rPr>
              <a:t>YciR</a:t>
            </a:r>
            <a:r>
              <a:rPr lang="en-US" sz="2400" dirty="0">
                <a:latin typeface="Arial" panose="020B0604020202020204" pitchFamily="34" charset="0"/>
                <a:cs typeface="Arial" panose="020B0604020202020204" pitchFamily="34" charset="0"/>
              </a:rPr>
              <a:t> inhibitory role is due to direct contact and that inhibition is antagonized by c-di-GMP from module 1</a:t>
            </a:r>
          </a:p>
          <a:p>
            <a:pPr>
              <a:buFont typeface="Arial" panose="020B0604020202020204" pitchFamily="34" charset="0"/>
              <a:buChar char="•"/>
            </a:pPr>
            <a:r>
              <a:rPr lang="en-US" sz="2400" dirty="0" err="1">
                <a:latin typeface="Arial" panose="020B0604020202020204" pitchFamily="34" charset="0"/>
                <a:cs typeface="Arial" panose="020B0604020202020204" pitchFamily="34" charset="0"/>
              </a:rPr>
              <a:t>YdaM</a:t>
            </a:r>
            <a:r>
              <a:rPr lang="en-US" sz="2400" dirty="0">
                <a:latin typeface="Arial" panose="020B0604020202020204" pitchFamily="34" charset="0"/>
                <a:cs typeface="Arial" panose="020B0604020202020204" pitchFamily="34" charset="0"/>
              </a:rPr>
              <a:t> activation of </a:t>
            </a:r>
            <a:r>
              <a:rPr lang="en-US" sz="2400" dirty="0" err="1">
                <a:latin typeface="Arial" panose="020B0604020202020204" pitchFamily="34" charset="0"/>
                <a:cs typeface="Arial" panose="020B0604020202020204" pitchFamily="34" charset="0"/>
              </a:rPr>
              <a:t>MlrA</a:t>
            </a:r>
            <a:r>
              <a:rPr lang="en-US" sz="2400" dirty="0">
                <a:latin typeface="Arial" panose="020B0604020202020204" pitchFamily="34" charset="0"/>
                <a:cs typeface="Arial" panose="020B0604020202020204" pitchFamily="34" charset="0"/>
              </a:rPr>
              <a:t> is by direct interaction</a:t>
            </a:r>
          </a:p>
          <a:p>
            <a:endParaRPr lang="en-US" dirty="0"/>
          </a:p>
        </p:txBody>
      </p:sp>
      <p:sp>
        <p:nvSpPr>
          <p:cNvPr id="4" name="TextBox 3"/>
          <p:cNvSpPr txBox="1"/>
          <p:nvPr/>
        </p:nvSpPr>
        <p:spPr>
          <a:xfrm>
            <a:off x="4453128" y="6175095"/>
            <a:ext cx="4267200" cy="646331"/>
          </a:xfrm>
          <a:prstGeom prst="rect">
            <a:avLst/>
          </a:prstGeom>
          <a:noFill/>
        </p:spPr>
        <p:txBody>
          <a:bodyPr wrap="square" lIns="91426" tIns="45714" rIns="91426" bIns="45714" rtlCol="0">
            <a:spAutoFit/>
          </a:bodyPr>
          <a:lstStyle/>
          <a:p>
            <a:r>
              <a:rPr lang="en-US" dirty="0" err="1" smtClean="0">
                <a:latin typeface="Arial" panose="020B0604020202020204" pitchFamily="34" charset="0"/>
                <a:cs typeface="Arial" panose="020B0604020202020204" pitchFamily="34" charset="0"/>
              </a:rPr>
              <a:t>Lindenberg</a:t>
            </a:r>
            <a:r>
              <a:rPr lang="en-US" dirty="0" smtClean="0">
                <a:latin typeface="Arial" panose="020B0604020202020204" pitchFamily="34" charset="0"/>
                <a:cs typeface="Arial" panose="020B0604020202020204" pitchFamily="34" charset="0"/>
              </a:rPr>
              <a:t> et al., The </a:t>
            </a:r>
            <a:r>
              <a:rPr lang="en-US" dirty="0">
                <a:latin typeface="Arial" panose="020B0604020202020204" pitchFamily="34" charset="0"/>
                <a:cs typeface="Arial" panose="020B0604020202020204" pitchFamily="34" charset="0"/>
              </a:rPr>
              <a:t>EMBO Journal (2013) 32, 2001–2014</a:t>
            </a:r>
          </a:p>
        </p:txBody>
      </p:sp>
    </p:spTree>
    <p:extLst>
      <p:ext uri="{BB962C8B-B14F-4D97-AF65-F5344CB8AC3E}">
        <p14:creationId xmlns="" xmlns:p14="http://schemas.microsoft.com/office/powerpoint/2010/main" val="371478340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latin typeface="Arial" panose="020B0604020202020204" pitchFamily="34" charset="0"/>
                <a:cs typeface="Arial" panose="020B0604020202020204" pitchFamily="34" charset="0"/>
              </a:rPr>
              <a:t>Conclusions</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295400"/>
            <a:ext cx="8229600" cy="5105400"/>
          </a:xfrm>
        </p:spPr>
        <p:txBody>
          <a:bodyPr>
            <a:normAutofit fontScale="40000" lnSpcReduction="20000"/>
          </a:bodyPr>
          <a:lstStyle/>
          <a:p>
            <a:pPr marL="0" indent="0">
              <a:buNone/>
            </a:pPr>
            <a:endParaRPr lang="en-US" sz="2400" i="1" dirty="0" smtClean="0">
              <a:latin typeface="Arial" panose="020B0604020202020204" pitchFamily="34" charset="0"/>
              <a:cs typeface="Arial" panose="020B0604020202020204" pitchFamily="34" charset="0"/>
            </a:endParaRPr>
          </a:p>
          <a:p>
            <a:r>
              <a:rPr lang="en-US" sz="5900" dirty="0" err="1" smtClean="0">
                <a:latin typeface="Arial" panose="020B0604020202020204" pitchFamily="34" charset="0"/>
                <a:cs typeface="Arial" panose="020B0604020202020204" pitchFamily="34" charset="0"/>
              </a:rPr>
              <a:t>Curli</a:t>
            </a:r>
            <a:r>
              <a:rPr lang="en-US" sz="5900" dirty="0" smtClean="0">
                <a:latin typeface="Arial" panose="020B0604020202020204" pitchFamily="34" charset="0"/>
                <a:cs typeface="Arial" panose="020B0604020202020204" pitchFamily="34" charset="0"/>
              </a:rPr>
              <a:t> deficiencies result from </a:t>
            </a:r>
            <a:r>
              <a:rPr lang="en-US" sz="5900" dirty="0" err="1" smtClean="0">
                <a:latin typeface="Arial" panose="020B0604020202020204" pitchFamily="34" charset="0"/>
                <a:cs typeface="Arial" panose="020B0604020202020204" pitchFamily="34" charset="0"/>
              </a:rPr>
              <a:t>prophage</a:t>
            </a:r>
            <a:r>
              <a:rPr lang="en-US" sz="5900" dirty="0" smtClean="0">
                <a:latin typeface="Arial" panose="020B0604020202020204" pitchFamily="34" charset="0"/>
                <a:cs typeface="Arial" panose="020B0604020202020204" pitchFamily="34" charset="0"/>
              </a:rPr>
              <a:t> insertions in </a:t>
            </a:r>
            <a:r>
              <a:rPr lang="en-US" sz="5900" i="1" dirty="0" err="1" smtClean="0">
                <a:latin typeface="Arial" panose="020B0604020202020204" pitchFamily="34" charset="0"/>
                <a:cs typeface="Arial" panose="020B0604020202020204" pitchFamily="34" charset="0"/>
              </a:rPr>
              <a:t>mlrA</a:t>
            </a:r>
            <a:r>
              <a:rPr lang="en-US" sz="5900" i="1" dirty="0" smtClean="0">
                <a:latin typeface="Arial" panose="020B0604020202020204" pitchFamily="34" charset="0"/>
                <a:cs typeface="Arial" panose="020B0604020202020204" pitchFamily="34" charset="0"/>
              </a:rPr>
              <a:t> </a:t>
            </a:r>
            <a:r>
              <a:rPr lang="en-US" sz="5900" dirty="0" smtClean="0">
                <a:latin typeface="Arial" panose="020B0604020202020204" pitchFamily="34" charset="0"/>
                <a:cs typeface="Arial" panose="020B0604020202020204" pitchFamily="34" charset="0"/>
              </a:rPr>
              <a:t>in serotype O157:H7</a:t>
            </a:r>
          </a:p>
          <a:p>
            <a:pPr marL="0" indent="0">
              <a:buNone/>
            </a:pPr>
            <a:endParaRPr lang="en-US" sz="5900" i="1" dirty="0" smtClean="0">
              <a:latin typeface="Arial" panose="020B0604020202020204" pitchFamily="34" charset="0"/>
              <a:cs typeface="Arial" panose="020B0604020202020204" pitchFamily="34" charset="0"/>
            </a:endParaRPr>
          </a:p>
          <a:p>
            <a:r>
              <a:rPr lang="en-US" sz="5900" dirty="0" smtClean="0">
                <a:latin typeface="Arial" panose="020B0604020202020204" pitchFamily="34" charset="0"/>
                <a:cs typeface="Arial" panose="020B0604020202020204" pitchFamily="34" charset="0"/>
              </a:rPr>
              <a:t>SMX/TM will increase ancestral </a:t>
            </a:r>
            <a:r>
              <a:rPr lang="en-US" sz="5900" i="1" dirty="0" err="1" smtClean="0">
                <a:latin typeface="Arial" panose="020B0604020202020204" pitchFamily="34" charset="0"/>
                <a:cs typeface="Arial" panose="020B0604020202020204" pitchFamily="34" charset="0"/>
              </a:rPr>
              <a:t>mlrA</a:t>
            </a:r>
            <a:r>
              <a:rPr lang="en-US" sz="5900" dirty="0" smtClean="0">
                <a:latin typeface="Arial" panose="020B0604020202020204" pitchFamily="34" charset="0"/>
                <a:cs typeface="Arial" panose="020B0604020202020204" pitchFamily="34" charset="0"/>
              </a:rPr>
              <a:t> to levels sufficient for biofilm formation</a:t>
            </a:r>
          </a:p>
          <a:p>
            <a:pPr marL="0" indent="0">
              <a:buNone/>
            </a:pPr>
            <a:endParaRPr lang="en-US" sz="5900" dirty="0">
              <a:latin typeface="Arial" panose="020B0604020202020204" pitchFamily="34" charset="0"/>
              <a:cs typeface="Arial" panose="020B0604020202020204" pitchFamily="34" charset="0"/>
            </a:endParaRPr>
          </a:p>
          <a:p>
            <a:r>
              <a:rPr lang="en-US" sz="5900" dirty="0" smtClean="0">
                <a:latin typeface="Arial" panose="020B0604020202020204" pitchFamily="34" charset="0"/>
                <a:cs typeface="Arial" panose="020B0604020202020204" pitchFamily="34" charset="0"/>
              </a:rPr>
              <a:t>Transcripts encoding truncated </a:t>
            </a:r>
            <a:r>
              <a:rPr lang="en-US" sz="5900" i="1" dirty="0" err="1" smtClean="0">
                <a:latin typeface="Arial" panose="020B0604020202020204" pitchFamily="34" charset="0"/>
                <a:cs typeface="Arial" panose="020B0604020202020204" pitchFamily="34" charset="0"/>
              </a:rPr>
              <a:t>mlrA</a:t>
            </a:r>
            <a:r>
              <a:rPr lang="en-US" sz="5900" dirty="0" smtClean="0">
                <a:latin typeface="Arial" panose="020B0604020202020204" pitchFamily="34" charset="0"/>
                <a:cs typeface="Arial" panose="020B0604020202020204" pitchFamily="34" charset="0"/>
              </a:rPr>
              <a:t> proteins are expressed from the distal </a:t>
            </a:r>
            <a:r>
              <a:rPr lang="en-US" sz="5900" dirty="0" err="1" smtClean="0">
                <a:latin typeface="Arial" panose="020B0604020202020204" pitchFamily="34" charset="0"/>
                <a:cs typeface="Arial" panose="020B0604020202020204" pitchFamily="34" charset="0"/>
              </a:rPr>
              <a:t>prophage</a:t>
            </a:r>
            <a:r>
              <a:rPr lang="en-US" sz="5900" dirty="0" smtClean="0">
                <a:latin typeface="Arial" panose="020B0604020202020204" pitchFamily="34" charset="0"/>
                <a:cs typeface="Arial" panose="020B0604020202020204" pitchFamily="34" charset="0"/>
              </a:rPr>
              <a:t> / </a:t>
            </a:r>
            <a:r>
              <a:rPr lang="en-US" sz="5900" i="1" dirty="0" err="1" smtClean="0">
                <a:latin typeface="Arial" panose="020B0604020202020204" pitchFamily="34" charset="0"/>
                <a:cs typeface="Arial" panose="020B0604020202020204" pitchFamily="34" charset="0"/>
              </a:rPr>
              <a:t>mlrA</a:t>
            </a:r>
            <a:r>
              <a:rPr lang="en-US" sz="5900" dirty="0" smtClean="0">
                <a:latin typeface="Arial" panose="020B0604020202020204" pitchFamily="34" charset="0"/>
                <a:cs typeface="Arial" panose="020B0604020202020204" pitchFamily="34" charset="0"/>
              </a:rPr>
              <a:t> </a:t>
            </a:r>
          </a:p>
          <a:p>
            <a:pPr marL="0" indent="0">
              <a:buNone/>
            </a:pPr>
            <a:endParaRPr lang="en-US" sz="5900" dirty="0">
              <a:latin typeface="Arial" panose="020B0604020202020204" pitchFamily="34" charset="0"/>
              <a:cs typeface="Arial" panose="020B0604020202020204" pitchFamily="34" charset="0"/>
            </a:endParaRPr>
          </a:p>
          <a:p>
            <a:r>
              <a:rPr lang="en-US" sz="5900" dirty="0" smtClean="0">
                <a:latin typeface="Arial" panose="020B0604020202020204" pitchFamily="34" charset="0"/>
                <a:cs typeface="Arial" panose="020B0604020202020204" pitchFamily="34" charset="0"/>
              </a:rPr>
              <a:t>Truncated </a:t>
            </a:r>
            <a:r>
              <a:rPr lang="en-US" sz="5900" i="1" dirty="0" err="1" smtClean="0">
                <a:latin typeface="Arial" panose="020B0604020202020204" pitchFamily="34" charset="0"/>
                <a:cs typeface="Arial" panose="020B0604020202020204" pitchFamily="34" charset="0"/>
              </a:rPr>
              <a:t>mlrA</a:t>
            </a:r>
            <a:r>
              <a:rPr lang="en-US" sz="5900" dirty="0" smtClean="0">
                <a:latin typeface="Arial" panose="020B0604020202020204" pitchFamily="34" charset="0"/>
                <a:cs typeface="Arial" panose="020B0604020202020204" pitchFamily="34" charset="0"/>
              </a:rPr>
              <a:t> products can modulate CR phenotypes</a:t>
            </a:r>
          </a:p>
          <a:p>
            <a:pPr marL="0" indent="0">
              <a:buNone/>
            </a:pPr>
            <a:endParaRPr lang="en-US" sz="5900" dirty="0" smtClean="0">
              <a:latin typeface="Arial" panose="020B0604020202020204" pitchFamily="34" charset="0"/>
              <a:cs typeface="Arial" panose="020B0604020202020204" pitchFamily="34" charset="0"/>
            </a:endParaRPr>
          </a:p>
          <a:p>
            <a:r>
              <a:rPr lang="en-US" sz="5900" dirty="0">
                <a:latin typeface="Arial" panose="020B0604020202020204" pitchFamily="34" charset="0"/>
                <a:cs typeface="Arial" panose="020B0604020202020204" pitchFamily="34" charset="0"/>
              </a:rPr>
              <a:t>Truncated products do not bind the </a:t>
            </a:r>
            <a:r>
              <a:rPr lang="en-US" sz="5900" i="1" dirty="0" err="1">
                <a:latin typeface="Arial" panose="020B0604020202020204" pitchFamily="34" charset="0"/>
                <a:cs typeface="Arial" panose="020B0604020202020204" pitchFamily="34" charset="0"/>
              </a:rPr>
              <a:t>csgD</a:t>
            </a:r>
            <a:r>
              <a:rPr lang="en-US" sz="5900" dirty="0">
                <a:latin typeface="Arial" panose="020B0604020202020204" pitchFamily="34" charset="0"/>
                <a:cs typeface="Arial" panose="020B0604020202020204" pitchFamily="34" charset="0"/>
              </a:rPr>
              <a:t> promoter and may rely on protein </a:t>
            </a:r>
            <a:r>
              <a:rPr lang="en-US" sz="5900" dirty="0" smtClean="0">
                <a:latin typeface="Arial" panose="020B0604020202020204" pitchFamily="34" charset="0"/>
                <a:cs typeface="Arial" panose="020B0604020202020204" pitchFamily="34" charset="0"/>
              </a:rPr>
              <a:t>contacts</a:t>
            </a:r>
            <a:r>
              <a:rPr lang="en-US" sz="5900" dirty="0">
                <a:latin typeface="Arial" panose="020B0604020202020204" pitchFamily="34" charset="0"/>
                <a:cs typeface="Arial" panose="020B0604020202020204" pitchFamily="34" charset="0"/>
              </a:rPr>
              <a:t>	</a:t>
            </a:r>
            <a:endParaRPr lang="en-US" sz="5900" dirty="0"/>
          </a:p>
        </p:txBody>
      </p:sp>
    </p:spTree>
    <p:extLst>
      <p:ext uri="{BB962C8B-B14F-4D97-AF65-F5344CB8AC3E}">
        <p14:creationId xmlns="" xmlns:p14="http://schemas.microsoft.com/office/powerpoint/2010/main" val="12845228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524000"/>
            <a:ext cx="7772400" cy="2133600"/>
          </a:xfrm>
        </p:spPr>
        <p:txBody>
          <a:bodyPr>
            <a:normAutofit fontScale="90000"/>
          </a:bodyPr>
          <a:lstStyle/>
          <a:p>
            <a:r>
              <a:rPr lang="en-US" dirty="0"/>
              <a:t>Production and regulation of functional amyloid </a:t>
            </a:r>
            <a:r>
              <a:rPr lang="en-US" dirty="0" err="1"/>
              <a:t>curli</a:t>
            </a:r>
            <a:r>
              <a:rPr lang="en-US" dirty="0"/>
              <a:t> fimbriae by Shiga toxin-producing </a:t>
            </a:r>
            <a:r>
              <a:rPr lang="en-US" i="1" dirty="0"/>
              <a:t>Escherichia coli</a:t>
            </a:r>
            <a:r>
              <a:rPr lang="en-US" dirty="0"/>
              <a:t>.	</a:t>
            </a:r>
          </a:p>
        </p:txBody>
      </p:sp>
      <p:sp>
        <p:nvSpPr>
          <p:cNvPr id="3" name="Subtitle 2"/>
          <p:cNvSpPr>
            <a:spLocks noGrp="1"/>
          </p:cNvSpPr>
          <p:nvPr>
            <p:ph type="subTitle" idx="1"/>
          </p:nvPr>
        </p:nvSpPr>
        <p:spPr>
          <a:xfrm>
            <a:off x="1371600" y="4191000"/>
            <a:ext cx="6400800" cy="1752600"/>
          </a:xfrm>
        </p:spPr>
        <p:txBody>
          <a:bodyPr>
            <a:normAutofit fontScale="92500" lnSpcReduction="20000"/>
          </a:bodyPr>
          <a:lstStyle/>
          <a:p>
            <a:r>
              <a:rPr lang="en-US" dirty="0" err="1">
                <a:solidFill>
                  <a:schemeClr val="tx1"/>
                </a:solidFill>
              </a:rPr>
              <a:t>Gaylen</a:t>
            </a:r>
            <a:r>
              <a:rPr lang="en-US" dirty="0">
                <a:solidFill>
                  <a:schemeClr val="tx1"/>
                </a:solidFill>
              </a:rPr>
              <a:t> </a:t>
            </a:r>
            <a:r>
              <a:rPr lang="en-US" dirty="0" err="1" smtClean="0">
                <a:solidFill>
                  <a:schemeClr val="tx1"/>
                </a:solidFill>
              </a:rPr>
              <a:t>Uhlich</a:t>
            </a:r>
            <a:r>
              <a:rPr lang="en-US" dirty="0" smtClean="0">
                <a:solidFill>
                  <a:schemeClr val="tx1"/>
                </a:solidFill>
              </a:rPr>
              <a:t>, DVM, PhD, ACVM</a:t>
            </a:r>
            <a:endParaRPr lang="en-US" dirty="0">
              <a:solidFill>
                <a:schemeClr val="tx1"/>
              </a:solidFill>
            </a:endParaRPr>
          </a:p>
          <a:p>
            <a:r>
              <a:rPr lang="en-US" dirty="0">
                <a:solidFill>
                  <a:schemeClr val="tx1"/>
                </a:solidFill>
              </a:rPr>
              <a:t> </a:t>
            </a:r>
            <a:r>
              <a:rPr lang="en-US" sz="3000" dirty="0">
                <a:solidFill>
                  <a:schemeClr val="tx1"/>
                </a:solidFill>
              </a:rPr>
              <a:t>Eastern Regional Research Center,</a:t>
            </a:r>
          </a:p>
          <a:p>
            <a:r>
              <a:rPr lang="en-US" sz="3000" dirty="0">
                <a:solidFill>
                  <a:schemeClr val="tx1"/>
                </a:solidFill>
              </a:rPr>
              <a:t>USDA Agricultural Research Service, </a:t>
            </a:r>
            <a:r>
              <a:rPr lang="en-US" sz="3000" dirty="0" err="1">
                <a:solidFill>
                  <a:schemeClr val="tx1"/>
                </a:solidFill>
              </a:rPr>
              <a:t>Wyndmoor</a:t>
            </a:r>
            <a:r>
              <a:rPr lang="en-US" sz="3000" dirty="0">
                <a:solidFill>
                  <a:schemeClr val="tx1"/>
                </a:solidFill>
              </a:rPr>
              <a:t>, PA</a:t>
            </a:r>
          </a:p>
          <a:p>
            <a:endParaRPr lang="en-US" dirty="0"/>
          </a:p>
        </p:txBody>
      </p:sp>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2401" y="304800"/>
            <a:ext cx="1695322"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9423196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Arial" panose="020B0604020202020204" pitchFamily="34" charset="0"/>
                <a:cs typeface="Arial" panose="020B0604020202020204" pitchFamily="34" charset="0"/>
              </a:rPr>
              <a:t>Acknowledgments</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fontScale="92500" lnSpcReduction="20000"/>
          </a:bodyPr>
          <a:lstStyle/>
          <a:p>
            <a:r>
              <a:rPr lang="en-US" dirty="0" smtClean="0"/>
              <a:t>Chen-Yi Chen</a:t>
            </a:r>
          </a:p>
          <a:p>
            <a:r>
              <a:rPr lang="en-US" dirty="0" smtClean="0"/>
              <a:t>Christopher Hofmann</a:t>
            </a:r>
          </a:p>
          <a:p>
            <a:endParaRPr lang="en-US" dirty="0"/>
          </a:p>
          <a:p>
            <a:r>
              <a:rPr lang="en-US" dirty="0" smtClean="0"/>
              <a:t>Bryan Cottrell</a:t>
            </a:r>
          </a:p>
          <a:p>
            <a:r>
              <a:rPr lang="en-US" dirty="0" smtClean="0"/>
              <a:t>Ly Nguyen</a:t>
            </a:r>
          </a:p>
          <a:p>
            <a:r>
              <a:rPr lang="en-US" dirty="0" smtClean="0"/>
              <a:t>Terence Strobaugh</a:t>
            </a:r>
          </a:p>
          <a:p>
            <a:r>
              <a:rPr lang="en-US" dirty="0" smtClean="0"/>
              <a:t>John Phillips </a:t>
            </a:r>
          </a:p>
          <a:p>
            <a:r>
              <a:rPr lang="en-US" dirty="0" smtClean="0"/>
              <a:t>George Paoli</a:t>
            </a:r>
          </a:p>
          <a:p>
            <a:r>
              <a:rPr lang="en-US" dirty="0" smtClean="0"/>
              <a:t>Peter Irwin </a:t>
            </a:r>
          </a:p>
          <a:p>
            <a:endParaRPr lang="en-US" dirty="0"/>
          </a:p>
        </p:txBody>
      </p:sp>
    </p:spTree>
    <p:extLst>
      <p:ext uri="{BB962C8B-B14F-4D97-AF65-F5344CB8AC3E}">
        <p14:creationId xmlns="" xmlns:p14="http://schemas.microsoft.com/office/powerpoint/2010/main" val="26913414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guhlich\Desktop\truncates paper\iphone 031_crop.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2057400" y="4724402"/>
            <a:ext cx="5638800" cy="1323439"/>
          </a:xfrm>
          <a:prstGeom prst="rect">
            <a:avLst/>
          </a:prstGeom>
          <a:noFill/>
        </p:spPr>
        <p:txBody>
          <a:bodyPr wrap="square" lIns="91426" tIns="45714" rIns="91426" bIns="45714" rtlCol="0">
            <a:spAutoFit/>
          </a:bodyPr>
          <a:lstStyle/>
          <a:p>
            <a:r>
              <a:rPr lang="en-US" sz="8000" i="1" dirty="0">
                <a:solidFill>
                  <a:schemeClr val="bg1"/>
                </a:solidFill>
              </a:rPr>
              <a:t>Questions?</a:t>
            </a:r>
          </a:p>
        </p:txBody>
      </p:sp>
    </p:spTree>
    <p:extLst>
      <p:ext uri="{BB962C8B-B14F-4D97-AF65-F5344CB8AC3E}">
        <p14:creationId xmlns="" xmlns:p14="http://schemas.microsoft.com/office/powerpoint/2010/main" val="14576846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500063" y="428625"/>
            <a:ext cx="8186737" cy="1143000"/>
          </a:xfrm>
        </p:spPr>
        <p:txBody>
          <a:bodyPr/>
          <a:lstStyle/>
          <a:p>
            <a:r>
              <a:rPr lang="en-US" sz="3600" b="1" smtClean="0">
                <a:solidFill>
                  <a:srgbClr val="FF6600"/>
                </a:solidFill>
                <a:latin typeface="Baskerville Old Face" pitchFamily="18" charset="0"/>
                <a:ea typeface="MS PGothic" pitchFamily="34" charset="-128"/>
              </a:rPr>
              <a:t>Let Us Meet Again</a:t>
            </a:r>
          </a:p>
        </p:txBody>
      </p:sp>
      <p:sp>
        <p:nvSpPr>
          <p:cNvPr id="3" name="Content Placeholder 2"/>
          <p:cNvSpPr>
            <a:spLocks noGrp="1"/>
          </p:cNvSpPr>
          <p:nvPr>
            <p:ph idx="1"/>
          </p:nvPr>
        </p:nvSpPr>
        <p:spPr>
          <a:xfrm>
            <a:off x="642938" y="1714500"/>
            <a:ext cx="8001000" cy="400050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9050">
            <a:solidFill>
              <a:srgbClr val="002060"/>
            </a:solidFill>
          </a:ln>
        </p:spPr>
        <p:txBody>
          <a:bodyPr/>
          <a:lstStyle/>
          <a:p>
            <a:pPr algn="ctr">
              <a:buFont typeface="Arial" charset="0"/>
              <a:buNone/>
              <a:defRPr/>
            </a:pPr>
            <a:r>
              <a:rPr lang="en-US" dirty="0" smtClean="0">
                <a:effectLst>
                  <a:outerShdw blurRad="38100" dist="38100" dir="2700000" algn="tl">
                    <a:srgbClr val="000000">
                      <a:alpha val="43137"/>
                    </a:srgbClr>
                  </a:outerShdw>
                </a:effectLst>
                <a:latin typeface="Georgia" pitchFamily="18" charset="0"/>
              </a:rPr>
              <a:t>We welcome you all to our future conferences of OMICS Group International  </a:t>
            </a:r>
          </a:p>
          <a:p>
            <a:pPr algn="ctr">
              <a:buFont typeface="Arial" charset="0"/>
              <a:buNone/>
              <a:defRPr/>
            </a:pPr>
            <a:endParaRPr lang="en-US" sz="2400" dirty="0" smtClean="0">
              <a:effectLst>
                <a:outerShdw blurRad="38100" dist="38100" dir="2700000" algn="tl">
                  <a:srgbClr val="000000">
                    <a:alpha val="43137"/>
                  </a:srgbClr>
                </a:outerShdw>
              </a:effectLst>
              <a:latin typeface="Georgia" pitchFamily="18" charset="0"/>
            </a:endParaRPr>
          </a:p>
          <a:p>
            <a:pPr algn="ctr">
              <a:buFont typeface="Arial" charset="0"/>
              <a:buNone/>
              <a:defRPr/>
            </a:pPr>
            <a:r>
              <a:rPr lang="en-US" sz="1800" dirty="0" smtClean="0">
                <a:effectLst>
                  <a:outerShdw blurRad="38100" dist="38100" dir="2700000" algn="tl">
                    <a:srgbClr val="000000">
                      <a:alpha val="43137"/>
                    </a:srgbClr>
                  </a:outerShdw>
                </a:effectLst>
                <a:latin typeface="Georgia" pitchFamily="18" charset="0"/>
              </a:rPr>
              <a:t>Please Visit:</a:t>
            </a:r>
            <a:r>
              <a:rPr lang="en-US" sz="2400" dirty="0" smtClean="0">
                <a:effectLst>
                  <a:outerShdw blurRad="38100" dist="38100" dir="2700000" algn="tl">
                    <a:srgbClr val="000000">
                      <a:alpha val="43137"/>
                    </a:srgbClr>
                  </a:outerShdw>
                </a:effectLst>
                <a:latin typeface="Georgia" pitchFamily="18" charset="0"/>
              </a:rPr>
              <a:t/>
            </a:r>
            <a:br>
              <a:rPr lang="en-US" sz="2400" dirty="0" smtClean="0">
                <a:effectLst>
                  <a:outerShdw blurRad="38100" dist="38100" dir="2700000" algn="tl">
                    <a:srgbClr val="000000">
                      <a:alpha val="43137"/>
                    </a:srgbClr>
                  </a:outerShdw>
                </a:effectLst>
                <a:latin typeface="Georgia" pitchFamily="18" charset="0"/>
              </a:rPr>
            </a:br>
            <a:r>
              <a:rPr lang="en-US" sz="2400" dirty="0" smtClean="0">
                <a:effectLst>
                  <a:outerShdw blurRad="38100" dist="38100" dir="2700000" algn="tl">
                    <a:srgbClr val="000000">
                      <a:alpha val="43137"/>
                    </a:srgbClr>
                  </a:outerShdw>
                </a:effectLst>
                <a:latin typeface="Georgia" pitchFamily="18" charset="0"/>
                <a:hlinkClick r:id="rId2"/>
              </a:rPr>
              <a:t>www.omicsgroup.com</a:t>
            </a:r>
            <a:endParaRPr lang="en-US" sz="2400" dirty="0" smtClean="0">
              <a:effectLst>
                <a:outerShdw blurRad="38100" dist="38100" dir="2700000" algn="tl">
                  <a:srgbClr val="000000">
                    <a:alpha val="43137"/>
                  </a:srgbClr>
                </a:outerShdw>
              </a:effectLst>
              <a:latin typeface="Georgia" pitchFamily="18" charset="0"/>
            </a:endParaRPr>
          </a:p>
          <a:p>
            <a:pPr algn="ctr">
              <a:buFont typeface="Arial" charset="0"/>
              <a:buNone/>
              <a:defRPr/>
            </a:pPr>
            <a:r>
              <a:rPr lang="en-US" sz="2400" dirty="0" smtClean="0">
                <a:effectLst>
                  <a:outerShdw blurRad="38100" dist="38100" dir="2700000" algn="tl">
                    <a:srgbClr val="000000">
                      <a:alpha val="43137"/>
                    </a:srgbClr>
                  </a:outerShdw>
                </a:effectLst>
                <a:latin typeface="Georgia" pitchFamily="18" charset="0"/>
                <a:hlinkClick r:id="rId3"/>
              </a:rPr>
              <a:t>www.conferenceseries.com</a:t>
            </a:r>
            <a:endParaRPr lang="en-US" sz="2400" dirty="0" smtClean="0">
              <a:effectLst>
                <a:outerShdw blurRad="38100" dist="38100" dir="2700000" algn="tl">
                  <a:srgbClr val="000000">
                    <a:alpha val="43137"/>
                  </a:srgbClr>
                </a:outerShdw>
              </a:effectLst>
              <a:latin typeface="Georgia" pitchFamily="18" charset="0"/>
            </a:endParaRPr>
          </a:p>
          <a:p>
            <a:pPr algn="ctr">
              <a:buFont typeface="Arial" charset="0"/>
              <a:buNone/>
              <a:defRPr/>
            </a:pPr>
            <a:endParaRPr lang="en-US" sz="2400" dirty="0" smtClean="0">
              <a:effectLst>
                <a:outerShdw blurRad="38100" dist="38100" dir="2700000" algn="tl">
                  <a:srgbClr val="000000">
                    <a:alpha val="43137"/>
                  </a:srgbClr>
                </a:outerShdw>
              </a:effectLst>
              <a:latin typeface="Georgia" pitchFamily="18" charset="0"/>
            </a:endParaRPr>
          </a:p>
          <a:p>
            <a:pPr algn="just">
              <a:buFont typeface="Arial" charset="0"/>
              <a:buNone/>
              <a:defRPr/>
            </a:pPr>
            <a:endParaRPr lang="en-US" sz="2400" dirty="0" smtClean="0">
              <a:effectLst>
                <a:outerShdw blurRad="38100" dist="38100" dir="2700000" algn="tl">
                  <a:srgbClr val="000000">
                    <a:alpha val="43137"/>
                  </a:srgbClr>
                </a:outerShdw>
              </a:effectLst>
            </a:endParaRPr>
          </a:p>
          <a:p>
            <a:pPr algn="just">
              <a:buFont typeface="Arial" charset="0"/>
              <a:buNone/>
              <a:defRPr/>
            </a:pPr>
            <a:endParaRPr lang="en-US" sz="2400" dirty="0" smtClean="0">
              <a:effectLst>
                <a:outerShdw blurRad="38100" dist="38100" dir="2700000" algn="tl">
                  <a:srgbClr val="000000">
                    <a:alpha val="43137"/>
                  </a:srgbClr>
                </a:outerShdw>
              </a:effectLst>
            </a:endParaRPr>
          </a:p>
          <a:p>
            <a:pPr algn="just">
              <a:buFont typeface="Arial" charset="0"/>
              <a:buNone/>
              <a:defRPr/>
            </a:pPr>
            <a:endParaRPr lang="en-US" sz="2400" dirty="0">
              <a:effectLst>
                <a:outerShdw blurRad="38100" dist="38100" dir="2700000" algn="tl">
                  <a:srgbClr val="000000">
                    <a:alpha val="43137"/>
                  </a:srgbClr>
                </a:outerShdw>
              </a:effectLs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62000" y="457202"/>
            <a:ext cx="7772400" cy="1470025"/>
          </a:xfrm>
        </p:spPr>
        <p:txBody>
          <a:bodyPr>
            <a:normAutofit/>
          </a:bodyPr>
          <a:lstStyle/>
          <a:p>
            <a:r>
              <a:rPr lang="en-US" sz="3600" dirty="0">
                <a:latin typeface="Arial" panose="020B0604020202020204" pitchFamily="34" charset="0"/>
                <a:cs typeface="Arial" panose="020B0604020202020204" pitchFamily="34" charset="0"/>
              </a:rPr>
              <a:t>Shiga Toxin-Producing </a:t>
            </a:r>
            <a:r>
              <a:rPr lang="en-US" sz="3600" i="1" dirty="0">
                <a:latin typeface="Arial" panose="020B0604020202020204" pitchFamily="34" charset="0"/>
                <a:cs typeface="Arial" panose="020B0604020202020204" pitchFamily="34" charset="0"/>
              </a:rPr>
              <a:t>E. coli </a:t>
            </a:r>
            <a:r>
              <a:rPr lang="en-US" sz="3600" dirty="0">
                <a:latin typeface="Arial" panose="020B0604020202020204" pitchFamily="34" charset="0"/>
                <a:cs typeface="Arial" panose="020B0604020202020204" pitchFamily="34" charset="0"/>
              </a:rPr>
              <a:t>(STEC)</a:t>
            </a:r>
            <a:br>
              <a:rPr lang="en-US" sz="3600" dirty="0">
                <a:latin typeface="Arial" panose="020B0604020202020204" pitchFamily="34" charset="0"/>
                <a:cs typeface="Arial" panose="020B0604020202020204" pitchFamily="34" charset="0"/>
              </a:rPr>
            </a:br>
            <a:endParaRPr lang="en-US" sz="3600" dirty="0"/>
          </a:p>
        </p:txBody>
      </p:sp>
      <p:sp>
        <p:nvSpPr>
          <p:cNvPr id="4" name="Subtitle 3"/>
          <p:cNvSpPr>
            <a:spLocks noGrp="1"/>
          </p:cNvSpPr>
          <p:nvPr>
            <p:ph type="subTitle" idx="1"/>
          </p:nvPr>
        </p:nvSpPr>
        <p:spPr>
          <a:xfrm>
            <a:off x="1371600" y="1828800"/>
            <a:ext cx="6400800" cy="3810000"/>
          </a:xfrm>
        </p:spPr>
        <p:txBody>
          <a:bodyPr>
            <a:normAutofit lnSpcReduction="10000"/>
          </a:bodyPr>
          <a:lstStyle/>
          <a:p>
            <a:pPr marL="342850" indent="-342850" algn="l">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Food borne; Ruminant reservoir</a:t>
            </a:r>
          </a:p>
          <a:p>
            <a:pPr marL="342850" indent="-342850" algn="l">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Associated with HC and HUS in humans</a:t>
            </a:r>
          </a:p>
          <a:p>
            <a:pPr marL="342850" indent="-342850" algn="l">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Produce Shiga-like toxin(s) (I, II, variants) – encoded on </a:t>
            </a:r>
            <a:r>
              <a:rPr lang="en-US" sz="2400" dirty="0" err="1">
                <a:solidFill>
                  <a:schemeClr val="tx1"/>
                </a:solidFill>
                <a:latin typeface="Arial" panose="020B0604020202020204" pitchFamily="34" charset="0"/>
                <a:cs typeface="Arial" panose="020B0604020202020204" pitchFamily="34" charset="0"/>
              </a:rPr>
              <a:t>lambdoid</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prophage</a:t>
            </a:r>
            <a:endParaRPr lang="en-US" sz="2400" dirty="0">
              <a:solidFill>
                <a:schemeClr val="tx1"/>
              </a:solidFill>
              <a:latin typeface="Arial" panose="020B0604020202020204" pitchFamily="34" charset="0"/>
              <a:cs typeface="Arial" panose="020B0604020202020204" pitchFamily="34" charset="0"/>
            </a:endParaRPr>
          </a:p>
          <a:p>
            <a:pPr marL="342850" indent="-342850" algn="l">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Serotype 0157:H7 &amp; </a:t>
            </a:r>
            <a:r>
              <a:rPr lang="en-US" sz="2400" dirty="0" err="1">
                <a:solidFill>
                  <a:schemeClr val="tx1"/>
                </a:solidFill>
                <a:latin typeface="Arial" panose="020B0604020202020204" pitchFamily="34" charset="0"/>
                <a:cs typeface="Arial" panose="020B0604020202020204" pitchFamily="34" charset="0"/>
              </a:rPr>
              <a:t>Serogroups</a:t>
            </a:r>
            <a:r>
              <a:rPr lang="en-US" sz="2400" dirty="0">
                <a:solidFill>
                  <a:schemeClr val="tx1"/>
                </a:solidFill>
                <a:latin typeface="Arial" panose="020B0604020202020204" pitchFamily="34" charset="0"/>
                <a:cs typeface="Arial" panose="020B0604020202020204" pitchFamily="34" charset="0"/>
              </a:rPr>
              <a:t> O111, O103, O121, O26, O45, O145, O113</a:t>
            </a:r>
          </a:p>
          <a:p>
            <a:pPr marL="342850" indent="-342850" algn="l">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Attachment and persistence factors </a:t>
            </a:r>
          </a:p>
          <a:p>
            <a:pPr marL="799985" lvl="1" indent="-342850" algn="l">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Reservoir (ruminants), </a:t>
            </a:r>
            <a:r>
              <a:rPr lang="en-US" sz="2000" dirty="0" err="1">
                <a:solidFill>
                  <a:schemeClr val="tx1"/>
                </a:solidFill>
                <a:latin typeface="Arial" panose="020B0604020202020204" pitchFamily="34" charset="0"/>
                <a:cs typeface="Arial" panose="020B0604020202020204" pitchFamily="34" charset="0"/>
              </a:rPr>
              <a:t>lairage</a:t>
            </a:r>
            <a:endParaRPr lang="en-US" sz="2000" dirty="0">
              <a:solidFill>
                <a:schemeClr val="tx1"/>
              </a:solidFill>
              <a:latin typeface="Arial" panose="020B0604020202020204" pitchFamily="34" charset="0"/>
              <a:cs typeface="Arial" panose="020B0604020202020204" pitchFamily="34" charset="0"/>
            </a:endParaRPr>
          </a:p>
          <a:p>
            <a:pPr marL="799985" lvl="1" indent="-342850" algn="l">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Food and manufacturing surfaces</a:t>
            </a:r>
          </a:p>
          <a:p>
            <a:pPr marL="799985" lvl="1" indent="-342850" algn="l">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Human host and disease</a:t>
            </a:r>
          </a:p>
        </p:txBody>
      </p:sp>
    </p:spTree>
    <p:extLst>
      <p:ext uri="{BB962C8B-B14F-4D97-AF65-F5344CB8AC3E}">
        <p14:creationId xmlns="" xmlns:p14="http://schemas.microsoft.com/office/powerpoint/2010/main" val="5450827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81002"/>
            <a:ext cx="7772400" cy="1470025"/>
          </a:xfrm>
        </p:spPr>
        <p:txBody>
          <a:bodyPr>
            <a:normAutofit fontScale="90000"/>
          </a:bodyPr>
          <a:lstStyle/>
          <a:p>
            <a:r>
              <a:rPr lang="en-US" sz="4000" dirty="0">
                <a:latin typeface="Arial" panose="020B0604020202020204" pitchFamily="34" charset="0"/>
                <a:cs typeface="Arial" panose="020B0604020202020204" pitchFamily="34" charset="0"/>
              </a:rPr>
              <a:t>Why are </a:t>
            </a:r>
            <a:r>
              <a:rPr lang="en-US" sz="4000" dirty="0" err="1">
                <a:latin typeface="Arial" panose="020B0604020202020204" pitchFamily="34" charset="0"/>
                <a:cs typeface="Arial" panose="020B0604020202020204" pitchFamily="34" charset="0"/>
              </a:rPr>
              <a:t>curli</a:t>
            </a:r>
            <a:r>
              <a:rPr lang="en-US" sz="4000" dirty="0">
                <a:latin typeface="Arial" panose="020B0604020202020204" pitchFamily="34" charset="0"/>
                <a:cs typeface="Arial" panose="020B0604020202020204" pitchFamily="34" charset="0"/>
              </a:rPr>
              <a:t> important in STEC-associated food safety?</a:t>
            </a:r>
            <a:r>
              <a:rPr lang="en-US" dirty="0"/>
              <a:t/>
            </a:r>
            <a:br>
              <a:rPr lang="en-US" dirty="0"/>
            </a:br>
            <a:endParaRPr lang="en-US" dirty="0"/>
          </a:p>
        </p:txBody>
      </p:sp>
      <p:sp>
        <p:nvSpPr>
          <p:cNvPr id="3" name="Subtitle 2"/>
          <p:cNvSpPr>
            <a:spLocks noGrp="1"/>
          </p:cNvSpPr>
          <p:nvPr>
            <p:ph type="subTitle" idx="1"/>
          </p:nvPr>
        </p:nvSpPr>
        <p:spPr>
          <a:xfrm>
            <a:off x="685800" y="1447800"/>
            <a:ext cx="7620000" cy="5181600"/>
          </a:xfrm>
        </p:spPr>
        <p:txBody>
          <a:bodyPr>
            <a:normAutofit fontScale="62500" lnSpcReduction="20000"/>
          </a:bodyPr>
          <a:lstStyle/>
          <a:p>
            <a:r>
              <a:rPr lang="en-US" sz="2900" b="1" dirty="0" smtClean="0">
                <a:solidFill>
                  <a:schemeClr val="tx1"/>
                </a:solidFill>
                <a:latin typeface="Arial" panose="020B0604020202020204" pitchFamily="34" charset="0"/>
                <a:cs typeface="Arial" panose="020B0604020202020204" pitchFamily="34" charset="0"/>
              </a:rPr>
              <a:t>Host </a:t>
            </a:r>
            <a:r>
              <a:rPr lang="en-US" sz="2900" b="1" dirty="0">
                <a:solidFill>
                  <a:schemeClr val="tx1"/>
                </a:solidFill>
                <a:latin typeface="Arial" panose="020B0604020202020204" pitchFamily="34" charset="0"/>
                <a:cs typeface="Arial" panose="020B0604020202020204" pitchFamily="34" charset="0"/>
              </a:rPr>
              <a:t>- 37°C</a:t>
            </a:r>
            <a:endParaRPr lang="en-US" sz="2900" dirty="0">
              <a:solidFill>
                <a:schemeClr val="tx1"/>
              </a:solidFill>
              <a:latin typeface="Arial" panose="020B0604020202020204" pitchFamily="34" charset="0"/>
              <a:cs typeface="Arial" panose="020B0604020202020204" pitchFamily="34" charset="0"/>
            </a:endParaRPr>
          </a:p>
          <a:p>
            <a:pPr algn="l"/>
            <a:r>
              <a:rPr lang="en-US" sz="2900" dirty="0" err="1">
                <a:solidFill>
                  <a:schemeClr val="tx1"/>
                </a:solidFill>
                <a:latin typeface="Arial" panose="020B0604020202020204" pitchFamily="34" charset="0"/>
                <a:cs typeface="Arial" panose="020B0604020202020204" pitchFamily="34" charset="0"/>
              </a:rPr>
              <a:t>Curli</a:t>
            </a:r>
            <a:r>
              <a:rPr lang="en-US" sz="2900" dirty="0">
                <a:solidFill>
                  <a:schemeClr val="tx1"/>
                </a:solidFill>
                <a:latin typeface="Arial" panose="020B0604020202020204" pitchFamily="34" charset="0"/>
                <a:cs typeface="Arial" panose="020B0604020202020204" pitchFamily="34" charset="0"/>
              </a:rPr>
              <a:t> deletion results in </a:t>
            </a:r>
            <a:r>
              <a:rPr lang="en-US" sz="2900" b="1" dirty="0">
                <a:solidFill>
                  <a:schemeClr val="tx1"/>
                </a:solidFill>
                <a:latin typeface="Arial" panose="020B0604020202020204" pitchFamily="34" charset="0"/>
                <a:cs typeface="Arial" panose="020B0604020202020204" pitchFamily="34" charset="0"/>
              </a:rPr>
              <a:t>marked reductions in adhesion to Caco-2 cells</a:t>
            </a:r>
            <a:r>
              <a:rPr lang="en-US" sz="2900" dirty="0">
                <a:solidFill>
                  <a:schemeClr val="tx1"/>
                </a:solidFill>
                <a:latin typeface="Arial" panose="020B0604020202020204" pitchFamily="34" charset="0"/>
                <a:cs typeface="Arial" panose="020B0604020202020204" pitchFamily="34" charset="0"/>
              </a:rPr>
              <a:t> at 37</a:t>
            </a:r>
            <a:r>
              <a:rPr lang="en-US" sz="2900" baseline="30000" dirty="0">
                <a:solidFill>
                  <a:schemeClr val="tx1"/>
                </a:solidFill>
                <a:latin typeface="Arial" panose="020B0604020202020204" pitchFamily="34" charset="0"/>
                <a:cs typeface="Arial" panose="020B0604020202020204" pitchFamily="34" charset="0"/>
              </a:rPr>
              <a:t> °</a:t>
            </a:r>
            <a:r>
              <a:rPr lang="en-US" sz="2900" dirty="0">
                <a:solidFill>
                  <a:schemeClr val="tx1"/>
                </a:solidFill>
                <a:latin typeface="Arial" panose="020B0604020202020204" pitchFamily="34" charset="0"/>
                <a:cs typeface="Arial" panose="020B0604020202020204" pitchFamily="34" charset="0"/>
              </a:rPr>
              <a:t>C </a:t>
            </a:r>
            <a:r>
              <a:rPr lang="en-US" sz="1800" dirty="0">
                <a:solidFill>
                  <a:schemeClr val="tx1"/>
                </a:solidFill>
                <a:latin typeface="Arial" panose="020B0604020202020204" pitchFamily="34" charset="0"/>
                <a:cs typeface="Arial" panose="020B0604020202020204" pitchFamily="34" charset="0"/>
              </a:rPr>
              <a:t>(Rosser </a:t>
            </a:r>
            <a:r>
              <a:rPr lang="en-US" sz="1800" i="1" dirty="0">
                <a:solidFill>
                  <a:schemeClr val="tx1"/>
                </a:solidFill>
                <a:latin typeface="Arial" panose="020B0604020202020204" pitchFamily="34" charset="0"/>
                <a:cs typeface="Arial" panose="020B0604020202020204" pitchFamily="34" charset="0"/>
              </a:rPr>
              <a:t>et al.,</a:t>
            </a:r>
            <a:r>
              <a:rPr lang="en-US" sz="1800" dirty="0">
                <a:solidFill>
                  <a:schemeClr val="tx1"/>
                </a:solidFill>
                <a:latin typeface="Arial" panose="020B0604020202020204" pitchFamily="34" charset="0"/>
                <a:cs typeface="Arial" panose="020B0604020202020204" pitchFamily="34" charset="0"/>
              </a:rPr>
              <a:t> 2008, Infect. Immun. </a:t>
            </a:r>
            <a:r>
              <a:rPr lang="en-US" sz="1800" b="1" dirty="0">
                <a:solidFill>
                  <a:schemeClr val="tx1"/>
                </a:solidFill>
                <a:latin typeface="Arial" panose="020B0604020202020204" pitchFamily="34" charset="0"/>
                <a:cs typeface="Arial" panose="020B0604020202020204" pitchFamily="34" charset="0"/>
              </a:rPr>
              <a:t>76:</a:t>
            </a:r>
            <a:r>
              <a:rPr lang="en-US" sz="1800" dirty="0">
                <a:solidFill>
                  <a:schemeClr val="tx1"/>
                </a:solidFill>
                <a:latin typeface="Arial" panose="020B0604020202020204" pitchFamily="34" charset="0"/>
                <a:cs typeface="Arial" panose="020B0604020202020204" pitchFamily="34" charset="0"/>
              </a:rPr>
              <a:t>5598-5607)</a:t>
            </a:r>
            <a:r>
              <a:rPr lang="en-US" sz="2000" dirty="0">
                <a:solidFill>
                  <a:schemeClr val="tx1"/>
                </a:solidFill>
                <a:latin typeface="Arial" panose="020B0604020202020204" pitchFamily="34" charset="0"/>
                <a:cs typeface="Arial" panose="020B0604020202020204" pitchFamily="34" charset="0"/>
              </a:rPr>
              <a:t>. </a:t>
            </a:r>
          </a:p>
          <a:p>
            <a:pPr lvl="0" algn="l"/>
            <a:r>
              <a:rPr lang="en-US" sz="2000" dirty="0">
                <a:solidFill>
                  <a:schemeClr val="tx1"/>
                </a:solidFill>
                <a:latin typeface="Arial" panose="020B0604020202020204" pitchFamily="34" charset="0"/>
                <a:cs typeface="Arial" panose="020B0604020202020204" pitchFamily="34" charset="0"/>
              </a:rPr>
              <a:t>.</a:t>
            </a:r>
          </a:p>
          <a:p>
            <a:pPr lvl="0" algn="l"/>
            <a:r>
              <a:rPr lang="en-US" sz="2900" dirty="0">
                <a:solidFill>
                  <a:schemeClr val="tx1"/>
                </a:solidFill>
                <a:latin typeface="Arial" panose="020B0604020202020204" pitchFamily="34" charset="0"/>
                <a:cs typeface="Arial" panose="020B0604020202020204" pitchFamily="34" charset="0"/>
              </a:rPr>
              <a:t>Deletion of </a:t>
            </a:r>
            <a:r>
              <a:rPr lang="en-US" sz="2900" dirty="0" err="1">
                <a:solidFill>
                  <a:schemeClr val="tx1"/>
                </a:solidFill>
                <a:latin typeface="Arial" panose="020B0604020202020204" pitchFamily="34" charset="0"/>
                <a:cs typeface="Arial" panose="020B0604020202020204" pitchFamily="34" charset="0"/>
              </a:rPr>
              <a:t>curli</a:t>
            </a:r>
            <a:r>
              <a:rPr lang="en-US" sz="2900" dirty="0">
                <a:solidFill>
                  <a:schemeClr val="tx1"/>
                </a:solidFill>
                <a:latin typeface="Arial" panose="020B0604020202020204" pitchFamily="34" charset="0"/>
                <a:cs typeface="Arial" panose="020B0604020202020204" pitchFamily="34" charset="0"/>
              </a:rPr>
              <a:t>/cellulose genes significantly </a:t>
            </a:r>
            <a:r>
              <a:rPr lang="en-US" sz="2900" b="1" dirty="0">
                <a:solidFill>
                  <a:schemeClr val="tx1"/>
                </a:solidFill>
                <a:latin typeface="Arial" panose="020B0604020202020204" pitchFamily="34" charset="0"/>
                <a:cs typeface="Arial" panose="020B0604020202020204" pitchFamily="34" charset="0"/>
              </a:rPr>
              <a:t>reduced adhesion to HT-29 colonic cells</a:t>
            </a:r>
            <a:r>
              <a:rPr lang="en-US" sz="2900" dirty="0">
                <a:solidFill>
                  <a:schemeClr val="tx1"/>
                </a:solidFill>
                <a:latin typeface="Arial" panose="020B0604020202020204" pitchFamily="34" charset="0"/>
                <a:cs typeface="Arial" panose="020B0604020202020204" pitchFamily="34" charset="0"/>
              </a:rPr>
              <a:t> at 37 °C</a:t>
            </a:r>
            <a:r>
              <a:rPr lang="en-US" sz="2600" dirty="0">
                <a:solidFill>
                  <a:schemeClr val="tx1"/>
                </a:solidFill>
                <a:latin typeface="Arial" panose="020B0604020202020204" pitchFamily="34" charset="0"/>
                <a:cs typeface="Arial" panose="020B0604020202020204" pitchFamily="34" charset="0"/>
              </a:rPr>
              <a:t> </a:t>
            </a:r>
            <a:r>
              <a:rPr lang="en-US" sz="1800" dirty="0">
                <a:solidFill>
                  <a:schemeClr val="tx1"/>
                </a:solidFill>
                <a:latin typeface="Arial" panose="020B0604020202020204" pitchFamily="34" charset="0"/>
                <a:cs typeface="Arial" panose="020B0604020202020204" pitchFamily="34" charset="0"/>
              </a:rPr>
              <a:t>(</a:t>
            </a:r>
            <a:r>
              <a:rPr lang="en-US" sz="1800" dirty="0" err="1">
                <a:solidFill>
                  <a:schemeClr val="tx1"/>
                </a:solidFill>
                <a:latin typeface="Arial" panose="020B0604020202020204" pitchFamily="34" charset="0"/>
                <a:cs typeface="Arial" panose="020B0604020202020204" pitchFamily="34" charset="0"/>
              </a:rPr>
              <a:t>Saldaña</a:t>
            </a:r>
            <a:r>
              <a:rPr lang="en-US" sz="1800" dirty="0">
                <a:solidFill>
                  <a:schemeClr val="tx1"/>
                </a:solidFill>
                <a:latin typeface="Arial" panose="020B0604020202020204" pitchFamily="34" charset="0"/>
                <a:cs typeface="Arial" panose="020B0604020202020204" pitchFamily="34" charset="0"/>
              </a:rPr>
              <a:t> </a:t>
            </a:r>
            <a:r>
              <a:rPr lang="en-US" sz="1800" i="1" dirty="0">
                <a:solidFill>
                  <a:schemeClr val="tx1"/>
                </a:solidFill>
                <a:latin typeface="Arial" panose="020B0604020202020204" pitchFamily="34" charset="0"/>
                <a:cs typeface="Arial" panose="020B0604020202020204" pitchFamily="34" charset="0"/>
              </a:rPr>
              <a:t>et al.</a:t>
            </a:r>
            <a:r>
              <a:rPr lang="en-US" sz="1800" dirty="0">
                <a:solidFill>
                  <a:schemeClr val="tx1"/>
                </a:solidFill>
                <a:latin typeface="Arial" panose="020B0604020202020204" pitchFamily="34" charset="0"/>
                <a:cs typeface="Arial" panose="020B0604020202020204" pitchFamily="34" charset="0"/>
              </a:rPr>
              <a:t>, 2009, Environ. </a:t>
            </a:r>
            <a:r>
              <a:rPr lang="en-US" sz="1800" dirty="0" err="1">
                <a:solidFill>
                  <a:schemeClr val="tx1"/>
                </a:solidFill>
                <a:latin typeface="Arial" panose="020B0604020202020204" pitchFamily="34" charset="0"/>
                <a:cs typeface="Arial" panose="020B0604020202020204" pitchFamily="34" charset="0"/>
              </a:rPr>
              <a:t>Microbiol</a:t>
            </a:r>
            <a:r>
              <a:rPr lang="en-US" sz="1800" dirty="0">
                <a:solidFill>
                  <a:schemeClr val="tx1"/>
                </a:solidFill>
                <a:latin typeface="Arial" panose="020B0604020202020204" pitchFamily="34" charset="0"/>
                <a:cs typeface="Arial" panose="020B0604020202020204" pitchFamily="34" charset="0"/>
              </a:rPr>
              <a:t>. </a:t>
            </a:r>
            <a:r>
              <a:rPr lang="en-US" sz="1800" b="1" dirty="0">
                <a:solidFill>
                  <a:schemeClr val="tx1"/>
                </a:solidFill>
                <a:latin typeface="Arial" panose="020B0604020202020204" pitchFamily="34" charset="0"/>
                <a:cs typeface="Arial" panose="020B0604020202020204" pitchFamily="34" charset="0"/>
              </a:rPr>
              <a:t>11:</a:t>
            </a:r>
            <a:r>
              <a:rPr lang="en-US" sz="1800" dirty="0">
                <a:solidFill>
                  <a:schemeClr val="tx1"/>
                </a:solidFill>
                <a:latin typeface="Arial" panose="020B0604020202020204" pitchFamily="34" charset="0"/>
                <a:cs typeface="Arial" panose="020B0604020202020204" pitchFamily="34" charset="0"/>
              </a:rPr>
              <a:t>992- 1006). </a:t>
            </a:r>
          </a:p>
          <a:p>
            <a:pPr lvl="0" algn="l"/>
            <a:endParaRPr lang="en-US" sz="2600" dirty="0">
              <a:solidFill>
                <a:schemeClr val="tx1"/>
              </a:solidFill>
              <a:latin typeface="Arial" panose="020B0604020202020204" pitchFamily="34" charset="0"/>
              <a:cs typeface="Arial" panose="020B0604020202020204" pitchFamily="34" charset="0"/>
            </a:endParaRPr>
          </a:p>
          <a:p>
            <a:pPr lvl="0" algn="l"/>
            <a:r>
              <a:rPr lang="en-US" sz="2900" dirty="0" err="1">
                <a:solidFill>
                  <a:schemeClr val="tx1"/>
                </a:solidFill>
                <a:latin typeface="Arial" panose="020B0604020202020204" pitchFamily="34" charset="0"/>
                <a:cs typeface="Arial" panose="020B0604020202020204" pitchFamily="34" charset="0"/>
              </a:rPr>
              <a:t>Curli</a:t>
            </a:r>
            <a:r>
              <a:rPr lang="en-US" sz="2900" dirty="0">
                <a:solidFill>
                  <a:schemeClr val="tx1"/>
                </a:solidFill>
                <a:latin typeface="Arial" panose="020B0604020202020204" pitchFamily="34" charset="0"/>
                <a:cs typeface="Arial" panose="020B0604020202020204" pitchFamily="34" charset="0"/>
              </a:rPr>
              <a:t>-expressing serotype O157:H7 variants were </a:t>
            </a:r>
            <a:r>
              <a:rPr lang="en-US" sz="2900" b="1" dirty="0">
                <a:solidFill>
                  <a:schemeClr val="tx1"/>
                </a:solidFill>
                <a:latin typeface="Arial" panose="020B0604020202020204" pitchFamily="34" charset="0"/>
                <a:cs typeface="Arial" panose="020B0604020202020204" pitchFamily="34" charset="0"/>
              </a:rPr>
              <a:t>more invasive</a:t>
            </a:r>
            <a:r>
              <a:rPr lang="en-US" sz="2900" dirty="0">
                <a:solidFill>
                  <a:schemeClr val="tx1"/>
                </a:solidFill>
                <a:latin typeface="Arial" panose="020B0604020202020204" pitchFamily="34" charset="0"/>
                <a:cs typeface="Arial" panose="020B0604020202020204" pitchFamily="34" charset="0"/>
              </a:rPr>
              <a:t> for </a:t>
            </a:r>
            <a:r>
              <a:rPr lang="en-US" sz="2900" dirty="0" err="1">
                <a:solidFill>
                  <a:schemeClr val="tx1"/>
                </a:solidFill>
                <a:latin typeface="Arial" panose="020B0604020202020204" pitchFamily="34" charset="0"/>
                <a:cs typeface="Arial" panose="020B0604020202020204" pitchFamily="34" charset="0"/>
              </a:rPr>
              <a:t>HeLa</a:t>
            </a:r>
            <a:r>
              <a:rPr lang="en-US" sz="2900" dirty="0">
                <a:solidFill>
                  <a:schemeClr val="tx1"/>
                </a:solidFill>
                <a:latin typeface="Arial" panose="020B0604020202020204" pitchFamily="34" charset="0"/>
                <a:cs typeface="Arial" panose="020B0604020202020204" pitchFamily="34" charset="0"/>
              </a:rPr>
              <a:t> and HEp-2 cells, and </a:t>
            </a:r>
            <a:r>
              <a:rPr lang="en-US" sz="2900" b="1" dirty="0">
                <a:solidFill>
                  <a:schemeClr val="tx1"/>
                </a:solidFill>
                <a:latin typeface="Arial" panose="020B0604020202020204" pitchFamily="34" charset="0"/>
                <a:cs typeface="Arial" panose="020B0604020202020204" pitchFamily="34" charset="0"/>
              </a:rPr>
              <a:t>more virulent</a:t>
            </a:r>
            <a:r>
              <a:rPr lang="en-US" sz="2900" dirty="0">
                <a:solidFill>
                  <a:schemeClr val="tx1"/>
                </a:solidFill>
                <a:latin typeface="Arial" panose="020B0604020202020204" pitchFamily="34" charset="0"/>
                <a:cs typeface="Arial" panose="020B0604020202020204" pitchFamily="34" charset="0"/>
              </a:rPr>
              <a:t> in a mouse model than their non-</a:t>
            </a:r>
            <a:r>
              <a:rPr lang="en-US" sz="2900" dirty="0" err="1">
                <a:solidFill>
                  <a:schemeClr val="tx1"/>
                </a:solidFill>
                <a:latin typeface="Arial" panose="020B0604020202020204" pitchFamily="34" charset="0"/>
                <a:cs typeface="Arial" panose="020B0604020202020204" pitchFamily="34" charset="0"/>
              </a:rPr>
              <a:t>curliated</a:t>
            </a:r>
            <a:r>
              <a:rPr lang="en-US" sz="2900" dirty="0">
                <a:solidFill>
                  <a:schemeClr val="tx1"/>
                </a:solidFill>
                <a:latin typeface="Arial" panose="020B0604020202020204" pitchFamily="34" charset="0"/>
                <a:cs typeface="Arial" panose="020B0604020202020204" pitchFamily="34" charset="0"/>
              </a:rPr>
              <a:t> parents</a:t>
            </a:r>
            <a:r>
              <a:rPr lang="en-US" sz="2000" dirty="0">
                <a:solidFill>
                  <a:schemeClr val="tx1"/>
                </a:solidFill>
                <a:latin typeface="Arial" panose="020B0604020202020204" pitchFamily="34" charset="0"/>
                <a:cs typeface="Arial" panose="020B0604020202020204" pitchFamily="34" charset="0"/>
              </a:rPr>
              <a:t> </a:t>
            </a:r>
            <a:r>
              <a:rPr lang="en-US" sz="1800" dirty="0">
                <a:solidFill>
                  <a:schemeClr val="tx1"/>
                </a:solidFill>
                <a:latin typeface="Arial" panose="020B0604020202020204" pitchFamily="34" charset="0"/>
                <a:cs typeface="Arial" panose="020B0604020202020204" pitchFamily="34" charset="0"/>
              </a:rPr>
              <a:t>(</a:t>
            </a:r>
            <a:r>
              <a:rPr lang="en-US" sz="1800" dirty="0" err="1">
                <a:solidFill>
                  <a:schemeClr val="tx1"/>
                </a:solidFill>
                <a:latin typeface="Arial" panose="020B0604020202020204" pitchFamily="34" charset="0"/>
                <a:cs typeface="Arial" panose="020B0604020202020204" pitchFamily="34" charset="0"/>
              </a:rPr>
              <a:t>Uhlich</a:t>
            </a:r>
            <a:r>
              <a:rPr lang="en-US" sz="1800" dirty="0">
                <a:solidFill>
                  <a:schemeClr val="tx1"/>
                </a:solidFill>
                <a:latin typeface="Arial" panose="020B0604020202020204" pitchFamily="34" charset="0"/>
                <a:cs typeface="Arial" panose="020B0604020202020204" pitchFamily="34" charset="0"/>
              </a:rPr>
              <a:t> </a:t>
            </a:r>
            <a:r>
              <a:rPr lang="en-US" sz="1800" i="1" dirty="0">
                <a:solidFill>
                  <a:schemeClr val="tx1"/>
                </a:solidFill>
                <a:latin typeface="Arial" panose="020B0604020202020204" pitchFamily="34" charset="0"/>
                <a:cs typeface="Arial" panose="020B0604020202020204" pitchFamily="34" charset="0"/>
              </a:rPr>
              <a:t>et al</a:t>
            </a:r>
            <a:r>
              <a:rPr lang="en-US" sz="1800" dirty="0">
                <a:solidFill>
                  <a:schemeClr val="tx1"/>
                </a:solidFill>
                <a:latin typeface="Arial" panose="020B0604020202020204" pitchFamily="34" charset="0"/>
                <a:cs typeface="Arial" panose="020B0604020202020204" pitchFamily="34" charset="0"/>
              </a:rPr>
              <a:t>., 2002, Infect. Immun. 70:395-399).</a:t>
            </a:r>
          </a:p>
          <a:p>
            <a:pPr lvl="0"/>
            <a:endParaRPr lang="en-US" sz="1900" dirty="0">
              <a:solidFill>
                <a:schemeClr val="tx1"/>
              </a:solidFill>
              <a:latin typeface="Arial" panose="020B0604020202020204" pitchFamily="34" charset="0"/>
              <a:cs typeface="Arial" panose="020B0604020202020204" pitchFamily="34" charset="0"/>
            </a:endParaRPr>
          </a:p>
          <a:p>
            <a:r>
              <a:rPr lang="en-US" sz="2900" b="1" dirty="0">
                <a:solidFill>
                  <a:schemeClr val="tx1"/>
                </a:solidFill>
                <a:latin typeface="Arial" panose="020B0604020202020204" pitchFamily="34" charset="0"/>
                <a:cs typeface="Arial" panose="020B0604020202020204" pitchFamily="34" charset="0"/>
              </a:rPr>
              <a:t>Environment - 30°C</a:t>
            </a:r>
          </a:p>
          <a:p>
            <a:pPr lvl="0" algn="l"/>
            <a:r>
              <a:rPr lang="en-US" sz="2900" dirty="0">
                <a:solidFill>
                  <a:schemeClr val="tx1"/>
                </a:solidFill>
                <a:latin typeface="Arial" panose="020B0604020202020204" pitchFamily="34" charset="0"/>
                <a:cs typeface="Arial" panose="020B0604020202020204" pitchFamily="34" charset="0"/>
              </a:rPr>
              <a:t>Strong </a:t>
            </a:r>
            <a:r>
              <a:rPr lang="en-US" sz="2900" b="1" dirty="0">
                <a:solidFill>
                  <a:schemeClr val="tx1"/>
                </a:solidFill>
                <a:latin typeface="Arial" panose="020B0604020202020204" pitchFamily="34" charset="0"/>
                <a:cs typeface="Arial" panose="020B0604020202020204" pitchFamily="34" charset="0"/>
              </a:rPr>
              <a:t>correlation between biofilm formation and </a:t>
            </a:r>
            <a:r>
              <a:rPr lang="en-US" sz="2900" b="1" dirty="0" err="1">
                <a:solidFill>
                  <a:schemeClr val="tx1"/>
                </a:solidFill>
                <a:latin typeface="Arial" panose="020B0604020202020204" pitchFamily="34" charset="0"/>
                <a:cs typeface="Arial" panose="020B0604020202020204" pitchFamily="34" charset="0"/>
              </a:rPr>
              <a:t>curli</a:t>
            </a:r>
            <a:r>
              <a:rPr lang="en-US" sz="2900" b="1" dirty="0">
                <a:solidFill>
                  <a:schemeClr val="tx1"/>
                </a:solidFill>
                <a:latin typeface="Arial" panose="020B0604020202020204" pitchFamily="34" charset="0"/>
                <a:cs typeface="Arial" panose="020B0604020202020204" pitchFamily="34" charset="0"/>
              </a:rPr>
              <a:t> expression</a:t>
            </a:r>
            <a:r>
              <a:rPr lang="en-US" sz="2900" dirty="0">
                <a:solidFill>
                  <a:schemeClr val="tx1"/>
                </a:solidFill>
                <a:latin typeface="Arial" panose="020B0604020202020204" pitchFamily="34" charset="0"/>
                <a:cs typeface="Arial" panose="020B0604020202020204" pitchFamily="34" charset="0"/>
              </a:rPr>
              <a:t> of in serotype O157:H7 </a:t>
            </a:r>
            <a:r>
              <a:rPr lang="en-US" sz="1800" dirty="0">
                <a:solidFill>
                  <a:schemeClr val="tx1"/>
                </a:solidFill>
                <a:latin typeface="Arial" panose="020B0604020202020204" pitchFamily="34" charset="0"/>
                <a:cs typeface="Arial" panose="020B0604020202020204" pitchFamily="34" charset="0"/>
              </a:rPr>
              <a:t>(</a:t>
            </a:r>
            <a:r>
              <a:rPr lang="en-US" sz="1800" dirty="0" err="1">
                <a:solidFill>
                  <a:schemeClr val="tx1"/>
                </a:solidFill>
                <a:latin typeface="Arial" panose="020B0604020202020204" pitchFamily="34" charset="0"/>
                <a:cs typeface="Arial" panose="020B0604020202020204" pitchFamily="34" charset="0"/>
              </a:rPr>
              <a:t>Tafarello</a:t>
            </a:r>
            <a:r>
              <a:rPr lang="en-US" sz="1800" dirty="0">
                <a:solidFill>
                  <a:schemeClr val="tx1"/>
                </a:solidFill>
                <a:latin typeface="Arial" panose="020B0604020202020204" pitchFamily="34" charset="0"/>
                <a:cs typeface="Arial" panose="020B0604020202020204" pitchFamily="34" charset="0"/>
              </a:rPr>
              <a:t> </a:t>
            </a:r>
            <a:r>
              <a:rPr lang="en-US" sz="1800" i="1" dirty="0">
                <a:solidFill>
                  <a:schemeClr val="tx1"/>
                </a:solidFill>
                <a:latin typeface="Arial" panose="020B0604020202020204" pitchFamily="34" charset="0"/>
                <a:cs typeface="Arial" panose="020B0604020202020204" pitchFamily="34" charset="0"/>
              </a:rPr>
              <a:t>et al</a:t>
            </a:r>
            <a:r>
              <a:rPr lang="en-US" sz="1800" dirty="0">
                <a:solidFill>
                  <a:schemeClr val="tx1"/>
                </a:solidFill>
                <a:latin typeface="Arial" panose="020B0604020202020204" pitchFamily="34" charset="0"/>
                <a:cs typeface="Arial" panose="020B0604020202020204" pitchFamily="34" charset="0"/>
              </a:rPr>
              <a:t>., 2011, Appl. Environ. </a:t>
            </a:r>
            <a:r>
              <a:rPr lang="en-US" sz="1800" dirty="0" err="1">
                <a:solidFill>
                  <a:schemeClr val="tx1"/>
                </a:solidFill>
                <a:latin typeface="Arial" panose="020B0604020202020204" pitchFamily="34" charset="0"/>
                <a:cs typeface="Arial" panose="020B0604020202020204" pitchFamily="34" charset="0"/>
              </a:rPr>
              <a:t>Microbiol</a:t>
            </a:r>
            <a:r>
              <a:rPr lang="en-US" sz="1800" dirty="0">
                <a:solidFill>
                  <a:schemeClr val="tx1"/>
                </a:solidFill>
                <a:latin typeface="Arial" panose="020B0604020202020204" pitchFamily="34" charset="0"/>
                <a:cs typeface="Arial" panose="020B0604020202020204" pitchFamily="34" charset="0"/>
              </a:rPr>
              <a:t>. 77:2201-2208).</a:t>
            </a:r>
          </a:p>
          <a:p>
            <a:pPr lvl="0" algn="l"/>
            <a:endParaRPr lang="en-US" sz="1900" dirty="0">
              <a:solidFill>
                <a:schemeClr val="tx1"/>
              </a:solidFill>
              <a:latin typeface="Arial" panose="020B0604020202020204" pitchFamily="34" charset="0"/>
              <a:cs typeface="Arial" panose="020B0604020202020204" pitchFamily="34" charset="0"/>
            </a:endParaRPr>
          </a:p>
          <a:p>
            <a:pPr lvl="0" algn="l"/>
            <a:r>
              <a:rPr lang="en-US" sz="2900" dirty="0">
                <a:solidFill>
                  <a:schemeClr val="tx1"/>
                </a:solidFill>
                <a:latin typeface="Arial" panose="020B0604020202020204" pitchFamily="34" charset="0"/>
                <a:cs typeface="Arial" panose="020B0604020202020204" pitchFamily="34" charset="0"/>
              </a:rPr>
              <a:t>In serotype O157:H7 </a:t>
            </a:r>
            <a:r>
              <a:rPr lang="en-US" sz="2900" b="1" dirty="0">
                <a:solidFill>
                  <a:schemeClr val="tx1"/>
                </a:solidFill>
                <a:latin typeface="Arial" panose="020B0604020202020204" pitchFamily="34" charset="0"/>
                <a:cs typeface="Arial" panose="020B0604020202020204" pitchFamily="34" charset="0"/>
              </a:rPr>
              <a:t>robust biofilm formation was dependent on </a:t>
            </a:r>
            <a:r>
              <a:rPr lang="en-US" sz="2900" b="1" dirty="0" err="1">
                <a:solidFill>
                  <a:schemeClr val="tx1"/>
                </a:solidFill>
                <a:latin typeface="Arial" panose="020B0604020202020204" pitchFamily="34" charset="0"/>
                <a:cs typeface="Arial" panose="020B0604020202020204" pitchFamily="34" charset="0"/>
              </a:rPr>
              <a:t>curli</a:t>
            </a:r>
            <a:r>
              <a:rPr lang="en-US" sz="2900" b="1" dirty="0">
                <a:solidFill>
                  <a:schemeClr val="tx1"/>
                </a:solidFill>
                <a:latin typeface="Arial" panose="020B0604020202020204" pitchFamily="34" charset="0"/>
                <a:cs typeface="Arial" panose="020B0604020202020204" pitchFamily="34" charset="0"/>
              </a:rPr>
              <a:t> expression;</a:t>
            </a:r>
            <a:r>
              <a:rPr lang="en-US" sz="2900" dirty="0">
                <a:solidFill>
                  <a:schemeClr val="tx1"/>
                </a:solidFill>
                <a:latin typeface="Arial" panose="020B0604020202020204" pitchFamily="34" charset="0"/>
                <a:cs typeface="Arial" panose="020B0604020202020204" pitchFamily="34" charset="0"/>
              </a:rPr>
              <a:t> in non-O157 STEC, </a:t>
            </a:r>
            <a:r>
              <a:rPr lang="en-US" sz="2900" b="1" dirty="0">
                <a:solidFill>
                  <a:schemeClr val="tx1"/>
                </a:solidFill>
                <a:latin typeface="Arial" panose="020B0604020202020204" pitchFamily="34" charset="0"/>
                <a:cs typeface="Arial" panose="020B0604020202020204" pitchFamily="34" charset="0"/>
              </a:rPr>
              <a:t>cellulose and </a:t>
            </a:r>
            <a:r>
              <a:rPr lang="en-US" sz="2900" b="1" dirty="0" err="1">
                <a:solidFill>
                  <a:schemeClr val="tx1"/>
                </a:solidFill>
                <a:latin typeface="Arial" panose="020B0604020202020204" pitchFamily="34" charset="0"/>
                <a:cs typeface="Arial" panose="020B0604020202020204" pitchFamily="34" charset="0"/>
              </a:rPr>
              <a:t>curli</a:t>
            </a:r>
            <a:r>
              <a:rPr lang="en-US" sz="2900" b="1" dirty="0">
                <a:solidFill>
                  <a:schemeClr val="tx1"/>
                </a:solidFill>
                <a:latin typeface="Arial" panose="020B0604020202020204" pitchFamily="34" charset="0"/>
                <a:cs typeface="Arial" panose="020B0604020202020204" pitchFamily="34" charset="0"/>
              </a:rPr>
              <a:t> both affect biofilm formation</a:t>
            </a:r>
            <a:r>
              <a:rPr lang="en-US" sz="2600" dirty="0">
                <a:solidFill>
                  <a:schemeClr val="tx1"/>
                </a:solidFill>
                <a:latin typeface="Arial" panose="020B0604020202020204" pitchFamily="34" charset="0"/>
                <a:cs typeface="Arial" panose="020B0604020202020204" pitchFamily="34" charset="0"/>
              </a:rPr>
              <a:t> </a:t>
            </a:r>
            <a:r>
              <a:rPr lang="en-US" sz="1800" dirty="0">
                <a:solidFill>
                  <a:schemeClr val="tx1"/>
                </a:solidFill>
                <a:latin typeface="Arial" panose="020B0604020202020204" pitchFamily="34" charset="0"/>
                <a:cs typeface="Arial" panose="020B0604020202020204" pitchFamily="34" charset="0"/>
              </a:rPr>
              <a:t>(</a:t>
            </a:r>
            <a:r>
              <a:rPr lang="en-US" sz="1800" dirty="0" err="1">
                <a:solidFill>
                  <a:schemeClr val="tx1"/>
                </a:solidFill>
                <a:latin typeface="Arial" panose="020B0604020202020204" pitchFamily="34" charset="0"/>
                <a:cs typeface="Arial" panose="020B0604020202020204" pitchFamily="34" charset="0"/>
              </a:rPr>
              <a:t>Uhlich</a:t>
            </a:r>
            <a:r>
              <a:rPr lang="en-US" sz="1800" dirty="0">
                <a:solidFill>
                  <a:schemeClr val="tx1"/>
                </a:solidFill>
                <a:latin typeface="Arial" panose="020B0604020202020204" pitchFamily="34" charset="0"/>
                <a:cs typeface="Arial" panose="020B0604020202020204" pitchFamily="34" charset="0"/>
              </a:rPr>
              <a:t>, </a:t>
            </a:r>
            <a:r>
              <a:rPr lang="en-US" sz="1800" i="1" dirty="0">
                <a:solidFill>
                  <a:schemeClr val="tx1"/>
                </a:solidFill>
                <a:latin typeface="Arial" panose="020B0604020202020204" pitchFamily="34" charset="0"/>
                <a:cs typeface="Arial" panose="020B0604020202020204" pitchFamily="34" charset="0"/>
              </a:rPr>
              <a:t>et al</a:t>
            </a:r>
            <a:r>
              <a:rPr lang="en-US" sz="1800" dirty="0">
                <a:solidFill>
                  <a:schemeClr val="tx1"/>
                </a:solidFill>
                <a:latin typeface="Arial" panose="020B0604020202020204" pitchFamily="34" charset="0"/>
                <a:cs typeface="Arial" panose="020B0604020202020204" pitchFamily="34" charset="0"/>
              </a:rPr>
              <a:t>., 2014, FEMS </a:t>
            </a:r>
            <a:r>
              <a:rPr lang="en-US" sz="1800" dirty="0" err="1">
                <a:solidFill>
                  <a:schemeClr val="tx1"/>
                </a:solidFill>
                <a:latin typeface="Arial" panose="020B0604020202020204" pitchFamily="34" charset="0"/>
                <a:cs typeface="Arial" panose="020B0604020202020204" pitchFamily="34" charset="0"/>
              </a:rPr>
              <a:t>Microbiol</a:t>
            </a:r>
            <a:r>
              <a:rPr lang="en-US" sz="1800" dirty="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Lett</a:t>
            </a:r>
            <a:r>
              <a:rPr lang="en-US" sz="1800" dirty="0">
                <a:solidFill>
                  <a:schemeClr val="tx1"/>
                </a:solidFill>
                <a:latin typeface="Arial" panose="020B0604020202020204" pitchFamily="34" charset="0"/>
                <a:cs typeface="Arial" panose="020B0604020202020204" pitchFamily="34" charset="0"/>
              </a:rPr>
              <a:t>. </a:t>
            </a:r>
            <a:r>
              <a:rPr lang="en-US" sz="1800" b="1" dirty="0">
                <a:solidFill>
                  <a:schemeClr val="tx1"/>
                </a:solidFill>
                <a:latin typeface="Arial" panose="020B0604020202020204" pitchFamily="34" charset="0"/>
                <a:cs typeface="Arial" panose="020B0604020202020204" pitchFamily="34" charset="0"/>
              </a:rPr>
              <a:t>354:</a:t>
            </a:r>
            <a:r>
              <a:rPr lang="en-US" sz="1800" dirty="0">
                <a:solidFill>
                  <a:schemeClr val="tx1"/>
                </a:solidFill>
                <a:latin typeface="Arial" panose="020B0604020202020204" pitchFamily="34" charset="0"/>
                <a:cs typeface="Arial" panose="020B0604020202020204" pitchFamily="34" charset="0"/>
              </a:rPr>
              <a:t>133-141).</a:t>
            </a:r>
          </a:p>
          <a:p>
            <a:pPr lvl="0" algn="l"/>
            <a:endParaRPr lang="en-US" sz="1900" dirty="0">
              <a:solidFill>
                <a:schemeClr val="tx1"/>
              </a:solidFill>
              <a:latin typeface="Arial" panose="020B0604020202020204" pitchFamily="34" charset="0"/>
              <a:cs typeface="Arial" panose="020B0604020202020204" pitchFamily="34" charset="0"/>
            </a:endParaRPr>
          </a:p>
          <a:p>
            <a:pPr algn="l"/>
            <a:r>
              <a:rPr lang="en-US" sz="2900" b="1" dirty="0" err="1">
                <a:solidFill>
                  <a:schemeClr val="tx1"/>
                </a:solidFill>
                <a:latin typeface="Arial" panose="020B0604020202020204" pitchFamily="34" charset="0"/>
                <a:cs typeface="Arial" panose="020B0604020202020204" pitchFamily="34" charset="0"/>
              </a:rPr>
              <a:t>Curli</a:t>
            </a:r>
            <a:r>
              <a:rPr lang="en-US" sz="2900" b="1" dirty="0">
                <a:solidFill>
                  <a:schemeClr val="tx1"/>
                </a:solidFill>
                <a:latin typeface="Arial" panose="020B0604020202020204" pitchFamily="34" charset="0"/>
                <a:cs typeface="Arial" panose="020B0604020202020204" pitchFamily="34" charset="0"/>
              </a:rPr>
              <a:t> expression has a critical role in STEC biofilm formation and resistance to sanitizers </a:t>
            </a:r>
            <a:r>
              <a:rPr lang="en-US" sz="1800" b="1" dirty="0">
                <a:solidFill>
                  <a:schemeClr val="tx1"/>
                </a:solidFill>
                <a:latin typeface="Arial" panose="020B0604020202020204" pitchFamily="34" charset="0"/>
                <a:cs typeface="Arial" panose="020B0604020202020204" pitchFamily="34" charset="0"/>
              </a:rPr>
              <a:t>(</a:t>
            </a:r>
            <a:r>
              <a:rPr lang="en-US" sz="1800" dirty="0">
                <a:solidFill>
                  <a:schemeClr val="tx1"/>
                </a:solidFill>
                <a:latin typeface="Arial" panose="020B0604020202020204" pitchFamily="34" charset="0"/>
                <a:cs typeface="Arial" panose="020B0604020202020204" pitchFamily="34" charset="0"/>
              </a:rPr>
              <a:t>Wang et al., 2012, J. Food Protect. 75:1418-1428).</a:t>
            </a:r>
          </a:p>
          <a:p>
            <a:pPr lvl="0" algn="l"/>
            <a:r>
              <a:rPr lang="en-US" sz="18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 xmlns:p14="http://schemas.microsoft.com/office/powerpoint/2010/main" val="13299359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guhlich\Desktop\363_LPP15_010.tif"/>
          <p:cNvPicPr>
            <a:picLocks noChangeAspect="1" noChangeArrowheads="1"/>
          </p:cNvPicPr>
          <p:nvPr/>
        </p:nvPicPr>
        <p:blipFill>
          <a:blip r:embed="rId2" cstate="print"/>
          <a:srcRect l="260" b="6115"/>
          <a:stretch>
            <a:fillRect/>
          </a:stretch>
        </p:blipFill>
        <p:spPr bwMode="auto">
          <a:xfrm>
            <a:off x="2057400" y="2543324"/>
            <a:ext cx="4889566" cy="4238476"/>
          </a:xfrm>
          <a:prstGeom prst="rect">
            <a:avLst/>
          </a:prstGeom>
          <a:noFill/>
        </p:spPr>
      </p:pic>
      <p:sp>
        <p:nvSpPr>
          <p:cNvPr id="3" name="Rectangle 2"/>
          <p:cNvSpPr/>
          <p:nvPr/>
        </p:nvSpPr>
        <p:spPr>
          <a:xfrm>
            <a:off x="990600" y="381000"/>
            <a:ext cx="7620000" cy="2123658"/>
          </a:xfrm>
          <a:prstGeom prst="rect">
            <a:avLst/>
          </a:prstGeom>
        </p:spPr>
        <p:txBody>
          <a:bodyPr wrap="square" lIns="91426" tIns="45714" rIns="91426" bIns="45714">
            <a:spAutoFit/>
          </a:bodyPr>
          <a:lstStyle/>
          <a:p>
            <a:pPr algn="ctr"/>
            <a:r>
              <a:rPr lang="en-US" sz="3600" dirty="0">
                <a:latin typeface="Arial" panose="020B0604020202020204" pitchFamily="34" charset="0"/>
                <a:cs typeface="Arial" panose="020B0604020202020204" pitchFamily="34" charset="0"/>
              </a:rPr>
              <a:t>Biofilm </a:t>
            </a: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Multicellular behavior  on surfaces characterized by expression of </a:t>
            </a:r>
            <a:r>
              <a:rPr lang="en-US" sz="2400" b="1" dirty="0" err="1">
                <a:latin typeface="Arial" panose="020B0604020202020204" pitchFamily="34" charset="0"/>
                <a:cs typeface="Arial" panose="020B0604020202020204" pitchFamily="34" charset="0"/>
              </a:rPr>
              <a:t>curli</a:t>
            </a:r>
            <a:r>
              <a:rPr lang="en-US" sz="2400" b="1" dirty="0">
                <a:latin typeface="Arial" panose="020B0604020202020204" pitchFamily="34" charset="0"/>
                <a:cs typeface="Arial" panose="020B0604020202020204" pitchFamily="34" charset="0"/>
              </a:rPr>
              <a:t> fibers </a:t>
            </a:r>
            <a:r>
              <a:rPr lang="en-US" sz="2400" dirty="0">
                <a:latin typeface="Arial" panose="020B0604020202020204" pitchFamily="34" charset="0"/>
                <a:cs typeface="Arial" panose="020B0604020202020204" pitchFamily="34" charset="0"/>
              </a:rPr>
              <a:t>and polysaccharides, such as </a:t>
            </a:r>
            <a:r>
              <a:rPr lang="en-US" sz="2400" b="1" dirty="0">
                <a:latin typeface="Arial" panose="020B0604020202020204" pitchFamily="34" charset="0"/>
                <a:cs typeface="Arial" panose="020B0604020202020204" pitchFamily="34" charset="0"/>
              </a:rPr>
              <a:t>cellulose</a:t>
            </a:r>
            <a:r>
              <a:rPr lang="en-US" sz="2400" dirty="0">
                <a:latin typeface="Arial" panose="020B0604020202020204" pitchFamily="34" charset="0"/>
                <a:cs typeface="Arial" panose="020B0604020202020204" pitchFamily="34" charset="0"/>
              </a:rPr>
              <a:t>, that encase bacteria in a protective matrix</a:t>
            </a:r>
          </a:p>
        </p:txBody>
      </p:sp>
    </p:spTree>
    <p:extLst>
      <p:ext uri="{BB962C8B-B14F-4D97-AF65-F5344CB8AC3E}">
        <p14:creationId xmlns="" xmlns:p14="http://schemas.microsoft.com/office/powerpoint/2010/main" val="448289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1-6-0004"/>
          <p:cNvPicPr>
            <a:picLocks noChangeAspect="1" noChangeArrowheads="1"/>
          </p:cNvPicPr>
          <p:nvPr/>
        </p:nvPicPr>
        <p:blipFill>
          <a:blip r:embed="rId2" cstate="print"/>
          <a:srcRect l="3819" t="3880" r="1701"/>
          <a:stretch>
            <a:fillRect/>
          </a:stretch>
        </p:blipFill>
        <p:spPr bwMode="auto">
          <a:xfrm flipH="1">
            <a:off x="1447800" y="1447800"/>
            <a:ext cx="2254484" cy="1868166"/>
          </a:xfrm>
          <a:prstGeom prst="rect">
            <a:avLst/>
          </a:prstGeom>
          <a:noFill/>
          <a:ln w="12700">
            <a:solidFill>
              <a:schemeClr val="tx1"/>
            </a:solid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5868938" y="1447800"/>
            <a:ext cx="1600200" cy="1836085"/>
          </a:xfrm>
          <a:prstGeom prst="rect">
            <a:avLst/>
          </a:prstGeom>
          <a:noFill/>
          <a:ln w="12700">
            <a:solidFill>
              <a:schemeClr val="tx1"/>
            </a:solidFill>
            <a:miter lim="800000"/>
            <a:headEnd/>
            <a:tailEnd/>
          </a:ln>
        </p:spPr>
      </p:pic>
      <p:pic>
        <p:nvPicPr>
          <p:cNvPr id="4" name="Picture 2"/>
          <p:cNvPicPr>
            <a:picLocks noChangeAspect="1" noChangeArrowheads="1"/>
          </p:cNvPicPr>
          <p:nvPr/>
        </p:nvPicPr>
        <p:blipFill>
          <a:blip r:embed="rId4" cstate="print"/>
          <a:srcRect/>
          <a:stretch>
            <a:fillRect/>
          </a:stretch>
        </p:blipFill>
        <p:spPr bwMode="auto">
          <a:xfrm>
            <a:off x="2743200" y="4114800"/>
            <a:ext cx="3990109" cy="1981200"/>
          </a:xfrm>
          <a:prstGeom prst="rect">
            <a:avLst/>
          </a:prstGeom>
          <a:noFill/>
          <a:ln w="9525">
            <a:noFill/>
            <a:miter lim="800000"/>
            <a:headEnd/>
            <a:tailEnd/>
          </a:ln>
        </p:spPr>
      </p:pic>
      <p:sp>
        <p:nvSpPr>
          <p:cNvPr id="5" name="Title 4"/>
          <p:cNvSpPr>
            <a:spLocks noGrp="1"/>
          </p:cNvSpPr>
          <p:nvPr>
            <p:ph type="title"/>
          </p:nvPr>
        </p:nvSpPr>
        <p:spPr>
          <a:xfrm>
            <a:off x="457200" y="198438"/>
            <a:ext cx="8229600" cy="715962"/>
          </a:xfrm>
        </p:spPr>
        <p:txBody>
          <a:bodyPr>
            <a:noAutofit/>
          </a:bodyPr>
          <a:lstStyle/>
          <a:p>
            <a:r>
              <a:rPr lang="en-US" sz="3600" dirty="0">
                <a:latin typeface="Arial" panose="020B0604020202020204" pitchFamily="34" charset="0"/>
                <a:cs typeface="Arial" panose="020B0604020202020204" pitchFamily="34" charset="0"/>
              </a:rPr>
              <a:t>Measuring </a:t>
            </a:r>
            <a:r>
              <a:rPr lang="en-US" sz="3600" dirty="0" err="1" smtClean="0">
                <a:latin typeface="Arial" panose="020B0604020202020204" pitchFamily="34" charset="0"/>
                <a:cs typeface="Arial" panose="020B0604020202020204" pitchFamily="34" charset="0"/>
              </a:rPr>
              <a:t>Curli</a:t>
            </a:r>
            <a:r>
              <a:rPr lang="en-US" sz="3600" dirty="0" smtClean="0">
                <a:latin typeface="Arial" panose="020B0604020202020204" pitchFamily="34" charset="0"/>
                <a:cs typeface="Arial" panose="020B0604020202020204" pitchFamily="34" charset="0"/>
              </a:rPr>
              <a:t> / Biofilm </a:t>
            </a:r>
            <a:r>
              <a:rPr lang="en-US" sz="3600" dirty="0">
                <a:latin typeface="Arial" panose="020B0604020202020204" pitchFamily="34" charset="0"/>
                <a:cs typeface="Arial" panose="020B0604020202020204" pitchFamily="34" charset="0"/>
              </a:rPr>
              <a:t>in the </a:t>
            </a:r>
            <a:r>
              <a:rPr lang="en-US" sz="3600" dirty="0" smtClean="0">
                <a:latin typeface="Arial" panose="020B0604020202020204" pitchFamily="34" charset="0"/>
                <a:cs typeface="Arial" panose="020B0604020202020204" pitchFamily="34" charset="0"/>
              </a:rPr>
              <a:t>Lab</a:t>
            </a:r>
            <a:endParaRPr lang="en-US" sz="3600" dirty="0"/>
          </a:p>
        </p:txBody>
      </p:sp>
      <p:sp>
        <p:nvSpPr>
          <p:cNvPr id="6" name="TextBox 5"/>
          <p:cNvSpPr txBox="1"/>
          <p:nvPr/>
        </p:nvSpPr>
        <p:spPr>
          <a:xfrm>
            <a:off x="609600" y="3505200"/>
            <a:ext cx="3934162"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Congo red Indicator Plates</a:t>
            </a:r>
          </a:p>
          <a:p>
            <a:endParaRPr lang="en-US" sz="2400" dirty="0"/>
          </a:p>
        </p:txBody>
      </p:sp>
      <p:sp>
        <p:nvSpPr>
          <p:cNvPr id="7" name="TextBox 6"/>
          <p:cNvSpPr txBox="1"/>
          <p:nvPr/>
        </p:nvSpPr>
        <p:spPr>
          <a:xfrm>
            <a:off x="2209800" y="914400"/>
            <a:ext cx="1447800" cy="461665"/>
          </a:xfrm>
          <a:prstGeom prst="rect">
            <a:avLst/>
          </a:prstGeom>
          <a:noFill/>
        </p:spPr>
        <p:txBody>
          <a:bodyPr wrap="square" rtlCol="0">
            <a:spAutoFit/>
          </a:bodyPr>
          <a:lstStyle/>
          <a:p>
            <a:r>
              <a:rPr lang="en-US" sz="2400" dirty="0" err="1" smtClean="0">
                <a:latin typeface="Arial" panose="020B0604020202020204" pitchFamily="34" charset="0"/>
                <a:cs typeface="Arial" panose="020B0604020202020204" pitchFamily="34" charset="0"/>
              </a:rPr>
              <a:t>Curli</a:t>
            </a:r>
            <a:endParaRPr lang="en-US" sz="2400" dirty="0">
              <a:latin typeface="Arial" panose="020B0604020202020204" pitchFamily="34" charset="0"/>
              <a:cs typeface="Arial" panose="020B0604020202020204" pitchFamily="34" charset="0"/>
            </a:endParaRPr>
          </a:p>
        </p:txBody>
      </p:sp>
      <p:sp>
        <p:nvSpPr>
          <p:cNvPr id="9" name="TextBox 8"/>
          <p:cNvSpPr txBox="1"/>
          <p:nvPr/>
        </p:nvSpPr>
        <p:spPr>
          <a:xfrm>
            <a:off x="6096000" y="914400"/>
            <a:ext cx="1295400" cy="461665"/>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Biofilm</a:t>
            </a:r>
            <a:endParaRPr lang="en-US" sz="2400" dirty="0">
              <a:latin typeface="Arial" panose="020B0604020202020204" pitchFamily="34" charset="0"/>
              <a:cs typeface="Arial" panose="020B0604020202020204" pitchFamily="34" charset="0"/>
            </a:endParaRPr>
          </a:p>
        </p:txBody>
      </p:sp>
      <p:sp>
        <p:nvSpPr>
          <p:cNvPr id="10" name="TextBox 9"/>
          <p:cNvSpPr txBox="1"/>
          <p:nvPr/>
        </p:nvSpPr>
        <p:spPr>
          <a:xfrm>
            <a:off x="5181600" y="3505200"/>
            <a:ext cx="3429000" cy="461665"/>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Crystal Violet Staining</a:t>
            </a:r>
            <a:endParaRPr lang="en-US" sz="2400" dirty="0">
              <a:latin typeface="Arial" panose="020B0604020202020204" pitchFamily="34" charset="0"/>
              <a:cs typeface="Arial" panose="020B0604020202020204" pitchFamily="34" charset="0"/>
            </a:endParaRPr>
          </a:p>
        </p:txBody>
      </p:sp>
      <p:sp>
        <p:nvSpPr>
          <p:cNvPr id="11" name="TextBox 10"/>
          <p:cNvSpPr txBox="1"/>
          <p:nvPr/>
        </p:nvSpPr>
        <p:spPr>
          <a:xfrm>
            <a:off x="3505200" y="6172200"/>
            <a:ext cx="3138219" cy="461665"/>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Electron Microscopy</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3934875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46050" y="995365"/>
            <a:ext cx="8851900" cy="48656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7677254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030290" y="739777"/>
            <a:ext cx="7083425" cy="53768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140823607"/>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
  <TotalTime>5109</TotalTime>
  <Words>895</Words>
  <Application>Microsoft Office PowerPoint</Application>
  <PresentationFormat>On-screen Show (4:3)</PresentationFormat>
  <Paragraphs>162</Paragraphs>
  <Slides>32</Slides>
  <Notes>0</Notes>
  <HiddenSlides>0</HiddenSlides>
  <MMClips>0</MMClips>
  <ScaleCrop>false</ScaleCrop>
  <HeadingPairs>
    <vt:vector size="4" baseType="variant">
      <vt:variant>
        <vt:lpstr>Theme</vt:lpstr>
      </vt:variant>
      <vt:variant>
        <vt:i4>2</vt:i4>
      </vt:variant>
      <vt:variant>
        <vt:lpstr>Slide Titles</vt:lpstr>
      </vt:variant>
      <vt:variant>
        <vt:i4>32</vt:i4>
      </vt:variant>
    </vt:vector>
  </HeadingPairs>
  <TitlesOfParts>
    <vt:vector size="34" baseType="lpstr">
      <vt:lpstr>Office Theme</vt:lpstr>
      <vt:lpstr>Flow</vt:lpstr>
      <vt:lpstr>About OMICS Group</vt:lpstr>
      <vt:lpstr>About OMICS Group Conferences</vt:lpstr>
      <vt:lpstr>Production and regulation of functional amyloid curli fimbriae by Shiga toxin-producing Escherichia coli. </vt:lpstr>
      <vt:lpstr>Shiga Toxin-Producing E. coli (STEC) </vt:lpstr>
      <vt:lpstr>Why are curli important in STEC-associated food safety? </vt:lpstr>
      <vt:lpstr>Slide 6</vt:lpstr>
      <vt:lpstr>Measuring Curli / Biofilm in the Lab</vt:lpstr>
      <vt:lpstr>Slide 8</vt:lpstr>
      <vt:lpstr>Slide 9</vt:lpstr>
      <vt:lpstr>CsgD regulation</vt:lpstr>
      <vt:lpstr>Slide 11</vt:lpstr>
      <vt:lpstr>mlrA encodes a prophage insertion site</vt:lpstr>
      <vt:lpstr>Survey of O157:H7 clinical isolates</vt:lpstr>
      <vt:lpstr>Slide 14</vt:lpstr>
      <vt:lpstr>PA20-R2R: mlrA restored </vt:lpstr>
      <vt:lpstr>Slide 16</vt:lpstr>
      <vt:lpstr>Slide 17</vt:lpstr>
      <vt:lpstr>SMX/TM increases ancestral mlrA</vt:lpstr>
      <vt:lpstr>qRT-PCR</vt:lpstr>
      <vt:lpstr>SMX/TM stimulates biofilm formation</vt:lpstr>
      <vt:lpstr>PA20 expression studies</vt:lpstr>
      <vt:lpstr>Distal mlrA encodes potential truncated proteins</vt:lpstr>
      <vt:lpstr>Cloning</vt:lpstr>
      <vt:lpstr>Truncated MlrA proteins regulate CR affinity</vt:lpstr>
      <vt:lpstr>DNA binding assays: MlrA and Truncates with the csgD promoter</vt:lpstr>
      <vt:lpstr>MlrA, but not the truncated proteins, bind the csgD promoter</vt:lpstr>
      <vt:lpstr>C-di-GMP</vt:lpstr>
      <vt:lpstr>YdaM/YciR &amp; YegE/YhjH control CsgD by affecting MlrA </vt:lpstr>
      <vt:lpstr>Conclusions</vt:lpstr>
      <vt:lpstr>Acknowledgments</vt:lpstr>
      <vt:lpstr>Slide 31</vt:lpstr>
      <vt:lpstr>Let Us Meet Again</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Gaylen Uhlich</dc:creator>
  <cp:lastModifiedBy>user</cp:lastModifiedBy>
  <cp:revision>189</cp:revision>
  <dcterms:created xsi:type="dcterms:W3CDTF">2014-06-02T18:03:49Z</dcterms:created>
  <dcterms:modified xsi:type="dcterms:W3CDTF">2014-11-22T11:52:58Z</dcterms:modified>
</cp:coreProperties>
</file>