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60" r:id="rId3"/>
    <p:sldId id="263" r:id="rId4"/>
    <p:sldId id="285" r:id="rId5"/>
    <p:sldId id="311" r:id="rId6"/>
    <p:sldId id="312" r:id="rId7"/>
    <p:sldId id="313" r:id="rId8"/>
    <p:sldId id="258" r:id="rId9"/>
    <p:sldId id="314" r:id="rId10"/>
    <p:sldId id="265" r:id="rId11"/>
    <p:sldId id="342" r:id="rId12"/>
    <p:sldId id="343" r:id="rId13"/>
    <p:sldId id="266" r:id="rId14"/>
    <p:sldId id="315" r:id="rId15"/>
    <p:sldId id="360" r:id="rId16"/>
    <p:sldId id="267" r:id="rId17"/>
    <p:sldId id="322" r:id="rId18"/>
    <p:sldId id="316" r:id="rId19"/>
    <p:sldId id="321" r:id="rId20"/>
    <p:sldId id="317" r:id="rId21"/>
    <p:sldId id="318" r:id="rId22"/>
    <p:sldId id="294" r:id="rId23"/>
    <p:sldId id="324" r:id="rId24"/>
    <p:sldId id="307" r:id="rId25"/>
    <p:sldId id="327" r:id="rId26"/>
    <p:sldId id="361" r:id="rId27"/>
    <p:sldId id="328" r:id="rId28"/>
    <p:sldId id="308" r:id="rId29"/>
    <p:sldId id="329" r:id="rId30"/>
    <p:sldId id="309" r:id="rId31"/>
    <p:sldId id="330" r:id="rId32"/>
    <p:sldId id="363" r:id="rId33"/>
    <p:sldId id="364" r:id="rId34"/>
    <p:sldId id="331" r:id="rId35"/>
    <p:sldId id="332" r:id="rId36"/>
    <p:sldId id="333" r:id="rId37"/>
    <p:sldId id="356" r:id="rId38"/>
    <p:sldId id="325" r:id="rId39"/>
    <p:sldId id="335" r:id="rId40"/>
    <p:sldId id="326" r:id="rId41"/>
    <p:sldId id="281" r:id="rId42"/>
    <p:sldId id="340" r:id="rId43"/>
    <p:sldId id="336" r:id="rId44"/>
    <p:sldId id="362" r:id="rId45"/>
    <p:sldId id="367" r:id="rId46"/>
    <p:sldId id="338" r:id="rId47"/>
    <p:sldId id="368" r:id="rId48"/>
    <p:sldId id="365" r:id="rId49"/>
    <p:sldId id="366" r:id="rId50"/>
    <p:sldId id="349" r:id="rId51"/>
    <p:sldId id="339" r:id="rId52"/>
    <p:sldId id="344" r:id="rId53"/>
    <p:sldId id="352" r:id="rId54"/>
    <p:sldId id="359" r:id="rId55"/>
    <p:sldId id="347" r:id="rId56"/>
    <p:sldId id="341" r:id="rId57"/>
    <p:sldId id="334" r:id="rId58"/>
    <p:sldId id="353" r:id="rId59"/>
    <p:sldId id="358" r:id="rId60"/>
    <p:sldId id="354"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4F3EC"/>
    <a:srgbClr val="FF0066"/>
    <a:srgbClr val="EF23B5"/>
    <a:srgbClr val="2F04CC"/>
    <a:srgbClr val="0B66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432" autoAdjust="0"/>
    <p:restoredTop sz="94660"/>
  </p:normalViewPr>
  <p:slideViewPr>
    <p:cSldViewPr>
      <p:cViewPr>
        <p:scale>
          <a:sx n="70" d="100"/>
          <a:sy n="70" d="100"/>
        </p:scale>
        <p:origin x="-360" y="4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G:\chart%20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chart%205%20new%20.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Desktop\ASCO%20Abstract\chart%205%20new%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chart%20file%203.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esktop\ASCO%20Abstract\chart%205%20new%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ASCO%20Abstract\chart%205%20new%2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ASCO%20Abstract\chart%205%20new%2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ASCO%20Abstract\chart%205%20new%20.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12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chart%205%20new%20.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er\Desktop\ASCO%20Abstract\chart%205%20new%20%20-%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ser>
          <c:idx val="0"/>
          <c:order val="0"/>
          <c:tx>
            <c:strRef>
              <c:f>Sheet1!$H$9</c:f>
              <c:strCache>
                <c:ptCount val="1"/>
                <c:pt idx="0">
                  <c:v>≥44</c:v>
                </c:pt>
              </c:strCache>
            </c:strRef>
          </c:tx>
          <c:dLbls>
            <c:showVal val="1"/>
          </c:dLbls>
          <c:cat>
            <c:strRef>
              <c:f>Sheet1!$A$10:$G$14</c:f>
              <c:strCache>
                <c:ptCount val="5"/>
                <c:pt idx="0">
                  <c:v>No cancer in blood relatives</c:v>
                </c:pt>
                <c:pt idx="1">
                  <c:v>other than breast in at least   one blood relative</c:v>
                </c:pt>
                <c:pt idx="2">
                  <c:v>other than breast cancer in least on first degree relative</c:v>
                </c:pt>
                <c:pt idx="3">
                  <c:v>Breast cancer on ovarian cancerin at least one blood relative</c:v>
                </c:pt>
                <c:pt idx="4">
                  <c:v>Breast caner or ovarian cancer inat least one first degree relative</c:v>
                </c:pt>
              </c:strCache>
            </c:strRef>
          </c:cat>
          <c:val>
            <c:numRef>
              <c:f>Sheet1!$H$10:$H$14</c:f>
              <c:numCache>
                <c:formatCode>General</c:formatCode>
                <c:ptCount val="5"/>
                <c:pt idx="0">
                  <c:v>43</c:v>
                </c:pt>
                <c:pt idx="1">
                  <c:v>21</c:v>
                </c:pt>
                <c:pt idx="2">
                  <c:v>19</c:v>
                </c:pt>
                <c:pt idx="3">
                  <c:v>10</c:v>
                </c:pt>
                <c:pt idx="4">
                  <c:v>7</c:v>
                </c:pt>
              </c:numCache>
            </c:numRef>
          </c:val>
        </c:ser>
        <c:ser>
          <c:idx val="1"/>
          <c:order val="1"/>
          <c:tx>
            <c:strRef>
              <c:f>Sheet1!$I$9</c:f>
              <c:strCache>
                <c:ptCount val="1"/>
                <c:pt idx="0">
                  <c:v>≤45</c:v>
                </c:pt>
              </c:strCache>
            </c:strRef>
          </c:tx>
          <c:dLbls>
            <c:showVal val="1"/>
          </c:dLbls>
          <c:cat>
            <c:strRef>
              <c:f>Sheet1!$A$10:$G$14</c:f>
              <c:strCache>
                <c:ptCount val="5"/>
                <c:pt idx="0">
                  <c:v>No cancer in blood relatives</c:v>
                </c:pt>
                <c:pt idx="1">
                  <c:v>other than breast in at least   one blood relative</c:v>
                </c:pt>
                <c:pt idx="2">
                  <c:v>other than breast cancer in least on first degree relative</c:v>
                </c:pt>
                <c:pt idx="3">
                  <c:v>Breast cancer on ovarian cancerin at least one blood relative</c:v>
                </c:pt>
                <c:pt idx="4">
                  <c:v>Breast caner or ovarian cancer inat least one first degree relative</c:v>
                </c:pt>
              </c:strCache>
            </c:strRef>
          </c:cat>
          <c:val>
            <c:numRef>
              <c:f>Sheet1!$I$10:$I$14</c:f>
              <c:numCache>
                <c:formatCode>General</c:formatCode>
                <c:ptCount val="5"/>
                <c:pt idx="0">
                  <c:v>52</c:v>
                </c:pt>
                <c:pt idx="1">
                  <c:v>21</c:v>
                </c:pt>
                <c:pt idx="2">
                  <c:v>16</c:v>
                </c:pt>
                <c:pt idx="3">
                  <c:v>7</c:v>
                </c:pt>
                <c:pt idx="4">
                  <c:v>4</c:v>
                </c:pt>
              </c:numCache>
            </c:numRef>
          </c:val>
        </c:ser>
        <c:shape val="box"/>
        <c:axId val="54264192"/>
        <c:axId val="54265728"/>
        <c:axId val="0"/>
      </c:bar3DChart>
      <c:catAx>
        <c:axId val="54264192"/>
        <c:scaling>
          <c:orientation val="minMax"/>
        </c:scaling>
        <c:axPos val="b"/>
        <c:tickLblPos val="nextTo"/>
        <c:crossAx val="54265728"/>
        <c:crosses val="autoZero"/>
        <c:auto val="1"/>
        <c:lblAlgn val="ctr"/>
        <c:lblOffset val="100"/>
      </c:catAx>
      <c:valAx>
        <c:axId val="54265728"/>
        <c:scaling>
          <c:orientation val="minMax"/>
        </c:scaling>
        <c:axPos val="l"/>
        <c:majorGridlines/>
        <c:numFmt formatCode="General" sourceLinked="1"/>
        <c:tickLblPos val="nextTo"/>
        <c:crossAx val="54264192"/>
        <c:crosses val="autoZero"/>
        <c:crossBetween val="between"/>
      </c:valAx>
    </c:plotArea>
    <c:legend>
      <c:legendPos val="r"/>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AngAx val="1"/>
    </c:view3D>
    <c:sideWall>
      <c:spPr>
        <a:noFill/>
        <a:ln w="25400">
          <a:noFill/>
        </a:ln>
      </c:spPr>
    </c:sideWall>
    <c:backWall>
      <c:spPr>
        <a:noFill/>
        <a:ln w="25400">
          <a:noFill/>
        </a:ln>
      </c:spPr>
    </c:backWall>
    <c:plotArea>
      <c:layout/>
      <c:bar3DChart>
        <c:barDir val="col"/>
        <c:grouping val="clustered"/>
        <c:ser>
          <c:idx val="0"/>
          <c:order val="0"/>
          <c:tx>
            <c:strRef>
              <c:f>Sheet1!$A$370</c:f>
              <c:strCache>
                <c:ptCount val="1"/>
                <c:pt idx="0">
                  <c:v>DFS[2 yrs]</c:v>
                </c:pt>
              </c:strCache>
            </c:strRef>
          </c:tx>
          <c:dLbls>
            <c:showVal val="1"/>
          </c:dLbls>
          <c:cat>
            <c:strRef>
              <c:f>Sheet1!$B$369:$C$369</c:f>
              <c:strCache>
                <c:ptCount val="2"/>
                <c:pt idx="0">
                  <c:v> ≥ 44 </c:v>
                </c:pt>
                <c:pt idx="1">
                  <c:v> ≥ 45</c:v>
                </c:pt>
              </c:strCache>
            </c:strRef>
          </c:cat>
          <c:val>
            <c:numRef>
              <c:f>Sheet1!$B$370:$C$370</c:f>
              <c:numCache>
                <c:formatCode>General</c:formatCode>
                <c:ptCount val="2"/>
                <c:pt idx="0">
                  <c:v>83</c:v>
                </c:pt>
                <c:pt idx="1">
                  <c:v>91</c:v>
                </c:pt>
              </c:numCache>
            </c:numRef>
          </c:val>
        </c:ser>
        <c:shape val="cylinder"/>
        <c:axId val="62985344"/>
        <c:axId val="62986880"/>
        <c:axId val="0"/>
      </c:bar3DChart>
      <c:catAx>
        <c:axId val="62985344"/>
        <c:scaling>
          <c:orientation val="minMax"/>
        </c:scaling>
        <c:axPos val="b"/>
        <c:tickLblPos val="nextTo"/>
        <c:crossAx val="62986880"/>
        <c:crosses val="autoZero"/>
        <c:auto val="1"/>
        <c:lblAlgn val="ctr"/>
        <c:lblOffset val="100"/>
      </c:catAx>
      <c:valAx>
        <c:axId val="62986880"/>
        <c:scaling>
          <c:orientation val="minMax"/>
        </c:scaling>
        <c:axPos val="l"/>
        <c:numFmt formatCode="General" sourceLinked="1"/>
        <c:tickLblPos val="nextTo"/>
        <c:crossAx val="62985344"/>
        <c:crosses val="autoZero"/>
        <c:crossBetween val="between"/>
      </c:valAx>
    </c:plotArea>
    <c:legend>
      <c:legendPos val="r"/>
      <c:layout/>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u="none" strike="noStrike" baseline="0"/>
              <a:t>Ki67 pattern</a:t>
            </a:r>
            <a:endParaRPr lang="en-US" sz="1800" u="none"/>
          </a:p>
        </c:rich>
      </c:tx>
      <c:layout>
        <c:manualLayout>
          <c:xMode val="edge"/>
          <c:yMode val="edge"/>
          <c:x val="0.37203477690288828"/>
          <c:y val="0"/>
        </c:manualLayout>
      </c:layout>
      <c:overlay val="1"/>
    </c:title>
    <c:view3D>
      <c:rAngAx val="1"/>
    </c:view3D>
    <c:plotArea>
      <c:layout/>
      <c:bar3DChart>
        <c:barDir val="col"/>
        <c:grouping val="clustered"/>
        <c:ser>
          <c:idx val="0"/>
          <c:order val="0"/>
          <c:tx>
            <c:strRef>
              <c:f>Sheet1!$B$276</c:f>
              <c:strCache>
                <c:ptCount val="1"/>
                <c:pt idx="0">
                  <c:v> ≥ 44 </c:v>
                </c:pt>
              </c:strCache>
            </c:strRef>
          </c:tx>
          <c:dLbls>
            <c:showVal val="1"/>
          </c:dLbls>
          <c:cat>
            <c:strRef>
              <c:f>Sheet1!$A$277:$A$280</c:f>
              <c:strCache>
                <c:ptCount val="3"/>
                <c:pt idx="0">
                  <c:v>High   </c:v>
                </c:pt>
                <c:pt idx="1">
                  <c:v>Medium</c:v>
                </c:pt>
                <c:pt idx="2">
                  <c:v>Low  </c:v>
                </c:pt>
              </c:strCache>
            </c:strRef>
          </c:cat>
          <c:val>
            <c:numRef>
              <c:f>Sheet1!$B$277:$B$280</c:f>
              <c:numCache>
                <c:formatCode>General</c:formatCode>
                <c:ptCount val="4"/>
                <c:pt idx="0">
                  <c:v>57</c:v>
                </c:pt>
                <c:pt idx="1">
                  <c:v>20</c:v>
                </c:pt>
                <c:pt idx="2">
                  <c:v>7</c:v>
                </c:pt>
              </c:numCache>
            </c:numRef>
          </c:val>
        </c:ser>
        <c:ser>
          <c:idx val="1"/>
          <c:order val="1"/>
          <c:tx>
            <c:strRef>
              <c:f>Sheet1!$C$276</c:f>
              <c:strCache>
                <c:ptCount val="1"/>
                <c:pt idx="0">
                  <c:v> ≥ 45</c:v>
                </c:pt>
              </c:strCache>
            </c:strRef>
          </c:tx>
          <c:dLbls>
            <c:showVal val="1"/>
          </c:dLbls>
          <c:cat>
            <c:strRef>
              <c:f>Sheet1!$A$277:$A$280</c:f>
              <c:strCache>
                <c:ptCount val="3"/>
                <c:pt idx="0">
                  <c:v>High   </c:v>
                </c:pt>
                <c:pt idx="1">
                  <c:v>Medium</c:v>
                </c:pt>
                <c:pt idx="2">
                  <c:v>Low  </c:v>
                </c:pt>
              </c:strCache>
            </c:strRef>
          </c:cat>
          <c:val>
            <c:numRef>
              <c:f>Sheet1!$C$277:$C$280</c:f>
              <c:numCache>
                <c:formatCode>General</c:formatCode>
                <c:ptCount val="4"/>
                <c:pt idx="0">
                  <c:v>43</c:v>
                </c:pt>
                <c:pt idx="1">
                  <c:v>53</c:v>
                </c:pt>
                <c:pt idx="2">
                  <c:v>16.760000000000002</c:v>
                </c:pt>
              </c:numCache>
            </c:numRef>
          </c:val>
        </c:ser>
        <c:shape val="cylinder"/>
        <c:axId val="63026304"/>
        <c:axId val="63027840"/>
        <c:axId val="0"/>
      </c:bar3DChart>
      <c:catAx>
        <c:axId val="63026304"/>
        <c:scaling>
          <c:orientation val="minMax"/>
        </c:scaling>
        <c:axPos val="b"/>
        <c:tickLblPos val="nextTo"/>
        <c:crossAx val="63027840"/>
        <c:crosses val="autoZero"/>
        <c:auto val="1"/>
        <c:lblAlgn val="ctr"/>
        <c:lblOffset val="100"/>
      </c:catAx>
      <c:valAx>
        <c:axId val="63027840"/>
        <c:scaling>
          <c:orientation val="minMax"/>
        </c:scaling>
        <c:axPos val="l"/>
        <c:numFmt formatCode="General" sourceLinked="1"/>
        <c:tickLblPos val="nextTo"/>
        <c:crossAx val="63026304"/>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u="sng" strike="noStrike" baseline="0"/>
              <a:t>T stage  </a:t>
            </a:r>
            <a:r>
              <a:rPr lang="en-US"/>
              <a:t> </a:t>
            </a:r>
          </a:p>
        </c:rich>
      </c:tx>
      <c:layout/>
      <c:overlay val="1"/>
    </c:title>
    <c:view3D>
      <c:rAngAx val="1"/>
    </c:view3D>
    <c:plotArea>
      <c:layout/>
      <c:bar3DChart>
        <c:barDir val="col"/>
        <c:grouping val="clustered"/>
        <c:ser>
          <c:idx val="0"/>
          <c:order val="0"/>
          <c:dLbls>
            <c:txPr>
              <a:bodyPr/>
              <a:lstStyle/>
              <a:p>
                <a:pPr>
                  <a:defRPr>
                    <a:solidFill>
                      <a:srgbClr val="FF0000"/>
                    </a:solidFill>
                  </a:defRPr>
                </a:pPr>
                <a:endParaRPr lang="en-US"/>
              </a:p>
            </c:txPr>
            <c:showVal val="1"/>
          </c:dLbls>
          <c:cat>
            <c:strRef>
              <c:f>Sheet5!$A$2:$A$7</c:f>
              <c:strCache>
                <c:ptCount val="6"/>
                <c:pt idx="0">
                  <c:v>T0</c:v>
                </c:pt>
                <c:pt idx="1">
                  <c:v>T1</c:v>
                </c:pt>
                <c:pt idx="2">
                  <c:v>T2</c:v>
                </c:pt>
                <c:pt idx="3">
                  <c:v>T3</c:v>
                </c:pt>
                <c:pt idx="4">
                  <c:v>T4</c:v>
                </c:pt>
                <c:pt idx="5">
                  <c:v>Tx</c:v>
                </c:pt>
              </c:strCache>
            </c:strRef>
          </c:cat>
          <c:val>
            <c:numRef>
              <c:f>Sheet5!$B$2:$B$7</c:f>
              <c:numCache>
                <c:formatCode>General</c:formatCode>
                <c:ptCount val="6"/>
                <c:pt idx="1">
                  <c:v>20</c:v>
                </c:pt>
                <c:pt idx="2">
                  <c:v>58</c:v>
                </c:pt>
                <c:pt idx="3">
                  <c:v>11</c:v>
                </c:pt>
                <c:pt idx="4">
                  <c:v>9.56</c:v>
                </c:pt>
                <c:pt idx="5">
                  <c:v>0</c:v>
                </c:pt>
              </c:numCache>
            </c:numRef>
          </c:val>
        </c:ser>
        <c:ser>
          <c:idx val="1"/>
          <c:order val="1"/>
          <c:dLbls>
            <c:txPr>
              <a:bodyPr/>
              <a:lstStyle/>
              <a:p>
                <a:pPr>
                  <a:defRPr>
                    <a:solidFill>
                      <a:srgbClr val="7030A0"/>
                    </a:solidFill>
                  </a:defRPr>
                </a:pPr>
                <a:endParaRPr lang="en-US"/>
              </a:p>
            </c:txPr>
            <c:showVal val="1"/>
          </c:dLbls>
          <c:cat>
            <c:strRef>
              <c:f>Sheet5!$A$2:$A$7</c:f>
              <c:strCache>
                <c:ptCount val="6"/>
                <c:pt idx="0">
                  <c:v>T0</c:v>
                </c:pt>
                <c:pt idx="1">
                  <c:v>T1</c:v>
                </c:pt>
                <c:pt idx="2">
                  <c:v>T2</c:v>
                </c:pt>
                <c:pt idx="3">
                  <c:v>T3</c:v>
                </c:pt>
                <c:pt idx="4">
                  <c:v>T4</c:v>
                </c:pt>
                <c:pt idx="5">
                  <c:v>Tx</c:v>
                </c:pt>
              </c:strCache>
            </c:strRef>
          </c:cat>
          <c:val>
            <c:numRef>
              <c:f>Sheet5!$C$2:$C$7</c:f>
              <c:numCache>
                <c:formatCode>General</c:formatCode>
                <c:ptCount val="6"/>
                <c:pt idx="0">
                  <c:v>0</c:v>
                </c:pt>
                <c:pt idx="1">
                  <c:v>13</c:v>
                </c:pt>
                <c:pt idx="2">
                  <c:v>41</c:v>
                </c:pt>
                <c:pt idx="3">
                  <c:v>35</c:v>
                </c:pt>
                <c:pt idx="4">
                  <c:v>9.58</c:v>
                </c:pt>
                <c:pt idx="5">
                  <c:v>0</c:v>
                </c:pt>
              </c:numCache>
            </c:numRef>
          </c:val>
        </c:ser>
        <c:shape val="cylinder"/>
        <c:axId val="54287360"/>
        <c:axId val="54297344"/>
        <c:axId val="0"/>
      </c:bar3DChart>
      <c:catAx>
        <c:axId val="54287360"/>
        <c:scaling>
          <c:orientation val="minMax"/>
        </c:scaling>
        <c:axPos val="b"/>
        <c:tickLblPos val="nextTo"/>
        <c:crossAx val="54297344"/>
        <c:crosses val="autoZero"/>
        <c:auto val="1"/>
        <c:lblAlgn val="ctr"/>
        <c:lblOffset val="100"/>
      </c:catAx>
      <c:valAx>
        <c:axId val="54297344"/>
        <c:scaling>
          <c:orientation val="minMax"/>
        </c:scaling>
        <c:axPos val="l"/>
        <c:majorGridlines/>
        <c:numFmt formatCode="General" sourceLinked="1"/>
        <c:tickLblPos val="nextTo"/>
        <c:crossAx val="54287360"/>
        <c:crosses val="autoZero"/>
        <c:crossBetween val="between"/>
      </c:valAx>
    </c:plotArea>
    <c:legend>
      <c:legendPos val="r"/>
      <c:legendEntry>
        <c:idx val="0"/>
        <c:delete val="1"/>
      </c:legendEntry>
      <c:layout>
        <c:manualLayout>
          <c:xMode val="edge"/>
          <c:yMode val="edge"/>
          <c:x val="0.90766092357267225"/>
          <c:y val="0.47483288040322391"/>
          <c:w val="8.2438086328317839E-2"/>
          <c:h val="0.12703017211344156"/>
        </c:manualLayout>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u="sng" strike="noStrike" baseline="0"/>
              <a:t>BR Grading</a:t>
            </a:r>
            <a:r>
              <a:rPr lang="en-US"/>
              <a:t> </a:t>
            </a:r>
          </a:p>
        </c:rich>
      </c:tx>
      <c:layout>
        <c:manualLayout>
          <c:xMode val="edge"/>
          <c:yMode val="edge"/>
          <c:x val="0.27926377952755932"/>
          <c:y val="0"/>
        </c:manualLayout>
      </c:layout>
      <c:overlay val="1"/>
    </c:title>
    <c:view3D>
      <c:rAngAx val="1"/>
    </c:view3D>
    <c:plotArea>
      <c:layout/>
      <c:bar3DChart>
        <c:barDir val="col"/>
        <c:grouping val="clustered"/>
        <c:ser>
          <c:idx val="0"/>
          <c:order val="0"/>
          <c:tx>
            <c:strRef>
              <c:f>Sheet1!$B$127</c:f>
              <c:strCache>
                <c:ptCount val="1"/>
                <c:pt idx="0">
                  <c:v> ≥ 44 </c:v>
                </c:pt>
              </c:strCache>
            </c:strRef>
          </c:tx>
          <c:dLbls>
            <c:showVal val="1"/>
          </c:dLbls>
          <c:cat>
            <c:strRef>
              <c:f>Sheet1!$A$128:$A$130</c:f>
              <c:strCache>
                <c:ptCount val="3"/>
                <c:pt idx="0">
                  <c:v>G1</c:v>
                </c:pt>
                <c:pt idx="1">
                  <c:v>G2</c:v>
                </c:pt>
                <c:pt idx="2">
                  <c:v>G3</c:v>
                </c:pt>
              </c:strCache>
            </c:strRef>
          </c:cat>
          <c:val>
            <c:numRef>
              <c:f>Sheet1!$B$128:$B$130</c:f>
              <c:numCache>
                <c:formatCode>General</c:formatCode>
                <c:ptCount val="3"/>
                <c:pt idx="0">
                  <c:v>10.52</c:v>
                </c:pt>
                <c:pt idx="1">
                  <c:v>25.61000000000001</c:v>
                </c:pt>
                <c:pt idx="2">
                  <c:v>64</c:v>
                </c:pt>
              </c:numCache>
            </c:numRef>
          </c:val>
        </c:ser>
        <c:ser>
          <c:idx val="1"/>
          <c:order val="1"/>
          <c:tx>
            <c:strRef>
              <c:f>Sheet1!$C$127</c:f>
              <c:strCache>
                <c:ptCount val="1"/>
                <c:pt idx="0">
                  <c:v> ≥ 45</c:v>
                </c:pt>
              </c:strCache>
            </c:strRef>
          </c:tx>
          <c:dLbls>
            <c:showVal val="1"/>
          </c:dLbls>
          <c:cat>
            <c:strRef>
              <c:f>Sheet1!$A$128:$A$130</c:f>
              <c:strCache>
                <c:ptCount val="3"/>
                <c:pt idx="0">
                  <c:v>G1</c:v>
                </c:pt>
                <c:pt idx="1">
                  <c:v>G2</c:v>
                </c:pt>
                <c:pt idx="2">
                  <c:v>G3</c:v>
                </c:pt>
              </c:strCache>
            </c:strRef>
          </c:cat>
          <c:val>
            <c:numRef>
              <c:f>Sheet1!$C$128:$C$130</c:f>
              <c:numCache>
                <c:formatCode>General</c:formatCode>
                <c:ptCount val="3"/>
                <c:pt idx="0">
                  <c:v>21.25</c:v>
                </c:pt>
                <c:pt idx="1">
                  <c:v>35</c:v>
                </c:pt>
                <c:pt idx="2">
                  <c:v>43.71</c:v>
                </c:pt>
              </c:numCache>
            </c:numRef>
          </c:val>
        </c:ser>
        <c:shape val="cylinder"/>
        <c:axId val="54320512"/>
        <c:axId val="54404224"/>
        <c:axId val="0"/>
      </c:bar3DChart>
      <c:catAx>
        <c:axId val="54320512"/>
        <c:scaling>
          <c:orientation val="minMax"/>
        </c:scaling>
        <c:axPos val="b"/>
        <c:tickLblPos val="nextTo"/>
        <c:crossAx val="54404224"/>
        <c:crosses val="autoZero"/>
        <c:auto val="1"/>
        <c:lblAlgn val="ctr"/>
        <c:lblOffset val="100"/>
      </c:catAx>
      <c:valAx>
        <c:axId val="54404224"/>
        <c:scaling>
          <c:orientation val="minMax"/>
        </c:scaling>
        <c:axPos val="l"/>
        <c:numFmt formatCode="General" sourceLinked="1"/>
        <c:tickLblPos val="nextTo"/>
        <c:crossAx val="54320512"/>
        <c:crosses val="autoZero"/>
        <c:crossBetween val="between"/>
      </c:valAx>
    </c:plotArea>
    <c:legend>
      <c:legendPos val="r"/>
      <c:layout/>
    </c:legend>
    <c:plotVisOnly val="1"/>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u="sng"/>
              <a:t>Adjuvant Tamoxifen </a:t>
            </a:r>
            <a:endParaRPr lang="en-US" sz="180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a:p>
        </c:rich>
      </c:tx>
      <c:layout>
        <c:manualLayout>
          <c:xMode val="edge"/>
          <c:yMode val="edge"/>
          <c:x val="0.5042430008748906"/>
          <c:y val="0"/>
        </c:manualLayout>
      </c:layout>
      <c:overlay val="1"/>
    </c:title>
    <c:view3D>
      <c:rAngAx val="1"/>
    </c:view3D>
    <c:plotArea>
      <c:layout/>
      <c:bar3DChart>
        <c:barDir val="col"/>
        <c:grouping val="clustered"/>
        <c:ser>
          <c:idx val="0"/>
          <c:order val="0"/>
          <c:tx>
            <c:strRef>
              <c:f>Sheet1!$A$346</c:f>
              <c:strCache>
                <c:ptCount val="1"/>
                <c:pt idx="0">
                  <c:v>Yes     </c:v>
                </c:pt>
              </c:strCache>
            </c:strRef>
          </c:tx>
          <c:dLbls>
            <c:showVal val="1"/>
          </c:dLbls>
          <c:cat>
            <c:strRef>
              <c:f>Sheet1!$B$345:$C$345</c:f>
              <c:strCache>
                <c:ptCount val="2"/>
                <c:pt idx="0">
                  <c:v> ≥ 44 </c:v>
                </c:pt>
                <c:pt idx="1">
                  <c:v> ≥ 45</c:v>
                </c:pt>
              </c:strCache>
            </c:strRef>
          </c:cat>
          <c:val>
            <c:numRef>
              <c:f>Sheet1!$B$346:$C$346</c:f>
              <c:numCache>
                <c:formatCode>General</c:formatCode>
                <c:ptCount val="2"/>
                <c:pt idx="0">
                  <c:v>31</c:v>
                </c:pt>
                <c:pt idx="1">
                  <c:v>62</c:v>
                </c:pt>
              </c:numCache>
            </c:numRef>
          </c:val>
        </c:ser>
        <c:ser>
          <c:idx val="1"/>
          <c:order val="1"/>
          <c:tx>
            <c:strRef>
              <c:f>Sheet1!$A$347</c:f>
              <c:strCache>
                <c:ptCount val="1"/>
                <c:pt idx="0">
                  <c:v>No </c:v>
                </c:pt>
              </c:strCache>
            </c:strRef>
          </c:tx>
          <c:dLbls>
            <c:showVal val="1"/>
          </c:dLbls>
          <c:cat>
            <c:strRef>
              <c:f>Sheet1!$B$345:$C$345</c:f>
              <c:strCache>
                <c:ptCount val="2"/>
                <c:pt idx="0">
                  <c:v> ≥ 44 </c:v>
                </c:pt>
                <c:pt idx="1">
                  <c:v> ≥ 45</c:v>
                </c:pt>
              </c:strCache>
            </c:strRef>
          </c:cat>
          <c:val>
            <c:numRef>
              <c:f>Sheet1!$B$347:$C$347</c:f>
              <c:numCache>
                <c:formatCode>General</c:formatCode>
                <c:ptCount val="2"/>
                <c:pt idx="0">
                  <c:v>69</c:v>
                </c:pt>
                <c:pt idx="1">
                  <c:v>38</c:v>
                </c:pt>
              </c:numCache>
            </c:numRef>
          </c:val>
        </c:ser>
        <c:shape val="cylinder"/>
        <c:axId val="95408128"/>
        <c:axId val="95410048"/>
        <c:axId val="0"/>
      </c:bar3DChart>
      <c:catAx>
        <c:axId val="95408128"/>
        <c:scaling>
          <c:orientation val="minMax"/>
        </c:scaling>
        <c:axPos val="b"/>
        <c:tickLblPos val="nextTo"/>
        <c:crossAx val="95410048"/>
        <c:crosses val="autoZero"/>
        <c:auto val="1"/>
        <c:lblAlgn val="ctr"/>
        <c:lblOffset val="100"/>
      </c:catAx>
      <c:valAx>
        <c:axId val="95410048"/>
        <c:scaling>
          <c:orientation val="minMax"/>
        </c:scaling>
        <c:axPos val="l"/>
        <c:numFmt formatCode="General" sourceLinked="1"/>
        <c:tickLblPos val="nextTo"/>
        <c:crossAx val="95408128"/>
        <c:crosses val="autoZero"/>
        <c:crossBetween val="between"/>
      </c:valAx>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u="sng"/>
              <a:t>Adjuvant Chemotherapy               </a:t>
            </a:r>
            <a:endParaRPr lang="en-US" sz="180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a:p>
        </c:rich>
      </c:tx>
      <c:layout>
        <c:manualLayout>
          <c:xMode val="edge"/>
          <c:yMode val="edge"/>
          <c:x val="0.33574300087489095"/>
          <c:y val="0"/>
        </c:manualLayout>
      </c:layout>
      <c:overlay val="1"/>
    </c:title>
    <c:view3D>
      <c:rAngAx val="1"/>
    </c:view3D>
    <c:plotArea>
      <c:layout/>
      <c:bar3DChart>
        <c:barDir val="col"/>
        <c:grouping val="clustered"/>
        <c:ser>
          <c:idx val="0"/>
          <c:order val="0"/>
          <c:tx>
            <c:strRef>
              <c:f>Sheet1!$B$321</c:f>
              <c:strCache>
                <c:ptCount val="1"/>
                <c:pt idx="0">
                  <c:v> ≥ 44 </c:v>
                </c:pt>
              </c:strCache>
            </c:strRef>
          </c:tx>
          <c:dLbls>
            <c:showVal val="1"/>
          </c:dLbls>
          <c:cat>
            <c:strRef>
              <c:f>Sheet1!$A$322:$A$324</c:f>
              <c:strCache>
                <c:ptCount val="2"/>
                <c:pt idx="0">
                  <c:v>Yes  </c:v>
                </c:pt>
                <c:pt idx="1">
                  <c:v>NO  </c:v>
                </c:pt>
              </c:strCache>
            </c:strRef>
          </c:cat>
          <c:val>
            <c:numRef>
              <c:f>Sheet1!$B$322:$B$324</c:f>
              <c:numCache>
                <c:formatCode>General</c:formatCode>
                <c:ptCount val="3"/>
                <c:pt idx="0">
                  <c:v>80</c:v>
                </c:pt>
                <c:pt idx="1">
                  <c:v>20</c:v>
                </c:pt>
              </c:numCache>
            </c:numRef>
          </c:val>
        </c:ser>
        <c:ser>
          <c:idx val="1"/>
          <c:order val="1"/>
          <c:tx>
            <c:strRef>
              <c:f>Sheet1!$C$321</c:f>
              <c:strCache>
                <c:ptCount val="1"/>
                <c:pt idx="0">
                  <c:v> ≥ 45</c:v>
                </c:pt>
              </c:strCache>
            </c:strRef>
          </c:tx>
          <c:dLbls>
            <c:showVal val="1"/>
          </c:dLbls>
          <c:cat>
            <c:strRef>
              <c:f>Sheet1!$A$322:$A$324</c:f>
              <c:strCache>
                <c:ptCount val="2"/>
                <c:pt idx="0">
                  <c:v>Yes  </c:v>
                </c:pt>
                <c:pt idx="1">
                  <c:v>NO  </c:v>
                </c:pt>
              </c:strCache>
            </c:strRef>
          </c:cat>
          <c:val>
            <c:numRef>
              <c:f>Sheet1!$C$322:$C$324</c:f>
              <c:numCache>
                <c:formatCode>General</c:formatCode>
                <c:ptCount val="3"/>
                <c:pt idx="0">
                  <c:v>61</c:v>
                </c:pt>
                <c:pt idx="1">
                  <c:v>39</c:v>
                </c:pt>
              </c:numCache>
            </c:numRef>
          </c:val>
        </c:ser>
        <c:shape val="cylinder"/>
        <c:axId val="94443008"/>
        <c:axId val="94444544"/>
        <c:axId val="0"/>
      </c:bar3DChart>
      <c:catAx>
        <c:axId val="94443008"/>
        <c:scaling>
          <c:orientation val="minMax"/>
        </c:scaling>
        <c:axPos val="b"/>
        <c:tickLblPos val="nextTo"/>
        <c:crossAx val="94444544"/>
        <c:crosses val="autoZero"/>
        <c:auto val="1"/>
        <c:lblAlgn val="ctr"/>
        <c:lblOffset val="100"/>
      </c:catAx>
      <c:valAx>
        <c:axId val="94444544"/>
        <c:scaling>
          <c:orientation val="minMax"/>
        </c:scaling>
        <c:axPos val="l"/>
        <c:numFmt formatCode="General" sourceLinked="1"/>
        <c:tickLblPos val="nextTo"/>
        <c:crossAx val="94443008"/>
        <c:crosses val="autoZero"/>
        <c:crossBetween val="between"/>
      </c:valAx>
    </c:plotArea>
    <c:legend>
      <c:legendPos val="r"/>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 </a:t>
            </a:r>
            <a:r>
              <a:rPr lang="en-US" sz="1800" b="1" i="0" u="none" strike="noStrike" baseline="0"/>
              <a:t>AJCCStage </a:t>
            </a:r>
            <a:endParaRPr lang="en-US"/>
          </a:p>
        </c:rich>
      </c:tx>
      <c:layout/>
      <c:overlay val="1"/>
    </c:title>
    <c:view3D>
      <c:rAngAx val="1"/>
    </c:view3D>
    <c:sideWall>
      <c:spPr>
        <a:noFill/>
        <a:ln w="25400">
          <a:noFill/>
        </a:ln>
      </c:spPr>
    </c:sideWall>
    <c:backWall>
      <c:spPr>
        <a:noFill/>
        <a:ln w="25400">
          <a:noFill/>
        </a:ln>
      </c:spPr>
    </c:backWall>
    <c:plotArea>
      <c:layout/>
      <c:bar3DChart>
        <c:barDir val="col"/>
        <c:grouping val="clustered"/>
        <c:ser>
          <c:idx val="0"/>
          <c:order val="0"/>
          <c:tx>
            <c:strRef>
              <c:f>Sheet1!$B$93:$B$94</c:f>
              <c:strCache>
                <c:ptCount val="1"/>
                <c:pt idx="0">
                  <c:v> ≥ 44 </c:v>
                </c:pt>
              </c:strCache>
            </c:strRef>
          </c:tx>
          <c:dLbls>
            <c:showVal val="1"/>
          </c:dLbls>
          <c:cat>
            <c:strRef>
              <c:f>Sheet1!$A$95:$A$99</c:f>
              <c:strCache>
                <c:ptCount val="4"/>
                <c:pt idx="0">
                  <c:v>I</c:v>
                </c:pt>
                <c:pt idx="1">
                  <c:v>II</c:v>
                </c:pt>
                <c:pt idx="2">
                  <c:v>III</c:v>
                </c:pt>
                <c:pt idx="3">
                  <c:v>Unknown</c:v>
                </c:pt>
              </c:strCache>
            </c:strRef>
          </c:cat>
          <c:val>
            <c:numRef>
              <c:f>Sheet1!$B$95:$B$99</c:f>
              <c:numCache>
                <c:formatCode>General</c:formatCode>
                <c:ptCount val="5"/>
                <c:pt idx="0">
                  <c:v>25</c:v>
                </c:pt>
                <c:pt idx="1">
                  <c:v>74</c:v>
                </c:pt>
                <c:pt idx="2">
                  <c:v>16</c:v>
                </c:pt>
                <c:pt idx="3">
                  <c:v>7</c:v>
                </c:pt>
              </c:numCache>
            </c:numRef>
          </c:val>
        </c:ser>
        <c:ser>
          <c:idx val="1"/>
          <c:order val="1"/>
          <c:tx>
            <c:strRef>
              <c:f>Sheet1!$C$93:$C$94</c:f>
              <c:strCache>
                <c:ptCount val="1"/>
                <c:pt idx="0">
                  <c:v> ≥ 45</c:v>
                </c:pt>
              </c:strCache>
            </c:strRef>
          </c:tx>
          <c:dLbls>
            <c:showVal val="1"/>
          </c:dLbls>
          <c:cat>
            <c:strRef>
              <c:f>Sheet1!$A$95:$A$99</c:f>
              <c:strCache>
                <c:ptCount val="4"/>
                <c:pt idx="0">
                  <c:v>I</c:v>
                </c:pt>
                <c:pt idx="1">
                  <c:v>II</c:v>
                </c:pt>
                <c:pt idx="2">
                  <c:v>III</c:v>
                </c:pt>
                <c:pt idx="3">
                  <c:v>Unknown</c:v>
                </c:pt>
              </c:strCache>
            </c:strRef>
          </c:cat>
          <c:val>
            <c:numRef>
              <c:f>Sheet1!$C$95:$C$99</c:f>
              <c:numCache>
                <c:formatCode>General</c:formatCode>
                <c:ptCount val="5"/>
                <c:pt idx="0">
                  <c:v>1.2E-2</c:v>
                </c:pt>
                <c:pt idx="1">
                  <c:v>49</c:v>
                </c:pt>
                <c:pt idx="2">
                  <c:v>41</c:v>
                </c:pt>
                <c:pt idx="3">
                  <c:v>10</c:v>
                </c:pt>
              </c:numCache>
            </c:numRef>
          </c:val>
        </c:ser>
        <c:shape val="cylinder"/>
        <c:axId val="54434816"/>
        <c:axId val="54452992"/>
        <c:axId val="0"/>
      </c:bar3DChart>
      <c:catAx>
        <c:axId val="54434816"/>
        <c:scaling>
          <c:orientation val="minMax"/>
        </c:scaling>
        <c:axPos val="b"/>
        <c:tickLblPos val="nextTo"/>
        <c:crossAx val="54452992"/>
        <c:crosses val="autoZero"/>
        <c:auto val="1"/>
        <c:lblAlgn val="ctr"/>
        <c:lblOffset val="100"/>
      </c:catAx>
      <c:valAx>
        <c:axId val="54452992"/>
        <c:scaling>
          <c:orientation val="minMax"/>
        </c:scaling>
        <c:axPos val="l"/>
        <c:numFmt formatCode="General" sourceLinked="1"/>
        <c:tickLblPos val="nextTo"/>
        <c:crossAx val="54434816"/>
        <c:crosses val="autoZero"/>
        <c:crossBetween val="between"/>
      </c:valAx>
    </c:plotArea>
    <c:legend>
      <c:legendPos val="r"/>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a:pPr>
            <a:r>
              <a:rPr lang="en-US" sz="1800" b="1" i="0" u="sng" strike="noStrike" baseline="0"/>
              <a:t>N stage </a:t>
            </a:r>
            <a:endParaRPr lang="en-US"/>
          </a:p>
        </c:rich>
      </c:tx>
      <c:layout/>
      <c:overlay val="1"/>
    </c:title>
    <c:view3D>
      <c:rAngAx val="1"/>
    </c:view3D>
    <c:plotArea>
      <c:layout/>
      <c:bar3DChart>
        <c:barDir val="col"/>
        <c:grouping val="clustered"/>
        <c:ser>
          <c:idx val="0"/>
          <c:order val="0"/>
          <c:tx>
            <c:strRef>
              <c:f>Sheet1!$B$110</c:f>
              <c:strCache>
                <c:ptCount val="1"/>
                <c:pt idx="0">
                  <c:v>≥ 44</c:v>
                </c:pt>
              </c:strCache>
            </c:strRef>
          </c:tx>
          <c:dLbls>
            <c:showVal val="1"/>
          </c:dLbls>
          <c:cat>
            <c:strRef>
              <c:f>Sheet1!$A$111:$A$114</c:f>
              <c:strCache>
                <c:ptCount val="4"/>
                <c:pt idx="0">
                  <c:v>N0</c:v>
                </c:pt>
                <c:pt idx="1">
                  <c:v>N1 </c:v>
                </c:pt>
                <c:pt idx="2">
                  <c:v>N2 </c:v>
                </c:pt>
                <c:pt idx="3">
                  <c:v>N3 </c:v>
                </c:pt>
              </c:strCache>
            </c:strRef>
          </c:cat>
          <c:val>
            <c:numRef>
              <c:f>Sheet1!$B$111:$B$114</c:f>
              <c:numCache>
                <c:formatCode>General</c:formatCode>
                <c:ptCount val="4"/>
                <c:pt idx="0">
                  <c:v>22</c:v>
                </c:pt>
                <c:pt idx="1">
                  <c:v>21</c:v>
                </c:pt>
                <c:pt idx="2">
                  <c:v>31</c:v>
                </c:pt>
                <c:pt idx="3">
                  <c:v>26</c:v>
                </c:pt>
              </c:numCache>
            </c:numRef>
          </c:val>
        </c:ser>
        <c:ser>
          <c:idx val="1"/>
          <c:order val="1"/>
          <c:tx>
            <c:strRef>
              <c:f>Sheet1!$C$110</c:f>
              <c:strCache>
                <c:ptCount val="1"/>
                <c:pt idx="0">
                  <c:v>≤45</c:v>
                </c:pt>
              </c:strCache>
            </c:strRef>
          </c:tx>
          <c:dLbls>
            <c:showVal val="1"/>
          </c:dLbls>
          <c:cat>
            <c:strRef>
              <c:f>Sheet1!$A$111:$A$114</c:f>
              <c:strCache>
                <c:ptCount val="4"/>
                <c:pt idx="0">
                  <c:v>N0</c:v>
                </c:pt>
                <c:pt idx="1">
                  <c:v>N1 </c:v>
                </c:pt>
                <c:pt idx="2">
                  <c:v>N2 </c:v>
                </c:pt>
                <c:pt idx="3">
                  <c:v>N3 </c:v>
                </c:pt>
              </c:strCache>
            </c:strRef>
          </c:cat>
          <c:val>
            <c:numRef>
              <c:f>Sheet1!$C$111:$C$114</c:f>
              <c:numCache>
                <c:formatCode>General</c:formatCode>
                <c:ptCount val="4"/>
                <c:pt idx="0">
                  <c:v>40</c:v>
                </c:pt>
                <c:pt idx="1">
                  <c:v>20</c:v>
                </c:pt>
                <c:pt idx="2">
                  <c:v>19</c:v>
                </c:pt>
                <c:pt idx="3">
                  <c:v>21</c:v>
                </c:pt>
              </c:numCache>
            </c:numRef>
          </c:val>
        </c:ser>
        <c:shape val="box"/>
        <c:axId val="55676928"/>
        <c:axId val="55678464"/>
        <c:axId val="0"/>
      </c:bar3DChart>
      <c:catAx>
        <c:axId val="55676928"/>
        <c:scaling>
          <c:orientation val="minMax"/>
        </c:scaling>
        <c:axPos val="b"/>
        <c:tickLblPos val="nextTo"/>
        <c:crossAx val="55678464"/>
        <c:crosses val="autoZero"/>
        <c:auto val="1"/>
        <c:lblAlgn val="ctr"/>
        <c:lblOffset val="100"/>
      </c:catAx>
      <c:valAx>
        <c:axId val="55678464"/>
        <c:scaling>
          <c:orientation val="minMax"/>
        </c:scaling>
        <c:axPos val="l"/>
        <c:numFmt formatCode="General" sourceLinked="1"/>
        <c:tickLblPos val="nextTo"/>
        <c:crossAx val="55676928"/>
        <c:crosses val="autoZero"/>
        <c:crossBetween val="between"/>
      </c:valAx>
    </c:plotArea>
    <c:legend>
      <c:legendPos val="r"/>
      <c:layout>
        <c:manualLayout>
          <c:xMode val="edge"/>
          <c:yMode val="edge"/>
          <c:x val="0.89810032674487161"/>
          <c:y val="0.45410367026597248"/>
          <c:w val="0.1001989929830201"/>
          <c:h val="9.1792454281976965E-2"/>
        </c:manualLayout>
      </c:layout>
      <c:txPr>
        <a:bodyPr/>
        <a:lstStyle/>
        <a:p>
          <a:pPr>
            <a:defRPr sz="1050"/>
          </a:pPr>
          <a:endParaRPr lang="en-US"/>
        </a:p>
      </c:txPr>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1" u="sng"/>
              <a:t>Tumor subtype</a:t>
            </a:r>
            <a:endParaRPr lang="en-US" sz="180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a:p>
        </c:rich>
      </c:tx>
      <c:layout>
        <c:manualLayout>
          <c:xMode val="edge"/>
          <c:yMode val="edge"/>
          <c:x val="0.28030592734225779"/>
          <c:y val="2.3668639053254437E-2"/>
        </c:manualLayout>
      </c:layout>
      <c:overlay val="1"/>
    </c:title>
    <c:view3D>
      <c:rAngAx val="1"/>
    </c:view3D>
    <c:sideWall>
      <c:spPr>
        <a:noFill/>
        <a:ln w="25400">
          <a:noFill/>
        </a:ln>
      </c:spPr>
    </c:sideWall>
    <c:backWall>
      <c:spPr>
        <a:noFill/>
        <a:ln w="25400">
          <a:noFill/>
        </a:ln>
      </c:spPr>
    </c:backWall>
    <c:plotArea>
      <c:layout/>
      <c:bar3DChart>
        <c:barDir val="col"/>
        <c:grouping val="clustered"/>
        <c:ser>
          <c:idx val="0"/>
          <c:order val="0"/>
          <c:tx>
            <c:strRef>
              <c:f>Sheet1!$B$294</c:f>
              <c:strCache>
                <c:ptCount val="1"/>
                <c:pt idx="0">
                  <c:v> ≥ 44 </c:v>
                </c:pt>
              </c:strCache>
            </c:strRef>
          </c:tx>
          <c:dLbls>
            <c:showVal val="1"/>
          </c:dLbls>
          <c:cat>
            <c:strRef>
              <c:f>Sheet1!$A$295:$A$299</c:f>
              <c:strCache>
                <c:ptCount val="4"/>
                <c:pt idx="0">
                  <c:v>Luminal A</c:v>
                </c:pt>
                <c:pt idx="1">
                  <c:v>Luminal B</c:v>
                </c:pt>
                <c:pt idx="2">
                  <c:v>Her2 overexpressing</c:v>
                </c:pt>
                <c:pt idx="3">
                  <c:v>Triple negative </c:v>
                </c:pt>
              </c:strCache>
            </c:strRef>
          </c:cat>
          <c:val>
            <c:numRef>
              <c:f>Sheet1!$B$295:$B$299</c:f>
              <c:numCache>
                <c:formatCode>General</c:formatCode>
                <c:ptCount val="5"/>
                <c:pt idx="0">
                  <c:v>14</c:v>
                </c:pt>
                <c:pt idx="1">
                  <c:v>16</c:v>
                </c:pt>
                <c:pt idx="2">
                  <c:v>20</c:v>
                </c:pt>
                <c:pt idx="3">
                  <c:v>50</c:v>
                </c:pt>
              </c:numCache>
            </c:numRef>
          </c:val>
        </c:ser>
        <c:ser>
          <c:idx val="1"/>
          <c:order val="1"/>
          <c:tx>
            <c:strRef>
              <c:f>Sheet1!$C$294</c:f>
              <c:strCache>
                <c:ptCount val="1"/>
                <c:pt idx="0">
                  <c:v> ≥ 45</c:v>
                </c:pt>
              </c:strCache>
            </c:strRef>
          </c:tx>
          <c:dLbls>
            <c:showVal val="1"/>
          </c:dLbls>
          <c:cat>
            <c:strRef>
              <c:f>Sheet1!$A$295:$A$299</c:f>
              <c:strCache>
                <c:ptCount val="4"/>
                <c:pt idx="0">
                  <c:v>Luminal A</c:v>
                </c:pt>
                <c:pt idx="1">
                  <c:v>Luminal B</c:v>
                </c:pt>
                <c:pt idx="2">
                  <c:v>Her2 overexpressing</c:v>
                </c:pt>
                <c:pt idx="3">
                  <c:v>Triple negative </c:v>
                </c:pt>
              </c:strCache>
            </c:strRef>
          </c:cat>
          <c:val>
            <c:numRef>
              <c:f>Sheet1!$C$295:$C$299</c:f>
              <c:numCache>
                <c:formatCode>General</c:formatCode>
                <c:ptCount val="5"/>
                <c:pt idx="0">
                  <c:v>51</c:v>
                </c:pt>
                <c:pt idx="1">
                  <c:v>18</c:v>
                </c:pt>
                <c:pt idx="2">
                  <c:v>20</c:v>
                </c:pt>
                <c:pt idx="3">
                  <c:v>12</c:v>
                </c:pt>
              </c:numCache>
            </c:numRef>
          </c:val>
        </c:ser>
        <c:shape val="cylinder"/>
        <c:axId val="57488896"/>
        <c:axId val="57490432"/>
        <c:axId val="0"/>
      </c:bar3DChart>
      <c:catAx>
        <c:axId val="57488896"/>
        <c:scaling>
          <c:orientation val="minMax"/>
        </c:scaling>
        <c:axPos val="b"/>
        <c:tickLblPos val="nextTo"/>
        <c:crossAx val="57490432"/>
        <c:crosses val="autoZero"/>
        <c:auto val="1"/>
        <c:lblAlgn val="ctr"/>
        <c:lblOffset val="100"/>
      </c:catAx>
      <c:valAx>
        <c:axId val="57490432"/>
        <c:scaling>
          <c:orientation val="minMax"/>
        </c:scaling>
        <c:axPos val="l"/>
        <c:numFmt formatCode="General" sourceLinked="1"/>
        <c:tickLblPos val="nextTo"/>
        <c:crossAx val="57488896"/>
        <c:crosses val="autoZero"/>
        <c:crossBetween val="between"/>
      </c:valAx>
    </c:plotArea>
    <c:legend>
      <c:legendPos val="r"/>
      <c:layout>
        <c:manualLayout>
          <c:xMode val="edge"/>
          <c:yMode val="edge"/>
          <c:x val="0.81461312871605218"/>
          <c:y val="0.42165923722075482"/>
          <c:w val="0.17518278965129383"/>
          <c:h val="0.21922203698479092"/>
        </c:manualLayout>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800" b="1" i="0" u="sng" strike="noStrike" baseline="0"/>
              <a:t>M stage </a:t>
            </a:r>
            <a:endParaRPr lang="en-US"/>
          </a:p>
        </c:rich>
      </c:tx>
      <c:layout>
        <c:manualLayout>
          <c:xMode val="edge"/>
          <c:yMode val="edge"/>
          <c:x val="0.41231933508311458"/>
          <c:y val="0"/>
        </c:manualLayout>
      </c:layout>
      <c:overlay val="1"/>
    </c:title>
    <c:view3D>
      <c:rAngAx val="1"/>
    </c:view3D>
    <c:plotArea>
      <c:layout/>
      <c:bar3DChart>
        <c:barDir val="col"/>
        <c:grouping val="clustered"/>
        <c:ser>
          <c:idx val="0"/>
          <c:order val="0"/>
          <c:tx>
            <c:strRef>
              <c:f>Sheet1!$B$67</c:f>
              <c:strCache>
                <c:ptCount val="1"/>
                <c:pt idx="0">
                  <c:v> ≥ 44 </c:v>
                </c:pt>
              </c:strCache>
            </c:strRef>
          </c:tx>
          <c:dLbls>
            <c:showVal val="1"/>
          </c:dLbls>
          <c:cat>
            <c:strRef>
              <c:f>Sheet1!$A$68:$A$70</c:f>
              <c:strCache>
                <c:ptCount val="2"/>
                <c:pt idx="0">
                  <c:v>M0</c:v>
                </c:pt>
                <c:pt idx="1">
                  <c:v>M1</c:v>
                </c:pt>
              </c:strCache>
            </c:strRef>
          </c:cat>
          <c:val>
            <c:numRef>
              <c:f>Sheet1!$B$68:$B$70</c:f>
              <c:numCache>
                <c:formatCode>General</c:formatCode>
                <c:ptCount val="3"/>
                <c:pt idx="0">
                  <c:v>41</c:v>
                </c:pt>
                <c:pt idx="1">
                  <c:v>59</c:v>
                </c:pt>
              </c:numCache>
            </c:numRef>
          </c:val>
        </c:ser>
        <c:ser>
          <c:idx val="1"/>
          <c:order val="1"/>
          <c:tx>
            <c:strRef>
              <c:f>Sheet1!$C$67</c:f>
              <c:strCache>
                <c:ptCount val="1"/>
                <c:pt idx="0">
                  <c:v> ≥ 45</c:v>
                </c:pt>
              </c:strCache>
            </c:strRef>
          </c:tx>
          <c:dLbls>
            <c:showVal val="1"/>
          </c:dLbls>
          <c:cat>
            <c:strRef>
              <c:f>Sheet1!$A$68:$A$70</c:f>
              <c:strCache>
                <c:ptCount val="2"/>
                <c:pt idx="0">
                  <c:v>M0</c:v>
                </c:pt>
                <c:pt idx="1">
                  <c:v>M1</c:v>
                </c:pt>
              </c:strCache>
            </c:strRef>
          </c:cat>
          <c:val>
            <c:numRef>
              <c:f>Sheet1!$C$68:$C$70</c:f>
              <c:numCache>
                <c:formatCode>General</c:formatCode>
                <c:ptCount val="3"/>
                <c:pt idx="0">
                  <c:v>34</c:v>
                </c:pt>
                <c:pt idx="1">
                  <c:v>66</c:v>
                </c:pt>
              </c:numCache>
            </c:numRef>
          </c:val>
        </c:ser>
        <c:shape val="cylinder"/>
        <c:axId val="57371648"/>
        <c:axId val="57377536"/>
        <c:axId val="0"/>
      </c:bar3DChart>
      <c:catAx>
        <c:axId val="57371648"/>
        <c:scaling>
          <c:orientation val="minMax"/>
        </c:scaling>
        <c:axPos val="b"/>
        <c:tickLblPos val="nextTo"/>
        <c:crossAx val="57377536"/>
        <c:crosses val="autoZero"/>
        <c:auto val="1"/>
        <c:lblAlgn val="ctr"/>
        <c:lblOffset val="100"/>
      </c:catAx>
      <c:valAx>
        <c:axId val="57377536"/>
        <c:scaling>
          <c:orientation val="minMax"/>
        </c:scaling>
        <c:axPos val="l"/>
        <c:numFmt formatCode="General" sourceLinked="1"/>
        <c:tickLblPos val="nextTo"/>
        <c:crossAx val="57371648"/>
        <c:crosses val="autoZero"/>
        <c:crossBetween val="between"/>
      </c:valAx>
    </c:plotArea>
    <c:legend>
      <c:legendPos val="r"/>
      <c:layout/>
    </c:legend>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0.79592</cdr:x>
      <cdr:y>0.42215</cdr:y>
    </cdr:from>
    <cdr:to>
      <cdr:x>0.90816</cdr:x>
      <cdr:y>0.5316</cdr:y>
    </cdr:to>
    <cdr:sp macro="" textlink="">
      <cdr:nvSpPr>
        <cdr:cNvPr id="2" name="Left Arrow 1"/>
        <cdr:cNvSpPr/>
      </cdr:nvSpPr>
      <cdr:spPr>
        <a:xfrm xmlns:a="http://schemas.openxmlformats.org/drawingml/2006/main">
          <a:off x="5943600" y="2057400"/>
          <a:ext cx="838200" cy="533400"/>
        </a:xfrm>
        <a:prstGeom xmlns:a="http://schemas.openxmlformats.org/drawingml/2006/main" prst="leftArrow">
          <a:avLst>
            <a:gd name="adj1" fmla="val 50000"/>
            <a:gd name="adj2" fmla="val 48372"/>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652CFA-A797-4AB0-97D8-6C6CBC2A765B}" type="datetimeFigureOut">
              <a:rPr lang="en-US" smtClean="0"/>
              <a:pPr/>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F05B87-CF8E-4E30-B619-15DDFC91BB5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F05B87-CF8E-4E30-B619-15DDFC91BB5E}"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8C5884A-7EAB-4D1E-808F-FBE34E217785}" type="datetimeFigureOut">
              <a:rPr lang="en-US" smtClean="0"/>
              <a:pPr/>
              <a:t>10/29/2014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6B272F6-995E-448A-8343-0291367B7B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C5884A-7EAB-4D1E-808F-FBE34E217785}"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272F6-995E-448A-8343-0291367B7B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C5884A-7EAB-4D1E-808F-FBE34E217785}"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272F6-995E-448A-8343-0291367B7B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8C5884A-7EAB-4D1E-808F-FBE34E217785}" type="datetimeFigureOut">
              <a:rPr lang="en-US" smtClean="0"/>
              <a:pPr/>
              <a:t>10/29/2014</a:t>
            </a:fld>
            <a:endParaRPr lang="en-US"/>
          </a:p>
        </p:txBody>
      </p:sp>
      <p:sp>
        <p:nvSpPr>
          <p:cNvPr id="9" name="Slide Number Placeholder 8"/>
          <p:cNvSpPr>
            <a:spLocks noGrp="1"/>
          </p:cNvSpPr>
          <p:nvPr>
            <p:ph type="sldNum" sz="quarter" idx="15"/>
          </p:nvPr>
        </p:nvSpPr>
        <p:spPr/>
        <p:txBody>
          <a:bodyPr rtlCol="0"/>
          <a:lstStyle/>
          <a:p>
            <a:fld id="{46B272F6-995E-448A-8343-0291367B7B7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8C5884A-7EAB-4D1E-808F-FBE34E217785}" type="datetimeFigureOut">
              <a:rPr lang="en-US" smtClean="0"/>
              <a:pPr/>
              <a:t>10/29/2014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6B272F6-995E-448A-8343-0291367B7B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8C5884A-7EAB-4D1E-808F-FBE34E217785}"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272F6-995E-448A-8343-0291367B7B7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8C5884A-7EAB-4D1E-808F-FBE34E217785}" type="datetimeFigureOut">
              <a:rPr lang="en-US" smtClean="0"/>
              <a:pPr/>
              <a:t>10/29/2014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272F6-995E-448A-8343-0291367B7B7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8C5884A-7EAB-4D1E-808F-FBE34E217785}" type="datetimeFigureOut">
              <a:rPr lang="en-US" smtClean="0"/>
              <a:pPr/>
              <a:t>10/29/2014</a:t>
            </a:fld>
            <a:endParaRPr lang="en-US"/>
          </a:p>
        </p:txBody>
      </p:sp>
      <p:sp>
        <p:nvSpPr>
          <p:cNvPr id="7" name="Slide Number Placeholder 6"/>
          <p:cNvSpPr>
            <a:spLocks noGrp="1"/>
          </p:cNvSpPr>
          <p:nvPr>
            <p:ph type="sldNum" sz="quarter" idx="11"/>
          </p:nvPr>
        </p:nvSpPr>
        <p:spPr/>
        <p:txBody>
          <a:bodyPr rtlCol="0"/>
          <a:lstStyle/>
          <a:p>
            <a:fld id="{46B272F6-995E-448A-8343-0291367B7B7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5884A-7EAB-4D1E-808F-FBE34E217785}" type="datetimeFigureOut">
              <a:rPr lang="en-US" smtClean="0"/>
              <a:pPr/>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272F6-995E-448A-8343-0291367B7B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8C5884A-7EAB-4D1E-808F-FBE34E217785}" type="datetimeFigureOut">
              <a:rPr lang="en-US" smtClean="0"/>
              <a:pPr/>
              <a:t>10/29/2014</a:t>
            </a:fld>
            <a:endParaRPr lang="en-US"/>
          </a:p>
        </p:txBody>
      </p:sp>
      <p:sp>
        <p:nvSpPr>
          <p:cNvPr id="22" name="Slide Number Placeholder 21"/>
          <p:cNvSpPr>
            <a:spLocks noGrp="1"/>
          </p:cNvSpPr>
          <p:nvPr>
            <p:ph type="sldNum" sz="quarter" idx="15"/>
          </p:nvPr>
        </p:nvSpPr>
        <p:spPr/>
        <p:txBody>
          <a:bodyPr rtlCol="0"/>
          <a:lstStyle/>
          <a:p>
            <a:fld id="{46B272F6-995E-448A-8343-0291367B7B7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8C5884A-7EAB-4D1E-808F-FBE34E217785}" type="datetimeFigureOut">
              <a:rPr lang="en-US" smtClean="0"/>
              <a:pPr/>
              <a:t>10/29/2014</a:t>
            </a:fld>
            <a:endParaRPr lang="en-US"/>
          </a:p>
        </p:txBody>
      </p:sp>
      <p:sp>
        <p:nvSpPr>
          <p:cNvPr id="18" name="Slide Number Placeholder 17"/>
          <p:cNvSpPr>
            <a:spLocks noGrp="1"/>
          </p:cNvSpPr>
          <p:nvPr>
            <p:ph type="sldNum" sz="quarter" idx="11"/>
          </p:nvPr>
        </p:nvSpPr>
        <p:spPr/>
        <p:txBody>
          <a:bodyPr rtlCol="0"/>
          <a:lstStyle/>
          <a:p>
            <a:fld id="{46B272F6-995E-448A-8343-0291367B7B7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8C5884A-7EAB-4D1E-808F-FBE34E217785}" type="datetimeFigureOut">
              <a:rPr lang="en-US" smtClean="0"/>
              <a:pPr/>
              <a:t>10/29/2014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6B272F6-995E-448A-8343-0291367B7B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gayatrigogoi303@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1"/>
            <a:ext cx="7772400" cy="1981199"/>
          </a:xfrm>
        </p:spPr>
        <p:txBody>
          <a:bodyPr>
            <a:normAutofit/>
          </a:bodyPr>
          <a:lstStyle/>
          <a:p>
            <a:pPr algn="ctr"/>
            <a:r>
              <a:rPr lang="en-US" b="1" dirty="0" smtClean="0">
                <a:solidFill>
                  <a:srgbClr val="EF23B5"/>
                </a:solidFill>
              </a:rPr>
              <a:t>Breast Cancer in young  age is  an independent  prognostic indicator in Assamese women</a:t>
            </a:r>
            <a:endParaRPr lang="en-US" b="1" dirty="0">
              <a:solidFill>
                <a:srgbClr val="EF23B5"/>
              </a:solidFill>
            </a:endParaRPr>
          </a:p>
        </p:txBody>
      </p:sp>
      <p:sp>
        <p:nvSpPr>
          <p:cNvPr id="6" name="Subtitle 5"/>
          <p:cNvSpPr>
            <a:spLocks noGrp="1"/>
          </p:cNvSpPr>
          <p:nvPr>
            <p:ph type="subTitle" idx="1"/>
          </p:nvPr>
        </p:nvSpPr>
        <p:spPr>
          <a:xfrm>
            <a:off x="3352800" y="3962400"/>
            <a:ext cx="5334000" cy="2438400"/>
          </a:xfrm>
          <a:solidFill>
            <a:schemeClr val="accent1">
              <a:lumMod val="60000"/>
              <a:lumOff val="40000"/>
            </a:schemeClr>
          </a:solidFill>
        </p:spPr>
        <p:txBody>
          <a:bodyPr>
            <a:normAutofit fontScale="92500" lnSpcReduction="10000"/>
          </a:bodyPr>
          <a:lstStyle/>
          <a:p>
            <a:pPr algn="ctr"/>
            <a:r>
              <a:rPr lang="en-US" b="1" dirty="0" smtClean="0">
                <a:solidFill>
                  <a:srgbClr val="2F04CC"/>
                </a:solidFill>
              </a:rPr>
              <a:t> </a:t>
            </a:r>
            <a:r>
              <a:rPr lang="en-US" b="1" u="sng" dirty="0" smtClean="0">
                <a:solidFill>
                  <a:srgbClr val="2F04CC"/>
                </a:solidFill>
              </a:rPr>
              <a:t> </a:t>
            </a:r>
            <a:r>
              <a:rPr lang="en-US" sz="2400" b="1" u="sng" dirty="0" err="1">
                <a:solidFill>
                  <a:srgbClr val="2F04CC"/>
                </a:solidFill>
              </a:rPr>
              <a:t>Gayatri</a:t>
            </a:r>
            <a:r>
              <a:rPr lang="en-US" sz="2400" b="1" u="sng" dirty="0">
                <a:solidFill>
                  <a:srgbClr val="2F04CC"/>
                </a:solidFill>
              </a:rPr>
              <a:t> </a:t>
            </a:r>
            <a:r>
              <a:rPr lang="en-US" sz="2400" b="1" u="sng" dirty="0" err="1">
                <a:solidFill>
                  <a:srgbClr val="2F04CC"/>
                </a:solidFill>
              </a:rPr>
              <a:t>Gogoi</a:t>
            </a:r>
            <a:r>
              <a:rPr lang="en-US" sz="2400" dirty="0">
                <a:solidFill>
                  <a:srgbClr val="2F04CC"/>
                </a:solidFill>
              </a:rPr>
              <a:t> </a:t>
            </a:r>
            <a:r>
              <a:rPr lang="en-US" sz="2400" b="1" dirty="0" smtClean="0">
                <a:solidFill>
                  <a:srgbClr val="2F04CC"/>
                </a:solidFill>
              </a:rPr>
              <a:t>MD</a:t>
            </a:r>
          </a:p>
          <a:p>
            <a:pPr algn="ctr"/>
            <a:r>
              <a:rPr lang="en-US" sz="2400" b="1" dirty="0" smtClean="0">
                <a:solidFill>
                  <a:srgbClr val="2F04CC"/>
                </a:solidFill>
              </a:rPr>
              <a:t>Assistant Professor</a:t>
            </a:r>
          </a:p>
          <a:p>
            <a:pPr algn="ctr"/>
            <a:r>
              <a:rPr lang="en-US" sz="2400" b="1" dirty="0" smtClean="0">
                <a:solidFill>
                  <a:srgbClr val="2F04CC"/>
                </a:solidFill>
              </a:rPr>
              <a:t> </a:t>
            </a:r>
            <a:r>
              <a:rPr lang="en-US" sz="2400" dirty="0" err="1" smtClean="0">
                <a:solidFill>
                  <a:srgbClr val="2F04CC"/>
                </a:solidFill>
              </a:rPr>
              <a:t>Deptt</a:t>
            </a:r>
            <a:r>
              <a:rPr lang="en-US" sz="2400" dirty="0" smtClean="0">
                <a:solidFill>
                  <a:srgbClr val="2F04CC"/>
                </a:solidFill>
              </a:rPr>
              <a:t> </a:t>
            </a:r>
            <a:r>
              <a:rPr lang="en-US" sz="2400" dirty="0">
                <a:solidFill>
                  <a:srgbClr val="2F04CC"/>
                </a:solidFill>
              </a:rPr>
              <a:t>of Pathology </a:t>
            </a:r>
            <a:r>
              <a:rPr lang="en-US" sz="2400" dirty="0" smtClean="0">
                <a:solidFill>
                  <a:srgbClr val="2F04CC"/>
                </a:solidFill>
              </a:rPr>
              <a:t>      </a:t>
            </a:r>
          </a:p>
          <a:p>
            <a:pPr algn="ctr"/>
            <a:r>
              <a:rPr lang="en-US" sz="2400" dirty="0" smtClean="0">
                <a:solidFill>
                  <a:srgbClr val="2F04CC"/>
                </a:solidFill>
              </a:rPr>
              <a:t>       </a:t>
            </a:r>
            <a:r>
              <a:rPr lang="en-US" sz="2400" dirty="0">
                <a:solidFill>
                  <a:srgbClr val="2F04CC"/>
                </a:solidFill>
              </a:rPr>
              <a:t>Assam Medical </a:t>
            </a:r>
            <a:r>
              <a:rPr lang="en-US" sz="2400" dirty="0" smtClean="0">
                <a:solidFill>
                  <a:srgbClr val="2F04CC"/>
                </a:solidFill>
              </a:rPr>
              <a:t>College</a:t>
            </a:r>
          </a:p>
          <a:p>
            <a:pPr algn="ctr"/>
            <a:r>
              <a:rPr lang="en-US" sz="2400" dirty="0" smtClean="0">
                <a:solidFill>
                  <a:srgbClr val="2F04CC"/>
                </a:solidFill>
              </a:rPr>
              <a:t>, </a:t>
            </a:r>
            <a:r>
              <a:rPr lang="en-US" sz="2400" dirty="0" err="1">
                <a:solidFill>
                  <a:srgbClr val="2F04CC"/>
                </a:solidFill>
              </a:rPr>
              <a:t>Dibrugarh</a:t>
            </a:r>
            <a:r>
              <a:rPr lang="en-US" sz="2400" dirty="0">
                <a:solidFill>
                  <a:srgbClr val="2F04CC"/>
                </a:solidFill>
              </a:rPr>
              <a:t>, Assam, </a:t>
            </a:r>
            <a:r>
              <a:rPr lang="en-US" sz="2400" dirty="0" smtClean="0">
                <a:solidFill>
                  <a:srgbClr val="2F04CC"/>
                </a:solidFill>
              </a:rPr>
              <a:t>India</a:t>
            </a:r>
          </a:p>
          <a:p>
            <a:pPr algn="ctr"/>
            <a:r>
              <a:rPr lang="en-US" sz="2400" b="1" dirty="0" smtClean="0">
                <a:solidFill>
                  <a:srgbClr val="2F04CC"/>
                </a:solidFill>
              </a:rPr>
              <a:t> </a:t>
            </a:r>
            <a:r>
              <a:rPr lang="en-US" sz="2400" dirty="0">
                <a:solidFill>
                  <a:schemeClr val="bg1"/>
                </a:solidFill>
              </a:rPr>
              <a:t>- </a:t>
            </a:r>
            <a:r>
              <a:rPr lang="en-US" sz="2400" u="sng" dirty="0">
                <a:solidFill>
                  <a:schemeClr val="bg1"/>
                </a:solidFill>
                <a:hlinkClick r:id="rId2"/>
              </a:rPr>
              <a:t>gayatrigogoi303@gmail.com</a:t>
            </a:r>
            <a:r>
              <a:rPr lang="en-US" dirty="0"/>
              <a:t>. </a:t>
            </a:r>
          </a:p>
        </p:txBody>
      </p:sp>
      <p:pic>
        <p:nvPicPr>
          <p:cNvPr id="5" name="Picture 2"/>
          <p:cNvPicPr>
            <a:picLocks noChangeAspect="1" noChangeArrowheads="1"/>
          </p:cNvPicPr>
          <p:nvPr/>
        </p:nvPicPr>
        <p:blipFill>
          <a:blip r:embed="rId3"/>
          <a:srcRect/>
          <a:stretch>
            <a:fillRect/>
          </a:stretch>
        </p:blipFill>
        <p:spPr bwMode="auto">
          <a:xfrm>
            <a:off x="304800" y="2971800"/>
            <a:ext cx="2895600" cy="36576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a:bodyPr>
          <a:lstStyle/>
          <a:p>
            <a:pPr algn="ctr"/>
            <a:r>
              <a:rPr lang="en-US" b="1" dirty="0" smtClean="0"/>
              <a:t>background</a:t>
            </a:r>
            <a:r>
              <a:rPr lang="en-US" dirty="0" smtClean="0"/>
              <a:t> </a:t>
            </a:r>
            <a:endParaRPr lang="en-US" dirty="0"/>
          </a:p>
        </p:txBody>
      </p:sp>
      <p:sp>
        <p:nvSpPr>
          <p:cNvPr id="3" name="Content Placeholder 2"/>
          <p:cNvSpPr>
            <a:spLocks noGrp="1"/>
          </p:cNvSpPr>
          <p:nvPr>
            <p:ph sz="quarter" idx="1"/>
          </p:nvPr>
        </p:nvSpPr>
        <p:spPr>
          <a:solidFill>
            <a:schemeClr val="accent1">
              <a:lumMod val="20000"/>
              <a:lumOff val="80000"/>
            </a:schemeClr>
          </a:solidFill>
        </p:spPr>
        <p:txBody>
          <a:bodyPr>
            <a:noAutofit/>
          </a:bodyPr>
          <a:lstStyle/>
          <a:p>
            <a:pPr algn="just">
              <a:buFont typeface="Wingdings" pitchFamily="2" charset="2"/>
              <a:buChar char="q"/>
            </a:pPr>
            <a:r>
              <a:rPr lang="en-US" sz="2800" b="1" dirty="0" smtClean="0"/>
              <a:t>  </a:t>
            </a:r>
            <a:r>
              <a:rPr lang="en-US" sz="2000" dirty="0" smtClean="0"/>
              <a:t>Many retrospective series and subset analyses of larger randomized trials have shown that young patients with BC have a poorer prognosis  compared to older age at </a:t>
            </a:r>
            <a:r>
              <a:rPr lang="en-US" sz="2000" dirty="0" err="1" smtClean="0"/>
              <a:t>diagnosis.Women</a:t>
            </a:r>
            <a:r>
              <a:rPr lang="en-US" sz="2000" dirty="0" smtClean="0"/>
              <a:t> of ≤40 years tend to have more triple-negative and fewer luminal A and B breast cancers tumors of higher grade, more extensive </a:t>
            </a:r>
            <a:r>
              <a:rPr lang="en-US" sz="2000" dirty="0" err="1" smtClean="0"/>
              <a:t>intraductal</a:t>
            </a:r>
            <a:r>
              <a:rPr lang="en-US" sz="2000" dirty="0" smtClean="0"/>
              <a:t> component, more </a:t>
            </a:r>
            <a:r>
              <a:rPr lang="en-US" sz="2000" dirty="0" err="1" smtClean="0"/>
              <a:t>lymphovascular</a:t>
            </a:r>
            <a:r>
              <a:rPr lang="en-US" sz="2000" dirty="0" smtClean="0"/>
              <a:t> invasion, more likely ER negative tumors  and more often BRCA-1 or -2 </a:t>
            </a:r>
            <a:r>
              <a:rPr lang="en-US" sz="2000" dirty="0" err="1" smtClean="0"/>
              <a:t>germline</a:t>
            </a:r>
            <a:r>
              <a:rPr lang="en-US" sz="2000" dirty="0" smtClean="0"/>
              <a:t> mutations </a:t>
            </a:r>
            <a:r>
              <a:rPr lang="en-US" sz="3200" dirty="0" smtClean="0"/>
              <a:t>.</a:t>
            </a:r>
            <a:endParaRPr lang="en-US" sz="2800" b="1" dirty="0" smtClean="0"/>
          </a:p>
          <a:p>
            <a:pPr algn="just">
              <a:buFont typeface="Wingdings" pitchFamily="2" charset="2"/>
              <a:buChar char="q"/>
            </a:pPr>
            <a:r>
              <a:rPr lang="en-US" sz="2800" b="1" dirty="0" smtClean="0"/>
              <a:t>- </a:t>
            </a:r>
            <a:r>
              <a:rPr lang="en-US" sz="2000" dirty="0" smtClean="0"/>
              <a:t>However</a:t>
            </a:r>
            <a:r>
              <a:rPr lang="en-US" dirty="0" smtClean="0"/>
              <a:t> </a:t>
            </a:r>
            <a:r>
              <a:rPr lang="en-US" sz="2000" dirty="0" smtClean="0"/>
              <a:t>some studies performed in Asia and Africa did not find a different prognosis of younger BC patients compared to the older counterparts  suggest that regional differences may exist concerning the biology and prognosis of young</a:t>
            </a:r>
            <a:r>
              <a:rPr lang="en-US" sz="2400" b="1" dirty="0" smtClean="0"/>
              <a:t>-------------------------------------------------------------------------------</a:t>
            </a:r>
          </a:p>
          <a:p>
            <a:pPr algn="just">
              <a:buFont typeface="Wingdings" pitchFamily="2" charset="2"/>
              <a:buChar char="q"/>
            </a:pPr>
            <a:r>
              <a:rPr lang="en-US" sz="1400" b="1" dirty="0" smtClean="0"/>
              <a:t>M. A. </a:t>
            </a:r>
            <a:r>
              <a:rPr lang="en-US" sz="1400" b="1" dirty="0" err="1" smtClean="0"/>
              <a:t>Bollet</a:t>
            </a:r>
            <a:r>
              <a:rPr lang="en-US" sz="1400" b="1" dirty="0" smtClean="0"/>
              <a:t>, B. </a:t>
            </a:r>
            <a:r>
              <a:rPr lang="en-US" sz="1400" b="1" dirty="0" err="1" smtClean="0"/>
              <a:t>Sigal-Zafrani</a:t>
            </a:r>
            <a:r>
              <a:rPr lang="en-US" sz="1400" b="1" dirty="0" smtClean="0"/>
              <a:t>, V. </a:t>
            </a:r>
            <a:r>
              <a:rPr lang="en-US" sz="1400" b="1" dirty="0" err="1" smtClean="0"/>
              <a:t>Mazeau</a:t>
            </a:r>
            <a:r>
              <a:rPr lang="en-US" sz="1400" b="1" dirty="0" smtClean="0"/>
              <a:t> et al., “Age remains the first prognostic factor for loco-regional breast cancer recurrence in young (&lt;40 years) women treated with breast conserving surgery first,” Radiotherapy and Oncology, vol. 82, no. 3, pp. 272–280, 2007</a:t>
            </a:r>
          </a:p>
          <a:p>
            <a:pPr algn="just">
              <a:buFont typeface="Wingdings" pitchFamily="2" charset="2"/>
              <a:buChar char="q"/>
            </a:pPr>
            <a:r>
              <a:rPr lang="en-US" sz="2000" b="1" dirty="0" smtClean="0"/>
              <a:t> </a:t>
            </a:r>
            <a:r>
              <a:rPr lang="en-US" sz="1400" b="1" dirty="0" smtClean="0"/>
              <a:t>T</a:t>
            </a:r>
            <a:r>
              <a:rPr lang="en-US" sz="2000" b="1" dirty="0" smtClean="0"/>
              <a:t>. </a:t>
            </a:r>
            <a:r>
              <a:rPr lang="en-US" sz="1400" b="1" dirty="0" err="1" smtClean="0"/>
              <a:t>Aryandono</a:t>
            </a:r>
            <a:r>
              <a:rPr lang="en-US" sz="1400" b="1" dirty="0" smtClean="0"/>
              <a:t>, </a:t>
            </a:r>
            <a:r>
              <a:rPr lang="en-US" sz="1400" b="1" dirty="0" err="1" smtClean="0"/>
              <a:t>Harijadi</a:t>
            </a:r>
            <a:r>
              <a:rPr lang="en-US" sz="1400" b="1" dirty="0" smtClean="0"/>
              <a:t>, and </a:t>
            </a:r>
            <a:r>
              <a:rPr lang="en-US" sz="1400" b="1" dirty="0" err="1" smtClean="0"/>
              <a:t>Soeripto</a:t>
            </a:r>
            <a:r>
              <a:rPr lang="en-US" sz="1400" b="1" dirty="0" smtClean="0"/>
              <a:t>, “Breast cancer in young women: prognostic factors and </a:t>
            </a:r>
            <a:r>
              <a:rPr lang="en-US" sz="1400" b="1" dirty="0" err="1" smtClean="0"/>
              <a:t>clinicopathological</a:t>
            </a:r>
            <a:r>
              <a:rPr lang="en-US" sz="1400" b="1" dirty="0" smtClean="0"/>
              <a:t> features,” Asian Pacific Journal of Cancer Prevention, vol. 7, no. 3, pp. 451–454, 2006. </a:t>
            </a:r>
            <a:endParaRPr lang="en-US" sz="2000" b="1" dirty="0" smtClean="0"/>
          </a:p>
          <a:p>
            <a:pPr algn="just">
              <a:buNone/>
            </a:pPr>
            <a:endParaRPr lang="en-US" sz="2400" b="1" dirty="0" smtClean="0"/>
          </a:p>
          <a:p>
            <a:pPr algn="just">
              <a:buNone/>
            </a:pPr>
            <a:r>
              <a:rPr lang="en-US" sz="2400" b="1" dirty="0" smtClean="0"/>
              <a:t> </a:t>
            </a:r>
            <a:endParaRPr lang="en-US" sz="2400" baseline="30000" dirty="0" smtClean="0">
              <a:solidFill>
                <a:srgbClr val="FF5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C:\Users\user\Desktop\Capture.PNG"/>
          <p:cNvPicPr>
            <a:picLocks noGrp="1" noChangeAspect="1" noChangeArrowheads="1"/>
          </p:cNvPicPr>
          <p:nvPr>
            <p:ph sz="quarter" idx="1"/>
          </p:nvPr>
        </p:nvPicPr>
        <p:blipFill>
          <a:blip r:embed="rId2"/>
          <a:srcRect/>
          <a:stretch>
            <a:fillRect/>
          </a:stretch>
        </p:blipFill>
        <p:spPr bwMode="auto">
          <a:xfrm>
            <a:off x="304800" y="1295400"/>
            <a:ext cx="8610600" cy="4648200"/>
          </a:xfrm>
          <a:prstGeom prst="rect">
            <a:avLst/>
          </a:prstGeom>
          <a:noFill/>
        </p:spPr>
      </p:pic>
      <p:pic>
        <p:nvPicPr>
          <p:cNvPr id="6" name="Picture 3" descr="C:\Users\user\Desktop\Capture.PNG"/>
          <p:cNvPicPr>
            <a:picLocks noChangeAspect="1" noChangeArrowheads="1"/>
          </p:cNvPicPr>
          <p:nvPr/>
        </p:nvPicPr>
        <p:blipFill>
          <a:blip r:embed="rId3"/>
          <a:srcRect/>
          <a:stretch>
            <a:fillRect/>
          </a:stretch>
        </p:blipFill>
        <p:spPr bwMode="auto">
          <a:xfrm>
            <a:off x="228600" y="0"/>
            <a:ext cx="8686800" cy="1295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pPr algn="ctr"/>
            <a:r>
              <a:rPr lang="en-US" b="1" dirty="0" smtClean="0"/>
              <a:t>Global comparison of mortality</a:t>
            </a:r>
            <a:endParaRPr lang="en-US" b="1" dirty="0"/>
          </a:p>
        </p:txBody>
      </p:sp>
      <p:sp>
        <p:nvSpPr>
          <p:cNvPr id="3" name="Content Placeholder 2"/>
          <p:cNvSpPr>
            <a:spLocks noGrp="1"/>
          </p:cNvSpPr>
          <p:nvPr>
            <p:ph sz="quarter" idx="1"/>
          </p:nvPr>
        </p:nvSpPr>
        <p:spPr/>
        <p:txBody>
          <a:bodyPr>
            <a:normAutofit fontScale="70000" lnSpcReduction="20000"/>
          </a:bodyPr>
          <a:lstStyle/>
          <a:p>
            <a:pPr algn="just"/>
            <a:r>
              <a:rPr lang="en-US" dirty="0" smtClean="0"/>
              <a:t> </a:t>
            </a:r>
            <a:r>
              <a:rPr lang="en-US" sz="2900" b="1" u="sng" dirty="0" smtClean="0">
                <a:solidFill>
                  <a:srgbClr val="2F04CC"/>
                </a:solidFill>
              </a:rPr>
              <a:t>United States, for the year 2012:</a:t>
            </a:r>
            <a:endParaRPr lang="en-US" b="1" u="sng" dirty="0" smtClean="0">
              <a:solidFill>
                <a:srgbClr val="2F04CC"/>
              </a:solidFill>
            </a:endParaRPr>
          </a:p>
          <a:p>
            <a:pPr algn="just">
              <a:buSzPct val="100000"/>
            </a:pPr>
            <a:r>
              <a:rPr lang="en-US" b="1" dirty="0" smtClean="0">
                <a:solidFill>
                  <a:srgbClr val="2F04CC"/>
                </a:solidFill>
              </a:rPr>
              <a:t>232,714 women were newly detected </a:t>
            </a:r>
            <a:r>
              <a:rPr lang="en-US" b="1" dirty="0" err="1" smtClean="0">
                <a:solidFill>
                  <a:srgbClr val="2F04CC"/>
                </a:solidFill>
              </a:rPr>
              <a:t>wth</a:t>
            </a:r>
            <a:r>
              <a:rPr lang="en-US" b="1" dirty="0" smtClean="0">
                <a:solidFill>
                  <a:srgbClr val="2F04CC"/>
                </a:solidFill>
              </a:rPr>
              <a:t> breast cancer and 43,909 women died .</a:t>
            </a:r>
          </a:p>
          <a:p>
            <a:pPr algn="just">
              <a:buFont typeface="Wingdings" pitchFamily="2" charset="2"/>
              <a:buChar char="v"/>
            </a:pPr>
            <a:r>
              <a:rPr lang="en-US" b="1" dirty="0" smtClean="0">
                <a:solidFill>
                  <a:srgbClr val="2F04CC"/>
                </a:solidFill>
              </a:rPr>
              <a:t>So roughly for every 5 or 6 women newly diagnosed with BC, one lady is dying</a:t>
            </a:r>
          </a:p>
          <a:p>
            <a:pPr algn="just"/>
            <a:endParaRPr lang="en-US" dirty="0" smtClean="0"/>
          </a:p>
          <a:p>
            <a:pPr algn="just"/>
            <a:r>
              <a:rPr lang="en-US" sz="2900" u="sng" dirty="0" smtClean="0"/>
              <a:t> </a:t>
            </a:r>
            <a:r>
              <a:rPr lang="en-US" sz="2900" b="1" u="sng" dirty="0" smtClean="0">
                <a:solidFill>
                  <a:srgbClr val="EF23B5"/>
                </a:solidFill>
              </a:rPr>
              <a:t>China, for the year 2012:</a:t>
            </a:r>
          </a:p>
          <a:p>
            <a:pPr algn="just"/>
            <a:r>
              <a:rPr lang="en-US" b="1" dirty="0" smtClean="0">
                <a:solidFill>
                  <a:srgbClr val="EF23B5"/>
                </a:solidFill>
              </a:rPr>
              <a:t> 187,213 women were newly detected with breast cancer  and 47,984 women died </a:t>
            </a:r>
          </a:p>
          <a:p>
            <a:pPr algn="just">
              <a:buFont typeface="Wingdings" pitchFamily="2" charset="2"/>
              <a:buChar char="v"/>
            </a:pPr>
            <a:r>
              <a:rPr lang="en-US" b="1" dirty="0" smtClean="0">
                <a:solidFill>
                  <a:srgbClr val="EF23B5"/>
                </a:solidFill>
              </a:rPr>
              <a:t>. So roughly, in China, for every 4 women newly diagnosed with BC one lady is dying of it.</a:t>
            </a:r>
          </a:p>
          <a:p>
            <a:pPr algn="just"/>
            <a:endParaRPr lang="en-US" dirty="0" smtClean="0"/>
          </a:p>
          <a:p>
            <a:pPr algn="just"/>
            <a:r>
              <a:rPr lang="en-US" dirty="0" smtClean="0"/>
              <a:t> </a:t>
            </a:r>
            <a:r>
              <a:rPr lang="en-US" sz="2900" b="1" u="sng" dirty="0" smtClean="0">
                <a:solidFill>
                  <a:srgbClr val="7030A0"/>
                </a:solidFill>
              </a:rPr>
              <a:t>India, for the year 2012</a:t>
            </a:r>
            <a:r>
              <a:rPr lang="en-US" b="1" dirty="0" smtClean="0">
                <a:solidFill>
                  <a:srgbClr val="7030A0"/>
                </a:solidFill>
              </a:rPr>
              <a:t>:</a:t>
            </a:r>
          </a:p>
          <a:p>
            <a:pPr algn="just">
              <a:buFont typeface="Wingdings" pitchFamily="2" charset="2"/>
              <a:buChar char="v"/>
            </a:pPr>
            <a:r>
              <a:rPr lang="en-US" b="1" dirty="0" smtClean="0">
                <a:solidFill>
                  <a:srgbClr val="7030A0"/>
                </a:solidFill>
              </a:rPr>
              <a:t> 144,937 women were newly detected with breast cancer and 70,218 women died of breast cancer</a:t>
            </a:r>
          </a:p>
          <a:p>
            <a:pPr algn="just">
              <a:buFont typeface="Wingdings" pitchFamily="2" charset="2"/>
              <a:buChar char="v"/>
            </a:pPr>
            <a:r>
              <a:rPr lang="en-US" b="1" dirty="0" smtClean="0">
                <a:solidFill>
                  <a:srgbClr val="7030A0"/>
                </a:solidFill>
              </a:rPr>
              <a:t> So roughly, in India, for every 2 women newly diagnosed with BC  one lady is dying </a:t>
            </a:r>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pPr algn="ctr"/>
            <a:r>
              <a:rPr lang="en-US" dirty="0" smtClean="0"/>
              <a:t>Background</a:t>
            </a:r>
            <a:endParaRPr lang="en-US" dirty="0"/>
          </a:p>
        </p:txBody>
      </p:sp>
      <p:sp>
        <p:nvSpPr>
          <p:cNvPr id="3" name="Content Placeholder 2"/>
          <p:cNvSpPr>
            <a:spLocks noGrp="1"/>
          </p:cNvSpPr>
          <p:nvPr>
            <p:ph sz="quarter" idx="1"/>
          </p:nvPr>
        </p:nvSpPr>
        <p:spPr>
          <a:solidFill>
            <a:schemeClr val="accent5">
              <a:lumMod val="40000"/>
              <a:lumOff val="60000"/>
            </a:schemeClr>
          </a:solidFill>
        </p:spPr>
        <p:txBody>
          <a:bodyPr>
            <a:normAutofit fontScale="92500"/>
          </a:bodyPr>
          <a:lstStyle/>
          <a:p>
            <a:pPr algn="just">
              <a:buFont typeface="Wingdings" pitchFamily="2" charset="2"/>
              <a:buChar char="q"/>
            </a:pPr>
            <a:r>
              <a:rPr lang="en-US" sz="2400" dirty="0" smtClean="0"/>
              <a:t>So more studies are needed why Indian women 1 out of 2 die due to BC  according to latest WHO 2012 survival report in a background of BC  average age in Indian Population is less than 50 years and  its prognostic factors.</a:t>
            </a:r>
          </a:p>
          <a:p>
            <a:pPr algn="just">
              <a:buFont typeface="Wingdings" pitchFamily="2" charset="2"/>
              <a:buChar char="q"/>
            </a:pPr>
            <a:r>
              <a:rPr lang="en-US" sz="2400" dirty="0" smtClean="0"/>
              <a:t>Detailed data about prognostic factors and treatment outcome in breast cancer are scarce in India and Asia continent as a whole</a:t>
            </a:r>
          </a:p>
          <a:p>
            <a:pPr algn="just"/>
            <a:r>
              <a:rPr lang="en-US" sz="2400" dirty="0" smtClean="0"/>
              <a:t>-------------------------------------------------------------------------</a:t>
            </a:r>
          </a:p>
          <a:p>
            <a:pPr algn="just"/>
            <a:r>
              <a:rPr lang="en-US" sz="2400" dirty="0" smtClean="0"/>
              <a:t>S. </a:t>
            </a:r>
            <a:r>
              <a:rPr lang="en-US" sz="2400" dirty="0" err="1" smtClean="0"/>
              <a:t>Aebi</a:t>
            </a:r>
            <a:r>
              <a:rPr lang="en-US" sz="2400" dirty="0" smtClean="0"/>
              <a:t>, S. </a:t>
            </a:r>
            <a:r>
              <a:rPr lang="en-US" sz="2400" dirty="0" err="1" smtClean="0"/>
              <a:t>Gelber</a:t>
            </a:r>
            <a:r>
              <a:rPr lang="en-US" sz="2400" dirty="0" smtClean="0"/>
              <a:t>, M. Castiglione-</a:t>
            </a:r>
            <a:r>
              <a:rPr lang="en-US" sz="2400" dirty="0" err="1" smtClean="0"/>
              <a:t>Gertsch</a:t>
            </a:r>
            <a:r>
              <a:rPr lang="en-US" sz="2400" dirty="0" smtClean="0"/>
              <a:t> et al., “Is chemotherapy alone adequate for young women with </a:t>
            </a:r>
            <a:r>
              <a:rPr lang="en-US" sz="2400" dirty="0" err="1" smtClean="0"/>
              <a:t>oestrogen</a:t>
            </a:r>
            <a:r>
              <a:rPr lang="en-US" sz="2400" dirty="0" smtClean="0"/>
              <a:t>-receptor-positive breast cancer?” The Lancet, vol. 355, no. 9218, pp. 1869–1874, 2000</a:t>
            </a:r>
            <a:endParaRPr lang="en-US" sz="24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chemeClr val="accent3">
              <a:lumMod val="20000"/>
              <a:lumOff val="80000"/>
            </a:schemeClr>
          </a:solidFill>
        </p:spPr>
        <p:txBody>
          <a:bodyPr>
            <a:normAutofit/>
          </a:bodyPr>
          <a:lstStyle/>
          <a:p>
            <a:pPr algn="ctr"/>
            <a:r>
              <a:rPr lang="en-US" dirty="0" smtClean="0"/>
              <a:t>Aims and Objective</a:t>
            </a:r>
            <a:endParaRPr lang="en-US" dirty="0"/>
          </a:p>
        </p:txBody>
      </p:sp>
      <p:sp>
        <p:nvSpPr>
          <p:cNvPr id="3" name="Content Placeholder 2"/>
          <p:cNvSpPr>
            <a:spLocks noGrp="1"/>
          </p:cNvSpPr>
          <p:nvPr>
            <p:ph sz="quarter" idx="1"/>
          </p:nvPr>
        </p:nvSpPr>
        <p:spPr>
          <a:xfrm>
            <a:off x="457200" y="914400"/>
            <a:ext cx="8229600" cy="5211763"/>
          </a:xfrm>
          <a:solidFill>
            <a:schemeClr val="accent2">
              <a:lumMod val="40000"/>
              <a:lumOff val="60000"/>
            </a:schemeClr>
          </a:solidFill>
        </p:spPr>
        <p:txBody>
          <a:bodyPr>
            <a:normAutofit/>
          </a:bodyPr>
          <a:lstStyle/>
          <a:p>
            <a:pPr marL="514350" indent="-514350" algn="just">
              <a:buNone/>
            </a:pPr>
            <a:endParaRPr lang="en-US" b="1" dirty="0" smtClean="0"/>
          </a:p>
          <a:p>
            <a:pPr algn="just"/>
            <a:r>
              <a:rPr lang="en-US" b="1" dirty="0" smtClean="0"/>
              <a:t>  </a:t>
            </a:r>
            <a:r>
              <a:rPr lang="en-US" b="1" dirty="0" smtClean="0">
                <a:solidFill>
                  <a:schemeClr val="accent1">
                    <a:lumMod val="75000"/>
                  </a:schemeClr>
                </a:solidFill>
              </a:rPr>
              <a:t>The purpose of this study was to characterize the breast cancer of  Assamese women  by studying the </a:t>
            </a:r>
            <a:r>
              <a:rPr lang="en-US" b="1" dirty="0" err="1" smtClean="0">
                <a:solidFill>
                  <a:schemeClr val="accent1">
                    <a:lumMod val="75000"/>
                  </a:schemeClr>
                </a:solidFill>
              </a:rPr>
              <a:t>clinico</a:t>
            </a:r>
            <a:r>
              <a:rPr lang="en-US" b="1" dirty="0" smtClean="0">
                <a:solidFill>
                  <a:schemeClr val="accent1">
                    <a:lumMod val="75000"/>
                  </a:schemeClr>
                </a:solidFill>
              </a:rPr>
              <a:t> pathological  parameters  of operable  Breast cancer with curative intend of this tertiary care hospital in Assam, North Eastern part of India</a:t>
            </a:r>
            <a:r>
              <a:rPr lang="en-US" b="1" dirty="0" smtClean="0"/>
              <a:t>.</a:t>
            </a:r>
          </a:p>
          <a:p>
            <a:pPr algn="just"/>
            <a:r>
              <a:rPr lang="en-US" b="1" dirty="0" smtClean="0">
                <a:solidFill>
                  <a:srgbClr val="EF23B5"/>
                </a:solidFill>
              </a:rPr>
              <a:t>Compare the data between &gt;44 years of  age  groups  to &lt;45 years, at time of diagnosis and   assess their prognosis with Disease free survival analysis</a:t>
            </a:r>
          </a:p>
          <a:p>
            <a:pPr algn="just"/>
            <a:r>
              <a:rPr lang="en-US" b="1" dirty="0" smtClean="0">
                <a:solidFill>
                  <a:srgbClr val="00B050"/>
                </a:solidFill>
              </a:rPr>
              <a:t>To understand whether young age alone is one of the poor prognostic factor</a:t>
            </a:r>
            <a:r>
              <a:rPr lang="en-US" dirty="0" smtClean="0">
                <a:solidFill>
                  <a:srgbClr val="00B050"/>
                </a:solidFill>
              </a:rPr>
              <a:t> </a:t>
            </a:r>
            <a:endParaRPr lang="en-US" b="1" dirty="0" smtClean="0">
              <a:solidFill>
                <a:srgbClr val="00B050"/>
              </a:solidFill>
            </a:endParaRPr>
          </a:p>
          <a:p>
            <a:pPr marL="514350" indent="-514350" algn="just">
              <a:buNone/>
            </a:pPr>
            <a:endParaRPr lang="en-US" b="1" dirty="0" smtClean="0"/>
          </a:p>
          <a:p>
            <a:pPr>
              <a:buNone/>
            </a:pPr>
            <a:endParaRPr lang="en-US" b="1" dirty="0" smtClean="0"/>
          </a:p>
          <a:p>
            <a:pPr>
              <a:buNone/>
            </a:pPr>
            <a:endParaRPr lang="en-US" b="1" dirty="0" smtClean="0"/>
          </a:p>
          <a:p>
            <a:pPr>
              <a:buNone/>
            </a:pPr>
            <a:endParaRPr lang="en-US"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pPr algn="ctr"/>
            <a:r>
              <a:rPr lang="en-US" dirty="0" smtClean="0"/>
              <a:t>Declarations</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r>
              <a:rPr lang="en-US" sz="3600" dirty="0" smtClean="0">
                <a:solidFill>
                  <a:srgbClr val="EF23B5"/>
                </a:solidFill>
                <a:latin typeface="Arabic Typesetting" pitchFamily="66" charset="-78"/>
                <a:cs typeface="Arabic Typesetting" pitchFamily="66" charset="-78"/>
              </a:rPr>
              <a:t>Ethical  clearance from Institutional Ethical Committee for Human subject: Yes</a:t>
            </a:r>
          </a:p>
          <a:p>
            <a:pPr>
              <a:buNone/>
            </a:pPr>
            <a:endParaRPr lang="en-US" sz="3600" dirty="0" smtClean="0">
              <a:solidFill>
                <a:srgbClr val="EF23B5"/>
              </a:solidFill>
              <a:latin typeface="Arabic Typesetting" pitchFamily="66" charset="-78"/>
              <a:cs typeface="Arabic Typesetting" pitchFamily="66" charset="-78"/>
            </a:endParaRPr>
          </a:p>
          <a:p>
            <a:r>
              <a:rPr lang="en-US" sz="3600" dirty="0" smtClean="0">
                <a:solidFill>
                  <a:srgbClr val="EF23B5"/>
                </a:solidFill>
                <a:latin typeface="Arabic Typesetting" pitchFamily="66" charset="-78"/>
                <a:cs typeface="Arabic Typesetting" pitchFamily="66" charset="-78"/>
              </a:rPr>
              <a:t>Conflicts of interest: None</a:t>
            </a:r>
            <a:endParaRPr lang="en-US" sz="3600" dirty="0">
              <a:solidFill>
                <a:srgbClr val="EF23B5"/>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a:solidFill>
            <a:schemeClr val="tx2">
              <a:lumMod val="20000"/>
              <a:lumOff val="80000"/>
            </a:schemeClr>
          </a:solidFill>
        </p:spPr>
        <p:txBody>
          <a:bodyPr/>
          <a:lstStyle/>
          <a:p>
            <a:pPr algn="ctr"/>
            <a:r>
              <a:rPr lang="en-US" b="1" dirty="0" smtClean="0">
                <a:solidFill>
                  <a:srgbClr val="00B050"/>
                </a:solidFill>
              </a:rPr>
              <a:t>Materials and Methods[I]</a:t>
            </a:r>
            <a:endParaRPr lang="en-US" b="1" dirty="0">
              <a:solidFill>
                <a:srgbClr val="00B050"/>
              </a:solidFill>
            </a:endParaRPr>
          </a:p>
        </p:txBody>
      </p:sp>
      <p:sp>
        <p:nvSpPr>
          <p:cNvPr id="3" name="Content Placeholder 2"/>
          <p:cNvSpPr>
            <a:spLocks noGrp="1"/>
          </p:cNvSpPr>
          <p:nvPr>
            <p:ph sz="quarter" idx="1"/>
          </p:nvPr>
        </p:nvSpPr>
        <p:spPr/>
        <p:txBody>
          <a:bodyPr>
            <a:normAutofit/>
          </a:bodyPr>
          <a:lstStyle/>
          <a:p>
            <a:pPr algn="just"/>
            <a:r>
              <a:rPr lang="en-US" dirty="0" smtClean="0">
                <a:solidFill>
                  <a:srgbClr val="2F04CC"/>
                </a:solidFill>
              </a:rPr>
              <a:t>Study was done by both  acquiring retrospective data   for period of 2009 and 2010 from Department of Pathology, the prospectively recruiting  breast cancer cases    attending from  January  2011 to December, 2013 , at   Assam Medical College   of India.</a:t>
            </a:r>
          </a:p>
          <a:p>
            <a:pPr algn="just"/>
            <a:r>
              <a:rPr lang="en-US" dirty="0" smtClean="0">
                <a:solidFill>
                  <a:srgbClr val="00B050"/>
                </a:solidFill>
              </a:rPr>
              <a:t>Eligibility criteria: </a:t>
            </a:r>
            <a:r>
              <a:rPr lang="en-US" dirty="0" err="1" smtClean="0">
                <a:solidFill>
                  <a:srgbClr val="00B050"/>
                </a:solidFill>
              </a:rPr>
              <a:t>Histologically</a:t>
            </a:r>
            <a:r>
              <a:rPr lang="en-US" dirty="0" smtClean="0">
                <a:solidFill>
                  <a:srgbClr val="00B050"/>
                </a:solidFill>
              </a:rPr>
              <a:t> confirmed cases of invasive BC and surgical treatment with  lumpectomy surgery or mastectomy with curative intents.</a:t>
            </a:r>
          </a:p>
          <a:p>
            <a:pPr algn="just"/>
            <a:r>
              <a:rPr lang="en-US" dirty="0" smtClean="0">
                <a:solidFill>
                  <a:srgbClr val="00B050"/>
                </a:solidFill>
              </a:rPr>
              <a:t> Patients admitted for palliative surgery   were excluded from the analysis.</a:t>
            </a:r>
          </a:p>
          <a:p>
            <a:endParaRPr lang="en-US" dirty="0"/>
          </a:p>
        </p:txBody>
      </p:sp>
    </p:spTree>
  </p:cSld>
  <p:clrMapOvr>
    <a:masterClrMapping/>
  </p:clrMapOvr>
  <p:transition advTm="3196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pPr algn="ctr"/>
            <a:r>
              <a:rPr lang="en-US" dirty="0" smtClean="0"/>
              <a:t>Materials and Methods[II]</a:t>
            </a:r>
            <a:endParaRPr lang="en-US" dirty="0"/>
          </a:p>
        </p:txBody>
      </p:sp>
      <p:sp>
        <p:nvSpPr>
          <p:cNvPr id="3" name="Content Placeholder 2"/>
          <p:cNvSpPr>
            <a:spLocks noGrp="1"/>
          </p:cNvSpPr>
          <p:nvPr>
            <p:ph sz="quarter" idx="1"/>
          </p:nvPr>
        </p:nvSpPr>
        <p:spPr>
          <a:solidFill>
            <a:schemeClr val="accent3">
              <a:lumMod val="20000"/>
              <a:lumOff val="80000"/>
            </a:schemeClr>
          </a:solidFill>
        </p:spPr>
        <p:txBody>
          <a:bodyPr>
            <a:normAutofit fontScale="92500" lnSpcReduction="20000"/>
          </a:bodyPr>
          <a:lstStyle/>
          <a:p>
            <a:pPr algn="just">
              <a:buFont typeface="Wingdings" pitchFamily="2" charset="2"/>
              <a:buChar char="q"/>
            </a:pPr>
            <a:r>
              <a:rPr lang="en-US" dirty="0" smtClean="0">
                <a:solidFill>
                  <a:srgbClr val="2F04CC"/>
                </a:solidFill>
              </a:rPr>
              <a:t>Women with operable breast cancer   were assessed clinically and pathologically.</a:t>
            </a:r>
          </a:p>
          <a:p>
            <a:pPr algn="just">
              <a:buNone/>
            </a:pPr>
            <a:endParaRPr lang="en-US" dirty="0" smtClean="0">
              <a:solidFill>
                <a:srgbClr val="2F04CC"/>
              </a:solidFill>
            </a:endParaRPr>
          </a:p>
          <a:p>
            <a:pPr algn="just">
              <a:buBlip>
                <a:blip r:embed="rId2"/>
              </a:buBlip>
            </a:pPr>
            <a:r>
              <a:rPr lang="en-US" dirty="0" smtClean="0">
                <a:solidFill>
                  <a:srgbClr val="2F04CC"/>
                </a:solidFill>
              </a:rPr>
              <a:t> Gross Tumor details including size,  H &amp; E stained slides were examined by two pathologists independently for general  histological  diagnosis besides ascertaining  invasiveness of tumor</a:t>
            </a:r>
          </a:p>
          <a:p>
            <a:pPr algn="just">
              <a:buFont typeface="Wingdings" pitchFamily="2" charset="2"/>
              <a:buChar char="q"/>
            </a:pPr>
            <a:r>
              <a:rPr lang="en-US" dirty="0" smtClean="0">
                <a:solidFill>
                  <a:srgbClr val="2F04CC"/>
                </a:solidFill>
              </a:rPr>
              <a:t>histological type Lymph node metastasis ,  Mitotic figure counts  and  Modified BRG grading, </a:t>
            </a:r>
            <a:r>
              <a:rPr lang="en-US" dirty="0" err="1" smtClean="0">
                <a:solidFill>
                  <a:srgbClr val="2F04CC"/>
                </a:solidFill>
              </a:rPr>
              <a:t>Lymphovascular</a:t>
            </a:r>
            <a:r>
              <a:rPr lang="en-US" dirty="0" smtClean="0">
                <a:solidFill>
                  <a:srgbClr val="2F04CC"/>
                </a:solidFill>
              </a:rPr>
              <a:t> invasion    prior to IHC  staining. Also representative tumor area were selected  at the same time</a:t>
            </a:r>
          </a:p>
          <a:p>
            <a:pPr algn="just">
              <a:buFont typeface="Wingdings" pitchFamily="2" charset="2"/>
              <a:buChar char="q"/>
            </a:pPr>
            <a:r>
              <a:rPr lang="en-US" dirty="0" smtClean="0">
                <a:solidFill>
                  <a:srgbClr val="2F04CC"/>
                </a:solidFill>
              </a:rPr>
              <a:t>ER, PR, Her2neu expression, and Ki67 proliferation  were evaluated by </a:t>
            </a:r>
            <a:r>
              <a:rPr lang="en-US" dirty="0" smtClean="0">
                <a:solidFill>
                  <a:srgbClr val="2F04CC"/>
                </a:solidFill>
              </a:rPr>
              <a:t>IHC</a:t>
            </a:r>
          </a:p>
          <a:p>
            <a:pPr algn="just">
              <a:buFont typeface="Wingdings" pitchFamily="2" charset="2"/>
              <a:buChar char="q"/>
            </a:pPr>
            <a:r>
              <a:rPr lang="en-US" dirty="0" smtClean="0">
                <a:solidFill>
                  <a:srgbClr val="2F04CC"/>
                </a:solidFill>
              </a:rPr>
              <a:t>--------------------------------------------------------------------------</a:t>
            </a:r>
            <a:r>
              <a:rPr lang="en-US" dirty="0" smtClean="0">
                <a:solidFill>
                  <a:srgbClr val="2F04CC"/>
                </a:solidFill>
              </a:rPr>
              <a:t>.</a:t>
            </a:r>
            <a:endParaRPr lang="en-US" dirty="0" smtClean="0"/>
          </a:p>
          <a:p>
            <a:r>
              <a:rPr lang="en-US" dirty="0" smtClean="0">
                <a:solidFill>
                  <a:srgbClr val="FFFF00"/>
                </a:solidFill>
                <a:effectLst>
                  <a:glow rad="101600">
                    <a:schemeClr val="tx1">
                      <a:alpha val="60000"/>
                    </a:schemeClr>
                  </a:glow>
                </a:effectLst>
              </a:rPr>
              <a:t>. </a:t>
            </a:r>
            <a:r>
              <a:rPr lang="en-US" sz="1900" dirty="0" smtClean="0">
                <a:solidFill>
                  <a:srgbClr val="FFFF00"/>
                </a:solidFill>
                <a:effectLst>
                  <a:glow rad="101600">
                    <a:schemeClr val="tx1">
                      <a:alpha val="60000"/>
                    </a:schemeClr>
                  </a:glow>
                </a:effectLst>
              </a:rPr>
              <a:t>Bloom HJG, Richardson WW. </a:t>
            </a:r>
            <a:r>
              <a:rPr lang="en-US" sz="1900" dirty="0" err="1" smtClean="0">
                <a:solidFill>
                  <a:srgbClr val="FFFF00"/>
                </a:solidFill>
                <a:effectLst>
                  <a:glow rad="101600">
                    <a:schemeClr val="tx1">
                      <a:alpha val="60000"/>
                    </a:schemeClr>
                  </a:glow>
                </a:effectLst>
              </a:rPr>
              <a:t>Histologic</a:t>
            </a:r>
            <a:r>
              <a:rPr lang="en-US" sz="1900" dirty="0" smtClean="0">
                <a:solidFill>
                  <a:srgbClr val="FFFF00"/>
                </a:solidFill>
                <a:effectLst>
                  <a:glow rad="101600">
                    <a:schemeClr val="tx1">
                      <a:alpha val="60000"/>
                    </a:schemeClr>
                  </a:glow>
                </a:effectLst>
              </a:rPr>
              <a:t> Grading and Prognosis in BC,</a:t>
            </a:r>
            <a:r>
              <a:rPr lang="en-US" sz="1900" i="1" dirty="0" smtClean="0">
                <a:solidFill>
                  <a:srgbClr val="FFFF00"/>
                </a:solidFill>
                <a:effectLst>
                  <a:glow rad="101600">
                    <a:schemeClr val="tx1">
                      <a:alpha val="60000"/>
                    </a:schemeClr>
                  </a:glow>
                </a:effectLst>
              </a:rPr>
              <a:t> Br J Cancer. 1957</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pPr algn="ctr"/>
            <a:r>
              <a:rPr lang="en-US" dirty="0" smtClean="0"/>
              <a:t>Materials and Methods[III]</a:t>
            </a:r>
            <a:endParaRPr lang="en-US" dirty="0"/>
          </a:p>
        </p:txBody>
      </p:sp>
      <p:sp>
        <p:nvSpPr>
          <p:cNvPr id="3" name="Content Placeholder 2"/>
          <p:cNvSpPr>
            <a:spLocks noGrp="1"/>
          </p:cNvSpPr>
          <p:nvPr>
            <p:ph sz="quarter" idx="1"/>
          </p:nvPr>
        </p:nvSpPr>
        <p:spPr>
          <a:solidFill>
            <a:schemeClr val="accent3">
              <a:lumMod val="40000"/>
              <a:lumOff val="60000"/>
            </a:schemeClr>
          </a:solidFill>
        </p:spPr>
        <p:txBody>
          <a:bodyPr>
            <a:normAutofit/>
          </a:bodyPr>
          <a:lstStyle/>
          <a:p>
            <a:pPr algn="just">
              <a:buNone/>
            </a:pPr>
            <a:r>
              <a:rPr lang="en-US" dirty="0" smtClean="0"/>
              <a:t> </a:t>
            </a:r>
          </a:p>
          <a:p>
            <a:pPr algn="just"/>
            <a:r>
              <a:rPr lang="en-US" dirty="0" smtClean="0"/>
              <a:t> </a:t>
            </a:r>
            <a:r>
              <a:rPr lang="en-US" dirty="0" smtClean="0">
                <a:solidFill>
                  <a:srgbClr val="2F04CC"/>
                </a:solidFill>
              </a:rPr>
              <a:t>Staging procedures included were complete history and physical examination, laboratory assessments, and diagnostic bilateral mammogram.</a:t>
            </a:r>
          </a:p>
          <a:p>
            <a:pPr algn="just"/>
            <a:r>
              <a:rPr lang="en-US" dirty="0" smtClean="0">
                <a:solidFill>
                  <a:srgbClr val="2F04CC"/>
                </a:solidFill>
              </a:rPr>
              <a:t> Where indicated, </a:t>
            </a:r>
            <a:r>
              <a:rPr lang="en-US" dirty="0" err="1" smtClean="0">
                <a:solidFill>
                  <a:srgbClr val="2F04CC"/>
                </a:solidFill>
              </a:rPr>
              <a:t>ultrasonography</a:t>
            </a:r>
            <a:r>
              <a:rPr lang="en-US" dirty="0" smtClean="0">
                <a:solidFill>
                  <a:srgbClr val="2F04CC"/>
                </a:solidFill>
              </a:rPr>
              <a:t> of the breast and abdomen, chest radiograph, and radionuclide bone scan were performed.</a:t>
            </a:r>
          </a:p>
          <a:p>
            <a:pPr algn="just"/>
            <a:r>
              <a:rPr lang="en-US" dirty="0" smtClean="0">
                <a:solidFill>
                  <a:srgbClr val="2F04CC"/>
                </a:solidFill>
              </a:rPr>
              <a:t> Selected patients received magnetic resonance imaging (MRI) of the breast, computerized tomography (CT).</a:t>
            </a:r>
          </a:p>
          <a:p>
            <a:pPr algn="just"/>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a:ln>
            <a:solidFill>
              <a:schemeClr val="accent2">
                <a:lumMod val="60000"/>
                <a:lumOff val="40000"/>
              </a:schemeClr>
            </a:solidFill>
          </a:ln>
        </p:spPr>
        <p:txBody>
          <a:bodyPr>
            <a:normAutofit/>
          </a:bodyPr>
          <a:lstStyle/>
          <a:p>
            <a:r>
              <a:rPr lang="en-US" dirty="0" smtClean="0"/>
              <a:t>Materials and Methods[IV]:Treatment</a:t>
            </a:r>
            <a:endParaRPr lang="en-US" dirty="0"/>
          </a:p>
        </p:txBody>
      </p:sp>
      <p:sp>
        <p:nvSpPr>
          <p:cNvPr id="3" name="Content Placeholder 2"/>
          <p:cNvSpPr>
            <a:spLocks noGrp="1"/>
          </p:cNvSpPr>
          <p:nvPr>
            <p:ph sz="quarter" idx="1"/>
          </p:nvPr>
        </p:nvSpPr>
        <p:spPr>
          <a:solidFill>
            <a:schemeClr val="accent1">
              <a:lumMod val="20000"/>
              <a:lumOff val="80000"/>
            </a:schemeClr>
          </a:solidFill>
        </p:spPr>
        <p:txBody>
          <a:bodyPr>
            <a:normAutofit/>
          </a:bodyPr>
          <a:lstStyle/>
          <a:p>
            <a:pPr algn="just">
              <a:buFont typeface="Wingdings" pitchFamily="2" charset="2"/>
              <a:buChar char="q"/>
            </a:pPr>
            <a:r>
              <a:rPr lang="en-US" dirty="0" smtClean="0">
                <a:solidFill>
                  <a:srgbClr val="2F04CC"/>
                </a:solidFill>
              </a:rPr>
              <a:t>Treatment consisted of modified radical mastectomy or lumpectomy treatment and radiation therapy.</a:t>
            </a:r>
          </a:p>
          <a:p>
            <a:pPr algn="just">
              <a:buFont typeface="Wingdings" pitchFamily="2" charset="2"/>
              <a:buChar char="q"/>
            </a:pPr>
            <a:r>
              <a:rPr lang="en-US" dirty="0" smtClean="0">
                <a:solidFill>
                  <a:srgbClr val="2F04CC"/>
                </a:solidFill>
              </a:rPr>
              <a:t> Adjuvant chemotherapy with </a:t>
            </a:r>
            <a:r>
              <a:rPr lang="en-US" dirty="0" err="1" smtClean="0">
                <a:solidFill>
                  <a:srgbClr val="2F04CC"/>
                </a:solidFill>
              </a:rPr>
              <a:t>cyclophosphamide</a:t>
            </a:r>
            <a:r>
              <a:rPr lang="en-US" dirty="0" smtClean="0">
                <a:solidFill>
                  <a:srgbClr val="2F04CC"/>
                </a:solidFill>
              </a:rPr>
              <a:t>, </a:t>
            </a:r>
            <a:r>
              <a:rPr lang="en-US" dirty="0" err="1" smtClean="0">
                <a:solidFill>
                  <a:srgbClr val="2F04CC"/>
                </a:solidFill>
              </a:rPr>
              <a:t>methothrexate</a:t>
            </a:r>
            <a:r>
              <a:rPr lang="en-US" dirty="0" smtClean="0">
                <a:solidFill>
                  <a:srgbClr val="2F04CC"/>
                </a:solidFill>
              </a:rPr>
              <a:t> and 5- fluorouracil (CMF) or </a:t>
            </a:r>
            <a:r>
              <a:rPr lang="en-US" dirty="0" err="1" smtClean="0">
                <a:solidFill>
                  <a:srgbClr val="2F04CC"/>
                </a:solidFill>
              </a:rPr>
              <a:t>adriamycin</a:t>
            </a:r>
            <a:r>
              <a:rPr lang="en-US" dirty="0" smtClean="0">
                <a:solidFill>
                  <a:srgbClr val="2F04CC"/>
                </a:solidFill>
              </a:rPr>
              <a:t> and </a:t>
            </a:r>
            <a:r>
              <a:rPr lang="en-US" dirty="0" err="1" smtClean="0">
                <a:solidFill>
                  <a:srgbClr val="2F04CC"/>
                </a:solidFill>
              </a:rPr>
              <a:t>cyclophosphamide</a:t>
            </a:r>
            <a:r>
              <a:rPr lang="en-US" dirty="0" smtClean="0">
                <a:solidFill>
                  <a:srgbClr val="2F04CC"/>
                </a:solidFill>
              </a:rPr>
              <a:t> (AC), and hormonal therapy with </a:t>
            </a:r>
            <a:r>
              <a:rPr lang="en-US" dirty="0" err="1" smtClean="0">
                <a:solidFill>
                  <a:srgbClr val="2F04CC"/>
                </a:solidFill>
              </a:rPr>
              <a:t>tamoxifen</a:t>
            </a:r>
            <a:r>
              <a:rPr lang="en-US" dirty="0" smtClean="0">
                <a:solidFill>
                  <a:srgbClr val="2F04CC"/>
                </a:solidFill>
              </a:rPr>
              <a:t> were given as indicated.</a:t>
            </a:r>
          </a:p>
          <a:p>
            <a:pPr algn="just">
              <a:buFont typeface="Wingdings" pitchFamily="2" charset="2"/>
              <a:buChar char="q"/>
            </a:pPr>
            <a:r>
              <a:rPr lang="en-US" dirty="0" smtClean="0">
                <a:solidFill>
                  <a:srgbClr val="2F04CC"/>
                </a:solidFill>
              </a:rPr>
              <a:t> The patients were followed up in 3-6 months prospectively for Disease free survival[DFS], recurrence or distant metastasis and death.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solidFill>
        </p:spPr>
        <p:txBody>
          <a:bodyPr>
            <a:normAutofit/>
          </a:bodyPr>
          <a:lstStyle/>
          <a:p>
            <a:pPr algn="ctr"/>
            <a:r>
              <a:rPr lang="en-US" sz="3600" dirty="0" smtClean="0"/>
              <a:t>Co authors</a:t>
            </a:r>
            <a:endParaRPr lang="en-US" sz="3600" dirty="0"/>
          </a:p>
        </p:txBody>
      </p:sp>
      <p:sp>
        <p:nvSpPr>
          <p:cNvPr id="7" name="Content Placeholder 6"/>
          <p:cNvSpPr>
            <a:spLocks noGrp="1"/>
          </p:cNvSpPr>
          <p:nvPr>
            <p:ph sz="quarter" idx="1"/>
          </p:nvPr>
        </p:nvSpPr>
        <p:spPr/>
        <p:txBody>
          <a:bodyPr>
            <a:normAutofit fontScale="92500"/>
          </a:bodyPr>
          <a:lstStyle/>
          <a:p>
            <a:pPr marL="571500" indent="-571500">
              <a:buFont typeface="+mj-lt"/>
              <a:buAutoNum type="arabicPeriod"/>
            </a:pPr>
            <a:r>
              <a:rPr lang="en-US" dirty="0" smtClean="0"/>
              <a:t>  </a:t>
            </a:r>
            <a:r>
              <a:rPr lang="en-US" sz="2000" b="1" dirty="0" smtClean="0">
                <a:latin typeface="Aharoni" pitchFamily="2" charset="-79"/>
                <a:cs typeface="Aharoni" pitchFamily="2" charset="-79"/>
              </a:rPr>
              <a:t>MONDITA BORGOHAIN,MD </a:t>
            </a:r>
          </a:p>
          <a:p>
            <a:pPr marL="571500" indent="-571500">
              <a:buFont typeface="+mj-lt"/>
              <a:buAutoNum type="arabicPeriod"/>
            </a:pPr>
            <a:r>
              <a:rPr lang="en-US" sz="2000" b="1" dirty="0" smtClean="0">
                <a:latin typeface="Aharoni" pitchFamily="2" charset="-79"/>
                <a:cs typeface="Aharoni" pitchFamily="2" charset="-79"/>
              </a:rPr>
              <a:t>  HIRANYA  SAIKIA, ,PhD</a:t>
            </a:r>
            <a:r>
              <a:rPr lang="en-US" sz="2000" b="1" baseline="30000" dirty="0" smtClean="0">
                <a:latin typeface="Aharoni" pitchFamily="2" charset="-79"/>
                <a:cs typeface="Aharoni" pitchFamily="2" charset="-79"/>
              </a:rPr>
              <a:t>  </a:t>
            </a:r>
          </a:p>
          <a:p>
            <a:pPr marL="571500" indent="-571500">
              <a:buFont typeface="+mj-lt"/>
              <a:buAutoNum type="arabicPeriod"/>
            </a:pPr>
            <a:r>
              <a:rPr lang="en-US" sz="2000" b="1" dirty="0" smtClean="0">
                <a:latin typeface="Aharoni" pitchFamily="2" charset="-79"/>
                <a:cs typeface="Aharoni" pitchFamily="2" charset="-79"/>
              </a:rPr>
              <a:t>  PROGNAN SAIKIA, MD</a:t>
            </a:r>
          </a:p>
          <a:p>
            <a:pPr marL="571500" indent="-571500">
              <a:buFont typeface="+mj-lt"/>
              <a:buAutoNum type="arabicPeriod"/>
            </a:pPr>
            <a:r>
              <a:rPr lang="en-US" sz="2000" b="1" dirty="0" smtClean="0">
                <a:latin typeface="Aharoni" pitchFamily="2" charset="-79"/>
                <a:cs typeface="Aharoni" pitchFamily="2" charset="-79"/>
              </a:rPr>
              <a:t>  RAM KANTA HAZARIKA, MD</a:t>
            </a:r>
          </a:p>
          <a:p>
            <a:pPr marL="571500" indent="-571500">
              <a:buFont typeface="+mj-lt"/>
              <a:buAutoNum type="arabicPeriod"/>
            </a:pPr>
            <a:endParaRPr lang="en-US" sz="2400" dirty="0" smtClean="0"/>
          </a:p>
          <a:p>
            <a:pPr marL="571500" indent="-571500">
              <a:buNone/>
            </a:pPr>
            <a:r>
              <a:rPr lang="en-US" sz="3900" b="1" baseline="30000" dirty="0" smtClean="0">
                <a:solidFill>
                  <a:srgbClr val="C00000"/>
                </a:solidFill>
              </a:rPr>
              <a:t>Affiliations:</a:t>
            </a:r>
            <a:endParaRPr lang="en-US" sz="3600" baseline="30000" dirty="0" smtClean="0"/>
          </a:p>
          <a:p>
            <a:pPr marL="571500" indent="-571500" algn="ctr">
              <a:buNone/>
            </a:pPr>
            <a:r>
              <a:rPr lang="en-US" sz="2400" b="1" dirty="0" smtClean="0">
                <a:solidFill>
                  <a:srgbClr val="2F04CC"/>
                </a:solidFill>
              </a:rPr>
              <a:t>I,III,IV Professors, Department of Pathology  &amp;</a:t>
            </a:r>
          </a:p>
          <a:p>
            <a:pPr algn="ctr">
              <a:buNone/>
            </a:pPr>
            <a:r>
              <a:rPr lang="en-US" sz="2400" b="1" dirty="0" smtClean="0">
                <a:solidFill>
                  <a:srgbClr val="2F04CC"/>
                </a:solidFill>
              </a:rPr>
              <a:t>II Associate professor, Department of Biostatistics</a:t>
            </a:r>
          </a:p>
          <a:p>
            <a:pPr algn="ctr">
              <a:buNone/>
            </a:pPr>
            <a:r>
              <a:rPr lang="en-US" b="1" dirty="0" smtClean="0">
                <a:solidFill>
                  <a:srgbClr val="2F04CC"/>
                </a:solidFill>
              </a:rPr>
              <a:t>Acknowledgement: Dr S A </a:t>
            </a:r>
            <a:r>
              <a:rPr lang="en-US" b="1" dirty="0" err="1" smtClean="0">
                <a:solidFill>
                  <a:srgbClr val="2F04CC"/>
                </a:solidFill>
              </a:rPr>
              <a:t>Fazal</a:t>
            </a:r>
            <a:r>
              <a:rPr lang="en-US" b="1" dirty="0" smtClean="0">
                <a:solidFill>
                  <a:srgbClr val="2F04CC"/>
                </a:solidFill>
              </a:rPr>
              <a:t>, Associate Professor</a:t>
            </a:r>
            <a:r>
              <a:rPr lang="en-US" sz="2400" b="1" dirty="0" smtClean="0">
                <a:solidFill>
                  <a:srgbClr val="2F04CC"/>
                </a:solidFill>
              </a:rPr>
              <a:t>, Department of Surgery</a:t>
            </a:r>
          </a:p>
          <a:p>
            <a:pPr algn="ctr">
              <a:buNone/>
            </a:pPr>
            <a:r>
              <a:rPr lang="en-US" sz="2400" b="1" dirty="0" smtClean="0">
                <a:solidFill>
                  <a:srgbClr val="2F04CC"/>
                </a:solidFill>
              </a:rPr>
              <a:t> Assam Medical College and Hospital ,</a:t>
            </a:r>
          </a:p>
          <a:p>
            <a:pPr algn="ctr">
              <a:buNone/>
            </a:pPr>
            <a:r>
              <a:rPr lang="en-US" b="1" dirty="0" smtClean="0">
                <a:solidFill>
                  <a:srgbClr val="2F04CC"/>
                </a:solidFill>
              </a:rPr>
              <a:t>    </a:t>
            </a:r>
            <a:r>
              <a:rPr lang="en-US" sz="2400" b="1" dirty="0" smtClean="0">
                <a:solidFill>
                  <a:srgbClr val="2F04CC"/>
                </a:solidFill>
              </a:rPr>
              <a:t> </a:t>
            </a:r>
            <a:r>
              <a:rPr lang="en-US" sz="2400" b="1" dirty="0" err="1" smtClean="0">
                <a:solidFill>
                  <a:srgbClr val="2F04CC"/>
                </a:solidFill>
              </a:rPr>
              <a:t>Dibrugarh</a:t>
            </a:r>
            <a:r>
              <a:rPr lang="en-US" sz="2400" b="1" dirty="0" smtClean="0">
                <a:solidFill>
                  <a:srgbClr val="2F04CC"/>
                </a:solidFill>
              </a:rPr>
              <a:t>, Assam, India</a:t>
            </a:r>
            <a:endParaRPr lang="en-US" sz="2400" b="1" dirty="0">
              <a:solidFill>
                <a:srgbClr val="2F04C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pPr algn="ctr"/>
            <a:r>
              <a:rPr lang="en-US" dirty="0" smtClean="0"/>
              <a:t>Materials and Methods[V]</a:t>
            </a:r>
            <a:endParaRPr lang="en-US" dirty="0"/>
          </a:p>
        </p:txBody>
      </p:sp>
      <p:sp>
        <p:nvSpPr>
          <p:cNvPr id="3" name="Content Placeholder 2"/>
          <p:cNvSpPr>
            <a:spLocks noGrp="1"/>
          </p:cNvSpPr>
          <p:nvPr>
            <p:ph sz="quarter" idx="1"/>
          </p:nvPr>
        </p:nvSpPr>
        <p:spPr>
          <a:solidFill>
            <a:schemeClr val="accent3">
              <a:lumMod val="20000"/>
              <a:lumOff val="80000"/>
            </a:schemeClr>
          </a:solidFill>
        </p:spPr>
        <p:txBody>
          <a:bodyPr>
            <a:normAutofit/>
          </a:bodyPr>
          <a:lstStyle/>
          <a:p>
            <a:pPr algn="just">
              <a:buFont typeface="Wingdings" pitchFamily="2" charset="2"/>
              <a:buChar char="q"/>
            </a:pPr>
            <a:r>
              <a:rPr lang="en-US" dirty="0" smtClean="0"/>
              <a:t>The inclusion of prospective data was closed in December 2013.</a:t>
            </a:r>
          </a:p>
          <a:p>
            <a:pPr algn="just">
              <a:buFont typeface="Wingdings" pitchFamily="2" charset="2"/>
              <a:buChar char="q"/>
            </a:pPr>
            <a:r>
              <a:rPr lang="en-US" dirty="0" smtClean="0"/>
              <a:t> </a:t>
            </a:r>
            <a:r>
              <a:rPr lang="en-US" dirty="0" err="1" smtClean="0"/>
              <a:t>Clinicopathological</a:t>
            </a:r>
            <a:r>
              <a:rPr lang="en-US" dirty="0" smtClean="0"/>
              <a:t> variables, were compared with those for operable breast cancers of women &lt;44 and  aged &gt; 45 years.</a:t>
            </a:r>
          </a:p>
          <a:p>
            <a:pPr algn="just"/>
            <a:endParaRPr lang="en-US" dirty="0" smtClean="0"/>
          </a:p>
          <a:p>
            <a:pPr algn="just">
              <a:buFont typeface="Wingdings" pitchFamily="2" charset="2"/>
              <a:buChar char="q"/>
            </a:pPr>
            <a:r>
              <a:rPr lang="en-US" dirty="0" smtClean="0"/>
              <a:t>Breast cancer was classified according to the International Union Against Cancer (UICC),</a:t>
            </a:r>
          </a:p>
          <a:p>
            <a:pPr algn="just">
              <a:buFont typeface="Wingdings" pitchFamily="2" charset="2"/>
              <a:buChar char="q"/>
            </a:pPr>
            <a:r>
              <a:rPr lang="en-US" dirty="0" smtClean="0"/>
              <a:t>  Clinical pathological staging  followed according to the American Joint Committee on Cancer (AJCC, 6th edition).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a:solidFill>
            <a:schemeClr val="accent2">
              <a:lumMod val="60000"/>
              <a:lumOff val="40000"/>
            </a:schemeClr>
          </a:solidFill>
        </p:spPr>
        <p:txBody>
          <a:bodyPr/>
          <a:lstStyle/>
          <a:p>
            <a:pPr algn="ctr"/>
            <a:r>
              <a:rPr lang="en-US" dirty="0" smtClean="0"/>
              <a:t>Materials and Methods[VI]</a:t>
            </a:r>
            <a:endParaRPr lang="en-US" dirty="0"/>
          </a:p>
        </p:txBody>
      </p:sp>
      <p:sp>
        <p:nvSpPr>
          <p:cNvPr id="3" name="Content Placeholder 2"/>
          <p:cNvSpPr>
            <a:spLocks noGrp="1"/>
          </p:cNvSpPr>
          <p:nvPr>
            <p:ph sz="quarter" idx="1"/>
          </p:nvPr>
        </p:nvSpPr>
        <p:spPr>
          <a:xfrm>
            <a:off x="457200" y="1219200"/>
            <a:ext cx="7467600" cy="5254752"/>
          </a:xfrm>
          <a:solidFill>
            <a:schemeClr val="accent3">
              <a:lumMod val="20000"/>
              <a:lumOff val="80000"/>
            </a:schemeClr>
          </a:solidFill>
        </p:spPr>
        <p:txBody>
          <a:bodyPr>
            <a:normAutofit fontScale="62500" lnSpcReduction="20000"/>
          </a:bodyPr>
          <a:lstStyle/>
          <a:p>
            <a:pPr algn="just"/>
            <a:r>
              <a:rPr lang="en-US" sz="3800" dirty="0" smtClean="0">
                <a:solidFill>
                  <a:srgbClr val="2F04CC"/>
                </a:solidFill>
              </a:rPr>
              <a:t>Sections with a thickness of four </a:t>
            </a:r>
            <a:r>
              <a:rPr lang="en-US" sz="3800" dirty="0" err="1" smtClean="0">
                <a:solidFill>
                  <a:srgbClr val="2F04CC"/>
                </a:solidFill>
              </a:rPr>
              <a:t>μm</a:t>
            </a:r>
            <a:r>
              <a:rPr lang="en-US" sz="3800" dirty="0" smtClean="0">
                <a:solidFill>
                  <a:srgbClr val="2F04CC"/>
                </a:solidFill>
              </a:rPr>
              <a:t> were cut from Formalin fixed paraffin embedded blocks and used for IHC.</a:t>
            </a:r>
          </a:p>
          <a:p>
            <a:pPr algn="just"/>
            <a:r>
              <a:rPr lang="en-US" sz="3800" dirty="0" smtClean="0">
                <a:solidFill>
                  <a:srgbClr val="2F04CC"/>
                </a:solidFill>
              </a:rPr>
              <a:t> The clones of antibodies SP1, Y85,  CB11 and SP 6 were used to evaluate the ER-a, PR,  Her2neu status and Ki67 fraction.</a:t>
            </a:r>
          </a:p>
          <a:p>
            <a:pPr algn="just"/>
            <a:r>
              <a:rPr lang="en-US" sz="3800" dirty="0" smtClean="0">
                <a:solidFill>
                  <a:srgbClr val="2F04CC"/>
                </a:solidFill>
              </a:rPr>
              <a:t> The Allred scoring system was used to assess the ER and PR status. In summary, a total Allred score was obtained by the summation of proportion score and intensity score .</a:t>
            </a:r>
          </a:p>
          <a:p>
            <a:pPr algn="just"/>
            <a:r>
              <a:rPr lang="en-US" sz="3800" dirty="0" smtClean="0">
                <a:solidFill>
                  <a:srgbClr val="2F04CC"/>
                </a:solidFill>
              </a:rPr>
              <a:t> A total score of 2 or more was considered as positive; scores 0 and 1 were considered negative</a:t>
            </a:r>
          </a:p>
          <a:p>
            <a:pPr algn="just"/>
            <a:endParaRPr lang="en-US" dirty="0" smtClean="0">
              <a:solidFill>
                <a:srgbClr val="2F04CC"/>
              </a:solidFill>
            </a:endParaRPr>
          </a:p>
          <a:p>
            <a:pPr algn="just"/>
            <a:endParaRPr lang="en-US" sz="2400" dirty="0" smtClean="0">
              <a:solidFill>
                <a:srgbClr val="2F04CC"/>
              </a:solidFill>
            </a:endParaRPr>
          </a:p>
          <a:p>
            <a:pPr algn="just"/>
            <a:r>
              <a:rPr lang="en-US" dirty="0" smtClean="0"/>
              <a:t>-----------------------------------------------------------------------------</a:t>
            </a:r>
          </a:p>
          <a:p>
            <a:pPr algn="just"/>
            <a:r>
              <a:rPr lang="en-US" dirty="0" smtClean="0">
                <a:solidFill>
                  <a:srgbClr val="00B050"/>
                </a:solidFill>
              </a:rPr>
              <a:t>D. C. Allred, J. M. Harvey, M. </a:t>
            </a:r>
            <a:r>
              <a:rPr lang="en-US" dirty="0" err="1" smtClean="0">
                <a:solidFill>
                  <a:srgbClr val="00B050"/>
                </a:solidFill>
              </a:rPr>
              <a:t>Berardo</a:t>
            </a:r>
            <a:r>
              <a:rPr lang="en-US" dirty="0" smtClean="0">
                <a:solidFill>
                  <a:srgbClr val="00B050"/>
                </a:solidFill>
              </a:rPr>
              <a:t>, and G. M. Clark, “Prognostic and predictive factors in breast cancer by </a:t>
            </a:r>
            <a:r>
              <a:rPr lang="en-US" dirty="0" err="1" smtClean="0">
                <a:solidFill>
                  <a:srgbClr val="00B050"/>
                </a:solidFill>
              </a:rPr>
              <a:t>immunohistochemical</a:t>
            </a:r>
            <a:r>
              <a:rPr lang="en-US" dirty="0" smtClean="0">
                <a:solidFill>
                  <a:srgbClr val="00B050"/>
                </a:solidFill>
              </a:rPr>
              <a:t> analysis,” Modern Pathology, vol. 11, no. 2, pp. 155–168, 1998</a:t>
            </a:r>
            <a:endParaRPr lang="en-US" sz="2400" dirty="0">
              <a:solidFill>
                <a:srgbClr val="00B05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pPr algn="ctr"/>
            <a:r>
              <a:rPr lang="en-US" dirty="0" smtClean="0"/>
              <a:t>Materials and Methods[VII]</a:t>
            </a:r>
            <a:endParaRPr lang="en-US" dirty="0"/>
          </a:p>
        </p:txBody>
      </p:sp>
      <p:sp>
        <p:nvSpPr>
          <p:cNvPr id="3" name="Content Placeholder 2"/>
          <p:cNvSpPr>
            <a:spLocks noGrp="1"/>
          </p:cNvSpPr>
          <p:nvPr>
            <p:ph sz="quarter" idx="1"/>
          </p:nvPr>
        </p:nvSpPr>
        <p:spPr>
          <a:solidFill>
            <a:schemeClr val="accent3">
              <a:lumMod val="20000"/>
              <a:lumOff val="80000"/>
            </a:schemeClr>
          </a:solidFill>
        </p:spPr>
        <p:txBody>
          <a:bodyPr>
            <a:normAutofit fontScale="92500" lnSpcReduction="10000"/>
          </a:bodyPr>
          <a:lstStyle/>
          <a:p>
            <a:pPr algn="just">
              <a:buBlip>
                <a:blip r:embed="rId2"/>
              </a:buBlip>
            </a:pPr>
            <a:r>
              <a:rPr lang="en-US" dirty="0" smtClean="0">
                <a:solidFill>
                  <a:srgbClr val="0000FF"/>
                </a:solidFill>
              </a:rPr>
              <a:t>Her2 </a:t>
            </a:r>
            <a:r>
              <a:rPr lang="en-US" dirty="0" err="1" smtClean="0">
                <a:solidFill>
                  <a:srgbClr val="0000FF"/>
                </a:solidFill>
              </a:rPr>
              <a:t>neu</a:t>
            </a:r>
            <a:r>
              <a:rPr lang="en-US" dirty="0" smtClean="0">
                <a:solidFill>
                  <a:srgbClr val="0000FF"/>
                </a:solidFill>
              </a:rPr>
              <a:t> scoring was done according to ASCO guidelines as 0, 1+, 2+,3+, only 3+ was taken for treatment by </a:t>
            </a:r>
            <a:r>
              <a:rPr lang="en-US" dirty="0" err="1" smtClean="0">
                <a:solidFill>
                  <a:srgbClr val="0000FF"/>
                </a:solidFill>
              </a:rPr>
              <a:t>transtuzumab</a:t>
            </a:r>
            <a:r>
              <a:rPr lang="en-US" dirty="0" smtClean="0">
                <a:solidFill>
                  <a:srgbClr val="0000FF"/>
                </a:solidFill>
              </a:rPr>
              <a:t>.</a:t>
            </a:r>
          </a:p>
          <a:p>
            <a:pPr algn="just">
              <a:buBlip>
                <a:blip r:embed="rId2"/>
              </a:buBlip>
            </a:pPr>
            <a:endParaRPr lang="en-US" dirty="0" smtClean="0">
              <a:solidFill>
                <a:srgbClr val="0000FF"/>
              </a:solidFill>
            </a:endParaRPr>
          </a:p>
          <a:p>
            <a:pPr algn="just">
              <a:buBlip>
                <a:blip r:embed="rId2"/>
              </a:buBlip>
            </a:pPr>
            <a:r>
              <a:rPr lang="en-US" dirty="0" smtClean="0">
                <a:solidFill>
                  <a:srgbClr val="0000FF"/>
                </a:solidFill>
              </a:rPr>
              <a:t>Though various authors used different criteria for counting in various malignancies but purpose of breast, it was counted like mitosis counting formula of BRG, so that it is easily comparable to mitotic count and can be analyzed effectively (</a:t>
            </a:r>
            <a:r>
              <a:rPr lang="en-US" dirty="0" err="1" smtClean="0">
                <a:solidFill>
                  <a:srgbClr val="0000FF"/>
                </a:solidFill>
              </a:rPr>
              <a:t>Trihia</a:t>
            </a:r>
            <a:r>
              <a:rPr lang="en-US" dirty="0" smtClean="0">
                <a:solidFill>
                  <a:srgbClr val="0000FF"/>
                </a:solidFill>
              </a:rPr>
              <a:t> H </a:t>
            </a:r>
            <a:r>
              <a:rPr lang="en-US" i="1" dirty="0" smtClean="0">
                <a:solidFill>
                  <a:srgbClr val="0000FF"/>
                </a:solidFill>
              </a:rPr>
              <a:t>et al</a:t>
            </a:r>
            <a:r>
              <a:rPr lang="en-US" dirty="0" smtClean="0">
                <a:solidFill>
                  <a:srgbClr val="0000FF"/>
                </a:solidFill>
              </a:rPr>
              <a:t>, 2003)</a:t>
            </a:r>
            <a:r>
              <a:rPr lang="en-US" dirty="0" smtClean="0"/>
              <a:t>.</a:t>
            </a:r>
          </a:p>
          <a:p>
            <a:pPr lvl="0" algn="just">
              <a:buBlip>
                <a:blip r:embed="rId2"/>
              </a:buBlip>
            </a:pPr>
            <a:r>
              <a:rPr lang="en-US" dirty="0" smtClean="0">
                <a:solidFill>
                  <a:srgbClr val="0070C0"/>
                </a:solidFill>
              </a:rPr>
              <a:t>--------------------------------------------------------------------------</a:t>
            </a:r>
            <a:r>
              <a:rPr lang="en-US" dirty="0" smtClean="0"/>
              <a:t> M. </a:t>
            </a:r>
            <a:r>
              <a:rPr lang="en-US" sz="1900" dirty="0" smtClean="0"/>
              <a:t>Elizabeth H. Hammond; Daniel F. Hayes; Mitch </a:t>
            </a:r>
            <a:r>
              <a:rPr lang="en-US" sz="1900" dirty="0" err="1" smtClean="0"/>
              <a:t>Dowsett</a:t>
            </a:r>
            <a:r>
              <a:rPr lang="en-US" sz="1900" dirty="0" smtClean="0"/>
              <a:t>; American Society of Clinical Oncology/College of American Pathologists Guideline Recommendations for </a:t>
            </a:r>
            <a:r>
              <a:rPr lang="en-US" sz="1900" dirty="0" err="1" smtClean="0"/>
              <a:t>Immunohistochemical</a:t>
            </a:r>
            <a:r>
              <a:rPr lang="en-US" sz="1900" dirty="0" smtClean="0"/>
              <a:t> Testing of Estrogen and Progesterone Receptors in Breast Cancer, Arch </a:t>
            </a:r>
            <a:r>
              <a:rPr lang="en-US" sz="1900" dirty="0" err="1" smtClean="0"/>
              <a:t>Pathol</a:t>
            </a:r>
            <a:r>
              <a:rPr lang="en-US" sz="1900" dirty="0" smtClean="0"/>
              <a:t> Lab Med. 2010;134:907–922. </a:t>
            </a:r>
            <a:endParaRPr lang="en-US" dirty="0" smtClean="0"/>
          </a:p>
          <a:p>
            <a:pPr algn="just">
              <a:buBlip>
                <a:blip r:embed="rId2"/>
              </a:buBlip>
            </a:pPr>
            <a:endParaRPr lang="en-US" dirty="0" smtClean="0">
              <a:solidFill>
                <a:srgbClr val="0070C0"/>
              </a:solidFill>
            </a:endParaRPr>
          </a:p>
          <a:p>
            <a:pPr algn="just">
              <a:buBlip>
                <a:blip r:embed="rId2"/>
              </a:buBlip>
            </a:pPr>
            <a:endParaRPr lang="en-US" dirty="0" smtClean="0">
              <a:solidFill>
                <a:srgbClr val="0070C0"/>
              </a:solidFill>
            </a:endParaRPr>
          </a:p>
          <a:p>
            <a:pPr algn="just">
              <a:buNone/>
            </a:pPr>
            <a:endParaRPr lang="en-US" dirty="0" smtClean="0">
              <a:solidFill>
                <a:srgbClr val="FF5050"/>
              </a:solidFill>
            </a:endParaRPr>
          </a:p>
          <a:p>
            <a:pPr algn="just">
              <a:buBlip>
                <a:blip r:embed="rId2"/>
              </a:buBlip>
            </a:pPr>
            <a:endParaRPr lang="en-US" dirty="0" smtClean="0">
              <a:solidFill>
                <a:srgbClr val="0070C0"/>
              </a:solidFill>
            </a:endParaRPr>
          </a:p>
          <a:p>
            <a:pPr algn="just"/>
            <a:endParaRPr lang="en-US" dirty="0" smtClean="0">
              <a:solidFill>
                <a:schemeClr val="accent1">
                  <a:lumMod val="75000"/>
                </a:schemeClr>
              </a:solidFill>
            </a:endParaRPr>
          </a:p>
          <a:p>
            <a:pPr algn="just"/>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50000"/>
            </a:schemeClr>
          </a:solidFill>
        </p:spPr>
        <p:txBody>
          <a:bodyPr/>
          <a:lstStyle/>
          <a:p>
            <a:pPr algn="ctr"/>
            <a:r>
              <a:rPr lang="en-US" b="1" dirty="0" smtClean="0">
                <a:solidFill>
                  <a:schemeClr val="tx1">
                    <a:lumMod val="85000"/>
                    <a:lumOff val="15000"/>
                  </a:schemeClr>
                </a:solidFill>
              </a:rPr>
              <a:t>Statistical analysis</a:t>
            </a:r>
            <a:endParaRPr lang="en-US" b="1" dirty="0">
              <a:solidFill>
                <a:schemeClr val="tx1">
                  <a:lumMod val="85000"/>
                  <a:lumOff val="15000"/>
                </a:schemeClr>
              </a:solidFill>
            </a:endParaRPr>
          </a:p>
        </p:txBody>
      </p:sp>
      <p:sp>
        <p:nvSpPr>
          <p:cNvPr id="3" name="Content Placeholder 2"/>
          <p:cNvSpPr>
            <a:spLocks noGrp="1"/>
          </p:cNvSpPr>
          <p:nvPr>
            <p:ph sz="quarter" idx="1"/>
          </p:nvPr>
        </p:nvSpPr>
        <p:spPr/>
        <p:txBody>
          <a:bodyPr/>
          <a:lstStyle/>
          <a:p>
            <a:pPr algn="just"/>
            <a:r>
              <a:rPr lang="en-US" dirty="0" smtClean="0"/>
              <a:t>The Chi square  -test was used to test for statistically significant different proportions of </a:t>
            </a:r>
            <a:r>
              <a:rPr lang="en-US" dirty="0" err="1" smtClean="0"/>
              <a:t>clinicopathological</a:t>
            </a:r>
            <a:r>
              <a:rPr lang="en-US" dirty="0" smtClean="0"/>
              <a:t> features and treatment-related factors of patients ≤45 years versus &gt;44 years by using SPSS </a:t>
            </a:r>
            <a:r>
              <a:rPr lang="en-US" dirty="0" smtClean="0"/>
              <a:t>software. P value less than 0.005 was considered statistically significant.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pPr algn="ctr"/>
            <a:r>
              <a:rPr lang="en-US" b="1" dirty="0" smtClean="0"/>
              <a:t>Results and observation</a:t>
            </a:r>
            <a:endParaRPr lang="en-US" b="1" dirty="0"/>
          </a:p>
        </p:txBody>
      </p:sp>
      <p:sp>
        <p:nvSpPr>
          <p:cNvPr id="3" name="Content Placeholder 2"/>
          <p:cNvSpPr>
            <a:spLocks noGrp="1"/>
          </p:cNvSpPr>
          <p:nvPr>
            <p:ph sz="quarter" idx="1"/>
          </p:nvPr>
        </p:nvSpPr>
        <p:spPr>
          <a:ln>
            <a:solidFill>
              <a:srgbClr val="00B0F0"/>
            </a:solidFill>
          </a:ln>
          <a:effectLst>
            <a:softEdge rad="12700"/>
          </a:effectLst>
        </p:spPr>
        <p:txBody>
          <a:bodyPr>
            <a:normAutofit/>
          </a:bodyPr>
          <a:lstStyle/>
          <a:p>
            <a:pPr algn="just"/>
            <a:r>
              <a:rPr lang="en-US" dirty="0" smtClean="0"/>
              <a:t>A total of 543 cases were evaluated</a:t>
            </a:r>
          </a:p>
          <a:p>
            <a:pPr algn="just"/>
            <a:r>
              <a:rPr lang="en-US" dirty="0" smtClean="0"/>
              <a:t> </a:t>
            </a:r>
            <a:r>
              <a:rPr lang="en-US" dirty="0" smtClean="0"/>
              <a:t>Study </a:t>
            </a:r>
            <a:r>
              <a:rPr lang="en-US" dirty="0" smtClean="0"/>
              <a:t>included 209 women diagnosed with BC under the age of 44   and  women over 45 years were 334. </a:t>
            </a:r>
          </a:p>
          <a:p>
            <a:pPr algn="just"/>
            <a:r>
              <a:rPr lang="en-US" dirty="0" smtClean="0"/>
              <a:t>Mean age of BC was 38 years in younger and 52 years in older group with a mean age difference is 14 years.</a:t>
            </a:r>
          </a:p>
          <a:p>
            <a:pPr algn="just"/>
            <a:endParaRPr lang="en-US" dirty="0" smtClean="0"/>
          </a:p>
          <a:p>
            <a:r>
              <a:rPr lang="en-US" dirty="0" smtClean="0"/>
              <a:t>Family history of breast cancer or ovarian cancer in blood relatives are  slightly higher[10%] in younger age group than elder age group[7%] which is not statistically significant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43062" y="3332607"/>
          <a:ext cx="5857875" cy="192786"/>
        </p:xfrm>
        <a:graphic>
          <a:graphicData uri="http://schemas.openxmlformats.org/drawingml/2006/table">
            <a:tbl>
              <a:tblPr/>
              <a:tblGrid>
                <a:gridCol w="5857875"/>
              </a:tblGrid>
              <a:tr h="63500">
                <a:tc>
                  <a:txBody>
                    <a:bodyPr/>
                    <a:lstStyle/>
                    <a:p>
                      <a:pPr marL="0" marR="0">
                        <a:lnSpc>
                          <a:spcPct val="115000"/>
                        </a:lnSpc>
                        <a:spcBef>
                          <a:spcPts val="0"/>
                        </a:spcBef>
                        <a:spcAft>
                          <a:spcPts val="1000"/>
                        </a:spcAft>
                      </a:pPr>
                      <a:endParaRPr lang="en-US"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1025" name="Rectangle 1"/>
          <p:cNvSpPr>
            <a:spLocks noChangeArrowheads="1"/>
          </p:cNvSpPr>
          <p:nvPr/>
        </p:nvSpPr>
        <p:spPr bwMode="auto">
          <a:xfrm>
            <a:off x="304800" y="685800"/>
            <a:ext cx="8382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Table -1 : Comparison of </a:t>
            </a:r>
            <a:r>
              <a:rPr kumimoji="0" lang="en-US" sz="1400" b="1" i="0" u="none"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clinicoPathological</a:t>
            </a:r>
            <a:r>
              <a:rPr kumimoji="0" lang="en-U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characteristics of Patients &gt; 44 years and &lt;45 years  at</a:t>
            </a:r>
            <a:r>
              <a:rPr kumimoji="0" lang="en-US" sz="14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a:t>
            </a:r>
            <a:r>
              <a:rPr kumimoji="0" lang="en-U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diagnosis</a:t>
            </a:r>
            <a:endParaRPr kumimoji="0" lang="en-US" sz="1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Characteristic                                                        &gt; 44                                       &lt; 45                                            P value</a:t>
            </a:r>
            <a:endParaRPr kumimoji="0" lang="en-US" sz="12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Age     </a:t>
            </a:r>
            <a:endParaRPr kumimoji="0" lang="en-US" sz="11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Mean  [SD]                                                           38.01 [ 3.79]                           52.11[5.71]    </a:t>
            </a:r>
            <a:endParaRPr kumimoji="0" lang="en-US" sz="11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Median  [Range]                                                 38[27-44]                                  51[45-70]                             </a:t>
            </a:r>
            <a:endParaRPr kumimoji="0" lang="en-US" sz="11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2F04CC"/>
                </a:solidFill>
                <a:effectLst/>
                <a:latin typeface="Calibri" pitchFamily="34" charset="0"/>
                <a:ea typeface="Calibri" pitchFamily="34" charset="0"/>
                <a:cs typeface="Times New Roman" pitchFamily="18" charset="0"/>
              </a:rPr>
              <a:t>Menopausal status                                                                                                                                    </a:t>
            </a:r>
            <a:endParaRPr kumimoji="0" lang="en-US" sz="11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Premenopausal                                                       193                              </a:t>
            </a:r>
            <a:r>
              <a:rPr kumimoji="0" lang="en-US" sz="1200" b="1" i="0" u="none" strike="noStrike" cap="none" normalizeH="0" dirty="0" smtClean="0">
                <a:ln>
                  <a:noFill/>
                </a:ln>
                <a:solidFill>
                  <a:srgbClr val="2F04CC"/>
                </a:solidFill>
                <a:effectLst/>
                <a:latin typeface="Calibri" pitchFamily="34" charset="0"/>
                <a:ea typeface="Calibri" pitchFamily="34" charset="0"/>
                <a:cs typeface="Times New Roman" pitchFamily="18" charset="0"/>
              </a:rPr>
              <a:t>        </a:t>
            </a:r>
            <a:r>
              <a:rPr kumimoji="0" lang="en-US" sz="12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   55                                        &lt;     0.00</a:t>
            </a:r>
            <a:endParaRPr kumimoji="0" lang="en-US" sz="11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Postmenopausal                                                      16                                          279</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rgbClr val="EF23B5"/>
                </a:solidFill>
                <a:effectLst/>
                <a:latin typeface="Calibri" pitchFamily="34" charset="0"/>
                <a:ea typeface="Calibri" pitchFamily="34" charset="0"/>
                <a:cs typeface="Times New Roman" pitchFamily="18" charset="0"/>
              </a:rPr>
              <a:t>Family history                                                                                                                                                          </a:t>
            </a:r>
            <a:r>
              <a:rPr kumimoji="0" lang="en-US" sz="1200" b="1" i="0" u="sng" strike="noStrike" cap="none" normalizeH="0" dirty="0" smtClean="0">
                <a:ln>
                  <a:noFill/>
                </a:ln>
                <a:solidFill>
                  <a:srgbClr val="EF23B5"/>
                </a:solidFill>
                <a:effectLst/>
                <a:latin typeface="Calibri" pitchFamily="34" charset="0"/>
                <a:ea typeface="Calibri" pitchFamily="34" charset="0"/>
                <a:cs typeface="Times New Roman" pitchFamily="18" charset="0"/>
              </a:rPr>
              <a:t>  NS</a:t>
            </a:r>
            <a:endParaRPr kumimoji="0" lang="en-US" sz="11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No cancer in blood relatives                            124                                           220</a:t>
            </a:r>
            <a:endParaRPr kumimoji="0" lang="en-US" sz="11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Other than breast in at least                              54                                           67</a:t>
            </a:r>
            <a:endParaRPr kumimoji="0" lang="en-US" sz="11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 one  blood relative</a:t>
            </a:r>
            <a:endParaRPr kumimoji="0" lang="en-US" sz="11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Other  than breast cancer in                                39                                        </a:t>
            </a:r>
            <a:endParaRPr kumimoji="0" lang="en-US" sz="11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 at least one first degree relative </a:t>
            </a:r>
            <a:endParaRPr kumimoji="0" lang="en-US" sz="11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Breast cancer or ovarian cancer in                     21                                         24                                                           </a:t>
            </a:r>
            <a:endParaRPr kumimoji="0" lang="en-US" sz="11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 at least one blood relative</a:t>
            </a:r>
            <a:endParaRPr kumimoji="0" lang="en-US" sz="11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Breast cancer or ovarian cancer                          15                                        14    </a:t>
            </a:r>
            <a:endParaRPr kumimoji="0" lang="en-US" sz="11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     in at least one first degree relative                                                 </a:t>
            </a:r>
            <a:endParaRPr kumimoji="0" lang="en-US" sz="11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Unknown                                                                   10                                         23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sng" strike="noStrike" cap="none" normalizeH="0" baseline="0" dirty="0" smtClean="0">
                <a:ln>
                  <a:noFill/>
                </a:ln>
                <a:solidFill>
                  <a:srgbClr val="FF3300"/>
                </a:solidFill>
                <a:effectLst/>
                <a:latin typeface="Calibri" pitchFamily="34" charset="0"/>
                <a:ea typeface="Calibri" pitchFamily="34" charset="0"/>
                <a:cs typeface="Times New Roman" pitchFamily="18" charset="0"/>
              </a:rPr>
              <a:t>Histology                                                                                                                                                NS</a:t>
            </a:r>
            <a:endParaRPr kumimoji="0" lang="en-US" sz="1200" b="0" i="0" u="none" strike="noStrike" cap="none" normalizeH="0" baseline="0" dirty="0" smtClean="0">
              <a:ln>
                <a:noFill/>
              </a:ln>
              <a:solidFill>
                <a:srgbClr val="FF33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3300"/>
                </a:solidFill>
                <a:effectLst/>
                <a:latin typeface="Calibri" pitchFamily="34" charset="0"/>
                <a:ea typeface="Calibri" pitchFamily="34" charset="0"/>
                <a:cs typeface="Times New Roman" pitchFamily="18" charset="0"/>
              </a:rPr>
              <a:t> IDC                                                                  164                                 228</a:t>
            </a:r>
            <a:endParaRPr kumimoji="0" lang="en-US" sz="1200" b="0" i="0" u="none" strike="noStrike" cap="none" normalizeH="0" baseline="0" dirty="0" smtClean="0">
              <a:ln>
                <a:noFill/>
              </a:ln>
              <a:solidFill>
                <a:srgbClr val="FF33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3300"/>
                </a:solidFill>
                <a:effectLst/>
                <a:latin typeface="Calibri" pitchFamily="34" charset="0"/>
                <a:ea typeface="Calibri" pitchFamily="34" charset="0"/>
                <a:cs typeface="Times New Roman" pitchFamily="18" charset="0"/>
              </a:rPr>
              <a:t>Non IDC                                                             45                             </a:t>
            </a:r>
            <a:r>
              <a:rPr kumimoji="0" lang="en-US" sz="1400" b="1" i="0" u="none" strike="noStrike" cap="none" normalizeH="0" dirty="0" smtClean="0">
                <a:ln>
                  <a:noFill/>
                </a:ln>
                <a:solidFill>
                  <a:srgbClr val="FF3300"/>
                </a:solidFill>
                <a:effectLst/>
                <a:latin typeface="Calibri" pitchFamily="34" charset="0"/>
                <a:ea typeface="Calibri" pitchFamily="34" charset="0"/>
                <a:cs typeface="Times New Roman" pitchFamily="18" charset="0"/>
              </a:rPr>
              <a:t> </a:t>
            </a:r>
            <a:r>
              <a:rPr kumimoji="0" lang="en-US" sz="1400" b="1" i="0" u="none" strike="noStrike" cap="none" normalizeH="0" dirty="0" smtClean="0">
                <a:ln>
                  <a:noFill/>
                </a:ln>
                <a:solidFill>
                  <a:srgbClr val="FF3300"/>
                </a:solidFill>
                <a:effectLst/>
                <a:latin typeface="Calibri" pitchFamily="34" charset="0"/>
                <a:ea typeface="Calibri" pitchFamily="34" charset="0"/>
                <a:cs typeface="Times New Roman" pitchFamily="18" charset="0"/>
              </a:rPr>
              <a:t> </a:t>
            </a:r>
            <a:r>
              <a:rPr kumimoji="0" lang="en-US" sz="1400" b="1" i="0" u="none" strike="noStrike" cap="none" normalizeH="0" baseline="0" dirty="0" smtClean="0">
                <a:ln>
                  <a:noFill/>
                </a:ln>
                <a:solidFill>
                  <a:srgbClr val="FF3300"/>
                </a:solidFill>
                <a:effectLst/>
                <a:latin typeface="Calibri" pitchFamily="34" charset="0"/>
                <a:ea typeface="Calibri" pitchFamily="34" charset="0"/>
                <a:cs typeface="Times New Roman" pitchFamily="18" charset="0"/>
              </a:rPr>
              <a:t>  </a:t>
            </a:r>
            <a:r>
              <a:rPr kumimoji="0" lang="en-US" sz="1400" b="1" i="0" u="none" strike="noStrike" cap="none" normalizeH="0" baseline="0" dirty="0" smtClean="0">
                <a:ln>
                  <a:noFill/>
                </a:ln>
                <a:solidFill>
                  <a:srgbClr val="FF3300"/>
                </a:solidFill>
                <a:effectLst/>
                <a:latin typeface="Calibri" pitchFamily="34" charset="0"/>
                <a:ea typeface="Calibri" pitchFamily="34" charset="0"/>
                <a:cs typeface="Times New Roman" pitchFamily="18" charset="0"/>
              </a:rPr>
              <a:t>106</a:t>
            </a:r>
          </a:p>
          <a:p>
            <a:pPr marL="0" marR="0" lvl="0" indent="0" algn="l" defTabSz="914400" rtl="0" eaLnBrk="0" fontAlgn="base" latinLnBrk="0" hangingPunct="0">
              <a:lnSpc>
                <a:spcPct val="100000"/>
              </a:lnSpc>
              <a:spcBef>
                <a:spcPct val="0"/>
              </a:spcBef>
              <a:spcAft>
                <a:spcPct val="0"/>
              </a:spcAft>
              <a:buClrTx/>
              <a:buSzTx/>
              <a:buFontTx/>
              <a:buNone/>
              <a:tabLst/>
            </a:pPr>
            <a:r>
              <a:rPr lang="en-US" sz="1400" b="1" dirty="0" smtClean="0">
                <a:solidFill>
                  <a:srgbClr val="FF3300"/>
                </a:solidFill>
                <a:latin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3300"/>
                </a:solidFill>
                <a:effectLst/>
                <a:latin typeface="Calibri" pitchFamily="34" charset="0"/>
                <a:cs typeface="Times New Roman" pitchFamily="18" charset="0"/>
              </a:rPr>
              <a:t>                                                                      NS-not</a:t>
            </a:r>
            <a:r>
              <a:rPr kumimoji="0" lang="en-US" sz="1400" b="1" i="0" u="none" strike="noStrike" cap="none" normalizeH="0" dirty="0" smtClean="0">
                <a:ln>
                  <a:noFill/>
                </a:ln>
                <a:solidFill>
                  <a:srgbClr val="FF3300"/>
                </a:solidFill>
                <a:effectLst/>
                <a:latin typeface="Calibri" pitchFamily="34" charset="0"/>
                <a:cs typeface="Times New Roman" pitchFamily="18" charset="0"/>
              </a:rPr>
              <a:t> significant</a:t>
            </a:r>
            <a:endParaRPr kumimoji="0" lang="en-US" sz="2000" b="0" i="0" u="none" strike="noStrike" cap="none" normalizeH="0" baseline="0" dirty="0" smtClean="0">
              <a:ln>
                <a:noFill/>
              </a:ln>
              <a:solidFill>
                <a:srgbClr val="FF33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3300"/>
                </a:solidFill>
              </a:rPr>
              <a:t>Family history not significant</a:t>
            </a:r>
            <a:endParaRPr lang="en-US" dirty="0">
              <a:solidFill>
                <a:srgbClr val="FF3300"/>
              </a:solidFill>
            </a:endParaRPr>
          </a:p>
        </p:txBody>
      </p:sp>
      <p:sp>
        <p:nvSpPr>
          <p:cNvPr id="3" name="Content Placeholder 2"/>
          <p:cNvSpPr>
            <a:spLocks noGrp="1"/>
          </p:cNvSpPr>
          <p:nvPr>
            <p:ph sz="quarter" idx="1"/>
          </p:nvPr>
        </p:nvSpPr>
        <p:spPr>
          <a:xfrm>
            <a:off x="228600" y="1600200"/>
            <a:ext cx="3505200" cy="4572000"/>
          </a:xfrm>
        </p:spPr>
        <p:txBody>
          <a:bodyPr/>
          <a:lstStyle/>
          <a:p>
            <a:pPr algn="just"/>
            <a:r>
              <a:rPr lang="en-US" dirty="0" smtClean="0"/>
              <a:t>Family history of breast cancer or ovarian cancer in blood relatives are  slightly higher[10%] in younger age group than elder age group[7%] which is not statistically significant</a:t>
            </a:r>
          </a:p>
        </p:txBody>
      </p:sp>
      <p:graphicFrame>
        <p:nvGraphicFramePr>
          <p:cNvPr id="7" name="Content Placeholder 6"/>
          <p:cNvGraphicFramePr>
            <a:graphicFrameLocks noGrp="1"/>
          </p:cNvGraphicFramePr>
          <p:nvPr>
            <p:ph sz="quarter" idx="2"/>
          </p:nvPr>
        </p:nvGraphicFramePr>
        <p:xfrm>
          <a:off x="4038600" y="1600200"/>
          <a:ext cx="4343399"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533400"/>
            <a:ext cx="914400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Table -1 : Comparison of </a:t>
            </a:r>
            <a:r>
              <a:rPr kumimoji="0" lang="en-US" b="1" i="0" u="sng"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clinicoPathological</a:t>
            </a:r>
            <a:r>
              <a:rPr kumimoji="0" lang="en-US"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characteristics of Patients &gt; 44 years and &lt;45  at diagnosis</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Charactertics</a:t>
            </a:r>
            <a:r>
              <a:rPr kumimoji="0" lang="en-US"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&gt; 44                         &lt; 45                             P value </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2F04CC"/>
                </a:solidFill>
                <a:effectLst/>
                <a:latin typeface="Calibri" pitchFamily="34" charset="0"/>
                <a:ea typeface="Calibri" pitchFamily="34" charset="0"/>
                <a:cs typeface="Times New Roman" pitchFamily="18" charset="0"/>
              </a:rPr>
              <a:t>T stage                                                                                                                                 &lt;0.00</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T0                                                      Nil                                             </a:t>
            </a:r>
            <a:r>
              <a:rPr kumimoji="0" lang="en-US" sz="1600" b="1" i="0" u="none" strike="noStrike" cap="none" normalizeH="0" baseline="0" dirty="0" err="1" smtClean="0">
                <a:ln>
                  <a:noFill/>
                </a:ln>
                <a:solidFill>
                  <a:srgbClr val="2F04CC"/>
                </a:solidFill>
                <a:effectLst/>
                <a:latin typeface="Calibri" pitchFamily="34" charset="0"/>
                <a:ea typeface="Calibri" pitchFamily="34" charset="0"/>
                <a:cs typeface="Times New Roman" pitchFamily="18" charset="0"/>
              </a:rPr>
              <a:t>Nil</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T1                                                       43                                              44</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T2                                                     122                                            140</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T3                                                       24                                            118</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T4                                                     </a:t>
            </a:r>
            <a:r>
              <a:rPr kumimoji="0" lang="en-US" sz="1600" b="1" i="0" u="none" strike="noStrike" cap="none" normalizeH="0" dirty="0" smtClean="0">
                <a:ln>
                  <a:noFill/>
                </a:ln>
                <a:solidFill>
                  <a:srgbClr val="2F04CC"/>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 20                                              32</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2F04CC"/>
                </a:solidFill>
                <a:effectLst/>
                <a:latin typeface="Calibri" pitchFamily="34" charset="0"/>
                <a:ea typeface="Calibri" pitchFamily="34" charset="0"/>
                <a:cs typeface="Times New Roman" pitchFamily="18" charset="0"/>
              </a:rPr>
              <a:t>Tx</a:t>
            </a: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                                                       Nil                                            </a:t>
            </a:r>
            <a:r>
              <a:rPr kumimoji="0" lang="en-US" sz="1600" b="1" i="0" u="none" strike="noStrike" cap="none" normalizeH="0" baseline="0" dirty="0" err="1" smtClean="0">
                <a:ln>
                  <a:noFill/>
                </a:ln>
                <a:solidFill>
                  <a:srgbClr val="2F04CC"/>
                </a:solidFill>
                <a:effectLst/>
                <a:latin typeface="Calibri" pitchFamily="34" charset="0"/>
                <a:ea typeface="Calibri" pitchFamily="34" charset="0"/>
                <a:cs typeface="Times New Roman" pitchFamily="18" charset="0"/>
              </a:rPr>
              <a:t>Nil</a:t>
            </a:r>
            <a:endPar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b="1" dirty="0" smtClean="0">
                <a:latin typeface="Calibri" pitchFamily="34" charset="0"/>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EF23B5"/>
                </a:solidFill>
                <a:effectLst/>
                <a:latin typeface="Calibri" pitchFamily="34" charset="0"/>
                <a:ea typeface="Calibri" pitchFamily="34" charset="0"/>
                <a:cs typeface="Times New Roman" pitchFamily="18" charset="0"/>
              </a:rPr>
              <a:t>N stage                                                                                                                                     &lt;  0.00</a:t>
            </a:r>
            <a:endParaRPr kumimoji="0" lang="en-US" sz="14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N0                                                        46                                            133</a:t>
            </a:r>
            <a:endParaRPr kumimoji="0" lang="en-US" sz="14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N1                                                        45                                              67</a:t>
            </a:r>
            <a:endParaRPr kumimoji="0" lang="en-US" sz="14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N2                                                        64                                              65</a:t>
            </a:r>
            <a:endParaRPr kumimoji="0" lang="en-US" sz="14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N3                                                        54                                              69                            </a:t>
            </a:r>
            <a:endParaRPr kumimoji="0" lang="en-US" sz="14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EF23B5"/>
                </a:solidFill>
                <a:effectLst/>
                <a:latin typeface="Calibri" pitchFamily="34" charset="0"/>
                <a:ea typeface="Calibri" pitchFamily="34" charset="0"/>
                <a:cs typeface="Times New Roman" pitchFamily="18" charset="0"/>
              </a:rPr>
              <a:t>Nx</a:t>
            </a:r>
            <a:r>
              <a:rPr kumimoji="0" lang="en-US" sz="16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                                                        Nil                                             </a:t>
            </a:r>
            <a:r>
              <a:rPr kumimoji="0" lang="en-US" sz="1600" b="1" i="0" u="none" strike="noStrike" cap="none" normalizeH="0" baseline="0" dirty="0" err="1" smtClean="0">
                <a:ln>
                  <a:noFill/>
                </a:ln>
                <a:solidFill>
                  <a:srgbClr val="EF23B5"/>
                </a:solidFill>
                <a:effectLst/>
                <a:latin typeface="Calibri" pitchFamily="34" charset="0"/>
                <a:ea typeface="Calibri" pitchFamily="34" charset="0"/>
                <a:cs typeface="Times New Roman" pitchFamily="18" charset="0"/>
              </a:rPr>
              <a:t>Nil</a:t>
            </a:r>
            <a:endParaRPr kumimoji="0" lang="en-US" sz="16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b="1" dirty="0" smtClean="0">
                <a:solidFill>
                  <a:srgbClr val="EF23B5"/>
                </a:solidFill>
                <a:latin typeface="Calibri" pitchFamily="34" charset="0"/>
                <a:ea typeface="Calibri" pitchFamily="34" charset="0"/>
                <a:cs typeface="Times New Roman" pitchFamily="18" charset="0"/>
              </a:rPr>
              <a:t>-------------------------------------------------------------------------------------------------------------------</a:t>
            </a:r>
            <a:r>
              <a:rPr kumimoji="0" lang="en-US" sz="16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                  </a:t>
            </a:r>
            <a:endParaRPr kumimoji="0" lang="en-US" sz="14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0B6606"/>
                </a:solidFill>
                <a:effectLst/>
                <a:latin typeface="Calibri" pitchFamily="34" charset="0"/>
                <a:ea typeface="Calibri" pitchFamily="34" charset="0"/>
                <a:cs typeface="Times New Roman" pitchFamily="18" charset="0"/>
              </a:rPr>
              <a:t>M stage                                                                                                                    </a:t>
            </a:r>
            <a:r>
              <a:rPr kumimoji="0" lang="en-US" sz="1600" b="1" i="0" u="sng" strike="noStrike" cap="none" normalizeH="0" dirty="0" smtClean="0">
                <a:ln>
                  <a:noFill/>
                </a:ln>
                <a:solidFill>
                  <a:srgbClr val="0B6606"/>
                </a:solidFill>
                <a:effectLst/>
                <a:latin typeface="Calibri" pitchFamily="34" charset="0"/>
                <a:ea typeface="Calibri" pitchFamily="34" charset="0"/>
                <a:cs typeface="Times New Roman" pitchFamily="18" charset="0"/>
              </a:rPr>
              <a:t>                </a:t>
            </a:r>
            <a:r>
              <a:rPr kumimoji="0" lang="en-US" sz="1600" b="1" i="0" u="sng" strike="noStrike" cap="none" normalizeH="0" baseline="0" dirty="0" smtClean="0">
                <a:ln>
                  <a:noFill/>
                </a:ln>
                <a:solidFill>
                  <a:srgbClr val="0B6606"/>
                </a:solidFill>
                <a:effectLst/>
                <a:latin typeface="Calibri" pitchFamily="34" charset="0"/>
                <a:ea typeface="Calibri" pitchFamily="34" charset="0"/>
                <a:cs typeface="Times New Roman" pitchFamily="18" charset="0"/>
              </a:rPr>
              <a:t>    NS</a:t>
            </a:r>
            <a:endParaRPr kumimoji="0" lang="en-US" sz="1400" b="0" i="0" u="none" strike="noStrike" cap="none" normalizeH="0" baseline="0" dirty="0" smtClean="0">
              <a:ln>
                <a:noFill/>
              </a:ln>
              <a:solidFill>
                <a:srgbClr val="0B660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B6606"/>
                </a:solidFill>
                <a:effectLst/>
                <a:latin typeface="Calibri" pitchFamily="34" charset="0"/>
                <a:ea typeface="Calibri" pitchFamily="34" charset="0"/>
                <a:cs typeface="Times New Roman" pitchFamily="18" charset="0"/>
              </a:rPr>
              <a:t>M0                                                      77                                              102                             </a:t>
            </a:r>
            <a:endParaRPr kumimoji="0" lang="en-US" sz="1400" b="0" i="0" u="none" strike="noStrike" cap="none" normalizeH="0" baseline="0" dirty="0" smtClean="0">
              <a:ln>
                <a:noFill/>
              </a:ln>
              <a:solidFill>
                <a:srgbClr val="0B660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B6606"/>
                </a:solidFill>
                <a:effectLst/>
                <a:latin typeface="Calibri" pitchFamily="34" charset="0"/>
                <a:ea typeface="Calibri" pitchFamily="34" charset="0"/>
                <a:cs typeface="Times New Roman" pitchFamily="18" charset="0"/>
              </a:rPr>
              <a:t>M1                                                     110                                            </a:t>
            </a:r>
            <a:r>
              <a:rPr kumimoji="0" lang="en-US" sz="1600" b="1" i="0" u="none" strike="noStrike" cap="none" normalizeH="0" dirty="0" smtClean="0">
                <a:ln>
                  <a:noFill/>
                </a:ln>
                <a:solidFill>
                  <a:srgbClr val="0B6606"/>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rgbClr val="0B6606"/>
                </a:solidFill>
                <a:effectLst/>
                <a:latin typeface="Calibri" pitchFamily="34" charset="0"/>
                <a:ea typeface="Calibri" pitchFamily="34" charset="0"/>
                <a:cs typeface="Times New Roman" pitchFamily="18" charset="0"/>
              </a:rPr>
              <a:t>204</a:t>
            </a:r>
            <a:endParaRPr kumimoji="0" lang="en-US" sz="1400" b="0" i="0" u="none" strike="noStrike" cap="none" normalizeH="0" baseline="0" dirty="0" smtClean="0">
              <a:ln>
                <a:noFill/>
              </a:ln>
              <a:solidFill>
                <a:srgbClr val="0B660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0B6606"/>
                </a:solidFill>
                <a:effectLst/>
                <a:latin typeface="Calibri" pitchFamily="34" charset="0"/>
                <a:ea typeface="Calibri" pitchFamily="34" charset="0"/>
                <a:cs typeface="Times New Roman" pitchFamily="18" charset="0"/>
              </a:rPr>
              <a:t>Mx</a:t>
            </a:r>
            <a:r>
              <a:rPr kumimoji="0" lang="en-US" sz="1600" b="1" i="0" u="none" strike="noStrike" cap="none" normalizeH="0" baseline="0" dirty="0" smtClean="0">
                <a:ln>
                  <a:noFill/>
                </a:ln>
                <a:solidFill>
                  <a:srgbClr val="0B6606"/>
                </a:solidFill>
                <a:effectLst/>
                <a:latin typeface="Calibri" pitchFamily="34" charset="0"/>
                <a:ea typeface="Calibri" pitchFamily="34" charset="0"/>
                <a:cs typeface="Times New Roman" pitchFamily="18" charset="0"/>
              </a:rPr>
              <a:t>                                                      22                                               </a:t>
            </a:r>
            <a:r>
              <a:rPr kumimoji="0" lang="en-US" sz="1600" b="1" i="0" u="none" strike="noStrike" cap="none" normalizeH="0" dirty="0" smtClean="0">
                <a:ln>
                  <a:noFill/>
                </a:ln>
                <a:solidFill>
                  <a:srgbClr val="0B6606"/>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rgbClr val="0B6606"/>
                </a:solidFill>
                <a:effectLst/>
                <a:latin typeface="Calibri" pitchFamily="34" charset="0"/>
                <a:ea typeface="Calibri" pitchFamily="34" charset="0"/>
                <a:cs typeface="Times New Roman" pitchFamily="18" charset="0"/>
              </a:rPr>
              <a:t> 28</a:t>
            </a:r>
            <a:endParaRPr kumimoji="0" lang="en-US" sz="1400" b="0" i="0" u="none" strike="noStrike" cap="none" normalizeH="0" baseline="0" dirty="0" smtClean="0">
              <a:ln>
                <a:noFill/>
              </a:ln>
              <a:solidFill>
                <a:srgbClr val="0B660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pPr algn="ctr"/>
            <a:r>
              <a:rPr lang="en-US" dirty="0" smtClean="0"/>
              <a:t>Results</a:t>
            </a:r>
            <a:endParaRPr lang="en-US" dirty="0"/>
          </a:p>
        </p:txBody>
      </p:sp>
      <p:sp>
        <p:nvSpPr>
          <p:cNvPr id="3" name="Content Placeholder 2"/>
          <p:cNvSpPr>
            <a:spLocks noGrp="1"/>
          </p:cNvSpPr>
          <p:nvPr>
            <p:ph sz="quarter" idx="1"/>
          </p:nvPr>
        </p:nvSpPr>
        <p:spPr/>
        <p:txBody>
          <a:bodyPr/>
          <a:lstStyle/>
          <a:p>
            <a:pPr algn="just">
              <a:buFont typeface="Wingdings" pitchFamily="2" charset="2"/>
              <a:buChar char="Ø"/>
            </a:pPr>
            <a:r>
              <a:rPr lang="en-US" sz="2400" dirty="0" smtClean="0">
                <a:solidFill>
                  <a:srgbClr val="EF23B5"/>
                </a:solidFill>
              </a:rPr>
              <a:t> When comparing </a:t>
            </a:r>
            <a:r>
              <a:rPr lang="en-US" sz="2400" dirty="0" err="1" smtClean="0">
                <a:solidFill>
                  <a:srgbClr val="EF23B5"/>
                </a:solidFill>
              </a:rPr>
              <a:t>Tumour</a:t>
            </a:r>
            <a:r>
              <a:rPr lang="en-US" sz="2400" dirty="0" smtClean="0">
                <a:solidFill>
                  <a:srgbClr val="EF23B5"/>
                </a:solidFill>
              </a:rPr>
              <a:t> sizes, T </a:t>
            </a:r>
            <a:r>
              <a:rPr lang="en-US" sz="2400" dirty="0" smtClean="0">
                <a:solidFill>
                  <a:srgbClr val="EF23B5"/>
                </a:solidFill>
              </a:rPr>
              <a:t>stages in  </a:t>
            </a:r>
            <a:r>
              <a:rPr lang="en-US" sz="2400" dirty="0" smtClean="0">
                <a:solidFill>
                  <a:srgbClr val="EF23B5"/>
                </a:solidFill>
              </a:rPr>
              <a:t>&gt;44 age groups have higher degree of T2 </a:t>
            </a:r>
            <a:r>
              <a:rPr lang="en-US" sz="2400" dirty="0" err="1" smtClean="0">
                <a:solidFill>
                  <a:srgbClr val="EF23B5"/>
                </a:solidFill>
              </a:rPr>
              <a:t>tumour</a:t>
            </a:r>
            <a:r>
              <a:rPr lang="en-US" sz="2400" dirty="0" smtClean="0">
                <a:solidFill>
                  <a:srgbClr val="EF23B5"/>
                </a:solidFill>
              </a:rPr>
              <a:t> [58%] than &lt;45 age groups[41%]</a:t>
            </a:r>
          </a:p>
          <a:p>
            <a:pPr algn="just">
              <a:buFont typeface="Wingdings" pitchFamily="2" charset="2"/>
              <a:buChar char="Ø"/>
            </a:pPr>
            <a:r>
              <a:rPr lang="en-US" sz="2400" dirty="0" smtClean="0">
                <a:solidFill>
                  <a:srgbClr val="EF23B5"/>
                </a:solidFill>
              </a:rPr>
              <a:t>But &lt;45 age group women had more T3  </a:t>
            </a:r>
            <a:r>
              <a:rPr lang="en-US" sz="2400" dirty="0" err="1" smtClean="0">
                <a:solidFill>
                  <a:srgbClr val="EF23B5"/>
                </a:solidFill>
              </a:rPr>
              <a:t>tumour</a:t>
            </a:r>
            <a:r>
              <a:rPr lang="en-US" sz="2400" dirty="0" smtClean="0">
                <a:solidFill>
                  <a:srgbClr val="EF23B5"/>
                </a:solidFill>
              </a:rPr>
              <a:t>  -35% in contrast to 11% in younger.</a:t>
            </a:r>
          </a:p>
          <a:p>
            <a:pPr algn="just">
              <a:buFont typeface="Wingdings" pitchFamily="2" charset="2"/>
              <a:buChar char="Ø"/>
            </a:pPr>
            <a:r>
              <a:rPr lang="en-US" sz="2400" dirty="0" smtClean="0">
                <a:solidFill>
                  <a:srgbClr val="EF23B5"/>
                </a:solidFill>
              </a:rPr>
              <a:t>Younger counterpart </a:t>
            </a:r>
            <a:r>
              <a:rPr lang="en-US" dirty="0" smtClean="0">
                <a:solidFill>
                  <a:srgbClr val="EF23B5"/>
                </a:solidFill>
              </a:rPr>
              <a:t>presented</a:t>
            </a:r>
            <a:r>
              <a:rPr lang="en-US" sz="2400" dirty="0" smtClean="0">
                <a:solidFill>
                  <a:srgbClr val="EF23B5"/>
                </a:solidFill>
              </a:rPr>
              <a:t>  without   </a:t>
            </a:r>
            <a:r>
              <a:rPr lang="en-US" sz="2400" dirty="0" err="1" smtClean="0">
                <a:solidFill>
                  <a:srgbClr val="EF23B5"/>
                </a:solidFill>
              </a:rPr>
              <a:t>axillary</a:t>
            </a:r>
            <a:r>
              <a:rPr lang="en-US" sz="2400" dirty="0" smtClean="0">
                <a:solidFill>
                  <a:srgbClr val="EF23B5"/>
                </a:solidFill>
              </a:rPr>
              <a:t> node 22%</a:t>
            </a:r>
            <a:r>
              <a:rPr lang="en-US" dirty="0" smtClean="0">
                <a:solidFill>
                  <a:srgbClr val="EF23B5"/>
                </a:solidFill>
              </a:rPr>
              <a:t> </a:t>
            </a:r>
            <a:r>
              <a:rPr lang="en-US" sz="2400" dirty="0" err="1" smtClean="0">
                <a:solidFill>
                  <a:srgbClr val="EF23B5"/>
                </a:solidFill>
              </a:rPr>
              <a:t>vs</a:t>
            </a:r>
            <a:r>
              <a:rPr lang="en-US" sz="2400" dirty="0" smtClean="0">
                <a:solidFill>
                  <a:srgbClr val="EF23B5"/>
                </a:solidFill>
              </a:rPr>
              <a:t> 39% in </a:t>
            </a:r>
            <a:r>
              <a:rPr lang="en-US" sz="2400" dirty="0" err="1" smtClean="0">
                <a:solidFill>
                  <a:srgbClr val="EF23B5"/>
                </a:solidFill>
              </a:rPr>
              <a:t>other.It</a:t>
            </a:r>
            <a:r>
              <a:rPr lang="en-US" sz="2400" dirty="0" smtClean="0">
                <a:solidFill>
                  <a:srgbClr val="EF23B5"/>
                </a:solidFill>
              </a:rPr>
              <a:t> means young women presented more frequently[78%] with positive nodes</a:t>
            </a:r>
          </a:p>
          <a:p>
            <a:pPr algn="just">
              <a:buFont typeface="Wingdings" pitchFamily="2" charset="2"/>
              <a:buChar char="Ø"/>
            </a:pPr>
            <a:r>
              <a:rPr lang="en-US" sz="2400" dirty="0" smtClean="0">
                <a:solidFill>
                  <a:srgbClr val="EF23B5"/>
                </a:solidFill>
              </a:rPr>
              <a:t>Whereas younger group were presented at diagnosis without metastasis in 41% women  and older group  with 33%. </a:t>
            </a:r>
            <a:endParaRPr lang="en-US" dirty="0">
              <a:solidFill>
                <a:srgbClr val="EF23B5"/>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0" y="228600"/>
            <a:ext cx="9372600" cy="61379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71525" algn="l"/>
              </a:tabLst>
            </a:pPr>
            <a:r>
              <a:rPr kumimoji="0" lang="en-US"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Table -1 : Comparison of </a:t>
            </a:r>
            <a:r>
              <a:rPr kumimoji="0" lang="en-US" b="1" i="0" u="sng"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clinicoPathological</a:t>
            </a:r>
            <a:r>
              <a:rPr kumimoji="0" lang="en-US"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characteristics of Patients &gt; 44 years and &lt;45  at diagnosis</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sng"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Charactertics</a:t>
            </a:r>
            <a:r>
              <a:rPr kumimoji="0" lang="en-US"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&gt; 44                                       &lt; 45                             P value </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err="1" smtClean="0">
                <a:ln>
                  <a:noFill/>
                </a:ln>
                <a:solidFill>
                  <a:srgbClr val="0B6606"/>
                </a:solidFill>
                <a:effectLst/>
                <a:latin typeface="Calibri" pitchFamily="34" charset="0"/>
                <a:ea typeface="Calibri" pitchFamily="34" charset="0"/>
                <a:cs typeface="Times New Roman" pitchFamily="18" charset="0"/>
              </a:rPr>
              <a:t>AJCCStage</a:t>
            </a:r>
            <a:r>
              <a:rPr kumimoji="0" lang="en-US" b="1" i="0" u="none" strike="noStrike" cap="none" normalizeH="0" baseline="0" dirty="0" smtClean="0">
                <a:ln>
                  <a:noFill/>
                </a:ln>
                <a:solidFill>
                  <a:srgbClr val="0B6606"/>
                </a:solidFill>
                <a:effectLst/>
                <a:latin typeface="Calibri" pitchFamily="34" charset="0"/>
                <a:ea typeface="Calibri" pitchFamily="34" charset="0"/>
                <a:cs typeface="Times New Roman" pitchFamily="18" charset="0"/>
              </a:rPr>
              <a:t>                                                                                                                           </a:t>
            </a:r>
            <a:r>
              <a:rPr lang="en-US" b="1" dirty="0" smtClean="0">
                <a:solidFill>
                  <a:srgbClr val="0B6606"/>
                </a:solidFill>
                <a:latin typeface="Calibri" pitchFamily="34" charset="0"/>
                <a:ea typeface="Calibri" pitchFamily="34" charset="0"/>
                <a:cs typeface="Times New Roman" pitchFamily="18" charset="0"/>
              </a:rPr>
              <a:t> NS</a:t>
            </a:r>
            <a:endParaRPr kumimoji="0" lang="en-US" sz="1600" b="0" i="0" u="none" strike="noStrike" cap="none" normalizeH="0" baseline="0" dirty="0" smtClean="0">
              <a:ln>
                <a:noFill/>
              </a:ln>
              <a:solidFill>
                <a:srgbClr val="0B660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smtClean="0">
                <a:ln>
                  <a:noFill/>
                </a:ln>
                <a:solidFill>
                  <a:srgbClr val="0B6606"/>
                </a:solidFill>
                <a:effectLst/>
                <a:latin typeface="Calibri" pitchFamily="34" charset="0"/>
                <a:ea typeface="Calibri" pitchFamily="34" charset="0"/>
                <a:cs typeface="Times New Roman" pitchFamily="18" charset="0"/>
              </a:rPr>
              <a:t>I                                                            49                                         40</a:t>
            </a:r>
            <a:endParaRPr kumimoji="0" lang="en-US" sz="1600" b="0" i="0" u="none" strike="noStrike" cap="none" normalizeH="0" baseline="0" dirty="0" smtClean="0">
              <a:ln>
                <a:noFill/>
              </a:ln>
              <a:solidFill>
                <a:srgbClr val="0B660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smtClean="0">
                <a:ln>
                  <a:noFill/>
                </a:ln>
                <a:solidFill>
                  <a:srgbClr val="0B6606"/>
                </a:solidFill>
                <a:effectLst/>
                <a:latin typeface="Calibri" pitchFamily="34" charset="0"/>
                <a:ea typeface="Calibri" pitchFamily="34" charset="0"/>
                <a:cs typeface="Times New Roman" pitchFamily="18" charset="0"/>
              </a:rPr>
              <a:t>II                                                         115                                       154</a:t>
            </a:r>
            <a:endParaRPr kumimoji="0" lang="en-US" sz="1600" b="0" i="0" u="none" strike="noStrike" cap="none" normalizeH="0" baseline="0" dirty="0" smtClean="0">
              <a:ln>
                <a:noFill/>
              </a:ln>
              <a:solidFill>
                <a:srgbClr val="0B660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smtClean="0">
                <a:ln>
                  <a:noFill/>
                </a:ln>
                <a:solidFill>
                  <a:srgbClr val="0B6606"/>
                </a:solidFill>
                <a:effectLst/>
                <a:latin typeface="Calibri" pitchFamily="34" charset="0"/>
                <a:ea typeface="Calibri" pitchFamily="34" charset="0"/>
                <a:cs typeface="Times New Roman" pitchFamily="18" charset="0"/>
              </a:rPr>
              <a:t>III                                                          32                                       123</a:t>
            </a:r>
            <a:endParaRPr kumimoji="0" lang="en-US" sz="1600" b="0" i="0" u="none" strike="noStrike" cap="none" normalizeH="0" baseline="0" dirty="0" smtClean="0">
              <a:ln>
                <a:noFill/>
              </a:ln>
              <a:solidFill>
                <a:srgbClr val="0B660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smtClean="0">
                <a:ln>
                  <a:noFill/>
                </a:ln>
                <a:solidFill>
                  <a:srgbClr val="0B6606"/>
                </a:solidFill>
                <a:effectLst/>
                <a:latin typeface="Calibri" pitchFamily="34" charset="0"/>
                <a:ea typeface="Calibri" pitchFamily="34" charset="0"/>
                <a:cs typeface="Times New Roman" pitchFamily="18" charset="0"/>
              </a:rPr>
              <a:t>Unknown                                           13                                          25</a:t>
            </a: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lang="en-US" sz="1600" b="1" dirty="0" smtClean="0">
                <a:latin typeface="Calibri" pitchFamily="34" charset="0"/>
                <a:cs typeface="Times New Roman" pitchFamily="18"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sng" strike="noStrike" cap="none" normalizeH="0" baseline="0" dirty="0" smtClean="0">
                <a:ln>
                  <a:noFill/>
                </a:ln>
                <a:solidFill>
                  <a:srgbClr val="EF23B5"/>
                </a:solidFill>
                <a:effectLst/>
                <a:latin typeface="Calibri" pitchFamily="34" charset="0"/>
                <a:ea typeface="Calibri" pitchFamily="34" charset="0"/>
                <a:cs typeface="Times New Roman" pitchFamily="18" charset="0"/>
              </a:rPr>
              <a:t>BR Grading                                                                                                                           &lt;0.00                                      </a:t>
            </a:r>
            <a:endParaRPr kumimoji="0" lang="en-US" sz="16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G1                                                       22                                           71</a:t>
            </a:r>
            <a:endParaRPr kumimoji="0" lang="en-US" sz="16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G2                                                        53                                        117</a:t>
            </a:r>
            <a:endParaRPr kumimoji="0" lang="en-US" sz="16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G3                                                      134                                        146</a:t>
            </a:r>
            <a:endParaRPr kumimoji="0" lang="en-US" sz="16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err="1" smtClean="0">
                <a:ln>
                  <a:noFill/>
                </a:ln>
                <a:solidFill>
                  <a:srgbClr val="EF23B5"/>
                </a:solidFill>
                <a:effectLst/>
                <a:latin typeface="Calibri" pitchFamily="34" charset="0"/>
                <a:ea typeface="Calibri" pitchFamily="34" charset="0"/>
                <a:cs typeface="Times New Roman" pitchFamily="18" charset="0"/>
              </a:rPr>
              <a:t>Gx</a:t>
            </a:r>
            <a:r>
              <a:rPr kumimoji="0" lang="en-US"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                                                        NIL                                        </a:t>
            </a:r>
            <a:r>
              <a:rPr kumimoji="0" lang="en-US" b="1" i="0" u="none" strike="noStrike" cap="none" normalizeH="0" baseline="0" dirty="0" err="1" smtClean="0">
                <a:ln>
                  <a:noFill/>
                </a:ln>
                <a:solidFill>
                  <a:srgbClr val="EF23B5"/>
                </a:solidFill>
                <a:effectLst/>
                <a:latin typeface="Calibri" pitchFamily="34" charset="0"/>
                <a:ea typeface="Calibri" pitchFamily="34" charset="0"/>
                <a:cs typeface="Times New Roman" pitchFamily="18" charset="0"/>
              </a:rPr>
              <a:t>NIL</a:t>
            </a:r>
            <a:endParaRPr kumimoji="0" lang="en-US" sz="16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sng" strike="noStrike" cap="none" normalizeH="0" baseline="0" dirty="0" err="1" smtClean="0">
                <a:ln>
                  <a:noFill/>
                </a:ln>
                <a:solidFill>
                  <a:srgbClr val="2F04CC"/>
                </a:solidFill>
                <a:effectLst/>
                <a:latin typeface="Calibri" pitchFamily="34" charset="0"/>
                <a:ea typeface="Calibri" pitchFamily="34" charset="0"/>
                <a:cs typeface="Times New Roman" pitchFamily="18" charset="0"/>
              </a:rPr>
              <a:t>Lymphovascular</a:t>
            </a:r>
            <a:r>
              <a:rPr kumimoji="0" lang="en-US" b="1" i="0" u="sng" strike="noStrike" cap="none" normalizeH="0" baseline="0" dirty="0" smtClean="0">
                <a:ln>
                  <a:noFill/>
                </a:ln>
                <a:solidFill>
                  <a:srgbClr val="2F04CC"/>
                </a:solidFill>
                <a:effectLst/>
                <a:latin typeface="Calibri" pitchFamily="34" charset="0"/>
                <a:ea typeface="Calibri" pitchFamily="34" charset="0"/>
                <a:cs typeface="Times New Roman" pitchFamily="18" charset="0"/>
              </a:rPr>
              <a:t>  invasion(LV)                                                                                              NS</a:t>
            </a:r>
            <a:endParaRPr kumimoji="0" lang="en-US" sz="16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LV0	                                              93                                         168                                </a:t>
            </a:r>
            <a:endParaRPr kumimoji="0" lang="en-US" sz="16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LV1                                                     </a:t>
            </a:r>
            <a:r>
              <a:rPr kumimoji="0" lang="en-US" b="1" i="0" u="none" strike="noStrike" cap="none" normalizeH="0" dirty="0" smtClean="0">
                <a:ln>
                  <a:noFill/>
                </a:ln>
                <a:solidFill>
                  <a:srgbClr val="2F04CC"/>
                </a:solidFill>
                <a:effectLst/>
                <a:latin typeface="Calibri" pitchFamily="34" charset="0"/>
                <a:ea typeface="Calibri" pitchFamily="34" charset="0"/>
                <a:cs typeface="Times New Roman" pitchFamily="18" charset="0"/>
              </a:rPr>
              <a:t> </a:t>
            </a:r>
            <a:r>
              <a:rPr kumimoji="0" lang="en-US"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 65                                        104</a:t>
            </a:r>
            <a:endParaRPr kumimoji="0" lang="en-US" sz="16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Unknown                                        </a:t>
            </a:r>
            <a:r>
              <a:rPr kumimoji="0" lang="en-US" b="1" i="0" u="none" strike="noStrike" cap="none" normalizeH="0" dirty="0" smtClean="0">
                <a:ln>
                  <a:noFill/>
                </a:ln>
                <a:solidFill>
                  <a:srgbClr val="2F04CC"/>
                </a:solidFill>
                <a:effectLst/>
                <a:latin typeface="Calibri" pitchFamily="34" charset="0"/>
                <a:ea typeface="Calibri" pitchFamily="34" charset="0"/>
                <a:cs typeface="Times New Roman" pitchFamily="18" charset="0"/>
              </a:rPr>
              <a:t> </a:t>
            </a:r>
            <a:r>
              <a:rPr kumimoji="0" lang="en-US"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   51                                          62</a:t>
            </a:r>
            <a:endParaRPr kumimoji="0" lang="en-US" sz="16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sng" strike="noStrike" cap="none" normalizeH="0" baseline="0" dirty="0" smtClean="0">
                <a:ln>
                  <a:noFill/>
                </a:ln>
                <a:solidFill>
                  <a:srgbClr val="2F04CC"/>
                </a:solidFill>
                <a:effectLst/>
                <a:latin typeface="Calibri" pitchFamily="34" charset="0"/>
                <a:ea typeface="Calibri" pitchFamily="34" charset="0"/>
                <a:cs typeface="Times New Roman" pitchFamily="18" charset="0"/>
              </a:rPr>
              <a:t>Type of surgery</a:t>
            </a:r>
            <a:endParaRPr kumimoji="0" lang="en-US" sz="16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Lumpectomy                                     35                                           56</a:t>
            </a:r>
            <a:endParaRPr kumimoji="0" lang="en-US" sz="16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r>
              <a:rPr kumimoji="0" lang="en-US"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MRM                                                 174                                        278</a:t>
            </a:r>
            <a:endParaRPr kumimoji="0" lang="en-US" sz="16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7152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pPr algn="ctr"/>
            <a:r>
              <a:rPr lang="en-US" b="1" dirty="0" smtClean="0"/>
              <a:t>Background</a:t>
            </a:r>
            <a:endParaRPr lang="en-US" b="1" dirty="0"/>
          </a:p>
        </p:txBody>
      </p:sp>
      <p:sp>
        <p:nvSpPr>
          <p:cNvPr id="3" name="Content Placeholder 2"/>
          <p:cNvSpPr>
            <a:spLocks noGrp="1"/>
          </p:cNvSpPr>
          <p:nvPr>
            <p:ph sz="quarter" idx="1"/>
          </p:nvPr>
        </p:nvSpPr>
        <p:spPr>
          <a:solidFill>
            <a:schemeClr val="accent5">
              <a:lumMod val="40000"/>
              <a:lumOff val="60000"/>
            </a:schemeClr>
          </a:solidFill>
        </p:spPr>
        <p:txBody>
          <a:bodyPr>
            <a:normAutofit lnSpcReduction="10000"/>
          </a:bodyPr>
          <a:lstStyle/>
          <a:p>
            <a:pPr algn="just"/>
            <a:r>
              <a:rPr lang="en-US" sz="2400" dirty="0" smtClean="0"/>
              <a:t>Breast Cancer  diagnosis at young age is an independent negative prognostic factor is a controversial issue. </a:t>
            </a:r>
          </a:p>
          <a:p>
            <a:pPr algn="just"/>
            <a:r>
              <a:rPr lang="en-US" sz="2400" dirty="0" smtClean="0"/>
              <a:t> However many  studies indicate that breast cancer in young women have unique  </a:t>
            </a:r>
            <a:r>
              <a:rPr lang="en-US" sz="2400" dirty="0" err="1" smtClean="0"/>
              <a:t>clinicopathological</a:t>
            </a:r>
            <a:r>
              <a:rPr lang="en-US" sz="2400" dirty="0" smtClean="0"/>
              <a:t> characteristics than in the elderly .A disturbing trend in India is  gradually more  and more young women are suffering from breast cancer </a:t>
            </a:r>
          </a:p>
          <a:p>
            <a:pPr algn="just"/>
            <a:endParaRPr lang="en-US" dirty="0" smtClean="0"/>
          </a:p>
          <a:p>
            <a:pPr algn="just"/>
            <a:r>
              <a:rPr lang="en-US" sz="2400" dirty="0" smtClean="0"/>
              <a:t>--------------------------------------------------------------------</a:t>
            </a:r>
          </a:p>
          <a:p>
            <a:pPr algn="just"/>
            <a:r>
              <a:rPr lang="en-US" sz="1900" dirty="0" err="1" smtClean="0"/>
              <a:t>Agrup</a:t>
            </a:r>
            <a:r>
              <a:rPr lang="en-US" sz="1900" dirty="0" smtClean="0"/>
              <a:t> M, </a:t>
            </a:r>
            <a:r>
              <a:rPr lang="en-US" sz="1900" dirty="0" err="1" smtClean="0"/>
              <a:t>Stäl</a:t>
            </a:r>
            <a:r>
              <a:rPr lang="en-US" sz="1900" dirty="0" smtClean="0"/>
              <a:t> O, Olsen K, </a:t>
            </a:r>
            <a:r>
              <a:rPr lang="en-US" sz="1900" dirty="0" err="1" smtClean="0"/>
              <a:t>Winren</a:t>
            </a:r>
            <a:r>
              <a:rPr lang="en-US" sz="1900" dirty="0" smtClean="0"/>
              <a:t> S (2000). C-erbB-2 Over expression and survival in early onset breast cancer. </a:t>
            </a:r>
            <a:r>
              <a:rPr lang="en-US" sz="1900" i="1" dirty="0" smtClean="0"/>
              <a:t>Breast</a:t>
            </a:r>
          </a:p>
          <a:p>
            <a:pPr algn="just"/>
            <a:r>
              <a:rPr lang="en-US" sz="1900" i="1" dirty="0" smtClean="0"/>
              <a:t>Cancer Res Treat, </a:t>
            </a:r>
            <a:r>
              <a:rPr lang="en-US" sz="1900" b="1" i="1" dirty="0" smtClean="0"/>
              <a:t>63, 23-9</a:t>
            </a:r>
            <a:r>
              <a:rPr lang="en-US" sz="1900" dirty="0" smtClean="0"/>
              <a:t> </a:t>
            </a:r>
            <a:endParaRPr lang="en-US" sz="1700" dirty="0" smtClean="0">
              <a:solidFill>
                <a:schemeClr val="accent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1">
              <a:lumMod val="60000"/>
              <a:lumOff val="40000"/>
            </a:schemeClr>
          </a:solidFill>
        </p:spPr>
        <p:txBody>
          <a:bodyPr/>
          <a:lstStyle/>
          <a:p>
            <a:pPr algn="ctr"/>
            <a:r>
              <a:rPr lang="en-US" b="1" dirty="0" smtClean="0"/>
              <a:t>Results</a:t>
            </a:r>
            <a:endParaRPr lang="en-US" b="1" dirty="0"/>
          </a:p>
        </p:txBody>
      </p:sp>
      <p:sp>
        <p:nvSpPr>
          <p:cNvPr id="3" name="Content Placeholder 2"/>
          <p:cNvSpPr>
            <a:spLocks noGrp="1"/>
          </p:cNvSpPr>
          <p:nvPr>
            <p:ph sz="quarter" idx="1"/>
          </p:nvPr>
        </p:nvSpPr>
        <p:spPr>
          <a:xfrm>
            <a:off x="457200" y="990600"/>
            <a:ext cx="8229600" cy="5135563"/>
          </a:xfrm>
        </p:spPr>
        <p:txBody>
          <a:bodyPr>
            <a:normAutofit/>
          </a:bodyPr>
          <a:lstStyle/>
          <a:p>
            <a:pPr algn="just">
              <a:buFont typeface="Wingdings" pitchFamily="2" charset="2"/>
              <a:buChar char="Ø"/>
            </a:pPr>
            <a:r>
              <a:rPr lang="en-US" sz="2000" dirty="0" smtClean="0">
                <a:solidFill>
                  <a:srgbClr val="2F04CC"/>
                </a:solidFill>
              </a:rPr>
              <a:t>In AJCC staging 58% of grade II </a:t>
            </a:r>
            <a:r>
              <a:rPr lang="en-US" sz="2000" dirty="0" err="1" smtClean="0">
                <a:solidFill>
                  <a:srgbClr val="2F04CC"/>
                </a:solidFill>
              </a:rPr>
              <a:t>tumours</a:t>
            </a:r>
            <a:r>
              <a:rPr lang="en-US" sz="2000" dirty="0" smtClean="0">
                <a:solidFill>
                  <a:srgbClr val="2F04CC"/>
                </a:solidFill>
              </a:rPr>
              <a:t> were seen younger counterpart whereas in older, common presentation at time of diagnosis was 51 % Grade III </a:t>
            </a:r>
            <a:r>
              <a:rPr lang="en-US" sz="2000" dirty="0" err="1" smtClean="0">
                <a:solidFill>
                  <a:srgbClr val="2F04CC"/>
                </a:solidFill>
              </a:rPr>
              <a:t>tumours</a:t>
            </a:r>
            <a:r>
              <a:rPr lang="en-US" sz="2000" dirty="0" smtClean="0">
                <a:solidFill>
                  <a:srgbClr val="2F04CC"/>
                </a:solidFill>
              </a:rPr>
              <a:t>. It </a:t>
            </a:r>
            <a:r>
              <a:rPr lang="en-US" sz="2000" dirty="0" smtClean="0">
                <a:solidFill>
                  <a:srgbClr val="2F04CC"/>
                </a:solidFill>
              </a:rPr>
              <a:t>didn’t show any </a:t>
            </a:r>
            <a:r>
              <a:rPr lang="en-US" sz="2000" dirty="0" smtClean="0">
                <a:solidFill>
                  <a:srgbClr val="2F04CC"/>
                </a:solidFill>
              </a:rPr>
              <a:t>statistically significant relationship </a:t>
            </a:r>
          </a:p>
          <a:p>
            <a:pPr algn="just">
              <a:buFont typeface="Wingdings" pitchFamily="2" charset="2"/>
              <a:buChar char="Ø"/>
            </a:pPr>
            <a:r>
              <a:rPr lang="en-US" sz="2000" dirty="0" smtClean="0">
                <a:solidFill>
                  <a:srgbClr val="C00000"/>
                </a:solidFill>
              </a:rPr>
              <a:t>Comparing Bloom Richardson </a:t>
            </a:r>
            <a:r>
              <a:rPr lang="en-US" sz="2000" dirty="0" err="1" smtClean="0">
                <a:solidFill>
                  <a:srgbClr val="C00000"/>
                </a:solidFill>
              </a:rPr>
              <a:t>Histologic</a:t>
            </a:r>
            <a:r>
              <a:rPr lang="en-US" sz="2000" dirty="0" smtClean="0">
                <a:solidFill>
                  <a:srgbClr val="C00000"/>
                </a:solidFill>
              </a:rPr>
              <a:t> Grade , younger Assamese women were more frequently presented with a </a:t>
            </a:r>
            <a:r>
              <a:rPr lang="en-US" sz="2000" dirty="0" err="1" smtClean="0">
                <a:solidFill>
                  <a:srgbClr val="C00000"/>
                </a:solidFill>
              </a:rPr>
              <a:t>tumour</a:t>
            </a:r>
            <a:r>
              <a:rPr lang="en-US" sz="2000" dirty="0" smtClean="0">
                <a:solidFill>
                  <a:srgbClr val="C00000"/>
                </a:solidFill>
              </a:rPr>
              <a:t> with higher grade which accounts to 64% than 43% in older group. It showed a statistically significant relationship with P value less than 0.001</a:t>
            </a:r>
          </a:p>
          <a:p>
            <a:pPr algn="just">
              <a:buFont typeface="Wingdings" pitchFamily="2" charset="2"/>
              <a:buChar char="Ø"/>
            </a:pPr>
            <a:r>
              <a:rPr lang="en-US" sz="2000" dirty="0" err="1" smtClean="0">
                <a:solidFill>
                  <a:srgbClr val="2F04CC"/>
                </a:solidFill>
              </a:rPr>
              <a:t>Lymphovascular</a:t>
            </a:r>
            <a:r>
              <a:rPr lang="en-US" sz="2000" dirty="0" smtClean="0">
                <a:solidFill>
                  <a:srgbClr val="2F04CC"/>
                </a:solidFill>
              </a:rPr>
              <a:t> invasion though marginally higher in younger women but it had no significant relation</a:t>
            </a:r>
            <a:endParaRPr lang="en-US" sz="2000" dirty="0">
              <a:solidFill>
                <a:srgbClr val="2F04C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Table -1 : Comparison of </a:t>
            </a:r>
            <a:r>
              <a:rPr kumimoji="0" lang="en-US" b="1" i="0" u="sng"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clinicoPathological</a:t>
            </a:r>
            <a:r>
              <a:rPr kumimoji="0" lang="en-US"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characteristics of Patients &gt; 44 years and &lt;45  at diagnosis</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Charactertics</a:t>
            </a:r>
            <a:r>
              <a:rPr kumimoji="0" lang="en-US" sz="1600"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&gt; 44                                       &lt; 45                             P value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2F04CC"/>
                </a:solidFill>
                <a:effectLst/>
                <a:latin typeface="Calibri" pitchFamily="34" charset="0"/>
                <a:ea typeface="Calibri" pitchFamily="34" charset="0"/>
                <a:cs typeface="Times New Roman" pitchFamily="18" charset="0"/>
              </a:rPr>
              <a:t>Estrogen receptor(ER) status                                                                                           &lt;0.00</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ER negative                                                   94                                      62</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ER Positive                                                    39                                     155</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Unknown                                                      76                                      117</a:t>
            </a:r>
          </a:p>
          <a:p>
            <a:pPr marL="0" marR="0" lvl="0" indent="0" algn="l" defTabSz="914400" rtl="0" eaLnBrk="0" fontAlgn="base" latinLnBrk="0" hangingPunct="0">
              <a:lnSpc>
                <a:spcPct val="100000"/>
              </a:lnSpc>
              <a:spcBef>
                <a:spcPct val="0"/>
              </a:spcBef>
              <a:spcAft>
                <a:spcPct val="0"/>
              </a:spcAft>
              <a:buClrTx/>
              <a:buSzTx/>
              <a:buFontTx/>
              <a:buNone/>
              <a:tabLst/>
            </a:pPr>
            <a:r>
              <a:rPr lang="en-US" sz="1600" b="1" dirty="0" smtClean="0">
                <a:latin typeface="Calibri" pitchFamily="34" charset="0"/>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accent2">
                    <a:lumMod val="75000"/>
                  </a:schemeClr>
                </a:solidFill>
                <a:effectLst/>
                <a:latin typeface="Calibri" pitchFamily="34" charset="0"/>
                <a:ea typeface="Calibri" pitchFamily="34" charset="0"/>
                <a:cs typeface="Times New Roman" pitchFamily="18" charset="0"/>
              </a:rPr>
              <a:t>Progesterone receptor (PR) status                                                                                 </a:t>
            </a:r>
            <a:r>
              <a:rPr kumimoji="0" lang="en-US" sz="1600" b="1" i="0" u="sng" strike="noStrike" cap="none" normalizeH="0" dirty="0" smtClean="0">
                <a:ln>
                  <a:noFill/>
                </a:ln>
                <a:solidFill>
                  <a:schemeClr val="accent2">
                    <a:lumMod val="75000"/>
                  </a:schemeClr>
                </a:solidFill>
                <a:effectLst/>
                <a:latin typeface="Calibri" pitchFamily="34" charset="0"/>
                <a:ea typeface="Calibri" pitchFamily="34" charset="0"/>
                <a:cs typeface="Times New Roman" pitchFamily="18" charset="0"/>
              </a:rPr>
              <a:t> </a:t>
            </a:r>
            <a:r>
              <a:rPr kumimoji="0" lang="en-US" sz="1600" b="1" i="0" u="sng" strike="noStrike" cap="none" normalizeH="0" baseline="0" dirty="0" smtClean="0">
                <a:ln>
                  <a:noFill/>
                </a:ln>
                <a:solidFill>
                  <a:schemeClr val="accent2">
                    <a:lumMod val="75000"/>
                  </a:schemeClr>
                </a:solidFill>
                <a:effectLst/>
                <a:latin typeface="Calibri" pitchFamily="34" charset="0"/>
                <a:ea typeface="Calibri" pitchFamily="34" charset="0"/>
                <a:cs typeface="Times New Roman" pitchFamily="18" charset="0"/>
              </a:rPr>
              <a:t>  &lt;0.00</a:t>
            </a:r>
            <a:endParaRPr kumimoji="0" lang="en-US" sz="14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lumMod val="75000"/>
                  </a:schemeClr>
                </a:solidFill>
                <a:effectLst/>
                <a:latin typeface="Calibri" pitchFamily="34" charset="0"/>
                <a:ea typeface="Calibri" pitchFamily="34" charset="0"/>
                <a:cs typeface="Times New Roman" pitchFamily="18" charset="0"/>
              </a:rPr>
              <a:t>PR negative                                                    97                                     57</a:t>
            </a:r>
            <a:endParaRPr kumimoji="0" lang="en-US" sz="14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lumMod val="75000"/>
                  </a:schemeClr>
                </a:solidFill>
                <a:effectLst/>
                <a:latin typeface="Calibri" pitchFamily="34" charset="0"/>
                <a:ea typeface="Calibri" pitchFamily="34" charset="0"/>
                <a:cs typeface="Times New Roman" pitchFamily="18" charset="0"/>
              </a:rPr>
              <a:t>PR positive                                                   </a:t>
            </a:r>
            <a:r>
              <a:rPr kumimoji="0" lang="en-US" sz="1600" b="1" i="0" u="none" strike="noStrike" cap="none" normalizeH="0" dirty="0" smtClean="0">
                <a:ln>
                  <a:noFill/>
                </a:ln>
                <a:solidFill>
                  <a:schemeClr val="accent2">
                    <a:lumMod val="75000"/>
                  </a:schemeClr>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chemeClr val="accent2">
                    <a:lumMod val="75000"/>
                  </a:schemeClr>
                </a:solidFill>
                <a:effectLst/>
                <a:latin typeface="Calibri" pitchFamily="34" charset="0"/>
                <a:ea typeface="Calibri" pitchFamily="34" charset="0"/>
                <a:cs typeface="Times New Roman" pitchFamily="18" charset="0"/>
              </a:rPr>
              <a:t> 36                                   160</a:t>
            </a:r>
            <a:endParaRPr kumimoji="0" lang="en-US" sz="1400" b="0" i="0" u="none" strike="noStrike" cap="none" normalizeH="0" baseline="0" dirty="0" smtClean="0">
              <a:ln>
                <a:noFill/>
              </a:ln>
              <a:solidFill>
                <a:schemeClr val="accent2">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accent2">
                    <a:lumMod val="75000"/>
                  </a:schemeClr>
                </a:solidFill>
                <a:effectLst/>
                <a:latin typeface="Calibri" pitchFamily="34" charset="0"/>
                <a:ea typeface="Calibri" pitchFamily="34" charset="0"/>
                <a:cs typeface="Times New Roman" pitchFamily="18" charset="0"/>
              </a:rPr>
              <a:t>Unknown                                                        76                                   117</a:t>
            </a:r>
          </a:p>
          <a:p>
            <a:pPr marL="0" marR="0" lvl="0" indent="0" algn="l" defTabSz="914400" rtl="0" eaLnBrk="0" fontAlgn="base" latinLnBrk="0" hangingPunct="0">
              <a:lnSpc>
                <a:spcPct val="100000"/>
              </a:lnSpc>
              <a:spcBef>
                <a:spcPct val="0"/>
              </a:spcBef>
              <a:spcAft>
                <a:spcPct val="0"/>
              </a:spcAft>
              <a:buClrTx/>
              <a:buSzTx/>
              <a:buFontTx/>
              <a:buNone/>
              <a:tabLst/>
            </a:pPr>
            <a:r>
              <a:rPr lang="en-US" sz="1600" b="1" dirty="0" smtClean="0">
                <a:latin typeface="Calibri" pitchFamily="34" charset="0"/>
                <a:cs typeface="Times New Roman" pitchFamily="18" charset="0"/>
              </a:rPr>
              <a: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7030A0"/>
                </a:solidFill>
                <a:effectLst/>
                <a:latin typeface="Calibri" pitchFamily="34" charset="0"/>
                <a:ea typeface="Calibri" pitchFamily="34" charset="0"/>
                <a:cs typeface="Times New Roman" pitchFamily="18" charset="0"/>
              </a:rPr>
              <a:t>Her2neu status                                                                                                                         NS                                               </a:t>
            </a:r>
            <a:endParaRPr kumimoji="0" lang="en-US" sz="14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Her2neu negative                                         106                                  174</a:t>
            </a:r>
            <a:endParaRPr kumimoji="0" lang="en-US" sz="14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Her2neu positive                                          27                                      91</a:t>
            </a:r>
            <a:endParaRPr kumimoji="0" lang="en-US" sz="14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Unknown                                                        76                                    117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7030A0"/>
                </a:solidFill>
                <a:effectLst/>
                <a:latin typeface="Calibri" pitchFamily="34" charset="0"/>
                <a:cs typeface="Times New Roman" pitchFamily="18" charset="0"/>
              </a:rPr>
              <a:t>                                                                                                                                </a:t>
            </a:r>
            <a:r>
              <a:rPr kumimoji="0" lang="en-US" sz="1600" b="1" i="1" u="none" strike="noStrike" cap="none" normalizeH="0" baseline="0" dirty="0" smtClean="0">
                <a:ln>
                  <a:noFill/>
                </a:ln>
                <a:solidFill>
                  <a:srgbClr val="7030A0"/>
                </a:solidFill>
                <a:effectLst/>
                <a:latin typeface="Calibri" pitchFamily="34" charset="0"/>
                <a:cs typeface="Times New Roman" pitchFamily="18" charset="0"/>
              </a:rPr>
              <a:t>NS=not</a:t>
            </a:r>
            <a:r>
              <a:rPr kumimoji="0" lang="en-US" sz="1600" b="1" i="1" u="none" strike="noStrike" cap="none" normalizeH="0" dirty="0" smtClean="0">
                <a:ln>
                  <a:noFill/>
                </a:ln>
                <a:solidFill>
                  <a:srgbClr val="7030A0"/>
                </a:solidFill>
                <a:effectLst/>
                <a:latin typeface="Calibri" pitchFamily="34" charset="0"/>
                <a:cs typeface="Times New Roman" pitchFamily="18" charset="0"/>
              </a:rPr>
              <a:t> significant</a:t>
            </a:r>
            <a:endParaRPr kumimoji="0" lang="en-US" sz="2400" b="0" i="1"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
          </p:nvPr>
        </p:nvSpPr>
        <p:spPr/>
        <p:txBody>
          <a:bodyPr/>
          <a:lstStyle/>
          <a:p>
            <a:r>
              <a:rPr lang="en-US" dirty="0" smtClean="0"/>
              <a:t>ER+, Allred score 8/8</a:t>
            </a:r>
            <a:endParaRPr lang="en-US" dirty="0"/>
          </a:p>
        </p:txBody>
      </p:sp>
      <p:sp>
        <p:nvSpPr>
          <p:cNvPr id="5" name="Text Placeholder 4"/>
          <p:cNvSpPr>
            <a:spLocks noGrp="1"/>
          </p:cNvSpPr>
          <p:nvPr>
            <p:ph type="body" sz="quarter" idx="3"/>
          </p:nvPr>
        </p:nvSpPr>
        <p:spPr/>
        <p:txBody>
          <a:bodyPr/>
          <a:lstStyle/>
          <a:p>
            <a:r>
              <a:rPr lang="en-US" dirty="0" smtClean="0"/>
              <a:t>  Luminal A: </a:t>
            </a:r>
            <a:r>
              <a:rPr lang="en-US" dirty="0" err="1" smtClean="0"/>
              <a:t>tubululobular</a:t>
            </a:r>
            <a:r>
              <a:rPr lang="en-US" dirty="0" smtClean="0"/>
              <a:t> histology</a:t>
            </a:r>
            <a:endParaRPr lang="en-US" dirty="0"/>
          </a:p>
        </p:txBody>
      </p:sp>
      <p:pic>
        <p:nvPicPr>
          <p:cNvPr id="7" name="Picture 2" descr="E:\tubuloalveolar type with er pr positive\IMG_20140826_130438_1.jpg"/>
          <p:cNvPicPr>
            <a:picLocks noGrp="1" noChangeAspect="1" noChangeArrowheads="1"/>
          </p:cNvPicPr>
          <p:nvPr>
            <p:ph sz="quarter" idx="4"/>
          </p:nvPr>
        </p:nvPicPr>
        <p:blipFill>
          <a:blip r:embed="rId2"/>
          <a:srcRect/>
          <a:stretch>
            <a:fillRect/>
          </a:stretch>
        </p:blipFill>
        <p:spPr bwMode="auto">
          <a:xfrm>
            <a:off x="4371975" y="2489379"/>
            <a:ext cx="3657600" cy="3631842"/>
          </a:xfrm>
          <a:prstGeom prst="rect">
            <a:avLst/>
          </a:prstGeom>
          <a:noFill/>
        </p:spPr>
      </p:pic>
      <p:pic>
        <p:nvPicPr>
          <p:cNvPr id="8" name="Picture 2" descr="E:\micropaillary with triple positive\IMG_20140826_140307_1.jpg"/>
          <p:cNvPicPr>
            <a:picLocks noGrp="1" noChangeAspect="1" noChangeArrowheads="1"/>
          </p:cNvPicPr>
          <p:nvPr>
            <p:ph sz="quarter" idx="2"/>
          </p:nvPr>
        </p:nvPicPr>
        <p:blipFill>
          <a:blip r:embed="rId3"/>
          <a:srcRect/>
          <a:stretch>
            <a:fillRect/>
          </a:stretch>
        </p:blipFill>
        <p:spPr bwMode="auto">
          <a:xfrm>
            <a:off x="457200" y="2394519"/>
            <a:ext cx="3657600" cy="370148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 Placeholder 4"/>
          <p:cNvSpPr>
            <a:spLocks noGrp="1"/>
          </p:cNvSpPr>
          <p:nvPr>
            <p:ph type="body" sz="quarter" idx="1"/>
          </p:nvPr>
        </p:nvSpPr>
        <p:spPr/>
        <p:txBody>
          <a:bodyPr/>
          <a:lstStyle/>
          <a:p>
            <a:r>
              <a:rPr lang="en-US" dirty="0" smtClean="0"/>
              <a:t>Her2 neu-3+</a:t>
            </a:r>
            <a:endParaRPr lang="en-US" dirty="0"/>
          </a:p>
        </p:txBody>
      </p:sp>
      <p:sp>
        <p:nvSpPr>
          <p:cNvPr id="6" name="Text Placeholder 5"/>
          <p:cNvSpPr>
            <a:spLocks noGrp="1"/>
          </p:cNvSpPr>
          <p:nvPr>
            <p:ph type="body" sz="quarter" idx="3"/>
          </p:nvPr>
        </p:nvSpPr>
        <p:spPr/>
        <p:txBody>
          <a:bodyPr/>
          <a:lstStyle/>
          <a:p>
            <a:r>
              <a:rPr lang="en-US" dirty="0" smtClean="0"/>
              <a:t>Ki67 high expression</a:t>
            </a:r>
            <a:endParaRPr lang="en-US" dirty="0"/>
          </a:p>
        </p:txBody>
      </p:sp>
      <p:pic>
        <p:nvPicPr>
          <p:cNvPr id="7" name="Picture 3" descr="E:\micropaillary with triple positive\IMG_20140826_141252.jpg"/>
          <p:cNvPicPr>
            <a:picLocks noGrp="1" noChangeAspect="1" noChangeArrowheads="1"/>
          </p:cNvPicPr>
          <p:nvPr>
            <p:ph sz="quarter" idx="2"/>
          </p:nvPr>
        </p:nvPicPr>
        <p:blipFill>
          <a:blip r:embed="rId2"/>
          <a:srcRect/>
          <a:stretch>
            <a:fillRect/>
          </a:stretch>
        </p:blipFill>
        <p:spPr bwMode="auto">
          <a:xfrm>
            <a:off x="609600" y="2155885"/>
            <a:ext cx="3505200" cy="4016315"/>
          </a:xfrm>
          <a:prstGeom prst="rect">
            <a:avLst/>
          </a:prstGeom>
          <a:noFill/>
        </p:spPr>
      </p:pic>
      <p:pic>
        <p:nvPicPr>
          <p:cNvPr id="8" name="Picture 2" descr="C:\Users\user\Desktop\breast cancer\ki-67\ki high .jpg"/>
          <p:cNvPicPr>
            <a:picLocks noGrp="1" noChangeAspect="1" noChangeArrowheads="1"/>
          </p:cNvPicPr>
          <p:nvPr>
            <p:ph sz="quarter" idx="4"/>
          </p:nvPr>
        </p:nvPicPr>
        <p:blipFill>
          <a:blip r:embed="rId3"/>
          <a:srcRect/>
          <a:stretch>
            <a:fillRect/>
          </a:stretch>
        </p:blipFill>
        <p:spPr bwMode="auto">
          <a:xfrm>
            <a:off x="4420413" y="2362200"/>
            <a:ext cx="3560723" cy="38862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r>
              <a:rPr lang="en-US" sz="3600" dirty="0" smtClean="0">
                <a:solidFill>
                  <a:srgbClr val="00B050"/>
                </a:solidFill>
              </a:rPr>
              <a:t>Results and interpretations</a:t>
            </a:r>
            <a:endParaRPr lang="en-US" sz="3600" dirty="0">
              <a:solidFill>
                <a:srgbClr val="00B050"/>
              </a:solidFill>
            </a:endParaRPr>
          </a:p>
        </p:txBody>
      </p:sp>
      <p:sp>
        <p:nvSpPr>
          <p:cNvPr id="3" name="Content Placeholder 2"/>
          <p:cNvSpPr>
            <a:spLocks noGrp="1"/>
          </p:cNvSpPr>
          <p:nvPr>
            <p:ph sz="quarter" idx="1"/>
          </p:nvPr>
        </p:nvSpPr>
        <p:spPr>
          <a:ln>
            <a:solidFill>
              <a:schemeClr val="accent3">
                <a:lumMod val="75000"/>
              </a:schemeClr>
            </a:solidFill>
          </a:ln>
        </p:spPr>
        <p:txBody>
          <a:bodyPr>
            <a:normAutofit/>
          </a:bodyPr>
          <a:lstStyle/>
          <a:p>
            <a:pPr algn="just">
              <a:buFont typeface="Courier New" pitchFamily="49" charset="0"/>
              <a:buChar char="o"/>
            </a:pPr>
            <a:r>
              <a:rPr lang="en-US" sz="2000" dirty="0" smtClean="0"/>
              <a:t>IHC analysis for ER and PR showed  very low ER and PR expression in young age[28%, 27%] group which is a complete opposite in elder group with higher expression 73%. It indicated a significant statistical correlation with P value less than 0.001</a:t>
            </a:r>
          </a:p>
          <a:p>
            <a:pPr algn="just"/>
            <a:r>
              <a:rPr lang="en-US" sz="2000" dirty="0" smtClean="0"/>
              <a:t>Her2 </a:t>
            </a:r>
            <a:r>
              <a:rPr lang="en-US" sz="2000" dirty="0" err="1" smtClean="0"/>
              <a:t>neu</a:t>
            </a:r>
            <a:r>
              <a:rPr lang="en-US" sz="2000" dirty="0" smtClean="0"/>
              <a:t> status was similar in both the group s[19%, 20%]</a:t>
            </a:r>
          </a:p>
          <a:p>
            <a:pPr algn="just"/>
            <a:r>
              <a:rPr lang="en-US" sz="2000" dirty="0" smtClean="0"/>
              <a:t>Ki67 expression for degree of proliferation showed  high grades are more frequent[57%] in younger age group whereas for elder group moderate grade of proliferation is common[53%]</a:t>
            </a:r>
          </a:p>
          <a:p>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04800"/>
            <a:ext cx="9144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Table -1 : Comparison of </a:t>
            </a:r>
            <a:r>
              <a:rPr kumimoji="0" lang="en-US" b="1" i="0" u="sng"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clinicoPathological</a:t>
            </a:r>
            <a:r>
              <a:rPr kumimoji="0" lang="en-US"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characteristics of Patients &gt; 44 years and &lt;45  at diagnosis</a:t>
            </a:r>
            <a:endParaRPr kumimoji="0" lang="en-US"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sng"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Charactertics</a:t>
            </a:r>
            <a:r>
              <a:rPr kumimoji="0" lang="en-US" b="1" i="0"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&gt; 44                                       &lt; 45                        P value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2F04CC"/>
                </a:solidFill>
                <a:effectLst/>
                <a:latin typeface="Calibri" pitchFamily="34" charset="0"/>
                <a:ea typeface="Calibri" pitchFamily="34" charset="0"/>
                <a:cs typeface="Times New Roman" pitchFamily="18" charset="0"/>
              </a:rPr>
              <a:t>Tumor subtype                                                                                                                               &lt;0.001</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Luminal A                                                 19                                                     110                                </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Luminal B                                               </a:t>
            </a:r>
            <a:r>
              <a:rPr kumimoji="0" lang="en-US" sz="1600" b="1" i="0" u="none" strike="noStrike" cap="none" normalizeH="0" dirty="0" smtClean="0">
                <a:ln>
                  <a:noFill/>
                </a:ln>
                <a:solidFill>
                  <a:srgbClr val="2F04CC"/>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  22                                                      40</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Her2 </a:t>
            </a:r>
            <a:r>
              <a:rPr kumimoji="0" lang="en-US" sz="1600" b="1" i="0" u="none" strike="noStrike" cap="none" normalizeH="0" baseline="0" dirty="0" err="1" smtClean="0">
                <a:ln>
                  <a:noFill/>
                </a:ln>
                <a:solidFill>
                  <a:srgbClr val="2F04CC"/>
                </a:solidFill>
                <a:effectLst/>
                <a:latin typeface="Calibri" pitchFamily="34" charset="0"/>
                <a:ea typeface="Calibri" pitchFamily="34" charset="0"/>
                <a:cs typeface="Times New Roman" pitchFamily="18" charset="0"/>
              </a:rPr>
              <a:t>overexpressing</a:t>
            </a: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                           </a:t>
            </a:r>
            <a:r>
              <a:rPr kumimoji="0" lang="en-US" sz="1600" b="1" i="0" u="none" strike="noStrike" cap="none" normalizeH="0" dirty="0" smtClean="0">
                <a:ln>
                  <a:noFill/>
                </a:ln>
                <a:solidFill>
                  <a:srgbClr val="2F04CC"/>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   25                                                      39</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Triple negative                                          67                                                     28    </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Unknown	                                                 76</a:t>
            </a:r>
            <a:r>
              <a:rPr kumimoji="0" lang="en-US" sz="1600" b="1" i="0" u="none" strike="noStrike" cap="none" normalizeH="0" dirty="0" smtClean="0">
                <a:ln>
                  <a:noFill/>
                </a:ln>
                <a:solidFill>
                  <a:srgbClr val="2F04CC"/>
                </a:solidFill>
                <a:effectLst/>
                <a:latin typeface="Calibri" pitchFamily="34" charset="0"/>
                <a:ea typeface="Calibri" pitchFamily="34" charset="0"/>
                <a:cs typeface="Times New Roman" pitchFamily="18" charset="0"/>
              </a:rPr>
              <a:t>                                                     117</a:t>
            </a:r>
            <a:r>
              <a:rPr kumimoji="0" lang="en-US" sz="1600" b="1" i="0" u="none" strike="noStrike" cap="none" normalizeH="0" baseline="0" dirty="0" smtClean="0">
                <a:ln>
                  <a:noFill/>
                </a:ln>
                <a:solidFill>
                  <a:srgbClr val="2F04CC"/>
                </a:solidFill>
                <a:effectLst/>
                <a:latin typeface="Calibri" pitchFamily="34" charset="0"/>
                <a:ea typeface="Calibri" pitchFamily="34" charset="0"/>
                <a:cs typeface="Times New Roman" pitchFamily="18" charset="0"/>
              </a:rPr>
              <a:t>                              </a:t>
            </a:r>
            <a:endParaRPr kumimoji="0" lang="en-US" sz="1400" b="0" i="0" u="none" strike="noStrike" cap="none" normalizeH="0" baseline="0" dirty="0" smtClean="0">
              <a:ln>
                <a:noFill/>
              </a:ln>
              <a:solidFill>
                <a:srgbClr val="2F04C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EF23B5"/>
                </a:solidFill>
                <a:effectLst/>
                <a:latin typeface="Calibri" pitchFamily="34" charset="0"/>
                <a:ea typeface="Calibri" pitchFamily="34" charset="0"/>
                <a:cs typeface="Times New Roman" pitchFamily="18" charset="0"/>
              </a:rPr>
              <a:t>Adjuvant Chemotherapy               </a:t>
            </a:r>
            <a:endParaRPr kumimoji="0" lang="en-US" sz="14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Yes                                                             163                                                    212</a:t>
            </a:r>
            <a:endParaRPr kumimoji="0" lang="en-US" sz="14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EF23B5"/>
                </a:solidFill>
                <a:effectLst/>
                <a:latin typeface="Calibri" pitchFamily="34" charset="0"/>
                <a:ea typeface="Calibri" pitchFamily="34" charset="0"/>
                <a:cs typeface="Times New Roman" pitchFamily="18" charset="0"/>
              </a:rPr>
              <a:t>NO                                                               46                                                    132</a:t>
            </a:r>
            <a:endParaRPr kumimoji="0" lang="en-US" sz="1400" b="0" i="0" u="none" strike="noStrike" cap="none" normalizeH="0" baseline="0" dirty="0" smtClean="0">
              <a:ln>
                <a:noFill/>
              </a:ln>
              <a:solidFill>
                <a:srgbClr val="EF23B5"/>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rgbClr val="7030A0"/>
                </a:solidFill>
                <a:effectLst/>
                <a:latin typeface="Calibri" pitchFamily="34" charset="0"/>
                <a:ea typeface="Calibri" pitchFamily="34" charset="0"/>
                <a:cs typeface="Times New Roman" pitchFamily="18" charset="0"/>
              </a:rPr>
              <a:t>Adjuvant </a:t>
            </a:r>
            <a:r>
              <a:rPr kumimoji="0" lang="en-US" sz="1600" b="1" i="0" u="sng" strike="noStrike" cap="none" normalizeH="0" baseline="0" dirty="0" err="1" smtClean="0">
                <a:ln>
                  <a:noFill/>
                </a:ln>
                <a:solidFill>
                  <a:srgbClr val="7030A0"/>
                </a:solidFill>
                <a:effectLst/>
                <a:latin typeface="Calibri" pitchFamily="34" charset="0"/>
                <a:ea typeface="Calibri" pitchFamily="34" charset="0"/>
                <a:cs typeface="Times New Roman" pitchFamily="18" charset="0"/>
              </a:rPr>
              <a:t>Tamoxifen</a:t>
            </a:r>
            <a:r>
              <a:rPr kumimoji="0" lang="en-US" sz="1600" b="1" i="0" u="sng" strike="noStrike" cap="none" normalizeH="0" baseline="0" dirty="0" smtClean="0">
                <a:ln>
                  <a:noFill/>
                </a:ln>
                <a:solidFill>
                  <a:srgbClr val="7030A0"/>
                </a:solidFill>
                <a:effectLst/>
                <a:latin typeface="Calibri" pitchFamily="34" charset="0"/>
                <a:ea typeface="Calibri" pitchFamily="34" charset="0"/>
                <a:cs typeface="Times New Roman" pitchFamily="18" charset="0"/>
              </a:rPr>
              <a:t> </a:t>
            </a:r>
            <a:endParaRPr kumimoji="0" lang="en-US" sz="14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Yes                                                               64    [30%]                                     207[61%]</a:t>
            </a:r>
            <a:endParaRPr kumimoji="0" lang="en-US" sz="14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No                                                            </a:t>
            </a:r>
            <a:r>
              <a:rPr kumimoji="0" lang="en-US" sz="1600" b="1" i="0" u="none" strike="noStrike" cap="none" normalizeH="0" dirty="0" smtClean="0">
                <a:ln>
                  <a:noFill/>
                </a:ln>
                <a:solidFill>
                  <a:srgbClr val="7030A0"/>
                </a:solidFill>
                <a:effectLst/>
                <a:latin typeface="Calibri" pitchFamily="34" charset="0"/>
                <a:ea typeface="Calibri" pitchFamily="34" charset="0"/>
                <a:cs typeface="Times New Roman" pitchFamily="18" charset="0"/>
              </a:rPr>
              <a:t> </a:t>
            </a:r>
            <a:r>
              <a:rPr kumimoji="0" lang="en-US" sz="1600" b="1" i="0" u="none" strike="noStrike" cap="none" normalizeH="0" baseline="0" dirty="0" smtClean="0">
                <a:ln>
                  <a:noFill/>
                </a:ln>
                <a:solidFill>
                  <a:srgbClr val="7030A0"/>
                </a:solidFill>
                <a:effectLst/>
                <a:latin typeface="Calibri" pitchFamily="34" charset="0"/>
                <a:ea typeface="Calibri" pitchFamily="34" charset="0"/>
                <a:cs typeface="Times New Roman" pitchFamily="18" charset="0"/>
              </a:rPr>
              <a:t>  145  [  70%]                                   127 [39%]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accent6">
                    <a:lumMod val="75000"/>
                  </a:schemeClr>
                </a:solidFill>
                <a:effectLst/>
                <a:latin typeface="Calibri" pitchFamily="34" charset="0"/>
                <a:ea typeface="Calibri" pitchFamily="34" charset="0"/>
                <a:cs typeface="Times New Roman" pitchFamily="18" charset="0"/>
              </a:rPr>
              <a:t>DFS[2 yrs]</a:t>
            </a:r>
            <a:r>
              <a:rPr kumimoji="0" lang="en-US" sz="1600" b="1" i="0" u="none" strike="noStrike" cap="none" normalizeH="0" baseline="0" dirty="0" smtClean="0">
                <a:ln>
                  <a:noFill/>
                </a:ln>
                <a:solidFill>
                  <a:schemeClr val="accent6">
                    <a:lumMod val="75000"/>
                  </a:schemeClr>
                </a:solidFill>
                <a:effectLst/>
                <a:latin typeface="Calibri" pitchFamily="34" charset="0"/>
                <a:ea typeface="Calibri" pitchFamily="34" charset="0"/>
                <a:cs typeface="Times New Roman" pitchFamily="18" charset="0"/>
              </a:rPr>
              <a:t>                                                 174[83%]                                       304[91%] </a:t>
            </a:r>
          </a:p>
          <a:p>
            <a:pPr marL="0" marR="0" lvl="0" indent="0" algn="l" defTabSz="914400" rtl="0" eaLnBrk="0" fontAlgn="base" latinLnBrk="0" hangingPunct="0">
              <a:lnSpc>
                <a:spcPct val="100000"/>
              </a:lnSpc>
              <a:spcBef>
                <a:spcPct val="0"/>
              </a:spcBef>
              <a:spcAft>
                <a:spcPct val="0"/>
              </a:spcAft>
              <a:buClrTx/>
              <a:buSzTx/>
              <a:buFontTx/>
              <a:buNone/>
              <a:tabLst/>
            </a:pPr>
            <a:r>
              <a:rPr lang="en-US" sz="1600" b="1" dirty="0" smtClean="0">
                <a:latin typeface="Calibri" pitchFamily="34" charset="0"/>
                <a:ea typeface="Calibri" pitchFamily="34" charset="0"/>
                <a:cs typeface="Times New Roman" pitchFamily="18" charset="0"/>
              </a:rPr>
              <a:t>-------------------------------------------------------------------------------------------------------------------------</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1600" b="1" dirty="0" smtClean="0">
                <a:latin typeface="Calibri" pitchFamily="34" charset="0"/>
                <a:ea typeface="Calibri" pitchFamily="34" charset="0"/>
                <a:cs typeface="Times New Roman" pitchFamily="18" charset="0"/>
              </a:rPr>
              <a:t>  Disease free survival=DFS</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US" dirty="0" smtClean="0"/>
              <a:t>Results and interpretations</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solidFill>
                  <a:srgbClr val="2F04CC"/>
                </a:solidFill>
              </a:rPr>
              <a:t>While analyzing </a:t>
            </a:r>
            <a:r>
              <a:rPr lang="en-US" dirty="0" err="1" smtClean="0">
                <a:solidFill>
                  <a:srgbClr val="2F04CC"/>
                </a:solidFill>
              </a:rPr>
              <a:t>tumour</a:t>
            </a:r>
            <a:r>
              <a:rPr lang="en-US" dirty="0" smtClean="0">
                <a:solidFill>
                  <a:srgbClr val="2F04CC"/>
                </a:solidFill>
              </a:rPr>
              <a:t> subtypes elder age group had 51% Luminal A whereas Younger women only 12%.</a:t>
            </a:r>
          </a:p>
          <a:p>
            <a:pPr algn="just"/>
            <a:r>
              <a:rPr lang="en-US" dirty="0" smtClean="0">
                <a:solidFill>
                  <a:srgbClr val="2F04CC"/>
                </a:solidFill>
              </a:rPr>
              <a:t>Younger women </a:t>
            </a:r>
            <a:r>
              <a:rPr lang="en-US" dirty="0" err="1" smtClean="0">
                <a:solidFill>
                  <a:srgbClr val="2F04CC"/>
                </a:solidFill>
              </a:rPr>
              <a:t>tumours</a:t>
            </a:r>
            <a:r>
              <a:rPr lang="en-US" dirty="0" smtClean="0">
                <a:solidFill>
                  <a:srgbClr val="2F04CC"/>
                </a:solidFill>
              </a:rPr>
              <a:t> were belonged to triple negative type in 50% which is far above the level of 12% in other </a:t>
            </a:r>
            <a:r>
              <a:rPr lang="en-US" dirty="0" err="1" smtClean="0">
                <a:solidFill>
                  <a:srgbClr val="2F04CC"/>
                </a:solidFill>
              </a:rPr>
              <a:t>group.Tumour</a:t>
            </a:r>
            <a:r>
              <a:rPr lang="en-US" dirty="0" smtClean="0">
                <a:solidFill>
                  <a:srgbClr val="2F04CC"/>
                </a:solidFill>
              </a:rPr>
              <a:t> types correlation showed a statistically significant relationship.</a:t>
            </a:r>
          </a:p>
          <a:p>
            <a:pPr algn="just"/>
            <a:r>
              <a:rPr lang="en-US" dirty="0" smtClean="0">
                <a:solidFill>
                  <a:srgbClr val="FF3300"/>
                </a:solidFill>
              </a:rPr>
              <a:t>Women age &lt;44 were treated more frequently with chemotherapy[78%] than &gt;45 age group where this group received </a:t>
            </a:r>
            <a:r>
              <a:rPr lang="en-US" dirty="0" err="1" smtClean="0">
                <a:solidFill>
                  <a:srgbClr val="FF3300"/>
                </a:solidFill>
              </a:rPr>
              <a:t>Tamoxifen</a:t>
            </a:r>
            <a:r>
              <a:rPr lang="en-US" dirty="0" smtClean="0">
                <a:solidFill>
                  <a:srgbClr val="FF3300"/>
                </a:solidFill>
              </a:rPr>
              <a:t> more commonly 61% in contrast to 30% in other group.</a:t>
            </a:r>
          </a:p>
          <a:p>
            <a:pPr algn="just"/>
            <a:endParaRPr lang="en-US" dirty="0" smtClean="0">
              <a:solidFill>
                <a:srgbClr val="FF3300"/>
              </a:solidFill>
            </a:endParaRPr>
          </a:p>
          <a:p>
            <a:pPr algn="just"/>
            <a:r>
              <a:rPr lang="en-US" dirty="0" smtClean="0">
                <a:solidFill>
                  <a:srgbClr val="FF3300"/>
                </a:solidFill>
              </a:rPr>
              <a:t>When compared for disease free survival [DFS]of two years younger women recorded more disease related events than with 83% than elder counterpart with 91%.</a:t>
            </a:r>
          </a:p>
          <a:p>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ZED CEC\Desktop\Dr.GayatriGogoi-Pathology-Ki67\ab15580_6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ounded Rectangle 5"/>
          <p:cNvSpPr/>
          <p:nvPr/>
        </p:nvSpPr>
        <p:spPr>
          <a:xfrm>
            <a:off x="457200" y="103496"/>
            <a:ext cx="8229600" cy="1447800"/>
          </a:xfrm>
          <a:prstGeom prst="roundRect">
            <a:avLst>
              <a:gd name="adj" fmla="val 32090"/>
            </a:avLst>
          </a:prstGeom>
          <a:no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800" dirty="0">
              <a:solidFill>
                <a:schemeClr val="bg1"/>
              </a:solidFill>
              <a:effectLst>
                <a:glow rad="101600">
                  <a:schemeClr val="tx1">
                    <a:alpha val="60000"/>
                  </a:schemeClr>
                </a:glow>
              </a:effectLst>
              <a:latin typeface="Book Antiqua" pitchFamily="18" charset="0"/>
            </a:endParaRPr>
          </a:p>
        </p:txBody>
      </p:sp>
      <p:sp>
        <p:nvSpPr>
          <p:cNvPr id="13" name="Slide Number Placeholder 12"/>
          <p:cNvSpPr>
            <a:spLocks noGrp="1"/>
          </p:cNvSpPr>
          <p:nvPr>
            <p:ph type="sldNum" sz="quarter" idx="12"/>
          </p:nvPr>
        </p:nvSpPr>
        <p:spPr/>
        <p:txBody>
          <a:bodyPr/>
          <a:lstStyle/>
          <a:p>
            <a:endParaRPr lang="en-US" dirty="0"/>
          </a:p>
        </p:txBody>
      </p:sp>
      <p:sp>
        <p:nvSpPr>
          <p:cNvPr id="2" name="Title 1"/>
          <p:cNvSpPr>
            <a:spLocks noGrp="1"/>
          </p:cNvSpPr>
          <p:nvPr>
            <p:ph type="title" idx="4294967295"/>
          </p:nvPr>
        </p:nvSpPr>
        <p:spPr>
          <a:xfrm>
            <a:off x="0" y="274638"/>
            <a:ext cx="8229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rPr>
              <a:t>Young Assamese women &lt;44 years</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tx1">
                    <a:alpha val="60000"/>
                  </a:schemeClr>
                </a:glow>
                <a:outerShdw blurRad="80000" dist="40000" dir="5040000" algn="tl">
                  <a:srgbClr val="000000">
                    <a:alpha val="30000"/>
                  </a:srgbClr>
                </a:outerShdw>
              </a:effectLst>
            </a:endParaRPr>
          </a:p>
        </p:txBody>
      </p:sp>
      <p:pic>
        <p:nvPicPr>
          <p:cNvPr id="1026" name="Picture 2" descr="D:\Documents\Gayatri thesis final folder\thesis gross images\03082009976.jpg"/>
          <p:cNvPicPr>
            <a:picLocks noGrp="1" noChangeAspect="1" noChangeArrowheads="1"/>
          </p:cNvPicPr>
          <p:nvPr>
            <p:ph idx="4294967295"/>
          </p:nvPr>
        </p:nvPicPr>
        <p:blipFill>
          <a:blip r:embed="rId3" cstate="print"/>
          <a:srcRect/>
          <a:stretch>
            <a:fillRect/>
          </a:stretch>
        </p:blipFill>
        <p:spPr bwMode="auto">
          <a:xfrm>
            <a:off x="6096000" y="2286000"/>
            <a:ext cx="3048000" cy="3657600"/>
          </a:xfrm>
          <a:prstGeom prst="rect">
            <a:avLst/>
          </a:prstGeom>
          <a:noFill/>
        </p:spPr>
      </p:pic>
      <p:pic>
        <p:nvPicPr>
          <p:cNvPr id="7" name="Picture 6" descr="wpid-el-consumo-de-alcohol-en-adolescentes-aumenta-el-riesgo-de-cc3a1ncer-de-mama.jpg"/>
          <p:cNvPicPr>
            <a:picLocks noChangeAspect="1"/>
          </p:cNvPicPr>
          <p:nvPr/>
        </p:nvPicPr>
        <p:blipFill>
          <a:blip r:embed="rId4"/>
          <a:stretch>
            <a:fillRect/>
          </a:stretch>
        </p:blipFill>
        <p:spPr>
          <a:xfrm>
            <a:off x="0" y="304800"/>
            <a:ext cx="1317722" cy="990600"/>
          </a:xfrm>
          <a:prstGeom prst="rect">
            <a:avLst/>
          </a:prstGeom>
          <a:ln>
            <a:noFill/>
          </a:ln>
          <a:effectLst>
            <a:softEdge rad="112500"/>
          </a:effectLst>
        </p:spPr>
      </p:pic>
      <p:sp>
        <p:nvSpPr>
          <p:cNvPr id="8" name="TextBox 7"/>
          <p:cNvSpPr txBox="1"/>
          <p:nvPr/>
        </p:nvSpPr>
        <p:spPr>
          <a:xfrm>
            <a:off x="457200" y="6324600"/>
            <a:ext cx="8382000" cy="369332"/>
          </a:xfrm>
          <a:prstGeom prst="rect">
            <a:avLst/>
          </a:prstGeom>
          <a:noFill/>
        </p:spPr>
        <p:txBody>
          <a:bodyPr wrap="square" rtlCol="0">
            <a:spAutoFit/>
          </a:bodyPr>
          <a:lstStyle/>
          <a:p>
            <a:pPr algn="just"/>
            <a:r>
              <a:rPr lang="en-US" dirty="0" smtClean="0">
                <a:solidFill>
                  <a:srgbClr val="FFFF00"/>
                </a:solidFill>
                <a:effectLst>
                  <a:glow rad="101600">
                    <a:schemeClr val="tx1">
                      <a:alpha val="60000"/>
                    </a:schemeClr>
                  </a:glow>
                </a:effectLst>
              </a:rPr>
              <a:t>1</a:t>
            </a:r>
          </a:p>
        </p:txBody>
      </p:sp>
      <p:cxnSp>
        <p:nvCxnSpPr>
          <p:cNvPr id="10" name="Straight Connector 9"/>
          <p:cNvCxnSpPr/>
          <p:nvPr/>
        </p:nvCxnSpPr>
        <p:spPr>
          <a:xfrm>
            <a:off x="13648" y="6324600"/>
            <a:ext cx="9130352" cy="1588"/>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1027" name="Picture 3" descr="D:\Documents\Gayatri thesis final folder\thesis gross images\13052010140.jpg"/>
          <p:cNvPicPr>
            <a:picLocks noChangeAspect="1" noChangeArrowheads="1"/>
          </p:cNvPicPr>
          <p:nvPr/>
        </p:nvPicPr>
        <p:blipFill>
          <a:blip r:embed="rId5" cstate="print"/>
          <a:srcRect/>
          <a:stretch>
            <a:fillRect/>
          </a:stretch>
        </p:blipFill>
        <p:spPr bwMode="auto">
          <a:xfrm>
            <a:off x="3048000" y="2286000"/>
            <a:ext cx="2971800" cy="3581400"/>
          </a:xfrm>
          <a:prstGeom prst="rect">
            <a:avLst/>
          </a:prstGeom>
          <a:noFill/>
        </p:spPr>
      </p:pic>
      <p:pic>
        <p:nvPicPr>
          <p:cNvPr id="1028" name="Picture 4" descr="D:\Documents\Gayatri thesis final folder\thesis gross images\27052010182.jpg"/>
          <p:cNvPicPr>
            <a:picLocks noChangeAspect="1" noChangeArrowheads="1"/>
          </p:cNvPicPr>
          <p:nvPr/>
        </p:nvPicPr>
        <p:blipFill>
          <a:blip r:embed="rId6" cstate="print"/>
          <a:srcRect/>
          <a:stretch>
            <a:fillRect/>
          </a:stretch>
        </p:blipFill>
        <p:spPr bwMode="auto">
          <a:xfrm>
            <a:off x="0" y="2286000"/>
            <a:ext cx="2971800" cy="3505200"/>
          </a:xfrm>
          <a:prstGeom prst="rect">
            <a:avLst/>
          </a:prstGeom>
          <a:noFill/>
        </p:spPr>
      </p:pic>
      <p:sp>
        <p:nvSpPr>
          <p:cNvPr id="12" name="Oval 11"/>
          <p:cNvSpPr/>
          <p:nvPr/>
        </p:nvSpPr>
        <p:spPr>
          <a:xfrm>
            <a:off x="0" y="2286000"/>
            <a:ext cx="19050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4343400" y="2362200"/>
            <a:ext cx="16764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982200" y="1676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685800"/>
          </a:xfrm>
          <a:solidFill>
            <a:srgbClr val="00B050"/>
          </a:solidFill>
        </p:spPr>
        <p:txBody>
          <a:bodyPr/>
          <a:lstStyle/>
          <a:p>
            <a:pPr algn="ctr"/>
            <a:r>
              <a:rPr lang="en-US" b="1" dirty="0" smtClean="0">
                <a:solidFill>
                  <a:srgbClr val="7030A0"/>
                </a:solidFill>
              </a:rPr>
              <a:t>Discussion &amp; observation[I]</a:t>
            </a:r>
            <a:endParaRPr lang="en-US" b="1" dirty="0">
              <a:solidFill>
                <a:srgbClr val="7030A0"/>
              </a:solidFill>
            </a:endParaRPr>
          </a:p>
        </p:txBody>
      </p:sp>
      <p:sp>
        <p:nvSpPr>
          <p:cNvPr id="3" name="Content Placeholder 2"/>
          <p:cNvSpPr>
            <a:spLocks noGrp="1"/>
          </p:cNvSpPr>
          <p:nvPr>
            <p:ph sz="quarter" idx="1"/>
          </p:nvPr>
        </p:nvSpPr>
        <p:spPr>
          <a:xfrm>
            <a:off x="457200" y="914400"/>
            <a:ext cx="7467600" cy="5559552"/>
          </a:xfrm>
        </p:spPr>
        <p:txBody>
          <a:bodyPr>
            <a:normAutofit/>
          </a:bodyPr>
          <a:lstStyle/>
          <a:p>
            <a:pPr algn="just"/>
            <a:r>
              <a:rPr lang="en-US" sz="2000" dirty="0" smtClean="0"/>
              <a:t>A total of 543 Assamese Indian women diagnosed with BC  was analyzed, but some of women could  not be evaluated  in some parameters or others clinically, </a:t>
            </a:r>
            <a:r>
              <a:rPr lang="en-US" sz="2000" dirty="0" err="1" smtClean="0"/>
              <a:t>histopathologically</a:t>
            </a:r>
            <a:r>
              <a:rPr lang="en-US" sz="2000" dirty="0" smtClean="0"/>
              <a:t> </a:t>
            </a:r>
            <a:r>
              <a:rPr lang="en-US" sz="2000" dirty="0" err="1" smtClean="0"/>
              <a:t>Immunohistochemically</a:t>
            </a:r>
            <a:r>
              <a:rPr lang="en-US" sz="2000" dirty="0" smtClean="0"/>
              <a:t> or completely followed up due to certain limitations specially in retrospective cases. </a:t>
            </a:r>
          </a:p>
          <a:p>
            <a:pPr algn="just"/>
            <a:endParaRPr lang="en-US" sz="2000" dirty="0" smtClean="0"/>
          </a:p>
          <a:p>
            <a:pPr algn="just"/>
            <a:r>
              <a:rPr lang="en-US" sz="2000" dirty="0" smtClean="0">
                <a:solidFill>
                  <a:schemeClr val="accent1">
                    <a:lumMod val="75000"/>
                  </a:schemeClr>
                </a:solidFill>
              </a:rPr>
              <a:t>Our study showed 38% affected in &lt;44 years age group with median range of 27-44 years which were mostly premenopausal excepting a few. This is very comparable to the data of Hospital Based </a:t>
            </a:r>
            <a:r>
              <a:rPr lang="en-US" sz="2000" dirty="0" err="1" smtClean="0">
                <a:solidFill>
                  <a:schemeClr val="accent1">
                    <a:lumMod val="75000"/>
                  </a:schemeClr>
                </a:solidFill>
              </a:rPr>
              <a:t>Tumour</a:t>
            </a:r>
            <a:r>
              <a:rPr lang="en-US" sz="2000" dirty="0" smtClean="0">
                <a:solidFill>
                  <a:schemeClr val="accent1">
                    <a:lumMod val="75000"/>
                  </a:schemeClr>
                </a:solidFill>
              </a:rPr>
              <a:t> Registry of this region.</a:t>
            </a:r>
          </a:p>
          <a:p>
            <a:pPr algn="just"/>
            <a:r>
              <a:rPr lang="en-US" sz="2000" dirty="0" smtClean="0">
                <a:solidFill>
                  <a:srgbClr val="0070C0"/>
                </a:solidFill>
              </a:rPr>
              <a:t> BC in  younger age found to be many times higher in Assamese Indian than American Women  and European Women</a:t>
            </a:r>
            <a:r>
              <a:rPr lang="en-US" sz="2400" dirty="0" smtClean="0">
                <a:solidFill>
                  <a:srgbClr val="0070C0"/>
                </a:solidFill>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a:solidFill>
            <a:srgbClr val="00B050"/>
          </a:solidFill>
        </p:spPr>
        <p:txBody>
          <a:bodyPr/>
          <a:lstStyle/>
          <a:p>
            <a:pPr algn="ctr"/>
            <a:r>
              <a:rPr lang="en-US" b="1" dirty="0" smtClean="0">
                <a:solidFill>
                  <a:srgbClr val="7030A0"/>
                </a:solidFill>
              </a:rPr>
              <a:t>Discussion[II</a:t>
            </a:r>
            <a:r>
              <a:rPr lang="en-US" dirty="0" smtClean="0">
                <a:solidFill>
                  <a:srgbClr val="7030A0"/>
                </a:solidFill>
              </a:rPr>
              <a:t>]</a:t>
            </a:r>
            <a:endParaRPr lang="en-US" dirty="0">
              <a:solidFill>
                <a:srgbClr val="7030A0"/>
              </a:solidFill>
            </a:endParaRPr>
          </a:p>
        </p:txBody>
      </p:sp>
      <p:sp>
        <p:nvSpPr>
          <p:cNvPr id="3" name="Content Placeholder 2"/>
          <p:cNvSpPr>
            <a:spLocks noGrp="1"/>
          </p:cNvSpPr>
          <p:nvPr>
            <p:ph sz="quarter" idx="1"/>
          </p:nvPr>
        </p:nvSpPr>
        <p:spPr>
          <a:xfrm>
            <a:off x="457200" y="1066800"/>
            <a:ext cx="7467600" cy="5407152"/>
          </a:xfrm>
        </p:spPr>
        <p:txBody>
          <a:bodyPr>
            <a:normAutofit/>
          </a:bodyPr>
          <a:lstStyle/>
          <a:p>
            <a:pPr algn="just"/>
            <a:r>
              <a:rPr lang="en-US" dirty="0" smtClean="0"/>
              <a:t>But the mean age  of  &gt;45 year category was  only 52 years. Which means overall scenario of  breast cancer is common among young Assamese and Indian Women which is similar to study ,  </a:t>
            </a:r>
            <a:r>
              <a:rPr lang="en-US" dirty="0" err="1" smtClean="0"/>
              <a:t>Saxena</a:t>
            </a:r>
            <a:r>
              <a:rPr lang="en-US" dirty="0" smtClean="0"/>
              <a:t> et al 2005. and  </a:t>
            </a:r>
            <a:r>
              <a:rPr lang="en-US" dirty="0" err="1" smtClean="0"/>
              <a:t>Gogoi</a:t>
            </a:r>
            <a:r>
              <a:rPr lang="en-US" dirty="0" smtClean="0"/>
              <a:t> et al.2012</a:t>
            </a:r>
          </a:p>
          <a:p>
            <a:pPr algn="just"/>
            <a:r>
              <a:rPr lang="en-US" dirty="0" smtClean="0"/>
              <a:t>Understanding the average menopausal age of study population, cases were divided as &lt;44 and &gt;45, our study showed 90% cases attained menopause by 45 years.</a:t>
            </a:r>
          </a:p>
          <a:p>
            <a:pPr lvl="0" algn="just"/>
            <a:r>
              <a:rPr lang="en-US" dirty="0" smtClean="0"/>
              <a:t>-------------------------------------------------------------------- </a:t>
            </a:r>
            <a:r>
              <a:rPr lang="en-US" sz="1800" dirty="0" err="1" smtClean="0"/>
              <a:t>Saxena</a:t>
            </a:r>
            <a:r>
              <a:rPr lang="en-US" sz="1800" dirty="0" smtClean="0"/>
              <a:t> et al.  </a:t>
            </a:r>
            <a:r>
              <a:rPr lang="en-US" sz="1800" dirty="0" err="1" smtClean="0"/>
              <a:t>Clinico</a:t>
            </a:r>
            <a:r>
              <a:rPr lang="en-US" sz="1800" dirty="0" smtClean="0"/>
              <a:t>-morphological patterns of breast cancer including family history in a New Delhi hospital, India-A cross-sectional study, World Journal of Surgical Oncology 2005, 3:67</a:t>
            </a:r>
            <a:endParaRPr lang="en-US" dirty="0" smtClean="0"/>
          </a:p>
          <a:p>
            <a:pPr algn="just"/>
            <a:endParaRPr lang="en-US" dirty="0" smtClean="0"/>
          </a:p>
          <a:p>
            <a:pPr algn="just"/>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Autofit/>
          </a:bodyPr>
          <a:lstStyle/>
          <a:p>
            <a:r>
              <a:rPr lang="en-US" sz="3200" dirty="0" err="1" smtClean="0"/>
              <a:t>Background:Breast</a:t>
            </a:r>
            <a:r>
              <a:rPr lang="en-US" sz="3200" dirty="0" smtClean="0"/>
              <a:t> cancer in Assamese women</a:t>
            </a:r>
            <a:endParaRPr lang="en-US" sz="3200" dirty="0"/>
          </a:p>
        </p:txBody>
      </p:sp>
      <p:sp>
        <p:nvSpPr>
          <p:cNvPr id="3" name="Content Placeholder 2"/>
          <p:cNvSpPr>
            <a:spLocks noGrp="1"/>
          </p:cNvSpPr>
          <p:nvPr>
            <p:ph sz="quarter" idx="1"/>
          </p:nvPr>
        </p:nvSpPr>
        <p:spPr>
          <a:solidFill>
            <a:schemeClr val="accent2">
              <a:lumMod val="40000"/>
              <a:lumOff val="60000"/>
            </a:schemeClr>
          </a:solidFill>
        </p:spPr>
        <p:txBody>
          <a:bodyPr>
            <a:normAutofit fontScale="77500" lnSpcReduction="20000"/>
          </a:bodyPr>
          <a:lstStyle/>
          <a:p>
            <a:pPr algn="just">
              <a:buFont typeface="Wingdings" pitchFamily="2" charset="2"/>
              <a:buChar char="Ø"/>
            </a:pPr>
            <a:r>
              <a:rPr lang="en-US" dirty="0" smtClean="0"/>
              <a:t>  </a:t>
            </a:r>
            <a:r>
              <a:rPr lang="en-US" dirty="0" smtClean="0">
                <a:solidFill>
                  <a:srgbClr val="2F04CC"/>
                </a:solidFill>
              </a:rPr>
              <a:t>H</a:t>
            </a:r>
            <a:r>
              <a:rPr lang="en-US" sz="2600" dirty="0" smtClean="0">
                <a:solidFill>
                  <a:srgbClr val="2F04CC"/>
                </a:solidFill>
              </a:rPr>
              <a:t>ospital cancer registry data from two large centers of  North eastern states of India namely  Assam, showed   incidence of 48%  women  belonged to younger than 40 years  which constitute largest young breast  cancer  group affected women in India</a:t>
            </a:r>
            <a:r>
              <a:rPr lang="en-US" sz="2600" dirty="0" smtClean="0"/>
              <a:t>. </a:t>
            </a:r>
          </a:p>
          <a:p>
            <a:pPr algn="just">
              <a:buFont typeface="Wingdings" pitchFamily="2" charset="2"/>
              <a:buChar char="Ø"/>
            </a:pPr>
            <a:r>
              <a:rPr lang="en-US" sz="2600" dirty="0" smtClean="0">
                <a:solidFill>
                  <a:srgbClr val="FF3300"/>
                </a:solidFill>
              </a:rPr>
              <a:t>Approximately 3.7%–7.5% of the total number of breast cancer patients diagnosed each year in the US [1, 2] and Western Europe [3–5] are younger than 40 years. So incidence of younger  Assamese women affected in India is 6 to 12 times higher than US and western Europe</a:t>
            </a:r>
          </a:p>
          <a:p>
            <a:pPr algn="just">
              <a:buFont typeface="Wingdings" pitchFamily="2" charset="2"/>
              <a:buChar char="Ø"/>
            </a:pPr>
            <a:r>
              <a:rPr lang="en-US" sz="2600" dirty="0" smtClean="0"/>
              <a:t>---------------------------------------------------------------------------------</a:t>
            </a:r>
          </a:p>
          <a:p>
            <a:pPr algn="just">
              <a:buClr>
                <a:srgbClr val="FF3300"/>
              </a:buClr>
              <a:buFont typeface="Wingdings" pitchFamily="2" charset="2"/>
              <a:buChar char="ü"/>
            </a:pPr>
            <a:r>
              <a:rPr lang="en-US" sz="2300" dirty="0" smtClean="0"/>
              <a:t>C. K. Anders, R. Johnson, J. Litton, M. Phillips, and A. </a:t>
            </a:r>
            <a:r>
              <a:rPr lang="en-US" sz="2300" dirty="0" err="1" smtClean="0"/>
              <a:t>Bleyer</a:t>
            </a:r>
            <a:r>
              <a:rPr lang="en-US" sz="2300" dirty="0" smtClean="0"/>
              <a:t>, “Breast cancer before age 40 years,” Seminars in Oncology, vol. 36, no. 3, pp. 237–249, 2009.  · </a:t>
            </a:r>
          </a:p>
          <a:p>
            <a:pPr algn="just">
              <a:buFont typeface="Wingdings" pitchFamily="2" charset="2"/>
              <a:buChar char="ü"/>
            </a:pPr>
            <a:r>
              <a:rPr lang="en-US" sz="2300" dirty="0" smtClean="0"/>
              <a:t>D. P. Winchester, “Breast cancer in young women,” Surgical Clinics of North America, vol. 76, no. 2, pp. 279–287, 1996.</a:t>
            </a:r>
            <a:endParaRPr lang="en-US" sz="23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a:solidFill>
            <a:srgbClr val="00B050"/>
          </a:solidFill>
        </p:spPr>
        <p:txBody>
          <a:bodyPr/>
          <a:lstStyle/>
          <a:p>
            <a:pPr algn="ctr"/>
            <a:r>
              <a:rPr lang="en-US" b="1" dirty="0" smtClean="0"/>
              <a:t>Discussion &amp; OBSERVATIONS[III]</a:t>
            </a:r>
            <a:endParaRPr lang="en-US" b="1" dirty="0"/>
          </a:p>
        </p:txBody>
      </p:sp>
      <p:sp>
        <p:nvSpPr>
          <p:cNvPr id="3" name="Content Placeholder 2"/>
          <p:cNvSpPr>
            <a:spLocks noGrp="1"/>
          </p:cNvSpPr>
          <p:nvPr>
            <p:ph sz="quarter" idx="1"/>
          </p:nvPr>
        </p:nvSpPr>
        <p:spPr/>
        <p:txBody>
          <a:bodyPr>
            <a:normAutofit lnSpcReduction="10000"/>
          </a:bodyPr>
          <a:lstStyle/>
          <a:p>
            <a:pPr algn="just">
              <a:buFont typeface="Wingdings" pitchFamily="2" charset="2"/>
              <a:buChar char="Ø"/>
            </a:pPr>
            <a:r>
              <a:rPr lang="en-US" dirty="0" smtClean="0"/>
              <a:t>  Our study  did not reveal any significant family history of breast or ovarian cancer  in blood relatives with 10% than 7% in other similar to studies like </a:t>
            </a:r>
            <a:r>
              <a:rPr lang="en-US" dirty="0" err="1" smtClean="0"/>
              <a:t>Rudat</a:t>
            </a:r>
            <a:r>
              <a:rPr lang="en-US" dirty="0" smtClean="0"/>
              <a:t> et al 2012.</a:t>
            </a:r>
          </a:p>
          <a:p>
            <a:pPr algn="just">
              <a:buFont typeface="Wingdings" pitchFamily="2" charset="2"/>
              <a:buChar char="Ø"/>
            </a:pPr>
            <a:r>
              <a:rPr lang="en-US" dirty="0" smtClean="0"/>
              <a:t>When observing the data of both younger and elder, commonest size of </a:t>
            </a:r>
            <a:r>
              <a:rPr lang="en-US" dirty="0" err="1" smtClean="0"/>
              <a:t>tumour</a:t>
            </a:r>
            <a:r>
              <a:rPr lang="en-US" dirty="0" smtClean="0"/>
              <a:t> at the time of diagnosis T2  [2-5 cm in size] 58% and 41% </a:t>
            </a:r>
            <a:r>
              <a:rPr lang="en-US" i="1" dirty="0" smtClean="0"/>
              <a:t>respectively .</a:t>
            </a:r>
          </a:p>
          <a:p>
            <a:pPr>
              <a:buFont typeface="Wingdings" pitchFamily="2" charset="2"/>
              <a:buChar char="Ø"/>
            </a:pPr>
            <a:r>
              <a:rPr lang="en-US" i="1" dirty="0" smtClean="0"/>
              <a:t>------------------------------------------------------------------</a:t>
            </a:r>
          </a:p>
          <a:p>
            <a:pPr algn="just">
              <a:buFont typeface="Wingdings" pitchFamily="2" charset="2"/>
              <a:buChar char="Ø"/>
            </a:pPr>
            <a:r>
              <a:rPr lang="en-US" sz="2200" i="1" dirty="0" smtClean="0">
                <a:solidFill>
                  <a:srgbClr val="2F04CC"/>
                </a:solidFill>
              </a:rPr>
              <a:t>T. </a:t>
            </a:r>
            <a:r>
              <a:rPr lang="en-US" sz="2200" i="1" dirty="0" err="1" smtClean="0">
                <a:solidFill>
                  <a:srgbClr val="2F04CC"/>
                </a:solidFill>
              </a:rPr>
              <a:t>Aryandono</a:t>
            </a:r>
            <a:r>
              <a:rPr lang="en-US" sz="2200" i="1" dirty="0" smtClean="0">
                <a:solidFill>
                  <a:srgbClr val="2F04CC"/>
                </a:solidFill>
              </a:rPr>
              <a:t>, </a:t>
            </a:r>
            <a:r>
              <a:rPr lang="en-US" sz="2200" i="1" dirty="0" err="1" smtClean="0">
                <a:solidFill>
                  <a:srgbClr val="2F04CC"/>
                </a:solidFill>
              </a:rPr>
              <a:t>Harijadi</a:t>
            </a:r>
            <a:r>
              <a:rPr lang="en-US" sz="2200" i="1" dirty="0" smtClean="0">
                <a:solidFill>
                  <a:srgbClr val="2F04CC"/>
                </a:solidFill>
              </a:rPr>
              <a:t>, and </a:t>
            </a:r>
            <a:r>
              <a:rPr lang="en-US" sz="2200" i="1" dirty="0" err="1" smtClean="0">
                <a:solidFill>
                  <a:srgbClr val="2F04CC"/>
                </a:solidFill>
              </a:rPr>
              <a:t>Soeripto</a:t>
            </a:r>
            <a:r>
              <a:rPr lang="en-US" sz="2200" i="1" dirty="0" smtClean="0">
                <a:solidFill>
                  <a:srgbClr val="2F04CC"/>
                </a:solidFill>
              </a:rPr>
              <a:t>, “Breast cancer in young women: prognostic factors and </a:t>
            </a:r>
            <a:r>
              <a:rPr lang="en-US" sz="2200" i="1" dirty="0" err="1" smtClean="0">
                <a:solidFill>
                  <a:srgbClr val="2F04CC"/>
                </a:solidFill>
              </a:rPr>
              <a:t>clinicopathological</a:t>
            </a:r>
            <a:r>
              <a:rPr lang="en-US" sz="2200" i="1" dirty="0" smtClean="0">
                <a:solidFill>
                  <a:srgbClr val="2F04CC"/>
                </a:solidFill>
              </a:rPr>
              <a:t> features,” Asian Pacific Journal of Cancer Prevention, vol. 7, no. 3, pp. 451–454, 2006</a:t>
            </a:r>
          </a:p>
          <a:p>
            <a:endParaRPr lang="en-US" i="1" dirty="0" smtClean="0"/>
          </a:p>
          <a:p>
            <a:pPr>
              <a:buNone/>
            </a:pPr>
            <a:endParaRPr lang="en-US" i="1"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pPr algn="ctr"/>
            <a:r>
              <a:rPr lang="en-US" b="1" dirty="0" smtClean="0"/>
              <a:t>Discussion[III]</a:t>
            </a:r>
            <a:endParaRPr lang="en-US" b="1" dirty="0"/>
          </a:p>
        </p:txBody>
      </p:sp>
      <p:sp>
        <p:nvSpPr>
          <p:cNvPr id="3" name="Content Placeholder 2"/>
          <p:cNvSpPr>
            <a:spLocks noGrp="1"/>
          </p:cNvSpPr>
          <p:nvPr>
            <p:ph sz="quarter" idx="1"/>
          </p:nvPr>
        </p:nvSpPr>
        <p:spPr/>
        <p:txBody>
          <a:bodyPr>
            <a:normAutofit fontScale="85000" lnSpcReduction="20000"/>
          </a:bodyPr>
          <a:lstStyle/>
          <a:p>
            <a:pPr algn="just">
              <a:buFont typeface="Wingdings" pitchFamily="2" charset="2"/>
              <a:buChar char="q"/>
            </a:pPr>
            <a:r>
              <a:rPr lang="en-US" sz="2400" dirty="0" smtClean="0"/>
              <a:t>Our data showed that young age is an independent prognostic factor of breast cancer patients  similar to study, </a:t>
            </a:r>
            <a:r>
              <a:rPr lang="en-US" sz="2400" dirty="0" err="1" smtClean="0"/>
              <a:t>Rudat</a:t>
            </a:r>
            <a:r>
              <a:rPr lang="en-US" sz="2400" dirty="0" smtClean="0"/>
              <a:t> et al 2012</a:t>
            </a:r>
            <a:endParaRPr lang="en-US" sz="2400" dirty="0" smtClean="0">
              <a:solidFill>
                <a:srgbClr val="EF23B5"/>
              </a:solidFill>
            </a:endParaRPr>
          </a:p>
          <a:p>
            <a:endParaRPr lang="en-US" sz="2400" dirty="0" smtClean="0"/>
          </a:p>
          <a:p>
            <a:pPr algn="just"/>
            <a:r>
              <a:rPr lang="en-US" sz="2400" dirty="0" smtClean="0"/>
              <a:t>Breast cancer in young age under 44 years old mostly belonged to  T2 stage , higher positive </a:t>
            </a:r>
            <a:r>
              <a:rPr lang="en-US" sz="2400" dirty="0" err="1" smtClean="0"/>
              <a:t>Axillary</a:t>
            </a:r>
            <a:r>
              <a:rPr lang="en-US" sz="2400" dirty="0" smtClean="0"/>
              <a:t>  lymph node, higher grade,    which is similar to findings of </a:t>
            </a:r>
            <a:r>
              <a:rPr lang="en-US" sz="2400" dirty="0" err="1" smtClean="0"/>
              <a:t>Sundquist</a:t>
            </a:r>
            <a:r>
              <a:rPr lang="en-US" sz="2400" dirty="0" smtClean="0"/>
              <a:t> et al[2001] and </a:t>
            </a:r>
            <a:r>
              <a:rPr lang="en-US" sz="2400" dirty="0" err="1" smtClean="0"/>
              <a:t>Aryandono</a:t>
            </a:r>
            <a:r>
              <a:rPr lang="en-US" sz="2400" dirty="0" smtClean="0"/>
              <a:t> et al,2006.</a:t>
            </a:r>
          </a:p>
          <a:p>
            <a:pPr algn="just"/>
            <a:endParaRPr lang="en-US" sz="2400" dirty="0" smtClean="0"/>
          </a:p>
          <a:p>
            <a:pPr algn="just"/>
            <a:r>
              <a:rPr lang="en-US" dirty="0" smtClean="0"/>
              <a:t>Similarity was found in </a:t>
            </a:r>
            <a:r>
              <a:rPr lang="en-US" dirty="0" err="1" smtClean="0"/>
              <a:t>Sundquist</a:t>
            </a:r>
            <a:r>
              <a:rPr lang="en-US" dirty="0" smtClean="0"/>
              <a:t> ’s study that the proportion of grade 3 tumors decreased with age (</a:t>
            </a:r>
            <a:r>
              <a:rPr lang="en-US" dirty="0" err="1" smtClean="0"/>
              <a:t>Sundquist</a:t>
            </a:r>
            <a:r>
              <a:rPr lang="en-US" dirty="0" smtClean="0"/>
              <a:t> et al. in contrast to </a:t>
            </a:r>
            <a:r>
              <a:rPr lang="en-US" dirty="0" err="1" smtClean="0"/>
              <a:t>Aryandono</a:t>
            </a:r>
            <a:r>
              <a:rPr lang="en-US" dirty="0" smtClean="0"/>
              <a:t> et al,2006 study  without this significance.</a:t>
            </a:r>
          </a:p>
          <a:p>
            <a:pPr algn="just"/>
            <a:endParaRPr lang="en-US" sz="2400" dirty="0" smtClean="0"/>
          </a:p>
          <a:p>
            <a:r>
              <a:rPr lang="en-US" sz="2000" dirty="0" smtClean="0"/>
              <a:t>-----------------------------------------------------------------------------------</a:t>
            </a:r>
          </a:p>
          <a:p>
            <a:r>
              <a:rPr lang="en-US" sz="1800" i="1" dirty="0" err="1" smtClean="0"/>
              <a:t>Sundquist</a:t>
            </a:r>
            <a:r>
              <a:rPr lang="en-US" sz="1800" i="1" dirty="0" smtClean="0"/>
              <a:t> M, </a:t>
            </a:r>
            <a:r>
              <a:rPr lang="en-US" sz="1800" i="1" dirty="0" err="1" smtClean="0"/>
              <a:t>Thorestenson</a:t>
            </a:r>
            <a:r>
              <a:rPr lang="en-US" sz="1800" i="1" dirty="0" smtClean="0"/>
              <a:t> S, </a:t>
            </a:r>
            <a:r>
              <a:rPr lang="en-US" sz="1800" i="1" dirty="0" err="1" smtClean="0"/>
              <a:t>Brenden</a:t>
            </a:r>
            <a:r>
              <a:rPr lang="en-US" sz="1800" i="1" dirty="0" smtClean="0"/>
              <a:t> L, </a:t>
            </a:r>
            <a:r>
              <a:rPr lang="en-US" sz="1800" i="1" dirty="0" err="1" smtClean="0"/>
              <a:t>Wingren</a:t>
            </a:r>
            <a:r>
              <a:rPr lang="en-US" sz="1800" i="1" dirty="0" smtClean="0"/>
              <a:t> S, Nordenskjold</a:t>
            </a:r>
          </a:p>
          <a:p>
            <a:r>
              <a:rPr lang="en-US" sz="1800" i="1" dirty="0" smtClean="0"/>
              <a:t>B (2001). Incidence and prognosis in early onset breast </a:t>
            </a:r>
            <a:r>
              <a:rPr lang="en-US" sz="1800" i="1" dirty="0" err="1" smtClean="0"/>
              <a:t>cancer.The</a:t>
            </a:r>
            <a:r>
              <a:rPr lang="en-US" sz="1800" i="1" dirty="0" smtClean="0"/>
              <a:t> Breast, 11, 30-5.</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914400" y="1143000"/>
          <a:ext cx="7696200" cy="4305300"/>
        </p:xfrm>
        <a:graphic>
          <a:graphicData uri="http://schemas.openxmlformats.org/drawingml/2006/chart">
            <c:chart xmlns:c="http://schemas.openxmlformats.org/drawingml/2006/chart" xmlns:r="http://schemas.openxmlformats.org/officeDocument/2006/relationships" r:id="rId2"/>
          </a:graphicData>
        </a:graphic>
      </p:graphicFrame>
      <p:sp>
        <p:nvSpPr>
          <p:cNvPr id="3" name="Right Arrow 2"/>
          <p:cNvSpPr/>
          <p:nvPr/>
        </p:nvSpPr>
        <p:spPr>
          <a:xfrm>
            <a:off x="2209800" y="2286000"/>
            <a:ext cx="1524000" cy="228600"/>
          </a:xfrm>
          <a:prstGeom prst="right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a:r>
              <a:rPr lang="en-US" b="1" dirty="0" smtClean="0"/>
              <a:t>Discussion</a:t>
            </a:r>
            <a:endParaRPr lang="en-US" b="1" dirty="0"/>
          </a:p>
        </p:txBody>
      </p:sp>
      <p:sp>
        <p:nvSpPr>
          <p:cNvPr id="3" name="Content Placeholder 2"/>
          <p:cNvSpPr>
            <a:spLocks noGrp="1"/>
          </p:cNvSpPr>
          <p:nvPr>
            <p:ph sz="quarter" idx="1"/>
          </p:nvPr>
        </p:nvSpPr>
        <p:spPr/>
        <p:txBody>
          <a:bodyPr>
            <a:normAutofit lnSpcReduction="10000"/>
          </a:bodyPr>
          <a:lstStyle/>
          <a:p>
            <a:pPr algn="just">
              <a:buFont typeface="Wingdings" pitchFamily="2" charset="2"/>
              <a:buChar char="Ø"/>
            </a:pPr>
            <a:r>
              <a:rPr lang="en-US" dirty="0" smtClean="0"/>
              <a:t>It showed that tumor in young age had high proliferation activity which was studied by Ki67 expression pattern which also validate findings of </a:t>
            </a:r>
            <a:r>
              <a:rPr lang="en-US" dirty="0" err="1" smtClean="0"/>
              <a:t>Gogoi</a:t>
            </a:r>
            <a:r>
              <a:rPr lang="en-US" dirty="0" smtClean="0"/>
              <a:t> et al 2014 from same  tertiary care centre .</a:t>
            </a:r>
          </a:p>
          <a:p>
            <a:pPr algn="just">
              <a:buFont typeface="Wingdings" pitchFamily="2" charset="2"/>
              <a:buChar char="Ø"/>
            </a:pPr>
            <a:r>
              <a:rPr lang="en-US" dirty="0" smtClean="0">
                <a:solidFill>
                  <a:srgbClr val="FF3300"/>
                </a:solidFill>
              </a:rPr>
              <a:t> Our findings in younger group showed lower ER positive </a:t>
            </a:r>
            <a:r>
              <a:rPr lang="en-US" dirty="0" err="1" smtClean="0">
                <a:solidFill>
                  <a:srgbClr val="FF3300"/>
                </a:solidFill>
              </a:rPr>
              <a:t>tumours</a:t>
            </a:r>
            <a:r>
              <a:rPr lang="en-US" dirty="0" smtClean="0">
                <a:solidFill>
                  <a:srgbClr val="FF3300"/>
                </a:solidFill>
              </a:rPr>
              <a:t>[27%] than &gt;45 age group with 73% which is comparable with    papers in the literature (</a:t>
            </a:r>
            <a:r>
              <a:rPr lang="en-US" dirty="0" err="1" smtClean="0">
                <a:solidFill>
                  <a:srgbClr val="FF3300"/>
                </a:solidFill>
              </a:rPr>
              <a:t>Sidoni</a:t>
            </a:r>
            <a:r>
              <a:rPr lang="en-US" dirty="0" smtClean="0">
                <a:solidFill>
                  <a:srgbClr val="FF3300"/>
                </a:solidFill>
              </a:rPr>
              <a:t> et al.,2003; </a:t>
            </a:r>
            <a:r>
              <a:rPr lang="en-US" dirty="0" err="1" smtClean="0">
                <a:solidFill>
                  <a:srgbClr val="FF3300"/>
                </a:solidFill>
              </a:rPr>
              <a:t>Daidone</a:t>
            </a:r>
            <a:r>
              <a:rPr lang="en-US" dirty="0" smtClean="0">
                <a:solidFill>
                  <a:srgbClr val="FF3300"/>
                </a:solidFill>
              </a:rPr>
              <a:t> et al., 2003) that usually older women with breast cancer has higher positivity of ER &amp; PR.</a:t>
            </a:r>
          </a:p>
          <a:p>
            <a:pPr algn="just">
              <a:buFont typeface="Wingdings" pitchFamily="2" charset="2"/>
              <a:buChar char="Ø"/>
            </a:pPr>
            <a:r>
              <a:rPr lang="en-US" dirty="0" smtClean="0"/>
              <a:t>   This group of young patients is not likely  response to hormonal treatment or manipulation  and they belonged to TNBC or Her2 over expressed category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G3 </a:t>
            </a:r>
            <a:r>
              <a:rPr lang="en-US" dirty="0" err="1" smtClean="0"/>
              <a:t>tumours</a:t>
            </a:r>
            <a:r>
              <a:rPr lang="en-US" dirty="0" smtClean="0"/>
              <a:t> decrease with age</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Her2 expression in various studies</a:t>
            </a:r>
            <a:endParaRPr lang="en-US" dirty="0"/>
          </a:p>
        </p:txBody>
      </p:sp>
      <p:sp>
        <p:nvSpPr>
          <p:cNvPr id="3" name="Content Placeholder 2"/>
          <p:cNvSpPr>
            <a:spLocks noGrp="1"/>
          </p:cNvSpPr>
          <p:nvPr>
            <p:ph sz="quarter" idx="1"/>
          </p:nvPr>
        </p:nvSpPr>
        <p:spPr/>
        <p:txBody>
          <a:bodyPr/>
          <a:lstStyle/>
          <a:p>
            <a:r>
              <a:rPr lang="en-US" dirty="0" smtClean="0"/>
              <a:t>                         younger age      older age</a:t>
            </a:r>
          </a:p>
          <a:p>
            <a:r>
              <a:rPr lang="en-US" dirty="0" err="1" smtClean="0">
                <a:solidFill>
                  <a:srgbClr val="FF3300"/>
                </a:solidFill>
              </a:rPr>
              <a:t>Agrup</a:t>
            </a:r>
            <a:r>
              <a:rPr lang="en-US" dirty="0" smtClean="0">
                <a:solidFill>
                  <a:srgbClr val="FF3300"/>
                </a:solidFill>
              </a:rPr>
              <a:t> et al           27%</a:t>
            </a:r>
          </a:p>
          <a:p>
            <a:r>
              <a:rPr lang="en-US" dirty="0" err="1" smtClean="0"/>
              <a:t>Rudrigues</a:t>
            </a:r>
            <a:r>
              <a:rPr lang="en-US" dirty="0" smtClean="0"/>
              <a:t> et al.   48%                28%</a:t>
            </a:r>
          </a:p>
          <a:p>
            <a:r>
              <a:rPr lang="en-US" dirty="0" err="1" smtClean="0"/>
              <a:t>Aryndono</a:t>
            </a:r>
            <a:r>
              <a:rPr lang="en-US" dirty="0" smtClean="0"/>
              <a:t> et al     74%                55% </a:t>
            </a:r>
          </a:p>
          <a:p>
            <a:r>
              <a:rPr lang="en-US" dirty="0" smtClean="0">
                <a:solidFill>
                  <a:srgbClr val="FF3300"/>
                </a:solidFill>
              </a:rPr>
              <a:t>Our study              20%              19%      </a:t>
            </a:r>
            <a:endParaRPr lang="en-US" dirty="0">
              <a:solidFill>
                <a:srgbClr val="FF33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                          Discussion</a:t>
            </a:r>
            <a:endParaRPr lang="en-US" dirty="0"/>
          </a:p>
        </p:txBody>
      </p:sp>
      <p:sp>
        <p:nvSpPr>
          <p:cNvPr id="3" name="Content Placeholder 2"/>
          <p:cNvSpPr>
            <a:spLocks noGrp="1"/>
          </p:cNvSpPr>
          <p:nvPr>
            <p:ph sz="quarter" idx="1"/>
          </p:nvPr>
        </p:nvSpPr>
        <p:spPr/>
        <p:txBody>
          <a:bodyPr>
            <a:normAutofit fontScale="40000" lnSpcReduction="20000"/>
          </a:bodyPr>
          <a:lstStyle/>
          <a:p>
            <a:pPr algn="just">
              <a:buFont typeface="Wingdings" pitchFamily="2" charset="2"/>
              <a:buChar char="Ø"/>
            </a:pPr>
            <a:r>
              <a:rPr lang="en-US" sz="4800" dirty="0" smtClean="0"/>
              <a:t>Her2  expression  was 20% in younger women which was almost similar to elderly with group 19% expression . it was observed that this group of patient associated with other poor prognostic factors.</a:t>
            </a:r>
          </a:p>
          <a:p>
            <a:pPr algn="just"/>
            <a:r>
              <a:rPr lang="en-US" sz="4800" dirty="0" smtClean="0"/>
              <a:t>While looking at </a:t>
            </a:r>
            <a:r>
              <a:rPr lang="en-US" sz="4800" dirty="0" err="1" smtClean="0"/>
              <a:t>lympho</a:t>
            </a:r>
            <a:r>
              <a:rPr lang="en-US" sz="4800" dirty="0" smtClean="0"/>
              <a:t> vascular </a:t>
            </a:r>
            <a:r>
              <a:rPr lang="en-US" sz="4800" dirty="0" smtClean="0"/>
              <a:t>invasion in </a:t>
            </a:r>
            <a:r>
              <a:rPr lang="en-US" sz="4800" dirty="0" err="1" smtClean="0"/>
              <a:t>tumour</a:t>
            </a:r>
            <a:r>
              <a:rPr lang="en-US" sz="4800" dirty="0" smtClean="0"/>
              <a:t>, it did not reveal any significant trend between two categories.</a:t>
            </a:r>
          </a:p>
          <a:p>
            <a:pPr algn="just"/>
            <a:r>
              <a:rPr lang="en-US" sz="4800" dirty="0" smtClean="0"/>
              <a:t>In both the groups equal women underwent lumpectomy[16%] and  MRM[84%]</a:t>
            </a:r>
          </a:p>
          <a:p>
            <a:pPr algn="just">
              <a:buFont typeface="Wingdings" pitchFamily="2" charset="2"/>
              <a:buChar char="Ø"/>
            </a:pPr>
            <a:endParaRPr lang="en-US" sz="4500" dirty="0" smtClean="0"/>
          </a:p>
          <a:p>
            <a:pPr algn="just">
              <a:buFont typeface="Wingdings" pitchFamily="2" charset="2"/>
              <a:buChar char="Ø"/>
            </a:pPr>
            <a:r>
              <a:rPr lang="en-US" sz="4500" dirty="0" smtClean="0"/>
              <a:t>As </a:t>
            </a:r>
            <a:r>
              <a:rPr lang="en-US" sz="4500" dirty="0" smtClean="0"/>
              <a:t>young women were mostly negative for ER and PR, and also large numbers of them were node positive so they were  given adjuvant </a:t>
            </a:r>
            <a:r>
              <a:rPr lang="en-US" sz="4500" dirty="0" smtClean="0"/>
              <a:t>chemotherapy[77%] </a:t>
            </a:r>
          </a:p>
          <a:p>
            <a:pPr algn="just">
              <a:buNone/>
            </a:pPr>
            <a:r>
              <a:rPr lang="en-US" sz="4500" dirty="0" smtClean="0"/>
              <a:t>. </a:t>
            </a:r>
            <a:endParaRPr lang="en-US" sz="4500" dirty="0" smtClean="0"/>
          </a:p>
          <a:p>
            <a:pPr algn="just">
              <a:buFont typeface="Wingdings" pitchFamily="2" charset="2"/>
              <a:buChar char="Ø"/>
            </a:pPr>
            <a:r>
              <a:rPr lang="en-US" sz="4500" dirty="0" smtClean="0"/>
              <a:t>Adjuvant chemotherapy was given along with </a:t>
            </a:r>
            <a:r>
              <a:rPr lang="en-US" sz="4500" dirty="0" err="1" smtClean="0"/>
              <a:t>tamoxifen</a:t>
            </a:r>
            <a:r>
              <a:rPr lang="en-US" sz="4500" dirty="0" smtClean="0"/>
              <a:t> to &gt;45 group also  as good numbers of then were belonged to node positive category.</a:t>
            </a:r>
          </a:p>
          <a:p>
            <a:pPr algn="just"/>
            <a:endParaRPr lang="en-US" sz="4000" dirty="0" smtClean="0"/>
          </a:p>
          <a:p>
            <a:endParaRPr lang="en-US"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sz="quarter" idx="2"/>
          </p:nvPr>
        </p:nvGraphicFramePr>
        <p:xfrm>
          <a:off x="4270375" y="1600200"/>
          <a:ext cx="36576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quarter" idx="1"/>
          </p:nvPr>
        </p:nvGraphicFramePr>
        <p:xfrm>
          <a:off x="457200" y="1600200"/>
          <a:ext cx="36576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txBody>
          <a:bodyPr/>
          <a:lstStyle/>
          <a:p>
            <a:pPr algn="ctr"/>
            <a:r>
              <a:rPr lang="en-US" b="1" dirty="0" smtClean="0"/>
              <a:t>Discussion</a:t>
            </a:r>
            <a:endParaRPr lang="en-US" b="1" dirty="0"/>
          </a:p>
        </p:txBody>
      </p:sp>
      <p:sp>
        <p:nvSpPr>
          <p:cNvPr id="3" name="Content Placeholder 2"/>
          <p:cNvSpPr>
            <a:spLocks noGrp="1"/>
          </p:cNvSpPr>
          <p:nvPr>
            <p:ph sz="quarter" idx="1"/>
          </p:nvPr>
        </p:nvSpPr>
        <p:spPr/>
        <p:txBody>
          <a:bodyPr>
            <a:normAutofit/>
          </a:bodyPr>
          <a:lstStyle/>
          <a:p>
            <a:pPr algn="just"/>
            <a:r>
              <a:rPr lang="en-US" dirty="0" smtClean="0"/>
              <a:t>As this is a ongoing study, 5 year survival outcome are yet to be completed, we have  of 2 years data of DFS which showed 83% in younger group than 91% of older group</a:t>
            </a:r>
          </a:p>
          <a:p>
            <a:pPr algn="just"/>
            <a:r>
              <a:rPr lang="en-US" dirty="0" smtClean="0"/>
              <a:t>. So this trend is definitely showing a poorer prognosis to younger women category</a:t>
            </a:r>
          </a:p>
          <a:p>
            <a:pPr algn="just"/>
            <a:r>
              <a:rPr lang="en-US" dirty="0" smtClean="0"/>
              <a:t>The breast cancer in young women&lt; 44 showed more aggressive phenotype than &gt;45, although the later group usually </a:t>
            </a:r>
            <a:r>
              <a:rPr lang="en-US" dirty="0" smtClean="0"/>
              <a:t>diagnosed</a:t>
            </a:r>
            <a:r>
              <a:rPr lang="en-US" dirty="0" smtClean="0"/>
              <a:t> </a:t>
            </a:r>
            <a:r>
              <a:rPr lang="en-US" dirty="0" smtClean="0"/>
              <a:t>in more advanced </a:t>
            </a:r>
            <a:r>
              <a:rPr lang="en-US" dirty="0" smtClean="0"/>
              <a:t>stage, AJCC stage in 41%. </a:t>
            </a:r>
            <a:endParaRPr 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5" name="Left Arrow 4"/>
          <p:cNvSpPr/>
          <p:nvPr/>
        </p:nvSpPr>
        <p:spPr>
          <a:xfrm>
            <a:off x="4419600" y="4114800"/>
            <a:ext cx="685800" cy="228600"/>
          </a:xfrm>
          <a:prstGeom prst="left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Capture.PNG"/>
          <p:cNvPicPr>
            <a:picLocks noChangeAspect="1" noChangeArrowheads="1"/>
          </p:cNvPicPr>
          <p:nvPr/>
        </p:nvPicPr>
        <p:blipFill>
          <a:blip r:embed="rId2"/>
          <a:srcRect/>
          <a:stretch>
            <a:fillRect/>
          </a:stretch>
        </p:blipFill>
        <p:spPr bwMode="auto">
          <a:xfrm>
            <a:off x="0" y="457200"/>
            <a:ext cx="8915400" cy="5181600"/>
          </a:xfrm>
          <a:prstGeom prst="rect">
            <a:avLst/>
          </a:prstGeom>
          <a:solidFill>
            <a:schemeClr val="accent1">
              <a:lumMod val="20000"/>
              <a:lumOff val="80000"/>
            </a:schemeClr>
          </a:solid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838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                       Discussion</a:t>
            </a:r>
            <a:endParaRPr lang="en-US" dirty="0"/>
          </a:p>
        </p:txBody>
      </p:sp>
      <p:sp>
        <p:nvSpPr>
          <p:cNvPr id="3" name="Content Placeholder 2"/>
          <p:cNvSpPr>
            <a:spLocks noGrp="1"/>
          </p:cNvSpPr>
          <p:nvPr>
            <p:ph sz="quarter" idx="1"/>
          </p:nvPr>
        </p:nvSpPr>
        <p:spPr/>
        <p:txBody>
          <a:bodyPr>
            <a:normAutofit/>
          </a:bodyPr>
          <a:lstStyle/>
          <a:p>
            <a:pPr algn="just">
              <a:buNone/>
            </a:pPr>
            <a:r>
              <a:rPr lang="en-US" dirty="0" smtClean="0"/>
              <a:t>.</a:t>
            </a:r>
          </a:p>
          <a:p>
            <a:pPr algn="just"/>
            <a:r>
              <a:rPr lang="en-US" dirty="0" smtClean="0"/>
              <a:t>It was observed that  BC in young women showed higher proliferation rate than elderly group, also they had lower positivity for ER &amp;PR with higher TNBC.</a:t>
            </a:r>
          </a:p>
          <a:p>
            <a:pPr algn="just"/>
            <a:r>
              <a:rPr lang="en-US" dirty="0" smtClean="0"/>
              <a:t>They received adjuvant chemotherapy more commonly than </a:t>
            </a:r>
            <a:r>
              <a:rPr lang="en-US" dirty="0" err="1" smtClean="0"/>
              <a:t>tamoxifen</a:t>
            </a:r>
            <a:r>
              <a:rPr lang="en-US" dirty="0" smtClean="0"/>
              <a:t>.</a:t>
            </a:r>
          </a:p>
          <a:p>
            <a:pPr algn="just"/>
            <a:r>
              <a:rPr lang="en-US" dirty="0" smtClean="0"/>
              <a:t> The recurrence ,metastasis and death were still </a:t>
            </a:r>
            <a:r>
              <a:rPr lang="en-US" dirty="0" smtClean="0"/>
              <a:t>higher in </a:t>
            </a:r>
            <a:r>
              <a:rPr lang="en-US" dirty="0" smtClean="0"/>
              <a:t>young than elderly patients. It </a:t>
            </a:r>
            <a:r>
              <a:rPr lang="en-US" dirty="0" smtClean="0"/>
              <a:t>seemed that BC </a:t>
            </a:r>
            <a:r>
              <a:rPr lang="en-US" dirty="0" smtClean="0"/>
              <a:t>in young and older women has different biologic </a:t>
            </a:r>
            <a:r>
              <a:rPr lang="en-US" dirty="0" err="1" smtClean="0"/>
              <a:t>behaviour</a:t>
            </a:r>
            <a:r>
              <a:rPr lang="en-US" dirty="0" smtClean="0"/>
              <a:t>, and further research is needed.</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nvPr>
        </p:nvGraphicFramePr>
        <p:xfrm>
          <a:off x="914400" y="1371600"/>
          <a:ext cx="7467600" cy="4873625"/>
        </p:xfrm>
        <a:graphic>
          <a:graphicData uri="http://schemas.openxmlformats.org/drawingml/2006/chart">
            <c:chart xmlns:c="http://schemas.openxmlformats.org/drawingml/2006/chart" xmlns:r="http://schemas.openxmlformats.org/officeDocument/2006/relationships" r:id="rId2"/>
          </a:graphicData>
        </a:graphic>
      </p:graphicFrame>
      <p:sp>
        <p:nvSpPr>
          <p:cNvPr id="6" name="Curved Up Arrow 5"/>
          <p:cNvSpPr/>
          <p:nvPr/>
        </p:nvSpPr>
        <p:spPr>
          <a:xfrm>
            <a:off x="1143000" y="2971800"/>
            <a:ext cx="1216152" cy="73152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a:off x="4800600" y="3048000"/>
            <a:ext cx="914400" cy="609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3"/>
          <p:cNvGraphicFramePr>
            <a:graphicFrameLocks noGrp="1"/>
          </p:cNvGraphicFramePr>
          <p:nvPr>
            <p:ph sz="quarter" idx="1"/>
          </p:nvPr>
        </p:nvGraphicFramePr>
        <p:xfrm>
          <a:off x="457200" y="1600200"/>
          <a:ext cx="36576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quarter" idx="2"/>
          </p:nvPr>
        </p:nvGraphicFramePr>
        <p:xfrm>
          <a:off x="4270375" y="1600200"/>
          <a:ext cx="36576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600200"/>
            <a:ext cx="4114800" cy="4572000"/>
          </a:xfrm>
        </p:spPr>
        <p:txBody>
          <a:bodyPr>
            <a:normAutofit/>
          </a:bodyPr>
          <a:lstStyle/>
          <a:p>
            <a:endParaRPr lang="en-US" sz="2000" dirty="0" smtClean="0"/>
          </a:p>
          <a:p>
            <a:endParaRPr lang="en-US" sz="2000" dirty="0" smtClean="0"/>
          </a:p>
          <a:p>
            <a:r>
              <a:rPr lang="en-US" sz="2000" dirty="0" smtClean="0"/>
              <a:t>Younger age women prognostic factors which could be of more taken into consideration is TNBC and high proliferation fraction in </a:t>
            </a:r>
            <a:r>
              <a:rPr lang="en-US" sz="2000" dirty="0" err="1" smtClean="0"/>
              <a:t>tumour</a:t>
            </a:r>
            <a:r>
              <a:rPr lang="en-US" sz="2000" dirty="0" smtClean="0"/>
              <a:t> cells.</a:t>
            </a:r>
          </a:p>
          <a:p>
            <a:r>
              <a:rPr lang="en-US" sz="2000" dirty="0" smtClean="0"/>
              <a:t>Higher proliferation of </a:t>
            </a:r>
            <a:r>
              <a:rPr lang="en-US" sz="2000" dirty="0" err="1" smtClean="0"/>
              <a:t>tumours</a:t>
            </a:r>
            <a:r>
              <a:rPr lang="en-US" sz="2000" dirty="0" smtClean="0"/>
              <a:t> likely to be linked to age and hence poorer survival.</a:t>
            </a:r>
            <a:endParaRPr lang="en-US" sz="2000" dirty="0"/>
          </a:p>
        </p:txBody>
      </p:sp>
      <p:graphicFrame>
        <p:nvGraphicFramePr>
          <p:cNvPr id="5" name="Content Placeholder 4"/>
          <p:cNvGraphicFramePr>
            <a:graphicFrameLocks noGrp="1"/>
          </p:cNvGraphicFramePr>
          <p:nvPr>
            <p:ph sz="quarter" idx="2"/>
          </p:nvPr>
        </p:nvGraphicFramePr>
        <p:xfrm>
          <a:off x="3657600" y="1905000"/>
          <a:ext cx="5486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Left Arrow 5"/>
          <p:cNvSpPr/>
          <p:nvPr/>
        </p:nvSpPr>
        <p:spPr>
          <a:xfrm>
            <a:off x="4800600" y="2514600"/>
            <a:ext cx="457200"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2F04CC"/>
                </a:solidFill>
              </a:rPr>
              <a:t>Discussion</a:t>
            </a:r>
            <a:endParaRPr lang="en-US" b="1" dirty="0">
              <a:solidFill>
                <a:srgbClr val="2F04CC"/>
              </a:solidFill>
            </a:endParaRPr>
          </a:p>
        </p:txBody>
      </p:sp>
      <p:sp>
        <p:nvSpPr>
          <p:cNvPr id="3" name="Content Placeholder 2"/>
          <p:cNvSpPr>
            <a:spLocks noGrp="1"/>
          </p:cNvSpPr>
          <p:nvPr>
            <p:ph sz="quarter" idx="1"/>
          </p:nvPr>
        </p:nvSpPr>
        <p:spPr/>
        <p:txBody>
          <a:bodyPr/>
          <a:lstStyle/>
          <a:p>
            <a:pPr algn="just">
              <a:buFont typeface="Wingdings" pitchFamily="2" charset="2"/>
              <a:buChar char="Ø"/>
            </a:pPr>
            <a:r>
              <a:rPr lang="en-US" b="1" dirty="0" smtClean="0">
                <a:solidFill>
                  <a:srgbClr val="7030A0"/>
                </a:solidFill>
              </a:rPr>
              <a:t>But when  strongest prognostic factors like nodes and metastasis are considered, they were no significant difference between two groups. </a:t>
            </a:r>
          </a:p>
          <a:p>
            <a:pPr algn="just">
              <a:buFont typeface="Wingdings" pitchFamily="2" charset="2"/>
              <a:buChar char="Ø"/>
            </a:pPr>
            <a:r>
              <a:rPr lang="en-US" b="1" dirty="0" smtClean="0">
                <a:solidFill>
                  <a:srgbClr val="7030A0"/>
                </a:solidFill>
              </a:rPr>
              <a:t>Still taking that background, two years disease free survival was taking a poorer outcome in compared to &gt;45 group of Assamese women.</a:t>
            </a:r>
          </a:p>
          <a:p>
            <a:pPr algn="just">
              <a:buFont typeface="Wingdings" pitchFamily="2" charset="2"/>
              <a:buChar char="Ø"/>
            </a:pPr>
            <a:r>
              <a:rPr lang="en-US" b="1" dirty="0" smtClean="0">
                <a:solidFill>
                  <a:srgbClr val="7030A0"/>
                </a:solidFill>
              </a:rPr>
              <a:t>So young age itself is a independent prognostic indicator over and above standard predictive and prognostic criteria.</a:t>
            </a:r>
          </a:p>
          <a:p>
            <a:pPr algn="just">
              <a:buFont typeface="Wingdings" pitchFamily="2" charset="2"/>
              <a:buChar char="Ø"/>
            </a:pPr>
            <a:r>
              <a:rPr lang="en-US" b="1" dirty="0" smtClean="0">
                <a:solidFill>
                  <a:srgbClr val="7030A0"/>
                </a:solidFill>
              </a:rPr>
              <a:t>This is a ongoing study, 5 years survival outcome will complete 2018.</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normAutofit/>
          </a:bodyPr>
          <a:lstStyle/>
          <a:p>
            <a:pPr algn="ctr"/>
            <a:r>
              <a:rPr lang="en-US" sz="3200" b="1" dirty="0" smtClean="0">
                <a:solidFill>
                  <a:srgbClr val="F4F3EC"/>
                </a:solidFill>
              </a:rPr>
              <a:t>Conclusion &amp; future perspective</a:t>
            </a:r>
            <a:endParaRPr lang="en-US" sz="3200" b="1" dirty="0">
              <a:solidFill>
                <a:srgbClr val="F4F3EC"/>
              </a:solidFill>
            </a:endParaRPr>
          </a:p>
        </p:txBody>
      </p:sp>
      <p:sp>
        <p:nvSpPr>
          <p:cNvPr id="3" name="Content Placeholder 2"/>
          <p:cNvSpPr>
            <a:spLocks noGrp="1"/>
          </p:cNvSpPr>
          <p:nvPr>
            <p:ph sz="quarter" idx="1"/>
          </p:nvPr>
        </p:nvSpPr>
        <p:spPr/>
        <p:txBody>
          <a:bodyPr>
            <a:normAutofit/>
          </a:bodyPr>
          <a:lstStyle/>
          <a:p>
            <a:pPr algn="just">
              <a:buFont typeface="Wingdings" pitchFamily="2" charset="2"/>
              <a:buChar char="Ø"/>
            </a:pPr>
            <a:r>
              <a:rPr lang="en-US" b="1" dirty="0" smtClean="0">
                <a:solidFill>
                  <a:srgbClr val="7030A0"/>
                </a:solidFill>
              </a:rPr>
              <a:t>    Patients ≤44 years exhibited more often triple negative and less frequently luminal A tumors compared to patients &gt;45 years.</a:t>
            </a:r>
          </a:p>
          <a:p>
            <a:pPr algn="just">
              <a:buFont typeface="Wingdings" pitchFamily="2" charset="2"/>
              <a:buChar char="Ø"/>
            </a:pPr>
            <a:r>
              <a:rPr lang="en-US" b="1" dirty="0" smtClean="0">
                <a:solidFill>
                  <a:srgbClr val="7030A0"/>
                </a:solidFill>
              </a:rPr>
              <a:t> Moreover in general , BC is frequent in much young age group in Assamese Indian women, poor survival may not be only due to </a:t>
            </a:r>
            <a:r>
              <a:rPr lang="en-US" b="1" dirty="0" smtClean="0">
                <a:solidFill>
                  <a:srgbClr val="7030A0"/>
                </a:solidFill>
              </a:rPr>
              <a:t>presentation in </a:t>
            </a:r>
            <a:r>
              <a:rPr lang="en-US" b="1" dirty="0" smtClean="0">
                <a:solidFill>
                  <a:srgbClr val="7030A0"/>
                </a:solidFill>
              </a:rPr>
              <a:t>advanced stage, likely contribution of poor survival due to young age factor which determines disease aggression which was observed in the study</a:t>
            </a:r>
            <a:endParaRPr lang="en-US" b="1" dirty="0">
              <a:solidFill>
                <a:srgbClr val="7030A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pPr algn="ctr"/>
            <a:r>
              <a:rPr lang="en-US" b="1" dirty="0" smtClean="0">
                <a:solidFill>
                  <a:srgbClr val="F4F3EC"/>
                </a:solidFill>
              </a:rPr>
              <a:t>Future perspective</a:t>
            </a:r>
            <a:endParaRPr lang="en-US" b="1" dirty="0">
              <a:solidFill>
                <a:srgbClr val="F4F3EC"/>
              </a:solidFill>
            </a:endParaRPr>
          </a:p>
        </p:txBody>
      </p:sp>
      <p:sp>
        <p:nvSpPr>
          <p:cNvPr id="3" name="Content Placeholder 2"/>
          <p:cNvSpPr>
            <a:spLocks noGrp="1"/>
          </p:cNvSpPr>
          <p:nvPr>
            <p:ph sz="quarter" idx="1"/>
          </p:nvPr>
        </p:nvSpPr>
        <p:spPr/>
        <p:txBody>
          <a:bodyPr>
            <a:normAutofit/>
          </a:bodyPr>
          <a:lstStyle/>
          <a:p>
            <a:pPr algn="just"/>
            <a:r>
              <a:rPr lang="en-US" dirty="0" smtClean="0"/>
              <a:t>One project funded by Indian council of Medical Research is going on study of types of breast cancer on Assamese women with special emphasis on TNBC</a:t>
            </a:r>
          </a:p>
          <a:p>
            <a:pPr algn="just"/>
            <a:r>
              <a:rPr lang="en-US" dirty="0" smtClean="0"/>
              <a:t>Another ICMR approved project is about to begin on </a:t>
            </a:r>
            <a:r>
              <a:rPr lang="en-US" dirty="0" err="1" smtClean="0"/>
              <a:t>germline</a:t>
            </a:r>
            <a:r>
              <a:rPr lang="en-US" dirty="0" smtClean="0"/>
              <a:t> mutation spectra on BRCA mutation 1 and BRCA 2 genes in multi ethnic breast cancer patients from North eastern India based on sequencing.</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600200"/>
            <a:ext cx="7467600" cy="4873625"/>
          </a:xfrm>
        </p:spPr>
        <p:txBody>
          <a:bodyPr/>
          <a:lstStyle/>
          <a:p>
            <a:pPr algn="ctr"/>
            <a:r>
              <a:rPr lang="en-US" sz="2800" dirty="0" smtClean="0">
                <a:solidFill>
                  <a:srgbClr val="FF0066"/>
                </a:solidFill>
              </a:rPr>
              <a:t>This world is moved not only by the mighty shoves of the heroes but also by the aggregates of the tiny pushes of each honest worker.</a:t>
            </a:r>
          </a:p>
          <a:p>
            <a:pPr algn="ctr"/>
            <a:r>
              <a:rPr lang="en-US" sz="2800" b="1" dirty="0" smtClean="0">
                <a:solidFill>
                  <a:srgbClr val="FF0066"/>
                </a:solidFill>
              </a:rPr>
              <a:t>– </a:t>
            </a:r>
            <a:r>
              <a:rPr lang="en-US" sz="2800" b="1" dirty="0" err="1" smtClean="0">
                <a:solidFill>
                  <a:srgbClr val="FF0066"/>
                </a:solidFill>
              </a:rPr>
              <a:t>Hellen</a:t>
            </a:r>
            <a:r>
              <a:rPr lang="en-US" sz="2800" b="1" dirty="0" smtClean="0">
                <a:solidFill>
                  <a:srgbClr val="FF0066"/>
                </a:solidFill>
              </a:rPr>
              <a:t> Killer</a:t>
            </a:r>
            <a:endParaRPr lang="en-US" dirty="0" smtClean="0">
              <a:solidFill>
                <a:srgbClr val="FF0066"/>
              </a:solidFill>
            </a:endParaRPr>
          </a:p>
          <a:p>
            <a:endParaRPr lang="en-US" dirty="0"/>
          </a:p>
        </p:txBody>
      </p:sp>
      <p:pic>
        <p:nvPicPr>
          <p:cNvPr id="4" name="Picture 3" descr="wpid-el-consumo-de-alcohol-en-adolescentes-aumenta-el-riesgo-de-cc3a1ncer-de-mama.jpg"/>
          <p:cNvPicPr>
            <a:picLocks noChangeAspect="1"/>
          </p:cNvPicPr>
          <p:nvPr/>
        </p:nvPicPr>
        <p:blipFill>
          <a:blip r:embed="rId2"/>
          <a:stretch>
            <a:fillRect/>
          </a:stretch>
        </p:blipFill>
        <p:spPr>
          <a:xfrm>
            <a:off x="5969474" y="0"/>
            <a:ext cx="2331354" cy="1752600"/>
          </a:xfrm>
          <a:prstGeom prst="rect">
            <a:avLst/>
          </a:prstGeom>
          <a:ln>
            <a:noFill/>
          </a:ln>
          <a:effectLst>
            <a:softEdge rad="112500"/>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mosa"/>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5" name="Picture 4" descr="wpid-el-consumo-de-alcohol-en-adolescentes-aumenta-el-riesgo-de-cc3a1ncer-de-mama.jpg"/>
          <p:cNvPicPr>
            <a:picLocks noChangeAspect="1"/>
          </p:cNvPicPr>
          <p:nvPr/>
        </p:nvPicPr>
        <p:blipFill>
          <a:blip r:embed="rId4"/>
          <a:stretch>
            <a:fillRect/>
          </a:stretch>
        </p:blipFill>
        <p:spPr>
          <a:xfrm>
            <a:off x="5969474" y="0"/>
            <a:ext cx="2331354" cy="1752600"/>
          </a:xfrm>
          <a:prstGeom prst="rect">
            <a:avLst/>
          </a:prstGeom>
          <a:ln>
            <a:noFill/>
          </a:ln>
          <a:effectLst>
            <a:softEdge rad="112500"/>
          </a:effectLst>
        </p:spPr>
      </p:pic>
      <p:sp>
        <p:nvSpPr>
          <p:cNvPr id="6" name="Rectangle 5"/>
          <p:cNvSpPr/>
          <p:nvPr/>
        </p:nvSpPr>
        <p:spPr>
          <a:xfrm>
            <a:off x="762000" y="5657671"/>
            <a:ext cx="76962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smtClean="0">
                <a:ln w="11430"/>
                <a:solidFill>
                  <a:srgbClr val="C00000"/>
                </a:solidFill>
                <a:effectLst>
                  <a:glow rad="101600">
                    <a:schemeClr val="bg1">
                      <a:alpha val="60000"/>
                    </a:schemeClr>
                  </a:glow>
                  <a:outerShdw blurRad="50800" dist="39000" dir="5460000" algn="tl">
                    <a:srgbClr val="000000">
                      <a:alpha val="38000"/>
                    </a:srgbClr>
                  </a:outerShdw>
                </a:effectLst>
              </a:rPr>
              <a:t>THANK YOU </a:t>
            </a:r>
            <a:endParaRPr lang="en-US" sz="7200" b="1" cap="none" spc="0" dirty="0">
              <a:ln w="11430"/>
              <a:solidFill>
                <a:srgbClr val="C00000"/>
              </a:solidFill>
              <a:effectLst>
                <a:glow rad="101600">
                  <a:schemeClr val="bg1">
                    <a:alpha val="60000"/>
                  </a:schemeClr>
                </a:glow>
                <a:outerShdw blurRad="50800" dist="39000" dir="5460000" algn="tl">
                  <a:srgbClr val="000000">
                    <a:alpha val="38000"/>
                  </a:srgbClr>
                </a:outerShdw>
              </a:effectLst>
            </a:endParaRPr>
          </a:p>
        </p:txBody>
      </p:sp>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fld id="{46B272F6-995E-448A-8343-0291367B7B79}" type="slidenum">
              <a:rPr lang="en-US" smtClean="0"/>
              <a:pPr/>
              <a:t>59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Capture.PNG"/>
          <p:cNvPicPr>
            <a:picLocks noChangeAspect="1" noChangeArrowheads="1"/>
          </p:cNvPicPr>
          <p:nvPr/>
        </p:nvPicPr>
        <p:blipFill>
          <a:blip r:embed="rId2"/>
          <a:srcRect/>
          <a:stretch>
            <a:fillRect/>
          </a:stretch>
        </p:blipFill>
        <p:spPr bwMode="auto">
          <a:xfrm>
            <a:off x="304801" y="685800"/>
            <a:ext cx="8305800" cy="52578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lvl="0"/>
            <a:r>
              <a:rPr lang="en-US" dirty="0" err="1" smtClean="0"/>
              <a:t>Sunita</a:t>
            </a:r>
            <a:r>
              <a:rPr lang="en-US" dirty="0" smtClean="0"/>
              <a:t> </a:t>
            </a:r>
            <a:r>
              <a:rPr lang="en-US" dirty="0" err="1" smtClean="0"/>
              <a:t>Saxena</a:t>
            </a:r>
            <a:r>
              <a:rPr lang="en-US" dirty="0" smtClean="0"/>
              <a:t>, Bharat </a:t>
            </a:r>
            <a:r>
              <a:rPr lang="en-US" dirty="0" err="1" smtClean="0"/>
              <a:t>Rekhi</a:t>
            </a:r>
            <a:r>
              <a:rPr lang="en-US" dirty="0" smtClean="0"/>
              <a:t>, </a:t>
            </a:r>
            <a:r>
              <a:rPr lang="en-US" dirty="0" err="1" smtClean="0"/>
              <a:t>Anju</a:t>
            </a:r>
            <a:r>
              <a:rPr lang="en-US" dirty="0" smtClean="0"/>
              <a:t> </a:t>
            </a:r>
            <a:r>
              <a:rPr lang="en-US" dirty="0" err="1" smtClean="0"/>
              <a:t>Bansal</a:t>
            </a:r>
            <a:r>
              <a:rPr lang="en-US" dirty="0" smtClean="0"/>
              <a:t>, Ashok </a:t>
            </a:r>
            <a:r>
              <a:rPr lang="en-US" dirty="0" err="1" smtClean="0"/>
              <a:t>Bagga</a:t>
            </a:r>
            <a:r>
              <a:rPr lang="en-US" dirty="0" smtClean="0"/>
              <a:t>, </a:t>
            </a:r>
            <a:r>
              <a:rPr lang="en-US" dirty="0" err="1" smtClean="0"/>
              <a:t>Chintamani</a:t>
            </a:r>
            <a:r>
              <a:rPr lang="en-US" dirty="0" smtClean="0"/>
              <a:t>, and </a:t>
            </a:r>
            <a:r>
              <a:rPr lang="en-US" dirty="0" err="1" smtClean="0"/>
              <a:t>Nandagudi</a:t>
            </a:r>
            <a:r>
              <a:rPr lang="en-US" dirty="0" smtClean="0"/>
              <a:t> S Murthy </a:t>
            </a:r>
            <a:r>
              <a:rPr lang="en-US" dirty="0" err="1" smtClean="0"/>
              <a:t>Clinico</a:t>
            </a:r>
            <a:r>
              <a:rPr lang="en-US" dirty="0" smtClean="0"/>
              <a:t>-morphological patterns of breast cancer including family history in a New Delhi hospital, India-A cross-sectional study, World Journal of Surgical Oncology 2005, 3:67</a:t>
            </a:r>
          </a:p>
          <a:p>
            <a:pPr lvl="0"/>
            <a:r>
              <a:rPr lang="en-US" dirty="0" smtClean="0"/>
              <a:t>M. Elizabeth H. Hammond; Daniel F. Hayes; Mitch </a:t>
            </a:r>
            <a:r>
              <a:rPr lang="en-US" dirty="0" err="1" smtClean="0"/>
              <a:t>Dowsett</a:t>
            </a:r>
            <a:r>
              <a:rPr lang="en-US" dirty="0" smtClean="0"/>
              <a:t>; American Society of Clinical Oncology/College of American Pathologists Guideline Recommendations for </a:t>
            </a:r>
            <a:r>
              <a:rPr lang="en-US" dirty="0" err="1" smtClean="0"/>
              <a:t>Immunohistochemical</a:t>
            </a:r>
            <a:r>
              <a:rPr lang="en-US" dirty="0" smtClean="0"/>
              <a:t> Testing of Estrogen and Progesterone Receptors in Breast Cancer, Arch </a:t>
            </a:r>
            <a:r>
              <a:rPr lang="en-US" dirty="0" err="1" smtClean="0"/>
              <a:t>Pathol</a:t>
            </a:r>
            <a:r>
              <a:rPr lang="en-US" dirty="0" smtClean="0"/>
              <a:t> Lab Med. 2010;134:907–922.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Age shift: Breast cancer now more common in 30's and 40's</a:t>
            </a:r>
            <a:br>
              <a:rPr lang="en-US" b="1" dirty="0" smtClean="0"/>
            </a:br>
            <a:endParaRPr lang="en-US" dirty="0"/>
          </a:p>
        </p:txBody>
      </p:sp>
      <p:pic>
        <p:nvPicPr>
          <p:cNvPr id="3074" name="Picture 2" descr="C:\Users\user\Desktop\Capture.PNG"/>
          <p:cNvPicPr>
            <a:picLocks noGrp="1" noChangeAspect="1" noChangeArrowheads="1"/>
          </p:cNvPicPr>
          <p:nvPr>
            <p:ph sz="quarter" idx="1"/>
          </p:nvPr>
        </p:nvPicPr>
        <p:blipFill>
          <a:blip r:embed="rId2"/>
          <a:srcRect/>
          <a:stretch>
            <a:fillRect/>
          </a:stretch>
        </p:blipFill>
        <p:spPr bwMode="auto">
          <a:xfrm>
            <a:off x="457201" y="1371600"/>
            <a:ext cx="8001000" cy="5181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3">
              <a:lumMod val="40000"/>
              <a:lumOff val="60000"/>
            </a:schemeClr>
          </a:solidFill>
        </p:spPr>
        <p:txBody>
          <a:bodyPr/>
          <a:lstStyle/>
          <a:p>
            <a:pPr algn="ctr"/>
            <a:r>
              <a:rPr lang="en-US" b="1" dirty="0" smtClean="0"/>
              <a:t>Background: survival issue</a:t>
            </a:r>
            <a:endParaRPr lang="en-US" b="1" dirty="0"/>
          </a:p>
        </p:txBody>
      </p:sp>
      <p:sp>
        <p:nvSpPr>
          <p:cNvPr id="5" name="Content Placeholder 4"/>
          <p:cNvSpPr>
            <a:spLocks noGrp="1"/>
          </p:cNvSpPr>
          <p:nvPr>
            <p:ph sz="quarter" idx="1"/>
          </p:nvPr>
        </p:nvSpPr>
        <p:spPr>
          <a:solidFill>
            <a:schemeClr val="accent4">
              <a:lumMod val="20000"/>
              <a:lumOff val="80000"/>
            </a:schemeClr>
          </a:solidFill>
        </p:spPr>
        <p:txBody>
          <a:bodyPr>
            <a:normAutofit fontScale="92500" lnSpcReduction="20000"/>
          </a:bodyPr>
          <a:lstStyle/>
          <a:p>
            <a:pPr algn="just"/>
            <a:r>
              <a:rPr lang="en-US" dirty="0" smtClean="0"/>
              <a:t>, The over all 5 year survival for breast cancer has increased from 75% in 1970's to almost 89% presently USA. This means that, out of every 100 women with breast cancer in the US, 89 women are likely to survive for </a:t>
            </a:r>
            <a:r>
              <a:rPr lang="en-US" dirty="0" err="1" smtClean="0"/>
              <a:t>atleast</a:t>
            </a:r>
            <a:r>
              <a:rPr lang="en-US" dirty="0" smtClean="0"/>
              <a:t> 5 years.</a:t>
            </a:r>
          </a:p>
          <a:p>
            <a:pPr algn="just"/>
            <a:endParaRPr lang="en-US" dirty="0" smtClean="0"/>
          </a:p>
          <a:p>
            <a:pPr algn="just"/>
            <a:r>
              <a:rPr lang="en-US" dirty="0" smtClean="0"/>
              <a:t> There are barely any similar statistics for India available, but a rough estimate from the PBCR and HBCCR reports is that, this figure is not even more than 60%.</a:t>
            </a:r>
          </a:p>
          <a:p>
            <a:pPr algn="just"/>
            <a:endParaRPr lang="en-US" dirty="0" smtClean="0"/>
          </a:p>
          <a:p>
            <a:pPr algn="just"/>
            <a:r>
              <a:rPr lang="en-US" dirty="0" smtClean="0"/>
              <a:t> The most important reason is stated as being lack of awareness about breast cancer and screening of the same; more than 50% patients of breast cancer present in stages 3 and 4, and outcome is not as good as earlier stages.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published by ASCO (American Society of Clinical Oncology) in 2009 on 5 year survival</a:t>
            </a:r>
            <a:endParaRPr lang="en-US" sz="2800" dirty="0"/>
          </a:p>
        </p:txBody>
      </p:sp>
      <p:pic>
        <p:nvPicPr>
          <p:cNvPr id="4098" name="Picture 2" descr="C:\Users\user\Desktop\Capture.PNG"/>
          <p:cNvPicPr>
            <a:picLocks noGrp="1" noChangeAspect="1" noChangeArrowheads="1"/>
          </p:cNvPicPr>
          <p:nvPr>
            <p:ph sz="quarter" idx="1"/>
          </p:nvPr>
        </p:nvPicPr>
        <p:blipFill>
          <a:blip r:embed="rId2"/>
          <a:srcRect/>
          <a:stretch>
            <a:fillRect/>
          </a:stretch>
        </p:blipFill>
        <p:spPr bwMode="auto">
          <a:xfrm>
            <a:off x="304800" y="1295400"/>
            <a:ext cx="8686799" cy="4343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3556</TotalTime>
  <Words>4051</Words>
  <Application>Microsoft Office PowerPoint</Application>
  <PresentationFormat>On-screen Show (4:3)</PresentationFormat>
  <Paragraphs>347</Paragraphs>
  <Slides>60</Slides>
  <Notes>1</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Oriel</vt:lpstr>
      <vt:lpstr>Breast Cancer in young  age is  an independent  prognostic indicator in Assamese women</vt:lpstr>
      <vt:lpstr>Co authors</vt:lpstr>
      <vt:lpstr>Background</vt:lpstr>
      <vt:lpstr>Background:Breast cancer in Assamese women</vt:lpstr>
      <vt:lpstr>Slide 5</vt:lpstr>
      <vt:lpstr>Slide 6</vt:lpstr>
      <vt:lpstr>Age shift: Breast cancer now more common in 30's and 40's </vt:lpstr>
      <vt:lpstr>Background: survival issue</vt:lpstr>
      <vt:lpstr>published by ASCO (American Society of Clinical Oncology) in 2009 on 5 year survival</vt:lpstr>
      <vt:lpstr>background </vt:lpstr>
      <vt:lpstr>Slide 11</vt:lpstr>
      <vt:lpstr>Global comparison of mortality</vt:lpstr>
      <vt:lpstr>Background</vt:lpstr>
      <vt:lpstr>Aims and Objective</vt:lpstr>
      <vt:lpstr>Declarations</vt:lpstr>
      <vt:lpstr>Materials and Methods[I]</vt:lpstr>
      <vt:lpstr>Materials and Methods[II]</vt:lpstr>
      <vt:lpstr>Materials and Methods[III]</vt:lpstr>
      <vt:lpstr>Materials and Methods[IV]:Treatment</vt:lpstr>
      <vt:lpstr>Materials and Methods[V]</vt:lpstr>
      <vt:lpstr>Materials and Methods[VI]</vt:lpstr>
      <vt:lpstr>Materials and Methods[VII]</vt:lpstr>
      <vt:lpstr>Statistical analysis</vt:lpstr>
      <vt:lpstr>Results and observation</vt:lpstr>
      <vt:lpstr>Slide 25</vt:lpstr>
      <vt:lpstr>Family history not significant</vt:lpstr>
      <vt:lpstr>Slide 27</vt:lpstr>
      <vt:lpstr>Results</vt:lpstr>
      <vt:lpstr>Slide 29</vt:lpstr>
      <vt:lpstr>Results</vt:lpstr>
      <vt:lpstr>Slide 31</vt:lpstr>
      <vt:lpstr>Slide 32</vt:lpstr>
      <vt:lpstr>Slide 33</vt:lpstr>
      <vt:lpstr>Results and interpretations</vt:lpstr>
      <vt:lpstr>Slide 35</vt:lpstr>
      <vt:lpstr>Results and interpretations</vt:lpstr>
      <vt:lpstr>Young Assamese women &lt;44 years</vt:lpstr>
      <vt:lpstr>Discussion &amp; observation[I]</vt:lpstr>
      <vt:lpstr>Discussion[II]</vt:lpstr>
      <vt:lpstr>Discussion &amp; OBSERVATIONS[III]</vt:lpstr>
      <vt:lpstr>Discussion[III]</vt:lpstr>
      <vt:lpstr>Slide 42</vt:lpstr>
      <vt:lpstr>Discussion</vt:lpstr>
      <vt:lpstr>G3 tumours decrease with age</vt:lpstr>
      <vt:lpstr>Her2 expression in various studies</vt:lpstr>
      <vt:lpstr>                          Discussion</vt:lpstr>
      <vt:lpstr>Slide 47</vt:lpstr>
      <vt:lpstr>Discussion</vt:lpstr>
      <vt:lpstr>Slide 49</vt:lpstr>
      <vt:lpstr>Slide 50</vt:lpstr>
      <vt:lpstr>                       Discussion</vt:lpstr>
      <vt:lpstr>Slide 52</vt:lpstr>
      <vt:lpstr>Slide 53</vt:lpstr>
      <vt:lpstr>Slide 54</vt:lpstr>
      <vt:lpstr>Discussion</vt:lpstr>
      <vt:lpstr>Conclusion &amp; future perspective</vt:lpstr>
      <vt:lpstr>Future perspective</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Ki-67 Expression in Invasive Breast Carcinoma: Its Co-relation with Prognostic Parameters</dc:title>
  <dc:creator>Dr. Gayatri Gogoi</dc:creator>
  <cp:lastModifiedBy>Dr. Gayatri Gogoi</cp:lastModifiedBy>
  <cp:revision>385</cp:revision>
  <dcterms:created xsi:type="dcterms:W3CDTF">2012-10-07T01:54:51Z</dcterms:created>
  <dcterms:modified xsi:type="dcterms:W3CDTF">2014-10-29T04:46:55Z</dcterms:modified>
</cp:coreProperties>
</file>