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97" r:id="rId3"/>
    <p:sldId id="271" r:id="rId4"/>
    <p:sldId id="258" r:id="rId5"/>
    <p:sldId id="302" r:id="rId6"/>
    <p:sldId id="259" r:id="rId7"/>
    <p:sldId id="260" r:id="rId8"/>
    <p:sldId id="261" r:id="rId9"/>
    <p:sldId id="262" r:id="rId10"/>
    <p:sldId id="263" r:id="rId11"/>
    <p:sldId id="264" r:id="rId12"/>
    <p:sldId id="269" r:id="rId13"/>
    <p:sldId id="270" r:id="rId14"/>
    <p:sldId id="278" r:id="rId15"/>
    <p:sldId id="272" r:id="rId16"/>
    <p:sldId id="287" r:id="rId17"/>
    <p:sldId id="294" r:id="rId18"/>
    <p:sldId id="295" r:id="rId19"/>
    <p:sldId id="279" r:id="rId20"/>
    <p:sldId id="288" r:id="rId21"/>
    <p:sldId id="289" r:id="rId22"/>
    <p:sldId id="290" r:id="rId23"/>
    <p:sldId id="291" r:id="rId24"/>
    <p:sldId id="273" r:id="rId25"/>
    <p:sldId id="305" r:id="rId26"/>
    <p:sldId id="303" r:id="rId27"/>
    <p:sldId id="274" r:id="rId28"/>
    <p:sldId id="300" r:id="rId29"/>
    <p:sldId id="275" r:id="rId30"/>
    <p:sldId id="282" r:id="rId31"/>
    <p:sldId id="304" r:id="rId32"/>
    <p:sldId id="298" r:id="rId33"/>
    <p:sldId id="299" r:id="rId34"/>
    <p:sldId id="284" r:id="rId35"/>
    <p:sldId id="285" r:id="rId36"/>
    <p:sldId id="286" r:id="rId37"/>
  </p:sldIdLst>
  <p:sldSz cx="9144000" cy="6858000" type="screen4x3"/>
  <p:notesSz cx="7099300" cy="102346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16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3383F5D-D4E9-40EE-9082-522931FF53B5}" type="datetimeFigureOut">
              <a:rPr lang="hu-HU" smtClean="0"/>
              <a:pPr/>
              <a:t>2015.08.03.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157DBE4-D615-4F3B-BB42-2D61BFA5C6B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331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4608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6C3ECA-7B36-455B-9AD4-2D703E71B42F}" type="slidenum">
              <a:rPr lang="hu-HU" smtClean="0"/>
              <a:pPr/>
              <a:t>24</a:t>
            </a:fld>
            <a:endParaRPr 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61444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2698954-2020-4B50-9730-ECA5D4C02B2C}" type="slidenum">
              <a:rPr lang="hu-HU" smtClean="0"/>
              <a:pPr>
                <a:defRPr/>
              </a:pPr>
              <a:t>35</a:t>
            </a:fld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9EC4-A1F6-4B2C-82F5-C65A012A2E3F}" type="datetimeFigureOut">
              <a:rPr lang="hu-HU" smtClean="0"/>
              <a:pPr/>
              <a:t>2015.08.03.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2E67-98EC-4025-A162-B9F300DA9E9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9EC4-A1F6-4B2C-82F5-C65A012A2E3F}" type="datetimeFigureOut">
              <a:rPr lang="hu-HU" smtClean="0"/>
              <a:pPr/>
              <a:t>2015.08.03.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2E67-98EC-4025-A162-B9F300DA9E9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9EC4-A1F6-4B2C-82F5-C65A012A2E3F}" type="datetimeFigureOut">
              <a:rPr lang="hu-HU" smtClean="0"/>
              <a:pPr/>
              <a:t>2015.08.03.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2E67-98EC-4025-A162-B9F300DA9E9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9EC4-A1F6-4B2C-82F5-C65A012A2E3F}" type="datetimeFigureOut">
              <a:rPr lang="hu-HU" smtClean="0"/>
              <a:pPr/>
              <a:t>2015.08.03.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2E67-98EC-4025-A162-B9F300DA9E9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9EC4-A1F6-4B2C-82F5-C65A012A2E3F}" type="datetimeFigureOut">
              <a:rPr lang="hu-HU" smtClean="0"/>
              <a:pPr/>
              <a:t>2015.08.03.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2E67-98EC-4025-A162-B9F300DA9E9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9EC4-A1F6-4B2C-82F5-C65A012A2E3F}" type="datetimeFigureOut">
              <a:rPr lang="hu-HU" smtClean="0"/>
              <a:pPr/>
              <a:t>2015.08.03.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2E67-98EC-4025-A162-B9F300DA9E9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9EC4-A1F6-4B2C-82F5-C65A012A2E3F}" type="datetimeFigureOut">
              <a:rPr lang="hu-HU" smtClean="0"/>
              <a:pPr/>
              <a:t>2015.08.03.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2E67-98EC-4025-A162-B9F300DA9E9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9EC4-A1F6-4B2C-82F5-C65A012A2E3F}" type="datetimeFigureOut">
              <a:rPr lang="hu-HU" smtClean="0"/>
              <a:pPr/>
              <a:t>2015.08.03.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2E67-98EC-4025-A162-B9F300DA9E9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9EC4-A1F6-4B2C-82F5-C65A012A2E3F}" type="datetimeFigureOut">
              <a:rPr lang="hu-HU" smtClean="0"/>
              <a:pPr/>
              <a:t>2015.08.03.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2E67-98EC-4025-A162-B9F300DA9E9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9EC4-A1F6-4B2C-82F5-C65A012A2E3F}" type="datetimeFigureOut">
              <a:rPr lang="hu-HU" smtClean="0"/>
              <a:pPr/>
              <a:t>2015.08.03.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2E67-98EC-4025-A162-B9F300DA9E9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9EC4-A1F6-4B2C-82F5-C65A012A2E3F}" type="datetimeFigureOut">
              <a:rPr lang="hu-HU" smtClean="0"/>
              <a:pPr/>
              <a:t>2015.08.03.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2E67-98EC-4025-A162-B9F300DA9E99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09EC4-A1F6-4B2C-82F5-C65A012A2E3F}" type="datetimeFigureOut">
              <a:rPr lang="hu-HU" smtClean="0"/>
              <a:pPr/>
              <a:t>2015.08.03.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E2E67-98EC-4025-A162-B9F300DA9E99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link.springer.com/book/10.1007/978-94-007-7335-6/page/1" TargetMode="Externa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Microglia" TargetMode="External"/><Relationship Id="rId3" Type="http://schemas.openxmlformats.org/officeDocument/2006/relationships/hyperlink" Target="http://en.wikipedia.org/wiki/Thymus" TargetMode="External"/><Relationship Id="rId7" Type="http://schemas.openxmlformats.org/officeDocument/2006/relationships/hyperlink" Target="http://en.wikipedia.org/wiki/Kupffer_cells" TargetMode="External"/><Relationship Id="rId2" Type="http://schemas.openxmlformats.org/officeDocument/2006/relationships/hyperlink" Target="http://en.wikipedia.org/wiki/Bone_marro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Mucosa-associated_lymphoid_tissue" TargetMode="External"/><Relationship Id="rId5" Type="http://schemas.openxmlformats.org/officeDocument/2006/relationships/hyperlink" Target="http://en.wikipedia.org/wiki/Tonsils" TargetMode="External"/><Relationship Id="rId4" Type="http://schemas.openxmlformats.org/officeDocument/2006/relationships/hyperlink" Target="http://en.wikipedia.org/wiki/Lymph_nodes" TargetMode="External"/><Relationship Id="rId9" Type="http://schemas.openxmlformats.org/officeDocument/2006/relationships/hyperlink" Target="http://en.wikipedia.org/wiki/Central_nervous_syste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52736"/>
          </a:xfrm>
        </p:spPr>
        <p:txBody>
          <a:bodyPr/>
          <a:lstStyle/>
          <a:p>
            <a:r>
              <a:rPr lang="hu-HU" b="1" dirty="0" err="1">
                <a:latin typeface="Times New Roman" pitchFamily="18" charset="0"/>
                <a:cs typeface="Times New Roman" pitchFamily="18" charset="0"/>
              </a:rPr>
              <a:t>Origin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 of  </a:t>
            </a:r>
            <a:r>
              <a:rPr lang="hu-HU" b="1" dirty="0" err="1">
                <a:latin typeface="Times New Roman" pitchFamily="18" charset="0"/>
                <a:cs typeface="Times New Roman" pitchFamily="18" charset="0"/>
              </a:rPr>
              <a:t>breast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>
                <a:latin typeface="Times New Roman" pitchFamily="18" charset="0"/>
                <a:cs typeface="Times New Roman" pitchFamily="18" charset="0"/>
              </a:rPr>
              <a:t>cancer</a:t>
            </a:r>
            <a:r>
              <a:rPr lang="hu-H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>
                <a:latin typeface="Times New Roman" pitchFamily="18" charset="0"/>
                <a:cs typeface="Times New Roman" pitchFamily="18" charset="0"/>
              </a:rPr>
              <a:t>metastasis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572000" y="2636912"/>
            <a:ext cx="4572000" cy="3789040"/>
          </a:xfrm>
        </p:spPr>
        <p:txBody>
          <a:bodyPr>
            <a:normAutofit fontScale="92500" lnSpcReduction="20000"/>
          </a:bodyPr>
          <a:lstStyle/>
          <a:p>
            <a:r>
              <a:rPr lang="hu-HU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Gaspar</a:t>
            </a:r>
            <a:r>
              <a:rPr lang="hu-H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Banfalvi</a:t>
            </a:r>
            <a:endParaRPr lang="hu-HU" sz="2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u-HU" dirty="0">
              <a:solidFill>
                <a:schemeClr val="tx1"/>
              </a:solidFill>
            </a:endParaRPr>
          </a:p>
          <a:p>
            <a:endParaRPr lang="hu-HU" dirty="0" smtClean="0">
              <a:solidFill>
                <a:schemeClr val="tx1"/>
              </a:solidFill>
            </a:endParaRPr>
          </a:p>
          <a:p>
            <a:endParaRPr lang="hu-H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u-H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University of Debrecen</a:t>
            </a:r>
          </a:p>
          <a:p>
            <a:endParaRPr lang="hu-H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Department</a:t>
            </a:r>
            <a:r>
              <a:rPr lang="hu-H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Biotechnology</a:t>
            </a:r>
            <a:endParaRPr lang="hu-H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9512" y="1124744"/>
          <a:ext cx="4537075" cy="554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hoto Editor Photo" r:id="rId3" imgW="9171429" imgH="11209524" progId="">
                  <p:embed/>
                </p:oleObj>
              </mc:Choice>
              <mc:Fallback>
                <p:oleObj name="Photo Editor Photo" r:id="rId3" imgW="9171429" imgH="112095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124744"/>
                        <a:ext cx="4537075" cy="554355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068960"/>
            <a:ext cx="2037114" cy="1670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565767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Human liver </a:t>
            </a:r>
            <a:r>
              <a:rPr lang="en-US" dirty="0" err="1" smtClean="0"/>
              <a:t>scintigraphy</a:t>
            </a:r>
            <a:r>
              <a:rPr lang="en-US" dirty="0" smtClean="0"/>
              <a:t> using </a:t>
            </a:r>
            <a:r>
              <a:rPr lang="en-US" baseline="30000" dirty="0" smtClean="0"/>
              <a:t>113</a:t>
            </a:r>
            <a:r>
              <a:rPr lang="en-US" dirty="0" smtClean="0"/>
              <a:t>In-colloid. In the upper right corner of the liver there was no colloid accumulation indicative of an abnormal process. Medical University, Szeged. </a:t>
            </a:r>
            <a:endParaRPr lang="hu-HU" dirty="0" smtClean="0"/>
          </a:p>
          <a:p>
            <a:r>
              <a:rPr lang="hu-HU" dirty="0" smtClean="0"/>
              <a:t>I</a:t>
            </a:r>
            <a:r>
              <a:rPr lang="en-US" dirty="0" err="1" smtClean="0"/>
              <a:t>st</a:t>
            </a:r>
            <a:r>
              <a:rPr lang="en-US" dirty="0" smtClean="0"/>
              <a:t> Department of Internal Medicine (</a:t>
            </a:r>
            <a:r>
              <a:rPr lang="en-US" baseline="30000" dirty="0" smtClean="0"/>
              <a:t>113</a:t>
            </a:r>
            <a:r>
              <a:rPr lang="en-US" dirty="0" smtClean="0"/>
              <a:t>In-colloid prepared by G. </a:t>
            </a:r>
            <a:r>
              <a:rPr lang="en-US" dirty="0" err="1" smtClean="0"/>
              <a:t>Banfalvi</a:t>
            </a:r>
            <a:r>
              <a:rPr lang="en-US" dirty="0" smtClean="0"/>
              <a:t> in 1970).</a:t>
            </a:r>
            <a:endParaRPr lang="hu-HU" dirty="0"/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églalap 11"/>
          <p:cNvSpPr/>
          <p:nvPr/>
        </p:nvSpPr>
        <p:spPr>
          <a:xfrm>
            <a:off x="2987824" y="0"/>
            <a:ext cx="35625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Tumor 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liver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hu-H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676456" y="641766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9</a:t>
            </a:r>
            <a:endParaRPr lang="hu-H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4581128"/>
          </a:xfrm>
        </p:spPr>
        <p:txBody>
          <a:bodyPr>
            <a:normAutofit fontScale="90000"/>
          </a:bodyPr>
          <a:lstStyle/>
          <a:p>
            <a:pPr algn="l">
              <a:tabLst>
                <a:tab pos="6461125" algn="l"/>
              </a:tabLst>
            </a:pPr>
            <a:r>
              <a:rPr lang="hu-HU" sz="4400" b="1" dirty="0" smtClean="0"/>
              <a:t/>
            </a:r>
            <a:br>
              <a:rPr lang="hu-HU" sz="4400" b="1" dirty="0" smtClean="0"/>
            </a:br>
            <a:r>
              <a:rPr lang="hu-HU" sz="4400" b="1" dirty="0" smtClean="0"/>
              <a:t/>
            </a:r>
            <a:br>
              <a:rPr lang="hu-HU" sz="4400" b="1" dirty="0" smtClean="0"/>
            </a:br>
            <a:r>
              <a:rPr lang="hu-HU" sz="4400" b="1" dirty="0" smtClean="0"/>
              <a:t/>
            </a:r>
            <a:br>
              <a:rPr lang="hu-HU" sz="4400" b="1" dirty="0" smtClean="0"/>
            </a:br>
            <a:r>
              <a:rPr lang="hu-HU" sz="4400" b="1" dirty="0" smtClean="0"/>
              <a:t/>
            </a:r>
            <a:br>
              <a:rPr lang="hu-HU" sz="4400" b="1" dirty="0" smtClean="0"/>
            </a:br>
            <a:r>
              <a:rPr lang="hu-HU" sz="4400" b="1" dirty="0" err="1" smtClean="0"/>
              <a:t>Colloid</a:t>
            </a:r>
            <a:r>
              <a:rPr lang="hu-HU" sz="4400" b="1" dirty="0" smtClean="0"/>
              <a:t> (</a:t>
            </a:r>
            <a:r>
              <a:rPr lang="hu-HU" sz="4400" b="1" dirty="0" err="1" smtClean="0"/>
              <a:t>nano</a:t>
            </a:r>
            <a:r>
              <a:rPr lang="hu-HU" sz="4400" b="1" dirty="0" smtClean="0"/>
              <a:t>) </a:t>
            </a:r>
            <a:r>
              <a:rPr lang="hu-HU" sz="4400" b="1" dirty="0" err="1" smtClean="0"/>
              <a:t>particles</a:t>
            </a:r>
            <a:r>
              <a:rPr lang="hu-HU" sz="4400" b="1" dirty="0" smtClean="0"/>
              <a:t> </a:t>
            </a:r>
            <a:r>
              <a:rPr lang="hu-HU" sz="4400" b="1" dirty="0" err="1" smtClean="0"/>
              <a:t>in</a:t>
            </a:r>
            <a:r>
              <a:rPr lang="hu-HU" sz="4400" b="1" dirty="0" smtClean="0"/>
              <a:t> </a:t>
            </a:r>
            <a:r>
              <a:rPr lang="hu-HU" sz="4400" b="1" dirty="0" err="1" smtClean="0"/>
              <a:t>the</a:t>
            </a:r>
            <a:r>
              <a:rPr lang="hu-HU" sz="4400" b="1" dirty="0" smtClean="0"/>
              <a:t> </a:t>
            </a:r>
            <a:r>
              <a:rPr lang="hu-HU" sz="4400" b="1" dirty="0" err="1" smtClean="0"/>
              <a:t>organism</a:t>
            </a:r>
            <a:r>
              <a:rPr lang="hu-HU" sz="4400" b="1" dirty="0" smtClean="0"/>
              <a:t>:</a:t>
            </a:r>
            <a:br>
              <a:rPr lang="hu-HU" sz="4400" b="1" dirty="0" smtClean="0"/>
            </a:br>
            <a:r>
              <a:rPr lang="en-US" sz="2700" dirty="0" smtClean="0"/>
              <a:t>Similar to ultrafine particles, </a:t>
            </a: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en-US" sz="2700" b="1" dirty="0" err="1" smtClean="0">
                <a:solidFill>
                  <a:srgbClr val="FF0000"/>
                </a:solidFill>
              </a:rPr>
              <a:t>nanoparticles</a:t>
            </a:r>
            <a:r>
              <a:rPr lang="hu-HU" sz="2700" b="1" dirty="0" smtClean="0">
                <a:solidFill>
                  <a:srgbClr val="FF0000"/>
                </a:solidFill>
              </a:rPr>
              <a:t> </a:t>
            </a:r>
            <a:r>
              <a:rPr lang="en-US" sz="2700" dirty="0" smtClean="0"/>
              <a:t> are sized between 1 and 100 nanometers</a:t>
            </a: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b="1" dirty="0" err="1" smtClean="0">
                <a:solidFill>
                  <a:srgbClr val="FF0000"/>
                </a:solidFill>
              </a:rPr>
              <a:t>Colloid</a:t>
            </a:r>
            <a:r>
              <a:rPr lang="hu-HU" sz="2700" b="1" dirty="0" smtClean="0">
                <a:solidFill>
                  <a:srgbClr val="FF0000"/>
                </a:solidFill>
              </a:rPr>
              <a:t> </a:t>
            </a:r>
            <a:r>
              <a:rPr lang="hu-HU" sz="2700" b="1" dirty="0" err="1" smtClean="0">
                <a:solidFill>
                  <a:srgbClr val="FF0000"/>
                </a:solidFill>
              </a:rPr>
              <a:t>particles</a:t>
            </a:r>
            <a:r>
              <a:rPr lang="hu-HU" sz="2700" b="1" dirty="0" smtClean="0">
                <a:solidFill>
                  <a:srgbClr val="FF0000"/>
                </a:solidFill>
              </a:rPr>
              <a:t> </a:t>
            </a:r>
            <a:r>
              <a:rPr lang="hu-HU" sz="2700" dirty="0" err="1" smtClean="0"/>
              <a:t>are</a:t>
            </a:r>
            <a:r>
              <a:rPr lang="hu-HU" sz="2700" dirty="0" smtClean="0"/>
              <a:t> </a:t>
            </a:r>
            <a:r>
              <a:rPr lang="hu-HU" sz="2700" dirty="0" err="1" smtClean="0"/>
              <a:t>between</a:t>
            </a:r>
            <a:r>
              <a:rPr lang="hu-HU" sz="2700" dirty="0" smtClean="0"/>
              <a:t> 1 nm and 10 </a:t>
            </a:r>
            <a:r>
              <a:rPr lang="hu-HU" sz="2700" dirty="0" err="1" smtClean="0"/>
              <a:t>micrometers</a:t>
            </a:r>
            <a:r>
              <a:rPr lang="hu-HU" sz="2200" dirty="0" smtClean="0"/>
              <a:t/>
            </a:r>
            <a:br>
              <a:rPr lang="hu-HU" sz="2200" dirty="0" smtClean="0"/>
            </a:br>
            <a:r>
              <a:rPr lang="hu-HU" sz="2800" dirty="0" smtClean="0"/>
              <a:t>- </a:t>
            </a:r>
            <a:r>
              <a:rPr lang="hu-HU" sz="2800" dirty="0" err="1" smtClean="0"/>
              <a:t>viruses</a:t>
            </a:r>
            <a:r>
              <a:rPr lang="hu-HU" sz="2800" dirty="0" smtClean="0"/>
              <a:t>, </a:t>
            </a:r>
            <a:br>
              <a:rPr lang="hu-HU" sz="2800" dirty="0" smtClean="0"/>
            </a:br>
            <a:r>
              <a:rPr lang="hu-HU" sz="2800" dirty="0" smtClean="0"/>
              <a:t>- </a:t>
            </a:r>
            <a:r>
              <a:rPr lang="hu-HU" sz="2800" dirty="0" err="1" smtClean="0"/>
              <a:t>bacteria</a:t>
            </a:r>
            <a:r>
              <a:rPr lang="hu-HU" sz="2800" dirty="0" smtClean="0"/>
              <a:t>, </a:t>
            </a:r>
            <a:br>
              <a:rPr lang="hu-HU" sz="2800" dirty="0" smtClean="0"/>
            </a:br>
            <a:r>
              <a:rPr lang="hu-HU" sz="2800" dirty="0" smtClean="0"/>
              <a:t>- </a:t>
            </a:r>
            <a:r>
              <a:rPr lang="hu-HU" sz="2800" dirty="0" err="1" smtClean="0"/>
              <a:t>yeast</a:t>
            </a:r>
            <a:r>
              <a:rPr lang="hu-HU" sz="2800" dirty="0" smtClean="0"/>
              <a:t> cells,</a:t>
            </a:r>
            <a:br>
              <a:rPr lang="hu-HU" sz="2800" dirty="0" smtClean="0"/>
            </a:br>
            <a:r>
              <a:rPr lang="hu-HU" sz="2800" dirty="0" smtClean="0"/>
              <a:t>- </a:t>
            </a:r>
            <a:r>
              <a:rPr lang="hu-HU" sz="2800" b="1" dirty="0" err="1" smtClean="0">
                <a:solidFill>
                  <a:srgbClr val="FF0000"/>
                </a:solidFill>
              </a:rPr>
              <a:t>cancer</a:t>
            </a:r>
            <a:r>
              <a:rPr lang="hu-HU" sz="2800" b="1" dirty="0" smtClean="0">
                <a:solidFill>
                  <a:srgbClr val="FF0000"/>
                </a:solidFill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</a:rPr>
              <a:t>cells</a:t>
            </a:r>
            <a:r>
              <a:rPr lang="hu-HU" sz="2800" b="1" dirty="0" smtClean="0">
                <a:solidFill>
                  <a:srgbClr val="FF0000"/>
                </a:solidFill>
              </a:rPr>
              <a:t>  </a:t>
            </a:r>
            <a:r>
              <a:rPr lang="hu-HU" sz="2800" dirty="0" smtClean="0">
                <a:solidFill>
                  <a:srgbClr val="FF0000"/>
                </a:solidFill>
              </a:rPr>
              <a:t>(</a:t>
            </a:r>
            <a:r>
              <a:rPr lang="en-US" sz="2400" dirty="0" smtClean="0"/>
              <a:t>cancer cells often are different in their sizes and shapes</a:t>
            </a:r>
            <a:r>
              <a:rPr lang="hu-HU" sz="2400" dirty="0" smtClean="0"/>
              <a:t>)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- </a:t>
            </a:r>
            <a:r>
              <a:rPr lang="hu-HU" sz="2800" dirty="0" err="1" smtClean="0"/>
              <a:t>cell</a:t>
            </a:r>
            <a:r>
              <a:rPr lang="hu-HU" sz="2800" dirty="0" smtClean="0"/>
              <a:t> </a:t>
            </a:r>
            <a:r>
              <a:rPr lang="hu-HU" sz="2800" dirty="0" err="1" smtClean="0"/>
              <a:t>remnants</a:t>
            </a:r>
            <a:r>
              <a:rPr lang="hu-HU" sz="2800" dirty="0" smtClean="0"/>
              <a:t>, </a:t>
            </a:r>
            <a:br>
              <a:rPr lang="hu-HU" sz="2800" dirty="0" smtClean="0"/>
            </a:br>
            <a:r>
              <a:rPr lang="hu-HU" sz="2800" dirty="0" smtClean="0"/>
              <a:t>- </a:t>
            </a:r>
            <a:r>
              <a:rPr lang="hu-HU" sz="2800" b="1" dirty="0" err="1" smtClean="0">
                <a:solidFill>
                  <a:srgbClr val="FF0000"/>
                </a:solidFill>
              </a:rPr>
              <a:t>carbon</a:t>
            </a:r>
            <a:r>
              <a:rPr lang="hu-HU" sz="2800" b="1" dirty="0" smtClean="0">
                <a:solidFill>
                  <a:srgbClr val="FF0000"/>
                </a:solidFill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</a:rPr>
              <a:t>particles</a:t>
            </a:r>
            <a:r>
              <a:rPr lang="hu-HU" sz="2800" b="1" dirty="0" smtClean="0">
                <a:solidFill>
                  <a:srgbClr val="FF0000"/>
                </a:solidFill>
              </a:rPr>
              <a:t> </a:t>
            </a:r>
            <a:r>
              <a:rPr lang="hu-HU" sz="2800" dirty="0" smtClean="0">
                <a:solidFill>
                  <a:srgbClr val="FF0000"/>
                </a:solidFill>
              </a:rPr>
              <a:t>(</a:t>
            </a:r>
            <a:r>
              <a:rPr lang="hu-HU" sz="2800" dirty="0" err="1" smtClean="0">
                <a:solidFill>
                  <a:srgbClr val="FF0000"/>
                </a:solidFill>
              </a:rPr>
              <a:t>e.g</a:t>
            </a:r>
            <a:r>
              <a:rPr lang="hu-HU" sz="2800" dirty="0" smtClean="0">
                <a:solidFill>
                  <a:srgbClr val="FF0000"/>
                </a:solidFill>
              </a:rPr>
              <a:t>. India </a:t>
            </a:r>
            <a:r>
              <a:rPr lang="hu-HU" sz="2800" dirty="0" err="1" smtClean="0">
                <a:solidFill>
                  <a:srgbClr val="FF0000"/>
                </a:solidFill>
              </a:rPr>
              <a:t>ink</a:t>
            </a:r>
            <a:r>
              <a:rPr lang="hu-HU" sz="2800" dirty="0" smtClean="0">
                <a:solidFill>
                  <a:srgbClr val="FF0000"/>
                </a:solidFill>
              </a:rPr>
              <a:t>) 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- </a:t>
            </a:r>
            <a:r>
              <a:rPr lang="hu-HU" sz="2800" dirty="0" err="1" smtClean="0"/>
              <a:t>thin</a:t>
            </a:r>
            <a:r>
              <a:rPr lang="hu-HU" sz="2800" dirty="0" smtClean="0"/>
              <a:t> </a:t>
            </a:r>
            <a:r>
              <a:rPr lang="hu-HU" sz="2800" dirty="0" err="1" smtClean="0"/>
              <a:t>fibrous</a:t>
            </a:r>
            <a:r>
              <a:rPr lang="hu-HU" sz="2800" dirty="0" smtClean="0"/>
              <a:t> </a:t>
            </a:r>
            <a:r>
              <a:rPr lang="hu-HU" sz="2800" dirty="0" err="1" smtClean="0"/>
              <a:t>crystals</a:t>
            </a:r>
            <a:r>
              <a:rPr lang="hu-HU" sz="2800" dirty="0" smtClean="0"/>
              <a:t> of </a:t>
            </a:r>
            <a:r>
              <a:rPr lang="hu-HU" sz="2800" dirty="0" err="1" smtClean="0"/>
              <a:t>asbestos</a:t>
            </a:r>
            <a:r>
              <a:rPr lang="hu-HU" sz="2800" dirty="0" smtClean="0"/>
              <a:t> </a:t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 </a:t>
            </a:r>
            <a:r>
              <a:rPr lang="hu-HU" sz="2800" dirty="0" err="1" smtClean="0"/>
              <a:t>Foerign</a:t>
            </a:r>
            <a:r>
              <a:rPr lang="hu-HU" sz="2800" dirty="0" smtClean="0"/>
              <a:t> </a:t>
            </a:r>
            <a:r>
              <a:rPr lang="hu-HU" sz="2800" dirty="0" err="1" smtClean="0"/>
              <a:t>particles</a:t>
            </a:r>
            <a:r>
              <a:rPr lang="hu-HU" sz="2800" dirty="0" smtClean="0"/>
              <a:t> </a:t>
            </a:r>
            <a:r>
              <a:rPr lang="hu-HU" sz="2800" dirty="0" err="1" smtClean="0"/>
              <a:t>are</a:t>
            </a:r>
            <a:r>
              <a:rPr lang="hu-HU" sz="2800" dirty="0" smtClean="0"/>
              <a:t> </a:t>
            </a:r>
            <a:r>
              <a:rPr lang="hu-HU" sz="2800" dirty="0" err="1" smtClean="0"/>
              <a:t>attacked</a:t>
            </a:r>
            <a:r>
              <a:rPr lang="hu-HU" sz="2800" dirty="0" smtClean="0"/>
              <a:t> </a:t>
            </a:r>
            <a:r>
              <a:rPr lang="hu-HU" sz="2800" dirty="0" err="1" smtClean="0"/>
              <a:t>by</a:t>
            </a:r>
            <a:r>
              <a:rPr lang="hu-HU" sz="2800" dirty="0" smtClean="0"/>
              <a:t> </a:t>
            </a:r>
            <a:r>
              <a:rPr lang="hu-HU" sz="2800" dirty="0" err="1" smtClean="0"/>
              <a:t>white</a:t>
            </a:r>
            <a:r>
              <a:rPr lang="hu-HU" sz="2800" dirty="0" smtClean="0"/>
              <a:t> </a:t>
            </a:r>
            <a:r>
              <a:rPr lang="hu-HU" sz="2800" dirty="0" err="1" smtClean="0"/>
              <a:t>blood</a:t>
            </a:r>
            <a:r>
              <a:rPr lang="hu-HU" sz="2800" dirty="0" smtClean="0"/>
              <a:t> cells: </a:t>
            </a:r>
            <a:br>
              <a:rPr lang="hu-HU" sz="2800" dirty="0" smtClean="0"/>
            </a:br>
            <a:r>
              <a:rPr lang="hu-HU" sz="2800" dirty="0" smtClean="0"/>
              <a:t>- </a:t>
            </a:r>
            <a:r>
              <a:rPr lang="en-US" sz="2400" dirty="0" err="1" smtClean="0"/>
              <a:t>granulocyt</a:t>
            </a:r>
            <a:r>
              <a:rPr lang="hu-HU" sz="2400" dirty="0" smtClean="0"/>
              <a:t>es</a:t>
            </a:r>
            <a:r>
              <a:rPr lang="en-US" sz="2400" dirty="0" smtClean="0"/>
              <a:t>, 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- </a:t>
            </a:r>
            <a:r>
              <a:rPr lang="en-US" sz="2400" dirty="0" err="1" smtClean="0"/>
              <a:t>monocyt</a:t>
            </a:r>
            <a:r>
              <a:rPr lang="hu-HU" sz="2400" dirty="0" smtClean="0"/>
              <a:t>es</a:t>
            </a:r>
            <a:r>
              <a:rPr lang="en-US" sz="2400" dirty="0" smtClean="0"/>
              <a:t>, 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- </a:t>
            </a:r>
            <a:r>
              <a:rPr lang="en-US" sz="2400" dirty="0" err="1" smtClean="0"/>
              <a:t>lymhocyt</a:t>
            </a:r>
            <a:r>
              <a:rPr lang="hu-HU" sz="2400" dirty="0" smtClean="0"/>
              <a:t>es</a:t>
            </a:r>
            <a:r>
              <a:rPr lang="en-US" sz="2400" dirty="0" smtClean="0"/>
              <a:t>)</a:t>
            </a:r>
            <a:r>
              <a:rPr lang="hu-HU" sz="2800" dirty="0" smtClean="0">
                <a:solidFill>
                  <a:srgbClr val="FF0000"/>
                </a:solidFill>
              </a:rPr>
              <a:t>                                                  Debrecen </a:t>
            </a:r>
            <a:r>
              <a:rPr lang="hu-HU" sz="2800" dirty="0" err="1" smtClean="0">
                <a:solidFill>
                  <a:srgbClr val="FF0000"/>
                </a:solidFill>
              </a:rPr>
              <a:t>cancer</a:t>
            </a:r>
            <a:r>
              <a:rPr lang="hu-HU" sz="2800" dirty="0" smtClean="0">
                <a:solidFill>
                  <a:srgbClr val="FF0000"/>
                </a:solidFill>
              </a:rPr>
              <a:t> cells </a:t>
            </a:r>
            <a:r>
              <a:rPr lang="hu-HU" sz="2800" dirty="0" smtClean="0">
                <a:solidFill>
                  <a:srgbClr val="FF0000"/>
                </a:solidFill>
                <a:latin typeface="Arial Black"/>
              </a:rPr>
              <a:t>&gt;</a:t>
            </a:r>
            <a:endParaRPr lang="hu-HU" sz="2800" dirty="0"/>
          </a:p>
        </p:txBody>
      </p:sp>
      <p:sp>
        <p:nvSpPr>
          <p:cNvPr id="3" name="Téglalap 2"/>
          <p:cNvSpPr/>
          <p:nvPr/>
        </p:nvSpPr>
        <p:spPr>
          <a:xfrm>
            <a:off x="8611683" y="648866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10</a:t>
            </a:r>
            <a:endParaRPr lang="hu-H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19" y="3903"/>
            <a:ext cx="1560984" cy="126485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32656"/>
            <a:ext cx="8028384" cy="1143000"/>
          </a:xfrm>
        </p:spPr>
        <p:txBody>
          <a:bodyPr>
            <a:normAutofit fontScale="90000"/>
          </a:bodyPr>
          <a:lstStyle/>
          <a:p>
            <a:r>
              <a:rPr lang="hu-HU" sz="5300" b="1" dirty="0" smtClean="0">
                <a:latin typeface="Times New Roman" pitchFamily="18" charset="0"/>
                <a:cs typeface="Times New Roman" pitchFamily="18" charset="0"/>
              </a:rPr>
              <a:t>Tumor </a:t>
            </a:r>
            <a:r>
              <a:rPr lang="hu-HU" sz="5300" b="1" dirty="0" err="1" smtClean="0">
                <a:latin typeface="Times New Roman" pitchFamily="18" charset="0"/>
                <a:cs typeface="Times New Roman" pitchFamily="18" charset="0"/>
              </a:rPr>
              <a:t>biology</a:t>
            </a:r>
            <a:r>
              <a:rPr lang="hu-HU" sz="5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5300" b="1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sz="5300" b="1" dirty="0" smtClean="0">
                <a:latin typeface="Times New Roman" pitchFamily="18" charset="0"/>
                <a:cs typeface="Times New Roman" pitchFamily="18" charset="0"/>
              </a:rPr>
              <a:t> Debrecen</a:t>
            </a:r>
            <a:br>
              <a:rPr lang="hu-HU" sz="5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Primer </a:t>
            </a:r>
            <a:r>
              <a:rPr lang="hu-HU" sz="4000" b="1" dirty="0" err="1" smtClean="0"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4000" b="1" dirty="0" err="1" smtClean="0">
                <a:latin typeface="Times New Roman" pitchFamily="18" charset="0"/>
                <a:cs typeface="Times New Roman" pitchFamily="18" charset="0"/>
              </a:rPr>
              <a:t>cell</a:t>
            </a: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4000" b="1" dirty="0" err="1" smtClean="0">
                <a:latin typeface="Times New Roman" pitchFamily="18" charset="0"/>
                <a:cs typeface="Times New Roman" pitchFamily="18" charset="0"/>
              </a:rPr>
              <a:t>culture</a:t>
            </a: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4000" b="1" dirty="0" err="1" smtClean="0">
                <a:latin typeface="Times New Roman" pitchFamily="18" charset="0"/>
                <a:cs typeface="Times New Roman" pitchFamily="18" charset="0"/>
              </a:rPr>
              <a:t>cell</a:t>
            </a: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 line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04864"/>
            <a:ext cx="8485031" cy="130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539552" y="3789040"/>
            <a:ext cx="83535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Clinical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isolate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        Part of tumor   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Sliced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tumor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Elastase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digestion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Cell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culture</a:t>
            </a: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melanoma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)                                      (2x2x2 mm)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4869160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/>
              <a:t>Melanoma</a:t>
            </a:r>
            <a:r>
              <a:rPr lang="hu-HU" dirty="0" smtClean="0"/>
              <a:t> </a:t>
            </a:r>
            <a:r>
              <a:rPr lang="hu-HU" dirty="0" err="1" smtClean="0"/>
              <a:t>obtained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Department</a:t>
            </a:r>
            <a:r>
              <a:rPr lang="hu-HU" dirty="0" smtClean="0"/>
              <a:t> of </a:t>
            </a:r>
            <a:r>
              <a:rPr lang="hu-HU" dirty="0" err="1" smtClean="0"/>
              <a:t>Dermatology</a:t>
            </a:r>
            <a:r>
              <a:rPr lang="hu-HU" dirty="0" smtClean="0"/>
              <a:t> </a:t>
            </a:r>
          </a:p>
          <a:p>
            <a:r>
              <a:rPr lang="hu-HU" dirty="0" smtClean="0"/>
              <a:t>Tumor </a:t>
            </a:r>
            <a:r>
              <a:rPr lang="hu-HU" dirty="0" err="1" smtClean="0"/>
              <a:t>cell</a:t>
            </a:r>
            <a:r>
              <a:rPr lang="hu-HU" dirty="0" smtClean="0"/>
              <a:t> line: </a:t>
            </a:r>
            <a:r>
              <a:rPr lang="hu-HU" i="1" dirty="0" err="1" smtClean="0"/>
              <a:t>Melanoma</a:t>
            </a:r>
            <a:r>
              <a:rPr lang="hu-HU" i="1" dirty="0" smtClean="0"/>
              <a:t> </a:t>
            </a:r>
            <a:r>
              <a:rPr lang="hu-HU" i="1" dirty="0" err="1" smtClean="0"/>
              <a:t>Debreceniensis</a:t>
            </a:r>
            <a:r>
              <a:rPr lang="hu-HU" i="1" dirty="0" smtClean="0"/>
              <a:t> </a:t>
            </a:r>
            <a:r>
              <a:rPr lang="hu-HU" dirty="0" smtClean="0"/>
              <a:t>(</a:t>
            </a:r>
            <a:r>
              <a:rPr lang="hu-HU" i="1" dirty="0" err="1" smtClean="0"/>
              <a:t>Me</a:t>
            </a:r>
            <a:r>
              <a:rPr lang="hu-HU" i="1" dirty="0" smtClean="0"/>
              <a:t>/D</a:t>
            </a:r>
            <a:r>
              <a:rPr lang="hu-HU" dirty="0" smtClean="0"/>
              <a:t>e) (2008)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sz="2400" b="1" dirty="0" smtClean="0"/>
              <a:t>Establishment of He/De, Ne/De, My1/De, My2/De, </a:t>
            </a:r>
            <a:r>
              <a:rPr lang="hu-HU" sz="2400" b="1" dirty="0" err="1" smtClean="0"/>
              <a:t>Me</a:t>
            </a:r>
            <a:r>
              <a:rPr lang="hu-HU" sz="2400" b="1" dirty="0" smtClean="0"/>
              <a:t>/</a:t>
            </a:r>
            <a:r>
              <a:rPr lang="hu-HU" sz="2400" b="1" dirty="0" err="1" smtClean="0"/>
              <a:t>De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cell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lines</a:t>
            </a:r>
            <a:endParaRPr lang="hu-HU" sz="2400" b="1" dirty="0"/>
          </a:p>
        </p:txBody>
      </p:sp>
      <p:sp>
        <p:nvSpPr>
          <p:cNvPr id="6" name="Téglalap 5"/>
          <p:cNvSpPr/>
          <p:nvPr/>
        </p:nvSpPr>
        <p:spPr>
          <a:xfrm>
            <a:off x="8729724" y="643882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11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3715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-35790" y="479715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dirty="0" err="1"/>
              <a:t>In</a:t>
            </a:r>
            <a:r>
              <a:rPr lang="hu-HU" sz="1600" dirty="0"/>
              <a:t> </a:t>
            </a:r>
            <a:r>
              <a:rPr lang="hu-HU" sz="1600" dirty="0" err="1"/>
              <a:t>model</a:t>
            </a:r>
            <a:r>
              <a:rPr lang="hu-HU" sz="1600" dirty="0"/>
              <a:t> </a:t>
            </a:r>
            <a:r>
              <a:rPr lang="hu-HU" sz="1600" dirty="0" err="1"/>
              <a:t>experiments</a:t>
            </a:r>
            <a:r>
              <a:rPr lang="hu-HU" sz="1600" dirty="0"/>
              <a:t> </a:t>
            </a:r>
            <a:r>
              <a:rPr lang="hu-HU" sz="1600" dirty="0" err="1" smtClean="0"/>
              <a:t>we</a:t>
            </a:r>
            <a:r>
              <a:rPr lang="hu-HU" sz="1600" dirty="0" smtClean="0"/>
              <a:t> </a:t>
            </a:r>
            <a:r>
              <a:rPr lang="hu-HU" sz="1600" dirty="0" err="1" smtClean="0"/>
              <a:t>have</a:t>
            </a:r>
            <a:r>
              <a:rPr lang="hu-HU" sz="1600" dirty="0" smtClean="0"/>
              <a:t> </a:t>
            </a:r>
            <a:r>
              <a:rPr lang="hu-HU" sz="1600" dirty="0" err="1" smtClean="0"/>
              <a:t>used</a:t>
            </a:r>
            <a:r>
              <a:rPr lang="hu-HU" sz="1600" dirty="0" smtClean="0"/>
              <a:t> </a:t>
            </a:r>
            <a:r>
              <a:rPr lang="hu-HU" sz="1600" dirty="0" err="1"/>
              <a:t>healthy</a:t>
            </a:r>
            <a:r>
              <a:rPr lang="hu-HU" sz="1600" dirty="0"/>
              <a:t> </a:t>
            </a:r>
            <a:r>
              <a:rPr lang="hu-HU" sz="1600" dirty="0" err="1"/>
              <a:t>mice</a:t>
            </a:r>
            <a:r>
              <a:rPr lang="hu-HU" sz="1600" dirty="0"/>
              <a:t> and </a:t>
            </a:r>
            <a:r>
              <a:rPr lang="hu-HU" sz="1600" dirty="0" err="1"/>
              <a:t>mice</a:t>
            </a:r>
            <a:r>
              <a:rPr lang="hu-HU" sz="1600" dirty="0"/>
              <a:t> </a:t>
            </a:r>
            <a:r>
              <a:rPr lang="hu-HU" sz="1600" dirty="0" err="1"/>
              <a:t>suffering</a:t>
            </a:r>
            <a:r>
              <a:rPr lang="hu-HU" sz="1600" dirty="0"/>
              <a:t> </a:t>
            </a:r>
            <a:r>
              <a:rPr lang="hu-HU" sz="1600" dirty="0" err="1"/>
              <a:t>in</a:t>
            </a:r>
            <a:r>
              <a:rPr lang="hu-HU" sz="1600" dirty="0"/>
              <a:t> </a:t>
            </a:r>
            <a:r>
              <a:rPr lang="hu-HU" sz="1600" dirty="0" err="1"/>
              <a:t>Severe</a:t>
            </a:r>
            <a:r>
              <a:rPr lang="hu-HU" sz="1600" dirty="0"/>
              <a:t> </a:t>
            </a:r>
            <a:r>
              <a:rPr lang="hu-HU" sz="1600" dirty="0" err="1"/>
              <a:t>Combined</a:t>
            </a:r>
            <a:r>
              <a:rPr lang="hu-HU" sz="1600" dirty="0"/>
              <a:t> </a:t>
            </a:r>
            <a:r>
              <a:rPr lang="hu-HU" sz="1600" dirty="0" err="1"/>
              <a:t>Immuno-deficiency</a:t>
            </a:r>
            <a:r>
              <a:rPr lang="hu-HU" sz="1600" dirty="0"/>
              <a:t> (SCID) </a:t>
            </a:r>
            <a:r>
              <a:rPr lang="hu-HU" sz="1600" dirty="0" err="1"/>
              <a:t>characterized</a:t>
            </a:r>
            <a:r>
              <a:rPr lang="hu-HU" sz="1600" dirty="0"/>
              <a:t> </a:t>
            </a:r>
            <a:r>
              <a:rPr lang="hu-HU" sz="1600" dirty="0" err="1"/>
              <a:t>by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inability</a:t>
            </a:r>
            <a:r>
              <a:rPr lang="hu-HU" sz="1600" dirty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 </a:t>
            </a:r>
            <a:r>
              <a:rPr lang="hu-HU" sz="1600" dirty="0" err="1" smtClean="0"/>
              <a:t>sustain</a:t>
            </a:r>
            <a:r>
              <a:rPr lang="hu-HU" sz="1600" dirty="0" smtClean="0"/>
              <a:t> </a:t>
            </a:r>
            <a:r>
              <a:rPr lang="hu-HU" sz="1600" dirty="0"/>
              <a:t>an </a:t>
            </a:r>
            <a:r>
              <a:rPr lang="hu-HU" sz="1600" dirty="0" err="1"/>
              <a:t>appropriate</a:t>
            </a:r>
            <a:r>
              <a:rPr lang="hu-HU" sz="1600" dirty="0"/>
              <a:t> </a:t>
            </a:r>
            <a:r>
              <a:rPr lang="hu-HU" sz="1600" dirty="0" err="1"/>
              <a:t>immune</a:t>
            </a:r>
            <a:r>
              <a:rPr lang="hu-HU" sz="1600" dirty="0"/>
              <a:t> </a:t>
            </a:r>
            <a:r>
              <a:rPr lang="hu-HU" sz="1600" dirty="0" err="1"/>
              <a:t>response</a:t>
            </a:r>
            <a:r>
              <a:rPr lang="hu-HU" sz="1600" dirty="0"/>
              <a:t> </a:t>
            </a:r>
            <a:r>
              <a:rPr lang="hu-HU" sz="1600" dirty="0" err="1"/>
              <a:t>against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tumor </a:t>
            </a:r>
            <a:r>
              <a:rPr lang="hu-HU" sz="1600" dirty="0" err="1"/>
              <a:t>cell</a:t>
            </a:r>
            <a:r>
              <a:rPr lang="hu-HU" sz="1600" dirty="0"/>
              <a:t> </a:t>
            </a:r>
            <a:r>
              <a:rPr lang="hu-HU" sz="1600" dirty="0" err="1"/>
              <a:t>lines</a:t>
            </a:r>
            <a:r>
              <a:rPr lang="hu-HU" sz="1600" dirty="0"/>
              <a:t> </a:t>
            </a:r>
            <a:r>
              <a:rPr lang="hu-HU" sz="1600" dirty="0" err="1" smtClean="0"/>
              <a:t>implanted</a:t>
            </a:r>
            <a:r>
              <a:rPr lang="hu-HU" sz="1600" dirty="0"/>
              <a:t>. Tumor </a:t>
            </a:r>
            <a:r>
              <a:rPr lang="hu-HU" sz="1600" dirty="0" err="1"/>
              <a:t>cell</a:t>
            </a:r>
            <a:r>
              <a:rPr lang="hu-HU" sz="1600" dirty="0"/>
              <a:t> </a:t>
            </a:r>
            <a:r>
              <a:rPr lang="hu-HU" sz="1600" dirty="0" err="1"/>
              <a:t>lines</a:t>
            </a:r>
            <a:r>
              <a:rPr lang="hu-HU" sz="1600" dirty="0"/>
              <a:t> </a:t>
            </a:r>
            <a:r>
              <a:rPr lang="hu-HU" sz="1600" dirty="0" err="1"/>
              <a:t>obtained</a:t>
            </a:r>
            <a:r>
              <a:rPr lang="hu-HU" sz="1600" dirty="0"/>
              <a:t> </a:t>
            </a:r>
            <a:r>
              <a:rPr lang="hu-HU" sz="1600" dirty="0" err="1"/>
              <a:t>from</a:t>
            </a:r>
            <a:r>
              <a:rPr lang="hu-HU" sz="1600" dirty="0"/>
              <a:t> human </a:t>
            </a:r>
            <a:r>
              <a:rPr lang="hu-HU" sz="1600" dirty="0" err="1"/>
              <a:t>tumors</a:t>
            </a:r>
            <a:r>
              <a:rPr lang="hu-HU" sz="1600" dirty="0"/>
              <a:t> (</a:t>
            </a:r>
            <a:r>
              <a:rPr lang="hu-HU" sz="1600" dirty="0" err="1"/>
              <a:t>liver</a:t>
            </a:r>
            <a:r>
              <a:rPr lang="hu-HU" sz="1600" dirty="0"/>
              <a:t>, spleen, </a:t>
            </a:r>
            <a:r>
              <a:rPr lang="hu-HU" sz="1600" dirty="0" err="1"/>
              <a:t>lung</a:t>
            </a:r>
            <a:r>
              <a:rPr lang="hu-HU" sz="1600" dirty="0"/>
              <a:t>, </a:t>
            </a:r>
            <a:r>
              <a:rPr lang="hu-HU" sz="1600" dirty="0" err="1"/>
              <a:t>kidney</a:t>
            </a:r>
            <a:r>
              <a:rPr lang="hu-HU" sz="1600" dirty="0" smtClean="0"/>
              <a:t>): </a:t>
            </a:r>
            <a:r>
              <a:rPr lang="hu-HU" sz="1600" dirty="0" err="1"/>
              <a:t>implanted</a:t>
            </a:r>
            <a:r>
              <a:rPr lang="hu-HU" sz="1600" dirty="0"/>
              <a:t> </a:t>
            </a:r>
            <a:r>
              <a:rPr lang="hu-HU" sz="1600" dirty="0" err="1"/>
              <a:t>under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kidney</a:t>
            </a:r>
            <a:r>
              <a:rPr lang="hu-HU" sz="1600" dirty="0"/>
              <a:t> </a:t>
            </a:r>
            <a:r>
              <a:rPr lang="hu-HU" sz="1600" dirty="0" err="1"/>
              <a:t>capsule</a:t>
            </a:r>
            <a:r>
              <a:rPr lang="hu-HU" sz="1600" dirty="0"/>
              <a:t>. </a:t>
            </a:r>
            <a:r>
              <a:rPr lang="hu-HU" sz="1600" dirty="0" err="1"/>
              <a:t>Due</a:t>
            </a:r>
            <a:r>
              <a:rPr lang="hu-HU" sz="1600" dirty="0"/>
              <a:t> </a:t>
            </a:r>
            <a:r>
              <a:rPr lang="hu-HU" sz="1600" dirty="0" err="1"/>
              <a:t>to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absence</a:t>
            </a:r>
            <a:r>
              <a:rPr lang="hu-HU" sz="1600" dirty="0"/>
              <a:t> of T and B </a:t>
            </a:r>
            <a:r>
              <a:rPr lang="hu-HU" sz="1600" dirty="0" err="1"/>
              <a:t>lymphocytes</a:t>
            </a:r>
            <a:r>
              <a:rPr lang="hu-HU" sz="1600" dirty="0"/>
              <a:t> tumor </a:t>
            </a:r>
            <a:r>
              <a:rPr lang="hu-HU" sz="1600" dirty="0" err="1"/>
              <a:t>cells</a:t>
            </a:r>
            <a:r>
              <a:rPr lang="hu-HU" sz="1600" dirty="0"/>
              <a:t> </a:t>
            </a:r>
            <a:r>
              <a:rPr lang="hu-HU" sz="1600" dirty="0" err="1" smtClean="0"/>
              <a:t>grow</a:t>
            </a:r>
            <a:r>
              <a:rPr lang="hu-HU" sz="1600" dirty="0" smtClean="0"/>
              <a:t> </a:t>
            </a:r>
            <a:r>
              <a:rPr lang="hu-HU" sz="1600" dirty="0" err="1"/>
              <a:t>in</a:t>
            </a:r>
            <a:r>
              <a:rPr lang="hu-HU" sz="1600" dirty="0"/>
              <a:t> SCID </a:t>
            </a:r>
            <a:r>
              <a:rPr lang="hu-HU" sz="1600" dirty="0" err="1"/>
              <a:t>mice</a:t>
            </a:r>
            <a:r>
              <a:rPr lang="hu-HU" sz="1600" dirty="0"/>
              <a:t>. </a:t>
            </a:r>
            <a:r>
              <a:rPr lang="hu-HU" sz="1600" dirty="0" err="1"/>
              <a:t>Nanoparticles</a:t>
            </a:r>
            <a:r>
              <a:rPr lang="hu-HU" sz="1600" dirty="0"/>
              <a:t> </a:t>
            </a:r>
            <a:r>
              <a:rPr lang="hu-HU" sz="1600" dirty="0" err="1"/>
              <a:t>carrying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specific</a:t>
            </a:r>
            <a:r>
              <a:rPr lang="hu-HU" sz="1600" dirty="0"/>
              <a:t> </a:t>
            </a:r>
            <a:r>
              <a:rPr lang="hu-HU" sz="1600" dirty="0" err="1"/>
              <a:t>antitumor</a:t>
            </a:r>
            <a:r>
              <a:rPr lang="hu-HU" sz="1600" dirty="0"/>
              <a:t> </a:t>
            </a:r>
            <a:r>
              <a:rPr lang="hu-HU" sz="1600" dirty="0" err="1"/>
              <a:t>agent</a:t>
            </a:r>
            <a:r>
              <a:rPr lang="hu-HU" sz="1600" dirty="0"/>
              <a:t> </a:t>
            </a:r>
            <a:r>
              <a:rPr lang="hu-HU" sz="1600" dirty="0" err="1"/>
              <a:t>will</a:t>
            </a:r>
            <a:r>
              <a:rPr lang="hu-HU" sz="1600" dirty="0"/>
              <a:t> be </a:t>
            </a:r>
            <a:r>
              <a:rPr lang="hu-HU" sz="1600" dirty="0" err="1"/>
              <a:t>targeted</a:t>
            </a:r>
            <a:r>
              <a:rPr lang="hu-HU" sz="1600" dirty="0"/>
              <a:t> </a:t>
            </a:r>
            <a:r>
              <a:rPr lang="hu-HU" sz="1600" dirty="0" err="1"/>
              <a:t>to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sites</a:t>
            </a:r>
            <a:r>
              <a:rPr lang="hu-HU" sz="1600" dirty="0"/>
              <a:t> of tumor </a:t>
            </a:r>
            <a:r>
              <a:rPr lang="hu-HU" sz="1600" dirty="0" err="1"/>
              <a:t>growth</a:t>
            </a:r>
            <a:r>
              <a:rPr lang="hu-HU" sz="1600" dirty="0"/>
              <a:t>. The </a:t>
            </a:r>
            <a:r>
              <a:rPr lang="hu-HU" sz="1600" dirty="0" err="1"/>
              <a:t>comparison</a:t>
            </a:r>
            <a:r>
              <a:rPr lang="hu-HU" sz="1600" dirty="0"/>
              <a:t> of </a:t>
            </a:r>
            <a:r>
              <a:rPr lang="hu-HU" sz="1600" dirty="0" err="1"/>
              <a:t>syngenic</a:t>
            </a:r>
            <a:r>
              <a:rPr lang="hu-HU" sz="1600" dirty="0"/>
              <a:t> </a:t>
            </a:r>
            <a:r>
              <a:rPr lang="hu-HU" sz="1600" dirty="0" err="1"/>
              <a:t>model</a:t>
            </a:r>
            <a:r>
              <a:rPr lang="hu-HU" sz="1600" dirty="0"/>
              <a:t> </a:t>
            </a:r>
            <a:r>
              <a:rPr lang="hu-HU" sz="1600" dirty="0" err="1"/>
              <a:t>with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xenograft</a:t>
            </a:r>
            <a:r>
              <a:rPr lang="hu-HU" sz="1600" dirty="0"/>
              <a:t> </a:t>
            </a:r>
            <a:r>
              <a:rPr lang="hu-HU" sz="1600" dirty="0" err="1"/>
              <a:t>model</a:t>
            </a:r>
            <a:r>
              <a:rPr lang="hu-HU" sz="1600" dirty="0"/>
              <a:t> </a:t>
            </a:r>
            <a:r>
              <a:rPr lang="hu-HU" sz="1600" dirty="0" err="1"/>
              <a:t>in</a:t>
            </a:r>
            <a:r>
              <a:rPr lang="hu-HU" sz="1600" dirty="0"/>
              <a:t> </a:t>
            </a:r>
            <a:r>
              <a:rPr lang="hu-HU" sz="1600" dirty="0" err="1"/>
              <a:t>itself</a:t>
            </a:r>
            <a:r>
              <a:rPr lang="hu-HU" sz="1600" dirty="0"/>
              <a:t> is </a:t>
            </a:r>
            <a:r>
              <a:rPr lang="hu-HU" sz="1600" dirty="0" err="1"/>
              <a:t>expected</a:t>
            </a:r>
            <a:r>
              <a:rPr lang="hu-HU" sz="1600" dirty="0"/>
              <a:t> </a:t>
            </a:r>
            <a:r>
              <a:rPr lang="hu-HU" sz="1600" dirty="0" err="1"/>
              <a:t>to</a:t>
            </a:r>
            <a:r>
              <a:rPr lang="hu-HU" sz="1600" dirty="0"/>
              <a:t> </a:t>
            </a:r>
            <a:r>
              <a:rPr lang="hu-HU" sz="1600" dirty="0" err="1"/>
              <a:t>reveal</a:t>
            </a:r>
            <a:r>
              <a:rPr lang="hu-HU" sz="1600" dirty="0"/>
              <a:t>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advantage</a:t>
            </a:r>
            <a:r>
              <a:rPr lang="hu-HU" sz="1600" dirty="0"/>
              <a:t> of </a:t>
            </a:r>
            <a:r>
              <a:rPr lang="hu-HU" sz="1600" dirty="0" err="1"/>
              <a:t>the</a:t>
            </a:r>
            <a:r>
              <a:rPr lang="hu-HU" sz="1600" dirty="0"/>
              <a:t> </a:t>
            </a:r>
            <a:r>
              <a:rPr lang="hu-HU" sz="1600" dirty="0" err="1"/>
              <a:t>presence</a:t>
            </a:r>
            <a:r>
              <a:rPr lang="hu-HU" sz="1600" dirty="0"/>
              <a:t> </a:t>
            </a:r>
            <a:r>
              <a:rPr lang="hu-HU" sz="1600" dirty="0" err="1"/>
              <a:t>of</a:t>
            </a:r>
            <a:r>
              <a:rPr lang="hu-HU" sz="1600" dirty="0"/>
              <a:t> </a:t>
            </a:r>
            <a:r>
              <a:rPr lang="hu-HU" sz="1600" dirty="0" err="1"/>
              <a:t>lymphocytes</a:t>
            </a:r>
            <a:r>
              <a:rPr lang="hu-HU" sz="1600" dirty="0"/>
              <a:t> </a:t>
            </a:r>
            <a:r>
              <a:rPr lang="hu-HU" sz="1600" dirty="0" err="1"/>
              <a:t>in</a:t>
            </a:r>
            <a:r>
              <a:rPr lang="hu-HU" sz="1600" dirty="0"/>
              <a:t> </a:t>
            </a:r>
            <a:r>
              <a:rPr lang="hu-HU" sz="1600" dirty="0" err="1"/>
              <a:t>supporting</a:t>
            </a:r>
            <a:r>
              <a:rPr lang="hu-HU" sz="1600" dirty="0"/>
              <a:t> </a:t>
            </a:r>
            <a:r>
              <a:rPr lang="hu-HU" sz="1600" dirty="0" err="1"/>
              <a:t>chemotherapy</a:t>
            </a:r>
            <a:r>
              <a:rPr lang="hu-HU" sz="1600" dirty="0"/>
              <a:t> </a:t>
            </a:r>
          </a:p>
        </p:txBody>
      </p:sp>
      <p:pic>
        <p:nvPicPr>
          <p:cNvPr id="36865" name="Kép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302" y="502162"/>
            <a:ext cx="6192688" cy="443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/>
          </a:bodyPr>
          <a:lstStyle/>
          <a:p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Syngenic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xenograft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tumor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models</a:t>
            </a:r>
            <a:endParaRPr lang="hu-H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412776"/>
            <a:ext cx="2520280" cy="206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églalap 7"/>
          <p:cNvSpPr/>
          <p:nvPr/>
        </p:nvSpPr>
        <p:spPr>
          <a:xfrm>
            <a:off x="6372200" y="836712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 smtClean="0"/>
              <a:t>Timing</a:t>
            </a:r>
            <a:r>
              <a:rPr lang="hu-HU" b="1" dirty="0" smtClean="0"/>
              <a:t> of </a:t>
            </a:r>
            <a:r>
              <a:rPr lang="hu-HU" b="1" dirty="0" err="1" smtClean="0"/>
              <a:t>metastasis</a:t>
            </a:r>
            <a:r>
              <a:rPr lang="hu-HU" b="1" dirty="0" smtClean="0"/>
              <a:t> </a:t>
            </a:r>
            <a:r>
              <a:rPr lang="hu-HU" b="1" dirty="0" err="1" smtClean="0"/>
              <a:t>formation</a:t>
            </a:r>
            <a:r>
              <a:rPr lang="hu-HU" b="1" dirty="0" smtClean="0"/>
              <a:t> :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8662802" y="642836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12</a:t>
            </a:r>
            <a:endParaRPr lang="hu-H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507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75340"/>
            <a:ext cx="9144000" cy="132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4860032" y="404664"/>
            <a:ext cx="4104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Local tumor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formation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upon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administration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of tumor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subcutaneous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u-HU" sz="2800" b="1" i="1" dirty="0" err="1" smtClean="0">
                <a:latin typeface="Times New Roman" pitchFamily="18" charset="0"/>
                <a:cs typeface="Times New Roman" pitchFamily="18" charset="0"/>
              </a:rPr>
              <a:t>s.c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.)   </a:t>
            </a:r>
          </a:p>
          <a:p>
            <a:r>
              <a:rPr lang="hu-H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injection</a:t>
            </a:r>
            <a:endParaRPr lang="hu-H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88024" y="4336676"/>
            <a:ext cx="4355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Trencsenyi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G, Marian T,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Bako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F,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Emri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M, Nagy G,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Kertai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P,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Banfalvi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G. Metastatic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hepatocarcinoma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He/De tumor model in rat. J. Cancer. 5(7), 548-558 (2014).</a:t>
            </a:r>
            <a:endParaRPr lang="hu-H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32440" y="640211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13</a:t>
            </a:r>
            <a:endParaRPr lang="hu-H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54"/>
            <a:ext cx="4067944" cy="626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3923928" y="332656"/>
            <a:ext cx="52200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   Local tumor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growth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hu-H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intravenous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u-HU" sz="2800" b="1" i="1" dirty="0" err="1" smtClean="0">
                <a:latin typeface="Times New Roman" pitchFamily="18" charset="0"/>
                <a:cs typeface="Times New Roman" pitchFamily="18" charset="0"/>
              </a:rPr>
              <a:t>i.v</a:t>
            </a:r>
            <a:r>
              <a:rPr lang="hu-HU" sz="2800" b="1" i="1" dirty="0" smtClean="0">
                <a:latin typeface="Times New Roman" pitchFamily="18" charset="0"/>
                <a:cs typeface="Times New Roman" pitchFamily="18" charset="0"/>
              </a:rPr>
              <a:t>.) 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administration</a:t>
            </a:r>
            <a:endParaRPr lang="hu-HU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5079"/>
            <a:ext cx="3923928" cy="24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32856"/>
            <a:ext cx="4293733" cy="327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églalap 7"/>
          <p:cNvSpPr/>
          <p:nvPr/>
        </p:nvSpPr>
        <p:spPr>
          <a:xfrm>
            <a:off x="4211960" y="1988840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4211960" y="2852936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4324854" y="5808555"/>
            <a:ext cx="4788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Trencsenyi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G, Marian T,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Bako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F,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Emri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M, Nagy G,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Kertai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P,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Banfalvi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G. Metastatic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hepatocarcinoma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He/De tumor model in rat. J. Cancer. 5(7), 548-558 (2014).</a:t>
            </a:r>
            <a:endParaRPr lang="hu-H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8564047" y="646728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14</a:t>
            </a:r>
            <a:endParaRPr lang="hu-H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hu-HU" sz="5300" b="1" dirty="0" smtClean="0"/>
              <a:t>   </a:t>
            </a:r>
            <a:r>
              <a:rPr lang="hu-HU" sz="5300" b="1" dirty="0" err="1" smtClean="0"/>
              <a:t>Subrenal</a:t>
            </a:r>
            <a:r>
              <a:rPr lang="hu-HU" sz="5300" b="1" dirty="0" smtClean="0"/>
              <a:t> </a:t>
            </a:r>
            <a:r>
              <a:rPr lang="hu-HU" sz="5300" b="1" dirty="0" err="1" smtClean="0"/>
              <a:t>rat</a:t>
            </a:r>
            <a:r>
              <a:rPr lang="hu-HU" sz="5300" b="1" dirty="0" smtClean="0"/>
              <a:t> </a:t>
            </a:r>
            <a:r>
              <a:rPr lang="hu-HU" sz="5300" b="1" dirty="0" err="1" smtClean="0"/>
              <a:t>implantation</a:t>
            </a:r>
            <a:r>
              <a:rPr lang="hu-HU" sz="5300" b="1" dirty="0" smtClean="0"/>
              <a:t> </a:t>
            </a:r>
            <a:r>
              <a:rPr lang="hu-HU" sz="5300" b="1" dirty="0" err="1" smtClean="0"/>
              <a:t>model</a:t>
            </a:r>
            <a:r>
              <a:rPr lang="hu-HU" sz="5300" b="1" dirty="0" smtClean="0"/>
              <a:t/>
            </a:r>
            <a:br>
              <a:rPr lang="hu-HU" sz="5300" b="1" dirty="0" smtClean="0"/>
            </a:br>
            <a:r>
              <a:rPr lang="hu-HU" sz="5300" b="1" dirty="0" smtClean="0"/>
              <a:t>   </a:t>
            </a:r>
            <a:r>
              <a:rPr lang="hu-HU" sz="4000" dirty="0" smtClean="0"/>
              <a:t>He/De,    Ne/De,   </a:t>
            </a:r>
            <a:r>
              <a:rPr lang="hu-HU" sz="4000" dirty="0" err="1" smtClean="0"/>
              <a:t>Me</a:t>
            </a:r>
            <a:r>
              <a:rPr lang="hu-HU" sz="4000" dirty="0" smtClean="0"/>
              <a:t>/</a:t>
            </a:r>
            <a:r>
              <a:rPr lang="hu-HU" sz="4000" dirty="0" err="1" smtClean="0"/>
              <a:t>De</a:t>
            </a:r>
            <a:r>
              <a:rPr lang="hu-HU" sz="4000" dirty="0" smtClean="0"/>
              <a:t>, My1/De,  My2/De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200" dirty="0" err="1" smtClean="0"/>
              <a:t>hepatocarcinoma</a:t>
            </a:r>
            <a:r>
              <a:rPr lang="hu-HU" sz="2200" dirty="0" smtClean="0"/>
              <a:t>, </a:t>
            </a:r>
            <a:r>
              <a:rPr lang="hu-HU" sz="2200" dirty="0" err="1" smtClean="0"/>
              <a:t>nephroblastoma</a:t>
            </a:r>
            <a:r>
              <a:rPr lang="hu-HU" sz="2200" dirty="0" smtClean="0"/>
              <a:t>, </a:t>
            </a:r>
            <a:r>
              <a:rPr lang="hu-HU" sz="2200" dirty="0" err="1" smtClean="0"/>
              <a:t>melanoma</a:t>
            </a:r>
            <a:r>
              <a:rPr lang="hu-HU" sz="2200" dirty="0" smtClean="0"/>
              <a:t> , </a:t>
            </a:r>
            <a:r>
              <a:rPr lang="hu-HU" sz="2200" dirty="0" err="1" smtClean="0"/>
              <a:t>myeloid</a:t>
            </a:r>
            <a:r>
              <a:rPr lang="hu-HU" sz="2200" dirty="0" smtClean="0"/>
              <a:t> </a:t>
            </a:r>
            <a:r>
              <a:rPr lang="hu-HU" sz="2200" dirty="0" err="1" smtClean="0"/>
              <a:t>leukemia</a:t>
            </a:r>
            <a:r>
              <a:rPr lang="hu-HU" sz="2200" dirty="0" smtClean="0"/>
              <a:t>, </a:t>
            </a:r>
            <a:r>
              <a:rPr lang="hu-HU" sz="2200" dirty="0" err="1" smtClean="0"/>
              <a:t>myeloid</a:t>
            </a:r>
            <a:r>
              <a:rPr lang="hu-HU" sz="2200" dirty="0" smtClean="0"/>
              <a:t> </a:t>
            </a:r>
            <a:r>
              <a:rPr lang="hu-HU" sz="2200" dirty="0" err="1" smtClean="0"/>
              <a:t>leukemia</a:t>
            </a:r>
            <a:r>
              <a:rPr lang="hu-HU" sz="2200" dirty="0" smtClean="0"/>
              <a:t> </a:t>
            </a:r>
            <a:endParaRPr lang="hu-HU" sz="2200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20888"/>
            <a:ext cx="8372101" cy="263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616530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Trencsenyi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G, Nagy G,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Kahlik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Kertai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P,  Kiss A,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Banfalvi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G. Lymphoid metastasis of rat My2/De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leukemia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hu-H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Leukemia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Res. 38, 586-593 (2014).</a:t>
            </a:r>
            <a:endParaRPr lang="hu-H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740352" y="4221088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PTN</a:t>
            </a:r>
            <a:endParaRPr lang="hu-H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623621" y="631919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15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Tissue distribution 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radioactivity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i="1" dirty="0" err="1" smtClean="0">
                <a:latin typeface="Times New Roman" pitchFamily="18" charset="0"/>
                <a:cs typeface="Times New Roman" pitchFamily="18" charset="0"/>
              </a:rPr>
              <a:t>i.v</a:t>
            </a:r>
            <a:r>
              <a:rPr lang="hu-HU" sz="28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administration of </a:t>
            </a:r>
            <a:r>
              <a:rPr lang="en-US" sz="2800" b="1" baseline="30000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FDG in Ne/De or He/De tumor-bearing rats</a:t>
            </a:r>
            <a:endParaRPr lang="hu-H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Figure 5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5894360" cy="3884921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5229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Metastatic potential of Ne/De and He/De cells, plasma, muscle, tumor,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parathymic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lymph nodes, thymus, liver and kidney expressed as DAR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differential absorption ratio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587553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Trencsenyi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G., Kertai P.,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Bako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F., Hunyadi J.,Marian T., Hargitai Z.,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Pocsi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I., Muranyi E.,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Hornyak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L. and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Banfalvi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G. 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Renal capsule 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Parathymic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lymph node complex: A new i</a:t>
            </a:r>
            <a:r>
              <a:rPr lang="en-GB" sz="1400" i="1" dirty="0" smtClean="0">
                <a:latin typeface="Times New Roman" pitchFamily="18" charset="0"/>
                <a:cs typeface="Times New Roman" pitchFamily="18" charset="0"/>
              </a:rPr>
              <a:t>n vivo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metastatic model in rats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Anticancer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Res. 29(6):2121-2126 (2009) </a:t>
            </a:r>
            <a:endParaRPr lang="hu-H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084168" y="1628800"/>
            <a:ext cx="3018775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 smtClean="0">
                <a:latin typeface="Times New Roman" pitchFamily="18" charset="0"/>
                <a:cs typeface="Times New Roman" pitchFamily="18" charset="0"/>
              </a:rPr>
              <a:t>Metabolism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hu-H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tumor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s and</a:t>
            </a:r>
          </a:p>
          <a:p>
            <a:pPr>
              <a:buFontTx/>
              <a:buChar char="-"/>
            </a:pP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PTNs</a:t>
            </a:r>
            <a:endParaRPr lang="hu-H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hu-H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low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tissues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8532440" y="6377371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16</a:t>
            </a:r>
            <a:endParaRPr lang="hu-H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Tissue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distribution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3200" b="1" baseline="30000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FDG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outer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 part of 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tumor</a:t>
            </a:r>
            <a:endParaRPr lang="hu-H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5737597" cy="375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537186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 dirty="0" err="1" smtClean="0">
                <a:latin typeface="Times New Roman" pitchFamily="18" charset="0"/>
                <a:cs typeface="Times New Roman" pitchFamily="18" charset="0"/>
              </a:rPr>
              <a:t>Outward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 tumor </a:t>
            </a:r>
            <a:r>
              <a:rPr lang="hu-HU" i="1" dirty="0" err="1" smtClean="0">
                <a:latin typeface="Times New Roman" pitchFamily="18" charset="0"/>
                <a:cs typeface="Times New Roman" pitchFamily="18" charset="0"/>
              </a:rPr>
              <a:t>growth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  and </a:t>
            </a:r>
            <a:r>
              <a:rPr lang="hu-HU" i="1" dirty="0" err="1" smtClean="0">
                <a:latin typeface="Times New Roman" pitchFamily="18" charset="0"/>
                <a:cs typeface="Times New Roman" pitchFamily="18" charset="0"/>
              </a:rPr>
              <a:t>inward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i="1" dirty="0" err="1" smtClean="0">
                <a:latin typeface="Times New Roman" pitchFamily="18" charset="0"/>
                <a:cs typeface="Times New Roman" pitchFamily="18" charset="0"/>
              </a:rPr>
              <a:t>necrosis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i="1" dirty="0" err="1" smtClean="0">
                <a:latin typeface="Times New Roman" pitchFamily="18" charset="0"/>
                <a:cs typeface="Times New Roman" pitchFamily="18" charset="0"/>
              </a:rPr>
              <a:t>HeDe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hu-HU" i="1" dirty="0" err="1" smtClean="0">
                <a:latin typeface="Times New Roman" pitchFamily="18" charset="0"/>
                <a:cs typeface="Times New Roman" pitchFamily="18" charset="0"/>
              </a:rPr>
              <a:t>NeDe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i="1" dirty="0" err="1" smtClean="0">
                <a:latin typeface="Times New Roman" pitchFamily="18" charset="0"/>
                <a:cs typeface="Times New Roman" pitchFamily="18" charset="0"/>
              </a:rPr>
              <a:t>tumors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expressed as DAR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differential absorption ratio</a:t>
            </a:r>
            <a:r>
              <a:rPr lang="hu-HU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hu-H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-9713" y="601296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Trencsenyi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G., Kertai P.,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Bako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F., Hunyadi J.,Marian T., Hargitai Z.,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Pocsi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I., Muranyi E.,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Hornyak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L. and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Banfalvi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G. 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Renal capsule 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Parathymic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lymph node complex: A new i</a:t>
            </a:r>
            <a:r>
              <a:rPr lang="en-GB" sz="1400" i="1" dirty="0" smtClean="0">
                <a:latin typeface="Times New Roman" pitchFamily="18" charset="0"/>
                <a:cs typeface="Times New Roman" pitchFamily="18" charset="0"/>
              </a:rPr>
              <a:t>n vivo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metastatic model in rats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Anticancer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Res. 29(6):2121-2126 (2009) </a:t>
            </a:r>
            <a:endParaRPr lang="hu-H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993904" y="1988840"/>
            <a:ext cx="315009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 smtClean="0">
                <a:latin typeface="Times New Roman" pitchFamily="18" charset="0"/>
                <a:cs typeface="Times New Roman" pitchFamily="18" charset="0"/>
              </a:rPr>
              <a:t>Metabolism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hu-H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external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part of </a:t>
            </a:r>
          </a:p>
          <a:p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tumor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s </a:t>
            </a:r>
          </a:p>
          <a:p>
            <a:endParaRPr lang="hu-H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low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part of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tumors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8676456" y="653618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17</a:t>
            </a:r>
            <a:endParaRPr lang="hu-H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04664"/>
            <a:ext cx="5832648" cy="420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1115616" y="0"/>
            <a:ext cx="73029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 err="1" smtClean="0"/>
              <a:t>Subrenal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implantation</a:t>
            </a:r>
            <a:r>
              <a:rPr lang="hu-HU" sz="3600" b="1" dirty="0" smtClean="0"/>
              <a:t> of tumor </a:t>
            </a:r>
            <a:r>
              <a:rPr lang="hu-HU" sz="3600" b="1" dirty="0" err="1" smtClean="0"/>
              <a:t>cells</a:t>
            </a:r>
            <a:r>
              <a:rPr lang="hu-HU" sz="3600" b="1" dirty="0" smtClean="0"/>
              <a:t> </a:t>
            </a:r>
            <a:endParaRPr lang="hu-HU" sz="3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09120"/>
            <a:ext cx="9036970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-74192" y="602128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Trencsenyi</a:t>
            </a:r>
            <a:r>
              <a:rPr lang="en-US" sz="1400" dirty="0"/>
              <a:t> G, Marian T, </a:t>
            </a:r>
            <a:r>
              <a:rPr lang="en-US" sz="1400" dirty="0" err="1"/>
              <a:t>Bako</a:t>
            </a:r>
            <a:r>
              <a:rPr lang="en-US" sz="1400" dirty="0"/>
              <a:t> F, </a:t>
            </a:r>
            <a:r>
              <a:rPr lang="en-US" sz="1400" dirty="0" err="1"/>
              <a:t>Emri</a:t>
            </a:r>
            <a:r>
              <a:rPr lang="en-US" sz="1400" dirty="0"/>
              <a:t> M, Nagy G, </a:t>
            </a:r>
            <a:r>
              <a:rPr lang="en-US" sz="1400" dirty="0" err="1"/>
              <a:t>Kertai</a:t>
            </a:r>
            <a:r>
              <a:rPr lang="en-US" sz="1400" dirty="0"/>
              <a:t> P,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Banfalvi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G</a:t>
            </a:r>
            <a:r>
              <a:rPr lang="en-US" sz="1400" dirty="0"/>
              <a:t>. Metastatic </a:t>
            </a:r>
            <a:r>
              <a:rPr lang="en-US" sz="1400" dirty="0" err="1"/>
              <a:t>hepatocarcinoma</a:t>
            </a:r>
            <a:r>
              <a:rPr lang="en-US" sz="1400" dirty="0"/>
              <a:t> He/De tumor model in rat. J. Cancer. 5(7), 548-558 (2014).</a:t>
            </a:r>
            <a:endParaRPr lang="hu-HU" sz="1400" dirty="0"/>
          </a:p>
        </p:txBody>
      </p:sp>
      <p:sp>
        <p:nvSpPr>
          <p:cNvPr id="2" name="Téglalap 1"/>
          <p:cNvSpPr/>
          <p:nvPr/>
        </p:nvSpPr>
        <p:spPr>
          <a:xfrm>
            <a:off x="8651104" y="648866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18</a:t>
            </a:r>
            <a:endParaRPr lang="hu-H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Aim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251520" y="1340768"/>
            <a:ext cx="87129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Abdominal organs are frequent targets of cancer cell invasion, but less known for their metastatic potential to other organs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3200" dirty="0" err="1" smtClean="0">
                <a:latin typeface="Times New Roman" pitchFamily="18" charset="0"/>
                <a:cs typeface="Times New Roman" pitchFamily="18" charset="0"/>
              </a:rPr>
              <a:t>particularly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dirty="0" err="1" smtClean="0">
                <a:latin typeface="Times New Roman" pitchFamily="18" charset="0"/>
                <a:cs typeface="Times New Roman" pitchFamily="18" charset="0"/>
              </a:rPr>
              <a:t>breast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hu-H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3200" dirty="0" err="1" smtClean="0"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dirty="0" err="1" smtClean="0">
                <a:latin typeface="Times New Roman" pitchFamily="18" charset="0"/>
                <a:cs typeface="Times New Roman" pitchFamily="18" charset="0"/>
              </a:rPr>
              <a:t>aim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dirty="0" err="1" smtClean="0"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to follow the common steps of abdominal tumor cell progression in rats upon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i.p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administration,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subrenal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subhepatic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implantation of solid tumor and leukemia cells and mimicking their migration with inorganic colloidal particles. </a:t>
            </a:r>
            <a:endParaRPr lang="hu-H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8460432" y="6481802"/>
            <a:ext cx="337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8612832" y="625152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Autofit/>
          </a:bodyPr>
          <a:lstStyle/>
          <a:p>
            <a:r>
              <a:rPr lang="hu-HU" sz="3400" b="1" dirty="0" err="1" smtClean="0">
                <a:latin typeface="Times New Roman" pitchFamily="18" charset="0"/>
                <a:cs typeface="Times New Roman" pitchFamily="18" charset="0"/>
              </a:rPr>
              <a:t>Lagging</a:t>
            </a:r>
            <a:r>
              <a:rPr lang="hu-HU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400" b="1" dirty="0" err="1" smtClean="0">
                <a:latin typeface="Times New Roman" pitchFamily="18" charset="0"/>
                <a:cs typeface="Times New Roman" pitchFamily="18" charset="0"/>
              </a:rPr>
              <a:t>angiogenesis</a:t>
            </a:r>
            <a:r>
              <a:rPr lang="hu-HU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400" b="1" dirty="0" err="1" smtClean="0">
                <a:latin typeface="Times New Roman" pitchFamily="18" charset="0"/>
                <a:cs typeface="Times New Roman" pitchFamily="18" charset="0"/>
              </a:rPr>
              <a:t>during</a:t>
            </a:r>
            <a:r>
              <a:rPr lang="hu-HU" sz="3400" b="1" dirty="0" smtClean="0">
                <a:latin typeface="Times New Roman" pitchFamily="18" charset="0"/>
                <a:cs typeface="Times New Roman" pitchFamily="18" charset="0"/>
              </a:rPr>
              <a:t> tumor </a:t>
            </a:r>
            <a:r>
              <a:rPr lang="hu-HU" sz="3400" b="1" dirty="0" err="1" smtClean="0">
                <a:latin typeface="Times New Roman" pitchFamily="18" charset="0"/>
                <a:cs typeface="Times New Roman" pitchFamily="18" charset="0"/>
              </a:rPr>
              <a:t>formation</a:t>
            </a:r>
            <a:r>
              <a:rPr lang="hu-HU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subrenal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implantation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HeDe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hu-H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600172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4869160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Tumor </a:t>
            </a:r>
            <a:r>
              <a:rPr lang="hu-HU" b="1" dirty="0" err="1" smtClean="0"/>
              <a:t>growth</a:t>
            </a:r>
            <a:r>
              <a:rPr lang="hu-HU" b="1" dirty="0" smtClean="0"/>
              <a:t> </a:t>
            </a:r>
            <a:r>
              <a:rPr lang="hu-HU" b="1" dirty="0" err="1" smtClean="0"/>
              <a:t>outward</a:t>
            </a:r>
            <a:r>
              <a:rPr lang="hu-HU" b="1" dirty="0" smtClean="0"/>
              <a:t>  </a:t>
            </a:r>
            <a:r>
              <a:rPr lang="hu-HU" b="1" dirty="0" err="1" smtClean="0"/>
              <a:t>with</a:t>
            </a:r>
            <a:r>
              <a:rPr lang="hu-HU" b="1" dirty="0" smtClean="0"/>
              <a:t> </a:t>
            </a:r>
            <a:r>
              <a:rPr lang="hu-HU" b="1" dirty="0" err="1" smtClean="0"/>
              <a:t>disruption</a:t>
            </a:r>
            <a:r>
              <a:rPr lang="hu-HU" b="1" dirty="0" smtClean="0"/>
              <a:t> of  </a:t>
            </a:r>
            <a:r>
              <a:rPr lang="hu-HU" b="1" dirty="0" err="1" smtClean="0"/>
              <a:t>capillaries</a:t>
            </a:r>
            <a:r>
              <a:rPr lang="hu-HU" b="1" dirty="0" smtClean="0"/>
              <a:t>, </a:t>
            </a:r>
            <a:r>
              <a:rPr lang="hu-HU" b="1" dirty="0" err="1" smtClean="0"/>
              <a:t>blood</a:t>
            </a:r>
            <a:r>
              <a:rPr lang="hu-HU" b="1" dirty="0" smtClean="0"/>
              <a:t> and tumor </a:t>
            </a:r>
            <a:r>
              <a:rPr lang="hu-HU" b="1" dirty="0" err="1" smtClean="0"/>
              <a:t>cells</a:t>
            </a:r>
            <a:r>
              <a:rPr lang="hu-HU" b="1" dirty="0" smtClean="0"/>
              <a:t>  pour out </a:t>
            </a:r>
            <a:r>
              <a:rPr lang="hu-HU" b="1" dirty="0" err="1" smtClean="0"/>
              <a:t>through</a:t>
            </a:r>
            <a:r>
              <a:rPr lang="hu-HU" b="1" dirty="0" smtClean="0"/>
              <a:t>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disruptions</a:t>
            </a:r>
            <a:r>
              <a:rPr lang="hu-HU" b="1" dirty="0" smtClean="0"/>
              <a:t>.</a:t>
            </a:r>
            <a:endParaRPr lang="hu-H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7" y="2132856"/>
            <a:ext cx="2736304" cy="22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0" y="583168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Trencsenyi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G., Kertai P.,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Bako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F., Hunyadi J.,Marian T., Hargitai Z.,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Pocsi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I., Muranyi E.,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Hornyak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L. and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Banfalvi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G. 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Renal capsule 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Parathymic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lymph node complex: A new i</a:t>
            </a:r>
            <a:r>
              <a:rPr lang="en-GB" sz="1400" i="1" dirty="0" smtClean="0">
                <a:latin typeface="Times New Roman" pitchFamily="18" charset="0"/>
                <a:cs typeface="Times New Roman" pitchFamily="18" charset="0"/>
              </a:rPr>
              <a:t>n vivo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metastatic model in rats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Anticancer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Res. 29(6):2121-2126 (2009) </a:t>
            </a:r>
            <a:endParaRPr lang="hu-H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662802" y="636255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19</a:t>
            </a:r>
            <a:endParaRPr lang="hu-H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86550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/>
            </a:r>
            <a:br>
              <a:rPr lang="hu-HU" dirty="0" smtClean="0"/>
            </a:br>
            <a:r>
              <a:rPr lang="hu-HU" sz="4000" b="1" dirty="0" err="1" smtClean="0">
                <a:latin typeface="Times New Roman" pitchFamily="18" charset="0"/>
                <a:cs typeface="Times New Roman" pitchFamily="18" charset="0"/>
              </a:rPr>
              <a:t>Subrenal</a:t>
            </a: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4000" b="1" dirty="0" err="1" smtClean="0">
                <a:latin typeface="Times New Roman" pitchFamily="18" charset="0"/>
                <a:cs typeface="Times New Roman" pitchFamily="18" charset="0"/>
              </a:rPr>
              <a:t>implantation</a:t>
            </a: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 of  </a:t>
            </a:r>
            <a:r>
              <a:rPr lang="hu-HU" sz="4000" b="1" dirty="0" err="1" smtClean="0">
                <a:latin typeface="Times New Roman" pitchFamily="18" charset="0"/>
                <a:cs typeface="Times New Roman" pitchFamily="18" charset="0"/>
              </a:rPr>
              <a:t>nephroblastoma</a:t>
            </a: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u-HU" sz="4000" b="1" dirty="0" err="1" smtClean="0">
                <a:latin typeface="Times New Roman" pitchFamily="18" charset="0"/>
                <a:cs typeface="Times New Roman" pitchFamily="18" charset="0"/>
              </a:rPr>
              <a:t>NeDe</a:t>
            </a: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hu-HU" sz="4000" b="1" dirty="0" err="1" smtClean="0"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100" dirty="0" err="1" smtClean="0">
                <a:latin typeface="Times New Roman" pitchFamily="18" charset="0"/>
                <a:cs typeface="Times New Roman" pitchFamily="18" charset="0"/>
              </a:rPr>
              <a:t>Enlargement</a:t>
            </a:r>
            <a:r>
              <a:rPr lang="hu-HU" sz="31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3100" dirty="0" err="1" smtClean="0">
                <a:latin typeface="Times New Roman" pitchFamily="18" charset="0"/>
                <a:cs typeface="Times New Roman" pitchFamily="18" charset="0"/>
              </a:rPr>
              <a:t>parathymic</a:t>
            </a:r>
            <a:r>
              <a:rPr lang="hu-H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100" dirty="0" err="1" smtClean="0">
                <a:latin typeface="Times New Roman" pitchFamily="18" charset="0"/>
                <a:cs typeface="Times New Roman" pitchFamily="18" charset="0"/>
              </a:rPr>
              <a:t>lymph</a:t>
            </a:r>
            <a:r>
              <a:rPr lang="hu-H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100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hu-HU" sz="3100" dirty="0" smtClean="0">
                <a:latin typeface="Times New Roman" pitchFamily="18" charset="0"/>
                <a:cs typeface="Times New Roman" pitchFamily="18" charset="0"/>
              </a:rPr>
              <a:t> (PTN) 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064"/>
            <a:ext cx="3245155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005064"/>
            <a:ext cx="4855397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293096"/>
            <a:ext cx="3915435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églalap 7"/>
          <p:cNvSpPr/>
          <p:nvPr/>
        </p:nvSpPr>
        <p:spPr>
          <a:xfrm>
            <a:off x="7045" y="590369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Rozsa D,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Trencsenyi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G, Kertai P, Marian T, Nagy G, </a:t>
            </a:r>
            <a:r>
              <a:rPr lang="hu-HU" sz="1400" b="1" dirty="0" err="1" smtClean="0">
                <a:latin typeface="Times New Roman" pitchFamily="18" charset="0"/>
                <a:cs typeface="Times New Roman" pitchFamily="18" charset="0"/>
              </a:rPr>
              <a:t>Banfalvi</a:t>
            </a:r>
            <a:r>
              <a:rPr lang="hu-H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b="1" dirty="0" err="1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hu-HU" sz="1400" b="1" dirty="0" smtClean="0">
                <a:latin typeface="Times New Roman" pitchFamily="18" charset="0"/>
                <a:cs typeface="Times New Roman" pitchFamily="18" charset="0"/>
              </a:rPr>
              <a:t>.: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Lymphatic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spread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mesenchymal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renal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tumor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metastatic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parathymic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lymph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nodes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Histol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Histopathol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24:1367-1379 (2009). </a:t>
            </a:r>
            <a:endParaRPr lang="hu-H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618946" y="624224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20</a:t>
            </a:r>
            <a:endParaRPr lang="hu-H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0411" y="908720"/>
            <a:ext cx="5395225" cy="407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5085184"/>
            <a:ext cx="5184576" cy="98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607317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Rozsa D,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Trencsenyi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G, Kertai P, Marian T, Nagy G,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Banfalvi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Lymphatic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spread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mesenchymal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renal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tumor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metastatic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parathymic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lymph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nodes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Histol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Histopathol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24:1367-1379 (2009). </a:t>
            </a:r>
            <a:endParaRPr lang="hu-H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Lipid</a:t>
            </a:r>
            <a:r>
              <a:rPr lang="hu-HU" dirty="0" smtClean="0"/>
              <a:t> </a:t>
            </a:r>
            <a:r>
              <a:rPr lang="hu-HU" dirty="0" err="1" smtClean="0"/>
              <a:t>formation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NeDe</a:t>
            </a:r>
            <a:r>
              <a:rPr lang="hu-HU" dirty="0" smtClean="0"/>
              <a:t> </a:t>
            </a:r>
            <a:r>
              <a:rPr lang="hu-HU" dirty="0" err="1" smtClean="0"/>
              <a:t>primary</a:t>
            </a:r>
            <a:r>
              <a:rPr lang="hu-HU" dirty="0" smtClean="0"/>
              <a:t> tumor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8607499" y="641172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21</a:t>
            </a:r>
            <a:endParaRPr lang="hu-H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3" y="810693"/>
            <a:ext cx="9144000" cy="560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539552" y="0"/>
            <a:ext cx="8305800" cy="1143000"/>
          </a:xfrm>
        </p:spPr>
        <p:txBody>
          <a:bodyPr/>
          <a:lstStyle/>
          <a:p>
            <a:pPr algn="ctr"/>
            <a:r>
              <a:rPr lang="hu-HU" dirty="0" err="1" smtClean="0"/>
              <a:t>Lipogenesis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NeDe</a:t>
            </a:r>
            <a:r>
              <a:rPr lang="hu-HU" dirty="0" smtClean="0"/>
              <a:t> tumor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0" y="6152293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Rozsa D,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Trencsenyi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G, Kertai P, Marian T, Nagy G,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Banfalvi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Lymphatic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spread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mesenchymal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renal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tumor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metastatic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parathymic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lymph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nodes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Histol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Histopathol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24:1367-1379 (2009). </a:t>
            </a:r>
            <a:endParaRPr lang="hu-H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604448" y="6413903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22</a:t>
            </a:r>
            <a:endParaRPr lang="hu-H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9126537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err="1" smtClean="0"/>
              <a:t>Metastasis</a:t>
            </a:r>
            <a:r>
              <a:rPr lang="hu-HU" b="1" dirty="0" smtClean="0"/>
              <a:t> </a:t>
            </a:r>
            <a:r>
              <a:rPr lang="hu-HU" b="1" dirty="0" err="1" smtClean="0"/>
              <a:t>in</a:t>
            </a:r>
            <a:r>
              <a:rPr lang="hu-HU" b="1" dirty="0" smtClean="0"/>
              <a:t> </a:t>
            </a:r>
            <a:r>
              <a:rPr lang="hu-HU" b="1" dirty="0" err="1" smtClean="0"/>
              <a:t>parathymic</a:t>
            </a:r>
            <a:r>
              <a:rPr lang="hu-HU" b="1" dirty="0" smtClean="0"/>
              <a:t> </a:t>
            </a:r>
            <a:r>
              <a:rPr lang="hu-HU" b="1" dirty="0" err="1" smtClean="0"/>
              <a:t>lymph</a:t>
            </a:r>
            <a:r>
              <a:rPr lang="hu-HU" b="1" dirty="0" smtClean="0"/>
              <a:t> </a:t>
            </a:r>
            <a:r>
              <a:rPr lang="hu-HU" b="1" dirty="0" err="1" smtClean="0"/>
              <a:t>nodes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err="1" smtClean="0"/>
              <a:t>caused</a:t>
            </a:r>
            <a:r>
              <a:rPr lang="hu-HU" b="1" dirty="0" smtClean="0"/>
              <a:t> </a:t>
            </a:r>
            <a:r>
              <a:rPr lang="hu-HU" b="1" dirty="0" err="1" smtClean="0"/>
              <a:t>by</a:t>
            </a:r>
            <a:r>
              <a:rPr lang="hu-HU" b="1" dirty="0" smtClean="0"/>
              <a:t> </a:t>
            </a:r>
            <a:r>
              <a:rPr lang="hu-HU" b="1" dirty="0" err="1" smtClean="0"/>
              <a:t>nephroblastoma</a:t>
            </a:r>
            <a:r>
              <a:rPr lang="hu-HU" b="1" dirty="0" smtClean="0"/>
              <a:t> (</a:t>
            </a:r>
            <a:r>
              <a:rPr lang="hu-HU" b="1" dirty="0" err="1" smtClean="0"/>
              <a:t>NeDe</a:t>
            </a:r>
            <a:r>
              <a:rPr lang="hu-HU" b="1" dirty="0" smtClean="0"/>
              <a:t>) </a:t>
            </a:r>
            <a:r>
              <a:rPr lang="hu-HU" b="1" dirty="0" err="1" smtClean="0"/>
              <a:t>cell</a:t>
            </a:r>
            <a:r>
              <a:rPr lang="hu-HU" b="1" dirty="0" smtClean="0"/>
              <a:t> </a:t>
            </a:r>
            <a:r>
              <a:rPr lang="hu-HU" b="1" dirty="0" err="1" smtClean="0"/>
              <a:t>implantation</a:t>
            </a:r>
            <a:endParaRPr lang="hu-HU" b="1" dirty="0"/>
          </a:p>
        </p:txBody>
      </p:sp>
      <p:sp>
        <p:nvSpPr>
          <p:cNvPr id="5" name="Téglalap 4"/>
          <p:cNvSpPr/>
          <p:nvPr/>
        </p:nvSpPr>
        <p:spPr>
          <a:xfrm>
            <a:off x="0" y="605671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Rozsa D,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Trencsenyi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G, Kertai P, Marian T, Nagy G,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Banfalvi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Lymphatic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spread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of 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mesenchymal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renal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tumor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metastatic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parathymic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lymph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nodes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Histol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Histopathol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24:1367-1379 (2009). </a:t>
            </a:r>
            <a:endParaRPr lang="hu-H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0" y="3933056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hu-HU" dirty="0" smtClean="0"/>
              <a:t>E</a:t>
            </a:r>
            <a:r>
              <a:rPr lang="en-US" dirty="0" err="1" smtClean="0"/>
              <a:t>levated</a:t>
            </a:r>
            <a:r>
              <a:rPr lang="en-US" dirty="0" smtClean="0"/>
              <a:t> peripheral pressure in abdominal </a:t>
            </a:r>
            <a:r>
              <a:rPr lang="hu-HU" dirty="0" err="1" smtClean="0"/>
              <a:t>kidney</a:t>
            </a:r>
            <a:r>
              <a:rPr lang="hu-HU" dirty="0" smtClean="0"/>
              <a:t> </a:t>
            </a:r>
            <a:r>
              <a:rPr lang="en-US" dirty="0" smtClean="0"/>
              <a:t>tumor</a:t>
            </a:r>
            <a:r>
              <a:rPr lang="hu-HU" dirty="0" smtClean="0"/>
              <a:t>  </a:t>
            </a:r>
          </a:p>
          <a:p>
            <a:pPr marL="342900" indent="-342900">
              <a:buAutoNum type="alphaLcParenR"/>
            </a:pPr>
            <a:r>
              <a:rPr lang="en-US" dirty="0" smtClean="0"/>
              <a:t>produces an increased amount of fluid accumulating in the peritoneal cavity. </a:t>
            </a:r>
            <a:endParaRPr lang="hu-HU" dirty="0" smtClean="0"/>
          </a:p>
          <a:p>
            <a:pPr marL="342900" indent="-342900"/>
            <a:r>
              <a:rPr lang="hu-HU" sz="1400" dirty="0" smtClean="0"/>
              <a:t>         (</a:t>
            </a:r>
            <a:r>
              <a:rPr lang="en-US" sz="1400" dirty="0" err="1" smtClean="0"/>
              <a:t>Uroperitoneum</a:t>
            </a:r>
            <a:r>
              <a:rPr lang="en-US" sz="1400" dirty="0" smtClean="0"/>
              <a:t> subsequent to kidney, </a:t>
            </a:r>
            <a:r>
              <a:rPr lang="en-US" sz="1400" dirty="0" err="1" smtClean="0"/>
              <a:t>ureter</a:t>
            </a:r>
            <a:r>
              <a:rPr lang="en-US" sz="1400" dirty="0" smtClean="0"/>
              <a:t>, bladder, or urethra rupture also cause an increased amount of effusion in the abdomen</a:t>
            </a:r>
            <a:r>
              <a:rPr lang="hu-HU" sz="1400" dirty="0" smtClean="0"/>
              <a:t>. P</a:t>
            </a:r>
            <a:r>
              <a:rPr lang="en-US" sz="1400" dirty="0" err="1" smtClean="0"/>
              <a:t>leural</a:t>
            </a:r>
            <a:r>
              <a:rPr lang="en-US" sz="1400" dirty="0" smtClean="0"/>
              <a:t> </a:t>
            </a:r>
            <a:r>
              <a:rPr lang="en-US" sz="1400" dirty="0" err="1" smtClean="0"/>
              <a:t>neoplastic</a:t>
            </a:r>
            <a:r>
              <a:rPr lang="en-US" sz="1400" dirty="0" smtClean="0"/>
              <a:t> effusions are known to occur frequently </a:t>
            </a:r>
            <a:r>
              <a:rPr lang="hu-HU" sz="1400" dirty="0" smtClean="0"/>
              <a:t>(</a:t>
            </a:r>
            <a:r>
              <a:rPr lang="en-US" sz="1400" dirty="0" err="1" smtClean="0"/>
              <a:t>Ultmann</a:t>
            </a:r>
            <a:r>
              <a:rPr lang="en-US" sz="1400" dirty="0" smtClean="0"/>
              <a:t> JE: </a:t>
            </a:r>
            <a:r>
              <a:rPr lang="en-US" sz="1400" i="1" dirty="0" smtClean="0"/>
              <a:t>CA: Cancer J </a:t>
            </a:r>
            <a:r>
              <a:rPr lang="en-US" sz="1400" i="1" dirty="0" err="1" smtClean="0"/>
              <a:t>Clin</a:t>
            </a:r>
            <a:r>
              <a:rPr lang="en-US" sz="1400" dirty="0" smtClean="0"/>
              <a:t> 1962,</a:t>
            </a:r>
            <a:r>
              <a:rPr lang="en-US" sz="1400" b="1" dirty="0" smtClean="0"/>
              <a:t>12</a:t>
            </a:r>
            <a:r>
              <a:rPr lang="en-US" sz="1400" dirty="0" smtClean="0"/>
              <a:t>:42–50</a:t>
            </a:r>
            <a:r>
              <a:rPr lang="hu-HU" sz="1400" dirty="0" smtClean="0"/>
              <a:t>)</a:t>
            </a:r>
            <a:r>
              <a:rPr lang="en-US" sz="1400" dirty="0" smtClean="0"/>
              <a:t>.</a:t>
            </a:r>
            <a:endParaRPr lang="hu-HU" sz="1400" dirty="0" smtClean="0"/>
          </a:p>
          <a:p>
            <a:pPr marL="342900" indent="-342900"/>
            <a:r>
              <a:rPr lang="hu-HU" dirty="0" smtClean="0"/>
              <a:t>c and d) R</a:t>
            </a:r>
            <a:r>
              <a:rPr lang="en-US" dirty="0" smtClean="0"/>
              <a:t>at </a:t>
            </a:r>
            <a:r>
              <a:rPr lang="en-US" dirty="0" err="1" smtClean="0"/>
              <a:t>mesenchymal</a:t>
            </a:r>
            <a:r>
              <a:rPr lang="en-US" dirty="0" smtClean="0"/>
              <a:t> renal tumor cells (Ne/De) transplanted under the kidney capsule of F344 rats</a:t>
            </a:r>
            <a:r>
              <a:rPr lang="hu-HU" dirty="0" smtClean="0"/>
              <a:t>  pour </a:t>
            </a:r>
            <a:r>
              <a:rPr lang="hu-HU" dirty="0" err="1" smtClean="0"/>
              <a:t>through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disruptions</a:t>
            </a:r>
            <a:r>
              <a:rPr lang="hu-HU" dirty="0" smtClean="0"/>
              <a:t> of </a:t>
            </a:r>
            <a:r>
              <a:rPr lang="hu-HU" dirty="0" err="1" smtClean="0"/>
              <a:t>blood</a:t>
            </a:r>
            <a:r>
              <a:rPr lang="hu-HU" dirty="0" smtClean="0"/>
              <a:t> </a:t>
            </a:r>
            <a:r>
              <a:rPr lang="hu-HU" dirty="0" err="1" smtClean="0"/>
              <a:t>vessels</a:t>
            </a:r>
            <a:r>
              <a:rPr lang="hu-HU" dirty="0" smtClean="0"/>
              <a:t> </a:t>
            </a:r>
            <a:r>
              <a:rPr lang="hu-HU" dirty="0" err="1" smtClean="0"/>
              <a:t>into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retroperitoneum</a:t>
            </a:r>
            <a:r>
              <a:rPr lang="hu-HU" dirty="0" smtClean="0"/>
              <a:t>  and </a:t>
            </a:r>
          </a:p>
          <a:p>
            <a:pPr marL="342900" indent="-342900"/>
            <a:r>
              <a:rPr lang="hu-HU" dirty="0" smtClean="0"/>
              <a:t>d)   </a:t>
            </a:r>
            <a:r>
              <a:rPr lang="hu-HU" dirty="0" err="1" smtClean="0"/>
              <a:t>cross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diaphragm</a:t>
            </a:r>
            <a:r>
              <a:rPr lang="hu-HU" dirty="0" smtClean="0"/>
              <a:t> and  </a:t>
            </a:r>
            <a:r>
              <a:rPr lang="hu-HU" dirty="0" err="1" smtClean="0"/>
              <a:t>appear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PTNs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8604448" y="6452773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23</a:t>
            </a:r>
            <a:endParaRPr lang="hu-H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Mimicking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metastatic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spread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hu-H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India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ink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implantation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rats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679" y="2328863"/>
            <a:ext cx="8575455" cy="29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6309320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b="1" dirty="0" err="1">
                <a:latin typeface="Times New Roman" pitchFamily="18" charset="0"/>
                <a:cs typeface="Times New Roman" pitchFamily="18" charset="0"/>
              </a:rPr>
              <a:t>Banfalvi</a:t>
            </a:r>
            <a:r>
              <a:rPr lang="hu-HU" sz="1400" b="1" dirty="0">
                <a:latin typeface="Times New Roman" pitchFamily="18" charset="0"/>
                <a:cs typeface="Times New Roman" pitchFamily="18" charset="0"/>
              </a:rPr>
              <a:t> G. </a:t>
            </a:r>
            <a:r>
              <a:rPr lang="hu-HU" sz="1400" dirty="0" err="1">
                <a:latin typeface="Times New Roman" pitchFamily="18" charset="0"/>
                <a:cs typeface="Times New Roman" pitchFamily="18" charset="0"/>
              </a:rPr>
              <a:t>Metastatic</a:t>
            </a:r>
            <a:r>
              <a:rPr lang="hu-H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>
                <a:latin typeface="Times New Roman" pitchFamily="18" charset="0"/>
                <a:cs typeface="Times New Roman" pitchFamily="18" charset="0"/>
              </a:rPr>
              <a:t>view</a:t>
            </a:r>
            <a:r>
              <a:rPr lang="hu-HU" sz="14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1400" dirty="0" err="1">
                <a:latin typeface="Times New Roman" pitchFamily="18" charset="0"/>
                <a:cs typeface="Times New Roman" pitchFamily="18" charset="0"/>
              </a:rPr>
              <a:t>breast</a:t>
            </a:r>
            <a:r>
              <a:rPr lang="hu-H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>
                <a:latin typeface="Times New Roman" pitchFamily="18" charset="0"/>
                <a:cs typeface="Times New Roman" pitchFamily="18" charset="0"/>
              </a:rPr>
              <a:t>cancer</a:t>
            </a:r>
            <a:r>
              <a:rPr lang="hu-H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Cancer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>
                <a:latin typeface="Times New Roman" pitchFamily="18" charset="0"/>
                <a:cs typeface="Times New Roman" pitchFamily="18" charset="0"/>
              </a:rPr>
              <a:t>Metast</a:t>
            </a:r>
            <a:r>
              <a:rPr lang="hu-H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>
                <a:latin typeface="Times New Roman" pitchFamily="18" charset="0"/>
                <a:cs typeface="Times New Roman" pitchFamily="18" charset="0"/>
              </a:rPr>
              <a:t>Rev</a:t>
            </a:r>
            <a:r>
              <a:rPr lang="hu-HU" sz="1400" dirty="0">
                <a:latin typeface="Times New Roman" pitchFamily="18" charset="0"/>
                <a:cs typeface="Times New Roman" pitchFamily="18" charset="0"/>
              </a:rPr>
              <a:t>. 31:815–822 (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2012)</a:t>
            </a:r>
            <a:endParaRPr lang="hu-H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490117" y="627854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24</a:t>
            </a:r>
            <a:endParaRPr lang="hu-H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75856" y="0"/>
            <a:ext cx="5421288" cy="476672"/>
          </a:xfrm>
        </p:spPr>
        <p:txBody>
          <a:bodyPr>
            <a:normAutofit fontScale="90000"/>
          </a:bodyPr>
          <a:lstStyle/>
          <a:p>
            <a:r>
              <a:rPr lang="hu-HU" b="1" dirty="0" err="1" smtClean="0"/>
              <a:t>Spread</a:t>
            </a:r>
            <a:r>
              <a:rPr lang="hu-HU" b="1" dirty="0" smtClean="0"/>
              <a:t> of </a:t>
            </a:r>
            <a:r>
              <a:rPr lang="hu-HU" b="1" dirty="0" err="1" smtClean="0"/>
              <a:t>metastasis</a:t>
            </a:r>
            <a:r>
              <a:rPr lang="hu-HU" b="1" dirty="0" smtClean="0"/>
              <a:t> </a:t>
            </a:r>
            <a:endParaRPr lang="hu-HU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0066" y="2996952"/>
            <a:ext cx="619393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églalap 6"/>
          <p:cNvSpPr/>
          <p:nvPr/>
        </p:nvSpPr>
        <p:spPr>
          <a:xfrm>
            <a:off x="3131840" y="476672"/>
            <a:ext cx="57606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          </a:t>
            </a:r>
            <a:r>
              <a:rPr lang="hu-HU" sz="2400" dirty="0" err="1" smtClean="0"/>
              <a:t>from</a:t>
            </a:r>
            <a:r>
              <a:rPr lang="hu-HU" sz="2400" dirty="0" smtClean="0"/>
              <a:t> </a:t>
            </a:r>
            <a:r>
              <a:rPr lang="hu-HU" sz="2400" dirty="0" err="1" smtClean="0"/>
              <a:t>organs</a:t>
            </a:r>
            <a:r>
              <a:rPr lang="hu-HU" sz="2400" dirty="0" smtClean="0"/>
              <a:t> </a:t>
            </a:r>
            <a:r>
              <a:rPr lang="hu-HU" sz="2400" dirty="0" err="1" smtClean="0"/>
              <a:t>to</a:t>
            </a:r>
            <a:r>
              <a:rPr lang="hu-HU" sz="2400" dirty="0" smtClean="0"/>
              <a:t> </a:t>
            </a:r>
            <a:r>
              <a:rPr lang="hu-HU" sz="2400" dirty="0" err="1" smtClean="0"/>
              <a:t>other</a:t>
            </a:r>
            <a:r>
              <a:rPr lang="hu-HU" sz="2400" dirty="0" smtClean="0"/>
              <a:t> </a:t>
            </a:r>
            <a:r>
              <a:rPr lang="hu-HU" sz="2400" dirty="0" err="1" smtClean="0"/>
              <a:t>organs</a:t>
            </a:r>
            <a:r>
              <a:rPr lang="hu-HU" sz="2400" dirty="0" smtClean="0"/>
              <a:t> </a:t>
            </a:r>
            <a:r>
              <a:rPr lang="hu-HU" sz="2400" dirty="0" err="1" smtClean="0"/>
              <a:t>primarily</a:t>
            </a:r>
            <a:r>
              <a:rPr lang="hu-HU" sz="2400" dirty="0" smtClean="0"/>
              <a:t>  </a:t>
            </a:r>
          </a:p>
          <a:p>
            <a:r>
              <a:rPr lang="hu-HU" sz="2400" dirty="0" smtClean="0"/>
              <a:t>                     </a:t>
            </a:r>
            <a:r>
              <a:rPr lang="hu-HU" sz="2400" dirty="0" err="1" smtClean="0"/>
              <a:t>to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liver</a:t>
            </a:r>
            <a:r>
              <a:rPr lang="hu-HU" sz="2400" dirty="0" smtClean="0"/>
              <a:t> (</a:t>
            </a:r>
            <a:r>
              <a:rPr lang="hu-HU" sz="2400" dirty="0" err="1" smtClean="0"/>
              <a:t>well</a:t>
            </a:r>
            <a:r>
              <a:rPr lang="hu-HU" sz="2400" dirty="0" smtClean="0"/>
              <a:t> </a:t>
            </a:r>
            <a:r>
              <a:rPr lang="hu-HU" sz="2400" dirty="0" err="1" smtClean="0"/>
              <a:t>known</a:t>
            </a:r>
            <a:r>
              <a:rPr lang="hu-HU" sz="2400" dirty="0" smtClean="0"/>
              <a:t>)</a:t>
            </a:r>
          </a:p>
          <a:p>
            <a:endParaRPr lang="hu-HU" sz="2400" dirty="0"/>
          </a:p>
          <a:p>
            <a:pPr algn="just"/>
            <a:r>
              <a:rPr lang="hu-HU" sz="2400" dirty="0" err="1" smtClean="0"/>
              <a:t>from</a:t>
            </a:r>
            <a:r>
              <a:rPr lang="hu-HU" sz="2400" dirty="0" smtClean="0"/>
              <a:t> </a:t>
            </a:r>
            <a:r>
              <a:rPr lang="hu-HU" sz="2400" dirty="0" err="1" smtClean="0"/>
              <a:t>abdominal</a:t>
            </a:r>
            <a:r>
              <a:rPr lang="hu-HU" sz="2400" dirty="0" smtClean="0"/>
              <a:t> (</a:t>
            </a:r>
            <a:r>
              <a:rPr lang="hu-HU" sz="2400" dirty="0" err="1" smtClean="0"/>
              <a:t>peritoneal</a:t>
            </a:r>
            <a:r>
              <a:rPr lang="hu-HU" sz="2400" dirty="0" smtClean="0"/>
              <a:t>, </a:t>
            </a:r>
            <a:r>
              <a:rPr lang="hu-HU" sz="2400" dirty="0" err="1" smtClean="0"/>
              <a:t>retroperitoneal</a:t>
            </a:r>
            <a:r>
              <a:rPr lang="hu-HU" sz="2400" dirty="0" smtClean="0"/>
              <a:t>) </a:t>
            </a:r>
            <a:r>
              <a:rPr lang="hu-HU" sz="2400" dirty="0" err="1" smtClean="0"/>
              <a:t>tumors</a:t>
            </a:r>
            <a:r>
              <a:rPr lang="hu-HU" sz="2400" dirty="0" smtClean="0"/>
              <a:t> </a:t>
            </a:r>
            <a:r>
              <a:rPr lang="hu-HU" sz="2400" dirty="0" err="1" smtClean="0"/>
              <a:t>to</a:t>
            </a:r>
            <a:r>
              <a:rPr lang="hu-HU" sz="2400" dirty="0" smtClean="0"/>
              <a:t> </a:t>
            </a:r>
            <a:r>
              <a:rPr lang="hu-HU" sz="2400" dirty="0" err="1" smtClean="0"/>
              <a:t>parathymic</a:t>
            </a:r>
            <a:r>
              <a:rPr lang="hu-HU" sz="2400" dirty="0" smtClean="0"/>
              <a:t>  </a:t>
            </a:r>
            <a:r>
              <a:rPr lang="hu-HU" sz="2400" dirty="0" err="1" smtClean="0"/>
              <a:t>lymph</a:t>
            </a:r>
            <a:r>
              <a:rPr lang="hu-HU" sz="2400" dirty="0" smtClean="0"/>
              <a:t> </a:t>
            </a:r>
            <a:r>
              <a:rPr lang="hu-HU" sz="2400" dirty="0" err="1" smtClean="0"/>
              <a:t>nodes</a:t>
            </a:r>
            <a:r>
              <a:rPr lang="hu-HU" sz="2400" dirty="0" smtClean="0"/>
              <a:t> (</a:t>
            </a:r>
            <a:r>
              <a:rPr lang="hu-HU" sz="2400" dirty="0" err="1" smtClean="0"/>
              <a:t>not</a:t>
            </a:r>
            <a:r>
              <a:rPr lang="hu-HU" sz="2400" dirty="0" smtClean="0"/>
              <a:t> </a:t>
            </a:r>
            <a:r>
              <a:rPr lang="hu-HU" sz="2400" dirty="0" err="1" smtClean="0"/>
              <a:t>well</a:t>
            </a:r>
            <a:r>
              <a:rPr lang="hu-HU" sz="2400" dirty="0" smtClean="0"/>
              <a:t> </a:t>
            </a:r>
            <a:r>
              <a:rPr lang="hu-HU" sz="2400" dirty="0" err="1" smtClean="0"/>
              <a:t>understood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957"/>
            <a:ext cx="2987824" cy="6879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620688"/>
            <a:ext cx="7747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348880"/>
            <a:ext cx="6223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églalap 8"/>
          <p:cNvSpPr/>
          <p:nvPr/>
        </p:nvSpPr>
        <p:spPr>
          <a:xfrm>
            <a:off x="3059832" y="5657671"/>
            <a:ext cx="6084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/>
              <a:t>Metastasis</a:t>
            </a:r>
            <a:r>
              <a:rPr lang="hu-HU" dirty="0" smtClean="0"/>
              <a:t>:  </a:t>
            </a:r>
            <a:r>
              <a:rPr lang="hu-HU" dirty="0" err="1" smtClean="0"/>
              <a:t>abdominal</a:t>
            </a:r>
            <a:r>
              <a:rPr lang="hu-HU" dirty="0" smtClean="0"/>
              <a:t> </a:t>
            </a:r>
            <a:r>
              <a:rPr lang="hu-HU" dirty="0" err="1" smtClean="0"/>
              <a:t>primary</a:t>
            </a:r>
            <a:r>
              <a:rPr lang="hu-HU" dirty="0" smtClean="0"/>
              <a:t> tumor           </a:t>
            </a:r>
            <a:r>
              <a:rPr lang="hu-HU" dirty="0" err="1" smtClean="0"/>
              <a:t>thoracal</a:t>
            </a:r>
            <a:r>
              <a:rPr lang="hu-HU" dirty="0" smtClean="0"/>
              <a:t> (PTN)</a:t>
            </a:r>
          </a:p>
          <a:p>
            <a:r>
              <a:rPr lang="hu-HU" dirty="0" smtClean="0"/>
              <a:t>                                                              </a:t>
            </a:r>
          </a:p>
          <a:p>
            <a:r>
              <a:rPr lang="hu-HU" dirty="0" smtClean="0"/>
              <a:t>                                                                </a:t>
            </a:r>
          </a:p>
          <a:p>
            <a:r>
              <a:rPr lang="hu-HU" dirty="0" smtClean="0"/>
              <a:t>                                                      </a:t>
            </a:r>
            <a:r>
              <a:rPr lang="hu-HU" dirty="0" err="1" smtClean="0"/>
              <a:t>mammary</a:t>
            </a:r>
            <a:r>
              <a:rPr lang="hu-HU" dirty="0" smtClean="0"/>
              <a:t> </a:t>
            </a:r>
            <a:r>
              <a:rPr lang="hu-HU" dirty="0" err="1" smtClean="0"/>
              <a:t>lymph</a:t>
            </a:r>
            <a:r>
              <a:rPr lang="hu-HU" dirty="0" smtClean="0"/>
              <a:t> </a:t>
            </a:r>
            <a:r>
              <a:rPr lang="hu-HU" dirty="0" err="1" smtClean="0"/>
              <a:t>nodes</a:t>
            </a:r>
            <a:r>
              <a:rPr lang="hu-HU" dirty="0" smtClean="0"/>
              <a:t>   </a:t>
            </a:r>
            <a:endParaRPr lang="hu-HU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5733256"/>
            <a:ext cx="400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093296"/>
            <a:ext cx="3143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6093296"/>
            <a:ext cx="3143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8683128" y="6464771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25</a:t>
            </a:r>
            <a:endParaRPr lang="hu-H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8624888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err="1" smtClean="0"/>
              <a:t>Metastatic</a:t>
            </a:r>
            <a:r>
              <a:rPr lang="hu-HU" b="1" dirty="0" smtClean="0"/>
              <a:t>  </a:t>
            </a:r>
            <a:r>
              <a:rPr lang="hu-HU" b="1" dirty="0" err="1" smtClean="0"/>
              <a:t>spread</a:t>
            </a:r>
            <a:r>
              <a:rPr lang="hu-HU" b="1" dirty="0" smtClean="0"/>
              <a:t> of </a:t>
            </a:r>
            <a:r>
              <a:rPr lang="hu-HU" b="1" dirty="0" err="1" smtClean="0"/>
              <a:t>primary</a:t>
            </a:r>
            <a:r>
              <a:rPr lang="hu-HU" b="1" dirty="0" smtClean="0"/>
              <a:t> tumor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thoracal</a:t>
            </a:r>
            <a:r>
              <a:rPr lang="hu-HU" dirty="0" smtClean="0"/>
              <a:t> and </a:t>
            </a:r>
            <a:r>
              <a:rPr lang="hu-HU" dirty="0" err="1" smtClean="0"/>
              <a:t>parathymic</a:t>
            </a:r>
            <a:r>
              <a:rPr lang="hu-HU" dirty="0" smtClean="0"/>
              <a:t> </a:t>
            </a:r>
            <a:r>
              <a:rPr lang="hu-HU" dirty="0" err="1" smtClean="0"/>
              <a:t>lymph</a:t>
            </a:r>
            <a:r>
              <a:rPr lang="hu-HU" dirty="0" smtClean="0"/>
              <a:t> </a:t>
            </a:r>
            <a:r>
              <a:rPr lang="hu-HU" dirty="0" err="1" smtClean="0"/>
              <a:t>nodes</a:t>
            </a:r>
            <a:r>
              <a:rPr lang="hu-HU" dirty="0" smtClean="0"/>
              <a:t>  </a:t>
            </a:r>
            <a:br>
              <a:rPr lang="hu-HU" dirty="0" smtClean="0"/>
            </a:b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rat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0" y="602700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Banfalvi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G.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Role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parathymic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lymph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nodes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metastatic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tumor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development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Cancer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>
                <a:latin typeface="Times New Roman" pitchFamily="18" charset="0"/>
                <a:cs typeface="Times New Roman" pitchFamily="18" charset="0"/>
              </a:rPr>
              <a:t>Metastasis</a:t>
            </a:r>
            <a:r>
              <a:rPr lang="hu-H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>
                <a:latin typeface="Times New Roman" pitchFamily="18" charset="0"/>
                <a:cs typeface="Times New Roman" pitchFamily="18" charset="0"/>
              </a:rPr>
              <a:t>Rev</a:t>
            </a:r>
            <a:r>
              <a:rPr lang="hu-HU" sz="1400" dirty="0">
                <a:latin typeface="Times New Roman" pitchFamily="18" charset="0"/>
                <a:cs typeface="Times New Roman" pitchFamily="18" charset="0"/>
              </a:rPr>
              <a:t> (2012) 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31:89–97.</a:t>
            </a:r>
            <a:endParaRPr lang="hu-H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574722" y="633478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26</a:t>
            </a:r>
            <a:endParaRPr lang="hu-H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20072" y="1052736"/>
            <a:ext cx="3923928" cy="1143000"/>
          </a:xfrm>
        </p:spPr>
        <p:txBody>
          <a:bodyPr>
            <a:noAutofit/>
          </a:bodyPr>
          <a:lstStyle/>
          <a:p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Similar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human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metastatic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spread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abdominal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tumors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mammary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lymph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nodes</a:t>
            </a:r>
            <a:endParaRPr lang="hu-H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5080564" cy="333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-8023" y="624672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Banfalvi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G.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Role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parathymic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lymph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nodes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metastatic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tumor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development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Cancer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Metast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Rev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31(1-2): 89-97 (2012).</a:t>
            </a:r>
            <a:endParaRPr lang="hu-H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3850015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  Disruptions in the abdominal primary tumor (</a:t>
            </a:r>
            <a:r>
              <a:rPr kumimoji="0" lang="hu-H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arrows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endParaRPr kumimoji="0" lang="hu-H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Release of tumor cells through gastrointestinal bleeding of the primary tumor and their 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appearance in the abdominal space (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endParaRPr kumimoji="0" lang="hu-H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Migrati</a:t>
            </a:r>
            <a:r>
              <a:rPr kumimoji="0" lang="hu-H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on</a:t>
            </a:r>
            <a:r>
              <a:rPr kumimoji="0" lang="hu-H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tumor cells 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by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pass the hiatuses of the diaphragm (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endParaRPr kumimoji="0" lang="hu-H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iv) Tumor cells exhaust the defense capacity of the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parathymic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organ </a:t>
            </a:r>
            <a:endParaRPr kumimoji="0" lang="hu-H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60363" marR="0" lvl="0" indent="-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 Unchecked tumor cells migrate from the inferior to the superior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thoracal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lymph nodes and drain to the vascular system (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604448" y="649631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27</a:t>
            </a:r>
            <a:endParaRPr lang="hu-H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645319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0"/>
            <a:ext cx="8305800" cy="1143000"/>
          </a:xfrm>
        </p:spPr>
        <p:txBody>
          <a:bodyPr>
            <a:noAutofit/>
          </a:bodyPr>
          <a:lstStyle/>
          <a:p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Anatomical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illustration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lymph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nodes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thoracic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region</a:t>
            </a:r>
            <a:endParaRPr lang="hu-H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772816"/>
            <a:ext cx="2699792" cy="365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0" y="5229200"/>
            <a:ext cx="5673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Opossum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Rat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                               Human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0" y="6309320"/>
            <a:ext cx="8964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b="1" dirty="0" err="1" smtClean="0">
                <a:latin typeface="Times New Roman" pitchFamily="18" charset="0"/>
                <a:cs typeface="Times New Roman" pitchFamily="18" charset="0"/>
              </a:rPr>
              <a:t>Banfalvi</a:t>
            </a:r>
            <a:r>
              <a:rPr lang="hu-HU" sz="1400" b="1" dirty="0" smtClean="0">
                <a:latin typeface="Times New Roman" pitchFamily="18" charset="0"/>
                <a:cs typeface="Times New Roman" pitchFamily="18" charset="0"/>
              </a:rPr>
              <a:t> G.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Metastatic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view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breast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cancer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Cancer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Metast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Rev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31:815–822 (2012)</a:t>
            </a:r>
            <a:endParaRPr lang="hu-H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604745" y="6432431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28</a:t>
            </a:r>
            <a:endParaRPr lang="hu-H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7348435" cy="58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work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started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Univerity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of  Szeged </a:t>
            </a:r>
            <a:br>
              <a:rPr lang="hu-H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continued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 University of Debrecen </a:t>
            </a:r>
            <a:endParaRPr lang="hu-H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676456" y="634465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3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548680"/>
          </a:xfrm>
        </p:spPr>
        <p:txBody>
          <a:bodyPr>
            <a:noAutofit/>
          </a:bodyPr>
          <a:lstStyle/>
          <a:p>
            <a:r>
              <a:rPr lang="en-US" sz="4000" dirty="0" smtClean="0"/>
              <a:t> </a:t>
            </a:r>
            <a:r>
              <a:rPr lang="hu-HU" sz="4000" dirty="0" smtClean="0"/>
              <a:t/>
            </a:r>
            <a:br>
              <a:rPr lang="hu-HU" sz="4000" dirty="0" smtClean="0"/>
            </a:br>
            <a:r>
              <a:rPr lang="en-US" sz="4000" b="1" dirty="0" smtClean="0"/>
              <a:t>Metastatic spread of abdominal tumors to mammary lymph nodes </a:t>
            </a:r>
            <a:endParaRPr lang="hu-HU" sz="4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649669" cy="537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6488668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Banfalvi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G.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Metastatic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view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breast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cancer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Cancer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Metast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Rev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31:815–822 (2012) </a:t>
            </a:r>
            <a:endParaRPr lang="hu-H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657108" y="6427113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29</a:t>
            </a:r>
            <a:endParaRPr lang="hu-H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What</a:t>
            </a:r>
            <a:r>
              <a:rPr lang="hu-HU" dirty="0" smtClean="0"/>
              <a:t> </a:t>
            </a:r>
            <a:r>
              <a:rPr lang="hu-HU" dirty="0" err="1" smtClean="0"/>
              <a:t>did</a:t>
            </a:r>
            <a:r>
              <a:rPr lang="hu-HU" dirty="0" smtClean="0"/>
              <a:t> </a:t>
            </a:r>
            <a:r>
              <a:rPr lang="hu-HU" dirty="0" err="1" smtClean="0"/>
              <a:t>others</a:t>
            </a:r>
            <a:r>
              <a:rPr lang="hu-HU" dirty="0" smtClean="0"/>
              <a:t> </a:t>
            </a:r>
            <a:r>
              <a:rPr lang="hu-HU" dirty="0" err="1" smtClean="0"/>
              <a:t>find</a:t>
            </a:r>
            <a:r>
              <a:rPr lang="hu-HU" dirty="0" smtClean="0"/>
              <a:t>?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79512" y="764704"/>
            <a:ext cx="89644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- H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igh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radiotracer glucose analogue uptake in PTNs is in correlation with the inflammatory activity in the liver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(1).</a:t>
            </a:r>
          </a:p>
          <a:p>
            <a:pPr marL="179388" indent="-179388"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After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intraperitoneal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administration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oncolytic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measles virus-infected cells,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dia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phragmatic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stomata, thoracic lymphatic vessels,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parathymic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lymph nodes contained numerous measles-infected cells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(2).</a:t>
            </a:r>
          </a:p>
          <a:p>
            <a:pPr marL="179388" indent="-179388">
              <a:buFontTx/>
              <a:buChar char="-"/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9–45% 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axillary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lymph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tumors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drain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internal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mammary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lymph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nodes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(IMLN)  (3-6).</a:t>
            </a:r>
          </a:p>
          <a:p>
            <a:pPr marL="179388" indent="-179388">
              <a:buFontTx/>
              <a:buChar char="-"/>
            </a:pP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almost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patients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internal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mammary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lymph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node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tumor is a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forerunner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of  a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metastatic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disease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(7).</a:t>
            </a:r>
          </a:p>
          <a:p>
            <a:pPr marL="179388" indent="-179388"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Handley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Thackray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concluded that the internal mammary glands may often be invaded before carcinoma has reached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axilla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clinical evidence indicate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 relatively high incidence (~ 25%)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scondary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spread to the breast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(8)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marL="179388" indent="-179388">
              <a:buFontTx/>
              <a:buChar char="-"/>
            </a:pP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There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is a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direct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anatomical connection between abdominal and mammary lymph nodes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(9).</a:t>
            </a:r>
          </a:p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Friedrich-Rust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Am J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Roentgenol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2007,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188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:758-764. </a:t>
            </a:r>
            <a:endParaRPr lang="hu-H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Peng et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Human Gene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Ther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2003,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:1565-1577</a:t>
            </a:r>
            <a:endParaRPr lang="hu-H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Uren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i="1" dirty="0" smtClean="0">
                <a:latin typeface="Times New Roman" pitchFamily="18" charset="0"/>
                <a:cs typeface="Times New Roman" pitchFamily="18" charset="0"/>
              </a:rPr>
              <a:t>World J </a:t>
            </a:r>
            <a:r>
              <a:rPr lang="hu-HU" sz="1400" i="1" dirty="0" err="1" smtClean="0">
                <a:latin typeface="Times New Roman" pitchFamily="18" charset="0"/>
                <a:cs typeface="Times New Roman" pitchFamily="18" charset="0"/>
              </a:rPr>
              <a:t>Surg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2001, </a:t>
            </a:r>
            <a:r>
              <a:rPr lang="hu-HU" sz="1400" b="1" dirty="0" smtClean="0"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:789-793.</a:t>
            </a:r>
          </a:p>
          <a:p>
            <a:pPr marL="342900" indent="-342900"/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4. 	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Bird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i="1" dirty="0" err="1" smtClean="0">
                <a:latin typeface="Times New Roman" pitchFamily="18" charset="0"/>
                <a:cs typeface="Times New Roman" pitchFamily="18" charset="0"/>
              </a:rPr>
              <a:t>Ann</a:t>
            </a:r>
            <a:r>
              <a:rPr lang="hu-H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 err="1" smtClean="0">
                <a:latin typeface="Times New Roman" pitchFamily="18" charset="0"/>
                <a:cs typeface="Times New Roman" pitchFamily="18" charset="0"/>
              </a:rPr>
              <a:t>Surg</a:t>
            </a:r>
            <a:r>
              <a:rPr lang="hu-H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 err="1" smtClean="0">
                <a:latin typeface="Times New Roman" pitchFamily="18" charset="0"/>
                <a:cs typeface="Times New Roman" pitchFamily="18" charset="0"/>
              </a:rPr>
              <a:t>Oncol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2001, </a:t>
            </a:r>
            <a:r>
              <a:rPr lang="hu-HU" sz="1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:234-240.</a:t>
            </a:r>
          </a:p>
          <a:p>
            <a:pPr marL="342900" indent="-342900"/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5.	van der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Ent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u-H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 err="1" smtClean="0">
                <a:latin typeface="Times New Roman" pitchFamily="18" charset="0"/>
                <a:cs typeface="Times New Roman" pitchFamily="18" charset="0"/>
              </a:rPr>
              <a:t>Ann</a:t>
            </a:r>
            <a:r>
              <a:rPr lang="hu-H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 err="1" smtClean="0">
                <a:latin typeface="Times New Roman" pitchFamily="18" charset="0"/>
                <a:cs typeface="Times New Roman" pitchFamily="18" charset="0"/>
              </a:rPr>
              <a:t>Surg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2001, </a:t>
            </a:r>
            <a:r>
              <a:rPr lang="hu-HU" sz="1400" b="1" dirty="0" smtClean="0">
                <a:latin typeface="Times New Roman" pitchFamily="18" charset="0"/>
                <a:cs typeface="Times New Roman" pitchFamily="18" charset="0"/>
              </a:rPr>
              <a:t>234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:79-84.</a:t>
            </a:r>
          </a:p>
          <a:p>
            <a:pPr marL="342900" indent="-342900">
              <a:buAutoNum type="arabicPeriod" startAt="6"/>
            </a:pP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Lamonica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 err="1" smtClean="0">
                <a:latin typeface="Times New Roman" pitchFamily="18" charset="0"/>
                <a:cs typeface="Times New Roman" pitchFamily="18" charset="0"/>
              </a:rPr>
              <a:t>Clin</a:t>
            </a:r>
            <a:r>
              <a:rPr lang="hu-H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 err="1" smtClean="0">
                <a:latin typeface="Times New Roman" pitchFamily="18" charset="0"/>
                <a:cs typeface="Times New Roman" pitchFamily="18" charset="0"/>
              </a:rPr>
              <a:t>Nucl</a:t>
            </a:r>
            <a:r>
              <a:rPr lang="hu-H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 err="1" smtClean="0">
                <a:latin typeface="Times New Roman" pitchFamily="18" charset="0"/>
                <a:cs typeface="Times New Roman" pitchFamily="18" charset="0"/>
              </a:rPr>
              <a:t>Med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2003, </a:t>
            </a:r>
            <a:r>
              <a:rPr lang="hu-HU" sz="1400" b="1" dirty="0" smtClean="0"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:558-64. </a:t>
            </a:r>
          </a:p>
          <a:p>
            <a:pPr marL="342900" indent="-342900">
              <a:buAutoNum type="arabicPeriod" startAt="6"/>
            </a:pP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Cranenbroek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hu-HU" sz="1400" i="1" dirty="0" err="1" smtClean="0">
                <a:latin typeface="Times New Roman" pitchFamily="18" charset="0"/>
                <a:cs typeface="Times New Roman" pitchFamily="18" charset="0"/>
              </a:rPr>
              <a:t>Breat</a:t>
            </a:r>
            <a:r>
              <a:rPr lang="hu-H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 err="1" smtClean="0">
                <a:latin typeface="Times New Roman" pitchFamily="18" charset="0"/>
                <a:cs typeface="Times New Roman" pitchFamily="18" charset="0"/>
              </a:rPr>
              <a:t>Cancer</a:t>
            </a:r>
            <a:r>
              <a:rPr lang="hu-H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i="1" dirty="0" err="1" smtClean="0">
                <a:latin typeface="Times New Roman" pitchFamily="18" charset="0"/>
                <a:cs typeface="Times New Roman" pitchFamily="18" charset="0"/>
              </a:rPr>
              <a:t>Treat</a:t>
            </a:r>
            <a:r>
              <a:rPr lang="hu-H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2005, </a:t>
            </a:r>
            <a:r>
              <a:rPr lang="hu-HU" sz="1400" b="1" dirty="0" smtClean="0">
                <a:latin typeface="Times New Roman" pitchFamily="18" charset="0"/>
                <a:cs typeface="Times New Roman" pitchFamily="18" charset="0"/>
              </a:rPr>
              <a:t>89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:271-275.</a:t>
            </a:r>
          </a:p>
          <a:p>
            <a:pPr marL="342900" indent="-342900">
              <a:buAutoNum type="arabicPeriod" startAt="6"/>
            </a:pP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Handley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hu-HU" sz="1400" dirty="0" err="1" smtClean="0">
                <a:latin typeface="Times New Roman" pitchFamily="18" charset="0"/>
                <a:cs typeface="Times New Roman" pitchFamily="18" charset="0"/>
              </a:rPr>
              <a:t>Thackray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Brit J Cancer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1947,</a:t>
            </a: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:15–20. </a:t>
            </a:r>
            <a:endParaRPr lang="hu-H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 startAt="6"/>
            </a:pPr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Gray 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Anatomy(1901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edn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hu-HU" sz="1400" dirty="0"/>
          </a:p>
        </p:txBody>
      </p:sp>
      <p:sp>
        <p:nvSpPr>
          <p:cNvPr id="4" name="Téglalap 3"/>
          <p:cNvSpPr/>
          <p:nvPr/>
        </p:nvSpPr>
        <p:spPr>
          <a:xfrm>
            <a:off x="8676456" y="648934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30</a:t>
            </a:r>
            <a:endParaRPr lang="hu-H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Summary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79512" y="764704"/>
            <a:ext cx="896448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 migration of abdominal tumor cells can be summarized as: </a:t>
            </a:r>
            <a:endParaRPr lang="hu-H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indent="-400050">
              <a:buAutoNum type="romanLcParenR"/>
            </a:pPr>
            <a:r>
              <a:rPr lang="hu-HU" sz="2600" dirty="0" err="1" smtClean="0">
                <a:latin typeface="Times New Roman" pitchFamily="18" charset="0"/>
                <a:cs typeface="Times New Roman" pitchFamily="18" charset="0"/>
              </a:rPr>
              <a:t>implanted</a:t>
            </a:r>
            <a:r>
              <a:rPr lang="hu-H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tumor cells </a:t>
            </a:r>
            <a:r>
              <a:rPr lang="hu-HU" sz="2600" dirty="0" err="1" smtClean="0">
                <a:latin typeface="Times New Roman" pitchFamily="18" charset="0"/>
                <a:cs typeface="Times New Roman" pitchFamily="18" charset="0"/>
              </a:rPr>
              <a:t>cause</a:t>
            </a:r>
            <a:r>
              <a:rPr lang="hu-H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600" dirty="0" err="1" smtClean="0"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hu-H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600" dirty="0" err="1" smtClean="0">
                <a:latin typeface="Times New Roman" pitchFamily="18" charset="0"/>
                <a:cs typeface="Times New Roman" pitchFamily="18" charset="0"/>
              </a:rPr>
              <a:t>tumors</a:t>
            </a:r>
            <a:r>
              <a:rPr lang="hu-HU" sz="2600" dirty="0" smtClean="0">
                <a:latin typeface="Times New Roman" pitchFamily="18" charset="0"/>
                <a:cs typeface="Times New Roman" pitchFamily="18" charset="0"/>
              </a:rPr>
              <a:t> and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peripheral disruptions of primary tumors</a:t>
            </a:r>
            <a:r>
              <a:rPr lang="hu-HU" sz="2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00050" indent="-400050">
              <a:buAutoNum type="romanLcParenR"/>
            </a:pPr>
            <a:r>
              <a:rPr lang="hu-HU" sz="2600" dirty="0" smtClean="0">
                <a:latin typeface="Times New Roman" pitchFamily="18" charset="0"/>
                <a:cs typeface="Times New Roman" pitchFamily="18" charset="0"/>
              </a:rPr>
              <a:t>tumor </a:t>
            </a:r>
            <a:r>
              <a:rPr lang="hu-HU" sz="2600" dirty="0" err="1" smtClean="0"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hu-H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are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shedded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into the abdominal cavity, </a:t>
            </a:r>
            <a:endParaRPr lang="hu-H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indent="-400050">
              <a:buAutoNum type="romanLcParenR"/>
            </a:pPr>
            <a:r>
              <a:rPr lang="hu-H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600" dirty="0" err="1" smtClean="0">
                <a:latin typeface="Times New Roman" pitchFamily="18" charset="0"/>
                <a:cs typeface="Times New Roman" pitchFamily="18" charset="0"/>
              </a:rPr>
              <a:t>released</a:t>
            </a:r>
            <a:r>
              <a:rPr lang="hu-H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tumor cells </a:t>
            </a:r>
            <a:r>
              <a:rPr lang="hu-HU" sz="2600" dirty="0" err="1" smtClean="0">
                <a:latin typeface="Times New Roman" pitchFamily="18" charset="0"/>
                <a:cs typeface="Times New Roman" pitchFamily="18" charset="0"/>
              </a:rPr>
              <a:t>cross</a:t>
            </a:r>
            <a:r>
              <a:rPr lang="hu-H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 stomata of the diaphragm, </a:t>
            </a:r>
            <a:endParaRPr lang="hu-H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indent="-400050">
              <a:buAutoNum type="romanLcParenR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tumor cells accumulate in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thoracal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primarily in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parathymic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u-HU" sz="2600" dirty="0" err="1" smtClean="0">
                <a:latin typeface="Times New Roman" pitchFamily="18" charset="0"/>
                <a:cs typeface="Times New Roman" pitchFamily="18" charset="0"/>
              </a:rPr>
              <a:t>rodent</a:t>
            </a:r>
            <a:r>
              <a:rPr lang="hu-HU" sz="2600" dirty="0" smtClean="0">
                <a:latin typeface="Times New Roman" pitchFamily="18" charset="0"/>
                <a:cs typeface="Times New Roman" pitchFamily="18" charset="0"/>
              </a:rPr>
              <a:t>), 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inner mammary</a:t>
            </a:r>
            <a:r>
              <a:rPr lang="hu-HU" sz="2600" dirty="0" smtClean="0">
                <a:latin typeface="Times New Roman" pitchFamily="18" charset="0"/>
                <a:cs typeface="Times New Roman" pitchFamily="18" charset="0"/>
              </a:rPr>
              <a:t> (human)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lymph nodes, </a:t>
            </a:r>
            <a:endParaRPr lang="hu-H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indent="-400050">
              <a:buAutoNum type="romanLcParenR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after exhausting the defense capacity of </a:t>
            </a:r>
            <a:r>
              <a:rPr lang="hu-HU" sz="2600" dirty="0" err="1" smtClean="0">
                <a:latin typeface="Times New Roman" pitchFamily="18" charset="0"/>
                <a:cs typeface="Times New Roman" pitchFamily="18" charset="0"/>
              </a:rPr>
              <a:t>parathymic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lymph nodes, metastatic migration continues in the superior lymph node chain before the thoracic duct returns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chyle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to the vascular system, </a:t>
            </a:r>
            <a:endParaRPr lang="hu-H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indent="-400050">
              <a:buAutoNum type="romanLcParenR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colloidal carbon particles mimic faithfully the migration of tumor cells. </a:t>
            </a:r>
            <a:endParaRPr lang="hu-HU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8532440" y="638132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31</a:t>
            </a:r>
            <a:endParaRPr lang="hu-H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Conclusions</a:t>
            </a:r>
            <a:endParaRPr lang="hu-H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251520" y="682824"/>
            <a:ext cx="8639944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9388" lvl="0" indent="-179388" fontAlgn="base">
              <a:spcBef>
                <a:spcPct val="0"/>
              </a:spcBef>
              <a:spcAft>
                <a:spcPct val="0"/>
              </a:spcAft>
            </a:pP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The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study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abdominal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tumor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spread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mammary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lymph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nodes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has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been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neglected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earlier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due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belief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that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mammary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tumors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are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not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metastases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179388" lvl="0" indent="-179388" fontAlgn="base">
              <a:spcBef>
                <a:spcPct val="0"/>
              </a:spcBef>
              <a:spcAft>
                <a:spcPct val="0"/>
              </a:spcAft>
            </a:pP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The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metastatic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spread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tumor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cells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released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from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abdominal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primary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tumors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PTNs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was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found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by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using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different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cell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lines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including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solid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rat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liver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(He/De),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kidney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(Ne/De) and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leukemia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(My1/De, My2/De)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cell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lines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Why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human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parathymic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lymph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nodes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have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not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been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investigated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earlier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?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Answer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they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were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investigated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but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were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known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inner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mammary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lymph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nodes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not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be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confused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with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intra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mammary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lymph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nodes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kumimoji="0" 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79388" indent="-1793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 The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significance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potential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spread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of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metastasis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from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most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often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occuring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abdominal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primary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tumors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mammary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lymph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nodes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is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emphasized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spread of abdominal tumors cells to mammary lymph nodes provides a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explanation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the origin of breast metastasis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hu-HU" sz="2400" dirty="0" err="1" smtClean="0">
                <a:latin typeface="Times New Roman" pitchFamily="18" charset="0"/>
                <a:cs typeface="Times New Roman" pitchFamily="18" charset="0"/>
              </a:rPr>
              <a:t>alternative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  <a:cs typeface="Times New Roman" pitchFamily="18" charset="0"/>
              </a:rPr>
              <a:t>prevention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589778" y="6452773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32</a:t>
            </a:r>
            <a:endParaRPr lang="hu-H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619672" y="5805264"/>
            <a:ext cx="6106159" cy="2923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  <a:hlinkClick r:id="rId2"/>
              </a:rPr>
              <a:t>http://link.springer.com/book/10.1007/978-94-007-7335-6/page/1</a:t>
            </a:r>
            <a:r>
              <a:rPr kumimoji="0" 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268760"/>
            <a:ext cx="6055084" cy="446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hu-HU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For</a:t>
            </a:r>
            <a:r>
              <a:rPr lang="hu-H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more </a:t>
            </a:r>
            <a:r>
              <a:rPr lang="hu-HU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information</a:t>
            </a:r>
            <a:r>
              <a:rPr lang="hu-H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see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b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Banfalvi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G. 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Homeostasis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Tumor – </a:t>
            </a:r>
            <a:r>
              <a:rPr lang="hu-H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Metastasis</a:t>
            </a:r>
            <a: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 Springer, </a:t>
            </a:r>
            <a:br>
              <a:rPr lang="hu-H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New York, 2013. ISBN 978-94-007-7334-9</a:t>
            </a:r>
            <a:endParaRPr lang="hu-HU" sz="2400" dirty="0"/>
          </a:p>
        </p:txBody>
      </p:sp>
      <p:sp>
        <p:nvSpPr>
          <p:cNvPr id="5" name="Téglalap 4"/>
          <p:cNvSpPr/>
          <p:nvPr/>
        </p:nvSpPr>
        <p:spPr>
          <a:xfrm>
            <a:off x="2843808" y="6309320"/>
            <a:ext cx="3680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Gmail</a:t>
            </a:r>
            <a:r>
              <a:rPr lang="hu-H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hu-H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gaspar.banfalvi</a:t>
            </a:r>
            <a:r>
              <a:rPr lang="hu-H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@</a:t>
            </a:r>
            <a:r>
              <a:rPr lang="hu-H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gmail.com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8604448" y="630932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33</a:t>
            </a:r>
            <a:endParaRPr lang="hu-H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ím 1"/>
          <p:cNvSpPr>
            <a:spLocks noGrp="1"/>
          </p:cNvSpPr>
          <p:nvPr>
            <p:ph type="title"/>
          </p:nvPr>
        </p:nvSpPr>
        <p:spPr>
          <a:xfrm>
            <a:off x="1908175" y="188913"/>
            <a:ext cx="6219825" cy="3571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5300" b="1" dirty="0" err="1" smtClean="0"/>
              <a:t>Acknowledgements</a:t>
            </a:r>
            <a:r>
              <a:rPr lang="hu-HU" sz="5300" b="1" dirty="0" smtClean="0"/>
              <a:t> </a:t>
            </a:r>
            <a:r>
              <a:rPr lang="hu-HU" sz="5300" b="1" dirty="0" err="1" smtClean="0"/>
              <a:t>to</a:t>
            </a:r>
            <a:r>
              <a:rPr lang="hu-HU" sz="4000" b="1" dirty="0" smtClean="0"/>
              <a:t> </a:t>
            </a:r>
            <a:endParaRPr lang="hu-HU" sz="2800" b="1" dirty="0" smtClean="0"/>
          </a:p>
        </p:txBody>
      </p:sp>
      <p:sp>
        <p:nvSpPr>
          <p:cNvPr id="13316" name="Szöveg helye 2"/>
          <p:cNvSpPr>
            <a:spLocks noGrp="1"/>
          </p:cNvSpPr>
          <p:nvPr>
            <p:ph type="body" idx="1"/>
          </p:nvPr>
        </p:nvSpPr>
        <p:spPr>
          <a:xfrm>
            <a:off x="0" y="0"/>
            <a:ext cx="3714750" cy="40481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 err="1" smtClean="0"/>
              <a:t>Students</a:t>
            </a:r>
            <a:r>
              <a:rPr lang="hu-HU" dirty="0" smtClean="0"/>
              <a:t>:</a:t>
            </a:r>
          </a:p>
        </p:txBody>
      </p:sp>
      <p:sp>
        <p:nvSpPr>
          <p:cNvPr id="27653" name="Tartalom helye 3"/>
          <p:cNvSpPr>
            <a:spLocks noGrp="1"/>
          </p:cNvSpPr>
          <p:nvPr>
            <p:ph sz="half" idx="2"/>
          </p:nvPr>
        </p:nvSpPr>
        <p:spPr>
          <a:xfrm>
            <a:off x="0" y="404813"/>
            <a:ext cx="2857500" cy="4325937"/>
          </a:xfrm>
        </p:spPr>
        <p:txBody>
          <a:bodyPr/>
          <a:lstStyle/>
          <a:p>
            <a:pPr eaLnBrk="1" hangingPunct="1"/>
            <a:r>
              <a:rPr lang="hu-HU" sz="1800" dirty="0" smtClean="0"/>
              <a:t>Nagy, Gábor PhD</a:t>
            </a:r>
          </a:p>
          <a:p>
            <a:pPr eaLnBrk="1" hangingPunct="1"/>
            <a:r>
              <a:rPr lang="hu-HU" sz="1800" dirty="0" smtClean="0"/>
              <a:t>Trencsényi ,György PhD</a:t>
            </a:r>
          </a:p>
          <a:p>
            <a:pPr eaLnBrk="1" hangingPunct="1"/>
            <a:r>
              <a:rPr lang="hu-HU" sz="1800" dirty="0" err="1" smtClean="0"/>
              <a:t>Rőszer</a:t>
            </a:r>
            <a:r>
              <a:rPr lang="hu-HU" sz="1800" dirty="0" smtClean="0"/>
              <a:t> ,</a:t>
            </a:r>
            <a:r>
              <a:rPr lang="hu-HU" sz="1800" dirty="0" err="1" smtClean="0"/>
              <a:t>Tamá</a:t>
            </a:r>
            <a:r>
              <a:rPr lang="hu-HU" sz="1800" dirty="0" smtClean="0"/>
              <a:t>,s, PhD </a:t>
            </a:r>
            <a:r>
              <a:rPr lang="hu-HU" sz="1800" dirty="0" err="1" smtClean="0"/>
              <a:t>Ulm</a:t>
            </a:r>
            <a:endParaRPr lang="hu-HU" sz="1800" dirty="0" smtClean="0"/>
          </a:p>
          <a:p>
            <a:pPr eaLnBrk="1" hangingPunct="1"/>
            <a:r>
              <a:rPr lang="hu-HU" sz="1800" dirty="0" err="1" smtClean="0"/>
              <a:t>Ujvárosi</a:t>
            </a:r>
            <a:r>
              <a:rPr lang="hu-HU" sz="1800" dirty="0" smtClean="0"/>
              <a:t> , Kinga, PhD</a:t>
            </a:r>
          </a:p>
          <a:p>
            <a:pPr eaLnBrk="1" hangingPunct="1"/>
            <a:r>
              <a:rPr lang="hu-HU" sz="1800" dirty="0" smtClean="0"/>
              <a:t>Pintér ,Gábor</a:t>
            </a:r>
          </a:p>
          <a:p>
            <a:pPr eaLnBrk="1" hangingPunct="1"/>
            <a:r>
              <a:rPr lang="hu-HU" sz="1800" dirty="0" smtClean="0"/>
              <a:t>Gácsi, Mariann PhD</a:t>
            </a:r>
          </a:p>
          <a:p>
            <a:pPr eaLnBrk="1" hangingPunct="1"/>
            <a:r>
              <a:rPr lang="hu-HU" sz="1800" dirty="0" err="1" smtClean="0"/>
              <a:t>Szepessy</a:t>
            </a:r>
            <a:r>
              <a:rPr lang="hu-HU" sz="1800" dirty="0" smtClean="0"/>
              <a:t>, Edit PhD, MD</a:t>
            </a:r>
          </a:p>
          <a:p>
            <a:pPr eaLnBrk="1" hangingPunct="1"/>
            <a:r>
              <a:rPr lang="hu-HU" sz="1800" dirty="0" err="1" smtClean="0"/>
              <a:t>Buzder</a:t>
            </a:r>
            <a:r>
              <a:rPr lang="hu-HU" sz="1800" dirty="0" smtClean="0"/>
              <a:t> ,Tímea PhD</a:t>
            </a:r>
          </a:p>
          <a:p>
            <a:pPr eaLnBrk="1" hangingPunct="1"/>
            <a:r>
              <a:rPr lang="hu-HU" sz="1800" dirty="0" err="1" smtClean="0"/>
              <a:t>Rehak</a:t>
            </a:r>
            <a:r>
              <a:rPr lang="hu-HU" sz="1800" dirty="0" smtClean="0"/>
              <a:t> Marian</a:t>
            </a:r>
            <a:r>
              <a:rPr lang="hu-HU" sz="1600" dirty="0" smtClean="0"/>
              <a:t> PhD</a:t>
            </a:r>
          </a:p>
          <a:p>
            <a:pPr eaLnBrk="1" hangingPunct="1"/>
            <a:endParaRPr lang="hu-HU" dirty="0" smtClean="0"/>
          </a:p>
        </p:txBody>
      </p:sp>
      <p:sp>
        <p:nvSpPr>
          <p:cNvPr id="27654" name="Szöveg helye 4"/>
          <p:cNvSpPr>
            <a:spLocks noGrp="1"/>
          </p:cNvSpPr>
          <p:nvPr>
            <p:ph type="body" sz="quarter" idx="3"/>
          </p:nvPr>
        </p:nvSpPr>
        <p:spPr>
          <a:xfrm>
            <a:off x="0" y="3429000"/>
            <a:ext cx="2483768" cy="351730"/>
          </a:xfrm>
        </p:spPr>
        <p:txBody>
          <a:bodyPr>
            <a:normAutofit fontScale="25000" lnSpcReduction="20000"/>
          </a:bodyPr>
          <a:lstStyle/>
          <a:p>
            <a:pPr eaLnBrk="1" hangingPunct="1"/>
            <a:endParaRPr lang="hu-HU" sz="4800" dirty="0" smtClean="0"/>
          </a:p>
          <a:p>
            <a:pPr eaLnBrk="1" hangingPunct="1"/>
            <a:endParaRPr lang="hu-HU" sz="4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hu-HU" sz="5600" dirty="0" err="1" smtClean="0">
                <a:latin typeface="Times New Roman" pitchFamily="18" charset="0"/>
                <a:cs typeface="Times New Roman" pitchFamily="18" charset="0"/>
              </a:rPr>
              <a:t>Technical</a:t>
            </a:r>
            <a:r>
              <a:rPr lang="hu-HU" sz="5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5600" dirty="0" err="1" smtClean="0">
                <a:latin typeface="Times New Roman" pitchFamily="18" charset="0"/>
                <a:cs typeface="Times New Roman" pitchFamily="18" charset="0"/>
              </a:rPr>
              <a:t>contribution</a:t>
            </a:r>
            <a:r>
              <a:rPr lang="hu-HU" sz="5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319" name="Tartalom helye 5"/>
          <p:cNvSpPr>
            <a:spLocks noGrp="1"/>
          </p:cNvSpPr>
          <p:nvPr>
            <p:ph sz="quarter" idx="4"/>
          </p:nvPr>
        </p:nvSpPr>
        <p:spPr>
          <a:xfrm>
            <a:off x="0" y="3789040"/>
            <a:ext cx="2195513" cy="2924175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Somogyi, Csilla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Farkas, Erzsébet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Laza, Diána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Sárvári, </a:t>
            </a:r>
            <a:r>
              <a:rPr lang="hu-HU" sz="4800" dirty="0" err="1" smtClean="0">
                <a:latin typeface="Times New Roman" pitchFamily="18" charset="0"/>
                <a:cs typeface="Times New Roman" pitchFamily="18" charset="0"/>
              </a:rPr>
              <a:t>Anitta</a:t>
            </a:r>
            <a:endParaRPr lang="hu-HU" sz="4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Bakó, Fruzsina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Balogh, Enikő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Pócsi, Imre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Turáni ,Melinda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Tánczos, Bence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Király, Gábor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Tálas, László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Pinczés, Gyula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800" dirty="0" err="1" smtClean="0">
                <a:latin typeface="Times New Roman" pitchFamily="18" charset="0"/>
                <a:cs typeface="Times New Roman" pitchFamily="18" charset="0"/>
              </a:rPr>
              <a:t>Kukoricza</a:t>
            </a: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, Krisztina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Jákim, Judit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800" dirty="0" err="1" smtClean="0">
                <a:latin typeface="Times New Roman" pitchFamily="18" charset="0"/>
                <a:cs typeface="Times New Roman" pitchFamily="18" charset="0"/>
              </a:rPr>
              <a:t>Fidrus</a:t>
            </a: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, Eszter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Vörös, Orsolya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hu-HU" sz="48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hu-HU" sz="4800" dirty="0" smtClean="0"/>
          </a:p>
        </p:txBody>
      </p:sp>
      <p:sp>
        <p:nvSpPr>
          <p:cNvPr id="27656" name="Szövegdoboz 6"/>
          <p:cNvSpPr txBox="1">
            <a:spLocks noChangeArrowheads="1"/>
          </p:cNvSpPr>
          <p:nvPr/>
        </p:nvSpPr>
        <p:spPr bwMode="auto">
          <a:xfrm>
            <a:off x="3851275" y="620713"/>
            <a:ext cx="4033838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1" dirty="0" err="1" smtClean="0"/>
              <a:t>Professors</a:t>
            </a:r>
            <a:r>
              <a:rPr lang="hu-HU" sz="2400" b="1" dirty="0" smtClean="0"/>
              <a:t>:</a:t>
            </a:r>
            <a:endParaRPr lang="hu-HU" sz="2400" b="1" dirty="0"/>
          </a:p>
          <a:p>
            <a:r>
              <a:rPr lang="hu-HU" sz="2000" dirty="0"/>
              <a:t>•  </a:t>
            </a:r>
            <a:r>
              <a:rPr lang="hu-HU" sz="2000" dirty="0" smtClean="0"/>
              <a:t>Kertai, </a:t>
            </a:r>
            <a:r>
              <a:rPr lang="hu-HU" sz="2000" dirty="0"/>
              <a:t>Pál, DE</a:t>
            </a:r>
          </a:p>
          <a:p>
            <a:r>
              <a:rPr lang="hu-HU" sz="2000" dirty="0"/>
              <a:t>•  </a:t>
            </a:r>
            <a:r>
              <a:rPr lang="hu-HU" sz="2000" dirty="0" smtClean="0"/>
              <a:t>Hunyadi, </a:t>
            </a:r>
            <a:r>
              <a:rPr lang="hu-HU" sz="2000" dirty="0"/>
              <a:t>János, DE</a:t>
            </a:r>
          </a:p>
          <a:p>
            <a:r>
              <a:rPr lang="hu-HU" sz="2000" dirty="0"/>
              <a:t>•  Alexei </a:t>
            </a:r>
            <a:r>
              <a:rPr lang="hu-HU" sz="2000" dirty="0" err="1"/>
              <a:t>Basnakian</a:t>
            </a:r>
            <a:r>
              <a:rPr lang="hu-HU" sz="2000" dirty="0"/>
              <a:t>, Little Rock</a:t>
            </a:r>
          </a:p>
          <a:p>
            <a:r>
              <a:rPr lang="hu-HU" sz="2000" dirty="0"/>
              <a:t>•  </a:t>
            </a:r>
            <a:r>
              <a:rPr lang="hu-HU" sz="2000" dirty="0" smtClean="0"/>
              <a:t>Németh, </a:t>
            </a:r>
            <a:r>
              <a:rPr lang="hu-HU" sz="2000" dirty="0"/>
              <a:t>Péter, Pécs	</a:t>
            </a:r>
          </a:p>
          <a:p>
            <a:r>
              <a:rPr lang="hu-HU" sz="2000" dirty="0"/>
              <a:t>•  </a:t>
            </a:r>
            <a:r>
              <a:rPr lang="hu-HU" sz="2000" dirty="0" err="1"/>
              <a:t>Varda</a:t>
            </a:r>
            <a:r>
              <a:rPr lang="hu-HU" sz="2000" dirty="0"/>
              <a:t> Rotter, Weizmann Intézet</a:t>
            </a:r>
          </a:p>
          <a:p>
            <a:r>
              <a:rPr lang="hu-HU" sz="2000" dirty="0"/>
              <a:t>•  Henry </a:t>
            </a:r>
            <a:r>
              <a:rPr lang="hu-HU" sz="2000" dirty="0" err="1"/>
              <a:t>Paulus</a:t>
            </a:r>
            <a:r>
              <a:rPr lang="hu-HU" sz="2000" dirty="0"/>
              <a:t>, Harvard</a:t>
            </a:r>
          </a:p>
          <a:p>
            <a:r>
              <a:rPr lang="hu-HU" sz="2000" dirty="0"/>
              <a:t>•  Hans </a:t>
            </a:r>
            <a:r>
              <a:rPr lang="hu-HU" sz="2000" dirty="0" err="1"/>
              <a:t>Tanke</a:t>
            </a:r>
            <a:r>
              <a:rPr lang="hu-HU" sz="2000" dirty="0"/>
              <a:t>, Leiden</a:t>
            </a:r>
          </a:p>
          <a:p>
            <a:r>
              <a:rPr lang="hu-HU" sz="2000" dirty="0"/>
              <a:t>•  </a:t>
            </a:r>
            <a:r>
              <a:rPr lang="hu-HU" sz="2000" dirty="0" err="1"/>
              <a:t>Tuneko</a:t>
            </a:r>
            <a:r>
              <a:rPr lang="hu-HU" sz="2000" dirty="0"/>
              <a:t> </a:t>
            </a:r>
            <a:r>
              <a:rPr lang="hu-HU" sz="2000" dirty="0" err="1"/>
              <a:t>Okazaki</a:t>
            </a:r>
            <a:r>
              <a:rPr lang="hu-HU" sz="2000" dirty="0"/>
              <a:t>, </a:t>
            </a:r>
            <a:r>
              <a:rPr lang="hu-HU" sz="2000" dirty="0" err="1"/>
              <a:t>Nagoya</a:t>
            </a:r>
            <a:endParaRPr lang="hu-HU" sz="2000" dirty="0"/>
          </a:p>
          <a:p>
            <a:r>
              <a:rPr lang="hu-HU" sz="2000" dirty="0"/>
              <a:t>†  Edward Wood, </a:t>
            </a:r>
            <a:r>
              <a:rPr lang="hu-HU" sz="2000" dirty="0" err="1"/>
              <a:t>Leeds</a:t>
            </a:r>
            <a:endParaRPr lang="hu-HU" sz="2000" dirty="0"/>
          </a:p>
          <a:p>
            <a:r>
              <a:rPr lang="hu-HU" sz="2000" dirty="0"/>
              <a:t>•  </a:t>
            </a:r>
            <a:r>
              <a:rPr lang="hu-HU" sz="2000" dirty="0" smtClean="0"/>
              <a:t>Pócsi, </a:t>
            </a:r>
            <a:r>
              <a:rPr lang="hu-HU" sz="2000" dirty="0"/>
              <a:t>István, </a:t>
            </a:r>
            <a:r>
              <a:rPr lang="hu-HU" sz="2000" dirty="0" err="1" smtClean="0"/>
              <a:t>head</a:t>
            </a:r>
            <a:r>
              <a:rPr lang="hu-HU" sz="2000" dirty="0" smtClean="0"/>
              <a:t> of </a:t>
            </a:r>
            <a:r>
              <a:rPr lang="hu-HU" sz="2000" dirty="0" err="1" smtClean="0"/>
              <a:t>department</a:t>
            </a:r>
            <a:endParaRPr lang="hu-HU" sz="2000" dirty="0"/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4932363" y="4437063"/>
          <a:ext cx="3030537" cy="208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Image" r:id="rId4" imgW="4333898" imgH="2944125" progId="">
                  <p:embed/>
                </p:oleObj>
              </mc:Choice>
              <mc:Fallback>
                <p:oleObj name="Image" r:id="rId4" imgW="4333898" imgH="294412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437063"/>
                        <a:ext cx="3030537" cy="208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7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63" y="0"/>
            <a:ext cx="1214437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4800" y="2636838"/>
            <a:ext cx="12192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513" y="4470400"/>
            <a:ext cx="2681287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00338" y="1700213"/>
            <a:ext cx="122555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2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0338" y="3068638"/>
            <a:ext cx="12319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2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05750" y="4076700"/>
            <a:ext cx="123825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56550" y="5519738"/>
            <a:ext cx="118745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35913" y="1196975"/>
            <a:ext cx="120808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5" name="Téglalap 16"/>
          <p:cNvSpPr>
            <a:spLocks noChangeArrowheads="1"/>
          </p:cNvSpPr>
          <p:nvPr/>
        </p:nvSpPr>
        <p:spPr bwMode="auto">
          <a:xfrm>
            <a:off x="4932363" y="4508500"/>
            <a:ext cx="501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TO</a:t>
            </a:r>
          </a:p>
        </p:txBody>
      </p:sp>
      <p:sp>
        <p:nvSpPr>
          <p:cNvPr id="27666" name="Téglalap 18"/>
          <p:cNvSpPr>
            <a:spLocks noChangeArrowheads="1"/>
          </p:cNvSpPr>
          <p:nvPr/>
        </p:nvSpPr>
        <p:spPr bwMode="auto">
          <a:xfrm>
            <a:off x="7884368" y="0"/>
            <a:ext cx="544512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/>
              <a:t>A B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NP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VR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>
                <a:solidFill>
                  <a:schemeClr val="bg1"/>
                </a:solidFill>
              </a:rPr>
              <a:t>HP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HT</a:t>
            </a:r>
          </a:p>
        </p:txBody>
      </p:sp>
      <p:sp>
        <p:nvSpPr>
          <p:cNvPr id="27667" name="Téglalap 19"/>
          <p:cNvSpPr>
            <a:spLocks noChangeArrowheads="1"/>
          </p:cNvSpPr>
          <p:nvPr/>
        </p:nvSpPr>
        <p:spPr bwMode="auto">
          <a:xfrm>
            <a:off x="2700338" y="1700213"/>
            <a:ext cx="50323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KP</a:t>
            </a:r>
          </a:p>
          <a:p>
            <a:endParaRPr lang="hu-HU">
              <a:solidFill>
                <a:schemeClr val="bg1"/>
              </a:solidFill>
            </a:endParaRPr>
          </a:p>
          <a:p>
            <a:endParaRPr lang="hu-HU">
              <a:solidFill>
                <a:schemeClr val="bg1"/>
              </a:solidFill>
            </a:endParaRPr>
          </a:p>
          <a:p>
            <a:endParaRPr lang="hu-HU">
              <a:solidFill>
                <a:schemeClr val="bg1"/>
              </a:solidFill>
            </a:endParaRPr>
          </a:p>
          <a:p>
            <a:endParaRPr lang="hu-HU">
              <a:solidFill>
                <a:schemeClr val="bg1"/>
              </a:solidFill>
            </a:endParaRPr>
          </a:p>
          <a:p>
            <a:r>
              <a:rPr lang="hu-HU">
                <a:solidFill>
                  <a:schemeClr val="bg1"/>
                </a:solidFill>
              </a:rPr>
              <a:t>HJ</a:t>
            </a:r>
          </a:p>
        </p:txBody>
      </p:sp>
      <p:sp>
        <p:nvSpPr>
          <p:cNvPr id="2" name="Téglalap 1"/>
          <p:cNvSpPr/>
          <p:nvPr/>
        </p:nvSpPr>
        <p:spPr>
          <a:xfrm>
            <a:off x="7380312" y="657225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34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348880"/>
            <a:ext cx="9144000" cy="1143000"/>
          </a:xfrm>
        </p:spPr>
        <p:txBody>
          <a:bodyPr>
            <a:noAutofit/>
          </a:bodyPr>
          <a:lstStyle/>
          <a:p>
            <a:r>
              <a:rPr lang="hu-HU" sz="9600" dirty="0" err="1" smtClean="0">
                <a:latin typeface="Brush Script MT" pitchFamily="66" charset="0"/>
              </a:rPr>
              <a:t>Thank</a:t>
            </a:r>
            <a:r>
              <a:rPr lang="hu-HU" sz="9600" dirty="0" smtClean="0">
                <a:latin typeface="Brush Script MT" pitchFamily="66" charset="0"/>
              </a:rPr>
              <a:t> </a:t>
            </a:r>
            <a:r>
              <a:rPr lang="hu-HU" sz="9600" dirty="0" err="1" smtClean="0">
                <a:latin typeface="Brush Script MT" pitchFamily="66" charset="0"/>
              </a:rPr>
              <a:t>you</a:t>
            </a:r>
            <a:r>
              <a:rPr lang="hu-HU" sz="9600" dirty="0" smtClean="0">
                <a:latin typeface="Brush Script MT" pitchFamily="66" charset="0"/>
              </a:rPr>
              <a:t> </a:t>
            </a:r>
            <a:r>
              <a:rPr lang="hu-HU" sz="9600" dirty="0" err="1" smtClean="0">
                <a:latin typeface="Brush Script MT" pitchFamily="66" charset="0"/>
              </a:rPr>
              <a:t>for</a:t>
            </a:r>
            <a:r>
              <a:rPr lang="hu-HU" sz="9600" dirty="0" smtClean="0">
                <a:latin typeface="Brush Script MT" pitchFamily="66" charset="0"/>
              </a:rPr>
              <a:t> </a:t>
            </a:r>
            <a:r>
              <a:rPr lang="hu-HU" sz="9600" dirty="0" err="1" smtClean="0">
                <a:latin typeface="Brush Script MT" pitchFamily="66" charset="0"/>
              </a:rPr>
              <a:t>your</a:t>
            </a:r>
            <a:r>
              <a:rPr lang="hu-HU" sz="9600" dirty="0" smtClean="0">
                <a:latin typeface="Brush Script MT" pitchFamily="66" charset="0"/>
              </a:rPr>
              <a:t> </a:t>
            </a:r>
            <a:r>
              <a:rPr lang="hu-HU" sz="9600" dirty="0" err="1" smtClean="0">
                <a:latin typeface="Brush Script MT" pitchFamily="66" charset="0"/>
              </a:rPr>
              <a:t>attention</a:t>
            </a:r>
            <a:r>
              <a:rPr lang="hu-HU" sz="9600" dirty="0" smtClean="0">
                <a:latin typeface="Brush Script MT" pitchFamily="66" charset="0"/>
              </a:rPr>
              <a:t>!</a:t>
            </a:r>
            <a:endParaRPr lang="hu-HU" sz="9600" dirty="0">
              <a:latin typeface="Brush Script MT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359024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Tumor </a:t>
            </a:r>
            <a:r>
              <a:rPr lang="hu-HU" b="1" dirty="0" err="1" smtClean="0">
                <a:latin typeface="Times New Roman" pitchFamily="18" charset="0"/>
                <a:cs typeface="Times New Roman" pitchFamily="18" charset="0"/>
              </a:rPr>
              <a:t>diagnostics</a:t>
            </a: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 – Szeged University</a:t>
            </a:r>
            <a:r>
              <a:rPr lang="hu-HU" sz="3600" b="1" dirty="0" smtClean="0"/>
              <a:t/>
            </a:r>
            <a:br>
              <a:rPr lang="hu-HU" sz="3600" b="1" dirty="0" smtClean="0"/>
            </a:b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       :      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chloride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colloid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macroaggregate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prepared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1970</a:t>
            </a:r>
            <a:endParaRPr lang="hu-H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0" y="2025908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Conclusion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i="1" dirty="0" err="1" smtClean="0">
                <a:latin typeface="Times New Roman" pitchFamily="18" charset="0"/>
                <a:cs typeface="Times New Roman" pitchFamily="18" charset="0"/>
              </a:rPr>
              <a:t>i.v</a:t>
            </a:r>
            <a:r>
              <a:rPr lang="hu-HU" sz="28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administration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hu-H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hu-H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In-chloride</a:t>
            </a:r>
            <a:r>
              <a:rPr lang="hu-H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acidic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solution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circulated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could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be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used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small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quantities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(0.1-0.2 ml) </a:t>
            </a:r>
          </a:p>
          <a:p>
            <a:pPr>
              <a:buNone/>
            </a:pPr>
            <a:r>
              <a:rPr lang="hu-HU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but</a:t>
            </a:r>
            <a:r>
              <a:rPr lang="hu-H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hu-H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recommended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r>
              <a:rPr lang="hu-H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In-colloid</a:t>
            </a:r>
            <a:r>
              <a:rPr lang="hu-H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accumulated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liver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u-HU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recommended</a:t>
            </a:r>
            <a:r>
              <a:rPr lang="hu-H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and 	</a:t>
            </a:r>
            <a:r>
              <a:rPr lang="hu-HU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used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hu-H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In-Fe-macroaggregate</a:t>
            </a:r>
            <a:r>
              <a:rPr lang="hu-H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caused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microembolization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lungs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rats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particle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size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unreliable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large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particles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coukd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cause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death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thus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could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be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used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human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diagnostics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u-H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counterindicated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hu-HU" sz="2800" dirty="0"/>
              <a:t> </a:t>
            </a:r>
          </a:p>
          <a:p>
            <a:pPr>
              <a:buNone/>
            </a:pPr>
            <a:endParaRPr lang="hu-H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186673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8676456" y="638132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3</a:t>
            </a:r>
            <a:endParaRPr lang="hu-H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macroaggregate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formation</a:t>
            </a:r>
            <a:endParaRPr lang="hu-H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41091"/>
            <a:ext cx="6264696" cy="454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92696"/>
            <a:ext cx="186673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827584" y="6021288"/>
            <a:ext cx="5599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……… life </a:t>
            </a:r>
            <a:r>
              <a:rPr lang="hu-H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threatening</a:t>
            </a:r>
            <a:r>
              <a:rPr lang="hu-H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particle</a:t>
            </a:r>
            <a:r>
              <a:rPr lang="hu-H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size</a:t>
            </a:r>
            <a:endParaRPr lang="hu-HU" sz="2800" dirty="0">
              <a:solidFill>
                <a:srgbClr val="FF000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516216" y="1700808"/>
            <a:ext cx="17043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hu-H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hu-H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be </a:t>
            </a:r>
            <a:r>
              <a:rPr lang="hu-H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used</a:t>
            </a:r>
            <a:r>
              <a:rPr lang="hu-H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hu-H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588224" y="2132856"/>
            <a:ext cx="1704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hu-H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hu-H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be </a:t>
            </a:r>
            <a:r>
              <a:rPr lang="hu-H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used</a:t>
            </a:r>
            <a:r>
              <a:rPr lang="hu-H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Téglalap 7"/>
          <p:cNvSpPr/>
          <p:nvPr/>
        </p:nvSpPr>
        <p:spPr>
          <a:xfrm>
            <a:off x="6660232" y="2564904"/>
            <a:ext cx="1704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hu-H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hu-H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be </a:t>
            </a:r>
            <a:r>
              <a:rPr lang="hu-H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used</a:t>
            </a:r>
            <a:r>
              <a:rPr lang="hu-H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Téglalap 2"/>
          <p:cNvSpPr/>
          <p:nvPr/>
        </p:nvSpPr>
        <p:spPr>
          <a:xfrm>
            <a:off x="8676456" y="628289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4</a:t>
            </a:r>
            <a:endParaRPr lang="hu-H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err="1" smtClean="0"/>
              <a:t>Organ</a:t>
            </a:r>
            <a:r>
              <a:rPr lang="hu-HU" b="1" dirty="0" smtClean="0"/>
              <a:t> </a:t>
            </a:r>
            <a:r>
              <a:rPr lang="hu-HU" b="1" dirty="0" err="1" smtClean="0"/>
              <a:t>distribution</a:t>
            </a:r>
            <a:r>
              <a:rPr lang="hu-HU" b="1" dirty="0" smtClean="0"/>
              <a:t> of </a:t>
            </a:r>
            <a:r>
              <a:rPr lang="hu-HU" b="1" i="1" dirty="0" err="1" smtClean="0"/>
              <a:t>i.v</a:t>
            </a:r>
            <a:r>
              <a:rPr lang="hu-HU" b="1" dirty="0" smtClean="0"/>
              <a:t>. </a:t>
            </a:r>
            <a:r>
              <a:rPr lang="hu-HU" b="1" dirty="0" err="1" smtClean="0"/>
              <a:t>administered</a:t>
            </a:r>
            <a:r>
              <a:rPr lang="hu-HU" b="1" dirty="0" smtClean="0"/>
              <a:t>  </a:t>
            </a:r>
            <a:r>
              <a:rPr lang="en-US" b="1" baseline="30000" dirty="0" smtClean="0"/>
              <a:t>113m</a:t>
            </a:r>
            <a:r>
              <a:rPr lang="en-US" b="1" dirty="0" smtClean="0"/>
              <a:t>In-</a:t>
            </a:r>
            <a:r>
              <a:rPr lang="hu-HU" b="1" dirty="0" smtClean="0"/>
              <a:t>c</a:t>
            </a:r>
            <a:r>
              <a:rPr lang="en-US" b="1" dirty="0" err="1" smtClean="0"/>
              <a:t>olloid</a:t>
            </a:r>
            <a:r>
              <a:rPr lang="hu-HU" b="1" dirty="0" smtClean="0"/>
              <a:t> </a:t>
            </a:r>
            <a:r>
              <a:rPr lang="hu-HU" b="1" dirty="0" err="1" smtClean="0"/>
              <a:t>particles</a:t>
            </a:r>
            <a:r>
              <a:rPr lang="hu-HU" dirty="0" smtClean="0"/>
              <a:t> </a:t>
            </a:r>
            <a:r>
              <a:rPr lang="hu-HU" b="1" dirty="0" err="1" smtClean="0"/>
              <a:t>in</a:t>
            </a:r>
            <a:r>
              <a:rPr lang="hu-HU" b="1" dirty="0" smtClean="0"/>
              <a:t> </a:t>
            </a:r>
            <a:r>
              <a:rPr lang="hu-HU" b="1" dirty="0" err="1" smtClean="0"/>
              <a:t>rats</a:t>
            </a:r>
            <a:endParaRPr lang="hu-HU" b="1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520544"/>
          </a:xfrm>
        </p:spPr>
        <p:txBody>
          <a:bodyPr>
            <a:normAutofit fontScale="92500" lnSpcReduction="20000"/>
          </a:bodyPr>
          <a:lstStyle/>
          <a:p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Liver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			85-90 % (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Kupffer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cells)</a:t>
            </a:r>
          </a:p>
          <a:p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Spleen 		 	 3-5 %</a:t>
            </a:r>
          </a:p>
          <a:p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Bone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marrow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	 5-10 %</a:t>
            </a:r>
          </a:p>
          <a:p>
            <a:pPr>
              <a:buNone/>
            </a:pPr>
            <a:endParaRPr lang="hu-H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hu-HU" sz="3000" b="1" dirty="0" err="1" smtClean="0"/>
              <a:t>Primary</a:t>
            </a:r>
            <a:r>
              <a:rPr lang="hu-HU" sz="3000" b="1" dirty="0" smtClean="0"/>
              <a:t> </a:t>
            </a:r>
            <a:r>
              <a:rPr lang="hu-HU" sz="3000" b="1" dirty="0" err="1" smtClean="0"/>
              <a:t>lymphoid</a:t>
            </a:r>
            <a:r>
              <a:rPr lang="hu-HU" sz="3000" b="1" dirty="0" smtClean="0"/>
              <a:t> </a:t>
            </a:r>
            <a:r>
              <a:rPr lang="hu-HU" sz="3000" b="1" dirty="0" err="1" smtClean="0"/>
              <a:t>organs</a:t>
            </a:r>
            <a:r>
              <a:rPr lang="hu-HU" sz="3000" b="1" dirty="0" smtClean="0"/>
              <a:t>:</a:t>
            </a:r>
          </a:p>
          <a:p>
            <a:pPr indent="17463">
              <a:buNone/>
            </a:pPr>
            <a:r>
              <a:rPr lang="hu-HU" sz="2800" b="1" dirty="0" smtClean="0">
                <a:solidFill>
                  <a:srgbClr val="FFC000"/>
                </a:solidFill>
                <a:hlinkClick r:id="rId2" action="ppaction://hlinkfile" tooltip="Bone marrow"/>
              </a:rPr>
              <a:t>- </a:t>
            </a:r>
            <a:r>
              <a:rPr lang="en-US" sz="2800" b="1" dirty="0" smtClean="0">
                <a:solidFill>
                  <a:srgbClr val="FFC000"/>
                </a:solidFill>
                <a:hlinkClick r:id="rId2" action="ppaction://hlinkfile" tooltip="Bone marrow"/>
              </a:rPr>
              <a:t>bone marrow</a:t>
            </a:r>
            <a:r>
              <a:rPr lang="en-US" sz="2800" b="1" dirty="0" smtClean="0">
                <a:solidFill>
                  <a:srgbClr val="FFC000"/>
                </a:solidFill>
              </a:rPr>
              <a:t>, and the </a:t>
            </a:r>
            <a:r>
              <a:rPr lang="en-US" sz="2800" b="1" dirty="0" smtClean="0">
                <a:solidFill>
                  <a:srgbClr val="FFC000"/>
                </a:solidFill>
                <a:hlinkClick r:id="rId3" action="ppaction://hlinkfile" tooltip="Thymus"/>
              </a:rPr>
              <a:t>thymus</a:t>
            </a:r>
            <a:endParaRPr lang="hu-HU" sz="2800" b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hu-HU" sz="3000" b="1" dirty="0" err="1" smtClean="0">
                <a:latin typeface="Times New Roman" pitchFamily="18" charset="0"/>
                <a:cs typeface="Times New Roman" pitchFamily="18" charset="0"/>
              </a:rPr>
              <a:t>Secondary</a:t>
            </a:r>
            <a:r>
              <a:rPr lang="hu-HU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000" b="1" dirty="0" err="1" smtClean="0">
                <a:latin typeface="Times New Roman" pitchFamily="18" charset="0"/>
                <a:cs typeface="Times New Roman" pitchFamily="18" charset="0"/>
              </a:rPr>
              <a:t>lymphoid</a:t>
            </a:r>
            <a:r>
              <a:rPr lang="hu-HU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000" b="1" dirty="0" err="1" smtClean="0">
                <a:latin typeface="Times New Roman" pitchFamily="18" charset="0"/>
                <a:cs typeface="Times New Roman" pitchFamily="18" charset="0"/>
              </a:rPr>
              <a:t>organs</a:t>
            </a:r>
            <a:r>
              <a:rPr lang="hu-HU" sz="30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17463">
              <a:buNone/>
            </a:pPr>
            <a:r>
              <a:rPr lang="hu-HU" sz="2800" b="1" dirty="0" smtClean="0">
                <a:solidFill>
                  <a:schemeClr val="tx2"/>
                </a:solidFill>
                <a:hlinkClick r:id="rId4" action="ppaction://hlinkfile" tooltip="Lymph nodes"/>
              </a:rPr>
              <a:t>- </a:t>
            </a:r>
            <a:r>
              <a:rPr lang="hu-HU" sz="2800" b="1" dirty="0" err="1" smtClean="0">
                <a:solidFill>
                  <a:schemeClr val="tx2"/>
                </a:solidFill>
                <a:hlinkClick r:id="rId4" action="ppaction://hlinkfile" tooltip="Lymph nodes"/>
              </a:rPr>
              <a:t>lymph</a:t>
            </a:r>
            <a:r>
              <a:rPr lang="hu-HU" sz="2800" b="1" dirty="0" smtClean="0">
                <a:solidFill>
                  <a:schemeClr val="tx2"/>
                </a:solidFill>
                <a:hlinkClick r:id="rId4" action="ppaction://hlinkfile" tooltip="Lymph nodes"/>
              </a:rPr>
              <a:t> </a:t>
            </a:r>
            <a:r>
              <a:rPr lang="hu-HU" sz="2800" b="1" dirty="0" err="1" smtClean="0">
                <a:solidFill>
                  <a:schemeClr val="tx2"/>
                </a:solidFill>
                <a:hlinkClick r:id="rId4" action="ppaction://hlinkfile" tooltip="Lymph nodes"/>
              </a:rPr>
              <a:t>nodes</a:t>
            </a:r>
            <a:r>
              <a:rPr lang="hu-HU" sz="2800" b="1" dirty="0" smtClean="0">
                <a:solidFill>
                  <a:schemeClr val="tx2"/>
                </a:solidFill>
              </a:rPr>
              <a:t>, </a:t>
            </a:r>
            <a:r>
              <a:rPr lang="hu-HU" sz="2800" b="1" dirty="0" err="1" smtClean="0">
                <a:solidFill>
                  <a:schemeClr val="tx2"/>
                </a:solidFill>
                <a:hlinkClick r:id="rId5" action="ppaction://hlinkfile" tooltip="Tonsils"/>
              </a:rPr>
              <a:t>tonsils</a:t>
            </a:r>
            <a:r>
              <a:rPr lang="hu-HU" sz="2800" b="1" dirty="0" smtClean="0">
                <a:solidFill>
                  <a:schemeClr val="tx2"/>
                </a:solidFill>
              </a:rPr>
              <a:t>, spleen, and </a:t>
            </a:r>
          </a:p>
          <a:p>
            <a:pPr indent="17463">
              <a:buNone/>
            </a:pPr>
            <a:r>
              <a:rPr lang="hu-HU" sz="2800" b="1" dirty="0" smtClean="0">
                <a:solidFill>
                  <a:schemeClr val="tx2"/>
                </a:solidFill>
              </a:rPr>
              <a:t>- "MALT" (</a:t>
            </a:r>
            <a:r>
              <a:rPr lang="hu-HU" sz="2800" b="1" dirty="0" err="1" smtClean="0">
                <a:solidFill>
                  <a:schemeClr val="tx2"/>
                </a:solidFill>
                <a:hlinkClick r:id="rId6" action="ppaction://hlinkfile" tooltip="Mucosa-associated lymphoid tissue"/>
              </a:rPr>
              <a:t>mucosa-</a:t>
            </a:r>
            <a:r>
              <a:rPr lang="hu-HU" sz="2800" b="1" dirty="0" smtClean="0">
                <a:solidFill>
                  <a:schemeClr val="tx2"/>
                </a:solidFill>
                <a:hlinkClick r:id="rId6" action="ppaction://hlinkfile" tooltip="Mucosa-associated lymphoid tissue"/>
              </a:rPr>
              <a:t> </a:t>
            </a:r>
            <a:r>
              <a:rPr lang="hu-HU" sz="2800" b="1" dirty="0" err="1" smtClean="0">
                <a:solidFill>
                  <a:schemeClr val="tx2"/>
                </a:solidFill>
                <a:hlinkClick r:id="rId6" action="ppaction://hlinkfile" tooltip="Mucosa-associated lymphoid tissue"/>
              </a:rPr>
              <a:t>associated</a:t>
            </a:r>
            <a:r>
              <a:rPr lang="hu-HU" sz="2800" b="1" dirty="0" smtClean="0">
                <a:solidFill>
                  <a:schemeClr val="tx2"/>
                </a:solidFill>
                <a:hlinkClick r:id="rId6" action="ppaction://hlinkfile" tooltip="Mucosa-associated lymphoid tissue"/>
              </a:rPr>
              <a:t> </a:t>
            </a:r>
            <a:r>
              <a:rPr lang="hu-HU" sz="2800" b="1" dirty="0" err="1" smtClean="0">
                <a:solidFill>
                  <a:schemeClr val="tx2"/>
                </a:solidFill>
                <a:hlinkClick r:id="rId6" action="ppaction://hlinkfile" tooltip="Mucosa-associated lymphoid tissue"/>
              </a:rPr>
              <a:t>lymphoid</a:t>
            </a:r>
            <a:r>
              <a:rPr lang="hu-HU" sz="2800" b="1" dirty="0" smtClean="0">
                <a:solidFill>
                  <a:schemeClr val="tx2"/>
                </a:solidFill>
                <a:hlinkClick r:id="rId6" action="ppaction://hlinkfile" tooltip="Mucosa-associated lymphoid tissue"/>
              </a:rPr>
              <a:t> </a:t>
            </a:r>
            <a:r>
              <a:rPr lang="hu-HU" sz="2800" b="1" dirty="0" err="1" smtClean="0">
                <a:solidFill>
                  <a:schemeClr val="tx2"/>
                </a:solidFill>
                <a:hlinkClick r:id="rId6" action="ppaction://hlinkfile" tooltip="Mucosa-associated lymphoid tissue"/>
              </a:rPr>
              <a:t>tissue</a:t>
            </a:r>
            <a:r>
              <a:rPr lang="hu-HU" sz="2800" b="1" dirty="0" smtClean="0">
                <a:solidFill>
                  <a:schemeClr val="tx2"/>
                </a:solidFill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hlinkClick r:id="rId7" action="ppaction://hlinkfile" tooltip="Kupffer cells"/>
              </a:rPr>
              <a:t>Kupffer</a:t>
            </a:r>
            <a:r>
              <a:rPr lang="en-US" sz="2800" b="1" dirty="0" smtClean="0">
                <a:solidFill>
                  <a:schemeClr val="tx2"/>
                </a:solidFill>
                <a:hlinkClick r:id="rId7" action="ppaction://hlinkfile" tooltip="Kupffer cells"/>
              </a:rPr>
              <a:t> cells</a:t>
            </a:r>
            <a:r>
              <a:rPr lang="en-US" sz="2800" b="1" dirty="0" smtClean="0">
                <a:solidFill>
                  <a:schemeClr val="tx2"/>
                </a:solidFill>
              </a:rPr>
              <a:t> of </a:t>
            </a:r>
            <a:r>
              <a:rPr lang="hu-HU" sz="2800" b="1" dirty="0" smtClean="0">
                <a:solidFill>
                  <a:schemeClr val="tx2"/>
                </a:solidFill>
              </a:rPr>
              <a:t>  </a:t>
            </a:r>
          </a:p>
          <a:p>
            <a:pPr indent="17463">
              <a:buNone/>
            </a:pPr>
            <a:r>
              <a:rPr lang="hu-HU" sz="2800" b="1" dirty="0">
                <a:solidFill>
                  <a:schemeClr val="tx2"/>
                </a:solidFill>
              </a:rPr>
              <a:t> </a:t>
            </a:r>
            <a:r>
              <a:rPr lang="hu-HU" sz="2800" b="1" dirty="0" smtClean="0">
                <a:solidFill>
                  <a:schemeClr val="tx2"/>
                </a:solidFill>
              </a:rPr>
              <a:t>    </a:t>
            </a:r>
            <a:r>
              <a:rPr lang="en-US" sz="2800" b="1" dirty="0" smtClean="0">
                <a:solidFill>
                  <a:schemeClr val="tx2"/>
                </a:solidFill>
              </a:rPr>
              <a:t>the</a:t>
            </a:r>
            <a:r>
              <a:rPr lang="hu-HU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liver</a:t>
            </a:r>
            <a:r>
              <a:rPr lang="hu-HU" sz="2800" b="1" dirty="0" smtClean="0">
                <a:solidFill>
                  <a:schemeClr val="tx2"/>
                </a:solidFill>
              </a:rPr>
              <a:t>, </a:t>
            </a:r>
            <a:r>
              <a:rPr lang="en-US" sz="2800" b="1" dirty="0" smtClean="0">
                <a:solidFill>
                  <a:schemeClr val="tx2"/>
                </a:solidFill>
                <a:hlinkClick r:id="rId8" action="ppaction://hlinkfile" tooltip="Microglia"/>
              </a:rPr>
              <a:t>microglia</a:t>
            </a:r>
            <a:r>
              <a:rPr lang="en-US" sz="2800" b="1" dirty="0" smtClean="0">
                <a:solidFill>
                  <a:schemeClr val="tx2"/>
                </a:solidFill>
              </a:rPr>
              <a:t> of the </a:t>
            </a:r>
            <a:r>
              <a:rPr lang="en-US" sz="2800" b="1" dirty="0" smtClean="0">
                <a:solidFill>
                  <a:schemeClr val="tx2"/>
                </a:solidFill>
                <a:hlinkClick r:id="rId9" action="ppaction://hlinkfile" tooltip="Central nervous system"/>
              </a:rPr>
              <a:t>central nervous system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endParaRPr lang="hu-H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 smtClean="0"/>
              <a:t>Reticuloendothelial</a:t>
            </a:r>
            <a:r>
              <a:rPr lang="hu-HU" b="1" dirty="0" smtClean="0"/>
              <a:t> </a:t>
            </a:r>
            <a:r>
              <a:rPr lang="hu-HU" b="1" dirty="0" err="1" smtClean="0"/>
              <a:t>system</a:t>
            </a:r>
            <a:r>
              <a:rPr lang="hu-HU" b="1" dirty="0" smtClean="0"/>
              <a:t> (RES) = </a:t>
            </a:r>
            <a:r>
              <a:rPr lang="en-US" b="1" dirty="0" smtClean="0"/>
              <a:t>Mononuclear </a:t>
            </a:r>
            <a:r>
              <a:rPr lang="en-US" b="1" dirty="0" err="1" smtClean="0"/>
              <a:t>phagocytic</a:t>
            </a:r>
            <a:r>
              <a:rPr lang="en-US" b="1" dirty="0" smtClean="0"/>
              <a:t> system</a:t>
            </a:r>
            <a:r>
              <a:rPr lang="en-US" dirty="0" smtClean="0"/>
              <a:t> and </a:t>
            </a:r>
            <a:r>
              <a:rPr lang="en-US" b="1" dirty="0" err="1" smtClean="0"/>
              <a:t>lymphoreticular</a:t>
            </a:r>
            <a:r>
              <a:rPr lang="en-US" b="1" dirty="0" smtClean="0"/>
              <a:t> system</a:t>
            </a:r>
            <a:endParaRPr lang="hu-HU" b="1" dirty="0" smtClean="0"/>
          </a:p>
        </p:txBody>
      </p:sp>
      <p:sp>
        <p:nvSpPr>
          <p:cNvPr id="2" name="Téglalap 1"/>
          <p:cNvSpPr/>
          <p:nvPr/>
        </p:nvSpPr>
        <p:spPr>
          <a:xfrm>
            <a:off x="8813285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5</a:t>
            </a:r>
            <a:endParaRPr lang="hu-H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92696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000" b="1" dirty="0" err="1" smtClean="0">
                <a:latin typeface="Times New Roman" pitchFamily="18" charset="0"/>
                <a:cs typeface="Times New Roman" pitchFamily="18" charset="0"/>
              </a:rPr>
              <a:t>Heart</a:t>
            </a: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4000" b="1" dirty="0" err="1" smtClean="0">
                <a:latin typeface="Times New Roman" pitchFamily="18" charset="0"/>
                <a:cs typeface="Times New Roman" pitchFamily="18" charset="0"/>
              </a:rPr>
              <a:t>scintigraphy</a:t>
            </a: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4000" b="1" dirty="0" err="1" smtClean="0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4000" b="1" baseline="30000" dirty="0" smtClean="0">
                <a:latin typeface="Times New Roman" pitchFamily="18" charset="0"/>
                <a:cs typeface="Times New Roman" pitchFamily="18" charset="0"/>
              </a:rPr>
              <a:t>113m</a:t>
            </a: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InCl</a:t>
            </a:r>
            <a:r>
              <a:rPr lang="hu-HU" sz="40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4000" b="1" dirty="0" err="1" smtClean="0">
                <a:latin typeface="Times New Roman" pitchFamily="18" charset="0"/>
                <a:cs typeface="Times New Roman" pitchFamily="18" charset="0"/>
              </a:rPr>
              <a:t>solution</a:t>
            </a:r>
            <a:endParaRPr lang="hu-H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06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/>
              <a:t>Banfalvi</a:t>
            </a:r>
            <a:r>
              <a:rPr lang="hu-HU" dirty="0" smtClean="0"/>
              <a:t>, G.  </a:t>
            </a:r>
            <a:r>
              <a:rPr lang="hu-HU" dirty="0" err="1" smtClean="0"/>
              <a:t>Production</a:t>
            </a:r>
            <a:r>
              <a:rPr lang="hu-HU" dirty="0" smtClean="0"/>
              <a:t> of </a:t>
            </a:r>
            <a:r>
              <a:rPr lang="hu-HU" baseline="30000" dirty="0" smtClean="0"/>
              <a:t>1</a:t>
            </a:r>
            <a:r>
              <a:rPr lang="hu-HU" dirty="0" smtClean="0"/>
              <a:t> </a:t>
            </a:r>
            <a:r>
              <a:rPr lang="hu-HU" baseline="30000" dirty="0" smtClean="0"/>
              <a:t>13m</a:t>
            </a:r>
            <a:r>
              <a:rPr lang="hu-HU" dirty="0" smtClean="0"/>
              <a:t>In-preparations </a:t>
            </a:r>
            <a:r>
              <a:rPr lang="hu-HU" dirty="0" err="1" smtClean="0"/>
              <a:t>suitable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 </a:t>
            </a:r>
            <a:r>
              <a:rPr lang="hu-HU" dirty="0" err="1" smtClean="0"/>
              <a:t>diagnosis</a:t>
            </a:r>
            <a:endParaRPr lang="hu-HU" dirty="0" smtClean="0"/>
          </a:p>
          <a:p>
            <a:r>
              <a:rPr lang="hu-HU" dirty="0" smtClean="0"/>
              <a:t>PhD </a:t>
            </a:r>
            <a:r>
              <a:rPr lang="hu-HU" dirty="0" err="1"/>
              <a:t>d</a:t>
            </a:r>
            <a:r>
              <a:rPr lang="hu-HU" dirty="0" err="1" smtClean="0"/>
              <a:t>issertation</a:t>
            </a:r>
            <a:r>
              <a:rPr lang="hu-HU" dirty="0" smtClean="0"/>
              <a:t> , 1971, University of  Szeged, </a:t>
            </a:r>
            <a:r>
              <a:rPr lang="hu-HU" dirty="0"/>
              <a:t> </a:t>
            </a:r>
            <a:r>
              <a:rPr lang="hu-HU" dirty="0" smtClean="0"/>
              <a:t>1st </a:t>
            </a:r>
            <a:r>
              <a:rPr lang="hu-HU" dirty="0" err="1" smtClean="0"/>
              <a:t>Department</a:t>
            </a:r>
            <a:r>
              <a:rPr lang="hu-HU" dirty="0" smtClean="0"/>
              <a:t> of </a:t>
            </a:r>
            <a:r>
              <a:rPr lang="hu-HU" dirty="0" err="1" smtClean="0"/>
              <a:t>Medicine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8827800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9632" y="0"/>
            <a:ext cx="6912768" cy="692696"/>
          </a:xfrm>
        </p:spPr>
        <p:txBody>
          <a:bodyPr>
            <a:normAutofit/>
          </a:bodyPr>
          <a:lstStyle/>
          <a:p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Normal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liver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scintigram</a:t>
            </a:r>
            <a:endParaRPr lang="hu-H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027987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467544" y="594928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/>
              <a:t>Bánfalvi</a:t>
            </a:r>
            <a:r>
              <a:rPr lang="hu-HU" dirty="0"/>
              <a:t> </a:t>
            </a:r>
            <a:r>
              <a:rPr lang="hu-HU" dirty="0" smtClean="0"/>
              <a:t>, G. </a:t>
            </a:r>
            <a:r>
              <a:rPr lang="hu-HU" dirty="0" err="1" smtClean="0"/>
              <a:t>Banfalvi</a:t>
            </a:r>
            <a:r>
              <a:rPr lang="hu-HU" dirty="0" smtClean="0"/>
              <a:t>, G.  </a:t>
            </a:r>
            <a:r>
              <a:rPr lang="hu-HU" dirty="0" err="1" smtClean="0"/>
              <a:t>Production</a:t>
            </a:r>
            <a:r>
              <a:rPr lang="hu-HU" dirty="0" smtClean="0"/>
              <a:t> of </a:t>
            </a:r>
            <a:r>
              <a:rPr lang="hu-HU" baseline="30000" dirty="0" smtClean="0"/>
              <a:t>1</a:t>
            </a:r>
            <a:r>
              <a:rPr lang="hu-HU" dirty="0" smtClean="0"/>
              <a:t> </a:t>
            </a:r>
            <a:r>
              <a:rPr lang="hu-HU" baseline="30000" dirty="0" smtClean="0"/>
              <a:t>13m</a:t>
            </a:r>
            <a:r>
              <a:rPr lang="hu-HU" dirty="0" smtClean="0"/>
              <a:t>In-colloid </a:t>
            </a:r>
            <a:r>
              <a:rPr lang="hu-HU" dirty="0" err="1" smtClean="0"/>
              <a:t>suitable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 </a:t>
            </a:r>
            <a:r>
              <a:rPr lang="hu-HU" dirty="0" err="1" smtClean="0"/>
              <a:t>liver</a:t>
            </a:r>
            <a:r>
              <a:rPr lang="hu-HU" dirty="0" smtClean="0"/>
              <a:t> </a:t>
            </a:r>
            <a:r>
              <a:rPr lang="hu-HU" dirty="0" err="1" smtClean="0"/>
              <a:t>scintigraphy</a:t>
            </a:r>
            <a:endParaRPr lang="hu-HU" dirty="0" smtClean="0"/>
          </a:p>
          <a:p>
            <a:r>
              <a:rPr lang="hu-HU" dirty="0" smtClean="0"/>
              <a:t>PhD </a:t>
            </a:r>
            <a:r>
              <a:rPr lang="hu-HU" dirty="0" err="1" smtClean="0"/>
              <a:t>dissertation</a:t>
            </a:r>
            <a:r>
              <a:rPr lang="hu-HU" dirty="0" smtClean="0"/>
              <a:t>, 1971 Szeged, </a:t>
            </a:r>
            <a:r>
              <a:rPr lang="hu-HU" dirty="0" err="1" smtClean="0"/>
              <a:t>Department</a:t>
            </a:r>
            <a:r>
              <a:rPr lang="hu-HU" dirty="0" smtClean="0"/>
              <a:t> of </a:t>
            </a:r>
            <a:r>
              <a:rPr lang="hu-HU" dirty="0" err="1" smtClean="0"/>
              <a:t>Internal</a:t>
            </a:r>
            <a:r>
              <a:rPr lang="hu-HU" dirty="0" smtClean="0"/>
              <a:t> </a:t>
            </a:r>
            <a:r>
              <a:rPr lang="hu-HU" dirty="0" err="1" smtClean="0"/>
              <a:t>Medicine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8798771" y="641094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7</a:t>
            </a:r>
            <a:endParaRPr lang="hu-H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17596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err="1" smtClean="0">
                <a:latin typeface="Times New Roman" pitchFamily="18" charset="0"/>
                <a:cs typeface="Times New Roman" pitchFamily="18" charset="0"/>
              </a:rPr>
              <a:t>Hepatomegaly</a:t>
            </a:r>
            <a:endParaRPr lang="hu-H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050" y="942972"/>
            <a:ext cx="8531589" cy="572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8798125" y="630002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8</a:t>
            </a:r>
            <a:endParaRPr lang="hu-H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2115</Words>
  <Application>Microsoft Office PowerPoint</Application>
  <PresentationFormat>Diavetítés a képernyőre (4:3 oldalarány)</PresentationFormat>
  <Paragraphs>279</Paragraphs>
  <Slides>36</Slides>
  <Notes>2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36</vt:i4>
      </vt:variant>
    </vt:vector>
  </HeadingPairs>
  <TitlesOfParts>
    <vt:vector size="39" baseType="lpstr">
      <vt:lpstr>Office-téma</vt:lpstr>
      <vt:lpstr>Photo Editor Photo</vt:lpstr>
      <vt:lpstr>Image</vt:lpstr>
      <vt:lpstr>Origin of  breast cancer metastasis</vt:lpstr>
      <vt:lpstr>Aim</vt:lpstr>
      <vt:lpstr>The work was started at  the Univerity of  Szeged  and continued at the University of Debrecen </vt:lpstr>
      <vt:lpstr>Tumor diagnostics – Szeged University         :       chloride, colloid, and macroaggregate prepared in 1970</vt:lpstr>
      <vt:lpstr>macroaggregate formation</vt:lpstr>
      <vt:lpstr>Organ distribution of i.v. administered  113mIn-colloid particles in rats</vt:lpstr>
      <vt:lpstr>Heart scintigraphy with 113mInCl3 solution</vt:lpstr>
      <vt:lpstr>Normal liver scintigram</vt:lpstr>
      <vt:lpstr>Hepatomegaly</vt:lpstr>
      <vt:lpstr>PowerPoint bemutató</vt:lpstr>
      <vt:lpstr>    Colloid (nano) particles in the organism: Similar to ultrafine particles,  nanoparticles  are sized between 1 and 100 nanometers  Colloid particles are between 1 nm and 10 micrometers - viruses,  - bacteria,  - yeast cells, - cancer cells  (cancer cells often are different in their sizes and shapes) - cell remnants,  - carbon particles (e.g. India ink)  - thin fibrous crystals of asbestos    Foerign particles are attacked by white blood cells:  - granulocytes,   - monocytes,   - lymhocytes)                                                  Debrecen cancer cells &gt;</vt:lpstr>
      <vt:lpstr>Tumor biology in Debrecen Primer cells, cell culture, cell line</vt:lpstr>
      <vt:lpstr>Syngenic and xenograft tumor models</vt:lpstr>
      <vt:lpstr>PowerPoint bemutató</vt:lpstr>
      <vt:lpstr>PowerPoint bemutató</vt:lpstr>
      <vt:lpstr>   Subrenal rat implantation model    He/De,    Ne/De,   Me/De, My1/De,  My2/De hepatocarcinoma, nephroblastoma, melanoma , myeloid leukemia, myeloid leukemia </vt:lpstr>
      <vt:lpstr>Tissue distribution of radioactivity after i.v. administration of 18FDG in Ne/De or He/De tumor-bearing rats</vt:lpstr>
      <vt:lpstr>Tissue distribution of 18FDG in the inner and outer  part of  the tumor</vt:lpstr>
      <vt:lpstr>PowerPoint bemutató</vt:lpstr>
      <vt:lpstr>Lagging angiogenesis during tumor formation (after subrenal implantation of HeDe cells)</vt:lpstr>
      <vt:lpstr> Subrenal implantation of  nephroblastoma (NeDe) cells  Enlargement of parathymic lymph node (PTN)  </vt:lpstr>
      <vt:lpstr>Lipid formation in NeDe primary tumor</vt:lpstr>
      <vt:lpstr>Lipogenesis in NeDe tumor</vt:lpstr>
      <vt:lpstr>Metastasis in parathymic lymph nodes caused by nephroblastoma (NeDe) cell implantation</vt:lpstr>
      <vt:lpstr>Mimicking metastatic spread  by India ink implantation in rats</vt:lpstr>
      <vt:lpstr>Spread of metastasis </vt:lpstr>
      <vt:lpstr>Metastatic  spread of primary tumor  to thoracal and parathymic lymph nodes   in rat</vt:lpstr>
      <vt:lpstr>Similar human metastatic spread of abdominal tumors to inner mammary lymph nodes</vt:lpstr>
      <vt:lpstr>Anatomical illustration of lymph nodes in the thoracic region</vt:lpstr>
      <vt:lpstr>  Metastatic spread of abdominal tumors to mammary lymph nodes </vt:lpstr>
      <vt:lpstr>What did others find?</vt:lpstr>
      <vt:lpstr>Summary</vt:lpstr>
      <vt:lpstr>Conclusions</vt:lpstr>
      <vt:lpstr>For more information see:  Banfalvi G.  Homeostasis – Tumor – Metastasis . Springer,  New York, 2013. ISBN 978-94-007-7334-9</vt:lpstr>
      <vt:lpstr>Acknowledgements to 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 of  breast cancer metastasis</dc:title>
  <dc:creator>User</dc:creator>
  <cp:lastModifiedBy>Banfalvi</cp:lastModifiedBy>
  <cp:revision>88</cp:revision>
  <dcterms:created xsi:type="dcterms:W3CDTF">2015-07-25T11:16:33Z</dcterms:created>
  <dcterms:modified xsi:type="dcterms:W3CDTF">2015-08-03T06:41:41Z</dcterms:modified>
</cp:coreProperties>
</file>