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0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99" r:id="rId10"/>
    <p:sldId id="300" r:id="rId11"/>
    <p:sldId id="297" r:id="rId12"/>
    <p:sldId id="286" r:id="rId13"/>
    <p:sldId id="290" r:id="rId14"/>
    <p:sldId id="296" r:id="rId15"/>
    <p:sldId id="314" r:id="rId16"/>
    <p:sldId id="343" r:id="rId17"/>
    <p:sldId id="259" r:id="rId18"/>
    <p:sldId id="304" r:id="rId19"/>
    <p:sldId id="306" r:id="rId20"/>
    <p:sldId id="307" r:id="rId21"/>
    <p:sldId id="346" r:id="rId22"/>
    <p:sldId id="260" r:id="rId23"/>
    <p:sldId id="344" r:id="rId24"/>
    <p:sldId id="345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3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5" d="100"/>
          <a:sy n="75" d="100"/>
        </p:scale>
        <p:origin x="-1248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C6312-7DD0-4719-8078-6D61B23BA15D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73C19-9C73-4EBB-809B-79F86C1EC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72575-032D-4B4A-95A6-56ED647754DC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893E-14DF-46A4-B968-1585BA2C0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pantganesh@hotmail.c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://www.visitnepal.com/_vti_bin/shtml.exe/travelers_guide/where_is_nepal.htm/map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505200"/>
            <a:ext cx="8686800" cy="33528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8000" b="1" dirty="0" smtClean="0"/>
              <a:t>NEPAL IS ALSO KNOWN AS</a:t>
            </a: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dirty="0"/>
          </a:p>
        </p:txBody>
      </p:sp>
      <p:pic>
        <p:nvPicPr>
          <p:cNvPr id="1026" name="Picture 2" descr="C:\Users\GANESH\Desktop\photos\nepal-flag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0"/>
            <a:ext cx="4629150" cy="3897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2590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It has an area of 147,181 square kilometers (54,363 square miles), a border of 2,926 kilometers (1,818 miles)- 93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 on size ranking.</a:t>
            </a:r>
            <a:endParaRPr lang="en-US" b="1" i="1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Government sources estimate a population of 28,618,668 (2010).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nep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743200"/>
            <a:ext cx="7620000" cy="3591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AND HERITAGE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81000"/>
            <a:ext cx="4173091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283" y="3429000"/>
            <a:ext cx="428822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10521"/>
            <a:ext cx="3839746" cy="276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5400" y="2895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Tharu</a:t>
            </a:r>
            <a:r>
              <a:rPr lang="en-US" dirty="0" smtClean="0"/>
              <a:t> dance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2971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Himalayan Sherpa females (</a:t>
            </a:r>
            <a:r>
              <a:rPr lang="en-US" dirty="0" err="1" smtClean="0"/>
              <a:t>Sherpinis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hilly region wedding ceremony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6324600"/>
            <a:ext cx="153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Newari</a:t>
            </a:r>
            <a:r>
              <a:rPr lang="en-US" dirty="0" smtClean="0"/>
              <a:t> </a:t>
            </a:r>
            <a:r>
              <a:rPr lang="en-US" dirty="0" err="1" smtClean="0"/>
              <a:t>jatra</a:t>
            </a:r>
            <a:endParaRPr lang="en-US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381000"/>
            <a:ext cx="3810001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429000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429001"/>
            <a:ext cx="411479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8600"/>
            <a:ext cx="3810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2971800"/>
            <a:ext cx="220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Patan</a:t>
            </a:r>
            <a:r>
              <a:rPr lang="en-US" dirty="0" smtClean="0"/>
              <a:t> Durbar square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29718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Indrajatra</a:t>
            </a:r>
            <a:r>
              <a:rPr lang="en-US" dirty="0" smtClean="0"/>
              <a:t> in Kathmandu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6248400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Boudhanath</a:t>
            </a:r>
            <a:r>
              <a:rPr lang="en-US" dirty="0" smtClean="0"/>
              <a:t> </a:t>
            </a:r>
            <a:r>
              <a:rPr lang="en-US" dirty="0" err="1" smtClean="0"/>
              <a:t>Stupa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248400"/>
            <a:ext cx="396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5 </a:t>
            </a:r>
            <a:r>
              <a:rPr lang="en-US" dirty="0" err="1" smtClean="0"/>
              <a:t>storeyed</a:t>
            </a:r>
            <a:r>
              <a:rPr lang="en-US" dirty="0" smtClean="0"/>
              <a:t> </a:t>
            </a:r>
            <a:r>
              <a:rPr lang="en-US" dirty="0" err="1" smtClean="0"/>
              <a:t>Nyatapola</a:t>
            </a:r>
            <a:r>
              <a:rPr lang="en-US" dirty="0" smtClean="0"/>
              <a:t> in </a:t>
            </a:r>
            <a:r>
              <a:rPr lang="en-US" dirty="0" err="1" smtClean="0"/>
              <a:t>Bhaktapur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41248"/>
          </a:xfrm>
        </p:spPr>
        <p:txBody>
          <a:bodyPr/>
          <a:lstStyle/>
          <a:p>
            <a:r>
              <a:rPr lang="en-US" dirty="0" smtClean="0"/>
              <a:t>Livestock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328313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33528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371600"/>
            <a:ext cx="457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514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serological study in response to people at occupational risk of rabies virus exposure in Nepal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Dr. </a:t>
            </a:r>
            <a:r>
              <a:rPr lang="en-US" sz="3600" dirty="0" err="1" smtClean="0"/>
              <a:t>Ganesh</a:t>
            </a:r>
            <a:r>
              <a:rPr lang="en-US" sz="3600" dirty="0" smtClean="0"/>
              <a:t> Raj Pant,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400" dirty="0" smtClean="0"/>
              <a:t>Faculty of Animal Science, Veterinary Science and Fisheries,</a:t>
            </a:r>
          </a:p>
          <a:p>
            <a:pPr algn="ctr">
              <a:buNone/>
            </a:pPr>
            <a:r>
              <a:rPr lang="en-US" sz="2400" dirty="0" smtClean="0"/>
              <a:t> Agriculture and Forestry University, </a:t>
            </a:r>
            <a:r>
              <a:rPr lang="en-US" sz="2400" dirty="0" err="1" smtClean="0"/>
              <a:t>Chitwan</a:t>
            </a:r>
            <a:r>
              <a:rPr lang="en-US" sz="2400" dirty="0" smtClean="0"/>
              <a:t>, Nepal</a:t>
            </a:r>
          </a:p>
          <a:p>
            <a:pPr algn="ctr">
              <a:buNone/>
            </a:pPr>
            <a:r>
              <a:rPr lang="en-US" sz="2400" dirty="0" smtClean="0"/>
              <a:t>Email: </a:t>
            </a:r>
            <a:r>
              <a:rPr lang="en-US" sz="2400" dirty="0" smtClean="0">
                <a:hlinkClick r:id="rId2"/>
              </a:rPr>
              <a:t>pantganesh@hotmail.com</a:t>
            </a: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Telephone: + 9779843639444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943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Outline of Presentation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762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Introduction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  Human Rabies and vaccine in Nepal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  Animal Rabies and vaccine in Nepal</a:t>
            </a:r>
          </a:p>
          <a:p>
            <a:endParaRPr lang="en-US" sz="2800" dirty="0" smtClean="0"/>
          </a:p>
          <a:p>
            <a:r>
              <a:rPr lang="en-US" sz="2800" b="1" dirty="0" smtClean="0"/>
              <a:t>Study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  Objective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  Methodology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  Discussion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  Conclusion</a:t>
            </a:r>
          </a:p>
          <a:p>
            <a:pPr marL="514350" indent="-514350">
              <a:buFont typeface="+mj-lt"/>
              <a:buAutoNum type="alphaLcPeriod"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4873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Human rabies in Nepal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53641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3500" dirty="0" smtClean="0"/>
              <a:t>Rabies is endemic throughout the country and cases may occur in any season.</a:t>
            </a:r>
          </a:p>
          <a:p>
            <a:pPr>
              <a:lnSpc>
                <a:spcPct val="90000"/>
              </a:lnSpc>
              <a:buNone/>
            </a:pPr>
            <a:endParaRPr lang="en-US" sz="3500" dirty="0" smtClean="0"/>
          </a:p>
          <a:p>
            <a:pPr>
              <a:lnSpc>
                <a:spcPct val="90000"/>
              </a:lnSpc>
            </a:pPr>
            <a:r>
              <a:rPr lang="en-US" sz="3500" dirty="0" smtClean="0"/>
              <a:t>100-200 person die from rabies every year, mostly following dog bite (EDCD, 2010).</a:t>
            </a:r>
          </a:p>
          <a:p>
            <a:pPr>
              <a:lnSpc>
                <a:spcPct val="90000"/>
              </a:lnSpc>
              <a:buNone/>
            </a:pPr>
            <a:endParaRPr lang="en-US" sz="3500" dirty="0" smtClean="0"/>
          </a:p>
          <a:p>
            <a:pPr>
              <a:lnSpc>
                <a:spcPct val="90000"/>
              </a:lnSpc>
            </a:pPr>
            <a:r>
              <a:rPr lang="en-AU" sz="3500" dirty="0" smtClean="0"/>
              <a:t>Incidences reported in all  age group and children are at high risk.</a:t>
            </a:r>
          </a:p>
          <a:p>
            <a:pPr>
              <a:lnSpc>
                <a:spcPct val="90000"/>
              </a:lnSpc>
              <a:buNone/>
            </a:pPr>
            <a:r>
              <a:rPr lang="en-AU" sz="35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AU" sz="3500" dirty="0" smtClean="0"/>
              <a:t> Dogs have </a:t>
            </a:r>
            <a:r>
              <a:rPr lang="en-US" dirty="0" smtClean="0"/>
              <a:t>92.2% and other animal such as cat, monkey, jackal and mongoose has 7.8% role in transmission rabies</a:t>
            </a:r>
            <a:endParaRPr lang="en-AU" sz="3500" dirty="0" smtClean="0"/>
          </a:p>
          <a:p>
            <a:pPr>
              <a:lnSpc>
                <a:spcPct val="90000"/>
              </a:lnSpc>
              <a:buNone/>
            </a:pPr>
            <a:endParaRPr lang="en-AU" sz="3500" dirty="0" smtClean="0"/>
          </a:p>
          <a:p>
            <a:pPr>
              <a:lnSpc>
                <a:spcPct val="90000"/>
              </a:lnSpc>
            </a:pPr>
            <a:r>
              <a:rPr lang="en-AU" sz="3500" dirty="0" smtClean="0"/>
              <a:t>Arctic lineage was detected from human rabies virus</a:t>
            </a:r>
            <a:endParaRPr lang="en-US" sz="3100" dirty="0" smtClean="0"/>
          </a:p>
          <a:p>
            <a:pPr>
              <a:buNone/>
            </a:pPr>
            <a:r>
              <a:rPr lang="en-AU" dirty="0" smtClean="0"/>
              <a:t>     (Pant </a:t>
            </a:r>
            <a:r>
              <a:rPr lang="en-AU" i="1" dirty="0" smtClean="0"/>
              <a:t>et al., </a:t>
            </a:r>
            <a:r>
              <a:rPr lang="en-AU" dirty="0" smtClean="0"/>
              <a:t>2011).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41910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Cases of Rabies</a:t>
            </a:r>
            <a:endParaRPr lang="en-US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38862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E:\DCIM\100CASIO\CIMG07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581400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6248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yr school girl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61722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53 yr health worker</a:t>
            </a:r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5943600" y="3200400"/>
            <a:ext cx="1143000" cy="1524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/>
          <p:cNvSpPr/>
          <p:nvPr/>
        </p:nvSpPr>
        <p:spPr>
          <a:xfrm>
            <a:off x="1828800" y="2209800"/>
            <a:ext cx="533400" cy="1524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Human Vaccination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dirty="0" smtClean="0"/>
              <a:t>35, 000 people get post exposure vaccination every year.</a:t>
            </a:r>
          </a:p>
          <a:p>
            <a:pPr>
              <a:lnSpc>
                <a:spcPct val="90000"/>
              </a:lnSpc>
              <a:buNone/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DOHS expends US$ 1.5 million per year to buy rabies vaccine for post exposure treatment (EDCD, 2010).</a:t>
            </a:r>
          </a:p>
          <a:p>
            <a:pPr>
              <a:lnSpc>
                <a:spcPct val="90000"/>
              </a:lnSpc>
              <a:buNone/>
            </a:pPr>
            <a:endParaRPr lang="en-US" sz="2700" dirty="0" smtClean="0"/>
          </a:p>
          <a:p>
            <a:r>
              <a:rPr lang="en-US" sz="2700" dirty="0" smtClean="0"/>
              <a:t>334,737 doses of cell culture vaccine were purchased by health authority from July 2011 to June 2012 for free post exposure vaccination (EDCD, 2012)</a:t>
            </a:r>
          </a:p>
          <a:p>
            <a:pPr>
              <a:buNone/>
            </a:pP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6858000" cy="435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" y="533400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/>
              </a:rPr>
              <a:t>The country of Mount Everest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Post-exposure rabies vaccination</a:t>
            </a:r>
            <a:endParaRPr lang="en-US" b="1" dirty="0"/>
          </a:p>
        </p:txBody>
      </p:sp>
      <p:pic>
        <p:nvPicPr>
          <p:cNvPr id="2051" name="Picture 3" descr="E:\DCIM\100CASIO\CIMG0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362200"/>
            <a:ext cx="3962400" cy="3581400"/>
          </a:xfrm>
          <a:prstGeom prst="rect">
            <a:avLst/>
          </a:prstGeom>
          <a:noFill/>
        </p:spPr>
      </p:pic>
      <p:pic>
        <p:nvPicPr>
          <p:cNvPr id="2052" name="Picture 4" descr="E:\DCIM\100CASIO\CIMG0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62200"/>
            <a:ext cx="3886200" cy="35814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Teku hospital for infectious diseases, Kathmandu, Nepal, 2013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096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People in queue for vaccination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6096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Nurses injecting vaccine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Rabies in animals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>
            <a:noAutofit/>
          </a:bodyPr>
          <a:lstStyle/>
          <a:p>
            <a:r>
              <a:rPr lang="en-US" sz="2700" dirty="0" smtClean="0"/>
              <a:t>Prevalence of rabies was found 25.63% in dog, 35.29% in cattle, 28.57% in buffalo, 9.66% in goat and 0.84% in pig. </a:t>
            </a:r>
          </a:p>
          <a:p>
            <a:pPr>
              <a:buNone/>
            </a:pPr>
            <a:endParaRPr lang="en-US" sz="2700" dirty="0" smtClean="0"/>
          </a:p>
          <a:p>
            <a:r>
              <a:rPr lang="en-US" sz="2700" dirty="0" smtClean="0"/>
              <a:t>Out breaks of rabies occurred throughout the year. Numbers of outbreaks were highest (36) in June and lowest (9) in September. </a:t>
            </a:r>
          </a:p>
          <a:p>
            <a:pPr>
              <a:buNone/>
            </a:pPr>
            <a:endParaRPr lang="en-US" sz="2700" dirty="0" smtClean="0"/>
          </a:p>
          <a:p>
            <a:r>
              <a:rPr lang="en-US" sz="2700" dirty="0" smtClean="0"/>
              <a:t>Rabies has been reported in 44 districts (Out of 75) and numbers of outbreaks were highest (19) in </a:t>
            </a:r>
            <a:r>
              <a:rPr lang="en-US" sz="2700" dirty="0" err="1" smtClean="0"/>
              <a:t>Kanchanpur</a:t>
            </a:r>
            <a:r>
              <a:rPr lang="en-US" sz="2700" dirty="0" smtClean="0"/>
              <a:t> and highest cases were in </a:t>
            </a:r>
            <a:r>
              <a:rPr lang="en-US" sz="2700" dirty="0" err="1" smtClean="0"/>
              <a:t>Kailali</a:t>
            </a:r>
            <a:r>
              <a:rPr lang="en-US" sz="2700" dirty="0" smtClean="0"/>
              <a:t> (65) (</a:t>
            </a:r>
            <a:r>
              <a:rPr lang="en-US" sz="2000" i="1" dirty="0" smtClean="0"/>
              <a:t>Pant, 2014</a:t>
            </a:r>
            <a:r>
              <a:rPr lang="en-US" sz="2700" dirty="0" smtClean="0"/>
              <a:t>).  </a:t>
            </a:r>
          </a:p>
          <a:p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267200" cy="4572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Rabies in Animal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700" dirty="0" smtClean="0"/>
              <a:t>Rabies has been confirmed in dogs, cats, buffaloes, cattle, goats, sheep and mongoose.</a:t>
            </a:r>
          </a:p>
          <a:p>
            <a:pPr>
              <a:lnSpc>
                <a:spcPct val="90000"/>
              </a:lnSpc>
              <a:buNone/>
            </a:pPr>
            <a:r>
              <a:rPr lang="en-US" sz="27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700" dirty="0" smtClean="0"/>
              <a:t> In 2014, 34 clinical samples were submitted to CVL for laboratory test and 16 were positive (CVL, 2014)</a:t>
            </a:r>
          </a:p>
          <a:p>
            <a:pPr>
              <a:lnSpc>
                <a:spcPct val="90000"/>
              </a:lnSpc>
              <a:buNone/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A total of 88 outbreaks and 210 animal deaths reported in  2014 (VEC, 2014)</a:t>
            </a:r>
          </a:p>
          <a:p>
            <a:pPr>
              <a:lnSpc>
                <a:spcPct val="90000"/>
              </a:lnSpc>
              <a:buNone/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Arctic and Indian subcontinent lineages in Nepal (Pant </a:t>
            </a:r>
            <a:r>
              <a:rPr lang="en-US" sz="2700" i="1" dirty="0" smtClean="0"/>
              <a:t>et al., </a:t>
            </a:r>
            <a:r>
              <a:rPr lang="en-US" sz="2700" dirty="0" smtClean="0"/>
              <a:t>2013)</a:t>
            </a:r>
          </a:p>
          <a:p>
            <a:pPr>
              <a:lnSpc>
                <a:spcPct val="90000"/>
              </a:lnSpc>
              <a:buNone/>
            </a:pPr>
            <a:r>
              <a:rPr lang="en-US" sz="2700" dirty="0" smtClean="0"/>
              <a:t> </a:t>
            </a:r>
          </a:p>
          <a:p>
            <a:pPr>
              <a:lnSpc>
                <a:spcPct val="90000"/>
              </a:lnSpc>
            </a:pP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609600"/>
          </a:xfrm>
        </p:spPr>
        <p:txBody>
          <a:bodyPr>
            <a:noAutofit/>
          </a:bodyPr>
          <a:lstStyle/>
          <a:p>
            <a:r>
              <a:rPr lang="en-US" sz="2700" dirty="0" smtClean="0"/>
              <a:t> CVL has Rapid antigen detection and FAT facilities.</a:t>
            </a:r>
            <a:br>
              <a:rPr lang="en-US" sz="2700" dirty="0" smtClean="0"/>
            </a:br>
            <a:endParaRPr lang="en-US" sz="27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219200"/>
            <a:ext cx="5334000" cy="47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228600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Laboratory facility in Nepal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Laboratory facility in Nepal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229600" cy="4906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700" dirty="0" smtClean="0"/>
          </a:p>
          <a:p>
            <a:r>
              <a:rPr lang="en-US" sz="2700" dirty="0" smtClean="0"/>
              <a:t>RVPL produces 50,000 doses of cell culture rabies vaccine (</a:t>
            </a:r>
            <a:r>
              <a:rPr lang="en-US" sz="2700" dirty="0" err="1" smtClean="0"/>
              <a:t>NeJaRab</a:t>
            </a:r>
            <a:r>
              <a:rPr lang="en-US" sz="2700" dirty="0" smtClean="0"/>
              <a:t>) for animal annually.</a:t>
            </a:r>
          </a:p>
          <a:p>
            <a:endParaRPr lang="en-US" sz="2700" dirty="0"/>
          </a:p>
        </p:txBody>
      </p:sp>
      <p:pic>
        <p:nvPicPr>
          <p:cNvPr id="5" name="Picture 4" descr="P10202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2209800"/>
            <a:ext cx="6035675" cy="4525963"/>
          </a:xfrm>
          <a:prstGeom prst="rect">
            <a:avLst/>
          </a:prstGeom>
          <a:noFill/>
        </p:spPr>
      </p:pic>
      <p:pic>
        <p:nvPicPr>
          <p:cNvPr id="6" name="Picture 4" descr="P10203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0"/>
            <a:ext cx="6400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1676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RVPL produced cell culture rabies vaccine for human use with 3.8IU/dose potency in 2012  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endParaRPr lang="en-US" dirty="0"/>
          </a:p>
        </p:txBody>
      </p:sp>
      <p:pic>
        <p:nvPicPr>
          <p:cNvPr id="4" name="Picture 2" descr="E:\New Lab Photos\DSC04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600" y="2057400"/>
            <a:ext cx="7086600" cy="4038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47800" y="228600"/>
            <a:ext cx="5926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Laboratory facility in Nepal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Objective of Study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To know the antibody titer against rabies virus in occupational risk group of people.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8600"/>
            <a:ext cx="38100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Methodology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700" dirty="0" smtClean="0"/>
              <a:t>   A total 44 serum samples were collected out of which </a:t>
            </a:r>
          </a:p>
          <a:p>
            <a:pPr>
              <a:buNone/>
            </a:pPr>
            <a:r>
              <a:rPr lang="en-US" sz="2700" dirty="0" smtClean="0"/>
              <a:t>21 samples were collected from medical professionals (working at Teku Infectious Hospital, Kathmandu) and,</a:t>
            </a:r>
          </a:p>
          <a:p>
            <a:pPr>
              <a:buNone/>
            </a:pPr>
            <a:r>
              <a:rPr lang="en-US" sz="2700" dirty="0" smtClean="0"/>
              <a:t> 23 were collected from veterinary professionals (working at Central Veterinary Hospital and Rabies Vaccine Production Laboratory, Kathmandu) 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Cont……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Among the 44 samples, 4 were collected from unvaccinated persons. </a:t>
            </a:r>
          </a:p>
          <a:p>
            <a:pPr>
              <a:buNone/>
            </a:pPr>
            <a:endParaRPr lang="en-US" sz="2700" dirty="0" smtClean="0"/>
          </a:p>
          <a:p>
            <a:r>
              <a:rPr lang="en-US" sz="2700" dirty="0" smtClean="0"/>
              <a:t>The other 40 people sampled were vaccinated. </a:t>
            </a:r>
          </a:p>
          <a:p>
            <a:pPr>
              <a:buNone/>
            </a:pPr>
            <a:endParaRPr lang="en-US" sz="2700" dirty="0" smtClean="0"/>
          </a:p>
          <a:p>
            <a:r>
              <a:rPr lang="en-US" sz="2700" dirty="0" smtClean="0"/>
              <a:t> All samples were subjected to the Rabies Fluorescent Focus Inhibition Test </a:t>
            </a:r>
            <a:r>
              <a:rPr lang="en-US" sz="2000" dirty="0" smtClean="0"/>
              <a:t>(WHO </a:t>
            </a:r>
            <a:r>
              <a:rPr lang="en-US" sz="2000" dirty="0" smtClean="0"/>
              <a:t>Laboratory Techniques in Rabies, 1996) </a:t>
            </a:r>
            <a:r>
              <a:rPr lang="en-US" sz="2700" dirty="0" smtClean="0"/>
              <a:t>at CDC, USA .</a:t>
            </a:r>
          </a:p>
          <a:p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Result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The antibody level of 7 person was found to be less than the WHO recommended titer of 0.5 IU/ml. </a:t>
            </a:r>
          </a:p>
          <a:p>
            <a:pPr>
              <a:buNone/>
            </a:pPr>
            <a:endParaRPr lang="en-US" sz="2700" dirty="0" smtClean="0"/>
          </a:p>
          <a:p>
            <a:r>
              <a:rPr lang="en-US" sz="2700" dirty="0" smtClean="0"/>
              <a:t>Highest titer was 3396 and lowest titer was 0.043IU/ml</a:t>
            </a:r>
          </a:p>
          <a:p>
            <a:pPr>
              <a:buNone/>
            </a:pP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o-oyu-xixa-frm-near-summi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697419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57200" y="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/>
              </a:rPr>
              <a:t>LAND OF HIMALAYAS: 8 OUT OF 10 WORLDS HIGHEST PEAKS ARE IN NEPAL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Discussion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700" dirty="0" smtClean="0"/>
              <a:t>Six medical professionals and one veterinary professional had a low rabies virus neutralizing antibody titer.</a:t>
            </a:r>
          </a:p>
          <a:p>
            <a:endParaRPr lang="en-US" sz="2700" dirty="0" smtClean="0"/>
          </a:p>
          <a:p>
            <a:r>
              <a:rPr lang="en-US" sz="2700" dirty="0" smtClean="0"/>
              <a:t>The 4 samples collected from unvaccinated persons, and 3 collected from vaccinated persons (7.5%) had a titer below 0.5 IU/ml.</a:t>
            </a:r>
          </a:p>
          <a:p>
            <a:endParaRPr lang="en-US" sz="2700" dirty="0" smtClean="0"/>
          </a:p>
          <a:p>
            <a:r>
              <a:rPr lang="en-US" sz="2700" dirty="0" smtClean="0"/>
              <a:t>15.9% of tested group were at risk. 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Conclusion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The study showed that medical and veterinary professionals who are responsible to nurse or handle rabies patients, rabid animals or rabies virus are still at higher risk.</a:t>
            </a:r>
          </a:p>
          <a:p>
            <a:pPr>
              <a:buNone/>
            </a:pPr>
            <a:endParaRPr lang="en-US" sz="2700" dirty="0" smtClean="0"/>
          </a:p>
          <a:p>
            <a:r>
              <a:rPr lang="en-US" sz="2700" dirty="0" smtClean="0"/>
              <a:t> This signifies the importance of recommendation for regular serological testing of occupationally at risk individuals and injecting rabies vaccine booster dose if necessary.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48768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Acknowledgement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4830763"/>
          </a:xfrm>
        </p:spPr>
        <p:txBody>
          <a:bodyPr>
            <a:normAutofit/>
          </a:bodyPr>
          <a:lstStyle/>
          <a:p>
            <a:r>
              <a:rPr lang="en-US" sz="2700" dirty="0" smtClean="0"/>
              <a:t>Dr. Ashutosh Wadhwa and Dr. Todd Smith, CDC, USA</a:t>
            </a:r>
          </a:p>
          <a:p>
            <a:r>
              <a:rPr lang="en-US" sz="2700" dirty="0" smtClean="0"/>
              <a:t>Rabies vaccine production laboratory, Kathmandu</a:t>
            </a:r>
          </a:p>
          <a:p>
            <a:r>
              <a:rPr lang="en-US" sz="2700" dirty="0" smtClean="0"/>
              <a:t>Central veterinary laboratory, Kathmandu</a:t>
            </a:r>
          </a:p>
          <a:p>
            <a:r>
              <a:rPr lang="en-US" sz="2700" dirty="0" smtClean="0"/>
              <a:t>Central veterinary hospital, Kathmandu</a:t>
            </a:r>
          </a:p>
          <a:p>
            <a:r>
              <a:rPr lang="en-US" sz="2700" dirty="0" smtClean="0"/>
              <a:t>Sukraraj tropical hospital, Teku, Kathmandu </a:t>
            </a:r>
          </a:p>
          <a:p>
            <a:r>
              <a:rPr lang="en-US" sz="2700" dirty="0" smtClean="0"/>
              <a:t>The university of Liverpool, UK</a:t>
            </a:r>
          </a:p>
          <a:p>
            <a:r>
              <a:rPr lang="en-US" sz="2700" dirty="0" smtClean="0"/>
              <a:t>Organizer of Euro vaccine 2015</a:t>
            </a:r>
          </a:p>
          <a:p>
            <a:pPr>
              <a:buNone/>
            </a:pP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Thank you</a:t>
            </a:r>
            <a:endParaRPr lang="en-US" sz="4000" b="1" dirty="0"/>
          </a:p>
        </p:txBody>
      </p:sp>
      <p:pic>
        <p:nvPicPr>
          <p:cNvPr id="4098" name="Picture 2" descr="C:\Users\GANESH\nayana\DOTI\IMG_3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6218237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Rhododendron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</a:rPr>
              <a:t>2</a:t>
            </a:r>
            <a:r>
              <a:rPr lang="en-US" b="1" baseline="30000" dirty="0" smtClean="0">
                <a:solidFill>
                  <a:schemeClr val="tx1"/>
                </a:solidFill>
              </a:rPr>
              <a:t>nd</a:t>
            </a:r>
            <a:r>
              <a:rPr lang="en-US" b="1" dirty="0" smtClean="0">
                <a:solidFill>
                  <a:schemeClr val="tx1"/>
                </a:solidFill>
              </a:rPr>
              <a:t> RICHEST COUNTRY IN WATER RESOURCES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3341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30480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The Birth place of Gautam Buddha; Light Of Asia</a:t>
            </a:r>
          </a:p>
        </p:txBody>
      </p:sp>
      <p:pic>
        <p:nvPicPr>
          <p:cNvPr id="4" name="Picture 2" descr="C:\Users\Bipin\Desktop\Nepa\maya-devi-templ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455676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7315200" cy="8382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</a:rPr>
              <a:t>The country of Great Warriors: Gorkhas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7807036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effectLst/>
              </a:rPr>
              <a:t>The Land of Kumari; The 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effectLst/>
              </a:rPr>
              <a:t>iving Goddess</a:t>
            </a:r>
            <a:endParaRPr lang="en-US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514600"/>
            <a:ext cx="6096000" cy="841248"/>
          </a:xfrm>
        </p:spPr>
        <p:txBody>
          <a:bodyPr/>
          <a:lstStyle/>
          <a:p>
            <a:r>
              <a:rPr lang="en-US" dirty="0" smtClean="0"/>
              <a:t>Where is Nepal?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610600" cy="2667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Latitude and longitude 28°00' N and 84°00' 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Nepal is a landlocked country in South Asia, bordered by India on 3 sides and by China on the north.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3" descr="Asia Map from VisitNepal.com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819399"/>
            <a:ext cx="6612678" cy="3657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946</Words>
  <Application>Microsoft Office PowerPoint</Application>
  <PresentationFormat>On-screen Show (4:3)</PresentationFormat>
  <Paragraphs>124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 NEPAL IS ALSO KNOWN AS </vt:lpstr>
      <vt:lpstr>Slide 2</vt:lpstr>
      <vt:lpstr>Slide 3</vt:lpstr>
      <vt:lpstr>Slide 4</vt:lpstr>
      <vt:lpstr>Slide 5</vt:lpstr>
      <vt:lpstr>Slide 6</vt:lpstr>
      <vt:lpstr>The Land of Kumari; The Living Goddess</vt:lpstr>
      <vt:lpstr>Where is Nepal?</vt:lpstr>
      <vt:lpstr>Slide 9</vt:lpstr>
      <vt:lpstr>Slide 10</vt:lpstr>
      <vt:lpstr>CULTURE AND HERITAGE</vt:lpstr>
      <vt:lpstr>Slide 12</vt:lpstr>
      <vt:lpstr>Slide 13</vt:lpstr>
      <vt:lpstr>Livestock</vt:lpstr>
      <vt:lpstr>A serological study in response to people at occupational risk of rabies virus exposure in Nepal </vt:lpstr>
      <vt:lpstr>Outline of Presentation</vt:lpstr>
      <vt:lpstr>Human rabies in Nepal</vt:lpstr>
      <vt:lpstr>Cases of Rabies</vt:lpstr>
      <vt:lpstr>Human Vaccination</vt:lpstr>
      <vt:lpstr>Post-exposure rabies vaccination</vt:lpstr>
      <vt:lpstr>Rabies in animals</vt:lpstr>
      <vt:lpstr>Rabies in Animal</vt:lpstr>
      <vt:lpstr> CVL has Rapid antigen detection and FAT facilities. </vt:lpstr>
      <vt:lpstr>Laboratory facility in Nepal</vt:lpstr>
      <vt:lpstr>Slide 25</vt:lpstr>
      <vt:lpstr>Objective of Study</vt:lpstr>
      <vt:lpstr>Methodology</vt:lpstr>
      <vt:lpstr>Cont……</vt:lpstr>
      <vt:lpstr>Result</vt:lpstr>
      <vt:lpstr>Discussion</vt:lpstr>
      <vt:lpstr>Conclusion</vt:lpstr>
      <vt:lpstr>Acknowledgement</vt:lpstr>
      <vt:lpstr>Thank you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MVAF 2013</dc:title>
  <dc:creator>GANESH RAJ PANT</dc:creator>
  <cp:lastModifiedBy>GANESH RAJ PANT </cp:lastModifiedBy>
  <cp:revision>224</cp:revision>
  <dcterms:created xsi:type="dcterms:W3CDTF">2013-04-18T16:33:24Z</dcterms:created>
  <dcterms:modified xsi:type="dcterms:W3CDTF">2015-08-12T15:07:44Z</dcterms:modified>
</cp:coreProperties>
</file>