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7" r:id="rId3"/>
    <p:sldId id="329" r:id="rId4"/>
    <p:sldId id="292" r:id="rId5"/>
    <p:sldId id="477" r:id="rId6"/>
    <p:sldId id="549" r:id="rId7"/>
    <p:sldId id="550" r:id="rId8"/>
    <p:sldId id="479" r:id="rId9"/>
    <p:sldId id="481" r:id="rId10"/>
    <p:sldId id="548" r:id="rId11"/>
    <p:sldId id="488" r:id="rId12"/>
    <p:sldId id="311" r:id="rId13"/>
    <p:sldId id="350" r:id="rId14"/>
    <p:sldId id="494" r:id="rId15"/>
    <p:sldId id="541" r:id="rId16"/>
    <p:sldId id="543" r:id="rId17"/>
    <p:sldId id="493" r:id="rId18"/>
    <p:sldId id="351" r:id="rId19"/>
    <p:sldId id="352" r:id="rId20"/>
    <p:sldId id="321" r:id="rId21"/>
    <p:sldId id="325" r:id="rId22"/>
    <p:sldId id="544" r:id="rId23"/>
    <p:sldId id="506" r:id="rId24"/>
    <p:sldId id="508" r:id="rId25"/>
    <p:sldId id="510" r:id="rId26"/>
    <p:sldId id="511" r:id="rId27"/>
    <p:sldId id="512" r:id="rId28"/>
    <p:sldId id="513" r:id="rId29"/>
    <p:sldId id="515" r:id="rId30"/>
    <p:sldId id="516" r:id="rId31"/>
    <p:sldId id="524" r:id="rId32"/>
    <p:sldId id="536" r:id="rId33"/>
    <p:sldId id="537" r:id="rId34"/>
    <p:sldId id="538" r:id="rId35"/>
    <p:sldId id="551" r:id="rId36"/>
    <p:sldId id="552" r:id="rId37"/>
    <p:sldId id="539" r:id="rId38"/>
    <p:sldId id="545" r:id="rId39"/>
    <p:sldId id="546" r:id="rId40"/>
    <p:sldId id="326" r:id="rId41"/>
    <p:sldId id="540" r:id="rId42"/>
    <p:sldId id="469" r:id="rId43"/>
    <p:sldId id="54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3" autoAdjust="0"/>
    <p:restoredTop sz="94669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6FA0F-E370-4DC4-A29C-1E7F139B78A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9653C23-4A97-4090-93EB-6F1E0C098C4D}">
      <dgm:prSet phldrT="[Text]" custT="1"/>
      <dgm:spPr/>
      <dgm:t>
        <a:bodyPr/>
        <a:lstStyle/>
        <a:p>
          <a:r>
            <a:rPr lang="en-US" sz="2400" b="0" dirty="0" smtClean="0"/>
            <a:t>Immune System’s Role in Cancer</a:t>
          </a:r>
          <a:endParaRPr lang="en-US" sz="2400" b="0" dirty="0"/>
        </a:p>
      </dgm:t>
    </dgm:pt>
    <dgm:pt modelId="{0943B8C6-5A7E-46C8-AFFF-300AFDD7B6C7}" type="parTrans" cxnId="{B623F619-E991-4E80-9B37-A6D25D73AD77}">
      <dgm:prSet/>
      <dgm:spPr/>
      <dgm:t>
        <a:bodyPr/>
        <a:lstStyle/>
        <a:p>
          <a:endParaRPr lang="en-US" sz="2400"/>
        </a:p>
      </dgm:t>
    </dgm:pt>
    <dgm:pt modelId="{E8C7DC2E-1FF2-4D90-98CB-0171D97CDF92}" type="sibTrans" cxnId="{B623F619-E991-4E80-9B37-A6D25D73AD77}">
      <dgm:prSet/>
      <dgm:spPr/>
      <dgm:t>
        <a:bodyPr/>
        <a:lstStyle/>
        <a:p>
          <a:endParaRPr lang="en-US" sz="2400"/>
        </a:p>
      </dgm:t>
    </dgm:pt>
    <dgm:pt modelId="{0B6B81E9-DE32-4B47-9D9D-A483D71C03F1}">
      <dgm:prSet phldrT="[Text]" custT="1"/>
      <dgm:spPr/>
      <dgm:t>
        <a:bodyPr/>
        <a:lstStyle/>
        <a:p>
          <a:r>
            <a:rPr lang="en-US" sz="2400" smtClean="0"/>
            <a:t>Immunotherapy Landscape</a:t>
          </a:r>
          <a:endParaRPr lang="en-US" sz="2400" dirty="0"/>
        </a:p>
      </dgm:t>
    </dgm:pt>
    <dgm:pt modelId="{304B70DB-3C84-4EA4-AD93-3D0D8A2DC9DB}" type="parTrans" cxnId="{03B8CA33-FD80-4544-97FD-44202EB18086}">
      <dgm:prSet/>
      <dgm:spPr/>
      <dgm:t>
        <a:bodyPr/>
        <a:lstStyle/>
        <a:p>
          <a:endParaRPr lang="en-US" sz="2400"/>
        </a:p>
      </dgm:t>
    </dgm:pt>
    <dgm:pt modelId="{C9AC5E2B-47C9-49B5-8915-BE8863E95964}" type="sibTrans" cxnId="{03B8CA33-FD80-4544-97FD-44202EB18086}">
      <dgm:prSet/>
      <dgm:spPr/>
      <dgm:t>
        <a:bodyPr/>
        <a:lstStyle/>
        <a:p>
          <a:endParaRPr lang="en-US" sz="2400"/>
        </a:p>
      </dgm:t>
    </dgm:pt>
    <dgm:pt modelId="{F69CC09E-481B-4E18-BC8F-B78A6565565C}">
      <dgm:prSet phldrT="[Text]" custT="1"/>
      <dgm:spPr/>
      <dgm:t>
        <a:bodyPr/>
        <a:lstStyle/>
        <a:p>
          <a:r>
            <a:rPr lang="en-IN" sz="2400" dirty="0" smtClean="0"/>
            <a:t>State of Immunotherapy</a:t>
          </a:r>
          <a:endParaRPr lang="en-US" sz="2400" dirty="0"/>
        </a:p>
      </dgm:t>
    </dgm:pt>
    <dgm:pt modelId="{8559F6F4-D352-4D45-AEEE-40E04FA99293}" type="parTrans" cxnId="{A37205E7-7011-4806-996C-620017401867}">
      <dgm:prSet/>
      <dgm:spPr/>
      <dgm:t>
        <a:bodyPr/>
        <a:lstStyle/>
        <a:p>
          <a:endParaRPr lang="en-US" sz="2400"/>
        </a:p>
      </dgm:t>
    </dgm:pt>
    <dgm:pt modelId="{022FFBA8-B236-499B-A758-DD58485B457C}" type="sibTrans" cxnId="{A37205E7-7011-4806-996C-620017401867}">
      <dgm:prSet/>
      <dgm:spPr/>
      <dgm:t>
        <a:bodyPr/>
        <a:lstStyle/>
        <a:p>
          <a:endParaRPr lang="en-US" sz="2400"/>
        </a:p>
      </dgm:t>
    </dgm:pt>
    <dgm:pt modelId="{B241CD61-50ED-4693-BC59-14446EF19B41}">
      <dgm:prSet phldrT="[Text]" custT="1"/>
      <dgm:spPr/>
      <dgm:t>
        <a:bodyPr/>
        <a:lstStyle/>
        <a:p>
          <a:r>
            <a:rPr lang="en-US" sz="2400" dirty="0" smtClean="0"/>
            <a:t>Clinical Considerations of Immunotherapy</a:t>
          </a:r>
          <a:endParaRPr lang="en-IN" dirty="0"/>
        </a:p>
      </dgm:t>
    </dgm:pt>
    <dgm:pt modelId="{C34C1182-C90B-45E3-A5C0-09CC5E2F09E5}" type="parTrans" cxnId="{C9688ED8-148C-47F1-8E0D-EDBDE4785396}">
      <dgm:prSet/>
      <dgm:spPr/>
      <dgm:t>
        <a:bodyPr/>
        <a:lstStyle/>
        <a:p>
          <a:endParaRPr lang="en-IN"/>
        </a:p>
      </dgm:t>
    </dgm:pt>
    <dgm:pt modelId="{ED26ACA4-E4D7-472F-A97E-86B9825D6014}" type="sibTrans" cxnId="{C9688ED8-148C-47F1-8E0D-EDBDE4785396}">
      <dgm:prSet/>
      <dgm:spPr/>
      <dgm:t>
        <a:bodyPr/>
        <a:lstStyle/>
        <a:p>
          <a:endParaRPr lang="en-IN"/>
        </a:p>
      </dgm:t>
    </dgm:pt>
    <dgm:pt modelId="{16ED0310-3F2A-4882-B68B-C115BF05FC67}">
      <dgm:prSet/>
      <dgm:spPr/>
      <dgm:t>
        <a:bodyPr/>
        <a:lstStyle/>
        <a:p>
          <a:r>
            <a:rPr lang="en-IN" dirty="0" smtClean="0"/>
            <a:t>Where are we and How far will we go?</a:t>
          </a:r>
          <a:endParaRPr lang="en-IN" dirty="0"/>
        </a:p>
      </dgm:t>
    </dgm:pt>
    <dgm:pt modelId="{BAC3B04E-91EF-449B-A0BC-F3C5EB919B2B}" type="parTrans" cxnId="{AFB22466-86FB-4573-8DB9-9F2EC9CDFB67}">
      <dgm:prSet/>
      <dgm:spPr/>
      <dgm:t>
        <a:bodyPr/>
        <a:lstStyle/>
        <a:p>
          <a:endParaRPr lang="en-IN"/>
        </a:p>
      </dgm:t>
    </dgm:pt>
    <dgm:pt modelId="{83DECFB3-FB8B-473A-9531-ED678960DF22}" type="sibTrans" cxnId="{AFB22466-86FB-4573-8DB9-9F2EC9CDFB67}">
      <dgm:prSet/>
      <dgm:spPr/>
      <dgm:t>
        <a:bodyPr/>
        <a:lstStyle/>
        <a:p>
          <a:endParaRPr lang="en-IN"/>
        </a:p>
      </dgm:t>
    </dgm:pt>
    <dgm:pt modelId="{DDE1D4C8-2234-4956-BDF5-29E65EA66154}" type="pres">
      <dgm:prSet presAssocID="{D1E6FA0F-E370-4DC4-A29C-1E7F139B78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046A2-2C48-48FF-B8EC-A72EA3D4A770}" type="pres">
      <dgm:prSet presAssocID="{19653C23-4A97-4090-93EB-6F1E0C098C4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C7330-5D18-4D57-96FB-9DED13A1CF71}" type="pres">
      <dgm:prSet presAssocID="{E8C7DC2E-1FF2-4D90-98CB-0171D97CDF92}" presName="spacer" presStyleCnt="0"/>
      <dgm:spPr/>
      <dgm:t>
        <a:bodyPr/>
        <a:lstStyle/>
        <a:p>
          <a:endParaRPr lang="en-US"/>
        </a:p>
      </dgm:t>
    </dgm:pt>
    <dgm:pt modelId="{620B3DD1-7998-4691-AFA3-B1D2030B786C}" type="pres">
      <dgm:prSet presAssocID="{0B6B81E9-DE32-4B47-9D9D-A483D71C03F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57E51-8EAF-4D99-A119-1CF277541FA8}" type="pres">
      <dgm:prSet presAssocID="{C9AC5E2B-47C9-49B5-8915-BE8863E95964}" presName="spacer" presStyleCnt="0"/>
      <dgm:spPr/>
      <dgm:t>
        <a:bodyPr/>
        <a:lstStyle/>
        <a:p>
          <a:endParaRPr lang="en-US"/>
        </a:p>
      </dgm:t>
    </dgm:pt>
    <dgm:pt modelId="{5D6A3D94-4717-4433-852B-B4B6F51BEE27}" type="pres">
      <dgm:prSet presAssocID="{F69CC09E-481B-4E18-BC8F-B78A656556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13B45-E4B6-4A90-A0EA-CF7048293D15}" type="pres">
      <dgm:prSet presAssocID="{022FFBA8-B236-499B-A758-DD58485B457C}" presName="spacer" presStyleCnt="0"/>
      <dgm:spPr/>
      <dgm:t>
        <a:bodyPr/>
        <a:lstStyle/>
        <a:p>
          <a:endParaRPr lang="en-US"/>
        </a:p>
      </dgm:t>
    </dgm:pt>
    <dgm:pt modelId="{66D6DAAF-8EFF-4AE3-A7E9-487BDEC01545}" type="pres">
      <dgm:prSet presAssocID="{B241CD61-50ED-4693-BC59-14446EF19B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D3147D-6FC0-46AE-B2C6-3F4AB23AA921}" type="pres">
      <dgm:prSet presAssocID="{ED26ACA4-E4D7-472F-A97E-86B9825D6014}" presName="spacer" presStyleCnt="0"/>
      <dgm:spPr/>
    </dgm:pt>
    <dgm:pt modelId="{7A076893-4887-418F-8E71-77B1468EFB6F}" type="pres">
      <dgm:prSet presAssocID="{16ED0310-3F2A-4882-B68B-C115BF05FC6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B5096BF-1DDA-47F1-A6C8-4EE26BA86093}" type="presOf" srcId="{0B6B81E9-DE32-4B47-9D9D-A483D71C03F1}" destId="{620B3DD1-7998-4691-AFA3-B1D2030B786C}" srcOrd="0" destOrd="0" presId="urn:microsoft.com/office/officeart/2005/8/layout/vList2"/>
    <dgm:cxn modelId="{03B8CA33-FD80-4544-97FD-44202EB18086}" srcId="{D1E6FA0F-E370-4DC4-A29C-1E7F139B78A3}" destId="{0B6B81E9-DE32-4B47-9D9D-A483D71C03F1}" srcOrd="1" destOrd="0" parTransId="{304B70DB-3C84-4EA4-AD93-3D0D8A2DC9DB}" sibTransId="{C9AC5E2B-47C9-49B5-8915-BE8863E95964}"/>
    <dgm:cxn modelId="{5C1B76A4-9C59-40A1-B130-4DFB9AC73A78}" type="presOf" srcId="{B241CD61-50ED-4693-BC59-14446EF19B41}" destId="{66D6DAAF-8EFF-4AE3-A7E9-487BDEC01545}" srcOrd="0" destOrd="0" presId="urn:microsoft.com/office/officeart/2005/8/layout/vList2"/>
    <dgm:cxn modelId="{34378590-BB5B-4B4F-A21A-43AF4B7EDC4B}" type="presOf" srcId="{19653C23-4A97-4090-93EB-6F1E0C098C4D}" destId="{CC9046A2-2C48-48FF-B8EC-A72EA3D4A770}" srcOrd="0" destOrd="0" presId="urn:microsoft.com/office/officeart/2005/8/layout/vList2"/>
    <dgm:cxn modelId="{AFB22466-86FB-4573-8DB9-9F2EC9CDFB67}" srcId="{D1E6FA0F-E370-4DC4-A29C-1E7F139B78A3}" destId="{16ED0310-3F2A-4882-B68B-C115BF05FC67}" srcOrd="4" destOrd="0" parTransId="{BAC3B04E-91EF-449B-A0BC-F3C5EB919B2B}" sibTransId="{83DECFB3-FB8B-473A-9531-ED678960DF22}"/>
    <dgm:cxn modelId="{B623F619-E991-4E80-9B37-A6D25D73AD77}" srcId="{D1E6FA0F-E370-4DC4-A29C-1E7F139B78A3}" destId="{19653C23-4A97-4090-93EB-6F1E0C098C4D}" srcOrd="0" destOrd="0" parTransId="{0943B8C6-5A7E-46C8-AFFF-300AFDD7B6C7}" sibTransId="{E8C7DC2E-1FF2-4D90-98CB-0171D97CDF92}"/>
    <dgm:cxn modelId="{53F61E43-6DC7-418F-8B14-B6B51CE9B268}" type="presOf" srcId="{16ED0310-3F2A-4882-B68B-C115BF05FC67}" destId="{7A076893-4887-418F-8E71-77B1468EFB6F}" srcOrd="0" destOrd="0" presId="urn:microsoft.com/office/officeart/2005/8/layout/vList2"/>
    <dgm:cxn modelId="{C9688ED8-148C-47F1-8E0D-EDBDE4785396}" srcId="{D1E6FA0F-E370-4DC4-A29C-1E7F139B78A3}" destId="{B241CD61-50ED-4693-BC59-14446EF19B41}" srcOrd="3" destOrd="0" parTransId="{C34C1182-C90B-45E3-A5C0-09CC5E2F09E5}" sibTransId="{ED26ACA4-E4D7-472F-A97E-86B9825D6014}"/>
    <dgm:cxn modelId="{852282BD-FF68-4C18-A878-6310CE82F88F}" type="presOf" srcId="{F69CC09E-481B-4E18-BC8F-B78A6565565C}" destId="{5D6A3D94-4717-4433-852B-B4B6F51BEE27}" srcOrd="0" destOrd="0" presId="urn:microsoft.com/office/officeart/2005/8/layout/vList2"/>
    <dgm:cxn modelId="{A37205E7-7011-4806-996C-620017401867}" srcId="{D1E6FA0F-E370-4DC4-A29C-1E7F139B78A3}" destId="{F69CC09E-481B-4E18-BC8F-B78A6565565C}" srcOrd="2" destOrd="0" parTransId="{8559F6F4-D352-4D45-AEEE-40E04FA99293}" sibTransId="{022FFBA8-B236-499B-A758-DD58485B457C}"/>
    <dgm:cxn modelId="{135282F3-4ED2-4565-9F8E-5ADD0B1173F3}" type="presOf" srcId="{D1E6FA0F-E370-4DC4-A29C-1E7F139B78A3}" destId="{DDE1D4C8-2234-4956-BDF5-29E65EA66154}" srcOrd="0" destOrd="0" presId="urn:microsoft.com/office/officeart/2005/8/layout/vList2"/>
    <dgm:cxn modelId="{626556BC-2EAA-4C92-ADDF-B08ACF3CFD71}" type="presParOf" srcId="{DDE1D4C8-2234-4956-BDF5-29E65EA66154}" destId="{CC9046A2-2C48-48FF-B8EC-A72EA3D4A770}" srcOrd="0" destOrd="0" presId="urn:microsoft.com/office/officeart/2005/8/layout/vList2"/>
    <dgm:cxn modelId="{6BD1E8F4-DC8C-4E3A-A055-3F1AF84088F6}" type="presParOf" srcId="{DDE1D4C8-2234-4956-BDF5-29E65EA66154}" destId="{D10C7330-5D18-4D57-96FB-9DED13A1CF71}" srcOrd="1" destOrd="0" presId="urn:microsoft.com/office/officeart/2005/8/layout/vList2"/>
    <dgm:cxn modelId="{6F603509-EB5E-46D4-844D-529B695AF292}" type="presParOf" srcId="{DDE1D4C8-2234-4956-BDF5-29E65EA66154}" destId="{620B3DD1-7998-4691-AFA3-B1D2030B786C}" srcOrd="2" destOrd="0" presId="urn:microsoft.com/office/officeart/2005/8/layout/vList2"/>
    <dgm:cxn modelId="{B2BF4CE0-3D90-45EC-964E-44DE720B1E8A}" type="presParOf" srcId="{DDE1D4C8-2234-4956-BDF5-29E65EA66154}" destId="{17457E51-8EAF-4D99-A119-1CF277541FA8}" srcOrd="3" destOrd="0" presId="urn:microsoft.com/office/officeart/2005/8/layout/vList2"/>
    <dgm:cxn modelId="{C02997C8-3EC6-40CF-B355-26C377909AA3}" type="presParOf" srcId="{DDE1D4C8-2234-4956-BDF5-29E65EA66154}" destId="{5D6A3D94-4717-4433-852B-B4B6F51BEE27}" srcOrd="4" destOrd="0" presId="urn:microsoft.com/office/officeart/2005/8/layout/vList2"/>
    <dgm:cxn modelId="{005F70E4-C3AC-49C0-A2E3-20509C44111A}" type="presParOf" srcId="{DDE1D4C8-2234-4956-BDF5-29E65EA66154}" destId="{7D513B45-E4B6-4A90-A0EA-CF7048293D15}" srcOrd="5" destOrd="0" presId="urn:microsoft.com/office/officeart/2005/8/layout/vList2"/>
    <dgm:cxn modelId="{55FEA78D-5A09-4F9F-81AB-042E6C748973}" type="presParOf" srcId="{DDE1D4C8-2234-4956-BDF5-29E65EA66154}" destId="{66D6DAAF-8EFF-4AE3-A7E9-487BDEC01545}" srcOrd="6" destOrd="0" presId="urn:microsoft.com/office/officeart/2005/8/layout/vList2"/>
    <dgm:cxn modelId="{6D8E7C32-F01B-4BFA-B7CC-BFC09EC55FA1}" type="presParOf" srcId="{DDE1D4C8-2234-4956-BDF5-29E65EA66154}" destId="{A9D3147D-6FC0-46AE-B2C6-3F4AB23AA921}" srcOrd="7" destOrd="0" presId="urn:microsoft.com/office/officeart/2005/8/layout/vList2"/>
    <dgm:cxn modelId="{3B14F362-3A1B-4F1A-99D0-EC2E9D0D4F68}" type="presParOf" srcId="{DDE1D4C8-2234-4956-BDF5-29E65EA66154}" destId="{7A076893-4887-418F-8E71-77B1468EFB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95C48-491A-4F5D-B735-3340D25D39E4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IN"/>
        </a:p>
      </dgm:t>
    </dgm:pt>
    <dgm:pt modelId="{0996B726-2B1D-4BAB-8338-55C2DDCA7E69}">
      <dgm:prSet custT="1"/>
      <dgm:spPr/>
      <dgm:t>
        <a:bodyPr/>
        <a:lstStyle/>
        <a:p>
          <a:pPr rtl="0"/>
          <a:r>
            <a:rPr lang="en-IN" sz="1400" dirty="0" smtClean="0"/>
            <a:t>1. </a:t>
          </a:r>
          <a:r>
            <a:rPr lang="en-IN" sz="1400" b="1" dirty="0" smtClean="0">
              <a:solidFill>
                <a:srgbClr val="FF0000"/>
              </a:solidFill>
            </a:rPr>
            <a:t>regulatory B cells (</a:t>
          </a:r>
          <a:r>
            <a:rPr lang="en-IN" sz="1400" b="1" dirty="0" err="1" smtClean="0">
              <a:solidFill>
                <a:srgbClr val="FF0000"/>
              </a:solidFill>
            </a:rPr>
            <a:t>Bregs</a:t>
          </a:r>
          <a:r>
            <a:rPr lang="en-IN" sz="1400" b="1" dirty="0" smtClean="0">
              <a:solidFill>
                <a:srgbClr val="FF0000"/>
              </a:solidFill>
            </a:rPr>
            <a:t>)</a:t>
          </a:r>
          <a:r>
            <a:rPr lang="en-IN" sz="1400" b="1" dirty="0" smtClean="0"/>
            <a:t> </a:t>
          </a:r>
          <a:r>
            <a:rPr lang="en-IN" sz="1400" dirty="0" smtClean="0"/>
            <a:t>produce immunosuppressant cytokines including interleukin (IL)-10 and transforming growth factor-beta (TGF-</a:t>
          </a:r>
          <a:r>
            <a:rPr lang="el-GR" sz="1400" dirty="0" smtClean="0"/>
            <a:t>β); </a:t>
          </a:r>
          <a:endParaRPr lang="en-IN" sz="1400" dirty="0"/>
        </a:p>
      </dgm:t>
    </dgm:pt>
    <dgm:pt modelId="{69F9317D-E05B-470F-9BCE-8F12EC2E9AB0}" type="parTrans" cxnId="{9704A1B0-FECD-4843-8D7C-1809A9080FF3}">
      <dgm:prSet/>
      <dgm:spPr/>
      <dgm:t>
        <a:bodyPr/>
        <a:lstStyle/>
        <a:p>
          <a:endParaRPr lang="en-IN" sz="1400"/>
        </a:p>
      </dgm:t>
    </dgm:pt>
    <dgm:pt modelId="{941A89C0-BE11-4B79-949F-2A81D904EA77}" type="sibTrans" cxnId="{9704A1B0-FECD-4843-8D7C-1809A9080FF3}">
      <dgm:prSet/>
      <dgm:spPr/>
      <dgm:t>
        <a:bodyPr/>
        <a:lstStyle/>
        <a:p>
          <a:endParaRPr lang="en-IN" sz="1400"/>
        </a:p>
      </dgm:t>
    </dgm:pt>
    <dgm:pt modelId="{E140E55E-3328-4764-AB0A-C43C2B5C74CE}">
      <dgm:prSet custT="1"/>
      <dgm:spPr/>
      <dgm:t>
        <a:bodyPr/>
        <a:lstStyle/>
        <a:p>
          <a:pPr rtl="0"/>
          <a:r>
            <a:rPr lang="en-IN" sz="1400" dirty="0" smtClean="0"/>
            <a:t>2. </a:t>
          </a:r>
          <a:r>
            <a:rPr lang="en-IN" sz="1400" b="1" dirty="0" smtClean="0">
              <a:solidFill>
                <a:srgbClr val="FF0000"/>
              </a:solidFill>
            </a:rPr>
            <a:t>regulatory T cells (</a:t>
          </a:r>
          <a:r>
            <a:rPr lang="en-IN" sz="1400" b="1" dirty="0" err="1" smtClean="0">
              <a:solidFill>
                <a:srgbClr val="FF0000"/>
              </a:solidFill>
            </a:rPr>
            <a:t>Tregs</a:t>
          </a:r>
          <a:r>
            <a:rPr lang="en-IN" sz="1400" b="1" dirty="0" smtClean="0">
              <a:solidFill>
                <a:srgbClr val="FF0000"/>
              </a:solidFill>
            </a:rPr>
            <a:t>) </a:t>
          </a:r>
          <a:r>
            <a:rPr lang="en-IN" sz="1400" dirty="0" smtClean="0"/>
            <a:t>directly inhibit the function of effector T cells (</a:t>
          </a:r>
          <a:r>
            <a:rPr lang="en-IN" sz="1400" dirty="0" err="1" smtClean="0"/>
            <a:t>Teff</a:t>
          </a:r>
          <a:r>
            <a:rPr lang="en-IN" sz="1400" dirty="0" smtClean="0"/>
            <a:t>); </a:t>
          </a:r>
          <a:endParaRPr lang="en-IN" sz="1400" dirty="0"/>
        </a:p>
      </dgm:t>
    </dgm:pt>
    <dgm:pt modelId="{4C083C01-0E6E-4E41-B41C-EA566AE5EBE8}" type="parTrans" cxnId="{A57B848F-5387-4750-9972-059A113CBDED}">
      <dgm:prSet/>
      <dgm:spPr/>
      <dgm:t>
        <a:bodyPr/>
        <a:lstStyle/>
        <a:p>
          <a:endParaRPr lang="en-IN" sz="1400"/>
        </a:p>
      </dgm:t>
    </dgm:pt>
    <dgm:pt modelId="{82FFCD0F-3BCF-40CC-93E0-0408D8CEA5BC}" type="sibTrans" cxnId="{A57B848F-5387-4750-9972-059A113CBDED}">
      <dgm:prSet/>
      <dgm:spPr/>
      <dgm:t>
        <a:bodyPr/>
        <a:lstStyle/>
        <a:p>
          <a:endParaRPr lang="en-IN" sz="1400"/>
        </a:p>
      </dgm:t>
    </dgm:pt>
    <dgm:pt modelId="{0AFF54BD-19B8-44DC-8E8A-956116193586}">
      <dgm:prSet custT="1"/>
      <dgm:spPr/>
      <dgm:t>
        <a:bodyPr/>
        <a:lstStyle/>
        <a:p>
          <a:pPr rtl="0"/>
          <a:r>
            <a:rPr lang="en-IN" sz="1400" dirty="0" smtClean="0"/>
            <a:t>3. </a:t>
          </a:r>
          <a:r>
            <a:rPr lang="en-IN" sz="1400" b="1" dirty="0" smtClean="0">
              <a:solidFill>
                <a:srgbClr val="FF0000"/>
              </a:solidFill>
            </a:rPr>
            <a:t>myeloid derived suppressor cells </a:t>
          </a:r>
          <a:r>
            <a:rPr lang="en-IN" sz="1400" dirty="0" smtClean="0"/>
            <a:t>(MDSCs) suppress effector T cells through arginase-1;</a:t>
          </a:r>
          <a:endParaRPr lang="en-IN" sz="1400" dirty="0"/>
        </a:p>
      </dgm:t>
    </dgm:pt>
    <dgm:pt modelId="{4EC2FEE5-9738-4DBE-8FEB-97AD24D8E622}" type="parTrans" cxnId="{BDDD8BFC-FF9E-4E68-8445-060385AE357E}">
      <dgm:prSet/>
      <dgm:spPr/>
      <dgm:t>
        <a:bodyPr/>
        <a:lstStyle/>
        <a:p>
          <a:endParaRPr lang="en-IN" sz="1400"/>
        </a:p>
      </dgm:t>
    </dgm:pt>
    <dgm:pt modelId="{4C3CAD3B-C4E0-4AFE-9302-94332EA392C0}" type="sibTrans" cxnId="{BDDD8BFC-FF9E-4E68-8445-060385AE357E}">
      <dgm:prSet/>
      <dgm:spPr/>
      <dgm:t>
        <a:bodyPr/>
        <a:lstStyle/>
        <a:p>
          <a:endParaRPr lang="en-IN" sz="1400"/>
        </a:p>
      </dgm:t>
    </dgm:pt>
    <dgm:pt modelId="{D35D4EBE-CE72-4AFB-AF12-7423A488624D}">
      <dgm:prSet custT="1"/>
      <dgm:spPr/>
      <dgm:t>
        <a:bodyPr/>
        <a:lstStyle/>
        <a:p>
          <a:pPr rtl="0"/>
          <a:r>
            <a:rPr lang="en-IN" sz="1400" dirty="0" smtClean="0"/>
            <a:t>4. </a:t>
          </a:r>
          <a:r>
            <a:rPr lang="en-IN" sz="1400" b="1" dirty="0" smtClean="0">
              <a:solidFill>
                <a:srgbClr val="FF0000"/>
              </a:solidFill>
            </a:rPr>
            <a:t>tumour-associated macrophages (TAM) </a:t>
          </a:r>
          <a:r>
            <a:rPr lang="en-IN" sz="1400" dirty="0" smtClean="0"/>
            <a:t>inhibit effector T cells through nitric oxide produced by NO synthase (NOS); </a:t>
          </a:r>
        </a:p>
        <a:p>
          <a:pPr rtl="0"/>
          <a:endParaRPr lang="en-IN" sz="1400" dirty="0"/>
        </a:p>
      </dgm:t>
    </dgm:pt>
    <dgm:pt modelId="{01B10680-9ADA-45FD-A57A-8CBDF6E6E503}" type="parTrans" cxnId="{AEFDC52E-BD6E-485B-8180-5FD29A17FF01}">
      <dgm:prSet/>
      <dgm:spPr/>
      <dgm:t>
        <a:bodyPr/>
        <a:lstStyle/>
        <a:p>
          <a:endParaRPr lang="en-IN" sz="1400"/>
        </a:p>
      </dgm:t>
    </dgm:pt>
    <dgm:pt modelId="{956F3724-C719-4902-BAF3-C1E60002FDBE}" type="sibTrans" cxnId="{AEFDC52E-BD6E-485B-8180-5FD29A17FF01}">
      <dgm:prSet/>
      <dgm:spPr/>
      <dgm:t>
        <a:bodyPr/>
        <a:lstStyle/>
        <a:p>
          <a:endParaRPr lang="en-IN" sz="1400"/>
        </a:p>
      </dgm:t>
    </dgm:pt>
    <dgm:pt modelId="{C7D2A15D-4AE1-4F64-85AB-4C611A935E19}">
      <dgm:prSet custT="1"/>
      <dgm:spPr/>
      <dgm:t>
        <a:bodyPr/>
        <a:lstStyle/>
        <a:p>
          <a:pPr rtl="0"/>
          <a:r>
            <a:rPr lang="en-IN" sz="1400" dirty="0" smtClean="0"/>
            <a:t>5. </a:t>
          </a:r>
          <a:r>
            <a:rPr lang="en-IN" sz="1400" b="1" dirty="0" smtClean="0">
              <a:solidFill>
                <a:srgbClr val="FF0000"/>
              </a:solidFill>
            </a:rPr>
            <a:t>immature dendritic cells (immature DC), </a:t>
          </a:r>
          <a:r>
            <a:rPr lang="en-IN" sz="1400" dirty="0" smtClean="0"/>
            <a:t>but also tumour cells highly express </a:t>
          </a:r>
          <a:r>
            <a:rPr lang="en-IN" sz="1400" dirty="0" err="1" smtClean="0"/>
            <a:t>indoleamine</a:t>
          </a:r>
          <a:r>
            <a:rPr lang="en-IN" sz="1400" dirty="0" smtClean="0"/>
            <a:t> 2,3-dioxygenase (IDO) leading to </a:t>
          </a:r>
          <a:r>
            <a:rPr lang="en-IN" sz="1400" dirty="0" err="1" smtClean="0"/>
            <a:t>tryptophane</a:t>
          </a:r>
          <a:r>
            <a:rPr lang="en-IN" sz="1400" dirty="0" smtClean="0"/>
            <a:t> deprivation, which inhibits effector T cell function.</a:t>
          </a:r>
          <a:endParaRPr lang="en-IN" sz="1400" dirty="0"/>
        </a:p>
      </dgm:t>
    </dgm:pt>
    <dgm:pt modelId="{C66AD9ED-893D-4077-92D2-726246BDC52E}" type="parTrans" cxnId="{848F3DFE-B2D8-44DD-8826-003120DEDCE9}">
      <dgm:prSet/>
      <dgm:spPr/>
      <dgm:t>
        <a:bodyPr/>
        <a:lstStyle/>
        <a:p>
          <a:endParaRPr lang="en-IN" sz="1400"/>
        </a:p>
      </dgm:t>
    </dgm:pt>
    <dgm:pt modelId="{B55C2F8D-D2F6-4757-833F-4CA2AE5B9477}" type="sibTrans" cxnId="{848F3DFE-B2D8-44DD-8826-003120DEDCE9}">
      <dgm:prSet/>
      <dgm:spPr/>
      <dgm:t>
        <a:bodyPr/>
        <a:lstStyle/>
        <a:p>
          <a:endParaRPr lang="en-IN" sz="1400"/>
        </a:p>
      </dgm:t>
    </dgm:pt>
    <dgm:pt modelId="{0FE4D029-A282-45A4-892D-53B46FE32221}" type="pres">
      <dgm:prSet presAssocID="{EE395C48-491A-4F5D-B735-3340D25D39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48E8290-68DB-4F21-9B8F-E7F23A55E08B}" type="pres">
      <dgm:prSet presAssocID="{0996B726-2B1D-4BAB-8338-55C2DDCA7E6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F6FFE4-EF42-4AFD-A2B9-C6D17353591B}" type="pres">
      <dgm:prSet presAssocID="{941A89C0-BE11-4B79-949F-2A81D904EA77}" presName="spacer" presStyleCnt="0"/>
      <dgm:spPr/>
    </dgm:pt>
    <dgm:pt modelId="{314BDD6B-024E-4071-9108-2D4555EBFD3C}" type="pres">
      <dgm:prSet presAssocID="{E140E55E-3328-4764-AB0A-C43C2B5C74C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0FDE55-AFED-45FB-B428-FF5CF6815A29}" type="pres">
      <dgm:prSet presAssocID="{82FFCD0F-3BCF-40CC-93E0-0408D8CEA5BC}" presName="spacer" presStyleCnt="0"/>
      <dgm:spPr/>
    </dgm:pt>
    <dgm:pt modelId="{40876EFD-AE01-499A-BFB1-2637557C9DBA}" type="pres">
      <dgm:prSet presAssocID="{0AFF54BD-19B8-44DC-8E8A-95611619358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E9C6F9-8C26-40C0-9649-2BC8C152BCC2}" type="pres">
      <dgm:prSet presAssocID="{4C3CAD3B-C4E0-4AFE-9302-94332EA392C0}" presName="spacer" presStyleCnt="0"/>
      <dgm:spPr/>
    </dgm:pt>
    <dgm:pt modelId="{2849CC8C-B0AB-43A5-9D42-77C54BFC6713}" type="pres">
      <dgm:prSet presAssocID="{D35D4EBE-CE72-4AFB-AF12-7423A488624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BCBB63-7AA2-45AB-AB4D-B466B9AC3047}" type="pres">
      <dgm:prSet presAssocID="{956F3724-C719-4902-BAF3-C1E60002FDBE}" presName="spacer" presStyleCnt="0"/>
      <dgm:spPr/>
    </dgm:pt>
    <dgm:pt modelId="{B781C9F6-4DD2-452E-ACA7-ECB742D3F0C7}" type="pres">
      <dgm:prSet presAssocID="{C7D2A15D-4AE1-4F64-85AB-4C611A935E1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8F14299-2B35-43D5-BBAF-807F13AED13A}" type="presOf" srcId="{EE395C48-491A-4F5D-B735-3340D25D39E4}" destId="{0FE4D029-A282-45A4-892D-53B46FE32221}" srcOrd="0" destOrd="0" presId="urn:microsoft.com/office/officeart/2005/8/layout/vList2"/>
    <dgm:cxn modelId="{53E7BBB8-6DF4-450F-A0A0-B7B229373747}" type="presOf" srcId="{0996B726-2B1D-4BAB-8338-55C2DDCA7E69}" destId="{A48E8290-68DB-4F21-9B8F-E7F23A55E08B}" srcOrd="0" destOrd="0" presId="urn:microsoft.com/office/officeart/2005/8/layout/vList2"/>
    <dgm:cxn modelId="{A57B848F-5387-4750-9972-059A113CBDED}" srcId="{EE395C48-491A-4F5D-B735-3340D25D39E4}" destId="{E140E55E-3328-4764-AB0A-C43C2B5C74CE}" srcOrd="1" destOrd="0" parTransId="{4C083C01-0E6E-4E41-B41C-EA566AE5EBE8}" sibTransId="{82FFCD0F-3BCF-40CC-93E0-0408D8CEA5BC}"/>
    <dgm:cxn modelId="{1260B153-95B1-4726-A32B-DD940A655E86}" type="presOf" srcId="{D35D4EBE-CE72-4AFB-AF12-7423A488624D}" destId="{2849CC8C-B0AB-43A5-9D42-77C54BFC6713}" srcOrd="0" destOrd="0" presId="urn:microsoft.com/office/officeart/2005/8/layout/vList2"/>
    <dgm:cxn modelId="{BDDD8BFC-FF9E-4E68-8445-060385AE357E}" srcId="{EE395C48-491A-4F5D-B735-3340D25D39E4}" destId="{0AFF54BD-19B8-44DC-8E8A-956116193586}" srcOrd="2" destOrd="0" parTransId="{4EC2FEE5-9738-4DBE-8FEB-97AD24D8E622}" sibTransId="{4C3CAD3B-C4E0-4AFE-9302-94332EA392C0}"/>
    <dgm:cxn modelId="{9704A1B0-FECD-4843-8D7C-1809A9080FF3}" srcId="{EE395C48-491A-4F5D-B735-3340D25D39E4}" destId="{0996B726-2B1D-4BAB-8338-55C2DDCA7E69}" srcOrd="0" destOrd="0" parTransId="{69F9317D-E05B-470F-9BCE-8F12EC2E9AB0}" sibTransId="{941A89C0-BE11-4B79-949F-2A81D904EA77}"/>
    <dgm:cxn modelId="{4ECAFDE7-933D-4B55-872F-75B44B3FD70E}" type="presOf" srcId="{E140E55E-3328-4764-AB0A-C43C2B5C74CE}" destId="{314BDD6B-024E-4071-9108-2D4555EBFD3C}" srcOrd="0" destOrd="0" presId="urn:microsoft.com/office/officeart/2005/8/layout/vList2"/>
    <dgm:cxn modelId="{0458DD6D-0118-4C24-9AF9-E6F2F3C29099}" type="presOf" srcId="{C7D2A15D-4AE1-4F64-85AB-4C611A935E19}" destId="{B781C9F6-4DD2-452E-ACA7-ECB742D3F0C7}" srcOrd="0" destOrd="0" presId="urn:microsoft.com/office/officeart/2005/8/layout/vList2"/>
    <dgm:cxn modelId="{5C992BA8-B217-4ECB-BE22-EC7ABF6E1067}" type="presOf" srcId="{0AFF54BD-19B8-44DC-8E8A-956116193586}" destId="{40876EFD-AE01-499A-BFB1-2637557C9DBA}" srcOrd="0" destOrd="0" presId="urn:microsoft.com/office/officeart/2005/8/layout/vList2"/>
    <dgm:cxn modelId="{848F3DFE-B2D8-44DD-8826-003120DEDCE9}" srcId="{EE395C48-491A-4F5D-B735-3340D25D39E4}" destId="{C7D2A15D-4AE1-4F64-85AB-4C611A935E19}" srcOrd="4" destOrd="0" parTransId="{C66AD9ED-893D-4077-92D2-726246BDC52E}" sibTransId="{B55C2F8D-D2F6-4757-833F-4CA2AE5B9477}"/>
    <dgm:cxn modelId="{AEFDC52E-BD6E-485B-8180-5FD29A17FF01}" srcId="{EE395C48-491A-4F5D-B735-3340D25D39E4}" destId="{D35D4EBE-CE72-4AFB-AF12-7423A488624D}" srcOrd="3" destOrd="0" parTransId="{01B10680-9ADA-45FD-A57A-8CBDF6E6E503}" sibTransId="{956F3724-C719-4902-BAF3-C1E60002FDBE}"/>
    <dgm:cxn modelId="{E658A10F-4186-48EA-849F-2D4BBA995C35}" type="presParOf" srcId="{0FE4D029-A282-45A4-892D-53B46FE32221}" destId="{A48E8290-68DB-4F21-9B8F-E7F23A55E08B}" srcOrd="0" destOrd="0" presId="urn:microsoft.com/office/officeart/2005/8/layout/vList2"/>
    <dgm:cxn modelId="{829F56ED-DACB-4E4B-BD06-2FB8C49B14C2}" type="presParOf" srcId="{0FE4D029-A282-45A4-892D-53B46FE32221}" destId="{CBF6FFE4-EF42-4AFD-A2B9-C6D17353591B}" srcOrd="1" destOrd="0" presId="urn:microsoft.com/office/officeart/2005/8/layout/vList2"/>
    <dgm:cxn modelId="{CB607F08-FFE5-43AC-936D-1AB65AD8C27C}" type="presParOf" srcId="{0FE4D029-A282-45A4-892D-53B46FE32221}" destId="{314BDD6B-024E-4071-9108-2D4555EBFD3C}" srcOrd="2" destOrd="0" presId="urn:microsoft.com/office/officeart/2005/8/layout/vList2"/>
    <dgm:cxn modelId="{C7238303-8913-4BD2-96D5-055A152F55E2}" type="presParOf" srcId="{0FE4D029-A282-45A4-892D-53B46FE32221}" destId="{E30FDE55-AFED-45FB-B428-FF5CF6815A29}" srcOrd="3" destOrd="0" presId="urn:microsoft.com/office/officeart/2005/8/layout/vList2"/>
    <dgm:cxn modelId="{34AC9F90-AFA8-4C64-96A5-1ADFF6272048}" type="presParOf" srcId="{0FE4D029-A282-45A4-892D-53B46FE32221}" destId="{40876EFD-AE01-499A-BFB1-2637557C9DBA}" srcOrd="4" destOrd="0" presId="urn:microsoft.com/office/officeart/2005/8/layout/vList2"/>
    <dgm:cxn modelId="{A8313072-251E-4138-9948-8A7F13A82E3E}" type="presParOf" srcId="{0FE4D029-A282-45A4-892D-53B46FE32221}" destId="{51E9C6F9-8C26-40C0-9649-2BC8C152BCC2}" srcOrd="5" destOrd="0" presId="urn:microsoft.com/office/officeart/2005/8/layout/vList2"/>
    <dgm:cxn modelId="{F4207D91-B1AC-4065-8F42-1B0D1BBDFECB}" type="presParOf" srcId="{0FE4D029-A282-45A4-892D-53B46FE32221}" destId="{2849CC8C-B0AB-43A5-9D42-77C54BFC6713}" srcOrd="6" destOrd="0" presId="urn:microsoft.com/office/officeart/2005/8/layout/vList2"/>
    <dgm:cxn modelId="{47AEE2FE-5B71-4A1C-82D0-B1D5FE0A97CE}" type="presParOf" srcId="{0FE4D029-A282-45A4-892D-53B46FE32221}" destId="{7EBCBB63-7AA2-45AB-AB4D-B466B9AC3047}" srcOrd="7" destOrd="0" presId="urn:microsoft.com/office/officeart/2005/8/layout/vList2"/>
    <dgm:cxn modelId="{C20715A0-04F3-4DE1-979F-834BABAA5DA3}" type="presParOf" srcId="{0FE4D029-A282-45A4-892D-53B46FE32221}" destId="{B781C9F6-4DD2-452E-ACA7-ECB742D3F0C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8AEBCA-9E2B-4A58-8E88-05CD359E214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EDA7BAA2-9263-4528-A261-13C5A9F2DA64}">
      <dgm:prSet custT="1"/>
      <dgm:spPr/>
      <dgm:t>
        <a:bodyPr/>
        <a:lstStyle/>
        <a:p>
          <a:pPr rtl="0"/>
          <a:r>
            <a:rPr lang="en-IN" sz="1600" b="1" dirty="0" smtClean="0"/>
            <a:t>Immunotherapy drugs are highly effective, but not in everyone</a:t>
          </a:r>
        </a:p>
        <a:p>
          <a:pPr rtl="0"/>
          <a:r>
            <a:rPr lang="en-IN" sz="1600" b="1" dirty="0" smtClean="0">
              <a:solidFill>
                <a:srgbClr val="FF0000"/>
              </a:solidFill>
            </a:rPr>
            <a:t>What clinical data are needed in order to move agents and combinations to clinical practice? </a:t>
          </a:r>
          <a:endParaRPr lang="en-IN" sz="1600" b="1" dirty="0">
            <a:solidFill>
              <a:srgbClr val="FF0000"/>
            </a:solidFill>
          </a:endParaRPr>
        </a:p>
      </dgm:t>
    </dgm:pt>
    <dgm:pt modelId="{A70285B3-C182-41DA-A6DB-657B402FB145}" type="parTrans" cxnId="{356697F3-CD19-4947-9616-8D4335868062}">
      <dgm:prSet/>
      <dgm:spPr/>
      <dgm:t>
        <a:bodyPr/>
        <a:lstStyle/>
        <a:p>
          <a:endParaRPr lang="en-IN" sz="1600" b="1"/>
        </a:p>
      </dgm:t>
    </dgm:pt>
    <dgm:pt modelId="{868D9442-585D-4F5F-84AE-3DD0E328C019}" type="sibTrans" cxnId="{356697F3-CD19-4947-9616-8D4335868062}">
      <dgm:prSet/>
      <dgm:spPr/>
      <dgm:t>
        <a:bodyPr/>
        <a:lstStyle/>
        <a:p>
          <a:endParaRPr lang="en-IN" sz="1600" b="1"/>
        </a:p>
      </dgm:t>
    </dgm:pt>
    <dgm:pt modelId="{D2387721-3FD3-4836-8D42-29B1A1F26337}">
      <dgm:prSet custT="1"/>
      <dgm:spPr/>
      <dgm:t>
        <a:bodyPr/>
        <a:lstStyle/>
        <a:p>
          <a:pPr rtl="0"/>
          <a:r>
            <a:rPr lang="en-IN" sz="1600" b="1" dirty="0" smtClean="0">
              <a:solidFill>
                <a:srgbClr val="FF0000"/>
              </a:solidFill>
            </a:rPr>
            <a:t>What dosing schedules will determine efficacious response? And alternatively have favourable toxicity? </a:t>
          </a:r>
          <a:endParaRPr lang="en-IN" sz="1600" b="1" dirty="0">
            <a:solidFill>
              <a:srgbClr val="FF0000"/>
            </a:solidFill>
          </a:endParaRPr>
        </a:p>
      </dgm:t>
    </dgm:pt>
    <dgm:pt modelId="{C727805F-64C1-4DA1-A66B-95D70D639142}" type="parTrans" cxnId="{0221A3CB-7BBA-4AEB-ADC3-D99EA44794FE}">
      <dgm:prSet/>
      <dgm:spPr/>
      <dgm:t>
        <a:bodyPr/>
        <a:lstStyle/>
        <a:p>
          <a:endParaRPr lang="en-IN" sz="1600" b="1"/>
        </a:p>
      </dgm:t>
    </dgm:pt>
    <dgm:pt modelId="{1A807DFD-FE30-414F-BA2D-430A2B913875}" type="sibTrans" cxnId="{0221A3CB-7BBA-4AEB-ADC3-D99EA44794FE}">
      <dgm:prSet/>
      <dgm:spPr/>
      <dgm:t>
        <a:bodyPr/>
        <a:lstStyle/>
        <a:p>
          <a:endParaRPr lang="en-IN" sz="1600" b="1"/>
        </a:p>
      </dgm:t>
    </dgm:pt>
    <dgm:pt modelId="{CDC3F6DB-F671-4BE1-8EDA-EC94A9D60CB1}">
      <dgm:prSet custT="1"/>
      <dgm:spPr/>
      <dgm:t>
        <a:bodyPr/>
        <a:lstStyle/>
        <a:p>
          <a:pPr rtl="0"/>
          <a:r>
            <a:rPr lang="en-IN" sz="1600" b="1" dirty="0" smtClean="0">
              <a:solidFill>
                <a:srgbClr val="FF0000"/>
              </a:solidFill>
            </a:rPr>
            <a:t>What is a standard criteria to measure response and prognosticate disease? </a:t>
          </a:r>
          <a:endParaRPr lang="en-IN" sz="1600" b="1" dirty="0">
            <a:solidFill>
              <a:srgbClr val="FF0000"/>
            </a:solidFill>
          </a:endParaRPr>
        </a:p>
      </dgm:t>
    </dgm:pt>
    <dgm:pt modelId="{E28A5F16-C404-4844-BDF3-CA8787C19F44}" type="parTrans" cxnId="{24E7816E-FEBB-4756-8339-B0231F09C53B}">
      <dgm:prSet/>
      <dgm:spPr/>
      <dgm:t>
        <a:bodyPr/>
        <a:lstStyle/>
        <a:p>
          <a:endParaRPr lang="en-IN" sz="1600" b="1"/>
        </a:p>
      </dgm:t>
    </dgm:pt>
    <dgm:pt modelId="{AFEE5818-6450-4738-8D8C-8B92C8709328}" type="sibTrans" cxnId="{24E7816E-FEBB-4756-8339-B0231F09C53B}">
      <dgm:prSet/>
      <dgm:spPr/>
      <dgm:t>
        <a:bodyPr/>
        <a:lstStyle/>
        <a:p>
          <a:endParaRPr lang="en-IN" sz="1600" b="1"/>
        </a:p>
      </dgm:t>
    </dgm:pt>
    <dgm:pt modelId="{49F37BF8-CD7F-4F65-AFBB-7CED9C541FBE}">
      <dgm:prSet custT="1"/>
      <dgm:spPr/>
      <dgm:t>
        <a:bodyPr/>
        <a:lstStyle/>
        <a:p>
          <a:pPr rtl="0"/>
          <a:r>
            <a:rPr lang="en-IN" sz="1600" b="1" dirty="0" smtClean="0">
              <a:solidFill>
                <a:srgbClr val="FF0000"/>
              </a:solidFill>
            </a:rPr>
            <a:t>What will be the cost impact of these very expensive agents?</a:t>
          </a:r>
          <a:endParaRPr lang="en-IN" sz="1600" b="1" dirty="0">
            <a:solidFill>
              <a:srgbClr val="FF0000"/>
            </a:solidFill>
          </a:endParaRPr>
        </a:p>
      </dgm:t>
    </dgm:pt>
    <dgm:pt modelId="{A58775A8-77C7-42A5-98F3-10E101BF8791}" type="parTrans" cxnId="{EBC2A266-415A-4BF1-8B87-AB780FB999AC}">
      <dgm:prSet/>
      <dgm:spPr/>
      <dgm:t>
        <a:bodyPr/>
        <a:lstStyle/>
        <a:p>
          <a:endParaRPr lang="en-IN" sz="1600" b="1"/>
        </a:p>
      </dgm:t>
    </dgm:pt>
    <dgm:pt modelId="{A1F45C45-820B-401F-9D05-02B412F755CA}" type="sibTrans" cxnId="{EBC2A266-415A-4BF1-8B87-AB780FB999AC}">
      <dgm:prSet/>
      <dgm:spPr/>
      <dgm:t>
        <a:bodyPr/>
        <a:lstStyle/>
        <a:p>
          <a:endParaRPr lang="en-IN" sz="1600" b="1"/>
        </a:p>
      </dgm:t>
    </dgm:pt>
    <dgm:pt modelId="{9A3051C6-A57C-4306-B5AA-DA62416C2B18}" type="pres">
      <dgm:prSet presAssocID="{148AEBCA-9E2B-4A58-8E88-05CD359E21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4D10E08-B089-4B81-8472-3852EC172D98}" type="pres">
      <dgm:prSet presAssocID="{EDA7BAA2-9263-4528-A261-13C5A9F2DA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A689B7-022C-453D-9249-C600FC0F7E03}" type="pres">
      <dgm:prSet presAssocID="{868D9442-585D-4F5F-84AE-3DD0E328C019}" presName="spacer" presStyleCnt="0"/>
      <dgm:spPr/>
    </dgm:pt>
    <dgm:pt modelId="{450715FC-D12D-49F3-A456-4E4C6802A4FF}" type="pres">
      <dgm:prSet presAssocID="{D2387721-3FD3-4836-8D42-29B1A1F263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E4350D-7339-4E11-B43C-5AFDDDF2D08D}" type="pres">
      <dgm:prSet presAssocID="{1A807DFD-FE30-414F-BA2D-430A2B913875}" presName="spacer" presStyleCnt="0"/>
      <dgm:spPr/>
    </dgm:pt>
    <dgm:pt modelId="{18C147B7-6C9D-44EA-8CE4-AED7864406A7}" type="pres">
      <dgm:prSet presAssocID="{CDC3F6DB-F671-4BE1-8EDA-EC94A9D60C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2D9729-AF26-4846-A22F-FD45013A6779}" type="pres">
      <dgm:prSet presAssocID="{AFEE5818-6450-4738-8D8C-8B92C8709328}" presName="spacer" presStyleCnt="0"/>
      <dgm:spPr/>
    </dgm:pt>
    <dgm:pt modelId="{BFAA9B27-6EB4-4F74-AC85-13B79E5BB683}" type="pres">
      <dgm:prSet presAssocID="{49F37BF8-CD7F-4F65-AFBB-7CED9C541F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46BF312-3709-4EC1-B9B1-BB2D1DE6B0A0}" type="presOf" srcId="{D2387721-3FD3-4836-8D42-29B1A1F26337}" destId="{450715FC-D12D-49F3-A456-4E4C6802A4FF}" srcOrd="0" destOrd="0" presId="urn:microsoft.com/office/officeart/2005/8/layout/vList2"/>
    <dgm:cxn modelId="{24E7816E-FEBB-4756-8339-B0231F09C53B}" srcId="{148AEBCA-9E2B-4A58-8E88-05CD359E214A}" destId="{CDC3F6DB-F671-4BE1-8EDA-EC94A9D60CB1}" srcOrd="2" destOrd="0" parTransId="{E28A5F16-C404-4844-BDF3-CA8787C19F44}" sibTransId="{AFEE5818-6450-4738-8D8C-8B92C8709328}"/>
    <dgm:cxn modelId="{EBC2A266-415A-4BF1-8B87-AB780FB999AC}" srcId="{148AEBCA-9E2B-4A58-8E88-05CD359E214A}" destId="{49F37BF8-CD7F-4F65-AFBB-7CED9C541FBE}" srcOrd="3" destOrd="0" parTransId="{A58775A8-77C7-42A5-98F3-10E101BF8791}" sibTransId="{A1F45C45-820B-401F-9D05-02B412F755CA}"/>
    <dgm:cxn modelId="{0221A3CB-7BBA-4AEB-ADC3-D99EA44794FE}" srcId="{148AEBCA-9E2B-4A58-8E88-05CD359E214A}" destId="{D2387721-3FD3-4836-8D42-29B1A1F26337}" srcOrd="1" destOrd="0" parTransId="{C727805F-64C1-4DA1-A66B-95D70D639142}" sibTransId="{1A807DFD-FE30-414F-BA2D-430A2B913875}"/>
    <dgm:cxn modelId="{356697F3-CD19-4947-9616-8D4335868062}" srcId="{148AEBCA-9E2B-4A58-8E88-05CD359E214A}" destId="{EDA7BAA2-9263-4528-A261-13C5A9F2DA64}" srcOrd="0" destOrd="0" parTransId="{A70285B3-C182-41DA-A6DB-657B402FB145}" sibTransId="{868D9442-585D-4F5F-84AE-3DD0E328C019}"/>
    <dgm:cxn modelId="{244766A4-4720-4545-B962-CA95B2B76061}" type="presOf" srcId="{49F37BF8-CD7F-4F65-AFBB-7CED9C541FBE}" destId="{BFAA9B27-6EB4-4F74-AC85-13B79E5BB683}" srcOrd="0" destOrd="0" presId="urn:microsoft.com/office/officeart/2005/8/layout/vList2"/>
    <dgm:cxn modelId="{D60848B2-ED9C-4D74-8F95-A72154A71658}" type="presOf" srcId="{EDA7BAA2-9263-4528-A261-13C5A9F2DA64}" destId="{E4D10E08-B089-4B81-8472-3852EC172D98}" srcOrd="0" destOrd="0" presId="urn:microsoft.com/office/officeart/2005/8/layout/vList2"/>
    <dgm:cxn modelId="{146F902B-F6A9-4DE8-B47B-385F3E432E28}" type="presOf" srcId="{148AEBCA-9E2B-4A58-8E88-05CD359E214A}" destId="{9A3051C6-A57C-4306-B5AA-DA62416C2B18}" srcOrd="0" destOrd="0" presId="urn:microsoft.com/office/officeart/2005/8/layout/vList2"/>
    <dgm:cxn modelId="{FF93202C-AF2E-439D-9DB1-99A00F05C46C}" type="presOf" srcId="{CDC3F6DB-F671-4BE1-8EDA-EC94A9D60CB1}" destId="{18C147B7-6C9D-44EA-8CE4-AED7864406A7}" srcOrd="0" destOrd="0" presId="urn:microsoft.com/office/officeart/2005/8/layout/vList2"/>
    <dgm:cxn modelId="{7F7EC306-EAE0-4662-9BA7-23BD82D64E4A}" type="presParOf" srcId="{9A3051C6-A57C-4306-B5AA-DA62416C2B18}" destId="{E4D10E08-B089-4B81-8472-3852EC172D98}" srcOrd="0" destOrd="0" presId="urn:microsoft.com/office/officeart/2005/8/layout/vList2"/>
    <dgm:cxn modelId="{0869735C-76F1-4A4E-BEF8-51B068901FB6}" type="presParOf" srcId="{9A3051C6-A57C-4306-B5AA-DA62416C2B18}" destId="{15A689B7-022C-453D-9249-C600FC0F7E03}" srcOrd="1" destOrd="0" presId="urn:microsoft.com/office/officeart/2005/8/layout/vList2"/>
    <dgm:cxn modelId="{4C76ADD5-7D6E-4761-B24E-4A42601F4B0C}" type="presParOf" srcId="{9A3051C6-A57C-4306-B5AA-DA62416C2B18}" destId="{450715FC-D12D-49F3-A456-4E4C6802A4FF}" srcOrd="2" destOrd="0" presId="urn:microsoft.com/office/officeart/2005/8/layout/vList2"/>
    <dgm:cxn modelId="{536B7BBC-A9B4-4D98-AA17-4F99CEF3FDC6}" type="presParOf" srcId="{9A3051C6-A57C-4306-B5AA-DA62416C2B18}" destId="{B6E4350D-7339-4E11-B43C-5AFDDDF2D08D}" srcOrd="3" destOrd="0" presId="urn:microsoft.com/office/officeart/2005/8/layout/vList2"/>
    <dgm:cxn modelId="{D16929AA-630A-40D9-B00C-0268DB1350C0}" type="presParOf" srcId="{9A3051C6-A57C-4306-B5AA-DA62416C2B18}" destId="{18C147B7-6C9D-44EA-8CE4-AED7864406A7}" srcOrd="4" destOrd="0" presId="urn:microsoft.com/office/officeart/2005/8/layout/vList2"/>
    <dgm:cxn modelId="{5DE5228C-8BBE-4F1D-A80A-2FC866249FB2}" type="presParOf" srcId="{9A3051C6-A57C-4306-B5AA-DA62416C2B18}" destId="{1D2D9729-AF26-4846-A22F-FD45013A6779}" srcOrd="5" destOrd="0" presId="urn:microsoft.com/office/officeart/2005/8/layout/vList2"/>
    <dgm:cxn modelId="{37C23128-C60A-4CC2-9A4B-E92EBAACF285}" type="presParOf" srcId="{9A3051C6-A57C-4306-B5AA-DA62416C2B18}" destId="{BFAA9B27-6EB4-4F74-AC85-13B79E5BB6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E52A35-EE8F-49C0-8A37-BEC9AD4855F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4F228291-582F-4CA5-939D-79EEF839385B}">
      <dgm:prSet custT="1"/>
      <dgm:spPr/>
      <dgm:t>
        <a:bodyPr/>
        <a:lstStyle/>
        <a:p>
          <a:pPr rtl="0"/>
          <a:r>
            <a:rPr lang="en-IN" sz="1400" b="1" dirty="0" smtClean="0"/>
            <a:t>Development of </a:t>
          </a:r>
          <a:r>
            <a:rPr lang="en-IN" sz="1400" b="1" dirty="0" smtClean="0">
              <a:solidFill>
                <a:srgbClr val="FF0000"/>
              </a:solidFill>
            </a:rPr>
            <a:t>resistant disease </a:t>
          </a:r>
          <a:r>
            <a:rPr lang="en-IN" sz="1400" b="1" dirty="0" smtClean="0"/>
            <a:t>and </a:t>
          </a:r>
          <a:r>
            <a:rPr lang="en-IN" sz="1400" b="1" dirty="0" smtClean="0">
              <a:solidFill>
                <a:srgbClr val="FF0000"/>
              </a:solidFill>
            </a:rPr>
            <a:t>disease progression</a:t>
          </a:r>
          <a:r>
            <a:rPr lang="en-IN" sz="1400" b="1" dirty="0" smtClean="0"/>
            <a:t> on or after therapy </a:t>
          </a:r>
          <a:endParaRPr lang="en-IN" sz="1400" b="1" dirty="0"/>
        </a:p>
      </dgm:t>
    </dgm:pt>
    <dgm:pt modelId="{7E0EAD13-5E21-441A-A520-BBDB43784482}" type="parTrans" cxnId="{BDDF0062-8A7F-4836-8508-2F672D3D7F99}">
      <dgm:prSet/>
      <dgm:spPr/>
      <dgm:t>
        <a:bodyPr/>
        <a:lstStyle/>
        <a:p>
          <a:endParaRPr lang="en-IN" sz="1400" b="1"/>
        </a:p>
      </dgm:t>
    </dgm:pt>
    <dgm:pt modelId="{339DBA86-0F43-42B2-B4C0-BEE2B36B9EEF}" type="sibTrans" cxnId="{BDDF0062-8A7F-4836-8508-2F672D3D7F99}">
      <dgm:prSet/>
      <dgm:spPr/>
      <dgm:t>
        <a:bodyPr/>
        <a:lstStyle/>
        <a:p>
          <a:endParaRPr lang="en-IN" sz="1400" b="1"/>
        </a:p>
      </dgm:t>
    </dgm:pt>
    <dgm:pt modelId="{1D783B7B-2A3F-4A9D-9F0F-BFA2494EB39E}">
      <dgm:prSet custT="1"/>
      <dgm:spPr/>
      <dgm:t>
        <a:bodyPr/>
        <a:lstStyle/>
        <a:p>
          <a:r>
            <a:rPr lang="en-IN" sz="1400" b="1" dirty="0" smtClean="0">
              <a:solidFill>
                <a:srgbClr val="FF0000"/>
              </a:solidFill>
            </a:rPr>
            <a:t>PK and PD paradigms remain inadequate to guide the selection of doses </a:t>
          </a:r>
          <a:r>
            <a:rPr lang="en-IN" sz="1400" b="1" dirty="0" smtClean="0"/>
            <a:t>and schedules, both starting and recommended Phase 2 for immunotherapies</a:t>
          </a:r>
          <a:endParaRPr lang="en-IN" sz="1400" b="1" dirty="0"/>
        </a:p>
      </dgm:t>
    </dgm:pt>
    <dgm:pt modelId="{E703831A-E1B6-4A5D-98CC-E5A26C46D59B}" type="parTrans" cxnId="{150BD1E6-4566-466E-B861-A21B04FE9DBA}">
      <dgm:prSet/>
      <dgm:spPr/>
      <dgm:t>
        <a:bodyPr/>
        <a:lstStyle/>
        <a:p>
          <a:endParaRPr lang="en-IN" sz="1400" b="1"/>
        </a:p>
      </dgm:t>
    </dgm:pt>
    <dgm:pt modelId="{08811253-47E2-404B-B97E-4C4F09EBFD68}" type="sibTrans" cxnId="{150BD1E6-4566-466E-B861-A21B04FE9DBA}">
      <dgm:prSet/>
      <dgm:spPr/>
      <dgm:t>
        <a:bodyPr/>
        <a:lstStyle/>
        <a:p>
          <a:endParaRPr lang="en-IN" sz="1400" b="1"/>
        </a:p>
      </dgm:t>
    </dgm:pt>
    <dgm:pt modelId="{95C0055C-2A50-4229-831C-72827E453D20}">
      <dgm:prSet custT="1"/>
      <dgm:spPr/>
      <dgm:t>
        <a:bodyPr/>
        <a:lstStyle/>
        <a:p>
          <a:r>
            <a:rPr lang="en-IN" sz="1400" b="1" dirty="0" smtClean="0">
              <a:solidFill>
                <a:srgbClr val="FF0000"/>
              </a:solidFill>
            </a:rPr>
            <a:t>When combining an immunotherapy with another treatment modality, it is important to determine the optimal dose, schedule, sequence and </a:t>
          </a:r>
          <a:r>
            <a:rPr lang="en-IN" sz="1400" b="1" dirty="0" err="1" smtClean="0">
              <a:solidFill>
                <a:srgbClr val="FF0000"/>
              </a:solidFill>
            </a:rPr>
            <a:t>tumor</a:t>
          </a:r>
          <a:r>
            <a:rPr lang="en-IN" sz="1400" b="1" dirty="0" smtClean="0">
              <a:solidFill>
                <a:srgbClr val="FF0000"/>
              </a:solidFill>
            </a:rPr>
            <a:t> mutational heterogeneity.</a:t>
          </a:r>
        </a:p>
      </dgm:t>
    </dgm:pt>
    <dgm:pt modelId="{FEE00005-A3DE-40E1-B77D-81999263B08E}" type="parTrans" cxnId="{1AFECB8E-0985-4118-9BBD-BEA362F41B4D}">
      <dgm:prSet/>
      <dgm:spPr/>
      <dgm:t>
        <a:bodyPr/>
        <a:lstStyle/>
        <a:p>
          <a:endParaRPr lang="en-IN" sz="1400" b="1"/>
        </a:p>
      </dgm:t>
    </dgm:pt>
    <dgm:pt modelId="{1E5C9CB7-8651-4051-9185-01BAAD3FB8A6}" type="sibTrans" cxnId="{1AFECB8E-0985-4118-9BBD-BEA362F41B4D}">
      <dgm:prSet/>
      <dgm:spPr/>
      <dgm:t>
        <a:bodyPr/>
        <a:lstStyle/>
        <a:p>
          <a:endParaRPr lang="en-IN" sz="1400" b="1"/>
        </a:p>
      </dgm:t>
    </dgm:pt>
    <dgm:pt modelId="{4D845492-1BD9-4829-AC26-7ACE6873258F}">
      <dgm:prSet custT="1"/>
      <dgm:spPr/>
      <dgm:t>
        <a:bodyPr/>
        <a:lstStyle/>
        <a:p>
          <a:r>
            <a:rPr lang="en-IN" sz="1400" b="1" dirty="0" err="1" smtClean="0">
              <a:solidFill>
                <a:srgbClr val="FF0000"/>
              </a:solidFill>
            </a:rPr>
            <a:t>trAEs</a:t>
          </a:r>
          <a:r>
            <a:rPr lang="en-IN" sz="1400" b="1" dirty="0" smtClean="0">
              <a:solidFill>
                <a:srgbClr val="FF0000"/>
              </a:solidFill>
            </a:rPr>
            <a:t> appear to increase in rate and severity with cancer immunotherapy combinations</a:t>
          </a:r>
          <a:r>
            <a:rPr lang="en-IN" sz="1400" b="1" dirty="0" smtClean="0"/>
            <a:t>; depending on the combination partner, alterations in the toxicity profile are also possible. </a:t>
          </a:r>
          <a:endParaRPr lang="en-IN" sz="1400" b="1" dirty="0"/>
        </a:p>
      </dgm:t>
    </dgm:pt>
    <dgm:pt modelId="{E389514B-B4D2-49FC-B11B-195D6E95564E}" type="parTrans" cxnId="{32B673CD-C170-43D8-85F5-94028676644F}">
      <dgm:prSet/>
      <dgm:spPr/>
      <dgm:t>
        <a:bodyPr/>
        <a:lstStyle/>
        <a:p>
          <a:endParaRPr lang="en-IN" sz="1400" b="1"/>
        </a:p>
      </dgm:t>
    </dgm:pt>
    <dgm:pt modelId="{D45F86B1-27B2-42DB-84EC-EF5DA98DEB7F}" type="sibTrans" cxnId="{32B673CD-C170-43D8-85F5-94028676644F}">
      <dgm:prSet/>
      <dgm:spPr/>
      <dgm:t>
        <a:bodyPr/>
        <a:lstStyle/>
        <a:p>
          <a:endParaRPr lang="en-IN" sz="1400" b="1"/>
        </a:p>
      </dgm:t>
    </dgm:pt>
    <dgm:pt modelId="{087D5C0B-CBD3-4AC2-B898-E85B88DA4930}">
      <dgm:prSet custT="1"/>
      <dgm:spPr/>
      <dgm:t>
        <a:bodyPr/>
        <a:lstStyle/>
        <a:p>
          <a:r>
            <a:rPr lang="en-IN" sz="1400" b="1" dirty="0">
              <a:solidFill>
                <a:srgbClr val="FF0000"/>
              </a:solidFill>
            </a:rPr>
            <a:t>Adoption of immunodynamic endpoints that are clinically meaningful </a:t>
          </a:r>
          <a:r>
            <a:rPr lang="en-IN" sz="1400" b="1" dirty="0"/>
            <a:t>to allow the selection of the most effective front-line agents or combinations, or second-line immune agents if and when immunotherapy fails. </a:t>
          </a:r>
        </a:p>
      </dgm:t>
    </dgm:pt>
    <dgm:pt modelId="{2205E032-0BDF-4EF2-96EC-50341B97E902}" type="parTrans" cxnId="{00C00879-ED0B-4DD8-B5D6-2840D24D521A}">
      <dgm:prSet/>
      <dgm:spPr/>
      <dgm:t>
        <a:bodyPr/>
        <a:lstStyle/>
        <a:p>
          <a:endParaRPr lang="en-IN"/>
        </a:p>
      </dgm:t>
    </dgm:pt>
    <dgm:pt modelId="{47DDEC6F-3A3D-4BB6-9889-7BEBF9B08C01}" type="sibTrans" cxnId="{00C00879-ED0B-4DD8-B5D6-2840D24D521A}">
      <dgm:prSet/>
      <dgm:spPr/>
      <dgm:t>
        <a:bodyPr/>
        <a:lstStyle/>
        <a:p>
          <a:endParaRPr lang="en-IN"/>
        </a:p>
      </dgm:t>
    </dgm:pt>
    <dgm:pt modelId="{F7FDE12E-EE91-48C8-AEF8-0521DE6AC04C}" type="pres">
      <dgm:prSet presAssocID="{8FE52A35-EE8F-49C0-8A37-BEC9AD4855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F350AFA-CC0A-40D5-9219-898C7E419A38}" type="pres">
      <dgm:prSet presAssocID="{4F228291-582F-4CA5-939D-79EEF839385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62D322-4CB8-4E22-93D4-6036C3B2EEC0}" type="pres">
      <dgm:prSet presAssocID="{339DBA86-0F43-42B2-B4C0-BEE2B36B9EEF}" presName="spacer" presStyleCnt="0"/>
      <dgm:spPr/>
    </dgm:pt>
    <dgm:pt modelId="{CB8748FB-AE09-4BD0-BFE5-802E65261207}" type="pres">
      <dgm:prSet presAssocID="{1D783B7B-2A3F-4A9D-9F0F-BFA2494EB39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BF5E651-B981-4EAE-9A1A-94525394BA5F}" type="pres">
      <dgm:prSet presAssocID="{08811253-47E2-404B-B97E-4C4F09EBFD68}" presName="spacer" presStyleCnt="0"/>
      <dgm:spPr/>
    </dgm:pt>
    <dgm:pt modelId="{F48FF04A-D74D-4CBD-8BAF-8FEFDFF7CCAA}" type="pres">
      <dgm:prSet presAssocID="{95C0055C-2A50-4229-831C-72827E453D2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050F71-1371-4999-8C5B-9F98D7538A28}" type="pres">
      <dgm:prSet presAssocID="{1E5C9CB7-8651-4051-9185-01BAAD3FB8A6}" presName="spacer" presStyleCnt="0"/>
      <dgm:spPr/>
    </dgm:pt>
    <dgm:pt modelId="{51737826-89C6-4C3C-BA86-FBC14155C898}" type="pres">
      <dgm:prSet presAssocID="{4D845492-1BD9-4829-AC26-7ACE6873258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34AD4D-2701-473E-9EB3-5D7E895C50EA}" type="pres">
      <dgm:prSet presAssocID="{D45F86B1-27B2-42DB-84EC-EF5DA98DEB7F}" presName="spacer" presStyleCnt="0"/>
      <dgm:spPr/>
    </dgm:pt>
    <dgm:pt modelId="{2955DE91-8748-425F-A267-8FB3BCD9BBAE}" type="pres">
      <dgm:prSet presAssocID="{087D5C0B-CBD3-4AC2-B898-E85B88DA493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7736185-8D81-47FF-9ABF-94B74E4E3A8C}" type="presOf" srcId="{4F228291-582F-4CA5-939D-79EEF839385B}" destId="{FF350AFA-CC0A-40D5-9219-898C7E419A38}" srcOrd="0" destOrd="0" presId="urn:microsoft.com/office/officeart/2005/8/layout/vList2"/>
    <dgm:cxn modelId="{150BD1E6-4566-466E-B861-A21B04FE9DBA}" srcId="{8FE52A35-EE8F-49C0-8A37-BEC9AD4855FF}" destId="{1D783B7B-2A3F-4A9D-9F0F-BFA2494EB39E}" srcOrd="1" destOrd="0" parTransId="{E703831A-E1B6-4A5D-98CC-E5A26C46D59B}" sibTransId="{08811253-47E2-404B-B97E-4C4F09EBFD68}"/>
    <dgm:cxn modelId="{AA6D6868-CFB3-4D51-BB78-FEE09E81F13E}" type="presOf" srcId="{4D845492-1BD9-4829-AC26-7ACE6873258F}" destId="{51737826-89C6-4C3C-BA86-FBC14155C898}" srcOrd="0" destOrd="0" presId="urn:microsoft.com/office/officeart/2005/8/layout/vList2"/>
    <dgm:cxn modelId="{BDDF0062-8A7F-4836-8508-2F672D3D7F99}" srcId="{8FE52A35-EE8F-49C0-8A37-BEC9AD4855FF}" destId="{4F228291-582F-4CA5-939D-79EEF839385B}" srcOrd="0" destOrd="0" parTransId="{7E0EAD13-5E21-441A-A520-BBDB43784482}" sibTransId="{339DBA86-0F43-42B2-B4C0-BEE2B36B9EEF}"/>
    <dgm:cxn modelId="{00C00879-ED0B-4DD8-B5D6-2840D24D521A}" srcId="{8FE52A35-EE8F-49C0-8A37-BEC9AD4855FF}" destId="{087D5C0B-CBD3-4AC2-B898-E85B88DA4930}" srcOrd="4" destOrd="0" parTransId="{2205E032-0BDF-4EF2-96EC-50341B97E902}" sibTransId="{47DDEC6F-3A3D-4BB6-9889-7BEBF9B08C01}"/>
    <dgm:cxn modelId="{6DA6692D-2D62-4F21-99AF-EE05CC1923F1}" type="presOf" srcId="{1D783B7B-2A3F-4A9D-9F0F-BFA2494EB39E}" destId="{CB8748FB-AE09-4BD0-BFE5-802E65261207}" srcOrd="0" destOrd="0" presId="urn:microsoft.com/office/officeart/2005/8/layout/vList2"/>
    <dgm:cxn modelId="{1AFECB8E-0985-4118-9BBD-BEA362F41B4D}" srcId="{8FE52A35-EE8F-49C0-8A37-BEC9AD4855FF}" destId="{95C0055C-2A50-4229-831C-72827E453D20}" srcOrd="2" destOrd="0" parTransId="{FEE00005-A3DE-40E1-B77D-81999263B08E}" sibTransId="{1E5C9CB7-8651-4051-9185-01BAAD3FB8A6}"/>
    <dgm:cxn modelId="{AFBA3A40-9783-437F-A5F8-D69D1C833D21}" type="presOf" srcId="{087D5C0B-CBD3-4AC2-B898-E85B88DA4930}" destId="{2955DE91-8748-425F-A267-8FB3BCD9BBAE}" srcOrd="0" destOrd="0" presId="urn:microsoft.com/office/officeart/2005/8/layout/vList2"/>
    <dgm:cxn modelId="{EFBAB624-58DF-4023-8970-D2549CB845B5}" type="presOf" srcId="{95C0055C-2A50-4229-831C-72827E453D20}" destId="{F48FF04A-D74D-4CBD-8BAF-8FEFDFF7CCAA}" srcOrd="0" destOrd="0" presId="urn:microsoft.com/office/officeart/2005/8/layout/vList2"/>
    <dgm:cxn modelId="{B47CAB23-3595-45FC-8096-81AF34CAAA85}" type="presOf" srcId="{8FE52A35-EE8F-49C0-8A37-BEC9AD4855FF}" destId="{F7FDE12E-EE91-48C8-AEF8-0521DE6AC04C}" srcOrd="0" destOrd="0" presId="urn:microsoft.com/office/officeart/2005/8/layout/vList2"/>
    <dgm:cxn modelId="{32B673CD-C170-43D8-85F5-94028676644F}" srcId="{8FE52A35-EE8F-49C0-8A37-BEC9AD4855FF}" destId="{4D845492-1BD9-4829-AC26-7ACE6873258F}" srcOrd="3" destOrd="0" parTransId="{E389514B-B4D2-49FC-B11B-195D6E95564E}" sibTransId="{D45F86B1-27B2-42DB-84EC-EF5DA98DEB7F}"/>
    <dgm:cxn modelId="{FD430153-B35D-4432-982F-9988322F3638}" type="presParOf" srcId="{F7FDE12E-EE91-48C8-AEF8-0521DE6AC04C}" destId="{FF350AFA-CC0A-40D5-9219-898C7E419A38}" srcOrd="0" destOrd="0" presId="urn:microsoft.com/office/officeart/2005/8/layout/vList2"/>
    <dgm:cxn modelId="{26CDD0CA-FE1F-4277-81E4-672A33B780CB}" type="presParOf" srcId="{F7FDE12E-EE91-48C8-AEF8-0521DE6AC04C}" destId="{AE62D322-4CB8-4E22-93D4-6036C3B2EEC0}" srcOrd="1" destOrd="0" presId="urn:microsoft.com/office/officeart/2005/8/layout/vList2"/>
    <dgm:cxn modelId="{E3810315-3BE6-4CC4-B156-E1A7EA2D5EA2}" type="presParOf" srcId="{F7FDE12E-EE91-48C8-AEF8-0521DE6AC04C}" destId="{CB8748FB-AE09-4BD0-BFE5-802E65261207}" srcOrd="2" destOrd="0" presId="urn:microsoft.com/office/officeart/2005/8/layout/vList2"/>
    <dgm:cxn modelId="{38457107-BCA5-42F9-B26F-4D23C334209B}" type="presParOf" srcId="{F7FDE12E-EE91-48C8-AEF8-0521DE6AC04C}" destId="{4BF5E651-B981-4EAE-9A1A-94525394BA5F}" srcOrd="3" destOrd="0" presId="urn:microsoft.com/office/officeart/2005/8/layout/vList2"/>
    <dgm:cxn modelId="{1EB9E3AD-CE11-4914-9C60-35E13C655B10}" type="presParOf" srcId="{F7FDE12E-EE91-48C8-AEF8-0521DE6AC04C}" destId="{F48FF04A-D74D-4CBD-8BAF-8FEFDFF7CCAA}" srcOrd="4" destOrd="0" presId="urn:microsoft.com/office/officeart/2005/8/layout/vList2"/>
    <dgm:cxn modelId="{F3C47AEE-4D78-4DFD-9678-354E73682616}" type="presParOf" srcId="{F7FDE12E-EE91-48C8-AEF8-0521DE6AC04C}" destId="{D0050F71-1371-4999-8C5B-9F98D7538A28}" srcOrd="5" destOrd="0" presId="urn:microsoft.com/office/officeart/2005/8/layout/vList2"/>
    <dgm:cxn modelId="{1B405AA7-C14C-4A69-933C-0EB277196B15}" type="presParOf" srcId="{F7FDE12E-EE91-48C8-AEF8-0521DE6AC04C}" destId="{51737826-89C6-4C3C-BA86-FBC14155C898}" srcOrd="6" destOrd="0" presId="urn:microsoft.com/office/officeart/2005/8/layout/vList2"/>
    <dgm:cxn modelId="{B25D8B3E-7764-463B-ADE2-74B557279612}" type="presParOf" srcId="{F7FDE12E-EE91-48C8-AEF8-0521DE6AC04C}" destId="{FD34AD4D-2701-473E-9EB3-5D7E895C50EA}" srcOrd="7" destOrd="0" presId="urn:microsoft.com/office/officeart/2005/8/layout/vList2"/>
    <dgm:cxn modelId="{69F99D09-8E00-4E26-B192-CD09637C55CD}" type="presParOf" srcId="{F7FDE12E-EE91-48C8-AEF8-0521DE6AC04C}" destId="{2955DE91-8748-425F-A267-8FB3BCD9BBA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CB8171-1C3A-4CFF-8C60-827BBBF0DAC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FA9A2ED7-1159-4E92-8B99-F06B7C6B23F9}">
      <dgm:prSet custT="1"/>
      <dgm:spPr/>
      <dgm:t>
        <a:bodyPr/>
        <a:lstStyle/>
        <a:p>
          <a:pPr rtl="0"/>
          <a:r>
            <a:rPr lang="en-IN" sz="1400" dirty="0" smtClean="0"/>
            <a:t>The </a:t>
          </a:r>
          <a:r>
            <a:rPr lang="en-IN" sz="1400" b="1" dirty="0" smtClean="0">
              <a:solidFill>
                <a:srgbClr val="FF0000"/>
              </a:solidFill>
            </a:rPr>
            <a:t>safety profile is based on the mechanism of action</a:t>
          </a:r>
          <a:r>
            <a:rPr lang="en-IN" sz="1400" dirty="0" smtClean="0"/>
            <a:t>, and although adverse events can occur in any organ, the most commonly affected organs are gastrointestinal (</a:t>
          </a:r>
          <a:r>
            <a:rPr lang="en-IN" sz="1400" dirty="0" err="1" smtClean="0"/>
            <a:t>diarrhea</a:t>
          </a:r>
          <a:r>
            <a:rPr lang="en-IN" sz="1400" dirty="0" smtClean="0"/>
            <a:t>), dermatologic (rash, itchiness), hepatic (usually clinically asymptomatic elevation in transaminases), and </a:t>
          </a:r>
          <a:r>
            <a:rPr lang="en-IN" sz="1400" dirty="0" err="1" smtClean="0"/>
            <a:t>endocrinopathies</a:t>
          </a:r>
          <a:r>
            <a:rPr lang="en-IN" sz="1400" dirty="0" smtClean="0"/>
            <a:t>. </a:t>
          </a:r>
          <a:endParaRPr lang="en-IN" sz="1400" dirty="0"/>
        </a:p>
      </dgm:t>
    </dgm:pt>
    <dgm:pt modelId="{FD3D5604-359E-4B91-BEFF-7DF3D282F4CE}" type="parTrans" cxnId="{1328AE4F-FC26-4810-8737-7EC2D6F2BAA5}">
      <dgm:prSet/>
      <dgm:spPr/>
      <dgm:t>
        <a:bodyPr/>
        <a:lstStyle/>
        <a:p>
          <a:endParaRPr lang="en-IN" sz="1400"/>
        </a:p>
      </dgm:t>
    </dgm:pt>
    <dgm:pt modelId="{F99D68F0-D1EA-43D3-BD2D-A65F5C5D280B}" type="sibTrans" cxnId="{1328AE4F-FC26-4810-8737-7EC2D6F2BAA5}">
      <dgm:prSet/>
      <dgm:spPr/>
      <dgm:t>
        <a:bodyPr/>
        <a:lstStyle/>
        <a:p>
          <a:endParaRPr lang="en-IN" sz="1400"/>
        </a:p>
      </dgm:t>
    </dgm:pt>
    <dgm:pt modelId="{1B02AB24-6061-436B-80FA-D4995B0456C2}">
      <dgm:prSet custT="1"/>
      <dgm:spPr/>
      <dgm:t>
        <a:bodyPr/>
        <a:lstStyle/>
        <a:p>
          <a:pPr rtl="0"/>
          <a:r>
            <a:rPr lang="en-IN" sz="1400" b="1" dirty="0" smtClean="0">
              <a:solidFill>
                <a:srgbClr val="FF0000"/>
              </a:solidFill>
            </a:rPr>
            <a:t>Most adverse events are low grade in severity and manageable</a:t>
          </a:r>
          <a:r>
            <a:rPr lang="en-IN" sz="1400" dirty="0" smtClean="0"/>
            <a:t>, but if not properly managed, symptoms can worsen, possibly to the point of irreversibility and/or the necessity to discontinue treatment.</a:t>
          </a:r>
          <a:endParaRPr lang="en-IN" sz="1400" dirty="0"/>
        </a:p>
      </dgm:t>
    </dgm:pt>
    <dgm:pt modelId="{CF9AD355-4169-458F-9131-80C384F4B471}" type="parTrans" cxnId="{9F2BDD01-2DB8-4405-9BF9-2CDE2DF0F739}">
      <dgm:prSet/>
      <dgm:spPr/>
      <dgm:t>
        <a:bodyPr/>
        <a:lstStyle/>
        <a:p>
          <a:endParaRPr lang="en-IN" sz="1400"/>
        </a:p>
      </dgm:t>
    </dgm:pt>
    <dgm:pt modelId="{C18377D5-2BCE-4ED8-906E-9D2144F7155A}" type="sibTrans" cxnId="{9F2BDD01-2DB8-4405-9BF9-2CDE2DF0F739}">
      <dgm:prSet/>
      <dgm:spPr/>
      <dgm:t>
        <a:bodyPr/>
        <a:lstStyle/>
        <a:p>
          <a:endParaRPr lang="en-IN" sz="1400"/>
        </a:p>
      </dgm:t>
    </dgm:pt>
    <dgm:pt modelId="{5665BA99-3955-4895-B91E-DD93183C4603}">
      <dgm:prSet custT="1"/>
      <dgm:spPr/>
      <dgm:t>
        <a:bodyPr/>
        <a:lstStyle/>
        <a:p>
          <a:pPr rtl="0"/>
          <a:r>
            <a:rPr lang="en-IN" sz="1400" dirty="0" smtClean="0"/>
            <a:t>There is </a:t>
          </a:r>
          <a:r>
            <a:rPr lang="en-IN" sz="1400" b="1" dirty="0" smtClean="0">
              <a:solidFill>
                <a:srgbClr val="FF0000"/>
              </a:solidFill>
            </a:rPr>
            <a:t>no standard approach to identifying immune related adverse events</a:t>
          </a:r>
          <a:r>
            <a:rPr lang="en-IN" sz="1400" dirty="0" smtClean="0"/>
            <a:t>, but any inflammatory event should be taken seriously and the use of steroids should be considered. </a:t>
          </a:r>
          <a:endParaRPr lang="en-IN" sz="1400" dirty="0"/>
        </a:p>
      </dgm:t>
    </dgm:pt>
    <dgm:pt modelId="{58324077-AA9D-41BF-A5B1-165947466842}" type="parTrans" cxnId="{F9B7CE47-D56D-47A3-AA62-FE437D769B72}">
      <dgm:prSet/>
      <dgm:spPr/>
      <dgm:t>
        <a:bodyPr/>
        <a:lstStyle/>
        <a:p>
          <a:endParaRPr lang="en-IN" sz="1400"/>
        </a:p>
      </dgm:t>
    </dgm:pt>
    <dgm:pt modelId="{878D155E-1401-4516-8C3F-C2CB23A3F1B7}" type="sibTrans" cxnId="{F9B7CE47-D56D-47A3-AA62-FE437D769B72}">
      <dgm:prSet/>
      <dgm:spPr/>
      <dgm:t>
        <a:bodyPr/>
        <a:lstStyle/>
        <a:p>
          <a:endParaRPr lang="en-IN" sz="1400"/>
        </a:p>
      </dgm:t>
    </dgm:pt>
    <dgm:pt modelId="{0A18F535-3B82-4053-B988-3FCA66528B25}">
      <dgm:prSet custT="1"/>
      <dgm:spPr/>
      <dgm:t>
        <a:bodyPr/>
        <a:lstStyle/>
        <a:p>
          <a:pPr rtl="0"/>
          <a:r>
            <a:rPr lang="en-IN" sz="1400" dirty="0" smtClean="0"/>
            <a:t>Most adverse events, such as fatigue, headache, abdominal pain, colitis, and itchiness, can’t be identified on physical exam and the treating </a:t>
          </a:r>
          <a:r>
            <a:rPr lang="en-IN" sz="1400" b="1" dirty="0" smtClean="0">
              <a:solidFill>
                <a:srgbClr val="FF0000"/>
              </a:solidFill>
            </a:rPr>
            <a:t>physician has to rely on the patient to make him/her aware of any new symptom or worsening of existing symptoms</a:t>
          </a:r>
          <a:endParaRPr lang="en-IN" sz="1400" b="1" dirty="0">
            <a:solidFill>
              <a:srgbClr val="FF0000"/>
            </a:solidFill>
          </a:endParaRPr>
        </a:p>
      </dgm:t>
    </dgm:pt>
    <dgm:pt modelId="{D4CA899D-E5AB-4C46-9B83-FD1CD83BE4E9}" type="parTrans" cxnId="{34F68F1C-C07B-4B92-BDD9-87CB22210C3F}">
      <dgm:prSet/>
      <dgm:spPr/>
      <dgm:t>
        <a:bodyPr/>
        <a:lstStyle/>
        <a:p>
          <a:endParaRPr lang="en-IN" sz="1400"/>
        </a:p>
      </dgm:t>
    </dgm:pt>
    <dgm:pt modelId="{51114F54-DA80-459B-91D6-72E3725E00FA}" type="sibTrans" cxnId="{34F68F1C-C07B-4B92-BDD9-87CB22210C3F}">
      <dgm:prSet/>
      <dgm:spPr/>
      <dgm:t>
        <a:bodyPr/>
        <a:lstStyle/>
        <a:p>
          <a:endParaRPr lang="en-IN" sz="1400"/>
        </a:p>
      </dgm:t>
    </dgm:pt>
    <dgm:pt modelId="{0157F3BE-DB06-4A0E-A7E1-8EC92F02F3F0}" type="pres">
      <dgm:prSet presAssocID="{E9CB8171-1C3A-4CFF-8C60-827BBBF0DA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6ECA7A2-BC6D-4FF9-B083-06B306E2BB30}" type="pres">
      <dgm:prSet presAssocID="{FA9A2ED7-1159-4E92-8B99-F06B7C6B23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2CDD52-FC11-4244-B347-83A3EB2F31CE}" type="pres">
      <dgm:prSet presAssocID="{F99D68F0-D1EA-43D3-BD2D-A65F5C5D280B}" presName="spacer" presStyleCnt="0"/>
      <dgm:spPr/>
    </dgm:pt>
    <dgm:pt modelId="{23DFFC11-FC17-4D69-80B1-EC963E39CB2E}" type="pres">
      <dgm:prSet presAssocID="{1B02AB24-6061-436B-80FA-D4995B0456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EAAB96-01BC-4670-BD17-8AD6C850E0DB}" type="pres">
      <dgm:prSet presAssocID="{C18377D5-2BCE-4ED8-906E-9D2144F7155A}" presName="spacer" presStyleCnt="0"/>
      <dgm:spPr/>
    </dgm:pt>
    <dgm:pt modelId="{5C9EA5CB-2911-4B23-9AA7-1E6E1552DB00}" type="pres">
      <dgm:prSet presAssocID="{5665BA99-3955-4895-B91E-DD93183C46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122093-2D35-46D5-A52D-829C9052A372}" type="pres">
      <dgm:prSet presAssocID="{878D155E-1401-4516-8C3F-C2CB23A3F1B7}" presName="spacer" presStyleCnt="0"/>
      <dgm:spPr/>
    </dgm:pt>
    <dgm:pt modelId="{A83D5516-0AC5-4B60-B3DD-E446779EC104}" type="pres">
      <dgm:prSet presAssocID="{0A18F535-3B82-4053-B988-3FCA66528B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328AE4F-FC26-4810-8737-7EC2D6F2BAA5}" srcId="{E9CB8171-1C3A-4CFF-8C60-827BBBF0DACB}" destId="{FA9A2ED7-1159-4E92-8B99-F06B7C6B23F9}" srcOrd="0" destOrd="0" parTransId="{FD3D5604-359E-4B91-BEFF-7DF3D282F4CE}" sibTransId="{F99D68F0-D1EA-43D3-BD2D-A65F5C5D280B}"/>
    <dgm:cxn modelId="{34F68F1C-C07B-4B92-BDD9-87CB22210C3F}" srcId="{E9CB8171-1C3A-4CFF-8C60-827BBBF0DACB}" destId="{0A18F535-3B82-4053-B988-3FCA66528B25}" srcOrd="3" destOrd="0" parTransId="{D4CA899D-E5AB-4C46-9B83-FD1CD83BE4E9}" sibTransId="{51114F54-DA80-459B-91D6-72E3725E00FA}"/>
    <dgm:cxn modelId="{9F2BDD01-2DB8-4405-9BF9-2CDE2DF0F739}" srcId="{E9CB8171-1C3A-4CFF-8C60-827BBBF0DACB}" destId="{1B02AB24-6061-436B-80FA-D4995B0456C2}" srcOrd="1" destOrd="0" parTransId="{CF9AD355-4169-458F-9131-80C384F4B471}" sibTransId="{C18377D5-2BCE-4ED8-906E-9D2144F7155A}"/>
    <dgm:cxn modelId="{E69B2DCC-055F-45F2-BDB6-9E716B77B6FE}" type="presOf" srcId="{5665BA99-3955-4895-B91E-DD93183C4603}" destId="{5C9EA5CB-2911-4B23-9AA7-1E6E1552DB00}" srcOrd="0" destOrd="0" presId="urn:microsoft.com/office/officeart/2005/8/layout/vList2"/>
    <dgm:cxn modelId="{E125FEE2-AF30-4385-AF28-E49744B37AE2}" type="presOf" srcId="{E9CB8171-1C3A-4CFF-8C60-827BBBF0DACB}" destId="{0157F3BE-DB06-4A0E-A7E1-8EC92F02F3F0}" srcOrd="0" destOrd="0" presId="urn:microsoft.com/office/officeart/2005/8/layout/vList2"/>
    <dgm:cxn modelId="{AC7043BC-C0BC-4B88-91A0-2A9D269ECB74}" type="presOf" srcId="{0A18F535-3B82-4053-B988-3FCA66528B25}" destId="{A83D5516-0AC5-4B60-B3DD-E446779EC104}" srcOrd="0" destOrd="0" presId="urn:microsoft.com/office/officeart/2005/8/layout/vList2"/>
    <dgm:cxn modelId="{6732B0BE-A567-4B6E-9674-587651A9D3E8}" type="presOf" srcId="{FA9A2ED7-1159-4E92-8B99-F06B7C6B23F9}" destId="{26ECA7A2-BC6D-4FF9-B083-06B306E2BB30}" srcOrd="0" destOrd="0" presId="urn:microsoft.com/office/officeart/2005/8/layout/vList2"/>
    <dgm:cxn modelId="{F9B7CE47-D56D-47A3-AA62-FE437D769B72}" srcId="{E9CB8171-1C3A-4CFF-8C60-827BBBF0DACB}" destId="{5665BA99-3955-4895-B91E-DD93183C4603}" srcOrd="2" destOrd="0" parTransId="{58324077-AA9D-41BF-A5B1-165947466842}" sibTransId="{878D155E-1401-4516-8C3F-C2CB23A3F1B7}"/>
    <dgm:cxn modelId="{613E6650-EA39-4FD8-8D9E-5C34CA123A68}" type="presOf" srcId="{1B02AB24-6061-436B-80FA-D4995B0456C2}" destId="{23DFFC11-FC17-4D69-80B1-EC963E39CB2E}" srcOrd="0" destOrd="0" presId="urn:microsoft.com/office/officeart/2005/8/layout/vList2"/>
    <dgm:cxn modelId="{CB594A6F-B142-4759-B7F0-5DC5FD1FF254}" type="presParOf" srcId="{0157F3BE-DB06-4A0E-A7E1-8EC92F02F3F0}" destId="{26ECA7A2-BC6D-4FF9-B083-06B306E2BB30}" srcOrd="0" destOrd="0" presId="urn:microsoft.com/office/officeart/2005/8/layout/vList2"/>
    <dgm:cxn modelId="{3800E595-E370-4A8E-8EC1-22CC982421DC}" type="presParOf" srcId="{0157F3BE-DB06-4A0E-A7E1-8EC92F02F3F0}" destId="{972CDD52-FC11-4244-B347-83A3EB2F31CE}" srcOrd="1" destOrd="0" presId="urn:microsoft.com/office/officeart/2005/8/layout/vList2"/>
    <dgm:cxn modelId="{3F9F50E6-A826-4699-8B18-84164600834F}" type="presParOf" srcId="{0157F3BE-DB06-4A0E-A7E1-8EC92F02F3F0}" destId="{23DFFC11-FC17-4D69-80B1-EC963E39CB2E}" srcOrd="2" destOrd="0" presId="urn:microsoft.com/office/officeart/2005/8/layout/vList2"/>
    <dgm:cxn modelId="{A2E1ABAF-31E4-4CE4-814B-F1765B97167F}" type="presParOf" srcId="{0157F3BE-DB06-4A0E-A7E1-8EC92F02F3F0}" destId="{CEEAAB96-01BC-4670-BD17-8AD6C850E0DB}" srcOrd="3" destOrd="0" presId="urn:microsoft.com/office/officeart/2005/8/layout/vList2"/>
    <dgm:cxn modelId="{842141A7-0A08-4A08-A173-CE3004FC3EE4}" type="presParOf" srcId="{0157F3BE-DB06-4A0E-A7E1-8EC92F02F3F0}" destId="{5C9EA5CB-2911-4B23-9AA7-1E6E1552DB00}" srcOrd="4" destOrd="0" presId="urn:microsoft.com/office/officeart/2005/8/layout/vList2"/>
    <dgm:cxn modelId="{B7969823-BF3B-41BB-9697-8586637B7C4B}" type="presParOf" srcId="{0157F3BE-DB06-4A0E-A7E1-8EC92F02F3F0}" destId="{4E122093-2D35-46D5-A52D-829C9052A372}" srcOrd="5" destOrd="0" presId="urn:microsoft.com/office/officeart/2005/8/layout/vList2"/>
    <dgm:cxn modelId="{00633B76-A7ED-4C5C-B60A-1819B627EBF1}" type="presParOf" srcId="{0157F3BE-DB06-4A0E-A7E1-8EC92F02F3F0}" destId="{A83D5516-0AC5-4B60-B3DD-E446779EC1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48CFCD-9FAC-40B6-A13E-B2D8330052A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56FB8A70-F13A-4428-8B3F-D3F4EA08B862}">
      <dgm:prSet custT="1"/>
      <dgm:spPr/>
      <dgm:t>
        <a:bodyPr/>
        <a:lstStyle/>
        <a:p>
          <a:pPr rtl="0"/>
          <a:r>
            <a:rPr lang="en-IN" sz="1400" b="1" dirty="0" smtClean="0"/>
            <a:t>While checkpoint blockade drugs currently focus on blocking two checkpoint mechanisms, </a:t>
          </a:r>
          <a:r>
            <a:rPr lang="en-IN" sz="1400" b="1" dirty="0" smtClean="0">
              <a:solidFill>
                <a:srgbClr val="FF0000"/>
              </a:solidFill>
            </a:rPr>
            <a:t>others have been identified by research, as well as molecules that stimulate immune response. </a:t>
          </a:r>
          <a:r>
            <a:rPr lang="en-IN" sz="1400" b="1" dirty="0" smtClean="0"/>
            <a:t> </a:t>
          </a:r>
          <a:endParaRPr lang="en-IN" sz="1400" b="1" dirty="0"/>
        </a:p>
      </dgm:t>
    </dgm:pt>
    <dgm:pt modelId="{249AEC4A-4651-4485-B855-3486969479B6}" type="parTrans" cxnId="{C0EFCE20-B72C-44D1-A53A-5A395014029A}">
      <dgm:prSet/>
      <dgm:spPr/>
      <dgm:t>
        <a:bodyPr/>
        <a:lstStyle/>
        <a:p>
          <a:endParaRPr lang="en-IN" sz="1400" b="1"/>
        </a:p>
      </dgm:t>
    </dgm:pt>
    <dgm:pt modelId="{A35C658D-12F6-4084-B8DE-CAD10F9F1992}" type="sibTrans" cxnId="{C0EFCE20-B72C-44D1-A53A-5A395014029A}">
      <dgm:prSet/>
      <dgm:spPr/>
      <dgm:t>
        <a:bodyPr/>
        <a:lstStyle/>
        <a:p>
          <a:endParaRPr lang="en-IN" sz="1400" b="1"/>
        </a:p>
      </dgm:t>
    </dgm:pt>
    <dgm:pt modelId="{0640C91E-1A49-4BA9-B644-29E7971FDC6A}">
      <dgm:prSet custT="1"/>
      <dgm:spPr/>
      <dgm:t>
        <a:bodyPr/>
        <a:lstStyle/>
        <a:p>
          <a:r>
            <a:rPr lang="en-IN" sz="1400" b="1" dirty="0" err="1" smtClean="0">
              <a:solidFill>
                <a:srgbClr val="FF0000"/>
              </a:solidFill>
            </a:rPr>
            <a:t>Tumor</a:t>
          </a:r>
          <a:r>
            <a:rPr lang="en-IN" sz="1400" b="1" dirty="0" smtClean="0">
              <a:solidFill>
                <a:srgbClr val="FF0000"/>
              </a:solidFill>
            </a:rPr>
            <a:t> mutational load has been shown to correlate with clinical response to checkpoint </a:t>
          </a:r>
          <a:r>
            <a:rPr lang="en-IN" sz="1400" b="1" dirty="0" smtClean="0"/>
            <a:t>blockade in human cancers. Somatic </a:t>
          </a:r>
          <a:r>
            <a:rPr lang="en-IN" sz="1400" b="1" dirty="0" err="1" smtClean="0"/>
            <a:t>neoepitopes</a:t>
          </a:r>
          <a:r>
            <a:rPr lang="en-IN" sz="1400" b="1" dirty="0" smtClean="0"/>
            <a:t> were associated with a prolonged benefit in responders to aCTLA4 treatment in melanoma.</a:t>
          </a:r>
          <a:endParaRPr lang="en-IN" sz="1400" b="1" dirty="0"/>
        </a:p>
      </dgm:t>
    </dgm:pt>
    <dgm:pt modelId="{EA64D937-85AB-4C79-973B-F4F091006F6F}" type="parTrans" cxnId="{54F6DC49-33F1-433F-B96D-20ACDE576664}">
      <dgm:prSet/>
      <dgm:spPr/>
      <dgm:t>
        <a:bodyPr/>
        <a:lstStyle/>
        <a:p>
          <a:endParaRPr lang="en-IN" sz="1400" b="1"/>
        </a:p>
      </dgm:t>
    </dgm:pt>
    <dgm:pt modelId="{43DB8E06-072E-4C14-A6CE-C3FE7CBDCA33}" type="sibTrans" cxnId="{54F6DC49-33F1-433F-B96D-20ACDE576664}">
      <dgm:prSet/>
      <dgm:spPr/>
      <dgm:t>
        <a:bodyPr/>
        <a:lstStyle/>
        <a:p>
          <a:endParaRPr lang="en-IN" sz="1400" b="1"/>
        </a:p>
      </dgm:t>
    </dgm:pt>
    <dgm:pt modelId="{ED5488F9-EE62-4DC7-9495-536BE9E1396F}">
      <dgm:prSet custT="1"/>
      <dgm:spPr/>
      <dgm:t>
        <a:bodyPr/>
        <a:lstStyle/>
        <a:p>
          <a:r>
            <a:rPr lang="en-IN" sz="1400" b="1" dirty="0"/>
            <a:t>Often, a clinical response is apparent only after </a:t>
          </a:r>
          <a:r>
            <a:rPr lang="en-IN" sz="1400" b="1" dirty="0">
              <a:solidFill>
                <a:srgbClr val="FF0000"/>
              </a:solidFill>
            </a:rPr>
            <a:t>a period of “</a:t>
          </a:r>
          <a:r>
            <a:rPr lang="en-IN" sz="1400" b="1" dirty="0" err="1">
              <a:solidFill>
                <a:srgbClr val="FF0000"/>
              </a:solidFill>
            </a:rPr>
            <a:t>pseudoprogression</a:t>
          </a:r>
          <a:r>
            <a:rPr lang="en-IN" sz="1400" b="1" dirty="0">
              <a:solidFill>
                <a:srgbClr val="FF0000"/>
              </a:solidFill>
            </a:rPr>
            <a:t>,</a:t>
          </a:r>
          <a:r>
            <a:rPr lang="en-IN" sz="1400" b="1" dirty="0"/>
            <a:t>” when immune cell infiltration can manifest as new lesions or growth of existing ones. </a:t>
          </a:r>
        </a:p>
      </dgm:t>
    </dgm:pt>
    <dgm:pt modelId="{465A16FF-C110-4995-8C1D-1680E03BF579}" type="sibTrans" cxnId="{4236ABFE-45A6-4438-A9AA-BEC91BA20952}">
      <dgm:prSet/>
      <dgm:spPr/>
      <dgm:t>
        <a:bodyPr/>
        <a:lstStyle/>
        <a:p>
          <a:endParaRPr lang="en-IN" sz="1400" b="1"/>
        </a:p>
      </dgm:t>
    </dgm:pt>
    <dgm:pt modelId="{167594BB-D4CB-42BD-88DC-6AC25FE536D8}" type="parTrans" cxnId="{4236ABFE-45A6-4438-A9AA-BEC91BA20952}">
      <dgm:prSet/>
      <dgm:spPr/>
      <dgm:t>
        <a:bodyPr/>
        <a:lstStyle/>
        <a:p>
          <a:endParaRPr lang="en-IN" sz="1400" b="1"/>
        </a:p>
      </dgm:t>
    </dgm:pt>
    <dgm:pt modelId="{4A3460B9-FA29-4E77-A132-BD5BEEAF09D7}">
      <dgm:prSet custT="1"/>
      <dgm:spPr/>
      <dgm:t>
        <a:bodyPr/>
        <a:lstStyle/>
        <a:p>
          <a:r>
            <a:rPr lang="en-IN" sz="1400" b="1" dirty="0"/>
            <a:t>Immunotherapy can work for cancer patients; in a few cases it already does, but response patterns are different from traditional therapy. For example, the </a:t>
          </a:r>
          <a:r>
            <a:rPr lang="en-IN" sz="1400" b="1" dirty="0">
              <a:solidFill>
                <a:srgbClr val="FF0000"/>
              </a:solidFill>
            </a:rPr>
            <a:t>time to an antitumor response can be longer.</a:t>
          </a:r>
          <a:r>
            <a:rPr lang="en-IN" sz="1400" b="1" dirty="0"/>
            <a:t> </a:t>
          </a:r>
        </a:p>
      </dgm:t>
    </dgm:pt>
    <dgm:pt modelId="{7E530C6F-6CC4-42AA-8D88-5D0E0FADCF22}" type="sibTrans" cxnId="{A27FF48A-94B9-4773-877E-FC44BDD996CD}">
      <dgm:prSet/>
      <dgm:spPr/>
      <dgm:t>
        <a:bodyPr/>
        <a:lstStyle/>
        <a:p>
          <a:endParaRPr lang="en-IN" sz="1400" b="1"/>
        </a:p>
      </dgm:t>
    </dgm:pt>
    <dgm:pt modelId="{1A6B8ABC-A681-4F06-9992-0D4A22BE9C45}" type="parTrans" cxnId="{A27FF48A-94B9-4773-877E-FC44BDD996CD}">
      <dgm:prSet/>
      <dgm:spPr/>
      <dgm:t>
        <a:bodyPr/>
        <a:lstStyle/>
        <a:p>
          <a:endParaRPr lang="en-IN" sz="1400" b="1"/>
        </a:p>
      </dgm:t>
    </dgm:pt>
    <dgm:pt modelId="{5A3E8DC3-A98E-4A01-8C3C-E721DA861196}" type="pres">
      <dgm:prSet presAssocID="{8448CFCD-9FAC-40B6-A13E-B2D833005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CC4D630-D2B2-43F4-9E59-F83CD0B350F8}" type="pres">
      <dgm:prSet presAssocID="{56FB8A70-F13A-4428-8B3F-D3F4EA08B8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4F11D7-915E-45C8-8265-1BB8DE32E087}" type="pres">
      <dgm:prSet presAssocID="{A35C658D-12F6-4084-B8DE-CAD10F9F1992}" presName="spacer" presStyleCnt="0"/>
      <dgm:spPr/>
    </dgm:pt>
    <dgm:pt modelId="{91FD6D43-6A8D-4B41-8495-B679AC9BFE20}" type="pres">
      <dgm:prSet presAssocID="{0640C91E-1A49-4BA9-B644-29E7971FDC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C8F007-694D-4C47-A621-3AF565F8FB91}" type="pres">
      <dgm:prSet presAssocID="{43DB8E06-072E-4C14-A6CE-C3FE7CBDCA33}" presName="spacer" presStyleCnt="0"/>
      <dgm:spPr/>
    </dgm:pt>
    <dgm:pt modelId="{38262DDF-55BB-4DDD-B566-AA454909D6F4}" type="pres">
      <dgm:prSet presAssocID="{4A3460B9-FA29-4E77-A132-BD5BEEAF09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309350-DCCB-4585-A9AB-254EA9866E83}" type="pres">
      <dgm:prSet presAssocID="{7E530C6F-6CC4-42AA-8D88-5D0E0FADCF22}" presName="spacer" presStyleCnt="0"/>
      <dgm:spPr/>
    </dgm:pt>
    <dgm:pt modelId="{081D9CDC-CF0C-4238-B0E3-8CB1A579DFBE}" type="pres">
      <dgm:prSet presAssocID="{ED5488F9-EE62-4DC7-9495-536BE9E139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AD00930-3833-4017-9657-6881928EB2A3}" type="presOf" srcId="{0640C91E-1A49-4BA9-B644-29E7971FDC6A}" destId="{91FD6D43-6A8D-4B41-8495-B679AC9BFE20}" srcOrd="0" destOrd="0" presId="urn:microsoft.com/office/officeart/2005/8/layout/vList2"/>
    <dgm:cxn modelId="{C0EFCE20-B72C-44D1-A53A-5A395014029A}" srcId="{8448CFCD-9FAC-40B6-A13E-B2D8330052AF}" destId="{56FB8A70-F13A-4428-8B3F-D3F4EA08B862}" srcOrd="0" destOrd="0" parTransId="{249AEC4A-4651-4485-B855-3486969479B6}" sibTransId="{A35C658D-12F6-4084-B8DE-CAD10F9F1992}"/>
    <dgm:cxn modelId="{8C170B0A-31B8-48B0-ADB6-C5AB0601E624}" type="presOf" srcId="{4A3460B9-FA29-4E77-A132-BD5BEEAF09D7}" destId="{38262DDF-55BB-4DDD-B566-AA454909D6F4}" srcOrd="0" destOrd="0" presId="urn:microsoft.com/office/officeart/2005/8/layout/vList2"/>
    <dgm:cxn modelId="{3362A8FF-6704-4456-B0D5-AB111C50E155}" type="presOf" srcId="{56FB8A70-F13A-4428-8B3F-D3F4EA08B862}" destId="{0CC4D630-D2B2-43F4-9E59-F83CD0B350F8}" srcOrd="0" destOrd="0" presId="urn:microsoft.com/office/officeart/2005/8/layout/vList2"/>
    <dgm:cxn modelId="{5C26A7FA-B6C8-45BB-9C07-D4177F15050E}" type="presOf" srcId="{8448CFCD-9FAC-40B6-A13E-B2D8330052AF}" destId="{5A3E8DC3-A98E-4A01-8C3C-E721DA861196}" srcOrd="0" destOrd="0" presId="urn:microsoft.com/office/officeart/2005/8/layout/vList2"/>
    <dgm:cxn modelId="{13E5B460-418F-4944-B5C1-EC219377A938}" type="presOf" srcId="{ED5488F9-EE62-4DC7-9495-536BE9E1396F}" destId="{081D9CDC-CF0C-4238-B0E3-8CB1A579DFBE}" srcOrd="0" destOrd="0" presId="urn:microsoft.com/office/officeart/2005/8/layout/vList2"/>
    <dgm:cxn modelId="{A27FF48A-94B9-4773-877E-FC44BDD996CD}" srcId="{8448CFCD-9FAC-40B6-A13E-B2D8330052AF}" destId="{4A3460B9-FA29-4E77-A132-BD5BEEAF09D7}" srcOrd="2" destOrd="0" parTransId="{1A6B8ABC-A681-4F06-9992-0D4A22BE9C45}" sibTransId="{7E530C6F-6CC4-42AA-8D88-5D0E0FADCF22}"/>
    <dgm:cxn modelId="{54F6DC49-33F1-433F-B96D-20ACDE576664}" srcId="{8448CFCD-9FAC-40B6-A13E-B2D8330052AF}" destId="{0640C91E-1A49-4BA9-B644-29E7971FDC6A}" srcOrd="1" destOrd="0" parTransId="{EA64D937-85AB-4C79-973B-F4F091006F6F}" sibTransId="{43DB8E06-072E-4C14-A6CE-C3FE7CBDCA33}"/>
    <dgm:cxn modelId="{4236ABFE-45A6-4438-A9AA-BEC91BA20952}" srcId="{8448CFCD-9FAC-40B6-A13E-B2D8330052AF}" destId="{ED5488F9-EE62-4DC7-9495-536BE9E1396F}" srcOrd="3" destOrd="0" parTransId="{167594BB-D4CB-42BD-88DC-6AC25FE536D8}" sibTransId="{465A16FF-C110-4995-8C1D-1680E03BF579}"/>
    <dgm:cxn modelId="{083DD1D3-3A97-4CB0-8030-323BA56B0D0D}" type="presParOf" srcId="{5A3E8DC3-A98E-4A01-8C3C-E721DA861196}" destId="{0CC4D630-D2B2-43F4-9E59-F83CD0B350F8}" srcOrd="0" destOrd="0" presId="urn:microsoft.com/office/officeart/2005/8/layout/vList2"/>
    <dgm:cxn modelId="{ADFA2B32-5176-4DF2-950A-81C88C0B5C59}" type="presParOf" srcId="{5A3E8DC3-A98E-4A01-8C3C-E721DA861196}" destId="{404F11D7-915E-45C8-8265-1BB8DE32E087}" srcOrd="1" destOrd="0" presId="urn:microsoft.com/office/officeart/2005/8/layout/vList2"/>
    <dgm:cxn modelId="{2A377ABE-B5FD-4974-BD86-47B5E8ADD1D1}" type="presParOf" srcId="{5A3E8DC3-A98E-4A01-8C3C-E721DA861196}" destId="{91FD6D43-6A8D-4B41-8495-B679AC9BFE20}" srcOrd="2" destOrd="0" presId="urn:microsoft.com/office/officeart/2005/8/layout/vList2"/>
    <dgm:cxn modelId="{D35E0B08-511E-4B1F-BFA3-CE082B456E62}" type="presParOf" srcId="{5A3E8DC3-A98E-4A01-8C3C-E721DA861196}" destId="{7FC8F007-694D-4C47-A621-3AF565F8FB91}" srcOrd="3" destOrd="0" presId="urn:microsoft.com/office/officeart/2005/8/layout/vList2"/>
    <dgm:cxn modelId="{98858344-F5A1-4AF8-97CD-2E124BF6B367}" type="presParOf" srcId="{5A3E8DC3-A98E-4A01-8C3C-E721DA861196}" destId="{38262DDF-55BB-4DDD-B566-AA454909D6F4}" srcOrd="4" destOrd="0" presId="urn:microsoft.com/office/officeart/2005/8/layout/vList2"/>
    <dgm:cxn modelId="{43C75D3E-2D46-4505-8CAF-ED00D5FFD845}" type="presParOf" srcId="{5A3E8DC3-A98E-4A01-8C3C-E721DA861196}" destId="{F3309350-DCCB-4585-A9AB-254EA9866E83}" srcOrd="5" destOrd="0" presId="urn:microsoft.com/office/officeart/2005/8/layout/vList2"/>
    <dgm:cxn modelId="{D41E9831-8957-4B9F-ADC3-92CF3097245C}" type="presParOf" srcId="{5A3E8DC3-A98E-4A01-8C3C-E721DA861196}" destId="{081D9CDC-CF0C-4238-B0E3-8CB1A579DF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046A2-2C48-48FF-B8EC-A72EA3D4A770}">
      <dsp:nvSpPr>
        <dsp:cNvPr id="0" name=""/>
        <dsp:cNvSpPr/>
      </dsp:nvSpPr>
      <dsp:spPr>
        <a:xfrm>
          <a:off x="0" y="29044"/>
          <a:ext cx="8135259" cy="65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Immune System’s Role in Cancer</a:t>
          </a:r>
          <a:endParaRPr lang="en-US" sz="2400" b="0" kern="1200" dirty="0"/>
        </a:p>
      </dsp:txBody>
      <dsp:txXfrm>
        <a:off x="32095" y="61139"/>
        <a:ext cx="8071069" cy="593276"/>
      </dsp:txXfrm>
    </dsp:sp>
    <dsp:sp modelId="{620B3DD1-7998-4691-AFA3-B1D2030B786C}">
      <dsp:nvSpPr>
        <dsp:cNvPr id="0" name=""/>
        <dsp:cNvSpPr/>
      </dsp:nvSpPr>
      <dsp:spPr>
        <a:xfrm>
          <a:off x="0" y="764271"/>
          <a:ext cx="8135259" cy="65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Immunotherapy Landscape</a:t>
          </a:r>
          <a:endParaRPr lang="en-US" sz="2400" kern="1200" dirty="0"/>
        </a:p>
      </dsp:txBody>
      <dsp:txXfrm>
        <a:off x="32095" y="796366"/>
        <a:ext cx="8071069" cy="593276"/>
      </dsp:txXfrm>
    </dsp:sp>
    <dsp:sp modelId="{5D6A3D94-4717-4433-852B-B4B6F51BEE27}">
      <dsp:nvSpPr>
        <dsp:cNvPr id="0" name=""/>
        <dsp:cNvSpPr/>
      </dsp:nvSpPr>
      <dsp:spPr>
        <a:xfrm>
          <a:off x="0" y="1499498"/>
          <a:ext cx="8135259" cy="65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State of Immunotherapy</a:t>
          </a:r>
          <a:endParaRPr lang="en-US" sz="2400" kern="1200" dirty="0"/>
        </a:p>
      </dsp:txBody>
      <dsp:txXfrm>
        <a:off x="32095" y="1531593"/>
        <a:ext cx="8071069" cy="593276"/>
      </dsp:txXfrm>
    </dsp:sp>
    <dsp:sp modelId="{66D6DAAF-8EFF-4AE3-A7E9-487BDEC01545}">
      <dsp:nvSpPr>
        <dsp:cNvPr id="0" name=""/>
        <dsp:cNvSpPr/>
      </dsp:nvSpPr>
      <dsp:spPr>
        <a:xfrm>
          <a:off x="0" y="2234724"/>
          <a:ext cx="8135259" cy="65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Clinical Considerations of Immunotherapy</a:t>
          </a:r>
          <a:endParaRPr lang="en-IN" kern="1200" dirty="0"/>
        </a:p>
      </dsp:txBody>
      <dsp:txXfrm>
        <a:off x="32095" y="2266819"/>
        <a:ext cx="8071069" cy="593276"/>
      </dsp:txXfrm>
    </dsp:sp>
    <dsp:sp modelId="{7A076893-4887-418F-8E71-77B1468EFB6F}">
      <dsp:nvSpPr>
        <dsp:cNvPr id="0" name=""/>
        <dsp:cNvSpPr/>
      </dsp:nvSpPr>
      <dsp:spPr>
        <a:xfrm>
          <a:off x="0" y="2969951"/>
          <a:ext cx="8135259" cy="65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Where are we and How far will we go?</a:t>
          </a:r>
          <a:endParaRPr lang="en-IN" sz="2700" kern="1200" dirty="0"/>
        </a:p>
      </dsp:txBody>
      <dsp:txXfrm>
        <a:off x="32095" y="3002046"/>
        <a:ext cx="8071069" cy="593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E8290-68DB-4F21-9B8F-E7F23A55E08B}">
      <dsp:nvSpPr>
        <dsp:cNvPr id="0" name=""/>
        <dsp:cNvSpPr/>
      </dsp:nvSpPr>
      <dsp:spPr>
        <a:xfrm>
          <a:off x="0" y="2153"/>
          <a:ext cx="3744416" cy="1014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1. </a:t>
          </a:r>
          <a:r>
            <a:rPr lang="en-IN" sz="1400" b="1" kern="1200" dirty="0" smtClean="0">
              <a:solidFill>
                <a:srgbClr val="FF0000"/>
              </a:solidFill>
            </a:rPr>
            <a:t>regulatory B cells (</a:t>
          </a:r>
          <a:r>
            <a:rPr lang="en-IN" sz="1400" b="1" kern="1200" dirty="0" err="1" smtClean="0">
              <a:solidFill>
                <a:srgbClr val="FF0000"/>
              </a:solidFill>
            </a:rPr>
            <a:t>Bregs</a:t>
          </a:r>
          <a:r>
            <a:rPr lang="en-IN" sz="1400" b="1" kern="1200" dirty="0" smtClean="0">
              <a:solidFill>
                <a:srgbClr val="FF0000"/>
              </a:solidFill>
            </a:rPr>
            <a:t>)</a:t>
          </a:r>
          <a:r>
            <a:rPr lang="en-IN" sz="1400" b="1" kern="1200" dirty="0" smtClean="0"/>
            <a:t> </a:t>
          </a:r>
          <a:r>
            <a:rPr lang="en-IN" sz="1400" kern="1200" dirty="0" smtClean="0"/>
            <a:t>produce immunosuppressant cytokines including interleukin (IL)-10 and transforming growth factor-beta (TGF-</a:t>
          </a:r>
          <a:r>
            <a:rPr lang="el-GR" sz="1400" kern="1200" dirty="0" smtClean="0"/>
            <a:t>β); </a:t>
          </a:r>
          <a:endParaRPr lang="en-IN" sz="1400" kern="1200" dirty="0"/>
        </a:p>
      </dsp:txBody>
      <dsp:txXfrm>
        <a:off x="49524" y="51677"/>
        <a:ext cx="3645368" cy="915454"/>
      </dsp:txXfrm>
    </dsp:sp>
    <dsp:sp modelId="{314BDD6B-024E-4071-9108-2D4555EBFD3C}">
      <dsp:nvSpPr>
        <dsp:cNvPr id="0" name=""/>
        <dsp:cNvSpPr/>
      </dsp:nvSpPr>
      <dsp:spPr>
        <a:xfrm>
          <a:off x="0" y="1029340"/>
          <a:ext cx="3744416" cy="1014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2. </a:t>
          </a:r>
          <a:r>
            <a:rPr lang="en-IN" sz="1400" b="1" kern="1200" dirty="0" smtClean="0">
              <a:solidFill>
                <a:srgbClr val="FF0000"/>
              </a:solidFill>
            </a:rPr>
            <a:t>regulatory T cells (</a:t>
          </a:r>
          <a:r>
            <a:rPr lang="en-IN" sz="1400" b="1" kern="1200" dirty="0" err="1" smtClean="0">
              <a:solidFill>
                <a:srgbClr val="FF0000"/>
              </a:solidFill>
            </a:rPr>
            <a:t>Tregs</a:t>
          </a:r>
          <a:r>
            <a:rPr lang="en-IN" sz="1400" b="1" kern="1200" dirty="0" smtClean="0">
              <a:solidFill>
                <a:srgbClr val="FF0000"/>
              </a:solidFill>
            </a:rPr>
            <a:t>) </a:t>
          </a:r>
          <a:r>
            <a:rPr lang="en-IN" sz="1400" kern="1200" dirty="0" smtClean="0"/>
            <a:t>directly inhibit the function of effector T cells (</a:t>
          </a:r>
          <a:r>
            <a:rPr lang="en-IN" sz="1400" kern="1200" dirty="0" err="1" smtClean="0"/>
            <a:t>Teff</a:t>
          </a:r>
          <a:r>
            <a:rPr lang="en-IN" sz="1400" kern="1200" dirty="0" smtClean="0"/>
            <a:t>); </a:t>
          </a:r>
          <a:endParaRPr lang="en-IN" sz="1400" kern="1200" dirty="0"/>
        </a:p>
      </dsp:txBody>
      <dsp:txXfrm>
        <a:off x="49524" y="1078864"/>
        <a:ext cx="3645368" cy="915454"/>
      </dsp:txXfrm>
    </dsp:sp>
    <dsp:sp modelId="{40876EFD-AE01-499A-BFB1-2637557C9DBA}">
      <dsp:nvSpPr>
        <dsp:cNvPr id="0" name=""/>
        <dsp:cNvSpPr/>
      </dsp:nvSpPr>
      <dsp:spPr>
        <a:xfrm>
          <a:off x="0" y="2056526"/>
          <a:ext cx="3744416" cy="1014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3. </a:t>
          </a:r>
          <a:r>
            <a:rPr lang="en-IN" sz="1400" b="1" kern="1200" dirty="0" smtClean="0">
              <a:solidFill>
                <a:srgbClr val="FF0000"/>
              </a:solidFill>
            </a:rPr>
            <a:t>myeloid derived suppressor cells </a:t>
          </a:r>
          <a:r>
            <a:rPr lang="en-IN" sz="1400" kern="1200" dirty="0" smtClean="0"/>
            <a:t>(MDSCs) suppress effector T cells through arginase-1;</a:t>
          </a:r>
          <a:endParaRPr lang="en-IN" sz="1400" kern="1200" dirty="0"/>
        </a:p>
      </dsp:txBody>
      <dsp:txXfrm>
        <a:off x="49524" y="2106050"/>
        <a:ext cx="3645368" cy="915454"/>
      </dsp:txXfrm>
    </dsp:sp>
    <dsp:sp modelId="{2849CC8C-B0AB-43A5-9D42-77C54BFC6713}">
      <dsp:nvSpPr>
        <dsp:cNvPr id="0" name=""/>
        <dsp:cNvSpPr/>
      </dsp:nvSpPr>
      <dsp:spPr>
        <a:xfrm>
          <a:off x="0" y="3083713"/>
          <a:ext cx="3744416" cy="1014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4. </a:t>
          </a:r>
          <a:r>
            <a:rPr lang="en-IN" sz="1400" b="1" kern="1200" dirty="0" smtClean="0">
              <a:solidFill>
                <a:srgbClr val="FF0000"/>
              </a:solidFill>
            </a:rPr>
            <a:t>tumour-associated macrophages (TAM) </a:t>
          </a:r>
          <a:r>
            <a:rPr lang="en-IN" sz="1400" kern="1200" dirty="0" smtClean="0"/>
            <a:t>inhibit effector T cells through nitric oxide produced by NO synthase (NOS);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 dirty="0"/>
        </a:p>
      </dsp:txBody>
      <dsp:txXfrm>
        <a:off x="49524" y="3133237"/>
        <a:ext cx="3645368" cy="915454"/>
      </dsp:txXfrm>
    </dsp:sp>
    <dsp:sp modelId="{B781C9F6-4DD2-452E-ACA7-ECB742D3F0C7}">
      <dsp:nvSpPr>
        <dsp:cNvPr id="0" name=""/>
        <dsp:cNvSpPr/>
      </dsp:nvSpPr>
      <dsp:spPr>
        <a:xfrm>
          <a:off x="0" y="4110900"/>
          <a:ext cx="3744416" cy="1014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5. </a:t>
          </a:r>
          <a:r>
            <a:rPr lang="en-IN" sz="1400" b="1" kern="1200" dirty="0" smtClean="0">
              <a:solidFill>
                <a:srgbClr val="FF0000"/>
              </a:solidFill>
            </a:rPr>
            <a:t>immature dendritic cells (immature DC), </a:t>
          </a:r>
          <a:r>
            <a:rPr lang="en-IN" sz="1400" kern="1200" dirty="0" smtClean="0"/>
            <a:t>but also tumour cells highly express </a:t>
          </a:r>
          <a:r>
            <a:rPr lang="en-IN" sz="1400" kern="1200" dirty="0" err="1" smtClean="0"/>
            <a:t>indoleamine</a:t>
          </a:r>
          <a:r>
            <a:rPr lang="en-IN" sz="1400" kern="1200" dirty="0" smtClean="0"/>
            <a:t> 2,3-dioxygenase (IDO) leading to </a:t>
          </a:r>
          <a:r>
            <a:rPr lang="en-IN" sz="1400" kern="1200" dirty="0" err="1" smtClean="0"/>
            <a:t>tryptophane</a:t>
          </a:r>
          <a:r>
            <a:rPr lang="en-IN" sz="1400" kern="1200" dirty="0" smtClean="0"/>
            <a:t> deprivation, which inhibits effector T cell function.</a:t>
          </a:r>
          <a:endParaRPr lang="en-IN" sz="1400" kern="1200" dirty="0"/>
        </a:p>
      </dsp:txBody>
      <dsp:txXfrm>
        <a:off x="49524" y="4160424"/>
        <a:ext cx="3645368" cy="915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10E08-B089-4B81-8472-3852EC172D98}">
      <dsp:nvSpPr>
        <dsp:cNvPr id="0" name=""/>
        <dsp:cNvSpPr/>
      </dsp:nvSpPr>
      <dsp:spPr>
        <a:xfrm>
          <a:off x="0" y="6753"/>
          <a:ext cx="7643192" cy="930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Immunotherapy drugs are highly effective, but not in everyone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solidFill>
                <a:srgbClr val="FF0000"/>
              </a:solidFill>
            </a:rPr>
            <a:t>What clinical data are needed in order to move agents and combinations to clinical practice? </a:t>
          </a:r>
          <a:endParaRPr lang="en-IN" sz="1600" b="1" kern="1200" dirty="0">
            <a:solidFill>
              <a:srgbClr val="FF0000"/>
            </a:solidFill>
          </a:endParaRPr>
        </a:p>
      </dsp:txBody>
      <dsp:txXfrm>
        <a:off x="45406" y="52159"/>
        <a:ext cx="7552380" cy="839338"/>
      </dsp:txXfrm>
    </dsp:sp>
    <dsp:sp modelId="{450715FC-D12D-49F3-A456-4E4C6802A4FF}">
      <dsp:nvSpPr>
        <dsp:cNvPr id="0" name=""/>
        <dsp:cNvSpPr/>
      </dsp:nvSpPr>
      <dsp:spPr>
        <a:xfrm>
          <a:off x="0" y="1023303"/>
          <a:ext cx="7643192" cy="930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solidFill>
                <a:srgbClr val="FF0000"/>
              </a:solidFill>
            </a:rPr>
            <a:t>What dosing schedules will determine efficacious response? And alternatively have favourable toxicity? </a:t>
          </a:r>
          <a:endParaRPr lang="en-IN" sz="1600" b="1" kern="1200" dirty="0">
            <a:solidFill>
              <a:srgbClr val="FF0000"/>
            </a:solidFill>
          </a:endParaRPr>
        </a:p>
      </dsp:txBody>
      <dsp:txXfrm>
        <a:off x="45406" y="1068709"/>
        <a:ext cx="7552380" cy="839338"/>
      </dsp:txXfrm>
    </dsp:sp>
    <dsp:sp modelId="{18C147B7-6C9D-44EA-8CE4-AED7864406A7}">
      <dsp:nvSpPr>
        <dsp:cNvPr id="0" name=""/>
        <dsp:cNvSpPr/>
      </dsp:nvSpPr>
      <dsp:spPr>
        <a:xfrm>
          <a:off x="0" y="2039853"/>
          <a:ext cx="7643192" cy="930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solidFill>
                <a:srgbClr val="FF0000"/>
              </a:solidFill>
            </a:rPr>
            <a:t>What is a standard criteria to measure response and prognosticate disease? </a:t>
          </a:r>
          <a:endParaRPr lang="en-IN" sz="1600" b="1" kern="1200" dirty="0">
            <a:solidFill>
              <a:srgbClr val="FF0000"/>
            </a:solidFill>
          </a:endParaRPr>
        </a:p>
      </dsp:txBody>
      <dsp:txXfrm>
        <a:off x="45406" y="2085259"/>
        <a:ext cx="7552380" cy="839338"/>
      </dsp:txXfrm>
    </dsp:sp>
    <dsp:sp modelId="{BFAA9B27-6EB4-4F74-AC85-13B79E5BB683}">
      <dsp:nvSpPr>
        <dsp:cNvPr id="0" name=""/>
        <dsp:cNvSpPr/>
      </dsp:nvSpPr>
      <dsp:spPr>
        <a:xfrm>
          <a:off x="0" y="3056403"/>
          <a:ext cx="7643192" cy="930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solidFill>
                <a:srgbClr val="FF0000"/>
              </a:solidFill>
            </a:rPr>
            <a:t>What will be the cost impact of these very expensive agents?</a:t>
          </a:r>
          <a:endParaRPr lang="en-IN" sz="1600" b="1" kern="1200" dirty="0">
            <a:solidFill>
              <a:srgbClr val="FF0000"/>
            </a:solidFill>
          </a:endParaRPr>
        </a:p>
      </dsp:txBody>
      <dsp:txXfrm>
        <a:off x="45406" y="3101809"/>
        <a:ext cx="7552380" cy="839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50AFA-CC0A-40D5-9219-898C7E419A38}">
      <dsp:nvSpPr>
        <dsp:cNvPr id="0" name=""/>
        <dsp:cNvSpPr/>
      </dsp:nvSpPr>
      <dsp:spPr>
        <a:xfrm>
          <a:off x="0" y="39301"/>
          <a:ext cx="8043652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Development of </a:t>
          </a:r>
          <a:r>
            <a:rPr lang="en-IN" sz="1400" b="1" kern="1200" dirty="0" smtClean="0">
              <a:solidFill>
                <a:srgbClr val="FF0000"/>
              </a:solidFill>
            </a:rPr>
            <a:t>resistant disease </a:t>
          </a:r>
          <a:r>
            <a:rPr lang="en-IN" sz="1400" b="1" kern="1200" dirty="0" smtClean="0"/>
            <a:t>and </a:t>
          </a:r>
          <a:r>
            <a:rPr lang="en-IN" sz="1400" b="1" kern="1200" dirty="0" smtClean="0">
              <a:solidFill>
                <a:srgbClr val="FF0000"/>
              </a:solidFill>
            </a:rPr>
            <a:t>disease progression</a:t>
          </a:r>
          <a:r>
            <a:rPr lang="en-IN" sz="1400" b="1" kern="1200" dirty="0" smtClean="0"/>
            <a:t> on or after therapy </a:t>
          </a:r>
          <a:endParaRPr lang="en-IN" sz="1400" b="1" kern="1200" dirty="0"/>
        </a:p>
      </dsp:txBody>
      <dsp:txXfrm>
        <a:off x="40209" y="79510"/>
        <a:ext cx="7963234" cy="743262"/>
      </dsp:txXfrm>
    </dsp:sp>
    <dsp:sp modelId="{CB8748FB-AE09-4BD0-BFE5-802E65261207}">
      <dsp:nvSpPr>
        <dsp:cNvPr id="0" name=""/>
        <dsp:cNvSpPr/>
      </dsp:nvSpPr>
      <dsp:spPr>
        <a:xfrm>
          <a:off x="0" y="989701"/>
          <a:ext cx="8043652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>
              <a:solidFill>
                <a:srgbClr val="FF0000"/>
              </a:solidFill>
            </a:rPr>
            <a:t>PK and PD paradigms remain inadequate to guide the selection of doses </a:t>
          </a:r>
          <a:r>
            <a:rPr lang="en-IN" sz="1400" b="1" kern="1200" dirty="0" smtClean="0"/>
            <a:t>and schedules, both starting and recommended Phase 2 for immunotherapies</a:t>
          </a:r>
          <a:endParaRPr lang="en-IN" sz="1400" b="1" kern="1200" dirty="0"/>
        </a:p>
      </dsp:txBody>
      <dsp:txXfrm>
        <a:off x="40209" y="1029910"/>
        <a:ext cx="7963234" cy="743262"/>
      </dsp:txXfrm>
    </dsp:sp>
    <dsp:sp modelId="{F48FF04A-D74D-4CBD-8BAF-8FEFDFF7CCAA}">
      <dsp:nvSpPr>
        <dsp:cNvPr id="0" name=""/>
        <dsp:cNvSpPr/>
      </dsp:nvSpPr>
      <dsp:spPr>
        <a:xfrm>
          <a:off x="0" y="1940101"/>
          <a:ext cx="8043652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>
              <a:solidFill>
                <a:srgbClr val="FF0000"/>
              </a:solidFill>
            </a:rPr>
            <a:t>When combining an immunotherapy with another treatment modality, it is important to determine the optimal dose, schedule, sequence and </a:t>
          </a:r>
          <a:r>
            <a:rPr lang="en-IN" sz="1400" b="1" kern="1200" dirty="0" err="1" smtClean="0">
              <a:solidFill>
                <a:srgbClr val="FF0000"/>
              </a:solidFill>
            </a:rPr>
            <a:t>tumor</a:t>
          </a:r>
          <a:r>
            <a:rPr lang="en-IN" sz="1400" b="1" kern="1200" dirty="0" smtClean="0">
              <a:solidFill>
                <a:srgbClr val="FF0000"/>
              </a:solidFill>
            </a:rPr>
            <a:t> mutational heterogeneity.</a:t>
          </a:r>
        </a:p>
      </dsp:txBody>
      <dsp:txXfrm>
        <a:off x="40209" y="1980310"/>
        <a:ext cx="7963234" cy="743262"/>
      </dsp:txXfrm>
    </dsp:sp>
    <dsp:sp modelId="{51737826-89C6-4C3C-BA86-FBC14155C898}">
      <dsp:nvSpPr>
        <dsp:cNvPr id="0" name=""/>
        <dsp:cNvSpPr/>
      </dsp:nvSpPr>
      <dsp:spPr>
        <a:xfrm>
          <a:off x="0" y="2890501"/>
          <a:ext cx="8043652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err="1" smtClean="0">
              <a:solidFill>
                <a:srgbClr val="FF0000"/>
              </a:solidFill>
            </a:rPr>
            <a:t>trAEs</a:t>
          </a:r>
          <a:r>
            <a:rPr lang="en-IN" sz="1400" b="1" kern="1200" dirty="0" smtClean="0">
              <a:solidFill>
                <a:srgbClr val="FF0000"/>
              </a:solidFill>
            </a:rPr>
            <a:t> appear to increase in rate and severity with cancer immunotherapy combinations</a:t>
          </a:r>
          <a:r>
            <a:rPr lang="en-IN" sz="1400" b="1" kern="1200" dirty="0" smtClean="0"/>
            <a:t>; depending on the combination partner, alterations in the toxicity profile are also possible. </a:t>
          </a:r>
          <a:endParaRPr lang="en-IN" sz="1400" b="1" kern="1200" dirty="0"/>
        </a:p>
      </dsp:txBody>
      <dsp:txXfrm>
        <a:off x="40209" y="2930710"/>
        <a:ext cx="7963234" cy="743262"/>
      </dsp:txXfrm>
    </dsp:sp>
    <dsp:sp modelId="{2955DE91-8748-425F-A267-8FB3BCD9BBAE}">
      <dsp:nvSpPr>
        <dsp:cNvPr id="0" name=""/>
        <dsp:cNvSpPr/>
      </dsp:nvSpPr>
      <dsp:spPr>
        <a:xfrm>
          <a:off x="0" y="3840901"/>
          <a:ext cx="8043652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solidFill>
                <a:srgbClr val="FF0000"/>
              </a:solidFill>
            </a:rPr>
            <a:t>Adoption of immunodynamic endpoints that are clinically meaningful </a:t>
          </a:r>
          <a:r>
            <a:rPr lang="en-IN" sz="1400" b="1" kern="1200" dirty="0"/>
            <a:t>to allow the selection of the most effective front-line agents or combinations, or second-line immune agents if and when immunotherapy fails. </a:t>
          </a:r>
        </a:p>
      </dsp:txBody>
      <dsp:txXfrm>
        <a:off x="40209" y="3881110"/>
        <a:ext cx="7963234" cy="743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CA7A2-BC6D-4FF9-B083-06B306E2BB30}">
      <dsp:nvSpPr>
        <dsp:cNvPr id="0" name=""/>
        <dsp:cNvSpPr/>
      </dsp:nvSpPr>
      <dsp:spPr>
        <a:xfrm>
          <a:off x="0" y="11435"/>
          <a:ext cx="7854912" cy="1048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The </a:t>
          </a:r>
          <a:r>
            <a:rPr lang="en-IN" sz="1400" b="1" kern="1200" dirty="0" smtClean="0">
              <a:solidFill>
                <a:srgbClr val="FF0000"/>
              </a:solidFill>
            </a:rPr>
            <a:t>safety profile is based on the mechanism of action</a:t>
          </a:r>
          <a:r>
            <a:rPr lang="en-IN" sz="1400" kern="1200" dirty="0" smtClean="0"/>
            <a:t>, and although adverse events can occur in any organ, the most commonly affected organs are gastrointestinal (</a:t>
          </a:r>
          <a:r>
            <a:rPr lang="en-IN" sz="1400" kern="1200" dirty="0" err="1" smtClean="0"/>
            <a:t>diarrhea</a:t>
          </a:r>
          <a:r>
            <a:rPr lang="en-IN" sz="1400" kern="1200" dirty="0" smtClean="0"/>
            <a:t>), dermatologic (rash, itchiness), hepatic (usually clinically asymptomatic elevation in transaminases), and </a:t>
          </a:r>
          <a:r>
            <a:rPr lang="en-IN" sz="1400" kern="1200" dirty="0" err="1" smtClean="0"/>
            <a:t>endocrinopathies</a:t>
          </a:r>
          <a:r>
            <a:rPr lang="en-IN" sz="1400" kern="1200" dirty="0" smtClean="0"/>
            <a:t>. </a:t>
          </a:r>
          <a:endParaRPr lang="en-IN" sz="1400" kern="1200" dirty="0"/>
        </a:p>
      </dsp:txBody>
      <dsp:txXfrm>
        <a:off x="51175" y="62610"/>
        <a:ext cx="7752562" cy="945970"/>
      </dsp:txXfrm>
    </dsp:sp>
    <dsp:sp modelId="{23DFFC11-FC17-4D69-80B1-EC963E39CB2E}">
      <dsp:nvSpPr>
        <dsp:cNvPr id="0" name=""/>
        <dsp:cNvSpPr/>
      </dsp:nvSpPr>
      <dsp:spPr>
        <a:xfrm>
          <a:off x="0" y="1221035"/>
          <a:ext cx="7854912" cy="1048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>
              <a:solidFill>
                <a:srgbClr val="FF0000"/>
              </a:solidFill>
            </a:rPr>
            <a:t>Most adverse events are low grade in severity and manageable</a:t>
          </a:r>
          <a:r>
            <a:rPr lang="en-IN" sz="1400" kern="1200" dirty="0" smtClean="0"/>
            <a:t>, but if not properly managed, symptoms can worsen, possibly to the point of irreversibility and/or the necessity to discontinue treatment.</a:t>
          </a:r>
          <a:endParaRPr lang="en-IN" sz="1400" kern="1200" dirty="0"/>
        </a:p>
      </dsp:txBody>
      <dsp:txXfrm>
        <a:off x="51175" y="1272210"/>
        <a:ext cx="7752562" cy="945970"/>
      </dsp:txXfrm>
    </dsp:sp>
    <dsp:sp modelId="{5C9EA5CB-2911-4B23-9AA7-1E6E1552DB00}">
      <dsp:nvSpPr>
        <dsp:cNvPr id="0" name=""/>
        <dsp:cNvSpPr/>
      </dsp:nvSpPr>
      <dsp:spPr>
        <a:xfrm>
          <a:off x="0" y="2430635"/>
          <a:ext cx="7854912" cy="1048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There is </a:t>
          </a:r>
          <a:r>
            <a:rPr lang="en-IN" sz="1400" b="1" kern="1200" dirty="0" smtClean="0">
              <a:solidFill>
                <a:srgbClr val="FF0000"/>
              </a:solidFill>
            </a:rPr>
            <a:t>no standard approach to identifying immune related adverse events</a:t>
          </a:r>
          <a:r>
            <a:rPr lang="en-IN" sz="1400" kern="1200" dirty="0" smtClean="0"/>
            <a:t>, but any inflammatory event should be taken seriously and the use of steroids should be considered. </a:t>
          </a:r>
          <a:endParaRPr lang="en-IN" sz="1400" kern="1200" dirty="0"/>
        </a:p>
      </dsp:txBody>
      <dsp:txXfrm>
        <a:off x="51175" y="2481810"/>
        <a:ext cx="7752562" cy="945970"/>
      </dsp:txXfrm>
    </dsp:sp>
    <dsp:sp modelId="{A83D5516-0AC5-4B60-B3DD-E446779EC104}">
      <dsp:nvSpPr>
        <dsp:cNvPr id="0" name=""/>
        <dsp:cNvSpPr/>
      </dsp:nvSpPr>
      <dsp:spPr>
        <a:xfrm>
          <a:off x="0" y="3640236"/>
          <a:ext cx="7854912" cy="1048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Most adverse events, such as fatigue, headache, abdominal pain, colitis, and itchiness, can’t be identified on physical exam and the treating </a:t>
          </a:r>
          <a:r>
            <a:rPr lang="en-IN" sz="1400" b="1" kern="1200" dirty="0" smtClean="0">
              <a:solidFill>
                <a:srgbClr val="FF0000"/>
              </a:solidFill>
            </a:rPr>
            <a:t>physician has to rely on the patient to make him/her aware of any new symptom or worsening of existing symptoms</a:t>
          </a:r>
          <a:endParaRPr lang="en-IN" sz="1400" b="1" kern="1200" dirty="0">
            <a:solidFill>
              <a:srgbClr val="FF0000"/>
            </a:solidFill>
          </a:endParaRPr>
        </a:p>
      </dsp:txBody>
      <dsp:txXfrm>
        <a:off x="51175" y="3691411"/>
        <a:ext cx="7752562" cy="945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D630-D2B2-43F4-9E59-F83CD0B350F8}">
      <dsp:nvSpPr>
        <dsp:cNvPr id="0" name=""/>
        <dsp:cNvSpPr/>
      </dsp:nvSpPr>
      <dsp:spPr>
        <a:xfrm>
          <a:off x="0" y="22947"/>
          <a:ext cx="7854912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While checkpoint blockade drugs currently focus on blocking two checkpoint mechanisms, </a:t>
          </a:r>
          <a:r>
            <a:rPr lang="en-IN" sz="1400" b="1" kern="1200" dirty="0" smtClean="0">
              <a:solidFill>
                <a:srgbClr val="FF0000"/>
              </a:solidFill>
            </a:rPr>
            <a:t>others have been identified by research, as well as molecules that stimulate immune response. </a:t>
          </a:r>
          <a:r>
            <a:rPr lang="en-IN" sz="1400" b="1" kern="1200" dirty="0" smtClean="0"/>
            <a:t> </a:t>
          </a:r>
          <a:endParaRPr lang="en-IN" sz="1400" b="1" kern="1200" dirty="0"/>
        </a:p>
      </dsp:txBody>
      <dsp:txXfrm>
        <a:off x="49347" y="72294"/>
        <a:ext cx="7756218" cy="912186"/>
      </dsp:txXfrm>
    </dsp:sp>
    <dsp:sp modelId="{91FD6D43-6A8D-4B41-8495-B679AC9BFE20}">
      <dsp:nvSpPr>
        <dsp:cNvPr id="0" name=""/>
        <dsp:cNvSpPr/>
      </dsp:nvSpPr>
      <dsp:spPr>
        <a:xfrm>
          <a:off x="0" y="1189347"/>
          <a:ext cx="7854912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err="1" smtClean="0">
              <a:solidFill>
                <a:srgbClr val="FF0000"/>
              </a:solidFill>
            </a:rPr>
            <a:t>Tumor</a:t>
          </a:r>
          <a:r>
            <a:rPr lang="en-IN" sz="1400" b="1" kern="1200" dirty="0" smtClean="0">
              <a:solidFill>
                <a:srgbClr val="FF0000"/>
              </a:solidFill>
            </a:rPr>
            <a:t> mutational load has been shown to correlate with clinical response to checkpoint </a:t>
          </a:r>
          <a:r>
            <a:rPr lang="en-IN" sz="1400" b="1" kern="1200" dirty="0" smtClean="0"/>
            <a:t>blockade in human cancers. Somatic </a:t>
          </a:r>
          <a:r>
            <a:rPr lang="en-IN" sz="1400" b="1" kern="1200" dirty="0" err="1" smtClean="0"/>
            <a:t>neoepitopes</a:t>
          </a:r>
          <a:r>
            <a:rPr lang="en-IN" sz="1400" b="1" kern="1200" dirty="0" smtClean="0"/>
            <a:t> were associated with a prolonged benefit in responders to aCTLA4 treatment in melanoma.</a:t>
          </a:r>
          <a:endParaRPr lang="en-IN" sz="1400" b="1" kern="1200" dirty="0"/>
        </a:p>
      </dsp:txBody>
      <dsp:txXfrm>
        <a:off x="49347" y="1238694"/>
        <a:ext cx="7756218" cy="912186"/>
      </dsp:txXfrm>
    </dsp:sp>
    <dsp:sp modelId="{38262DDF-55BB-4DDD-B566-AA454909D6F4}">
      <dsp:nvSpPr>
        <dsp:cNvPr id="0" name=""/>
        <dsp:cNvSpPr/>
      </dsp:nvSpPr>
      <dsp:spPr>
        <a:xfrm>
          <a:off x="0" y="2355748"/>
          <a:ext cx="7854912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Immunotherapy can work for cancer patients; in a few cases it already does, but response patterns are different from traditional therapy. For example, the </a:t>
          </a:r>
          <a:r>
            <a:rPr lang="en-IN" sz="1400" b="1" kern="1200" dirty="0">
              <a:solidFill>
                <a:srgbClr val="FF0000"/>
              </a:solidFill>
            </a:rPr>
            <a:t>time to an antitumor response can be longer.</a:t>
          </a:r>
          <a:r>
            <a:rPr lang="en-IN" sz="1400" b="1" kern="1200" dirty="0"/>
            <a:t> </a:t>
          </a:r>
        </a:p>
      </dsp:txBody>
      <dsp:txXfrm>
        <a:off x="49347" y="2405095"/>
        <a:ext cx="7756218" cy="912186"/>
      </dsp:txXfrm>
    </dsp:sp>
    <dsp:sp modelId="{081D9CDC-CF0C-4238-B0E3-8CB1A579DFBE}">
      <dsp:nvSpPr>
        <dsp:cNvPr id="0" name=""/>
        <dsp:cNvSpPr/>
      </dsp:nvSpPr>
      <dsp:spPr>
        <a:xfrm>
          <a:off x="0" y="3522148"/>
          <a:ext cx="7854912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Often, a clinical response is apparent only after </a:t>
          </a:r>
          <a:r>
            <a:rPr lang="en-IN" sz="1400" b="1" kern="1200" dirty="0">
              <a:solidFill>
                <a:srgbClr val="FF0000"/>
              </a:solidFill>
            </a:rPr>
            <a:t>a period of “</a:t>
          </a:r>
          <a:r>
            <a:rPr lang="en-IN" sz="1400" b="1" kern="1200" dirty="0" err="1">
              <a:solidFill>
                <a:srgbClr val="FF0000"/>
              </a:solidFill>
            </a:rPr>
            <a:t>pseudoprogression</a:t>
          </a:r>
          <a:r>
            <a:rPr lang="en-IN" sz="1400" b="1" kern="1200" dirty="0">
              <a:solidFill>
                <a:srgbClr val="FF0000"/>
              </a:solidFill>
            </a:rPr>
            <a:t>,</a:t>
          </a:r>
          <a:r>
            <a:rPr lang="en-IN" sz="1400" b="1" kern="1200" dirty="0"/>
            <a:t>” when immune cell infiltration can manifest as new lesions or growth of existing ones. </a:t>
          </a:r>
        </a:p>
      </dsp:txBody>
      <dsp:txXfrm>
        <a:off x="49347" y="3571495"/>
        <a:ext cx="7756218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09352-F4F4-4C52-A395-E7588299566C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7DC88-E2BB-4056-8327-31EB3F8165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9113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739775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2411-9654-406A-9F3F-E50479E0C23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4861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971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380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04238" y="6562725"/>
            <a:ext cx="639762" cy="29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A00D-7A8F-4785-B9B3-5D094BBC106F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19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ram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21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8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56" y="1447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1787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67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15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1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84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23761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04238" y="6562725"/>
            <a:ext cx="639762" cy="29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A00D-7A8F-4785-B9B3-5D094BBC106F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94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8554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8039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81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084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31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6689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8999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5563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24A2A-55B4-4033-B6B7-8CF986CFA1E7}" type="datetimeFigureOut">
              <a:rPr lang="en-IN" smtClean="0"/>
              <a:pPr/>
              <a:t>21-07-2016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5B6A-BEE4-461B-B99E-BA96EDCB7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338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65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256" y="14478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504238" y="6553200"/>
            <a:ext cx="639762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36AC81F-1EC5-44CE-933E-3A9C4EA1CE06}" type="slidenum">
              <a:rPr lang="en-US" sz="1400" b="1">
                <a:solidFill>
                  <a:prstClr val="white">
                    <a:lumMod val="50000"/>
                  </a:prstClr>
                </a:solidFill>
              </a:rPr>
              <a:pPr algn="r"/>
              <a:t>‹#›</a:t>
            </a:fld>
            <a:endParaRPr lang="en-US" sz="14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19870"/>
            <a:ext cx="9144000" cy="45719"/>
          </a:xfrm>
          <a:prstGeom prst="rect">
            <a:avLst/>
          </a:prstGeom>
          <a:solidFill>
            <a:srgbClr val="9563B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Immune_Cells.png"/>
          <p:cNvPicPr>
            <a:picLocks noChangeAspect="1"/>
          </p:cNvPicPr>
          <p:nvPr/>
        </p:nvPicPr>
        <p:blipFill>
          <a:blip r:embed="rId11" cstate="print"/>
          <a:srcRect t="46076" r="36592"/>
          <a:stretch>
            <a:fillRect/>
          </a:stretch>
        </p:blipFill>
        <p:spPr>
          <a:xfrm>
            <a:off x="7830583" y="0"/>
            <a:ext cx="1313417" cy="10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88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F8ABE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F8ABE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F8ABE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F8AB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F8ABE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76" y="2276872"/>
            <a:ext cx="7772400" cy="147002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IN" sz="3200" dirty="0"/>
              <a:t>Unmasking the masquerading cancer cells: have we made progress with the revival of immunotherapy?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640080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sz="1700" dirty="0">
                <a:solidFill>
                  <a:schemeClr val="tx1"/>
                </a:solidFill>
              </a:rPr>
              <a:t>Dr </a:t>
            </a:r>
            <a:r>
              <a:rPr lang="en-IN" sz="1700" dirty="0" err="1">
                <a:solidFill>
                  <a:schemeClr val="tx1"/>
                </a:solidFill>
              </a:rPr>
              <a:t>Ganapathi</a:t>
            </a:r>
            <a:r>
              <a:rPr lang="en-IN" sz="1700" dirty="0">
                <a:solidFill>
                  <a:schemeClr val="tx1"/>
                </a:solidFill>
              </a:rPr>
              <a:t> </a:t>
            </a:r>
            <a:r>
              <a:rPr lang="en-IN" sz="1700" dirty="0" err="1">
                <a:solidFill>
                  <a:schemeClr val="tx1"/>
                </a:solidFill>
              </a:rPr>
              <a:t>Bhat</a:t>
            </a:r>
            <a:r>
              <a:rPr lang="en-IN" sz="1700" dirty="0">
                <a:solidFill>
                  <a:schemeClr val="tx1"/>
                </a:solidFill>
              </a:rPr>
              <a:t> M.</a:t>
            </a:r>
          </a:p>
          <a:p>
            <a:pPr algn="l"/>
            <a:r>
              <a:rPr lang="en-IN" sz="1700" dirty="0">
                <a:solidFill>
                  <a:schemeClr val="tx1"/>
                </a:solidFill>
              </a:rPr>
              <a:t>Consultant Medical Oncologist &amp; Stem Cell Transplant Physician, </a:t>
            </a:r>
            <a:endParaRPr lang="en-IN" sz="1700" dirty="0" smtClean="0">
              <a:solidFill>
                <a:schemeClr val="tx1"/>
              </a:solidFill>
            </a:endParaRPr>
          </a:p>
          <a:p>
            <a:pPr algn="l"/>
            <a:r>
              <a:rPr lang="en-IN" sz="1700" dirty="0" err="1" smtClean="0">
                <a:solidFill>
                  <a:schemeClr val="tx1"/>
                </a:solidFill>
              </a:rPr>
              <a:t>Jaslok</a:t>
            </a:r>
            <a:r>
              <a:rPr lang="en-IN" sz="1700" dirty="0" smtClean="0">
                <a:solidFill>
                  <a:schemeClr val="tx1"/>
                </a:solidFill>
              </a:rPr>
              <a:t> </a:t>
            </a:r>
            <a:r>
              <a:rPr lang="en-IN" sz="1700" dirty="0">
                <a:solidFill>
                  <a:schemeClr val="tx1"/>
                </a:solidFill>
              </a:rPr>
              <a:t>Hospital &amp; Research Centre, Mumbai. India</a:t>
            </a:r>
          </a:p>
          <a:p>
            <a:pPr algn="l"/>
            <a:r>
              <a:rPr lang="en-IN" sz="1700" dirty="0">
                <a:solidFill>
                  <a:schemeClr val="tx1"/>
                </a:solidFill>
              </a:rPr>
              <a:t>dr_bhat2@yahoo.com</a:t>
            </a:r>
          </a:p>
          <a:p>
            <a:pPr algn="l"/>
            <a:r>
              <a:rPr lang="en-IN" sz="1700" dirty="0">
                <a:solidFill>
                  <a:schemeClr val="tx1"/>
                </a:solidFill>
              </a:rPr>
              <a:t>www.drganapathibhat.in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3265" y="6259238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15656" y="17474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660158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2424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4704"/>
            <a:ext cx="8610600" cy="606896"/>
          </a:xfrm>
        </p:spPr>
        <p:txBody>
          <a:bodyPr>
            <a:noAutofit/>
          </a:bodyPr>
          <a:lstStyle/>
          <a:p>
            <a:r>
              <a:rPr lang="en-US" sz="2000" dirty="0" smtClean="0"/>
              <a:t>Immunotherapy in Cancer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Therapies that engage the immune system have been shown to improve patient survival in randomized, phase 3 cancer trials</a:t>
            </a: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  <a:p>
            <a:r>
              <a:rPr lang="en-US" sz="2000" dirty="0" smtClean="0"/>
              <a:t>Immunotherapies (</a:t>
            </a:r>
            <a:r>
              <a:rPr lang="en-US" sz="2000" dirty="0" smtClean="0">
                <a:solidFill>
                  <a:srgbClr val="FF0000"/>
                </a:solidFill>
              </a:rPr>
              <a:t>cytokines, checkpoint inhibitors, therapeutic vaccines, monoclonal antibodies</a:t>
            </a:r>
            <a:r>
              <a:rPr lang="en-US" sz="2000" dirty="0" smtClean="0"/>
              <a:t>) have been approved by the FDA to treat certain cancers</a:t>
            </a:r>
            <a:endParaRPr lang="en-US" sz="2000" baseline="30000" dirty="0" smtClean="0"/>
          </a:p>
          <a:p>
            <a:endParaRPr lang="en-US" sz="2200" dirty="0" smtClean="0"/>
          </a:p>
          <a:p>
            <a:endParaRPr lang="en-US" sz="1000" dirty="0" smtClean="0"/>
          </a:p>
          <a:p>
            <a:endParaRPr lang="en-US" sz="2200" dirty="0" smtClean="0"/>
          </a:p>
          <a:p>
            <a:endParaRPr lang="en-US" sz="12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1"/>
            <a:endParaRPr lang="en-US" sz="1800" dirty="0" smtClean="0"/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03089"/>
            <a:ext cx="748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Robert C, </a:t>
            </a:r>
            <a:r>
              <a:rPr lang="en-US" sz="800" dirty="0" err="1" smtClean="0">
                <a:solidFill>
                  <a:prstClr val="black"/>
                </a:solidFill>
              </a:rPr>
              <a:t>Wolchok</a:t>
            </a:r>
            <a:r>
              <a:rPr lang="en-US" sz="800" dirty="0" smtClean="0">
                <a:solidFill>
                  <a:prstClr val="black"/>
                </a:solidFill>
              </a:rPr>
              <a:t> JD,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2011;364(26):2517-2526.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Hodi</a:t>
            </a:r>
            <a:r>
              <a:rPr lang="en-US" sz="800" dirty="0" smtClean="0">
                <a:solidFill>
                  <a:prstClr val="black"/>
                </a:solidFill>
              </a:rPr>
              <a:t> FS, </a:t>
            </a:r>
            <a:r>
              <a:rPr lang="en-US" sz="800" dirty="0" err="1" smtClean="0">
                <a:solidFill>
                  <a:prstClr val="black"/>
                </a:solidFill>
              </a:rPr>
              <a:t>Urba</a:t>
            </a:r>
            <a:r>
              <a:rPr lang="en-US" sz="800" dirty="0" smtClean="0">
                <a:solidFill>
                  <a:prstClr val="black"/>
                </a:solidFill>
              </a:rPr>
              <a:t> WJ, et al. </a:t>
            </a:r>
            <a:r>
              <a:rPr lang="en-US" sz="800" i="1" dirty="0" smtClean="0">
                <a:solidFill>
                  <a:prstClr val="black"/>
                </a:solidFill>
              </a:rPr>
              <a:t>N Engl J Med.</a:t>
            </a:r>
            <a:r>
              <a:rPr lang="en-US" sz="800" dirty="0" smtClean="0">
                <a:solidFill>
                  <a:prstClr val="black"/>
                </a:solidFill>
              </a:rPr>
              <a:t> 2010;363(8):711-723.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Kantoff</a:t>
            </a:r>
            <a:r>
              <a:rPr lang="en-US" sz="800" dirty="0" smtClean="0">
                <a:solidFill>
                  <a:prstClr val="black"/>
                </a:solidFill>
              </a:rPr>
              <a:t> PW, </a:t>
            </a:r>
            <a:r>
              <a:rPr lang="en-US" sz="800" dirty="0" err="1" smtClean="0">
                <a:solidFill>
                  <a:prstClr val="black"/>
                </a:solidFill>
              </a:rPr>
              <a:t>Schellhammer</a:t>
            </a:r>
            <a:r>
              <a:rPr lang="en-US" sz="800" dirty="0" smtClean="0">
                <a:solidFill>
                  <a:prstClr val="black"/>
                </a:solidFill>
              </a:rPr>
              <a:t> PF,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2010;363(5):411-422.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Mellman</a:t>
            </a:r>
            <a:r>
              <a:rPr lang="en-US" sz="800" dirty="0" smtClean="0">
                <a:solidFill>
                  <a:prstClr val="black"/>
                </a:solidFill>
              </a:rPr>
              <a:t> I, </a:t>
            </a:r>
            <a:r>
              <a:rPr lang="en-US" sz="800" dirty="0" err="1" smtClean="0">
                <a:solidFill>
                  <a:prstClr val="black"/>
                </a:solidFill>
              </a:rPr>
              <a:t>Dranoff</a:t>
            </a:r>
            <a:r>
              <a:rPr lang="en-US" sz="800" dirty="0" smtClean="0">
                <a:solidFill>
                  <a:prstClr val="black"/>
                </a:solidFill>
              </a:rPr>
              <a:t> G, et al. </a:t>
            </a:r>
            <a:r>
              <a:rPr lang="en-US" sz="800" i="1" dirty="0" smtClean="0">
                <a:solidFill>
                  <a:prstClr val="black"/>
                </a:solidFill>
              </a:rPr>
              <a:t>Nature.</a:t>
            </a:r>
            <a:r>
              <a:rPr lang="en-US" sz="800" dirty="0" smtClean="0">
                <a:solidFill>
                  <a:prstClr val="black"/>
                </a:solidFill>
              </a:rPr>
              <a:t> 2011;480 (7378): 480-489.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82141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92696"/>
            <a:ext cx="8686800" cy="4503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timeline Immunotherapy</a:t>
            </a:r>
            <a:endParaRPr lang="en-US" sz="2000" b="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45" y="6128532"/>
            <a:ext cx="890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BCG, Bacille Calmette-Guerin; mABs, monoclonal antibodies; CA, cancer; IFN-</a:t>
            </a:r>
            <a:r>
              <a:rPr lang="el-GR" sz="800" dirty="0" smtClean="0">
                <a:solidFill>
                  <a:prstClr val="black"/>
                </a:solidFill>
                <a:cs typeface="Arial" pitchFamily="34" charset="0"/>
              </a:rPr>
              <a:t>α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, interferon alpha; IL-2, interleukin-2  </a:t>
            </a:r>
          </a:p>
          <a:p>
            <a:pPr marL="228600" indent="-228600"/>
            <a:endParaRPr lang="en-US" sz="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Kirkwood JM, </a:t>
            </a:r>
            <a:r>
              <a:rPr lang="en-US" sz="800" dirty="0" err="1" smtClean="0">
                <a:solidFill>
                  <a:prstClr val="black"/>
                </a:solidFill>
                <a:cs typeface="Arial" pitchFamily="34" charset="0"/>
              </a:rPr>
              <a:t>Ferrone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S, et al. </a:t>
            </a:r>
            <a:r>
              <a:rPr lang="en-US" sz="800" i="1" dirty="0" smtClean="0">
                <a:solidFill>
                  <a:prstClr val="black"/>
                </a:solidFill>
                <a:cs typeface="Arial" pitchFamily="34" charset="0"/>
              </a:rPr>
              <a:t>CA Cancer J Clin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. 2012;62(5):309-335.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Lesterhuis WJ, Punt CJ, et al. </a:t>
            </a:r>
            <a:r>
              <a:rPr lang="en-US" sz="800" i="1" dirty="0" smtClean="0">
                <a:solidFill>
                  <a:prstClr val="black"/>
                </a:solidFill>
                <a:cs typeface="Arial" pitchFamily="34" charset="0"/>
              </a:rPr>
              <a:t>Nat Rev Drug Discov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. 2011;10(8):591-600.</a:t>
            </a:r>
          </a:p>
        </p:txBody>
      </p:sp>
      <p:pic>
        <p:nvPicPr>
          <p:cNvPr id="37" name="Picture 36" descr="Renaissanc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63771" y="1323027"/>
            <a:ext cx="3280229" cy="4730105"/>
          </a:xfrm>
          <a:prstGeom prst="rect">
            <a:avLst/>
          </a:prstGeom>
        </p:spPr>
      </p:pic>
      <p:pic>
        <p:nvPicPr>
          <p:cNvPr id="38" name="Picture 37" descr="Skeptici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7903" y="1323027"/>
            <a:ext cx="2084737" cy="4730105"/>
          </a:xfrm>
          <a:prstGeom prst="rect">
            <a:avLst/>
          </a:prstGeom>
        </p:spPr>
      </p:pic>
      <p:pic>
        <p:nvPicPr>
          <p:cNvPr id="39" name="Picture 38" descr="Enthusia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3861" y="1323027"/>
            <a:ext cx="2338882" cy="4730105"/>
          </a:xfrm>
          <a:prstGeom prst="rect">
            <a:avLst/>
          </a:prstGeom>
        </p:spPr>
      </p:pic>
      <p:pic>
        <p:nvPicPr>
          <p:cNvPr id="40" name="Picture 39" descr="timeline_arrow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31" y="2862197"/>
            <a:ext cx="8125297" cy="3023366"/>
          </a:xfrm>
          <a:prstGeom prst="rect">
            <a:avLst/>
          </a:prstGeom>
        </p:spPr>
      </p:pic>
      <p:pic>
        <p:nvPicPr>
          <p:cNvPr id="41" name="Picture 40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480" y="4683251"/>
            <a:ext cx="274321" cy="26517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30681" y="1306473"/>
            <a:ext cx="1996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Arial" pitchFamily="34" charset="0"/>
              </a:rPr>
              <a:t>Enthusiasm Phase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40481" y="1306473"/>
            <a:ext cx="1996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Arial" pitchFamily="34" charset="0"/>
              </a:rPr>
              <a:t>Skepticism Phase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1720" y="1306473"/>
            <a:ext cx="224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Arial" pitchFamily="34" charset="0"/>
              </a:rPr>
              <a:t>Renaissance Phase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992754" y="159841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F8ABE"/>
                </a:solidFill>
                <a:cs typeface="Arial" pitchFamily="34" charset="0"/>
              </a:rPr>
              <a:t>1978-1985</a:t>
            </a:r>
            <a:endParaRPr lang="en-US" dirty="0">
              <a:solidFill>
                <a:srgbClr val="4F8AB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72074" y="159841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4F8ABE"/>
                </a:solidFill>
                <a:cs typeface="Arial" pitchFamily="34" charset="0"/>
              </a:rPr>
              <a:t>1985-1997</a:t>
            </a:r>
            <a:endParaRPr lang="en-US" dirty="0">
              <a:solidFill>
                <a:srgbClr val="4F8AB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00034" y="159841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F8ABE"/>
                </a:solidFill>
                <a:cs typeface="Arial" pitchFamily="34" charset="0"/>
              </a:rPr>
              <a:t>1997-</a:t>
            </a:r>
            <a:endParaRPr lang="en-US" dirty="0">
              <a:solidFill>
                <a:srgbClr val="4F8AB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1001" y="4750774"/>
            <a:ext cx="13563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1973 Discovery </a:t>
            </a:r>
            <a:b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of the </a:t>
            </a:r>
            <a:b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400" b="1" dirty="0" err="1" smtClean="0">
                <a:solidFill>
                  <a:prstClr val="black"/>
                </a:solidFill>
                <a:cs typeface="Arial" pitchFamily="34" charset="0"/>
              </a:rPr>
              <a:t>dendritic</a:t>
            </a: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 cell (Steinman)</a:t>
            </a:r>
          </a:p>
        </p:txBody>
      </p:sp>
      <p:pic>
        <p:nvPicPr>
          <p:cNvPr id="81" name="Picture 80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40" y="4439411"/>
            <a:ext cx="274321" cy="265177"/>
          </a:xfrm>
          <a:prstGeom prst="rect">
            <a:avLst/>
          </a:prstGeom>
        </p:spPr>
      </p:pic>
      <p:pic>
        <p:nvPicPr>
          <p:cNvPr id="82" name="Picture 81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3560" y="4058411"/>
            <a:ext cx="274321" cy="265177"/>
          </a:xfrm>
          <a:prstGeom prst="rect">
            <a:avLst/>
          </a:prstGeom>
        </p:spPr>
      </p:pic>
      <p:pic>
        <p:nvPicPr>
          <p:cNvPr id="83" name="Picture 82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2200" y="3875531"/>
            <a:ext cx="274321" cy="265177"/>
          </a:xfrm>
          <a:prstGeom prst="rect">
            <a:avLst/>
          </a:prstGeom>
        </p:spPr>
      </p:pic>
      <p:pic>
        <p:nvPicPr>
          <p:cNvPr id="84" name="Picture 83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7072" y="3723131"/>
            <a:ext cx="274321" cy="265177"/>
          </a:xfrm>
          <a:prstGeom prst="rect">
            <a:avLst/>
          </a:prstGeom>
        </p:spPr>
      </p:pic>
      <p:pic>
        <p:nvPicPr>
          <p:cNvPr id="85" name="Picture 84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67200" y="3555491"/>
            <a:ext cx="274321" cy="265177"/>
          </a:xfrm>
          <a:prstGeom prst="rect">
            <a:avLst/>
          </a:prstGeom>
        </p:spPr>
      </p:pic>
      <p:pic>
        <p:nvPicPr>
          <p:cNvPr id="86" name="Picture 85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4440" y="3509771"/>
            <a:ext cx="274321" cy="265177"/>
          </a:xfrm>
          <a:prstGeom prst="rect">
            <a:avLst/>
          </a:prstGeom>
        </p:spPr>
      </p:pic>
      <p:pic>
        <p:nvPicPr>
          <p:cNvPr id="87" name="Picture 86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6733" y="3555491"/>
            <a:ext cx="274321" cy="265177"/>
          </a:xfrm>
          <a:prstGeom prst="rect">
            <a:avLst/>
          </a:prstGeom>
        </p:spPr>
      </p:pic>
      <p:pic>
        <p:nvPicPr>
          <p:cNvPr id="88" name="Picture 87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6859" y="3616451"/>
            <a:ext cx="274321" cy="265177"/>
          </a:xfrm>
          <a:prstGeom prst="rect">
            <a:avLst/>
          </a:prstGeom>
        </p:spPr>
      </p:pic>
      <p:pic>
        <p:nvPicPr>
          <p:cNvPr id="89" name="Picture 88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4142" y="3771734"/>
            <a:ext cx="274321" cy="265177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1360963" y="2848094"/>
            <a:ext cx="11841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1976</a:t>
            </a:r>
            <a:b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1st study with BCG in bladder CA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909603" y="4402574"/>
            <a:ext cx="11841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1978 </a:t>
            </a:r>
            <a:b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</a:b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Discovery of tumor specific mABs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452555" y="2467094"/>
            <a:ext cx="14127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4040"/>
                </a:solidFill>
                <a:cs typeface="Arial" pitchFamily="34" charset="0"/>
              </a:rPr>
              <a:t>1985</a:t>
            </a:r>
            <a:r>
              <a:rPr lang="en-US" sz="1400" dirty="0" smtClean="0">
                <a:solidFill>
                  <a:srgbClr val="404040"/>
                </a:solidFill>
                <a:cs typeface="Arial" pitchFamily="34" charset="0"/>
              </a:rPr>
              <a:t/>
            </a:r>
            <a:br>
              <a:rPr lang="en-US" sz="1400" dirty="0" smtClean="0">
                <a:solidFill>
                  <a:srgbClr val="40404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404040"/>
                </a:solidFill>
                <a:cs typeface="Arial" pitchFamily="34" charset="0"/>
              </a:rPr>
              <a:t>1st study with adoptive T-cell transfer in CA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501654" y="4067294"/>
            <a:ext cx="13365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1990s </a:t>
            </a:r>
            <a:r>
              <a:rPr lang="en-US" sz="1400" b="1" dirty="0" smtClean="0">
                <a:solidFill>
                  <a:srgbClr val="404040"/>
                </a:solidFill>
                <a:cs typeface="Arial" pitchFamily="34" charset="0"/>
              </a:rPr>
              <a:t>Discovery of role of checkpoint inhibitors </a:t>
            </a:r>
            <a:br>
              <a:rPr lang="en-US" sz="1400" b="1" dirty="0" smtClean="0">
                <a:solidFill>
                  <a:srgbClr val="40404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404040"/>
                </a:solidFill>
                <a:cs typeface="Arial" pitchFamily="34" charset="0"/>
              </a:rPr>
              <a:t>in CA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732222" y="2097652"/>
            <a:ext cx="13302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1986</a:t>
            </a:r>
            <a:b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IFN-α (cytokine) approved for CA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613477" y="1978071"/>
            <a:ext cx="14008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4040"/>
                </a:solidFill>
                <a:cs typeface="Arial" pitchFamily="34" charset="0"/>
              </a:rPr>
              <a:t>1992</a:t>
            </a:r>
            <a:br>
              <a:rPr lang="en-US" sz="1600" b="1" dirty="0" smtClean="0">
                <a:solidFill>
                  <a:srgbClr val="40404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404040"/>
                </a:solidFill>
                <a:cs typeface="Arial" pitchFamily="34" charset="0"/>
              </a:rPr>
              <a:t>IL-2 (cytokine) approved </a:t>
            </a:r>
            <a:br>
              <a:rPr lang="en-US" sz="1400" b="1" dirty="0" smtClean="0">
                <a:solidFill>
                  <a:srgbClr val="40404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404040"/>
                </a:solidFill>
                <a:cs typeface="Arial" pitchFamily="34" charset="0"/>
              </a:rPr>
              <a:t>for CA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314929" y="4731804"/>
            <a:ext cx="119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1997 </a:t>
            </a:r>
            <a:b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1st mAB approved </a:t>
            </a:r>
            <a:b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for CA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820929" y="1936750"/>
            <a:ext cx="20281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2010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/>
            </a:r>
            <a:b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1st cellular immunotherapy approved for CA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662012" y="4434935"/>
            <a:ext cx="14325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2011</a:t>
            </a:r>
            <a:b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1st che</a:t>
            </a: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ckpo</a:t>
            </a: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int inhibitor approved </a:t>
            </a:r>
            <a:b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for CA</a:t>
            </a:r>
          </a:p>
        </p:txBody>
      </p:sp>
      <p:pic>
        <p:nvPicPr>
          <p:cNvPr id="99" name="Picture 98" descr="Active_B_cell_Sm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1911" y="3890771"/>
            <a:ext cx="274321" cy="265177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-56357" y="3309104"/>
            <a:ext cx="1245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1890s </a:t>
            </a:r>
            <a:b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1st CA vaccine developed (Coley)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89236" y="6305337"/>
            <a:ext cx="470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800" dirty="0" err="1" smtClean="0">
                <a:solidFill>
                  <a:prstClr val="black"/>
                </a:solidFill>
              </a:rPr>
              <a:t>Krummel</a:t>
            </a:r>
            <a:r>
              <a:rPr lang="en-US" sz="800" dirty="0" smtClean="0">
                <a:solidFill>
                  <a:prstClr val="black"/>
                </a:solidFill>
              </a:rPr>
              <a:t> MF, Allison JP. </a:t>
            </a:r>
            <a:r>
              <a:rPr lang="en-US" sz="800" i="1" dirty="0" smtClean="0">
                <a:solidFill>
                  <a:prstClr val="black"/>
                </a:solidFill>
              </a:rPr>
              <a:t>J Exp Med. </a:t>
            </a:r>
            <a:r>
              <a:rPr lang="en-US" sz="800" dirty="0" smtClean="0">
                <a:solidFill>
                  <a:prstClr val="black"/>
                </a:solidFill>
              </a:rPr>
              <a:t>1995;182(2):459-465.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800" dirty="0" err="1" smtClean="0">
                <a:solidFill>
                  <a:prstClr val="black"/>
                </a:solidFill>
              </a:rPr>
              <a:t>Lotze</a:t>
            </a:r>
            <a:r>
              <a:rPr lang="en-US" sz="800" dirty="0" smtClean="0">
                <a:solidFill>
                  <a:prstClr val="black"/>
                </a:solidFill>
              </a:rPr>
              <a:t> M. In: </a:t>
            </a:r>
            <a:r>
              <a:rPr lang="en-US" sz="800" i="1" dirty="0" smtClean="0">
                <a:solidFill>
                  <a:prstClr val="black"/>
                </a:solidFill>
              </a:rPr>
              <a:t>Cancer: Principles &amp; Practice of Oncology</a:t>
            </a:r>
            <a:r>
              <a:rPr lang="en-US" sz="800" dirty="0" smtClean="0">
                <a:solidFill>
                  <a:prstClr val="black"/>
                </a:solidFill>
              </a:rPr>
              <a:t>. 9th ed. 2011.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800" dirty="0" err="1" smtClean="0">
                <a:solidFill>
                  <a:prstClr val="black"/>
                </a:solidFill>
              </a:rPr>
              <a:t>Leget</a:t>
            </a:r>
            <a:r>
              <a:rPr lang="en-US" sz="800" dirty="0" smtClean="0">
                <a:solidFill>
                  <a:prstClr val="black"/>
                </a:solidFill>
              </a:rPr>
              <a:t> GA, </a:t>
            </a:r>
            <a:r>
              <a:rPr lang="en-US" sz="800" dirty="0" err="1" smtClean="0">
                <a:solidFill>
                  <a:prstClr val="black"/>
                </a:solidFill>
              </a:rPr>
              <a:t>Czuczman</a:t>
            </a:r>
            <a:r>
              <a:rPr lang="en-US" sz="800" dirty="0" smtClean="0">
                <a:solidFill>
                  <a:prstClr val="black"/>
                </a:solidFill>
              </a:rPr>
              <a:t> MS. </a:t>
            </a:r>
            <a:r>
              <a:rPr lang="en-US" sz="800" i="1" dirty="0" err="1" smtClean="0">
                <a:solidFill>
                  <a:prstClr val="black"/>
                </a:solidFill>
              </a:rPr>
              <a:t>Curr</a:t>
            </a:r>
            <a:r>
              <a:rPr lang="en-US" sz="800" i="1" dirty="0" smtClean="0">
                <a:solidFill>
                  <a:prstClr val="black"/>
                </a:solidFill>
              </a:rPr>
              <a:t> </a:t>
            </a:r>
            <a:r>
              <a:rPr lang="en-US" sz="800" i="1" dirty="0" err="1" smtClean="0">
                <a:solidFill>
                  <a:prstClr val="black"/>
                </a:solidFill>
              </a:rPr>
              <a:t>Opin</a:t>
            </a:r>
            <a:r>
              <a:rPr lang="en-US" sz="800" i="1" dirty="0" smtClean="0">
                <a:solidFill>
                  <a:prstClr val="black"/>
                </a:solidFill>
              </a:rPr>
              <a:t> </a:t>
            </a:r>
            <a:r>
              <a:rPr lang="en-US" sz="800" i="1" dirty="0" err="1" smtClean="0">
                <a:solidFill>
                  <a:prstClr val="black"/>
                </a:solidFill>
              </a:rPr>
              <a:t>Oncol</a:t>
            </a:r>
            <a:r>
              <a:rPr lang="en-US" sz="800" i="1" dirty="0" smtClean="0">
                <a:solidFill>
                  <a:prstClr val="black"/>
                </a:solidFill>
              </a:rPr>
              <a:t>. </a:t>
            </a:r>
            <a:r>
              <a:rPr lang="en-US" sz="800" dirty="0" smtClean="0">
                <a:solidFill>
                  <a:prstClr val="black"/>
                </a:solidFill>
              </a:rPr>
              <a:t>1998;10(6):548-551.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19970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9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4" y="847339"/>
            <a:ext cx="3606005" cy="1008112"/>
          </a:xfrm>
        </p:spPr>
        <p:txBody>
          <a:bodyPr>
            <a:noAutofit/>
          </a:bodyPr>
          <a:lstStyle/>
          <a:p>
            <a:pPr algn="l"/>
            <a:r>
              <a:rPr lang="en-IN" sz="2000" b="1" dirty="0">
                <a:solidFill>
                  <a:srgbClr val="FF0000"/>
                </a:solidFill>
              </a:rPr>
              <a:t>Intervention in the cancer-immunity cycle</a:t>
            </a:r>
            <a:r>
              <a:rPr lang="en-IN" sz="2000" b="1" dirty="0"/>
              <a:t> by immunotherapy </a:t>
            </a:r>
            <a:r>
              <a:rPr lang="en-IN" sz="2000" b="1" dirty="0" smtClean="0"/>
              <a:t>agents</a:t>
            </a:r>
            <a:r>
              <a:rPr lang="en-IN" sz="2000" b="1" dirty="0"/>
              <a:t/>
            </a:r>
            <a:br>
              <a:rPr lang="en-IN" sz="2000" b="1" dirty="0"/>
            </a:br>
            <a:endParaRPr lang="en-IN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47339"/>
            <a:ext cx="5616624" cy="586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91" y="2420888"/>
            <a:ext cx="2961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/>
              <a:t>Overcoming resistance and restoring a functional </a:t>
            </a:r>
            <a:r>
              <a:rPr lang="en-IN" sz="1600" dirty="0" err="1" smtClean="0"/>
              <a:t>immunesurveillance</a:t>
            </a:r>
            <a:r>
              <a:rPr lang="en-IN" sz="1600" dirty="0" smtClean="0"/>
              <a:t> system </a:t>
            </a:r>
            <a:r>
              <a:rPr lang="en-IN" sz="1600" dirty="0"/>
              <a:t>requires leveraging multiple, complementary mechanisms of action and agents that acts in multiple phases of the</a:t>
            </a:r>
          </a:p>
          <a:p>
            <a:r>
              <a:rPr lang="en-IN" sz="1600" dirty="0"/>
              <a:t>cancer-immunity cycle </a:t>
            </a:r>
            <a:r>
              <a:rPr lang="en-IN" sz="1600" b="1" dirty="0">
                <a:solidFill>
                  <a:srgbClr val="FF0000"/>
                </a:solidFill>
              </a:rPr>
              <a:t>(numbers denote the phases at which each type of immunotherapy acts)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65253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800" dirty="0" err="1"/>
              <a:t>Clin</a:t>
            </a:r>
            <a:r>
              <a:rPr lang="en-IN" sz="800" dirty="0"/>
              <a:t> </a:t>
            </a:r>
            <a:r>
              <a:rPr lang="en-IN" sz="800" dirty="0" err="1"/>
              <a:t>Transl</a:t>
            </a:r>
            <a:r>
              <a:rPr lang="en-IN" sz="800" dirty="0"/>
              <a:t> </a:t>
            </a:r>
            <a:r>
              <a:rPr lang="en-IN" sz="800" dirty="0" err="1"/>
              <a:t>Sci</a:t>
            </a:r>
            <a:r>
              <a:rPr lang="en-IN" sz="800" dirty="0"/>
              <a:t> (2016) 9, 89–104; doi:10.1111/cts.12391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2984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7" y="738873"/>
            <a:ext cx="8686800" cy="385871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Immunotherapy: Gaining approval</a:t>
            </a:r>
            <a:endParaRPr lang="en-US" sz="2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1665340"/>
              </p:ext>
            </p:extLst>
          </p:nvPr>
        </p:nvGraphicFramePr>
        <p:xfrm>
          <a:off x="654046" y="3209436"/>
          <a:ext cx="7764238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114"/>
                <a:gridCol w="34691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FDA-Approved </a:t>
                      </a:r>
                      <a:r>
                        <a:rPr lang="en-US" sz="1600" baseline="0" dirty="0" err="1" smtClean="0"/>
                        <a:t>Immunotherapies</a:t>
                      </a:r>
                      <a:r>
                        <a:rPr lang="en-US" sz="1600" baseline="30000" dirty="0" err="1" smtClean="0"/>
                        <a:t>a</a:t>
                      </a:r>
                      <a:endParaRPr lang="en-US" sz="16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276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Class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Approvals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Checkpoint inhibitor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Therapeutic</a:t>
                      </a:r>
                      <a:r>
                        <a:rPr lang="en-US" sz="1600" baseline="0" dirty="0" smtClean="0"/>
                        <a:t> vaccine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Monoclonal antibodies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1997, 1998, 2000, 2001, 2002, 2003,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2004, 2006, 2009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Cytokines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1986, 1992, 1995, 1998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608" y="5895867"/>
            <a:ext cx="6418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Mellman</a:t>
            </a:r>
            <a:r>
              <a:rPr lang="en-US" sz="800" dirty="0" smtClean="0">
                <a:solidFill>
                  <a:prstClr val="black"/>
                </a:solidFill>
              </a:rPr>
              <a:t> I, </a:t>
            </a:r>
            <a:r>
              <a:rPr lang="en-US" sz="800" dirty="0" err="1" smtClean="0">
                <a:solidFill>
                  <a:prstClr val="black"/>
                </a:solidFill>
              </a:rPr>
              <a:t>Dranoff</a:t>
            </a:r>
            <a:r>
              <a:rPr lang="en-US" sz="800" dirty="0" smtClean="0">
                <a:solidFill>
                  <a:prstClr val="black"/>
                </a:solidFill>
              </a:rPr>
              <a:t> G, et al. </a:t>
            </a:r>
            <a:r>
              <a:rPr lang="en-US" sz="800" i="1" dirty="0" smtClean="0">
                <a:solidFill>
                  <a:prstClr val="black"/>
                </a:solidFill>
              </a:rPr>
              <a:t>Nature</a:t>
            </a:r>
            <a:r>
              <a:rPr lang="en-US" sz="800" dirty="0" smtClean="0">
                <a:solidFill>
                  <a:prstClr val="black"/>
                </a:solidFill>
              </a:rPr>
              <a:t>. 2011;480(7378):480-489.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Kirkwood JM, </a:t>
            </a:r>
            <a:r>
              <a:rPr lang="en-US" sz="800" dirty="0" err="1" smtClean="0">
                <a:solidFill>
                  <a:prstClr val="black"/>
                </a:solidFill>
                <a:cs typeface="Arial" pitchFamily="34" charset="0"/>
              </a:rPr>
              <a:t>Ferrone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S, et al. </a:t>
            </a:r>
            <a:r>
              <a:rPr lang="en-US" sz="800" i="1" dirty="0" smtClean="0">
                <a:solidFill>
                  <a:prstClr val="black"/>
                </a:solidFill>
                <a:cs typeface="Arial" pitchFamily="34" charset="0"/>
              </a:rPr>
              <a:t>CA Cancer J </a:t>
            </a:r>
            <a:r>
              <a:rPr lang="en-US" sz="800" i="1" dirty="0" err="1" smtClean="0">
                <a:solidFill>
                  <a:prstClr val="black"/>
                </a:solidFill>
                <a:cs typeface="Arial" pitchFamily="34" charset="0"/>
              </a:rPr>
              <a:t>Clin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. 2012;62(5):309-335.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  <a:cs typeface="Arial" pitchFamily="34" charset="0"/>
              </a:rPr>
              <a:t>Lotze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M. In: </a:t>
            </a:r>
            <a:r>
              <a:rPr lang="en-US" sz="800" i="1" dirty="0" smtClean="0">
                <a:solidFill>
                  <a:prstClr val="black"/>
                </a:solidFill>
                <a:cs typeface="Arial" pitchFamily="34" charset="0"/>
              </a:rPr>
              <a:t>Cancer: Principles &amp; Practice of Oncology.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9th ed. 2011.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  <a:cs typeface="Arial" pitchFamily="34" charset="0"/>
              </a:rPr>
              <a:t>Sondak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VK, </a:t>
            </a:r>
            <a:r>
              <a:rPr lang="en-US" sz="800" dirty="0" err="1" smtClean="0">
                <a:solidFill>
                  <a:prstClr val="black"/>
                </a:solidFill>
                <a:cs typeface="Arial" pitchFamily="34" charset="0"/>
              </a:rPr>
              <a:t>Hauschild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A, et al. In: </a:t>
            </a:r>
            <a:r>
              <a:rPr lang="en-US" sz="800" i="1" dirty="0" smtClean="0">
                <a:solidFill>
                  <a:prstClr val="black"/>
                </a:solidFill>
                <a:cs typeface="Arial" pitchFamily="34" charset="0"/>
              </a:rPr>
              <a:t>Cancer: Principles &amp; Practice of Oncology.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9th ed. 2011.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Robinson MK, Weiner LM, et al. In: </a:t>
            </a:r>
            <a:r>
              <a:rPr lang="en-US" sz="800" i="1" dirty="0" smtClean="0">
                <a:solidFill>
                  <a:prstClr val="black"/>
                </a:solidFill>
                <a:cs typeface="Arial" pitchFamily="34" charset="0"/>
              </a:rPr>
              <a:t>Cancer: Principles &amp; Practice of Oncology.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9th ed. 2011.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504238" y="6562725"/>
            <a:ext cx="639762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36AC81F-1EC5-44CE-933E-3A9C4EA1CE06}" type="slidenum">
              <a:rPr lang="en-US" sz="1400" b="1">
                <a:solidFill>
                  <a:srgbClr val="1F497D"/>
                </a:solidFill>
              </a:rPr>
              <a:pPr algn="r"/>
              <a:t>13</a:t>
            </a:fld>
            <a:endParaRPr lang="en-US" sz="1400" b="1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130" y="1449451"/>
            <a:ext cx="779417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More than a dozen different immunotherapy agents have been approved, with the majority over the last decade</a:t>
            </a:r>
            <a:endParaRPr lang="en-US" sz="2000" baseline="30000" dirty="0" smtClean="0">
              <a:solidFill>
                <a:prstClr val="black"/>
              </a:solidFill>
            </a:endParaRPr>
          </a:p>
          <a:p>
            <a:pPr marL="231775" indent="-231775">
              <a:buClr>
                <a:srgbClr val="4F8ABE"/>
              </a:buClr>
              <a:buFont typeface="Arial" pitchFamily="34" charset="0"/>
              <a:buChar char="•"/>
            </a:pPr>
            <a:endParaRPr lang="en-US" sz="2000" baseline="30000" dirty="0">
              <a:solidFill>
                <a:prstClr val="black"/>
              </a:solidFill>
            </a:endParaRPr>
          </a:p>
          <a:p>
            <a:pPr marL="231775" indent="-231775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Immunotherapy agents currently approved target &gt;10 different cancer types</a:t>
            </a:r>
            <a:endParaRPr lang="en-US" sz="2000" baseline="300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54" y="5631544"/>
            <a:ext cx="7953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800" dirty="0" err="1" smtClean="0">
                <a:solidFill>
                  <a:prstClr val="black"/>
                </a:solidFill>
              </a:rPr>
              <a:t>Not</a:t>
            </a:r>
            <a:r>
              <a:rPr lang="en-US" sz="800" dirty="0" smtClean="0">
                <a:solidFill>
                  <a:prstClr val="black"/>
                </a:solidFill>
              </a:rPr>
              <a:t> inclusive of all immunotherapy classes.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19616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50198"/>
            <a:ext cx="3360812" cy="392801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Checkpoint Inhibitors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40944" y="5856324"/>
            <a:ext cx="81534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800" dirty="0" smtClean="0">
                <a:solidFill>
                  <a:prstClr val="black"/>
                </a:solidFill>
              </a:rPr>
              <a:t>CTLA-4, cytotoxic T lymphocyte-associated antigen 4; PD1, programmed cell death protein 1</a:t>
            </a:r>
          </a:p>
          <a:p>
            <a:pPr marL="228600" indent="-228600">
              <a:buFontTx/>
              <a:buAutoNum type="arabicPeriod"/>
            </a:pPr>
            <a:endParaRPr lang="en-US" sz="800" dirty="0" smtClean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Pardoll</a:t>
            </a:r>
            <a:r>
              <a:rPr lang="en-US" sz="800" dirty="0" smtClean="0">
                <a:solidFill>
                  <a:prstClr val="black"/>
                </a:solidFill>
              </a:rPr>
              <a:t> D. </a:t>
            </a:r>
            <a:r>
              <a:rPr lang="en-US" sz="800" i="1" dirty="0" smtClean="0">
                <a:solidFill>
                  <a:prstClr val="black"/>
                </a:solidFill>
              </a:rPr>
              <a:t>Nat Rev Cancer. </a:t>
            </a:r>
            <a:r>
              <a:rPr lang="en-US" sz="800" dirty="0" smtClean="0">
                <a:solidFill>
                  <a:prstClr val="black"/>
                </a:solidFill>
              </a:rPr>
              <a:t>2012;12(4):252-264.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Sharma P, Allison JP, et al. </a:t>
            </a:r>
            <a:r>
              <a:rPr lang="en-US" sz="800" i="1" dirty="0" smtClean="0">
                <a:solidFill>
                  <a:prstClr val="black"/>
                </a:solidFill>
              </a:rPr>
              <a:t>Nat Rev Cancer</a:t>
            </a:r>
            <a:r>
              <a:rPr lang="en-US" sz="800" dirty="0" smtClean="0">
                <a:solidFill>
                  <a:prstClr val="black"/>
                </a:solidFill>
              </a:rPr>
              <a:t>. 2011;11(11):805-812.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Hodi</a:t>
            </a:r>
            <a:r>
              <a:rPr lang="en-US" sz="800" dirty="0" smtClean="0">
                <a:solidFill>
                  <a:prstClr val="black"/>
                </a:solidFill>
              </a:rPr>
              <a:t> FS, </a:t>
            </a:r>
            <a:r>
              <a:rPr lang="en-US" sz="800" dirty="0" err="1" smtClean="0">
                <a:solidFill>
                  <a:prstClr val="black"/>
                </a:solidFill>
              </a:rPr>
              <a:t>Urba</a:t>
            </a:r>
            <a:r>
              <a:rPr lang="en-US" sz="800" dirty="0" smtClean="0">
                <a:solidFill>
                  <a:prstClr val="black"/>
                </a:solidFill>
              </a:rPr>
              <a:t> WJ,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2010;363(8):711-723.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Robert C, </a:t>
            </a:r>
            <a:r>
              <a:rPr lang="en-US" sz="800" dirty="0" err="1" smtClean="0">
                <a:solidFill>
                  <a:prstClr val="black"/>
                </a:solidFill>
              </a:rPr>
              <a:t>Wolchok</a:t>
            </a:r>
            <a:r>
              <a:rPr lang="en-US" sz="800" dirty="0" smtClean="0">
                <a:solidFill>
                  <a:prstClr val="black"/>
                </a:solidFill>
              </a:rPr>
              <a:t> JD,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2011;364(26):2517-2526.</a:t>
            </a:r>
          </a:p>
          <a:p>
            <a:pPr marL="228600" indent="-228600"/>
            <a:endParaRPr lang="en-US" sz="800" dirty="0" smtClean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58" y="1216113"/>
            <a:ext cx="3049538" cy="24622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indent="287338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Mechanism of action</a:t>
            </a:r>
            <a:endParaRPr lang="en-US" sz="1400" baseline="30000" dirty="0" smtClean="0">
              <a:solidFill>
                <a:prstClr val="black"/>
              </a:solidFill>
            </a:endParaRPr>
          </a:p>
          <a:p>
            <a:pPr marL="742950" lvl="1" indent="-285750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 smtClean="0">
                <a:solidFill>
                  <a:prstClr val="black"/>
                </a:solidFill>
              </a:rPr>
              <a:t>Block immune checkpoints that regulate T cell activation/function </a:t>
            </a:r>
          </a:p>
          <a:p>
            <a:pPr indent="287338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Examples</a:t>
            </a:r>
            <a:endParaRPr lang="en-US" sz="1400" baseline="30000" dirty="0" smtClean="0">
              <a:solidFill>
                <a:prstClr val="black"/>
              </a:solidFill>
            </a:endParaRPr>
          </a:p>
          <a:p>
            <a:pPr marL="742950" lvl="1" indent="-285750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 smtClean="0">
                <a:solidFill>
                  <a:prstClr val="black"/>
                </a:solidFill>
              </a:rPr>
              <a:t>CTLA-4 and PD1 </a:t>
            </a:r>
          </a:p>
          <a:p>
            <a:pPr indent="287338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Efficacy</a:t>
            </a:r>
            <a:endParaRPr lang="en-US" sz="1400" baseline="30000" dirty="0" smtClean="0">
              <a:solidFill>
                <a:prstClr val="black"/>
              </a:solidFill>
            </a:endParaRPr>
          </a:p>
          <a:p>
            <a:pPr lvl="1" indent="287338" defTabSz="741363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 smtClean="0">
                <a:solidFill>
                  <a:prstClr val="black"/>
                </a:solidFill>
              </a:rPr>
              <a:t>Extends overall survival in 	certain metastatic diseases</a:t>
            </a:r>
          </a:p>
          <a:p>
            <a:pPr lvl="1" indent="287338" defTabSz="741363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 smtClean="0">
                <a:solidFill>
                  <a:prstClr val="black"/>
                </a:solidFill>
              </a:rPr>
              <a:t>A significant effect on PFS not consistently observed</a:t>
            </a:r>
            <a:endParaRPr lang="en-US" sz="1400" b="1" dirty="0" smtClean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465925" y="3354403"/>
            <a:ext cx="2803561" cy="2444518"/>
            <a:chOff x="3424037" y="2523067"/>
            <a:chExt cx="3499395" cy="32097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5675" y="2523067"/>
              <a:ext cx="1923190" cy="188176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44978">
              <a:off x="3526190" y="3420630"/>
              <a:ext cx="1487192" cy="180630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583658" y="4184676"/>
              <a:ext cx="1071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Naive </a:t>
              </a:r>
              <a:br>
                <a:rPr lang="en-US" sz="1200" dirty="0" smtClean="0">
                  <a:solidFill>
                    <a:prstClr val="white"/>
                  </a:solidFill>
                </a:rPr>
              </a:br>
              <a:r>
                <a:rPr lang="en-US" sz="1200" dirty="0" smtClean="0">
                  <a:solidFill>
                    <a:prstClr val="white"/>
                  </a:solidFill>
                </a:rPr>
                <a:t>T cell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pic>
          <p:nvPicPr>
            <p:cNvPr id="31" name="Picture 30" descr="Antibod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7023977">
              <a:off x="4773300" y="4621746"/>
              <a:ext cx="284366" cy="28436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883946" y="4519781"/>
              <a:ext cx="1071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CTLA4 antibodies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21941" y="5271102"/>
              <a:ext cx="1071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PD1 antibodies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51761" y="2657155"/>
              <a:ext cx="1071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Activated APC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35" name="Picture 34" descr="Antibod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7023977">
              <a:off x="4806723" y="4428795"/>
              <a:ext cx="284366" cy="284366"/>
            </a:xfrm>
            <a:prstGeom prst="rect">
              <a:avLst/>
            </a:prstGeom>
          </p:spPr>
        </p:pic>
        <p:pic>
          <p:nvPicPr>
            <p:cNvPr id="36" name="Picture 35" descr="Antibod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736625">
              <a:off x="4267968" y="5094974"/>
              <a:ext cx="284366" cy="284366"/>
            </a:xfrm>
            <a:prstGeom prst="rect">
              <a:avLst/>
            </a:prstGeom>
          </p:spPr>
        </p:pic>
        <p:pic>
          <p:nvPicPr>
            <p:cNvPr id="37" name="Picture 36" descr="Antibod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250857">
              <a:off x="4452011" y="5014324"/>
              <a:ext cx="284366" cy="28436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424037" y="5051856"/>
              <a:ext cx="740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PD1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receptor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973985" y="5098179"/>
              <a:ext cx="313267" cy="84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710587" y="4323263"/>
              <a:ext cx="1074820" cy="181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619190" y="4087985"/>
              <a:ext cx="1041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CTLA4 receptor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34103" y="5940962"/>
            <a:ext cx="3524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800" dirty="0" err="1" smtClean="0">
                <a:solidFill>
                  <a:prstClr val="black"/>
                </a:solidFill>
              </a:rPr>
              <a:t>Brahmer</a:t>
            </a:r>
            <a:r>
              <a:rPr lang="en-US" sz="800" dirty="0" smtClean="0">
                <a:solidFill>
                  <a:prstClr val="black"/>
                </a:solidFill>
              </a:rPr>
              <a:t> JR, </a:t>
            </a:r>
            <a:r>
              <a:rPr lang="en-US" sz="800" dirty="0" err="1" smtClean="0">
                <a:solidFill>
                  <a:prstClr val="black"/>
                </a:solidFill>
              </a:rPr>
              <a:t>Wigginton</a:t>
            </a:r>
            <a:r>
              <a:rPr lang="en-US" sz="800" dirty="0" smtClean="0">
                <a:solidFill>
                  <a:prstClr val="black"/>
                </a:solidFill>
              </a:rPr>
              <a:t> JM,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2012;366(26): 2455-2465.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 err="1" smtClean="0">
                <a:solidFill>
                  <a:prstClr val="black"/>
                </a:solidFill>
              </a:rPr>
              <a:t>Topalian</a:t>
            </a:r>
            <a:r>
              <a:rPr lang="en-US" sz="800" dirty="0" smtClean="0">
                <a:solidFill>
                  <a:prstClr val="black"/>
                </a:solidFill>
              </a:rPr>
              <a:t> SL, </a:t>
            </a:r>
            <a:r>
              <a:rPr lang="en-US" sz="800" dirty="0" err="1" smtClean="0">
                <a:solidFill>
                  <a:prstClr val="black"/>
                </a:solidFill>
              </a:rPr>
              <a:t>Sznol</a:t>
            </a:r>
            <a:r>
              <a:rPr lang="en-US" sz="800" dirty="0" smtClean="0">
                <a:solidFill>
                  <a:prstClr val="black"/>
                </a:solidFill>
              </a:rPr>
              <a:t> M,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2012;366(26):</a:t>
            </a:r>
            <a:br>
              <a:rPr lang="en-US" sz="800" dirty="0" smtClean="0">
                <a:solidFill>
                  <a:prstClr val="black"/>
                </a:solidFill>
              </a:rPr>
            </a:br>
            <a:r>
              <a:rPr lang="en-US" sz="800" dirty="0" smtClean="0">
                <a:solidFill>
                  <a:prstClr val="black"/>
                </a:solidFill>
              </a:rPr>
              <a:t>2443-2454.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>
                <a:solidFill>
                  <a:prstClr val="black"/>
                </a:solidFill>
              </a:rPr>
              <a:t>Drake CG. Nat Rev </a:t>
            </a:r>
            <a:r>
              <a:rPr lang="en-US" sz="800" dirty="0" err="1">
                <a:solidFill>
                  <a:prstClr val="black"/>
                </a:solidFill>
              </a:rPr>
              <a:t>Immunol</a:t>
            </a:r>
            <a:r>
              <a:rPr lang="en-US" sz="800" dirty="0">
                <a:solidFill>
                  <a:prstClr val="black"/>
                </a:solidFill>
              </a:rPr>
              <a:t>. 2010;10(8):580-593.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 err="1">
                <a:solidFill>
                  <a:prstClr val="black"/>
                </a:solidFill>
              </a:rPr>
              <a:t>Kantoff</a:t>
            </a:r>
            <a:r>
              <a:rPr lang="en-US" sz="800" dirty="0">
                <a:solidFill>
                  <a:prstClr val="black"/>
                </a:solidFill>
              </a:rPr>
              <a:t> PW, </a:t>
            </a:r>
            <a:r>
              <a:rPr lang="en-US" sz="800" dirty="0" err="1">
                <a:solidFill>
                  <a:prstClr val="black"/>
                </a:solidFill>
              </a:rPr>
              <a:t>Schellhammer</a:t>
            </a:r>
            <a:r>
              <a:rPr lang="en-US" sz="800" dirty="0">
                <a:solidFill>
                  <a:prstClr val="black"/>
                </a:solidFill>
              </a:rPr>
              <a:t> PF, et al. N </a:t>
            </a:r>
            <a:r>
              <a:rPr lang="en-US" sz="800" dirty="0" err="1">
                <a:solidFill>
                  <a:prstClr val="black"/>
                </a:solidFill>
              </a:rPr>
              <a:t>Engl</a:t>
            </a:r>
            <a:r>
              <a:rPr lang="en-US" sz="800" dirty="0">
                <a:solidFill>
                  <a:prstClr val="black"/>
                </a:solidFill>
              </a:rPr>
              <a:t> J Med. 2010;363(5):411-422.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 err="1">
                <a:solidFill>
                  <a:prstClr val="black"/>
                </a:solidFill>
              </a:rPr>
              <a:t>Kantoff</a:t>
            </a:r>
            <a:r>
              <a:rPr lang="en-US" sz="800" dirty="0">
                <a:solidFill>
                  <a:prstClr val="black"/>
                </a:solidFill>
              </a:rPr>
              <a:t> PW, Godfrey WR, et al. J </a:t>
            </a:r>
            <a:r>
              <a:rPr lang="en-US" sz="800" dirty="0" err="1">
                <a:solidFill>
                  <a:prstClr val="black"/>
                </a:solidFill>
              </a:rPr>
              <a:t>Clin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Oncol</a:t>
            </a:r>
            <a:r>
              <a:rPr lang="en-US" sz="800" dirty="0">
                <a:solidFill>
                  <a:prstClr val="black"/>
                </a:solidFill>
              </a:rPr>
              <a:t>. 2010;28(7):1099-1105.</a:t>
            </a:r>
          </a:p>
          <a:p>
            <a:pPr marL="228600" indent="-228600">
              <a:buFont typeface="+mj-lt"/>
              <a:buAutoNum type="arabicPeriod" startAt="5"/>
            </a:pPr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5344845" y="755637"/>
            <a:ext cx="3390528" cy="43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Therapeutic Cancer Vaccines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258374" y="1166123"/>
            <a:ext cx="3374522" cy="2123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indent="287338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Mechanism of action</a:t>
            </a:r>
            <a:endParaRPr lang="en-US" sz="1200" baseline="30000" dirty="0" smtClean="0">
              <a:solidFill>
                <a:prstClr val="black"/>
              </a:solidFill>
            </a:endParaRPr>
          </a:p>
          <a:p>
            <a:pPr marL="800100" lvl="1" indent="-342900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200" dirty="0" smtClean="0">
                <a:solidFill>
                  <a:prstClr val="black"/>
                </a:solidFill>
              </a:rPr>
              <a:t>Activation of T cells to seek out and destroy target cancer cells </a:t>
            </a:r>
          </a:p>
          <a:p>
            <a:pPr marL="800100" lvl="1" indent="-342900">
              <a:buClr>
                <a:srgbClr val="4F8ABE"/>
              </a:buClr>
              <a:buFont typeface="Arial" pitchFamily="34" charset="0"/>
              <a:buChar char="–"/>
            </a:pPr>
            <a:endParaRPr lang="en-US" sz="1200" dirty="0" smtClean="0">
              <a:solidFill>
                <a:prstClr val="black"/>
              </a:solidFill>
            </a:endParaRPr>
          </a:p>
          <a:p>
            <a:pPr indent="287338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Efficacy</a:t>
            </a:r>
            <a:endParaRPr lang="en-US" sz="1200" baseline="30000" dirty="0" smtClean="0">
              <a:solidFill>
                <a:prstClr val="black"/>
              </a:solidFill>
            </a:endParaRPr>
          </a:p>
          <a:p>
            <a:pPr marL="800100" lvl="1" indent="-342900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200" dirty="0" smtClean="0">
                <a:solidFill>
                  <a:prstClr val="black"/>
                </a:solidFill>
              </a:rPr>
              <a:t>Extended overall survival in certain metastatic diseases without an effect on PFS</a:t>
            </a:r>
          </a:p>
          <a:p>
            <a:pPr marL="800100" lvl="1" indent="-342900">
              <a:buClr>
                <a:srgbClr val="4F8ABE"/>
              </a:buClr>
              <a:buFont typeface="Arial" pitchFamily="34" charset="0"/>
              <a:buChar char="–"/>
            </a:pPr>
            <a:endParaRPr lang="en-US" dirty="0" smtClean="0">
              <a:solidFill>
                <a:prstClr val="black"/>
              </a:solidFill>
            </a:endParaRPr>
          </a:p>
          <a:p>
            <a:pPr marL="800100" lvl="1" indent="-342900">
              <a:buClr>
                <a:srgbClr val="4F8ABE"/>
              </a:buClr>
              <a:buFont typeface="Arial" pitchFamily="34" charset="0"/>
              <a:buChar char="–"/>
            </a:pP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49106" y="3289781"/>
            <a:ext cx="2912107" cy="2813097"/>
            <a:chOff x="6042527" y="2890696"/>
            <a:chExt cx="3073316" cy="2813097"/>
          </a:xfrm>
        </p:grpSpPr>
        <p:grpSp>
          <p:nvGrpSpPr>
            <p:cNvPr id="43" name="Group 42"/>
            <p:cNvGrpSpPr/>
            <p:nvPr/>
          </p:nvGrpSpPr>
          <p:grpSpPr>
            <a:xfrm>
              <a:off x="6042527" y="2890696"/>
              <a:ext cx="2778546" cy="2813097"/>
              <a:chOff x="4961806" y="1447800"/>
              <a:chExt cx="3737347" cy="4269486"/>
            </a:xfrm>
          </p:grpSpPr>
          <p:pic>
            <p:nvPicPr>
              <p:cNvPr id="44" name="Picture 43" descr="Active_APC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270769" y="1833453"/>
                <a:ext cx="1094306" cy="1070736"/>
              </a:xfrm>
              <a:prstGeom prst="rect">
                <a:avLst/>
              </a:prstGeom>
            </p:spPr>
          </p:pic>
          <p:pic>
            <p:nvPicPr>
              <p:cNvPr id="45" name="Picture 44" descr="Tumor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45070" y="3562066"/>
                <a:ext cx="3439181" cy="2155220"/>
              </a:xfrm>
              <a:prstGeom prst="rect">
                <a:avLst/>
              </a:prstGeom>
            </p:spPr>
          </p:pic>
          <p:pic>
            <p:nvPicPr>
              <p:cNvPr id="46" name="Picture 45" descr="Naive_T-cell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086999" y="1936750"/>
                <a:ext cx="347138" cy="348544"/>
              </a:xfrm>
              <a:prstGeom prst="rect">
                <a:avLst/>
              </a:prstGeom>
            </p:spPr>
          </p:pic>
          <p:pic>
            <p:nvPicPr>
              <p:cNvPr id="47" name="Picture 46" descr="Naive_T-cell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679719" y="1588206"/>
                <a:ext cx="347138" cy="348544"/>
              </a:xfrm>
              <a:prstGeom prst="rect">
                <a:avLst/>
              </a:prstGeom>
            </p:spPr>
          </p:pic>
          <p:pic>
            <p:nvPicPr>
              <p:cNvPr id="48" name="Picture 47" descr="Naive_T-cell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010875" y="2626784"/>
                <a:ext cx="347138" cy="348544"/>
              </a:xfrm>
              <a:prstGeom prst="rect">
                <a:avLst/>
              </a:prstGeom>
            </p:spPr>
          </p:pic>
          <p:pic>
            <p:nvPicPr>
              <p:cNvPr id="49" name="Picture 48" descr="T-cell_1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915223" y="1846438"/>
                <a:ext cx="790530" cy="797556"/>
              </a:xfrm>
              <a:prstGeom prst="rect">
                <a:avLst/>
              </a:prstGeom>
            </p:spPr>
          </p:pic>
          <p:pic>
            <p:nvPicPr>
              <p:cNvPr id="50" name="Picture 49" descr="T-cell_2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889314" y="1914172"/>
                <a:ext cx="790530" cy="797556"/>
              </a:xfrm>
              <a:prstGeom prst="rect">
                <a:avLst/>
              </a:prstGeom>
            </p:spPr>
          </p:pic>
          <p:pic>
            <p:nvPicPr>
              <p:cNvPr id="51" name="Picture 50" descr="T-cell_3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463579" y="2517422"/>
                <a:ext cx="790530" cy="797556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4961806" y="1447800"/>
                <a:ext cx="811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Naive </a:t>
                </a:r>
                <a:br>
                  <a:rPr lang="en-US" sz="1200" dirty="0" smtClean="0">
                    <a:solidFill>
                      <a:prstClr val="black"/>
                    </a:solidFill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</a:rPr>
                  <a:t>T cell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712337" y="1447800"/>
                <a:ext cx="1342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Activated </a:t>
                </a:r>
                <a:br>
                  <a:rPr lang="en-US" sz="1200" dirty="0" smtClean="0">
                    <a:solidFill>
                      <a:prstClr val="black"/>
                    </a:solidFill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</a:rPr>
                  <a:t>APC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122451" y="2531529"/>
                <a:ext cx="1293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Activated </a:t>
                </a:r>
                <a:br>
                  <a:rPr lang="en-US" sz="1200" dirty="0" smtClean="0">
                    <a:solidFill>
                      <a:prstClr val="black"/>
                    </a:solidFill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</a:rPr>
                  <a:t>T cell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973663" y="5071289"/>
                <a:ext cx="17254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Abnormal </a:t>
                </a:r>
                <a:br>
                  <a:rPr lang="en-US" sz="1200" dirty="0" smtClean="0">
                    <a:solidFill>
                      <a:prstClr val="black"/>
                    </a:solidFill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</a:rPr>
                  <a:t>cells/tissue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H="1">
                <a:off x="7907867" y="4157133"/>
                <a:ext cx="237067" cy="2878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7080422" y="4769708"/>
                <a:ext cx="333635" cy="3954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7390353" y="4193264"/>
              <a:ext cx="1725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Normal </a:t>
              </a:r>
              <a:br>
                <a:rPr lang="en-US" sz="1200" dirty="0" smtClean="0">
                  <a:solidFill>
                    <a:prstClr val="black"/>
                  </a:solidFill>
                </a:rPr>
              </a:br>
              <a:r>
                <a:rPr lang="en-US" sz="1200" dirty="0" smtClean="0">
                  <a:solidFill>
                    <a:prstClr val="black"/>
                  </a:solidFill>
                </a:rPr>
                <a:t>cells/tissue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77207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7" y="665338"/>
            <a:ext cx="4207768" cy="564765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Monoclonal Antibodies (mABs)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099" y="1103901"/>
            <a:ext cx="3902755" cy="28315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indent="231775" defTabSz="231775">
              <a:spcAft>
                <a:spcPts val="1200"/>
              </a:spcAft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Mechanism of action</a:t>
            </a:r>
            <a:endParaRPr lang="en-US" sz="1400" baseline="30000" dirty="0" smtClean="0">
              <a:solidFill>
                <a:prstClr val="black"/>
              </a:solidFill>
            </a:endParaRPr>
          </a:p>
          <a:p>
            <a:pPr marL="742950" lvl="1" indent="-285750" defTabSz="231775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 smtClean="0">
                <a:solidFill>
                  <a:prstClr val="black"/>
                </a:solidFill>
              </a:rPr>
              <a:t>Differs between agents</a:t>
            </a:r>
          </a:p>
          <a:p>
            <a:pPr marL="742950" lvl="1" indent="-285750" defTabSz="231775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 smtClean="0">
                <a:solidFill>
                  <a:prstClr val="black"/>
                </a:solidFill>
              </a:rPr>
              <a:t>Bind to their specific target antigen ultimately causing 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cell death</a:t>
            </a:r>
            <a:r>
              <a:rPr lang="en-US" sz="1400" baseline="30000" dirty="0" smtClean="0">
                <a:solidFill>
                  <a:prstClr val="black"/>
                </a:solidFill>
              </a:rPr>
              <a:t> </a:t>
            </a:r>
          </a:p>
          <a:p>
            <a:pPr marL="742950" lvl="1" indent="-285750" defTabSz="231775">
              <a:buClr>
                <a:srgbClr val="4F8ABE"/>
              </a:buClr>
              <a:buFont typeface="Arial" pitchFamily="34" charset="0"/>
              <a:buChar char="–"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indent="231775" defTabSz="231775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Efficacy</a:t>
            </a:r>
            <a:endParaRPr lang="en-US" sz="1400" baseline="30000" dirty="0" smtClean="0">
              <a:solidFill>
                <a:prstClr val="black"/>
              </a:solidFill>
            </a:endParaRPr>
          </a:p>
          <a:p>
            <a:pPr marL="742950" lvl="1" indent="-285750" defTabSz="231775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 smtClean="0">
                <a:solidFill>
                  <a:prstClr val="black"/>
                </a:solidFill>
              </a:rPr>
              <a:t>Improved overall and progression-free survival (PFS) in randomized, phase 3 clinical trials in breast cancer, colorectal cancer, leukemia, and head and neck cancer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099295"/>
            <a:ext cx="474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Cheson</a:t>
            </a:r>
            <a:r>
              <a:rPr lang="en-US" sz="800" dirty="0" smtClean="0">
                <a:solidFill>
                  <a:prstClr val="black"/>
                </a:solidFill>
              </a:rPr>
              <a:t> BD, Leonard JP. </a:t>
            </a:r>
            <a:r>
              <a:rPr lang="en-US" sz="800" i="1" dirty="0" smtClean="0">
                <a:solidFill>
                  <a:prstClr val="black"/>
                </a:solidFill>
              </a:rPr>
              <a:t>N Engl J Med</a:t>
            </a:r>
            <a:r>
              <a:rPr lang="en-US" sz="800" dirty="0" smtClean="0">
                <a:solidFill>
                  <a:prstClr val="black"/>
                </a:solidFill>
              </a:rPr>
              <a:t>. 2008;359(6):613-626.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Weiner LM, Wang S. </a:t>
            </a:r>
            <a:r>
              <a:rPr lang="en-US" sz="800" i="1" dirty="0" smtClean="0">
                <a:solidFill>
                  <a:prstClr val="black"/>
                </a:solidFill>
              </a:rPr>
              <a:t>Nat Rev </a:t>
            </a:r>
            <a:r>
              <a:rPr lang="en-US" sz="800" i="1" dirty="0" err="1" smtClean="0">
                <a:solidFill>
                  <a:prstClr val="black"/>
                </a:solidFill>
              </a:rPr>
              <a:t>Immunol</a:t>
            </a:r>
            <a:r>
              <a:rPr lang="en-US" sz="800" dirty="0" smtClean="0">
                <a:solidFill>
                  <a:prstClr val="black"/>
                </a:solidFill>
              </a:rPr>
              <a:t>. 2010;10(5):317-327.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Slamon DJ, Norton L, et al. </a:t>
            </a:r>
            <a:r>
              <a:rPr lang="en-US" sz="800" i="1" dirty="0" smtClean="0">
                <a:solidFill>
                  <a:prstClr val="black"/>
                </a:solidFill>
              </a:rPr>
              <a:t>N Engl J Med</a:t>
            </a:r>
            <a:r>
              <a:rPr lang="en-US" sz="800" dirty="0" smtClean="0">
                <a:solidFill>
                  <a:prstClr val="black"/>
                </a:solidFill>
              </a:rPr>
              <a:t>. 2001;344(11):783-792.</a:t>
            </a:r>
            <a:endParaRPr lang="en-US" sz="8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Curran D, Bonner JA, et al. </a:t>
            </a:r>
            <a:r>
              <a:rPr lang="en-US" sz="800" i="1" dirty="0" smtClean="0">
                <a:solidFill>
                  <a:prstClr val="black"/>
                </a:solidFill>
              </a:rPr>
              <a:t>J Clin Oncol</a:t>
            </a:r>
            <a:r>
              <a:rPr lang="en-US" sz="800" dirty="0" smtClean="0">
                <a:solidFill>
                  <a:prstClr val="black"/>
                </a:solidFill>
              </a:rPr>
              <a:t>. 2007;25(16):2191-2197.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6342" y="6099295"/>
            <a:ext cx="413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800" dirty="0" smtClean="0">
                <a:solidFill>
                  <a:prstClr val="black"/>
                </a:solidFill>
              </a:rPr>
              <a:t>Vermorken JB, </a:t>
            </a:r>
            <a:r>
              <a:rPr lang="en-US" sz="800" dirty="0" err="1" smtClean="0">
                <a:solidFill>
                  <a:prstClr val="black"/>
                </a:solidFill>
              </a:rPr>
              <a:t>Hitt</a:t>
            </a:r>
            <a:r>
              <a:rPr lang="en-US" sz="800" dirty="0" smtClean="0">
                <a:solidFill>
                  <a:prstClr val="black"/>
                </a:solidFill>
              </a:rPr>
              <a:t> R, et al. </a:t>
            </a:r>
            <a:r>
              <a:rPr lang="en-US" sz="800" i="1" dirty="0" smtClean="0">
                <a:solidFill>
                  <a:prstClr val="black"/>
                </a:solidFill>
              </a:rPr>
              <a:t>N Engl J Med</a:t>
            </a:r>
            <a:r>
              <a:rPr lang="en-US" sz="800" dirty="0" smtClean="0">
                <a:solidFill>
                  <a:prstClr val="black"/>
                </a:solidFill>
              </a:rPr>
              <a:t>. 2008;359(11):1116-1127.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 err="1" smtClean="0">
                <a:solidFill>
                  <a:prstClr val="black"/>
                </a:solidFill>
              </a:rPr>
              <a:t>Jonker</a:t>
            </a:r>
            <a:r>
              <a:rPr lang="en-US" sz="800" dirty="0" smtClean="0">
                <a:solidFill>
                  <a:prstClr val="black"/>
                </a:solidFill>
              </a:rPr>
              <a:t> DJ, Moore MJ, et al. </a:t>
            </a:r>
            <a:r>
              <a:rPr lang="en-US" sz="800" i="1" dirty="0" smtClean="0">
                <a:solidFill>
                  <a:prstClr val="black"/>
                </a:solidFill>
              </a:rPr>
              <a:t>N Engl J Med</a:t>
            </a:r>
            <a:r>
              <a:rPr lang="en-US" sz="800" dirty="0" smtClean="0">
                <a:solidFill>
                  <a:prstClr val="black"/>
                </a:solidFill>
              </a:rPr>
              <a:t>. 2007;357(20):2040-2048.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 err="1" smtClean="0">
                <a:solidFill>
                  <a:prstClr val="black"/>
                </a:solidFill>
              </a:rPr>
              <a:t>Robak</a:t>
            </a:r>
            <a:r>
              <a:rPr lang="en-US" sz="800" dirty="0" smtClean="0">
                <a:solidFill>
                  <a:prstClr val="black"/>
                </a:solidFill>
              </a:rPr>
              <a:t> T, </a:t>
            </a:r>
            <a:r>
              <a:rPr lang="en-US" sz="800" dirty="0" err="1" smtClean="0">
                <a:solidFill>
                  <a:prstClr val="black"/>
                </a:solidFill>
              </a:rPr>
              <a:t>Moiseev</a:t>
            </a:r>
            <a:r>
              <a:rPr lang="en-US" sz="800" dirty="0" smtClean="0">
                <a:solidFill>
                  <a:prstClr val="black"/>
                </a:solidFill>
              </a:rPr>
              <a:t> SI, et al. </a:t>
            </a:r>
            <a:r>
              <a:rPr lang="en-US" sz="800" i="1" dirty="0" smtClean="0">
                <a:solidFill>
                  <a:prstClr val="black"/>
                </a:solidFill>
              </a:rPr>
              <a:t>J Clin Oncol</a:t>
            </a:r>
            <a:r>
              <a:rPr lang="en-US" sz="800" dirty="0" smtClean="0">
                <a:solidFill>
                  <a:prstClr val="black"/>
                </a:solidFill>
              </a:rPr>
              <a:t>. 2010;28(10):1756-1765</a:t>
            </a:r>
            <a:r>
              <a:rPr lang="en-US" sz="800" dirty="0">
                <a:solidFill>
                  <a:prstClr val="black"/>
                </a:solidFill>
              </a:rPr>
              <a:t>. 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>
                <a:solidFill>
                  <a:prstClr val="black"/>
                </a:solidFill>
              </a:rPr>
              <a:t>Bachmann MF, </a:t>
            </a:r>
            <a:r>
              <a:rPr lang="en-US" sz="800" dirty="0" err="1">
                <a:solidFill>
                  <a:prstClr val="black"/>
                </a:solidFill>
              </a:rPr>
              <a:t>Oxenius</a:t>
            </a:r>
            <a:r>
              <a:rPr lang="en-US" sz="800" dirty="0">
                <a:solidFill>
                  <a:prstClr val="black"/>
                </a:solidFill>
              </a:rPr>
              <a:t> A. EMBO Rep. 2007;8(12):1142-1148.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 err="1">
                <a:solidFill>
                  <a:prstClr val="black"/>
                </a:solidFill>
              </a:rPr>
              <a:t>Lotze</a:t>
            </a:r>
            <a:r>
              <a:rPr lang="en-US" sz="800" dirty="0">
                <a:solidFill>
                  <a:prstClr val="black"/>
                </a:solidFill>
              </a:rPr>
              <a:t> M. In: Cancer: Principles &amp; Practice of Oncology. 9th ed. 2011.</a:t>
            </a:r>
            <a:endParaRPr lang="en-US" sz="800" dirty="0" smtClean="0">
              <a:solidFill>
                <a:prstClr val="black"/>
              </a:solidFill>
            </a:endParaRPr>
          </a:p>
          <a:p>
            <a:pPr marL="228600" indent="-228600"/>
            <a:endParaRPr lang="en-US" sz="800" dirty="0" smtClean="0">
              <a:solidFill>
                <a:prstClr val="black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54742" y="3789833"/>
            <a:ext cx="2988991" cy="2285768"/>
            <a:chOff x="4743084" y="2099727"/>
            <a:chExt cx="4417100" cy="3068312"/>
          </a:xfrm>
        </p:grpSpPr>
        <p:sp>
          <p:nvSpPr>
            <p:cNvPr id="35" name="Right Arrow 34"/>
            <p:cNvSpPr/>
            <p:nvPr/>
          </p:nvSpPr>
          <p:spPr>
            <a:xfrm rot="5400000">
              <a:off x="6475193" y="4113322"/>
              <a:ext cx="1031668" cy="388368"/>
            </a:xfrm>
            <a:prstGeom prst="rightArrow">
              <a:avLst/>
            </a:prstGeom>
            <a:solidFill>
              <a:srgbClr val="BFBF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36" name="Picture 35" descr="Tumor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9487" y="3090249"/>
              <a:ext cx="1428246" cy="9997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403119" y="3344437"/>
              <a:ext cx="110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Tumor </a:t>
              </a:r>
              <a:br>
                <a:rPr lang="en-US" sz="1200" dirty="0" smtClean="0">
                  <a:solidFill>
                    <a:prstClr val="white"/>
                  </a:solidFill>
                </a:rPr>
              </a:br>
              <a:r>
                <a:rPr lang="en-US" sz="1200" dirty="0" smtClean="0">
                  <a:solidFill>
                    <a:prstClr val="white"/>
                  </a:solidFill>
                </a:rPr>
                <a:t>cell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pic>
          <p:nvPicPr>
            <p:cNvPr id="39" name="Picture 38" descr="T-cell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9927" y="2248930"/>
              <a:ext cx="671502" cy="741246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066272" y="4860262"/>
              <a:ext cx="38276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Tumor cell death</a:t>
              </a:r>
              <a:endParaRPr lang="en-US" sz="1400" baseline="30000" dirty="0">
                <a:solidFill>
                  <a:prstClr val="black"/>
                </a:solidFill>
              </a:endParaRPr>
            </a:p>
          </p:txBody>
        </p:sp>
        <p:pic>
          <p:nvPicPr>
            <p:cNvPr id="41" name="Picture 40" descr="Cytokin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4766" y="3195283"/>
              <a:ext cx="165372" cy="146423"/>
            </a:xfrm>
            <a:prstGeom prst="rect">
              <a:avLst/>
            </a:prstGeom>
          </p:spPr>
        </p:pic>
        <p:pic>
          <p:nvPicPr>
            <p:cNvPr id="42" name="Picture 41" descr="Antibod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7200000">
              <a:off x="5611604" y="3199144"/>
              <a:ext cx="294342" cy="294342"/>
            </a:xfrm>
            <a:prstGeom prst="rect">
              <a:avLst/>
            </a:prstGeom>
          </p:spPr>
        </p:pic>
        <p:pic>
          <p:nvPicPr>
            <p:cNvPr id="43" name="Picture 42" descr="Cytokin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2046" y="2651438"/>
              <a:ext cx="165371" cy="146423"/>
            </a:xfrm>
            <a:prstGeom prst="rect">
              <a:avLst/>
            </a:prstGeom>
          </p:spPr>
        </p:pic>
        <p:pic>
          <p:nvPicPr>
            <p:cNvPr id="44" name="Picture 43" descr="Antibod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4294485">
              <a:off x="5893748" y="2538568"/>
              <a:ext cx="294342" cy="294342"/>
            </a:xfrm>
            <a:prstGeom prst="rect">
              <a:avLst/>
            </a:prstGeom>
          </p:spPr>
        </p:pic>
        <p:pic>
          <p:nvPicPr>
            <p:cNvPr id="45" name="Picture 44" descr="Cytokin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55517" y="3417211"/>
              <a:ext cx="165371" cy="146422"/>
            </a:xfrm>
            <a:prstGeom prst="rect">
              <a:avLst/>
            </a:prstGeom>
          </p:spPr>
        </p:pic>
        <p:pic>
          <p:nvPicPr>
            <p:cNvPr id="46" name="Picture 45" descr="Antibod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7235941">
              <a:off x="8040253" y="3299478"/>
              <a:ext cx="294342" cy="294342"/>
            </a:xfrm>
            <a:prstGeom prst="rect">
              <a:avLst/>
            </a:prstGeom>
          </p:spPr>
        </p:pic>
        <p:pic>
          <p:nvPicPr>
            <p:cNvPr id="47" name="Picture 46" descr="Antibody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1098810">
              <a:off x="7883007" y="2771127"/>
              <a:ext cx="294342" cy="29434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927602" y="2099727"/>
              <a:ext cx="780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T cell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63273" y="3561028"/>
              <a:ext cx="1096911" cy="28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Drug-mAb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71375" y="2202940"/>
              <a:ext cx="1211093" cy="28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Cytokine-mAb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43084" y="3371553"/>
              <a:ext cx="936405" cy="478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Toxin-mAb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7623908" y="3055815"/>
              <a:ext cx="277446" cy="41421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7686121" y="3479575"/>
              <a:ext cx="300718" cy="72554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3"/>
            </p:cNvCxnSpPr>
            <p:nvPr/>
          </p:nvCxnSpPr>
          <p:spPr>
            <a:xfrm>
              <a:off x="6087435" y="2825366"/>
              <a:ext cx="232445" cy="60565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925306" y="3357378"/>
              <a:ext cx="373258" cy="17023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010021" y="3999891"/>
              <a:ext cx="1103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Receptor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 flipV="1">
              <a:off x="7460857" y="3600956"/>
              <a:ext cx="84626" cy="398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5351746" y="776003"/>
            <a:ext cx="3117648" cy="37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Cytokines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021424" y="1089962"/>
            <a:ext cx="3778292" cy="246221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231775" defTabSz="520700">
              <a:buClr>
                <a:srgbClr val="4F8ABE"/>
              </a:buClr>
            </a:pPr>
            <a:endParaRPr lang="en-US" sz="1400" b="1" dirty="0">
              <a:solidFill>
                <a:prstClr val="black"/>
              </a:solidFill>
            </a:endParaRPr>
          </a:p>
          <a:p>
            <a:pPr indent="231775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Mechanism of </a:t>
            </a:r>
            <a:r>
              <a:rPr lang="en-US" sz="1400" b="1" dirty="0" smtClean="0">
                <a:solidFill>
                  <a:prstClr val="black"/>
                </a:solidFill>
              </a:rPr>
              <a:t>action</a:t>
            </a:r>
            <a:endParaRPr lang="en-US" sz="1400" baseline="30000" dirty="0">
              <a:solidFill>
                <a:prstClr val="black"/>
              </a:solidFill>
            </a:endParaRPr>
          </a:p>
          <a:p>
            <a:pPr marL="742950" lvl="1" indent="-285750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Interleukin-2 (IL-2) stimulates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T-cell </a:t>
            </a:r>
            <a:r>
              <a:rPr lang="en-US" sz="1400" dirty="0" smtClean="0">
                <a:solidFill>
                  <a:prstClr val="black"/>
                </a:solidFill>
              </a:rPr>
              <a:t>proliferation</a:t>
            </a:r>
            <a:endParaRPr lang="en-US" sz="1400" dirty="0">
              <a:solidFill>
                <a:prstClr val="black"/>
              </a:solidFill>
            </a:endParaRPr>
          </a:p>
          <a:p>
            <a:pPr indent="231775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Examples</a:t>
            </a:r>
            <a:endParaRPr lang="en-US" sz="1400" baseline="30000" dirty="0">
              <a:solidFill>
                <a:prstClr val="black"/>
              </a:solidFill>
            </a:endParaRPr>
          </a:p>
          <a:p>
            <a:pPr lvl="1" indent="231775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Interleukins, </a:t>
            </a:r>
            <a:r>
              <a:rPr lang="en-US" sz="1400" dirty="0" err="1" smtClean="0">
                <a:solidFill>
                  <a:prstClr val="black"/>
                </a:solidFill>
              </a:rPr>
              <a:t>interferons</a:t>
            </a:r>
            <a:endParaRPr lang="en-US" sz="1400" dirty="0">
              <a:solidFill>
                <a:prstClr val="black"/>
              </a:solidFill>
            </a:endParaRPr>
          </a:p>
          <a:p>
            <a:pPr indent="231775">
              <a:buClr>
                <a:srgbClr val="4F8ABE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Efficacy</a:t>
            </a:r>
            <a:endParaRPr lang="en-US" sz="1400" baseline="30000" dirty="0">
              <a:solidFill>
                <a:prstClr val="black"/>
              </a:solidFill>
            </a:endParaRPr>
          </a:p>
          <a:p>
            <a:pPr marL="741363" lvl="1" indent="-284163">
              <a:buClr>
                <a:srgbClr val="4F8ABE"/>
              </a:buClr>
              <a:buFont typeface="Arial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High dose IL-2 administration resulted in long term disease-free survival in patients with melanoma and renal cell carcinoma</a:t>
            </a:r>
            <a:endParaRPr lang="en-US" sz="1400" baseline="30000" dirty="0">
              <a:solidFill>
                <a:prstClr val="black"/>
              </a:solidFill>
            </a:endParaRPr>
          </a:p>
        </p:txBody>
      </p:sp>
      <p:grpSp>
        <p:nvGrpSpPr>
          <p:cNvPr id="59" name="Content Placeholder 8"/>
          <p:cNvGrpSpPr>
            <a:grpSpLocks noGrp="1"/>
          </p:cNvGrpSpPr>
          <p:nvPr/>
        </p:nvGrpSpPr>
        <p:grpSpPr>
          <a:xfrm>
            <a:off x="6433637" y="3772828"/>
            <a:ext cx="2278529" cy="2020838"/>
            <a:chOff x="5587777" y="2184568"/>
            <a:chExt cx="3358956" cy="3344656"/>
          </a:xfrm>
        </p:grpSpPr>
        <p:sp>
          <p:nvSpPr>
            <p:cNvPr id="60" name="Right Arrow 59"/>
            <p:cNvSpPr/>
            <p:nvPr/>
          </p:nvSpPr>
          <p:spPr>
            <a:xfrm>
              <a:off x="6280373" y="3851170"/>
              <a:ext cx="1102659" cy="37937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1" name="Picture 60" descr="T-cell_1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9538" y="2839738"/>
              <a:ext cx="1234160" cy="1245130"/>
            </a:xfrm>
            <a:prstGeom prst="rect">
              <a:avLst/>
            </a:prstGeom>
          </p:spPr>
        </p:pic>
        <p:pic>
          <p:nvPicPr>
            <p:cNvPr id="62" name="Picture 61" descr="T-cell_2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2573" y="3160058"/>
              <a:ext cx="1234160" cy="1245130"/>
            </a:xfrm>
            <a:prstGeom prst="rect">
              <a:avLst/>
            </a:prstGeom>
          </p:spPr>
        </p:pic>
        <p:pic>
          <p:nvPicPr>
            <p:cNvPr id="63" name="Picture 62" descr="T-cell_3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0382" y="3847940"/>
              <a:ext cx="1234160" cy="1245130"/>
            </a:xfrm>
            <a:prstGeom prst="rect">
              <a:avLst/>
            </a:prstGeom>
          </p:spPr>
        </p:pic>
        <p:pic>
          <p:nvPicPr>
            <p:cNvPr id="64" name="Picture 63" descr="Effector_Cells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87777" y="3346235"/>
              <a:ext cx="1234160" cy="1245130"/>
            </a:xfrm>
            <a:prstGeom prst="rect">
              <a:avLst/>
            </a:prstGeom>
          </p:spPr>
        </p:pic>
        <p:pic>
          <p:nvPicPr>
            <p:cNvPr id="66" name="Picture 65" descr="IL2_Receptor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88106" y="2184568"/>
              <a:ext cx="1075764" cy="1538602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7017403" y="2364095"/>
              <a:ext cx="1245077" cy="407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  <a:cs typeface="Arial" pitchFamily="34" charset="0"/>
                </a:rPr>
                <a:t>IL2 Receptor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6293223" y="2716305"/>
              <a:ext cx="658906" cy="107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219178" y="4816070"/>
              <a:ext cx="1498003" cy="71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prstClr val="black"/>
                  </a:solidFill>
                  <a:cs typeface="Arial" pitchFamily="34" charset="0"/>
                </a:rPr>
                <a:t>Cell Proliferation</a:t>
              </a:r>
            </a:p>
          </p:txBody>
        </p:sp>
        <p:pic>
          <p:nvPicPr>
            <p:cNvPr id="70" name="Picture 69" descr="Antigen_2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46369" y="2254740"/>
              <a:ext cx="79239" cy="85334"/>
            </a:xfrm>
            <a:prstGeom prst="rect">
              <a:avLst/>
            </a:prstGeom>
          </p:spPr>
        </p:pic>
        <p:pic>
          <p:nvPicPr>
            <p:cNvPr id="71" name="Picture 70" descr="Antigen_2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07476" y="2262555"/>
              <a:ext cx="79239" cy="85334"/>
            </a:xfrm>
            <a:prstGeom prst="rect">
              <a:avLst/>
            </a:prstGeom>
          </p:spPr>
        </p:pic>
        <p:pic>
          <p:nvPicPr>
            <p:cNvPr id="72" name="Picture 71" descr="Antigen_2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98059" y="2411047"/>
              <a:ext cx="79239" cy="85334"/>
            </a:xfrm>
            <a:prstGeom prst="rect">
              <a:avLst/>
            </a:prstGeom>
          </p:spPr>
        </p:pic>
        <p:pic>
          <p:nvPicPr>
            <p:cNvPr id="73" name="Picture 72" descr="Antigen_2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65201" y="2282093"/>
              <a:ext cx="79239" cy="85334"/>
            </a:xfrm>
            <a:prstGeom prst="rect">
              <a:avLst/>
            </a:prstGeom>
          </p:spPr>
        </p:pic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48814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2253"/>
            <a:ext cx="8229600" cy="392801"/>
          </a:xfrm>
        </p:spPr>
        <p:txBody>
          <a:bodyPr>
            <a:noAutofit/>
          </a:bodyPr>
          <a:lstStyle/>
          <a:p>
            <a:pPr algn="l"/>
            <a:r>
              <a:rPr lang="en-IN" sz="2000" b="1" dirty="0"/>
              <a:t>Classes of immunotherapy agents in oncology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774" y="1628800"/>
            <a:ext cx="4880708" cy="31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65253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800" dirty="0" err="1"/>
              <a:t>Clin</a:t>
            </a:r>
            <a:r>
              <a:rPr lang="en-IN" sz="800" dirty="0"/>
              <a:t> </a:t>
            </a:r>
            <a:r>
              <a:rPr lang="en-IN" sz="800" dirty="0" err="1"/>
              <a:t>Transl</a:t>
            </a:r>
            <a:r>
              <a:rPr lang="en-IN" sz="800" dirty="0"/>
              <a:t> </a:t>
            </a:r>
            <a:r>
              <a:rPr lang="en-IN" sz="800" dirty="0" err="1"/>
              <a:t>Sci</a:t>
            </a:r>
            <a:r>
              <a:rPr lang="en-IN" sz="800" dirty="0"/>
              <a:t> (2016) 9, 89–104; doi:10.1111/cts.12391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2778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en-IN" sz="2000" b="1" dirty="0"/>
              <a:t>Selected list of combination immunotherapies in clinical development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283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1556792"/>
            <a:ext cx="21602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1520" y="65253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800" dirty="0" err="1"/>
              <a:t>Clin</a:t>
            </a:r>
            <a:r>
              <a:rPr lang="en-IN" sz="800" dirty="0"/>
              <a:t> </a:t>
            </a:r>
            <a:r>
              <a:rPr lang="en-IN" sz="800" dirty="0" err="1"/>
              <a:t>Transl</a:t>
            </a:r>
            <a:r>
              <a:rPr lang="en-IN" sz="800" dirty="0"/>
              <a:t> </a:t>
            </a:r>
            <a:r>
              <a:rPr lang="en-IN" sz="800" dirty="0" err="1"/>
              <a:t>Sci</a:t>
            </a:r>
            <a:r>
              <a:rPr lang="en-IN" sz="800" dirty="0"/>
              <a:t> (2016) 9, 89–104; doi:10.1111/cts.12391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4674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7638"/>
            <a:ext cx="6968678" cy="253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980728"/>
            <a:ext cx="82296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2000" b="1" dirty="0" smtClean="0"/>
              <a:t>Selected list of combination immunotherapies in clinical development</a:t>
            </a:r>
            <a:endParaRPr lang="en-IN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1431944"/>
            <a:ext cx="23146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6968678" cy="20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0738" y="3990616"/>
            <a:ext cx="23146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51520" y="65253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800" dirty="0" err="1"/>
              <a:t>Clin</a:t>
            </a:r>
            <a:r>
              <a:rPr lang="en-IN" sz="800" dirty="0"/>
              <a:t> </a:t>
            </a:r>
            <a:r>
              <a:rPr lang="en-IN" sz="800" dirty="0" err="1"/>
              <a:t>Transl</a:t>
            </a:r>
            <a:r>
              <a:rPr lang="en-IN" sz="800" dirty="0"/>
              <a:t> </a:t>
            </a:r>
            <a:r>
              <a:rPr lang="en-IN" sz="800" dirty="0" err="1"/>
              <a:t>Sci</a:t>
            </a:r>
            <a:r>
              <a:rPr lang="en-IN" sz="800" dirty="0"/>
              <a:t> (2016) 9, 89–104; doi:10.1111/cts.12391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40055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50198"/>
            <a:ext cx="8229600" cy="392801"/>
          </a:xfrm>
        </p:spPr>
        <p:txBody>
          <a:bodyPr>
            <a:noAutofit/>
          </a:bodyPr>
          <a:lstStyle/>
          <a:p>
            <a:r>
              <a:rPr lang="en-US" sz="2000" dirty="0" smtClean="0"/>
              <a:t>Immunotherapy: Treatment Considerations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28750"/>
            <a:ext cx="3754760" cy="171221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500" dirty="0" smtClean="0">
                <a:solidFill>
                  <a:srgbClr val="FF0000"/>
                </a:solidFill>
              </a:rPr>
              <a:t>Relative efficacy </a:t>
            </a:r>
            <a:r>
              <a:rPr lang="en-US" sz="1500" dirty="0" smtClean="0"/>
              <a:t>of immunotherapy may </a:t>
            </a:r>
            <a:r>
              <a:rPr lang="en-US" sz="1500" dirty="0" smtClean="0">
                <a:solidFill>
                  <a:srgbClr val="FF0000"/>
                </a:solidFill>
              </a:rPr>
              <a:t>be greater with lower tumor burden</a:t>
            </a:r>
            <a:endParaRPr lang="en-US" sz="1500" baseline="30000" dirty="0" smtClean="0"/>
          </a:p>
          <a:p>
            <a:pPr marL="285750" indent="-285750"/>
            <a:endParaRPr lang="en-US" sz="1500" baseline="30000" dirty="0" smtClean="0"/>
          </a:p>
          <a:p>
            <a:pPr marL="285750" indent="-285750"/>
            <a:r>
              <a:rPr lang="en-US" sz="1500" dirty="0" smtClean="0"/>
              <a:t>Patient given immunotherapy </a:t>
            </a:r>
            <a:r>
              <a:rPr lang="en-US" sz="1500" dirty="0" smtClean="0">
                <a:solidFill>
                  <a:srgbClr val="FF0000"/>
                </a:solidFill>
              </a:rPr>
              <a:t>earlier in disease course might have a better outcome</a:t>
            </a:r>
            <a:endParaRPr lang="en-US" sz="1500" baseline="30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96" y="6277760"/>
            <a:ext cx="487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Kirkwood JM, </a:t>
            </a:r>
            <a:r>
              <a:rPr lang="en-US" sz="800" dirty="0" err="1" smtClean="0">
                <a:solidFill>
                  <a:prstClr val="black"/>
                </a:solidFill>
              </a:rPr>
              <a:t>Ferrone</a:t>
            </a:r>
            <a:r>
              <a:rPr lang="en-US" sz="800" dirty="0" smtClean="0">
                <a:solidFill>
                  <a:prstClr val="black"/>
                </a:solidFill>
              </a:rPr>
              <a:t> S, et al. </a:t>
            </a:r>
            <a:r>
              <a:rPr lang="en-US" sz="800" i="1" dirty="0" smtClean="0">
                <a:solidFill>
                  <a:prstClr val="black"/>
                </a:solidFill>
              </a:rPr>
              <a:t>CA Cancer J </a:t>
            </a:r>
            <a:r>
              <a:rPr lang="en-US" sz="800" i="1" dirty="0" err="1" smtClean="0">
                <a:solidFill>
                  <a:prstClr val="black"/>
                </a:solidFill>
              </a:rPr>
              <a:t>Clin</a:t>
            </a:r>
            <a:r>
              <a:rPr lang="en-US" sz="800" i="1" dirty="0" smtClean="0">
                <a:solidFill>
                  <a:prstClr val="black"/>
                </a:solidFill>
              </a:rPr>
              <a:t>.</a:t>
            </a:r>
            <a:r>
              <a:rPr lang="en-US" sz="800" dirty="0" smtClean="0">
                <a:solidFill>
                  <a:prstClr val="black"/>
                </a:solidFill>
              </a:rPr>
              <a:t> 2012;62(5):309-335.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Drake CG. </a:t>
            </a:r>
            <a:r>
              <a:rPr lang="en-US" sz="800" i="1" dirty="0" smtClean="0">
                <a:solidFill>
                  <a:prstClr val="black"/>
                </a:solidFill>
              </a:rPr>
              <a:t>Nat Rev </a:t>
            </a:r>
            <a:r>
              <a:rPr lang="en-US" sz="800" i="1" dirty="0" err="1" smtClean="0">
                <a:solidFill>
                  <a:prstClr val="black"/>
                </a:solidFill>
              </a:rPr>
              <a:t>Immunol</a:t>
            </a:r>
            <a:r>
              <a:rPr lang="en-US" sz="800" i="1" dirty="0" smtClean="0">
                <a:solidFill>
                  <a:prstClr val="black"/>
                </a:solidFill>
              </a:rPr>
              <a:t>.</a:t>
            </a:r>
            <a:r>
              <a:rPr lang="en-US" sz="800" dirty="0" smtClean="0">
                <a:solidFill>
                  <a:prstClr val="black"/>
                </a:solidFill>
              </a:rPr>
              <a:t> 2010;10(8):580-593.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Gulley JL, Drake CG. </a:t>
            </a:r>
            <a:r>
              <a:rPr lang="en-US" sz="800" i="1" dirty="0" err="1" smtClean="0">
                <a:solidFill>
                  <a:prstClr val="black"/>
                </a:solidFill>
              </a:rPr>
              <a:t>Clin</a:t>
            </a:r>
            <a:r>
              <a:rPr lang="en-US" sz="800" i="1" dirty="0" smtClean="0">
                <a:solidFill>
                  <a:prstClr val="black"/>
                </a:solidFill>
              </a:rPr>
              <a:t> Cancer Res. </a:t>
            </a:r>
            <a:r>
              <a:rPr lang="en-US" sz="800" dirty="0" smtClean="0">
                <a:solidFill>
                  <a:prstClr val="black"/>
                </a:solidFill>
              </a:rPr>
              <a:t>2011;17(12):3884-3891.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82538" y="3295042"/>
            <a:ext cx="5889662" cy="2447434"/>
            <a:chOff x="2400680" y="3480429"/>
            <a:chExt cx="6268985" cy="2653172"/>
          </a:xfrm>
        </p:grpSpPr>
        <p:grpSp>
          <p:nvGrpSpPr>
            <p:cNvPr id="56" name="Group 26"/>
            <p:cNvGrpSpPr/>
            <p:nvPr/>
          </p:nvGrpSpPr>
          <p:grpSpPr>
            <a:xfrm>
              <a:off x="2400680" y="3480429"/>
              <a:ext cx="6268985" cy="2505178"/>
              <a:chOff x="2605400" y="3507725"/>
              <a:chExt cx="6268985" cy="2505178"/>
            </a:xfrm>
          </p:grpSpPr>
          <p:grpSp>
            <p:nvGrpSpPr>
              <p:cNvPr id="58" name="Group 10"/>
              <p:cNvGrpSpPr/>
              <p:nvPr/>
            </p:nvGrpSpPr>
            <p:grpSpPr>
              <a:xfrm>
                <a:off x="2605400" y="3507725"/>
                <a:ext cx="3902936" cy="2505178"/>
                <a:chOff x="2252439" y="3313070"/>
                <a:chExt cx="4377931" cy="2739349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88623" y="3313070"/>
                  <a:ext cx="37831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4F8ABE"/>
                      </a:solidFill>
                      <a:cs typeface="Arial" pitchFamily="34" charset="0"/>
                    </a:rPr>
                    <a:t>Tumor Growth Rate</a:t>
                  </a:r>
                </a:p>
              </p:txBody>
            </p:sp>
            <p:grpSp>
              <p:nvGrpSpPr>
                <p:cNvPr id="68" name="Group 25"/>
                <p:cNvGrpSpPr/>
                <p:nvPr/>
              </p:nvGrpSpPr>
              <p:grpSpPr>
                <a:xfrm>
                  <a:off x="2252439" y="3649406"/>
                  <a:ext cx="4377931" cy="2403013"/>
                  <a:chOff x="2252439" y="3649406"/>
                  <a:chExt cx="4377931" cy="2403013"/>
                </a:xfrm>
              </p:grpSpPr>
              <p:cxnSp>
                <p:nvCxnSpPr>
                  <p:cNvPr id="69" name="Straight Connector 68"/>
                  <p:cNvCxnSpPr>
                    <a:endCxn id="75" idx="2"/>
                  </p:cNvCxnSpPr>
                  <p:nvPr/>
                </p:nvCxnSpPr>
                <p:spPr>
                  <a:xfrm flipH="1">
                    <a:off x="3132743" y="3903627"/>
                    <a:ext cx="250127" cy="455150"/>
                  </a:xfrm>
                  <a:prstGeom prst="line">
                    <a:avLst/>
                  </a:prstGeom>
                  <a:ln w="19050">
                    <a:solidFill>
                      <a:srgbClr val="9563B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2681693" y="3899526"/>
                    <a:ext cx="3829819" cy="0"/>
                  </a:xfrm>
                  <a:prstGeom prst="line">
                    <a:avLst/>
                  </a:prstGeom>
                  <a:ln w="1270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Freeform 70"/>
                  <p:cNvSpPr/>
                  <p:nvPr/>
                </p:nvSpPr>
                <p:spPr>
                  <a:xfrm>
                    <a:off x="2681728" y="3895805"/>
                    <a:ext cx="3765176" cy="1990165"/>
                  </a:xfrm>
                  <a:custGeom>
                    <a:avLst/>
                    <a:gdLst>
                      <a:gd name="connsiteX0" fmla="*/ 0 w 3765176"/>
                      <a:gd name="connsiteY0" fmla="*/ 0 h 1990165"/>
                      <a:gd name="connsiteX1" fmla="*/ 0 w 3765176"/>
                      <a:gd name="connsiteY1" fmla="*/ 1982481 h 1990165"/>
                      <a:gd name="connsiteX2" fmla="*/ 3765176 w 3765176"/>
                      <a:gd name="connsiteY2" fmla="*/ 1990165 h 1990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65176" h="1990165">
                        <a:moveTo>
                          <a:pt x="0" y="0"/>
                        </a:moveTo>
                        <a:lnTo>
                          <a:pt x="0" y="1982481"/>
                        </a:lnTo>
                        <a:lnTo>
                          <a:pt x="3765176" y="1990165"/>
                        </a:lnTo>
                      </a:path>
                    </a:pathLst>
                  </a:custGeom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019942" y="3949336"/>
                    <a:ext cx="3048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prstClr val="black"/>
                        </a:solidFill>
                      </a:rPr>
                      <a:t>B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 rot="16200000">
                    <a:off x="1221238" y="4744218"/>
                    <a:ext cx="233940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Tumor Burden</a:t>
                    </a:r>
                  </a:p>
                </p:txBody>
              </p:sp>
              <p:sp>
                <p:nvSpPr>
                  <p:cNvPr id="74" name="Freeform 73"/>
                  <p:cNvSpPr/>
                  <p:nvPr/>
                </p:nvSpPr>
                <p:spPr>
                  <a:xfrm>
                    <a:off x="2673492" y="3920029"/>
                    <a:ext cx="3760112" cy="1279340"/>
                  </a:xfrm>
                  <a:custGeom>
                    <a:avLst/>
                    <a:gdLst>
                      <a:gd name="connsiteX0" fmla="*/ 0 w 3760112"/>
                      <a:gd name="connsiteY0" fmla="*/ 1279340 h 1279340"/>
                      <a:gd name="connsiteX1" fmla="*/ 172219 w 3760112"/>
                      <a:gd name="connsiteY1" fmla="*/ 988208 h 1279340"/>
                      <a:gd name="connsiteX2" fmla="*/ 348538 w 3760112"/>
                      <a:gd name="connsiteY2" fmla="*/ 856993 h 1279340"/>
                      <a:gd name="connsiteX3" fmla="*/ 467451 w 3760112"/>
                      <a:gd name="connsiteY3" fmla="*/ 820089 h 1279340"/>
                      <a:gd name="connsiteX4" fmla="*/ 3760112 w 3760112"/>
                      <a:gd name="connsiteY4" fmla="*/ 0 h 1279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60112" h="1279340">
                        <a:moveTo>
                          <a:pt x="0" y="1279340"/>
                        </a:moveTo>
                        <a:cubicBezTo>
                          <a:pt x="57064" y="1168969"/>
                          <a:pt x="114129" y="1058599"/>
                          <a:pt x="172219" y="988208"/>
                        </a:cubicBezTo>
                        <a:cubicBezTo>
                          <a:pt x="230309" y="917817"/>
                          <a:pt x="299333" y="885013"/>
                          <a:pt x="348538" y="856993"/>
                        </a:cubicBezTo>
                        <a:cubicBezTo>
                          <a:pt x="397743" y="828973"/>
                          <a:pt x="467451" y="820089"/>
                          <a:pt x="467451" y="820089"/>
                        </a:cubicBezTo>
                        <a:lnTo>
                          <a:pt x="3760112" y="0"/>
                        </a:lnTo>
                      </a:path>
                    </a:pathLst>
                  </a:custGeom>
                  <a:ln w="28575">
                    <a:solidFill>
                      <a:srgbClr val="9563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" name="Freeform 74"/>
                  <p:cNvSpPr/>
                  <p:nvPr/>
                </p:nvSpPr>
                <p:spPr>
                  <a:xfrm>
                    <a:off x="2669392" y="3883125"/>
                    <a:ext cx="1837001" cy="1320344"/>
                  </a:xfrm>
                  <a:custGeom>
                    <a:avLst/>
                    <a:gdLst>
                      <a:gd name="connsiteX0" fmla="*/ 1837001 w 1837001"/>
                      <a:gd name="connsiteY0" fmla="*/ 0 h 1320344"/>
                      <a:gd name="connsiteX1" fmla="*/ 746282 w 1837001"/>
                      <a:gd name="connsiteY1" fmla="*/ 266529 h 1320344"/>
                      <a:gd name="connsiteX2" fmla="*/ 463351 w 1837001"/>
                      <a:gd name="connsiteY2" fmla="*/ 475652 h 1320344"/>
                      <a:gd name="connsiteX3" fmla="*/ 180420 w 1837001"/>
                      <a:gd name="connsiteY3" fmla="*/ 1000509 h 1320344"/>
                      <a:gd name="connsiteX4" fmla="*/ 0 w 1837001"/>
                      <a:gd name="connsiteY4" fmla="*/ 1320344 h 132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37001" h="1320344">
                        <a:moveTo>
                          <a:pt x="1837001" y="0"/>
                        </a:moveTo>
                        <a:cubicBezTo>
                          <a:pt x="1406112" y="93627"/>
                          <a:pt x="975224" y="187254"/>
                          <a:pt x="746282" y="266529"/>
                        </a:cubicBezTo>
                        <a:cubicBezTo>
                          <a:pt x="517340" y="345804"/>
                          <a:pt x="557661" y="353322"/>
                          <a:pt x="463351" y="475652"/>
                        </a:cubicBezTo>
                        <a:cubicBezTo>
                          <a:pt x="369041" y="597982"/>
                          <a:pt x="257645" y="859727"/>
                          <a:pt x="180420" y="1000509"/>
                        </a:cubicBezTo>
                        <a:cubicBezTo>
                          <a:pt x="103195" y="1141291"/>
                          <a:pt x="51597" y="1230817"/>
                          <a:pt x="0" y="1320344"/>
                        </a:cubicBezTo>
                      </a:path>
                    </a:pathLst>
                  </a:custGeom>
                  <a:ln w="28575">
                    <a:solidFill>
                      <a:srgbClr val="9563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Down Arrow 75"/>
                  <p:cNvSpPr/>
                  <p:nvPr/>
                </p:nvSpPr>
                <p:spPr>
                  <a:xfrm rot="19800000">
                    <a:off x="3032416" y="4072911"/>
                    <a:ext cx="106612" cy="200922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2700187" y="4493015"/>
                    <a:ext cx="3048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prstClr val="black"/>
                        </a:solidFill>
                      </a:rPr>
                      <a:t>A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" name="Down Arrow 77"/>
                  <p:cNvSpPr/>
                  <p:nvPr/>
                </p:nvSpPr>
                <p:spPr>
                  <a:xfrm rot="19800000">
                    <a:off x="2726016" y="4660853"/>
                    <a:ext cx="106612" cy="200922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3309022" y="3649406"/>
                    <a:ext cx="332136" cy="3028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9563B0"/>
                        </a:solidFill>
                        <a:cs typeface="Arial"/>
                      </a:rPr>
                      <a:t>†</a:t>
                    </a:r>
                    <a:endParaRPr lang="en-US" sz="1200" dirty="0">
                      <a:solidFill>
                        <a:srgbClr val="9563B0"/>
                      </a:solidFill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395631" y="3649406"/>
                    <a:ext cx="332136" cy="3028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9563B0"/>
                        </a:solidFill>
                        <a:cs typeface="Arial"/>
                      </a:rPr>
                      <a:t>†</a:t>
                    </a:r>
                    <a:endParaRPr lang="en-US" sz="1200" dirty="0">
                      <a:solidFill>
                        <a:srgbClr val="9563B0"/>
                      </a:solidFill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6298234" y="3649406"/>
                    <a:ext cx="332136" cy="3028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9563B0"/>
                        </a:solidFill>
                        <a:cs typeface="Arial"/>
                      </a:rPr>
                      <a:t>†</a:t>
                    </a:r>
                    <a:endParaRPr lang="en-US" sz="1200" dirty="0">
                      <a:solidFill>
                        <a:srgbClr val="9563B0"/>
                      </a:solidFill>
                    </a:endParaRPr>
                  </a:p>
                </p:txBody>
              </p:sp>
            </p:grpSp>
          </p:grpSp>
          <p:sp>
            <p:nvSpPr>
              <p:cNvPr id="59" name="Rectangle 58"/>
              <p:cNvSpPr/>
              <p:nvPr/>
            </p:nvSpPr>
            <p:spPr>
              <a:xfrm>
                <a:off x="6932629" y="3770037"/>
                <a:ext cx="1941756" cy="411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Expected clinical outcome if no treatment is provided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6713423" y="3911323"/>
                <a:ext cx="199211" cy="398"/>
              </a:xfrm>
              <a:prstGeom prst="line">
                <a:avLst/>
              </a:prstGeom>
              <a:ln w="19050">
                <a:solidFill>
                  <a:srgbClr val="9563B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6932629" y="4258866"/>
                <a:ext cx="1941756" cy="252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Death 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745953" y="4242306"/>
                <a:ext cx="2961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9563B0"/>
                    </a:solidFill>
                    <a:cs typeface="Arial"/>
                  </a:rPr>
                  <a:t>†</a:t>
                </a:r>
                <a:endParaRPr lang="en-US" sz="1200" dirty="0">
                  <a:solidFill>
                    <a:srgbClr val="9563B0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924214" y="4588573"/>
                <a:ext cx="19495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Patient given a vaccine earlier 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924214" y="5088906"/>
                <a:ext cx="19495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Patient given a vaccine later 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745953" y="4587362"/>
                <a:ext cx="2961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9563B0"/>
                    </a:solidFill>
                    <a:cs typeface="Arial"/>
                  </a:rPr>
                  <a:t>A</a:t>
                </a:r>
                <a:endParaRPr lang="en-US" sz="1200" dirty="0">
                  <a:solidFill>
                    <a:srgbClr val="9563B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745953" y="5081943"/>
                <a:ext cx="2961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9563B0"/>
                    </a:solidFill>
                    <a:cs typeface="Arial"/>
                  </a:rPr>
                  <a:t>B</a:t>
                </a:r>
                <a:endParaRPr lang="en-US" sz="1200" dirty="0">
                  <a:solidFill>
                    <a:srgbClr val="9563B0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15554" y="5856602"/>
              <a:ext cx="2139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  <a:cs typeface="Arial" pitchFamily="34" charset="0"/>
                </a:rPr>
                <a:t>Time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3843" y="128245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1400" dirty="0"/>
              <a:t>Standard practice in oncology is the use of combination agents with different mechanisms </a:t>
            </a:r>
            <a:br>
              <a:rPr lang="en-IN" sz="1400" dirty="0"/>
            </a:br>
            <a:r>
              <a:rPr lang="en-IN" sz="1400" dirty="0"/>
              <a:t>of </a:t>
            </a:r>
            <a:r>
              <a:rPr lang="en-IN" sz="1400" dirty="0" smtClean="0"/>
              <a:t>action</a:t>
            </a:r>
            <a:endParaRPr lang="en-IN" sz="1400" baseline="30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1400" dirty="0"/>
              <a:t>Chemotherapy and </a:t>
            </a:r>
            <a:r>
              <a:rPr lang="en-IN" sz="1400" dirty="0" err="1"/>
              <a:t>mABs</a:t>
            </a:r>
            <a:endParaRPr lang="en-IN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1400" dirty="0"/>
              <a:t>Radiation and chemotherapy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1400" dirty="0"/>
              <a:t>Multiple chemotherapy regimens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/>
              <a:t>Immunotherapy </a:t>
            </a:r>
            <a:r>
              <a:rPr lang="en-IN" sz="1400" b="1" dirty="0">
                <a:solidFill>
                  <a:srgbClr val="FF0000"/>
                </a:solidFill>
              </a:rPr>
              <a:t>offers potential for synergy with other </a:t>
            </a:r>
            <a:r>
              <a:rPr lang="en-IN" sz="1400" b="1" dirty="0" smtClean="0">
                <a:solidFill>
                  <a:srgbClr val="FF0000"/>
                </a:solidFill>
              </a:rPr>
              <a:t>therapies</a:t>
            </a:r>
            <a:endParaRPr lang="en-IN" sz="1400" baseline="30000" dirty="0"/>
          </a:p>
        </p:txBody>
      </p:sp>
      <p:sp>
        <p:nvSpPr>
          <p:cNvPr id="37" name="Rectangle 36"/>
          <p:cNvSpPr/>
          <p:nvPr/>
        </p:nvSpPr>
        <p:spPr>
          <a:xfrm>
            <a:off x="3591653" y="5877272"/>
            <a:ext cx="37368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Vermorken</a:t>
            </a:r>
            <a:r>
              <a:rPr lang="en-US" sz="800" dirty="0" smtClean="0">
                <a:solidFill>
                  <a:prstClr val="black"/>
                </a:solidFill>
              </a:rPr>
              <a:t> JB, </a:t>
            </a:r>
            <a:r>
              <a:rPr lang="en-US" sz="800" dirty="0" err="1" smtClean="0">
                <a:solidFill>
                  <a:prstClr val="black"/>
                </a:solidFill>
              </a:rPr>
              <a:t>Hitt</a:t>
            </a:r>
            <a:r>
              <a:rPr lang="en-US" sz="800" dirty="0" smtClean="0">
                <a:solidFill>
                  <a:prstClr val="black"/>
                </a:solidFill>
              </a:rPr>
              <a:t> R,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2008;359(11):1116-1127.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Slamon</a:t>
            </a:r>
            <a:r>
              <a:rPr lang="en-US" sz="800" dirty="0" smtClean="0">
                <a:solidFill>
                  <a:prstClr val="black"/>
                </a:solidFill>
              </a:rPr>
              <a:t> DJ, Norton L, et al.</a:t>
            </a:r>
            <a:r>
              <a:rPr lang="en-US" sz="800" i="1" dirty="0" smtClean="0">
                <a:solidFill>
                  <a:prstClr val="black"/>
                </a:solidFill>
              </a:rPr>
              <a:t> 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Med. </a:t>
            </a:r>
            <a:r>
              <a:rPr lang="en-US" sz="800" dirty="0" smtClean="0">
                <a:solidFill>
                  <a:prstClr val="black"/>
                </a:solidFill>
              </a:rPr>
              <a:t>2001;344(11):783-792.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Gulley JL, Drake CG. </a:t>
            </a:r>
            <a:r>
              <a:rPr lang="en-US" sz="800" i="1" dirty="0" err="1" smtClean="0">
                <a:solidFill>
                  <a:prstClr val="black"/>
                </a:solidFill>
              </a:rPr>
              <a:t>Clin</a:t>
            </a:r>
            <a:r>
              <a:rPr lang="en-US" sz="800" i="1" dirty="0" smtClean="0">
                <a:solidFill>
                  <a:prstClr val="black"/>
                </a:solidFill>
              </a:rPr>
              <a:t> Cancer Res. </a:t>
            </a:r>
            <a:r>
              <a:rPr lang="en-US" sz="800" dirty="0" smtClean="0">
                <a:solidFill>
                  <a:prstClr val="black"/>
                </a:solidFill>
              </a:rPr>
              <a:t>2011;17(12):3884-3891.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800" dirty="0">
                <a:solidFill>
                  <a:prstClr val="black"/>
                </a:solidFill>
              </a:rPr>
              <a:t>Drake CG, Adler AJ, et al. Cancer Cell. 2005;7(3):239-249.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800" dirty="0">
                <a:solidFill>
                  <a:prstClr val="black"/>
                </a:solidFill>
              </a:rPr>
              <a:t>Mercader M, Kwon ED, et al. Proc Natl Acad Sci USA. 2001;98(25):14565-14570.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800" dirty="0">
                <a:solidFill>
                  <a:prstClr val="black"/>
                </a:solidFill>
              </a:rPr>
              <a:t>Aragon-Ching JB, Gulley JL, et al. Front Biosci. 2007;12:4957-4971.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28939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6674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Presentation outline</a:t>
            </a:r>
            <a:endParaRPr lang="en-US" sz="32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6362639"/>
              </p:ext>
            </p:extLst>
          </p:nvPr>
        </p:nvGraphicFramePr>
        <p:xfrm>
          <a:off x="539552" y="1844824"/>
          <a:ext cx="8135259" cy="365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3265" y="6259238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0272" y="660158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53802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ient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5486" y="1411926"/>
            <a:ext cx="2514354" cy="1945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8" y="692696"/>
            <a:ext cx="8229600" cy="4503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Immunotherapy: Increasing research interest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170" y="6411229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800" dirty="0" smtClean="0">
                <a:solidFill>
                  <a:prstClr val="black"/>
                </a:solidFill>
              </a:rPr>
              <a:t>SeekingAlpha.com. http://seekingalpha.com/article/667581-immunotherapy-comes-of-age-at-asco-2012. Accessed January 4, 2013.</a:t>
            </a:r>
          </a:p>
          <a:p>
            <a:pPr marL="228600" indent="-228600"/>
            <a:r>
              <a:rPr lang="en-US" sz="800" dirty="0" smtClean="0">
                <a:solidFill>
                  <a:prstClr val="black"/>
                </a:solidFill>
              </a:rPr>
              <a:t>ClinicalTrials.gov. http://clinicaltrials.gov/. Accessed January 4, 2013.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700808"/>
            <a:ext cx="601617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Clr>
                <a:srgbClr val="4F8ABE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Rapid increase in immunotherapy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clinical research</a:t>
            </a:r>
          </a:p>
          <a:p>
            <a:pPr marL="688975" lvl="1" indent="-231775">
              <a:spcAft>
                <a:spcPts val="600"/>
              </a:spcAft>
              <a:buClr>
                <a:srgbClr val="4F8ABE"/>
              </a:buClr>
              <a:buFont typeface="Arial" pitchFamily="34" charset="0"/>
              <a:buChar char="–"/>
            </a:pPr>
            <a:r>
              <a:rPr lang="en-US" dirty="0" smtClean="0">
                <a:solidFill>
                  <a:prstClr val="black"/>
                </a:solidFill>
              </a:rPr>
              <a:t>Doubling of abstracts at major conferences from 2009 to 2012</a:t>
            </a:r>
            <a:endParaRPr lang="en-US" baseline="30000" dirty="0" smtClean="0">
              <a:solidFill>
                <a:prstClr val="black"/>
              </a:solidFill>
            </a:endParaRPr>
          </a:p>
          <a:p>
            <a:pPr marL="688975" lvl="1" indent="-231775">
              <a:spcAft>
                <a:spcPts val="600"/>
              </a:spcAft>
              <a:buClr>
                <a:srgbClr val="4F8ABE"/>
              </a:buClr>
              <a:buFont typeface="Arial" pitchFamily="34" charset="0"/>
              <a:buChar char="–"/>
            </a:pPr>
            <a:r>
              <a:rPr lang="en-US" dirty="0" smtClean="0">
                <a:solidFill>
                  <a:prstClr val="black"/>
                </a:solidFill>
              </a:rPr>
              <a:t>Approximately 800 clinical trials in various phases ongoing</a:t>
            </a:r>
            <a:endParaRPr lang="en-US" baseline="30000" dirty="0" smtClean="0">
              <a:solidFill>
                <a:prstClr val="black"/>
              </a:solidFill>
            </a:endParaRPr>
          </a:p>
          <a:p>
            <a:pPr marL="1146175" lvl="2" indent="-231775">
              <a:spcAft>
                <a:spcPts val="600"/>
              </a:spcAft>
              <a:buClr>
                <a:srgbClr val="4F8ABE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</a:rPr>
              <a:t>eg</a:t>
            </a:r>
            <a:r>
              <a:rPr lang="en-US" dirty="0" smtClean="0">
                <a:solidFill>
                  <a:prstClr val="black"/>
                </a:solidFill>
              </a:rPr>
              <a:t>, breast, colon, head and neck, kidney</a:t>
            </a:r>
          </a:p>
          <a:p>
            <a:pPr marL="231775" indent="-231775">
              <a:spcAft>
                <a:spcPts val="600"/>
              </a:spcAft>
              <a:buClr>
                <a:srgbClr val="4F8ABE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Trials utilize agents alone and in combination with conventional therapies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64784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7230" y="1154376"/>
            <a:ext cx="6619574" cy="4965148"/>
            <a:chOff x="602043" y="1221711"/>
            <a:chExt cx="7820062" cy="5303633"/>
          </a:xfrm>
        </p:grpSpPr>
        <p:sp>
          <p:nvSpPr>
            <p:cNvPr id="16" name="Oval 15"/>
            <p:cNvSpPr/>
            <p:nvPr/>
          </p:nvSpPr>
          <p:spPr>
            <a:xfrm>
              <a:off x="602043" y="1221711"/>
              <a:ext cx="2433041" cy="2299377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021129" y="1258186"/>
              <a:ext cx="2400976" cy="2299377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40750" y="4238335"/>
              <a:ext cx="2366235" cy="2250534"/>
            </a:xfrm>
            <a:prstGeom prst="ellipse">
              <a:avLst/>
            </a:prstGeom>
            <a:noFill/>
            <a:ln w="28575" cmpd="sng">
              <a:solidFill>
                <a:srgbClr val="52DB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1407" y="1582659"/>
              <a:ext cx="1479892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/>
                  <a:cs typeface="Arial"/>
                </a:rPr>
                <a:t>  primers</a:t>
              </a:r>
            </a:p>
            <a:p>
              <a:endParaRPr lang="en-US" sz="1400" b="1">
                <a:latin typeface="Arial"/>
                <a:cs typeface="Arial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latin typeface="Arial"/>
                  <a:cs typeface="Arial"/>
                </a:rPr>
                <a:t>cytokines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latin typeface="Arial"/>
                  <a:cs typeface="Arial"/>
                </a:rPr>
                <a:t>vaccines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latin typeface="Arial"/>
                  <a:cs typeface="Arial"/>
                </a:rPr>
                <a:t>cytotoxics</a:t>
              </a:r>
            </a:p>
            <a:p>
              <a:endParaRPr lang="en-US" sz="1400" b="1">
                <a:latin typeface="Arial"/>
                <a:cs typeface="Arial"/>
              </a:endParaRPr>
            </a:p>
            <a:p>
              <a:endParaRPr lang="en-US" sz="1400" b="1"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7117" y="1631003"/>
              <a:ext cx="198053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/>
                  <a:cs typeface="Arial"/>
                </a:rPr>
                <a:t>checkpoints</a:t>
              </a:r>
            </a:p>
            <a:p>
              <a:endParaRPr lang="en-US" sz="1400" b="1">
                <a:latin typeface="Arial"/>
                <a:cs typeface="Arial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400" b="1">
                  <a:latin typeface="Arial"/>
                  <a:cs typeface="Arial"/>
                </a:rPr>
                <a:t>CTLA4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b="1">
                  <a:latin typeface="Arial"/>
                  <a:cs typeface="Arial"/>
                </a:rPr>
                <a:t>PD-1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b="1">
                  <a:latin typeface="Arial"/>
                  <a:cs typeface="Arial"/>
                </a:rPr>
                <a:t>TIM3 etc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6674" y="4634884"/>
              <a:ext cx="172430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/>
                  <a:cs typeface="Arial"/>
                </a:rPr>
                <a:t>expanders</a:t>
              </a:r>
            </a:p>
            <a:p>
              <a:endParaRPr lang="en-US" sz="1400" b="1">
                <a:latin typeface="Arial"/>
                <a:cs typeface="Arial"/>
              </a:endParaRPr>
            </a:p>
            <a:p>
              <a:pPr marL="285750" indent="-285750" algn="ctr">
                <a:buFont typeface="Arial"/>
                <a:buChar char="•"/>
              </a:pPr>
              <a:r>
                <a:rPr lang="en-US" sz="1400" b="1">
                  <a:latin typeface="Arial"/>
                  <a:cs typeface="Arial"/>
                </a:rPr>
                <a:t>TNFRs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b="1">
                  <a:latin typeface="Arial"/>
                  <a:cs typeface="Arial"/>
                </a:rPr>
                <a:t>CAR-T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b="1">
                  <a:latin typeface="Arial"/>
                  <a:cs typeface="Arial"/>
                </a:rPr>
                <a:t>BiTEs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2043" y="1258186"/>
              <a:ext cx="7793788" cy="5267158"/>
            </a:xfrm>
            <a:prstGeom prst="rect">
              <a:avLst/>
            </a:prstGeom>
            <a:solidFill>
              <a:schemeClr val="bg1">
                <a:lumMod val="95000"/>
                <a:alpha val="55000"/>
              </a:schemeClr>
            </a:solidFill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0697" y="1741102"/>
              <a:ext cx="3716420" cy="2169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/>
                  <a:cs typeface="Arial"/>
                </a:rPr>
                <a:t>Chemotherapy</a:t>
              </a:r>
            </a:p>
            <a:p>
              <a:endParaRPr lang="en-US" b="1" dirty="0">
                <a:latin typeface="Arial"/>
                <a:cs typeface="Arial"/>
              </a:endParaRPr>
            </a:p>
            <a:p>
              <a:pPr algn="ctr"/>
              <a:r>
                <a:rPr lang="en-US" b="1" dirty="0">
                  <a:latin typeface="Arial"/>
                  <a:cs typeface="Arial"/>
                </a:rPr>
                <a:t>Radiation Therapy</a:t>
              </a:r>
            </a:p>
            <a:p>
              <a:endParaRPr lang="en-US" b="1" dirty="0">
                <a:latin typeface="Arial"/>
                <a:cs typeface="Arial"/>
              </a:endParaRPr>
            </a:p>
            <a:p>
              <a:pPr algn="ctr"/>
              <a:r>
                <a:rPr lang="en-US" b="1" dirty="0">
                  <a:latin typeface="Arial"/>
                  <a:cs typeface="Arial"/>
                </a:rPr>
                <a:t>Targeted Therapy</a:t>
              </a:r>
            </a:p>
            <a:p>
              <a:pPr algn="ctr"/>
              <a:endParaRPr lang="en-US" b="1" dirty="0">
                <a:latin typeface="Arial"/>
                <a:cs typeface="Arial"/>
              </a:endParaRPr>
            </a:p>
            <a:p>
              <a:pPr algn="ctr"/>
              <a:r>
                <a:rPr lang="en-US" b="1" dirty="0">
                  <a:latin typeface="Arial"/>
                  <a:cs typeface="Arial"/>
                </a:rPr>
                <a:t>other (</a:t>
              </a:r>
              <a:r>
                <a:rPr lang="en-US" b="1" dirty="0" err="1">
                  <a:latin typeface="Arial"/>
                  <a:cs typeface="Arial"/>
                </a:rPr>
                <a:t>e.g</a:t>
              </a:r>
              <a:r>
                <a:rPr lang="en-US" b="1" dirty="0">
                  <a:latin typeface="Arial"/>
                  <a:cs typeface="Arial"/>
                </a:rPr>
                <a:t> SCT)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39" y="724633"/>
            <a:ext cx="8955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"/>
                <a:cs typeface="Arial"/>
              </a:rPr>
              <a:t>I</a:t>
            </a:r>
            <a:r>
              <a:rPr lang="en-US" sz="2000" b="1" i="1" dirty="0" smtClean="0">
                <a:latin typeface="Arial"/>
                <a:cs typeface="Arial"/>
              </a:rPr>
              <a:t>mmune </a:t>
            </a:r>
            <a:r>
              <a:rPr lang="en-US" sz="2000" b="1" i="1" dirty="0">
                <a:latin typeface="Arial"/>
                <a:cs typeface="Arial"/>
              </a:rPr>
              <a:t>modulation does not exist in a </a:t>
            </a:r>
            <a:r>
              <a:rPr lang="en-US" sz="2000" b="1" i="1" dirty="0" err="1">
                <a:latin typeface="Arial"/>
                <a:cs typeface="Arial"/>
              </a:rPr>
              <a:t>vaccuum</a:t>
            </a:r>
            <a:endParaRPr lang="en-US" sz="2000" b="1" i="1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2375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18993" y="51036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>
              <a:solidFill>
                <a:srgbClr val="1F5FA0"/>
              </a:solidFill>
              <a:latin typeface="Arial"/>
              <a:cs typeface="Arial"/>
            </a:endParaRPr>
          </a:p>
          <a:p>
            <a:pPr algn="ctr"/>
            <a:endParaRPr lang="en-US" sz="2400" b="1" i="1" dirty="0">
              <a:solidFill>
                <a:srgbClr val="1F5FA0"/>
              </a:solidFill>
              <a:latin typeface="Arial"/>
              <a:cs typeface="Arial"/>
            </a:endParaRPr>
          </a:p>
          <a:p>
            <a:pPr algn="ctr"/>
            <a:r>
              <a:rPr lang="en-US" sz="2400" b="1" i="1" dirty="0">
                <a:solidFill>
                  <a:srgbClr val="1F5FA0"/>
                </a:solidFill>
                <a:latin typeface="Arial"/>
                <a:cs typeface="Arial"/>
              </a:rPr>
              <a:t>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433" y="6152158"/>
            <a:ext cx="7675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/>
              </a:rPr>
              <a:t>Such 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complexity 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offers significant challenge, but also opportunity, for new drugs to have a positive impact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770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8088" y="1663891"/>
            <a:ext cx="4311394" cy="4630396"/>
            <a:chOff x="1603373" y="1176410"/>
            <a:chExt cx="4891069" cy="4992108"/>
          </a:xfrm>
        </p:grpSpPr>
        <p:sp>
          <p:nvSpPr>
            <p:cNvPr id="16" name="Oval 15"/>
            <p:cNvSpPr/>
            <p:nvPr/>
          </p:nvSpPr>
          <p:spPr>
            <a:xfrm>
              <a:off x="1603373" y="1176410"/>
              <a:ext cx="3311524" cy="3002793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001628" y="3053244"/>
              <a:ext cx="3181691" cy="3115274"/>
            </a:xfrm>
            <a:prstGeom prst="ellipse">
              <a:avLst/>
            </a:prstGeom>
            <a:noFill/>
            <a:ln w="28575" cmpd="sng">
              <a:solidFill>
                <a:srgbClr val="52DB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09405" y="1779908"/>
              <a:ext cx="1433646" cy="1546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/>
                  <a:cs typeface="Arial"/>
                </a:rPr>
                <a:t>primers</a:t>
              </a:r>
            </a:p>
            <a:p>
              <a:endParaRPr lang="en-US" sz="1400" b="1">
                <a:latin typeface="Arial"/>
                <a:cs typeface="Arial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latin typeface="Arial"/>
                  <a:cs typeface="Arial"/>
                </a:rPr>
                <a:t>cytokines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latin typeface="Arial"/>
                  <a:cs typeface="Arial"/>
                </a:rPr>
                <a:t>vaccines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latin typeface="Arial"/>
                  <a:cs typeface="Arial"/>
                </a:rPr>
                <a:t>cytotoxics</a:t>
              </a:r>
            </a:p>
            <a:p>
              <a:endParaRPr lang="en-US" sz="1400" b="1"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6667" y="4108338"/>
              <a:ext cx="1670416" cy="1341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/>
                  <a:cs typeface="Arial"/>
                </a:rPr>
                <a:t>expanders</a:t>
              </a:r>
            </a:p>
            <a:p>
              <a:endParaRPr lang="en-US" sz="1400" b="1">
                <a:latin typeface="Arial"/>
                <a:cs typeface="Arial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latin typeface="Arial"/>
                  <a:cs typeface="Arial"/>
                </a:rPr>
                <a:t>TNFRs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latin typeface="Arial"/>
                  <a:cs typeface="Arial"/>
                </a:rPr>
                <a:t>CAR 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latin typeface="Arial"/>
                  <a:cs typeface="Arial"/>
                </a:rPr>
                <a:t>BiTEs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335352" y="1365713"/>
              <a:ext cx="3159090" cy="30028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887" y="743486"/>
            <a:ext cx="8313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"/>
                <a:cs typeface="Arial"/>
              </a:rPr>
              <a:t>Checkpoints Dominate....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949" y="2536055"/>
            <a:ext cx="19805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checkpoints</a:t>
            </a:r>
          </a:p>
          <a:p>
            <a:endParaRPr lang="en-US" sz="1400" b="1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latin typeface="Arial"/>
                <a:cs typeface="Arial"/>
              </a:rPr>
              <a:t>CTLA4</a:t>
            </a:r>
          </a:p>
          <a:p>
            <a:pPr marL="285750" indent="-285750">
              <a:buFont typeface="Arial"/>
              <a:buChar char="•"/>
            </a:pPr>
            <a:r>
              <a:rPr lang="en-US" sz="1600" b="1">
                <a:latin typeface="Arial"/>
                <a:cs typeface="Arial"/>
              </a:rPr>
              <a:t>PD-1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1989" y="1443448"/>
            <a:ext cx="3984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Inhibition appears to be dominant over activation</a:t>
            </a:r>
          </a:p>
          <a:p>
            <a:pPr marL="742950" lvl="1" indent="-285750">
              <a:buFont typeface="Wingdings" charset="2"/>
              <a:buChar char="²"/>
            </a:pPr>
            <a:endParaRPr lang="en-US" sz="1600" dirty="0"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Preclinical models support this view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Early clinical data support this view, e.g. </a:t>
            </a:r>
            <a:r>
              <a:rPr lang="en-US" sz="1600" dirty="0" err="1">
                <a:latin typeface="Arial"/>
                <a:cs typeface="Arial"/>
              </a:rPr>
              <a:t>monotherapeutic</a:t>
            </a:r>
            <a:r>
              <a:rPr lang="en-US" sz="1600" dirty="0">
                <a:latin typeface="Arial"/>
                <a:cs typeface="Arial"/>
              </a:rPr>
              <a:t> activity of TNFR agonists is low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Even CAR T cells can be shut down by immune checkpoint expression</a:t>
            </a:r>
          </a:p>
          <a:p>
            <a:pPr lvl="1"/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</a:t>
            </a:r>
            <a:r>
              <a:rPr lang="en-US" sz="1600" dirty="0" smtClean="0">
                <a:latin typeface="Arial"/>
                <a:cs typeface="Arial"/>
              </a:rPr>
              <a:t>he </a:t>
            </a:r>
            <a:r>
              <a:rPr lang="en-US" sz="1600" dirty="0">
                <a:latin typeface="Arial"/>
                <a:cs typeface="Arial"/>
              </a:rPr>
              <a:t>impact of removing constraints on NK cell activity and  on </a:t>
            </a:r>
            <a:r>
              <a:rPr lang="en-US" sz="1600" dirty="0" err="1">
                <a:latin typeface="Arial"/>
                <a:cs typeface="Arial"/>
              </a:rPr>
              <a:t>immuno</a:t>
            </a:r>
            <a:r>
              <a:rPr lang="en-US" sz="1600" dirty="0">
                <a:latin typeface="Arial"/>
                <a:cs typeface="Arial"/>
              </a:rPr>
              <a:t>-suppression imposed by stromal cells </a:t>
            </a:r>
            <a:r>
              <a:rPr lang="en-US" sz="1600" dirty="0" smtClean="0">
                <a:latin typeface="Arial"/>
                <a:cs typeface="Arial"/>
              </a:rPr>
              <a:t>is not known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6486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9474" y="6269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88497" y="2276872"/>
            <a:ext cx="1980775" cy="1725145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33827" y="4777385"/>
            <a:ext cx="1954670" cy="17251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8801" y="2305596"/>
            <a:ext cx="1926387" cy="1688499"/>
          </a:xfrm>
          <a:prstGeom prst="ellipse">
            <a:avLst/>
          </a:prstGeom>
          <a:noFill/>
          <a:ln w="28575" cmpd="sng">
            <a:solidFill>
              <a:srgbClr val="52DB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35692" y="2773782"/>
            <a:ext cx="1058670" cy="692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/>
                <a:cs typeface="Arial"/>
              </a:rPr>
              <a:t>Surgery</a:t>
            </a:r>
          </a:p>
          <a:p>
            <a:pPr algn="ctr"/>
            <a:r>
              <a:rPr lang="en-US" b="1">
                <a:latin typeface="Arial"/>
                <a:cs typeface="Arial"/>
              </a:rPr>
              <a:t>Debulking</a:t>
            </a:r>
          </a:p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7598" y="5157579"/>
            <a:ext cx="1486689" cy="900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Chemotherapy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Irradiation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Targeted </a:t>
            </a:r>
            <a:r>
              <a:rPr lang="en-US" b="1" dirty="0" err="1">
                <a:latin typeface="Arial"/>
                <a:cs typeface="Arial"/>
              </a:rPr>
              <a:t>Tx</a:t>
            </a:r>
            <a:endParaRPr lang="en-US" b="1" dirty="0">
              <a:latin typeface="Arial"/>
              <a:cs typeface="Arial"/>
            </a:endParaRPr>
          </a:p>
          <a:p>
            <a:pPr algn="ctr"/>
            <a:r>
              <a:rPr lang="en-US" b="1" dirty="0">
                <a:latin typeface="Arial"/>
                <a:cs typeface="Arial"/>
              </a:rPr>
              <a:t>Transplant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4129" y="2764429"/>
            <a:ext cx="1037748" cy="900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Indication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Genetics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Line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Age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75604" y="3664995"/>
            <a:ext cx="647585" cy="329100"/>
          </a:xfrm>
          <a:prstGeom prst="line">
            <a:avLst/>
          </a:prstGeom>
          <a:ln w="38100" cmpd="sng">
            <a:solidFill>
              <a:srgbClr val="0DB0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85668" y="3609386"/>
            <a:ext cx="477092" cy="3847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40942" y="4335115"/>
            <a:ext cx="0" cy="44227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766669"/>
            <a:ext cx="2948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Considering a patient </a:t>
            </a:r>
            <a:endParaRPr lang="en-US" b="1" i="1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3146907" y="3961303"/>
            <a:ext cx="138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  Patient</a:t>
            </a:r>
            <a:endParaRPr lang="en-IN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16425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832712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Hematologists have been excited about the "post-chemo" era.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    Why?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Arial"/>
              </a:rPr>
              <a:t>Ibrutinib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Arial"/>
              </a:rPr>
              <a:t>rituxumab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Arial"/>
              </a:rPr>
              <a:t>idelalisib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Arial"/>
              </a:rPr>
              <a:t>revlimid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etc</a:t>
            </a:r>
            <a:r>
              <a:rPr lang="en-US" dirty="0">
                <a:latin typeface="Arial"/>
                <a:cs typeface="Arial"/>
              </a:rPr>
              <a:t> ...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Solid tumor oncologists already know from targeted therapies that some of their patients can be cured (e.g. targeted therapies &amp; antibodies in breast cancer) –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anticipating better cure rates with IO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Oncologists in general are seeing success where for decades there has been only abject failure (NSCLC, H&amp;N, bladder, </a:t>
            </a:r>
            <a:r>
              <a:rPr lang="en-US" dirty="0" err="1">
                <a:latin typeface="Arial"/>
                <a:cs typeface="Arial"/>
              </a:rPr>
              <a:t>etc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All oncologists recognize the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importance of being able to treat their elderly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patients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dirty="0">
                <a:latin typeface="Arial"/>
                <a:cs typeface="Arial"/>
              </a:rPr>
              <a:t>In this landscape, the efficacy/tolerability profile can be differentiating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58" y="773949"/>
            <a:ext cx="8351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cs typeface="Arial"/>
              </a:rPr>
              <a:t>Efficacy/Tolerability: where we are headed </a:t>
            </a:r>
            <a:r>
              <a:rPr lang="en-US" b="1" i="1" dirty="0">
                <a:solidFill>
                  <a:srgbClr val="FF0000"/>
                </a:solidFill>
                <a:cs typeface="Arial"/>
              </a:rPr>
              <a:t>depends on the indication</a:t>
            </a:r>
            <a:endParaRPr lang="en-US" b="1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2375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2205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7" y="718078"/>
            <a:ext cx="8746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Complex indications, complex patients</a:t>
            </a:r>
          </a:p>
        </p:txBody>
      </p:sp>
      <p:pic>
        <p:nvPicPr>
          <p:cNvPr id="3" name="Picture 2" descr="Screen Shot 2015-03-22 at 11.3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87678"/>
            <a:ext cx="38862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04" y="1392174"/>
            <a:ext cx="645861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river </a:t>
            </a:r>
            <a:r>
              <a:rPr lang="en-US" dirty="0">
                <a:latin typeface="Arial"/>
                <a:cs typeface="Arial"/>
              </a:rPr>
              <a:t>mutations in metastatic melanoma and in lung cancers</a:t>
            </a:r>
          </a:p>
        </p:txBody>
      </p:sp>
      <p:pic>
        <p:nvPicPr>
          <p:cNvPr id="8" name="Picture 7" descr="Screen Shot 2015-03-22 at 11.0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376" y="2060848"/>
            <a:ext cx="4538850" cy="3257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2375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7691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3-22 at 11.45.5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67" y="1605986"/>
            <a:ext cx="4665988" cy="3282009"/>
          </a:xfrm>
          <a:prstGeom prst="rect">
            <a:avLst/>
          </a:prstGeom>
        </p:spPr>
      </p:pic>
      <p:pic>
        <p:nvPicPr>
          <p:cNvPr id="9" name="Picture 8" descr="Screen Shot 2015-03-22 at 11.44.1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8855" y="1817635"/>
            <a:ext cx="3671903" cy="2752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066" y="1144321"/>
            <a:ext cx="6752169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1600" dirty="0" smtClean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but </a:t>
            </a:r>
            <a:r>
              <a:rPr lang="en-US" sz="1600" dirty="0">
                <a:latin typeface="Arial"/>
                <a:cs typeface="Arial"/>
              </a:rPr>
              <a:t>this picture is highly variable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degree of infiltration (starting at none)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geography of infiltration (marginal, interstitial, stromal, excluded)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functionality of infiltrates (PD-1, TIM-3, LAG3)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2601199"/>
            <a:ext cx="34847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T cells                                  NK cells</a:t>
            </a: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       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2047" y="718078"/>
            <a:ext cx="8746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Complex indications, complex patients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2375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46" y="1144321"/>
            <a:ext cx="7450273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Arial"/>
              </a:rPr>
              <a:t>E</a:t>
            </a:r>
            <a:r>
              <a:rPr lang="en-US" dirty="0" smtClean="0">
                <a:cs typeface="Arial"/>
              </a:rPr>
              <a:t>xpression </a:t>
            </a:r>
            <a:r>
              <a:rPr lang="en-US" dirty="0">
                <a:cs typeface="Arial"/>
              </a:rPr>
              <a:t>of lymphocyte markers and PD-L1 in NSCLC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7944" y="1513653"/>
            <a:ext cx="936104" cy="40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753834" y="4570169"/>
            <a:ext cx="216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CD3+/CD8+ T cells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7944" y="4570169"/>
            <a:ext cx="936104" cy="40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4734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mune status mod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91"/>
          <a:stretch/>
        </p:blipFill>
        <p:spPr>
          <a:xfrm>
            <a:off x="179512" y="1556792"/>
            <a:ext cx="6707347" cy="4763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4" y="6554285"/>
            <a:ext cx="1957587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b="1" dirty="0" err="1">
                <a:latin typeface="Arial"/>
                <a:cs typeface="Arial"/>
              </a:rPr>
              <a:t>Galon</a:t>
            </a:r>
            <a:r>
              <a:rPr lang="en-US" sz="800" b="1" dirty="0">
                <a:latin typeface="Arial"/>
                <a:cs typeface="Arial"/>
              </a:rPr>
              <a:t> et al 2013. Immunity 39: 11-26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76256" y="2924944"/>
            <a:ext cx="830385" cy="0"/>
          </a:xfrm>
          <a:prstGeom prst="straightConnector1">
            <a:avLst/>
          </a:prstGeom>
          <a:ln>
            <a:solidFill>
              <a:srgbClr val="0DB0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4657" y="2708920"/>
            <a:ext cx="80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CD3+</a:t>
            </a:r>
          </a:p>
          <a:p>
            <a:r>
              <a:rPr lang="en-US" dirty="0">
                <a:latin typeface="Arial"/>
                <a:cs typeface="Arial"/>
              </a:rPr>
              <a:t>CD8+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47" y="718078"/>
            <a:ext cx="8746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Complex indications, complex patients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0590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8" t="1992" r="1884" b="19357"/>
          <a:stretch/>
        </p:blipFill>
        <p:spPr bwMode="auto">
          <a:xfrm>
            <a:off x="159838" y="1902566"/>
            <a:ext cx="5292080" cy="339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27432" y="4797152"/>
            <a:ext cx="3269569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1600" dirty="0" smtClean="0"/>
              <a:t>Idealized characteristics of </a:t>
            </a:r>
            <a:r>
              <a:rPr lang="en-IN" sz="1600" b="1" dirty="0" smtClean="0">
                <a:solidFill>
                  <a:srgbClr val="FF0000"/>
                </a:solidFill>
              </a:rPr>
              <a:t>traditional</a:t>
            </a:r>
            <a:r>
              <a:rPr lang="en-IN" sz="1600" dirty="0" smtClean="0"/>
              <a:t> (</a:t>
            </a:r>
            <a:r>
              <a:rPr lang="en-IN" sz="1600" b="1" dirty="0" smtClean="0">
                <a:solidFill>
                  <a:srgbClr val="00B0F0"/>
                </a:solidFill>
              </a:rPr>
              <a:t>blue</a:t>
            </a:r>
            <a:r>
              <a:rPr lang="en-IN" sz="1600" dirty="0" smtClean="0"/>
              <a:t>) and </a:t>
            </a:r>
            <a:r>
              <a:rPr lang="en-IN" sz="1600" b="1" dirty="0" smtClean="0">
                <a:solidFill>
                  <a:srgbClr val="FF0000"/>
                </a:solidFill>
              </a:rPr>
              <a:t>immunotherapies</a:t>
            </a:r>
            <a:r>
              <a:rPr lang="en-IN" sz="1600" dirty="0" smtClean="0"/>
              <a:t> (</a:t>
            </a:r>
            <a:r>
              <a:rPr lang="en-IN" sz="1600" b="1" dirty="0" smtClean="0">
                <a:solidFill>
                  <a:srgbClr val="00B050"/>
                </a:solidFill>
              </a:rPr>
              <a:t>green</a:t>
            </a:r>
            <a:r>
              <a:rPr lang="en-IN" sz="1600" dirty="0" smtClean="0"/>
              <a:t>). 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6488668"/>
            <a:ext cx="21467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Adapted from </a:t>
            </a:r>
            <a:r>
              <a:rPr lang="en-IN" sz="1000" dirty="0" err="1" smtClean="0"/>
              <a:t>Perlmutter</a:t>
            </a:r>
            <a:r>
              <a:rPr lang="en-IN" sz="1000" dirty="0" smtClean="0"/>
              <a:t>, AACR 2014</a:t>
            </a:r>
            <a:endParaRPr lang="en-IN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159838" y="761606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Assessing the benefit with immunotherapy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5545151" y="1628800"/>
            <a:ext cx="3491880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1400" b="1" dirty="0">
                <a:solidFill>
                  <a:srgbClr val="FF0000"/>
                </a:solidFill>
              </a:rPr>
              <a:t>Combinations of traditional and immunotherapies</a:t>
            </a:r>
            <a:r>
              <a:rPr lang="en-IN" sz="1400" dirty="0">
                <a:solidFill>
                  <a:srgbClr val="FF0000"/>
                </a:solidFill>
              </a:rPr>
              <a:t> </a:t>
            </a:r>
            <a:r>
              <a:rPr lang="en-IN" sz="1400" dirty="0"/>
              <a:t>could combat the </a:t>
            </a:r>
            <a:r>
              <a:rPr lang="en-IN" sz="1400" b="1" dirty="0"/>
              <a:t>initial drop in survival while also providing the </a:t>
            </a:r>
            <a:r>
              <a:rPr lang="en-IN" sz="1400" b="1" dirty="0">
                <a:solidFill>
                  <a:srgbClr val="FF0000"/>
                </a:solidFill>
              </a:rPr>
              <a:t>long-term response</a:t>
            </a:r>
            <a:r>
              <a:rPr lang="en-IN" sz="1400" dirty="0">
                <a:solidFill>
                  <a:srgbClr val="FF0000"/>
                </a:solidFill>
              </a:rPr>
              <a:t> </a:t>
            </a:r>
            <a:r>
              <a:rPr lang="en-IN" sz="1400" dirty="0"/>
              <a:t>(</a:t>
            </a:r>
            <a:r>
              <a:rPr lang="en-IN" sz="1400" b="1" dirty="0">
                <a:solidFill>
                  <a:srgbClr val="FF0000"/>
                </a:solidFill>
              </a:rPr>
              <a:t>red</a:t>
            </a:r>
            <a:r>
              <a:rPr lang="en-IN" sz="14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2270" y="2996952"/>
            <a:ext cx="3268148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1400" dirty="0"/>
              <a:t>Immunotherapies may show similar survival kinetics to traditional therapies as an immune response develops, but could </a:t>
            </a:r>
            <a:r>
              <a:rPr lang="en-IN" sz="1400" b="1" dirty="0">
                <a:solidFill>
                  <a:srgbClr val="FF0000"/>
                </a:solidFill>
              </a:rPr>
              <a:t>provide a much longer survival benefit for a subset of patients</a:t>
            </a:r>
            <a:r>
              <a:rPr lang="en-IN" sz="1400" dirty="0">
                <a:solidFill>
                  <a:srgbClr val="FF0000"/>
                </a:solidFill>
              </a:rPr>
              <a:t> </a:t>
            </a:r>
            <a:r>
              <a:rPr lang="en-IN" sz="1400" dirty="0"/>
              <a:t>(</a:t>
            </a:r>
            <a:r>
              <a:rPr lang="en-IN" sz="1400" b="1" dirty="0">
                <a:solidFill>
                  <a:srgbClr val="00B050"/>
                </a:solidFill>
              </a:rPr>
              <a:t>long green tail</a:t>
            </a:r>
            <a:r>
              <a:rPr lang="en-IN" sz="1400" dirty="0"/>
              <a:t>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42769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2792"/>
            <a:ext cx="8229600" cy="580629"/>
          </a:xfrm>
        </p:spPr>
        <p:txBody>
          <a:bodyPr>
            <a:normAutofit/>
          </a:bodyPr>
          <a:lstStyle/>
          <a:p>
            <a:r>
              <a:rPr lang="en-IN" sz="2000" dirty="0" smtClean="0"/>
              <a:t>Clinical considerations</a:t>
            </a:r>
            <a:endParaRPr lang="en-IN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55" y="2583642"/>
            <a:ext cx="4141816" cy="264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389972"/>
            <a:ext cx="352839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IN" b="1" i="1" dirty="0" err="1" smtClean="0"/>
              <a:t>Monotherapy</a:t>
            </a:r>
            <a:endParaRPr lang="en-IN" b="1" i="1" dirty="0" smtClean="0"/>
          </a:p>
          <a:p>
            <a:r>
              <a:rPr lang="en-IN" b="1" i="1" dirty="0" smtClean="0"/>
              <a:t>one </a:t>
            </a:r>
            <a:r>
              <a:rPr lang="en-IN" b="1" i="1" dirty="0"/>
              <a:t>cancer type, </a:t>
            </a:r>
            <a:r>
              <a:rPr lang="en-IN" b="1" i="1" dirty="0" smtClean="0"/>
              <a:t>few patients</a:t>
            </a: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4048" y="1293421"/>
            <a:ext cx="3528392" cy="8394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800" dirty="0" smtClean="0"/>
              <a:t>Combinations</a:t>
            </a:r>
            <a:r>
              <a:rPr lang="en-IN" sz="1800" dirty="0"/>
              <a:t>, broader </a:t>
            </a:r>
            <a:r>
              <a:rPr lang="en-IN" sz="1800" dirty="0" smtClean="0"/>
              <a:t>use</a:t>
            </a:r>
          </a:p>
          <a:p>
            <a:r>
              <a:rPr lang="en-IN" sz="1800" dirty="0" smtClean="0"/>
              <a:t>Better patient selection?</a:t>
            </a:r>
            <a:endParaRPr lang="en-IN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57865"/>
            <a:ext cx="3930364" cy="249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10573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8100000">
            <a:off x="2708953" y="4240846"/>
            <a:ext cx="1301496" cy="1365058"/>
          </a:xfrm>
          <a:prstGeom prst="rightArrow">
            <a:avLst>
              <a:gd name="adj1" fmla="val 68543"/>
              <a:gd name="adj2" fmla="val 36093"/>
            </a:avLst>
          </a:prstGeom>
          <a:solidFill>
            <a:srgbClr val="738C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4203" y="4617229"/>
            <a:ext cx="113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Sustaining proliferative signaling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2164662" y="3086963"/>
            <a:ext cx="1301496" cy="1365058"/>
          </a:xfrm>
          <a:prstGeom prst="rightArrow">
            <a:avLst>
              <a:gd name="adj1" fmla="val 68543"/>
              <a:gd name="adj2" fmla="val 36093"/>
            </a:avLst>
          </a:prstGeom>
          <a:solidFill>
            <a:srgbClr val="738C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6203" y="3456086"/>
            <a:ext cx="113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Deregulating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cellular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energetics</a:t>
            </a:r>
          </a:p>
        </p:txBody>
      </p:sp>
      <p:sp>
        <p:nvSpPr>
          <p:cNvPr id="16" name="Right Arrow 15"/>
          <p:cNvSpPr/>
          <p:nvPr/>
        </p:nvSpPr>
        <p:spPr>
          <a:xfrm rot="13500000">
            <a:off x="2687175" y="1882279"/>
            <a:ext cx="1301496" cy="1365058"/>
          </a:xfrm>
          <a:prstGeom prst="rightArrow">
            <a:avLst>
              <a:gd name="adj1" fmla="val 68543"/>
              <a:gd name="adj2" fmla="val 3609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7746" y="2236886"/>
            <a:ext cx="113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Avoiding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immune</a:t>
            </a:r>
          </a:p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destruction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662610" y="3086963"/>
            <a:ext cx="1301496" cy="1365058"/>
          </a:xfrm>
          <a:prstGeom prst="rightArrow">
            <a:avLst>
              <a:gd name="adj1" fmla="val 68543"/>
              <a:gd name="adj2" fmla="val 36093"/>
            </a:avLst>
          </a:prstGeom>
          <a:solidFill>
            <a:srgbClr val="738C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4318" y="3437946"/>
            <a:ext cx="113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Enabling replicative immortality</a:t>
            </a:r>
          </a:p>
        </p:txBody>
      </p:sp>
      <p:sp>
        <p:nvSpPr>
          <p:cNvPr id="22" name="Right Arrow 21"/>
          <p:cNvSpPr/>
          <p:nvPr/>
        </p:nvSpPr>
        <p:spPr>
          <a:xfrm rot="2700000">
            <a:off x="5125582" y="4277134"/>
            <a:ext cx="1301496" cy="1365058"/>
          </a:xfrm>
          <a:prstGeom prst="rightArrow">
            <a:avLst>
              <a:gd name="adj1" fmla="val 68543"/>
              <a:gd name="adj2" fmla="val 36093"/>
            </a:avLst>
          </a:prstGeom>
          <a:solidFill>
            <a:srgbClr val="738C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37289" y="4628117"/>
            <a:ext cx="1136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Inducing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angiogenesis</a:t>
            </a:r>
          </a:p>
        </p:txBody>
      </p:sp>
      <p:sp>
        <p:nvSpPr>
          <p:cNvPr id="25" name="Right Arrow 24"/>
          <p:cNvSpPr/>
          <p:nvPr/>
        </p:nvSpPr>
        <p:spPr>
          <a:xfrm rot="5400000">
            <a:off x="3906381" y="4814159"/>
            <a:ext cx="1301496" cy="1365058"/>
          </a:xfrm>
          <a:prstGeom prst="rightArrow">
            <a:avLst>
              <a:gd name="adj1" fmla="val 68543"/>
              <a:gd name="adj2" fmla="val 36093"/>
            </a:avLst>
          </a:prstGeom>
          <a:solidFill>
            <a:srgbClr val="738C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90659" y="5190542"/>
            <a:ext cx="1136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Resisting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cell death</a:t>
            </a:r>
          </a:p>
        </p:txBody>
      </p:sp>
      <p:sp>
        <p:nvSpPr>
          <p:cNvPr id="28" name="Right Arrow 27"/>
          <p:cNvSpPr/>
          <p:nvPr/>
        </p:nvSpPr>
        <p:spPr>
          <a:xfrm rot="16200000">
            <a:off x="3906381" y="1457734"/>
            <a:ext cx="1301496" cy="1365058"/>
          </a:xfrm>
          <a:prstGeom prst="rightArrow">
            <a:avLst>
              <a:gd name="adj1" fmla="val 68543"/>
              <a:gd name="adj2" fmla="val 36093"/>
            </a:avLst>
          </a:prstGeom>
          <a:solidFill>
            <a:srgbClr val="738C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83402" y="1757918"/>
            <a:ext cx="113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Evading growth suppressors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8900000">
            <a:off x="5154611" y="1867762"/>
            <a:ext cx="1301496" cy="1365058"/>
          </a:xfrm>
          <a:prstGeom prst="rightArrow">
            <a:avLst>
              <a:gd name="adj1" fmla="val 68543"/>
              <a:gd name="adj2" fmla="val 36093"/>
            </a:avLst>
          </a:prstGeom>
          <a:solidFill>
            <a:srgbClr val="738C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17118" y="2182460"/>
            <a:ext cx="113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Activating invasion and metastasis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16727" y="750199"/>
            <a:ext cx="7747864" cy="37104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Immune Evasion Recognized as a Hallmark</a:t>
            </a:r>
            <a:endParaRPr lang="en-US" sz="1800" baseline="30000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66" y="6548370"/>
            <a:ext cx="7522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Hanahan D, Weinberg RA. </a:t>
            </a:r>
            <a:r>
              <a:rPr lang="en-US" sz="800" i="1" dirty="0" smtClean="0">
                <a:solidFill>
                  <a:prstClr val="black"/>
                </a:solidFill>
              </a:rPr>
              <a:t>Cell</a:t>
            </a:r>
            <a:r>
              <a:rPr lang="en-US" sz="800" dirty="0" smtClean="0">
                <a:solidFill>
                  <a:prstClr val="black"/>
                </a:solidFill>
              </a:rPr>
              <a:t>. 2011;144(5):646-674.</a:t>
            </a:r>
          </a:p>
        </p:txBody>
      </p:sp>
      <p:sp>
        <p:nvSpPr>
          <p:cNvPr id="35" name="Oval 34"/>
          <p:cNvSpPr/>
          <p:nvPr/>
        </p:nvSpPr>
        <p:spPr>
          <a:xfrm>
            <a:off x="3333513" y="2569576"/>
            <a:ext cx="2429542" cy="24295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3000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5125" y="3082683"/>
            <a:ext cx="26795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prstClr val="white"/>
                </a:solidFill>
              </a:rPr>
              <a:t>Hallmarks </a:t>
            </a:r>
            <a:br>
              <a:rPr lang="en-US" sz="2200" b="1" dirty="0" smtClean="0">
                <a:solidFill>
                  <a:prstClr val="white"/>
                </a:solidFill>
              </a:rPr>
            </a:br>
            <a:r>
              <a:rPr lang="en-US" sz="2200" b="1" dirty="0" smtClean="0">
                <a:solidFill>
                  <a:prstClr val="white"/>
                </a:solidFill>
              </a:rPr>
              <a:t>of Cancer Pathogenesis (2011)</a:t>
            </a:r>
            <a:endParaRPr lang="en-US" sz="2200" b="1" baseline="300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32" y="6305380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020272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24946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26" y="1268760"/>
            <a:ext cx="8229600" cy="392801"/>
          </a:xfrm>
        </p:spPr>
        <p:txBody>
          <a:bodyPr>
            <a:normAutofit fontScale="90000"/>
          </a:bodyPr>
          <a:lstStyle/>
          <a:p>
            <a:r>
              <a:rPr lang="en-IN" sz="2000" dirty="0" smtClean="0"/>
              <a:t>Challenges: Developing </a:t>
            </a:r>
            <a:r>
              <a:rPr lang="en-IN" sz="2000" dirty="0"/>
              <a:t>them to the point of clinical utility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9755181"/>
              </p:ext>
            </p:extLst>
          </p:nvPr>
        </p:nvGraphicFramePr>
        <p:xfrm>
          <a:off x="467544" y="1916832"/>
          <a:ext cx="7643192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02" y="728818"/>
            <a:ext cx="786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/>
              <a:t>Where are we and How far will we go?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26636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0497841"/>
              </p:ext>
            </p:extLst>
          </p:nvPr>
        </p:nvGraphicFramePr>
        <p:xfrm>
          <a:off x="539552" y="1461421"/>
          <a:ext cx="8043652" cy="470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6165304"/>
            <a:ext cx="4536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sz="900" dirty="0"/>
              <a:t>Journal for </a:t>
            </a:r>
            <a:r>
              <a:rPr lang="en-IN" sz="900" dirty="0" err="1"/>
              <a:t>ImmunoTherapy</a:t>
            </a:r>
            <a:r>
              <a:rPr lang="en-IN" sz="900" dirty="0"/>
              <a:t> of </a:t>
            </a:r>
            <a:r>
              <a:rPr lang="en-IN" sz="900" dirty="0" smtClean="0"/>
              <a:t>Cancer20164:15.DOI</a:t>
            </a:r>
            <a:r>
              <a:rPr lang="en-IN" sz="900" dirty="0"/>
              <a:t>: 10.1186/s40425-016-0118-0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730042"/>
            <a:ext cx="8229600" cy="392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dirty="0" smtClean="0"/>
              <a:t>Challenges: Developing them to the point of clinical utility </a:t>
            </a:r>
            <a:endParaRPr lang="en-I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32202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7" y="778394"/>
            <a:ext cx="7139136" cy="346349"/>
          </a:xfrm>
        </p:spPr>
        <p:txBody>
          <a:bodyPr>
            <a:noAutofit/>
          </a:bodyPr>
          <a:lstStyle/>
          <a:p>
            <a:r>
              <a:rPr lang="en-IN" sz="2000" dirty="0" err="1"/>
              <a:t>Immunoprognostic</a:t>
            </a:r>
            <a:r>
              <a:rPr lang="en-IN" sz="2000" dirty="0"/>
              <a:t> and Immunotherapeutic Areas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239777"/>
              </p:ext>
            </p:extLst>
          </p:nvPr>
        </p:nvGraphicFramePr>
        <p:xfrm>
          <a:off x="1535254" y="1198614"/>
          <a:ext cx="5328592" cy="53294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2208"/>
                <a:gridCol w="3456384"/>
              </a:tblGrid>
              <a:tr h="220397"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Prognostic</a:t>
                      </a:r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 </a:t>
                      </a:r>
                    </a:p>
                  </a:txBody>
                  <a:tcPr marL="49736" marR="49736" marT="24868" marB="24868" anchor="ctr"/>
                </a:tc>
              </a:tr>
              <a:tr h="393671"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</a:t>
                      </a:r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 </a:t>
                      </a:r>
                      <a:r>
                        <a:rPr lang="en-IN" sz="1000" b="1" dirty="0" err="1" smtClean="0"/>
                        <a:t>Immunoscore</a:t>
                      </a:r>
                      <a:endParaRPr lang="en-IN" sz="1000" b="1" dirty="0" smtClean="0"/>
                    </a:p>
                    <a:p>
                      <a:pPr algn="l"/>
                      <a:endParaRPr lang="en-IN" sz="1000" b="1" dirty="0"/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Therapeutic</a:t>
                      </a:r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 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 Conventional Therapies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  Chemotherapy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  Radiation therapy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 ITAs - Passive</a:t>
                      </a:r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 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  Cellular Therapy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   Adoptive T and NK cells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   CAR T cells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 ITAs - Active &amp; Specific</a:t>
                      </a:r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 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   Monoclonal Antibodies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</a:t>
                      </a:r>
                      <a:r>
                        <a:rPr lang="en-IN" sz="1000" b="1" dirty="0" err="1"/>
                        <a:t>Tumor</a:t>
                      </a:r>
                      <a:r>
                        <a:rPr lang="en-IN" sz="1000" b="1" dirty="0"/>
                        <a:t>-targeting</a:t>
                      </a:r>
                    </a:p>
                  </a:txBody>
                  <a:tcPr marL="49736" marR="49736" marT="24868" marB="24868" anchor="ctr"/>
                </a:tc>
              </a:tr>
              <a:tr h="393671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   Immune-targeting, including checkpoint inhibitors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   Vaccines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   In situ Vaccines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   Cell-based Vaccines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   Dendritic cell–based Vaccines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   Non–cell-based Vaccines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 ITAs - Active &amp; Nonspecific</a:t>
                      </a:r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 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  Cytokines</a:t>
                      </a:r>
                    </a:p>
                  </a:txBody>
                  <a:tcPr marL="49736" marR="49736" marT="24868" marB="24868" anchor="ctr"/>
                </a:tc>
              </a:tr>
              <a:tr h="220397">
                <a:tc>
                  <a:txBody>
                    <a:bodyPr/>
                    <a:lstStyle/>
                    <a:p>
                      <a:endParaRPr lang="en-IN" sz="1000" b="1" dirty="0"/>
                    </a:p>
                  </a:txBody>
                  <a:tcPr marL="49736" marR="49736" marT="24868" marB="248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00" b="1" dirty="0"/>
                        <a:t>  IDO Inhibitors</a:t>
                      </a:r>
                    </a:p>
                  </a:txBody>
                  <a:tcPr marL="49736" marR="49736" marT="24868" marB="24868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2550" y="6326057"/>
            <a:ext cx="4536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sz="900" dirty="0" smtClean="0"/>
              <a:t>Journal for </a:t>
            </a:r>
            <a:r>
              <a:rPr lang="en-IN" sz="900" dirty="0" err="1" smtClean="0"/>
              <a:t>ImmunoTherapy</a:t>
            </a:r>
            <a:r>
              <a:rPr lang="en-IN" sz="900" dirty="0" smtClean="0"/>
              <a:t> of Cancer20164:15.DOI: 10.1186/s40425-016-0118-0</a:t>
            </a:r>
            <a:endParaRPr lang="en-IN" sz="900" dirty="0"/>
          </a:p>
        </p:txBody>
      </p:sp>
      <p:sp>
        <p:nvSpPr>
          <p:cNvPr id="7" name="Rectangle 6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93987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8496457"/>
              </p:ext>
            </p:extLst>
          </p:nvPr>
        </p:nvGraphicFramePr>
        <p:xfrm>
          <a:off x="611560" y="1412776"/>
          <a:ext cx="7854912" cy="469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550" y="6326057"/>
            <a:ext cx="4536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sz="900" dirty="0" smtClean="0"/>
              <a:t>Journal for </a:t>
            </a:r>
            <a:r>
              <a:rPr lang="en-IN" sz="900" dirty="0" err="1" smtClean="0"/>
              <a:t>ImmunoTherapy</a:t>
            </a:r>
            <a:r>
              <a:rPr lang="en-IN" sz="900" dirty="0" smtClean="0"/>
              <a:t> of Cancer20164:15.DOI: 10.1186/s40425-016-0118-0</a:t>
            </a:r>
            <a:endParaRPr lang="en-IN" sz="9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06292"/>
            <a:ext cx="8229600" cy="392801"/>
          </a:xfrm>
        </p:spPr>
        <p:txBody>
          <a:bodyPr>
            <a:normAutofit fontScale="90000"/>
          </a:bodyPr>
          <a:lstStyle/>
          <a:p>
            <a:r>
              <a:rPr lang="en-IN" sz="2000" dirty="0" smtClean="0"/>
              <a:t>Challenges: Developing </a:t>
            </a:r>
            <a:r>
              <a:rPr lang="en-IN" sz="2000" dirty="0"/>
              <a:t>them to the point of clinical utility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76418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501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Comparative </a:t>
            </a:r>
            <a:r>
              <a:rPr lang="en-US" b="1" dirty="0" err="1">
                <a:latin typeface="Arial"/>
                <a:cs typeface="Arial"/>
              </a:rPr>
              <a:t>tox</a:t>
            </a:r>
            <a:r>
              <a:rPr lang="en-US" b="1" dirty="0">
                <a:latin typeface="Arial"/>
                <a:cs typeface="Arial"/>
              </a:rPr>
              <a:t> profiles - </a:t>
            </a:r>
            <a:r>
              <a:rPr lang="en-US" b="1" dirty="0" err="1">
                <a:latin typeface="Arial"/>
                <a:cs typeface="Arial"/>
              </a:rPr>
              <a:t>monotherapy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" name="Picture 1" descr="PD-1 family t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80090"/>
            <a:ext cx="6436755" cy="53437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59632" y="1689353"/>
            <a:ext cx="5184576" cy="4516613"/>
            <a:chOff x="2661898" y="1860123"/>
            <a:chExt cx="5184576" cy="4516613"/>
          </a:xfrm>
        </p:grpSpPr>
        <p:sp>
          <p:nvSpPr>
            <p:cNvPr id="5" name="Rectangle 4"/>
            <p:cNvSpPr/>
            <p:nvPr/>
          </p:nvSpPr>
          <p:spPr>
            <a:xfrm>
              <a:off x="2661898" y="1871577"/>
              <a:ext cx="658778" cy="4505158"/>
            </a:xfrm>
            <a:prstGeom prst="rect">
              <a:avLst/>
            </a:prstGeom>
            <a:noFill/>
            <a:ln w="38100" cmpd="sng">
              <a:solidFill>
                <a:srgbClr val="0DB0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53986" y="1871577"/>
              <a:ext cx="792088" cy="4505159"/>
            </a:xfrm>
            <a:prstGeom prst="rect">
              <a:avLst/>
            </a:prstGeom>
            <a:noFill/>
            <a:ln w="38100" cmpd="sng">
              <a:solidFill>
                <a:srgbClr val="0DB0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26394" y="1860123"/>
              <a:ext cx="720080" cy="4505159"/>
            </a:xfrm>
            <a:prstGeom prst="rect">
              <a:avLst/>
            </a:prstGeom>
            <a:noFill/>
            <a:ln w="38100" cmpd="sng">
              <a:solidFill>
                <a:srgbClr val="0DB0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4826" y="6554461"/>
            <a:ext cx="15343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Kim and Eder 2014 Oncology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35072" y="0"/>
            <a:ext cx="123692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3062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11-17 at 1.55.46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71" b="95313"/>
          <a:stretch/>
        </p:blipFill>
        <p:spPr>
          <a:xfrm>
            <a:off x="251520" y="1199016"/>
            <a:ext cx="7775074" cy="26631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76192" y="1465326"/>
            <a:ext cx="3261128" cy="4794434"/>
            <a:chOff x="1220703" y="943812"/>
            <a:chExt cx="3614821" cy="5396195"/>
          </a:xfrm>
        </p:grpSpPr>
        <p:pic>
          <p:nvPicPr>
            <p:cNvPr id="9" name="Picture 8" descr="Screen Shot 2014-11-17 at 1.55.46 PM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375" r="76316"/>
            <a:stretch/>
          </p:blipFill>
          <p:spPr>
            <a:xfrm>
              <a:off x="1220703" y="963347"/>
              <a:ext cx="2165684" cy="5376660"/>
            </a:xfrm>
            <a:prstGeom prst="rect">
              <a:avLst/>
            </a:prstGeom>
          </p:spPr>
        </p:pic>
        <p:pic>
          <p:nvPicPr>
            <p:cNvPr id="11" name="Picture 10" descr="Screen Shot 2014-11-17 at 1.55.46 PM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152" t="5031"/>
            <a:stretch/>
          </p:blipFill>
          <p:spPr>
            <a:xfrm>
              <a:off x="3386387" y="943812"/>
              <a:ext cx="1449137" cy="539619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798906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/>
                <a:cs typeface="Arial"/>
              </a:rPr>
              <a:t>Tox</a:t>
            </a:r>
            <a:r>
              <a:rPr lang="en-US" sz="2000" b="1" dirty="0">
                <a:latin typeface="Arial"/>
                <a:cs typeface="Arial"/>
              </a:rPr>
              <a:t> profiles – </a:t>
            </a:r>
            <a:r>
              <a:rPr lang="en-US" sz="2000" b="1" dirty="0" err="1">
                <a:latin typeface="Arial"/>
                <a:cs typeface="Arial"/>
              </a:rPr>
              <a:t>combotherapy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ipi</a:t>
            </a:r>
            <a:r>
              <a:rPr lang="en-US" sz="2000" b="1" dirty="0">
                <a:latin typeface="Arial"/>
                <a:cs typeface="Arial"/>
              </a:rPr>
              <a:t>/</a:t>
            </a:r>
            <a:r>
              <a:rPr lang="en-US" sz="2000" b="1" dirty="0" err="1">
                <a:latin typeface="Arial"/>
                <a:cs typeface="Arial"/>
              </a:rPr>
              <a:t>nivo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4137" y="2132856"/>
            <a:ext cx="3555712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21% of patients terminated treatment due to toxicity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toxicity is associated with positive clinical response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oncologists: the GI </a:t>
            </a:r>
            <a:r>
              <a:rPr lang="en-US" dirty="0" err="1">
                <a:latin typeface="Arial"/>
                <a:cs typeface="Arial"/>
              </a:rPr>
              <a:t>tox</a:t>
            </a:r>
            <a:r>
              <a:rPr lang="en-US" dirty="0">
                <a:latin typeface="Arial"/>
                <a:cs typeface="Arial"/>
              </a:rPr>
              <a:t> is </a:t>
            </a:r>
            <a:r>
              <a:rPr lang="en-US" b="1" dirty="0">
                <a:latin typeface="Arial"/>
                <a:cs typeface="Arial"/>
              </a:rPr>
              <a:t>very difficult and limits 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6501384"/>
            <a:ext cx="15343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Kim and Eder 2014 Oncology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835072" y="0"/>
            <a:ext cx="123692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4494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0596756"/>
              </p:ext>
            </p:extLst>
          </p:nvPr>
        </p:nvGraphicFramePr>
        <p:xfrm>
          <a:off x="523038" y="1556792"/>
          <a:ext cx="7854912" cy="45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2550" y="6326057"/>
            <a:ext cx="4536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sz="900" dirty="0" smtClean="0"/>
              <a:t>Journal for </a:t>
            </a:r>
            <a:r>
              <a:rPr lang="en-IN" sz="900" dirty="0" err="1" smtClean="0"/>
              <a:t>ImmunoTherapy</a:t>
            </a:r>
            <a:r>
              <a:rPr lang="en-IN" sz="900" dirty="0" smtClean="0"/>
              <a:t> of Cancer20164:15.DOI: 10.1186/s40425-016-0118-0</a:t>
            </a:r>
            <a:endParaRPr lang="en-IN" sz="9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177" y="748298"/>
            <a:ext cx="8229600" cy="392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smtClean="0"/>
              <a:t>Challenges: Developing them to the point of clinical utility </a:t>
            </a:r>
            <a:endParaRPr lang="en-I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18271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56" y="1447800"/>
            <a:ext cx="8017184" cy="3709392"/>
          </a:xfrm>
        </p:spPr>
        <p:txBody>
          <a:bodyPr>
            <a:normAutofit/>
          </a:bodyPr>
          <a:lstStyle/>
          <a:p>
            <a:endParaRPr lang="en-IN" sz="2000" dirty="0" smtClean="0"/>
          </a:p>
          <a:p>
            <a:r>
              <a:rPr lang="en-IN" sz="2000" dirty="0" smtClean="0"/>
              <a:t>The </a:t>
            </a:r>
            <a:r>
              <a:rPr lang="en-IN" sz="2000" dirty="0"/>
              <a:t>cost of these </a:t>
            </a:r>
            <a:r>
              <a:rPr lang="en-IN" sz="2000" b="1" dirty="0"/>
              <a:t>agents is staggering—higher than any previous class of cancer </a:t>
            </a:r>
            <a:r>
              <a:rPr lang="en-IN" sz="2000" b="1" dirty="0" smtClean="0"/>
              <a:t>treatment</a:t>
            </a:r>
          </a:p>
          <a:p>
            <a:endParaRPr lang="en-IN" sz="2000" b="1" dirty="0" smtClean="0"/>
          </a:p>
          <a:p>
            <a:r>
              <a:rPr lang="en-IN" sz="2000" dirty="0" smtClean="0"/>
              <a:t>Therefore</a:t>
            </a:r>
            <a:r>
              <a:rPr lang="en-IN" sz="2000" dirty="0"/>
              <a:t>, payers are </a:t>
            </a:r>
            <a:r>
              <a:rPr lang="en-IN" sz="2000" b="1" dirty="0"/>
              <a:t>seeking better evidence </a:t>
            </a:r>
            <a:r>
              <a:rPr lang="en-IN" sz="2000" dirty="0"/>
              <a:t>that patients will clearly benefit, which brings the issue back to identifying biomarkers and their potential for </a:t>
            </a:r>
            <a:r>
              <a:rPr lang="en-IN" sz="2000" b="1" dirty="0"/>
              <a:t>predicting success.</a:t>
            </a:r>
          </a:p>
          <a:p>
            <a:endParaRPr lang="en-IN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2550" y="6326057"/>
            <a:ext cx="4536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sz="900" dirty="0" smtClean="0"/>
              <a:t>Journal for </a:t>
            </a:r>
            <a:r>
              <a:rPr lang="en-IN" sz="900" dirty="0" err="1" smtClean="0"/>
              <a:t>ImmunoTherapy</a:t>
            </a:r>
            <a:r>
              <a:rPr lang="en-IN" sz="900" dirty="0" smtClean="0"/>
              <a:t> of Cancer20164:15.DOI: 10.1186/s40425-016-0118-0</a:t>
            </a:r>
            <a:endParaRPr lang="en-IN" sz="9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50198"/>
            <a:ext cx="8229600" cy="392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dirty="0" smtClean="0"/>
              <a:t>Challenges: Developing them to the point of clinical utility </a:t>
            </a:r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20479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39" y="6775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/>
                <a:cs typeface="Arial"/>
              </a:rPr>
              <a:t>Immuno</a:t>
            </a:r>
            <a:r>
              <a:rPr lang="en-US" sz="2000" b="1" dirty="0" smtClean="0">
                <a:latin typeface="Arial"/>
                <a:cs typeface="Arial"/>
              </a:rPr>
              <a:t>-Oncology- What’s Next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319" y="1556792"/>
            <a:ext cx="81686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what we want in specific indications: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better response rates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more durable responses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better tolerability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because we are addressing new benchmarks clinical practice is evolving quickly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for preclinical and early clinical programs a critical exercise is to look ahead in an effort to anticipate unmet need in a rapidly changing environment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344" y="0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7510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8" y="692696"/>
            <a:ext cx="8229600" cy="4503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Summary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75" y="1442605"/>
            <a:ext cx="8438581" cy="4419600"/>
          </a:xfrm>
        </p:spPr>
        <p:txBody>
          <a:bodyPr>
            <a:noAutofit/>
          </a:bodyPr>
          <a:lstStyle/>
          <a:p>
            <a:pPr marL="290513" indent="-290513">
              <a:spcBef>
                <a:spcPts val="600"/>
              </a:spcBef>
            </a:pPr>
            <a:r>
              <a:rPr lang="en-US" sz="1800" dirty="0" smtClean="0"/>
              <a:t>The immune system plays a critical role in controlling cancer</a:t>
            </a:r>
            <a:endParaRPr lang="en-US" sz="1800" baseline="30000" dirty="0" smtClean="0"/>
          </a:p>
          <a:p>
            <a:pPr marL="290513" indent="-290513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Key features of an effective immune response include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Specificity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Adaptability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Durability (immune memory)  </a:t>
            </a:r>
          </a:p>
          <a:p>
            <a:pPr marL="290513" indent="-290513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Future clinical considerations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May elicit better immune system response if used earlier </a:t>
            </a:r>
            <a:br>
              <a:rPr lang="en-US" sz="1800" dirty="0" smtClean="0"/>
            </a:br>
            <a:r>
              <a:rPr lang="en-US" sz="1800" dirty="0" smtClean="0"/>
              <a:t>in disease</a:t>
            </a:r>
            <a:endParaRPr lang="en-US" sz="1800" baseline="30000" dirty="0" smtClean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Potential for </a:t>
            </a:r>
            <a:r>
              <a:rPr lang="en-US" sz="1800" b="1" dirty="0" smtClean="0">
                <a:solidFill>
                  <a:srgbClr val="FF0000"/>
                </a:solidFill>
              </a:rPr>
              <a:t>durable clinical effects </a:t>
            </a:r>
            <a:r>
              <a:rPr lang="en-US" sz="1800" dirty="0" smtClean="0"/>
              <a:t>and </a:t>
            </a:r>
            <a:r>
              <a:rPr lang="en-US" sz="1800" b="1" dirty="0" smtClean="0">
                <a:solidFill>
                  <a:srgbClr val="FF0000"/>
                </a:solidFill>
              </a:rPr>
              <a:t>synergy with 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subsequent therapies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" y="6063040"/>
            <a:ext cx="477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Dunn GP, Schreiber RD , et al. </a:t>
            </a:r>
            <a:r>
              <a:rPr lang="en-US" sz="800" i="1" dirty="0" smtClean="0">
                <a:solidFill>
                  <a:prstClr val="black"/>
                </a:solidFill>
              </a:rPr>
              <a:t>Nat Rev </a:t>
            </a:r>
            <a:r>
              <a:rPr lang="en-US" sz="800" i="1" dirty="0" err="1" smtClean="0">
                <a:solidFill>
                  <a:prstClr val="black"/>
                </a:solidFill>
              </a:rPr>
              <a:t>Immunol</a:t>
            </a:r>
            <a:r>
              <a:rPr lang="en-US" sz="800" i="1" dirty="0" smtClean="0">
                <a:solidFill>
                  <a:prstClr val="black"/>
                </a:solidFill>
              </a:rPr>
              <a:t>.</a:t>
            </a:r>
            <a:r>
              <a:rPr lang="en-US" sz="800" dirty="0" smtClean="0">
                <a:solidFill>
                  <a:prstClr val="black"/>
                </a:solidFill>
              </a:rPr>
              <a:t> 2006;6(11):836-848.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Abbas</a:t>
            </a:r>
            <a:r>
              <a:rPr lang="en-US" sz="800" dirty="0" smtClean="0">
                <a:solidFill>
                  <a:prstClr val="black"/>
                </a:solidFill>
              </a:rPr>
              <a:t> AK, Lichtman AH. </a:t>
            </a:r>
            <a:r>
              <a:rPr lang="en-US" sz="800" i="1" dirty="0" smtClean="0">
                <a:solidFill>
                  <a:prstClr val="black"/>
                </a:solidFill>
              </a:rPr>
              <a:t>Basic Immunology</a:t>
            </a:r>
            <a:r>
              <a:rPr lang="en-US" sz="800" dirty="0" smtClean="0">
                <a:solidFill>
                  <a:prstClr val="black"/>
                </a:solidFill>
              </a:rPr>
              <a:t>. 3rd ed. 2011. </a:t>
            </a:r>
          </a:p>
          <a:p>
            <a:pPr marL="231775" lvl="1" indent="-231775">
              <a:buFont typeface="+mj-lt"/>
              <a:buAutoNum type="arabicPeriod" startAt="3"/>
            </a:pPr>
            <a:r>
              <a:rPr lang="en-US" sz="800" dirty="0" smtClean="0">
                <a:solidFill>
                  <a:prstClr val="black"/>
                </a:solidFill>
              </a:rPr>
              <a:t>Kirkwood JM, </a:t>
            </a:r>
            <a:r>
              <a:rPr lang="en-US" sz="800" dirty="0" err="1" smtClean="0">
                <a:solidFill>
                  <a:prstClr val="black"/>
                </a:solidFill>
                <a:cs typeface="Arial" pitchFamily="34" charset="0"/>
              </a:rPr>
              <a:t>Ferrone</a:t>
            </a: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 S, </a:t>
            </a:r>
            <a:r>
              <a:rPr lang="en-US" sz="800" dirty="0" smtClean="0">
                <a:solidFill>
                  <a:prstClr val="black"/>
                </a:solidFill>
              </a:rPr>
              <a:t>et al. </a:t>
            </a:r>
            <a:r>
              <a:rPr lang="en-US" sz="800" i="1" dirty="0" smtClean="0">
                <a:solidFill>
                  <a:prstClr val="black"/>
                </a:solidFill>
              </a:rPr>
              <a:t>CA Cancer J </a:t>
            </a:r>
            <a:r>
              <a:rPr lang="en-US" sz="800" i="1" dirty="0" err="1" smtClean="0">
                <a:solidFill>
                  <a:prstClr val="black"/>
                </a:solidFill>
              </a:rPr>
              <a:t>Clin</a:t>
            </a:r>
            <a:r>
              <a:rPr lang="en-US" sz="800" dirty="0" smtClean="0">
                <a:solidFill>
                  <a:prstClr val="black"/>
                </a:solidFill>
              </a:rPr>
              <a:t>. 2012;62(5):309-335.</a:t>
            </a:r>
          </a:p>
          <a:p>
            <a:pPr marL="231775" lvl="1" indent="-231775">
              <a:buFont typeface="+mj-lt"/>
              <a:buAutoNum type="arabicPeriod" startAt="3"/>
            </a:pPr>
            <a:r>
              <a:rPr lang="en-US" sz="800" dirty="0" smtClean="0">
                <a:solidFill>
                  <a:prstClr val="black"/>
                </a:solidFill>
              </a:rPr>
              <a:t>Drake CG. </a:t>
            </a:r>
            <a:r>
              <a:rPr lang="en-US" sz="800" i="1" dirty="0" smtClean="0">
                <a:solidFill>
                  <a:prstClr val="black"/>
                </a:solidFill>
              </a:rPr>
              <a:t>Nat Rev </a:t>
            </a:r>
            <a:r>
              <a:rPr lang="en-US" sz="800" i="1" dirty="0" err="1" smtClean="0">
                <a:solidFill>
                  <a:prstClr val="black"/>
                </a:solidFill>
              </a:rPr>
              <a:t>Immunol</a:t>
            </a:r>
            <a:r>
              <a:rPr lang="en-US" sz="800" dirty="0" smtClean="0">
                <a:solidFill>
                  <a:prstClr val="black"/>
                </a:solidFill>
              </a:rPr>
              <a:t>. 2010;10(8):580-593.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0931" y="6045961"/>
            <a:ext cx="476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buFont typeface="+mj-lt"/>
              <a:buAutoNum type="arabicPeriod" startAt="5"/>
            </a:pPr>
            <a:r>
              <a:rPr lang="en-US" sz="800" dirty="0" err="1" smtClean="0">
                <a:solidFill>
                  <a:prstClr val="black"/>
                </a:solidFill>
              </a:rPr>
              <a:t>Vermorken</a:t>
            </a:r>
            <a:r>
              <a:rPr lang="en-US" sz="800" dirty="0" smtClean="0">
                <a:solidFill>
                  <a:prstClr val="black"/>
                </a:solidFill>
              </a:rPr>
              <a:t> JB, </a:t>
            </a:r>
            <a:r>
              <a:rPr lang="en-US" sz="800" dirty="0" err="1" smtClean="0">
                <a:solidFill>
                  <a:prstClr val="black"/>
                </a:solidFill>
              </a:rPr>
              <a:t>Hitt</a:t>
            </a:r>
            <a:r>
              <a:rPr lang="en-US" sz="800" dirty="0" smtClean="0">
                <a:solidFill>
                  <a:prstClr val="black"/>
                </a:solidFill>
              </a:rPr>
              <a:t> R,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2008;359(11):1116-1127.</a:t>
            </a:r>
          </a:p>
          <a:p>
            <a:pPr marL="228600" lvl="1" indent="-228600">
              <a:buFont typeface="+mj-lt"/>
              <a:buAutoNum type="arabicPeriod" startAt="6"/>
            </a:pPr>
            <a:r>
              <a:rPr lang="en-US" sz="800" dirty="0" err="1" smtClean="0">
                <a:solidFill>
                  <a:prstClr val="black"/>
                </a:solidFill>
              </a:rPr>
              <a:t>Slamon</a:t>
            </a:r>
            <a:r>
              <a:rPr lang="en-US" sz="800" dirty="0" smtClean="0">
                <a:solidFill>
                  <a:prstClr val="black"/>
                </a:solidFill>
              </a:rPr>
              <a:t> DJ, Norton L,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2001;344(11):783-792.</a:t>
            </a:r>
          </a:p>
          <a:p>
            <a:pPr marL="228600" lvl="1" indent="-228600">
              <a:buFont typeface="+mj-lt"/>
              <a:buAutoNum type="arabicPeriod" startAt="6"/>
            </a:pPr>
            <a:r>
              <a:rPr lang="en-US" sz="800" dirty="0" smtClean="0">
                <a:solidFill>
                  <a:prstClr val="black"/>
                </a:solidFill>
              </a:rPr>
              <a:t>Robert C, </a:t>
            </a:r>
            <a:r>
              <a:rPr lang="en-US" sz="800" dirty="0" err="1" smtClean="0">
                <a:solidFill>
                  <a:prstClr val="black"/>
                </a:solidFill>
              </a:rPr>
              <a:t>Wolchok</a:t>
            </a:r>
            <a:r>
              <a:rPr lang="en-US" sz="800" dirty="0" smtClean="0">
                <a:solidFill>
                  <a:prstClr val="black"/>
                </a:solidFill>
              </a:rPr>
              <a:t> JD, et al. </a:t>
            </a:r>
            <a:r>
              <a:rPr lang="en-US" sz="800" i="1" dirty="0" smtClean="0">
                <a:solidFill>
                  <a:prstClr val="black"/>
                </a:solidFill>
              </a:rPr>
              <a:t>N </a:t>
            </a:r>
            <a:r>
              <a:rPr lang="en-US" sz="800" i="1" dirty="0" err="1" smtClean="0">
                <a:solidFill>
                  <a:prstClr val="black"/>
                </a:solidFill>
              </a:rPr>
              <a:t>Engl</a:t>
            </a:r>
            <a:r>
              <a:rPr lang="en-US" sz="800" i="1" dirty="0" smtClean="0">
                <a:solidFill>
                  <a:prstClr val="black"/>
                </a:solidFill>
              </a:rPr>
              <a:t> J Med</a:t>
            </a:r>
            <a:r>
              <a:rPr lang="en-US" sz="800" dirty="0" smtClean="0">
                <a:solidFill>
                  <a:prstClr val="black"/>
                </a:solidFill>
              </a:rPr>
              <a:t>. 2011;364(26):2517-2526.</a:t>
            </a:r>
          </a:p>
          <a:p>
            <a:pPr marL="228600" lvl="1" indent="-228600">
              <a:buFont typeface="+mj-lt"/>
              <a:buAutoNum type="arabicPeriod" startAt="6"/>
            </a:pPr>
            <a:r>
              <a:rPr lang="en-US" sz="800" dirty="0" err="1" smtClean="0">
                <a:solidFill>
                  <a:prstClr val="black"/>
                </a:solidFill>
              </a:rPr>
              <a:t>Mercader</a:t>
            </a:r>
            <a:r>
              <a:rPr lang="en-US" sz="800" dirty="0" smtClean="0">
                <a:solidFill>
                  <a:prstClr val="black"/>
                </a:solidFill>
              </a:rPr>
              <a:t> M, Kwon ED, et al. </a:t>
            </a:r>
            <a:r>
              <a:rPr lang="en-US" sz="800" i="1" dirty="0" smtClean="0">
                <a:solidFill>
                  <a:prstClr val="black"/>
                </a:solidFill>
              </a:rPr>
              <a:t>Proc </a:t>
            </a:r>
            <a:r>
              <a:rPr lang="en-US" sz="800" i="1" dirty="0" err="1" smtClean="0">
                <a:solidFill>
                  <a:prstClr val="black"/>
                </a:solidFill>
              </a:rPr>
              <a:t>Natl</a:t>
            </a:r>
            <a:r>
              <a:rPr lang="en-US" sz="800" i="1" dirty="0" smtClean="0">
                <a:solidFill>
                  <a:prstClr val="black"/>
                </a:solidFill>
              </a:rPr>
              <a:t> </a:t>
            </a:r>
            <a:r>
              <a:rPr lang="en-US" sz="800" i="1" dirty="0" err="1" smtClean="0">
                <a:solidFill>
                  <a:prstClr val="black"/>
                </a:solidFill>
              </a:rPr>
              <a:t>Acad</a:t>
            </a:r>
            <a:r>
              <a:rPr lang="en-US" sz="800" i="1" dirty="0" smtClean="0">
                <a:solidFill>
                  <a:prstClr val="black"/>
                </a:solidFill>
              </a:rPr>
              <a:t> </a:t>
            </a:r>
            <a:r>
              <a:rPr lang="en-US" sz="800" i="1" dirty="0" err="1" smtClean="0">
                <a:solidFill>
                  <a:prstClr val="black"/>
                </a:solidFill>
              </a:rPr>
              <a:t>Sci</a:t>
            </a:r>
            <a:r>
              <a:rPr lang="en-US" sz="800" i="1" dirty="0" smtClean="0">
                <a:solidFill>
                  <a:prstClr val="black"/>
                </a:solidFill>
              </a:rPr>
              <a:t> USA</a:t>
            </a:r>
            <a:r>
              <a:rPr lang="en-US" sz="800" dirty="0" smtClean="0">
                <a:solidFill>
                  <a:prstClr val="black"/>
                </a:solidFill>
              </a:rPr>
              <a:t>. 2001;96(25):</a:t>
            </a:r>
            <a:br>
              <a:rPr lang="en-US" sz="800" dirty="0" smtClean="0">
                <a:solidFill>
                  <a:prstClr val="black"/>
                </a:solidFill>
              </a:rPr>
            </a:br>
            <a:r>
              <a:rPr lang="en-US" sz="800" dirty="0" smtClean="0">
                <a:solidFill>
                  <a:prstClr val="black"/>
                </a:solidFill>
              </a:rPr>
              <a:t>14565-14570.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7424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56" y="1340768"/>
            <a:ext cx="8229600" cy="5040982"/>
          </a:xfrm>
        </p:spPr>
        <p:txBody>
          <a:bodyPr/>
          <a:lstStyle/>
          <a:p>
            <a:r>
              <a:rPr lang="en-US" sz="2000" dirty="0" smtClean="0"/>
              <a:t>The 3 E’s</a:t>
            </a:r>
            <a:endParaRPr lang="en-US" sz="2000" baseline="30000" dirty="0" smtClean="0"/>
          </a:p>
          <a:p>
            <a:pPr lvl="1"/>
            <a:endParaRPr lang="en-US" baseline="3000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/>
            <a:r>
              <a:rPr lang="en-US" sz="800" dirty="0" smtClean="0">
                <a:solidFill>
                  <a:prstClr val="black"/>
                </a:solidFill>
              </a:rPr>
              <a:t>Dunn GP, Schreiber RD, et al. </a:t>
            </a:r>
            <a:r>
              <a:rPr lang="en-US" sz="800" i="1" dirty="0" smtClean="0">
                <a:solidFill>
                  <a:prstClr val="black"/>
                </a:solidFill>
              </a:rPr>
              <a:t>Nat Rev </a:t>
            </a:r>
            <a:r>
              <a:rPr lang="en-US" sz="800" i="1" dirty="0" err="1" smtClean="0">
                <a:solidFill>
                  <a:prstClr val="black"/>
                </a:solidFill>
              </a:rPr>
              <a:t>Immunol</a:t>
            </a:r>
            <a:r>
              <a:rPr lang="en-US" sz="800" i="1" dirty="0" smtClean="0">
                <a:solidFill>
                  <a:prstClr val="black"/>
                </a:solidFill>
              </a:rPr>
              <a:t>. </a:t>
            </a:r>
            <a:r>
              <a:rPr lang="en-US" sz="800" dirty="0" smtClean="0">
                <a:solidFill>
                  <a:prstClr val="black"/>
                </a:solidFill>
              </a:rPr>
              <a:t>2006;6(11):836-848.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821" y="1780303"/>
            <a:ext cx="4108358" cy="196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4966" y="3741312"/>
            <a:ext cx="412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/>
              <a:t>Elimination -Immune System Eradicates Cancer Cells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875" y="1751315"/>
            <a:ext cx="3723820" cy="188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6016" y="3725922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/>
              <a:t>Equilibrium - Immune System Controls Cancer Cells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004" y="4200893"/>
            <a:ext cx="43243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78004" y="62613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400" dirty="0"/>
              <a:t>Escape - Cancer Cells Evade Immune System</a:t>
            </a:r>
          </a:p>
          <a:p>
            <a:endParaRPr lang="en-IN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90018" y="738078"/>
            <a:ext cx="8726656" cy="45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Dynamics Between Cancer and the Immune System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38359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68833" y="1340768"/>
            <a:ext cx="5967456" cy="3227415"/>
            <a:chOff x="280737" y="1042738"/>
            <a:chExt cx="8597748" cy="4508195"/>
          </a:xfrm>
        </p:grpSpPr>
        <p:sp>
          <p:nvSpPr>
            <p:cNvPr id="5" name="Oval 4"/>
            <p:cNvSpPr/>
            <p:nvPr/>
          </p:nvSpPr>
          <p:spPr>
            <a:xfrm>
              <a:off x="2776621" y="3823367"/>
              <a:ext cx="3408947" cy="17275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45769" y="1042738"/>
              <a:ext cx="3632716" cy="1761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0737" y="1042738"/>
              <a:ext cx="3633537" cy="176195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0100" y="1134171"/>
              <a:ext cx="1763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Tumor cells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5690" y="1325691"/>
              <a:ext cx="2843023" cy="463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Lymphocyte subsets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21204" y="4054915"/>
              <a:ext cx="2519782" cy="463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Microenvironment</a:t>
              </a:r>
            </a:p>
          </p:txBody>
        </p:sp>
        <p:cxnSp>
          <p:nvCxnSpPr>
            <p:cNvPr id="14" name="Straight Connector 13"/>
            <p:cNvCxnSpPr>
              <a:stCxn id="10" idx="6"/>
              <a:endCxn id="9" idx="2"/>
            </p:cNvCxnSpPr>
            <p:nvPr/>
          </p:nvCxnSpPr>
          <p:spPr>
            <a:xfrm>
              <a:off x="3914274" y="1923717"/>
              <a:ext cx="1331495" cy="0"/>
            </a:xfrm>
            <a:prstGeom prst="line">
              <a:avLst/>
            </a:prstGeom>
            <a:ln w="5715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80412" y="2697748"/>
              <a:ext cx="377912" cy="1179091"/>
            </a:xfrm>
            <a:prstGeom prst="line">
              <a:avLst/>
            </a:prstGeom>
            <a:ln w="5715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245769" y="2697748"/>
              <a:ext cx="579741" cy="1179091"/>
            </a:xfrm>
            <a:prstGeom prst="line">
              <a:avLst/>
            </a:prstGeom>
            <a:ln w="5715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506864" y="1684423"/>
              <a:ext cx="2591001" cy="1010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400" dirty="0">
                  <a:latin typeface="Arial"/>
                  <a:cs typeface="Arial"/>
                </a:rPr>
                <a:t>TNFRSF proteins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>
                  <a:latin typeface="Arial"/>
                  <a:cs typeface="Arial"/>
                </a:rPr>
                <a:t>KIRs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>
                  <a:latin typeface="Arial"/>
                  <a:cs typeface="Arial"/>
                </a:rPr>
                <a:t>C-type </a:t>
              </a:r>
              <a:r>
                <a:rPr lang="en-US" sz="1400" dirty="0" err="1">
                  <a:latin typeface="Arial"/>
                  <a:cs typeface="Arial"/>
                </a:rPr>
                <a:t>lectins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7090" y="4483752"/>
              <a:ext cx="2680024" cy="884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200" dirty="0" err="1">
                  <a:latin typeface="Arial"/>
                  <a:cs typeface="Arial"/>
                </a:rPr>
                <a:t>TGF</a:t>
              </a:r>
              <a:r>
                <a:rPr lang="en-US" sz="1200" dirty="0" err="1">
                  <a:latin typeface="Symbol" charset="2"/>
                  <a:cs typeface="Symbol" charset="2"/>
                </a:rPr>
                <a:t>b</a:t>
              </a:r>
              <a:endParaRPr lang="en-US" sz="1200" dirty="0">
                <a:latin typeface="Symbol" charset="2"/>
                <a:cs typeface="Symbol" charset="2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200" dirty="0">
                  <a:latin typeface="Arial"/>
                  <a:cs typeface="Arial"/>
                </a:rPr>
                <a:t>IDO-1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dirty="0">
                  <a:latin typeface="Arial"/>
                  <a:cs typeface="Arial"/>
                </a:rPr>
                <a:t>Chemokine receptors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3571" y="1684423"/>
              <a:ext cx="1460415" cy="1010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400" dirty="0">
                  <a:latin typeface="Arial"/>
                  <a:cs typeface="Arial"/>
                </a:rPr>
                <a:t>LAG3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>
                  <a:latin typeface="Arial"/>
                  <a:cs typeface="Arial"/>
                </a:rPr>
                <a:t>HHLA2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>
                  <a:latin typeface="Arial"/>
                  <a:cs typeface="Arial"/>
                </a:rPr>
                <a:t>TIM-3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0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87587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6024" y="4697721"/>
            <a:ext cx="5929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NK cells: the next wave of immune-modulators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0581" y="5097831"/>
            <a:ext cx="4572000" cy="166199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To watch out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>
                <a:latin typeface="Arial"/>
                <a:cs typeface="Arial"/>
              </a:rPr>
              <a:t>KIRs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>
                <a:latin typeface="Arial"/>
                <a:cs typeface="Arial"/>
              </a:rPr>
              <a:t>LIRs (ILTs</a:t>
            </a:r>
            <a:r>
              <a:rPr lang="en-US" sz="1400" b="1" dirty="0" smtClean="0">
                <a:latin typeface="Arial"/>
                <a:cs typeface="Arial"/>
              </a:rPr>
              <a:t>)</a:t>
            </a:r>
            <a:endParaRPr lang="en-US" sz="1400" b="1" dirty="0"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err="1" smtClean="0">
                <a:latin typeface="Arial"/>
                <a:cs typeface="Arial"/>
              </a:rPr>
              <a:t>Siglecs</a:t>
            </a:r>
            <a:endParaRPr lang="en-US" sz="1400" b="1" dirty="0"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>
                <a:latin typeface="Arial"/>
                <a:cs typeface="Arial"/>
              </a:rPr>
              <a:t>The PVR/</a:t>
            </a:r>
            <a:r>
              <a:rPr lang="en-US" sz="1400" b="1" dirty="0" err="1">
                <a:latin typeface="Arial"/>
                <a:cs typeface="Arial"/>
              </a:rPr>
              <a:t>nectin</a:t>
            </a:r>
            <a:r>
              <a:rPr lang="en-US" sz="1400" b="1" dirty="0">
                <a:latin typeface="Arial"/>
                <a:cs typeface="Arial"/>
              </a:rPr>
              <a:t> family (TIGIT)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>
                <a:latin typeface="Arial"/>
                <a:cs typeface="Arial"/>
              </a:rPr>
              <a:t>C-Type </a:t>
            </a:r>
            <a:r>
              <a:rPr lang="en-US" sz="1400" b="1" dirty="0" err="1">
                <a:latin typeface="Arial"/>
                <a:cs typeface="Arial"/>
              </a:rPr>
              <a:t>lectins</a:t>
            </a:r>
            <a:endParaRPr lang="en-US" sz="1400" b="1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0198"/>
            <a:ext cx="2846581" cy="307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41823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03" y="1196752"/>
            <a:ext cx="81814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optimal efficacy/tolerability paradigm will impact more and more indications as therapeutics are successful</a:t>
            </a:r>
          </a:p>
          <a:p>
            <a:pPr marL="800100" lvl="1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Niche indications with high unmet need allow access to this remarkably competitive landscape</a:t>
            </a:r>
          </a:p>
          <a:p>
            <a:pPr marL="800100" lvl="1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Novel interrogation points to drive </a:t>
            </a:r>
            <a:r>
              <a:rPr lang="en-US" dirty="0" smtClean="0">
                <a:latin typeface="Arial"/>
                <a:cs typeface="Arial"/>
              </a:rPr>
              <a:t>differentiation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T cells: effectors </a:t>
            </a:r>
            <a:r>
              <a:rPr lang="en-US" b="1" i="1" dirty="0">
                <a:latin typeface="Arial"/>
                <a:cs typeface="Arial"/>
              </a:rPr>
              <a:t>and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Tregs</a:t>
            </a:r>
            <a:endParaRPr lang="en-US" b="1" dirty="0">
              <a:latin typeface="Arial"/>
              <a:cs typeface="Arial"/>
            </a:endParaRPr>
          </a:p>
          <a:p>
            <a:pPr marL="1714500" lvl="3" indent="-342900">
              <a:buFont typeface="Arial" pitchFamily="34" charset="0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NK cells</a:t>
            </a:r>
          </a:p>
          <a:p>
            <a:pPr marL="1714500" lvl="3" indent="-342900">
              <a:buFont typeface="Arial" pitchFamily="34" charset="0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The tumor microenvironment</a:t>
            </a:r>
          </a:p>
          <a:p>
            <a:pPr marL="1714500" lvl="3" indent="-342900">
              <a:buFont typeface="Arial" pitchFamily="34" charset="0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The tumor itself</a:t>
            </a:r>
          </a:p>
          <a:p>
            <a:pPr marL="1828800" lvl="3" indent="-457200">
              <a:buFont typeface="Wingdings" charset="2"/>
              <a:buChar char="²"/>
            </a:pPr>
            <a:endParaRPr lang="en-US" sz="2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" y="75686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Moving ahead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43537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280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78" y="1628800"/>
            <a:ext cx="869564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5453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9186" y="1196752"/>
            <a:ext cx="7992888" cy="3928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Increased Incidence </a:t>
            </a:r>
            <a:r>
              <a:rPr lang="en-US" sz="1800" b="1" dirty="0" smtClean="0"/>
              <a:t>of Cancer in  </a:t>
            </a:r>
            <a:r>
              <a:rPr lang="en-US" sz="1800" b="1" dirty="0" smtClean="0">
                <a:solidFill>
                  <a:srgbClr val="FF0000"/>
                </a:solidFill>
              </a:rPr>
              <a:t>Immunocompromised Individuals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23012" y="1556792"/>
            <a:ext cx="7950207" cy="409894"/>
          </a:xfrm>
        </p:spPr>
        <p:txBody>
          <a:bodyPr>
            <a:normAutofit/>
          </a:bodyPr>
          <a:lstStyle/>
          <a:p>
            <a:pPr marL="231775" indent="-231775"/>
            <a:r>
              <a:rPr lang="en-US" sz="1600" dirty="0" smtClean="0"/>
              <a:t>Malignant tumors develop in individuals with compromised immune systems</a:t>
            </a:r>
            <a:endParaRPr lang="en-US" sz="1600" baseline="30000" dirty="0" smtClean="0"/>
          </a:p>
          <a:p>
            <a:pPr>
              <a:buNone/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2"/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760771" y="6428419"/>
            <a:ext cx="410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800" dirty="0" err="1" smtClean="0">
                <a:solidFill>
                  <a:prstClr val="black"/>
                </a:solidFill>
              </a:rPr>
              <a:t>Herrero</a:t>
            </a:r>
            <a:r>
              <a:rPr lang="en-US" sz="800" dirty="0" smtClean="0">
                <a:solidFill>
                  <a:prstClr val="black"/>
                </a:solidFill>
              </a:rPr>
              <a:t> JI. </a:t>
            </a:r>
            <a:r>
              <a:rPr lang="en-US" sz="800" i="1" dirty="0" smtClean="0">
                <a:solidFill>
                  <a:prstClr val="black"/>
                </a:solidFill>
              </a:rPr>
              <a:t>Liver Transpl.</a:t>
            </a:r>
            <a:r>
              <a:rPr lang="en-US" sz="800" dirty="0" smtClean="0">
                <a:solidFill>
                  <a:prstClr val="black"/>
                </a:solidFill>
              </a:rPr>
              <a:t> 2009;15(suppl 2):S90-S94.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800" dirty="0" err="1" smtClean="0">
                <a:solidFill>
                  <a:prstClr val="black"/>
                </a:solidFill>
              </a:rPr>
              <a:t>Abbas</a:t>
            </a:r>
            <a:r>
              <a:rPr lang="en-US" sz="800" dirty="0" smtClean="0">
                <a:solidFill>
                  <a:prstClr val="black"/>
                </a:solidFill>
              </a:rPr>
              <a:t> AK, </a:t>
            </a:r>
            <a:r>
              <a:rPr lang="en-US" sz="800" dirty="0" err="1" smtClean="0">
                <a:solidFill>
                  <a:prstClr val="black"/>
                </a:solidFill>
              </a:rPr>
              <a:t>Lichtman</a:t>
            </a:r>
            <a:r>
              <a:rPr lang="en-US" sz="800" dirty="0" smtClean="0">
                <a:solidFill>
                  <a:prstClr val="black"/>
                </a:solidFill>
              </a:rPr>
              <a:t> AH. </a:t>
            </a:r>
            <a:r>
              <a:rPr lang="en-US" sz="800" i="1" dirty="0" smtClean="0">
                <a:solidFill>
                  <a:prstClr val="black"/>
                </a:solidFill>
              </a:rPr>
              <a:t>Basic Immunology</a:t>
            </a:r>
            <a:r>
              <a:rPr lang="en-US" sz="800" dirty="0" smtClean="0">
                <a:solidFill>
                  <a:prstClr val="black"/>
                </a:solidFill>
              </a:rPr>
              <a:t>. 3rd ed. 2011.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083" y="6419418"/>
            <a:ext cx="451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>
              <a:solidFill>
                <a:prstClr val="black"/>
              </a:solidFill>
            </a:endParaRPr>
          </a:p>
          <a:p>
            <a:endParaRPr lang="en-US" sz="1100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7506" y="1932811"/>
            <a:ext cx="7546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Tumor / cancer risk in transplant patients compared to general population</a:t>
            </a:r>
            <a:endParaRPr lang="en-US" sz="1200" b="1" baseline="30000" dirty="0" smtClean="0">
              <a:solidFill>
                <a:prstClr val="black"/>
              </a:solidFill>
            </a:endParaRPr>
          </a:p>
          <a:p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4561" y="4130135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Testicular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4561" y="4314165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Breast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4561" y="4498195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Ovarian cancer</a:t>
            </a:r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88767" y="2364308"/>
            <a:ext cx="4673601" cy="3463149"/>
            <a:chOff x="2688767" y="2569028"/>
            <a:chExt cx="4673601" cy="34631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7" name="Rectangle 11"/>
            <p:cNvSpPr/>
            <p:nvPr/>
          </p:nvSpPr>
          <p:spPr>
            <a:xfrm>
              <a:off x="2688768" y="2569028"/>
              <a:ext cx="4673600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75" name="Rectangle 12"/>
            <p:cNvSpPr/>
            <p:nvPr/>
          </p:nvSpPr>
          <p:spPr>
            <a:xfrm>
              <a:off x="2688768" y="2746366"/>
              <a:ext cx="4673600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73" name="Rectangle 13"/>
            <p:cNvSpPr/>
            <p:nvPr/>
          </p:nvSpPr>
          <p:spPr>
            <a:xfrm>
              <a:off x="2688768" y="2929246"/>
              <a:ext cx="4673600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71" name="Rectangle 14"/>
            <p:cNvSpPr/>
            <p:nvPr/>
          </p:nvSpPr>
          <p:spPr>
            <a:xfrm>
              <a:off x="2688767" y="3123210"/>
              <a:ext cx="3505963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69" name="Rectangle 15"/>
            <p:cNvSpPr/>
            <p:nvPr/>
          </p:nvSpPr>
          <p:spPr>
            <a:xfrm>
              <a:off x="2688768" y="3312780"/>
              <a:ext cx="1866734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67" name="Rectangle 16"/>
            <p:cNvSpPr/>
            <p:nvPr/>
          </p:nvSpPr>
          <p:spPr>
            <a:xfrm>
              <a:off x="2688768" y="3498634"/>
              <a:ext cx="1164207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65" name="Rectangle 17"/>
            <p:cNvSpPr/>
            <p:nvPr/>
          </p:nvSpPr>
          <p:spPr>
            <a:xfrm>
              <a:off x="2688768" y="3677053"/>
              <a:ext cx="1164207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18"/>
            <p:cNvSpPr/>
            <p:nvPr/>
          </p:nvSpPr>
          <p:spPr>
            <a:xfrm>
              <a:off x="2688768" y="3862906"/>
              <a:ext cx="1164207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19"/>
            <p:cNvSpPr/>
            <p:nvPr/>
          </p:nvSpPr>
          <p:spPr>
            <a:xfrm>
              <a:off x="2688768" y="4045043"/>
              <a:ext cx="1164207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20"/>
            <p:cNvSpPr/>
            <p:nvPr/>
          </p:nvSpPr>
          <p:spPr>
            <a:xfrm>
              <a:off x="2688769" y="4238331"/>
              <a:ext cx="703290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21"/>
            <p:cNvSpPr/>
            <p:nvPr/>
          </p:nvSpPr>
          <p:spPr>
            <a:xfrm>
              <a:off x="2688769" y="4424184"/>
              <a:ext cx="703290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grpSp>
          <p:nvGrpSpPr>
            <p:cNvPr id="33" name="Group 88"/>
            <p:cNvGrpSpPr/>
            <p:nvPr/>
          </p:nvGrpSpPr>
          <p:grpSpPr>
            <a:xfrm>
              <a:off x="2688769" y="4507383"/>
              <a:ext cx="883603" cy="230832"/>
              <a:chOff x="2688769" y="4507383"/>
              <a:chExt cx="883603" cy="230832"/>
            </a:xfrm>
            <a:grpFill/>
          </p:grpSpPr>
          <p:sp>
            <p:nvSpPr>
              <p:cNvPr id="55" name="Rectangle 22"/>
              <p:cNvSpPr/>
              <p:nvPr/>
            </p:nvSpPr>
            <p:spPr>
              <a:xfrm>
                <a:off x="2688769" y="4602603"/>
                <a:ext cx="450528" cy="11611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151131" y="4507383"/>
                <a:ext cx="42124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9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Rectangle 23"/>
            <p:cNvSpPr/>
            <p:nvPr/>
          </p:nvSpPr>
          <p:spPr>
            <a:xfrm>
              <a:off x="2688769" y="4792174"/>
              <a:ext cx="450528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90"/>
            <p:cNvGrpSpPr/>
            <p:nvPr/>
          </p:nvGrpSpPr>
          <p:grpSpPr>
            <a:xfrm>
              <a:off x="2688769" y="4881194"/>
              <a:ext cx="883603" cy="230832"/>
              <a:chOff x="2688769" y="4881194"/>
              <a:chExt cx="883603" cy="230832"/>
            </a:xfrm>
            <a:grpFill/>
          </p:grpSpPr>
          <p:sp>
            <p:nvSpPr>
              <p:cNvPr id="51" name="Rectangle 24"/>
              <p:cNvSpPr/>
              <p:nvPr/>
            </p:nvSpPr>
            <p:spPr>
              <a:xfrm>
                <a:off x="2688769" y="4978028"/>
                <a:ext cx="450528" cy="11611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151131" y="4881194"/>
                <a:ext cx="42124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9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Rectangle 25"/>
            <p:cNvSpPr/>
            <p:nvPr/>
          </p:nvSpPr>
          <p:spPr>
            <a:xfrm>
              <a:off x="2688769" y="5156447"/>
              <a:ext cx="450528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oup 92"/>
            <p:cNvGrpSpPr/>
            <p:nvPr/>
          </p:nvGrpSpPr>
          <p:grpSpPr>
            <a:xfrm>
              <a:off x="2688769" y="5243503"/>
              <a:ext cx="883603" cy="230832"/>
              <a:chOff x="2688769" y="5243503"/>
              <a:chExt cx="883603" cy="230832"/>
            </a:xfrm>
            <a:grpFill/>
          </p:grpSpPr>
          <p:sp>
            <p:nvSpPr>
              <p:cNvPr id="47" name="Rectangle 26"/>
              <p:cNvSpPr/>
              <p:nvPr/>
            </p:nvSpPr>
            <p:spPr>
              <a:xfrm>
                <a:off x="2688769" y="5349735"/>
                <a:ext cx="450528" cy="11611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51131" y="5243503"/>
                <a:ext cx="42124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9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" name="Rectangle 27"/>
            <p:cNvSpPr/>
            <p:nvPr/>
          </p:nvSpPr>
          <p:spPr>
            <a:xfrm>
              <a:off x="2688769" y="5528155"/>
              <a:ext cx="450528" cy="11611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grpSp>
          <p:nvGrpSpPr>
            <p:cNvPr id="39" name="Group 94"/>
            <p:cNvGrpSpPr/>
            <p:nvPr/>
          </p:nvGrpSpPr>
          <p:grpSpPr>
            <a:xfrm>
              <a:off x="2688769" y="5605813"/>
              <a:ext cx="883603" cy="230832"/>
              <a:chOff x="2688769" y="5605813"/>
              <a:chExt cx="883603" cy="230832"/>
            </a:xfrm>
            <a:grpFill/>
          </p:grpSpPr>
          <p:sp>
            <p:nvSpPr>
              <p:cNvPr id="43" name="Rectangle 28"/>
              <p:cNvSpPr/>
              <p:nvPr/>
            </p:nvSpPr>
            <p:spPr>
              <a:xfrm>
                <a:off x="2688769" y="5717725"/>
                <a:ext cx="450528" cy="11611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151131" y="5605813"/>
                <a:ext cx="42124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9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95"/>
            <p:cNvGrpSpPr/>
            <p:nvPr/>
          </p:nvGrpSpPr>
          <p:grpSpPr>
            <a:xfrm>
              <a:off x="2688769" y="5801345"/>
              <a:ext cx="883603" cy="230832"/>
              <a:chOff x="2688769" y="5801345"/>
              <a:chExt cx="883603" cy="230832"/>
            </a:xfrm>
            <a:grpFill/>
          </p:grpSpPr>
          <p:sp>
            <p:nvSpPr>
              <p:cNvPr id="41" name="Rectangle 40"/>
              <p:cNvSpPr/>
              <p:nvPr/>
            </p:nvSpPr>
            <p:spPr>
              <a:xfrm>
                <a:off x="2688769" y="5899861"/>
                <a:ext cx="450528" cy="11611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151131" y="5801345"/>
                <a:ext cx="42124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9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9" name="TextBox 52"/>
          <p:cNvSpPr txBox="1"/>
          <p:nvPr/>
        </p:nvSpPr>
        <p:spPr>
          <a:xfrm>
            <a:off x="1224561" y="4682225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Pancreatic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0" name="TextBox 53"/>
          <p:cNvSpPr txBox="1"/>
          <p:nvPr/>
        </p:nvSpPr>
        <p:spPr>
          <a:xfrm>
            <a:off x="1105469" y="4866255"/>
            <a:ext cx="1545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Esophageal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1" name="TextBox 54"/>
          <p:cNvSpPr txBox="1"/>
          <p:nvPr/>
        </p:nvSpPr>
        <p:spPr>
          <a:xfrm>
            <a:off x="1224561" y="5056036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Stomach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2" name="TextBox 55"/>
          <p:cNvSpPr txBox="1"/>
          <p:nvPr/>
        </p:nvSpPr>
        <p:spPr>
          <a:xfrm>
            <a:off x="1224561" y="5240066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Prostate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3" name="TextBox 56"/>
          <p:cNvSpPr txBox="1"/>
          <p:nvPr/>
        </p:nvSpPr>
        <p:spPr>
          <a:xfrm>
            <a:off x="1230312" y="5424097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Lung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4" name="TextBox 57"/>
          <p:cNvSpPr txBox="1"/>
          <p:nvPr/>
        </p:nvSpPr>
        <p:spPr>
          <a:xfrm>
            <a:off x="1224561" y="5602376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Colon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5" name="TextBox 58"/>
          <p:cNvSpPr txBox="1"/>
          <p:nvPr/>
        </p:nvSpPr>
        <p:spPr>
          <a:xfrm>
            <a:off x="1224561" y="3946105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Bladder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6" name="TextBox 59"/>
          <p:cNvSpPr txBox="1"/>
          <p:nvPr/>
        </p:nvSpPr>
        <p:spPr>
          <a:xfrm>
            <a:off x="1224561" y="3756324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Leukemia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7" name="TextBox 60"/>
          <p:cNvSpPr txBox="1"/>
          <p:nvPr/>
        </p:nvSpPr>
        <p:spPr>
          <a:xfrm>
            <a:off x="900752" y="3572294"/>
            <a:ext cx="1750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Hepatobiliary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8" name="Straight Connector 61"/>
          <p:cNvSpPr/>
          <p:nvPr/>
        </p:nvSpPr>
        <p:spPr>
          <a:xfrm>
            <a:off x="2678920" y="2275583"/>
            <a:ext cx="0" cy="370332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9" name="TextBox 62"/>
          <p:cNvSpPr txBox="1"/>
          <p:nvPr/>
        </p:nvSpPr>
        <p:spPr>
          <a:xfrm>
            <a:off x="1224561" y="3394494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Cervical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09934" y="3216694"/>
            <a:ext cx="1641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Vulvovaginal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24561" y="3013494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Melanoma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24561" y="2822994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Kidney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24561" y="2632494"/>
            <a:ext cx="142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Kaposi’s sarcoma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3400" y="2441994"/>
            <a:ext cx="2117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Non-Hodgkin’s lymphoma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3400" y="2251494"/>
            <a:ext cx="2117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</a:rPr>
              <a:t>Non-melanoma skin cancer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468551" y="5945910"/>
            <a:ext cx="42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0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40529" y="5945910"/>
            <a:ext cx="42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5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12506" y="5945910"/>
            <a:ext cx="42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10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84484" y="5945910"/>
            <a:ext cx="42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15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88659" y="5945910"/>
            <a:ext cx="42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20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2599765" y="5864389"/>
            <a:ext cx="480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0" y="6445427"/>
            <a:ext cx="4754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Kasiske</a:t>
            </a:r>
            <a:r>
              <a:rPr lang="en-US" sz="800" dirty="0" smtClean="0">
                <a:solidFill>
                  <a:prstClr val="black"/>
                </a:solidFill>
              </a:rPr>
              <a:t> BL, Wang C, et al. </a:t>
            </a:r>
            <a:r>
              <a:rPr lang="en-US" sz="800" i="1" dirty="0" smtClean="0">
                <a:solidFill>
                  <a:prstClr val="black"/>
                </a:solidFill>
              </a:rPr>
              <a:t>Am J Transplant. </a:t>
            </a:r>
            <a:r>
              <a:rPr lang="en-US" sz="800" dirty="0" smtClean="0">
                <a:solidFill>
                  <a:prstClr val="black"/>
                </a:solidFill>
              </a:rPr>
              <a:t>2004;4(6):905-913.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Le Mire L, </a:t>
            </a:r>
            <a:r>
              <a:rPr lang="en-US" sz="800" dirty="0" err="1" smtClean="0">
                <a:solidFill>
                  <a:prstClr val="black"/>
                </a:solidFill>
              </a:rPr>
              <a:t>Wojnarowska</a:t>
            </a:r>
            <a:r>
              <a:rPr lang="en-US" sz="800" dirty="0" smtClean="0">
                <a:solidFill>
                  <a:prstClr val="black"/>
                </a:solidFill>
              </a:rPr>
              <a:t> F, et al. </a:t>
            </a:r>
            <a:r>
              <a:rPr lang="en-US" sz="800" i="1" dirty="0" smtClean="0">
                <a:solidFill>
                  <a:prstClr val="black"/>
                </a:solidFill>
              </a:rPr>
              <a:t>Br J </a:t>
            </a:r>
            <a:r>
              <a:rPr lang="en-US" sz="800" i="1" dirty="0" err="1" smtClean="0">
                <a:solidFill>
                  <a:prstClr val="black"/>
                </a:solidFill>
              </a:rPr>
              <a:t>Dermatol</a:t>
            </a:r>
            <a:r>
              <a:rPr lang="en-US" sz="800" dirty="0" smtClean="0">
                <a:solidFill>
                  <a:prstClr val="black"/>
                </a:solidFill>
              </a:rPr>
              <a:t>. 2006;154(3):472-477.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691915" y="6167089"/>
            <a:ext cx="4842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Fold-increase in tumor/cancer risk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41832" y="4961965"/>
            <a:ext cx="10670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2-fold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240743" y="4037280"/>
            <a:ext cx="1366176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3-fold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51513" y="3472741"/>
            <a:ext cx="1043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5-fold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61197" y="3027546"/>
            <a:ext cx="10462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8-fold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21856" y="2839761"/>
            <a:ext cx="10933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15-fold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525292" y="2454340"/>
            <a:ext cx="16187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20-fold and beyond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4" name="Straight Connector 61"/>
          <p:cNvSpPr/>
          <p:nvPr/>
        </p:nvSpPr>
        <p:spPr>
          <a:xfrm>
            <a:off x="3852667" y="5858942"/>
            <a:ext cx="0" cy="9802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5" name="Straight Connector 61"/>
          <p:cNvSpPr/>
          <p:nvPr/>
        </p:nvSpPr>
        <p:spPr>
          <a:xfrm>
            <a:off x="5012929" y="5858942"/>
            <a:ext cx="0" cy="9802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6" name="Straight Connector 61"/>
          <p:cNvSpPr/>
          <p:nvPr/>
        </p:nvSpPr>
        <p:spPr>
          <a:xfrm>
            <a:off x="6183562" y="5858942"/>
            <a:ext cx="0" cy="9802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7" name="Straight Connector 61"/>
          <p:cNvSpPr/>
          <p:nvPr/>
        </p:nvSpPr>
        <p:spPr>
          <a:xfrm>
            <a:off x="7394388" y="5858942"/>
            <a:ext cx="0" cy="9802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9" name="Straight Connector 61"/>
          <p:cNvSpPr/>
          <p:nvPr/>
        </p:nvSpPr>
        <p:spPr>
          <a:xfrm>
            <a:off x="3611185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0" name="Straight Connector 61"/>
          <p:cNvSpPr/>
          <p:nvPr/>
        </p:nvSpPr>
        <p:spPr>
          <a:xfrm>
            <a:off x="4776794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1" name="Straight Connector 61"/>
          <p:cNvSpPr/>
          <p:nvPr/>
        </p:nvSpPr>
        <p:spPr>
          <a:xfrm>
            <a:off x="5947427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2" name="Straight Connector 61"/>
          <p:cNvSpPr/>
          <p:nvPr/>
        </p:nvSpPr>
        <p:spPr>
          <a:xfrm>
            <a:off x="7158253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4" name="Straight Connector 61"/>
          <p:cNvSpPr/>
          <p:nvPr/>
        </p:nvSpPr>
        <p:spPr>
          <a:xfrm>
            <a:off x="2894342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5" name="Straight Connector 61"/>
          <p:cNvSpPr/>
          <p:nvPr/>
        </p:nvSpPr>
        <p:spPr>
          <a:xfrm>
            <a:off x="4065298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6" name="Straight Connector 61"/>
          <p:cNvSpPr/>
          <p:nvPr/>
        </p:nvSpPr>
        <p:spPr>
          <a:xfrm>
            <a:off x="5219890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7" name="Straight Connector 61"/>
          <p:cNvSpPr/>
          <p:nvPr/>
        </p:nvSpPr>
        <p:spPr>
          <a:xfrm>
            <a:off x="6414675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9" name="Straight Connector 61"/>
          <p:cNvSpPr/>
          <p:nvPr/>
        </p:nvSpPr>
        <p:spPr>
          <a:xfrm>
            <a:off x="3124485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0" name="Straight Connector 61"/>
          <p:cNvSpPr/>
          <p:nvPr/>
        </p:nvSpPr>
        <p:spPr>
          <a:xfrm>
            <a:off x="4300788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1" name="Straight Connector 61"/>
          <p:cNvSpPr/>
          <p:nvPr/>
        </p:nvSpPr>
        <p:spPr>
          <a:xfrm>
            <a:off x="5450033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2" name="Straight Connector 61"/>
          <p:cNvSpPr/>
          <p:nvPr/>
        </p:nvSpPr>
        <p:spPr>
          <a:xfrm>
            <a:off x="6660859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4" name="Straight Connector 61"/>
          <p:cNvSpPr/>
          <p:nvPr/>
        </p:nvSpPr>
        <p:spPr>
          <a:xfrm>
            <a:off x="3359976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5" name="Straight Connector 61"/>
          <p:cNvSpPr/>
          <p:nvPr/>
        </p:nvSpPr>
        <p:spPr>
          <a:xfrm>
            <a:off x="4525585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6" name="Straight Connector 61"/>
          <p:cNvSpPr/>
          <p:nvPr/>
        </p:nvSpPr>
        <p:spPr>
          <a:xfrm>
            <a:off x="5696218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7" name="Straight Connector 61"/>
          <p:cNvSpPr/>
          <p:nvPr/>
        </p:nvSpPr>
        <p:spPr>
          <a:xfrm>
            <a:off x="6907044" y="5858942"/>
            <a:ext cx="0" cy="653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n>
                <a:solidFill>
                  <a:sysClr val="window" lastClr="FFFFFF">
                    <a:lumMod val="50000"/>
                  </a:sysClr>
                </a:solidFill>
              </a:ln>
              <a:solidFill>
                <a:prstClr val="black"/>
              </a:solidFill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895344" y="3282696"/>
            <a:ext cx="182880" cy="681228"/>
            <a:chOff x="3895344" y="3282696"/>
            <a:chExt cx="182880" cy="681228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3895344" y="3282696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895344" y="3959352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986784" y="3282696"/>
              <a:ext cx="0" cy="681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986784" y="3616452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Straight Connector 141"/>
          <p:cNvCxnSpPr/>
          <p:nvPr/>
        </p:nvCxnSpPr>
        <p:spPr>
          <a:xfrm>
            <a:off x="3438144" y="4027932"/>
            <a:ext cx="91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438144" y="4350365"/>
            <a:ext cx="91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529584" y="4027932"/>
            <a:ext cx="0" cy="32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3529584" y="4186970"/>
            <a:ext cx="91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604004" y="3158270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>
            <a:off x="3182112" y="4389120"/>
            <a:ext cx="182880" cy="1435608"/>
            <a:chOff x="3895344" y="3282696"/>
            <a:chExt cx="182880" cy="681228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3895344" y="3284866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895344" y="3961521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986784" y="3282696"/>
              <a:ext cx="0" cy="681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986784" y="3616452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2" name="Straight Connector 151"/>
          <p:cNvCxnSpPr/>
          <p:nvPr/>
        </p:nvCxnSpPr>
        <p:spPr>
          <a:xfrm>
            <a:off x="6245352" y="2975390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7415784" y="2368296"/>
            <a:ext cx="182880" cy="461772"/>
            <a:chOff x="7415784" y="2368296"/>
            <a:chExt cx="182880" cy="32461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7415784" y="2368296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7415784" y="2690729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507224" y="2368296"/>
              <a:ext cx="0" cy="324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7507224" y="2527334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7740352" y="-27384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48" y="771240"/>
            <a:ext cx="692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Dynamics Between Cancer and the Immune System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44471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 descr="Tcell_Infiltration_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5101" y="3135891"/>
            <a:ext cx="1530202" cy="1152535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5565101" y="3135891"/>
            <a:ext cx="184271" cy="1842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87" y="1268760"/>
            <a:ext cx="8458200" cy="450304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/>
              <a:t>Immune Cells Within Tumors </a:t>
            </a:r>
            <a:r>
              <a:rPr lang="en-US" sz="1800" b="1" dirty="0" smtClean="0">
                <a:solidFill>
                  <a:srgbClr val="FF0000"/>
                </a:solidFill>
              </a:rPr>
              <a:t>Predicts Overall Survival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31" y="1700808"/>
            <a:ext cx="8229600" cy="63056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T-cell infiltration within tumors is associated with overall survival (OS) in patients with different cancers</a:t>
            </a:r>
            <a:endParaRPr lang="en-US" sz="1600" baseline="30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09575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Zhang L, </a:t>
            </a:r>
            <a:r>
              <a:rPr lang="en-US" sz="800" dirty="0" err="1" smtClean="0">
                <a:solidFill>
                  <a:prstClr val="black"/>
                </a:solidFill>
              </a:rPr>
              <a:t>Coukos</a:t>
            </a:r>
            <a:r>
              <a:rPr lang="en-US" sz="800" dirty="0" smtClean="0">
                <a:solidFill>
                  <a:prstClr val="black"/>
                </a:solidFill>
              </a:rPr>
              <a:t> G, et al. </a:t>
            </a:r>
            <a:r>
              <a:rPr lang="en-US" sz="800" i="1" dirty="0" smtClean="0">
                <a:solidFill>
                  <a:prstClr val="black"/>
                </a:solidFill>
              </a:rPr>
              <a:t>N Engl J Med</a:t>
            </a:r>
            <a:r>
              <a:rPr lang="en-US" sz="800" dirty="0" smtClean="0">
                <a:solidFill>
                  <a:prstClr val="black"/>
                </a:solidFill>
              </a:rPr>
              <a:t>. 2003;348(3):203-213.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Galon</a:t>
            </a:r>
            <a:r>
              <a:rPr lang="en-US" sz="800" dirty="0" smtClean="0">
                <a:solidFill>
                  <a:prstClr val="black"/>
                </a:solidFill>
              </a:rPr>
              <a:t> J, </a:t>
            </a:r>
            <a:r>
              <a:rPr lang="en-US" sz="800" dirty="0" err="1" smtClean="0">
                <a:solidFill>
                  <a:prstClr val="black"/>
                </a:solidFill>
              </a:rPr>
              <a:t>Pagès</a:t>
            </a:r>
            <a:r>
              <a:rPr lang="en-US" sz="800" dirty="0" smtClean="0">
                <a:solidFill>
                  <a:prstClr val="black"/>
                </a:solidFill>
              </a:rPr>
              <a:t> F, et al. </a:t>
            </a:r>
            <a:r>
              <a:rPr lang="en-US" sz="800" i="1" dirty="0" smtClean="0">
                <a:solidFill>
                  <a:prstClr val="black"/>
                </a:solidFill>
              </a:rPr>
              <a:t>Science</a:t>
            </a:r>
            <a:r>
              <a:rPr lang="en-US" sz="800" dirty="0" smtClean="0">
                <a:solidFill>
                  <a:prstClr val="black"/>
                </a:solidFill>
              </a:rPr>
              <a:t>. 2006;313</a:t>
            </a:r>
            <a:r>
              <a:rPr lang="en-US" sz="800" dirty="0" smtClean="0">
                <a:solidFill>
                  <a:prstClr val="black"/>
                </a:solidFill>
                <a:sym typeface="Wingdings" pitchFamily="2" charset="2"/>
              </a:rPr>
              <a:t>(5795):1960-1964.</a:t>
            </a:r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305589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1100" b="1" dirty="0" smtClean="0">
                <a:solidFill>
                  <a:prstClr val="black"/>
                </a:solidFill>
              </a:rPr>
              <a:t>a) </a:t>
            </a:r>
            <a:r>
              <a:rPr lang="en-US" sz="1100" dirty="0" smtClean="0">
                <a:solidFill>
                  <a:prstClr val="black"/>
                </a:solidFill>
              </a:rPr>
              <a:t>T cells   infiltrating tumor cells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598286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n-US" sz="1100" b="1" dirty="0" smtClean="0">
                <a:solidFill>
                  <a:prstClr val="black"/>
                </a:solidFill>
              </a:rPr>
              <a:t>b) </a:t>
            </a:r>
            <a:r>
              <a:rPr lang="en-US" sz="1100" dirty="0" smtClean="0">
                <a:solidFill>
                  <a:prstClr val="black"/>
                </a:solidFill>
              </a:rPr>
              <a:t>No intratumoral T cells detected: T cells restricted to tissue surrounding tumor 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3085" y="3933853"/>
            <a:ext cx="2173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Intratumoral T cells (n=102)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Median OS = 50.3 months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1718" y="4834842"/>
            <a:ext cx="21856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No intratumoral T cells (n=72)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Median OS = 18 months</a:t>
            </a:r>
          </a:p>
          <a:p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6672" y="3120877"/>
            <a:ext cx="1865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prstClr val="black"/>
                </a:solidFill>
              </a:rPr>
              <a:t>P</a:t>
            </a:r>
            <a:r>
              <a:rPr lang="en-US" sz="1100" dirty="0" smtClean="0">
                <a:solidFill>
                  <a:prstClr val="black"/>
                </a:solidFill>
              </a:rPr>
              <a:t>&lt;0.001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7693" y="5368440"/>
            <a:ext cx="321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5447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132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5524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120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2918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108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7625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96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69647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84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1669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72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3691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60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8399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48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3106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36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65128" y="536844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24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6410" y="5368440"/>
            <a:ext cx="380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12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55171" y="5652020"/>
            <a:ext cx="892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Month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592155" y="4246993"/>
            <a:ext cx="2143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OS (%)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149" y="520019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149" y="4724702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25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149" y="4227270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50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3149" y="3759097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75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149" y="3276295"/>
            <a:ext cx="475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100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506717" y="4115584"/>
            <a:ext cx="285403" cy="109575"/>
          </a:xfrm>
          <a:prstGeom prst="line">
            <a:avLst/>
          </a:prstGeom>
          <a:ln w="28575">
            <a:solidFill>
              <a:srgbClr val="956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333297" y="4974760"/>
            <a:ext cx="340647" cy="85971"/>
          </a:xfrm>
          <a:prstGeom prst="line">
            <a:avLst/>
          </a:prstGeom>
          <a:ln w="28575">
            <a:solidFill>
              <a:srgbClr val="4F8AB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044371" y="3396860"/>
            <a:ext cx="1463040" cy="1936143"/>
            <a:chOff x="1156915" y="3128838"/>
            <a:chExt cx="1463040" cy="1936143"/>
          </a:xfrm>
        </p:grpSpPr>
        <p:sp>
          <p:nvSpPr>
            <p:cNvPr id="87" name="Oval 48"/>
            <p:cNvSpPr/>
            <p:nvPr/>
          </p:nvSpPr>
          <p:spPr>
            <a:xfrm>
              <a:off x="2421173" y="4909930"/>
              <a:ext cx="71561" cy="71561"/>
            </a:xfrm>
            <a:prstGeom prst="ellipse">
              <a:avLst/>
            </a:prstGeom>
            <a:solidFill>
              <a:srgbClr val="4F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952046" y="4615731"/>
              <a:ext cx="71561" cy="71561"/>
            </a:xfrm>
            <a:prstGeom prst="ellipse">
              <a:avLst/>
            </a:prstGeom>
            <a:solidFill>
              <a:srgbClr val="4F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789045" y="4424899"/>
              <a:ext cx="71561" cy="71561"/>
            </a:xfrm>
            <a:prstGeom prst="ellipse">
              <a:avLst/>
            </a:prstGeom>
            <a:solidFill>
              <a:srgbClr val="4F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526652" y="3753014"/>
              <a:ext cx="71561" cy="71561"/>
            </a:xfrm>
            <a:prstGeom prst="ellipse">
              <a:avLst/>
            </a:prstGeom>
            <a:solidFill>
              <a:srgbClr val="4F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474968" y="3546280"/>
              <a:ext cx="71561" cy="71561"/>
            </a:xfrm>
            <a:prstGeom prst="ellipse">
              <a:avLst/>
            </a:prstGeom>
            <a:solidFill>
              <a:srgbClr val="4F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633993" y="4202264"/>
              <a:ext cx="985962" cy="862717"/>
            </a:xfrm>
            <a:custGeom>
              <a:avLst/>
              <a:gdLst>
                <a:gd name="connsiteX0" fmla="*/ 985962 w 985962"/>
                <a:gd name="connsiteY0" fmla="*/ 862717 h 862717"/>
                <a:gd name="connsiteX1" fmla="*/ 985962 w 985962"/>
                <a:gd name="connsiteY1" fmla="*/ 739472 h 862717"/>
                <a:gd name="connsiteX2" fmla="*/ 520810 w 985962"/>
                <a:gd name="connsiteY2" fmla="*/ 739472 h 862717"/>
                <a:gd name="connsiteX3" fmla="*/ 520810 w 985962"/>
                <a:gd name="connsiteY3" fmla="*/ 675861 h 862717"/>
                <a:gd name="connsiteX4" fmla="*/ 465151 w 985962"/>
                <a:gd name="connsiteY4" fmla="*/ 683813 h 862717"/>
                <a:gd name="connsiteX5" fmla="*/ 465151 w 985962"/>
                <a:gd name="connsiteY5" fmla="*/ 624178 h 862717"/>
                <a:gd name="connsiteX6" fmla="*/ 445273 w 985962"/>
                <a:gd name="connsiteY6" fmla="*/ 624178 h 862717"/>
                <a:gd name="connsiteX7" fmla="*/ 449249 w 985962"/>
                <a:gd name="connsiteY7" fmla="*/ 548640 h 862717"/>
                <a:gd name="connsiteX8" fmla="*/ 413468 w 985962"/>
                <a:gd name="connsiteY8" fmla="*/ 556592 h 862717"/>
                <a:gd name="connsiteX9" fmla="*/ 413468 w 985962"/>
                <a:gd name="connsiteY9" fmla="*/ 492981 h 862717"/>
                <a:gd name="connsiteX10" fmla="*/ 389614 w 985962"/>
                <a:gd name="connsiteY10" fmla="*/ 492981 h 862717"/>
                <a:gd name="connsiteX11" fmla="*/ 393590 w 985962"/>
                <a:gd name="connsiteY11" fmla="*/ 449249 h 862717"/>
                <a:gd name="connsiteX12" fmla="*/ 250466 w 985962"/>
                <a:gd name="connsiteY12" fmla="*/ 453225 h 862717"/>
                <a:gd name="connsiteX13" fmla="*/ 254442 w 985962"/>
                <a:gd name="connsiteY13" fmla="*/ 385639 h 862717"/>
                <a:gd name="connsiteX14" fmla="*/ 234564 w 985962"/>
                <a:gd name="connsiteY14" fmla="*/ 389614 h 862717"/>
                <a:gd name="connsiteX15" fmla="*/ 234564 w 985962"/>
                <a:gd name="connsiteY15" fmla="*/ 306126 h 862717"/>
                <a:gd name="connsiteX16" fmla="*/ 198783 w 985962"/>
                <a:gd name="connsiteY16" fmla="*/ 306126 h 862717"/>
                <a:gd name="connsiteX17" fmla="*/ 194807 w 985962"/>
                <a:gd name="connsiteY17" fmla="*/ 254442 h 862717"/>
                <a:gd name="connsiteX18" fmla="*/ 143124 w 985962"/>
                <a:gd name="connsiteY18" fmla="*/ 262393 h 862717"/>
                <a:gd name="connsiteX19" fmla="*/ 147099 w 985962"/>
                <a:gd name="connsiteY19" fmla="*/ 210710 h 862717"/>
                <a:gd name="connsiteX20" fmla="*/ 67586 w 985962"/>
                <a:gd name="connsiteY20" fmla="*/ 214686 h 862717"/>
                <a:gd name="connsiteX21" fmla="*/ 63610 w 985962"/>
                <a:gd name="connsiteY21" fmla="*/ 174929 h 862717"/>
                <a:gd name="connsiteX22" fmla="*/ 31805 w 985962"/>
                <a:gd name="connsiteY22" fmla="*/ 174929 h 862717"/>
                <a:gd name="connsiteX23" fmla="*/ 31805 w 985962"/>
                <a:gd name="connsiteY23" fmla="*/ 83489 h 862717"/>
                <a:gd name="connsiteX24" fmla="*/ 11927 w 985962"/>
                <a:gd name="connsiteY24" fmla="*/ 83489 h 862717"/>
                <a:gd name="connsiteX25" fmla="*/ 15903 w 985962"/>
                <a:gd name="connsiteY25" fmla="*/ 47708 h 862717"/>
                <a:gd name="connsiteX26" fmla="*/ 15903 w 985962"/>
                <a:gd name="connsiteY26" fmla="*/ 47708 h 862717"/>
                <a:gd name="connsiteX27" fmla="*/ 0 w 985962"/>
                <a:gd name="connsiteY27" fmla="*/ 0 h 86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85962" h="862717">
                  <a:moveTo>
                    <a:pt x="985962" y="862717"/>
                  </a:moveTo>
                  <a:lnTo>
                    <a:pt x="985962" y="739472"/>
                  </a:lnTo>
                  <a:lnTo>
                    <a:pt x="520810" y="739472"/>
                  </a:lnTo>
                  <a:lnTo>
                    <a:pt x="520810" y="675861"/>
                  </a:lnTo>
                  <a:lnTo>
                    <a:pt x="465151" y="683813"/>
                  </a:lnTo>
                  <a:lnTo>
                    <a:pt x="465151" y="624178"/>
                  </a:lnTo>
                  <a:lnTo>
                    <a:pt x="445273" y="624178"/>
                  </a:lnTo>
                  <a:lnTo>
                    <a:pt x="449249" y="548640"/>
                  </a:lnTo>
                  <a:lnTo>
                    <a:pt x="413468" y="556592"/>
                  </a:lnTo>
                  <a:lnTo>
                    <a:pt x="413468" y="492981"/>
                  </a:lnTo>
                  <a:lnTo>
                    <a:pt x="389614" y="492981"/>
                  </a:lnTo>
                  <a:lnTo>
                    <a:pt x="393590" y="449249"/>
                  </a:lnTo>
                  <a:lnTo>
                    <a:pt x="250466" y="453225"/>
                  </a:lnTo>
                  <a:lnTo>
                    <a:pt x="254442" y="385639"/>
                  </a:lnTo>
                  <a:lnTo>
                    <a:pt x="234564" y="389614"/>
                  </a:lnTo>
                  <a:lnTo>
                    <a:pt x="234564" y="306126"/>
                  </a:lnTo>
                  <a:lnTo>
                    <a:pt x="198783" y="306126"/>
                  </a:lnTo>
                  <a:lnTo>
                    <a:pt x="194807" y="254442"/>
                  </a:lnTo>
                  <a:lnTo>
                    <a:pt x="143124" y="262393"/>
                  </a:lnTo>
                  <a:lnTo>
                    <a:pt x="147099" y="210710"/>
                  </a:lnTo>
                  <a:lnTo>
                    <a:pt x="67586" y="214686"/>
                  </a:lnTo>
                  <a:lnTo>
                    <a:pt x="63610" y="174929"/>
                  </a:lnTo>
                  <a:lnTo>
                    <a:pt x="31805" y="174929"/>
                  </a:lnTo>
                  <a:lnTo>
                    <a:pt x="31805" y="83489"/>
                  </a:lnTo>
                  <a:lnTo>
                    <a:pt x="11927" y="83489"/>
                  </a:lnTo>
                  <a:lnTo>
                    <a:pt x="15903" y="47708"/>
                  </a:lnTo>
                  <a:lnTo>
                    <a:pt x="15903" y="47708"/>
                  </a:lnTo>
                  <a:lnTo>
                    <a:pt x="0" y="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156915" y="3128838"/>
              <a:ext cx="481054" cy="1073426"/>
            </a:xfrm>
            <a:custGeom>
              <a:avLst/>
              <a:gdLst>
                <a:gd name="connsiteX0" fmla="*/ 0 w 481054"/>
                <a:gd name="connsiteY0" fmla="*/ 0 h 1073426"/>
                <a:gd name="connsiteX1" fmla="*/ 163002 w 481054"/>
                <a:gd name="connsiteY1" fmla="*/ 3976 h 1073426"/>
                <a:gd name="connsiteX2" fmla="*/ 155050 w 481054"/>
                <a:gd name="connsiteY2" fmla="*/ 75538 h 1073426"/>
                <a:gd name="connsiteX3" fmla="*/ 182880 w 481054"/>
                <a:gd name="connsiteY3" fmla="*/ 71562 h 1073426"/>
                <a:gd name="connsiteX4" fmla="*/ 178904 w 481054"/>
                <a:gd name="connsiteY4" fmla="*/ 111319 h 1073426"/>
                <a:gd name="connsiteX5" fmla="*/ 250466 w 481054"/>
                <a:gd name="connsiteY5" fmla="*/ 111319 h 1073426"/>
                <a:gd name="connsiteX6" fmla="*/ 246490 w 481054"/>
                <a:gd name="connsiteY6" fmla="*/ 186856 h 1073426"/>
                <a:gd name="connsiteX7" fmla="*/ 266368 w 481054"/>
                <a:gd name="connsiteY7" fmla="*/ 186856 h 1073426"/>
                <a:gd name="connsiteX8" fmla="*/ 262393 w 481054"/>
                <a:gd name="connsiteY8" fmla="*/ 266369 h 1073426"/>
                <a:gd name="connsiteX9" fmla="*/ 286247 w 481054"/>
                <a:gd name="connsiteY9" fmla="*/ 266369 h 1073426"/>
                <a:gd name="connsiteX10" fmla="*/ 286247 w 481054"/>
                <a:gd name="connsiteY10" fmla="*/ 326004 h 1073426"/>
                <a:gd name="connsiteX11" fmla="*/ 302149 w 481054"/>
                <a:gd name="connsiteY11" fmla="*/ 393590 h 1073426"/>
                <a:gd name="connsiteX12" fmla="*/ 337930 w 481054"/>
                <a:gd name="connsiteY12" fmla="*/ 385639 h 1073426"/>
                <a:gd name="connsiteX13" fmla="*/ 337930 w 481054"/>
                <a:gd name="connsiteY13" fmla="*/ 457200 h 1073426"/>
                <a:gd name="connsiteX14" fmla="*/ 393589 w 481054"/>
                <a:gd name="connsiteY14" fmla="*/ 457200 h 1073426"/>
                <a:gd name="connsiteX15" fmla="*/ 385638 w 481054"/>
                <a:gd name="connsiteY15" fmla="*/ 544665 h 1073426"/>
                <a:gd name="connsiteX16" fmla="*/ 409492 w 481054"/>
                <a:gd name="connsiteY16" fmla="*/ 544665 h 1073426"/>
                <a:gd name="connsiteX17" fmla="*/ 413468 w 481054"/>
                <a:gd name="connsiteY17" fmla="*/ 659959 h 1073426"/>
                <a:gd name="connsiteX18" fmla="*/ 417443 w 481054"/>
                <a:gd name="connsiteY18" fmla="*/ 719593 h 1073426"/>
                <a:gd name="connsiteX19" fmla="*/ 433346 w 481054"/>
                <a:gd name="connsiteY19" fmla="*/ 731520 h 1073426"/>
                <a:gd name="connsiteX20" fmla="*/ 421419 w 481054"/>
                <a:gd name="connsiteY20" fmla="*/ 910425 h 1073426"/>
                <a:gd name="connsiteX21" fmla="*/ 449248 w 481054"/>
                <a:gd name="connsiteY21" fmla="*/ 910425 h 1073426"/>
                <a:gd name="connsiteX22" fmla="*/ 449248 w 481054"/>
                <a:gd name="connsiteY22" fmla="*/ 1033670 h 1073426"/>
                <a:gd name="connsiteX23" fmla="*/ 481054 w 481054"/>
                <a:gd name="connsiteY23" fmla="*/ 1033670 h 1073426"/>
                <a:gd name="connsiteX24" fmla="*/ 481054 w 481054"/>
                <a:gd name="connsiteY24" fmla="*/ 1073426 h 107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054" h="1073426">
                  <a:moveTo>
                    <a:pt x="0" y="0"/>
                  </a:moveTo>
                  <a:lnTo>
                    <a:pt x="163002" y="3976"/>
                  </a:lnTo>
                  <a:lnTo>
                    <a:pt x="155050" y="75538"/>
                  </a:lnTo>
                  <a:lnTo>
                    <a:pt x="182880" y="71562"/>
                  </a:lnTo>
                  <a:lnTo>
                    <a:pt x="178904" y="111319"/>
                  </a:lnTo>
                  <a:lnTo>
                    <a:pt x="250466" y="111319"/>
                  </a:lnTo>
                  <a:lnTo>
                    <a:pt x="246490" y="186856"/>
                  </a:lnTo>
                  <a:lnTo>
                    <a:pt x="266368" y="186856"/>
                  </a:lnTo>
                  <a:lnTo>
                    <a:pt x="262393" y="266369"/>
                  </a:lnTo>
                  <a:lnTo>
                    <a:pt x="286247" y="266369"/>
                  </a:lnTo>
                  <a:lnTo>
                    <a:pt x="286247" y="326004"/>
                  </a:lnTo>
                  <a:lnTo>
                    <a:pt x="302149" y="393590"/>
                  </a:lnTo>
                  <a:lnTo>
                    <a:pt x="337930" y="385639"/>
                  </a:lnTo>
                  <a:lnTo>
                    <a:pt x="337930" y="457200"/>
                  </a:lnTo>
                  <a:lnTo>
                    <a:pt x="393589" y="457200"/>
                  </a:lnTo>
                  <a:lnTo>
                    <a:pt x="385638" y="544665"/>
                  </a:lnTo>
                  <a:lnTo>
                    <a:pt x="409492" y="544665"/>
                  </a:lnTo>
                  <a:lnTo>
                    <a:pt x="413468" y="659959"/>
                  </a:lnTo>
                  <a:lnTo>
                    <a:pt x="417443" y="719593"/>
                  </a:lnTo>
                  <a:lnTo>
                    <a:pt x="433346" y="731520"/>
                  </a:lnTo>
                  <a:lnTo>
                    <a:pt x="421419" y="910425"/>
                  </a:lnTo>
                  <a:lnTo>
                    <a:pt x="449248" y="910425"/>
                  </a:lnTo>
                  <a:lnTo>
                    <a:pt x="449248" y="1033670"/>
                  </a:lnTo>
                  <a:lnTo>
                    <a:pt x="481054" y="1033670"/>
                  </a:lnTo>
                  <a:lnTo>
                    <a:pt x="481054" y="1073426"/>
                  </a:lnTo>
                </a:path>
              </a:pathLst>
            </a:custGeom>
            <a:ln w="28575">
              <a:solidFill>
                <a:srgbClr val="4F8A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55"/>
          <p:cNvGrpSpPr/>
          <p:nvPr/>
        </p:nvGrpSpPr>
        <p:grpSpPr>
          <a:xfrm>
            <a:off x="1032444" y="3392885"/>
            <a:ext cx="2989689" cy="1391477"/>
            <a:chOff x="1144988" y="3124863"/>
            <a:chExt cx="2989689" cy="1391477"/>
          </a:xfrm>
        </p:grpSpPr>
        <p:sp>
          <p:nvSpPr>
            <p:cNvPr id="68" name="Oval 67"/>
            <p:cNvSpPr/>
            <p:nvPr/>
          </p:nvSpPr>
          <p:spPr>
            <a:xfrm>
              <a:off x="1526651" y="3196425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892411" y="3605917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940119" y="3605917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174683" y="3872286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134926" y="3820602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393343" y="3983604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421173" y="4015409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957886" y="4218167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882349" y="4218167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838617" y="4218167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128839" y="4365266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299792" y="4444779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359427" y="4444779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430988" y="4444779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609892" y="4444779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063116" y="4444779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631883" y="4170459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568273" y="4138654"/>
              <a:ext cx="71561" cy="71561"/>
            </a:xfrm>
            <a:prstGeom prst="ellipse">
              <a:avLst/>
            </a:prstGeom>
            <a:solidFill>
              <a:srgbClr val="95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144988" y="3124863"/>
              <a:ext cx="2969812" cy="1363648"/>
            </a:xfrm>
            <a:custGeom>
              <a:avLst/>
              <a:gdLst>
                <a:gd name="connsiteX0" fmla="*/ 0 w 2969812"/>
                <a:gd name="connsiteY0" fmla="*/ 0 h 1363648"/>
                <a:gd name="connsiteX1" fmla="*/ 262393 w 2969812"/>
                <a:gd name="connsiteY1" fmla="*/ 0 h 1363648"/>
                <a:gd name="connsiteX2" fmla="*/ 258417 w 2969812"/>
                <a:gd name="connsiteY2" fmla="*/ 55659 h 1363648"/>
                <a:gd name="connsiteX3" fmla="*/ 278295 w 2969812"/>
                <a:gd name="connsiteY3" fmla="*/ 55659 h 1363648"/>
                <a:gd name="connsiteX4" fmla="*/ 278295 w 2969812"/>
                <a:gd name="connsiteY4" fmla="*/ 99391 h 1363648"/>
                <a:gd name="connsiteX5" fmla="*/ 532737 w 2969812"/>
                <a:gd name="connsiteY5" fmla="*/ 99391 h 1363648"/>
                <a:gd name="connsiteX6" fmla="*/ 532737 w 2969812"/>
                <a:gd name="connsiteY6" fmla="*/ 135172 h 1363648"/>
                <a:gd name="connsiteX7" fmla="*/ 560567 w 2969812"/>
                <a:gd name="connsiteY7" fmla="*/ 135172 h 1363648"/>
                <a:gd name="connsiteX8" fmla="*/ 556591 w 2969812"/>
                <a:gd name="connsiteY8" fmla="*/ 190831 h 1363648"/>
                <a:gd name="connsiteX9" fmla="*/ 576469 w 2969812"/>
                <a:gd name="connsiteY9" fmla="*/ 190831 h 1363648"/>
                <a:gd name="connsiteX10" fmla="*/ 576469 w 2969812"/>
                <a:gd name="connsiteY10" fmla="*/ 214685 h 1363648"/>
                <a:gd name="connsiteX11" fmla="*/ 596348 w 2969812"/>
                <a:gd name="connsiteY11" fmla="*/ 214685 h 1363648"/>
                <a:gd name="connsiteX12" fmla="*/ 596348 w 2969812"/>
                <a:gd name="connsiteY12" fmla="*/ 254441 h 1363648"/>
                <a:gd name="connsiteX13" fmla="*/ 636104 w 2969812"/>
                <a:gd name="connsiteY13" fmla="*/ 254441 h 1363648"/>
                <a:gd name="connsiteX14" fmla="*/ 636104 w 2969812"/>
                <a:gd name="connsiteY14" fmla="*/ 302149 h 1363648"/>
                <a:gd name="connsiteX15" fmla="*/ 655982 w 2969812"/>
                <a:gd name="connsiteY15" fmla="*/ 302149 h 1363648"/>
                <a:gd name="connsiteX16" fmla="*/ 655982 w 2969812"/>
                <a:gd name="connsiteY16" fmla="*/ 349857 h 1363648"/>
                <a:gd name="connsiteX17" fmla="*/ 715617 w 2969812"/>
                <a:gd name="connsiteY17" fmla="*/ 345881 h 1363648"/>
                <a:gd name="connsiteX18" fmla="*/ 715617 w 2969812"/>
                <a:gd name="connsiteY18" fmla="*/ 421419 h 1363648"/>
                <a:gd name="connsiteX19" fmla="*/ 775252 w 2969812"/>
                <a:gd name="connsiteY19" fmla="*/ 421419 h 1363648"/>
                <a:gd name="connsiteX20" fmla="*/ 775252 w 2969812"/>
                <a:gd name="connsiteY20" fmla="*/ 481054 h 1363648"/>
                <a:gd name="connsiteX21" fmla="*/ 791155 w 2969812"/>
                <a:gd name="connsiteY21" fmla="*/ 481054 h 1363648"/>
                <a:gd name="connsiteX22" fmla="*/ 795130 w 2969812"/>
                <a:gd name="connsiteY22" fmla="*/ 516834 h 1363648"/>
                <a:gd name="connsiteX23" fmla="*/ 838862 w 2969812"/>
                <a:gd name="connsiteY23" fmla="*/ 516834 h 1363648"/>
                <a:gd name="connsiteX24" fmla="*/ 838862 w 2969812"/>
                <a:gd name="connsiteY24" fmla="*/ 576469 h 1363648"/>
                <a:gd name="connsiteX25" fmla="*/ 878619 w 2969812"/>
                <a:gd name="connsiteY25" fmla="*/ 572494 h 1363648"/>
                <a:gd name="connsiteX26" fmla="*/ 882595 w 2969812"/>
                <a:gd name="connsiteY26" fmla="*/ 588396 h 1363648"/>
                <a:gd name="connsiteX27" fmla="*/ 902473 w 2969812"/>
                <a:gd name="connsiteY27" fmla="*/ 588396 h 1363648"/>
                <a:gd name="connsiteX28" fmla="*/ 902473 w 2969812"/>
                <a:gd name="connsiteY28" fmla="*/ 616226 h 1363648"/>
                <a:gd name="connsiteX29" fmla="*/ 938254 w 2969812"/>
                <a:gd name="connsiteY29" fmla="*/ 616226 h 1363648"/>
                <a:gd name="connsiteX30" fmla="*/ 938254 w 2969812"/>
                <a:gd name="connsiteY30" fmla="*/ 671885 h 1363648"/>
                <a:gd name="connsiteX31" fmla="*/ 966083 w 2969812"/>
                <a:gd name="connsiteY31" fmla="*/ 671885 h 1363648"/>
                <a:gd name="connsiteX32" fmla="*/ 966083 w 2969812"/>
                <a:gd name="connsiteY32" fmla="*/ 727544 h 1363648"/>
                <a:gd name="connsiteX33" fmla="*/ 1025718 w 2969812"/>
                <a:gd name="connsiteY33" fmla="*/ 731520 h 1363648"/>
                <a:gd name="connsiteX34" fmla="*/ 1033669 w 2969812"/>
                <a:gd name="connsiteY34" fmla="*/ 767300 h 1363648"/>
                <a:gd name="connsiteX35" fmla="*/ 1065475 w 2969812"/>
                <a:gd name="connsiteY35" fmla="*/ 771276 h 1363648"/>
                <a:gd name="connsiteX36" fmla="*/ 1061499 w 2969812"/>
                <a:gd name="connsiteY36" fmla="*/ 779227 h 1363648"/>
                <a:gd name="connsiteX37" fmla="*/ 1061499 w 2969812"/>
                <a:gd name="connsiteY37" fmla="*/ 779227 h 1363648"/>
                <a:gd name="connsiteX38" fmla="*/ 1172817 w 2969812"/>
                <a:gd name="connsiteY38" fmla="*/ 783203 h 1363648"/>
                <a:gd name="connsiteX39" fmla="*/ 1176793 w 2969812"/>
                <a:gd name="connsiteY39" fmla="*/ 834887 h 1363648"/>
                <a:gd name="connsiteX40" fmla="*/ 1192695 w 2969812"/>
                <a:gd name="connsiteY40" fmla="*/ 834887 h 1363648"/>
                <a:gd name="connsiteX41" fmla="*/ 1188720 w 2969812"/>
                <a:gd name="connsiteY41" fmla="*/ 858740 h 1363648"/>
                <a:gd name="connsiteX42" fmla="*/ 1212574 w 2969812"/>
                <a:gd name="connsiteY42" fmla="*/ 858740 h 1363648"/>
                <a:gd name="connsiteX43" fmla="*/ 1232452 w 2969812"/>
                <a:gd name="connsiteY43" fmla="*/ 858740 h 1363648"/>
                <a:gd name="connsiteX44" fmla="*/ 1236428 w 2969812"/>
                <a:gd name="connsiteY44" fmla="*/ 894521 h 1363648"/>
                <a:gd name="connsiteX45" fmla="*/ 1288111 w 2969812"/>
                <a:gd name="connsiteY45" fmla="*/ 894521 h 1363648"/>
                <a:gd name="connsiteX46" fmla="*/ 1315941 w 2969812"/>
                <a:gd name="connsiteY46" fmla="*/ 938254 h 1363648"/>
                <a:gd name="connsiteX47" fmla="*/ 1327868 w 2969812"/>
                <a:gd name="connsiteY47" fmla="*/ 930302 h 1363648"/>
                <a:gd name="connsiteX48" fmla="*/ 1367624 w 2969812"/>
                <a:gd name="connsiteY48" fmla="*/ 930302 h 1363648"/>
                <a:gd name="connsiteX49" fmla="*/ 1367624 w 2969812"/>
                <a:gd name="connsiteY49" fmla="*/ 966083 h 1363648"/>
                <a:gd name="connsiteX50" fmla="*/ 1383527 w 2969812"/>
                <a:gd name="connsiteY50" fmla="*/ 966083 h 1363648"/>
                <a:gd name="connsiteX51" fmla="*/ 1383527 w 2969812"/>
                <a:gd name="connsiteY51" fmla="*/ 1053547 h 1363648"/>
                <a:gd name="connsiteX52" fmla="*/ 1455089 w 2969812"/>
                <a:gd name="connsiteY52" fmla="*/ 1053547 h 1363648"/>
                <a:gd name="connsiteX53" fmla="*/ 1459064 w 2969812"/>
                <a:gd name="connsiteY53" fmla="*/ 1065474 h 1363648"/>
                <a:gd name="connsiteX54" fmla="*/ 1522675 w 2969812"/>
                <a:gd name="connsiteY54" fmla="*/ 1065474 h 1363648"/>
                <a:gd name="connsiteX55" fmla="*/ 1522675 w 2969812"/>
                <a:gd name="connsiteY55" fmla="*/ 1093304 h 1363648"/>
                <a:gd name="connsiteX56" fmla="*/ 1570382 w 2969812"/>
                <a:gd name="connsiteY56" fmla="*/ 1093304 h 1363648"/>
                <a:gd name="connsiteX57" fmla="*/ 1574358 w 2969812"/>
                <a:gd name="connsiteY57" fmla="*/ 1137036 h 1363648"/>
                <a:gd name="connsiteX58" fmla="*/ 1888435 w 2969812"/>
                <a:gd name="connsiteY58" fmla="*/ 1129085 h 1363648"/>
                <a:gd name="connsiteX59" fmla="*/ 1888435 w 2969812"/>
                <a:gd name="connsiteY59" fmla="*/ 1280160 h 1363648"/>
                <a:gd name="connsiteX60" fmla="*/ 2194560 w 2969812"/>
                <a:gd name="connsiteY60" fmla="*/ 1280160 h 1363648"/>
                <a:gd name="connsiteX61" fmla="*/ 2194560 w 2969812"/>
                <a:gd name="connsiteY61" fmla="*/ 1363648 h 1363648"/>
                <a:gd name="connsiteX62" fmla="*/ 2969812 w 2969812"/>
                <a:gd name="connsiteY62" fmla="*/ 1359673 h 136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969812" h="1363648">
                  <a:moveTo>
                    <a:pt x="0" y="0"/>
                  </a:moveTo>
                  <a:lnTo>
                    <a:pt x="262393" y="0"/>
                  </a:lnTo>
                  <a:lnTo>
                    <a:pt x="258417" y="55659"/>
                  </a:lnTo>
                  <a:lnTo>
                    <a:pt x="278295" y="55659"/>
                  </a:lnTo>
                  <a:lnTo>
                    <a:pt x="278295" y="99391"/>
                  </a:lnTo>
                  <a:lnTo>
                    <a:pt x="532737" y="99391"/>
                  </a:lnTo>
                  <a:lnTo>
                    <a:pt x="532737" y="135172"/>
                  </a:lnTo>
                  <a:lnTo>
                    <a:pt x="560567" y="135172"/>
                  </a:lnTo>
                  <a:lnTo>
                    <a:pt x="556591" y="190831"/>
                  </a:lnTo>
                  <a:lnTo>
                    <a:pt x="576469" y="190831"/>
                  </a:lnTo>
                  <a:lnTo>
                    <a:pt x="576469" y="214685"/>
                  </a:lnTo>
                  <a:lnTo>
                    <a:pt x="596348" y="214685"/>
                  </a:lnTo>
                  <a:lnTo>
                    <a:pt x="596348" y="254441"/>
                  </a:lnTo>
                  <a:lnTo>
                    <a:pt x="636104" y="254441"/>
                  </a:lnTo>
                  <a:lnTo>
                    <a:pt x="636104" y="302149"/>
                  </a:lnTo>
                  <a:lnTo>
                    <a:pt x="655982" y="302149"/>
                  </a:lnTo>
                  <a:lnTo>
                    <a:pt x="655982" y="349857"/>
                  </a:lnTo>
                  <a:lnTo>
                    <a:pt x="715617" y="345881"/>
                  </a:lnTo>
                  <a:lnTo>
                    <a:pt x="715617" y="421419"/>
                  </a:lnTo>
                  <a:lnTo>
                    <a:pt x="775252" y="421419"/>
                  </a:lnTo>
                  <a:lnTo>
                    <a:pt x="775252" y="481054"/>
                  </a:lnTo>
                  <a:lnTo>
                    <a:pt x="791155" y="481054"/>
                  </a:lnTo>
                  <a:lnTo>
                    <a:pt x="795130" y="516834"/>
                  </a:lnTo>
                  <a:lnTo>
                    <a:pt x="838862" y="516834"/>
                  </a:lnTo>
                  <a:lnTo>
                    <a:pt x="838862" y="576469"/>
                  </a:lnTo>
                  <a:lnTo>
                    <a:pt x="878619" y="572494"/>
                  </a:lnTo>
                  <a:lnTo>
                    <a:pt x="882595" y="588396"/>
                  </a:lnTo>
                  <a:lnTo>
                    <a:pt x="902473" y="588396"/>
                  </a:lnTo>
                  <a:lnTo>
                    <a:pt x="902473" y="616226"/>
                  </a:lnTo>
                  <a:lnTo>
                    <a:pt x="938254" y="616226"/>
                  </a:lnTo>
                  <a:lnTo>
                    <a:pt x="938254" y="671885"/>
                  </a:lnTo>
                  <a:lnTo>
                    <a:pt x="966083" y="671885"/>
                  </a:lnTo>
                  <a:lnTo>
                    <a:pt x="966083" y="727544"/>
                  </a:lnTo>
                  <a:lnTo>
                    <a:pt x="1025718" y="731520"/>
                  </a:lnTo>
                  <a:lnTo>
                    <a:pt x="1033669" y="767300"/>
                  </a:lnTo>
                  <a:lnTo>
                    <a:pt x="1065475" y="771276"/>
                  </a:lnTo>
                  <a:lnTo>
                    <a:pt x="1061499" y="779227"/>
                  </a:lnTo>
                  <a:lnTo>
                    <a:pt x="1061499" y="779227"/>
                  </a:lnTo>
                  <a:lnTo>
                    <a:pt x="1172817" y="783203"/>
                  </a:lnTo>
                  <a:lnTo>
                    <a:pt x="1176793" y="834887"/>
                  </a:lnTo>
                  <a:lnTo>
                    <a:pt x="1192695" y="834887"/>
                  </a:lnTo>
                  <a:lnTo>
                    <a:pt x="1188720" y="858740"/>
                  </a:lnTo>
                  <a:lnTo>
                    <a:pt x="1212574" y="858740"/>
                  </a:lnTo>
                  <a:lnTo>
                    <a:pt x="1232452" y="858740"/>
                  </a:lnTo>
                  <a:lnTo>
                    <a:pt x="1236428" y="894521"/>
                  </a:lnTo>
                  <a:lnTo>
                    <a:pt x="1288111" y="894521"/>
                  </a:lnTo>
                  <a:lnTo>
                    <a:pt x="1315941" y="938254"/>
                  </a:lnTo>
                  <a:lnTo>
                    <a:pt x="1327868" y="930302"/>
                  </a:lnTo>
                  <a:lnTo>
                    <a:pt x="1367624" y="930302"/>
                  </a:lnTo>
                  <a:lnTo>
                    <a:pt x="1367624" y="966083"/>
                  </a:lnTo>
                  <a:lnTo>
                    <a:pt x="1383527" y="966083"/>
                  </a:lnTo>
                  <a:lnTo>
                    <a:pt x="1383527" y="1053547"/>
                  </a:lnTo>
                  <a:lnTo>
                    <a:pt x="1455089" y="1053547"/>
                  </a:lnTo>
                  <a:lnTo>
                    <a:pt x="1459064" y="1065474"/>
                  </a:lnTo>
                  <a:lnTo>
                    <a:pt x="1522675" y="1065474"/>
                  </a:lnTo>
                  <a:lnTo>
                    <a:pt x="1522675" y="1093304"/>
                  </a:lnTo>
                  <a:lnTo>
                    <a:pt x="1570382" y="1093304"/>
                  </a:lnTo>
                  <a:lnTo>
                    <a:pt x="1574358" y="1137036"/>
                  </a:lnTo>
                  <a:lnTo>
                    <a:pt x="1888435" y="1129085"/>
                  </a:lnTo>
                  <a:lnTo>
                    <a:pt x="1888435" y="1280160"/>
                  </a:lnTo>
                  <a:lnTo>
                    <a:pt x="2194560" y="1280160"/>
                  </a:lnTo>
                  <a:lnTo>
                    <a:pt x="2194560" y="1363648"/>
                  </a:lnTo>
                  <a:lnTo>
                    <a:pt x="2969812" y="1359673"/>
                  </a:lnTo>
                </a:path>
              </a:pathLst>
            </a:custGeom>
            <a:ln w="28575">
              <a:solidFill>
                <a:srgbClr val="9563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1028638" y="5326821"/>
            <a:ext cx="3123129" cy="896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V="1">
            <a:off x="68536" y="4379706"/>
            <a:ext cx="1920240" cy="896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34085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15662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03045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887525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66200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9068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26451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08028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89605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74085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58565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43045" y="533060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002153" y="5302518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002153" y="4831314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002153" y="4340732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1002153" y="3873373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999250" y="3388597"/>
            <a:ext cx="0" cy="638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87271" y="2568928"/>
            <a:ext cx="355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F8ABE"/>
                </a:solidFill>
              </a:rPr>
              <a:t>Kaplan-Meier Curve for OS in </a:t>
            </a:r>
            <a:br>
              <a:rPr lang="en-US" sz="1100" b="1" dirty="0" smtClean="0">
                <a:solidFill>
                  <a:srgbClr val="4F8ABE"/>
                </a:solidFill>
              </a:rPr>
            </a:br>
            <a:r>
              <a:rPr lang="en-US" sz="1100" b="1" dirty="0" smtClean="0">
                <a:solidFill>
                  <a:srgbClr val="4F8ABE"/>
                </a:solidFill>
              </a:rPr>
              <a:t>Advanced Ovarian Cancer</a:t>
            </a:r>
            <a:r>
              <a:rPr lang="en-US" sz="1100" b="1" baseline="30000" dirty="0" smtClean="0">
                <a:solidFill>
                  <a:srgbClr val="4F8ABE"/>
                </a:solidFill>
              </a:rPr>
              <a:t>1</a:t>
            </a:r>
            <a:endParaRPr lang="en-US" sz="1100" baseline="300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21086" y="4602501"/>
            <a:ext cx="946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n=102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565824" y="3078353"/>
            <a:ext cx="178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a</a:t>
            </a:r>
            <a:endParaRPr lang="en-US" sz="1100" b="1" dirty="0">
              <a:solidFill>
                <a:prstClr val="white"/>
              </a:solidFill>
            </a:endParaRPr>
          </a:p>
        </p:txBody>
      </p:sp>
      <p:pic>
        <p:nvPicPr>
          <p:cNvPr id="99" name="Picture 98" descr="Tcell_Infiltration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2343" y="4665193"/>
            <a:ext cx="1530201" cy="1152535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5593296" y="4661557"/>
            <a:ext cx="184271" cy="1842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94064" y="4607655"/>
            <a:ext cx="178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b</a:t>
            </a:r>
            <a:endParaRPr lang="en-US" sz="1100" b="1" dirty="0">
              <a:solidFill>
                <a:prstClr val="white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4866289" y="3657600"/>
            <a:ext cx="572814" cy="294291"/>
          </a:xfrm>
          <a:prstGeom prst="line">
            <a:avLst/>
          </a:prstGeom>
          <a:ln w="28575">
            <a:solidFill>
              <a:srgbClr val="956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21" idx="3"/>
          </p:cNvCxnSpPr>
          <p:nvPr/>
        </p:nvCxnSpPr>
        <p:spPr>
          <a:xfrm>
            <a:off x="4847404" y="5134924"/>
            <a:ext cx="575934" cy="20400"/>
          </a:xfrm>
          <a:prstGeom prst="line">
            <a:avLst/>
          </a:prstGeom>
          <a:ln w="28575">
            <a:solidFill>
              <a:srgbClr val="4F8AB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32932" y="766134"/>
            <a:ext cx="692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Dynamics Between Cancer and the Immune System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47229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Enthusiasm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4286" y="1148859"/>
            <a:ext cx="2249714" cy="4730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09" y="624354"/>
            <a:ext cx="7630132" cy="5740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Initiation of Immune Response: Key Components</a:t>
            </a:r>
            <a:endParaRPr lang="en-US" sz="2000" b="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74056" y="6563564"/>
            <a:ext cx="68580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800" dirty="0" smtClean="0">
                <a:solidFill>
                  <a:prstClr val="black"/>
                </a:solidFill>
              </a:rPr>
              <a:t>Abbas AK, Lichtman AH. </a:t>
            </a:r>
            <a:r>
              <a:rPr lang="en-US" sz="800" i="1" dirty="0" smtClean="0">
                <a:solidFill>
                  <a:prstClr val="black"/>
                </a:solidFill>
              </a:rPr>
              <a:t>Basic Immunology</a:t>
            </a:r>
            <a:r>
              <a:rPr lang="en-US" sz="800" dirty="0" smtClean="0">
                <a:solidFill>
                  <a:prstClr val="black"/>
                </a:solidFill>
              </a:rPr>
              <a:t>. 3rd ed. 2011. </a:t>
            </a:r>
          </a:p>
        </p:txBody>
      </p:sp>
      <p:pic>
        <p:nvPicPr>
          <p:cNvPr id="103" name="Picture 102" descr="Renaissance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43953" y="1148859"/>
            <a:ext cx="4850334" cy="4730105"/>
          </a:xfrm>
          <a:prstGeom prst="rect">
            <a:avLst/>
          </a:prstGeom>
        </p:spPr>
      </p:pic>
      <p:sp>
        <p:nvSpPr>
          <p:cNvPr id="104" name="Right Arrow 103"/>
          <p:cNvSpPr/>
          <p:nvPr/>
        </p:nvSpPr>
        <p:spPr>
          <a:xfrm rot="19421384">
            <a:off x="6324096" y="2686780"/>
            <a:ext cx="1055122" cy="3604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08" name="Picture 107" descr="Enthusiasm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148859"/>
            <a:ext cx="2057400" cy="4730105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6007993" y="5830926"/>
            <a:ext cx="32216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4F8ABE"/>
              </a:buClr>
            </a:pPr>
            <a:r>
              <a:rPr lang="en-US" sz="1100" b="1" dirty="0" smtClean="0"/>
              <a:t>Lymphoid Organs</a:t>
            </a:r>
            <a:endParaRPr lang="en-US" sz="1100" b="1" baseline="30000" dirty="0" smtClean="0"/>
          </a:p>
        </p:txBody>
      </p:sp>
      <p:sp>
        <p:nvSpPr>
          <p:cNvPr id="110" name="Right Arrow 109"/>
          <p:cNvSpPr/>
          <p:nvPr/>
        </p:nvSpPr>
        <p:spPr>
          <a:xfrm>
            <a:off x="4754875" y="3160519"/>
            <a:ext cx="881742" cy="3793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11" name="Picture 110" descr="T-cell_2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6110" y="2451930"/>
            <a:ext cx="516496" cy="518586"/>
          </a:xfrm>
          <a:prstGeom prst="rect">
            <a:avLst/>
          </a:prstGeom>
        </p:spPr>
      </p:pic>
      <p:pic>
        <p:nvPicPr>
          <p:cNvPr id="112" name="Picture 111" descr="Active_T_cell2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297" y="2993713"/>
            <a:ext cx="722554" cy="709142"/>
          </a:xfrm>
          <a:prstGeom prst="rect">
            <a:avLst/>
          </a:prstGeom>
        </p:spPr>
      </p:pic>
      <p:pic>
        <p:nvPicPr>
          <p:cNvPr id="113" name="Picture 112" descr="Active_APC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3468" y="2666312"/>
            <a:ext cx="1352502" cy="1323370"/>
          </a:xfrm>
          <a:prstGeom prst="rect">
            <a:avLst/>
          </a:prstGeom>
        </p:spPr>
      </p:pic>
      <p:sp>
        <p:nvSpPr>
          <p:cNvPr id="114" name="Right Arrow 113"/>
          <p:cNvSpPr/>
          <p:nvPr/>
        </p:nvSpPr>
        <p:spPr>
          <a:xfrm>
            <a:off x="1371044" y="3160519"/>
            <a:ext cx="653699" cy="3793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107335" y="4617152"/>
            <a:ext cx="190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Antigen </a:t>
            </a:r>
            <a:br>
              <a:rPr lang="en-US" sz="1100" b="1" dirty="0" smtClean="0">
                <a:solidFill>
                  <a:prstClr val="black"/>
                </a:solidFill>
              </a:rPr>
            </a:br>
            <a:r>
              <a:rPr lang="en-US" sz="1100" b="1" dirty="0" smtClean="0">
                <a:solidFill>
                  <a:prstClr val="black"/>
                </a:solidFill>
              </a:rPr>
              <a:t>recognition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1647096" y="4618947"/>
            <a:ext cx="171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Activated </a:t>
            </a:r>
            <a:br>
              <a:rPr lang="en-US" sz="1100" b="1" dirty="0" smtClean="0">
                <a:solidFill>
                  <a:prstClr val="black"/>
                </a:solidFill>
              </a:rPr>
            </a:br>
            <a:r>
              <a:rPr lang="en-US" sz="1100" b="1" dirty="0" smtClean="0">
                <a:solidFill>
                  <a:prstClr val="black"/>
                </a:solidFill>
              </a:rPr>
              <a:t>APC 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2788238" y="4620579"/>
            <a:ext cx="171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T-cell </a:t>
            </a:r>
            <a:br>
              <a:rPr lang="en-US" sz="1100" b="1" dirty="0" smtClean="0">
                <a:solidFill>
                  <a:prstClr val="black"/>
                </a:solidFill>
              </a:rPr>
            </a:br>
            <a:r>
              <a:rPr lang="en-US" sz="1100" b="1" dirty="0" smtClean="0">
                <a:solidFill>
                  <a:prstClr val="black"/>
                </a:solidFill>
              </a:rPr>
              <a:t>interaction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3822248" y="4620579"/>
            <a:ext cx="171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T-cell </a:t>
            </a:r>
            <a:br>
              <a:rPr lang="en-US" sz="1100" b="1" dirty="0" smtClean="0">
                <a:solidFill>
                  <a:prstClr val="black"/>
                </a:solidFill>
              </a:rPr>
            </a:br>
            <a:r>
              <a:rPr lang="en-US" sz="1100" b="1" dirty="0" smtClean="0">
                <a:solidFill>
                  <a:prstClr val="black"/>
                </a:solidFill>
              </a:rPr>
              <a:t>activation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5374640" y="4719824"/>
            <a:ext cx="171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Replication of antigen-specific </a:t>
            </a:r>
            <a:br>
              <a:rPr lang="en-US" sz="1100" b="1" dirty="0" smtClean="0">
                <a:solidFill>
                  <a:prstClr val="black"/>
                </a:solidFill>
              </a:rPr>
            </a:br>
            <a:r>
              <a:rPr lang="en-US" sz="1100" b="1" dirty="0" smtClean="0">
                <a:solidFill>
                  <a:prstClr val="black"/>
                </a:solidFill>
              </a:rPr>
              <a:t>T-cells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3704218" y="2055474"/>
            <a:ext cx="1135123" cy="42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Naive </a:t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1100" dirty="0" smtClean="0">
                <a:solidFill>
                  <a:prstClr val="black"/>
                </a:solidFill>
              </a:rPr>
              <a:t>T-cell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4592730" y="2659471"/>
            <a:ext cx="1135123" cy="42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Antigen receptors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83780" y="3901083"/>
            <a:ext cx="1545020" cy="630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Antigen </a:t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1100" dirty="0" smtClean="0">
                <a:solidFill>
                  <a:prstClr val="black"/>
                </a:solidFill>
              </a:rPr>
              <a:t>presenting </a:t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1100" dirty="0" smtClean="0">
                <a:solidFill>
                  <a:prstClr val="black"/>
                </a:solidFill>
              </a:rPr>
              <a:t>cell (APC)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759588" y="1769204"/>
            <a:ext cx="1545020" cy="630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Antigen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2096009" y="1631952"/>
            <a:ext cx="1545020" cy="630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Antigen</a:t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1100" dirty="0" smtClean="0">
                <a:solidFill>
                  <a:prstClr val="black"/>
                </a:solidFill>
              </a:rPr>
              <a:t>fragments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25" name="Picture 124" descr="Inactive_APC.png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92" y="2742814"/>
            <a:ext cx="1161610" cy="1136588"/>
          </a:xfrm>
          <a:prstGeom prst="rect">
            <a:avLst/>
          </a:prstGeom>
        </p:spPr>
      </p:pic>
      <p:pic>
        <p:nvPicPr>
          <p:cNvPr id="126" name="Picture 125" descr="Antigen_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256" y="2409130"/>
            <a:ext cx="118872" cy="115824"/>
          </a:xfrm>
          <a:prstGeom prst="rect">
            <a:avLst/>
          </a:prstGeom>
        </p:spPr>
      </p:pic>
      <p:pic>
        <p:nvPicPr>
          <p:cNvPr id="127" name="Picture 126" descr="Antigen_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05447" y="2171198"/>
            <a:ext cx="118872" cy="128016"/>
          </a:xfrm>
          <a:prstGeom prst="rect">
            <a:avLst/>
          </a:prstGeom>
        </p:spPr>
      </p:pic>
      <p:pic>
        <p:nvPicPr>
          <p:cNvPr id="128" name="Picture 127" descr="Antigen_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8895" y="3478282"/>
            <a:ext cx="121920" cy="124968"/>
          </a:xfrm>
          <a:prstGeom prst="rect">
            <a:avLst/>
          </a:prstGeom>
        </p:spPr>
      </p:pic>
      <p:pic>
        <p:nvPicPr>
          <p:cNvPr id="129" name="Picture 128" descr="Antigen_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36004" y="3608188"/>
            <a:ext cx="121920" cy="124968"/>
          </a:xfrm>
          <a:prstGeom prst="rect">
            <a:avLst/>
          </a:prstGeom>
        </p:spPr>
      </p:pic>
      <p:pic>
        <p:nvPicPr>
          <p:cNvPr id="130" name="Picture 129" descr="Antigen_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7719" y="2603277"/>
            <a:ext cx="118872" cy="128016"/>
          </a:xfrm>
          <a:prstGeom prst="rect">
            <a:avLst/>
          </a:prstGeom>
        </p:spPr>
      </p:pic>
      <p:pic>
        <p:nvPicPr>
          <p:cNvPr id="131" name="Picture 130" descr="Antigen_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1480" y="3799830"/>
            <a:ext cx="121920" cy="124968"/>
          </a:xfrm>
          <a:prstGeom prst="rect">
            <a:avLst/>
          </a:prstGeom>
        </p:spPr>
      </p:pic>
      <p:pic>
        <p:nvPicPr>
          <p:cNvPr id="132" name="Picture 131" descr="Antigen_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94360" y="3789058"/>
            <a:ext cx="121920" cy="124968"/>
          </a:xfrm>
          <a:prstGeom prst="rect">
            <a:avLst/>
          </a:prstGeom>
        </p:spPr>
      </p:pic>
      <p:pic>
        <p:nvPicPr>
          <p:cNvPr id="133" name="Picture 132" descr="Antigen_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528" y="2579952"/>
            <a:ext cx="118872" cy="115824"/>
          </a:xfrm>
          <a:prstGeom prst="rect">
            <a:avLst/>
          </a:prstGeom>
        </p:spPr>
      </p:pic>
      <p:sp>
        <p:nvSpPr>
          <p:cNvPr id="134" name="Title 1"/>
          <p:cNvSpPr txBox="1">
            <a:spLocks/>
          </p:cNvSpPr>
          <p:nvPr/>
        </p:nvSpPr>
        <p:spPr>
          <a:xfrm>
            <a:off x="4076958" y="3802804"/>
            <a:ext cx="1135123" cy="42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Activated</a:t>
            </a:r>
            <a:br>
              <a:rPr lang="en-US" sz="1100" b="1" dirty="0" smtClean="0">
                <a:solidFill>
                  <a:prstClr val="black"/>
                </a:solidFill>
              </a:rPr>
            </a:br>
            <a:r>
              <a:rPr lang="en-US" sz="1100" b="1" dirty="0" smtClean="0">
                <a:solidFill>
                  <a:prstClr val="black"/>
                </a:solidFill>
              </a:rPr>
              <a:t>T-cell</a:t>
            </a:r>
            <a:endParaRPr lang="en-US" sz="1100" b="1" dirty="0">
              <a:solidFill>
                <a:prstClr val="black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1695191" y="3479766"/>
            <a:ext cx="0" cy="192024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630279" y="5397791"/>
            <a:ext cx="1860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F8ABE"/>
                </a:solidFill>
              </a:rPr>
              <a:t>Activation</a:t>
            </a:r>
            <a:endParaRPr lang="en-US" sz="1100" b="1" dirty="0">
              <a:solidFill>
                <a:srgbClr val="4F8ABE"/>
              </a:solidFill>
            </a:endParaRPr>
          </a:p>
        </p:txBody>
      </p:sp>
      <p:pic>
        <p:nvPicPr>
          <p:cNvPr id="137" name="Picture 136" descr="T-cell_1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1726" y="3169018"/>
            <a:ext cx="784324" cy="791294"/>
          </a:xfrm>
          <a:prstGeom prst="rect">
            <a:avLst/>
          </a:prstGeom>
        </p:spPr>
      </p:pic>
      <p:pic>
        <p:nvPicPr>
          <p:cNvPr id="138" name="Picture 137" descr="T-cell_3.png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7829" y="2333049"/>
            <a:ext cx="784324" cy="791294"/>
          </a:xfrm>
          <a:prstGeom prst="rect">
            <a:avLst/>
          </a:prstGeom>
        </p:spPr>
      </p:pic>
      <p:pic>
        <p:nvPicPr>
          <p:cNvPr id="139" name="Picture 138" descr="T-cell_3.png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9184" y="3554686"/>
            <a:ext cx="784324" cy="791294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6009450" y="6175995"/>
            <a:ext cx="29211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4F8ABE"/>
              </a:buClr>
            </a:pPr>
            <a:r>
              <a:rPr lang="en-US" sz="1100" b="1" dirty="0" smtClean="0"/>
              <a:t>Peripheral Tissues</a:t>
            </a:r>
            <a:endParaRPr lang="en-US" sz="1100" b="1" baseline="30000" dirty="0" smtClean="0"/>
          </a:p>
        </p:txBody>
      </p:sp>
      <p:pic>
        <p:nvPicPr>
          <p:cNvPr id="141" name="Picture 140" descr="Effector_Cells.png"/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4818" y="2118310"/>
            <a:ext cx="804414" cy="811564"/>
          </a:xfrm>
          <a:prstGeom prst="rect">
            <a:avLst/>
          </a:prstGeom>
        </p:spPr>
      </p:pic>
      <p:sp>
        <p:nvSpPr>
          <p:cNvPr id="142" name="Title 1"/>
          <p:cNvSpPr txBox="1">
            <a:spLocks/>
          </p:cNvSpPr>
          <p:nvPr/>
        </p:nvSpPr>
        <p:spPr>
          <a:xfrm>
            <a:off x="7088014" y="4621709"/>
            <a:ext cx="171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T-cells become specialized</a:t>
            </a:r>
            <a:endParaRPr lang="en-US" sz="1100" b="1" dirty="0">
              <a:solidFill>
                <a:prstClr val="black"/>
              </a:solidFill>
            </a:endParaRPr>
          </a:p>
        </p:txBody>
      </p:sp>
      <p:pic>
        <p:nvPicPr>
          <p:cNvPr id="143" name="Picture 142" descr="Effector_Cells.png"/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121" y="1380763"/>
            <a:ext cx="804414" cy="811564"/>
          </a:xfrm>
          <a:prstGeom prst="rect">
            <a:avLst/>
          </a:prstGeom>
        </p:spPr>
      </p:pic>
      <p:pic>
        <p:nvPicPr>
          <p:cNvPr id="144" name="Picture 143" descr="Effector_Cells.png"/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5139" y="1595532"/>
            <a:ext cx="804414" cy="811564"/>
          </a:xfrm>
          <a:prstGeom prst="rect">
            <a:avLst/>
          </a:prstGeom>
        </p:spPr>
      </p:pic>
      <p:pic>
        <p:nvPicPr>
          <p:cNvPr id="145" name="Picture 144" descr="Effector_Cells.png"/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9230" y="2048887"/>
            <a:ext cx="804414" cy="811564"/>
          </a:xfrm>
          <a:prstGeom prst="rect">
            <a:avLst/>
          </a:prstGeom>
        </p:spPr>
      </p:pic>
      <p:pic>
        <p:nvPicPr>
          <p:cNvPr id="146" name="Picture 145" descr="Memory_Cells.png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1250" y="3585318"/>
            <a:ext cx="645206" cy="650940"/>
          </a:xfrm>
          <a:prstGeom prst="rect">
            <a:avLst/>
          </a:prstGeom>
        </p:spPr>
      </p:pic>
      <p:pic>
        <p:nvPicPr>
          <p:cNvPr id="147" name="Picture 146" descr="Memory_Cells.png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7274" y="3717867"/>
            <a:ext cx="645206" cy="650940"/>
          </a:xfrm>
          <a:prstGeom prst="rect">
            <a:avLst/>
          </a:prstGeom>
        </p:spPr>
      </p:pic>
      <p:sp>
        <p:nvSpPr>
          <p:cNvPr id="148" name="Title 1"/>
          <p:cNvSpPr txBox="1">
            <a:spLocks noGrp="1"/>
          </p:cNvSpPr>
          <p:nvPr>
            <p:ph idx="1"/>
          </p:nvPr>
        </p:nvSpPr>
        <p:spPr>
          <a:xfrm>
            <a:off x="7271660" y="2836687"/>
            <a:ext cx="213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1100" b="1" noProof="0" dirty="0" smtClean="0">
                <a:latin typeface="+mj-lt"/>
                <a:ea typeface="+mj-ea"/>
                <a:cs typeface="+mj-cs"/>
              </a:rPr>
              <a:t>Effector cells</a:t>
            </a:r>
            <a:r>
              <a:rPr lang="en-US" sz="1100" noProof="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169863" indent="-169863">
              <a:spcBef>
                <a:spcPct val="0"/>
              </a:spcBef>
              <a:buFont typeface="+mj-lt"/>
              <a:buAutoNum type="arabicPeriod"/>
              <a:defRPr/>
            </a:pPr>
            <a:r>
              <a:rPr kumimoji="0" lang="en-US" sz="11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Activate</a:t>
            </a:r>
            <a:r>
              <a:rPr kumimoji="0" lang="en-US" sz="11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other </a:t>
            </a:r>
            <a:br>
              <a:rPr kumimoji="0" lang="en-US" sz="11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1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immune cells</a:t>
            </a:r>
          </a:p>
          <a:p>
            <a:pPr marL="169863" indent="-169863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1100" baseline="0" noProof="0" dirty="0" smtClean="0">
                <a:latin typeface="+mj-lt"/>
                <a:ea typeface="+mj-ea"/>
                <a:cs typeface="+mj-cs"/>
              </a:rPr>
              <a:t>Kill</a:t>
            </a:r>
            <a:r>
              <a:rPr lang="en-US" sz="1100" noProof="0" dirty="0" smtClean="0">
                <a:latin typeface="+mj-lt"/>
                <a:ea typeface="+mj-ea"/>
                <a:cs typeface="+mj-cs"/>
              </a:rPr>
              <a:t> “target cells”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9" name="Title 1"/>
          <p:cNvSpPr txBox="1">
            <a:spLocks/>
          </p:cNvSpPr>
          <p:nvPr/>
        </p:nvSpPr>
        <p:spPr>
          <a:xfrm>
            <a:off x="6879789" y="3858027"/>
            <a:ext cx="2264211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0"/>
              </a:spcBef>
              <a:buClr>
                <a:srgbClr val="F6882E"/>
              </a:buClr>
              <a:buFont typeface="Arial" pitchFamily="34" charset="0"/>
              <a:buNone/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Memory cells:</a:t>
            </a:r>
          </a:p>
          <a:p>
            <a:pPr marL="169863" indent="-169863">
              <a:spcBef>
                <a:spcPct val="0"/>
              </a:spcBef>
              <a:buClr>
                <a:srgbClr val="4F8ABE"/>
              </a:buClr>
              <a:buFont typeface="+mj-lt"/>
              <a:buAutoNum type="arabicPeriod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Circulate for months </a:t>
            </a:r>
            <a:r>
              <a:rPr lang="en-US" sz="1100" dirty="0" smtClean="0">
                <a:solidFill>
                  <a:prstClr val="black"/>
                </a:solidFill>
                <a:sym typeface="Wingdings" pitchFamily="2" charset="2"/>
              </a:rPr>
              <a:t> years</a:t>
            </a:r>
          </a:p>
          <a:p>
            <a:pPr marL="169863" indent="-169863">
              <a:spcBef>
                <a:spcPct val="0"/>
              </a:spcBef>
              <a:buClr>
                <a:srgbClr val="4F8ABE"/>
              </a:buClr>
              <a:buFont typeface="+mj-lt"/>
              <a:buAutoNum type="arabicPeriod"/>
              <a:defRPr/>
            </a:pPr>
            <a:r>
              <a:rPr lang="en-US" sz="1100" dirty="0" smtClean="0">
                <a:solidFill>
                  <a:prstClr val="black"/>
                </a:solidFill>
                <a:sym typeface="Wingdings" pitchFamily="2" charset="2"/>
              </a:rPr>
              <a:t>Ready to rapidly respond to same antigen again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50" name="Right Arrow 149"/>
          <p:cNvSpPr/>
          <p:nvPr/>
        </p:nvSpPr>
        <p:spPr>
          <a:xfrm rot="2700000">
            <a:off x="6340797" y="3363063"/>
            <a:ext cx="1092199" cy="36554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51" name="Picture 150" descr="T-cell_2.png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0549" y="2783058"/>
            <a:ext cx="784324" cy="791294"/>
          </a:xfrm>
          <a:prstGeom prst="rect">
            <a:avLst/>
          </a:prstGeom>
        </p:spPr>
      </p:pic>
      <p:cxnSp>
        <p:nvCxnSpPr>
          <p:cNvPr id="152" name="Straight Connector 151"/>
          <p:cNvCxnSpPr/>
          <p:nvPr/>
        </p:nvCxnSpPr>
        <p:spPr>
          <a:xfrm flipV="1">
            <a:off x="4705350" y="2985561"/>
            <a:ext cx="111211" cy="123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791736" y="6218836"/>
            <a:ext cx="217714" cy="2177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70327" y="5881484"/>
            <a:ext cx="217714" cy="2177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169310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8" y="750198"/>
            <a:ext cx="8229600" cy="392801"/>
          </a:xfrm>
        </p:spPr>
        <p:txBody>
          <a:bodyPr>
            <a:noAutofit/>
          </a:bodyPr>
          <a:lstStyle/>
          <a:p>
            <a:r>
              <a:rPr lang="en-IN" sz="2000" dirty="0"/>
              <a:t>Cancer immune escape mechanisms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2099757"/>
            <a:ext cx="4747549" cy="328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538569051"/>
              </p:ext>
            </p:extLst>
          </p:nvPr>
        </p:nvGraphicFramePr>
        <p:xfrm>
          <a:off x="4548361" y="1206770"/>
          <a:ext cx="3744416" cy="512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51520" y="6429822"/>
            <a:ext cx="15953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800" dirty="0"/>
              <a:t>PD1: programmed death receptor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1268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600" dirty="0"/>
              <a:t>Within the </a:t>
            </a:r>
            <a:r>
              <a:rPr lang="en-IN" sz="1600" b="1" dirty="0">
                <a:solidFill>
                  <a:srgbClr val="FF0000"/>
                </a:solidFill>
              </a:rPr>
              <a:t>tumour micro-environment (TME) </a:t>
            </a:r>
            <a:r>
              <a:rPr lang="en-IN" sz="1600" dirty="0"/>
              <a:t>several mechanisms that help tumours to escape immune attack: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777" y="6334326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87624" y="4725144"/>
            <a:ext cx="659205" cy="625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771800" y="4409102"/>
            <a:ext cx="6663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3136658" y="2481233"/>
            <a:ext cx="6029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1049174" y="2348880"/>
            <a:ext cx="79765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2178725" y="3284984"/>
            <a:ext cx="429557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467544" y="3861048"/>
            <a:ext cx="98045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48496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92696"/>
            <a:ext cx="7052270" cy="4122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Features of an Effective Immune Response</a:t>
            </a:r>
            <a:endParaRPr lang="en-US" sz="2000" b="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6276" y="6448990"/>
            <a:ext cx="8515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err="1" smtClean="0">
                <a:solidFill>
                  <a:prstClr val="black"/>
                </a:solidFill>
              </a:rPr>
              <a:t>Abbas</a:t>
            </a:r>
            <a:r>
              <a:rPr lang="en-US" sz="800" dirty="0" smtClean="0">
                <a:solidFill>
                  <a:prstClr val="black"/>
                </a:solidFill>
              </a:rPr>
              <a:t> AK, Lichtman AH. </a:t>
            </a:r>
            <a:r>
              <a:rPr lang="en-US" sz="800" i="1" dirty="0" smtClean="0">
                <a:solidFill>
                  <a:prstClr val="black"/>
                </a:solidFill>
              </a:rPr>
              <a:t>Basic Immunology</a:t>
            </a:r>
            <a:r>
              <a:rPr lang="en-US" sz="800" dirty="0" smtClean="0">
                <a:solidFill>
                  <a:prstClr val="black"/>
                </a:solidFill>
              </a:rPr>
              <a:t>. 3rd ed. 2011.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>
                <a:solidFill>
                  <a:prstClr val="black"/>
                </a:solidFill>
              </a:rPr>
              <a:t>Drake CG. </a:t>
            </a:r>
            <a:r>
              <a:rPr lang="en-US" sz="800" i="1" dirty="0" smtClean="0">
                <a:solidFill>
                  <a:prstClr val="black"/>
                </a:solidFill>
              </a:rPr>
              <a:t>Nat Rev </a:t>
            </a:r>
            <a:r>
              <a:rPr lang="en-US" sz="800" i="1" dirty="0" err="1" smtClean="0">
                <a:solidFill>
                  <a:prstClr val="black"/>
                </a:solidFill>
              </a:rPr>
              <a:t>Immunol</a:t>
            </a:r>
            <a:r>
              <a:rPr lang="en-US" sz="800" dirty="0" smtClean="0">
                <a:solidFill>
                  <a:prstClr val="black"/>
                </a:solidFill>
              </a:rPr>
              <a:t>. 2010;10(8);580-593.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516" y="1440540"/>
            <a:ext cx="8153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1200"/>
              </a:spcAft>
              <a:buClr>
                <a:srgbClr val="4F8ABE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Specificity</a:t>
            </a:r>
            <a:r>
              <a:rPr lang="en-US" dirty="0" smtClean="0">
                <a:solidFill>
                  <a:prstClr val="black"/>
                </a:solidFill>
              </a:rPr>
              <a:t>- </a:t>
            </a:r>
            <a:r>
              <a:rPr lang="en-IN" dirty="0" smtClean="0">
                <a:solidFill>
                  <a:prstClr val="black"/>
                </a:solidFill>
              </a:rPr>
              <a:t>Ability </a:t>
            </a:r>
            <a:r>
              <a:rPr lang="en-IN" dirty="0">
                <a:solidFill>
                  <a:prstClr val="black"/>
                </a:solidFill>
              </a:rPr>
              <a:t>of immune cells to identify and target a </a:t>
            </a:r>
            <a:r>
              <a:rPr lang="en-IN" dirty="0" smtClean="0">
                <a:solidFill>
                  <a:prstClr val="black"/>
                </a:solidFill>
              </a:rPr>
              <a:t>specific antigen</a:t>
            </a:r>
            <a:endParaRPr lang="en-IN" baseline="30000" dirty="0">
              <a:solidFill>
                <a:prstClr val="black"/>
              </a:solidFill>
            </a:endParaRPr>
          </a:p>
          <a:p>
            <a:pPr marL="347663" indent="-347663">
              <a:spcAft>
                <a:spcPts val="1200"/>
              </a:spcAft>
              <a:buClr>
                <a:srgbClr val="4F8ABE"/>
              </a:buClr>
              <a:buFont typeface="Arial" pitchFamily="34" charset="0"/>
              <a:buChar char="•"/>
            </a:pPr>
            <a:endParaRPr lang="en-US" baseline="30000" dirty="0" smtClean="0">
              <a:solidFill>
                <a:prstClr val="black"/>
              </a:solidFill>
            </a:endParaRPr>
          </a:p>
          <a:p>
            <a:pPr marL="347663" indent="-347663">
              <a:spcAft>
                <a:spcPts val="1200"/>
              </a:spcAft>
              <a:buClr>
                <a:srgbClr val="4F8ABE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Trafficking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IN" dirty="0" smtClean="0">
                <a:solidFill>
                  <a:prstClr val="black"/>
                </a:solidFill>
              </a:rPr>
              <a:t>Ability </a:t>
            </a:r>
            <a:r>
              <a:rPr lang="en-IN" dirty="0">
                <a:solidFill>
                  <a:prstClr val="black"/>
                </a:solidFill>
              </a:rPr>
              <a:t>of activated immune system cells to migrate to particular antigens  throughout the body</a:t>
            </a:r>
            <a:endParaRPr lang="en-US" dirty="0" smtClean="0">
              <a:solidFill>
                <a:prstClr val="black"/>
              </a:solidFill>
            </a:endParaRPr>
          </a:p>
          <a:p>
            <a:pPr marL="347663" indent="-347663">
              <a:spcAft>
                <a:spcPts val="1200"/>
              </a:spcAft>
              <a:buClr>
                <a:srgbClr val="4F8ABE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Adaptability</a:t>
            </a:r>
            <a:r>
              <a:rPr lang="en-US" dirty="0" smtClean="0">
                <a:solidFill>
                  <a:prstClr val="black"/>
                </a:solidFill>
              </a:rPr>
              <a:t>- </a:t>
            </a:r>
            <a:r>
              <a:rPr lang="en-IN" dirty="0" smtClean="0">
                <a:solidFill>
                  <a:prstClr val="black"/>
                </a:solidFill>
              </a:rPr>
              <a:t>Allows </a:t>
            </a:r>
            <a:r>
              <a:rPr lang="en-IN" dirty="0">
                <a:solidFill>
                  <a:prstClr val="black"/>
                </a:solidFill>
              </a:rPr>
              <a:t>for a broader immune </a:t>
            </a:r>
            <a:r>
              <a:rPr lang="en-IN" dirty="0" smtClean="0">
                <a:solidFill>
                  <a:prstClr val="black"/>
                </a:solidFill>
              </a:rPr>
              <a:t>response                                       (</a:t>
            </a:r>
            <a:r>
              <a:rPr lang="en-IN" dirty="0" err="1">
                <a:solidFill>
                  <a:prstClr val="black"/>
                </a:solidFill>
              </a:rPr>
              <a:t>eg</a:t>
            </a:r>
            <a:r>
              <a:rPr lang="en-IN" dirty="0">
                <a:solidFill>
                  <a:prstClr val="black"/>
                </a:solidFill>
              </a:rPr>
              <a:t>, immune response to additional </a:t>
            </a:r>
            <a:r>
              <a:rPr lang="en-IN" dirty="0" smtClean="0">
                <a:solidFill>
                  <a:prstClr val="black"/>
                </a:solidFill>
              </a:rPr>
              <a:t>antigens)</a:t>
            </a:r>
            <a:endParaRPr lang="en-IN" dirty="0">
              <a:solidFill>
                <a:prstClr val="black"/>
              </a:solidFill>
            </a:endParaRPr>
          </a:p>
          <a:p>
            <a:pPr marL="347663" indent="-347663">
              <a:spcAft>
                <a:spcPts val="1200"/>
              </a:spcAft>
              <a:buClr>
                <a:srgbClr val="4F8ABE"/>
              </a:buClr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347663" indent="-347663">
              <a:spcAft>
                <a:spcPts val="1200"/>
              </a:spcAft>
              <a:buClr>
                <a:srgbClr val="4F8ABE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Target elimination- </a:t>
            </a:r>
            <a:r>
              <a:rPr lang="en-IN" dirty="0" smtClean="0">
                <a:solidFill>
                  <a:prstClr val="black"/>
                </a:solidFill>
              </a:rPr>
              <a:t>Ability </a:t>
            </a:r>
            <a:r>
              <a:rPr lang="en-IN" dirty="0">
                <a:solidFill>
                  <a:prstClr val="black"/>
                </a:solidFill>
              </a:rPr>
              <a:t>of immune cells to destroy their target (</a:t>
            </a:r>
            <a:r>
              <a:rPr lang="en-IN" dirty="0" err="1">
                <a:solidFill>
                  <a:prstClr val="black"/>
                </a:solidFill>
              </a:rPr>
              <a:t>eg</a:t>
            </a:r>
            <a:r>
              <a:rPr lang="en-IN" dirty="0">
                <a:solidFill>
                  <a:prstClr val="black"/>
                </a:solidFill>
              </a:rPr>
              <a:t>, cancer </a:t>
            </a:r>
            <a:r>
              <a:rPr lang="en-IN" dirty="0" smtClean="0">
                <a:solidFill>
                  <a:prstClr val="black"/>
                </a:solidFill>
              </a:rPr>
              <a:t>cells)</a:t>
            </a:r>
            <a:r>
              <a:rPr lang="en-IN" baseline="30000" dirty="0">
                <a:solidFill>
                  <a:prstClr val="black"/>
                </a:solidFill>
              </a:rPr>
              <a:t> </a:t>
            </a:r>
            <a:r>
              <a:rPr lang="en-IN" dirty="0" smtClean="0">
                <a:solidFill>
                  <a:prstClr val="black"/>
                </a:solidFill>
              </a:rPr>
              <a:t>Usually </a:t>
            </a:r>
            <a:r>
              <a:rPr lang="en-IN" dirty="0">
                <a:solidFill>
                  <a:prstClr val="black"/>
                </a:solidFill>
              </a:rPr>
              <a:t>via induction of </a:t>
            </a:r>
            <a:r>
              <a:rPr lang="en-IN" dirty="0" smtClean="0">
                <a:solidFill>
                  <a:prstClr val="black"/>
                </a:solidFill>
              </a:rPr>
              <a:t>apoptosis</a:t>
            </a:r>
            <a:endParaRPr lang="en-IN" baseline="300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Clr>
                <a:srgbClr val="4F8ABE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marL="347663" indent="-347663">
              <a:spcAft>
                <a:spcPts val="1200"/>
              </a:spcAft>
              <a:buClr>
                <a:srgbClr val="4F8ABE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Durability</a:t>
            </a:r>
            <a:r>
              <a:rPr lang="en-US" dirty="0" smtClean="0">
                <a:solidFill>
                  <a:prstClr val="black"/>
                </a:solidFill>
              </a:rPr>
              <a:t> (immune memory)- </a:t>
            </a:r>
            <a:r>
              <a:rPr lang="en-IN" dirty="0" smtClean="0">
                <a:solidFill>
                  <a:prstClr val="black"/>
                </a:solidFill>
              </a:rPr>
              <a:t>Ability </a:t>
            </a:r>
            <a:r>
              <a:rPr lang="en-IN" dirty="0">
                <a:solidFill>
                  <a:prstClr val="black"/>
                </a:solidFill>
              </a:rPr>
              <a:t>of immune system to recognize an antigen to which it has previously been exposed and provide long-lasting protection against </a:t>
            </a:r>
            <a:r>
              <a:rPr lang="en-IN" dirty="0" smtClean="0">
                <a:solidFill>
                  <a:prstClr val="black"/>
                </a:solidFill>
              </a:rPr>
              <a:t>it</a:t>
            </a:r>
            <a:endParaRPr lang="en-IN" baseline="30000" dirty="0">
              <a:solidFill>
                <a:prstClr val="black"/>
              </a:solidFill>
            </a:endParaRPr>
          </a:p>
          <a:p>
            <a:pPr marL="347663" indent="-347663">
              <a:spcAft>
                <a:spcPts val="1200"/>
              </a:spcAft>
              <a:buClr>
                <a:srgbClr val="4F8ABE"/>
              </a:buClr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0352" y="1"/>
            <a:ext cx="1403648" cy="11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0" y="6320311"/>
            <a:ext cx="851223" cy="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8815"/>
          <a:stretch/>
        </p:blipFill>
        <p:spPr bwMode="auto">
          <a:xfrm>
            <a:off x="0" y="1"/>
            <a:ext cx="6876256" cy="7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46333" y="6540586"/>
            <a:ext cx="1245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 smtClean="0"/>
              <a:t>Ganapathi</a:t>
            </a:r>
            <a:r>
              <a:rPr lang="en-IN" sz="1000" dirty="0" smtClean="0"/>
              <a:t> </a:t>
            </a:r>
            <a:r>
              <a:rPr lang="en-IN" sz="1000" dirty="0" err="1" smtClean="0"/>
              <a:t>Bhat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325524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3434</Words>
  <Application>Microsoft Office PowerPoint</Application>
  <PresentationFormat>On-screen Show (4:3)</PresentationFormat>
  <Paragraphs>645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1_Office Theme</vt:lpstr>
      <vt:lpstr>Unmasking the masquerading cancer cells: have we made progress with the revival of immunotherapy?</vt:lpstr>
      <vt:lpstr>Presentation outline</vt:lpstr>
      <vt:lpstr>Immune Evasion Recognized as a Hallmark</vt:lpstr>
      <vt:lpstr>Slide 4</vt:lpstr>
      <vt:lpstr>Increased Incidence of Cancer in  Immunocompromised Individuals</vt:lpstr>
      <vt:lpstr>Immune Cells Within Tumors Predicts Overall Survival</vt:lpstr>
      <vt:lpstr>Initiation of Immune Response: Key Components</vt:lpstr>
      <vt:lpstr>Cancer immune escape mechanisms</vt:lpstr>
      <vt:lpstr>Features of an Effective Immune Response</vt:lpstr>
      <vt:lpstr>Immunotherapy in Cancer </vt:lpstr>
      <vt:lpstr>The timeline Immunotherapy</vt:lpstr>
      <vt:lpstr>Intervention in the cancer-immunity cycle by immunotherapy agents </vt:lpstr>
      <vt:lpstr>Immunotherapy: Gaining approval</vt:lpstr>
      <vt:lpstr>Checkpoint Inhibitors</vt:lpstr>
      <vt:lpstr>Monoclonal Antibodies (mABs) </vt:lpstr>
      <vt:lpstr>Classes of immunotherapy agents in oncology</vt:lpstr>
      <vt:lpstr>Selected list of combination immunotherapies in clinical development</vt:lpstr>
      <vt:lpstr>Slide 18</vt:lpstr>
      <vt:lpstr>Immunotherapy: Treatment Considerations </vt:lpstr>
      <vt:lpstr>Immunotherapy: Increasing research interest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Clinical considerations</vt:lpstr>
      <vt:lpstr>Challenges: Developing them to the point of clinical utility </vt:lpstr>
      <vt:lpstr>Slide 31</vt:lpstr>
      <vt:lpstr>Immunoprognostic and Immunotherapeutic Areas</vt:lpstr>
      <vt:lpstr>Challenges: Developing them to the point of clinical utility </vt:lpstr>
      <vt:lpstr>Slide 34</vt:lpstr>
      <vt:lpstr>Slide 35</vt:lpstr>
      <vt:lpstr>Slide 36</vt:lpstr>
      <vt:lpstr>Slide 37</vt:lpstr>
      <vt:lpstr>Slide 38</vt:lpstr>
      <vt:lpstr>Summary</vt:lpstr>
      <vt:lpstr>Slide 40</vt:lpstr>
      <vt:lpstr>Slide 41</vt:lpstr>
      <vt:lpstr>Slide 42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Unmasking the masquerading cancer cells: have we made progress with the revival of immunotherapy?</dc:title>
  <dc:creator>rasikabhat</dc:creator>
  <cp:lastModifiedBy>Nivedita-Pc</cp:lastModifiedBy>
  <cp:revision>219</cp:revision>
  <dcterms:created xsi:type="dcterms:W3CDTF">2016-05-23T15:31:52Z</dcterms:created>
  <dcterms:modified xsi:type="dcterms:W3CDTF">2016-07-21T17:23:39Z</dcterms:modified>
</cp:coreProperties>
</file>