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0"/>
  </p:notesMasterIdLst>
  <p:sldIdLst>
    <p:sldId id="257" r:id="rId2"/>
    <p:sldId id="303" r:id="rId3"/>
    <p:sldId id="331" r:id="rId4"/>
    <p:sldId id="326" r:id="rId5"/>
    <p:sldId id="332" r:id="rId6"/>
    <p:sldId id="333" r:id="rId7"/>
    <p:sldId id="259" r:id="rId8"/>
    <p:sldId id="335" r:id="rId9"/>
    <p:sldId id="344" r:id="rId10"/>
    <p:sldId id="345" r:id="rId11"/>
    <p:sldId id="346" r:id="rId12"/>
    <p:sldId id="258" r:id="rId13"/>
    <p:sldId id="304" r:id="rId14"/>
    <p:sldId id="334" r:id="rId15"/>
    <p:sldId id="305" r:id="rId16"/>
    <p:sldId id="336" r:id="rId17"/>
    <p:sldId id="260" r:id="rId18"/>
    <p:sldId id="261" r:id="rId19"/>
    <p:sldId id="363" r:id="rId20"/>
    <p:sldId id="364" r:id="rId21"/>
    <p:sldId id="365" r:id="rId22"/>
    <p:sldId id="366" r:id="rId23"/>
    <p:sldId id="367" r:id="rId24"/>
    <p:sldId id="399" r:id="rId25"/>
    <p:sldId id="397" r:id="rId26"/>
    <p:sldId id="390" r:id="rId27"/>
    <p:sldId id="391" r:id="rId28"/>
    <p:sldId id="402" r:id="rId29"/>
    <p:sldId id="392" r:id="rId30"/>
    <p:sldId id="394" r:id="rId31"/>
    <p:sldId id="395" r:id="rId32"/>
    <p:sldId id="400" r:id="rId33"/>
    <p:sldId id="401" r:id="rId34"/>
    <p:sldId id="368"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403" r:id="rId48"/>
    <p:sldId id="324" r:id="rId4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99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2" d="100"/>
          <a:sy n="102" d="100"/>
        </p:scale>
        <p:origin x="-2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572D06C-3AC6-4EBC-BCFF-F6FB9DC5ACF7}" type="datetimeFigureOut">
              <a:rPr lang="ar-SA" smtClean="0"/>
              <a:pPr/>
              <a:t>25/09/1435</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26B0F32-A924-45C7-81C2-A36241EF5FD3}" type="slidenum">
              <a:rPr lang="ar-SA" smtClean="0"/>
              <a:pPr/>
              <a:t>‹#›</a:t>
            </a:fld>
            <a:endParaRPr lang="ar-SA" dirty="0"/>
          </a:p>
        </p:txBody>
      </p:sp>
    </p:spTree>
    <p:extLst>
      <p:ext uri="{BB962C8B-B14F-4D97-AF65-F5344CB8AC3E}">
        <p14:creationId xmlns:p14="http://schemas.microsoft.com/office/powerpoint/2010/main" val="13587993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B0F32-A924-45C7-81C2-A36241EF5FD3}" type="slidenum">
              <a:rPr lang="ar-SA" smtClean="0"/>
              <a:pPr/>
              <a:t>39</a:t>
            </a:fld>
            <a:endParaRPr lang="ar-SA" dirty="0"/>
          </a:p>
        </p:txBody>
      </p:sp>
    </p:spTree>
    <p:extLst>
      <p:ext uri="{BB962C8B-B14F-4D97-AF65-F5344CB8AC3E}">
        <p14:creationId xmlns:p14="http://schemas.microsoft.com/office/powerpoint/2010/main" val="197733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F26B0F32-A924-45C7-81C2-A36241EF5FD3}" type="slidenum">
              <a:rPr lang="ar-SA" smtClean="0"/>
              <a:pPr/>
              <a:t>41</a:t>
            </a:fld>
            <a:endParaRPr lang="ar-S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9140825" cy="6850063"/>
            <a:chOff x="0" y="0"/>
            <a:chExt cx="5758" cy="4315"/>
          </a:xfrm>
        </p:grpSpPr>
        <p:grpSp>
          <p:nvGrpSpPr>
            <p:cNvPr id="27651" name="Group 3"/>
            <p:cNvGrpSpPr>
              <a:grpSpLocks/>
            </p:cNvGrpSpPr>
            <p:nvPr userDrawn="1"/>
          </p:nvGrpSpPr>
          <p:grpSpPr bwMode="auto">
            <a:xfrm>
              <a:off x="1728" y="2230"/>
              <a:ext cx="4027" cy="2085"/>
              <a:chOff x="1728" y="2230"/>
              <a:chExt cx="4027" cy="2085"/>
            </a:xfrm>
          </p:grpSpPr>
          <p:sp>
            <p:nvSpPr>
              <p:cNvPr id="27652"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SA" dirty="0">
                  <a:solidFill>
                    <a:srgbClr val="FFFFFF"/>
                  </a:solidFill>
                </a:endParaRPr>
              </a:p>
            </p:txBody>
          </p:sp>
          <p:sp>
            <p:nvSpPr>
              <p:cNvPr id="27653"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SA" dirty="0">
                  <a:solidFill>
                    <a:srgbClr val="FFFFFF"/>
                  </a:solidFill>
                </a:endParaRPr>
              </a:p>
            </p:txBody>
          </p:sp>
          <p:sp>
            <p:nvSpPr>
              <p:cNvPr id="27654"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SA" dirty="0">
                  <a:solidFill>
                    <a:srgbClr val="FFFFFF"/>
                  </a:solidFill>
                </a:endParaRPr>
              </a:p>
            </p:txBody>
          </p:sp>
          <p:sp>
            <p:nvSpPr>
              <p:cNvPr id="27655"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SA" dirty="0">
                  <a:solidFill>
                    <a:srgbClr val="FFFFFF"/>
                  </a:solidFill>
                </a:endParaRPr>
              </a:p>
            </p:txBody>
          </p:sp>
          <p:sp>
            <p:nvSpPr>
              <p:cNvPr id="27656"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SA" dirty="0">
                  <a:solidFill>
                    <a:srgbClr val="FFFFFF"/>
                  </a:solidFill>
                </a:endParaRPr>
              </a:p>
            </p:txBody>
          </p:sp>
        </p:grpSp>
        <p:sp>
          <p:nvSpPr>
            <p:cNvPr id="27657"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SA" dirty="0">
                <a:solidFill>
                  <a:srgbClr val="FFFFFF"/>
                </a:solidFill>
              </a:endParaRPr>
            </a:p>
          </p:txBody>
        </p:sp>
        <p:sp>
          <p:nvSpPr>
            <p:cNvPr id="27658"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SA" dirty="0">
                <a:solidFill>
                  <a:srgbClr val="FFFFFF"/>
                </a:solidFill>
              </a:endParaRPr>
            </a:p>
          </p:txBody>
        </p:sp>
      </p:grpSp>
      <p:sp>
        <p:nvSpPr>
          <p:cNvPr id="2765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ar-SA" noProof="0" smtClean="0"/>
              <a:t>انقر لتحرير نمط العنوان الرئيسي</a:t>
            </a:r>
          </a:p>
        </p:txBody>
      </p:sp>
      <p:sp>
        <p:nvSpPr>
          <p:cNvPr id="276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ar-SA" noProof="0" smtClean="0"/>
              <a:t>انقر لتحرير نمط العنوان الثانوي الرئيسي</a:t>
            </a:r>
          </a:p>
        </p:txBody>
      </p:sp>
      <p:sp>
        <p:nvSpPr>
          <p:cNvPr id="27661" name="Rectangle 13"/>
          <p:cNvSpPr>
            <a:spLocks noGrp="1" noChangeArrowheads="1"/>
          </p:cNvSpPr>
          <p:nvPr>
            <p:ph type="dt" sz="quarter" idx="2"/>
          </p:nvPr>
        </p:nvSpPr>
        <p:spPr>
          <a:xfrm>
            <a:off x="457200" y="6248400"/>
            <a:ext cx="2133600" cy="476250"/>
          </a:xfrm>
        </p:spPr>
        <p:txBody>
          <a:bodyPr/>
          <a:lstStyle>
            <a:lvl1pPr>
              <a:defRPr/>
            </a:lvl1pPr>
          </a:lstStyle>
          <a:p>
            <a:endParaRPr lang="en-US" dirty="0">
              <a:solidFill>
                <a:srgbClr val="FFFFFF"/>
              </a:solidFill>
            </a:endParaRPr>
          </a:p>
        </p:txBody>
      </p:sp>
      <p:sp>
        <p:nvSpPr>
          <p:cNvPr id="27662" name="Rectangle 14"/>
          <p:cNvSpPr>
            <a:spLocks noGrp="1" noChangeArrowheads="1"/>
          </p:cNvSpPr>
          <p:nvPr>
            <p:ph type="ftr" sz="quarter" idx="3"/>
          </p:nvPr>
        </p:nvSpPr>
        <p:spPr>
          <a:xfrm>
            <a:off x="3124200" y="6251575"/>
            <a:ext cx="2895600" cy="476250"/>
          </a:xfrm>
        </p:spPr>
        <p:txBody>
          <a:bodyPr/>
          <a:lstStyle>
            <a:lvl1pPr>
              <a:defRPr/>
            </a:lvl1pPr>
          </a:lstStyle>
          <a:p>
            <a:endParaRPr lang="en-US" dirty="0">
              <a:solidFill>
                <a:srgbClr val="FFFFFF"/>
              </a:solidFill>
            </a:endParaRPr>
          </a:p>
        </p:txBody>
      </p:sp>
      <p:sp>
        <p:nvSpPr>
          <p:cNvPr id="27663" name="Rectangle 15"/>
          <p:cNvSpPr>
            <a:spLocks noGrp="1" noChangeArrowheads="1"/>
          </p:cNvSpPr>
          <p:nvPr>
            <p:ph type="sldNum" sz="quarter" idx="4"/>
          </p:nvPr>
        </p:nvSpPr>
        <p:spPr>
          <a:xfrm>
            <a:off x="6553200" y="6254750"/>
            <a:ext cx="2133600" cy="476250"/>
          </a:xfrm>
        </p:spPr>
        <p:txBody>
          <a:bodyPr/>
          <a:lstStyle>
            <a:lvl1pPr>
              <a:defRPr/>
            </a:lvl1pPr>
          </a:lstStyle>
          <a:p>
            <a:fld id="{4E910C40-11A0-4BCA-B0D8-9984D36156BE}" type="slidenum">
              <a:rPr lang="ar-SA">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276427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dirty="0">
              <a:solidFill>
                <a:srgbClr val="FFFFFF"/>
              </a:solidFill>
            </a:endParaRPr>
          </a:p>
        </p:txBody>
      </p:sp>
      <p:sp>
        <p:nvSpPr>
          <p:cNvPr id="5" name="عنصر نائب لرقم الشريحة 4"/>
          <p:cNvSpPr>
            <a:spLocks noGrp="1"/>
          </p:cNvSpPr>
          <p:nvPr>
            <p:ph type="sldNum" sz="quarter" idx="11"/>
          </p:nvPr>
        </p:nvSpPr>
        <p:spPr/>
        <p:txBody>
          <a:bodyPr/>
          <a:lstStyle>
            <a:lvl1pPr>
              <a:defRPr/>
            </a:lvl1pPr>
          </a:lstStyle>
          <a:p>
            <a:fld id="{A2E8EA41-E89A-40CE-A9E7-DDDA68188FBA}" type="slidenum">
              <a:rPr lang="ar-SA">
                <a:solidFill>
                  <a:srgbClr val="FFFFFF"/>
                </a:solidFill>
              </a:rPr>
              <a:pPr/>
              <a:t>‹#›</a:t>
            </a:fld>
            <a:endParaRPr lang="en-US" dirty="0">
              <a:solidFill>
                <a:srgbClr val="FFFFFF"/>
              </a:solidFill>
            </a:endParaRPr>
          </a:p>
        </p:txBody>
      </p:sp>
      <p:sp>
        <p:nvSpPr>
          <p:cNvPr id="6" name="عنصر نائب للتذييل 5"/>
          <p:cNvSpPr>
            <a:spLocks noGrp="1"/>
          </p:cNvSpPr>
          <p:nvPr>
            <p:ph type="ftr" sz="quarter"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113903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dirty="0">
              <a:solidFill>
                <a:srgbClr val="FFFFFF"/>
              </a:solidFill>
            </a:endParaRPr>
          </a:p>
        </p:txBody>
      </p:sp>
      <p:sp>
        <p:nvSpPr>
          <p:cNvPr id="5" name="عنصر نائب لرقم الشريحة 4"/>
          <p:cNvSpPr>
            <a:spLocks noGrp="1"/>
          </p:cNvSpPr>
          <p:nvPr>
            <p:ph type="sldNum" sz="quarter" idx="11"/>
          </p:nvPr>
        </p:nvSpPr>
        <p:spPr/>
        <p:txBody>
          <a:bodyPr/>
          <a:lstStyle>
            <a:lvl1pPr>
              <a:defRPr/>
            </a:lvl1pPr>
          </a:lstStyle>
          <a:p>
            <a:fld id="{77E47BEB-E5E2-48D6-BA5B-3CD262FC4F87}" type="slidenum">
              <a:rPr lang="ar-SA">
                <a:solidFill>
                  <a:srgbClr val="FFFFFF"/>
                </a:solidFill>
              </a:rPr>
              <a:pPr/>
              <a:t>‹#›</a:t>
            </a:fld>
            <a:endParaRPr lang="en-US" dirty="0">
              <a:solidFill>
                <a:srgbClr val="FFFFFF"/>
              </a:solidFill>
            </a:endParaRPr>
          </a:p>
        </p:txBody>
      </p:sp>
      <p:sp>
        <p:nvSpPr>
          <p:cNvPr id="6" name="عنصر نائب للتذييل 5"/>
          <p:cNvSpPr>
            <a:spLocks noGrp="1"/>
          </p:cNvSpPr>
          <p:nvPr>
            <p:ph type="ftr" sz="quarter"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310092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7813"/>
            <a:ext cx="8229600" cy="584835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3" name="عنصر نائب للتاريخ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عنصر نائب للتذييل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عنصر نائب لرقم الشريحة 4"/>
          <p:cNvSpPr>
            <a:spLocks noGrp="1"/>
          </p:cNvSpPr>
          <p:nvPr>
            <p:ph type="sldNum" sz="quarter" idx="12"/>
          </p:nvPr>
        </p:nvSpPr>
        <p:spPr>
          <a:xfrm>
            <a:off x="6553200" y="6245225"/>
            <a:ext cx="2133600" cy="476250"/>
          </a:xfrm>
        </p:spPr>
        <p:txBody>
          <a:bodyPr/>
          <a:lstStyle>
            <a:lvl1pPr>
              <a:defRPr/>
            </a:lvl1pPr>
          </a:lstStyle>
          <a:p>
            <a:pPr>
              <a:defRPr/>
            </a:pPr>
            <a:fld id="{50B99440-1BD6-48BC-984B-E1016C88714C}" type="slidenum">
              <a:rPr lang="ar-SA"/>
              <a:pPr>
                <a:defRPr/>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dirty="0">
              <a:solidFill>
                <a:srgbClr val="FFFFFF"/>
              </a:solidFill>
            </a:endParaRPr>
          </a:p>
        </p:txBody>
      </p:sp>
      <p:sp>
        <p:nvSpPr>
          <p:cNvPr id="5" name="عنصر نائب لرقم الشريحة 4"/>
          <p:cNvSpPr>
            <a:spLocks noGrp="1"/>
          </p:cNvSpPr>
          <p:nvPr>
            <p:ph type="sldNum" sz="quarter" idx="11"/>
          </p:nvPr>
        </p:nvSpPr>
        <p:spPr/>
        <p:txBody>
          <a:bodyPr/>
          <a:lstStyle>
            <a:lvl1pPr>
              <a:defRPr/>
            </a:lvl1pPr>
          </a:lstStyle>
          <a:p>
            <a:fld id="{15EA3A59-BA05-4DD8-9EB0-6920D69DB0DC}" type="slidenum">
              <a:rPr lang="ar-SA">
                <a:solidFill>
                  <a:srgbClr val="FFFFFF"/>
                </a:solidFill>
              </a:rPr>
              <a:pPr/>
              <a:t>‹#›</a:t>
            </a:fld>
            <a:endParaRPr lang="en-US" dirty="0">
              <a:solidFill>
                <a:srgbClr val="FFFFFF"/>
              </a:solidFill>
            </a:endParaRPr>
          </a:p>
        </p:txBody>
      </p:sp>
      <p:sp>
        <p:nvSpPr>
          <p:cNvPr id="6" name="عنصر نائب للتذييل 5"/>
          <p:cNvSpPr>
            <a:spLocks noGrp="1"/>
          </p:cNvSpPr>
          <p:nvPr>
            <p:ph type="ftr" sz="quarter"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81584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dirty="0">
              <a:solidFill>
                <a:srgbClr val="FFFFFF"/>
              </a:solidFill>
            </a:endParaRPr>
          </a:p>
        </p:txBody>
      </p:sp>
      <p:sp>
        <p:nvSpPr>
          <p:cNvPr id="5" name="عنصر نائب لرقم الشريحة 4"/>
          <p:cNvSpPr>
            <a:spLocks noGrp="1"/>
          </p:cNvSpPr>
          <p:nvPr>
            <p:ph type="sldNum" sz="quarter" idx="11"/>
          </p:nvPr>
        </p:nvSpPr>
        <p:spPr/>
        <p:txBody>
          <a:bodyPr/>
          <a:lstStyle>
            <a:lvl1pPr>
              <a:defRPr/>
            </a:lvl1pPr>
          </a:lstStyle>
          <a:p>
            <a:fld id="{F37D735B-3D6D-458F-A00A-26AE3AA2BF48}" type="slidenum">
              <a:rPr lang="ar-SA">
                <a:solidFill>
                  <a:srgbClr val="FFFFFF"/>
                </a:solidFill>
              </a:rPr>
              <a:pPr/>
              <a:t>‹#›</a:t>
            </a:fld>
            <a:endParaRPr lang="en-US" dirty="0">
              <a:solidFill>
                <a:srgbClr val="FFFFFF"/>
              </a:solidFill>
            </a:endParaRPr>
          </a:p>
        </p:txBody>
      </p:sp>
      <p:sp>
        <p:nvSpPr>
          <p:cNvPr id="6" name="عنصر نائب للتذييل 5"/>
          <p:cNvSpPr>
            <a:spLocks noGrp="1"/>
          </p:cNvSpPr>
          <p:nvPr>
            <p:ph type="ftr" sz="quarter"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174067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n-US" dirty="0">
              <a:solidFill>
                <a:srgbClr val="FFFFFF"/>
              </a:solidFill>
            </a:endParaRPr>
          </a:p>
        </p:txBody>
      </p:sp>
      <p:sp>
        <p:nvSpPr>
          <p:cNvPr id="6" name="عنصر نائب لرقم الشريحة 5"/>
          <p:cNvSpPr>
            <a:spLocks noGrp="1"/>
          </p:cNvSpPr>
          <p:nvPr>
            <p:ph type="sldNum" sz="quarter" idx="11"/>
          </p:nvPr>
        </p:nvSpPr>
        <p:spPr/>
        <p:txBody>
          <a:bodyPr/>
          <a:lstStyle>
            <a:lvl1pPr>
              <a:defRPr/>
            </a:lvl1pPr>
          </a:lstStyle>
          <a:p>
            <a:fld id="{875979CE-3A68-4220-8B9A-4FD03E907444}" type="slidenum">
              <a:rPr lang="ar-SA">
                <a:solidFill>
                  <a:srgbClr val="FFFFFF"/>
                </a:solidFill>
              </a:rPr>
              <a:pPr/>
              <a:t>‹#›</a:t>
            </a:fld>
            <a:endParaRPr lang="en-US" dirty="0">
              <a:solidFill>
                <a:srgbClr val="FFFFFF"/>
              </a:solidFill>
            </a:endParaRPr>
          </a:p>
        </p:txBody>
      </p:sp>
      <p:sp>
        <p:nvSpPr>
          <p:cNvPr id="7" name="عنصر نائب للتذييل 6"/>
          <p:cNvSpPr>
            <a:spLocks noGrp="1"/>
          </p:cNvSpPr>
          <p:nvPr>
            <p:ph type="ftr" sz="quarter"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248508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n-US" dirty="0">
              <a:solidFill>
                <a:srgbClr val="FFFFFF"/>
              </a:solidFill>
            </a:endParaRPr>
          </a:p>
        </p:txBody>
      </p:sp>
      <p:sp>
        <p:nvSpPr>
          <p:cNvPr id="8" name="عنصر نائب لرقم الشريحة 7"/>
          <p:cNvSpPr>
            <a:spLocks noGrp="1"/>
          </p:cNvSpPr>
          <p:nvPr>
            <p:ph type="sldNum" sz="quarter" idx="11"/>
          </p:nvPr>
        </p:nvSpPr>
        <p:spPr/>
        <p:txBody>
          <a:bodyPr/>
          <a:lstStyle>
            <a:lvl1pPr>
              <a:defRPr/>
            </a:lvl1pPr>
          </a:lstStyle>
          <a:p>
            <a:fld id="{75ADFC04-963E-4E9C-8470-0EA82C47CDC4}" type="slidenum">
              <a:rPr lang="ar-SA">
                <a:solidFill>
                  <a:srgbClr val="FFFFFF"/>
                </a:solidFill>
              </a:rPr>
              <a:pPr/>
              <a:t>‹#›</a:t>
            </a:fld>
            <a:endParaRPr lang="en-US" dirty="0">
              <a:solidFill>
                <a:srgbClr val="FFFFFF"/>
              </a:solidFill>
            </a:endParaRPr>
          </a:p>
        </p:txBody>
      </p:sp>
      <p:sp>
        <p:nvSpPr>
          <p:cNvPr id="9" name="عنصر نائب للتذييل 8"/>
          <p:cNvSpPr>
            <a:spLocks noGrp="1"/>
          </p:cNvSpPr>
          <p:nvPr>
            <p:ph type="ftr" sz="quarter"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299873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n-US" dirty="0">
              <a:solidFill>
                <a:srgbClr val="FFFFFF"/>
              </a:solidFill>
            </a:endParaRPr>
          </a:p>
        </p:txBody>
      </p:sp>
      <p:sp>
        <p:nvSpPr>
          <p:cNvPr id="4" name="عنصر نائب لرقم الشريحة 3"/>
          <p:cNvSpPr>
            <a:spLocks noGrp="1"/>
          </p:cNvSpPr>
          <p:nvPr>
            <p:ph type="sldNum" sz="quarter" idx="11"/>
          </p:nvPr>
        </p:nvSpPr>
        <p:spPr/>
        <p:txBody>
          <a:bodyPr/>
          <a:lstStyle>
            <a:lvl1pPr>
              <a:defRPr/>
            </a:lvl1pPr>
          </a:lstStyle>
          <a:p>
            <a:fld id="{A703B9EF-6E44-4FA1-8F57-D7D85E055B2A}" type="slidenum">
              <a:rPr lang="ar-SA">
                <a:solidFill>
                  <a:srgbClr val="FFFFFF"/>
                </a:solidFill>
              </a:rPr>
              <a:pPr/>
              <a:t>‹#›</a:t>
            </a:fld>
            <a:endParaRPr lang="en-US" dirty="0">
              <a:solidFill>
                <a:srgbClr val="FFFFFF"/>
              </a:solidFill>
            </a:endParaRPr>
          </a:p>
        </p:txBody>
      </p:sp>
      <p:sp>
        <p:nvSpPr>
          <p:cNvPr id="5" name="عنصر نائب للتذييل 4"/>
          <p:cNvSpPr>
            <a:spLocks noGrp="1"/>
          </p:cNvSpPr>
          <p:nvPr>
            <p:ph type="ftr" sz="quarter"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362303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dirty="0">
              <a:solidFill>
                <a:srgbClr val="FFFFFF"/>
              </a:solidFill>
            </a:endParaRPr>
          </a:p>
        </p:txBody>
      </p:sp>
      <p:sp>
        <p:nvSpPr>
          <p:cNvPr id="3" name="عنصر نائب لرقم الشريحة 2"/>
          <p:cNvSpPr>
            <a:spLocks noGrp="1"/>
          </p:cNvSpPr>
          <p:nvPr>
            <p:ph type="sldNum" sz="quarter" idx="11"/>
          </p:nvPr>
        </p:nvSpPr>
        <p:spPr/>
        <p:txBody>
          <a:bodyPr/>
          <a:lstStyle>
            <a:lvl1pPr>
              <a:defRPr/>
            </a:lvl1pPr>
          </a:lstStyle>
          <a:p>
            <a:fld id="{412F06CD-1557-472F-AC5F-0434781099E0}" type="slidenum">
              <a:rPr lang="ar-SA">
                <a:solidFill>
                  <a:srgbClr val="FFFFFF"/>
                </a:solidFill>
              </a:rPr>
              <a:pPr/>
              <a:t>‹#›</a:t>
            </a:fld>
            <a:endParaRPr lang="en-US" dirty="0">
              <a:solidFill>
                <a:srgbClr val="FFFFFF"/>
              </a:solidFill>
            </a:endParaRPr>
          </a:p>
        </p:txBody>
      </p:sp>
      <p:sp>
        <p:nvSpPr>
          <p:cNvPr id="4" name="عنصر نائب للتذييل 3"/>
          <p:cNvSpPr>
            <a:spLocks noGrp="1"/>
          </p:cNvSpPr>
          <p:nvPr>
            <p:ph type="ftr" sz="quarter"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424993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dirty="0">
              <a:solidFill>
                <a:srgbClr val="FFFFFF"/>
              </a:solidFill>
            </a:endParaRPr>
          </a:p>
        </p:txBody>
      </p:sp>
      <p:sp>
        <p:nvSpPr>
          <p:cNvPr id="6" name="عنصر نائب لرقم الشريحة 5"/>
          <p:cNvSpPr>
            <a:spLocks noGrp="1"/>
          </p:cNvSpPr>
          <p:nvPr>
            <p:ph type="sldNum" sz="quarter" idx="11"/>
          </p:nvPr>
        </p:nvSpPr>
        <p:spPr/>
        <p:txBody>
          <a:bodyPr/>
          <a:lstStyle>
            <a:lvl1pPr>
              <a:defRPr/>
            </a:lvl1pPr>
          </a:lstStyle>
          <a:p>
            <a:fld id="{2C11B8A0-1CB1-4C38-9E11-1EBA3739398C}" type="slidenum">
              <a:rPr lang="ar-SA">
                <a:solidFill>
                  <a:srgbClr val="FFFFFF"/>
                </a:solidFill>
              </a:rPr>
              <a:pPr/>
              <a:t>‹#›</a:t>
            </a:fld>
            <a:endParaRPr lang="en-US" dirty="0">
              <a:solidFill>
                <a:srgbClr val="FFFFFF"/>
              </a:solidFill>
            </a:endParaRPr>
          </a:p>
        </p:txBody>
      </p:sp>
      <p:sp>
        <p:nvSpPr>
          <p:cNvPr id="7" name="عنصر نائب للتذييل 6"/>
          <p:cNvSpPr>
            <a:spLocks noGrp="1"/>
          </p:cNvSpPr>
          <p:nvPr>
            <p:ph type="ftr" sz="quarter"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335485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dirty="0">
              <a:solidFill>
                <a:srgbClr val="FFFFFF"/>
              </a:solidFill>
            </a:endParaRPr>
          </a:p>
        </p:txBody>
      </p:sp>
      <p:sp>
        <p:nvSpPr>
          <p:cNvPr id="6" name="عنصر نائب لرقم الشريحة 5"/>
          <p:cNvSpPr>
            <a:spLocks noGrp="1"/>
          </p:cNvSpPr>
          <p:nvPr>
            <p:ph type="sldNum" sz="quarter" idx="11"/>
          </p:nvPr>
        </p:nvSpPr>
        <p:spPr/>
        <p:txBody>
          <a:bodyPr/>
          <a:lstStyle>
            <a:lvl1pPr>
              <a:defRPr/>
            </a:lvl1pPr>
          </a:lstStyle>
          <a:p>
            <a:fld id="{3805AE20-FF7C-42D2-BA33-7B02A6F23C4B}" type="slidenum">
              <a:rPr lang="ar-SA">
                <a:solidFill>
                  <a:srgbClr val="FFFFFF"/>
                </a:solidFill>
              </a:rPr>
              <a:pPr/>
              <a:t>‹#›</a:t>
            </a:fld>
            <a:endParaRPr lang="en-US" dirty="0">
              <a:solidFill>
                <a:srgbClr val="FFFFFF"/>
              </a:solidFill>
            </a:endParaRPr>
          </a:p>
        </p:txBody>
      </p:sp>
      <p:sp>
        <p:nvSpPr>
          <p:cNvPr id="7" name="عنصر نائب للتذييل 6"/>
          <p:cNvSpPr>
            <a:spLocks noGrp="1"/>
          </p:cNvSpPr>
          <p:nvPr>
            <p:ph type="ftr" sz="quarter" idx="1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485535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a:latin typeface="Arial" pitchFamily="34" charset="0"/>
              </a:defRPr>
            </a:lvl1pPr>
          </a:lstStyle>
          <a:p>
            <a:pPr fontAlgn="base">
              <a:spcBef>
                <a:spcPct val="0"/>
              </a:spcBef>
              <a:spcAft>
                <a:spcPct val="0"/>
              </a:spcAft>
            </a:pPr>
            <a:endParaRPr lang="en-US" dirty="0">
              <a:solidFill>
                <a:srgbClr val="FFFFFF"/>
              </a:solidFill>
            </a:endParaRPr>
          </a:p>
        </p:txBody>
      </p:sp>
      <p:sp>
        <p:nvSpPr>
          <p:cNvPr id="2662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200">
                <a:latin typeface="Arial" pitchFamily="34" charset="0"/>
              </a:defRPr>
            </a:lvl1pPr>
          </a:lstStyle>
          <a:p>
            <a:pPr fontAlgn="base">
              <a:spcBef>
                <a:spcPct val="0"/>
              </a:spcBef>
              <a:spcAft>
                <a:spcPct val="0"/>
              </a:spcAft>
            </a:pPr>
            <a:fld id="{59F0ABD6-218D-488F-9E7C-7994BB1D31CD}" type="slidenum">
              <a:rPr lang="ar-SA">
                <a:solidFill>
                  <a:srgbClr val="FFFFFF"/>
                </a:solidFill>
              </a:rPr>
              <a:pPr fontAlgn="base">
                <a:spcBef>
                  <a:spcPct val="0"/>
                </a:spcBef>
                <a:spcAft>
                  <a:spcPct val="0"/>
                </a:spcAft>
              </a:pPr>
              <a:t>‹#›</a:t>
            </a:fld>
            <a:endParaRPr lang="en-US" dirty="0">
              <a:solidFill>
                <a:srgbClr val="FFFFFF"/>
              </a:solidFill>
            </a:endParaRPr>
          </a:p>
        </p:txBody>
      </p:sp>
      <p:grpSp>
        <p:nvGrpSpPr>
          <p:cNvPr id="26628" name="Group 4"/>
          <p:cNvGrpSpPr>
            <a:grpSpLocks/>
          </p:cNvGrpSpPr>
          <p:nvPr/>
        </p:nvGrpSpPr>
        <p:grpSpPr bwMode="auto">
          <a:xfrm>
            <a:off x="0" y="0"/>
            <a:ext cx="9140825" cy="6850063"/>
            <a:chOff x="0" y="0"/>
            <a:chExt cx="5758" cy="4315"/>
          </a:xfrm>
        </p:grpSpPr>
        <p:grpSp>
          <p:nvGrpSpPr>
            <p:cNvPr id="26629" name="Group 5"/>
            <p:cNvGrpSpPr>
              <a:grpSpLocks/>
            </p:cNvGrpSpPr>
            <p:nvPr userDrawn="1"/>
          </p:nvGrpSpPr>
          <p:grpSpPr bwMode="auto">
            <a:xfrm>
              <a:off x="1728" y="2230"/>
              <a:ext cx="4027" cy="2085"/>
              <a:chOff x="1728" y="2230"/>
              <a:chExt cx="4027" cy="2085"/>
            </a:xfrm>
          </p:grpSpPr>
          <p:sp>
            <p:nvSpPr>
              <p:cNvPr id="2663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SA" dirty="0">
                  <a:solidFill>
                    <a:srgbClr val="FFFFFF"/>
                  </a:solidFill>
                </a:endParaRPr>
              </a:p>
            </p:txBody>
          </p:sp>
          <p:sp>
            <p:nvSpPr>
              <p:cNvPr id="2663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SA" dirty="0">
                  <a:solidFill>
                    <a:srgbClr val="FFFFFF"/>
                  </a:solidFill>
                </a:endParaRPr>
              </a:p>
            </p:txBody>
          </p:sp>
          <p:sp>
            <p:nvSpPr>
              <p:cNvPr id="2663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SA" dirty="0">
                  <a:solidFill>
                    <a:srgbClr val="FFFFFF"/>
                  </a:solidFill>
                </a:endParaRPr>
              </a:p>
            </p:txBody>
          </p:sp>
          <p:sp>
            <p:nvSpPr>
              <p:cNvPr id="26633"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SA" dirty="0">
                  <a:solidFill>
                    <a:srgbClr val="FFFFFF"/>
                  </a:solidFill>
                </a:endParaRPr>
              </a:p>
            </p:txBody>
          </p:sp>
          <p:sp>
            <p:nvSpPr>
              <p:cNvPr id="2663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SA" dirty="0">
                  <a:solidFill>
                    <a:srgbClr val="FFFFFF"/>
                  </a:solidFill>
                </a:endParaRPr>
              </a:p>
            </p:txBody>
          </p:sp>
        </p:grpSp>
        <p:sp>
          <p:nvSpPr>
            <p:cNvPr id="2663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SA" dirty="0">
                <a:solidFill>
                  <a:srgbClr val="FFFFFF"/>
                </a:solidFill>
              </a:endParaRPr>
            </a:p>
          </p:txBody>
        </p:sp>
        <p:sp>
          <p:nvSpPr>
            <p:cNvPr id="26636"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SA" dirty="0">
                <a:solidFill>
                  <a:srgbClr val="FFFFFF"/>
                </a:solidFill>
              </a:endParaRPr>
            </a:p>
          </p:txBody>
        </p:sp>
      </p:grpSp>
      <p:sp>
        <p:nvSpPr>
          <p:cNvPr id="2663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2663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200">
                <a:latin typeface="Arial" pitchFamily="34" charset="0"/>
              </a:defRPr>
            </a:lvl1pPr>
          </a:lstStyle>
          <a:p>
            <a:pPr fontAlgn="base">
              <a:spcBef>
                <a:spcPct val="0"/>
              </a:spcBef>
              <a:spcAft>
                <a:spcPct val="0"/>
              </a:spcAft>
            </a:pPr>
            <a:endParaRPr lang="en-US" dirty="0">
              <a:solidFill>
                <a:srgbClr val="FFFFFF"/>
              </a:solidFill>
            </a:endParaRPr>
          </a:p>
        </p:txBody>
      </p:sp>
      <p:sp>
        <p:nvSpPr>
          <p:cNvPr id="2663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Tree>
    <p:extLst>
      <p:ext uri="{BB962C8B-B14F-4D97-AF65-F5344CB8AC3E}">
        <p14:creationId xmlns:p14="http://schemas.microsoft.com/office/powerpoint/2010/main" val="118317011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1"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p:titleStyle>
    <p:bodyStyle>
      <a:lvl1pPr marL="342900" indent="-342900" algn="r" rtl="1"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2" y="44624"/>
            <a:ext cx="1799953" cy="146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صورة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44624"/>
            <a:ext cx="1728192" cy="1488355"/>
          </a:xfrm>
          <a:prstGeom prst="rect">
            <a:avLst/>
          </a:prstGeom>
        </p:spPr>
      </p:pic>
      <p:sp>
        <p:nvSpPr>
          <p:cNvPr id="7" name="مستطيل 9"/>
          <p:cNvSpPr/>
          <p:nvPr/>
        </p:nvSpPr>
        <p:spPr>
          <a:xfrm>
            <a:off x="1547664" y="5098539"/>
            <a:ext cx="5976664" cy="76944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400" b="1" i="0" u="none" strike="noStrike" kern="0" cap="none" spc="0" normalizeH="0" baseline="0" noProof="0" dirty="0" smtClean="0">
                <a:ln>
                  <a:noFill/>
                </a:ln>
                <a:solidFill>
                  <a:prstClr val="white"/>
                </a:solidFill>
                <a:effectLst/>
                <a:uLnTx/>
                <a:uFillTx/>
                <a:latin typeface="Times New Roman" pitchFamily="18" charset="0"/>
                <a:cs typeface="Times New Roman" pitchFamily="18" charset="0"/>
              </a:rPr>
              <a:t> </a:t>
            </a:r>
            <a:endParaRPr kumimoji="0" lang="ar-SA" sz="24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sp>
        <p:nvSpPr>
          <p:cNvPr id="2" name="Rectangle 1"/>
          <p:cNvSpPr/>
          <p:nvPr/>
        </p:nvSpPr>
        <p:spPr>
          <a:xfrm>
            <a:off x="323528" y="1700808"/>
            <a:ext cx="8712968" cy="3631763"/>
          </a:xfrm>
          <a:prstGeom prst="rect">
            <a:avLst/>
          </a:prstGeom>
        </p:spPr>
        <p:txBody>
          <a:bodyPr wrap="square">
            <a:spAutoFit/>
          </a:bodyPr>
          <a:lstStyle/>
          <a:p>
            <a:pPr algn="ctr"/>
            <a:endParaRPr lang="en-US" dirty="0"/>
          </a:p>
          <a:p>
            <a:pPr algn="l"/>
            <a:endParaRPr lang="en-US" b="1" dirty="0" smtClean="0"/>
          </a:p>
          <a:p>
            <a:pPr algn="ctr"/>
            <a:r>
              <a:rPr lang="en-US" sz="2800" b="1" dirty="0" smtClean="0">
                <a:solidFill>
                  <a:srgbClr val="FF0000"/>
                </a:solidFill>
              </a:rPr>
              <a:t>Conversion of Processed Citrus Wastes into Nutritional Components</a:t>
            </a:r>
          </a:p>
          <a:p>
            <a:pPr algn="ctr"/>
            <a:endParaRPr lang="en-US" dirty="0" smtClean="0"/>
          </a:p>
          <a:p>
            <a:pPr algn="ctr"/>
            <a:r>
              <a:rPr lang="en-US" sz="2400" dirty="0" err="1" smtClean="0">
                <a:solidFill>
                  <a:srgbClr val="FFC000"/>
                </a:solidFill>
              </a:rPr>
              <a:t>Gamal</a:t>
            </a:r>
            <a:r>
              <a:rPr lang="en-US" sz="2400" dirty="0" smtClean="0">
                <a:solidFill>
                  <a:srgbClr val="FFC000"/>
                </a:solidFill>
              </a:rPr>
              <a:t> </a:t>
            </a:r>
            <a:r>
              <a:rPr lang="en-US" sz="2400" dirty="0">
                <a:solidFill>
                  <a:srgbClr val="FFC000"/>
                </a:solidFill>
              </a:rPr>
              <a:t>A. El-Sharnouby1*, Salah M. Aleid2 and </a:t>
            </a:r>
            <a:r>
              <a:rPr lang="en-US" sz="2400" dirty="0" err="1">
                <a:solidFill>
                  <a:srgbClr val="FFC000"/>
                </a:solidFill>
              </a:rPr>
              <a:t>Mutlag</a:t>
            </a:r>
            <a:r>
              <a:rPr lang="en-US" sz="2400" dirty="0">
                <a:solidFill>
                  <a:srgbClr val="FFC000"/>
                </a:solidFill>
              </a:rPr>
              <a:t> M. </a:t>
            </a:r>
            <a:r>
              <a:rPr lang="en-US" sz="2400" dirty="0" smtClean="0">
                <a:solidFill>
                  <a:srgbClr val="FFC000"/>
                </a:solidFill>
              </a:rPr>
              <a:t>Al-Otaibi1</a:t>
            </a:r>
          </a:p>
          <a:p>
            <a:pPr algn="ctr"/>
            <a:endParaRPr lang="en-US" dirty="0" smtClean="0"/>
          </a:p>
          <a:p>
            <a:pPr algn="ctr"/>
            <a:endParaRPr lang="en-US" dirty="0"/>
          </a:p>
          <a:p>
            <a:pPr algn="l" rtl="0"/>
            <a:r>
              <a:rPr lang="en-US" sz="2000" dirty="0" smtClean="0"/>
              <a:t>1 Department </a:t>
            </a:r>
            <a:r>
              <a:rPr lang="en-US" sz="2000" dirty="0"/>
              <a:t>of Food and Nutrition Sciences, College of Agricultural </a:t>
            </a:r>
            <a:endParaRPr lang="en-US" sz="2000" dirty="0" smtClean="0"/>
          </a:p>
          <a:p>
            <a:pPr algn="l" rtl="0"/>
            <a:r>
              <a:rPr lang="en-US" sz="2000" dirty="0" smtClean="0"/>
              <a:t>   &amp; </a:t>
            </a:r>
            <a:r>
              <a:rPr lang="en-US" sz="2000" dirty="0"/>
              <a:t>Food </a:t>
            </a:r>
            <a:r>
              <a:rPr lang="en-US" sz="2000" dirty="0" smtClean="0"/>
              <a:t>Sciences</a:t>
            </a:r>
            <a:r>
              <a:rPr lang="en-US" sz="2000" dirty="0"/>
              <a:t>, King </a:t>
            </a:r>
            <a:r>
              <a:rPr lang="en-US" sz="2000" dirty="0" smtClean="0"/>
              <a:t>Faisal </a:t>
            </a:r>
            <a:r>
              <a:rPr lang="en-US" sz="2000" dirty="0"/>
              <a:t>University, Saudi Arabia</a:t>
            </a:r>
          </a:p>
          <a:p>
            <a:pPr algn="l"/>
            <a:r>
              <a:rPr lang="en-US" sz="2000" dirty="0" smtClean="0"/>
              <a:t>2 Date </a:t>
            </a:r>
            <a:r>
              <a:rPr lang="en-US" sz="2000" dirty="0"/>
              <a:t>Palm Research Center of Excellence, King Faisal University, Saudi </a:t>
            </a:r>
            <a:r>
              <a:rPr lang="en-US" sz="2000" dirty="0" smtClean="0"/>
              <a:t>Arabia</a:t>
            </a:r>
            <a:endParaRPr lang="en-US" dirty="0"/>
          </a:p>
        </p:txBody>
      </p:sp>
    </p:spTree>
    <p:extLst>
      <p:ext uri="{BB962C8B-B14F-4D97-AF65-F5344CB8AC3E}">
        <p14:creationId xmlns:p14="http://schemas.microsoft.com/office/powerpoint/2010/main" val="2544251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457200" y="404813"/>
            <a:ext cx="8362950" cy="5903912"/>
          </a:xfrm>
        </p:spPr>
        <p:txBody>
          <a:bodyPr/>
          <a:lstStyle/>
          <a:p>
            <a:pPr eaLnBrk="1" fontAlgn="auto" hangingPunct="1">
              <a:spcAft>
                <a:spcPts val="0"/>
              </a:spcAft>
              <a:defRPr/>
            </a:pPr>
            <a:r>
              <a:rPr lang="en-GB" altLang="ar-SA" sz="4800" smtClean="0">
                <a:solidFill>
                  <a:srgbClr val="00FFCC"/>
                </a:solidFill>
                <a:latin typeface="Times New Roman" pitchFamily="18" charset="0"/>
                <a:cs typeface="Times New Roman" pitchFamily="18" charset="0"/>
              </a:rPr>
              <a:t/>
            </a:r>
            <a:br>
              <a:rPr lang="en-GB" altLang="ar-SA" sz="4800" smtClean="0">
                <a:solidFill>
                  <a:srgbClr val="00FFCC"/>
                </a:solidFill>
                <a:latin typeface="Times New Roman" pitchFamily="18" charset="0"/>
                <a:cs typeface="Times New Roman" pitchFamily="18" charset="0"/>
              </a:rPr>
            </a:br>
            <a:endParaRPr lang="en-US" altLang="ar-SA" sz="4800" smtClean="0">
              <a:solidFill>
                <a:srgbClr val="00FFCC"/>
              </a:solidFill>
              <a:latin typeface="Times New Roman" pitchFamily="18" charset="0"/>
              <a:cs typeface="Times New Roman" pitchFamily="18" charset="0"/>
            </a:endParaRPr>
          </a:p>
        </p:txBody>
      </p:sp>
      <p:sp>
        <p:nvSpPr>
          <p:cNvPr id="104451" name="Rectangle 3"/>
          <p:cNvSpPr>
            <a:spLocks noChangeArrowheads="1"/>
          </p:cNvSpPr>
          <p:nvPr/>
        </p:nvSpPr>
        <p:spPr bwMode="auto">
          <a:xfrm>
            <a:off x="428596" y="461963"/>
            <a:ext cx="8426479" cy="5940088"/>
          </a:xfrm>
          <a:prstGeom prst="rect">
            <a:avLst/>
          </a:prstGeom>
          <a:noFill/>
          <a:ln w="9525">
            <a:noFill/>
            <a:miter lim="800000"/>
            <a:headEnd/>
            <a:tailEnd/>
          </a:ln>
          <a:effectLst/>
        </p:spPr>
        <p:txBody>
          <a:bodyPr wrap="square" anchor="ctr">
            <a:spAutoFit/>
          </a:bodyPr>
          <a:lstStyle/>
          <a:p>
            <a:pPr algn="l" rtl="0">
              <a:defRPr/>
            </a:pPr>
            <a:r>
              <a:rPr lang="en-US" altLang="ar-SA" sz="2800" dirty="0">
                <a:solidFill>
                  <a:srgbClr val="FF0000"/>
                </a:solidFill>
                <a:effectLst>
                  <a:outerShdw blurRad="38100" dist="38100" dir="2700000" algn="tl">
                    <a:srgbClr val="000000"/>
                  </a:outerShdw>
                </a:effectLst>
                <a:latin typeface="Times New Roman" pitchFamily="18" charset="0"/>
                <a:cs typeface="Times New Roman" pitchFamily="18" charset="0"/>
              </a:rPr>
              <a:t>There are three types of colors , which used as food colorants:</a:t>
            </a:r>
          </a:p>
          <a:p>
            <a:pPr algn="l" rtl="0">
              <a:defRPr/>
            </a:pPr>
            <a:r>
              <a:rPr lang="en-US" altLang="ar-SA" sz="2800" b="1" dirty="0" smtClean="0">
                <a:solidFill>
                  <a:srgbClr val="FFC000"/>
                </a:solidFill>
                <a:latin typeface="Times New Roman" pitchFamily="18" charset="0"/>
                <a:cs typeface="Times New Roman" pitchFamily="18" charset="0"/>
              </a:rPr>
              <a:t>1- </a:t>
            </a:r>
            <a:r>
              <a:rPr lang="en-US" altLang="ar-SA" sz="2800" b="1" dirty="0">
                <a:solidFill>
                  <a:srgbClr val="FFC000"/>
                </a:solidFill>
                <a:latin typeface="Times New Roman" pitchFamily="18" charset="0"/>
                <a:cs typeface="Times New Roman" pitchFamily="18" charset="0"/>
              </a:rPr>
              <a:t>Synthetic colors</a:t>
            </a:r>
            <a:r>
              <a:rPr lang="en-US" altLang="ar-SA" sz="2800" dirty="0">
                <a:solidFill>
                  <a:srgbClr val="FFC000"/>
                </a:solidFill>
                <a:latin typeface="Times New Roman" pitchFamily="18" charset="0"/>
                <a:cs typeface="Times New Roman" pitchFamily="18" charset="0"/>
              </a:rPr>
              <a:t>: </a:t>
            </a:r>
          </a:p>
          <a:p>
            <a:pPr algn="l" rtl="0">
              <a:defRPr/>
            </a:pPr>
            <a:r>
              <a:rPr lang="en-US" altLang="ar-SA" sz="2400" dirty="0">
                <a:latin typeface="Times New Roman" pitchFamily="18" charset="0"/>
                <a:cs typeface="Times New Roman" pitchFamily="18" charset="0"/>
              </a:rPr>
              <a:t>Do not occur in nature and are produced by chemical synthesis.  </a:t>
            </a:r>
            <a:r>
              <a:rPr lang="en-US" altLang="ar-SA" sz="2400" i="1" dirty="0">
                <a:latin typeface="Times New Roman" pitchFamily="18" charset="0"/>
                <a:cs typeface="Times New Roman" pitchFamily="18" charset="0"/>
              </a:rPr>
              <a:t>(</a:t>
            </a:r>
            <a:r>
              <a:rPr lang="en-US" altLang="ar-SA" sz="2400" i="1" dirty="0" err="1">
                <a:latin typeface="Times New Roman" pitchFamily="18" charset="0"/>
                <a:cs typeface="Times New Roman" pitchFamily="18" charset="0"/>
              </a:rPr>
              <a:t>e.g.sunset</a:t>
            </a:r>
            <a:r>
              <a:rPr lang="en-US" altLang="ar-SA" sz="2400" i="1" dirty="0">
                <a:latin typeface="Times New Roman" pitchFamily="18" charset="0"/>
                <a:cs typeface="Times New Roman" pitchFamily="18" charset="0"/>
              </a:rPr>
              <a:t> yellow, </a:t>
            </a:r>
            <a:r>
              <a:rPr lang="en-US" altLang="ar-SA" sz="2400" i="1" dirty="0" err="1">
                <a:latin typeface="Times New Roman" pitchFamily="18" charset="0"/>
                <a:cs typeface="Times New Roman" pitchFamily="18" charset="0"/>
              </a:rPr>
              <a:t>carmoisine</a:t>
            </a:r>
            <a:r>
              <a:rPr lang="en-US" altLang="ar-SA" sz="2400" i="1" dirty="0">
                <a:latin typeface="Times New Roman" pitchFamily="18" charset="0"/>
                <a:cs typeface="Times New Roman" pitchFamily="18" charset="0"/>
              </a:rPr>
              <a:t> and </a:t>
            </a:r>
            <a:r>
              <a:rPr lang="en-US" altLang="ar-SA" sz="2400" i="1" dirty="0" err="1">
                <a:latin typeface="Times New Roman" pitchFamily="18" charset="0"/>
                <a:cs typeface="Times New Roman" pitchFamily="18" charset="0"/>
              </a:rPr>
              <a:t>tartrazine</a:t>
            </a:r>
            <a:r>
              <a:rPr lang="en-US" altLang="ar-SA" sz="2400" i="1" dirty="0" smtClean="0">
                <a:latin typeface="Times New Roman" pitchFamily="18" charset="0"/>
                <a:cs typeface="Times New Roman" pitchFamily="18" charset="0"/>
              </a:rPr>
              <a:t>).</a:t>
            </a:r>
          </a:p>
          <a:p>
            <a:pPr algn="l" rtl="0">
              <a:defRPr/>
            </a:pPr>
            <a:endParaRPr lang="en-US" altLang="ar-SA" sz="2400" b="1" dirty="0">
              <a:latin typeface="Times New Roman" pitchFamily="18" charset="0"/>
              <a:cs typeface="Times New Roman" pitchFamily="18" charset="0"/>
            </a:endParaRPr>
          </a:p>
          <a:p>
            <a:pPr algn="l" rtl="0">
              <a:defRPr/>
            </a:pPr>
            <a:r>
              <a:rPr lang="en-US" altLang="ar-SA" sz="2800" b="1" dirty="0">
                <a:solidFill>
                  <a:srgbClr val="FFC000"/>
                </a:solidFill>
                <a:latin typeface="Times New Roman" pitchFamily="18" charset="0"/>
                <a:cs typeface="Times New Roman" pitchFamily="18" charset="0"/>
              </a:rPr>
              <a:t>2- Nature – identical colors :</a:t>
            </a:r>
            <a:endParaRPr lang="en-US" altLang="ar-SA" sz="2800" dirty="0">
              <a:solidFill>
                <a:srgbClr val="FFC000"/>
              </a:solidFill>
              <a:latin typeface="Times New Roman" pitchFamily="18" charset="0"/>
              <a:cs typeface="Times New Roman" pitchFamily="18" charset="0"/>
            </a:endParaRPr>
          </a:p>
          <a:p>
            <a:pPr algn="l" rtl="0">
              <a:defRPr/>
            </a:pPr>
            <a:r>
              <a:rPr lang="en-US" altLang="ar-SA" sz="2400" dirty="0">
                <a:latin typeface="Times New Roman" pitchFamily="18" charset="0"/>
                <a:cs typeface="Times New Roman" pitchFamily="18" charset="0"/>
              </a:rPr>
              <a:t>Manufactured by chemical synthesis to be identical chemically to colorants found in nature</a:t>
            </a:r>
            <a:r>
              <a:rPr lang="en-US" altLang="ar-SA" sz="2400" i="1" dirty="0">
                <a:latin typeface="Times New Roman" pitchFamily="18" charset="0"/>
                <a:cs typeface="Times New Roman" pitchFamily="18" charset="0"/>
              </a:rPr>
              <a:t>. (e.g. </a:t>
            </a:r>
            <a:r>
              <a:rPr lang="el-GR" altLang="ar-SA" sz="2400" i="1" dirty="0">
                <a:latin typeface="Times New Roman" pitchFamily="18" charset="0"/>
                <a:cs typeface="Times New Roman" pitchFamily="18" charset="0"/>
              </a:rPr>
              <a:t>β</a:t>
            </a:r>
            <a:r>
              <a:rPr lang="en-US" altLang="ar-SA" sz="2400" i="1" dirty="0">
                <a:latin typeface="Times New Roman" pitchFamily="18" charset="0"/>
                <a:cs typeface="Times New Roman" pitchFamily="18" charset="0"/>
              </a:rPr>
              <a:t>- carotene, riboflavin and </a:t>
            </a:r>
            <a:r>
              <a:rPr lang="en-US" altLang="ar-SA" sz="2400" i="1" dirty="0" err="1">
                <a:latin typeface="Times New Roman" pitchFamily="18" charset="0"/>
                <a:cs typeface="Times New Roman" pitchFamily="18" charset="0"/>
              </a:rPr>
              <a:t>canthaxanthin</a:t>
            </a:r>
            <a:r>
              <a:rPr lang="en-US" altLang="ar-SA" sz="2400" i="1" dirty="0" smtClean="0">
                <a:latin typeface="Times New Roman" pitchFamily="18" charset="0"/>
                <a:cs typeface="Times New Roman" pitchFamily="18" charset="0"/>
              </a:rPr>
              <a:t>).</a:t>
            </a:r>
          </a:p>
          <a:p>
            <a:pPr algn="l" rtl="0">
              <a:defRPr/>
            </a:pPr>
            <a:endParaRPr lang="en-US" altLang="ar-SA" sz="2400" b="1" i="1" dirty="0">
              <a:latin typeface="Times New Roman" pitchFamily="18" charset="0"/>
              <a:cs typeface="Times New Roman" pitchFamily="18" charset="0"/>
            </a:endParaRPr>
          </a:p>
          <a:p>
            <a:pPr algn="l" rtl="0">
              <a:defRPr/>
            </a:pPr>
            <a:r>
              <a:rPr lang="en-US" altLang="ar-SA" sz="2800" b="1" dirty="0">
                <a:solidFill>
                  <a:srgbClr val="FFC000"/>
                </a:solidFill>
                <a:latin typeface="Times New Roman" pitchFamily="18" charset="0"/>
                <a:cs typeface="Times New Roman" pitchFamily="18" charset="0"/>
              </a:rPr>
              <a:t>3- Natural colorants:</a:t>
            </a:r>
            <a:endParaRPr lang="en-US" altLang="ar-SA" sz="2800" dirty="0">
              <a:solidFill>
                <a:srgbClr val="FFC000"/>
              </a:solidFill>
              <a:latin typeface="Times New Roman" pitchFamily="18" charset="0"/>
              <a:cs typeface="Times New Roman" pitchFamily="18" charset="0"/>
            </a:endParaRPr>
          </a:p>
          <a:p>
            <a:pPr algn="l" rtl="0">
              <a:defRPr/>
            </a:pPr>
            <a:r>
              <a:rPr lang="en-US" altLang="ar-SA" sz="2400" dirty="0">
                <a:latin typeface="Times New Roman" pitchFamily="18" charset="0"/>
                <a:cs typeface="Times New Roman" pitchFamily="18" charset="0"/>
              </a:rPr>
              <a:t>Organic colorants that are derived from natural edible sources using recognized food preparation methods. </a:t>
            </a:r>
            <a:r>
              <a:rPr lang="en-US" altLang="ar-SA" sz="2400" i="1" dirty="0">
                <a:latin typeface="Times New Roman" pitchFamily="18" charset="0"/>
                <a:cs typeface="Times New Roman" pitchFamily="18" charset="0"/>
              </a:rPr>
              <a:t>(e.g. </a:t>
            </a:r>
            <a:r>
              <a:rPr lang="en-US" altLang="ar-SA" sz="2400" i="1" dirty="0" err="1">
                <a:latin typeface="Times New Roman" pitchFamily="18" charset="0"/>
                <a:cs typeface="Times New Roman" pitchFamily="18" charset="0"/>
              </a:rPr>
              <a:t>anthocyanins</a:t>
            </a:r>
            <a:r>
              <a:rPr lang="en-US" altLang="ar-SA" sz="2400" i="1" dirty="0">
                <a:latin typeface="Times New Roman" pitchFamily="18" charset="0"/>
                <a:cs typeface="Times New Roman" pitchFamily="18" charset="0"/>
              </a:rPr>
              <a:t> and </a:t>
            </a:r>
            <a:r>
              <a:rPr lang="en-US" altLang="ar-SA" sz="2400" i="1" dirty="0" err="1">
                <a:latin typeface="Times New Roman" pitchFamily="18" charset="0"/>
                <a:cs typeface="Times New Roman" pitchFamily="18" charset="0"/>
              </a:rPr>
              <a:t>carotenoids</a:t>
            </a:r>
            <a:r>
              <a:rPr lang="en-US" altLang="ar-SA" sz="2400" i="1" dirty="0" smtClean="0">
                <a:latin typeface="Times New Roman" pitchFamily="18" charset="0"/>
                <a:cs typeface="Times New Roman" pitchFamily="18" charset="0"/>
              </a:rPr>
              <a:t>) </a:t>
            </a:r>
            <a:r>
              <a:rPr lang="en-US" altLang="ar-SA" sz="2400" b="1" dirty="0" smtClean="0">
                <a:solidFill>
                  <a:schemeClr val="accent4">
                    <a:lumMod val="50000"/>
                  </a:schemeClr>
                </a:solidFill>
                <a:latin typeface="Times New Roman" pitchFamily="18" charset="0"/>
                <a:cs typeface="Times New Roman" pitchFamily="18" charset="0"/>
              </a:rPr>
              <a:t>(</a:t>
            </a:r>
            <a:r>
              <a:rPr lang="en-US" altLang="ar-SA" sz="2400" b="1" dirty="0" err="1" smtClean="0">
                <a:solidFill>
                  <a:schemeClr val="accent4">
                    <a:lumMod val="50000"/>
                  </a:schemeClr>
                </a:solidFill>
                <a:latin typeface="Times New Roman" pitchFamily="18" charset="0"/>
                <a:cs typeface="Times New Roman" pitchFamily="18" charset="0"/>
              </a:rPr>
              <a:t>Naviglio</a:t>
            </a:r>
            <a:r>
              <a:rPr lang="en-US" altLang="ar-SA" sz="2400" b="1" dirty="0" smtClean="0">
                <a:solidFill>
                  <a:schemeClr val="accent4">
                    <a:lumMod val="50000"/>
                  </a:schemeClr>
                </a:solidFill>
                <a:latin typeface="Times New Roman" pitchFamily="18" charset="0"/>
                <a:cs typeface="Times New Roman" pitchFamily="18" charset="0"/>
              </a:rPr>
              <a:t> </a:t>
            </a:r>
            <a:r>
              <a:rPr lang="en-US" altLang="ar-SA" sz="2400" b="1" i="1" dirty="0">
                <a:solidFill>
                  <a:schemeClr val="accent4">
                    <a:lumMod val="50000"/>
                  </a:schemeClr>
                </a:solidFill>
                <a:latin typeface="Times New Roman" pitchFamily="18" charset="0"/>
                <a:cs typeface="Times New Roman" pitchFamily="18" charset="0"/>
              </a:rPr>
              <a:t>et. al.,</a:t>
            </a:r>
            <a:r>
              <a:rPr lang="en-US" altLang="ar-SA" sz="2400" b="1" dirty="0">
                <a:solidFill>
                  <a:schemeClr val="accent4">
                    <a:lumMod val="50000"/>
                  </a:schemeClr>
                </a:solidFill>
                <a:latin typeface="Times New Roman" pitchFamily="18" charset="0"/>
                <a:cs typeface="Times New Roman" pitchFamily="18" charset="0"/>
              </a:rPr>
              <a:t> 2008).</a:t>
            </a:r>
            <a:endParaRPr lang="en-US" sz="2400" b="1" dirty="0">
              <a:solidFill>
                <a:schemeClr val="accent4">
                  <a:lumMod val="50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428597" y="2565400"/>
            <a:ext cx="8358245" cy="2447925"/>
          </a:xfrm>
        </p:spPr>
        <p:txBody>
          <a:bodyPr rtlCol="1">
            <a:normAutofit fontScale="90000"/>
          </a:bodyPr>
          <a:lstStyle/>
          <a:p>
            <a:pPr algn="just" rtl="0" eaLnBrk="1" fontAlgn="auto" hangingPunct="1">
              <a:spcAft>
                <a:spcPts val="0"/>
              </a:spcAft>
              <a:buFontTx/>
              <a:buChar char="•"/>
              <a:defRPr/>
            </a:pPr>
            <a:r>
              <a:rPr lang="en-US" altLang="ar-SA" sz="3600" dirty="0" smtClean="0">
                <a:solidFill>
                  <a:schemeClr val="tx1"/>
                </a:solidFill>
                <a:latin typeface="Tahoma" pitchFamily="34" charset="0"/>
                <a:ea typeface="Tahoma" pitchFamily="34" charset="0"/>
                <a:cs typeface="Tahoma" pitchFamily="34" charset="0"/>
              </a:rPr>
              <a:t> </a:t>
            </a:r>
            <a:r>
              <a:rPr lang="en-US" altLang="ar-SA" sz="3100" dirty="0" smtClean="0">
                <a:solidFill>
                  <a:schemeClr val="tx1"/>
                </a:solidFill>
                <a:latin typeface="Times New Roman" pitchFamily="18" charset="0"/>
                <a:ea typeface="Tahoma" pitchFamily="34" charset="0"/>
                <a:cs typeface="Times New Roman" pitchFamily="18" charset="0"/>
              </a:rPr>
              <a:t>Many </a:t>
            </a:r>
            <a:r>
              <a:rPr lang="en-US" altLang="ar-SA" sz="3100" u="sng" dirty="0" smtClean="0">
                <a:solidFill>
                  <a:schemeClr val="tx1"/>
                </a:solidFill>
                <a:latin typeface="Times New Roman" pitchFamily="18" charset="0"/>
                <a:ea typeface="Tahoma" pitchFamily="34" charset="0"/>
                <a:cs typeface="Times New Roman" pitchFamily="18" charset="0"/>
              </a:rPr>
              <a:t>studies</a:t>
            </a:r>
            <a:r>
              <a:rPr lang="en-US" altLang="ar-SA" sz="3100" dirty="0" smtClean="0">
                <a:solidFill>
                  <a:schemeClr val="tx1"/>
                </a:solidFill>
                <a:latin typeface="Times New Roman" pitchFamily="18" charset="0"/>
                <a:ea typeface="Tahoma" pitchFamily="34" charset="0"/>
                <a:cs typeface="Times New Roman" pitchFamily="18" charset="0"/>
              </a:rPr>
              <a:t> have also been carried out on color substances from industrial food wastes .</a:t>
            </a:r>
            <a:br>
              <a:rPr lang="en-US" altLang="ar-SA" sz="3100" dirty="0" smtClean="0">
                <a:solidFill>
                  <a:schemeClr val="tx1"/>
                </a:solidFill>
                <a:latin typeface="Times New Roman" pitchFamily="18" charset="0"/>
                <a:ea typeface="Tahoma" pitchFamily="34" charset="0"/>
                <a:cs typeface="Times New Roman" pitchFamily="18" charset="0"/>
              </a:rPr>
            </a:br>
            <a:r>
              <a:rPr lang="en-US" altLang="ar-SA" sz="3200" dirty="0" smtClean="0">
                <a:solidFill>
                  <a:schemeClr val="tx1"/>
                </a:solidFill>
                <a:latin typeface="Times New Roman" pitchFamily="18" charset="0"/>
                <a:ea typeface="Tahoma" pitchFamily="34" charset="0"/>
                <a:cs typeface="Times New Roman" pitchFamily="18" charset="0"/>
              </a:rPr>
              <a:t/>
            </a:r>
            <a:br>
              <a:rPr lang="en-US" altLang="ar-SA" sz="3200" dirty="0" smtClean="0">
                <a:solidFill>
                  <a:schemeClr val="tx1"/>
                </a:solidFill>
                <a:latin typeface="Times New Roman" pitchFamily="18" charset="0"/>
                <a:ea typeface="Tahoma" pitchFamily="34" charset="0"/>
                <a:cs typeface="Times New Roman" pitchFamily="18" charset="0"/>
              </a:rPr>
            </a:br>
            <a:r>
              <a:rPr lang="en-US" altLang="ar-SA" sz="4800" dirty="0" smtClean="0">
                <a:solidFill>
                  <a:schemeClr val="tx2">
                    <a:satMod val="130000"/>
                  </a:schemeClr>
                </a:solidFill>
                <a:cs typeface="+mj-cs"/>
              </a:rPr>
              <a:t/>
            </a:r>
            <a:br>
              <a:rPr lang="en-US" altLang="ar-SA" sz="4800" dirty="0" smtClean="0">
                <a:solidFill>
                  <a:schemeClr val="tx2">
                    <a:satMod val="130000"/>
                  </a:schemeClr>
                </a:solidFill>
                <a:cs typeface="+mj-cs"/>
              </a:rPr>
            </a:br>
            <a:endParaRPr lang="en-US" altLang="ar-SA" sz="4800" dirty="0" smtClean="0">
              <a:solidFill>
                <a:schemeClr val="tx2">
                  <a:satMod val="130000"/>
                </a:schemeClr>
              </a:solidFill>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428604"/>
            <a:ext cx="8820472" cy="6124754"/>
          </a:xfrm>
          <a:prstGeom prst="rect">
            <a:avLst/>
          </a:prstGeom>
        </p:spPr>
        <p:txBody>
          <a:bodyPr wrap="square">
            <a:spAutoFit/>
          </a:bodyPr>
          <a:lstStyle/>
          <a:p>
            <a:pPr algn="just" rtl="0"/>
            <a:r>
              <a:rPr lang="en-US" sz="2800" dirty="0" err="1">
                <a:latin typeface="Times New Roman" pitchFamily="18" charset="0"/>
                <a:cs typeface="Times New Roman" pitchFamily="18" charset="0"/>
              </a:rPr>
              <a:t>Breithaupt</a:t>
            </a:r>
            <a:r>
              <a:rPr lang="en-US" sz="2800" dirty="0">
                <a:latin typeface="Times New Roman" pitchFamily="18" charset="0"/>
                <a:cs typeface="Times New Roman" pitchFamily="18" charset="0"/>
              </a:rPr>
              <a:t> [14] reported that, there is a wide variety of carotenoid analysis methods, but the most used are high pressure liquid chromatography (HPLC) and </a:t>
            </a:r>
            <a:r>
              <a:rPr lang="en-US" sz="2800" dirty="0" smtClean="0">
                <a:latin typeface="Times New Roman" pitchFamily="18" charset="0"/>
                <a:cs typeface="Times New Roman" pitchFamily="18" charset="0"/>
              </a:rPr>
              <a:t>thin layer </a:t>
            </a:r>
            <a:r>
              <a:rPr lang="en-US" sz="2800" dirty="0">
                <a:latin typeface="Times New Roman" pitchFamily="18" charset="0"/>
                <a:cs typeface="Times New Roman" pitchFamily="18" charset="0"/>
              </a:rPr>
              <a:t>chromatography TLC. </a:t>
            </a:r>
            <a:r>
              <a:rPr lang="en-US" sz="2800" dirty="0" smtClean="0">
                <a:latin typeface="Times New Roman" pitchFamily="18" charset="0"/>
                <a:cs typeface="Times New Roman" pitchFamily="18" charset="0"/>
              </a:rPr>
              <a:t>HPLC gives </a:t>
            </a:r>
            <a:r>
              <a:rPr lang="en-US" sz="2800" dirty="0">
                <a:latin typeface="Times New Roman" pitchFamily="18" charset="0"/>
                <a:cs typeface="Times New Roman" pitchFamily="18" charset="0"/>
              </a:rPr>
              <a:t>more detailed results, TLC is reliable, inexpensive, portable and readily carried out by nontechnical operators and, thus, often preferred. </a:t>
            </a:r>
            <a:endParaRPr lang="en-US" sz="2800" dirty="0" smtClean="0">
              <a:latin typeface="Times New Roman" pitchFamily="18" charset="0"/>
              <a:cs typeface="Times New Roman" pitchFamily="18" charset="0"/>
            </a:endParaRPr>
          </a:p>
          <a:p>
            <a:pPr algn="just" rtl="0"/>
            <a:endParaRPr lang="en-US" sz="2800" dirty="0" smtClean="0">
              <a:latin typeface="Times New Roman" pitchFamily="18" charset="0"/>
              <a:cs typeface="Times New Roman" pitchFamily="18" charset="0"/>
            </a:endParaRPr>
          </a:p>
          <a:p>
            <a:pPr algn="just" rtl="0" hangingPunct="0"/>
            <a:r>
              <a:rPr lang="en-US" sz="2800" dirty="0">
                <a:latin typeface="Times New Roman" pitchFamily="18" charset="0"/>
                <a:cs typeface="Times New Roman" pitchFamily="18" charset="0"/>
              </a:rPr>
              <a:t>Francis and </a:t>
            </a:r>
            <a:r>
              <a:rPr lang="en-US" sz="2800" dirty="0" err="1" smtClean="0">
                <a:latin typeface="Times New Roman" pitchFamily="18" charset="0"/>
                <a:cs typeface="Times New Roman" pitchFamily="18" charset="0"/>
              </a:rPr>
              <a:t>Isaksen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(1995) separated </a:t>
            </a:r>
            <a:r>
              <a:rPr lang="en-US" sz="2800" dirty="0">
                <a:latin typeface="Times New Roman" pitchFamily="18" charset="0"/>
                <a:cs typeface="Times New Roman" pitchFamily="18" charset="0"/>
              </a:rPr>
              <a:t>carotenoid of some different sources including paprika by thin-layer chromatography on silica layers using petroleum ether containing </a:t>
            </a:r>
            <a:r>
              <a:rPr lang="en-US" sz="2800" dirty="0" err="1">
                <a:latin typeface="Times New Roman" pitchFamily="18" charset="0"/>
                <a:cs typeface="Times New Roman" pitchFamily="18" charset="0"/>
              </a:rPr>
              <a:t>tert-butanal</a:t>
            </a:r>
            <a:r>
              <a:rPr lang="en-US" sz="2800" dirty="0">
                <a:latin typeface="Times New Roman" pitchFamily="18" charset="0"/>
                <a:cs typeface="Times New Roman" pitchFamily="18" charset="0"/>
              </a:rPr>
              <a:t> or </a:t>
            </a:r>
            <a:r>
              <a:rPr lang="en-US" sz="2800" dirty="0" err="1">
                <a:latin typeface="Times New Roman" pitchFamily="18" charset="0"/>
                <a:cs typeface="Times New Roman" pitchFamily="18" charset="0"/>
              </a:rPr>
              <a:t>tret-pentanol</a:t>
            </a:r>
            <a:r>
              <a:rPr lang="en-US" sz="2800" dirty="0">
                <a:latin typeface="Times New Roman" pitchFamily="18" charset="0"/>
                <a:cs typeface="Times New Roman" pitchFamily="18" charset="0"/>
              </a:rPr>
              <a:t>. They found that, this system gave chromatograms with improved separation of oxygenated carotenoids compared with acetone -petroleum ether system</a:t>
            </a:r>
            <a:r>
              <a:rPr lang="en-US" sz="2800" dirty="0" smtClean="0">
                <a:latin typeface="Times New Roman" pitchFamily="18" charset="0"/>
                <a:cs typeface="Times New Roman" pitchFamily="18" charset="0"/>
              </a:rPr>
              <a:t>.</a:t>
            </a:r>
            <a:endParaRPr lang="en-US" dirty="0"/>
          </a:p>
        </p:txBody>
      </p:sp>
    </p:spTree>
    <p:extLst>
      <p:ext uri="{BB962C8B-B14F-4D97-AF65-F5344CB8AC3E}">
        <p14:creationId xmlns:p14="http://schemas.microsoft.com/office/powerpoint/2010/main" val="176218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008" y="1214422"/>
            <a:ext cx="8643272" cy="4401205"/>
          </a:xfrm>
          <a:prstGeom prst="rect">
            <a:avLst/>
          </a:prstGeom>
        </p:spPr>
        <p:txBody>
          <a:bodyPr wrap="square">
            <a:spAutoFit/>
          </a:bodyPr>
          <a:lstStyle/>
          <a:p>
            <a:pPr algn="just" rtl="0"/>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total carotenoid content of the ripe fruits was about 1.3g/100g of dry weight, of which </a:t>
            </a:r>
            <a:r>
              <a:rPr lang="en-US" sz="2800" dirty="0" err="1">
                <a:latin typeface="Times New Roman" pitchFamily="18" charset="0"/>
                <a:cs typeface="Times New Roman" pitchFamily="18" charset="0"/>
              </a:rPr>
              <a:t>capsanthin</a:t>
            </a:r>
            <a:r>
              <a:rPr lang="en-US" sz="2800" dirty="0">
                <a:latin typeface="Times New Roman" pitchFamily="18" charset="0"/>
                <a:cs typeface="Times New Roman" pitchFamily="18" charset="0"/>
              </a:rPr>
              <a:t> constituted 37%, </a:t>
            </a:r>
            <a:r>
              <a:rPr lang="en-US" sz="2800" dirty="0" err="1">
                <a:latin typeface="Times New Roman" pitchFamily="18" charset="0"/>
                <a:cs typeface="Times New Roman" pitchFamily="18" charset="0"/>
              </a:rPr>
              <a:t>zeaxanthin</a:t>
            </a:r>
            <a:r>
              <a:rPr lang="en-US" sz="2800" dirty="0">
                <a:latin typeface="Times New Roman" pitchFamily="18" charset="0"/>
                <a:cs typeface="Times New Roman" pitchFamily="18" charset="0"/>
              </a:rPr>
              <a:t> was 8%, </a:t>
            </a:r>
            <a:r>
              <a:rPr lang="en-US" sz="2800" dirty="0" err="1">
                <a:latin typeface="Times New Roman" pitchFamily="18" charset="0"/>
                <a:cs typeface="Times New Roman" pitchFamily="18" charset="0"/>
              </a:rPr>
              <a:t>cucurbitaxanthin</a:t>
            </a:r>
            <a:r>
              <a:rPr lang="en-US" sz="2800" dirty="0">
                <a:latin typeface="Times New Roman" pitchFamily="18" charset="0"/>
                <a:cs typeface="Times New Roman" pitchFamily="18" charset="0"/>
              </a:rPr>
              <a:t> was 7%, </a:t>
            </a:r>
            <a:r>
              <a:rPr lang="en-US" sz="2800" dirty="0" err="1">
                <a:latin typeface="Times New Roman" pitchFamily="18" charset="0"/>
                <a:cs typeface="Times New Roman" pitchFamily="18" charset="0"/>
              </a:rPr>
              <a:t>capsorubin</a:t>
            </a:r>
            <a:r>
              <a:rPr lang="en-US" sz="2800" dirty="0">
                <a:latin typeface="Times New Roman" pitchFamily="18" charset="0"/>
                <a:cs typeface="Times New Roman" pitchFamily="18" charset="0"/>
              </a:rPr>
              <a:t> constituted 3.2% and β-carotene accounted for 9%. They also found that, the remainder was composed of </a:t>
            </a:r>
            <a:r>
              <a:rPr lang="en-US" sz="2800" dirty="0" err="1">
                <a:latin typeface="Times New Roman" pitchFamily="18" charset="0"/>
                <a:cs typeface="Times New Roman" pitchFamily="18" charset="0"/>
              </a:rPr>
              <a:t>capsanthin</a:t>
            </a:r>
            <a:r>
              <a:rPr lang="en-US" sz="2800" dirty="0">
                <a:latin typeface="Times New Roman" pitchFamily="18" charset="0"/>
                <a:cs typeface="Times New Roman" pitchFamily="18" charset="0"/>
              </a:rPr>
              <a:t> 5,6-epoxide, </a:t>
            </a:r>
            <a:r>
              <a:rPr lang="en-US" sz="2800" dirty="0" err="1">
                <a:latin typeface="Times New Roman" pitchFamily="18" charset="0"/>
                <a:cs typeface="Times New Roman" pitchFamily="18" charset="0"/>
              </a:rPr>
              <a:t>capsanthin</a:t>
            </a:r>
            <a:r>
              <a:rPr lang="en-US" sz="2800" dirty="0">
                <a:latin typeface="Times New Roman" pitchFamily="18" charset="0"/>
                <a:cs typeface="Times New Roman" pitchFamily="18" charset="0"/>
              </a:rPr>
              <a:t> 3, 6-epoxide, 5, </a:t>
            </a:r>
            <a:r>
              <a:rPr lang="en-US" sz="2800" dirty="0" smtClean="0">
                <a:latin typeface="Times New Roman" pitchFamily="18" charset="0"/>
                <a:cs typeface="Times New Roman" pitchFamily="18" charset="0"/>
              </a:rPr>
              <a:t>6 </a:t>
            </a:r>
            <a:r>
              <a:rPr lang="en-US" sz="2800" dirty="0" err="1">
                <a:latin typeface="Times New Roman" pitchFamily="18" charset="0"/>
                <a:cs typeface="Times New Roman" pitchFamily="18" charset="0"/>
              </a:rPr>
              <a:t>diepikarpoxanthin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violxanthin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antheraxanthin</a:t>
            </a:r>
            <a:r>
              <a:rPr lang="en-US" sz="2800" dirty="0" smtClean="0">
                <a:latin typeface="Times New Roman" pitchFamily="18" charset="0"/>
                <a:cs typeface="Times New Roman" pitchFamily="18" charset="0"/>
              </a:rPr>
              <a:t>, β-</a:t>
            </a:r>
            <a:r>
              <a:rPr lang="en-US" sz="2800" dirty="0" err="1" smtClean="0">
                <a:latin typeface="Times New Roman" pitchFamily="18" charset="0"/>
                <a:cs typeface="Times New Roman" pitchFamily="18" charset="0"/>
              </a:rPr>
              <a:t>cryptoxanthin</a:t>
            </a:r>
            <a:r>
              <a:rPr lang="en-US" sz="2800" dirty="0">
                <a:latin typeface="Times New Roman" pitchFamily="18" charset="0"/>
                <a:cs typeface="Times New Roman" pitchFamily="18" charset="0"/>
              </a:rPr>
              <a:t>, and several cis isomers and </a:t>
            </a:r>
            <a:r>
              <a:rPr lang="en-US" sz="2800" dirty="0" err="1">
                <a:latin typeface="Times New Roman" pitchFamily="18" charset="0"/>
                <a:cs typeface="Times New Roman" pitchFamily="18" charset="0"/>
              </a:rPr>
              <a:t>furanoid</a:t>
            </a:r>
            <a:r>
              <a:rPr lang="en-US" sz="2800" dirty="0">
                <a:latin typeface="Times New Roman" pitchFamily="18" charset="0"/>
                <a:cs typeface="Times New Roman" pitchFamily="18" charset="0"/>
              </a:rPr>
              <a:t> oxides.</a:t>
            </a:r>
          </a:p>
          <a:p>
            <a:pPr algn="just" rtl="0"/>
            <a:endParaRPr lang="en-US" sz="2800" dirty="0" smtClean="0"/>
          </a:p>
          <a:p>
            <a:pPr algn="just" rtl="0"/>
            <a:endParaRPr lang="en-US" sz="2800" dirty="0"/>
          </a:p>
        </p:txBody>
      </p:sp>
    </p:spTree>
    <p:extLst>
      <p:ext uri="{BB962C8B-B14F-4D97-AF65-F5344CB8AC3E}">
        <p14:creationId xmlns:p14="http://schemas.microsoft.com/office/powerpoint/2010/main" val="2242472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1720840"/>
            <a:ext cx="8001056" cy="3108543"/>
          </a:xfrm>
          <a:prstGeom prst="rect">
            <a:avLst/>
          </a:prstGeom>
        </p:spPr>
        <p:txBody>
          <a:bodyPr wrap="square">
            <a:spAutoFit/>
          </a:bodyPr>
          <a:lstStyle/>
          <a:p>
            <a:pPr algn="just" rtl="0"/>
            <a:r>
              <a:rPr lang="en-US" sz="2800" dirty="0" smtClean="0">
                <a:latin typeface="Times New Roman" pitchFamily="18" charset="0"/>
                <a:cs typeface="Times New Roman" pitchFamily="18" charset="0"/>
              </a:rPr>
              <a:t> Different factors affecting stability of </a:t>
            </a:r>
            <a:r>
              <a:rPr lang="en-US" sz="2800" dirty="0" err="1" smtClean="0">
                <a:latin typeface="Times New Roman" pitchFamily="18" charset="0"/>
                <a:cs typeface="Times New Roman" pitchFamily="18" charset="0"/>
              </a:rPr>
              <a:t>carotenoids</a:t>
            </a:r>
            <a:r>
              <a:rPr lang="en-US" sz="2800" dirty="0" smtClean="0">
                <a:latin typeface="Times New Roman" pitchFamily="18" charset="0"/>
                <a:cs typeface="Times New Roman" pitchFamily="18" charset="0"/>
              </a:rPr>
              <a:t>.</a:t>
            </a:r>
          </a:p>
          <a:p>
            <a:pPr algn="just" rtl="0"/>
            <a:r>
              <a:rPr lang="en-US" sz="2800" dirty="0" smtClean="0">
                <a:latin typeface="Times New Roman" pitchFamily="18" charset="0"/>
                <a:cs typeface="Times New Roman" pitchFamily="18" charset="0"/>
              </a:rPr>
              <a:t>Many researchers found that:</a:t>
            </a:r>
          </a:p>
          <a:p>
            <a:pPr marL="457200" indent="-457200" algn="just" rtl="0">
              <a:buFontTx/>
              <a:buChar char="-"/>
            </a:pPr>
            <a:r>
              <a:rPr lang="en-US" sz="2800" dirty="0" smtClean="0">
                <a:latin typeface="Times New Roman" pitchFamily="18" charset="0"/>
                <a:cs typeface="Times New Roman" pitchFamily="18" charset="0"/>
              </a:rPr>
              <a:t>carotenoids were stable in alkaline solution pH value 9 and were not affected by high temperatures up to 100 °C for 15 min. </a:t>
            </a:r>
          </a:p>
          <a:p>
            <a:pPr marL="457200" indent="-457200" algn="just" rtl="0">
              <a:buFontTx/>
              <a:buChar char="-"/>
            </a:pPr>
            <a:r>
              <a:rPr lang="en-US" sz="2800" dirty="0" smtClean="0">
                <a:latin typeface="Times New Roman" pitchFamily="18" charset="0"/>
                <a:cs typeface="Times New Roman" pitchFamily="18" charset="0"/>
              </a:rPr>
              <a:t>Carotenoids were very sensitive to light and oxygen.</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785794"/>
            <a:ext cx="8286808" cy="4401205"/>
          </a:xfrm>
          <a:prstGeom prst="rect">
            <a:avLst/>
          </a:prstGeom>
        </p:spPr>
        <p:txBody>
          <a:bodyPr wrap="square">
            <a:spAutoFit/>
          </a:bodyPr>
          <a:lstStyle/>
          <a:p>
            <a:pPr algn="just" rtl="0"/>
            <a:r>
              <a:rPr lang="en-US" sz="2800" dirty="0" err="1" smtClean="0">
                <a:latin typeface="Times New Roman" pitchFamily="18" charset="0"/>
                <a:cs typeface="Times New Roman" pitchFamily="18" charset="0"/>
              </a:rPr>
              <a:t>Chantaro</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Chiewchan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(2008) separated antioxidant from carrot and beetroot pulp wastes and used for value addition in food formulations.</a:t>
            </a:r>
          </a:p>
          <a:p>
            <a:pPr algn="just" rtl="0"/>
            <a:endParaRPr lang="en-US" sz="2800" dirty="0" smtClean="0">
              <a:latin typeface="Times New Roman" pitchFamily="18" charset="0"/>
              <a:cs typeface="Times New Roman" pitchFamily="18" charset="0"/>
            </a:endParaRPr>
          </a:p>
          <a:p>
            <a:pPr algn="just" rtl="0"/>
            <a:r>
              <a:rPr lang="en-US" sz="2800" dirty="0" err="1" smtClean="0">
                <a:latin typeface="Times New Roman" pitchFamily="18" charset="0"/>
                <a:cs typeface="Times New Roman" pitchFamily="18" charset="0"/>
              </a:rPr>
              <a:t>Hanaa</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et </a:t>
            </a:r>
            <a:r>
              <a:rPr lang="en-US" sz="2800" dirty="0" smtClean="0">
                <a:latin typeface="Times New Roman" pitchFamily="18" charset="0"/>
                <a:cs typeface="Times New Roman" pitchFamily="18" charset="0"/>
              </a:rPr>
              <a:t>al. (2006) used </a:t>
            </a:r>
            <a:r>
              <a:rPr lang="en-US" sz="2800" dirty="0">
                <a:latin typeface="Times New Roman" pitchFamily="18" charset="0"/>
                <a:cs typeface="Times New Roman" pitchFamily="18" charset="0"/>
              </a:rPr>
              <a:t>the natural colors of carrots to improve the color of </a:t>
            </a:r>
            <a:r>
              <a:rPr lang="en-US" sz="2800" dirty="0" smtClean="0">
                <a:latin typeface="Times New Roman" pitchFamily="18" charset="0"/>
                <a:cs typeface="Times New Roman" pitchFamily="18" charset="0"/>
              </a:rPr>
              <a:t>cake. </a:t>
            </a:r>
          </a:p>
          <a:p>
            <a:pPr algn="just" rtl="0"/>
            <a:r>
              <a:rPr lang="en-US" sz="2800" dirty="0">
                <a:latin typeface="Times New Roman" pitchFamily="18" charset="0"/>
                <a:cs typeface="Times New Roman" pitchFamily="18" charset="0"/>
              </a:rPr>
              <a:t>The results of organoleptic evaluation indicated that the highest palatability of panelists for cake was achieved by increasing the concentration of the natural carotenoids. </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12467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57224" y="1500174"/>
            <a:ext cx="7499350" cy="90963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32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imes New Roman" pitchFamily="18" charset="0"/>
                <a:cs typeface="Times New Roman" pitchFamily="18" charset="0"/>
              </a:rPr>
              <a:t>AIM OF THE  WORK</a:t>
            </a:r>
            <a:endParaRPr kumimoji="0" lang="ar-EG" sz="3200" b="0" i="0" u="none" strike="noStrike" kern="0" cap="none" spc="0" normalizeH="0" baseline="0" noProof="0" dirty="0">
              <a:ln>
                <a:noFill/>
              </a:ln>
              <a:solidFill>
                <a:srgbClr val="FF0000"/>
              </a:solidFill>
              <a:effectLst>
                <a:outerShdw blurRad="38100" dist="38100" dir="2700000" algn="tl">
                  <a:srgbClr val="000000"/>
                </a:outerShdw>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843"/>
            <a:ext cx="8856984" cy="5262979"/>
          </a:xfrm>
          <a:prstGeom prst="rect">
            <a:avLst/>
          </a:prstGeom>
        </p:spPr>
        <p:txBody>
          <a:bodyPr wrap="square">
            <a:spAutoFit/>
          </a:bodyPr>
          <a:lstStyle/>
          <a:p>
            <a:pPr algn="just" rtl="0"/>
            <a:r>
              <a:rPr lang="en-US" sz="2800" b="1" dirty="0" smtClean="0">
                <a:latin typeface="Times New Roman" pitchFamily="18" charset="0"/>
                <a:cs typeface="Times New Roman" pitchFamily="18" charset="0"/>
              </a:rPr>
              <a:t>THIS RESEARCH WAS AIMED TO STUDY THE FOLLOWING MAIN POINTS:</a:t>
            </a:r>
          </a:p>
          <a:p>
            <a:pPr algn="just" rtl="0"/>
            <a:endParaRPr lang="en-US" sz="2800" b="1" dirty="0">
              <a:latin typeface="Times New Roman" pitchFamily="18" charset="0"/>
              <a:cs typeface="Times New Roman" pitchFamily="18" charset="0"/>
            </a:endParaRPr>
          </a:p>
          <a:p>
            <a:pPr marL="514350" indent="-514350" algn="just" rtl="0">
              <a:buAutoNum type="arabicPeriod"/>
            </a:pPr>
            <a:r>
              <a:rPr lang="en-US" sz="2800" dirty="0" smtClean="0">
                <a:latin typeface="Times New Roman" pitchFamily="18" charset="0"/>
                <a:cs typeface="Times New Roman" pitchFamily="18" charset="0"/>
              </a:rPr>
              <a:t>Extraction</a:t>
            </a:r>
            <a:r>
              <a:rPr lang="en-US" sz="2800" dirty="0">
                <a:latin typeface="Times New Roman" pitchFamily="18" charset="0"/>
                <a:cs typeface="Times New Roman" pitchFamily="18" charset="0"/>
              </a:rPr>
              <a:t>, determination and identification of natural </a:t>
            </a:r>
            <a:endParaRPr lang="en-US" sz="2800" dirty="0" smtClean="0">
              <a:latin typeface="Times New Roman" pitchFamily="18" charset="0"/>
              <a:cs typeface="Times New Roman" pitchFamily="18" charset="0"/>
            </a:endParaRPr>
          </a:p>
          <a:p>
            <a:pPr algn="just" rtl="0"/>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colorants </a:t>
            </a:r>
            <a:r>
              <a:rPr lang="en-US" sz="2800" dirty="0">
                <a:latin typeface="Times New Roman" pitchFamily="18" charset="0"/>
                <a:cs typeface="Times New Roman" pitchFamily="18" charset="0"/>
              </a:rPr>
              <a:t>from different citrus wastes (citrus peel) </a:t>
            </a:r>
          </a:p>
          <a:p>
            <a:pPr algn="just" rtl="0"/>
            <a:endParaRPr lang="en-US" sz="2800" dirty="0">
              <a:latin typeface="Times New Roman" pitchFamily="18" charset="0"/>
              <a:cs typeface="Times New Roman" pitchFamily="18" charset="0"/>
            </a:endParaRPr>
          </a:p>
          <a:p>
            <a:pPr algn="just" rtl="0"/>
            <a:r>
              <a:rPr lang="en-US" sz="2800" dirty="0" smtClean="0">
                <a:latin typeface="Times New Roman" pitchFamily="18" charset="0"/>
                <a:cs typeface="Times New Roman" pitchFamily="18" charset="0"/>
              </a:rPr>
              <a:t>2.   Factors </a:t>
            </a:r>
            <a:r>
              <a:rPr lang="en-US" sz="2800" dirty="0">
                <a:latin typeface="Times New Roman" pitchFamily="18" charset="0"/>
                <a:cs typeface="Times New Roman" pitchFamily="18" charset="0"/>
              </a:rPr>
              <a:t>affecting the stability of extracted pigments. </a:t>
            </a:r>
          </a:p>
          <a:p>
            <a:pPr algn="just" rtl="0"/>
            <a:endParaRPr lang="en-US" sz="2800" dirty="0">
              <a:latin typeface="Times New Roman" pitchFamily="18" charset="0"/>
              <a:cs typeface="Times New Roman" pitchFamily="18" charset="0"/>
            </a:endParaRPr>
          </a:p>
          <a:p>
            <a:pPr algn="just" rtl="0"/>
            <a:r>
              <a:rPr lang="en-US" sz="2800" dirty="0" smtClean="0">
                <a:latin typeface="Times New Roman" pitchFamily="18" charset="0"/>
                <a:cs typeface="Times New Roman" pitchFamily="18" charset="0"/>
              </a:rPr>
              <a:t>3.   Using </a:t>
            </a:r>
            <a:r>
              <a:rPr lang="en-US" sz="2800" dirty="0">
                <a:latin typeface="Times New Roman" pitchFamily="18" charset="0"/>
                <a:cs typeface="Times New Roman" pitchFamily="18" charset="0"/>
              </a:rPr>
              <a:t>specific carriers for the extracted pigments. </a:t>
            </a:r>
          </a:p>
          <a:p>
            <a:pPr algn="just" rtl="0"/>
            <a:endParaRPr lang="en-US" sz="2800" dirty="0">
              <a:latin typeface="Times New Roman" pitchFamily="18" charset="0"/>
              <a:cs typeface="Times New Roman" pitchFamily="18" charset="0"/>
            </a:endParaRPr>
          </a:p>
          <a:p>
            <a:pPr algn="just" rtl="0"/>
            <a:r>
              <a:rPr lang="en-US" sz="2800" dirty="0" smtClean="0">
                <a:latin typeface="Times New Roman" pitchFamily="18" charset="0"/>
                <a:cs typeface="Times New Roman" pitchFamily="18" charset="0"/>
              </a:rPr>
              <a:t>4.   Study </a:t>
            </a:r>
            <a:r>
              <a:rPr lang="en-US" sz="2800" dirty="0">
                <a:latin typeface="Times New Roman" pitchFamily="18" charset="0"/>
                <a:cs typeface="Times New Roman" pitchFamily="18" charset="0"/>
              </a:rPr>
              <a:t>the possibility of using produced pigments in </a:t>
            </a:r>
            <a:r>
              <a:rPr lang="en-US" sz="2800" dirty="0" smtClean="0">
                <a:latin typeface="Times New Roman" pitchFamily="18" charset="0"/>
                <a:cs typeface="Times New Roman" pitchFamily="18" charset="0"/>
              </a:rPr>
              <a:t> </a:t>
            </a:r>
          </a:p>
          <a:p>
            <a:pPr algn="just" rtl="0"/>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manufacturing </a:t>
            </a:r>
            <a:r>
              <a:rPr lang="en-US" sz="2800" dirty="0">
                <a:latin typeface="Times New Roman" pitchFamily="18" charset="0"/>
                <a:cs typeface="Times New Roman" pitchFamily="18" charset="0"/>
              </a:rPr>
              <a:t>of food product (Jelly). </a:t>
            </a:r>
          </a:p>
        </p:txBody>
      </p:sp>
    </p:spTree>
    <p:extLst>
      <p:ext uri="{BB962C8B-B14F-4D97-AF65-F5344CB8AC3E}">
        <p14:creationId xmlns:p14="http://schemas.microsoft.com/office/powerpoint/2010/main" val="475925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504" y="620688"/>
            <a:ext cx="8856984" cy="3970318"/>
          </a:xfrm>
          <a:prstGeom prst="rect">
            <a:avLst/>
          </a:prstGeom>
        </p:spPr>
        <p:txBody>
          <a:bodyPr wrap="square">
            <a:spAutoFit/>
          </a:bodyPr>
          <a:lstStyle/>
          <a:p>
            <a:pPr algn="just" rtl="0"/>
            <a:r>
              <a:rPr lang="en-US" sz="2800" b="1" dirty="0" smtClean="0">
                <a:solidFill>
                  <a:srgbClr val="FF0000"/>
                </a:solidFill>
                <a:latin typeface="Times New Roman" pitchFamily="18" charset="0"/>
                <a:cs typeface="Times New Roman" pitchFamily="18" charset="0"/>
              </a:rPr>
              <a:t>MATERIALS AND METHODS</a:t>
            </a:r>
          </a:p>
          <a:p>
            <a:pPr algn="just" rtl="0"/>
            <a:endParaRPr lang="en-US" sz="2800" dirty="0">
              <a:latin typeface="Times New Roman" pitchFamily="18" charset="0"/>
              <a:cs typeface="Times New Roman" pitchFamily="18" charset="0"/>
            </a:endParaRPr>
          </a:p>
          <a:p>
            <a:pPr algn="just" rtl="0"/>
            <a:r>
              <a:rPr lang="en-US" sz="2800" b="1" dirty="0">
                <a:solidFill>
                  <a:srgbClr val="FF0000"/>
                </a:solidFill>
                <a:latin typeface="Times New Roman" pitchFamily="18" charset="0"/>
                <a:cs typeface="Times New Roman" pitchFamily="18" charset="0"/>
              </a:rPr>
              <a:t>Materials</a:t>
            </a:r>
          </a:p>
          <a:p>
            <a:pPr algn="just" rtl="0"/>
            <a:endParaRPr lang="en-US" sz="2800" dirty="0">
              <a:latin typeface="Times New Roman" pitchFamily="18" charset="0"/>
              <a:cs typeface="Times New Roman" pitchFamily="18" charset="0"/>
            </a:endParaRPr>
          </a:p>
          <a:p>
            <a:pPr algn="just" rtl="0"/>
            <a:r>
              <a:rPr lang="en-US" sz="2800" dirty="0">
                <a:latin typeface="Times New Roman" pitchFamily="18" charset="0"/>
                <a:cs typeface="Times New Roman" pitchFamily="18" charset="0"/>
              </a:rPr>
              <a:t>Citrus waste (Citrus peels): Two species of citrus from local market </a:t>
            </a:r>
            <a:r>
              <a:rPr lang="en-US" sz="2800" dirty="0" smtClean="0">
                <a:latin typeface="Times New Roman" pitchFamily="18" charset="0"/>
                <a:cs typeface="Times New Roman" pitchFamily="18" charset="0"/>
              </a:rPr>
              <a:t> in </a:t>
            </a:r>
            <a:r>
              <a:rPr lang="en-US" sz="2800" dirty="0">
                <a:latin typeface="Times New Roman" pitchFamily="18" charset="0"/>
                <a:cs typeface="Times New Roman" pitchFamily="18" charset="0"/>
              </a:rPr>
              <a:t>Al-</a:t>
            </a:r>
            <a:r>
              <a:rPr lang="en-US" sz="2800" dirty="0" err="1">
                <a:latin typeface="Times New Roman" pitchFamily="18" charset="0"/>
                <a:cs typeface="Times New Roman" pitchFamily="18" charset="0"/>
              </a:rPr>
              <a:t>Ahsa</a:t>
            </a:r>
            <a:r>
              <a:rPr lang="en-US" sz="2800" dirty="0">
                <a:latin typeface="Times New Roman" pitchFamily="18" charset="0"/>
                <a:cs typeface="Times New Roman" pitchFamily="18" charset="0"/>
              </a:rPr>
              <a:t> Government </a:t>
            </a:r>
            <a:r>
              <a:rPr lang="en-US" sz="2800" dirty="0" smtClean="0">
                <a:latin typeface="Times New Roman" pitchFamily="18" charset="0"/>
                <a:cs typeface="Times New Roman" pitchFamily="18" charset="0"/>
              </a:rPr>
              <a:t>were </a:t>
            </a:r>
            <a:r>
              <a:rPr lang="en-US" sz="2800" dirty="0">
                <a:latin typeface="Times New Roman" pitchFamily="18" charset="0"/>
                <a:cs typeface="Times New Roman" pitchFamily="18" charset="0"/>
              </a:rPr>
              <a:t>use.</a:t>
            </a:r>
          </a:p>
          <a:p>
            <a:pPr algn="just" rtl="0"/>
            <a:endParaRPr lang="en-US" sz="2800" dirty="0"/>
          </a:p>
          <a:p>
            <a:pPr algn="just" rtl="0"/>
            <a:r>
              <a:rPr lang="en-US" sz="2800" dirty="0">
                <a:solidFill>
                  <a:srgbClr val="FFC000"/>
                </a:solidFill>
              </a:rPr>
              <a:t>Sour </a:t>
            </a:r>
            <a:r>
              <a:rPr lang="en-US" sz="2800" dirty="0" smtClean="0">
                <a:solidFill>
                  <a:srgbClr val="FFC000"/>
                </a:solidFill>
              </a:rPr>
              <a:t>orange    </a:t>
            </a:r>
            <a:r>
              <a:rPr lang="en-US" sz="2800" dirty="0">
                <a:solidFill>
                  <a:srgbClr val="FFC000"/>
                </a:solidFill>
              </a:rPr>
              <a:t>(</a:t>
            </a:r>
            <a:r>
              <a:rPr lang="en-US" sz="2800" i="1" dirty="0">
                <a:solidFill>
                  <a:srgbClr val="FFC000"/>
                </a:solidFill>
              </a:rPr>
              <a:t>Citrus </a:t>
            </a:r>
            <a:r>
              <a:rPr lang="en-US" sz="2800" i="1" dirty="0" err="1">
                <a:solidFill>
                  <a:srgbClr val="FFC000"/>
                </a:solidFill>
              </a:rPr>
              <a:t>aurantium</a:t>
            </a:r>
            <a:r>
              <a:rPr lang="en-US" sz="2800" dirty="0">
                <a:solidFill>
                  <a:srgbClr val="FFC000"/>
                </a:solidFill>
              </a:rPr>
              <a:t>) </a:t>
            </a:r>
            <a:endParaRPr lang="en-US" sz="2800" dirty="0" smtClean="0">
              <a:solidFill>
                <a:srgbClr val="FFC000"/>
              </a:solidFill>
            </a:endParaRPr>
          </a:p>
          <a:p>
            <a:pPr algn="just" rtl="0"/>
            <a:r>
              <a:rPr lang="en-US" sz="2800" dirty="0" smtClean="0">
                <a:solidFill>
                  <a:srgbClr val="FFC000"/>
                </a:solidFill>
              </a:rPr>
              <a:t>Grape </a:t>
            </a:r>
            <a:r>
              <a:rPr lang="en-US" sz="2800" dirty="0">
                <a:solidFill>
                  <a:srgbClr val="FFC000"/>
                </a:solidFill>
              </a:rPr>
              <a:t>fruit </a:t>
            </a:r>
            <a:r>
              <a:rPr lang="en-US" sz="2800" dirty="0" smtClean="0">
                <a:solidFill>
                  <a:srgbClr val="FFC000"/>
                </a:solidFill>
              </a:rPr>
              <a:t>    (</a:t>
            </a:r>
            <a:r>
              <a:rPr lang="en-US" sz="2800" i="1" dirty="0">
                <a:solidFill>
                  <a:srgbClr val="FFC000"/>
                </a:solidFill>
              </a:rPr>
              <a:t>Citrus </a:t>
            </a:r>
            <a:r>
              <a:rPr lang="en-US" sz="2800" i="1" dirty="0" err="1">
                <a:solidFill>
                  <a:srgbClr val="FFC000"/>
                </a:solidFill>
              </a:rPr>
              <a:t>paradisi</a:t>
            </a:r>
            <a:r>
              <a:rPr lang="en-US" sz="2800" dirty="0">
                <a:solidFill>
                  <a:srgbClr val="FFC000"/>
                </a:solidFill>
              </a:rPr>
              <a:t>)</a:t>
            </a:r>
          </a:p>
        </p:txBody>
      </p:sp>
    </p:spTree>
    <p:extLst>
      <p:ext uri="{BB962C8B-B14F-4D97-AF65-F5344CB8AC3E}">
        <p14:creationId xmlns:p14="http://schemas.microsoft.com/office/powerpoint/2010/main" val="2811048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179512" y="428604"/>
            <a:ext cx="8928992" cy="5808708"/>
          </a:xfrm>
        </p:spPr>
        <p:txBody>
          <a:bodyPr>
            <a:normAutofit fontScale="90000"/>
          </a:bodyPr>
          <a:lstStyle/>
          <a:p>
            <a:pPr algn="l" rtl="0" eaLnBrk="1" hangingPunct="1">
              <a:defRPr/>
            </a:pPr>
            <a:r>
              <a:rPr lang="en-US" altLang="ar-SA" sz="2400" b="0" dirty="0" smtClean="0">
                <a:solidFill>
                  <a:schemeClr val="tx1"/>
                </a:solidFill>
                <a:effectLst>
                  <a:outerShdw blurRad="38100" dist="38100" dir="2700000" algn="tl">
                    <a:srgbClr val="C0C0C0"/>
                  </a:outerShdw>
                </a:effectLst>
                <a:latin typeface="Times New Roman" pitchFamily="18" charset="0"/>
                <a:ea typeface="Majalla UI"/>
                <a:cs typeface="Times New Roman" pitchFamily="18" charset="0"/>
              </a:rPr>
              <a:t> </a:t>
            </a:r>
            <a:br>
              <a:rPr lang="en-US" altLang="ar-SA" sz="2400" b="0" dirty="0" smtClean="0">
                <a:solidFill>
                  <a:schemeClr val="tx1"/>
                </a:solidFill>
                <a:effectLst>
                  <a:outerShdw blurRad="38100" dist="38100" dir="2700000" algn="tl">
                    <a:srgbClr val="C0C0C0"/>
                  </a:outerShdw>
                </a:effectLst>
                <a:latin typeface="Times New Roman" pitchFamily="18" charset="0"/>
                <a:ea typeface="Majalla UI"/>
                <a:cs typeface="Times New Roman" pitchFamily="18" charset="0"/>
              </a:rPr>
            </a:br>
            <a:r>
              <a:rPr lang="en-US" altLang="ar-SA" sz="3100" kern="1200" dirty="0" smtClean="0">
                <a:solidFill>
                  <a:srgbClr val="FF0000"/>
                </a:solidFill>
                <a:latin typeface="+mn-lt"/>
                <a:ea typeface="+mn-ea"/>
                <a:cs typeface="+mn-cs"/>
              </a:rPr>
              <a:t>Methods:</a:t>
            </a:r>
            <a:br>
              <a:rPr lang="en-US" altLang="ar-SA" sz="3100" kern="1200" dirty="0" smtClean="0">
                <a:solidFill>
                  <a:srgbClr val="FF0000"/>
                </a:solidFill>
                <a:latin typeface="+mn-lt"/>
                <a:ea typeface="+mn-ea"/>
                <a:cs typeface="+mn-cs"/>
              </a:rPr>
            </a:br>
            <a:r>
              <a:rPr lang="en-US" altLang="ar-SA" sz="3200" b="0" dirty="0" smtClean="0">
                <a:solidFill>
                  <a:schemeClr val="tx1"/>
                </a:solidFill>
                <a:latin typeface="Times New Roman" pitchFamily="18" charset="0"/>
                <a:ea typeface="+mn-ea"/>
                <a:cs typeface="Times New Roman" pitchFamily="18" charset="0"/>
              </a:rPr>
              <a:t/>
            </a:r>
            <a:br>
              <a:rPr lang="en-US" altLang="ar-SA" sz="3200" b="0" dirty="0" smtClean="0">
                <a:solidFill>
                  <a:schemeClr val="tx1"/>
                </a:solidFill>
                <a:latin typeface="Times New Roman" pitchFamily="18" charset="0"/>
                <a:ea typeface="+mn-ea"/>
                <a:cs typeface="Times New Roman" pitchFamily="18" charset="0"/>
              </a:rPr>
            </a:br>
            <a:r>
              <a:rPr lang="en-US" altLang="ar-SA" sz="3100" b="0" dirty="0" smtClean="0">
                <a:solidFill>
                  <a:srgbClr val="FFC000"/>
                </a:solidFill>
                <a:latin typeface="Times New Roman" pitchFamily="18" charset="0"/>
                <a:cs typeface="Times New Roman" pitchFamily="18" charset="0"/>
              </a:rPr>
              <a:t> Sample preparation: </a:t>
            </a:r>
            <a:br>
              <a:rPr lang="en-US" altLang="ar-SA" sz="3100" b="0" dirty="0" smtClean="0">
                <a:solidFill>
                  <a:srgbClr val="FFC000"/>
                </a:solidFill>
                <a:latin typeface="Times New Roman" pitchFamily="18" charset="0"/>
                <a:cs typeface="Times New Roman" pitchFamily="18" charset="0"/>
              </a:rPr>
            </a:br>
            <a:r>
              <a:rPr lang="en-US" altLang="ar-SA" sz="3100" b="0" dirty="0" smtClean="0">
                <a:solidFill>
                  <a:schemeClr val="tx1"/>
                </a:solidFill>
                <a:latin typeface="Times New Roman" pitchFamily="18" charset="0"/>
                <a:ea typeface="+mn-ea"/>
                <a:cs typeface="Times New Roman" pitchFamily="18" charset="0"/>
              </a:rPr>
              <a:t>The outer layer called </a:t>
            </a:r>
            <a:r>
              <a:rPr lang="en-US" altLang="ar-SA" sz="3100" b="0" dirty="0" err="1" smtClean="0">
                <a:solidFill>
                  <a:schemeClr val="tx1"/>
                </a:solidFill>
                <a:latin typeface="Times New Roman" pitchFamily="18" charset="0"/>
                <a:ea typeface="+mn-ea"/>
                <a:cs typeface="Times New Roman" pitchFamily="18" charset="0"/>
              </a:rPr>
              <a:t>flavedo</a:t>
            </a:r>
            <a:r>
              <a:rPr lang="en-US" altLang="ar-SA" sz="3100" b="0" dirty="0" smtClean="0">
                <a:solidFill>
                  <a:schemeClr val="tx1"/>
                </a:solidFill>
                <a:latin typeface="Times New Roman" pitchFamily="18" charset="0"/>
                <a:ea typeface="+mn-ea"/>
                <a:cs typeface="Times New Roman" pitchFamily="18" charset="0"/>
              </a:rPr>
              <a:t> of two mature citrus varieties i.e. Sour orange and Grapefruit were prepared as method described by </a:t>
            </a:r>
            <a:r>
              <a:rPr lang="en-US" altLang="ar-SA" sz="3100" b="0" dirty="0" err="1" smtClean="0">
                <a:solidFill>
                  <a:schemeClr val="tx1"/>
                </a:solidFill>
                <a:latin typeface="Times New Roman" pitchFamily="18" charset="0"/>
                <a:ea typeface="+mn-ea"/>
                <a:cs typeface="Times New Roman" pitchFamily="18" charset="0"/>
              </a:rPr>
              <a:t>Chantaro</a:t>
            </a:r>
            <a:r>
              <a:rPr lang="en-US" altLang="ar-SA" sz="3100" b="0" dirty="0" smtClean="0">
                <a:solidFill>
                  <a:schemeClr val="tx1"/>
                </a:solidFill>
                <a:latin typeface="Times New Roman" pitchFamily="18" charset="0"/>
                <a:ea typeface="+mn-ea"/>
                <a:cs typeface="Times New Roman" pitchFamily="18" charset="0"/>
              </a:rPr>
              <a:t> et. Al. (2008). Each  sample was divided into three parts; the first part was treated with 0.1% of α-</a:t>
            </a:r>
            <a:r>
              <a:rPr lang="en-US" altLang="ar-SA" sz="3100" b="0" dirty="0" err="1" smtClean="0">
                <a:solidFill>
                  <a:schemeClr val="tx1"/>
                </a:solidFill>
                <a:latin typeface="Times New Roman" pitchFamily="18" charset="0"/>
                <a:ea typeface="+mn-ea"/>
                <a:cs typeface="Times New Roman" pitchFamily="18" charset="0"/>
              </a:rPr>
              <a:t>tocopherol</a:t>
            </a:r>
            <a:r>
              <a:rPr lang="en-US" altLang="ar-SA" sz="3100" b="0" dirty="0" smtClean="0">
                <a:solidFill>
                  <a:schemeClr val="tx1"/>
                </a:solidFill>
                <a:latin typeface="Times New Roman" pitchFamily="18" charset="0"/>
                <a:ea typeface="+mn-ea"/>
                <a:cs typeface="Times New Roman" pitchFamily="18" charset="0"/>
              </a:rPr>
              <a:t> (w/w) as natural antioxidant. The second part was treated with 0.1% butylated </a:t>
            </a:r>
            <a:r>
              <a:rPr lang="en-US" altLang="ar-SA" sz="3100" b="0" dirty="0" err="1" smtClean="0">
                <a:solidFill>
                  <a:schemeClr val="tx1"/>
                </a:solidFill>
                <a:latin typeface="Times New Roman" pitchFamily="18" charset="0"/>
                <a:ea typeface="+mn-ea"/>
                <a:cs typeface="Times New Roman" pitchFamily="18" charset="0"/>
              </a:rPr>
              <a:t>hydroxy</a:t>
            </a:r>
            <a:r>
              <a:rPr lang="en-US" altLang="ar-SA" sz="3100" b="0" dirty="0" smtClean="0">
                <a:solidFill>
                  <a:schemeClr val="tx1"/>
                </a:solidFill>
                <a:latin typeface="Times New Roman" pitchFamily="18" charset="0"/>
                <a:ea typeface="+mn-ea"/>
                <a:cs typeface="Times New Roman" pitchFamily="18" charset="0"/>
              </a:rPr>
              <a:t> toluene (</a:t>
            </a:r>
            <a:r>
              <a:rPr lang="en-US" altLang="ar-SA" sz="3100" b="0" dirty="0" err="1" smtClean="0">
                <a:solidFill>
                  <a:schemeClr val="tx1"/>
                </a:solidFill>
                <a:latin typeface="Times New Roman" pitchFamily="18" charset="0"/>
                <a:ea typeface="+mn-ea"/>
                <a:cs typeface="Times New Roman" pitchFamily="18" charset="0"/>
              </a:rPr>
              <a:t>BHT,w</a:t>
            </a:r>
            <a:r>
              <a:rPr lang="en-US" altLang="ar-SA" sz="3100" b="0" dirty="0" smtClean="0">
                <a:solidFill>
                  <a:schemeClr val="tx1"/>
                </a:solidFill>
                <a:latin typeface="Times New Roman" pitchFamily="18" charset="0"/>
                <a:ea typeface="+mn-ea"/>
                <a:cs typeface="Times New Roman" pitchFamily="18" charset="0"/>
              </a:rPr>
              <a:t>/w) as </a:t>
            </a:r>
            <a:r>
              <a:rPr lang="en-US" altLang="ar-SA" sz="3100" b="0" dirty="0" err="1" smtClean="0">
                <a:solidFill>
                  <a:schemeClr val="tx1"/>
                </a:solidFill>
                <a:latin typeface="Times New Roman" pitchFamily="18" charset="0"/>
                <a:ea typeface="+mn-ea"/>
                <a:cs typeface="Times New Roman" pitchFamily="18" charset="0"/>
              </a:rPr>
              <a:t>artificialm</a:t>
            </a:r>
            <a:r>
              <a:rPr lang="en-US" altLang="ar-SA" sz="3100" b="0" dirty="0" smtClean="0">
                <a:solidFill>
                  <a:schemeClr val="tx1"/>
                </a:solidFill>
                <a:latin typeface="Times New Roman" pitchFamily="18" charset="0"/>
                <a:ea typeface="+mn-ea"/>
                <a:cs typeface="Times New Roman" pitchFamily="18" charset="0"/>
              </a:rPr>
              <a:t> </a:t>
            </a:r>
            <a:r>
              <a:rPr lang="en-US" altLang="ar-SA" sz="3100" b="0" dirty="0" err="1" smtClean="0">
                <a:solidFill>
                  <a:schemeClr val="tx1"/>
                </a:solidFill>
                <a:latin typeface="Times New Roman" pitchFamily="18" charset="0"/>
                <a:ea typeface="+mn-ea"/>
                <a:cs typeface="Times New Roman" pitchFamily="18" charset="0"/>
              </a:rPr>
              <a:t>antioxidant.The</a:t>
            </a:r>
            <a:r>
              <a:rPr lang="en-US" altLang="ar-SA" sz="3100" b="0" dirty="0" smtClean="0">
                <a:solidFill>
                  <a:schemeClr val="tx1"/>
                </a:solidFill>
                <a:latin typeface="Times New Roman" pitchFamily="18" charset="0"/>
                <a:ea typeface="+mn-ea"/>
                <a:cs typeface="Times New Roman" pitchFamily="18" charset="0"/>
              </a:rPr>
              <a:t> third part was untreated sample as control.                                                </a:t>
            </a:r>
            <a:br>
              <a:rPr lang="en-US" altLang="ar-SA" sz="3100" b="0" dirty="0" smtClean="0">
                <a:solidFill>
                  <a:schemeClr val="tx1"/>
                </a:solidFill>
                <a:latin typeface="Times New Roman" pitchFamily="18" charset="0"/>
                <a:ea typeface="+mn-ea"/>
                <a:cs typeface="Times New Roman" pitchFamily="18" charset="0"/>
              </a:rPr>
            </a:br>
            <a:endParaRPr lang="en-US" altLang="ar-SA" sz="3100" b="0" dirty="0" smtClean="0">
              <a:solidFill>
                <a:schemeClr val="tx1"/>
              </a:solidFill>
              <a:latin typeface="Times New Roman" pitchFamily="18" charset="0"/>
              <a:ea typeface="+mn-ea"/>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857232"/>
            <a:ext cx="8928992" cy="954107"/>
          </a:xfrm>
          <a:prstGeom prst="rect">
            <a:avLst/>
          </a:prstGeom>
        </p:spPr>
        <p:txBody>
          <a:bodyPr wrap="square">
            <a:spAutoFit/>
          </a:bodyPr>
          <a:lstStyle/>
          <a:p>
            <a:r>
              <a:rPr lang="en-US" sz="2800" b="1" dirty="0" smtClean="0">
                <a:solidFill>
                  <a:srgbClr val="FF0000"/>
                </a:solidFill>
              </a:rPr>
              <a:t>CONVERSION OF  PROCESSED CITRUS WASTES </a:t>
            </a:r>
            <a:br>
              <a:rPr lang="en-US" sz="2800" b="1" dirty="0" smtClean="0">
                <a:solidFill>
                  <a:srgbClr val="FF0000"/>
                </a:solidFill>
              </a:rPr>
            </a:br>
            <a:r>
              <a:rPr lang="en-US" sz="2800" b="1" dirty="0" smtClean="0">
                <a:solidFill>
                  <a:srgbClr val="FF0000"/>
                </a:solidFill>
              </a:rPr>
              <a:t>INTO  NUTRITIONAL  COMPONENTS</a:t>
            </a:r>
            <a:endParaRPr lang="en-US" sz="2800" b="1" dirty="0">
              <a:solidFill>
                <a:srgbClr val="FF0000"/>
              </a:solidFill>
            </a:endParaRPr>
          </a:p>
        </p:txBody>
      </p:sp>
      <p:sp>
        <p:nvSpPr>
          <p:cNvPr id="4" name="Rectangle 3"/>
          <p:cNvSpPr/>
          <p:nvPr/>
        </p:nvSpPr>
        <p:spPr>
          <a:xfrm>
            <a:off x="928662" y="2828836"/>
            <a:ext cx="7286676" cy="1815882"/>
          </a:xfrm>
          <a:prstGeom prst="rect">
            <a:avLst/>
          </a:prstGeom>
        </p:spPr>
        <p:txBody>
          <a:bodyPr wrap="square">
            <a:spAutoFit/>
          </a:bodyPr>
          <a:lstStyle/>
          <a:p>
            <a:pPr marL="365760" indent="-283464" algn="just" rtl="0">
              <a:defRPr/>
            </a:pPr>
            <a:r>
              <a:rPr lang="en-US" sz="2400" dirty="0" smtClean="0"/>
              <a:t>                             </a:t>
            </a:r>
            <a:r>
              <a:rPr lang="en-US" sz="2800" b="1" dirty="0" smtClean="0">
                <a:effectLst>
                  <a:outerShdw blurRad="38100" dist="38100" dir="2700000" algn="tl">
                    <a:srgbClr val="000000"/>
                  </a:outerShdw>
                </a:effectLst>
                <a:latin typeface="+mj-lt"/>
                <a:ea typeface="+mj-ea"/>
                <a:cs typeface="+mj-cs"/>
              </a:rPr>
              <a:t>Project  From :</a:t>
            </a:r>
          </a:p>
          <a:p>
            <a:pPr marL="365760" indent="-283464" algn="just" rtl="0">
              <a:defRPr/>
            </a:pPr>
            <a:endParaRPr lang="en-US" sz="2800" b="1" dirty="0" smtClean="0">
              <a:effectLst>
                <a:outerShdw blurRad="38100" dist="38100" dir="2700000" algn="tl">
                  <a:srgbClr val="000000"/>
                </a:outerShdw>
              </a:effectLst>
              <a:latin typeface="+mj-lt"/>
              <a:ea typeface="+mj-ea"/>
              <a:cs typeface="+mj-cs"/>
            </a:endParaRPr>
          </a:p>
          <a:p>
            <a:pPr marL="365760" indent="-283464" algn="just" rtl="0">
              <a:defRPr/>
            </a:pPr>
            <a:r>
              <a:rPr lang="en-US" sz="2800" b="1" dirty="0" smtClean="0">
                <a:solidFill>
                  <a:srgbClr val="FFFF00"/>
                </a:solidFill>
                <a:effectLst>
                  <a:outerShdw blurRad="38100" dist="38100" dir="2700000" algn="tl">
                    <a:srgbClr val="000000"/>
                  </a:outerShdw>
                </a:effectLst>
                <a:latin typeface="+mj-lt"/>
                <a:ea typeface="+mj-ea"/>
                <a:cs typeface="+mj-cs"/>
              </a:rPr>
              <a:t>Deanship of Scientific Research, King Faisal University ,  Saudi Arabia</a:t>
            </a:r>
          </a:p>
        </p:txBody>
      </p:sp>
    </p:spTree>
    <p:extLst>
      <p:ext uri="{BB962C8B-B14F-4D97-AF65-F5344CB8AC3E}">
        <p14:creationId xmlns:p14="http://schemas.microsoft.com/office/powerpoint/2010/main" val="530196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571472" y="2285992"/>
            <a:ext cx="8072437" cy="2554545"/>
          </a:xfrm>
          <a:prstGeom prst="rect">
            <a:avLst/>
          </a:prstGeom>
          <a:noFill/>
          <a:ln w="9525">
            <a:noFill/>
            <a:miter lim="800000"/>
            <a:headEnd/>
            <a:tailEnd/>
          </a:ln>
          <a:effectLst/>
        </p:spPr>
        <p:txBody>
          <a:bodyPr anchor="ctr">
            <a:spAutoFit/>
          </a:bodyPr>
          <a:lstStyle/>
          <a:p>
            <a:pPr algn="l" rtl="0">
              <a:buFontTx/>
              <a:buChar char="•"/>
              <a:defRPr/>
            </a:pPr>
            <a:r>
              <a:rPr lang="en-US" sz="4000" dirty="0">
                <a:latin typeface="Times New Roman" pitchFamily="18" charset="0"/>
                <a:cs typeface="Times New Roman" pitchFamily="18" charset="0"/>
              </a:rPr>
              <a:t> </a:t>
            </a:r>
            <a:r>
              <a:rPr lang="en-US" altLang="ar-SA" sz="2800" dirty="0">
                <a:latin typeface="Times New Roman" pitchFamily="18" charset="0"/>
                <a:cs typeface="Times New Roman" pitchFamily="18" charset="0"/>
              </a:rPr>
              <a:t>The samples were dried in oven at 45 </a:t>
            </a:r>
            <a:r>
              <a:rPr lang="en-US" altLang="ar-SA" sz="2800" baseline="30000" dirty="0" err="1">
                <a:latin typeface="Times New Roman" pitchFamily="18" charset="0"/>
                <a:cs typeface="Times New Roman" pitchFamily="18" charset="0"/>
              </a:rPr>
              <a:t>o</a:t>
            </a:r>
            <a:r>
              <a:rPr lang="en-US" altLang="ar-SA" sz="2800" dirty="0" err="1">
                <a:latin typeface="Times New Roman" pitchFamily="18" charset="0"/>
                <a:cs typeface="Times New Roman" pitchFamily="18" charset="0"/>
              </a:rPr>
              <a:t>C</a:t>
            </a:r>
            <a:r>
              <a:rPr lang="en-US" altLang="ar-SA" sz="2800" dirty="0">
                <a:latin typeface="Times New Roman" pitchFamily="18" charset="0"/>
                <a:cs typeface="Times New Roman" pitchFamily="18" charset="0"/>
              </a:rPr>
              <a:t> for 72 hour and ground into fine powders in an electric grinder </a:t>
            </a:r>
            <a:r>
              <a:rPr lang="en-US" altLang="ar-SA" sz="2800" dirty="0" err="1" smtClean="0">
                <a:latin typeface="Times New Roman" pitchFamily="18" charset="0"/>
                <a:cs typeface="Times New Roman" pitchFamily="18" charset="0"/>
              </a:rPr>
              <a:t>Shea</a:t>
            </a:r>
            <a:r>
              <a:rPr lang="en-US" altLang="ar-SA" sz="2800" dirty="0" smtClean="0">
                <a:latin typeface="Times New Roman" pitchFamily="18" charset="0"/>
                <a:cs typeface="Times New Roman" pitchFamily="18" charset="0"/>
              </a:rPr>
              <a:t> 2006)</a:t>
            </a:r>
            <a:r>
              <a:rPr lang="en-US" altLang="ar-SA" sz="2800" dirty="0">
                <a:latin typeface="Times New Roman" pitchFamily="18" charset="0"/>
                <a:cs typeface="Times New Roman" pitchFamily="18" charset="0"/>
              </a:rPr>
              <a:t>.</a:t>
            </a:r>
            <a:r>
              <a:rPr lang="en-US" altLang="ar-SA" sz="3200" dirty="0">
                <a:solidFill>
                  <a:schemeClr val="tx2"/>
                </a:solidFill>
                <a:effectLst>
                  <a:outerShdw blurRad="38100" dist="38100" dir="2700000" algn="tl">
                    <a:srgbClr val="000000"/>
                  </a:outerShdw>
                </a:effectLst>
                <a:latin typeface="Times New Roman" pitchFamily="18" charset="0"/>
                <a:cs typeface="Times New Roman" pitchFamily="18" charset="0"/>
              </a:rPr>
              <a:t/>
            </a:r>
            <a:br>
              <a:rPr lang="en-US" altLang="ar-SA" sz="3200" dirty="0">
                <a:solidFill>
                  <a:schemeClr val="tx2"/>
                </a:solidFill>
                <a:effectLst>
                  <a:outerShdw blurRad="38100" dist="38100" dir="2700000" algn="tl">
                    <a:srgbClr val="000000"/>
                  </a:outerShdw>
                </a:effectLst>
                <a:latin typeface="Times New Roman" pitchFamily="18" charset="0"/>
                <a:cs typeface="Times New Roman" pitchFamily="18" charset="0"/>
              </a:rPr>
            </a:br>
            <a:r>
              <a:rPr lang="en-US" altLang="ar-SA" sz="3200" dirty="0">
                <a:solidFill>
                  <a:schemeClr val="tx2"/>
                </a:solidFill>
                <a:effectLst>
                  <a:outerShdw blurRad="38100" dist="38100" dir="2700000" algn="tl">
                    <a:srgbClr val="000000"/>
                  </a:outerShdw>
                </a:effectLst>
                <a:latin typeface="Times New Roman" pitchFamily="18" charset="0"/>
                <a:cs typeface="Times New Roman" pitchFamily="18" charset="0"/>
              </a:rPr>
              <a:t/>
            </a:r>
            <a:br>
              <a:rPr lang="en-US" altLang="ar-SA" sz="3200" dirty="0">
                <a:solidFill>
                  <a:schemeClr val="tx2"/>
                </a:solidFill>
                <a:effectLst>
                  <a:outerShdw blurRad="38100" dist="38100" dir="2700000" algn="tl">
                    <a:srgbClr val="000000"/>
                  </a:outerShdw>
                </a:effectLst>
                <a:latin typeface="Times New Roman" pitchFamily="18" charset="0"/>
                <a:cs typeface="Times New Roman" pitchFamily="18" charset="0"/>
              </a:rPr>
            </a:br>
            <a:endParaRPr lang="en-US" sz="3200" dirty="0">
              <a:solidFill>
                <a:schemeClr val="tx2"/>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a:xfrm>
            <a:off x="500034" y="1071546"/>
            <a:ext cx="8464454" cy="5184775"/>
          </a:xfrm>
        </p:spPr>
        <p:txBody>
          <a:bodyPr rtlCol="1">
            <a:noAutofit/>
          </a:bodyPr>
          <a:lstStyle/>
          <a:p>
            <a:pPr marL="365760" indent="-283464" algn="l" rtl="0" eaLnBrk="1" fontAlgn="auto" hangingPunct="1">
              <a:spcAft>
                <a:spcPts val="0"/>
              </a:spcAft>
              <a:buNone/>
              <a:defRPr/>
            </a:pPr>
            <a:r>
              <a:rPr lang="en-US" sz="2800" b="1" dirty="0" smtClean="0">
                <a:solidFill>
                  <a:srgbClr val="FFC000"/>
                </a:solidFill>
                <a:latin typeface="Times New Roman" pitchFamily="18" charset="0"/>
                <a:cs typeface="Times New Roman" pitchFamily="18" charset="0"/>
              </a:rPr>
              <a:t>Extraction of natural pigments:</a:t>
            </a:r>
            <a:endParaRPr lang="en-US" sz="2800" dirty="0" smtClean="0">
              <a:solidFill>
                <a:srgbClr val="FFC000"/>
              </a:solidFill>
              <a:latin typeface="Times New Roman" pitchFamily="18" charset="0"/>
              <a:cs typeface="Times New Roman" pitchFamily="18" charset="0"/>
            </a:endParaRPr>
          </a:p>
          <a:p>
            <a:pPr marL="365760" indent="-283464" algn="just"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Colorants were extracted from citrus samples according to the technique described by (</a:t>
            </a:r>
            <a:r>
              <a:rPr lang="en-US" sz="2800" dirty="0" err="1" smtClean="0">
                <a:latin typeface="Times New Roman" pitchFamily="18" charset="0"/>
                <a:cs typeface="Times New Roman" pitchFamily="18" charset="0"/>
              </a:rPr>
              <a:t>Chantaro</a:t>
            </a:r>
            <a:r>
              <a:rPr lang="en-US" sz="2800" dirty="0" smtClean="0">
                <a:latin typeface="Times New Roman" pitchFamily="18" charset="0"/>
                <a:cs typeface="Times New Roman" pitchFamily="18" charset="0"/>
              </a:rPr>
              <a:t> et. al., </a:t>
            </a:r>
            <a:r>
              <a:rPr lang="en-US" sz="2800" b="1" dirty="0" smtClean="0">
                <a:latin typeface="Times New Roman" pitchFamily="18" charset="0"/>
                <a:cs typeface="Times New Roman" pitchFamily="18" charset="0"/>
              </a:rPr>
              <a:t>2008)</a:t>
            </a:r>
            <a:r>
              <a:rPr lang="en-US" sz="2800" dirty="0" smtClean="0">
                <a:latin typeface="Times New Roman" pitchFamily="18" charset="0"/>
                <a:cs typeface="Times New Roman" pitchFamily="18" charset="0"/>
              </a:rPr>
              <a:t>. </a:t>
            </a:r>
          </a:p>
          <a:p>
            <a:pPr marL="365760" indent="-283464" algn="l" rtl="0" eaLnBrk="1" fontAlgn="auto" hangingPunct="1">
              <a:spcAft>
                <a:spcPts val="0"/>
              </a:spcAft>
              <a:buNone/>
              <a:defRPr/>
            </a:pPr>
            <a:r>
              <a:rPr lang="en-US" b="1" dirty="0" smtClean="0">
                <a:solidFill>
                  <a:schemeClr val="accent2">
                    <a:lumMod val="50000"/>
                  </a:schemeClr>
                </a:solidFill>
                <a:latin typeface="Times New Roman" pitchFamily="18" charset="0"/>
                <a:cs typeface="Times New Roman" pitchFamily="18" charset="0"/>
              </a:rPr>
              <a:t>  </a:t>
            </a:r>
            <a:r>
              <a:rPr lang="en-US" sz="2800" b="1" dirty="0" smtClean="0">
                <a:solidFill>
                  <a:srgbClr val="FFC000"/>
                </a:solidFill>
                <a:latin typeface="Times New Roman" pitchFamily="18" charset="0"/>
                <a:cs typeface="Times New Roman" pitchFamily="18" charset="0"/>
              </a:rPr>
              <a:t>Identification of natural pigments:</a:t>
            </a:r>
            <a:endParaRPr lang="en-US" sz="2800" dirty="0" smtClean="0">
              <a:solidFill>
                <a:srgbClr val="FFC000"/>
              </a:solidFill>
              <a:latin typeface="Times New Roman" pitchFamily="18" charset="0"/>
              <a:cs typeface="Times New Roman" pitchFamily="18" charset="0"/>
            </a:endParaRPr>
          </a:p>
          <a:p>
            <a:pPr marL="365760" indent="-283464" algn="just"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Carotenoid pigments extracted from citrus samples were identified by (TLC) and high-performance liquid chromatography (HPLC) apparatus (Hewlett </a:t>
            </a:r>
            <a:r>
              <a:rPr lang="en-US" sz="2800" dirty="0" err="1" smtClean="0">
                <a:latin typeface="Times New Roman" pitchFamily="18" charset="0"/>
                <a:cs typeface="Times New Roman" pitchFamily="18" charset="0"/>
              </a:rPr>
              <a:t>packard</a:t>
            </a:r>
            <a:r>
              <a:rPr lang="en-US" sz="2800" dirty="0" smtClean="0">
                <a:latin typeface="Times New Roman" pitchFamily="18" charset="0"/>
                <a:cs typeface="Times New Roman" pitchFamily="18" charset="0"/>
              </a:rPr>
              <a:t> series 1050) according to the method reported by (</a:t>
            </a:r>
            <a:r>
              <a:rPr lang="en-US" sz="2800" dirty="0" err="1" smtClean="0">
                <a:latin typeface="Times New Roman" pitchFamily="18" charset="0"/>
                <a:cs typeface="Times New Roman" pitchFamily="18" charset="0"/>
              </a:rPr>
              <a:t>Mathauss</a:t>
            </a:r>
            <a:r>
              <a:rPr lang="en-US" sz="2800" dirty="0" smtClean="0">
                <a:latin typeface="Times New Roman" pitchFamily="18" charset="0"/>
                <a:cs typeface="Times New Roman" pitchFamily="18" charset="0"/>
              </a:rPr>
              <a:t>, 2002)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357158" y="1357298"/>
            <a:ext cx="7769225" cy="4248150"/>
          </a:xfrm>
        </p:spPr>
        <p:txBody>
          <a:bodyPr rtlCol="1">
            <a:normAutofit/>
          </a:bodyPr>
          <a:lstStyle/>
          <a:p>
            <a:pPr marL="365760" indent="-283464" algn="l" rtl="0" eaLnBrk="1" fontAlgn="auto" hangingPunct="1">
              <a:lnSpc>
                <a:spcPct val="90000"/>
              </a:lnSpc>
              <a:spcAft>
                <a:spcPts val="0"/>
              </a:spcAft>
              <a:buFont typeface="Wingdings 2"/>
              <a:buChar char=""/>
              <a:defRPr/>
            </a:pPr>
            <a:r>
              <a:rPr lang="en-US" sz="2800" b="1" dirty="0" smtClean="0">
                <a:solidFill>
                  <a:schemeClr val="accent2">
                    <a:lumMod val="50000"/>
                  </a:schemeClr>
                </a:solidFill>
                <a:cs typeface="+mn-cs"/>
              </a:rPr>
              <a:t> </a:t>
            </a:r>
            <a:r>
              <a:rPr lang="en-US" sz="2800" b="1" dirty="0" smtClean="0">
                <a:solidFill>
                  <a:srgbClr val="FFC000"/>
                </a:solidFill>
                <a:latin typeface="Times New Roman" pitchFamily="18" charset="0"/>
                <a:cs typeface="Times New Roman" pitchFamily="18" charset="0"/>
              </a:rPr>
              <a:t>Stability of pigments:</a:t>
            </a:r>
          </a:p>
          <a:p>
            <a:pPr marL="365760" indent="-283464" algn="l" rtl="0" eaLnBrk="1" fontAlgn="auto" hangingPunct="1">
              <a:lnSpc>
                <a:spcPct val="90000"/>
              </a:lnSpc>
              <a:spcAft>
                <a:spcPts val="0"/>
              </a:spcAft>
              <a:buFont typeface="Wingdings 2"/>
              <a:buChar char=""/>
              <a:defRPr/>
            </a:pPr>
            <a:endParaRPr lang="en-US" sz="1200" b="1" dirty="0" smtClean="0">
              <a:solidFill>
                <a:srgbClr val="FFC000"/>
              </a:solidFill>
              <a:latin typeface="Times New Roman" pitchFamily="18" charset="0"/>
              <a:cs typeface="Times New Roman" pitchFamily="18" charset="0"/>
            </a:endParaRPr>
          </a:p>
          <a:p>
            <a:pPr marL="365760" indent="-283464" algn="l" rtl="0" eaLnBrk="1" fontAlgn="auto" hangingPunct="1">
              <a:lnSpc>
                <a:spcPct val="90000"/>
              </a:lnSpc>
              <a:spcAft>
                <a:spcPts val="0"/>
              </a:spcAft>
              <a:buFont typeface="Wingdings 2"/>
              <a:buChar char=""/>
              <a:defRPr/>
            </a:pPr>
            <a:r>
              <a:rPr lang="en-US" sz="2800" b="1" dirty="0" smtClean="0">
                <a:solidFill>
                  <a:srgbClr val="FFC000"/>
                </a:solidFill>
                <a:latin typeface="Times New Roman" pitchFamily="18" charset="0"/>
                <a:cs typeface="Times New Roman" pitchFamily="18" charset="0"/>
              </a:rPr>
              <a:t> Effect of pH:</a:t>
            </a:r>
          </a:p>
          <a:p>
            <a:pPr marL="365760" indent="-283464" algn="l" rtl="0" eaLnBrk="1" fontAlgn="auto" hangingPunct="1">
              <a:lnSpc>
                <a:spcPct val="90000"/>
              </a:lnSpc>
              <a:spcAft>
                <a:spcPts val="0"/>
              </a:spcAft>
              <a:buFont typeface="Wingdings 2"/>
              <a:buChar char=""/>
              <a:defRPr/>
            </a:pPr>
            <a:endParaRPr lang="en-US" sz="1400" b="1" dirty="0" smtClean="0">
              <a:solidFill>
                <a:srgbClr val="FFC000"/>
              </a:solidFill>
              <a:latin typeface="Times New Roman" pitchFamily="18" charset="0"/>
              <a:cs typeface="Times New Roman" pitchFamily="18" charset="0"/>
            </a:endParaRPr>
          </a:p>
          <a:p>
            <a:pPr marL="365760" indent="-283464" algn="l" rtl="0" eaLnBrk="1" fontAlgn="auto" hangingPunct="1">
              <a:lnSpc>
                <a:spcPct val="90000"/>
              </a:lnSpc>
              <a:spcAft>
                <a:spcPts val="0"/>
              </a:spcAft>
              <a:buFont typeface="Wingdings 2"/>
              <a:buChar char=""/>
              <a:defRPr/>
            </a:pPr>
            <a:r>
              <a:rPr lang="en-US" sz="2800" b="1" dirty="0" smtClean="0">
                <a:solidFill>
                  <a:srgbClr val="FFC000"/>
                </a:solidFill>
                <a:latin typeface="Times New Roman" pitchFamily="18" charset="0"/>
                <a:cs typeface="Times New Roman" pitchFamily="18" charset="0"/>
              </a:rPr>
              <a:t>Effect of oxidation:</a:t>
            </a:r>
          </a:p>
          <a:p>
            <a:pPr marL="365760" indent="-283464" algn="l" rtl="0" eaLnBrk="1" fontAlgn="auto" hangingPunct="1">
              <a:lnSpc>
                <a:spcPct val="90000"/>
              </a:lnSpc>
              <a:spcAft>
                <a:spcPts val="0"/>
              </a:spcAft>
              <a:buFont typeface="Wingdings 2"/>
              <a:buChar char=""/>
              <a:defRPr/>
            </a:pPr>
            <a:endParaRPr lang="en-US" sz="1400" b="1" dirty="0" smtClean="0">
              <a:solidFill>
                <a:srgbClr val="FFC000"/>
              </a:solidFill>
              <a:latin typeface="Times New Roman" pitchFamily="18" charset="0"/>
              <a:cs typeface="Times New Roman" pitchFamily="18" charset="0"/>
            </a:endParaRPr>
          </a:p>
          <a:p>
            <a:pPr marL="365760" indent="-283464" algn="l" rtl="0" eaLnBrk="1" fontAlgn="auto" hangingPunct="1">
              <a:lnSpc>
                <a:spcPct val="90000"/>
              </a:lnSpc>
              <a:spcAft>
                <a:spcPts val="0"/>
              </a:spcAft>
              <a:buFont typeface="Wingdings 2"/>
              <a:buChar char=""/>
              <a:defRPr/>
            </a:pPr>
            <a:r>
              <a:rPr lang="en-US" sz="2800" b="1" dirty="0" smtClean="0">
                <a:solidFill>
                  <a:srgbClr val="FFC000"/>
                </a:solidFill>
                <a:latin typeface="Times New Roman" pitchFamily="18" charset="0"/>
                <a:cs typeface="Times New Roman" pitchFamily="18" charset="0"/>
              </a:rPr>
              <a:t>The adsorption of concentrated  pigments on solid supports.</a:t>
            </a:r>
          </a:p>
          <a:p>
            <a:pPr marL="365760" indent="-283464" algn="l" rtl="0" eaLnBrk="1" fontAlgn="auto" hangingPunct="1">
              <a:lnSpc>
                <a:spcPct val="90000"/>
              </a:lnSpc>
              <a:spcAft>
                <a:spcPts val="0"/>
              </a:spcAft>
              <a:buFont typeface="Wingdings 2"/>
              <a:buChar char=""/>
              <a:defRPr/>
            </a:pPr>
            <a:endParaRPr lang="en-US" sz="1600" b="1" dirty="0" smtClean="0">
              <a:solidFill>
                <a:srgbClr val="FFC000"/>
              </a:solidFill>
              <a:latin typeface="Times New Roman" pitchFamily="18" charset="0"/>
              <a:cs typeface="Times New Roman" pitchFamily="18" charset="0"/>
            </a:endParaRPr>
          </a:p>
          <a:p>
            <a:pPr marL="365760" indent="-283464" algn="l" rtl="0" eaLnBrk="1" fontAlgn="auto" hangingPunct="1">
              <a:lnSpc>
                <a:spcPct val="90000"/>
              </a:lnSpc>
              <a:spcAft>
                <a:spcPts val="0"/>
              </a:spcAft>
              <a:buFont typeface="Wingdings 2"/>
              <a:buChar char=""/>
              <a:defRPr/>
            </a:pPr>
            <a:r>
              <a:rPr lang="en-US" sz="2800" b="1" dirty="0" smtClean="0">
                <a:solidFill>
                  <a:srgbClr val="FFC000"/>
                </a:solidFill>
                <a:latin typeface="Times New Roman" pitchFamily="18" charset="0"/>
                <a:cs typeface="Times New Roman" pitchFamily="18" charset="0"/>
              </a:rPr>
              <a:t> Jelly preparation:</a:t>
            </a:r>
          </a:p>
          <a:p>
            <a:pPr marL="365760" indent="-283464" algn="l" eaLnBrk="1" fontAlgn="auto" hangingPunct="1">
              <a:lnSpc>
                <a:spcPct val="90000"/>
              </a:lnSpc>
              <a:spcAft>
                <a:spcPts val="0"/>
              </a:spcAft>
              <a:buFont typeface="Wingdings 2"/>
              <a:buChar char=""/>
              <a:defRPr/>
            </a:pPr>
            <a:endParaRPr lang="en-US" sz="2800" b="1" dirty="0" smtClean="0">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357158" y="1142984"/>
            <a:ext cx="7820025" cy="4032250"/>
          </a:xfrm>
        </p:spPr>
        <p:txBody>
          <a:bodyPr rtlCol="1">
            <a:normAutofit/>
          </a:bodyPr>
          <a:lstStyle/>
          <a:p>
            <a:pPr marL="365760" indent="-283464" algn="just" rtl="0" eaLnBrk="1" fontAlgn="auto" hangingPunct="1">
              <a:lnSpc>
                <a:spcPct val="90000"/>
              </a:lnSpc>
              <a:spcAft>
                <a:spcPts val="0"/>
              </a:spcAft>
              <a:buFont typeface="Wingdings 2"/>
              <a:buChar char=""/>
              <a:defRPr/>
            </a:pPr>
            <a:r>
              <a:rPr lang="en-US" b="1" dirty="0" smtClean="0">
                <a:solidFill>
                  <a:schemeClr val="accent2">
                    <a:lumMod val="50000"/>
                  </a:schemeClr>
                </a:solidFill>
                <a:cs typeface="+mn-cs"/>
              </a:rPr>
              <a:t>   </a:t>
            </a:r>
            <a:r>
              <a:rPr lang="en-US" b="1" dirty="0" smtClean="0">
                <a:solidFill>
                  <a:srgbClr val="FFC000"/>
                </a:solidFill>
                <a:latin typeface="Times New Roman" pitchFamily="18" charset="0"/>
                <a:cs typeface="Times New Roman" pitchFamily="18" charset="0"/>
              </a:rPr>
              <a:t>Sensory evaluation of  Jelly:</a:t>
            </a:r>
          </a:p>
          <a:p>
            <a:pPr marL="365760" indent="-283464" algn="just" rtl="0" eaLnBrk="1" fontAlgn="auto" hangingPunct="1">
              <a:lnSpc>
                <a:spcPct val="90000"/>
              </a:lnSpc>
              <a:spcAft>
                <a:spcPts val="0"/>
              </a:spcAft>
              <a:buFont typeface="Wingdings 2"/>
              <a:buChar char=""/>
              <a:defRPr/>
            </a:pPr>
            <a:endParaRPr lang="en-US" dirty="0" smtClean="0">
              <a:latin typeface="Times New Roman" pitchFamily="18" charset="0"/>
              <a:cs typeface="Times New Roman" pitchFamily="18" charset="0"/>
            </a:endParaRPr>
          </a:p>
          <a:p>
            <a:pPr marL="365760" indent="-283464" algn="just" rtl="0" eaLnBrk="1" fontAlgn="auto" hangingPunct="1">
              <a:lnSpc>
                <a:spcPct val="90000"/>
              </a:lnSpc>
              <a:spcAft>
                <a:spcPts val="0"/>
              </a:spcAft>
              <a:buFont typeface="Arial" pitchFamily="34" charset="0"/>
              <a:buNone/>
              <a:defRPr/>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Samples of jelly were subjected to organoleptic evaluation by panelists according to (</a:t>
            </a:r>
            <a:r>
              <a:rPr lang="en-US" sz="2800" dirty="0" err="1" smtClean="0">
                <a:latin typeface="Times New Roman" pitchFamily="18" charset="0"/>
                <a:cs typeface="Times New Roman" pitchFamily="18" charset="0"/>
              </a:rPr>
              <a:t>Gadallah</a:t>
            </a:r>
            <a:r>
              <a:rPr lang="en-US" sz="2800" dirty="0" smtClean="0">
                <a:latin typeface="Times New Roman" pitchFamily="18" charset="0"/>
                <a:cs typeface="Times New Roman" pitchFamily="18" charset="0"/>
              </a:rPr>
              <a:t> 2002 and Kang et. al. 2007). Panelists were asked to evaluate color, taste, clarity, texture, grayness, bleeding, and overall acceptability.   </a:t>
            </a:r>
          </a:p>
          <a:p>
            <a:pPr marL="365760" indent="-283464" algn="just" rtl="0" eaLnBrk="1" fontAlgn="auto" hangingPunct="1">
              <a:lnSpc>
                <a:spcPct val="90000"/>
              </a:lnSpc>
              <a:spcAft>
                <a:spcPts val="0"/>
              </a:spcAft>
              <a:buFont typeface="Arial" pitchFamily="34" charset="0"/>
              <a:buNone/>
              <a:defRPr/>
            </a:pPr>
            <a:endParaRPr lang="en-US" sz="2800" dirty="0" smtClean="0">
              <a:latin typeface="Times New Roman" pitchFamily="18" charset="0"/>
              <a:cs typeface="Times New Roman" pitchFamily="18" charset="0"/>
            </a:endParaRPr>
          </a:p>
          <a:p>
            <a:pPr marL="365760" indent="-283464" algn="l" eaLnBrk="1" fontAlgn="auto" hangingPunct="1">
              <a:lnSpc>
                <a:spcPct val="90000"/>
              </a:lnSpc>
              <a:spcAft>
                <a:spcPts val="0"/>
              </a:spcAft>
              <a:buFont typeface="Wingdings" pitchFamily="2" charset="2"/>
              <a:buNone/>
              <a:defRPr/>
            </a:pPr>
            <a:endParaRPr lang="en-US" dirty="0" smtClean="0">
              <a:cs typeface="+mn-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85786" y="1357298"/>
            <a:ext cx="7572396"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Times New Roman" pitchFamily="18" charset="0"/>
                <a:cs typeface="Arial" pitchFamily="34" charset="0"/>
              </a:rPr>
              <a:t> </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Statistical analysis:</a:t>
            </a:r>
            <a:endParaRPr lang="en-US" sz="2000" b="1" dirty="0" smtClean="0">
              <a:solidFill>
                <a:srgbClr val="000000"/>
              </a:solidFill>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lang="en-US" sz="2800" dirty="0" smtClean="0">
                <a:latin typeface="Times New Roman" pitchFamily="18" charset="0"/>
                <a:ea typeface="Times New Roman" pitchFamily="18" charset="0"/>
                <a:cs typeface="Times New Roman" pitchFamily="18" charset="0"/>
              </a:rPr>
              <a:t>Results were given as means ± standard deviation of three independent determinations (n=3). One way analysis of variance (ANOVA) was used to test of significance comparison between means were tasted by Duncan’s multiple range test. Differences were considered to be significant at p &lt; 0.05 according to [18]. All statistical analyses were performed using SAS (9.3) [</a:t>
            </a:r>
            <a:r>
              <a:rPr lang="en-US" sz="2800" dirty="0" err="1" smtClean="0">
                <a:latin typeface="Times New Roman" pitchFamily="18" charset="0"/>
                <a:ea typeface="Times New Roman" pitchFamily="18" charset="0"/>
                <a:cs typeface="Times New Roman" pitchFamily="18" charset="0"/>
              </a:rPr>
              <a:t>Shea</a:t>
            </a:r>
            <a:r>
              <a:rPr lang="en-US" sz="2800" dirty="0" smtClean="0">
                <a:latin typeface="Times New Roman" pitchFamily="18" charset="0"/>
                <a:ea typeface="Times New Roman" pitchFamily="18" charset="0"/>
                <a:cs typeface="Times New Roman" pitchFamily="18" charset="0"/>
              </a:rPr>
              <a:t> 2002].</a:t>
            </a:r>
          </a:p>
        </p:txBody>
      </p:sp>
    </p:spTree>
    <p:extLst>
      <p:ext uri="{BB962C8B-B14F-4D97-AF65-F5344CB8AC3E}">
        <p14:creationId xmlns:p14="http://schemas.microsoft.com/office/powerpoint/2010/main" val="3691760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00100" y="2564511"/>
          <a:ext cx="6715172" cy="3345307"/>
        </p:xfrm>
        <a:graphic>
          <a:graphicData uri="http://schemas.openxmlformats.org/drawingml/2006/table">
            <a:tbl>
              <a:tblPr rtl="1"/>
              <a:tblGrid>
                <a:gridCol w="2911278"/>
                <a:gridCol w="3803894"/>
              </a:tblGrid>
              <a:tr h="295275">
                <a:tc>
                  <a:txBody>
                    <a:bodyPr/>
                    <a:lstStyle/>
                    <a:p>
                      <a:pPr algn="just" rtl="0">
                        <a:lnSpc>
                          <a:spcPct val="112000"/>
                        </a:lnSpc>
                        <a:spcAft>
                          <a:spcPts val="0"/>
                        </a:spcAft>
                      </a:pPr>
                      <a:r>
                        <a:rPr lang="en-US" sz="2800" dirty="0">
                          <a:solidFill>
                            <a:srgbClr val="FFC000"/>
                          </a:solidFill>
                          <a:latin typeface="Times New Roman"/>
                          <a:ea typeface="Times New Roman"/>
                          <a:cs typeface="Times New Roman"/>
                        </a:rPr>
                        <a:t>Weight (%)</a:t>
                      </a:r>
                      <a:endParaRPr lang="en-US" sz="2800" dirty="0">
                        <a:solidFill>
                          <a:srgbClr val="FFC000"/>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2000"/>
                        </a:lnSpc>
                        <a:spcAft>
                          <a:spcPts val="0"/>
                        </a:spcAft>
                      </a:pPr>
                      <a:r>
                        <a:rPr lang="en-US" sz="2800" dirty="0">
                          <a:solidFill>
                            <a:srgbClr val="FFC000"/>
                          </a:solidFill>
                          <a:latin typeface="Times New Roman"/>
                          <a:ea typeface="Times New Roman"/>
                          <a:cs typeface="Times New Roman"/>
                        </a:rPr>
                        <a:t>Ingredients</a:t>
                      </a:r>
                      <a:endParaRPr lang="en-US" sz="2800" dirty="0">
                        <a:solidFill>
                          <a:srgbClr val="FFC000"/>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1430">
                <a:tc>
                  <a:txBody>
                    <a:bodyPr/>
                    <a:lstStyle/>
                    <a:p>
                      <a:pPr algn="just" rtl="0">
                        <a:lnSpc>
                          <a:spcPct val="112000"/>
                        </a:lnSpc>
                        <a:spcAft>
                          <a:spcPts val="0"/>
                        </a:spcAft>
                      </a:pPr>
                      <a:r>
                        <a:rPr lang="en-US" sz="2800" dirty="0">
                          <a:latin typeface="Times New Roman"/>
                          <a:ea typeface="Times New Roman"/>
                          <a:cs typeface="Times New Roman"/>
                        </a:rPr>
                        <a:t>53.88</a:t>
                      </a:r>
                      <a:endParaRPr lang="en-US" sz="2800" dirty="0">
                        <a:latin typeface="Times New Roman"/>
                        <a:ea typeface="Times New Roman"/>
                        <a:cs typeface="Traditional Arabic"/>
                      </a:endParaRPr>
                    </a:p>
                    <a:p>
                      <a:pPr algn="just" rtl="0">
                        <a:lnSpc>
                          <a:spcPct val="112000"/>
                        </a:lnSpc>
                        <a:spcAft>
                          <a:spcPts val="0"/>
                        </a:spcAft>
                      </a:pPr>
                      <a:r>
                        <a:rPr lang="en-US" sz="2800" dirty="0">
                          <a:latin typeface="Times New Roman"/>
                          <a:ea typeface="Times New Roman"/>
                          <a:cs typeface="Times New Roman"/>
                        </a:rPr>
                        <a:t>44.00</a:t>
                      </a:r>
                      <a:endParaRPr lang="en-US" sz="2800" dirty="0">
                        <a:latin typeface="Times New Roman"/>
                        <a:ea typeface="Times New Roman"/>
                        <a:cs typeface="Traditional Arabic"/>
                      </a:endParaRPr>
                    </a:p>
                    <a:p>
                      <a:pPr algn="just" rtl="0">
                        <a:lnSpc>
                          <a:spcPct val="112000"/>
                        </a:lnSpc>
                        <a:spcAft>
                          <a:spcPts val="0"/>
                        </a:spcAft>
                      </a:pPr>
                      <a:r>
                        <a:rPr lang="en-US" sz="2800" dirty="0">
                          <a:latin typeface="Times New Roman"/>
                          <a:ea typeface="Times New Roman"/>
                          <a:cs typeface="Times New Roman"/>
                        </a:rPr>
                        <a:t>2.00</a:t>
                      </a:r>
                      <a:endParaRPr lang="en-US" sz="2800" dirty="0">
                        <a:latin typeface="Times New Roman"/>
                        <a:ea typeface="Times New Roman"/>
                        <a:cs typeface="Traditional Arabic"/>
                      </a:endParaRPr>
                    </a:p>
                    <a:p>
                      <a:pPr algn="just" rtl="0">
                        <a:lnSpc>
                          <a:spcPct val="112000"/>
                        </a:lnSpc>
                        <a:spcAft>
                          <a:spcPts val="0"/>
                        </a:spcAft>
                      </a:pPr>
                      <a:r>
                        <a:rPr lang="en-US" sz="2800" dirty="0">
                          <a:latin typeface="Times New Roman"/>
                          <a:ea typeface="Times New Roman"/>
                          <a:cs typeface="Times New Roman"/>
                        </a:rPr>
                        <a:t>0.20</a:t>
                      </a:r>
                      <a:endParaRPr lang="en-US" sz="2800" dirty="0">
                        <a:latin typeface="Times New Roman"/>
                        <a:ea typeface="Times New Roman"/>
                        <a:cs typeface="Traditional Arabic"/>
                      </a:endParaRPr>
                    </a:p>
                    <a:p>
                      <a:pPr algn="just" rtl="0">
                        <a:lnSpc>
                          <a:spcPct val="112000"/>
                        </a:lnSpc>
                        <a:spcAft>
                          <a:spcPts val="0"/>
                        </a:spcAft>
                      </a:pPr>
                      <a:r>
                        <a:rPr lang="en-US" sz="2800" dirty="0">
                          <a:latin typeface="Times New Roman"/>
                          <a:ea typeface="Times New Roman"/>
                          <a:cs typeface="Times New Roman"/>
                        </a:rPr>
                        <a:t>0.02</a:t>
                      </a:r>
                      <a:endParaRPr lang="en-US" sz="2800" dirty="0">
                        <a:latin typeface="Times New Roman"/>
                        <a:ea typeface="Times New Roman"/>
                        <a:cs typeface="Traditional Arabic"/>
                      </a:endParaRPr>
                    </a:p>
                    <a:p>
                      <a:pPr algn="just" rtl="0">
                        <a:lnSpc>
                          <a:spcPct val="112000"/>
                        </a:lnSpc>
                        <a:spcAft>
                          <a:spcPts val="0"/>
                        </a:spcAft>
                      </a:pPr>
                      <a:r>
                        <a:rPr lang="en-US" sz="2800" dirty="0">
                          <a:latin typeface="Times New Roman"/>
                          <a:ea typeface="Times New Roman"/>
                          <a:cs typeface="Times New Roman"/>
                        </a:rPr>
                        <a:t>by different ratios</a:t>
                      </a:r>
                      <a:endParaRPr lang="en-US" sz="28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2000"/>
                        </a:lnSpc>
                        <a:spcAft>
                          <a:spcPts val="0"/>
                        </a:spcAft>
                      </a:pPr>
                      <a:r>
                        <a:rPr lang="en-US" sz="2800" dirty="0">
                          <a:latin typeface="Times New Roman"/>
                          <a:ea typeface="Times New Roman"/>
                          <a:cs typeface="Times New Roman"/>
                        </a:rPr>
                        <a:t>Water</a:t>
                      </a:r>
                      <a:endParaRPr lang="en-US" sz="2800" dirty="0">
                        <a:latin typeface="Times New Roman"/>
                        <a:ea typeface="Times New Roman"/>
                        <a:cs typeface="Traditional Arabic"/>
                      </a:endParaRPr>
                    </a:p>
                    <a:p>
                      <a:pPr algn="just" rtl="0">
                        <a:lnSpc>
                          <a:spcPct val="112000"/>
                        </a:lnSpc>
                        <a:spcAft>
                          <a:spcPts val="0"/>
                        </a:spcAft>
                      </a:pPr>
                      <a:r>
                        <a:rPr lang="en-US" sz="2800" dirty="0">
                          <a:latin typeface="Times New Roman"/>
                          <a:ea typeface="Times New Roman"/>
                          <a:cs typeface="Times New Roman"/>
                        </a:rPr>
                        <a:t>Sucrose</a:t>
                      </a:r>
                      <a:endParaRPr lang="en-US" sz="2800" dirty="0">
                        <a:latin typeface="Times New Roman"/>
                        <a:ea typeface="Times New Roman"/>
                        <a:cs typeface="Traditional Arabic"/>
                      </a:endParaRPr>
                    </a:p>
                    <a:p>
                      <a:pPr algn="just" rtl="0">
                        <a:lnSpc>
                          <a:spcPct val="112000"/>
                        </a:lnSpc>
                        <a:spcAft>
                          <a:spcPts val="0"/>
                        </a:spcAft>
                      </a:pPr>
                      <a:r>
                        <a:rPr lang="en-US" sz="2800" dirty="0">
                          <a:latin typeface="Times New Roman"/>
                          <a:ea typeface="Times New Roman"/>
                          <a:cs typeface="Times New Roman"/>
                        </a:rPr>
                        <a:t>Gelatin</a:t>
                      </a:r>
                      <a:endParaRPr lang="en-US" sz="2800" dirty="0">
                        <a:latin typeface="Times New Roman"/>
                        <a:ea typeface="Times New Roman"/>
                        <a:cs typeface="Traditional Arabic"/>
                      </a:endParaRPr>
                    </a:p>
                    <a:p>
                      <a:pPr algn="just" rtl="0">
                        <a:lnSpc>
                          <a:spcPct val="112000"/>
                        </a:lnSpc>
                        <a:spcAft>
                          <a:spcPts val="0"/>
                        </a:spcAft>
                      </a:pPr>
                      <a:r>
                        <a:rPr lang="en-US" sz="2800" dirty="0">
                          <a:latin typeface="Times New Roman"/>
                          <a:ea typeface="Times New Roman"/>
                          <a:cs typeface="Times New Roman"/>
                        </a:rPr>
                        <a:t>Citric acid</a:t>
                      </a:r>
                      <a:endParaRPr lang="en-US" sz="2800" dirty="0">
                        <a:latin typeface="Times New Roman"/>
                        <a:ea typeface="Times New Roman"/>
                        <a:cs typeface="Traditional Arabic"/>
                      </a:endParaRPr>
                    </a:p>
                    <a:p>
                      <a:pPr algn="just" rtl="0">
                        <a:lnSpc>
                          <a:spcPct val="112000"/>
                        </a:lnSpc>
                        <a:spcAft>
                          <a:spcPts val="0"/>
                        </a:spcAft>
                      </a:pPr>
                      <a:r>
                        <a:rPr lang="en-US" sz="2800" dirty="0">
                          <a:latin typeface="Times New Roman"/>
                          <a:ea typeface="Times New Roman"/>
                          <a:cs typeface="Times New Roman"/>
                        </a:rPr>
                        <a:t>Synthetic flavor</a:t>
                      </a:r>
                      <a:endParaRPr lang="en-US" sz="2800" dirty="0">
                        <a:latin typeface="Times New Roman"/>
                        <a:ea typeface="Times New Roman"/>
                        <a:cs typeface="Traditional Arabic"/>
                      </a:endParaRPr>
                    </a:p>
                    <a:p>
                      <a:pPr algn="just" rtl="0">
                        <a:lnSpc>
                          <a:spcPct val="112000"/>
                        </a:lnSpc>
                        <a:spcAft>
                          <a:spcPts val="0"/>
                        </a:spcAft>
                      </a:pPr>
                      <a:r>
                        <a:rPr lang="en-US" sz="2800" dirty="0">
                          <a:latin typeface="Times New Roman"/>
                          <a:ea typeface="Times New Roman"/>
                          <a:cs typeface="Times New Roman"/>
                        </a:rPr>
                        <a:t>Natural yellow pigment</a:t>
                      </a:r>
                      <a:endParaRPr lang="en-US" sz="28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785786" y="1500174"/>
            <a:ext cx="692948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Table (1): Formulation of jelly sample.</a:t>
            </a:r>
            <a:endParaRPr kumimoji="0" lang="en-US"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مشروع الالوان نهائى\صور عزل الصبغات من الفلقل  الاحمر  والاصفر\DSC04205.JPG"/>
          <p:cNvPicPr>
            <a:picLocks noGrp="1" noChangeAspect="1" noChangeArrowheads="1"/>
          </p:cNvPicPr>
          <p:nvPr>
            <p:ph idx="1"/>
          </p:nvPr>
        </p:nvPicPr>
        <p:blipFill>
          <a:blip r:embed="rId2" cstate="print"/>
          <a:srcRect/>
          <a:stretch>
            <a:fillRect/>
          </a:stretch>
        </p:blipFill>
        <p:spPr bwMode="auto">
          <a:xfrm>
            <a:off x="1571604" y="1000108"/>
            <a:ext cx="6400800" cy="48006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Dried</a:t>
            </a:r>
            <a:endParaRPr lang="ar-EG" dirty="0"/>
          </a:p>
        </p:txBody>
      </p:sp>
      <p:pic>
        <p:nvPicPr>
          <p:cNvPr id="4" name="Picture 2" descr="C:\Users\jeqn\Desktop\Jamal\20101103211.jpg"/>
          <p:cNvPicPr>
            <a:picLocks noChangeAspect="1" noChangeArrowheads="1"/>
          </p:cNvPicPr>
          <p:nvPr/>
        </p:nvPicPr>
        <p:blipFill>
          <a:blip r:embed="rId2"/>
          <a:srcRect/>
          <a:stretch>
            <a:fillRect/>
          </a:stretch>
        </p:blipFill>
        <p:spPr bwMode="auto">
          <a:xfrm>
            <a:off x="1214414" y="1500174"/>
            <a:ext cx="7643866" cy="50720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en-US" dirty="0" smtClean="0"/>
              <a:t>Grinding</a:t>
            </a:r>
            <a:endParaRPr lang="ar-EG" dirty="0"/>
          </a:p>
        </p:txBody>
      </p:sp>
      <p:pic>
        <p:nvPicPr>
          <p:cNvPr id="2050" name="Picture 2" descr="F:\مشروع الالوان نهائى\صور عزل الصبغات من الفلقل  الاحمر  والاصفر\DSC04324.JPG"/>
          <p:cNvPicPr>
            <a:picLocks noGrp="1" noChangeAspect="1" noChangeArrowheads="1"/>
          </p:cNvPicPr>
          <p:nvPr>
            <p:ph idx="1"/>
          </p:nvPr>
        </p:nvPicPr>
        <p:blipFill>
          <a:blip r:embed="rId2" cstate="print"/>
          <a:srcRect/>
          <a:stretch>
            <a:fillRect/>
          </a:stretch>
        </p:blipFill>
        <p:spPr bwMode="auto">
          <a:xfrm>
            <a:off x="2071670" y="1428736"/>
            <a:ext cx="6400800" cy="4800600"/>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74638"/>
            <a:ext cx="6572296" cy="1143000"/>
          </a:xfrm>
        </p:spPr>
        <p:txBody>
          <a:bodyPr/>
          <a:lstStyle/>
          <a:p>
            <a:r>
              <a:rPr lang="en-US" dirty="0" smtClean="0"/>
              <a:t>Powder</a:t>
            </a:r>
            <a:endParaRPr lang="ar-EG" dirty="0"/>
          </a:p>
        </p:txBody>
      </p:sp>
      <p:pic>
        <p:nvPicPr>
          <p:cNvPr id="4" name="Content Placeholder 3" descr="C:\Users\jeqn\Desktop\Jamal\20101220306.jpg"/>
          <p:cNvPicPr>
            <a:picLocks noGrp="1" noChangeAspect="1" noChangeArrowheads="1"/>
          </p:cNvPicPr>
          <p:nvPr>
            <p:ph idx="1"/>
          </p:nvPr>
        </p:nvPicPr>
        <p:blipFill>
          <a:blip r:embed="rId2"/>
          <a:srcRect/>
          <a:stretch>
            <a:fillRect/>
          </a:stretch>
        </p:blipFill>
        <p:spPr bwMode="auto">
          <a:xfrm>
            <a:off x="1071538" y="1785926"/>
            <a:ext cx="6242858" cy="468006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lsharnoby\Desktop\طريقه تجفيف قشر البرتقال بالصور ~ شهيه طيبه_files\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934" y="188640"/>
            <a:ext cx="2772139"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elsharnoby\Pictures\7-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028" y="3429000"/>
            <a:ext cx="2934906" cy="24007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gelsharnoby\Pictures\77-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060" y="167614"/>
            <a:ext cx="2892084" cy="23972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gelsharnoby\Pictures\88-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6" y="167614"/>
            <a:ext cx="2798962" cy="239729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gelsharnoby\Pictures\grape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6" y="3429000"/>
            <a:ext cx="2788172" cy="24007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Users\gelsharnoby\Pictures\10-n.jpg"/>
          <p:cNvPicPr/>
          <p:nvPr/>
        </p:nvPicPr>
        <p:blipFill rotWithShape="1">
          <a:blip r:embed="rId7">
            <a:extLst>
              <a:ext uri="{28A0092B-C50C-407E-A947-70E740481C1C}">
                <a14:useLocalDpi xmlns:a14="http://schemas.microsoft.com/office/drawing/2010/main" val="0"/>
              </a:ext>
            </a:extLst>
          </a:blip>
          <a:srcRect l="53209" t="50896" r="4545" b="17562"/>
          <a:stretch/>
        </p:blipFill>
        <p:spPr bwMode="auto">
          <a:xfrm>
            <a:off x="6119664" y="3429000"/>
            <a:ext cx="3024336" cy="24007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0501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654032"/>
          </a:xfrm>
        </p:spPr>
        <p:txBody>
          <a:bodyPr>
            <a:normAutofit fontScale="90000"/>
          </a:bodyPr>
          <a:lstStyle/>
          <a:p>
            <a:r>
              <a:rPr lang="en-US" dirty="0" smtClean="0"/>
              <a:t>EXTRACTION</a:t>
            </a:r>
            <a:endParaRPr lang="ar-EG" dirty="0"/>
          </a:p>
        </p:txBody>
      </p:sp>
      <p:pic>
        <p:nvPicPr>
          <p:cNvPr id="4098" name="Picture 2" descr="F:\مشروع الالوان نهائى\صور عزل الصبغات من الفلقل  الاحمر  والاصفر\DSC04335.JPG"/>
          <p:cNvPicPr>
            <a:picLocks noGrp="1" noChangeAspect="1" noChangeArrowheads="1"/>
          </p:cNvPicPr>
          <p:nvPr>
            <p:ph idx="1"/>
          </p:nvPr>
        </p:nvPicPr>
        <p:blipFill>
          <a:blip r:embed="rId2" cstate="print"/>
          <a:srcRect/>
          <a:stretch>
            <a:fillRect/>
          </a:stretch>
        </p:blipFill>
        <p:spPr bwMode="auto">
          <a:xfrm>
            <a:off x="5572132" y="1000108"/>
            <a:ext cx="3286148" cy="2643206"/>
          </a:xfrm>
          <a:prstGeom prst="rect">
            <a:avLst/>
          </a:prstGeom>
          <a:noFill/>
        </p:spPr>
      </p:pic>
      <p:pic>
        <p:nvPicPr>
          <p:cNvPr id="4100" name="Picture 4" descr="F:\مشروع الالوان نهائى\صور عزل الصبغات من الفلقل  الاحمر  والاصفر\DSC04374.JPG"/>
          <p:cNvPicPr>
            <a:picLocks noChangeAspect="1" noChangeArrowheads="1"/>
          </p:cNvPicPr>
          <p:nvPr/>
        </p:nvPicPr>
        <p:blipFill>
          <a:blip r:embed="rId3" cstate="print"/>
          <a:srcRect/>
          <a:stretch>
            <a:fillRect/>
          </a:stretch>
        </p:blipFill>
        <p:spPr bwMode="auto">
          <a:xfrm>
            <a:off x="1428728" y="3714752"/>
            <a:ext cx="4071966" cy="2714644"/>
          </a:xfrm>
          <a:prstGeom prst="rect">
            <a:avLst/>
          </a:prstGeom>
          <a:noFill/>
        </p:spPr>
      </p:pic>
      <p:pic>
        <p:nvPicPr>
          <p:cNvPr id="4101" name="Picture 5" descr="F:\مشروع الالوان نهائى\صور عزل الصبغات من الفلقل  الاحمر  والاصفر\DSC04362.JPG"/>
          <p:cNvPicPr>
            <a:picLocks noChangeAspect="1" noChangeArrowheads="1"/>
          </p:cNvPicPr>
          <p:nvPr/>
        </p:nvPicPr>
        <p:blipFill>
          <a:blip r:embed="rId4" cstate="print"/>
          <a:srcRect/>
          <a:stretch>
            <a:fillRect/>
          </a:stretch>
        </p:blipFill>
        <p:spPr bwMode="auto">
          <a:xfrm>
            <a:off x="5572132" y="3714752"/>
            <a:ext cx="3357600" cy="2714620"/>
          </a:xfrm>
          <a:prstGeom prst="rect">
            <a:avLst/>
          </a:prstGeom>
          <a:noFill/>
        </p:spPr>
      </p:pic>
      <p:pic>
        <p:nvPicPr>
          <p:cNvPr id="7" name="Picture 6" descr="C:\Users\jeqn\Desktop\Jamal\20101228391.jpg"/>
          <p:cNvPicPr>
            <a:picLocks noGrp="1" noChangeAspect="1" noChangeArrowheads="1"/>
          </p:cNvPicPr>
          <p:nvPr/>
        </p:nvPicPr>
        <p:blipFill>
          <a:blip r:embed="rId5" cstate="print"/>
          <a:srcRect/>
          <a:stretch>
            <a:fillRect/>
          </a:stretch>
        </p:blipFill>
        <p:spPr bwMode="auto">
          <a:xfrm>
            <a:off x="1428728" y="1000108"/>
            <a:ext cx="4000528" cy="26431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Pigment powders</a:t>
            </a:r>
            <a:endParaRPr lang="ar-EG" dirty="0"/>
          </a:p>
        </p:txBody>
      </p:sp>
      <p:pic>
        <p:nvPicPr>
          <p:cNvPr id="3074" name="Picture 2" descr="F:\مشروع الالوان نهائى\صور عزل الصبغات من الفلقل  الاحمر  والاصفر\DSC04333.JPG"/>
          <p:cNvPicPr>
            <a:picLocks noGrp="1" noChangeAspect="1" noChangeArrowheads="1"/>
          </p:cNvPicPr>
          <p:nvPr>
            <p:ph idx="1"/>
          </p:nvPr>
        </p:nvPicPr>
        <p:blipFill>
          <a:blip r:embed="rId2" cstate="print"/>
          <a:srcRect/>
          <a:stretch>
            <a:fillRect/>
          </a:stretch>
        </p:blipFill>
        <p:spPr bwMode="auto">
          <a:xfrm>
            <a:off x="2000232" y="1500174"/>
            <a:ext cx="6400800" cy="4800600"/>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628" y="0"/>
            <a:ext cx="3786214" cy="3214686"/>
          </a:xfrm>
          <a:prstGeom prst="rect">
            <a:avLst/>
          </a:prstGeom>
          <a:ln>
            <a:noFill/>
          </a:ln>
          <a:effectLst>
            <a:softEdge rad="112500"/>
          </a:effec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46" y="3929066"/>
            <a:ext cx="3834383" cy="27739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815" y="4000504"/>
            <a:ext cx="2734639" cy="25968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92" y="4071942"/>
            <a:ext cx="1857388" cy="25254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Users\jeqn\Desktop\Jamal\20101228391.jpg"/>
          <p:cNvPicPr>
            <a:picLocks noGrp="1" noChangeAspect="1" noChangeArrowheads="1"/>
          </p:cNvPicPr>
          <p:nvPr/>
        </p:nvPicPr>
        <p:blipFill>
          <a:blip r:embed="rId6" cstate="print"/>
          <a:srcRect/>
          <a:stretch>
            <a:fillRect/>
          </a:stretch>
        </p:blipFill>
        <p:spPr bwMode="auto">
          <a:xfrm>
            <a:off x="0" y="0"/>
            <a:ext cx="5000628" cy="3143248"/>
          </a:xfrm>
          <a:prstGeom prst="rect">
            <a:avLst/>
          </a:prstGeom>
          <a:noFill/>
          <a:ln w="9525">
            <a:noFill/>
            <a:miter lim="800000"/>
            <a:headEnd/>
            <a:tailEnd/>
          </a:ln>
        </p:spPr>
      </p:pic>
    </p:spTree>
    <p:extLst>
      <p:ext uri="{BB962C8B-B14F-4D97-AF65-F5344CB8AC3E}">
        <p14:creationId xmlns:p14="http://schemas.microsoft.com/office/powerpoint/2010/main" val="3266460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2"/>
          <p:cNvPicPr>
            <a:picLocks noChangeAspect="1"/>
          </p:cNvPicPr>
          <p:nvPr/>
        </p:nvPicPr>
        <p:blipFill>
          <a:blip r:embed="rId2">
            <a:extLst/>
          </a:blip>
          <a:stretch>
            <a:fillRect/>
          </a:stretch>
        </p:blipFill>
        <p:spPr>
          <a:xfrm>
            <a:off x="5004048" y="2643182"/>
            <a:ext cx="4104457" cy="3981649"/>
          </a:xfrm>
          <a:prstGeom prst="rect">
            <a:avLst/>
          </a:prstGeom>
          <a:ln>
            <a:noFill/>
          </a:ln>
          <a:effectLst>
            <a:softEdge rad="112500"/>
          </a:effectLst>
        </p:spPr>
      </p:pic>
      <p:pic>
        <p:nvPicPr>
          <p:cNvPr id="5" name="صورة 3"/>
          <p:cNvPicPr>
            <a:picLocks noChangeAspect="1"/>
          </p:cNvPicPr>
          <p:nvPr/>
        </p:nvPicPr>
        <p:blipFill>
          <a:blip r:embed="rId3">
            <a:extLst/>
          </a:blip>
          <a:stretch>
            <a:fillRect/>
          </a:stretch>
        </p:blipFill>
        <p:spPr>
          <a:xfrm>
            <a:off x="107505" y="2571744"/>
            <a:ext cx="4680519" cy="4053087"/>
          </a:xfrm>
          <a:prstGeom prst="rect">
            <a:avLst/>
          </a:prstGeom>
          <a:ln>
            <a:noFill/>
          </a:ln>
          <a:effectLst>
            <a:softEdge rad="112500"/>
          </a:effectLst>
        </p:spPr>
      </p:pic>
      <p:sp>
        <p:nvSpPr>
          <p:cNvPr id="57348" name="مستطيل 1"/>
          <p:cNvSpPr>
            <a:spLocks noChangeArrowheads="1"/>
          </p:cNvSpPr>
          <p:nvPr/>
        </p:nvSpPr>
        <p:spPr bwMode="auto">
          <a:xfrm>
            <a:off x="539750" y="838200"/>
            <a:ext cx="8135938" cy="1557349"/>
          </a:xfrm>
          <a:prstGeom prst="rect">
            <a:avLst/>
          </a:prstGeom>
          <a:noFill/>
          <a:ln w="9525">
            <a:noFill/>
            <a:miter lim="800000"/>
            <a:headEnd/>
            <a:tailEnd/>
          </a:ln>
        </p:spPr>
        <p:txBody>
          <a:bodyPr>
            <a:spAutoFit/>
          </a:bodyPr>
          <a:lstStyle/>
          <a:p>
            <a:pPr algn="l" rtl="0">
              <a:spcBef>
                <a:spcPct val="20000"/>
              </a:spcBef>
              <a:buClr>
                <a:srgbClr val="5BD078"/>
              </a:buClr>
              <a:buSzPct val="95000"/>
            </a:pPr>
            <a:r>
              <a:rPr lang="en-US" sz="2800" b="1" dirty="0">
                <a:solidFill>
                  <a:srgbClr val="FFFF00"/>
                </a:solidFill>
                <a:cs typeface="Times New Roman" pitchFamily="18" charset="0"/>
              </a:rPr>
              <a:t>- Sensory Evaluation</a:t>
            </a:r>
          </a:p>
          <a:p>
            <a:pPr algn="l" rtl="0">
              <a:spcBef>
                <a:spcPct val="20000"/>
              </a:spcBef>
              <a:buClr>
                <a:srgbClr val="5BD078"/>
              </a:buClr>
              <a:buSzPct val="95000"/>
            </a:pPr>
            <a:r>
              <a:rPr lang="en-US" sz="2800" b="1" dirty="0">
                <a:solidFill>
                  <a:srgbClr val="FFFF00"/>
                </a:solidFill>
                <a:cs typeface="Times New Roman" pitchFamily="18" charset="0"/>
              </a:rPr>
              <a:t>- Statistically Analysis</a:t>
            </a:r>
            <a:endParaRPr lang="ar-SA" sz="2800" b="1" dirty="0">
              <a:solidFill>
                <a:srgbClr val="FFFF00"/>
              </a:solidFill>
              <a:cs typeface="Times New Roman" pitchFamily="18" charset="0"/>
            </a:endParaRPr>
          </a:p>
          <a:p>
            <a:pPr algn="l" rtl="0">
              <a:spcBef>
                <a:spcPct val="20000"/>
              </a:spcBef>
              <a:buClr>
                <a:srgbClr val="5BD078"/>
              </a:buClr>
              <a:buSzPct val="95000"/>
            </a:pPr>
            <a:r>
              <a:rPr lang="en-US" sz="2800" b="1" dirty="0">
                <a:solidFill>
                  <a:srgbClr val="FFFF00"/>
                </a:solidFill>
                <a:cs typeface="Times New Roman" pitchFamily="18" charset="0"/>
              </a:rPr>
              <a:t>(SAS software ver. 6.11.SAS Institute, Cary, NC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a:xfrm>
            <a:off x="1187450" y="2852738"/>
            <a:ext cx="6697663" cy="820737"/>
          </a:xfrm>
        </p:spPr>
        <p:txBody>
          <a:bodyPr rtlCol="1">
            <a:normAutofit/>
          </a:bodyPr>
          <a:lstStyle/>
          <a:p>
            <a:pPr marL="365760" indent="-283464" algn="ctr" rtl="0" eaLnBrk="1" fontAlgn="auto" hangingPunct="1">
              <a:spcAft>
                <a:spcPts val="0"/>
              </a:spcAft>
              <a:buNone/>
              <a:defRPr/>
            </a:pPr>
            <a:r>
              <a:rPr lang="en-US" b="1" dirty="0" smtClean="0">
                <a:solidFill>
                  <a:srgbClr val="C00000"/>
                </a:solidFill>
                <a:latin typeface="Times New Roman" pitchFamily="18" charset="0"/>
                <a:cs typeface="Times New Roman" pitchFamily="18" charset="0"/>
              </a:rPr>
              <a:t>RESULTS AND DISCUSSION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0" y="142852"/>
            <a:ext cx="9144000" cy="784830"/>
          </a:xfrm>
          <a:prstGeom prst="rect">
            <a:avLst/>
          </a:prstGeom>
          <a:noFill/>
          <a:ln w="9525">
            <a:noFill/>
            <a:miter lim="800000"/>
            <a:headEnd/>
            <a:tailEnd/>
          </a:ln>
          <a:effectLst/>
        </p:spPr>
        <p:txBody>
          <a:bodyPr wrap="square" lIns="228528" rIns="17457" bIns="0" anchor="ctr">
            <a:spAutoFit/>
          </a:bodyPr>
          <a:lstStyle/>
          <a:p>
            <a:pPr algn="ctr">
              <a:defRPr/>
            </a:pPr>
            <a:r>
              <a:rPr lang="en-US" sz="2400" b="1" dirty="0">
                <a:solidFill>
                  <a:srgbClr val="FF0000"/>
                </a:solidFill>
                <a:latin typeface="Times New Roman" pitchFamily="18" charset="0"/>
                <a:cs typeface="Times New Roman" pitchFamily="18" charset="0"/>
              </a:rPr>
              <a:t>Table (2): Effect of some solvents on extraction of pigments (mg/L)</a:t>
            </a:r>
            <a:endParaRPr lang="en-US" sz="2400" b="1" dirty="0">
              <a:solidFill>
                <a:srgbClr val="FF0000"/>
              </a:solidFill>
              <a:latin typeface="Times New Roman" pitchFamily="18" charset="0"/>
              <a:cs typeface="Traditional Arabic" pitchFamily="18" charset="-78"/>
            </a:endParaRPr>
          </a:p>
          <a:p>
            <a:pPr algn="ctr" eaLnBrk="0" hangingPunct="0">
              <a:defRPr/>
            </a:pPr>
            <a:endParaRPr lang="en-US" sz="2400" dirty="0">
              <a:latin typeface="Arial" pitchFamily="34" charset="0"/>
              <a:cs typeface="Arial" pitchFamily="34" charset="0"/>
            </a:endParaRPr>
          </a:p>
        </p:txBody>
      </p:sp>
      <p:graphicFrame>
        <p:nvGraphicFramePr>
          <p:cNvPr id="114792" name="Group 104"/>
          <p:cNvGraphicFramePr>
            <a:graphicFrameLocks noGrp="1"/>
          </p:cNvGraphicFramePr>
          <p:nvPr>
            <p:extLst>
              <p:ext uri="{D42A27DB-BD31-4B8C-83A1-F6EECF244321}">
                <p14:modId xmlns:p14="http://schemas.microsoft.com/office/powerpoint/2010/main" val="1480270640"/>
              </p:ext>
            </p:extLst>
          </p:nvPr>
        </p:nvGraphicFramePr>
        <p:xfrm>
          <a:off x="142844" y="785794"/>
          <a:ext cx="8858339" cy="5211128"/>
        </p:xfrm>
        <a:graphic>
          <a:graphicData uri="http://schemas.openxmlformats.org/drawingml/2006/table">
            <a:tbl>
              <a:tblPr/>
              <a:tblGrid>
                <a:gridCol w="1500198"/>
                <a:gridCol w="2316786"/>
                <a:gridCol w="1683742"/>
                <a:gridCol w="1714512"/>
                <a:gridCol w="1643101"/>
              </a:tblGrid>
              <a:tr h="385763">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ea typeface="Times New Roman" pitchFamily="18" charset="0"/>
                          <a:cs typeface="Traditional Arabic" pitchFamily="18" charset="-78"/>
                        </a:rPr>
                        <a:t>Citrus peels</a:t>
                      </a:r>
                      <a:endParaRPr kumimoji="0" lang="en-US" sz="2000" b="0" i="0" u="none" strike="noStrike" cap="none" normalizeH="0" baseline="0" dirty="0" smtClean="0">
                        <a:ln>
                          <a:noFill/>
                        </a:ln>
                        <a:solidFill>
                          <a:srgbClr val="FFC000"/>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ea typeface="Times New Roman" pitchFamily="18" charset="0"/>
                          <a:cs typeface="Traditional Arabic" pitchFamily="18" charset="-78"/>
                        </a:rPr>
                        <a:t>Solvents </a:t>
                      </a:r>
                      <a:endParaRPr kumimoji="0" lang="en-US" sz="2000" b="0" i="0" u="none" strike="noStrike" cap="none" normalizeH="0" baseline="0" dirty="0" smtClean="0">
                        <a:ln>
                          <a:noFill/>
                        </a:ln>
                        <a:solidFill>
                          <a:srgbClr val="FFC000"/>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ea typeface="Times New Roman" pitchFamily="18" charset="0"/>
                          <a:cs typeface="Traditional Arabic" pitchFamily="18" charset="-78"/>
                        </a:rPr>
                        <a:t>Chlorophyll           A</a:t>
                      </a:r>
                      <a:endParaRPr kumimoji="0" lang="en-US" sz="2000" b="0" i="0" u="none" strike="noStrike" cap="none" normalizeH="0" baseline="0" dirty="0" smtClean="0">
                        <a:ln>
                          <a:noFill/>
                        </a:ln>
                        <a:solidFill>
                          <a:srgbClr val="FFC000"/>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ea typeface="Times New Roman" pitchFamily="18" charset="0"/>
                          <a:cs typeface="Traditional Arabic" pitchFamily="18" charset="-78"/>
                        </a:rPr>
                        <a:t>Chlorophyll            B</a:t>
                      </a:r>
                      <a:endParaRPr kumimoji="0" lang="en-US" sz="2000" b="0" i="0" u="none" strike="noStrike" cap="none" normalizeH="0" baseline="0" dirty="0" smtClean="0">
                        <a:ln>
                          <a:noFill/>
                        </a:ln>
                        <a:solidFill>
                          <a:srgbClr val="FFC000"/>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ea typeface="Times New Roman" pitchFamily="18" charset="0"/>
                          <a:cs typeface="Traditional Arabic" pitchFamily="18" charset="-78"/>
                        </a:rPr>
                        <a:t>Total </a:t>
                      </a:r>
                      <a:r>
                        <a:rPr kumimoji="0" lang="en-US" sz="2000" b="1" i="0" u="none" strike="noStrike" cap="none" normalizeH="0" baseline="0" dirty="0" err="1" smtClean="0">
                          <a:ln>
                            <a:noFill/>
                          </a:ln>
                          <a:solidFill>
                            <a:srgbClr val="FFC000"/>
                          </a:solidFill>
                          <a:effectLst/>
                          <a:latin typeface="Times New Roman" pitchFamily="18" charset="0"/>
                          <a:ea typeface="Times New Roman" pitchFamily="18" charset="0"/>
                          <a:cs typeface="Traditional Arabic" pitchFamily="18" charset="-78"/>
                        </a:rPr>
                        <a:t>carotenoids</a:t>
                      </a:r>
                      <a:endParaRPr kumimoji="0" lang="en-US" sz="2000" b="0" i="0" u="none" strike="noStrike" cap="none" normalizeH="0" baseline="0" dirty="0" smtClean="0">
                        <a:ln>
                          <a:noFill/>
                        </a:ln>
                        <a:solidFill>
                          <a:srgbClr val="FFC000"/>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9638">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cs typeface="Traditional Arabic" pitchFamily="18" charset="-78"/>
                        </a:rPr>
                        <a:t>Sour orange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raditional Arabic" pitchFamily="18" charset="-78"/>
                        </a:rPr>
                        <a:t>Ethyl acetate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raditional Arabic" pitchFamily="18" charset="-78"/>
                        </a:rPr>
                        <a:t>Acetone    85%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Petroleum ether</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raditional Arabic" pitchFamily="18" charset="-78"/>
                        </a:rPr>
                        <a:t>n.hexane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              Ethanol     90%</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0.15</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0.15</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0.06</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0.11</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0.02</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0.12</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0.12</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0.29</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0.03</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raditional Arabic" pitchFamily="18" charset="-78"/>
                        </a:rPr>
                        <a:t>5.65</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raditional Arabic" pitchFamily="18" charset="-78"/>
                        </a:rPr>
                        <a:t>4.63</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4.56</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4.45</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3.22</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30450">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ea typeface="Times New Roman" pitchFamily="18" charset="0"/>
                          <a:cs typeface="Traditional Arabic" pitchFamily="18" charset="-78"/>
                        </a:rPr>
                        <a:t>Grape fruit</a:t>
                      </a:r>
                      <a:endParaRPr kumimoji="0" lang="en-US" sz="2400" b="0" i="0" u="none" strike="noStrike" cap="none" normalizeH="0" baseline="0" dirty="0" smtClean="0">
                        <a:ln>
                          <a:noFill/>
                        </a:ln>
                        <a:solidFill>
                          <a:srgbClr val="FFC000"/>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E</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raditional Arabic" pitchFamily="18" charset="-78"/>
                        </a:rPr>
                        <a:t>thyl acetate</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raditional Arabic" pitchFamily="18" charset="-78"/>
                        </a:rPr>
                        <a:t>Acetone    85%</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Petroleum ether</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raditional Arabic" pitchFamily="18" charset="-78"/>
                        </a:rPr>
                        <a:t>n.hexane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Ethanol     90%</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0.08</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0.17</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0.23</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0.14</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0.08</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0.03</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0.11</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0.02</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0.23</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0.18</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raditional Arabic" pitchFamily="18" charset="-78"/>
                        </a:rPr>
                        <a:t>1.42</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raditional Arabic" pitchFamily="18" charset="-78"/>
                        </a:rPr>
                        <a:t>1.26</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1.10</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0.62</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0.61</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772" name="Rectangle 101"/>
          <p:cNvSpPr>
            <a:spLocks noChangeArrowheads="1"/>
          </p:cNvSpPr>
          <p:nvPr/>
        </p:nvSpPr>
        <p:spPr bwMode="auto">
          <a:xfrm>
            <a:off x="0" y="5710238"/>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idx="1"/>
          </p:nvPr>
        </p:nvSpPr>
        <p:spPr>
          <a:xfrm>
            <a:off x="500035" y="2997200"/>
            <a:ext cx="8143932" cy="2232025"/>
          </a:xfrm>
        </p:spPr>
        <p:txBody>
          <a:bodyPr rtlCol="1">
            <a:normAutofit/>
          </a:bodyPr>
          <a:lstStyle/>
          <a:p>
            <a:pPr marL="1298448" lvl="4" indent="-182880" algn="ctr" eaLnBrk="1" fontAlgn="auto" hangingPunct="1">
              <a:spcAft>
                <a:spcPts val="0"/>
              </a:spcAft>
              <a:buClr>
                <a:schemeClr val="accent4"/>
              </a:buClr>
              <a:buFontTx/>
              <a:buNone/>
              <a:defRPr/>
            </a:pPr>
            <a:r>
              <a:rPr lang="en-US" sz="2800" b="1" dirty="0" smtClean="0">
                <a:solidFill>
                  <a:srgbClr val="FF0000"/>
                </a:solidFill>
                <a:latin typeface="Times New Roman" pitchFamily="18" charset="0"/>
                <a:ea typeface="Tahoma" pitchFamily="34" charset="0"/>
                <a:cs typeface="Times New Roman" pitchFamily="18" charset="0"/>
              </a:rPr>
              <a:t>Ethyl acetate is the best solvent followed by  </a:t>
            </a:r>
            <a:r>
              <a:rPr lang="en-US" sz="2800" b="1" dirty="0" err="1" smtClean="0">
                <a:solidFill>
                  <a:srgbClr val="FF0000"/>
                </a:solidFill>
                <a:latin typeface="Times New Roman" pitchFamily="18" charset="0"/>
                <a:ea typeface="Tahoma" pitchFamily="34" charset="0"/>
                <a:cs typeface="Times New Roman" pitchFamily="18" charset="0"/>
              </a:rPr>
              <a:t>Aceton</a:t>
            </a:r>
            <a:r>
              <a:rPr lang="en-US" sz="2800" b="1" dirty="0" smtClean="0">
                <a:solidFill>
                  <a:srgbClr val="FF0000"/>
                </a:solidFill>
                <a:latin typeface="Times New Roman" pitchFamily="18" charset="0"/>
                <a:ea typeface="Tahoma" pitchFamily="34" charset="0"/>
                <a:cs typeface="Times New Roman" pitchFamily="18" charset="0"/>
              </a:rPr>
              <a:t>  85 %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ChangeArrowheads="1"/>
          </p:cNvSpPr>
          <p:nvPr/>
        </p:nvSpPr>
        <p:spPr bwMode="auto">
          <a:xfrm>
            <a:off x="214282" y="-71462"/>
            <a:ext cx="8929718" cy="353943"/>
          </a:xfrm>
          <a:prstGeom prst="rect">
            <a:avLst/>
          </a:prstGeom>
          <a:noFill/>
          <a:ln w="9525">
            <a:noFill/>
            <a:miter lim="800000"/>
            <a:headEnd/>
            <a:tailEnd/>
          </a:ln>
          <a:effectLst/>
        </p:spPr>
        <p:txBody>
          <a:bodyPr wrap="square" lIns="228528" rIns="228528" bIns="0" anchor="ctr">
            <a:spAutoFit/>
          </a:bodyPr>
          <a:lstStyle/>
          <a:p>
            <a:pPr algn="ctr" rtl="0">
              <a:defRPr/>
            </a:pPr>
            <a:r>
              <a:rPr lang="en-US" sz="2000" b="1" dirty="0">
                <a:solidFill>
                  <a:srgbClr val="FF0000"/>
                </a:solidFill>
                <a:latin typeface="Times New Roman" pitchFamily="18" charset="0"/>
                <a:cs typeface="Times New Roman" pitchFamily="18" charset="0"/>
              </a:rPr>
              <a:t>Table (3): Identification of </a:t>
            </a:r>
            <a:r>
              <a:rPr lang="en-US" sz="2000" b="1" dirty="0" err="1">
                <a:solidFill>
                  <a:srgbClr val="FF0000"/>
                </a:solidFill>
                <a:latin typeface="Times New Roman" pitchFamily="18" charset="0"/>
                <a:cs typeface="Times New Roman" pitchFamily="18" charset="0"/>
              </a:rPr>
              <a:t>carotenoid</a:t>
            </a:r>
            <a:r>
              <a:rPr lang="en-US" sz="2000" b="1" dirty="0">
                <a:solidFill>
                  <a:srgbClr val="FF0000"/>
                </a:solidFill>
                <a:latin typeface="Times New Roman" pitchFamily="18" charset="0"/>
                <a:cs typeface="Times New Roman" pitchFamily="18" charset="0"/>
              </a:rPr>
              <a:t> pigments of Sour orange and </a:t>
            </a:r>
            <a:r>
              <a:rPr lang="en-US" sz="2000" b="1" dirty="0" smtClean="0">
                <a:solidFill>
                  <a:srgbClr val="FF0000"/>
                </a:solidFill>
                <a:latin typeface="Times New Roman" pitchFamily="18" charset="0"/>
                <a:cs typeface="Times New Roman" pitchFamily="18" charset="0"/>
              </a:rPr>
              <a:t>G. fruits</a:t>
            </a:r>
            <a:endParaRPr lang="en-US" sz="2400" dirty="0">
              <a:latin typeface="Arial" pitchFamily="34" charset="0"/>
              <a:cs typeface="Arial" pitchFamily="34" charset="0"/>
            </a:endParaRPr>
          </a:p>
        </p:txBody>
      </p:sp>
      <p:graphicFrame>
        <p:nvGraphicFramePr>
          <p:cNvPr id="115992" name="Group 280"/>
          <p:cNvGraphicFramePr>
            <a:graphicFrameLocks noGrp="1"/>
          </p:cNvGraphicFramePr>
          <p:nvPr>
            <p:extLst>
              <p:ext uri="{D42A27DB-BD31-4B8C-83A1-F6EECF244321}">
                <p14:modId xmlns:p14="http://schemas.microsoft.com/office/powerpoint/2010/main" val="3424065744"/>
              </p:ext>
            </p:extLst>
          </p:nvPr>
        </p:nvGraphicFramePr>
        <p:xfrm>
          <a:off x="285720" y="148857"/>
          <a:ext cx="8572560" cy="6563082"/>
        </p:xfrm>
        <a:graphic>
          <a:graphicData uri="http://schemas.openxmlformats.org/drawingml/2006/table">
            <a:tbl>
              <a:tblPr/>
              <a:tblGrid>
                <a:gridCol w="2340047"/>
                <a:gridCol w="3379826"/>
                <a:gridCol w="2852687"/>
              </a:tblGrid>
              <a:tr h="61948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C000"/>
                          </a:solidFill>
                          <a:effectLst/>
                          <a:latin typeface="Times New Roman" pitchFamily="18" charset="0"/>
                          <a:cs typeface="Times New Roman" pitchFamily="18" charset="0"/>
                        </a:rPr>
                        <a:t>Type of Citrus peels</a:t>
                      </a:r>
                      <a:endParaRPr kumimoji="0" lang="en-US" sz="1800" b="1"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C000"/>
                          </a:solidFill>
                          <a:effectLst/>
                          <a:latin typeface="Times New Roman" pitchFamily="18" charset="0"/>
                          <a:cs typeface="Times New Roman" pitchFamily="18" charset="0"/>
                        </a:rPr>
                        <a:t>Identified  </a:t>
                      </a:r>
                      <a:r>
                        <a:rPr kumimoji="0" lang="en-US" sz="1800" b="1" i="0" u="none" strike="noStrike" cap="none" normalizeH="0" baseline="0" dirty="0" err="1" smtClean="0">
                          <a:ln>
                            <a:noFill/>
                          </a:ln>
                          <a:solidFill>
                            <a:srgbClr val="FFC000"/>
                          </a:solidFill>
                          <a:effectLst/>
                          <a:latin typeface="Times New Roman" pitchFamily="18" charset="0"/>
                          <a:cs typeface="Times New Roman" pitchFamily="18" charset="0"/>
                        </a:rPr>
                        <a:t>carotenoids</a:t>
                      </a:r>
                      <a:endParaRPr kumimoji="0" lang="en-US" sz="1800" b="1"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C000"/>
                          </a:solidFill>
                          <a:effectLst/>
                          <a:latin typeface="Times New Roman" pitchFamily="18" charset="0"/>
                          <a:cs typeface="Times New Roman" pitchFamily="18" charset="0"/>
                        </a:rPr>
                        <a:t>%</a:t>
                      </a:r>
                      <a:endParaRPr kumimoji="0" lang="en-US" sz="1800" b="1"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rowSpan="9">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C000"/>
                          </a:solidFill>
                          <a:effectLst/>
                          <a:latin typeface="Times New Roman" pitchFamily="18" charset="0"/>
                          <a:cs typeface="Times New Roman" pitchFamily="18" charset="0"/>
                        </a:rPr>
                        <a:t>Sour orange</a:t>
                      </a:r>
                      <a:endParaRPr kumimoji="0" lang="en-US" sz="1800" b="1"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Antheraxanthin</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39.22</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Zeaxanthin</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26.40</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Cryptoxanthin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5.53</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Unidentified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0.53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Unidentified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0.71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Lutein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5.76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Canthaxanthin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5.20</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Capsanthin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4.88</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β-Carotene</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9.20</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rowSpan="6">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C000"/>
                          </a:solidFill>
                          <a:effectLst/>
                          <a:latin typeface="Times New Roman" pitchFamily="18" charset="0"/>
                          <a:cs typeface="Times New Roman" pitchFamily="18" charset="0"/>
                        </a:rPr>
                        <a:t>Grape fruit</a:t>
                      </a:r>
                      <a:endParaRPr kumimoji="0" lang="en-US" sz="1800" b="1"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Antheraxanthin</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36.76</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Zeaxanthin</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25.66</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Violaxanthin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6.30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Lutein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9.41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Cryptoxanthin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7.75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990">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β-Carotene</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8.75</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851" name="Rectangle 276"/>
          <p:cNvSpPr>
            <a:spLocks noChangeArrowheads="1"/>
          </p:cNvSpPr>
          <p:nvPr/>
        </p:nvSpPr>
        <p:spPr bwMode="auto">
          <a:xfrm>
            <a:off x="0" y="6238875"/>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6"/>
          <p:cNvSpPr>
            <a:spLocks noChangeArrowheads="1"/>
          </p:cNvSpPr>
          <p:nvPr/>
        </p:nvSpPr>
        <p:spPr bwMode="auto">
          <a:xfrm>
            <a:off x="642911" y="142852"/>
            <a:ext cx="8032778" cy="784830"/>
          </a:xfrm>
          <a:prstGeom prst="rect">
            <a:avLst/>
          </a:prstGeom>
          <a:noFill/>
          <a:ln w="9525">
            <a:noFill/>
            <a:miter lim="800000"/>
            <a:headEnd/>
            <a:tailEnd/>
          </a:ln>
        </p:spPr>
        <p:txBody>
          <a:bodyPr wrap="square" lIns="228528" rIns="17457" bIns="0" anchor="ctr">
            <a:spAutoFit/>
          </a:bodyPr>
          <a:lstStyle/>
          <a:p>
            <a:pPr algn="l" rtl="0"/>
            <a:r>
              <a:rPr lang="en-US" sz="2400" b="1" dirty="0">
                <a:solidFill>
                  <a:srgbClr val="FF0000"/>
                </a:solidFill>
                <a:latin typeface="Times New Roman" pitchFamily="18" charset="0"/>
                <a:cs typeface="Times New Roman" pitchFamily="18" charset="0"/>
              </a:rPr>
              <a:t>Table (4): The effect of pH value on the stability of </a:t>
            </a:r>
            <a:r>
              <a:rPr lang="en-US" sz="2400" b="1" dirty="0" err="1">
                <a:solidFill>
                  <a:srgbClr val="FF0000"/>
                </a:solidFill>
                <a:latin typeface="Times New Roman" pitchFamily="18" charset="0"/>
                <a:cs typeface="Times New Roman" pitchFamily="18" charset="0"/>
              </a:rPr>
              <a:t>carotenoids</a:t>
            </a:r>
            <a:r>
              <a:rPr lang="en-US" sz="2400" b="1" dirty="0">
                <a:solidFill>
                  <a:srgbClr val="FF0000"/>
                </a:solidFill>
                <a:latin typeface="Times New Roman" pitchFamily="18" charset="0"/>
                <a:cs typeface="Times New Roman" pitchFamily="18" charset="0"/>
              </a:rPr>
              <a:t> extracted from  Sour orange and Grape </a:t>
            </a:r>
            <a:r>
              <a:rPr lang="en-US" sz="2400" b="1" dirty="0" smtClean="0">
                <a:solidFill>
                  <a:srgbClr val="FF0000"/>
                </a:solidFill>
                <a:latin typeface="Times New Roman" pitchFamily="18" charset="0"/>
                <a:cs typeface="Times New Roman" pitchFamily="18" charset="0"/>
              </a:rPr>
              <a:t>fruit</a:t>
            </a:r>
            <a:endParaRPr lang="en-US" sz="2400" b="1" dirty="0"/>
          </a:p>
        </p:txBody>
      </p:sp>
      <p:graphicFrame>
        <p:nvGraphicFramePr>
          <p:cNvPr id="206151" name="Group 327"/>
          <p:cNvGraphicFramePr>
            <a:graphicFrameLocks noGrp="1"/>
          </p:cNvGraphicFramePr>
          <p:nvPr>
            <p:extLst>
              <p:ext uri="{D42A27DB-BD31-4B8C-83A1-F6EECF244321}">
                <p14:modId xmlns:p14="http://schemas.microsoft.com/office/powerpoint/2010/main" val="1920999101"/>
              </p:ext>
            </p:extLst>
          </p:nvPr>
        </p:nvGraphicFramePr>
        <p:xfrm>
          <a:off x="500033" y="1071546"/>
          <a:ext cx="8429684" cy="5568945"/>
        </p:xfrm>
        <a:graphic>
          <a:graphicData uri="http://schemas.openxmlformats.org/drawingml/2006/table">
            <a:tbl>
              <a:tblPr/>
              <a:tblGrid>
                <a:gridCol w="1098165"/>
                <a:gridCol w="1673400"/>
                <a:gridCol w="1887782"/>
                <a:gridCol w="1950535"/>
                <a:gridCol w="1819802"/>
              </a:tblGrid>
              <a:tr h="4556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ea typeface="Times New Roman" pitchFamily="18" charset="0"/>
                          <a:cs typeface="Arabic Transparent" pitchFamily="2" charset="0"/>
                        </a:rPr>
                        <a:t>PH value</a:t>
                      </a:r>
                      <a:endParaRPr kumimoji="0" lang="en-US" sz="2400" b="1" i="0" u="none" strike="noStrike" cap="none" normalizeH="0" baseline="0" dirty="0" smtClean="0">
                        <a:ln>
                          <a:noFill/>
                        </a:ln>
                        <a:solidFill>
                          <a:srgbClr val="FFC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cs typeface="Traditional Arabic" pitchFamily="18" charset="-78"/>
                        </a:rPr>
                        <a:t>Sour Orange Peels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cs typeface="Traditional Arabic" pitchFamily="18" charset="-78"/>
                        </a:rPr>
                        <a:t>Grape Fruit Peels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r>
              <a:tr h="60070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ar-SA" sz="2000" b="0" i="0" u="none" strike="noStrike" cap="none" normalizeH="0" baseline="0" smtClean="0">
                        <a:ln>
                          <a:noFill/>
                        </a:ln>
                        <a:solidFill>
                          <a:srgbClr val="FFC00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Times New Roman" pitchFamily="18" charset="0"/>
                          <a:ea typeface="Times New Roman" pitchFamily="18" charset="0"/>
                          <a:cs typeface="Arabic Transparent" pitchFamily="2" charset="0"/>
                        </a:rPr>
                        <a:t>Retention %</a:t>
                      </a:r>
                      <a:endParaRPr kumimoji="0" lang="en-US" sz="2000" b="0" i="0" u="none" strike="noStrike" cap="none" normalizeH="0" baseline="0" dirty="0" smtClean="0">
                        <a:ln>
                          <a:noFill/>
                        </a:ln>
                        <a:solidFill>
                          <a:srgbClr val="FFC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Times New Roman" pitchFamily="18" charset="0"/>
                          <a:ea typeface="Times New Roman" pitchFamily="18" charset="0"/>
                          <a:cs typeface="Arabic Transparent" pitchFamily="2" charset="0"/>
                        </a:rPr>
                        <a:t>Degradation %</a:t>
                      </a:r>
                      <a:endParaRPr kumimoji="0" lang="en-US" sz="2000" b="0" i="0" u="none" strike="noStrike" cap="none" normalizeH="0" baseline="0" dirty="0" smtClean="0">
                        <a:ln>
                          <a:noFill/>
                        </a:ln>
                        <a:solidFill>
                          <a:srgbClr val="FFC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Times New Roman" pitchFamily="18" charset="0"/>
                          <a:ea typeface="Times New Roman" pitchFamily="18" charset="0"/>
                          <a:cs typeface="Arabic Transparent" pitchFamily="2" charset="0"/>
                        </a:rPr>
                        <a:t>Retention %</a:t>
                      </a:r>
                      <a:endParaRPr kumimoji="0" lang="en-US" sz="2000" b="0" i="0" u="none" strike="noStrike" cap="none" normalizeH="0" baseline="0" dirty="0" smtClean="0">
                        <a:ln>
                          <a:noFill/>
                        </a:ln>
                        <a:solidFill>
                          <a:srgbClr val="FFC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Times New Roman" pitchFamily="18" charset="0"/>
                          <a:cs typeface="Arabic Transparent" pitchFamily="2" charset="0"/>
                        </a:rPr>
                        <a:t>Degradation %</a:t>
                      </a:r>
                      <a:endParaRPr kumimoji="0" lang="en-US" sz="2000" b="1" i="0" u="none" strike="noStrike" cap="none" normalizeH="0" baseline="0" dirty="0" smtClean="0">
                        <a:ln>
                          <a:noFill/>
                        </a:ln>
                        <a:solidFill>
                          <a:srgbClr val="FFC000"/>
                        </a:solidFill>
                        <a:effectLst/>
                        <a:latin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C000"/>
                          </a:solidFill>
                          <a:effectLst/>
                          <a:latin typeface="Times New Roman" pitchFamily="18" charset="0"/>
                          <a:ea typeface="Times New Roman" pitchFamily="18" charset="0"/>
                          <a:cs typeface="Arabic Transparent" pitchFamily="2" charset="0"/>
                        </a:rPr>
                        <a:t>2</a:t>
                      </a:r>
                      <a:endParaRPr kumimoji="0" lang="en-US" sz="2800" b="0" i="0" u="none" strike="noStrike" cap="none" normalizeH="0" baseline="0" dirty="0" smtClean="0">
                        <a:ln>
                          <a:noFill/>
                        </a:ln>
                        <a:solidFill>
                          <a:srgbClr val="FFC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pitchFamily="2" charset="0"/>
                        </a:rPr>
                        <a:t>45.36</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54.32</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39.53</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60.63</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C000"/>
                          </a:solidFill>
                          <a:effectLst/>
                          <a:latin typeface="Times New Roman" pitchFamily="18" charset="0"/>
                          <a:ea typeface="Times New Roman" pitchFamily="18" charset="0"/>
                          <a:cs typeface="Arabic Transparent" pitchFamily="2" charset="0"/>
                        </a:rPr>
                        <a:t>3</a:t>
                      </a:r>
                      <a:endParaRPr kumimoji="0" lang="en-US" sz="2800" b="0" i="0" u="none" strike="noStrike" cap="none" normalizeH="0" baseline="0" dirty="0" smtClean="0">
                        <a:ln>
                          <a:noFill/>
                        </a:ln>
                        <a:solidFill>
                          <a:srgbClr val="FFC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pitchFamily="2" charset="0"/>
                        </a:rPr>
                        <a:t>55.02</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pitchFamily="2" charset="0"/>
                        </a:rPr>
                        <a:t>45.33</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52.66</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47.12</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C000"/>
                          </a:solidFill>
                          <a:effectLst/>
                          <a:latin typeface="Times New Roman" pitchFamily="18" charset="0"/>
                          <a:ea typeface="Times New Roman" pitchFamily="18" charset="0"/>
                          <a:cs typeface="Arabic Transparent" pitchFamily="2" charset="0"/>
                        </a:rPr>
                        <a:t>4</a:t>
                      </a:r>
                      <a:endParaRPr kumimoji="0" lang="en-US" sz="2800" b="0" i="0" u="none" strike="noStrike" cap="none" normalizeH="0" baseline="0" dirty="0" smtClean="0">
                        <a:ln>
                          <a:noFill/>
                        </a:ln>
                        <a:solidFill>
                          <a:srgbClr val="FFC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71.33</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pitchFamily="2" charset="0"/>
                        </a:rPr>
                        <a:t>28.36</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70.12</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pitchFamily="2" charset="0"/>
                        </a:rPr>
                        <a:t>29.87</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C000"/>
                          </a:solidFill>
                          <a:effectLst/>
                          <a:latin typeface="Times New Roman" pitchFamily="18" charset="0"/>
                          <a:ea typeface="Times New Roman" pitchFamily="18" charset="0"/>
                          <a:cs typeface="Arabic Transparent" pitchFamily="2" charset="0"/>
                        </a:rPr>
                        <a:t>5</a:t>
                      </a:r>
                      <a:endParaRPr kumimoji="0" lang="en-US" sz="2800" b="0" i="0" u="none" strike="noStrike" cap="none" normalizeH="0" baseline="0" dirty="0" smtClean="0">
                        <a:ln>
                          <a:noFill/>
                        </a:ln>
                        <a:solidFill>
                          <a:srgbClr val="FFC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pitchFamily="2" charset="0"/>
                        </a:rPr>
                        <a:t>82.25</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17.82</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pitchFamily="2" charset="0"/>
                        </a:rPr>
                        <a:t>80.54</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19.32</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C000"/>
                          </a:solidFill>
                          <a:effectLst/>
                          <a:latin typeface="Times New Roman" pitchFamily="18" charset="0"/>
                          <a:ea typeface="Times New Roman" pitchFamily="18" charset="0"/>
                          <a:cs typeface="Arabic Transparent" pitchFamily="2" charset="0"/>
                        </a:rPr>
                        <a:t>6</a:t>
                      </a:r>
                      <a:endParaRPr kumimoji="0" lang="en-US" sz="2800" b="0" i="0" u="none" strike="noStrike" cap="none" normalizeH="0" baseline="0" dirty="0" smtClean="0">
                        <a:ln>
                          <a:noFill/>
                        </a:ln>
                        <a:solidFill>
                          <a:srgbClr val="FFC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93.31</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6.11</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pitchFamily="2" charset="0"/>
                        </a:rPr>
                        <a:t>96.51</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3.56</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C000"/>
                          </a:solidFill>
                          <a:effectLst/>
                          <a:latin typeface="Times New Roman" pitchFamily="18" charset="0"/>
                          <a:ea typeface="Times New Roman" pitchFamily="18" charset="0"/>
                          <a:cs typeface="Arabic Transparent" pitchFamily="2" charset="0"/>
                        </a:rPr>
                        <a:t>7</a:t>
                      </a:r>
                      <a:endParaRPr kumimoji="0" lang="en-US" sz="2800" b="0" i="0" u="none" strike="noStrike" cap="none" normalizeH="0" baseline="0" dirty="0" smtClean="0">
                        <a:ln>
                          <a:noFill/>
                        </a:ln>
                        <a:solidFill>
                          <a:srgbClr val="FFC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Arabic Transparent" pitchFamily="2" charset="0"/>
                        </a:rPr>
                        <a:t>97.13</a:t>
                      </a:r>
                      <a:endPar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Arabic Transparent" pitchFamily="2" charset="0"/>
                        </a:rPr>
                        <a:t>2.77</a:t>
                      </a:r>
                      <a:endPar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Arabic Transparent" pitchFamily="2" charset="0"/>
                        </a:rPr>
                        <a:t>96.43</a:t>
                      </a:r>
                      <a:endPar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Arabic Transparent" pitchFamily="2" charset="0"/>
                        </a:rPr>
                        <a:t>3.45</a:t>
                      </a:r>
                      <a:endPar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C000"/>
                          </a:solidFill>
                          <a:effectLst/>
                          <a:latin typeface="Times New Roman" pitchFamily="18" charset="0"/>
                          <a:ea typeface="Times New Roman" pitchFamily="18" charset="0"/>
                          <a:cs typeface="Arabic Transparent" pitchFamily="2" charset="0"/>
                        </a:rPr>
                        <a:t>8</a:t>
                      </a:r>
                      <a:endParaRPr kumimoji="0" lang="en-US" sz="2800" b="0" i="0" u="none" strike="noStrike" cap="none" normalizeH="0" baseline="0" dirty="0" smtClean="0">
                        <a:ln>
                          <a:noFill/>
                        </a:ln>
                        <a:solidFill>
                          <a:srgbClr val="FFC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86.54</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13.16</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pitchFamily="2" charset="0"/>
                        </a:rPr>
                        <a:t>78.21</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pitchFamily="2" charset="0"/>
                        </a:rPr>
                        <a:t>22.32</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C000"/>
                          </a:solidFill>
                          <a:effectLst/>
                          <a:latin typeface="Times New Roman" pitchFamily="18" charset="0"/>
                          <a:ea typeface="Times New Roman" pitchFamily="18" charset="0"/>
                          <a:cs typeface="Arabic Transparent" pitchFamily="2" charset="0"/>
                        </a:rPr>
                        <a:t>9</a:t>
                      </a:r>
                      <a:endParaRPr kumimoji="0" lang="en-US" sz="2800" b="0" i="0" u="none" strike="noStrike" cap="none" normalizeH="0" baseline="0" dirty="0" smtClean="0">
                        <a:ln>
                          <a:noFill/>
                        </a:ln>
                        <a:solidFill>
                          <a:srgbClr val="FFC000"/>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79.36</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pitchFamily="2" charset="0"/>
                        </a:rPr>
                        <a:t>20.11</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0"/>
                        </a:rPr>
                        <a:t>77.76</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abic Transparent" pitchFamily="2" charset="0"/>
                        </a:rPr>
                        <a:t>22.21</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884" name="Rectangle 328"/>
          <p:cNvSpPr>
            <a:spLocks noChangeArrowheads="1"/>
          </p:cNvSpPr>
          <p:nvPr/>
        </p:nvSpPr>
        <p:spPr bwMode="auto">
          <a:xfrm>
            <a:off x="719138" y="5114925"/>
            <a:ext cx="184150" cy="549275"/>
          </a:xfrm>
          <a:prstGeom prst="rect">
            <a:avLst/>
          </a:prstGeom>
          <a:noFill/>
          <a:ln w="9525">
            <a:noFill/>
            <a:miter lim="800000"/>
            <a:headEnd/>
            <a:tailEnd/>
          </a:ln>
        </p:spPr>
        <p:txBody>
          <a:bodyPr wrap="none" anchor="ctr">
            <a:spAutoFit/>
          </a:bodyPr>
          <a:lstStyle/>
          <a:p>
            <a:r>
              <a:rPr lang="en-US" sz="1200" b="1">
                <a:latin typeface="Tahoma" pitchFamily="34" charset="0"/>
                <a:ea typeface="Times New Roman" pitchFamily="18" charset="0"/>
                <a:cs typeface="Traditional Arabic" pitchFamily="2" charset="-78"/>
              </a:rPr>
              <a:t/>
            </a:r>
            <a:br>
              <a:rPr lang="en-US" sz="1200" b="1">
                <a:latin typeface="Tahoma" pitchFamily="34" charset="0"/>
                <a:ea typeface="Times New Roman" pitchFamily="18" charset="0"/>
                <a:cs typeface="Traditional Arabic" pitchFamily="2" charset="-78"/>
              </a:rPr>
            </a:br>
            <a:endParaRPr lang="en-US">
              <a:ea typeface="Times New Roman" pitchFamily="18" charset="0"/>
              <a:cs typeface="Traditional Arabic" pitchFamily="2" charset="-7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ChangeArrowheads="1"/>
          </p:cNvSpPr>
          <p:nvPr/>
        </p:nvSpPr>
        <p:spPr bwMode="auto">
          <a:xfrm>
            <a:off x="142844" y="260350"/>
            <a:ext cx="8929717" cy="1200329"/>
          </a:xfrm>
          <a:prstGeom prst="rect">
            <a:avLst/>
          </a:prstGeom>
          <a:noFill/>
          <a:ln w="9525">
            <a:noFill/>
            <a:miter lim="800000"/>
            <a:headEnd/>
            <a:tailEnd/>
          </a:ln>
          <a:effectLst/>
        </p:spPr>
        <p:txBody>
          <a:bodyPr wrap="square" anchor="ctr">
            <a:spAutoFit/>
          </a:bodyPr>
          <a:lstStyle/>
          <a:p>
            <a:pPr algn="l" rtl="0">
              <a:defRPr/>
            </a:pPr>
            <a:r>
              <a:rPr lang="en-US" sz="2400" b="1" dirty="0">
                <a:solidFill>
                  <a:srgbClr val="FF0000"/>
                </a:solidFill>
                <a:latin typeface="Times New Roman" pitchFamily="18" charset="0"/>
                <a:cs typeface="Times New Roman" pitchFamily="18" charset="0"/>
              </a:rPr>
              <a:t>Table (5): Effect of oxygen on the stability of </a:t>
            </a:r>
            <a:r>
              <a:rPr lang="en-US" sz="2400" b="1" dirty="0" err="1">
                <a:solidFill>
                  <a:srgbClr val="FF0000"/>
                </a:solidFill>
                <a:latin typeface="Times New Roman" pitchFamily="18" charset="0"/>
                <a:cs typeface="Times New Roman" pitchFamily="18" charset="0"/>
              </a:rPr>
              <a:t>carotenoids</a:t>
            </a:r>
            <a:r>
              <a:rPr lang="en-US" sz="2400" b="1" dirty="0">
                <a:solidFill>
                  <a:srgbClr val="FF0000"/>
                </a:solidFill>
                <a:latin typeface="Times New Roman" pitchFamily="18" charset="0"/>
                <a:cs typeface="Times New Roman" pitchFamily="18" charset="0"/>
              </a:rPr>
              <a:t> extracted </a:t>
            </a:r>
            <a:endParaRPr lang="en-US" sz="2400" b="1" dirty="0" smtClean="0">
              <a:solidFill>
                <a:srgbClr val="FF0000"/>
              </a:solidFill>
              <a:latin typeface="Times New Roman" pitchFamily="18" charset="0"/>
              <a:cs typeface="Times New Roman" pitchFamily="18" charset="0"/>
            </a:endParaRPr>
          </a:p>
          <a:p>
            <a:pPr algn="l" rtl="0">
              <a:defRPr/>
            </a:pPr>
            <a:r>
              <a:rPr lang="en-US" sz="2400" b="1" dirty="0" smtClean="0">
                <a:solidFill>
                  <a:srgbClr val="FF0000"/>
                </a:solidFill>
                <a:latin typeface="Times New Roman" pitchFamily="18" charset="0"/>
                <a:cs typeface="Times New Roman" pitchFamily="18" charset="0"/>
              </a:rPr>
              <a:t>                  from </a:t>
            </a:r>
            <a:r>
              <a:rPr lang="en-US" sz="2400" b="1" dirty="0">
                <a:solidFill>
                  <a:srgbClr val="FF0000"/>
                </a:solidFill>
                <a:latin typeface="Times New Roman" pitchFamily="18" charset="0"/>
                <a:cs typeface="Times New Roman" pitchFamily="18" charset="0"/>
              </a:rPr>
              <a:t>Sour orange and Grape fruit .</a:t>
            </a:r>
          </a:p>
          <a:p>
            <a:pPr eaLnBrk="0" hangingPunct="0">
              <a:defRPr/>
            </a:pPr>
            <a:endParaRPr lang="en-US" sz="2400" dirty="0">
              <a:latin typeface="Times New Roman" pitchFamily="18" charset="0"/>
              <a:cs typeface="Times New Roman" pitchFamily="18" charset="0"/>
            </a:endParaRPr>
          </a:p>
        </p:txBody>
      </p:sp>
      <p:graphicFrame>
        <p:nvGraphicFramePr>
          <p:cNvPr id="117005" name="Group 269"/>
          <p:cNvGraphicFramePr>
            <a:graphicFrameLocks noGrp="1"/>
          </p:cNvGraphicFramePr>
          <p:nvPr>
            <p:extLst>
              <p:ext uri="{D42A27DB-BD31-4B8C-83A1-F6EECF244321}">
                <p14:modId xmlns:p14="http://schemas.microsoft.com/office/powerpoint/2010/main" val="2790520534"/>
              </p:ext>
            </p:extLst>
          </p:nvPr>
        </p:nvGraphicFramePr>
        <p:xfrm>
          <a:off x="-1" y="1214422"/>
          <a:ext cx="8964514" cy="5301617"/>
        </p:xfrm>
        <a:graphic>
          <a:graphicData uri="http://schemas.openxmlformats.org/drawingml/2006/table">
            <a:tbl>
              <a:tblPr/>
              <a:tblGrid>
                <a:gridCol w="3131849"/>
                <a:gridCol w="1337957"/>
                <a:gridCol w="1604587"/>
                <a:gridCol w="1279310"/>
                <a:gridCol w="1610811"/>
              </a:tblGrid>
              <a:tr h="749300">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Citrus peels</a:t>
                      </a:r>
                      <a:endParaRPr kumimoji="0" lang="en-US" sz="2000" b="1" i="1" u="none" strike="noStrike" cap="none" normalizeH="0" baseline="0" dirty="0" smtClean="0">
                        <a:ln>
                          <a:noFill/>
                        </a:ln>
                        <a:solidFill>
                          <a:srgbClr val="FFC000"/>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C000"/>
                          </a:solidFill>
                          <a:effectLst/>
                          <a:latin typeface="Times New Roman" pitchFamily="18" charset="0"/>
                          <a:ea typeface="Times New Roman" pitchFamily="18" charset="0"/>
                          <a:cs typeface="Traditional Arabic" pitchFamily="18" charset="-78"/>
                        </a:rPr>
                        <a:t>Exposure to air for 4 h</a:t>
                      </a:r>
                      <a:endParaRPr kumimoji="0" lang="en-US" sz="1800" b="1" i="0" u="none" strike="noStrike" cap="none" normalizeH="0" baseline="0" dirty="0" smtClean="0">
                        <a:ln>
                          <a:noFill/>
                        </a:ln>
                        <a:solidFill>
                          <a:srgbClr val="FFC000"/>
                        </a:solidFill>
                        <a:effectLst/>
                        <a:latin typeface="Arial" pitchFamily="34" charset="0"/>
                        <a:ea typeface="Times New Roman" pitchFamily="18" charset="0"/>
                        <a:cs typeface="Traditional Arabic" pitchFamily="18"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C000"/>
                          </a:solidFill>
                          <a:effectLst/>
                          <a:latin typeface="Times New Roman" pitchFamily="18" charset="0"/>
                          <a:ea typeface="Times New Roman" pitchFamily="18" charset="0"/>
                          <a:cs typeface="Traditional Arabic" pitchFamily="18" charset="-78"/>
                        </a:rPr>
                        <a:t>Under nitrogen gas for 4 h</a:t>
                      </a:r>
                      <a:endParaRPr kumimoji="0" lang="en-US" sz="1800" b="1" i="0" u="none" strike="noStrike" cap="none" normalizeH="0" baseline="0" dirty="0" smtClean="0">
                        <a:ln>
                          <a:noFill/>
                        </a:ln>
                        <a:solidFill>
                          <a:srgbClr val="FFC000"/>
                        </a:solidFill>
                        <a:effectLst/>
                        <a:latin typeface="Arial" pitchFamily="34" charset="0"/>
                        <a:ea typeface="Times New Roman" pitchFamily="18" charset="0"/>
                        <a:cs typeface="Traditional Arabic" pitchFamily="18"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r>
              <a:tr h="593725">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Times New Roman" pitchFamily="18" charset="0"/>
                          <a:ea typeface="Times New Roman" pitchFamily="18" charset="0"/>
                          <a:cs typeface="Traditional Arabic" pitchFamily="18" charset="-78"/>
                        </a:rPr>
                        <a:t>Retained %</a:t>
                      </a:r>
                      <a:endParaRPr kumimoji="0" lang="en-US" sz="2000" b="0" i="0" u="none" strike="noStrike" cap="none" normalizeH="0" baseline="0" dirty="0" smtClean="0">
                        <a:ln>
                          <a:noFill/>
                        </a:ln>
                        <a:solidFill>
                          <a:srgbClr val="FFC000"/>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Times New Roman" pitchFamily="18" charset="0"/>
                          <a:ea typeface="Times New Roman" pitchFamily="18" charset="0"/>
                          <a:cs typeface="Traditional Arabic" pitchFamily="18" charset="-78"/>
                        </a:rPr>
                        <a:t>Degradation %</a:t>
                      </a:r>
                      <a:endParaRPr kumimoji="0" lang="en-US" sz="2000" b="0" i="0" u="none" strike="noStrike" cap="none" normalizeH="0" baseline="0" dirty="0" smtClean="0">
                        <a:ln>
                          <a:noFill/>
                        </a:ln>
                        <a:solidFill>
                          <a:srgbClr val="FFC000"/>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Times New Roman" pitchFamily="18" charset="0"/>
                          <a:ea typeface="Times New Roman" pitchFamily="18" charset="0"/>
                          <a:cs typeface="Traditional Arabic" pitchFamily="18" charset="-78"/>
                        </a:rPr>
                        <a:t>Retained %</a:t>
                      </a:r>
                      <a:endParaRPr kumimoji="0" lang="en-US" sz="2000" b="0" i="0" u="none" strike="noStrike" cap="none" normalizeH="0" baseline="0" dirty="0" smtClean="0">
                        <a:ln>
                          <a:noFill/>
                        </a:ln>
                        <a:solidFill>
                          <a:srgbClr val="FFC000"/>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C000"/>
                          </a:solidFill>
                          <a:effectLst/>
                          <a:latin typeface="Times New Roman" pitchFamily="18" charset="0"/>
                          <a:ea typeface="Times New Roman" pitchFamily="18" charset="0"/>
                          <a:cs typeface="Traditional Arabic" pitchFamily="18" charset="-78"/>
                        </a:rPr>
                        <a:t>Degradation %</a:t>
                      </a:r>
                      <a:endParaRPr kumimoji="0" lang="en-US" sz="2000" b="0" i="0" u="none" strike="noStrike" cap="none" normalizeH="0" baseline="0" smtClean="0">
                        <a:ln>
                          <a:noFill/>
                        </a:ln>
                        <a:solidFill>
                          <a:srgbClr val="FFC000"/>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cs typeface="Times New Roman" pitchFamily="18" charset="0"/>
                        </a:rPr>
                        <a:t>Sour orange (Control)</a:t>
                      </a:r>
                      <a:endParaRPr kumimoji="0" lang="en-US" sz="24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90.36</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9.44</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Traditional Arabic" pitchFamily="18"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99.88</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Traditional Arabic" pitchFamily="18"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0.02</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Traditional Arabic" pitchFamily="18"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cs typeface="Times New Roman" pitchFamily="18" charset="0"/>
                        </a:rPr>
                        <a:t>Sour orange </a:t>
                      </a:r>
                      <a:r>
                        <a:rPr kumimoji="0" lang="en-US" sz="1600" b="1" i="0" u="none" strike="noStrike" cap="none" normalizeH="0" baseline="0" dirty="0" smtClean="0">
                          <a:ln>
                            <a:noFill/>
                          </a:ln>
                          <a:solidFill>
                            <a:srgbClr val="FFC000"/>
                          </a:solidFill>
                          <a:effectLst/>
                          <a:latin typeface="Times New Roman" pitchFamily="18" charset="0"/>
                          <a:cs typeface="Times New Roman" pitchFamily="18" charset="0"/>
                        </a:rPr>
                        <a:t>(</a:t>
                      </a:r>
                      <a:r>
                        <a:rPr kumimoji="0" lang="en-US" sz="1600" b="1" i="0" u="none" strike="noStrike" cap="none" normalizeH="0" baseline="0" dirty="0" err="1" smtClean="0">
                          <a:ln>
                            <a:noFill/>
                          </a:ln>
                          <a:solidFill>
                            <a:srgbClr val="FF0000"/>
                          </a:solidFill>
                          <a:effectLst/>
                          <a:latin typeface="Times New Roman" pitchFamily="18" charset="0"/>
                          <a:cs typeface="Times New Roman" pitchFamily="18" charset="0"/>
                        </a:rPr>
                        <a:t>α.tocopherol</a:t>
                      </a:r>
                      <a:r>
                        <a:rPr kumimoji="0" lang="en-US" sz="1600" b="1" i="0" u="none" strike="noStrike" cap="none" normalizeH="0" baseline="0" dirty="0" smtClean="0">
                          <a:ln>
                            <a:noFill/>
                          </a:ln>
                          <a:solidFill>
                            <a:srgbClr val="FFC000"/>
                          </a:solidFill>
                          <a:effectLst/>
                          <a:latin typeface="Times New Roman" pitchFamily="18" charset="0"/>
                          <a:cs typeface="Times New Roman" pitchFamily="18" charset="0"/>
                        </a:rPr>
                        <a:t>)</a:t>
                      </a:r>
                      <a:endParaRPr kumimoji="0" lang="en-US" sz="16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raditional Arabic" pitchFamily="18" charset="-78"/>
                        </a:rPr>
                        <a:t>99.10</a:t>
                      </a:r>
                      <a:endPar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0.80</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100</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0.00</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3413">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cs typeface="Times New Roman" pitchFamily="18" charset="0"/>
                        </a:rPr>
                        <a:t>Sour orange (BHT)</a:t>
                      </a:r>
                      <a:endParaRPr kumimoji="0" lang="en-US" sz="24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98.87</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0.13</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100</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0.00</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cs typeface="Times New Roman" pitchFamily="18" charset="0"/>
                        </a:rPr>
                        <a:t>Grape fruit (Control)</a:t>
                      </a:r>
                      <a:endParaRPr kumimoji="0" lang="en-US" sz="24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88.83</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Traditional Arabic" pitchFamily="18"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11.17</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99.84</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Traditional Arabic" pitchFamily="18"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0.06</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Traditional Arabic" pitchFamily="18"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cs typeface="Times New Roman" pitchFamily="18" charset="0"/>
                        </a:rPr>
                        <a:t>Grape fruit </a:t>
                      </a:r>
                      <a:r>
                        <a:rPr kumimoji="0" lang="en-US" sz="1600" b="1" i="0" u="none" strike="noStrike" cap="none" normalizeH="0" baseline="0" dirty="0" smtClean="0">
                          <a:ln>
                            <a:noFill/>
                          </a:ln>
                          <a:solidFill>
                            <a:srgbClr val="FFC000"/>
                          </a:solidFill>
                          <a:effectLst/>
                          <a:latin typeface="Times New Roman" pitchFamily="18" charset="0"/>
                          <a:cs typeface="Times New Roman" pitchFamily="18" charset="0"/>
                        </a:rPr>
                        <a:t>(</a:t>
                      </a:r>
                      <a:r>
                        <a:rPr kumimoji="0" lang="en-US" sz="1600" b="1" i="0" u="none" strike="noStrike" cap="none" normalizeH="0" baseline="0" dirty="0" err="1" smtClean="0">
                          <a:ln>
                            <a:noFill/>
                          </a:ln>
                          <a:solidFill>
                            <a:srgbClr val="FF0000"/>
                          </a:solidFill>
                          <a:effectLst/>
                          <a:latin typeface="Times New Roman" pitchFamily="18" charset="0"/>
                          <a:cs typeface="Times New Roman" pitchFamily="18" charset="0"/>
                        </a:rPr>
                        <a:t>α.tocopherol</a:t>
                      </a:r>
                      <a:r>
                        <a:rPr kumimoji="0" lang="en-US" sz="1600" b="1" i="0" u="none" strike="noStrike" cap="none" normalizeH="0" baseline="0" dirty="0" smtClean="0">
                          <a:ln>
                            <a:noFill/>
                          </a:ln>
                          <a:solidFill>
                            <a:srgbClr val="FFC000"/>
                          </a:solidFill>
                          <a:effectLst/>
                          <a:latin typeface="Times New Roman" pitchFamily="18" charset="0"/>
                          <a:cs typeface="Times New Roman" pitchFamily="18" charset="0"/>
                        </a:rPr>
                        <a:t>)</a:t>
                      </a:r>
                      <a:endParaRPr kumimoji="0" lang="en-US" sz="24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raditional Arabic" pitchFamily="18" charset="-78"/>
                        </a:rPr>
                        <a:t>93.22</a:t>
                      </a:r>
                      <a:endPar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6.68</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100</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0.00</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3413">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cs typeface="Times New Roman" pitchFamily="18" charset="0"/>
                        </a:rPr>
                        <a:t>Grape fruit (BHT)</a:t>
                      </a:r>
                      <a:endParaRPr kumimoji="0" lang="en-US" sz="24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93.11</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6.79</a:t>
                      </a:r>
                      <a:endParaRPr kumimoji="0" lang="en-US" sz="2400" b="0" i="0" u="none" strike="noStrike" cap="none" normalizeH="0" baseline="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100</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rPr>
                        <a:t>0.00</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95" name="Rectangle 257"/>
          <p:cNvSpPr>
            <a:spLocks noChangeArrowheads="1"/>
          </p:cNvSpPr>
          <p:nvPr/>
        </p:nvSpPr>
        <p:spPr bwMode="auto">
          <a:xfrm>
            <a:off x="0" y="5253038"/>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64704"/>
            <a:ext cx="8136904" cy="5688631"/>
          </a:xfrm>
          <a:prstGeom prst="rect">
            <a:avLst/>
          </a:prstGeom>
          <a:ln>
            <a:noFill/>
          </a:ln>
          <a:effectLst>
            <a:softEdge rad="112500"/>
          </a:effectLst>
        </p:spPr>
      </p:pic>
      <p:sp>
        <p:nvSpPr>
          <p:cNvPr id="5" name="عنوان 3"/>
          <p:cNvSpPr>
            <a:spLocks noGrp="1"/>
          </p:cNvSpPr>
          <p:nvPr>
            <p:ph type="title"/>
          </p:nvPr>
        </p:nvSpPr>
        <p:spPr>
          <a:xfrm rot="20705382">
            <a:off x="-16727" y="1049345"/>
            <a:ext cx="8147248" cy="936104"/>
          </a:xfrm>
        </p:spPr>
        <p:txBody>
          <a:bodyPr/>
          <a:lstStyle/>
          <a:p>
            <a:r>
              <a:rPr lang="en-US" dirty="0" smtClean="0">
                <a:solidFill>
                  <a:srgbClr val="FF0000"/>
                </a:solidFill>
              </a:rPr>
              <a:t>INTRODUCTION   </a:t>
            </a:r>
            <a:r>
              <a:rPr lang="en-US" dirty="0" smtClean="0">
                <a:solidFill>
                  <a:schemeClr val="tx2">
                    <a:lumMod val="50000"/>
                  </a:schemeClr>
                </a:solidFill>
              </a:rPr>
              <a:t>        </a:t>
            </a:r>
            <a:endParaRPr lang="ar-SA" dirty="0">
              <a:solidFill>
                <a:schemeClr val="tx2">
                  <a:lumMod val="50000"/>
                </a:schemeClr>
              </a:solidFill>
            </a:endParaRPr>
          </a:p>
        </p:txBody>
      </p:sp>
    </p:spTree>
    <p:extLst>
      <p:ext uri="{BB962C8B-B14F-4D97-AF65-F5344CB8AC3E}">
        <p14:creationId xmlns:p14="http://schemas.microsoft.com/office/powerpoint/2010/main" val="3475579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a:xfrm>
            <a:off x="285720" y="2636838"/>
            <a:ext cx="8715404" cy="1473200"/>
          </a:xfrm>
        </p:spPr>
        <p:txBody>
          <a:bodyPr rtlCol="1">
            <a:normAutofit/>
          </a:bodyPr>
          <a:lstStyle/>
          <a:p>
            <a:pPr marL="365760" indent="-283464" algn="l" rtl="0" eaLnBrk="1" fontAlgn="auto" hangingPunct="1">
              <a:spcAft>
                <a:spcPts val="0"/>
              </a:spcAft>
              <a:buFont typeface="Wingdings 2"/>
              <a:buChar char=""/>
              <a:defRPr/>
            </a:pPr>
            <a:r>
              <a:rPr lang="en-US" sz="2800" b="1" dirty="0" smtClean="0">
                <a:solidFill>
                  <a:srgbClr val="FF0000"/>
                </a:solidFill>
                <a:latin typeface="Times New Roman" pitchFamily="18" charset="0"/>
                <a:cs typeface="Times New Roman" pitchFamily="18" charset="0"/>
              </a:rPr>
              <a:t>Alpha-</a:t>
            </a:r>
            <a:r>
              <a:rPr lang="en-US" sz="2800" b="1" dirty="0" err="1" smtClean="0">
                <a:solidFill>
                  <a:srgbClr val="FF0000"/>
                </a:solidFill>
                <a:latin typeface="Times New Roman" pitchFamily="18" charset="0"/>
                <a:cs typeface="Times New Roman" pitchFamily="18" charset="0"/>
              </a:rPr>
              <a:t>tocopherol</a:t>
            </a:r>
            <a:r>
              <a:rPr lang="en-US" sz="2800" b="1" dirty="0" smtClean="0">
                <a:solidFill>
                  <a:srgbClr val="FF0000"/>
                </a:solidFill>
                <a:latin typeface="Times New Roman" pitchFamily="18" charset="0"/>
                <a:cs typeface="Times New Roman" pitchFamily="18" charset="0"/>
              </a:rPr>
              <a:t> as antioxidant was relatively more stable than </a:t>
            </a:r>
            <a:r>
              <a:rPr lang="en-US" sz="2800" b="1" dirty="0" err="1" smtClean="0">
                <a:solidFill>
                  <a:srgbClr val="FF0000"/>
                </a:solidFill>
                <a:latin typeface="Times New Roman" pitchFamily="18" charset="0"/>
                <a:cs typeface="Times New Roman" pitchFamily="18" charset="0"/>
              </a:rPr>
              <a:t>butylated</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hydroxy</a:t>
            </a:r>
            <a:r>
              <a:rPr lang="en-US" sz="2800" b="1" dirty="0" smtClean="0">
                <a:solidFill>
                  <a:srgbClr val="FF0000"/>
                </a:solidFill>
                <a:latin typeface="Times New Roman" pitchFamily="18" charset="0"/>
                <a:cs typeface="Times New Roman" pitchFamily="18" charset="0"/>
              </a:rPr>
              <a:t> toluene (BHT)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3" name="Rectangle 5"/>
          <p:cNvSpPr>
            <a:spLocks noChangeArrowheads="1"/>
          </p:cNvSpPr>
          <p:nvPr/>
        </p:nvSpPr>
        <p:spPr bwMode="auto">
          <a:xfrm>
            <a:off x="500034" y="44450"/>
            <a:ext cx="8393141" cy="1508105"/>
          </a:xfrm>
          <a:prstGeom prst="rect">
            <a:avLst/>
          </a:prstGeom>
          <a:noFill/>
          <a:ln w="9525">
            <a:noFill/>
            <a:miter lim="800000"/>
            <a:headEnd/>
            <a:tailEnd/>
          </a:ln>
          <a:effectLst/>
        </p:spPr>
        <p:txBody>
          <a:bodyPr wrap="square" anchor="ctr">
            <a:spAutoFit/>
          </a:bodyPr>
          <a:lstStyle/>
          <a:p>
            <a:pPr algn="l" rtl="0">
              <a:defRPr/>
            </a:pPr>
            <a:r>
              <a:rPr lang="en-US" sz="2400" b="1" dirty="0">
                <a:solidFill>
                  <a:srgbClr val="FF0000"/>
                </a:solidFill>
                <a:latin typeface="Times New Roman" pitchFamily="18" charset="0"/>
                <a:cs typeface="Times New Roman" pitchFamily="18" charset="0"/>
              </a:rPr>
              <a:t>Table (6): Color concentration (mg/100gm carrier) of extracted </a:t>
            </a:r>
            <a:r>
              <a:rPr lang="en-US" sz="2400" b="1" dirty="0" err="1">
                <a:solidFill>
                  <a:srgbClr val="FF0000"/>
                </a:solidFill>
                <a:latin typeface="Times New Roman" pitchFamily="18" charset="0"/>
                <a:cs typeface="Times New Roman" pitchFamily="18" charset="0"/>
              </a:rPr>
              <a:t>carotenoids</a:t>
            </a:r>
            <a:r>
              <a:rPr lang="en-US" sz="2400" b="1" dirty="0">
                <a:solidFill>
                  <a:srgbClr val="FF0000"/>
                </a:solidFill>
                <a:latin typeface="Times New Roman" pitchFamily="18" charset="0"/>
                <a:cs typeface="Times New Roman" pitchFamily="18" charset="0"/>
              </a:rPr>
              <a:t> from Sour orange and  Grape fruits with different  carriers at different  ratios (w/w).</a:t>
            </a:r>
          </a:p>
          <a:p>
            <a:pPr eaLnBrk="0" hangingPunct="0">
              <a:defRPr/>
            </a:pPr>
            <a:endParaRPr lang="en-US" sz="2000" b="1" dirty="0">
              <a:latin typeface="Arial" pitchFamily="34" charset="0"/>
              <a:cs typeface="Arial" pitchFamily="34" charset="0"/>
            </a:endParaRPr>
          </a:p>
        </p:txBody>
      </p:sp>
      <p:graphicFrame>
        <p:nvGraphicFramePr>
          <p:cNvPr id="207486" name="Group 638"/>
          <p:cNvGraphicFramePr>
            <a:graphicFrameLocks noGrp="1"/>
          </p:cNvGraphicFramePr>
          <p:nvPr>
            <p:ph/>
          </p:nvPr>
        </p:nvGraphicFramePr>
        <p:xfrm>
          <a:off x="214282" y="1357298"/>
          <a:ext cx="8678790" cy="5467033"/>
        </p:xfrm>
        <a:graphic>
          <a:graphicData uri="http://schemas.openxmlformats.org/drawingml/2006/table">
            <a:tbl>
              <a:tblPr/>
              <a:tblGrid>
                <a:gridCol w="2083814"/>
                <a:gridCol w="1215935"/>
                <a:gridCol w="1215935"/>
                <a:gridCol w="1390715"/>
                <a:gridCol w="1237401"/>
                <a:gridCol w="1534990"/>
              </a:tblGrid>
              <a:tr h="376238">
                <a:tc rowSpan="2">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C000"/>
                          </a:solidFill>
                          <a:effectLst/>
                          <a:latin typeface="Times New Roman" pitchFamily="18" charset="0"/>
                          <a:cs typeface="Times New Roman" pitchFamily="18" charset="0"/>
                        </a:rPr>
                        <a:t>Pigment/carrier (w/w)</a:t>
                      </a:r>
                      <a:endParaRPr kumimoji="0" lang="en-US" sz="1800" b="1"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C000"/>
                          </a:solidFill>
                          <a:effectLst/>
                          <a:latin typeface="Times New Roman" pitchFamily="18" charset="0"/>
                          <a:cs typeface="Times New Roman" pitchFamily="18" charset="0"/>
                        </a:rPr>
                        <a:t>Applied carriers</a:t>
                      </a:r>
                      <a:endParaRPr kumimoji="0" lang="en-US" sz="1800" b="1"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EG"/>
                    </a:p>
                  </a:txBody>
                  <a:tcPr/>
                </a:tc>
              </a:tr>
              <a:tr h="638175">
                <a:tc vMerge="1">
                  <a:txBody>
                    <a:bodyPr/>
                    <a:lstStyle/>
                    <a:p>
                      <a:pPr rtl="1"/>
                      <a:endParaRPr lang="ar-SA"/>
                    </a:p>
                  </a:txBody>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Lactose</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Starch</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Flour</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Dextrin</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noFill/>
                          </a:ln>
                          <a:solidFill>
                            <a:srgbClr val="FFC000"/>
                          </a:solidFill>
                          <a:effectLst/>
                          <a:latin typeface="Times New Roman" pitchFamily="18" charset="0"/>
                          <a:ea typeface="+mn-ea"/>
                          <a:cs typeface="Times New Roman" pitchFamily="18" charset="0"/>
                        </a:rPr>
                        <a:t>Arabic gum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ar-SA" sz="1800" b="1" i="0" u="none" strike="noStrike" cap="none" normalizeH="0" baseline="0" dirty="0" smtClean="0">
                        <a:ln>
                          <a:noFill/>
                        </a:ln>
                        <a:solidFill>
                          <a:srgbClr val="FFC000"/>
                        </a:solidFill>
                        <a:effectLst>
                          <a:outerShdw blurRad="38100" dist="38100" dir="2700000" algn="tl">
                            <a:srgbClr val="000000"/>
                          </a:outerShdw>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Sour orange   mg/100gm</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EG"/>
                    </a:p>
                  </a:txBody>
                  <a:tcPr/>
                </a:tc>
              </a:tr>
              <a:tr h="3746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1:1</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1650</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960</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856</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794</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82.28</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2:1</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1940</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1258</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880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894</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127.76</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3:1</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2260</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1696</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1260</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1350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435.25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4:1</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2520</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2092</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1448</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1478</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623.9</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3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ar-SA" sz="1800" b="1" i="0" u="none" strike="noStrike" cap="none" normalizeH="0" baseline="0" dirty="0" smtClean="0">
                        <a:ln>
                          <a:noFill/>
                        </a:ln>
                        <a:solidFill>
                          <a:srgbClr val="FFC00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noFill/>
                          </a:ln>
                          <a:solidFill>
                            <a:srgbClr val="FFC000"/>
                          </a:solidFill>
                          <a:effectLst/>
                          <a:latin typeface="Times New Roman" pitchFamily="18" charset="0"/>
                          <a:ea typeface="+mn-ea"/>
                          <a:cs typeface="Times New Roman" pitchFamily="18" charset="0"/>
                        </a:rPr>
                        <a:t>Grape fruit  mg/100gm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EG"/>
                    </a:p>
                  </a:txBody>
                  <a:tcPr/>
                </a:tc>
              </a:tr>
              <a:tr h="3048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1:1</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350</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378</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372</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314</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84.8</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2:1</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708</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760</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688</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566</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122.4</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3:1</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1000</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1136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982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728</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163.8</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4:1</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1490</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1240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1036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936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195.2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a:xfrm>
            <a:off x="571472" y="2928934"/>
            <a:ext cx="6765921" cy="749300"/>
          </a:xfrm>
        </p:spPr>
        <p:txBody>
          <a:bodyPr rtlCol="1">
            <a:normAutofit/>
          </a:bodyPr>
          <a:lstStyle/>
          <a:p>
            <a:pPr marL="365760" indent="-283464" algn="ctr" rtl="0" eaLnBrk="1" fontAlgn="auto" hangingPunct="1">
              <a:spcAft>
                <a:spcPts val="0"/>
              </a:spcAft>
              <a:buFont typeface="Wingdings 2"/>
              <a:buChar char=""/>
              <a:defRPr/>
            </a:pPr>
            <a:r>
              <a:rPr lang="en-US" sz="2800" b="1" dirty="0" smtClean="0">
                <a:solidFill>
                  <a:srgbClr val="FF0000"/>
                </a:solidFill>
                <a:latin typeface="Times New Roman" pitchFamily="18" charset="0"/>
                <a:cs typeface="Times New Roman" pitchFamily="18" charset="0"/>
              </a:rPr>
              <a:t>Lactose is the best one as carrier</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5"/>
          <p:cNvSpPr>
            <a:spLocks noChangeArrowheads="1"/>
          </p:cNvSpPr>
          <p:nvPr/>
        </p:nvSpPr>
        <p:spPr bwMode="auto">
          <a:xfrm>
            <a:off x="428597" y="71414"/>
            <a:ext cx="7908954" cy="830997"/>
          </a:xfrm>
          <a:prstGeom prst="rect">
            <a:avLst/>
          </a:prstGeom>
          <a:noFill/>
          <a:ln w="9525">
            <a:noFill/>
            <a:miter lim="800000"/>
            <a:headEnd/>
            <a:tailEnd/>
          </a:ln>
          <a:effectLst/>
        </p:spPr>
        <p:txBody>
          <a:bodyPr wrap="square" anchor="ctr">
            <a:spAutoFit/>
          </a:bodyPr>
          <a:lstStyle/>
          <a:p>
            <a:pPr algn="ctr">
              <a:defRPr/>
            </a:pPr>
            <a:r>
              <a:rPr lang="en-US" sz="2400" b="1" dirty="0">
                <a:solidFill>
                  <a:srgbClr val="FF0000"/>
                </a:solidFill>
                <a:latin typeface="Times New Roman" pitchFamily="18" charset="0"/>
                <a:cs typeface="Times New Roman" pitchFamily="18" charset="0"/>
              </a:rPr>
              <a:t>Table (7): Sensory evaluation of prepared jelly by adding extracted </a:t>
            </a:r>
            <a:r>
              <a:rPr lang="en-US" sz="2400" b="1" dirty="0" err="1">
                <a:solidFill>
                  <a:srgbClr val="FF0000"/>
                </a:solidFill>
                <a:latin typeface="Times New Roman" pitchFamily="18" charset="0"/>
                <a:cs typeface="Times New Roman" pitchFamily="18" charset="0"/>
              </a:rPr>
              <a:t>carotenoids</a:t>
            </a:r>
            <a:r>
              <a:rPr lang="en-US" sz="2400" b="1" dirty="0">
                <a:solidFill>
                  <a:srgbClr val="FF0000"/>
                </a:solidFill>
                <a:latin typeface="Times New Roman" pitchFamily="18" charset="0"/>
                <a:cs typeface="Times New Roman" pitchFamily="18" charset="0"/>
              </a:rPr>
              <a:t> from Sour orange peels. </a:t>
            </a:r>
          </a:p>
        </p:txBody>
      </p:sp>
      <p:graphicFrame>
        <p:nvGraphicFramePr>
          <p:cNvPr id="118031" name="Group 271"/>
          <p:cNvGraphicFramePr>
            <a:graphicFrameLocks noGrp="1"/>
          </p:cNvGraphicFramePr>
          <p:nvPr/>
        </p:nvGraphicFramePr>
        <p:xfrm>
          <a:off x="0" y="857233"/>
          <a:ext cx="9005791" cy="4464369"/>
        </p:xfrm>
        <a:graphic>
          <a:graphicData uri="http://schemas.openxmlformats.org/drawingml/2006/table">
            <a:tbl>
              <a:tblPr/>
              <a:tblGrid>
                <a:gridCol w="1500166"/>
                <a:gridCol w="968659"/>
                <a:gridCol w="932283"/>
                <a:gridCol w="885140"/>
                <a:gridCol w="1067317"/>
                <a:gridCol w="1131609"/>
                <a:gridCol w="1026453"/>
                <a:gridCol w="1494164"/>
              </a:tblGrid>
              <a:tr h="117252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C000"/>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Treatments</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Times New Roman" pitchFamily="18" charset="0"/>
                          <a:cs typeface="Times New Roman" pitchFamily="18" charset="0"/>
                        </a:rPr>
                        <a:t>Color</a:t>
                      </a:r>
                      <a:endParaRPr kumimoji="0" lang="en-US" sz="2000" b="0"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Times New Roman" pitchFamily="18" charset="0"/>
                          <a:cs typeface="Times New Roman" pitchFamily="18" charset="0"/>
                        </a:rPr>
                        <a:t>Clarity</a:t>
                      </a:r>
                      <a:endParaRPr kumimoji="0" lang="en-US" sz="2000" b="0"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Times New Roman" pitchFamily="18" charset="0"/>
                          <a:cs typeface="Times New Roman" pitchFamily="18" charset="0"/>
                        </a:rPr>
                        <a:t>Flavor</a:t>
                      </a:r>
                      <a:endParaRPr kumimoji="0" lang="en-US" sz="2000" b="0"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Times New Roman" pitchFamily="18" charset="0"/>
                          <a:cs typeface="Times New Roman" pitchFamily="18" charset="0"/>
                        </a:rPr>
                        <a:t>Taste</a:t>
                      </a:r>
                      <a:endParaRPr kumimoji="0" lang="en-US" sz="2000" b="0"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Times New Roman" pitchFamily="18" charset="0"/>
                          <a:cs typeface="Times New Roman" pitchFamily="18" charset="0"/>
                        </a:rPr>
                        <a:t>Texture</a:t>
                      </a:r>
                      <a:endParaRPr kumimoji="0" lang="en-US" sz="2000" b="0"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Times New Roman" pitchFamily="18" charset="0"/>
                          <a:cs typeface="Times New Roman" pitchFamily="18" charset="0"/>
                        </a:rPr>
                        <a:t>Shape</a:t>
                      </a:r>
                      <a:endParaRPr kumimoji="0" lang="en-US" sz="2000" b="0"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Times New Roman" pitchFamily="18" charset="0"/>
                          <a:cs typeface="Times New Roman" pitchFamily="18" charset="0"/>
                        </a:rPr>
                        <a:t>Over all acceptability</a:t>
                      </a:r>
                      <a:endParaRPr kumimoji="0" lang="en-US" sz="2000" b="0" i="0" u="none" strike="noStrike" cap="none" normalizeH="0" baseline="0" dirty="0" smtClean="0">
                        <a:ln>
                          <a:noFill/>
                        </a:ln>
                        <a:solidFill>
                          <a:srgbClr val="FFC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629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cs typeface="Times New Roman" pitchFamily="18" charset="0"/>
                        </a:rPr>
                        <a:t>1</a:t>
                      </a:r>
                      <a:endParaRPr kumimoji="0" lang="en-US" sz="24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17.75</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12.62</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7.62a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7.45</a:t>
                      </a:r>
                      <a:r>
                        <a:rPr kumimoji="0" lang="en-US" sz="2400" b="0" i="0" u="none" strike="noStrike" cap="none" normalizeH="0" baseline="30000" dirty="0" smtClean="0">
                          <a:ln>
                            <a:noFill/>
                          </a:ln>
                          <a:solidFill>
                            <a:srgbClr val="FF0000"/>
                          </a:solidFill>
                          <a:effectLst/>
                          <a:latin typeface="Times New Roman" pitchFamily="18" charset="0"/>
                          <a:cs typeface="Times New Roman" pitchFamily="18" charset="0"/>
                        </a:rPr>
                        <a:t> a</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4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11.50</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7.91</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16.83</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629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cs typeface="Times New Roman" pitchFamily="18" charset="0"/>
                        </a:rPr>
                        <a:t>2</a:t>
                      </a:r>
                      <a:endParaRPr kumimoji="0" lang="en-US" sz="24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17.66 </a:t>
                      </a:r>
                      <a:r>
                        <a:rPr kumimoji="0" lang="en-US" sz="2400" b="0" i="0" u="none" strike="noStrike" cap="none" normalizeH="0" baseline="30000" dirty="0" smtClean="0">
                          <a:ln>
                            <a:noFill/>
                          </a:ln>
                          <a:solidFill>
                            <a:srgbClr val="FF0000"/>
                          </a:solidFill>
                          <a:effectLst/>
                          <a:latin typeface="Times New Roman" pitchFamily="18" charset="0"/>
                          <a:cs typeface="Times New Roman" pitchFamily="18" charset="0"/>
                        </a:rPr>
                        <a:t>a</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13.12</a:t>
                      </a:r>
                      <a:r>
                        <a:rPr kumimoji="0" lang="en-US" sz="2400" b="0" i="0" u="none" strike="noStrike" cap="none" normalizeH="0" baseline="30000" dirty="0" smtClean="0">
                          <a:ln>
                            <a:noFill/>
                          </a:ln>
                          <a:solidFill>
                            <a:srgbClr val="FF0000"/>
                          </a:solidFill>
                          <a:effectLst/>
                          <a:latin typeface="Times New Roman" pitchFamily="18" charset="0"/>
                          <a:cs typeface="Times New Roman" pitchFamily="18" charset="0"/>
                        </a:rPr>
                        <a:t>a</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7.83</a:t>
                      </a:r>
                      <a:r>
                        <a:rPr kumimoji="0" lang="en-US" sz="2400" b="0" i="0" u="none" strike="noStrike" cap="none" normalizeH="0" baseline="30000" dirty="0" smtClean="0">
                          <a:ln>
                            <a:noFill/>
                          </a:ln>
                          <a:solidFill>
                            <a:srgbClr val="FF0000"/>
                          </a:solidFill>
                          <a:effectLst/>
                          <a:latin typeface="Times New Roman" pitchFamily="18" charset="0"/>
                          <a:cs typeface="Times New Roman" pitchFamily="18" charset="0"/>
                        </a:rPr>
                        <a:t>a</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8.00</a:t>
                      </a:r>
                      <a:r>
                        <a:rPr kumimoji="0" lang="en-US" sz="2400" b="0" i="0" u="none" strike="noStrike" cap="none" normalizeH="0" baseline="30000" dirty="0" smtClean="0">
                          <a:ln>
                            <a:noFill/>
                          </a:ln>
                          <a:solidFill>
                            <a:srgbClr val="FF0000"/>
                          </a:solidFill>
                          <a:effectLst/>
                          <a:latin typeface="Times New Roman" pitchFamily="18" charset="0"/>
                          <a:cs typeface="Times New Roman" pitchFamily="18" charset="0"/>
                        </a:rPr>
                        <a:t> a</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12.71</a:t>
                      </a:r>
                      <a:r>
                        <a:rPr kumimoji="0" lang="en-US" sz="2400" b="0" i="0" u="none" strike="noStrike" cap="none" normalizeH="0" baseline="30000" dirty="0" smtClean="0">
                          <a:ln>
                            <a:noFill/>
                          </a:ln>
                          <a:solidFill>
                            <a:srgbClr val="FF0000"/>
                          </a:solidFill>
                          <a:effectLst/>
                          <a:latin typeface="Times New Roman" pitchFamily="18" charset="0"/>
                          <a:cs typeface="Times New Roman" pitchFamily="18" charset="0"/>
                        </a:rPr>
                        <a:t>a</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8.62</a:t>
                      </a:r>
                      <a:r>
                        <a:rPr kumimoji="0" lang="en-US" sz="2400" b="0" i="0" u="none" strike="noStrike" cap="none" normalizeH="0" baseline="30000" dirty="0" smtClean="0">
                          <a:ln>
                            <a:noFill/>
                          </a:ln>
                          <a:solidFill>
                            <a:srgbClr val="FF0000"/>
                          </a:solidFill>
                          <a:effectLst/>
                          <a:latin typeface="Times New Roman" pitchFamily="18" charset="0"/>
                          <a:cs typeface="Times New Roman" pitchFamily="18" charset="0"/>
                        </a:rPr>
                        <a:t>a</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17.41</a:t>
                      </a:r>
                      <a:r>
                        <a:rPr kumimoji="0" lang="en-US" sz="2400" b="0" i="0" u="none" strike="noStrike" cap="none" normalizeH="0" baseline="30000" dirty="0" smtClean="0">
                          <a:ln>
                            <a:noFill/>
                          </a:ln>
                          <a:solidFill>
                            <a:srgbClr val="FF0000"/>
                          </a:solidFill>
                          <a:effectLst/>
                          <a:latin typeface="Times New Roman" pitchFamily="18" charset="0"/>
                          <a:cs typeface="Times New Roman" pitchFamily="18" charset="0"/>
                        </a:rPr>
                        <a:t>a</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629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cs typeface="Times New Roman" pitchFamily="18" charset="0"/>
                        </a:rPr>
                        <a:t>3</a:t>
                      </a:r>
                      <a:endParaRPr kumimoji="0" lang="en-US" sz="24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17.05</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ab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12.04</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7.52</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7.73</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ab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11.70</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7.54</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16.08</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ab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629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cs typeface="Times New Roman" pitchFamily="18" charset="0"/>
                        </a:rPr>
                        <a:t>4</a:t>
                      </a:r>
                      <a:endParaRPr kumimoji="0" lang="en-US" sz="2400" b="1" i="0" u="none" strike="noStrike" cap="none" normalizeH="0" baseline="0" dirty="0" smtClean="0">
                        <a:ln>
                          <a:noFill/>
                        </a:ln>
                        <a:solidFill>
                          <a:srgbClr val="FFC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16.16</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9.66</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7.62</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7.16</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10.5</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6.66</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13.58</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8027" name="Rectangle 267"/>
          <p:cNvSpPr>
            <a:spLocks noChangeArrowheads="1"/>
          </p:cNvSpPr>
          <p:nvPr/>
        </p:nvSpPr>
        <p:spPr bwMode="auto">
          <a:xfrm>
            <a:off x="357126" y="5309258"/>
            <a:ext cx="8786874" cy="1477328"/>
          </a:xfrm>
          <a:prstGeom prst="rect">
            <a:avLst/>
          </a:prstGeom>
          <a:noFill/>
          <a:ln w="9525">
            <a:noFill/>
            <a:miter lim="800000"/>
            <a:headEnd/>
            <a:tailEnd/>
          </a:ln>
          <a:effectLst/>
        </p:spPr>
        <p:txBody>
          <a:bodyPr wrap="square" anchor="ctr">
            <a:spAutoFit/>
          </a:bodyPr>
          <a:lstStyle/>
          <a:p>
            <a:pPr algn="l">
              <a:defRPr/>
            </a:pPr>
            <a:r>
              <a:rPr lang="en-US" b="1" dirty="0">
                <a:solidFill>
                  <a:srgbClr val="FFC000"/>
                </a:solidFill>
                <a:latin typeface="+mj-lt"/>
                <a:cs typeface="Times New Roman" pitchFamily="18" charset="0"/>
              </a:rPr>
              <a:t>Means in the same column with different letters are significantly different (P &lt; 0.05):</a:t>
            </a:r>
            <a:endParaRPr lang="en-US" b="1" dirty="0">
              <a:solidFill>
                <a:srgbClr val="FFC000"/>
              </a:solidFill>
              <a:latin typeface="+mj-lt"/>
              <a:cs typeface="Arial" pitchFamily="34" charset="0"/>
            </a:endParaRPr>
          </a:p>
          <a:p>
            <a:pPr algn="l" eaLnBrk="0" hangingPunct="0">
              <a:defRPr/>
            </a:pPr>
            <a:r>
              <a:rPr lang="en-US" dirty="0">
                <a:solidFill>
                  <a:srgbClr val="FFC000"/>
                </a:solidFill>
                <a:latin typeface="Arial" pitchFamily="34" charset="0"/>
                <a:cs typeface="Times New Roman" pitchFamily="18" charset="0"/>
              </a:rPr>
              <a:t>1, Jelly + synthetic yellow color (control).</a:t>
            </a:r>
          </a:p>
          <a:p>
            <a:pPr algn="l" eaLnBrk="0" hangingPunct="0">
              <a:defRPr/>
            </a:pPr>
            <a:r>
              <a:rPr lang="en-US" dirty="0">
                <a:solidFill>
                  <a:srgbClr val="FF0000"/>
                </a:solidFill>
                <a:latin typeface="Arial" pitchFamily="34" charset="0"/>
                <a:cs typeface="Times New Roman" pitchFamily="18" charset="0"/>
              </a:rPr>
              <a:t>2, jelly + 0.0066 % </a:t>
            </a:r>
            <a:r>
              <a:rPr lang="en-US" dirty="0" err="1">
                <a:solidFill>
                  <a:srgbClr val="FF0000"/>
                </a:solidFill>
                <a:latin typeface="Arial" pitchFamily="34" charset="0"/>
                <a:cs typeface="Times New Roman" pitchFamily="18" charset="0"/>
              </a:rPr>
              <a:t>carotenoids</a:t>
            </a:r>
            <a:r>
              <a:rPr lang="en-US" dirty="0">
                <a:solidFill>
                  <a:srgbClr val="FFC000"/>
                </a:solidFill>
                <a:latin typeface="Arial" pitchFamily="34" charset="0"/>
                <a:cs typeface="Times New Roman" pitchFamily="18" charset="0"/>
              </a:rPr>
              <a:t>.</a:t>
            </a:r>
          </a:p>
          <a:p>
            <a:pPr algn="l" eaLnBrk="0" hangingPunct="0">
              <a:defRPr/>
            </a:pPr>
            <a:r>
              <a:rPr lang="en-US" dirty="0">
                <a:solidFill>
                  <a:srgbClr val="FFC000"/>
                </a:solidFill>
                <a:latin typeface="Arial" pitchFamily="34" charset="0"/>
                <a:cs typeface="Times New Roman" pitchFamily="18" charset="0"/>
              </a:rPr>
              <a:t>3, jelly + 0.0133 % </a:t>
            </a:r>
            <a:r>
              <a:rPr lang="en-US" dirty="0" err="1">
                <a:solidFill>
                  <a:srgbClr val="FFC000"/>
                </a:solidFill>
                <a:latin typeface="Arial" pitchFamily="34" charset="0"/>
                <a:cs typeface="Times New Roman" pitchFamily="18" charset="0"/>
              </a:rPr>
              <a:t>carotenoids</a:t>
            </a:r>
            <a:r>
              <a:rPr lang="en-US" dirty="0">
                <a:solidFill>
                  <a:srgbClr val="FFC000"/>
                </a:solidFill>
                <a:latin typeface="Arial" pitchFamily="34" charset="0"/>
                <a:cs typeface="Times New Roman" pitchFamily="18" charset="0"/>
              </a:rPr>
              <a:t>. </a:t>
            </a:r>
          </a:p>
          <a:p>
            <a:pPr algn="l" eaLnBrk="0" hangingPunct="0">
              <a:defRPr/>
            </a:pPr>
            <a:r>
              <a:rPr lang="en-US" dirty="0">
                <a:solidFill>
                  <a:srgbClr val="FFC000"/>
                </a:solidFill>
                <a:latin typeface="Arial" pitchFamily="34" charset="0"/>
                <a:cs typeface="Times New Roman" pitchFamily="18" charset="0"/>
              </a:rPr>
              <a:t>4, jelly + 0.0266 % </a:t>
            </a:r>
            <a:r>
              <a:rPr lang="en-US" dirty="0" err="1">
                <a:solidFill>
                  <a:srgbClr val="FFC000"/>
                </a:solidFill>
                <a:latin typeface="Arial" pitchFamily="34" charset="0"/>
                <a:cs typeface="Times New Roman" pitchFamily="18" charset="0"/>
              </a:rPr>
              <a:t>carotenoids</a:t>
            </a:r>
            <a:r>
              <a:rPr lang="en-US" dirty="0">
                <a:latin typeface="Arial" pitchFamily="34" charset="0"/>
                <a:cs typeface="Times New Roman" pitchFamily="18" charset="0"/>
              </a:rPr>
              <a:t>.</a:t>
            </a:r>
            <a:endParaRPr lang="en-US"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5"/>
          <p:cNvSpPr>
            <a:spLocks noChangeArrowheads="1"/>
          </p:cNvSpPr>
          <p:nvPr/>
        </p:nvSpPr>
        <p:spPr bwMode="auto">
          <a:xfrm>
            <a:off x="428597" y="144463"/>
            <a:ext cx="8175654" cy="6678751"/>
          </a:xfrm>
          <a:prstGeom prst="rect">
            <a:avLst/>
          </a:prstGeom>
          <a:noFill/>
          <a:ln w="9525">
            <a:noFill/>
            <a:miter lim="800000"/>
            <a:headEnd/>
            <a:tailEnd/>
          </a:ln>
          <a:effectLst/>
        </p:spPr>
        <p:txBody>
          <a:bodyPr wrap="square" anchor="ctr">
            <a:spAutoFit/>
          </a:bodyPr>
          <a:lstStyle/>
          <a:p>
            <a:pPr algn="ctr">
              <a:tabLst>
                <a:tab pos="53975" algn="l"/>
              </a:tabLst>
              <a:defRPr/>
            </a:pPr>
            <a:r>
              <a:rPr lang="en-US" sz="3200" b="1" dirty="0">
                <a:solidFill>
                  <a:srgbClr val="FF0000"/>
                </a:solidFill>
                <a:latin typeface="Times New Roman" pitchFamily="18" charset="0"/>
                <a:cs typeface="Times New Roman" pitchFamily="18" charset="0"/>
              </a:rPr>
              <a:t>Conclusion</a:t>
            </a:r>
          </a:p>
          <a:p>
            <a:pPr marL="457200" indent="-457200" algn="just" rtl="0">
              <a:lnSpc>
                <a:spcPct val="150000"/>
              </a:lnSpc>
              <a:buFont typeface="+mj-lt"/>
              <a:buAutoNum type="arabicPeriod"/>
              <a:tabLst>
                <a:tab pos="53975" algn="l"/>
              </a:tabLst>
              <a:defRPr/>
            </a:pPr>
            <a:r>
              <a:rPr lang="en-US" sz="2400" dirty="0" smtClean="0">
                <a:latin typeface="Times New Roman" pitchFamily="18" charset="0"/>
                <a:cs typeface="Times New Roman" pitchFamily="18" charset="0"/>
              </a:rPr>
              <a:t>Sour </a:t>
            </a:r>
            <a:r>
              <a:rPr lang="en-US" sz="2400" dirty="0">
                <a:latin typeface="Times New Roman" pitchFamily="18" charset="0"/>
                <a:cs typeface="Times New Roman" pitchFamily="18" charset="0"/>
              </a:rPr>
              <a:t>orange </a:t>
            </a:r>
            <a:r>
              <a:rPr lang="en-US" sz="2400" dirty="0" smtClean="0">
                <a:latin typeface="Times New Roman" pitchFamily="18" charset="0"/>
                <a:cs typeface="Times New Roman" pitchFamily="18" charset="0"/>
              </a:rPr>
              <a:t>considered </a:t>
            </a:r>
            <a:r>
              <a:rPr lang="en-US" sz="2400" dirty="0">
                <a:latin typeface="Times New Roman" pitchFamily="18" charset="0"/>
                <a:cs typeface="Times New Roman" pitchFamily="18" charset="0"/>
              </a:rPr>
              <a:t>as a good source of </a:t>
            </a:r>
            <a:r>
              <a:rPr lang="en-US" sz="2400" dirty="0" err="1">
                <a:latin typeface="Times New Roman" pitchFamily="18" charset="0"/>
                <a:cs typeface="Times New Roman" pitchFamily="18" charset="0"/>
              </a:rPr>
              <a:t>carotenoids</a:t>
            </a:r>
            <a:r>
              <a:rPr lang="en-US" sz="2400" dirty="0">
                <a:latin typeface="Times New Roman" pitchFamily="18" charset="0"/>
                <a:cs typeface="Times New Roman" pitchFamily="18" charset="0"/>
              </a:rPr>
              <a:t> comparing to Grape fruit.</a:t>
            </a:r>
          </a:p>
          <a:p>
            <a:pPr marL="457200" indent="-457200" algn="just" rtl="0">
              <a:lnSpc>
                <a:spcPct val="150000"/>
              </a:lnSpc>
              <a:buFont typeface="+mj-lt"/>
              <a:buAutoNum type="arabicPeriod"/>
              <a:tabLst>
                <a:tab pos="53975" algn="l"/>
              </a:tabLst>
              <a:defRPr/>
            </a:pPr>
            <a:r>
              <a:rPr lang="en-US" sz="2400" dirty="0">
                <a:latin typeface="Times New Roman" pitchFamily="18" charset="0"/>
                <a:cs typeface="Times New Roman" pitchFamily="18" charset="0"/>
              </a:rPr>
              <a:t>Ethyl acetate was the most efficient solvent in extracting natural pigments from Sour orange , while, that of Grape fruit were ethyl alcohol.</a:t>
            </a:r>
          </a:p>
          <a:p>
            <a:pPr marL="457200" indent="-457200" algn="just" rtl="0">
              <a:lnSpc>
                <a:spcPct val="150000"/>
              </a:lnSpc>
              <a:buFont typeface="+mj-lt"/>
              <a:buAutoNum type="arabicPeriod"/>
              <a:tabLst>
                <a:tab pos="53975" algn="l"/>
              </a:tabLst>
              <a:defRPr/>
            </a:pPr>
            <a:r>
              <a:rPr lang="en-US" sz="2400" dirty="0">
                <a:latin typeface="Times New Roman" pitchFamily="18" charset="0"/>
                <a:cs typeface="Times New Roman" pitchFamily="18" charset="0"/>
              </a:rPr>
              <a:t>The highest </a:t>
            </a:r>
            <a:r>
              <a:rPr lang="en-US" sz="2400" dirty="0" err="1">
                <a:latin typeface="Times New Roman" pitchFamily="18" charset="0"/>
                <a:cs typeface="Times New Roman" pitchFamily="18" charset="0"/>
              </a:rPr>
              <a:t>carotenoid</a:t>
            </a:r>
            <a:r>
              <a:rPr lang="en-US" sz="2400" dirty="0">
                <a:latin typeface="Times New Roman" pitchFamily="18" charset="0"/>
                <a:cs typeface="Times New Roman" pitchFamily="18" charset="0"/>
              </a:rPr>
              <a:t> extracted from Sour orange  was 97.13 at pH 7.0, while, the highest for the </a:t>
            </a:r>
            <a:r>
              <a:rPr lang="en-US" sz="2400" dirty="0" err="1">
                <a:latin typeface="Times New Roman" pitchFamily="18" charset="0"/>
                <a:cs typeface="Times New Roman" pitchFamily="18" charset="0"/>
              </a:rPr>
              <a:t>carotenoid</a:t>
            </a:r>
            <a:r>
              <a:rPr lang="en-US" sz="2400" dirty="0">
                <a:latin typeface="Times New Roman" pitchFamily="18" charset="0"/>
                <a:cs typeface="Times New Roman" pitchFamily="18" charset="0"/>
              </a:rPr>
              <a:t> extracted from Grape fruit was 96.43.</a:t>
            </a:r>
          </a:p>
          <a:p>
            <a:pPr marL="457200" indent="-457200" algn="just" rtl="0">
              <a:lnSpc>
                <a:spcPct val="150000"/>
              </a:lnSpc>
              <a:buFont typeface="+mj-lt"/>
              <a:buAutoNum type="arabicPeriod"/>
              <a:tabLst>
                <a:tab pos="53975" algn="l"/>
              </a:tabLst>
              <a:defRPr/>
            </a:pPr>
            <a:r>
              <a:rPr lang="en-US" sz="2400" dirty="0">
                <a:latin typeface="Times New Roman" pitchFamily="18" charset="0"/>
                <a:cs typeface="Times New Roman" pitchFamily="18" charset="0"/>
              </a:rPr>
              <a:t>Using nitrogen gas had losses approximately in </a:t>
            </a:r>
            <a:r>
              <a:rPr lang="en-US" sz="2400" dirty="0" err="1">
                <a:latin typeface="Times New Roman" pitchFamily="18" charset="0"/>
                <a:cs typeface="Times New Roman" pitchFamily="18" charset="0"/>
              </a:rPr>
              <a:t>carotenoid</a:t>
            </a:r>
            <a:r>
              <a:rPr lang="en-US" sz="2400" dirty="0">
                <a:latin typeface="Times New Roman" pitchFamily="18" charset="0"/>
                <a:cs typeface="Times New Roman" pitchFamily="18" charset="0"/>
              </a:rPr>
              <a:t> content for all studied samples either treated or untreated with antioxidants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idx="1"/>
          </p:nvPr>
        </p:nvSpPr>
        <p:spPr>
          <a:xfrm>
            <a:off x="214282" y="285729"/>
            <a:ext cx="8715435" cy="6357982"/>
          </a:xfrm>
        </p:spPr>
        <p:txBody>
          <a:bodyPr rtlCol="1">
            <a:normAutofit fontScale="62500" lnSpcReduction="20000"/>
          </a:bodyPr>
          <a:lstStyle/>
          <a:p>
            <a:pPr marL="457200" indent="-457200" algn="just" rtl="0">
              <a:lnSpc>
                <a:spcPct val="170000"/>
              </a:lnSpc>
              <a:spcBef>
                <a:spcPct val="0"/>
              </a:spcBef>
              <a:buNone/>
              <a:tabLst>
                <a:tab pos="53975" algn="l"/>
              </a:tabLst>
              <a:defRPr/>
            </a:pPr>
            <a:r>
              <a:rPr lang="en-US" sz="3400" kern="1200" dirty="0" smtClean="0">
                <a:latin typeface="Times New Roman" pitchFamily="18" charset="0"/>
                <a:cs typeface="Times New Roman" pitchFamily="18" charset="0"/>
              </a:rPr>
              <a:t>5- </a:t>
            </a:r>
            <a:r>
              <a:rPr lang="en-US" sz="3800" kern="1200" dirty="0" smtClean="0">
                <a:latin typeface="Times New Roman" pitchFamily="18" charset="0"/>
                <a:cs typeface="Times New Roman" pitchFamily="18" charset="0"/>
              </a:rPr>
              <a:t>The antioxidant treatments (either by a-</a:t>
            </a:r>
            <a:r>
              <a:rPr lang="en-US" sz="3800" kern="1200" dirty="0" err="1" smtClean="0">
                <a:latin typeface="Times New Roman" pitchFamily="18" charset="0"/>
                <a:cs typeface="Times New Roman" pitchFamily="18" charset="0"/>
              </a:rPr>
              <a:t>tocopherol</a:t>
            </a:r>
            <a:r>
              <a:rPr lang="en-US" sz="3800" kern="1200" dirty="0" smtClean="0">
                <a:latin typeface="Times New Roman" pitchFamily="18" charset="0"/>
                <a:cs typeface="Times New Roman" pitchFamily="18" charset="0"/>
              </a:rPr>
              <a:t> or BHT) were relatively enhanced the </a:t>
            </a:r>
            <a:r>
              <a:rPr lang="en-US" sz="3800" kern="1200" dirty="0" err="1" smtClean="0">
                <a:latin typeface="Times New Roman" pitchFamily="18" charset="0"/>
                <a:cs typeface="Times New Roman" pitchFamily="18" charset="0"/>
              </a:rPr>
              <a:t>carotenoids</a:t>
            </a:r>
            <a:r>
              <a:rPr lang="en-US" sz="3800" kern="1200" dirty="0" smtClean="0">
                <a:latin typeface="Times New Roman" pitchFamily="18" charset="0"/>
                <a:cs typeface="Times New Roman" pitchFamily="18" charset="0"/>
              </a:rPr>
              <a:t> stability, but the highest effect was observed for the Sour orange .</a:t>
            </a:r>
          </a:p>
          <a:p>
            <a:pPr marL="457200" indent="-457200" algn="just" rtl="0">
              <a:lnSpc>
                <a:spcPct val="170000"/>
              </a:lnSpc>
              <a:spcBef>
                <a:spcPct val="0"/>
              </a:spcBef>
              <a:buNone/>
              <a:tabLst>
                <a:tab pos="53975" algn="l"/>
              </a:tabLst>
              <a:defRPr/>
            </a:pPr>
            <a:r>
              <a:rPr lang="en-US" sz="3800" kern="1200" dirty="0" smtClean="0">
                <a:latin typeface="Times New Roman" pitchFamily="18" charset="0"/>
                <a:cs typeface="Times New Roman" pitchFamily="18" charset="0"/>
              </a:rPr>
              <a:t>6- Lactose was the best carrier for the dispersion of Sour orange  </a:t>
            </a:r>
            <a:r>
              <a:rPr lang="en-US" sz="3800" kern="1200" dirty="0" err="1" smtClean="0">
                <a:latin typeface="Times New Roman" pitchFamily="18" charset="0"/>
                <a:cs typeface="Times New Roman" pitchFamily="18" charset="0"/>
              </a:rPr>
              <a:t>carotenoid</a:t>
            </a:r>
            <a:r>
              <a:rPr lang="en-US" sz="3800" kern="1200" dirty="0" smtClean="0">
                <a:latin typeface="Times New Roman" pitchFamily="18" charset="0"/>
                <a:cs typeface="Times New Roman" pitchFamily="18" charset="0"/>
              </a:rPr>
              <a:t>, while, starch was more effective </a:t>
            </a:r>
            <a:r>
              <a:rPr lang="en-US" sz="3800" kern="1200" dirty="0" err="1" smtClean="0">
                <a:latin typeface="Times New Roman" pitchFamily="18" charset="0"/>
                <a:cs typeface="Times New Roman" pitchFamily="18" charset="0"/>
              </a:rPr>
              <a:t>adsorpant</a:t>
            </a:r>
            <a:r>
              <a:rPr lang="en-US" sz="3800" kern="1200" dirty="0" smtClean="0">
                <a:latin typeface="Times New Roman" pitchFamily="18" charset="0"/>
                <a:cs typeface="Times New Roman" pitchFamily="18" charset="0"/>
              </a:rPr>
              <a:t> coated carriers for pigments extracted from Grape fruit.</a:t>
            </a:r>
          </a:p>
          <a:p>
            <a:pPr marL="457200" indent="-457200" algn="just" rtl="0">
              <a:lnSpc>
                <a:spcPct val="170000"/>
              </a:lnSpc>
              <a:spcBef>
                <a:spcPct val="0"/>
              </a:spcBef>
              <a:buNone/>
              <a:tabLst>
                <a:tab pos="53975" algn="l"/>
              </a:tabLst>
              <a:defRPr/>
            </a:pPr>
            <a:r>
              <a:rPr lang="en-US" sz="3800" kern="1200" dirty="0" smtClean="0">
                <a:latin typeface="Times New Roman" pitchFamily="18" charset="0"/>
                <a:cs typeface="Times New Roman" pitchFamily="18" charset="0"/>
              </a:rPr>
              <a:t>7- Regarding to the overall acceptability of jelly samples, it could be showed that, slight insignificant reduction in overall acceptability was achieved for jelly sample prepared with the first addition ratio. However, addition of 0.0066 % led to insignificant increase in recorded color value comparing to control.</a:t>
            </a:r>
          </a:p>
          <a:p>
            <a:pPr marL="365760" indent="-283464" algn="l" eaLnBrk="1" fontAlgn="auto" hangingPunct="1">
              <a:lnSpc>
                <a:spcPct val="80000"/>
              </a:lnSpc>
              <a:spcAft>
                <a:spcPts val="0"/>
              </a:spcAft>
              <a:buFont typeface="Wingdings 2"/>
              <a:buChar char=""/>
              <a:defRPr/>
            </a:pPr>
            <a:endParaRPr lang="en-US" sz="2800" dirty="0" smtClean="0">
              <a:cs typeface="+mn-cs"/>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idx="1"/>
          </p:nvPr>
        </p:nvSpPr>
        <p:spPr>
          <a:xfrm>
            <a:off x="1071563" y="1125538"/>
            <a:ext cx="7553325" cy="4495800"/>
          </a:xfrm>
        </p:spPr>
        <p:txBody>
          <a:bodyPr rtlCol="1">
            <a:normAutofit/>
          </a:bodyPr>
          <a:lstStyle/>
          <a:p>
            <a:pPr marL="365760" indent="-283464" algn="ctr" rtl="0" eaLnBrk="1" fontAlgn="auto" hangingPunct="1">
              <a:spcAft>
                <a:spcPts val="0"/>
              </a:spcAft>
              <a:buFont typeface="Arial" pitchFamily="34" charset="0"/>
              <a:buNone/>
              <a:defRPr/>
            </a:pPr>
            <a:r>
              <a:rPr lang="en-US" b="1" dirty="0" smtClean="0">
                <a:solidFill>
                  <a:srgbClr val="FF0000"/>
                </a:solidFill>
                <a:cs typeface="+mn-cs"/>
              </a:rPr>
              <a:t>ACKNOWLEDGMENT</a:t>
            </a:r>
          </a:p>
          <a:p>
            <a:pPr marL="365760" indent="-283464" algn="ctr" rtl="0" eaLnBrk="1" fontAlgn="auto" hangingPunct="1">
              <a:spcAft>
                <a:spcPts val="0"/>
              </a:spcAft>
              <a:buFont typeface="Arial" pitchFamily="34" charset="0"/>
              <a:buNone/>
              <a:defRPr/>
            </a:pPr>
            <a:endParaRPr lang="en-US" dirty="0" smtClean="0">
              <a:solidFill>
                <a:schemeClr val="accent1">
                  <a:lumMod val="50000"/>
                </a:schemeClr>
              </a:solidFill>
              <a:cs typeface="+mn-cs"/>
            </a:endParaRPr>
          </a:p>
          <a:p>
            <a:pPr marL="365760" indent="-283464" algn="just" rtl="0" eaLnBrk="1" fontAlgn="auto" hangingPunct="1">
              <a:spcAft>
                <a:spcPts val="0"/>
              </a:spcAft>
              <a:buFont typeface="Wingdings 2"/>
              <a:buChar char=""/>
              <a:defRPr/>
            </a:pPr>
            <a:r>
              <a:rPr lang="en-US" dirty="0" smtClean="0">
                <a:cs typeface="+mn-cs"/>
              </a:rPr>
              <a:t>The authors acknowledge gratefully the Deanship of Scientific Research, King Faisal University, Saudi Arabia for its financial, material and moral support for this project.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lsharnoby\Pictures\puckpowsoo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88" y="1576388"/>
            <a:ext cx="3705225"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0386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3"/>
          <p:cNvSpPr>
            <a:spLocks noGrp="1"/>
          </p:cNvSpPr>
          <p:nvPr/>
        </p:nvSpPr>
        <p:spPr bwMode="auto">
          <a:xfrm>
            <a:off x="490998" y="2996952"/>
            <a:ext cx="822960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r>
              <a:rPr lang="en-US" dirty="0" smtClean="0">
                <a:solidFill>
                  <a:srgbClr val="FF0000"/>
                </a:solidFill>
              </a:rPr>
              <a:t>Thank You</a:t>
            </a:r>
            <a:endParaRPr lang="ar-SA" dirty="0">
              <a:solidFill>
                <a:srgbClr val="FF0000"/>
              </a:solidFill>
            </a:endParaRPr>
          </a:p>
        </p:txBody>
      </p:sp>
    </p:spTree>
    <p:extLst>
      <p:ext uri="{BB962C8B-B14F-4D97-AF65-F5344CB8AC3E}">
        <p14:creationId xmlns:p14="http://schemas.microsoft.com/office/powerpoint/2010/main" val="3960115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857224" y="141723"/>
            <a:ext cx="7604125" cy="6740307"/>
          </a:xfrm>
          <a:prstGeom prst="rect">
            <a:avLst/>
          </a:prstGeom>
          <a:noFill/>
          <a:ln w="9525">
            <a:noFill/>
            <a:miter lim="800000"/>
            <a:headEnd/>
            <a:tailEnd/>
          </a:ln>
          <a:effectLst/>
        </p:spPr>
        <p:txBody>
          <a:bodyPr anchor="ctr">
            <a:spAutoFit/>
          </a:bodyPr>
          <a:lstStyle/>
          <a:p>
            <a:pPr algn="ctr">
              <a:defRPr/>
            </a:pPr>
            <a:r>
              <a:rPr lang="en-US" sz="3600" b="1" dirty="0">
                <a:solidFill>
                  <a:schemeClr val="tx2">
                    <a:lumMod val="60000"/>
                    <a:lumOff val="40000"/>
                  </a:schemeClr>
                </a:solidFill>
                <a:effectLst>
                  <a:outerShdw blurRad="38100" dist="38100" dir="2700000" algn="tl">
                    <a:srgbClr val="000000">
                      <a:alpha val="43137"/>
                    </a:srgbClr>
                  </a:outerShdw>
                </a:effectLst>
                <a:latin typeface="Tahoma" pitchFamily="34" charset="0"/>
                <a:cs typeface="Arial" pitchFamily="34" charset="0"/>
              </a:rPr>
              <a:t>INTRODUCTION</a:t>
            </a:r>
          </a:p>
          <a:p>
            <a:pPr>
              <a:defRPr/>
            </a:pPr>
            <a:endParaRPr lang="en-US" sz="3600" b="1" dirty="0">
              <a:latin typeface="Tahoma" pitchFamily="34" charset="0"/>
              <a:cs typeface="Arial" pitchFamily="34" charset="0"/>
            </a:endParaRPr>
          </a:p>
          <a:p>
            <a:pPr algn="just" rtl="0"/>
            <a:r>
              <a:rPr lang="en-US" sz="2400" dirty="0">
                <a:latin typeface="Tahoma" pitchFamily="34" charset="0"/>
                <a:cs typeface="Arial" pitchFamily="34" charset="0"/>
              </a:rPr>
              <a:t>  </a:t>
            </a:r>
            <a:r>
              <a:rPr lang="en-US" sz="2800"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Orange is commonly consumed in world. About 50 % of the processed oranges turned out in the form of orange peels. It is almost consumed as fresh, on the other hand , some factories are using sour orange (Citrus </a:t>
            </a:r>
            <a:r>
              <a:rPr lang="en-US" sz="2800" dirty="0" err="1">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aurantium</a:t>
            </a:r>
            <a:r>
              <a:rPr lang="en-US" sz="2800"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in processing in juice and jam. However the outer layer usually called , </a:t>
            </a:r>
            <a:r>
              <a:rPr lang="en-US" sz="2800" dirty="0" err="1">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flavedo</a:t>
            </a:r>
            <a:r>
              <a:rPr lang="en-US" sz="2800"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in comparison with the inner layer of the peels usually called </a:t>
            </a:r>
            <a:r>
              <a:rPr lang="en-US" sz="2800" dirty="0" err="1">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albedo</a:t>
            </a:r>
            <a:r>
              <a:rPr lang="en-US" sz="2800"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contains considerable amounts of the natural </a:t>
            </a:r>
            <a:r>
              <a:rPr lang="en-US" sz="2800" dirty="0" err="1">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carottenoids</a:t>
            </a:r>
            <a:r>
              <a:rPr lang="en-US" sz="2800"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Such pigments are widely utilized as natural colorants in foods [Tolba,2002 Zhou et. al. 2009 and </a:t>
            </a:r>
            <a:r>
              <a:rPr lang="en-US" sz="2800" dirty="0" err="1"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Khoo</a:t>
            </a:r>
            <a:r>
              <a:rPr lang="en-US" sz="2800"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et. al. 2011]. </a:t>
            </a:r>
          </a:p>
          <a:p>
            <a:pPr algn="just" rtl="0">
              <a:buFontTx/>
              <a:buChar char="•"/>
              <a:defRPr/>
            </a:pPr>
            <a:endParaRPr lang="en-US" sz="2400" dirty="0">
              <a:latin typeface="Tahoma" pitchFamily="34" charset="0"/>
              <a:cs typeface="Simplified Arabic" pitchFamily="18"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00035" y="2476500"/>
            <a:ext cx="8175654" cy="1600200"/>
          </a:xfrm>
          <a:prstGeom prst="rect">
            <a:avLst/>
          </a:prstGeom>
        </p:spPr>
        <p:txBody>
          <a:bodyPr rtlCol="1">
            <a:normAutofit fontScale="92500" lnSpcReduction="10000"/>
          </a:bodyPr>
          <a:lstStyle/>
          <a:p>
            <a:pPr marL="365760" marR="0" lvl="0" indent="-283464" algn="just" defTabSz="914400" rtl="0" eaLnBrk="1" fontAlgn="auto" latinLnBrk="0" hangingPunct="1">
              <a:lnSpc>
                <a:spcPct val="100000"/>
              </a:lnSpc>
              <a:spcBef>
                <a:spcPct val="0"/>
              </a:spcBef>
              <a:spcAft>
                <a:spcPts val="0"/>
              </a:spcAft>
              <a:buClr>
                <a:schemeClr val="hlink"/>
              </a:buClr>
              <a:buSzPct val="70000"/>
              <a:buFontTx/>
              <a:buChar char="•"/>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Tahoma" pitchFamily="34" charset="0"/>
                <a:cs typeface="Times New Roman" pitchFamily="18" charset="0"/>
              </a:rPr>
              <a:t>Such pigments are widely utilized as natural colorants in foods (Francis 1995, Deli et. al.</a:t>
            </a:r>
            <a:r>
              <a:rPr kumimoji="0" lang="en-US" sz="2800" b="0" i="0" u="none" strike="noStrike" kern="0" cap="none" spc="0" normalizeH="0" noProof="0" dirty="0" smtClean="0">
                <a:ln>
                  <a:noFill/>
                </a:ln>
                <a:solidFill>
                  <a:schemeClr val="tx1"/>
                </a:solidFill>
                <a:effectLst>
                  <a:outerShdw blurRad="38100" dist="38100" dir="2700000" algn="tl">
                    <a:srgbClr val="000000"/>
                  </a:outerShdw>
                </a:effectLst>
                <a:uLnTx/>
                <a:uFillTx/>
                <a:latin typeface="Times New Roman" pitchFamily="18" charset="0"/>
                <a:ea typeface="Tahoma" pitchFamily="34" charset="0"/>
                <a:cs typeface="Times New Roman" pitchFamily="18" charset="0"/>
              </a:rPr>
              <a:t> 2001, </a:t>
            </a:r>
            <a:r>
              <a:rPr kumimoji="0" lang="en-US" sz="2800" b="0" i="0" u="none" strike="noStrike" kern="0" cap="none" spc="0" normalizeH="0" noProof="0" dirty="0" err="1" smtClean="0">
                <a:ln>
                  <a:noFill/>
                </a:ln>
                <a:solidFill>
                  <a:schemeClr val="tx1"/>
                </a:solidFill>
                <a:effectLst>
                  <a:outerShdw blurRad="38100" dist="38100" dir="2700000" algn="tl">
                    <a:srgbClr val="000000"/>
                  </a:outerShdw>
                </a:effectLst>
                <a:uLnTx/>
                <a:uFillTx/>
                <a:latin typeface="Times New Roman" pitchFamily="18" charset="0"/>
                <a:ea typeface="Tahoma" pitchFamily="34" charset="0"/>
                <a:cs typeface="Times New Roman" pitchFamily="18" charset="0"/>
              </a:rPr>
              <a:t>Breithaupt</a:t>
            </a:r>
            <a:r>
              <a:rPr kumimoji="0" lang="en-US" sz="2800" b="0" i="0" u="none" strike="noStrike" kern="0" cap="none" spc="0" normalizeH="0" noProof="0" dirty="0" smtClean="0">
                <a:ln>
                  <a:noFill/>
                </a:ln>
                <a:solidFill>
                  <a:schemeClr val="tx1"/>
                </a:solidFill>
                <a:effectLst>
                  <a:outerShdw blurRad="38100" dist="38100" dir="2700000" algn="tl">
                    <a:srgbClr val="000000"/>
                  </a:outerShdw>
                </a:effectLst>
                <a:uLnTx/>
                <a:uFillTx/>
                <a:latin typeface="Times New Roman" pitchFamily="18" charset="0"/>
                <a:ea typeface="Tahoma" pitchFamily="34" charset="0"/>
                <a:cs typeface="Times New Roman" pitchFamily="18" charset="0"/>
              </a:rPr>
              <a:t> et. al. 2004,</a:t>
            </a: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Tahoma" pitchFamily="34" charset="0"/>
                <a:cs typeface="Times New Roman" pitchFamily="18" charset="0"/>
              </a:rPr>
              <a:t> </a:t>
            </a:r>
            <a:r>
              <a:rPr kumimoji="0" lang="en-US" sz="28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Times New Roman" pitchFamily="18" charset="0"/>
                <a:ea typeface="Tahoma" pitchFamily="34" charset="0"/>
                <a:cs typeface="Times New Roman" pitchFamily="18" charset="0"/>
              </a:rPr>
              <a:t>Tolba</a:t>
            </a: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Tahoma" pitchFamily="34" charset="0"/>
                <a:cs typeface="Times New Roman" pitchFamily="18" charset="0"/>
              </a:rPr>
              <a:t> </a:t>
            </a:r>
            <a:r>
              <a:rPr kumimoji="0" lang="en-US" sz="2800" b="0" i="0" u="none" strike="noStrike" kern="0" cap="none" spc="0" normalizeH="0" baseline="0" noProof="0" dirty="0" smtClean="0">
                <a:ln>
                  <a:noFill/>
                </a:ln>
                <a:solidFill>
                  <a:schemeClr val="tx2">
                    <a:lumMod val="60000"/>
                    <a:lumOff val="40000"/>
                  </a:schemeClr>
                </a:solidFill>
                <a:effectLst>
                  <a:outerShdw blurRad="38100" dist="38100" dir="2700000" algn="tl">
                    <a:srgbClr val="000000"/>
                  </a:outerShdw>
                </a:effectLst>
                <a:uLnTx/>
                <a:uFillTx/>
                <a:latin typeface="Times New Roman" pitchFamily="18" charset="0"/>
                <a:ea typeface="Tahoma" pitchFamily="34" charset="0"/>
                <a:cs typeface="Times New Roman" pitchFamily="18" charset="0"/>
              </a:rPr>
              <a:t>2002, Zhou et. al. 2009 and </a:t>
            </a:r>
            <a:r>
              <a:rPr kumimoji="0" lang="en-US" sz="2800" b="0" i="0" u="none" strike="noStrike" kern="0" cap="none" spc="0" normalizeH="0" baseline="0" noProof="0" dirty="0" err="1" smtClean="0">
                <a:ln>
                  <a:noFill/>
                </a:ln>
                <a:solidFill>
                  <a:schemeClr val="tx2">
                    <a:lumMod val="60000"/>
                    <a:lumOff val="40000"/>
                  </a:schemeClr>
                </a:solidFill>
                <a:effectLst>
                  <a:outerShdw blurRad="38100" dist="38100" dir="2700000" algn="tl">
                    <a:srgbClr val="000000"/>
                  </a:outerShdw>
                </a:effectLst>
                <a:uLnTx/>
                <a:uFillTx/>
                <a:latin typeface="Times New Roman" pitchFamily="18" charset="0"/>
                <a:ea typeface="Tahoma" pitchFamily="34" charset="0"/>
                <a:cs typeface="Times New Roman" pitchFamily="18" charset="0"/>
              </a:rPr>
              <a:t>Khoo</a:t>
            </a:r>
            <a:r>
              <a:rPr kumimoji="0" lang="en-US" sz="2800" b="0" i="0" u="none" strike="noStrike" kern="0" cap="none" spc="0" normalizeH="0" baseline="0" noProof="0" dirty="0" smtClean="0">
                <a:ln>
                  <a:noFill/>
                </a:ln>
                <a:solidFill>
                  <a:schemeClr val="tx2">
                    <a:lumMod val="60000"/>
                    <a:lumOff val="40000"/>
                  </a:schemeClr>
                </a:solidFill>
                <a:effectLst>
                  <a:outerShdw blurRad="38100" dist="38100" dir="2700000" algn="tl">
                    <a:srgbClr val="000000"/>
                  </a:outerShdw>
                </a:effectLst>
                <a:uLnTx/>
                <a:uFillTx/>
                <a:latin typeface="Times New Roman" pitchFamily="18" charset="0"/>
                <a:ea typeface="Tahoma" pitchFamily="34" charset="0"/>
                <a:cs typeface="Times New Roman" pitchFamily="18" charset="0"/>
              </a:rPr>
              <a:t> et. al. 2011</a:t>
            </a: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Tahoma" pitchFamily="34" charset="0"/>
                <a:cs typeface="Times New Roman" pitchFamily="18" charset="0"/>
              </a:rPr>
              <a:t>).</a:t>
            </a:r>
          </a:p>
          <a:p>
            <a:pPr marL="365760" marR="0" lvl="0" indent="-283464" algn="r" defTabSz="914400" rtl="1" eaLnBrk="1" fontAlgn="auto" latinLnBrk="0" hangingPunct="1">
              <a:lnSpc>
                <a:spcPct val="100000"/>
              </a:lnSpc>
              <a:spcBef>
                <a:spcPct val="20000"/>
              </a:spcBef>
              <a:spcAft>
                <a:spcPts val="0"/>
              </a:spcAft>
              <a:buClr>
                <a:schemeClr val="hlink"/>
              </a:buClr>
              <a:buSzPct val="70000"/>
              <a:buFont typeface="Wingdings 2"/>
              <a:buChar char=""/>
              <a:tabLst/>
              <a:defRPr/>
            </a:pP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02" y="856357"/>
            <a:ext cx="8970597" cy="3970318"/>
          </a:xfrm>
          <a:prstGeom prst="rect">
            <a:avLst/>
          </a:prstGeom>
        </p:spPr>
        <p:txBody>
          <a:bodyPr wrap="square">
            <a:spAutoFit/>
          </a:bodyPr>
          <a:lstStyle/>
          <a:p>
            <a:pPr algn="l"/>
            <a:endParaRPr lang="en-US" sz="2800" dirty="0" smtClean="0"/>
          </a:p>
          <a:p>
            <a:pPr algn="just" rtl="0"/>
            <a:r>
              <a:rPr lang="en-US" sz="2800" dirty="0" smtClean="0">
                <a:latin typeface="Times New Roman" pitchFamily="18" charset="0"/>
                <a:cs typeface="Times New Roman" pitchFamily="18" charset="0"/>
              </a:rPr>
              <a:t>The color is one of the most important factors affecting quality and palatability of the foods among different consumers (</a:t>
            </a:r>
            <a:r>
              <a:rPr lang="en-US" sz="2800" dirty="0" err="1" smtClean="0">
                <a:latin typeface="Times New Roman" pitchFamily="18" charset="0"/>
                <a:cs typeface="Times New Roman" pitchFamily="18" charset="0"/>
              </a:rPr>
              <a:t>Khoo</a:t>
            </a:r>
            <a:r>
              <a:rPr lang="en-US" sz="2800" dirty="0" smtClean="0">
                <a:latin typeface="Times New Roman" pitchFamily="18" charset="0"/>
                <a:cs typeface="Times New Roman" pitchFamily="18" charset="0"/>
              </a:rPr>
              <a:t> et. al. 2011). </a:t>
            </a:r>
          </a:p>
          <a:p>
            <a:pPr algn="just" rtl="0"/>
            <a:endParaRPr lang="en-US" sz="2800" dirty="0" smtClean="0">
              <a:latin typeface="Times New Roman" pitchFamily="18" charset="0"/>
              <a:cs typeface="Times New Roman" pitchFamily="18" charset="0"/>
            </a:endParaRPr>
          </a:p>
          <a:p>
            <a:pPr algn="just" rtl="0"/>
            <a:r>
              <a:rPr lang="en-US" sz="2800" dirty="0" smtClean="0">
                <a:latin typeface="Times New Roman" pitchFamily="18" charset="0"/>
                <a:cs typeface="Times New Roman" pitchFamily="18" charset="0"/>
              </a:rPr>
              <a:t>Therefore</a:t>
            </a:r>
            <a:r>
              <a:rPr lang="en-US" sz="2800" dirty="0">
                <a:latin typeface="Times New Roman" pitchFamily="18" charset="0"/>
                <a:cs typeface="Times New Roman" pitchFamily="18" charset="0"/>
              </a:rPr>
              <a:t>, food quality and flavor are closely associated with color. So, liking or disliking a food is conditioned by its color, attractive foods are sought out as pleasure giving, while unattractive foods avoided as </a:t>
            </a:r>
            <a:r>
              <a:rPr lang="en-US" sz="2800" dirty="0" smtClean="0">
                <a:latin typeface="Times New Roman" pitchFamily="18" charset="0"/>
                <a:cs typeface="Times New Roman" pitchFamily="18" charset="0"/>
              </a:rPr>
              <a:t>undesirable (</a:t>
            </a:r>
            <a:r>
              <a:rPr lang="en-US" sz="2800" dirty="0" err="1" smtClean="0">
                <a:latin typeface="Times New Roman" pitchFamily="18" charset="0"/>
                <a:cs typeface="Times New Roman" pitchFamily="18" charset="0"/>
              </a:rPr>
              <a:t>Badr</a:t>
            </a:r>
            <a:r>
              <a:rPr lang="en-US" sz="2800" dirty="0" smtClean="0">
                <a:latin typeface="Times New Roman" pitchFamily="18" charset="0"/>
                <a:cs typeface="Times New Roman" pitchFamily="18" charset="0"/>
              </a:rPr>
              <a:t> 2006).</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972970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28596" y="1500174"/>
            <a:ext cx="8339143" cy="2374900"/>
          </a:xfrm>
        </p:spPr>
        <p:txBody>
          <a:bodyPr/>
          <a:lstStyle/>
          <a:p>
            <a:pPr algn="just" rtl="0" eaLnBrk="1" hangingPunct="1">
              <a:spcBef>
                <a:spcPct val="0"/>
              </a:spcBef>
              <a:buFontTx/>
              <a:buChar char="•"/>
            </a:pPr>
            <a:r>
              <a:rPr lang="en-US" sz="2800" dirty="0" smtClean="0">
                <a:latin typeface="Times New Roman" pitchFamily="18" charset="0"/>
                <a:cs typeface="Times New Roman" pitchFamily="18" charset="0"/>
              </a:rPr>
              <a:t>Today a large number of industrially produced foods such as beverages, dairy products, confectionery margarine, pasta etc.., which contain beta carotene as a colorant and as a nutrient.</a:t>
            </a:r>
          </a:p>
          <a:p>
            <a:pPr eaLnBrk="1" hangingPunct="1"/>
            <a:endParaRPr lang="en-US" dirty="0" smtClean="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357158" y="714375"/>
            <a:ext cx="8572560" cy="5572145"/>
          </a:xfrm>
        </p:spPr>
        <p:txBody>
          <a:bodyPr rtlCol="1">
            <a:normAutofit fontScale="90000"/>
          </a:bodyPr>
          <a:lstStyle/>
          <a:p>
            <a:pPr eaLnBrk="1" fontAlgn="auto" hangingPunct="1">
              <a:spcAft>
                <a:spcPts val="0"/>
              </a:spcAft>
              <a:defRPr/>
            </a:pP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r>
              <a:rPr lang="en-US" altLang="ar-SA" sz="3600" dirty="0" smtClean="0">
                <a:solidFill>
                  <a:schemeClr val="tx1"/>
                </a:solidFill>
                <a:cs typeface="+mj-cs"/>
              </a:rPr>
              <a:t/>
            </a:r>
            <a:br>
              <a:rPr lang="en-US" altLang="ar-SA" sz="3600" dirty="0" smtClean="0">
                <a:solidFill>
                  <a:schemeClr val="tx1"/>
                </a:solidFill>
                <a:cs typeface="+mj-cs"/>
              </a:rPr>
            </a:br>
            <a:endParaRPr lang="en-US" altLang="ar-SA" sz="3600" dirty="0" smtClean="0">
              <a:solidFill>
                <a:schemeClr val="tx1"/>
              </a:solidFill>
              <a:cs typeface="+mj-cs"/>
            </a:endParaRPr>
          </a:p>
        </p:txBody>
      </p:sp>
      <p:sp>
        <p:nvSpPr>
          <p:cNvPr id="103427" name="Rectangle 3"/>
          <p:cNvSpPr>
            <a:spLocks noChangeArrowheads="1"/>
          </p:cNvSpPr>
          <p:nvPr/>
        </p:nvSpPr>
        <p:spPr bwMode="auto">
          <a:xfrm>
            <a:off x="500034" y="836613"/>
            <a:ext cx="8393141" cy="4832092"/>
          </a:xfrm>
          <a:prstGeom prst="rect">
            <a:avLst/>
          </a:prstGeom>
          <a:noFill/>
          <a:ln w="9525">
            <a:noFill/>
            <a:miter lim="800000"/>
            <a:headEnd/>
            <a:tailEnd/>
          </a:ln>
          <a:effectLst/>
        </p:spPr>
        <p:txBody>
          <a:bodyPr wrap="square">
            <a:spAutoFit/>
          </a:bodyPr>
          <a:lstStyle/>
          <a:p>
            <a:pPr algn="l" rtl="0">
              <a:defRPr/>
            </a:pPr>
            <a:r>
              <a:rPr lang="en-US" altLang="ar-SA" sz="2800" dirty="0">
                <a:effectLst>
                  <a:outerShdw blurRad="38100" dist="38100" dir="2700000" algn="tl">
                    <a:srgbClr val="000000">
                      <a:alpha val="43137"/>
                    </a:srgbClr>
                  </a:outerShdw>
                </a:effectLst>
                <a:latin typeface="Times New Roman" pitchFamily="18" charset="0"/>
                <a:cs typeface="Times New Roman" pitchFamily="18" charset="0"/>
              </a:rPr>
              <a:t>Colors may be added to foods for several reasons, which can be summarized as follows</a:t>
            </a:r>
            <a:r>
              <a:rPr lang="en-US" altLang="ar-SA" sz="28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altLang="ar-SA" sz="2800" dirty="0">
              <a:effectLst>
                <a:outerShdw blurRad="38100" dist="38100" dir="2700000" algn="tl">
                  <a:srgbClr val="000000">
                    <a:alpha val="43137"/>
                  </a:srgbClr>
                </a:outerShdw>
              </a:effectLst>
              <a:latin typeface="Times New Roman" pitchFamily="18" charset="0"/>
              <a:cs typeface="Times New Roman" pitchFamily="18" charset="0"/>
            </a:endParaRPr>
          </a:p>
          <a:p>
            <a:pPr algn="l" rtl="0">
              <a:defRPr/>
            </a:pPr>
            <a:r>
              <a:rPr lang="en-US" altLang="ar-SA" sz="2800" dirty="0">
                <a:latin typeface="Times New Roman" pitchFamily="18" charset="0"/>
                <a:cs typeface="Times New Roman" pitchFamily="18" charset="0"/>
              </a:rPr>
              <a:t> </a:t>
            </a:r>
            <a:r>
              <a:rPr lang="en-US" altLang="ar-SA" sz="2800" dirty="0" smtClean="0">
                <a:latin typeface="Times New Roman" pitchFamily="18" charset="0"/>
                <a:cs typeface="Times New Roman" pitchFamily="18" charset="0"/>
              </a:rPr>
              <a:t>  </a:t>
            </a:r>
            <a:r>
              <a:rPr lang="en-US" altLang="ar-SA" sz="2800" dirty="0">
                <a:solidFill>
                  <a:srgbClr val="FF0000"/>
                </a:solidFill>
                <a:latin typeface="Times New Roman" pitchFamily="18" charset="0"/>
                <a:cs typeface="Times New Roman" pitchFamily="18" charset="0"/>
              </a:rPr>
              <a:t>-</a:t>
            </a:r>
            <a:r>
              <a:rPr lang="en-US" altLang="ar-SA" sz="2800" dirty="0">
                <a:latin typeface="Times New Roman" pitchFamily="18" charset="0"/>
                <a:cs typeface="Times New Roman" pitchFamily="18" charset="0"/>
              </a:rPr>
              <a:t> To reinforce colors already present in food </a:t>
            </a:r>
            <a:r>
              <a:rPr lang="en-US" altLang="ar-SA" sz="2800" dirty="0" smtClean="0">
                <a:latin typeface="Times New Roman" pitchFamily="18" charset="0"/>
                <a:cs typeface="Times New Roman" pitchFamily="18" charset="0"/>
              </a:rPr>
              <a:t>but less </a:t>
            </a:r>
          </a:p>
          <a:p>
            <a:pPr algn="l" rtl="0">
              <a:defRPr/>
            </a:pPr>
            <a:r>
              <a:rPr lang="en-US" altLang="ar-SA" sz="2800" dirty="0" smtClean="0">
                <a:latin typeface="Times New Roman" pitchFamily="18" charset="0"/>
                <a:cs typeface="Times New Roman" pitchFamily="18" charset="0"/>
              </a:rPr>
              <a:t>     intense </a:t>
            </a:r>
            <a:r>
              <a:rPr lang="en-US" altLang="ar-SA" sz="2800" dirty="0">
                <a:latin typeface="Times New Roman" pitchFamily="18" charset="0"/>
                <a:cs typeface="Times New Roman" pitchFamily="18" charset="0"/>
              </a:rPr>
              <a:t>than the consumer would </a:t>
            </a:r>
            <a:r>
              <a:rPr lang="en-US" altLang="ar-SA" sz="2800" dirty="0" smtClean="0">
                <a:latin typeface="Times New Roman" pitchFamily="18" charset="0"/>
                <a:cs typeface="Times New Roman" pitchFamily="18" charset="0"/>
              </a:rPr>
              <a:t>expect</a:t>
            </a:r>
            <a:r>
              <a:rPr lang="en-US" altLang="ar-SA" sz="2800" dirty="0">
                <a:latin typeface="Times New Roman" pitchFamily="18" charset="0"/>
                <a:cs typeface="Times New Roman" pitchFamily="18" charset="0"/>
              </a:rPr>
              <a:t>.</a:t>
            </a:r>
          </a:p>
          <a:p>
            <a:pPr algn="l" rtl="0">
              <a:defRPr/>
            </a:pPr>
            <a:r>
              <a:rPr lang="en-US" altLang="ar-SA" sz="2800" dirty="0">
                <a:latin typeface="Times New Roman" pitchFamily="18" charset="0"/>
                <a:cs typeface="Times New Roman" pitchFamily="18" charset="0"/>
              </a:rPr>
              <a:t>  </a:t>
            </a:r>
            <a:r>
              <a:rPr lang="en-US" altLang="ar-SA" sz="2800" dirty="0">
                <a:solidFill>
                  <a:srgbClr val="FF0000"/>
                </a:solidFill>
                <a:latin typeface="Times New Roman" pitchFamily="18" charset="0"/>
                <a:cs typeface="Times New Roman" pitchFamily="18" charset="0"/>
              </a:rPr>
              <a:t>-</a:t>
            </a:r>
            <a:r>
              <a:rPr lang="en-US" altLang="ar-SA" sz="2800" dirty="0">
                <a:latin typeface="Times New Roman" pitchFamily="18" charset="0"/>
                <a:cs typeface="Times New Roman" pitchFamily="18" charset="0"/>
              </a:rPr>
              <a:t> To ensure uniformity of </a:t>
            </a:r>
            <a:r>
              <a:rPr lang="en-US" altLang="ar-SA" sz="2800" dirty="0" smtClean="0">
                <a:latin typeface="Times New Roman" pitchFamily="18" charset="0"/>
                <a:cs typeface="Times New Roman" pitchFamily="18" charset="0"/>
              </a:rPr>
              <a:t> food </a:t>
            </a:r>
            <a:r>
              <a:rPr lang="en-US" altLang="ar-SA" sz="2800" dirty="0">
                <a:latin typeface="Times New Roman" pitchFamily="18" charset="0"/>
                <a:cs typeface="Times New Roman" pitchFamily="18" charset="0"/>
              </a:rPr>
              <a:t>color from </a:t>
            </a:r>
            <a:r>
              <a:rPr lang="en-US" altLang="ar-SA" sz="2800" dirty="0" smtClean="0">
                <a:latin typeface="Times New Roman" pitchFamily="18" charset="0"/>
                <a:cs typeface="Times New Roman" pitchFamily="18" charset="0"/>
              </a:rPr>
              <a:t>batch to </a:t>
            </a:r>
          </a:p>
          <a:p>
            <a:pPr algn="l" rtl="0">
              <a:defRPr/>
            </a:pPr>
            <a:r>
              <a:rPr lang="en-US" altLang="ar-SA" sz="2800" dirty="0" smtClean="0">
                <a:latin typeface="Times New Roman" pitchFamily="18" charset="0"/>
                <a:cs typeface="Times New Roman" pitchFamily="18" charset="0"/>
              </a:rPr>
              <a:t>     batch</a:t>
            </a:r>
            <a:r>
              <a:rPr lang="en-US" altLang="ar-SA" sz="2800" dirty="0">
                <a:latin typeface="Times New Roman" pitchFamily="18" charset="0"/>
                <a:cs typeface="Times New Roman" pitchFamily="18" charset="0"/>
              </a:rPr>
              <a:t>.</a:t>
            </a:r>
          </a:p>
          <a:p>
            <a:pPr algn="l" rtl="0">
              <a:defRPr/>
            </a:pPr>
            <a:r>
              <a:rPr lang="en-US" altLang="ar-SA" sz="2800" dirty="0">
                <a:latin typeface="Times New Roman" pitchFamily="18" charset="0"/>
                <a:cs typeface="Times New Roman" pitchFamily="18" charset="0"/>
              </a:rPr>
              <a:t>  </a:t>
            </a:r>
            <a:r>
              <a:rPr lang="en-US" altLang="ar-SA" sz="2800" dirty="0">
                <a:solidFill>
                  <a:srgbClr val="FF0000"/>
                </a:solidFill>
                <a:latin typeface="Times New Roman" pitchFamily="18" charset="0"/>
                <a:cs typeface="Times New Roman" pitchFamily="18" charset="0"/>
              </a:rPr>
              <a:t>-</a:t>
            </a:r>
            <a:r>
              <a:rPr lang="en-US" altLang="ar-SA" sz="2800" dirty="0">
                <a:latin typeface="Times New Roman" pitchFamily="18" charset="0"/>
                <a:cs typeface="Times New Roman" pitchFamily="18" charset="0"/>
              </a:rPr>
              <a:t> To restore the original appearance of </a:t>
            </a:r>
            <a:r>
              <a:rPr lang="en-US" altLang="ar-SA" sz="2800" dirty="0" smtClean="0">
                <a:latin typeface="Times New Roman" pitchFamily="18" charset="0"/>
                <a:cs typeface="Times New Roman" pitchFamily="18" charset="0"/>
              </a:rPr>
              <a:t> food that </a:t>
            </a:r>
            <a:r>
              <a:rPr lang="en-US" altLang="ar-SA" sz="2800" dirty="0">
                <a:latin typeface="Times New Roman" pitchFamily="18" charset="0"/>
                <a:cs typeface="Times New Roman" pitchFamily="18" charset="0"/>
              </a:rPr>
              <a:t>its </a:t>
            </a:r>
            <a:r>
              <a:rPr lang="en-US" altLang="ar-SA" sz="2800" dirty="0" smtClean="0">
                <a:latin typeface="Times New Roman" pitchFamily="18" charset="0"/>
                <a:cs typeface="Times New Roman" pitchFamily="18" charset="0"/>
              </a:rPr>
              <a:t> </a:t>
            </a:r>
          </a:p>
          <a:p>
            <a:pPr algn="l" rtl="0">
              <a:defRPr/>
            </a:pPr>
            <a:r>
              <a:rPr lang="en-US" altLang="ar-SA" sz="2800" dirty="0" smtClean="0">
                <a:latin typeface="Times New Roman" pitchFamily="18" charset="0"/>
                <a:cs typeface="Times New Roman" pitchFamily="18" charset="0"/>
              </a:rPr>
              <a:t>    color </a:t>
            </a:r>
            <a:r>
              <a:rPr lang="en-US" altLang="ar-SA" sz="2800" dirty="0">
                <a:latin typeface="Times New Roman" pitchFamily="18" charset="0"/>
                <a:cs typeface="Times New Roman" pitchFamily="18" charset="0"/>
              </a:rPr>
              <a:t>has been affected by </a:t>
            </a:r>
            <a:r>
              <a:rPr lang="en-US" altLang="ar-SA" sz="2800" dirty="0" smtClean="0">
                <a:latin typeface="Times New Roman" pitchFamily="18" charset="0"/>
                <a:cs typeface="Times New Roman" pitchFamily="18" charset="0"/>
              </a:rPr>
              <a:t>processing</a:t>
            </a:r>
            <a:r>
              <a:rPr lang="en-US" altLang="ar-SA" sz="2800" dirty="0">
                <a:latin typeface="Times New Roman" pitchFamily="18" charset="0"/>
                <a:cs typeface="Times New Roman" pitchFamily="18" charset="0"/>
              </a:rPr>
              <a:t>.</a:t>
            </a:r>
          </a:p>
          <a:p>
            <a:pPr algn="l" rtl="0">
              <a:defRPr/>
            </a:pPr>
            <a:r>
              <a:rPr lang="en-US" altLang="ar-SA" sz="2800" dirty="0">
                <a:latin typeface="Times New Roman" pitchFamily="18" charset="0"/>
                <a:cs typeface="Times New Roman" pitchFamily="18" charset="0"/>
              </a:rPr>
              <a:t>  </a:t>
            </a:r>
            <a:r>
              <a:rPr lang="en-US" altLang="ar-SA" sz="2800" dirty="0">
                <a:solidFill>
                  <a:srgbClr val="FF0000"/>
                </a:solidFill>
                <a:latin typeface="Times New Roman" pitchFamily="18" charset="0"/>
                <a:cs typeface="Times New Roman" pitchFamily="18" charset="0"/>
              </a:rPr>
              <a:t>-</a:t>
            </a:r>
            <a:r>
              <a:rPr lang="en-US" altLang="ar-SA" sz="2800" dirty="0">
                <a:latin typeface="Times New Roman" pitchFamily="18" charset="0"/>
                <a:cs typeface="Times New Roman" pitchFamily="18" charset="0"/>
              </a:rPr>
              <a:t> To coloring certain foods such as </a:t>
            </a:r>
            <a:r>
              <a:rPr lang="en-US" altLang="ar-SA" sz="2800" dirty="0" smtClean="0">
                <a:latin typeface="Times New Roman" pitchFamily="18" charset="0"/>
                <a:cs typeface="Times New Roman" pitchFamily="18" charset="0"/>
              </a:rPr>
              <a:t>sugar confectionery</a:t>
            </a:r>
            <a:r>
              <a:rPr lang="en-US" altLang="ar-SA" sz="2800" dirty="0">
                <a:latin typeface="Times New Roman" pitchFamily="18" charset="0"/>
                <a:cs typeface="Times New Roman" pitchFamily="18" charset="0"/>
              </a:rPr>
              <a:t>, </a:t>
            </a:r>
            <a:endParaRPr lang="en-US" altLang="ar-SA" sz="2800" dirty="0" smtClean="0">
              <a:latin typeface="Times New Roman" pitchFamily="18" charset="0"/>
              <a:cs typeface="Times New Roman" pitchFamily="18" charset="0"/>
            </a:endParaRPr>
          </a:p>
          <a:p>
            <a:pPr algn="l" rtl="0">
              <a:defRPr/>
            </a:pPr>
            <a:r>
              <a:rPr lang="en-US" altLang="ar-SA" sz="2800" dirty="0">
                <a:latin typeface="Times New Roman" pitchFamily="18" charset="0"/>
                <a:cs typeface="Times New Roman" pitchFamily="18" charset="0"/>
              </a:rPr>
              <a:t> </a:t>
            </a:r>
            <a:r>
              <a:rPr lang="en-US" altLang="ar-SA" sz="2800" dirty="0" smtClean="0">
                <a:latin typeface="Times New Roman" pitchFamily="18" charset="0"/>
                <a:cs typeface="Times New Roman" pitchFamily="18" charset="0"/>
              </a:rPr>
              <a:t>    ice Cream </a:t>
            </a:r>
            <a:r>
              <a:rPr lang="en-US" altLang="ar-SA" sz="2800" dirty="0">
                <a:latin typeface="Times New Roman" pitchFamily="18" charset="0"/>
                <a:cs typeface="Times New Roman" pitchFamily="18" charset="0"/>
              </a:rPr>
              <a:t>and soft drink, </a:t>
            </a:r>
            <a:r>
              <a:rPr lang="en-US" altLang="ar-SA" sz="2800" dirty="0" smtClean="0">
                <a:latin typeface="Times New Roman" pitchFamily="18" charset="0"/>
                <a:cs typeface="Times New Roman" pitchFamily="18" charset="0"/>
              </a:rPr>
              <a:t>which would </a:t>
            </a:r>
            <a:r>
              <a:rPr lang="en-US" altLang="ar-SA" sz="2800" dirty="0">
                <a:latin typeface="Times New Roman" pitchFamily="18" charset="0"/>
                <a:cs typeface="Times New Roman" pitchFamily="18" charset="0"/>
              </a:rPr>
              <a:t>be virtually </a:t>
            </a:r>
            <a:endParaRPr lang="en-US" altLang="ar-SA" sz="2800" dirty="0" smtClean="0">
              <a:latin typeface="Times New Roman" pitchFamily="18" charset="0"/>
              <a:cs typeface="Times New Roman" pitchFamily="18" charset="0"/>
            </a:endParaRPr>
          </a:p>
          <a:p>
            <a:pPr algn="l" rtl="0">
              <a:defRPr/>
            </a:pPr>
            <a:r>
              <a:rPr lang="en-US" altLang="ar-SA" sz="2800" dirty="0">
                <a:latin typeface="Times New Roman" pitchFamily="18" charset="0"/>
                <a:cs typeface="Times New Roman" pitchFamily="18" charset="0"/>
              </a:rPr>
              <a:t> </a:t>
            </a:r>
            <a:r>
              <a:rPr lang="en-US" altLang="ar-SA" sz="2800" dirty="0" smtClean="0">
                <a:latin typeface="Times New Roman" pitchFamily="18" charset="0"/>
                <a:cs typeface="Times New Roman" pitchFamily="18" charset="0"/>
              </a:rPr>
              <a:t>    colorless</a:t>
            </a:r>
            <a:r>
              <a:rPr lang="en-US" altLang="ar-SA" sz="2800" dirty="0">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3501</TotalTime>
  <Words>1977</Words>
  <Application>Microsoft Office PowerPoint</Application>
  <PresentationFormat>On-screen Show (4:3)</PresentationFormat>
  <Paragraphs>416</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Stream</vt:lpstr>
      <vt:lpstr>PowerPoint Presentation</vt:lpstr>
      <vt:lpstr>CONVERSION OF  PROCESSED CITRUS WASTES  INTO  NUTRITIONAL  COMPONENTS</vt:lpstr>
      <vt:lpstr>PowerPoint Presentation</vt:lpstr>
      <vt:lpstr>INTRODUCTION           </vt:lpstr>
      <vt:lpstr>PowerPoint Presentation</vt:lpstr>
      <vt:lpstr>PowerPoint Presentation</vt:lpstr>
      <vt:lpstr>PowerPoint Presentation</vt:lpstr>
      <vt:lpstr>PowerPoint Presentation</vt:lpstr>
      <vt:lpstr>                                  </vt:lpstr>
      <vt:lpstr> </vt:lpstr>
      <vt:lpstr> Many studies have also been carried out on color substances from industrial food wastes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Methods:   Sample preparation:  The outer layer called flavedo of two mature citrus varieties i.e. Sour orange and Grapefruit were prepared as method described by Chantaro et. Al. (2008). Each  sample was divided into three parts; the first part was treated with 0.1% of α-tocopherol (w/w) as natural antioxidant. The second part was treated with 0.1% butylated hydroxy toluene (BHT,w/w) as artificialm antioxidant.The third part was untreated sample as control.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Dried</vt:lpstr>
      <vt:lpstr>Grinding</vt:lpstr>
      <vt:lpstr>Powder</vt:lpstr>
      <vt:lpstr>EXTRACTION</vt:lpstr>
      <vt:lpstr>Pigment powders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Toshiba</dc:creator>
  <cp:lastModifiedBy>SiteKiosk Limited User Account</cp:lastModifiedBy>
  <cp:revision>252</cp:revision>
  <cp:lastPrinted>2013-02-09T08:25:38Z</cp:lastPrinted>
  <dcterms:created xsi:type="dcterms:W3CDTF">2013-01-08T04:11:43Z</dcterms:created>
  <dcterms:modified xsi:type="dcterms:W3CDTF">2014-07-22T18:29:22Z</dcterms:modified>
</cp:coreProperties>
</file>