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82" r:id="rId4"/>
    <p:sldId id="284" r:id="rId5"/>
    <p:sldId id="306" r:id="rId6"/>
    <p:sldId id="285" r:id="rId7"/>
    <p:sldId id="289" r:id="rId8"/>
    <p:sldId id="290" r:id="rId9"/>
    <p:sldId id="292" r:id="rId10"/>
    <p:sldId id="307" r:id="rId11"/>
    <p:sldId id="293" r:id="rId12"/>
    <p:sldId id="291" r:id="rId13"/>
    <p:sldId id="294" r:id="rId14"/>
    <p:sldId id="295" r:id="rId15"/>
    <p:sldId id="296" r:id="rId16"/>
    <p:sldId id="297" r:id="rId17"/>
    <p:sldId id="304" r:id="rId18"/>
    <p:sldId id="309" r:id="rId19"/>
    <p:sldId id="300" r:id="rId20"/>
    <p:sldId id="301" r:id="rId21"/>
    <p:sldId id="305" r:id="rId22"/>
    <p:sldId id="302" r:id="rId23"/>
    <p:sldId id="275" r:id="rId24"/>
  </p:sldIdLst>
  <p:sldSz cx="12192000" cy="6858000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  <a:srgbClr val="FFFF99"/>
    <a:srgbClr val="FFFF00"/>
    <a:srgbClr val="000000"/>
    <a:srgbClr val="003300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102" y="-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9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31E6E-8D94-4E2F-B8D3-BC9D979948B1}" type="datetimeFigureOut">
              <a:rPr lang="bg-BG" smtClean="0"/>
              <a:t>9.8.2015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03E39-2312-4FF8-B3BB-1C2174BE141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5387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38D15F-969E-4394-8647-81F86DD4CBC3}" type="datetimeFigureOut">
              <a:rPr lang="bg-BG"/>
              <a:pPr>
                <a:defRPr/>
              </a:pPr>
              <a:t>9.8.2015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A9E464-42E7-4CC4-A542-7F0E17EE4A2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5024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0" y="0"/>
            <a:ext cx="12198350" cy="6851650"/>
            <a:chOff x="1" y="0"/>
            <a:chExt cx="5763" cy="4316"/>
          </a:xfrm>
        </p:grpSpPr>
        <p:sp>
          <p:nvSpPr>
            <p:cNvPr id="1218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86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18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18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188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18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18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18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5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18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189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337916B-9EA6-4B05-BE07-08A37CD1B65B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12189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189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613129-CA47-4B4A-A6E1-7673EE0487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1900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975" y="53975"/>
            <a:ext cx="8001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491AC9-68A9-4BCA-8DBD-6F5E02D71574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4BAD8-F5A0-42B7-9E76-37793A61D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72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0CB9C5-E08D-45F2-9A5E-10A2403FD8E1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D62D0-0D40-43D1-9145-C08A8F5C9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4B7FCE-06E2-4C10-8AEF-9CA1201B98D4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8ECF-2D3C-45C5-9045-BC0D4B844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D008D-9CC6-4336-BAF3-4E09F2FB9801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0CC70-F113-44DE-98E2-959BA605B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5CFD06-7C75-452F-A91A-C381E58DDBDF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E024E-143A-448D-BA4E-46752B2AF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40CAF7-CCC3-493A-900C-F1BAC30CCBBA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50526-98C7-4438-880B-4F0B3DC1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C24B6C-3D5F-44BB-8529-83D5A0BA64EE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091EE-DEBE-4B3C-B4FC-D16814DEC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00B0C-021D-4FF0-B43C-C3BDDB38A291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79167-658F-494B-9F4C-5B5AE8594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5C840-82F6-4602-86C5-67EC8DA15C04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A46E-8C03-4BC5-BF91-094B36D46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E54B5A-CE90-47CC-A984-1984E38B5EF2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C7DAC-DF54-4903-80AB-D89A981B0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1588" y="0"/>
            <a:ext cx="12198350" cy="6851650"/>
            <a:chOff x="1" y="0"/>
            <a:chExt cx="5763" cy="4316"/>
          </a:xfrm>
        </p:grpSpPr>
        <p:sp>
          <p:nvSpPr>
            <p:cNvPr id="1208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083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08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08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6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6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6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086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086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086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7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8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08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998CC90-3AA2-4458-B111-AB099202B884}" type="datetimeFigureOut">
              <a:rPr lang="bg-BG"/>
              <a:pPr/>
              <a:t>9.8.2015 г.</a:t>
            </a:fld>
            <a:endParaRPr lang="en-US"/>
          </a:p>
        </p:txBody>
      </p:sp>
      <p:sp>
        <p:nvSpPr>
          <p:cNvPr id="1208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08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AFB7E8C-DB0C-4A65-940B-5AAF750AE5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08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94479" y="3206663"/>
            <a:ext cx="10629465" cy="350730"/>
          </a:xfrm>
        </p:spPr>
        <p:txBody>
          <a:bodyPr anchor="b" anchorCtr="0"/>
          <a:lstStyle/>
          <a:p>
            <a:r>
              <a:rPr lang="bg-BG" sz="4000" dirty="0" smtClean="0">
                <a:effectLst/>
              </a:rPr>
              <a:t/>
            </a:r>
            <a:br>
              <a:rPr lang="bg-BG" sz="4000" dirty="0" smtClean="0">
                <a:effectLst/>
              </a:rPr>
            </a:br>
            <a:r>
              <a:rPr lang="bg-BG" sz="4000" dirty="0">
                <a:effectLst/>
              </a:rPr>
              <a:t/>
            </a:r>
            <a:br>
              <a:rPr lang="bg-BG" sz="4000" dirty="0">
                <a:effectLst/>
              </a:rPr>
            </a:br>
            <a:r>
              <a:rPr lang="bg-BG" sz="4000" dirty="0" smtClean="0">
                <a:effectLst/>
              </a:rPr>
              <a:t/>
            </a:r>
            <a:br>
              <a:rPr lang="bg-BG" sz="4000" dirty="0" smtClean="0">
                <a:effectLst/>
              </a:rPr>
            </a:br>
            <a:r>
              <a:rPr lang="bg-BG" sz="4000" dirty="0">
                <a:effectLst/>
              </a:rPr>
              <a:t/>
            </a:r>
            <a:br>
              <a:rPr lang="bg-BG" sz="4000" dirty="0">
                <a:effectLst/>
              </a:rPr>
            </a:b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endParaRPr lang="bg-BG" sz="3600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1116057" y="3194137"/>
            <a:ext cx="10125075" cy="165532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it-IT" sz="2800" b="1" baseline="30000" dirty="0" smtClean="0">
                <a:latin typeface="Arial" charset="0"/>
                <a:ea typeface="MS PGothic"/>
                <a:cs typeface="MS PGothic"/>
              </a:rPr>
              <a:t> </a:t>
            </a:r>
            <a:r>
              <a:rPr lang="en-US" sz="12800" b="1" dirty="0">
                <a:solidFill>
                  <a:srgbClr val="FF0000"/>
                </a:solidFill>
                <a:effectLst/>
                <a:latin typeface="+mj-lt"/>
              </a:rPr>
              <a:t>GENETIC MARKERS OF CORONARY ARTERY DISEASE </a:t>
            </a:r>
            <a:r>
              <a:rPr lang="en-US" sz="12800" b="1" dirty="0" smtClean="0">
                <a:solidFill>
                  <a:srgbClr val="FF0000"/>
                </a:solidFill>
                <a:effectLst/>
                <a:latin typeface="+mj-lt"/>
              </a:rPr>
              <a:t>RISK</a:t>
            </a:r>
            <a:endParaRPr lang="bg-BG" sz="12800" b="1" dirty="0" smtClean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bg-BG" sz="5800" b="1" dirty="0" smtClean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bg-BG" sz="2800" b="1" dirty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bg-BG" sz="2800" b="1" dirty="0">
                <a:solidFill>
                  <a:srgbClr val="FF0000"/>
                </a:solidFill>
                <a:effectLst/>
              </a:rPr>
              <a:t/>
            </a:r>
            <a:br>
              <a:rPr lang="bg-BG" sz="2800" b="1" dirty="0">
                <a:solidFill>
                  <a:srgbClr val="FF0000"/>
                </a:solidFill>
                <a:effectLst/>
              </a:rPr>
            </a:br>
            <a:endParaRPr lang="en-US" sz="2800" b="1" dirty="0" smtClean="0">
              <a:solidFill>
                <a:srgbClr val="FF0000"/>
              </a:solidFill>
              <a:effectLst/>
            </a:endParaRPr>
          </a:p>
          <a:p>
            <a:pPr marL="0" indent="0" algn="r">
              <a:spcBef>
                <a:spcPct val="0"/>
              </a:spcBef>
              <a:buNone/>
            </a:pPr>
            <a:endParaRPr lang="en-US" sz="2800" b="1" dirty="0">
              <a:solidFill>
                <a:srgbClr val="FF0000"/>
              </a:solidFill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spcBef>
                <a:spcPct val="0"/>
              </a:spcBef>
              <a:buNone/>
            </a:pPr>
            <a:endParaRPr lang="en-US" sz="2800" b="1" dirty="0" smtClean="0">
              <a:solidFill>
                <a:srgbClr val="FF0000"/>
              </a:solidFill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spcBef>
                <a:spcPct val="0"/>
              </a:spcBef>
              <a:buNone/>
            </a:pPr>
            <a:endParaRPr lang="en-US" sz="2800" b="1" dirty="0">
              <a:solidFill>
                <a:srgbClr val="FF0000"/>
              </a:solidFill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spcBef>
                <a:spcPct val="0"/>
              </a:spcBef>
              <a:buNone/>
            </a:pPr>
            <a:endParaRPr lang="en-US" sz="2800" b="1" dirty="0" smtClean="0">
              <a:solidFill>
                <a:srgbClr val="FF0000"/>
              </a:solidFill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spcBef>
                <a:spcPct val="0"/>
              </a:spcBef>
              <a:buNone/>
            </a:pPr>
            <a:endParaRPr lang="en-US" sz="2800" b="1" dirty="0">
              <a:solidFill>
                <a:srgbClr val="FF0000"/>
              </a:solidFill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spcBef>
                <a:spcPct val="0"/>
              </a:spcBef>
              <a:buNone/>
            </a:pPr>
            <a:endParaRPr lang="en-US" sz="2800" b="1" dirty="0" smtClean="0">
              <a:solidFill>
                <a:srgbClr val="FF0000"/>
              </a:solidFill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en-US" sz="1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GALYA  ATANASOVA  MD, PhD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en-US" sz="112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DOMINIC  JAMES</a:t>
            </a:r>
            <a:endParaRPr lang="bg-BG" sz="11200" b="1" dirty="0">
              <a:solidFill>
                <a:srgbClr val="FF0000"/>
              </a:solidFill>
              <a:latin typeface="Arial" charset="0"/>
              <a:cs typeface="Andalus" panose="02020603050405020304" pitchFamily="18" charset="-78"/>
            </a:endParaRPr>
          </a:p>
        </p:txBody>
      </p:sp>
      <p:pic>
        <p:nvPicPr>
          <p:cNvPr id="1027" name="Picture 3" descr="D:\Gene_Cell_Therapy_15\ABV_Attachments (4)\Coronary Heart Dise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4373" cy="212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z="2800" dirty="0" smtClean="0">
              <a:solidFill>
                <a:srgbClr val="FFFF00"/>
              </a:solidFill>
              <a:latin typeface="+mj-lt"/>
            </a:endParaRPr>
          </a:p>
          <a:p>
            <a:endParaRPr lang="bg-BG" sz="2800" dirty="0">
              <a:solidFill>
                <a:srgbClr val="FFFF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The 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obtained p-value for the statistical significance of the hypothesis (relating to the distribution of the T-allele in CYP2J2 * 7), taking into account Hardy-Weinberg Equilibrium, is greater than 0.05 and therefore for all groups of this hypothesis cannot be rejected.</a:t>
            </a:r>
            <a:endParaRPr lang="bg-BG" sz="2800" dirty="0">
              <a:solidFill>
                <a:srgbClr val="FFFF00"/>
              </a:solidFill>
              <a:latin typeface="+mj-lt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841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99"/>
                </a:solidFill>
              </a:rPr>
              <a:t>Table 4. The frequency of genotypes of CYP2C8 * 3.</a:t>
            </a:r>
            <a:endParaRPr lang="bg-BG" sz="2000" dirty="0">
              <a:solidFill>
                <a:srgbClr val="FFFF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50101"/>
              </p:ext>
            </p:extLst>
          </p:nvPr>
        </p:nvGraphicFramePr>
        <p:xfrm>
          <a:off x="87681" y="2265988"/>
          <a:ext cx="11849622" cy="33267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19986"/>
                <a:gridCol w="1521606"/>
                <a:gridCol w="1521606"/>
                <a:gridCol w="1521606"/>
                <a:gridCol w="1521606"/>
                <a:gridCol w="1521606"/>
                <a:gridCol w="1521606"/>
              </a:tblGrid>
              <a:tr h="8987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Alleles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Group with coronary artery disease - </a:t>
                      </a: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96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Control group - </a:t>
                      </a: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363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Total – </a:t>
                      </a: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459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9919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Number</a:t>
                      </a:r>
                      <a:endParaRPr lang="bg-BG" sz="18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Percentage</a:t>
                      </a:r>
                      <a:endParaRPr lang="bg-BG" sz="18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Number</a:t>
                      </a:r>
                      <a:endParaRPr lang="bg-BG" sz="18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Percentage</a:t>
                      </a:r>
                      <a:endParaRPr lang="bg-BG" sz="18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Number</a:t>
                      </a:r>
                      <a:endParaRPr lang="bg-BG" sz="18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/>
                          </a:solidFill>
                          <a:effectLst/>
                        </a:rPr>
                        <a:t>Percentage</a:t>
                      </a:r>
                      <a:endParaRPr lang="bg-BG" sz="18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TT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2.08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3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0.83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5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0.84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TG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26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27.08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67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18.46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93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10.71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TT or TG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28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29.16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70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19.29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98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11.55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GG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68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70.84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293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80.71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361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88.45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Frequency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0.1562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15.62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0.1006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10.06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0.1122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11.22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р-value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0.7901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2"/>
                          </a:solidFill>
                          <a:effectLst/>
                        </a:rPr>
                        <a:t>0.6974</a:t>
                      </a:r>
                      <a:endParaRPr lang="bg-BG" sz="20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0.7153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8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>
                <a:solidFill>
                  <a:srgbClr val="FFFF00"/>
                </a:solidFill>
                <a:latin typeface="+mj-lt"/>
              </a:rPr>
              <a:t>The resulting p-values for both polymorphism (for CYP2C8 * 3, p = 0.7901 and p = 0.0670 CYP2J2*7) indicates that the distribution of T allele CYP2C8*3 with high probability lies closer to Hardy Weinberg Equilibrium than in the CYP2J2 * 7 gene (tables 3, 4).</a:t>
            </a:r>
          </a:p>
          <a:p>
            <a:pPr marL="0" indent="0" algn="just">
              <a:buNone/>
            </a:pPr>
            <a:endParaRPr lang="en-US" sz="2800" dirty="0">
              <a:solidFill>
                <a:srgbClr val="FFFF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FFFF00"/>
                </a:solidFill>
                <a:latin typeface="+mj-lt"/>
              </a:rPr>
              <a:t>An analysis of the connection between gender and the likelihood of CAD among polymorphisms in the CYP2J2 * 7 and CYP2C8 * 3 is made. The results are shown in table 5 and table 6</a:t>
            </a:r>
            <a:r>
              <a:rPr lang="en-US" sz="2800" dirty="0">
                <a:solidFill>
                  <a:srgbClr val="FFFF99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6156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5574"/>
            <a:ext cx="10972800" cy="5855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99"/>
                </a:solidFill>
              </a:rPr>
              <a:t>Table 5. Association of the T-allele CYP2J2 * 7 with CAD</a:t>
            </a:r>
            <a:r>
              <a:rPr lang="en-US" sz="2000" dirty="0" smtClean="0">
                <a:solidFill>
                  <a:srgbClr val="FFFF99"/>
                </a:solidFill>
              </a:rPr>
              <a:t>.</a:t>
            </a: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obtained p-value is р=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0.3656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 which show that the hypothesis of no association can not be rejected. The odds ratio (OR) for polymorphism in the CYP2J2 * 7 is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1</a:t>
            </a:r>
            <a:r>
              <a:rPr 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35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with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CI=0</a:t>
            </a:r>
            <a:r>
              <a:rPr 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7034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sym typeface="Symbol"/>
              </a:rPr>
              <a:t>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2</a:t>
            </a:r>
            <a:r>
              <a:rPr lang="bg-BG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5900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 The results show that there is not evidence for association between the T-allele and CAD. </a:t>
            </a:r>
            <a:endParaRPr lang="bg-B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49021"/>
              </p:ext>
            </p:extLst>
          </p:nvPr>
        </p:nvGraphicFramePr>
        <p:xfrm>
          <a:off x="2329841" y="640110"/>
          <a:ext cx="7095603" cy="22283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74506"/>
                <a:gridCol w="1773699"/>
                <a:gridCol w="1773699"/>
                <a:gridCol w="1773699"/>
              </a:tblGrid>
              <a:tr h="8913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CAD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Т- allele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5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14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41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55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5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85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336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421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5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99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377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476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9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339" y="325676"/>
            <a:ext cx="10972800" cy="604324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00"/>
                </a:solidFill>
              </a:rPr>
              <a:t>Table 6. Association of the T-allele CYP2C8 * 3 with CAD</a:t>
            </a:r>
            <a:r>
              <a:rPr lang="en-US" sz="20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FF99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bg-BG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obtained p-value is р=0.0356 which show that the hypothesis of no association have to be rejected. The chances for people with T-allele polymorphism in the CYP2C8 * 3, CAD occur on average 1.7 times higher than those who did not carry this allele. CI of OR (1.0334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sym typeface="Symbol"/>
              </a:rPr>
              <a:t>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2.8746) with 95% probability. CI indicated that it could be argued with a 95% probability that the presence of T allele in CYP2C8 * 3 increases the risk of CAD.</a:t>
            </a:r>
            <a:endParaRPr lang="bg-B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59201"/>
              </p:ext>
            </p:extLst>
          </p:nvPr>
        </p:nvGraphicFramePr>
        <p:xfrm>
          <a:off x="2016690" y="977030"/>
          <a:ext cx="8010003" cy="22038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03184"/>
                <a:gridCol w="2002273"/>
                <a:gridCol w="2002273"/>
                <a:gridCol w="2002273"/>
              </a:tblGrid>
              <a:tr h="5569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CAD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Т- allele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0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28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70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98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0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68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293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361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0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96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363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459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127" y="1637778"/>
            <a:ext cx="10972800" cy="4530725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An analysis of the connection between gender and the likelihood of CAD among the carriers of the T allele polymorphisms in the CYP2J2 * 7 and CYP2C8 * 3 is made. The results are shown in table 7 and table 8.</a:t>
            </a:r>
            <a:endParaRPr lang="bg-B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 </a:t>
            </a:r>
            <a:endParaRPr lang="bg-BG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obtained p-value and OR are p=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0.8005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 and OR=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1.1719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with CI=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0.3423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sym typeface="Symbol"/>
              </a:rPr>
              <a:t>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4.011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 The analysis shows that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gender is not a risk factor for CAD 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among T allele CYP2J2 * 7 carriers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</a:t>
            </a:r>
            <a:endParaRPr lang="bg-B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721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97" y="60873"/>
            <a:ext cx="10972800" cy="604324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00"/>
                </a:solidFill>
              </a:rPr>
              <a:t>Table 7. Association between gender and CAD among carriers of the T allele in the CYP2J2 * 7.</a:t>
            </a:r>
            <a:endParaRPr lang="bg-BG" sz="20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433" y="2904643"/>
            <a:ext cx="118621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8. Association between gender and CAD among carriers of the T allele in CYP2C8 * 3</a:t>
            </a:r>
            <a:endParaRPr lang="bg-BG" sz="20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21853"/>
              </p:ext>
            </p:extLst>
          </p:nvPr>
        </p:nvGraphicFramePr>
        <p:xfrm>
          <a:off x="1415439" y="3430891"/>
          <a:ext cx="10208713" cy="2011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53049"/>
                <a:gridCol w="2551888"/>
                <a:gridCol w="2551888"/>
                <a:gridCol w="2551888"/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type 2 diabetes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 Т- </a:t>
                      </a: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allele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bg-BG" sz="2400" b="1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96241" y="5546983"/>
            <a:ext cx="118621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analysis shows that gender is not a CAD risk factor among T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allele CYP2C8 * 3 carriers. </a:t>
            </a:r>
            <a:endParaRPr lang="bg-BG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74227"/>
              </p:ext>
            </p:extLst>
          </p:nvPr>
        </p:nvGraphicFramePr>
        <p:xfrm>
          <a:off x="1265127" y="802949"/>
          <a:ext cx="10321449" cy="2011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81242"/>
                <a:gridCol w="2580069"/>
                <a:gridCol w="2580069"/>
                <a:gridCol w="2580069"/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type 2 diabetes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 Т- </a:t>
                      </a: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allele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</a:rPr>
                        <a:t>12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chemeClr val="bg2"/>
                          </a:solidFill>
                          <a:effectLst/>
                        </a:rPr>
                        <a:t>23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</a:rPr>
                        <a:t>62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</a:rPr>
                        <a:t>85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</a:rPr>
                        <a:t>25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</a:rPr>
                        <a:t>74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</a:rPr>
                        <a:t>99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5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7682"/>
            <a:ext cx="10972800" cy="60432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Analyzed is the relationship between gender and the likelihood of CAD among participants without T-allele polymorphisms in the CYP2J2*7 and CYP2C8*3. The results are shown in table 9 and table 10.</a:t>
            </a:r>
            <a:endParaRPr lang="bg-BG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bg-BG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9.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 between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hereditary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 among carriers of the T allele in the CYP2J2 * 7.</a:t>
            </a:r>
            <a:endParaRPr lang="bg-BG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605" y="4732793"/>
            <a:ext cx="1186214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The obtained statistical parameters are p=0.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1091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and OR=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1.4917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with CI=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0.9130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sym typeface="Symbol"/>
              </a:rPr>
              <a:t>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2.4374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 The obtained values shows that it is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unlikely that gender is a risk factor for CAD among T allele CYP2J2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* 7 c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arriers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</a:t>
            </a:r>
            <a:endParaRPr lang="bg-BG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 </a:t>
            </a:r>
            <a:endParaRPr lang="bg-BG" sz="20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60522"/>
              </p:ext>
            </p:extLst>
          </p:nvPr>
        </p:nvGraphicFramePr>
        <p:xfrm>
          <a:off x="1152395" y="2642992"/>
          <a:ext cx="10446707" cy="1706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87894"/>
                <a:gridCol w="2586271"/>
                <a:gridCol w="2586271"/>
                <a:gridCol w="2586271"/>
              </a:tblGrid>
              <a:tr h="4624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hereditary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 Т- </a:t>
                      </a: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allele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7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7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85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7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00"/>
                </a:solidFill>
              </a:rPr>
              <a:t>Table 10. Association between gender and CAD among participants without T-allele in CYP2C8 * 3.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547080"/>
              </p:ext>
            </p:extLst>
          </p:nvPr>
        </p:nvGraphicFramePr>
        <p:xfrm>
          <a:off x="713986" y="2455099"/>
          <a:ext cx="10847540" cy="25407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48069"/>
                <a:gridCol w="2646866"/>
                <a:gridCol w="2646866"/>
                <a:gridCol w="2905739"/>
              </a:tblGrid>
              <a:tr h="9074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hereditary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effectLst/>
                        </a:rPr>
                        <a:t> Т- </a:t>
                      </a: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allele</a:t>
                      </a:r>
                      <a:endParaRPr lang="bg-BG" sz="20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4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4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4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6301" y="5371619"/>
            <a:ext cx="108976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The obtained statistical parameters are p=0.</a:t>
            </a:r>
            <a:r>
              <a:rPr lang="en-GB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1547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and OR=</a:t>
            </a:r>
            <a:r>
              <a:rPr lang="en-GB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1.4781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with CI=</a:t>
            </a:r>
            <a:r>
              <a:rPr lang="en-GB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0.8612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sym typeface="Symbol"/>
              </a:rPr>
              <a:t></a:t>
            </a:r>
            <a:r>
              <a:rPr lang="en-GB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2.5369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 The obtained values shows that it is unlikely sex to influence on CAD chances among T allele CYP2C8 * 3 carriers.</a:t>
            </a:r>
            <a:endParaRPr lang="bg-BG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2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5574"/>
            <a:ext cx="10972800" cy="585535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>
                <a:solidFill>
                  <a:srgbClr val="FFFF00"/>
                </a:solidFill>
                <a:latin typeface="+mj-lt"/>
              </a:rPr>
              <a:t>Table 11 and Table 12 shows the results of the association between the presence of the T allele and smoking respectively CYP2J2 * 7 and CYP2C8 * 3.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Table </a:t>
            </a:r>
            <a:r>
              <a:rPr lang="en-US" sz="2000" dirty="0">
                <a:solidFill>
                  <a:srgbClr val="FFFF00"/>
                </a:solidFill>
              </a:rPr>
              <a:t>11. Association between the T allele in the CYP2J2 * 7 and smoking in the group with CAD.</a:t>
            </a: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FFFF99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FFFF99"/>
              </a:solidFill>
              <a:latin typeface="+mj-lt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bg-BG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obtained statistical parameters are p=0.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4780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 and OR=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0.6553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with CI=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0.2027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sym typeface="Symbol"/>
              </a:rPr>
              <a:t>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2.1187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 The obtained values shows that there isn’t association between smoking and CAD among T allele CYP2J2 * 7 carriers</a:t>
            </a:r>
            <a:r>
              <a:rPr lang="en-US" sz="2400" dirty="0">
                <a:solidFill>
                  <a:srgbClr val="FFFF00"/>
                </a:solidFill>
                <a:effectLst/>
                <a:latin typeface="+mj-lt"/>
                <a:ea typeface="Times New Roman"/>
              </a:rPr>
              <a:t>.</a:t>
            </a:r>
            <a:endParaRPr lang="bg-BG" sz="2400" dirty="0">
              <a:solidFill>
                <a:srgbClr val="FFFF00"/>
              </a:solidFill>
              <a:effectLst/>
              <a:latin typeface="+mj-lt"/>
              <a:ea typeface="Times New Roman"/>
            </a:endParaRPr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80721"/>
              </p:ext>
            </p:extLst>
          </p:nvPr>
        </p:nvGraphicFramePr>
        <p:xfrm>
          <a:off x="2129424" y="2317314"/>
          <a:ext cx="7734430" cy="20166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96694"/>
                <a:gridCol w="1945912"/>
                <a:gridCol w="1945912"/>
                <a:gridCol w="1945912"/>
              </a:tblGrid>
              <a:tr h="8066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Smoker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Т- allele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3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5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9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14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3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39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46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85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3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44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55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99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3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9645"/>
            <a:ext cx="10972800" cy="11398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Overview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8" y="2680569"/>
            <a:ext cx="10918521" cy="345035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the present study we analyzed the impact of a genetic variant in CYP2C8 on coronary artery disease (CAD) in the Bulgarian population. We conducted a case-control study to determine whether the common genetic variation rs890293 (CYP2J2*7) in the CYP2J2 gene was associated with the risk of CAD. </a:t>
            </a:r>
            <a:b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bg-B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0" name="Picture 2" descr="D:\Gene_Cell_Therapy_15\ABV_Attachments (4)\Coronary Artery Disea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1" y="6265"/>
            <a:ext cx="2467628" cy="196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8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9764"/>
            <a:ext cx="10972800" cy="50411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Table </a:t>
            </a:r>
            <a:r>
              <a:rPr lang="en-US" sz="2000" dirty="0">
                <a:solidFill>
                  <a:srgbClr val="FFFF00"/>
                </a:solidFill>
              </a:rPr>
              <a:t>12</a:t>
            </a:r>
            <a:r>
              <a:rPr lang="en-US" sz="2000" dirty="0" smtClean="0">
                <a:solidFill>
                  <a:srgbClr val="FFFF00"/>
                </a:solidFill>
              </a:rPr>
              <a:t>. </a:t>
            </a:r>
            <a:r>
              <a:rPr lang="en-US" sz="2000" dirty="0">
                <a:solidFill>
                  <a:srgbClr val="FFFF00"/>
                </a:solidFill>
              </a:rPr>
              <a:t>Association between the T - allele in CYP2C8 * 3 and smoking group with CAD.</a:t>
            </a:r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just"/>
            <a:endParaRPr lang="en-US" sz="2000" dirty="0" smtClean="0"/>
          </a:p>
          <a:p>
            <a:pPr marL="0" indent="0" algn="just">
              <a:spcAft>
                <a:spcPts val="0"/>
              </a:spcAft>
              <a:buNone/>
            </a:pPr>
            <a:endParaRPr lang="bg-BG" sz="2400" dirty="0" smtClean="0">
              <a:solidFill>
                <a:srgbClr val="FFFF00"/>
              </a:solidFill>
              <a:effectLst/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obtained p-value is p=0.0441 and consequently there is statistical significant association between smoking and CAD among T allele CYP2C8 * 3 carriers. The odds ratio is 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2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4965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 with CI 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1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0125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sym typeface="Symbol"/>
              </a:rPr>
              <a:t>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6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1555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. The results indicate that the chances for CAD are 2.5 times greater to smokers.</a:t>
            </a:r>
            <a:endParaRPr lang="bg-BG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pPr marL="0" indent="0" algn="just">
              <a:buNone/>
            </a:pPr>
            <a:endParaRPr lang="bg-BG" sz="2400" dirty="0">
              <a:solidFill>
                <a:srgbClr val="FFFF99"/>
              </a:solidFill>
              <a:effectLst/>
              <a:latin typeface="+mj-lt"/>
              <a:ea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450451"/>
              </p:ext>
            </p:extLst>
          </p:nvPr>
        </p:nvGraphicFramePr>
        <p:xfrm>
          <a:off x="1828799" y="1855135"/>
          <a:ext cx="8755695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89670"/>
                <a:gridCol w="2188675"/>
                <a:gridCol w="2188675"/>
                <a:gridCol w="2188675"/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Smoker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Т- allele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Yes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17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11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28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No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26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42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68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43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53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96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6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1246" y="6127356"/>
            <a:ext cx="118621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Fig 1. ANOVA test of men height for groups with and without T-allele in CYP2C8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* 3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bg-BG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283" y="102337"/>
            <a:ext cx="8033358" cy="60250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91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1333"/>
            <a:ext cx="10972800" cy="1139825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Conclusions</a:t>
            </a:r>
            <a:endParaRPr lang="bg-BG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49" y="1265129"/>
            <a:ext cx="10981151" cy="531309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analysis of results shows that polymorphism CYP2C8 * 3 is more important for the occurrence of CAD compared with CYP2J2 * 7 in the study. Demonstrates a statistically significant association between the presence of the T-allele in CYP2C8 * 3 and smoking group with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CAD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(OR = 2.4965, CI = 1.0125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sym typeface="Symbol"/>
              </a:rPr>
              <a:t>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6.1555).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risk for CAD is 2.5 times greater for smokers.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solidFill>
                  <a:srgbClr val="FFFF99"/>
                </a:solidFill>
                <a:effectLst/>
                <a:ea typeface="Times New Roman"/>
              </a:rPr>
              <a:t> </a:t>
            </a:r>
            <a:endParaRPr lang="en-US" sz="1800" dirty="0">
              <a:solidFill>
                <a:srgbClr val="FFFF99"/>
              </a:solidFill>
              <a:effectLst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The one-way ANOVA test showed a difference in average height only for men with and without T allele in CYP2C8*3 (p=0. 0272 and F-statistic F=5.1314).</a:t>
            </a:r>
            <a:endParaRPr lang="bg-B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bg-BG" sz="2800" dirty="0">
              <a:solidFill>
                <a:srgbClr val="FFFF99"/>
              </a:solidFill>
              <a:effectLst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solidFill>
                  <a:srgbClr val="FFFF99"/>
                </a:solidFill>
                <a:effectLst/>
                <a:ea typeface="Times New Roman"/>
              </a:rPr>
              <a:t> </a:t>
            </a:r>
            <a:endParaRPr lang="bg-BG" sz="2400" dirty="0">
              <a:solidFill>
                <a:srgbClr val="FFFF99"/>
              </a:solidFill>
              <a:effectLst/>
              <a:ea typeface="Times New Roman"/>
            </a:endParaRPr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709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5206" y="2967335"/>
            <a:ext cx="781624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72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32" y="277814"/>
            <a:ext cx="10893468" cy="874582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Introduction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50" y="1202498"/>
            <a:ext cx="11006202" cy="497853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latin typeface="+mj-lt"/>
              </a:rPr>
              <a:t>Cytochrome P450 2C8 is a polymorphic enzyme responsible for the biosynthesis of vasoactive substances from arachidonic acid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.</a:t>
            </a:r>
            <a:endParaRPr lang="en-US" sz="2800" dirty="0">
              <a:solidFill>
                <a:srgbClr val="FFFF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Cytochrome 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P450 (CYP) 2J2 is expressed in the vascular endothelium </a:t>
            </a:r>
            <a:endParaRPr lang="en-US" sz="2800" dirty="0" smtClean="0">
              <a:solidFill>
                <a:srgbClr val="FFFF00"/>
              </a:solidFill>
              <a:latin typeface="+mj-lt"/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FFFF99"/>
              </a:solidFill>
              <a:latin typeface="+mj-lt"/>
            </a:endParaRPr>
          </a:p>
          <a:p>
            <a:pPr marL="0" indent="0" algn="just">
              <a:buNone/>
            </a:pPr>
            <a:endParaRPr lang="en-US" sz="2800" dirty="0" smtClean="0">
              <a:solidFill>
                <a:srgbClr val="FFFF99"/>
              </a:solidFill>
              <a:latin typeface="+mj-lt"/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FFFF99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and 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it metabolizes arachidonic acid to biologically active </a:t>
            </a:r>
            <a:r>
              <a:rPr lang="en-US" sz="2800" dirty="0" err="1">
                <a:solidFill>
                  <a:srgbClr val="FFFF00"/>
                </a:solidFill>
                <a:latin typeface="+mj-lt"/>
              </a:rPr>
              <a:t>epoxyeicosatrienoic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 acids (EETs). </a:t>
            </a:r>
            <a:endParaRPr lang="bg-BG" sz="28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3074" name="Picture 2" descr="D:\Gene_Cell_Therapy_15\ABV_Attachments (4)\Arachidonic ac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026" y="1728930"/>
            <a:ext cx="1127342" cy="38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D:\Gene_Cell_Therapy_15\ABV_Attachments (4)\Vascular Endothel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681" y="2655519"/>
            <a:ext cx="2628384" cy="167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Gene_Cell_Therapy_15\ABV_Attachments (4)\Epoxyeicosatrienoic acid Metabolis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808" y="5154463"/>
            <a:ext cx="3231715" cy="165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9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Methods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05" y="3056351"/>
            <a:ext cx="10893468" cy="3224886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We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analyzed 99 patients with CAD and 377 controls for a potential correlation of the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CYP2J2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polymorphism G-50T. 96 of these 99 patients were tested for the presence of polymorphisms CYP2C8. </a:t>
            </a:r>
            <a:endParaRPr lang="bg-B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bg-BG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</p:txBody>
      </p:sp>
      <p:pic>
        <p:nvPicPr>
          <p:cNvPr id="4" name="Picture 2" descr="D:\Gene_Cell_Therapy_15\ABV_Attachments (4)\Dr &amp; Pati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152"/>
            <a:ext cx="2818356" cy="240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2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To evaluate the genotypes of the samples real time PCR with predesigned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TaqMan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 SNP Genotyping Assays (Applied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Biosystem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) for rs890293 was used.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</a:rPr>
              <a:t> </a:t>
            </a:r>
          </a:p>
          <a:p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endParaRPr lang="en-US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</a:endParaRP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deviation of allele polymorphism was CYP2J2*7 and CYP2C8*3 respectively according to Hardy-Weinberg equilibrium. The frequency of the T allele was calculated too via the χ</a:t>
            </a:r>
            <a:r>
              <a:rPr lang="en-US" sz="2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test.</a:t>
            </a:r>
            <a:endParaRPr lang="bg-B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bg-B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258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Results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7656"/>
            <a:ext cx="10972800" cy="485327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latin typeface="+mj-lt"/>
              </a:rPr>
              <a:t>The main dichotomous and </a:t>
            </a:r>
            <a:r>
              <a:rPr lang="en-US" sz="2800" dirty="0" err="1">
                <a:solidFill>
                  <a:srgbClr val="FFFF00"/>
                </a:solidFill>
                <a:latin typeface="+mj-lt"/>
              </a:rPr>
              <a:t>nondichotomous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 and clinical characteristics of the study group are shown in table 1 and table 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2.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Table 1. Dichotomous clinical characteristics of the group</a:t>
            </a:r>
            <a:endParaRPr lang="bg-BG" sz="2000" dirty="0">
              <a:solidFill>
                <a:srgbClr val="FFFF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802679"/>
              </p:ext>
            </p:extLst>
          </p:nvPr>
        </p:nvGraphicFramePr>
        <p:xfrm>
          <a:off x="2752682" y="2680571"/>
          <a:ext cx="6190900" cy="3795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9915"/>
                <a:gridCol w="1186070"/>
                <a:gridCol w="1694915"/>
              </a:tblGrid>
              <a:tr h="850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Characteristic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Percentage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Men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60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60.61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Women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39.39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Smokers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44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44.44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Hereditary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40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40.40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Hypertension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92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92.93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Type 1 diabetes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2.02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4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 2 diabetes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25.25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Table 2. </a:t>
            </a:r>
            <a:r>
              <a:rPr 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Nondichotomous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clinical characteristics of the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group.</a:t>
            </a:r>
            <a:endParaRPr lang="bg-BG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272668"/>
              </p:ext>
            </p:extLst>
          </p:nvPr>
        </p:nvGraphicFramePr>
        <p:xfrm>
          <a:off x="2079319" y="2154477"/>
          <a:ext cx="8317282" cy="3757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7455"/>
                <a:gridCol w="1542583"/>
                <a:gridCol w="2187244"/>
              </a:tblGrid>
              <a:tr h="1446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Characteristic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Average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Average deviation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82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BMI [kg/m</a:t>
                      </a:r>
                      <a:r>
                        <a:rPr lang="en-US" sz="2400" baseline="30000" dirty="0">
                          <a:effectLst/>
                        </a:rPr>
                        <a:t>2</a:t>
                      </a:r>
                      <a:r>
                        <a:rPr lang="en-US" sz="2400" dirty="0">
                          <a:effectLst/>
                        </a:rPr>
                        <a:t>]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27.98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5.13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4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Triglyceride levels [mmol/l]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2.13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0.77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82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Cholesterol levels [mmol/l]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5.90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0.98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82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HDL [mmol/l]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1.42</a:t>
                      </a:r>
                      <a:endParaRPr lang="bg-BG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0.62</a:t>
                      </a:r>
                      <a:endParaRPr lang="bg-BG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8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48" y="122129"/>
            <a:ext cx="1097280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The frequency of genotypes of the T allele CYP2J2*7 and CYP2C8*3 is shown in tables 3 and 4.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Table </a:t>
            </a:r>
            <a:r>
              <a:rPr lang="en-US" sz="2000" dirty="0">
                <a:solidFill>
                  <a:srgbClr val="FFFF00"/>
                </a:solidFill>
              </a:rPr>
              <a:t>3. The frequency of genotypes of the T allele in CYP2J2 * 7.</a:t>
            </a:r>
          </a:p>
          <a:p>
            <a:pPr marL="0" indent="0">
              <a:buNone/>
            </a:pPr>
            <a:endParaRPr lang="bg-BG" sz="2400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602571"/>
              </p:ext>
            </p:extLst>
          </p:nvPr>
        </p:nvGraphicFramePr>
        <p:xfrm>
          <a:off x="876824" y="1646698"/>
          <a:ext cx="10108504" cy="46852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20324"/>
                <a:gridCol w="1298030"/>
                <a:gridCol w="1291847"/>
                <a:gridCol w="1304213"/>
                <a:gridCol w="1298030"/>
                <a:gridCol w="1298030"/>
                <a:gridCol w="1298030"/>
              </a:tblGrid>
              <a:tr h="140619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Alleles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Group with coronary artery disease- 99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Control group - 377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Total – 476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80554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Number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Percentage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Number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Percentage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Number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Percentage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TT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2.02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0.53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4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0.84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TG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12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12.12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39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11.57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51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10.71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TT or TG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14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14.14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41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12.10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55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11.55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GG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85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85.86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336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87.90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421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88.45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Frequency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0.0808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8.08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0.057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5.7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0.062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6.2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р-value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0.0670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2"/>
                          </a:solidFill>
                          <a:effectLst/>
                        </a:rPr>
                        <a:t>0.4586</a:t>
                      </a:r>
                      <a:endParaRPr lang="bg-BG" sz="24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effectLst/>
                        </a:rPr>
                        <a:t>0.0868</a:t>
                      </a:r>
                      <a:endParaRPr lang="bg-BG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4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04" y="2016690"/>
            <a:ext cx="10972800" cy="367582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solidFill>
                  <a:srgbClr val="FFFF00"/>
                </a:solidFill>
                <a:latin typeface="+mj-lt"/>
              </a:rPr>
              <a:t>In the group of people with MI, the percentage of these T-allele is slightly greater than in the control group - 14.14% respectively versus 12.10% of patients with T-allele (Table 3). The frequency of presence of the T-allele was also greater in the group with infarction (8.08%) than in the control group (5.7%). </a:t>
            </a:r>
            <a:endParaRPr lang="bg-BG" sz="2800" dirty="0">
              <a:solidFill>
                <a:srgbClr val="FFFF00"/>
              </a:solidFill>
              <a:latin typeface="+mj-lt"/>
            </a:endParaRPr>
          </a:p>
          <a:p>
            <a:pPr marL="0" indent="0" algn="just">
              <a:buNone/>
            </a:pPr>
            <a:endParaRPr lang="bg-BG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3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2376</TotalTime>
  <Words>1466</Words>
  <Application>Microsoft Office PowerPoint</Application>
  <PresentationFormat>Custom</PresentationFormat>
  <Paragraphs>375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Globe</vt:lpstr>
      <vt:lpstr>     </vt:lpstr>
      <vt:lpstr>Overview</vt:lpstr>
      <vt:lpstr>Introduction</vt:lpstr>
      <vt:lpstr>Methods</vt:lpstr>
      <vt:lpstr>PowerPoint Presentation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 pressure and apolipoprotein B/Apolipoprotein A1 in relation to the metabolic syndrome and its components.</dc:title>
  <dc:creator>Tihomir Machev</dc:creator>
  <cp:lastModifiedBy>GALYA</cp:lastModifiedBy>
  <cp:revision>167</cp:revision>
  <dcterms:created xsi:type="dcterms:W3CDTF">2014-03-14T06:57:18Z</dcterms:created>
  <dcterms:modified xsi:type="dcterms:W3CDTF">2015-08-09T05:02:22Z</dcterms:modified>
</cp:coreProperties>
</file>