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6" r:id="rId5"/>
    <p:sldId id="261" r:id="rId6"/>
    <p:sldId id="262" r:id="rId7"/>
    <p:sldId id="263" r:id="rId8"/>
    <p:sldId id="290" r:id="rId9"/>
    <p:sldId id="264" r:id="rId10"/>
    <p:sldId id="287" r:id="rId11"/>
    <p:sldId id="288" r:id="rId12"/>
    <p:sldId id="28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2" r:id="rId25"/>
    <p:sldId id="283" r:id="rId26"/>
    <p:sldId id="284" r:id="rId27"/>
    <p:sldId id="285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0DE"/>
    <a:srgbClr val="008000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416" autoAdjust="0"/>
  </p:normalViewPr>
  <p:slideViewPr>
    <p:cSldViewPr>
      <p:cViewPr>
        <p:scale>
          <a:sx n="75" d="100"/>
          <a:sy n="75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cer\Desktop\New%20Microsoft%20Office%20Excel%20Workshee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cer\Desktop\New%20Microsoft%20Office%20Excel%20Workshee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Cow milk </a:t>
            </a:r>
            <a:r>
              <a:rPr lang="en-US" i="1"/>
              <a:t>Rasogolla</a:t>
            </a:r>
          </a:p>
        </c:rich>
      </c:tx>
      <c:layout>
        <c:manualLayout>
          <c:xMode val="edge"/>
          <c:yMode val="edge"/>
          <c:x val="0.25698472918158038"/>
          <c:y val="1.6666666666666805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3.7056788356000951E-2"/>
          <c:y val="8.8727494589494457E-2"/>
          <c:w val="0.67334240038177773"/>
          <c:h val="0.86128206756413561"/>
        </c:manualLayout>
      </c:layout>
      <c:pie3DChart>
        <c:varyColors val="1"/>
        <c:ser>
          <c:idx val="0"/>
          <c:order val="0"/>
          <c:tx>
            <c:strRef>
              <c:f>Sheet1!$D$7</c:f>
              <c:strCache>
                <c:ptCount val="1"/>
                <c:pt idx="0">
                  <c:v>Cow milk Rasogolla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4"/>
              <c:layout/>
              <c:showVal val="1"/>
            </c:dLbl>
            <c:delete val="1"/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</c:dLbls>
          <c:cat>
            <c:strRef>
              <c:f>Sheet1!$C$8:$C$12</c:f>
              <c:strCache>
                <c:ptCount val="5"/>
                <c:pt idx="0">
                  <c:v>Cow milk</c:v>
                </c:pt>
                <c:pt idx="1">
                  <c:v>Sugar</c:v>
                </c:pt>
                <c:pt idx="2">
                  <c:v>Labour</c:v>
                </c:pt>
                <c:pt idx="3">
                  <c:v>Electric charges</c:v>
                </c:pt>
                <c:pt idx="4">
                  <c:v>Miscellaneous</c:v>
                </c:pt>
              </c:strCache>
            </c:strRef>
          </c:cat>
          <c:val>
            <c:numRef>
              <c:f>Sheet1!$D$8:$D$12</c:f>
              <c:numCache>
                <c:formatCode>0%</c:formatCode>
                <c:ptCount val="5"/>
                <c:pt idx="0">
                  <c:v>0.62000000000000488</c:v>
                </c:pt>
                <c:pt idx="1">
                  <c:v>0.17300000000000001</c:v>
                </c:pt>
                <c:pt idx="2">
                  <c:v>6.1500000000000013E-2</c:v>
                </c:pt>
                <c:pt idx="3" formatCode="0.00%">
                  <c:v>0.1346</c:v>
                </c:pt>
                <c:pt idx="4" formatCode="0.00%">
                  <c:v>2.0000000000000052E-2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836506800286328"/>
          <c:y val="0.31660887783764569"/>
          <c:w val="0.24345311381531992"/>
          <c:h val="0.40179697932495789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Optimized </a:t>
            </a:r>
            <a:r>
              <a:rPr lang="en-US" i="1"/>
              <a:t>Rasogolla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695494313210848"/>
          <c:y val="0.18412431400620391"/>
          <c:w val="0.58736920384951852"/>
          <c:h val="0.64076640419948205"/>
        </c:manualLayout>
      </c:layout>
      <c:pieChart>
        <c:varyColors val="1"/>
        <c:ser>
          <c:idx val="0"/>
          <c:order val="0"/>
          <c:tx>
            <c:strRef>
              <c:f>Sheet1!$D$27</c:f>
              <c:strCache>
                <c:ptCount val="1"/>
                <c:pt idx="0">
                  <c:v>Optimized Rasogolla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Sheet1!$C$28:$C$34</c:f>
              <c:strCache>
                <c:ptCount val="7"/>
                <c:pt idx="0">
                  <c:v>Cow milk</c:v>
                </c:pt>
                <c:pt idx="1">
                  <c:v>Goat milk</c:v>
                </c:pt>
                <c:pt idx="2">
                  <c:v>Soymilk</c:v>
                </c:pt>
                <c:pt idx="3">
                  <c:v>Sugar</c:v>
                </c:pt>
                <c:pt idx="4">
                  <c:v>Labour</c:v>
                </c:pt>
                <c:pt idx="5">
                  <c:v>Electric charges</c:v>
                </c:pt>
                <c:pt idx="6">
                  <c:v>Miscellaneous</c:v>
                </c:pt>
              </c:strCache>
            </c:strRef>
          </c:cat>
          <c:val>
            <c:numRef>
              <c:f>Sheet1!$D$28:$D$34</c:f>
              <c:numCache>
                <c:formatCode>0%</c:formatCode>
                <c:ptCount val="7"/>
                <c:pt idx="0">
                  <c:v>0.51200000000000001</c:v>
                </c:pt>
                <c:pt idx="1">
                  <c:v>0.28000000000000008</c:v>
                </c:pt>
                <c:pt idx="2" formatCode="0.00%">
                  <c:v>1.6000000000000021E-2</c:v>
                </c:pt>
                <c:pt idx="3">
                  <c:v>0.17280000000000001</c:v>
                </c:pt>
                <c:pt idx="4">
                  <c:v>5.1199999999999996E-2</c:v>
                </c:pt>
                <c:pt idx="5" formatCode="0.00%">
                  <c:v>0.112</c:v>
                </c:pt>
                <c:pt idx="6" formatCode="0.00%">
                  <c:v>1.6000000000000021E-2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6016797900262456"/>
          <c:y val="0.29150703889286794"/>
          <c:w val="0.22316535433070869"/>
          <c:h val="0.44721331424481031"/>
        </c:manualLayout>
      </c:layout>
    </c:legend>
    <c:plotVisOnly val="1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0.61818</cdr:x>
      <cdr:y>0.15789</cdr:y>
    </cdr:from>
    <cdr:to>
      <cdr:x>0.98182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685800"/>
          <a:ext cx="1524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7030A0"/>
              </a:solidFill>
            </a:rPr>
            <a:t>Rs. 192.60/kg.</a:t>
          </a:r>
          <a:endParaRPr lang="en-IN" sz="1800" b="1" dirty="0">
            <a:solidFill>
              <a:srgbClr val="7030A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0.61667</cdr:x>
      <cdr:y>0.12727</cdr:y>
    </cdr:from>
    <cdr:to>
      <cdr:x>0.96667</cdr:x>
      <cdr:y>0.21818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5334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rgbClr val="7030A0"/>
              </a:solidFill>
            </a:rPr>
            <a:t>Rs. 147.05/kg.</a:t>
          </a:r>
          <a:endParaRPr lang="en-IN" sz="1800" b="1" dirty="0">
            <a:solidFill>
              <a:srgbClr val="7030A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19050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b="1" dirty="0" smtClean="0">
                <a:solidFill>
                  <a:srgbClr val="008000"/>
                </a:solidFill>
                <a:cs typeface="Times New Roman" pitchFamily="18" charset="0"/>
              </a:rPr>
              <a:t>   EFFECT OF DIFFERENT LEVELS OF GOAT MILK, SOY MILK AND COW MILK ON CHEMICAL COMPOSITION OF RASOGOLLA</a:t>
            </a:r>
            <a:endParaRPr lang="en-IN" b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495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6600CC"/>
                </a:solidFill>
              </a:rPr>
              <a:t>Gajendra</a:t>
            </a:r>
            <a:r>
              <a:rPr lang="en-US" sz="2400" b="1" dirty="0" smtClean="0">
                <a:solidFill>
                  <a:srgbClr val="6600CC"/>
                </a:solidFill>
              </a:rPr>
              <a:t>  K. </a:t>
            </a:r>
            <a:r>
              <a:rPr lang="en-US" sz="2400" b="1" dirty="0" err="1" smtClean="0">
                <a:solidFill>
                  <a:srgbClr val="6600CC"/>
                </a:solidFill>
              </a:rPr>
              <a:t>Londhe</a:t>
            </a:r>
            <a:endParaRPr lang="en-US" sz="2400" b="1" dirty="0" smtClean="0">
              <a:solidFill>
                <a:srgbClr val="6600CC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6600CC"/>
                </a:solidFill>
              </a:rPr>
              <a:t>Dy. Director Research (AHDS) </a:t>
            </a:r>
          </a:p>
          <a:p>
            <a:pPr algn="ctr"/>
            <a:r>
              <a:rPr lang="en-US" sz="2400" b="1" dirty="0" smtClean="0">
                <a:solidFill>
                  <a:srgbClr val="6600CC"/>
                </a:solidFill>
              </a:rPr>
              <a:t>V.N.M.K.V., </a:t>
            </a:r>
            <a:r>
              <a:rPr lang="en-US" sz="2400" b="1" dirty="0" err="1" smtClean="0">
                <a:solidFill>
                  <a:srgbClr val="6600CC"/>
                </a:solidFill>
              </a:rPr>
              <a:t>Parbhani</a:t>
            </a:r>
            <a:r>
              <a:rPr lang="en-US" sz="2400" b="1" dirty="0" smtClean="0">
                <a:solidFill>
                  <a:srgbClr val="6600CC"/>
                </a:solidFill>
              </a:rPr>
              <a:t> (MS)</a:t>
            </a:r>
            <a:endParaRPr lang="en-US" sz="24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90600" y="890588"/>
            <a:ext cx="8001000" cy="4810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IN" sz="2000" b="1" dirty="0" smtClean="0">
                <a:solidFill>
                  <a:srgbClr val="2A00DE"/>
                </a:solidFill>
              </a:rPr>
              <a:t>Table 3.   </a:t>
            </a:r>
            <a:r>
              <a:rPr lang="en-IN" sz="2000" b="1" dirty="0" smtClean="0">
                <a:solidFill>
                  <a:srgbClr val="2A00DE"/>
                </a:solidFill>
              </a:rPr>
              <a:t>Effect of goat milk and soymilk on sensory attributes of</a:t>
            </a:r>
            <a:br>
              <a:rPr lang="en-IN" sz="2000" b="1" dirty="0" smtClean="0">
                <a:solidFill>
                  <a:srgbClr val="2A00DE"/>
                </a:solidFill>
              </a:rPr>
            </a:br>
            <a:r>
              <a:rPr lang="en-IN" sz="2000" b="1" dirty="0" smtClean="0">
                <a:solidFill>
                  <a:srgbClr val="2A00DE"/>
                </a:solidFill>
              </a:rPr>
              <a:t>                 </a:t>
            </a:r>
            <a:r>
              <a:rPr lang="en-IN" sz="2000" b="1" i="1" dirty="0" err="1" smtClean="0">
                <a:solidFill>
                  <a:srgbClr val="2A00DE"/>
                </a:solidFill>
              </a:rPr>
              <a:t>rasogolla</a:t>
            </a:r>
            <a:endParaRPr lang="en-US" sz="2000" i="1" dirty="0" smtClean="0">
              <a:solidFill>
                <a:srgbClr val="2A00D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2999" y="1661153"/>
          <a:ext cx="7543801" cy="4739647"/>
        </p:xfrm>
        <a:graphic>
          <a:graphicData uri="http://schemas.openxmlformats.org/drawingml/2006/table">
            <a:tbl>
              <a:tblPr/>
              <a:tblGrid>
                <a:gridCol w="908455"/>
                <a:gridCol w="836021"/>
                <a:gridCol w="836021"/>
                <a:gridCol w="878274"/>
                <a:gridCol w="878274"/>
                <a:gridCol w="946182"/>
                <a:gridCol w="1085015"/>
                <a:gridCol w="1175559"/>
              </a:tblGrid>
              <a:tr h="888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  <a:cs typeface="Times New Roman"/>
                        </a:rPr>
                        <a:t>Standard order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  <a:cs typeface="Times New Roman"/>
                        </a:rPr>
                        <a:t>Goat milk (%)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  <a:cs typeface="Times New Roman"/>
                        </a:rPr>
                        <a:t>Soy milk (%)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  <a:cs typeface="Times New Roman"/>
                        </a:rPr>
                        <a:t>Flavour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  <a:cs typeface="Times New Roman"/>
                        </a:rPr>
                        <a:t>Body &amp; Texture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Mouthfeel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  <a:cs typeface="Times New Roman"/>
                        </a:rPr>
                        <a:t>Colour &amp; Appearance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  <a:cs typeface="Times New Roman"/>
                        </a:rPr>
                        <a:t>Overall Acceptability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11.71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68.28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5.85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34.14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428" name="TextBox 3"/>
          <p:cNvSpPr txBox="1">
            <a:spLocks noChangeArrowheads="1"/>
          </p:cNvSpPr>
          <p:nvPr/>
        </p:nvSpPr>
        <p:spPr bwMode="auto">
          <a:xfrm>
            <a:off x="3810000" y="238125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Results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Suitable levels of goat milk &amp; soymilk – verification of sensory status</a:t>
            </a:r>
          </a:p>
          <a:p>
            <a:pPr>
              <a:buFontTx/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Design Expert Software –Optimization command </a:t>
            </a:r>
          </a:p>
          <a:p>
            <a:endParaRPr lang="en-US" sz="2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0" y="3825875"/>
          <a:ext cx="5986145" cy="2575560"/>
        </p:xfrm>
        <a:graphic>
          <a:graphicData uri="http://schemas.openxmlformats.org/drawingml/2006/table">
            <a:tbl>
              <a:tblPr/>
              <a:tblGrid>
                <a:gridCol w="1211045"/>
                <a:gridCol w="1996457"/>
                <a:gridCol w="1081414"/>
                <a:gridCol w="902112"/>
                <a:gridCol w="795117"/>
              </a:tblGrid>
              <a:tr h="457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Goal set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Lower limit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Upper limit</a:t>
                      </a:r>
                      <a:endParaRPr lang="en-US" sz="1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</a:t>
                      </a:r>
                      <a:endParaRPr lang="en-US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Goat milk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In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Soy milk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In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Response</a:t>
                      </a:r>
                      <a:endParaRPr lang="en-US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Flavour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Maximize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Body &amp; Texture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Maximize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Mouthfeel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Maximize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Colour &amp; Appearance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Maximize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Overall Acceptability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Maximize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90600" y="2935288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2A00DE"/>
                </a:solidFill>
                <a:cs typeface="Times New Roman" pitchFamily="18" charset="0"/>
              </a:rPr>
              <a:t>Table </a:t>
            </a:r>
            <a:r>
              <a:rPr lang="en-US" sz="1800" b="1" dirty="0" smtClean="0">
                <a:solidFill>
                  <a:srgbClr val="2A00DE"/>
                </a:solidFill>
                <a:cs typeface="Times New Roman" pitchFamily="18" charset="0"/>
              </a:rPr>
              <a:t>4.  </a:t>
            </a:r>
            <a:r>
              <a:rPr lang="en-US" sz="1800" b="1" dirty="0">
                <a:solidFill>
                  <a:srgbClr val="2A00DE"/>
                </a:solidFill>
                <a:cs typeface="Times New Roman" pitchFamily="18" charset="0"/>
              </a:rPr>
              <a:t>Goals for level of goat milk and soymilk on the basis of cow milk </a:t>
            </a:r>
            <a:r>
              <a:rPr lang="en-US" sz="1800" b="1" dirty="0" smtClean="0">
                <a:solidFill>
                  <a:srgbClr val="2A00DE"/>
                </a:solidFill>
                <a:cs typeface="Times New Roman" pitchFamily="18" charset="0"/>
              </a:rPr>
              <a:t>and</a:t>
            </a:r>
          </a:p>
          <a:p>
            <a:pPr>
              <a:defRPr/>
            </a:pPr>
            <a:r>
              <a:rPr lang="en-US" b="1" dirty="0" smtClean="0">
                <a:solidFill>
                  <a:srgbClr val="2A00DE"/>
                </a:solidFill>
                <a:cs typeface="Times New Roman" pitchFamily="18" charset="0"/>
              </a:rPr>
              <a:t>               </a:t>
            </a:r>
            <a:r>
              <a:rPr lang="en-US" sz="1800" b="1" dirty="0" smtClean="0">
                <a:solidFill>
                  <a:srgbClr val="2A00DE"/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2A00DE"/>
                </a:solidFill>
                <a:cs typeface="Times New Roman" pitchFamily="18" charset="0"/>
              </a:rPr>
              <a:t>sensory score targeted to predict the optimal combinations.</a:t>
            </a:r>
            <a:endParaRPr lang="en-US" sz="1800" dirty="0">
              <a:solidFill>
                <a:srgbClr val="2A00DE"/>
              </a:solidFill>
            </a:endParaRPr>
          </a:p>
        </p:txBody>
      </p:sp>
      <p:sp>
        <p:nvSpPr>
          <p:cNvPr id="20534" name="TextBox 8"/>
          <p:cNvSpPr txBox="1">
            <a:spLocks noChangeArrowheads="1"/>
          </p:cNvSpPr>
          <p:nvPr/>
        </p:nvSpPr>
        <p:spPr bwMode="auto">
          <a:xfrm>
            <a:off x="1219200" y="3048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Optimization of levels of variables using RSM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1752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Design Expert Software suggested formulation on the basis of sensory evaluation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42.52% goat milk &amp; 14.54% soymilk</a:t>
            </a:r>
          </a:p>
          <a:p>
            <a:pPr lvl="1" algn="ctr">
              <a:buFontTx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Predicted sensory score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590800"/>
          <a:ext cx="7620000" cy="81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709"/>
                <a:gridCol w="1557291"/>
                <a:gridCol w="1447800"/>
                <a:gridCol w="1752600"/>
                <a:gridCol w="1752600"/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Flavour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Body &amp;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text.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Mouthfeel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Colour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&amp; app.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Overall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Accp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4114800"/>
          <a:ext cx="6903719" cy="2057398"/>
        </p:xfrm>
        <a:graphic>
          <a:graphicData uri="http://schemas.openxmlformats.org/drawingml/2006/table">
            <a:tbl>
              <a:tblPr/>
              <a:tblGrid>
                <a:gridCol w="2159738"/>
                <a:gridCol w="1769111"/>
                <a:gridCol w="1487435"/>
                <a:gridCol w="1487435"/>
              </a:tblGrid>
              <a:tr h="638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Predicted score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Actual score*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Calculated ‘t’ value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Flavour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Body and texture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Mouthfeel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Colour and appearance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Overall acceptability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8.41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3505200"/>
            <a:ext cx="762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2A00DE"/>
                </a:solidFill>
                <a:cs typeface="Times New Roman" pitchFamily="18" charset="0"/>
              </a:rPr>
              <a:t>Table 5. Verification of predicted sensory quality of optimized </a:t>
            </a:r>
            <a:r>
              <a:rPr lang="en-US" sz="1800" b="1" dirty="0" err="1">
                <a:solidFill>
                  <a:srgbClr val="2A00DE"/>
                </a:solidFill>
                <a:cs typeface="Times New Roman" pitchFamily="18" charset="0"/>
              </a:rPr>
              <a:t>rosogolla</a:t>
            </a:r>
            <a:endParaRPr lang="en-US" sz="1800" dirty="0">
              <a:solidFill>
                <a:srgbClr val="2A00DE"/>
              </a:solidFill>
              <a:cs typeface="+mn-cs"/>
            </a:endParaRPr>
          </a:p>
        </p:txBody>
      </p:sp>
      <p:sp>
        <p:nvSpPr>
          <p:cNvPr id="21565" name="TextBox 6"/>
          <p:cNvSpPr txBox="1">
            <a:spLocks noChangeArrowheads="1"/>
          </p:cNvSpPr>
          <p:nvPr/>
        </p:nvSpPr>
        <p:spPr bwMode="auto">
          <a:xfrm>
            <a:off x="1143000" y="61722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*Average of triplicate experiments;</a:t>
            </a:r>
          </a:p>
          <a:p>
            <a:r>
              <a:rPr lang="en-US" sz="1400"/>
              <a:t>Table t</a:t>
            </a:r>
            <a:r>
              <a:rPr lang="en-US" sz="800"/>
              <a:t>0.05 </a:t>
            </a:r>
            <a:r>
              <a:rPr lang="en-US" sz="1400"/>
              <a:t>is 4.30</a:t>
            </a:r>
          </a:p>
        </p:txBody>
      </p:sp>
      <p:sp>
        <p:nvSpPr>
          <p:cNvPr id="21566" name="TextBox 8"/>
          <p:cNvSpPr txBox="1">
            <a:spLocks noChangeArrowheads="1"/>
          </p:cNvSpPr>
          <p:nvPr/>
        </p:nvSpPr>
        <p:spPr bwMode="auto">
          <a:xfrm>
            <a:off x="7391400" y="3048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err="1" smtClean="0">
                <a:solidFill>
                  <a:srgbClr val="00B050"/>
                </a:solidFill>
              </a:rPr>
              <a:t>Contd</a:t>
            </a:r>
            <a:r>
              <a:rPr lang="en-US" dirty="0" smtClean="0">
                <a:solidFill>
                  <a:srgbClr val="00B050"/>
                </a:solidFill>
              </a:rPr>
              <a:t>…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696200" cy="4810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IN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Table </a:t>
            </a:r>
            <a:r>
              <a:rPr lang="en-IN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6.   </a:t>
            </a:r>
            <a:r>
              <a:rPr lang="en-IN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Effect of goat milk and soymilk &amp; cow milk on chemical composition 	of </a:t>
            </a:r>
            <a:r>
              <a:rPr lang="en-IN" sz="1800" b="1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rasogolla</a:t>
            </a:r>
            <a:endParaRPr lang="en-US" sz="1800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2999" y="1447800"/>
          <a:ext cx="7543801" cy="4739647"/>
        </p:xfrm>
        <a:graphic>
          <a:graphicData uri="http://schemas.openxmlformats.org/drawingml/2006/table">
            <a:tbl>
              <a:tblPr/>
              <a:tblGrid>
                <a:gridCol w="914401"/>
                <a:gridCol w="594882"/>
                <a:gridCol w="624317"/>
                <a:gridCol w="858854"/>
                <a:gridCol w="759864"/>
                <a:gridCol w="818616"/>
                <a:gridCol w="839266"/>
                <a:gridCol w="1295400"/>
                <a:gridCol w="838201"/>
              </a:tblGrid>
              <a:tr h="8886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Standard order</a:t>
                      </a:r>
                      <a:endParaRPr lang="en-US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Goat milk (%)</a:t>
                      </a:r>
                      <a:endParaRPr lang="en-US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Soy milk (%)</a:t>
                      </a:r>
                      <a:endParaRPr lang="en-US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Moisture (%)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T.S (%)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Fat (%)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Protein (%)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Carbohydrates (%)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Ash (%)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52.17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47.83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5.20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8.40</a:t>
                      </a:r>
                      <a:endParaRPr lang="en-US" sz="1200" b="1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33.42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0.81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50.48</a:t>
                      </a:r>
                      <a:endParaRPr lang="en-US" sz="1200" b="1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49.52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6.12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9.21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32.36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0.83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52.56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47.44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5.11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9.68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31.86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0.79</a:t>
                      </a:r>
                      <a:endParaRPr lang="en-US" sz="1200" b="1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51.71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48.29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5.92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8.99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32.54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11.71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52.68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47.32</a:t>
                      </a:r>
                      <a:endParaRPr lang="en-US" sz="1200" b="1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5.00</a:t>
                      </a:r>
                      <a:endParaRPr lang="en-US" sz="1200" b="1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8.87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32.64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0.80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68.28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50.99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49.01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6.34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9.81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31.98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0.88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5.85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52.05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47.95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6.46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8.55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32.09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0.85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34.14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52.53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47.47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5.89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9.35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31.41</a:t>
                      </a:r>
                      <a:endParaRPr lang="en-US" sz="1200" b="1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0.82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52.39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47.61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5.62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9.63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31.53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52.39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47.61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5.63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9.62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31.52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52.39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47.61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5.62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9.63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31.52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52.39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47.61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5.63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9.62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31.53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52.40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47.60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5.62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Times New Roman"/>
                          <a:ea typeface="Times New Roman"/>
                        </a:rPr>
                        <a:t>9.63</a:t>
                      </a:r>
                      <a:endParaRPr lang="en-US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31.52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</a:rPr>
                        <a:t>0.83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43000" y="228600"/>
            <a:ext cx="7315200" cy="4810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90600" y="280988"/>
            <a:ext cx="7620000" cy="1090612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en-IN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Table </a:t>
            </a:r>
            <a:r>
              <a:rPr lang="en-IN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7. </a:t>
            </a:r>
            <a:r>
              <a:rPr lang="en-IN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Coefficient of full second order </a:t>
            </a:r>
            <a:r>
              <a:rPr lang="en-IN" sz="18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polynominal</a:t>
            </a:r>
            <a:r>
              <a:rPr lang="en-IN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model for coded  	chemical   </a:t>
            </a:r>
            <a:br>
              <a:rPr lang="en-IN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IN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composition to different levels of goat milk, soymilk &amp; cow milk in</a:t>
            </a:r>
            <a:br>
              <a:rPr lang="en-IN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IN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</a:t>
            </a:r>
            <a:r>
              <a:rPr lang="en-IN" sz="18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rasogolla</a:t>
            </a:r>
            <a:endParaRPr lang="en-US" sz="1800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6468" name="Group 84"/>
          <p:cNvGraphicFramePr>
            <a:graphicFrameLocks noGrp="1"/>
          </p:cNvGraphicFramePr>
          <p:nvPr/>
        </p:nvGraphicFramePr>
        <p:xfrm>
          <a:off x="1143000" y="1524000"/>
          <a:ext cx="7620000" cy="4495802"/>
        </p:xfrm>
        <a:graphic>
          <a:graphicData uri="http://schemas.openxmlformats.org/drawingml/2006/table">
            <a:tbl>
              <a:tblPr/>
              <a:tblGrid>
                <a:gridCol w="1038851"/>
                <a:gridCol w="970298"/>
                <a:gridCol w="970298"/>
                <a:gridCol w="970298"/>
                <a:gridCol w="1086311"/>
                <a:gridCol w="1291972"/>
                <a:gridCol w="129197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Moisture (%)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T.S (%)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Fat (%)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Protein (%)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Carbohydrates (%)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Ash (%)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Intercept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52.39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A- Goat milk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-0.61**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0.61**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0.45**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0.18*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0.02**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B- Soy milk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0.28**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-0.61**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0.27**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-0.29*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-0.36**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0.36**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-0.16*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0.52**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0.19*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-0.35**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-0.004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AB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-0.37**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0.43*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Adeq Precision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Model‘F’ value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20.23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20.23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11.27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17.27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8.92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5.35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5" name="TextBox 3"/>
          <p:cNvSpPr txBox="1">
            <a:spLocks noChangeArrowheads="1"/>
          </p:cNvSpPr>
          <p:nvPr/>
        </p:nvSpPr>
        <p:spPr bwMode="auto">
          <a:xfrm>
            <a:off x="990600" y="6324600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**P˂ 0.01, *P ˂ 0.05</a:t>
            </a:r>
            <a:endParaRPr lang="en-IN" sz="120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85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Fig.3 Response surface relating to moisture as influenced by levels of </a:t>
            </a:r>
            <a:br>
              <a:rPr lang="en-US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           goat  milk, soymilk &amp; cow milk for </a:t>
            </a:r>
            <a:r>
              <a:rPr lang="en-US" sz="1800" b="1" i="1" dirty="0" err="1" smtClean="0">
                <a:solidFill>
                  <a:srgbClr val="7030A0"/>
                </a:solidFill>
                <a:latin typeface="+mn-lt"/>
              </a:rPr>
              <a:t>rasogolla</a:t>
            </a:r>
            <a:endParaRPr lang="en-US" sz="1800" i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93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70866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85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Fig.4 Response surface relating to total solids as influenced by levels of </a:t>
            </a:r>
            <a:br>
              <a:rPr lang="en-US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           goat  milk, soymilk &amp; cow milk for </a:t>
            </a:r>
            <a:r>
              <a:rPr lang="en-US" sz="1800" b="1" i="1" dirty="0" err="1" smtClean="0">
                <a:solidFill>
                  <a:srgbClr val="7030A0"/>
                </a:solidFill>
                <a:latin typeface="+mn-lt"/>
              </a:rPr>
              <a:t>rasogolla</a:t>
            </a:r>
            <a:endParaRPr lang="en-US" sz="1800" i="1" dirty="0" smtClean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52563"/>
            <a:ext cx="73152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685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Fig.5  Response surface relating to fat as influenced by levels of goat  milk,  </a:t>
            </a:r>
            <a:br>
              <a:rPr lang="en-US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            soymilk &amp; cow milk for </a:t>
            </a:r>
            <a:r>
              <a:rPr lang="en-US" sz="1800" b="1" i="1" dirty="0" err="1" smtClean="0">
                <a:solidFill>
                  <a:srgbClr val="7030A0"/>
                </a:solidFill>
                <a:latin typeface="+mn-lt"/>
              </a:rPr>
              <a:t>rasogolla</a:t>
            </a:r>
            <a:endParaRPr lang="en-US" sz="1800" i="1" dirty="0" smtClean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7239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85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Fig. 6 Response surface relating to total protein as influenced by levels of    </a:t>
            </a:r>
            <a:br>
              <a:rPr lang="en-US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            goat  milk, soymilk &amp; cow milk for </a:t>
            </a:r>
            <a:r>
              <a:rPr lang="en-US" sz="1800" b="1" i="1" dirty="0" err="1" smtClean="0">
                <a:solidFill>
                  <a:srgbClr val="7030A0"/>
                </a:solidFill>
                <a:latin typeface="+mn-lt"/>
              </a:rPr>
              <a:t>rasogolla</a:t>
            </a:r>
            <a:endParaRPr lang="en-US" sz="1800" i="1" dirty="0" smtClean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7239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685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Fig. 7 Response surface relating to total </a:t>
            </a:r>
            <a:r>
              <a:rPr lang="en-US" sz="1800" b="1" dirty="0" err="1" smtClean="0">
                <a:solidFill>
                  <a:srgbClr val="7030A0"/>
                </a:solidFill>
                <a:latin typeface="+mn-lt"/>
              </a:rPr>
              <a:t>carbobydrate</a:t>
            </a: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 as influenced by levels of  </a:t>
            </a:r>
            <a:br>
              <a:rPr lang="en-US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           goat  milk, soymilk &amp; cow milk for </a:t>
            </a:r>
            <a:r>
              <a:rPr lang="en-US" sz="1800" b="1" i="1" dirty="0" err="1" smtClean="0">
                <a:solidFill>
                  <a:srgbClr val="7030A0"/>
                </a:solidFill>
                <a:latin typeface="+mn-lt"/>
              </a:rPr>
              <a:t>rasogolla</a:t>
            </a:r>
            <a:endParaRPr lang="en-US" sz="1800" i="1" dirty="0" smtClean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35608" y="503238"/>
            <a:ext cx="2145792" cy="6397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en-IN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Chhana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 is a base material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pP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sandesh</a:t>
            </a:r>
            <a:r>
              <a:rPr lang="en-I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rasogolla</a:t>
            </a:r>
            <a:r>
              <a:rPr lang="en-I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cham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cham</a:t>
            </a:r>
            <a:r>
              <a:rPr lang="en-I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rajbhog</a:t>
            </a:r>
            <a:r>
              <a:rPr lang="en-I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chhana</a:t>
            </a:r>
            <a:r>
              <a:rPr lang="en-I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murki</a:t>
            </a:r>
            <a:r>
              <a:rPr lang="en-I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chhana</a:t>
            </a:r>
            <a:r>
              <a:rPr lang="en-I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podo</a:t>
            </a: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etc.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pPr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4% milk is converted </a:t>
            </a:r>
            <a:r>
              <a:rPr lang="en-IN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chhana</a:t>
            </a:r>
            <a:r>
              <a:rPr lang="en-I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Bengali 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sweets – 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</a:rPr>
              <a:t>West Bengal &amp; other Eastern  parts</a:t>
            </a:r>
            <a:endParaRPr lang="en-IN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en-IN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Rasogolla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 is most popular – indigenous milk sweets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en-IN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Rasogollas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 are marble white balls, spongy and chewy body and smooth 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texture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</a:rPr>
              <a:t>served in sugar syrup</a:t>
            </a:r>
            <a:endParaRPr lang="en-IN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en-IN" sz="2400" b="1" dirty="0" smtClean="0">
                <a:solidFill>
                  <a:srgbClr val="008000"/>
                </a:solidFill>
              </a:rPr>
              <a:t>Cow milk is </a:t>
            </a:r>
            <a:r>
              <a:rPr lang="en-IN" sz="2400" b="1" dirty="0" err="1" smtClean="0">
                <a:solidFill>
                  <a:srgbClr val="008000"/>
                </a:solidFill>
              </a:rPr>
              <a:t>prefered</a:t>
            </a:r>
            <a:endParaRPr lang="en-IN" sz="24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38288"/>
            <a:ext cx="72390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85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Fig. 8  Response surface relating to ash as influenced by levels of goat  milk,   </a:t>
            </a:r>
            <a:br>
              <a:rPr lang="en-US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7030A0"/>
                </a:solidFill>
                <a:latin typeface="+mn-lt"/>
              </a:rPr>
              <a:t>            soymilk &amp; cow milk for </a:t>
            </a:r>
            <a:r>
              <a:rPr lang="en-US" sz="1800" b="1" i="1" dirty="0" err="1" smtClean="0">
                <a:solidFill>
                  <a:srgbClr val="7030A0"/>
                </a:solidFill>
                <a:latin typeface="+mn-lt"/>
              </a:rPr>
              <a:t>rasogolla</a:t>
            </a:r>
            <a:endParaRPr lang="en-US" sz="1800" i="1" dirty="0" smtClean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990600" y="1371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FF"/>
                </a:solidFill>
              </a:rPr>
              <a:t>Moisture  </a:t>
            </a:r>
            <a:r>
              <a:rPr lang="pt-BR" sz="2000" b="1" dirty="0" smtClean="0">
                <a:solidFill>
                  <a:srgbClr val="7030A0"/>
                </a:solidFill>
              </a:rPr>
              <a:t>=</a:t>
            </a:r>
            <a:r>
              <a:rPr lang="pt-BR" sz="2000" dirty="0" smtClean="0">
                <a:solidFill>
                  <a:srgbClr val="7030A0"/>
                </a:solidFill>
              </a:rPr>
              <a:t> 52.39 </a:t>
            </a:r>
            <a:r>
              <a:rPr lang="pt-BR" sz="2000" dirty="0">
                <a:solidFill>
                  <a:srgbClr val="7030A0"/>
                </a:solidFill>
              </a:rPr>
              <a:t>- </a:t>
            </a:r>
            <a:r>
              <a:rPr lang="pt-BR" sz="2000" dirty="0" smtClean="0">
                <a:solidFill>
                  <a:srgbClr val="7030A0"/>
                </a:solidFill>
              </a:rPr>
              <a:t>0.61  A </a:t>
            </a:r>
            <a:r>
              <a:rPr lang="pt-BR" sz="2000" dirty="0">
                <a:solidFill>
                  <a:srgbClr val="7030A0"/>
                </a:solidFill>
              </a:rPr>
              <a:t>+ </a:t>
            </a:r>
            <a:r>
              <a:rPr lang="pt-BR" sz="2000" dirty="0" smtClean="0">
                <a:solidFill>
                  <a:srgbClr val="7030A0"/>
                </a:solidFill>
              </a:rPr>
              <a:t>0.28 </a:t>
            </a:r>
            <a:r>
              <a:rPr lang="pt-BR" sz="2000" dirty="0">
                <a:solidFill>
                  <a:srgbClr val="7030A0"/>
                </a:solidFill>
              </a:rPr>
              <a:t>B + </a:t>
            </a:r>
            <a:r>
              <a:rPr lang="pt-BR" sz="2000" dirty="0" smtClean="0">
                <a:solidFill>
                  <a:srgbClr val="7030A0"/>
                </a:solidFill>
              </a:rPr>
              <a:t>0.21 A </a:t>
            </a:r>
            <a:r>
              <a:rPr lang="pt-BR" sz="2000" dirty="0">
                <a:solidFill>
                  <a:srgbClr val="7030A0"/>
                </a:solidFill>
              </a:rPr>
              <a:t>B - </a:t>
            </a:r>
            <a:r>
              <a:rPr lang="pt-BR" sz="2000" dirty="0" smtClean="0">
                <a:solidFill>
                  <a:srgbClr val="7030A0"/>
                </a:solidFill>
              </a:rPr>
              <a:t>0.36  A² + 0.13 B²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990600" y="2150936"/>
            <a:ext cx="7924800" cy="351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</a:rPr>
              <a:t>Total Solids 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</a:t>
            </a:r>
            <a:r>
              <a:rPr lang="en-US" sz="2000" dirty="0" smtClean="0">
                <a:solidFill>
                  <a:srgbClr val="7030A0"/>
                </a:solidFill>
              </a:rPr>
              <a:t>47.60 </a:t>
            </a:r>
            <a:r>
              <a:rPr lang="en-US" sz="2000" dirty="0">
                <a:solidFill>
                  <a:srgbClr val="7030A0"/>
                </a:solidFill>
              </a:rPr>
              <a:t>+ </a:t>
            </a:r>
            <a:r>
              <a:rPr lang="en-US" sz="2000" dirty="0" smtClean="0">
                <a:solidFill>
                  <a:srgbClr val="7030A0"/>
                </a:solidFill>
              </a:rPr>
              <a:t>0.61  </a:t>
            </a:r>
            <a:r>
              <a:rPr lang="en-US" sz="2000" dirty="0">
                <a:solidFill>
                  <a:srgbClr val="7030A0"/>
                </a:solidFill>
              </a:rPr>
              <a:t>A - </a:t>
            </a:r>
            <a:r>
              <a:rPr lang="en-US" sz="2000" dirty="0" smtClean="0">
                <a:solidFill>
                  <a:srgbClr val="7030A0"/>
                </a:solidFill>
              </a:rPr>
              <a:t>0.28 B </a:t>
            </a:r>
            <a:r>
              <a:rPr lang="en-US" sz="2000" dirty="0">
                <a:solidFill>
                  <a:srgbClr val="7030A0"/>
                </a:solidFill>
              </a:rPr>
              <a:t>- 0.21 </a:t>
            </a:r>
            <a:r>
              <a:rPr lang="en-US" sz="2000" dirty="0" smtClean="0">
                <a:solidFill>
                  <a:srgbClr val="7030A0"/>
                </a:solidFill>
              </a:rPr>
              <a:t>A </a:t>
            </a:r>
            <a:r>
              <a:rPr lang="en-US" sz="2000" dirty="0">
                <a:solidFill>
                  <a:srgbClr val="7030A0"/>
                </a:solidFill>
              </a:rPr>
              <a:t>B + </a:t>
            </a:r>
            <a:r>
              <a:rPr lang="en-US" sz="2000" dirty="0" smtClean="0">
                <a:solidFill>
                  <a:srgbClr val="7030A0"/>
                </a:solidFill>
              </a:rPr>
              <a:t>0.36 A² </a:t>
            </a:r>
            <a:r>
              <a:rPr lang="en-US" sz="2000" dirty="0">
                <a:solidFill>
                  <a:srgbClr val="7030A0"/>
                </a:solidFill>
              </a:rPr>
              <a:t>+ </a:t>
            </a:r>
            <a:r>
              <a:rPr lang="en-US" sz="2000" dirty="0" smtClean="0">
                <a:solidFill>
                  <a:srgbClr val="7030A0"/>
                </a:solidFill>
              </a:rPr>
              <a:t>0.13 B² </a:t>
            </a:r>
            <a:endParaRPr lang="en-US" sz="2000" baseline="30000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 eaLnBrk="0" hangingPunct="0"/>
            <a:r>
              <a:rPr lang="en-US" sz="2000" b="1" dirty="0">
                <a:solidFill>
                  <a:srgbClr val="0000FF"/>
                </a:solidFill>
              </a:rPr>
              <a:t>Fat  </a:t>
            </a:r>
            <a:r>
              <a:rPr lang="en-US" sz="2000" b="1" dirty="0" smtClean="0">
                <a:solidFill>
                  <a:srgbClr val="0000FF"/>
                </a:solidFill>
              </a:rPr>
              <a:t>=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5.62 </a:t>
            </a:r>
            <a:r>
              <a:rPr lang="en-US" sz="2000" dirty="0">
                <a:solidFill>
                  <a:srgbClr val="7030A0"/>
                </a:solidFill>
              </a:rPr>
              <a:t>+ </a:t>
            </a:r>
            <a:r>
              <a:rPr lang="en-US" sz="2000" dirty="0" smtClean="0">
                <a:solidFill>
                  <a:srgbClr val="7030A0"/>
                </a:solidFill>
              </a:rPr>
              <a:t>0.45 A </a:t>
            </a:r>
            <a:r>
              <a:rPr lang="en-US" sz="2000" dirty="0">
                <a:solidFill>
                  <a:srgbClr val="7030A0"/>
                </a:solidFill>
              </a:rPr>
              <a:t>- </a:t>
            </a:r>
            <a:r>
              <a:rPr lang="en-US" sz="2000" dirty="0" smtClean="0">
                <a:solidFill>
                  <a:srgbClr val="7030A0"/>
                </a:solidFill>
              </a:rPr>
              <a:t>0.13 </a:t>
            </a:r>
            <a:r>
              <a:rPr lang="en-US" sz="2000" dirty="0">
                <a:solidFill>
                  <a:srgbClr val="7030A0"/>
                </a:solidFill>
              </a:rPr>
              <a:t>B - </a:t>
            </a:r>
            <a:r>
              <a:rPr lang="en-US" sz="2000" dirty="0" smtClean="0">
                <a:solidFill>
                  <a:srgbClr val="7030A0"/>
                </a:solidFill>
              </a:rPr>
              <a:t>0.027 A </a:t>
            </a:r>
            <a:r>
              <a:rPr lang="en-US" sz="2000" dirty="0">
                <a:solidFill>
                  <a:srgbClr val="7030A0"/>
                </a:solidFill>
              </a:rPr>
              <a:t>B - </a:t>
            </a:r>
            <a:r>
              <a:rPr lang="en-US" sz="2000" dirty="0" smtClean="0">
                <a:solidFill>
                  <a:srgbClr val="7030A0"/>
                </a:solidFill>
              </a:rPr>
              <a:t>0.060 A² + 0.19 B²</a:t>
            </a:r>
            <a:endParaRPr lang="en-US" sz="2000" baseline="30000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eaLnBrk="0" hangingPunct="0"/>
            <a:endParaRPr lang="en-US" sz="1800" dirty="0" smtClean="0"/>
          </a:p>
          <a:p>
            <a:pPr algn="just" eaLnBrk="0" hangingPunct="0"/>
            <a:endParaRPr lang="en-US" sz="1800" dirty="0"/>
          </a:p>
          <a:p>
            <a:pPr algn="just" eaLnBrk="0" hangingPunct="0"/>
            <a:r>
              <a:rPr lang="en-US" sz="2000" b="1" dirty="0">
                <a:solidFill>
                  <a:srgbClr val="0000FF"/>
                </a:solidFill>
              </a:rPr>
              <a:t>Total Protein  </a:t>
            </a:r>
            <a:r>
              <a:rPr lang="en-US" sz="2000" b="1" dirty="0" smtClean="0">
                <a:solidFill>
                  <a:srgbClr val="0000FF"/>
                </a:solidFill>
              </a:rPr>
              <a:t>= </a:t>
            </a:r>
            <a:r>
              <a:rPr lang="en-US" sz="2000" dirty="0" smtClean="0">
                <a:solidFill>
                  <a:srgbClr val="7030A0"/>
                </a:solidFill>
              </a:rPr>
              <a:t>9.62 </a:t>
            </a:r>
            <a:r>
              <a:rPr lang="en-US" sz="2000" dirty="0">
                <a:solidFill>
                  <a:srgbClr val="7030A0"/>
                </a:solidFill>
              </a:rPr>
              <a:t>+ </a:t>
            </a:r>
            <a:r>
              <a:rPr lang="en-US" sz="2000" dirty="0" smtClean="0">
                <a:solidFill>
                  <a:srgbClr val="7030A0"/>
                </a:solidFill>
              </a:rPr>
              <a:t>0.18 </a:t>
            </a:r>
            <a:r>
              <a:rPr lang="en-US" sz="2000" dirty="0">
                <a:solidFill>
                  <a:srgbClr val="7030A0"/>
                </a:solidFill>
              </a:rPr>
              <a:t>A + </a:t>
            </a:r>
            <a:r>
              <a:rPr lang="en-US" sz="2000" dirty="0" smtClean="0">
                <a:solidFill>
                  <a:srgbClr val="7030A0"/>
                </a:solidFill>
              </a:rPr>
              <a:t>0.27 </a:t>
            </a:r>
            <a:r>
              <a:rPr lang="en-US" sz="2000" dirty="0">
                <a:solidFill>
                  <a:srgbClr val="7030A0"/>
                </a:solidFill>
              </a:rPr>
              <a:t>B - </a:t>
            </a:r>
            <a:r>
              <a:rPr lang="en-US" sz="2000" dirty="0" smtClean="0">
                <a:solidFill>
                  <a:srgbClr val="7030A0"/>
                </a:solidFill>
              </a:rPr>
              <a:t>0.37 </a:t>
            </a:r>
            <a:r>
              <a:rPr lang="en-US" sz="2000" dirty="0">
                <a:solidFill>
                  <a:srgbClr val="7030A0"/>
                </a:solidFill>
              </a:rPr>
              <a:t>A </a:t>
            </a:r>
            <a:r>
              <a:rPr lang="en-US" sz="2000" dirty="0" smtClean="0">
                <a:solidFill>
                  <a:srgbClr val="7030A0"/>
                </a:solidFill>
              </a:rPr>
              <a:t>B </a:t>
            </a:r>
            <a:r>
              <a:rPr lang="en-US" sz="2000" dirty="0">
                <a:solidFill>
                  <a:srgbClr val="7030A0"/>
                </a:solidFill>
              </a:rPr>
              <a:t>- </a:t>
            </a:r>
            <a:r>
              <a:rPr lang="en-US" sz="2000" dirty="0" smtClean="0">
                <a:solidFill>
                  <a:srgbClr val="7030A0"/>
                </a:solidFill>
              </a:rPr>
              <a:t>0.16 A² </a:t>
            </a:r>
            <a:r>
              <a:rPr lang="en-US" sz="2000" dirty="0">
                <a:solidFill>
                  <a:srgbClr val="7030A0"/>
                </a:solidFill>
              </a:rPr>
              <a:t>- </a:t>
            </a:r>
            <a:r>
              <a:rPr lang="en-US" sz="2000" dirty="0" smtClean="0">
                <a:solidFill>
                  <a:srgbClr val="7030A0"/>
                </a:solidFill>
              </a:rPr>
              <a:t>0.35 B² </a:t>
            </a:r>
            <a:endParaRPr lang="en-US" sz="2000" dirty="0">
              <a:solidFill>
                <a:srgbClr val="7030A0"/>
              </a:solidFill>
            </a:endParaRPr>
          </a:p>
          <a:p>
            <a:pPr algn="just" eaLnBrk="0" hangingPunct="0"/>
            <a:endParaRPr lang="en-US" sz="1800" baseline="30000" dirty="0" smtClean="0">
              <a:cs typeface="Times New Roman" pitchFamily="18" charset="0"/>
            </a:endParaRPr>
          </a:p>
          <a:p>
            <a:pPr algn="just" eaLnBrk="0" hangingPunct="0"/>
            <a:endParaRPr lang="en-US" sz="1800" baseline="30000" dirty="0">
              <a:cs typeface="Times New Roman" pitchFamily="18" charset="0"/>
            </a:endParaRPr>
          </a:p>
          <a:p>
            <a:pPr algn="just" eaLnBrk="0" hangingPunct="0"/>
            <a:r>
              <a:rPr lang="pt-BR" sz="2000" b="1" dirty="0">
                <a:solidFill>
                  <a:srgbClr val="0000FF"/>
                </a:solidFill>
              </a:rPr>
              <a:t>Total Carbohydrates  = </a:t>
            </a:r>
            <a:r>
              <a:rPr lang="pt-BR" sz="2000" dirty="0" smtClean="0">
                <a:solidFill>
                  <a:srgbClr val="7030A0"/>
                </a:solidFill>
              </a:rPr>
              <a:t>31.52 </a:t>
            </a:r>
            <a:r>
              <a:rPr lang="pt-BR" sz="2000" dirty="0">
                <a:solidFill>
                  <a:srgbClr val="7030A0"/>
                </a:solidFill>
              </a:rPr>
              <a:t>- </a:t>
            </a:r>
            <a:r>
              <a:rPr lang="pt-BR" sz="2000" dirty="0" smtClean="0">
                <a:solidFill>
                  <a:srgbClr val="7030A0"/>
                </a:solidFill>
              </a:rPr>
              <a:t>0.16 </a:t>
            </a:r>
            <a:r>
              <a:rPr lang="pt-BR" sz="2000" dirty="0">
                <a:solidFill>
                  <a:srgbClr val="7030A0"/>
                </a:solidFill>
              </a:rPr>
              <a:t>A - </a:t>
            </a:r>
            <a:r>
              <a:rPr lang="pt-BR" sz="2000" dirty="0" smtClean="0">
                <a:solidFill>
                  <a:srgbClr val="7030A0"/>
                </a:solidFill>
              </a:rPr>
              <a:t>0.29 </a:t>
            </a:r>
            <a:r>
              <a:rPr lang="pt-BR" sz="2000" dirty="0">
                <a:solidFill>
                  <a:srgbClr val="7030A0"/>
                </a:solidFill>
              </a:rPr>
              <a:t>B + </a:t>
            </a:r>
            <a:r>
              <a:rPr lang="pt-BR" sz="2000" dirty="0" smtClean="0">
                <a:solidFill>
                  <a:srgbClr val="7030A0"/>
                </a:solidFill>
              </a:rPr>
              <a:t>0.43 </a:t>
            </a:r>
            <a:r>
              <a:rPr lang="pt-BR" sz="2000" dirty="0">
                <a:solidFill>
                  <a:srgbClr val="7030A0"/>
                </a:solidFill>
              </a:rPr>
              <a:t>A </a:t>
            </a:r>
            <a:r>
              <a:rPr lang="pt-BR" sz="2000" dirty="0" smtClean="0">
                <a:solidFill>
                  <a:srgbClr val="7030A0"/>
                </a:solidFill>
              </a:rPr>
              <a:t>B + 0.52 A² </a:t>
            </a:r>
            <a:r>
              <a:rPr lang="pt-BR" sz="2000" dirty="0">
                <a:solidFill>
                  <a:srgbClr val="7030A0"/>
                </a:solidFill>
              </a:rPr>
              <a:t>+ </a:t>
            </a:r>
            <a:r>
              <a:rPr lang="pt-BR" sz="2000" dirty="0" smtClean="0">
                <a:solidFill>
                  <a:srgbClr val="7030A0"/>
                </a:solidFill>
              </a:rPr>
              <a:t>0.24 B² </a:t>
            </a:r>
            <a:endParaRPr lang="pt-BR" sz="2000" dirty="0">
              <a:solidFill>
                <a:srgbClr val="7030A0"/>
              </a:solidFill>
            </a:endParaRPr>
          </a:p>
          <a:p>
            <a:pPr algn="just" eaLnBrk="0" hangingPunct="0"/>
            <a:endParaRPr lang="en-US" sz="2000" baseline="30000" dirty="0" smtClean="0">
              <a:cs typeface="Times New Roman" pitchFamily="18" charset="0"/>
            </a:endParaRPr>
          </a:p>
          <a:p>
            <a:pPr algn="just" eaLnBrk="0" hangingPunct="0"/>
            <a:endParaRPr lang="en-US" sz="2000" baseline="30000" dirty="0">
              <a:cs typeface="Times New Roman" pitchFamily="18" charset="0"/>
            </a:endParaRPr>
          </a:p>
          <a:p>
            <a:pPr algn="just" eaLnBrk="0" hangingPunct="0"/>
            <a:r>
              <a:rPr lang="en-US" sz="2000" b="1" dirty="0">
                <a:solidFill>
                  <a:srgbClr val="0000FF"/>
                </a:solidFill>
              </a:rPr>
              <a:t>Ash </a:t>
            </a:r>
            <a:r>
              <a:rPr lang="en-US" sz="2000" b="1" dirty="0" smtClean="0">
                <a:solidFill>
                  <a:srgbClr val="0000FF"/>
                </a:solidFill>
              </a:rPr>
              <a:t> = </a:t>
            </a:r>
            <a:r>
              <a:rPr lang="en-US" sz="2000" dirty="0" smtClean="0">
                <a:solidFill>
                  <a:srgbClr val="7030A0"/>
                </a:solidFill>
              </a:rPr>
              <a:t>0.83 </a:t>
            </a:r>
            <a:r>
              <a:rPr lang="en-US" sz="2000" dirty="0">
                <a:solidFill>
                  <a:srgbClr val="7030A0"/>
                </a:solidFill>
              </a:rPr>
              <a:t>+ </a:t>
            </a:r>
            <a:r>
              <a:rPr lang="en-US" sz="2000" dirty="0" smtClean="0">
                <a:solidFill>
                  <a:srgbClr val="7030A0"/>
                </a:solidFill>
              </a:rPr>
              <a:t>0.022 </a:t>
            </a:r>
            <a:r>
              <a:rPr lang="en-US" sz="2000" dirty="0">
                <a:solidFill>
                  <a:srgbClr val="7030A0"/>
                </a:solidFill>
              </a:rPr>
              <a:t>A - </a:t>
            </a:r>
            <a:r>
              <a:rPr lang="en-US" sz="2000" dirty="0" smtClean="0">
                <a:solidFill>
                  <a:srgbClr val="7030A0"/>
                </a:solidFill>
              </a:rPr>
              <a:t>0.0065 B </a:t>
            </a:r>
            <a:r>
              <a:rPr lang="en-US" sz="2000" dirty="0">
                <a:solidFill>
                  <a:srgbClr val="7030A0"/>
                </a:solidFill>
              </a:rPr>
              <a:t>+ </a:t>
            </a:r>
            <a:r>
              <a:rPr lang="en-US" sz="2000" dirty="0" smtClean="0">
                <a:solidFill>
                  <a:srgbClr val="7030A0"/>
                </a:solidFill>
              </a:rPr>
              <a:t>0.007 A </a:t>
            </a:r>
            <a:r>
              <a:rPr lang="en-US" sz="2000" dirty="0">
                <a:solidFill>
                  <a:srgbClr val="7030A0"/>
                </a:solidFill>
              </a:rPr>
              <a:t>B - 0.002 </a:t>
            </a:r>
            <a:r>
              <a:rPr lang="en-US" sz="2000" dirty="0" smtClean="0">
                <a:solidFill>
                  <a:srgbClr val="7030A0"/>
                </a:solidFill>
              </a:rPr>
              <a:t>A²  - 0.004 B²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066800" y="5334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Response Surface Equation for Chemical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467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9900FF"/>
                </a:solidFill>
              </a:rPr>
              <a:t>Chemical composition of </a:t>
            </a:r>
            <a:r>
              <a:rPr lang="en-US" sz="2400" i="1" dirty="0" err="1" smtClean="0">
                <a:solidFill>
                  <a:srgbClr val="9900FF"/>
                </a:solidFill>
              </a:rPr>
              <a:t>rasogolla</a:t>
            </a:r>
            <a:r>
              <a:rPr lang="en-US" sz="2400" dirty="0" smtClean="0">
                <a:solidFill>
                  <a:srgbClr val="9900FF"/>
                </a:solidFill>
              </a:rPr>
              <a:t> with optimized levels of goat milk, soy milk &amp; cow milk on sensory basis</a:t>
            </a: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1219200" y="1676400"/>
            <a:ext cx="609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formulation on the basis of cow milk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Goat milk : 42.52 %</a:t>
            </a:r>
          </a:p>
          <a:p>
            <a:r>
              <a:rPr lang="en-US" dirty="0"/>
              <a:t>	Soy milk   : 14.54 %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600" y="3957638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9812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Constituents (%)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Cow milk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Optimized 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Moisture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51.10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52.43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Total Solids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48.90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47.54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Fat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5.78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5.65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Total Protein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5.04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9.59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Total Carbohydrate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37.09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31.49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Ash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0.90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</a:rPr>
                        <a:t>0.84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82" name="TextBox 12"/>
          <p:cNvSpPr txBox="1">
            <a:spLocks noChangeArrowheads="1"/>
          </p:cNvSpPr>
          <p:nvPr/>
        </p:nvSpPr>
        <p:spPr bwMode="auto">
          <a:xfrm>
            <a:off x="990600" y="351631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8000"/>
                </a:solidFill>
              </a:rPr>
              <a:t>Table </a:t>
            </a:r>
            <a:r>
              <a:rPr lang="en-US" sz="1800" b="1" dirty="0" smtClean="0">
                <a:solidFill>
                  <a:srgbClr val="008000"/>
                </a:solidFill>
              </a:rPr>
              <a:t>8. </a:t>
            </a:r>
            <a:r>
              <a:rPr lang="en-US" sz="1800" b="1" dirty="0">
                <a:solidFill>
                  <a:srgbClr val="008000"/>
                </a:solidFill>
              </a:rPr>
              <a:t>Comparison of optimized </a:t>
            </a:r>
            <a:r>
              <a:rPr lang="en-US" sz="1800" b="1" i="1" dirty="0" err="1">
                <a:solidFill>
                  <a:srgbClr val="008000"/>
                </a:solidFill>
              </a:rPr>
              <a:t>rasogolla</a:t>
            </a:r>
            <a:r>
              <a:rPr lang="en-US" sz="1800" b="1" dirty="0">
                <a:solidFill>
                  <a:srgbClr val="008000"/>
                </a:solidFill>
              </a:rPr>
              <a:t> with cow milk </a:t>
            </a:r>
            <a:r>
              <a:rPr lang="en-US" sz="1800" b="1" i="1" dirty="0" err="1">
                <a:solidFill>
                  <a:srgbClr val="008000"/>
                </a:solidFill>
              </a:rPr>
              <a:t>rasogolla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8000"/>
                </a:solidFill>
              </a:rPr>
              <a:t>Conclusion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Incorporation of goat milk and soy milk in cow milk is feasible for preparation of good quality </a:t>
            </a:r>
            <a:r>
              <a:rPr lang="en-US" sz="2800" i="1" dirty="0" err="1" smtClean="0">
                <a:solidFill>
                  <a:schemeClr val="tx1"/>
                </a:solidFill>
              </a:rPr>
              <a:t>rasogolla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Incorporation of 42.52 % goat milk and 14.54% soy milk is best on the basis of sensory evaluation.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Incorporation of goat milk and soy milk increases </a:t>
            </a:r>
            <a:r>
              <a:rPr lang="en-US" sz="2800" dirty="0" smtClean="0">
                <a:solidFill>
                  <a:schemeClr val="tx1"/>
                </a:solidFill>
              </a:rPr>
              <a:t>the protein &amp; </a:t>
            </a:r>
            <a:r>
              <a:rPr lang="en-US" sz="2800" dirty="0" smtClean="0">
                <a:solidFill>
                  <a:schemeClr val="tx1"/>
                </a:solidFill>
              </a:rPr>
              <a:t>yield of product.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Reduces the cost of product.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Value added health benefit product could be prepared using this </a:t>
            </a:r>
            <a:r>
              <a:rPr lang="en-US" sz="2800" dirty="0" smtClean="0">
                <a:solidFill>
                  <a:schemeClr val="tx1"/>
                </a:solidFill>
              </a:rPr>
              <a:t>combination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E:\AGROSCO Presentations\Rasogolla photo\DSC02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304800"/>
            <a:ext cx="37036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E:\AGROSCO Presentations\Rasogolla photo\DSC02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7338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:\AGROSCO Presentations\Rasogolla photo\DSC02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E:\AGROSCO Presentations\Rasogolla photo\DSC02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5814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J:\DCIM\101MSDCF\DSC01597.JPG"/>
          <p:cNvPicPr>
            <a:picLocks noChangeAspect="1" noChangeArrowheads="1"/>
          </p:cNvPicPr>
          <p:nvPr/>
        </p:nvPicPr>
        <p:blipFill>
          <a:blip r:embed="rId2" cstate="print"/>
          <a:srcRect l="27724" t="1619" r="17821"/>
          <a:stretch>
            <a:fillRect/>
          </a:stretch>
        </p:blipFill>
        <p:spPr bwMode="auto">
          <a:xfrm>
            <a:off x="2928938" y="1295400"/>
            <a:ext cx="29384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590800"/>
            <a:ext cx="6019799" cy="1200329"/>
          </a:xfrm>
          <a:prstGeom prst="rect">
            <a:avLst/>
          </a:prstGeom>
          <a:noFill/>
        </p:spPr>
        <p:txBody>
          <a:bodyPr lIns="18288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762000" y="1066800"/>
            <a:ext cx="8001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                 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Goat milk	                Cow milk	Difference (%) for goat milk</a:t>
            </a:r>
            <a:endParaRPr lang="en-US" sz="800" b="1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C4:0 butyric 		0.13 	    	 0.11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C6:0 caproic 		0.09 	    	 0.06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C8:0 caprylic 		0.10	    	 0.04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C10:0 capric 		0.26 	     	0.08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C12:0 lauric 		0.12 	    	 0.09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C14:0 myristic		0.32 	     	0.34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C16:0 palmitic 		0.91	     	0.88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C18:0 stearic		0.44 	     	0.40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C6-14 total MCT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0.89		0.61 		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46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C4-18 total SAFA 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2.67 		2.08 		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C16:1 palmitoleic 		0.08 		0.08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C18:1 oleic 		0.98 		0.84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C16:1-22:1 total MUFA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1.11 		0.96 		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C18:2 linoleic 		0.11 		0.08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C18:3 linolenic 		0.04 		0.05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C18:2-18:3 total PUFA 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0.15 		0.12 		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 baseline="30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MCT: medium chain triglycerides; SAFA: saturated fatty acids; </a:t>
            </a:r>
            <a:endParaRPr lang="en-US" sz="800"/>
          </a:p>
          <a:p>
            <a:pPr indent="457200" eaLnBrk="0" hangingPunct="0">
              <a:lnSpc>
                <a:spcPct val="150000"/>
              </a:lnSpc>
            </a:pPr>
            <a:r>
              <a:rPr lang="en-U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MUFA: monounsaturated fatty acids; PUFA: polyunsaturated fatty acids.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361950"/>
            <a:ext cx="6248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/>
                </a:solidFill>
              </a:rPr>
              <a:t>Fatty acid profile of goat milk </a:t>
            </a:r>
            <a:r>
              <a:rPr lang="en-US" sz="2000" b="1" dirty="0" err="1">
                <a:solidFill>
                  <a:schemeClr val="accent4"/>
                </a:solidFill>
              </a:rPr>
              <a:t>vs</a:t>
            </a:r>
            <a:r>
              <a:rPr lang="en-US" sz="2000" b="1" dirty="0">
                <a:solidFill>
                  <a:schemeClr val="accent4"/>
                </a:solidFill>
              </a:rPr>
              <a:t> cow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377950"/>
          <a:ext cx="7839320" cy="5115887"/>
        </p:xfrm>
        <a:graphic>
          <a:graphicData uri="http://schemas.openxmlformats.org/drawingml/2006/table">
            <a:tbl>
              <a:tblPr/>
              <a:tblGrid>
                <a:gridCol w="457200"/>
                <a:gridCol w="2133600"/>
                <a:gridCol w="914400"/>
                <a:gridCol w="914400"/>
                <a:gridCol w="1219200"/>
                <a:gridCol w="914400"/>
                <a:gridCol w="1286120"/>
              </a:tblGrid>
              <a:tr h="1593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Sr. No</a:t>
                      </a: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Particulars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Rate (Rs.)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Cow milk </a:t>
                      </a:r>
                      <a:r>
                        <a:rPr lang="en-IN" sz="1600" b="1" i="1" dirty="0" err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rasogolla</a:t>
                      </a:r>
                      <a:endParaRPr lang="en-IN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Optimized </a:t>
                      </a:r>
                      <a:r>
                        <a:rPr lang="en-IN" sz="1600" b="1" i="1" dirty="0" err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rasogolla</a:t>
                      </a:r>
                      <a:endParaRPr lang="en-IN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186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Quantity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Amount (Rs.)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Quantity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Amount (Rs.)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Cow milk (ml)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32.00/lit.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32.00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Goat milk (ml)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41.00/lit.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425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17.50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Soy milk (ml)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6.00/lit.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145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i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Chhana</a:t>
                      </a:r>
                      <a:r>
                        <a:rPr lang="en-IN" sz="1600" b="1" i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obtained (gm.)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Sugar (60% syrup) (gm.)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30.00/kg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10.80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 charges (Unit)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7.00/Unit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7.00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Labour (hr.)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15.00/hr.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3.20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Miscellaneous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i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Rasogolla</a:t>
                      </a: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obtained (gm.)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425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cost of </a:t>
                      </a:r>
                      <a:r>
                        <a:rPr lang="en-IN" sz="1600" b="1" i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rasogolla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52.00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62.50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</a:t>
                      </a: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 drained weight </a:t>
                      </a:r>
                      <a:r>
                        <a:rPr lang="en-IN" sz="1600" b="1" i="1" dirty="0" err="1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rasogolla</a:t>
                      </a:r>
                      <a:r>
                        <a:rPr lang="en-IN" sz="1600" b="1" i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/kg.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192.60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147.05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IN" sz="16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8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 including packaging charges</a:t>
                      </a:r>
                      <a:endParaRPr lang="en-IN" sz="1600" b="1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5.00/Tin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197.60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Mangal"/>
                        </a:rPr>
                        <a:t>--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152.05</a:t>
                      </a:r>
                      <a:endParaRPr lang="en-IN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247" name="Rectangle 1"/>
          <p:cNvSpPr>
            <a:spLocks noChangeArrowheads="1"/>
          </p:cNvSpPr>
          <p:nvPr/>
        </p:nvSpPr>
        <p:spPr bwMode="auto">
          <a:xfrm>
            <a:off x="304800" y="358775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 b="1">
                <a:solidFill>
                  <a:srgbClr val="9900FF"/>
                </a:solidFill>
                <a:latin typeface="Calibri" pitchFamily="34" charset="0"/>
                <a:cs typeface="Times New Roman" pitchFamily="18" charset="0"/>
              </a:rPr>
              <a:t>Table 14. Cost structure of </a:t>
            </a:r>
            <a:r>
              <a:rPr lang="en-US" sz="2000" b="1" i="1">
                <a:solidFill>
                  <a:srgbClr val="9900FF"/>
                </a:solidFill>
                <a:latin typeface="Calibri" pitchFamily="34" charset="0"/>
                <a:cs typeface="Times New Roman" pitchFamily="18" charset="0"/>
              </a:rPr>
              <a:t>rasogolla</a:t>
            </a:r>
            <a:r>
              <a:rPr lang="en-US" sz="2000" b="1">
                <a:solidFill>
                  <a:srgbClr val="9900FF"/>
                </a:solidFill>
                <a:latin typeface="Calibri" pitchFamily="34" charset="0"/>
                <a:cs typeface="Times New Roman" pitchFamily="18" charset="0"/>
              </a:rPr>
              <a:t> prepared from cow milk and optimized 	  </a:t>
            </a:r>
            <a:r>
              <a:rPr lang="en-US" sz="2000" b="1" i="1">
                <a:solidFill>
                  <a:srgbClr val="9900FF"/>
                </a:solidFill>
                <a:latin typeface="Calibri" pitchFamily="34" charset="0"/>
                <a:cs typeface="Times New Roman" pitchFamily="18" charset="0"/>
              </a:rPr>
              <a:t>rasogolla</a:t>
            </a:r>
            <a:r>
              <a:rPr lang="en-US" sz="2000" b="1">
                <a:solidFill>
                  <a:srgbClr val="9900FF"/>
                </a:solidFill>
                <a:latin typeface="Calibri" pitchFamily="34" charset="0"/>
                <a:cs typeface="Times New Roman" pitchFamily="18" charset="0"/>
              </a:rPr>
              <a:t> (cow milk + goat milk + soy milk)</a:t>
            </a:r>
            <a:endParaRPr lang="en-US" sz="200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2057400"/>
          <a:ext cx="419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343400" y="2209800"/>
          <a:ext cx="457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6" name="TextBox 12"/>
          <p:cNvSpPr txBox="1">
            <a:spLocks noChangeArrowheads="1"/>
          </p:cNvSpPr>
          <p:nvPr/>
        </p:nvSpPr>
        <p:spPr bwMode="auto">
          <a:xfrm>
            <a:off x="304800" y="14478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Fig. 19 Cost structure of cow milk </a:t>
            </a:r>
            <a:r>
              <a:rPr lang="en-US" sz="2000" b="1" i="1">
                <a:solidFill>
                  <a:srgbClr val="008000"/>
                </a:solidFill>
              </a:rPr>
              <a:t>rasogolla</a:t>
            </a:r>
            <a:r>
              <a:rPr lang="en-US" sz="2000" b="1">
                <a:solidFill>
                  <a:srgbClr val="008000"/>
                </a:solidFill>
              </a:rPr>
              <a:t> with optimized </a:t>
            </a:r>
            <a:r>
              <a:rPr lang="en-US" sz="2000" b="1" i="1">
                <a:solidFill>
                  <a:srgbClr val="008000"/>
                </a:solidFill>
              </a:rPr>
              <a:t>rasogolla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745992" cy="8683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Importance of goat milk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486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Increasing demand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IN" sz="2200" dirty="0" smtClean="0">
                <a:solidFill>
                  <a:srgbClr val="002060"/>
                </a:solidFill>
              </a:rPr>
              <a:t>goat milk cheeses and yoghurt is increasing in developed </a:t>
            </a:r>
            <a:r>
              <a:rPr lang="en-IN" sz="2200" dirty="0" smtClean="0">
                <a:solidFill>
                  <a:srgbClr val="002060"/>
                </a:solidFill>
              </a:rPr>
              <a:t>countries</a:t>
            </a:r>
            <a:endParaRPr lang="en-IN" sz="2200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IN" sz="2200" dirty="0" smtClean="0">
                <a:solidFill>
                  <a:srgbClr val="002060"/>
                </a:solidFill>
              </a:rPr>
              <a:t>Increasing levels of disposable </a:t>
            </a:r>
            <a:r>
              <a:rPr lang="en-IN" sz="2200" dirty="0" smtClean="0">
                <a:solidFill>
                  <a:srgbClr val="002060"/>
                </a:solidFill>
              </a:rPr>
              <a:t>incomes</a:t>
            </a:r>
            <a:endParaRPr lang="en-IN" sz="2200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IN" sz="2200" dirty="0" smtClean="0">
                <a:solidFill>
                  <a:srgbClr val="002060"/>
                </a:solidFill>
              </a:rPr>
              <a:t>People with cow milk </a:t>
            </a:r>
            <a:r>
              <a:rPr lang="en-IN" sz="2200" dirty="0" smtClean="0">
                <a:solidFill>
                  <a:srgbClr val="002060"/>
                </a:solidFill>
              </a:rPr>
              <a:t>allergy</a:t>
            </a:r>
            <a:r>
              <a:rPr lang="en-IN" sz="2200" dirty="0" smtClean="0">
                <a:solidFill>
                  <a:srgbClr val="002060"/>
                </a:solidFill>
              </a:rPr>
              <a:t> </a:t>
            </a:r>
            <a:r>
              <a:rPr lang="en-IN" sz="2200" dirty="0" smtClean="0">
                <a:solidFill>
                  <a:srgbClr val="002060"/>
                </a:solidFill>
              </a:rPr>
              <a:t>&amp; gastro-intestinal ailments</a:t>
            </a:r>
            <a:endParaRPr lang="en-US" sz="22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Goat milk is dominant - </a:t>
            </a:r>
            <a:r>
              <a:rPr lang="en-IN" sz="2400" b="1" dirty="0" err="1" smtClean="0">
                <a:solidFill>
                  <a:schemeClr val="accent5">
                    <a:lumMod val="50000"/>
                  </a:schemeClr>
                </a:solidFill>
              </a:rPr>
              <a:t>Capric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IN" sz="2400" b="1" dirty="0" err="1" smtClean="0">
                <a:solidFill>
                  <a:schemeClr val="accent5">
                    <a:lumMod val="50000"/>
                  </a:schemeClr>
                </a:solidFill>
              </a:rPr>
              <a:t>caprylic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 acids and MCT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Beneficial for human health – cardiovascular conditions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MCT – unique metabolic 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IN" sz="2400" b="1" dirty="0" smtClean="0">
                <a:solidFill>
                  <a:srgbClr val="008000"/>
                </a:solidFill>
              </a:rPr>
              <a:t>Goat milk exceeds cow milk in</a:t>
            </a:r>
          </a:p>
          <a:p>
            <a:pPr lvl="2">
              <a:spcBef>
                <a:spcPct val="0"/>
              </a:spcBef>
            </a:pPr>
            <a:r>
              <a:rPr lang="en-IN" sz="1800" dirty="0" smtClean="0">
                <a:solidFill>
                  <a:schemeClr val="tx1"/>
                </a:solidFill>
              </a:rPr>
              <a:t>MCT 		: 46% </a:t>
            </a:r>
          </a:p>
          <a:p>
            <a:pPr lvl="2">
              <a:spcBef>
                <a:spcPct val="0"/>
              </a:spcBef>
            </a:pPr>
            <a:r>
              <a:rPr lang="en-IN" sz="1800" dirty="0" smtClean="0">
                <a:solidFill>
                  <a:schemeClr val="tx1"/>
                </a:solidFill>
              </a:rPr>
              <a:t>MUFA 		: 16% </a:t>
            </a:r>
          </a:p>
          <a:p>
            <a:pPr lvl="2">
              <a:spcBef>
                <a:spcPct val="0"/>
              </a:spcBef>
            </a:pPr>
            <a:r>
              <a:rPr lang="en-IN" sz="1800" dirty="0" smtClean="0">
                <a:solidFill>
                  <a:schemeClr val="tx1"/>
                </a:solidFill>
              </a:rPr>
              <a:t>PUFA 		: 25% </a:t>
            </a:r>
            <a:endParaRPr lang="en-IN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19200" y="334962"/>
            <a:ext cx="3657600" cy="50323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Importance of soymilk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4419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Soymilk is inexpensive source of protein and calorie</a:t>
            </a:r>
            <a:endParaRPr lang="en-IN" sz="24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IN" sz="2200" dirty="0" smtClean="0">
                <a:solidFill>
                  <a:schemeClr val="tx1"/>
                </a:solidFill>
              </a:rPr>
              <a:t>WHO (1996) recommended soymilk as a supplement of bovine milk &amp; nutritionally comparable with mother’s milk </a:t>
            </a:r>
          </a:p>
          <a:p>
            <a:pPr lvl="1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IN" sz="2200" dirty="0" smtClean="0">
                <a:solidFill>
                  <a:schemeClr val="tx1"/>
                </a:solidFill>
              </a:rPr>
              <a:t>Soy milk and its products do not contain cholesterol - major cause of coronary heart disease </a:t>
            </a:r>
          </a:p>
          <a:p>
            <a:pPr lvl="1"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IN" sz="2200" dirty="0" smtClean="0">
                <a:solidFill>
                  <a:schemeClr val="tx1"/>
                </a:solidFill>
              </a:rPr>
              <a:t>Free from lactose – lactose intolerance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Potential health benefits of soy foods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IN" sz="2200" dirty="0" smtClean="0">
                <a:solidFill>
                  <a:schemeClr val="tx1"/>
                </a:solidFill>
              </a:rPr>
              <a:t>Cancer </a:t>
            </a:r>
            <a:r>
              <a:rPr lang="en-IN" sz="2200" dirty="0" err="1" smtClean="0">
                <a:solidFill>
                  <a:schemeClr val="tx1"/>
                </a:solidFill>
              </a:rPr>
              <a:t>prevension</a:t>
            </a:r>
            <a:r>
              <a:rPr lang="en-IN" sz="2200" dirty="0" smtClean="0">
                <a:solidFill>
                  <a:schemeClr val="tx1"/>
                </a:solidFill>
              </a:rPr>
              <a:t>, cardiovascular disease, osteoporosis and lowering cholesterol</a:t>
            </a:r>
            <a:endParaRPr lang="en-IN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52800" y="280988"/>
            <a:ext cx="2667000" cy="709612"/>
          </a:xfrm>
        </p:spPr>
        <p:txBody>
          <a:bodyPr/>
          <a:lstStyle/>
          <a:p>
            <a:r>
              <a:rPr lang="en-US" sz="2800" b="1" smtClean="0">
                <a:solidFill>
                  <a:srgbClr val="6600CC"/>
                </a:solidFill>
              </a:rPr>
              <a:t>Objectives</a:t>
            </a:r>
            <a:endParaRPr lang="en-US" sz="2800" smtClean="0">
              <a:solidFill>
                <a:srgbClr val="6600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0480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Optimization of different levels of goat milk and soy milk on the basis of cow milk for preparation of </a:t>
            </a:r>
            <a:r>
              <a:rPr lang="en-US" sz="2400" i="1" dirty="0" err="1" smtClean="0">
                <a:solidFill>
                  <a:schemeClr val="tx1"/>
                </a:solidFill>
              </a:rPr>
              <a:t>rasogolla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using RSM.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Selection of best finished product on the basis of sensory evaluation for further studies.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Chemical composition of </a:t>
            </a:r>
            <a:r>
              <a:rPr lang="en-US" sz="2400" i="1" dirty="0" err="1" smtClean="0">
                <a:solidFill>
                  <a:schemeClr val="tx1"/>
                </a:solidFill>
              </a:rPr>
              <a:t>rasogolla</a:t>
            </a:r>
            <a:r>
              <a:rPr lang="en-US" sz="2400" dirty="0" smtClean="0">
                <a:solidFill>
                  <a:schemeClr val="tx1"/>
                </a:solidFill>
              </a:rPr>
              <a:t> prepared from different levels of goat milk and soy milk on the basis of cow milk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38100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00CC"/>
                </a:solidFill>
              </a:rPr>
              <a:t>Materials and methods</a:t>
            </a:r>
            <a:endParaRPr lang="en-US" sz="2400" b="1" dirty="0" smtClean="0">
              <a:solidFill>
                <a:srgbClr val="6600CC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105400" cy="5181600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IN" sz="2000" b="1" dirty="0" smtClean="0">
                <a:solidFill>
                  <a:schemeClr val="accent5">
                    <a:lumMod val="50000"/>
                  </a:schemeClr>
                </a:solidFill>
              </a:rPr>
              <a:t>Soybean seeds</a:t>
            </a:r>
            <a:r>
              <a:rPr lang="en-IN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IN" sz="2000" b="1" dirty="0" smtClean="0">
                <a:solidFill>
                  <a:schemeClr val="accent5">
                    <a:lumMod val="50000"/>
                  </a:schemeClr>
                </a:solidFill>
              </a:rPr>
              <a:t>Blanching</a:t>
            </a:r>
            <a:r>
              <a:rPr lang="en-IN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IN" sz="1400" dirty="0" smtClean="0">
                <a:solidFill>
                  <a:schemeClr val="accent5">
                    <a:lumMod val="50000"/>
                  </a:schemeClr>
                </a:solidFill>
              </a:rPr>
              <a:t>(2 min using pressure cooker) 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IN" sz="2000" b="1" dirty="0" smtClean="0">
                <a:solidFill>
                  <a:schemeClr val="accent5">
                    <a:lumMod val="50000"/>
                  </a:schemeClr>
                </a:solidFill>
              </a:rPr>
              <a:t>Soaking in cold water</a:t>
            </a:r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IN" sz="2000" b="1" dirty="0" smtClean="0">
                <a:solidFill>
                  <a:schemeClr val="accent5">
                    <a:lumMod val="50000"/>
                  </a:schemeClr>
                </a:solidFill>
              </a:rPr>
              <a:t>Grinding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IN" sz="2000" b="1" dirty="0" smtClean="0">
                <a:solidFill>
                  <a:schemeClr val="accent5">
                    <a:lumMod val="50000"/>
                  </a:schemeClr>
                </a:solidFill>
              </a:rPr>
              <a:t>Slurry</a:t>
            </a:r>
            <a:r>
              <a:rPr lang="en-IN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IN" sz="2000" b="1" dirty="0" smtClean="0">
                <a:solidFill>
                  <a:schemeClr val="accent5">
                    <a:lumMod val="50000"/>
                  </a:schemeClr>
                </a:solidFill>
              </a:rPr>
              <a:t>Admixed with water 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IN" sz="1400" dirty="0" smtClean="0">
                <a:solidFill>
                  <a:schemeClr val="accent5">
                    <a:lumMod val="50000"/>
                  </a:schemeClr>
                </a:solidFill>
              </a:rPr>
              <a:t>(1:8 ratio) </a:t>
            </a:r>
          </a:p>
          <a:p>
            <a:pPr algn="ctr">
              <a:buFontTx/>
              <a:buNone/>
            </a:pPr>
            <a:r>
              <a:rPr lang="en-IN" sz="2000" b="1" dirty="0" smtClean="0">
                <a:solidFill>
                  <a:schemeClr val="accent5">
                    <a:lumMod val="50000"/>
                  </a:schemeClr>
                </a:solidFill>
              </a:rPr>
              <a:t>Straining </a:t>
            </a:r>
          </a:p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IN" sz="1400" dirty="0" smtClean="0">
                <a:solidFill>
                  <a:schemeClr val="accent5">
                    <a:lumMod val="50000"/>
                  </a:schemeClr>
                </a:solidFill>
              </a:rPr>
              <a:t>(double-layered muslin cloth) </a:t>
            </a:r>
          </a:p>
          <a:p>
            <a:pPr algn="ctr">
              <a:buFontTx/>
              <a:buNone/>
            </a:pPr>
            <a:r>
              <a:rPr lang="en-IN" sz="2000" b="1" dirty="0" smtClean="0">
                <a:solidFill>
                  <a:schemeClr val="accent5">
                    <a:lumMod val="50000"/>
                  </a:schemeClr>
                </a:solidFill>
              </a:rPr>
              <a:t>Soymilk</a:t>
            </a:r>
          </a:p>
          <a:p>
            <a:pPr algn="r">
              <a:buFontTx/>
              <a:buNone/>
            </a:pPr>
            <a:r>
              <a:rPr lang="en-IN" sz="1400" dirty="0" smtClean="0">
                <a:solidFill>
                  <a:srgbClr val="000000"/>
                </a:solidFill>
              </a:rPr>
              <a:t>(</a:t>
            </a:r>
            <a:r>
              <a:rPr lang="en-IN" sz="1400" dirty="0" err="1" smtClean="0">
                <a:solidFill>
                  <a:srgbClr val="000000"/>
                </a:solidFill>
              </a:rPr>
              <a:t>Chauhan</a:t>
            </a:r>
            <a:r>
              <a:rPr lang="en-IN" sz="1400" dirty="0" smtClean="0">
                <a:solidFill>
                  <a:srgbClr val="000000"/>
                </a:solidFill>
              </a:rPr>
              <a:t> </a:t>
            </a:r>
            <a:r>
              <a:rPr lang="en-IN" sz="1400" i="1" dirty="0" smtClean="0">
                <a:solidFill>
                  <a:srgbClr val="000000"/>
                </a:solidFill>
              </a:rPr>
              <a:t>et al, </a:t>
            </a:r>
            <a:r>
              <a:rPr lang="en-IN" sz="1400" dirty="0" smtClean="0">
                <a:solidFill>
                  <a:srgbClr val="000000"/>
                </a:solidFill>
              </a:rPr>
              <a:t>2003)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1524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95800" y="2286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95800" y="2794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3302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38227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4648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95800" y="53975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3124200" y="74295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Preparation of soymilk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66800" y="280988"/>
            <a:ext cx="3962400" cy="40481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Preparation of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rasogolla</a:t>
            </a:r>
            <a:endParaRPr lang="en-US" sz="2800" b="1" i="1" dirty="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63246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dirty="0" smtClean="0">
                <a:solidFill>
                  <a:schemeClr val="accent4"/>
                </a:solidFill>
              </a:rPr>
              <a:t>		</a:t>
            </a:r>
            <a:r>
              <a:rPr lang="en-IN" sz="1800" b="1" dirty="0" smtClean="0">
                <a:solidFill>
                  <a:srgbClr val="002060"/>
                </a:solidFill>
              </a:rPr>
              <a:t>Goat milk 	Cow milk                Soy milk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dirty="0" smtClean="0">
                <a:solidFill>
                  <a:srgbClr val="002060"/>
                </a:solidFill>
              </a:rPr>
              <a:t> </a:t>
            </a:r>
            <a:r>
              <a:rPr lang="en-IN" sz="1800" b="1" dirty="0" smtClean="0">
                <a:solidFill>
                  <a:srgbClr val="002060"/>
                </a:solidFill>
              </a:rPr>
              <a:t>Mixing </a:t>
            </a:r>
            <a:endParaRPr lang="en-IN" sz="18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          Heating </a:t>
            </a:r>
            <a:r>
              <a:rPr lang="en-US" sz="1200" b="1" dirty="0" smtClean="0">
                <a:solidFill>
                  <a:srgbClr val="002060"/>
                </a:solidFill>
              </a:rPr>
              <a:t>(70°C)</a:t>
            </a:r>
            <a:endParaRPr lang="en-IN" sz="12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b="1" dirty="0" smtClean="0">
                <a:solidFill>
                  <a:srgbClr val="002060"/>
                </a:solidFill>
              </a:rPr>
              <a:t>                                             Coagulation </a:t>
            </a:r>
            <a:r>
              <a:rPr lang="en-IN" sz="1200" dirty="0" smtClean="0">
                <a:solidFill>
                  <a:srgbClr val="002060"/>
                </a:solidFill>
              </a:rPr>
              <a:t>(1% calcium lactate solution at 70°C)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b="1" dirty="0" smtClean="0">
                <a:solidFill>
                  <a:srgbClr val="002060"/>
                </a:solidFill>
              </a:rPr>
              <a:t>                                            Straining </a:t>
            </a:r>
            <a:r>
              <a:rPr lang="en-IN" sz="1800" dirty="0" smtClean="0">
                <a:solidFill>
                  <a:srgbClr val="002060"/>
                </a:solidFill>
              </a:rPr>
              <a:t>	              </a:t>
            </a:r>
            <a:r>
              <a:rPr lang="en-IN" sz="1400" dirty="0" smtClean="0">
                <a:solidFill>
                  <a:srgbClr val="002060"/>
                </a:solidFill>
              </a:rPr>
              <a:t>whey removal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dirty="0" smtClean="0">
                <a:solidFill>
                  <a:srgbClr val="002060"/>
                </a:solidFill>
              </a:rPr>
              <a:t>  </a:t>
            </a:r>
            <a:r>
              <a:rPr lang="en-IN" sz="1800" b="1" dirty="0" smtClean="0">
                <a:solidFill>
                  <a:srgbClr val="002060"/>
                </a:solidFill>
              </a:rPr>
              <a:t>Hanging of chant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dirty="0" smtClean="0">
                <a:solidFill>
                  <a:srgbClr val="002060"/>
                </a:solidFill>
              </a:rPr>
              <a:t>                   </a:t>
            </a:r>
            <a:r>
              <a:rPr lang="en-IN" sz="1800" b="1" dirty="0" smtClean="0">
                <a:solidFill>
                  <a:srgbClr val="002060"/>
                </a:solidFill>
              </a:rPr>
              <a:t>Kneading</a:t>
            </a:r>
            <a:r>
              <a:rPr lang="en-IN" sz="1800" dirty="0" smtClean="0">
                <a:solidFill>
                  <a:srgbClr val="002060"/>
                </a:solidFill>
              </a:rPr>
              <a:t> </a:t>
            </a:r>
            <a:r>
              <a:rPr lang="en-IN" sz="1400" dirty="0" smtClean="0">
                <a:solidFill>
                  <a:srgbClr val="002060"/>
                </a:solidFill>
              </a:rPr>
              <a:t>(5% Maida)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b="1" dirty="0" smtClean="0">
                <a:solidFill>
                  <a:srgbClr val="002060"/>
                </a:solidFill>
              </a:rPr>
              <a:t>                    Rolling </a:t>
            </a:r>
            <a:r>
              <a:rPr lang="en-IN" sz="1400" dirty="0" smtClean="0">
                <a:solidFill>
                  <a:srgbClr val="002060"/>
                </a:solidFill>
              </a:rPr>
              <a:t>(app. 6-10 g)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IN" sz="1800" dirty="0" smtClean="0">
                <a:solidFill>
                  <a:srgbClr val="002060"/>
                </a:solidFill>
              </a:rPr>
              <a:t>    </a:t>
            </a:r>
            <a:r>
              <a:rPr lang="en-IN" sz="1800" b="1" dirty="0" smtClean="0">
                <a:solidFill>
                  <a:srgbClr val="002060"/>
                </a:solidFill>
              </a:rPr>
              <a:t>Cooking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400" dirty="0" smtClean="0">
                <a:solidFill>
                  <a:srgbClr val="002060"/>
                </a:solidFill>
              </a:rPr>
              <a:t>             (boiling in 60 per cent sugar syrup for 15-20 minutes)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dirty="0" smtClean="0">
                <a:solidFill>
                  <a:srgbClr val="002060"/>
                </a:solidFill>
              </a:rPr>
              <a:t>			                </a:t>
            </a:r>
            <a:r>
              <a:rPr lang="en-IN" sz="1800" b="1" dirty="0" smtClean="0">
                <a:solidFill>
                  <a:srgbClr val="002060"/>
                </a:solidFill>
              </a:rPr>
              <a:t>Soaking</a:t>
            </a:r>
            <a:r>
              <a:rPr lang="en-IN" sz="1800" dirty="0" smtClean="0">
                <a:solidFill>
                  <a:srgbClr val="002060"/>
                </a:solidFill>
              </a:rPr>
              <a:t>  </a:t>
            </a:r>
            <a:r>
              <a:rPr lang="en-IN" sz="1400" dirty="0" smtClean="0">
                <a:solidFill>
                  <a:srgbClr val="002060"/>
                </a:solidFill>
              </a:rPr>
              <a:t>(40 per cent sugar syrup at 60°C)</a:t>
            </a:r>
            <a:r>
              <a:rPr lang="en-IN" sz="1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IN" sz="1800" dirty="0" smtClean="0">
                <a:solidFill>
                  <a:srgbClr val="002060"/>
                </a:solidFill>
              </a:rPr>
              <a:t>			</a:t>
            </a:r>
            <a:r>
              <a:rPr lang="en-IN" sz="1800" b="1" dirty="0" smtClean="0">
                <a:solidFill>
                  <a:srgbClr val="002060"/>
                </a:solidFill>
              </a:rPr>
              <a:t>Cooling </a:t>
            </a:r>
            <a:r>
              <a:rPr lang="en-IN" sz="1800" dirty="0" smtClean="0">
                <a:solidFill>
                  <a:srgbClr val="002060"/>
                </a:solidFill>
              </a:rPr>
              <a:t> </a:t>
            </a:r>
            <a:r>
              <a:rPr lang="en-IN" sz="1400" dirty="0" smtClean="0">
                <a:solidFill>
                  <a:srgbClr val="002060"/>
                </a:solidFill>
              </a:rPr>
              <a:t>(room temperature)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IN" sz="1800" b="1" dirty="0" smtClean="0">
                <a:solidFill>
                  <a:srgbClr val="002060"/>
                </a:solidFill>
              </a:rPr>
              <a:t>    Serving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flipV="1">
            <a:off x="2971800" y="1219200"/>
            <a:ext cx="1524000" cy="152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H="1" flipV="1">
            <a:off x="4876800" y="1219200"/>
            <a:ext cx="1524000" cy="152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648200" y="1219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648200" y="16764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648200" y="2133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648200" y="25908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648200" y="29718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648200" y="3429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648200" y="3810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48200" y="4267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648200" y="48768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648200" y="5334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34000" y="28194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648200" y="5715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90600" y="280988"/>
            <a:ext cx="7772400" cy="78581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Table 1. Average chemical composition of different milks used for 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               preparation of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rasogolla</a:t>
            </a:r>
            <a:endParaRPr lang="en-US" sz="2000" b="1" i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799" y="1371600"/>
          <a:ext cx="7391401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124"/>
                <a:gridCol w="1449294"/>
                <a:gridCol w="1594224"/>
                <a:gridCol w="1521759"/>
              </a:tblGrid>
              <a:tr h="5637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Constituents (%)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Cow milk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Goat milk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Soy milk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375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Moisture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87.72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FF"/>
                          </a:solidFill>
                        </a:rPr>
                        <a:t>86.38</a:t>
                      </a:r>
                      <a:endParaRPr lang="en-US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89.28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56375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 Solids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12.28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13.62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10.72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56375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SNF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8.78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FF"/>
                          </a:solidFill>
                        </a:rPr>
                        <a:t>9.12</a:t>
                      </a:r>
                      <a:endParaRPr lang="en-US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8.80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56375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3.50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FF"/>
                          </a:solidFill>
                        </a:rPr>
                        <a:t>4.50</a:t>
                      </a:r>
                      <a:endParaRPr lang="en-US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1.84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56375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 Protein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3.15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FF"/>
                          </a:solidFill>
                        </a:rPr>
                        <a:t>4.24</a:t>
                      </a:r>
                      <a:endParaRPr lang="en-US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5.43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54952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 Carbohydrates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4.86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FF"/>
                          </a:solidFill>
                        </a:rPr>
                        <a:t>4.12</a:t>
                      </a:r>
                      <a:endParaRPr lang="en-US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2.80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56375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Ash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0.78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9900FF"/>
                          </a:solidFill>
                        </a:rPr>
                        <a:t>0.84</a:t>
                      </a:r>
                      <a:endParaRPr lang="en-US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0.74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3266801"/>
          <a:ext cx="6172201" cy="32863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15006"/>
                <a:gridCol w="2398523"/>
                <a:gridCol w="2158672"/>
              </a:tblGrid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accent5"/>
                          </a:solidFill>
                        </a:rPr>
                        <a:t>Standard order</a:t>
                      </a:r>
                      <a:endParaRPr lang="en-US" sz="1600" b="1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accent5"/>
                          </a:solidFill>
                        </a:rPr>
                        <a:t>Goat milk (%)</a:t>
                      </a:r>
                      <a:endParaRPr lang="en-US" sz="1600" b="1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accent5"/>
                          </a:solidFill>
                        </a:rPr>
                        <a:t>Soy milk (%)</a:t>
                      </a:r>
                      <a:endParaRPr lang="en-US" sz="1600" b="1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/>
                        <a:t>20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/>
                        <a:t>10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/>
                        <a:t>60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8000"/>
                          </a:solidFill>
                        </a:rPr>
                        <a:t>11.71</a:t>
                      </a:r>
                      <a:endParaRPr lang="en-US" sz="12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/>
                        <a:t>20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8000"/>
                          </a:solidFill>
                        </a:rPr>
                        <a:t>68.28</a:t>
                      </a:r>
                      <a:endParaRPr lang="en-US" sz="12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8000"/>
                          </a:solidFill>
                        </a:rPr>
                        <a:t>5.85</a:t>
                      </a:r>
                      <a:endParaRPr lang="en-US" sz="12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8000"/>
                          </a:solidFill>
                        </a:rPr>
                        <a:t>34.14</a:t>
                      </a:r>
                      <a:endParaRPr lang="en-US" sz="1200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/>
                        <a:t>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/>
                        <a:t>40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/>
                        <a:t>20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304" name="Rectangle 1"/>
          <p:cNvSpPr>
            <a:spLocks noChangeArrowheads="1"/>
          </p:cNvSpPr>
          <p:nvPr/>
        </p:nvSpPr>
        <p:spPr bwMode="auto">
          <a:xfrm>
            <a:off x="1905000" y="2400181"/>
            <a:ext cx="533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>
              <a:spcAft>
                <a:spcPts val="1200"/>
              </a:spcAft>
            </a:pPr>
            <a:r>
              <a:rPr lang="en-US" sz="1200" b="1" dirty="0">
                <a:cs typeface="Times New Roman" pitchFamily="18" charset="0"/>
              </a:rPr>
              <a:t>			-1	0	+1</a:t>
            </a:r>
            <a:endParaRPr lang="en-US" sz="800" dirty="0"/>
          </a:p>
          <a:p>
            <a:pPr indent="457200" eaLnBrk="0" hangingPunct="0"/>
            <a:r>
              <a:rPr lang="en-US" sz="1200" b="1" dirty="0">
                <a:cs typeface="Times New Roman" pitchFamily="18" charset="0"/>
              </a:rPr>
              <a:t>Goat milk- A</a:t>
            </a:r>
            <a:r>
              <a:rPr lang="en-US" sz="1200" dirty="0">
                <a:cs typeface="Times New Roman" pitchFamily="18" charset="0"/>
              </a:rPr>
              <a:t>		20	40	60</a:t>
            </a:r>
            <a:endParaRPr lang="en-US" sz="800" dirty="0"/>
          </a:p>
          <a:p>
            <a:pPr indent="457200" eaLnBrk="0" hangingPunct="0"/>
            <a:r>
              <a:rPr lang="en-US" sz="1200" b="1" dirty="0">
                <a:cs typeface="Times New Roman" pitchFamily="18" charset="0"/>
              </a:rPr>
              <a:t>Soy milk- B	</a:t>
            </a:r>
            <a:r>
              <a:rPr lang="en-US" sz="1200" dirty="0">
                <a:cs typeface="Times New Roman" pitchFamily="18" charset="0"/>
              </a:rPr>
              <a:t>	10	20	</a:t>
            </a:r>
            <a:r>
              <a:rPr lang="en-US" sz="1200" dirty="0" smtClean="0">
                <a:cs typeface="Times New Roman" pitchFamily="18" charset="0"/>
              </a:rPr>
              <a:t>30</a:t>
            </a:r>
            <a:endParaRPr lang="en-US" dirty="0"/>
          </a:p>
        </p:txBody>
      </p:sp>
      <p:sp>
        <p:nvSpPr>
          <p:cNvPr id="3137" name="Rectangle 2"/>
          <p:cNvSpPr>
            <a:spLocks noChangeArrowheads="1"/>
          </p:cNvSpPr>
          <p:nvPr/>
        </p:nvSpPr>
        <p:spPr bwMode="auto">
          <a:xfrm>
            <a:off x="990600" y="2100262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Table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2. </a:t>
            </a:r>
            <a:r>
              <a:rPr lang="en-US" sz="1600" b="1" dirty="0">
                <a:solidFill>
                  <a:srgbClr val="002060"/>
                </a:solidFill>
                <a:cs typeface="Times New Roman" pitchFamily="18" charset="0"/>
              </a:rPr>
              <a:t>Experimental variables, their coded level and decoded (actual values)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306" name="TextBox 4"/>
          <p:cNvSpPr txBox="1">
            <a:spLocks noChangeArrowheads="1"/>
          </p:cNvSpPr>
          <p:nvPr/>
        </p:nvSpPr>
        <p:spPr bwMode="auto">
          <a:xfrm>
            <a:off x="2057400" y="87868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Response Surface Methodology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455474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</a:rPr>
              <a:t>RSM was used to estimate the effect of goat milk &amp; soy milk on the basis of cow milk on sensory attributes. STATE EASE Design Expert Software (version 8.0.4.1). Central Composite Rotatable Design, face centered with two factors &amp; 5 center points was used.</a:t>
            </a:r>
          </a:p>
          <a:p>
            <a:pPr algn="just">
              <a:defRPr/>
            </a:pPr>
            <a:r>
              <a:rPr lang="en-US" sz="1200" dirty="0" smtClean="0">
                <a:solidFill>
                  <a:srgbClr val="002060"/>
                </a:solidFill>
                <a:cs typeface="Times New Roman" pitchFamily="18" charset="0"/>
              </a:rPr>
              <a:t>Quadratic Model used to describe the response variables is as</a:t>
            </a:r>
          </a:p>
          <a:p>
            <a:pPr algn="just">
              <a:defRPr/>
            </a:pPr>
            <a:r>
              <a:rPr lang="en-US" sz="1200" b="1" dirty="0" smtClean="0">
                <a:solidFill>
                  <a:srgbClr val="002060"/>
                </a:solidFill>
              </a:rPr>
              <a:t>Y = b˳</a:t>
            </a:r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en-US" sz="1200" b="1" dirty="0" err="1" smtClean="0">
                <a:solidFill>
                  <a:srgbClr val="002060"/>
                </a:solidFill>
              </a:rPr>
              <a:t>b₁X</a:t>
            </a:r>
            <a:r>
              <a:rPr lang="en-US" sz="1200" b="1" dirty="0" smtClean="0">
                <a:solidFill>
                  <a:srgbClr val="002060"/>
                </a:solidFill>
              </a:rPr>
              <a:t>₁+</a:t>
            </a:r>
            <a:r>
              <a:rPr lang="en-US" sz="1200" b="1" dirty="0" err="1" smtClean="0">
                <a:solidFill>
                  <a:srgbClr val="002060"/>
                </a:solidFill>
              </a:rPr>
              <a:t>b₂X</a:t>
            </a:r>
            <a:r>
              <a:rPr lang="en-US" sz="1200" b="1" dirty="0" smtClean="0">
                <a:solidFill>
                  <a:srgbClr val="002060"/>
                </a:solidFill>
              </a:rPr>
              <a:t>₂+b₃X₁²+b₄X₂²+b₅X₁X₂</a:t>
            </a:r>
          </a:p>
          <a:p>
            <a:pPr algn="just"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Y = response (dependent variable)</a:t>
            </a:r>
          </a:p>
          <a:p>
            <a:pPr algn="just"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X</a:t>
            </a:r>
            <a:r>
              <a:rPr lang="en-US" sz="1200" dirty="0" smtClean="0">
                <a:solidFill>
                  <a:srgbClr val="002060"/>
                </a:solidFill>
              </a:rPr>
              <a:t>₁ = level of goat milk (independent variable)</a:t>
            </a:r>
          </a:p>
          <a:p>
            <a:pPr algn="just"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X</a:t>
            </a:r>
            <a:r>
              <a:rPr lang="en-US" sz="1200" dirty="0" smtClean="0">
                <a:solidFill>
                  <a:srgbClr val="002060"/>
                </a:solidFill>
              </a:rPr>
              <a:t>₂ = level of soy milk </a:t>
            </a:r>
            <a:r>
              <a:rPr lang="en-US" sz="1200" dirty="0" smtClean="0">
                <a:solidFill>
                  <a:srgbClr val="002060"/>
                </a:solidFill>
              </a:rPr>
              <a:t>(independent variable</a:t>
            </a:r>
            <a:r>
              <a:rPr lang="en-US" sz="1200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b</a:t>
            </a:r>
            <a:r>
              <a:rPr lang="en-US" sz="1200" dirty="0" err="1" smtClean="0">
                <a:solidFill>
                  <a:srgbClr val="002060"/>
                </a:solidFill>
              </a:rPr>
              <a:t>˳,b₁,b₂,b₃,b</a:t>
            </a:r>
            <a:r>
              <a:rPr lang="en-US" sz="1200" dirty="0" smtClean="0">
                <a:solidFill>
                  <a:srgbClr val="002060"/>
                </a:solidFill>
              </a:rPr>
              <a:t>₄ &amp; b₅= response model </a:t>
            </a:r>
            <a:r>
              <a:rPr lang="en-US" sz="1200" dirty="0" err="1" smtClean="0">
                <a:solidFill>
                  <a:srgbClr val="002060"/>
                </a:solidFill>
              </a:rPr>
              <a:t>coeficient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</TotalTime>
  <Words>1777</Words>
  <Application>Microsoft Office PowerPoint</Application>
  <PresentationFormat>On-screen Show (4:3)</PresentationFormat>
  <Paragraphs>725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Slide 1</vt:lpstr>
      <vt:lpstr>Introduction</vt:lpstr>
      <vt:lpstr>Importance of goat milk</vt:lpstr>
      <vt:lpstr>Importance of soymilk</vt:lpstr>
      <vt:lpstr>Objectives</vt:lpstr>
      <vt:lpstr>Materials and methods</vt:lpstr>
      <vt:lpstr>Preparation of rasogolla</vt:lpstr>
      <vt:lpstr>Table 1. Average chemical composition of different milks used for                 preparation of rasogolla</vt:lpstr>
      <vt:lpstr>Slide 9</vt:lpstr>
      <vt:lpstr>Table 3.   Effect of goat milk and soymilk on sensory attributes of                  rasogolla</vt:lpstr>
      <vt:lpstr>Slide 11</vt:lpstr>
      <vt:lpstr>Slide 12</vt:lpstr>
      <vt:lpstr>Table 6.   Effect of goat milk and soymilk &amp; cow milk on chemical composition  of rasogolla</vt:lpstr>
      <vt:lpstr>Table 7. Coefficient of full second order polynominal model for coded   chemical                      composition to different levels of goat milk, soymilk &amp; cow milk in                    rasogolla</vt:lpstr>
      <vt:lpstr>Fig.3 Response surface relating to moisture as influenced by levels of             goat  milk, soymilk &amp; cow milk for rasogolla</vt:lpstr>
      <vt:lpstr>Fig.4 Response surface relating to total solids as influenced by levels of             goat  milk, soymilk &amp; cow milk for rasogolla</vt:lpstr>
      <vt:lpstr>Fig.5  Response surface relating to fat as influenced by levels of goat  milk,               soymilk &amp; cow milk for rasogolla</vt:lpstr>
      <vt:lpstr>Fig. 6 Response surface relating to total protein as influenced by levels of                 goat  milk, soymilk &amp; cow milk for rasogolla</vt:lpstr>
      <vt:lpstr>Fig. 7 Response surface relating to total carbobydrate as influenced by levels of              goat  milk, soymilk &amp; cow milk for rasogolla</vt:lpstr>
      <vt:lpstr>Fig. 8  Response surface relating to ash as influenced by levels of goat  milk,                soymilk &amp; cow milk for rasogolla</vt:lpstr>
      <vt:lpstr>Slide 21</vt:lpstr>
      <vt:lpstr>Chemical composition of rasogolla with optimized levels of goat milk, soy milk &amp; cow milk on sensory basis</vt:lpstr>
      <vt:lpstr>Conclusion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Vasantrao Naik Marathwada Krishi Vidyapeeth, Parbhani </dc:title>
  <dc:creator>Acer</dc:creator>
  <cp:lastModifiedBy>Acer</cp:lastModifiedBy>
  <cp:revision>33</cp:revision>
  <dcterms:created xsi:type="dcterms:W3CDTF">2006-08-16T00:00:00Z</dcterms:created>
  <dcterms:modified xsi:type="dcterms:W3CDTF">2014-09-16T05:49:52Z</dcterms:modified>
</cp:coreProperties>
</file>