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83" r:id="rId3"/>
    <p:sldId id="285" r:id="rId4"/>
    <p:sldId id="286" r:id="rId5"/>
    <p:sldId id="287" r:id="rId6"/>
    <p:sldId id="284" r:id="rId7"/>
    <p:sldId id="289" r:id="rId8"/>
    <p:sldId id="290" r:id="rId9"/>
    <p:sldId id="291" r:id="rId10"/>
    <p:sldId id="292" r:id="rId11"/>
    <p:sldId id="264" r:id="rId12"/>
    <p:sldId id="298" r:id="rId13"/>
    <p:sldId id="266" r:id="rId14"/>
    <p:sldId id="269" r:id="rId15"/>
    <p:sldId id="271" r:id="rId16"/>
    <p:sldId id="272" r:id="rId17"/>
    <p:sldId id="273" r:id="rId18"/>
    <p:sldId id="275" r:id="rId19"/>
    <p:sldId id="277" r:id="rId20"/>
    <p:sldId id="279" r:id="rId21"/>
    <p:sldId id="295" r:id="rId22"/>
    <p:sldId id="297" r:id="rId23"/>
    <p:sldId id="293" r:id="rId24"/>
    <p:sldId id="294" r:id="rId25"/>
    <p:sldId id="296" r:id="rId26"/>
    <p:sldId id="282" r:id="rId27"/>
    <p:sldId id="259" r:id="rId28"/>
    <p:sldId id="261" r:id="rId29"/>
    <p:sldId id="262" r:id="rId30"/>
    <p:sldId id="263" r:id="rId31"/>
    <p:sldId id="257" r:id="rId32"/>
    <p:sldId id="281" r:id="rId33"/>
    <p:sldId id="280"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8819" autoAdjust="0"/>
    <p:restoredTop sz="94660"/>
  </p:normalViewPr>
  <p:slideViewPr>
    <p:cSldViewPr>
      <p:cViewPr>
        <p:scale>
          <a:sx n="73" d="100"/>
          <a:sy n="73" d="100"/>
        </p:scale>
        <p:origin x="-67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F0AAB8-5E0C-40E4-A73A-C1C329F35905}" type="datetimeFigureOut">
              <a:rPr lang="en-US" smtClean="0"/>
              <a:pPr/>
              <a:t>9/28/2014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917AC2-91FF-47FC-8770-B9FE29FCC1ED}" type="slidenum">
              <a:rPr lang="en-US" smtClean="0"/>
              <a:pPr/>
              <a:t>‹#›</a:t>
            </a:fld>
            <a:endParaRPr lang="en-US"/>
          </a:p>
        </p:txBody>
      </p:sp>
    </p:spTree>
    <p:extLst>
      <p:ext uri="{BB962C8B-B14F-4D97-AF65-F5344CB8AC3E}">
        <p14:creationId xmlns:p14="http://schemas.microsoft.com/office/powerpoint/2010/main" val="329489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17AC2-91FF-47FC-8770-B9FE29FCC1ED}" type="slidenum">
              <a:rPr lang="en-US" smtClean="0"/>
              <a:pPr/>
              <a:t>1</a:t>
            </a:fld>
            <a:endParaRPr lang="en-US"/>
          </a:p>
        </p:txBody>
      </p:sp>
    </p:spTree>
    <p:extLst>
      <p:ext uri="{BB962C8B-B14F-4D97-AF65-F5344CB8AC3E}">
        <p14:creationId xmlns:p14="http://schemas.microsoft.com/office/powerpoint/2010/main" val="2463132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 was born term.  He was noted to have gross speech and motor delays.</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Jays deletion is further </a:t>
            </a:r>
            <a:r>
              <a:rPr lang="en-US" sz="1200" b="0" i="0" u="none" strike="noStrike" kern="1200" baseline="0" dirty="0" err="1" smtClean="0">
                <a:solidFill>
                  <a:schemeClr val="tx1"/>
                </a:solidFill>
                <a:latin typeface="+mn-lt"/>
                <a:ea typeface="+mn-ea"/>
                <a:cs typeface="+mn-cs"/>
              </a:rPr>
              <a:t>telomeric</a:t>
            </a:r>
            <a:r>
              <a:rPr lang="en-US" sz="1200" b="0" i="0" u="none" strike="noStrike" kern="1200" baseline="0" dirty="0" smtClean="0">
                <a:solidFill>
                  <a:schemeClr val="tx1"/>
                </a:solidFill>
                <a:latin typeface="+mn-lt"/>
                <a:ea typeface="+mn-ea"/>
                <a:cs typeface="+mn-cs"/>
              </a:rPr>
              <a:t> to PTCH1 and FANC genes but there is still overlap of the area of interest, meaning, it does not include the PTCH1 gene, which is responsible for </a:t>
            </a:r>
            <a:r>
              <a:rPr lang="en-US" sz="1200" b="0" i="0" u="none" strike="noStrike" kern="1200" baseline="0" dirty="0" err="1" smtClean="0">
                <a:solidFill>
                  <a:schemeClr val="tx1"/>
                </a:solidFill>
                <a:latin typeface="+mn-lt"/>
                <a:ea typeface="+mn-ea"/>
                <a:cs typeface="+mn-cs"/>
              </a:rPr>
              <a:t>Gorlin’s</a:t>
            </a:r>
            <a:r>
              <a:rPr lang="en-US" sz="1200" b="0" i="0" u="none" strike="noStrike" kern="1200" baseline="0" dirty="0" smtClean="0">
                <a:solidFill>
                  <a:schemeClr val="tx1"/>
                </a:solidFill>
                <a:latin typeface="+mn-lt"/>
                <a:ea typeface="+mn-ea"/>
                <a:cs typeface="+mn-cs"/>
              </a:rPr>
              <a:t> syndrome. 9q22.32 q31.1</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deleted region does not specifically include any gene which has been previously highlighted as a tumor predisposition gene but this is a large deletion and of the 98 open reading frames, only 33 are identified genes with OMIM entries.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Loss of function of TGFBR1 has been described in the context of myeloid malignancies and has been the target of therapy in some malignancies with proven abnormal TGFB function. </a:t>
            </a:r>
          </a:p>
        </p:txBody>
      </p:sp>
      <p:sp>
        <p:nvSpPr>
          <p:cNvPr id="4" name="Slide Number Placeholder 3"/>
          <p:cNvSpPr>
            <a:spLocks noGrp="1"/>
          </p:cNvSpPr>
          <p:nvPr>
            <p:ph type="sldNum" sz="quarter" idx="10"/>
          </p:nvPr>
        </p:nvSpPr>
        <p:spPr/>
        <p:txBody>
          <a:bodyPr/>
          <a:lstStyle/>
          <a:p>
            <a:fld id="{19BA5566-74FA-F646-81FE-0D76ED827AFA}" type="slidenum">
              <a:rPr lang="en-US" smtClean="0"/>
              <a:pPr/>
              <a:t>33</a:t>
            </a:fld>
            <a:endParaRPr lang="en-US"/>
          </a:p>
        </p:txBody>
      </p:sp>
    </p:spTree>
    <p:extLst>
      <p:ext uri="{BB962C8B-B14F-4D97-AF65-F5344CB8AC3E}">
        <p14:creationId xmlns:p14="http://schemas.microsoft.com/office/powerpoint/2010/main" val="915420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now 2 year old male who presented at 20 months of age with a 5 week history of growing, firm, </a:t>
            </a:r>
            <a:r>
              <a:rPr lang="en-US" baseline="0" dirty="0" err="1" smtClean="0"/>
              <a:t>nontender</a:t>
            </a:r>
            <a:r>
              <a:rPr lang="en-US" baseline="0" dirty="0" smtClean="0"/>
              <a:t> papules on his posterior scalp.  He has a history of stage 4 </a:t>
            </a:r>
            <a:r>
              <a:rPr lang="en-US" baseline="0" dirty="0" err="1" smtClean="0"/>
              <a:t>neuroblastoma</a:t>
            </a:r>
            <a:r>
              <a:rPr lang="en-US" baseline="0" dirty="0" smtClean="0"/>
              <a:t>, diagnosed at 13 months of age.  His primary </a:t>
            </a:r>
            <a:r>
              <a:rPr lang="en-US" baseline="0" dirty="0" err="1" smtClean="0"/>
              <a:t>neuroblastoma</a:t>
            </a:r>
            <a:r>
              <a:rPr lang="en-US" baseline="0" dirty="0" smtClean="0"/>
              <a:t> did not have any cutaneous involvement.</a:t>
            </a:r>
            <a:endParaRPr lang="en-US" dirty="0"/>
          </a:p>
        </p:txBody>
      </p:sp>
      <p:sp>
        <p:nvSpPr>
          <p:cNvPr id="4" name="Slide Number Placeholder 3"/>
          <p:cNvSpPr>
            <a:spLocks noGrp="1"/>
          </p:cNvSpPr>
          <p:nvPr>
            <p:ph type="sldNum" sz="quarter" idx="10"/>
          </p:nvPr>
        </p:nvSpPr>
        <p:spPr/>
        <p:txBody>
          <a:bodyPr/>
          <a:lstStyle/>
          <a:p>
            <a:fld id="{19BA5566-74FA-F646-81FE-0D76ED827AFA}" type="slidenum">
              <a:rPr lang="en-US" smtClean="0"/>
              <a:pPr/>
              <a:t>13</a:t>
            </a:fld>
            <a:endParaRPr lang="en-US"/>
          </a:p>
        </p:txBody>
      </p:sp>
    </p:spTree>
    <p:extLst>
      <p:ext uri="{BB962C8B-B14F-4D97-AF65-F5344CB8AC3E}">
        <p14:creationId xmlns:p14="http://schemas.microsoft.com/office/powerpoint/2010/main" val="1800452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physical exam, he is a thin, healthy</a:t>
            </a:r>
            <a:r>
              <a:rPr lang="en-US" baseline="0" dirty="0" smtClean="0"/>
              <a:t> appearing boy with a solitary 5 x 6 mm very firm, indurated, mobile pink to </a:t>
            </a:r>
            <a:r>
              <a:rPr lang="en-US" baseline="0" dirty="0" err="1" smtClean="0"/>
              <a:t>violaceous</a:t>
            </a:r>
            <a:r>
              <a:rPr lang="en-US" baseline="0" dirty="0" smtClean="0"/>
              <a:t> papule on the vertex of his scalp.  There are two similar, smaller papules on the vertex.  No cervical lymphadenopathy.</a:t>
            </a:r>
            <a:endParaRPr lang="en-US" dirty="0"/>
          </a:p>
        </p:txBody>
      </p:sp>
      <p:sp>
        <p:nvSpPr>
          <p:cNvPr id="4" name="Slide Number Placeholder 3"/>
          <p:cNvSpPr>
            <a:spLocks noGrp="1"/>
          </p:cNvSpPr>
          <p:nvPr>
            <p:ph type="sldNum" sz="quarter" idx="10"/>
          </p:nvPr>
        </p:nvSpPr>
        <p:spPr/>
        <p:txBody>
          <a:bodyPr/>
          <a:lstStyle/>
          <a:p>
            <a:fld id="{19BA5566-74FA-F646-81FE-0D76ED827AFA}" type="slidenum">
              <a:rPr lang="en-US" smtClean="0"/>
              <a:pPr/>
              <a:t>14</a:t>
            </a:fld>
            <a:endParaRPr lang="en-US"/>
          </a:p>
        </p:txBody>
      </p:sp>
    </p:spTree>
    <p:extLst>
      <p:ext uri="{BB962C8B-B14F-4D97-AF65-F5344CB8AC3E}">
        <p14:creationId xmlns:p14="http://schemas.microsoft.com/office/powerpoint/2010/main" val="3534671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higher power magnification of</a:t>
            </a:r>
            <a:r>
              <a:rPr lang="en-US" baseline="0" dirty="0" smtClean="0"/>
              <a:t> the specimen, viewing the epidermis and upper portion of the dermis, you can see variable-sized lymphocytes throughout.  There is some single-stranding, of the lymphocytes amidst bundles of collagen, as well as a few present in the epidermis.</a:t>
            </a:r>
            <a:endParaRPr lang="en-US" dirty="0"/>
          </a:p>
        </p:txBody>
      </p:sp>
      <p:sp>
        <p:nvSpPr>
          <p:cNvPr id="4" name="Slide Number Placeholder 3"/>
          <p:cNvSpPr>
            <a:spLocks noGrp="1"/>
          </p:cNvSpPr>
          <p:nvPr>
            <p:ph type="sldNum" sz="quarter" idx="10"/>
          </p:nvPr>
        </p:nvSpPr>
        <p:spPr/>
        <p:txBody>
          <a:bodyPr/>
          <a:lstStyle/>
          <a:p>
            <a:fld id="{19BA5566-74FA-F646-81FE-0D76ED827AFA}" type="slidenum">
              <a:rPr lang="en-US" smtClean="0"/>
              <a:pPr/>
              <a:t>15</a:t>
            </a:fld>
            <a:endParaRPr lang="en-US"/>
          </a:p>
        </p:txBody>
      </p:sp>
    </p:spTree>
    <p:extLst>
      <p:ext uri="{BB962C8B-B14F-4D97-AF65-F5344CB8AC3E}">
        <p14:creationId xmlns:p14="http://schemas.microsoft.com/office/powerpoint/2010/main" val="1630703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higher power</a:t>
            </a:r>
            <a:r>
              <a:rPr lang="en-US" baseline="0" dirty="0" smtClean="0"/>
              <a:t> in the deeper dermis and subcutaneous fat, you can see many variable-sized lymphocytes.  There are lymphocytes with dense chromatin and others with fine chromatin, and visible nucleoli. There are a few mitoses present.</a:t>
            </a:r>
          </a:p>
        </p:txBody>
      </p:sp>
      <p:sp>
        <p:nvSpPr>
          <p:cNvPr id="4" name="Slide Number Placeholder 3"/>
          <p:cNvSpPr>
            <a:spLocks noGrp="1"/>
          </p:cNvSpPr>
          <p:nvPr>
            <p:ph type="sldNum" sz="quarter" idx="10"/>
          </p:nvPr>
        </p:nvSpPr>
        <p:spPr/>
        <p:txBody>
          <a:bodyPr/>
          <a:lstStyle/>
          <a:p>
            <a:fld id="{19BA5566-74FA-F646-81FE-0D76ED827AFA}" type="slidenum">
              <a:rPr lang="en-US" smtClean="0"/>
              <a:pPr/>
              <a:t>16</a:t>
            </a:fld>
            <a:endParaRPr lang="en-US"/>
          </a:p>
        </p:txBody>
      </p:sp>
    </p:spTree>
    <p:extLst>
      <p:ext uri="{BB962C8B-B14F-4D97-AF65-F5344CB8AC3E}">
        <p14:creationId xmlns:p14="http://schemas.microsoft.com/office/powerpoint/2010/main" val="2967411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a:t>
            </a:r>
            <a:r>
              <a:rPr lang="en-US" baseline="0" dirty="0" smtClean="0"/>
              <a:t> is a more magnified view that demonstrates prominent nucleoli, fine chromatin and variable sized lymphocytes. In the center of the slide is </a:t>
            </a:r>
            <a:r>
              <a:rPr lang="en-US" baseline="0" dirty="0" err="1" smtClean="0"/>
              <a:t>hemophagocytosis</a:t>
            </a:r>
            <a:r>
              <a:rPr lang="en-US" baseline="0" dirty="0" smtClean="0"/>
              <a:t> of a nucleated red blood cell.   You can also see some mitotic figures</a:t>
            </a:r>
          </a:p>
          <a:p>
            <a:endParaRPr lang="en-US" i="1" baseline="0" dirty="0" smtClean="0"/>
          </a:p>
          <a:p>
            <a:r>
              <a:rPr lang="en-US" i="1" baseline="0" dirty="0" smtClean="0"/>
              <a:t>There is no evidence of </a:t>
            </a:r>
            <a:r>
              <a:rPr lang="en-US" sz="1200" b="1" i="1" kern="1200" dirty="0" err="1" smtClean="0">
                <a:solidFill>
                  <a:schemeClr val="tx1"/>
                </a:solidFill>
                <a:latin typeface="+mn-lt"/>
                <a:ea typeface="+mn-ea"/>
                <a:cs typeface="+mn-cs"/>
              </a:rPr>
              <a:t>emperipolesis</a:t>
            </a:r>
            <a:r>
              <a:rPr lang="en-US" sz="1200" b="0" i="1" kern="1200" dirty="0" smtClean="0">
                <a:solidFill>
                  <a:schemeClr val="tx1"/>
                </a:solidFill>
                <a:latin typeface="+mn-lt"/>
                <a:ea typeface="+mn-ea"/>
                <a:cs typeface="+mn-cs"/>
              </a:rPr>
              <a:t>,</a:t>
            </a:r>
            <a:r>
              <a:rPr lang="en-US" sz="1200" b="0" i="1" kern="1200" baseline="0" dirty="0" smtClean="0">
                <a:solidFill>
                  <a:schemeClr val="tx1"/>
                </a:solidFill>
                <a:latin typeface="+mn-lt"/>
                <a:ea typeface="+mn-ea"/>
                <a:cs typeface="+mn-cs"/>
              </a:rPr>
              <a:t> which</a:t>
            </a:r>
            <a:r>
              <a:rPr lang="en-US" sz="1200" b="0" i="1" kern="1200" dirty="0" smtClean="0">
                <a:solidFill>
                  <a:schemeClr val="tx1"/>
                </a:solidFill>
                <a:latin typeface="+mn-lt"/>
                <a:ea typeface="+mn-ea"/>
                <a:cs typeface="+mn-cs"/>
              </a:rPr>
              <a:t> is the presence of an intact cell within the</a:t>
            </a:r>
            <a:r>
              <a:rPr lang="en-US" sz="1200" b="0" i="1" kern="1200" baseline="0" dirty="0" smtClean="0">
                <a:solidFill>
                  <a:schemeClr val="tx1"/>
                </a:solidFill>
                <a:latin typeface="+mn-lt"/>
                <a:ea typeface="+mn-ea"/>
                <a:cs typeface="+mn-cs"/>
              </a:rPr>
              <a:t> cytoplasm of a cell.</a:t>
            </a:r>
            <a:endParaRPr lang="en-US" i="1" dirty="0"/>
          </a:p>
        </p:txBody>
      </p:sp>
      <p:sp>
        <p:nvSpPr>
          <p:cNvPr id="4" name="Slide Number Placeholder 3"/>
          <p:cNvSpPr>
            <a:spLocks noGrp="1"/>
          </p:cNvSpPr>
          <p:nvPr>
            <p:ph type="sldNum" sz="quarter" idx="10"/>
          </p:nvPr>
        </p:nvSpPr>
        <p:spPr/>
        <p:txBody>
          <a:bodyPr/>
          <a:lstStyle/>
          <a:p>
            <a:fld id="{672174E1-A233-CD4D-A97A-D13AFCFC9126}" type="slidenum">
              <a:rPr lang="en-US" smtClean="0"/>
              <a:pPr/>
              <a:t>17</a:t>
            </a:fld>
            <a:endParaRPr lang="en-US"/>
          </a:p>
        </p:txBody>
      </p:sp>
    </p:spTree>
    <p:extLst>
      <p:ext uri="{BB962C8B-B14F-4D97-AF65-F5344CB8AC3E}">
        <p14:creationId xmlns:p14="http://schemas.microsoft.com/office/powerpoint/2010/main" val="641526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H&amp;E and the stains were consistent with myeloid sarcoma, also known as </a:t>
            </a:r>
            <a:r>
              <a:rPr lang="en-US" baseline="0" dirty="0" err="1" smtClean="0"/>
              <a:t>extramedullary</a:t>
            </a:r>
            <a:r>
              <a:rPr lang="en-US" baseline="0" dirty="0" smtClean="0"/>
              <a:t> acute myeloid leukemia or </a:t>
            </a:r>
            <a:r>
              <a:rPr lang="en-US" baseline="0" dirty="0" err="1" smtClean="0"/>
              <a:t>chloroma</a:t>
            </a:r>
            <a:r>
              <a:rPr lang="en-US" baseline="0" dirty="0" smtClean="0"/>
              <a:t>.</a:t>
            </a: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Cytogenetic evaluation of the specimens demonstrated a t(8;16) translocation, confirmed to be present in 67% of tumor cells analyzed by fluorescent in situ hybridization (FISH). The t(8:16) fuses MOZ (</a:t>
            </a:r>
            <a:r>
              <a:rPr lang="en-US" dirty="0" err="1" smtClean="0"/>
              <a:t>monocytic</a:t>
            </a:r>
            <a:r>
              <a:rPr lang="en-US" dirty="0" smtClean="0"/>
              <a:t> leukemia zinc finger), an </a:t>
            </a:r>
            <a:r>
              <a:rPr lang="en-US" dirty="0" err="1" smtClean="0"/>
              <a:t>acetyltransferase</a:t>
            </a:r>
            <a:r>
              <a:rPr lang="en-US" dirty="0" smtClean="0"/>
              <a:t>, to the CREB-binding protein, and has been reported in both </a:t>
            </a:r>
            <a:r>
              <a:rPr lang="en-US" i="1" dirty="0" smtClean="0"/>
              <a:t>de novo </a:t>
            </a:r>
            <a:r>
              <a:rPr lang="en-US" dirty="0" smtClean="0"/>
              <a:t>and therapy-related AML. </a:t>
            </a:r>
          </a:p>
          <a:p>
            <a:endParaRPr lang="en-US" dirty="0"/>
          </a:p>
        </p:txBody>
      </p:sp>
      <p:sp>
        <p:nvSpPr>
          <p:cNvPr id="4" name="Slide Number Placeholder 3"/>
          <p:cNvSpPr>
            <a:spLocks noGrp="1"/>
          </p:cNvSpPr>
          <p:nvPr>
            <p:ph type="sldNum" sz="quarter" idx="10"/>
          </p:nvPr>
        </p:nvSpPr>
        <p:spPr/>
        <p:txBody>
          <a:bodyPr/>
          <a:lstStyle/>
          <a:p>
            <a:fld id="{19BA5566-74FA-F646-81FE-0D76ED827AFA}" type="slidenum">
              <a:rPr lang="en-US" smtClean="0"/>
              <a:pPr/>
              <a:t>18</a:t>
            </a:fld>
            <a:endParaRPr lang="en-US"/>
          </a:p>
        </p:txBody>
      </p:sp>
    </p:spTree>
    <p:extLst>
      <p:ext uri="{BB962C8B-B14F-4D97-AF65-F5344CB8AC3E}">
        <p14:creationId xmlns:p14="http://schemas.microsoft.com/office/powerpoint/2010/main" val="3210208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Myeloid sarcomas are tumors of myeloid origin, that occur</a:t>
            </a:r>
            <a:r>
              <a:rPr lang="en-US" baseline="0" dirty="0" smtClean="0"/>
              <a:t> at </a:t>
            </a:r>
            <a:r>
              <a:rPr lang="en-US" baseline="0" dirty="0" err="1" smtClean="0"/>
              <a:t>extramedullary</a:t>
            </a:r>
            <a:r>
              <a:rPr lang="en-US" baseline="0" dirty="0" smtClean="0"/>
              <a:t> sites.  They typically are seen with overt bone marrow involvement, but they can be the only identifiable sign of disease.  If left untreated, local recurrence or frank leukemia can develop within several months.</a:t>
            </a:r>
          </a:p>
          <a:p>
            <a:endParaRPr lang="en-US" dirty="0"/>
          </a:p>
        </p:txBody>
      </p:sp>
      <p:sp>
        <p:nvSpPr>
          <p:cNvPr id="4" name="Slide Number Placeholder 3"/>
          <p:cNvSpPr>
            <a:spLocks noGrp="1"/>
          </p:cNvSpPr>
          <p:nvPr>
            <p:ph type="sldNum" sz="quarter" idx="10"/>
          </p:nvPr>
        </p:nvSpPr>
        <p:spPr/>
        <p:txBody>
          <a:bodyPr/>
          <a:lstStyle/>
          <a:p>
            <a:fld id="{19BA5566-74FA-F646-81FE-0D76ED827AFA}" type="slidenum">
              <a:rPr lang="en-US" smtClean="0"/>
              <a:pPr/>
              <a:t>19</a:t>
            </a:fld>
            <a:endParaRPr lang="en-US"/>
          </a:p>
        </p:txBody>
      </p:sp>
    </p:spTree>
    <p:extLst>
      <p:ext uri="{BB962C8B-B14F-4D97-AF65-F5344CB8AC3E}">
        <p14:creationId xmlns:p14="http://schemas.microsoft.com/office/powerpoint/2010/main" val="1701514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case was very interesting</a:t>
            </a:r>
            <a:r>
              <a:rPr lang="en-US" baseline="0" dirty="0" smtClean="0"/>
              <a:t> to us, as we expected a diagnosis of </a:t>
            </a:r>
            <a:r>
              <a:rPr lang="en-US" dirty="0" err="1" smtClean="0"/>
              <a:t>Neuroblastoma</a:t>
            </a:r>
            <a:r>
              <a:rPr lang="en-US" dirty="0" smtClean="0"/>
              <a:t>, which can have cutaneous</a:t>
            </a:r>
            <a:r>
              <a:rPr lang="en-US" baseline="0" dirty="0" smtClean="0"/>
              <a:t> </a:t>
            </a:r>
            <a:r>
              <a:rPr lang="en-US" baseline="0" dirty="0" err="1" smtClean="0"/>
              <a:t>mets</a:t>
            </a:r>
            <a:r>
              <a:rPr lang="en-US" baseline="0" dirty="0" smtClean="0"/>
              <a:t>.  However, it showed myeloid sarcoma – with cutaneous findings only.  Interestingly, they appeared at the end of his chemo for his </a:t>
            </a:r>
            <a:r>
              <a:rPr lang="en-US" baseline="0" dirty="0" err="1" smtClean="0"/>
              <a:t>neuroblastoma</a:t>
            </a:r>
            <a:r>
              <a:rPr lang="en-US" baseline="0" dirty="0" smtClean="0"/>
              <a:t>.  As therapy-related AML is a known side effect of chemo, and that MS can be a harbinger for systemic involvement, the combination is unique.  We do not know if his large chromosomal deletion plays a part in the development of the myeloid sarcoma. He is status post transplant and is doing well.</a:t>
            </a:r>
          </a:p>
          <a:p>
            <a:endParaRPr lang="en-US" baseline="0" dirty="0" smtClean="0"/>
          </a:p>
        </p:txBody>
      </p:sp>
      <p:sp>
        <p:nvSpPr>
          <p:cNvPr id="4" name="Slide Number Placeholder 3"/>
          <p:cNvSpPr>
            <a:spLocks noGrp="1"/>
          </p:cNvSpPr>
          <p:nvPr>
            <p:ph type="sldNum" sz="quarter" idx="10"/>
          </p:nvPr>
        </p:nvSpPr>
        <p:spPr/>
        <p:txBody>
          <a:bodyPr/>
          <a:lstStyle/>
          <a:p>
            <a:fld id="{19BA5566-74FA-F646-81FE-0D76ED827AFA}" type="slidenum">
              <a:rPr lang="en-US" smtClean="0"/>
              <a:pPr/>
              <a:t>20</a:t>
            </a:fld>
            <a:endParaRPr lang="en-US"/>
          </a:p>
        </p:txBody>
      </p:sp>
    </p:spTree>
    <p:extLst>
      <p:ext uri="{BB962C8B-B14F-4D97-AF65-F5344CB8AC3E}">
        <p14:creationId xmlns:p14="http://schemas.microsoft.com/office/powerpoint/2010/main" val="1797780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AB395BD1-F5C2-4185-BFF7-8779B46322A3}" type="datetimeFigureOut">
              <a:rPr lang="en-US" smtClean="0"/>
              <a:pPr/>
              <a:t>9/28/2014</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888A90E-331D-4DFE-929B-5E014A20E48F}"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B395BD1-F5C2-4185-BFF7-8779B46322A3}" type="datetimeFigureOut">
              <a:rPr lang="en-US" smtClean="0"/>
              <a:pPr/>
              <a:t>9/28/2014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8A90E-331D-4DFE-929B-5E014A20E4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5888A90E-331D-4DFE-929B-5E014A20E48F}"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B395BD1-F5C2-4185-BFF7-8779B46322A3}" type="datetimeFigureOut">
              <a:rPr lang="en-US" smtClean="0"/>
              <a:pPr/>
              <a:t>9/28/2014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B395BD1-F5C2-4185-BFF7-8779B46322A3}" type="datetimeFigureOut">
              <a:rPr lang="en-US" smtClean="0"/>
              <a:pPr/>
              <a:t>9/28/2014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5888A90E-331D-4DFE-929B-5E014A20E48F}"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AB395BD1-F5C2-4185-BFF7-8779B46322A3}" type="datetimeFigureOut">
              <a:rPr lang="en-US" smtClean="0"/>
              <a:pPr/>
              <a:t>9/28/2014</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888A90E-331D-4DFE-929B-5E014A20E48F}"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AB395BD1-F5C2-4185-BFF7-8779B46322A3}" type="datetimeFigureOut">
              <a:rPr lang="en-US" smtClean="0"/>
              <a:pPr/>
              <a:t>9/28/2014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88A90E-331D-4DFE-929B-5E014A20E48F}"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B395BD1-F5C2-4185-BFF7-8779B46322A3}" type="datetimeFigureOut">
              <a:rPr lang="en-US" smtClean="0"/>
              <a:pPr/>
              <a:t>9/28/2014</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5888A90E-331D-4DFE-929B-5E014A20E48F}"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B395BD1-F5C2-4185-BFF7-8779B46322A3}" type="datetimeFigureOut">
              <a:rPr lang="en-US" smtClean="0"/>
              <a:pPr/>
              <a:t>9/28/2014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5888A90E-331D-4DFE-929B-5E014A20E48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AB395BD1-F5C2-4185-BFF7-8779B46322A3}" type="datetimeFigureOut">
              <a:rPr lang="en-US" smtClean="0"/>
              <a:pPr/>
              <a:t>9/28/2014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5888A90E-331D-4DFE-929B-5E014A20E48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5888A90E-331D-4DFE-929B-5E014A20E48F}"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AB395BD1-F5C2-4185-BFF7-8779B46322A3}" type="datetimeFigureOut">
              <a:rPr lang="en-US" smtClean="0"/>
              <a:pPr/>
              <a:t>9/28/2014</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5888A90E-331D-4DFE-929B-5E014A20E48F}"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AB395BD1-F5C2-4185-BFF7-8779B46322A3}" type="datetimeFigureOut">
              <a:rPr lang="en-US" smtClean="0"/>
              <a:pPr/>
              <a:t>9/28/2014</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B395BD1-F5C2-4185-BFF7-8779B46322A3}" type="datetimeFigureOut">
              <a:rPr lang="en-US" smtClean="0"/>
              <a:pPr/>
              <a:t>9/28/2014</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5888A90E-331D-4DFE-929B-5E014A20E48F}"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Gabriela Gheorghe, MD</a:t>
            </a:r>
          </a:p>
          <a:p>
            <a:r>
              <a:rPr lang="en-US" dirty="0" smtClean="0"/>
              <a:t>Children’s Hospital </a:t>
            </a:r>
            <a:r>
              <a:rPr lang="en-US" dirty="0" smtClean="0"/>
              <a:t>Wisconsin,</a:t>
            </a:r>
          </a:p>
          <a:p>
            <a:r>
              <a:rPr lang="en-US" dirty="0" smtClean="0"/>
              <a:t>Medical College of </a:t>
            </a:r>
            <a:r>
              <a:rPr lang="en-US" dirty="0" err="1" smtClean="0"/>
              <a:t>wisconsin</a:t>
            </a:r>
            <a:endParaRPr lang="en-US" dirty="0"/>
          </a:p>
        </p:txBody>
      </p:sp>
      <p:sp>
        <p:nvSpPr>
          <p:cNvPr id="2" name="Title 1"/>
          <p:cNvSpPr>
            <a:spLocks noGrp="1"/>
          </p:cNvSpPr>
          <p:nvPr>
            <p:ph type="ctrTitle"/>
          </p:nvPr>
        </p:nvSpPr>
        <p:spPr/>
        <p:txBody>
          <a:bodyPr>
            <a:normAutofit/>
          </a:bodyPr>
          <a:lstStyle/>
          <a:p>
            <a:r>
              <a:rPr lang="en-US" sz="3600" dirty="0" smtClean="0"/>
              <a:t>AML with t(8;16) shows unique clinical, morphological and cytogenetic features</a:t>
            </a:r>
            <a:endParaRPr lang="en-US" sz="3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TextBox 125"/>
          <p:cNvSpPr txBox="1">
            <a:spLocks noChangeArrowheads="1"/>
          </p:cNvSpPr>
          <p:nvPr/>
        </p:nvSpPr>
        <p:spPr bwMode="auto">
          <a:xfrm>
            <a:off x="6324600" y="6396038"/>
            <a:ext cx="2819400" cy="457200"/>
          </a:xfrm>
          <a:prstGeom prst="rect">
            <a:avLst/>
          </a:prstGeom>
          <a:noFill/>
          <a:ln w="9525">
            <a:noFill/>
            <a:miter lim="800000"/>
            <a:headEnd/>
            <a:tailEnd/>
          </a:ln>
        </p:spPr>
        <p:txBody>
          <a:bodyPr>
            <a:spAutoFit/>
          </a:bodyPr>
          <a:lstStyle/>
          <a:p>
            <a:pPr algn="ctr" eaLnBrk="0" hangingPunct="0"/>
            <a:r>
              <a:rPr lang="en-US" sz="2400" b="1" baseline="0" dirty="0">
                <a:cs typeface="Arial" pitchFamily="34" charset="0"/>
              </a:rPr>
              <a:t>Case 3</a:t>
            </a:r>
          </a:p>
        </p:txBody>
      </p:sp>
      <p:pic>
        <p:nvPicPr>
          <p:cNvPr id="13328" name="Picture 138" descr="Denver case_PB, 100X, 1.jpg"/>
          <p:cNvPicPr>
            <a:picLocks noChangeAspect="1"/>
          </p:cNvPicPr>
          <p:nvPr/>
        </p:nvPicPr>
        <p:blipFill>
          <a:blip r:embed="rId2" cstate="print"/>
          <a:srcRect/>
          <a:stretch>
            <a:fillRect/>
          </a:stretch>
        </p:blipFill>
        <p:spPr bwMode="auto">
          <a:xfrm>
            <a:off x="609600" y="381000"/>
            <a:ext cx="3251200" cy="2438400"/>
          </a:xfrm>
          <a:prstGeom prst="rect">
            <a:avLst/>
          </a:prstGeom>
          <a:noFill/>
          <a:ln w="9525">
            <a:noFill/>
            <a:miter lim="800000"/>
            <a:headEnd/>
            <a:tailEnd/>
          </a:ln>
        </p:spPr>
      </p:pic>
      <p:sp>
        <p:nvSpPr>
          <p:cNvPr id="13329" name="TextBox 103"/>
          <p:cNvSpPr txBox="1">
            <a:spLocks noChangeArrowheads="1"/>
          </p:cNvSpPr>
          <p:nvPr/>
        </p:nvSpPr>
        <p:spPr bwMode="auto">
          <a:xfrm>
            <a:off x="609600" y="381000"/>
            <a:ext cx="387350" cy="457200"/>
          </a:xfrm>
          <a:prstGeom prst="rect">
            <a:avLst/>
          </a:prstGeom>
          <a:solidFill>
            <a:srgbClr val="FFFFFF">
              <a:alpha val="69803"/>
            </a:srgbClr>
          </a:solidFill>
          <a:ln w="9525">
            <a:noFill/>
            <a:miter lim="800000"/>
            <a:headEnd/>
            <a:tailEnd/>
          </a:ln>
        </p:spPr>
        <p:txBody>
          <a:bodyPr>
            <a:spAutoFit/>
          </a:bodyPr>
          <a:lstStyle/>
          <a:p>
            <a:pPr eaLnBrk="0" hangingPunct="0"/>
            <a:r>
              <a:rPr lang="en-US" sz="2400" b="1" baseline="0">
                <a:latin typeface="Times New Roman" pitchFamily="18" charset="0"/>
              </a:rPr>
              <a:t>A</a:t>
            </a:r>
          </a:p>
        </p:txBody>
      </p:sp>
      <p:pic>
        <p:nvPicPr>
          <p:cNvPr id="13330" name="Picture 139" descr="Denver case_PB, NSE+, 100X.jpg"/>
          <p:cNvPicPr>
            <a:picLocks noChangeAspect="1"/>
          </p:cNvPicPr>
          <p:nvPr/>
        </p:nvPicPr>
        <p:blipFill>
          <a:blip r:embed="rId3" cstate="print"/>
          <a:srcRect/>
          <a:stretch>
            <a:fillRect/>
          </a:stretch>
        </p:blipFill>
        <p:spPr bwMode="auto">
          <a:xfrm>
            <a:off x="4064000" y="381000"/>
            <a:ext cx="3276600" cy="2457450"/>
          </a:xfrm>
          <a:prstGeom prst="rect">
            <a:avLst/>
          </a:prstGeom>
          <a:noFill/>
          <a:ln w="9525">
            <a:noFill/>
            <a:miter lim="800000"/>
            <a:headEnd/>
            <a:tailEnd/>
          </a:ln>
        </p:spPr>
      </p:pic>
      <p:pic>
        <p:nvPicPr>
          <p:cNvPr id="13331" name="Picture 142" descr="Denver case_PB, MPO+, 100X.jpg"/>
          <p:cNvPicPr>
            <a:picLocks noChangeAspect="1"/>
          </p:cNvPicPr>
          <p:nvPr/>
        </p:nvPicPr>
        <p:blipFill>
          <a:blip r:embed="rId4" cstate="print"/>
          <a:srcRect/>
          <a:stretch>
            <a:fillRect/>
          </a:stretch>
        </p:blipFill>
        <p:spPr bwMode="auto">
          <a:xfrm>
            <a:off x="635000" y="2971800"/>
            <a:ext cx="3200400" cy="2400300"/>
          </a:xfrm>
          <a:prstGeom prst="rect">
            <a:avLst/>
          </a:prstGeom>
          <a:noFill/>
          <a:ln w="9525">
            <a:noFill/>
            <a:miter lim="800000"/>
            <a:headEnd/>
            <a:tailEnd/>
          </a:ln>
        </p:spPr>
      </p:pic>
      <p:sp>
        <p:nvSpPr>
          <p:cNvPr id="13332" name="TextBox 99"/>
          <p:cNvSpPr txBox="1">
            <a:spLocks noChangeArrowheads="1"/>
          </p:cNvSpPr>
          <p:nvPr/>
        </p:nvSpPr>
        <p:spPr bwMode="auto">
          <a:xfrm>
            <a:off x="1981200" y="4343400"/>
            <a:ext cx="1320800" cy="312738"/>
          </a:xfrm>
          <a:prstGeom prst="rect">
            <a:avLst/>
          </a:prstGeom>
          <a:solidFill>
            <a:schemeClr val="bg1"/>
          </a:solidFill>
          <a:ln w="38100">
            <a:solidFill>
              <a:schemeClr val="tx1"/>
            </a:solidFill>
            <a:miter lim="800000"/>
            <a:headEnd/>
            <a:tailEnd/>
          </a:ln>
        </p:spPr>
        <p:txBody>
          <a:bodyPr>
            <a:spAutoFit/>
          </a:bodyPr>
          <a:lstStyle/>
          <a:p>
            <a:pPr eaLnBrk="0" hangingPunct="0"/>
            <a:r>
              <a:rPr lang="en-US" sz="1200" b="1" baseline="0">
                <a:latin typeface="Times New Roman" pitchFamily="18" charset="0"/>
              </a:rPr>
              <a:t>myeloperoxidase</a:t>
            </a:r>
          </a:p>
        </p:txBody>
      </p:sp>
      <p:sp>
        <p:nvSpPr>
          <p:cNvPr id="13333" name="TextBox 101"/>
          <p:cNvSpPr txBox="1">
            <a:spLocks noChangeArrowheads="1"/>
          </p:cNvSpPr>
          <p:nvPr/>
        </p:nvSpPr>
        <p:spPr bwMode="auto">
          <a:xfrm>
            <a:off x="4445000" y="2133600"/>
            <a:ext cx="1905000" cy="312738"/>
          </a:xfrm>
          <a:prstGeom prst="rect">
            <a:avLst/>
          </a:prstGeom>
          <a:solidFill>
            <a:schemeClr val="bg1"/>
          </a:solidFill>
          <a:ln w="38100">
            <a:solidFill>
              <a:schemeClr val="tx1"/>
            </a:solidFill>
            <a:miter lim="800000"/>
            <a:headEnd/>
            <a:tailEnd/>
          </a:ln>
        </p:spPr>
        <p:txBody>
          <a:bodyPr>
            <a:spAutoFit/>
          </a:bodyPr>
          <a:lstStyle/>
          <a:p>
            <a:pPr eaLnBrk="0" hangingPunct="0"/>
            <a:r>
              <a:rPr lang="en-US" sz="1200" b="1" baseline="0">
                <a:latin typeface="Times New Roman" pitchFamily="18" charset="0"/>
              </a:rPr>
              <a:t>Non-specific esterase</a:t>
            </a:r>
          </a:p>
        </p:txBody>
      </p:sp>
      <p:sp>
        <p:nvSpPr>
          <p:cNvPr id="13334" name="TextBox 108"/>
          <p:cNvSpPr txBox="1">
            <a:spLocks noChangeArrowheads="1"/>
          </p:cNvSpPr>
          <p:nvPr/>
        </p:nvSpPr>
        <p:spPr bwMode="auto">
          <a:xfrm>
            <a:off x="1981200" y="2133600"/>
            <a:ext cx="1320800" cy="312738"/>
          </a:xfrm>
          <a:prstGeom prst="rect">
            <a:avLst/>
          </a:prstGeom>
          <a:solidFill>
            <a:schemeClr val="bg1"/>
          </a:solidFill>
          <a:ln w="38100">
            <a:solidFill>
              <a:schemeClr val="tx1"/>
            </a:solidFill>
            <a:miter lim="800000"/>
            <a:headEnd/>
            <a:tailEnd/>
          </a:ln>
        </p:spPr>
        <p:txBody>
          <a:bodyPr>
            <a:spAutoFit/>
          </a:bodyPr>
          <a:lstStyle/>
          <a:p>
            <a:pPr eaLnBrk="0" hangingPunct="0"/>
            <a:r>
              <a:rPr lang="en-US" sz="1200" b="1" baseline="0">
                <a:latin typeface="Times New Roman" pitchFamily="18" charset="0"/>
              </a:rPr>
              <a:t>peripheral blood</a:t>
            </a:r>
          </a:p>
        </p:txBody>
      </p:sp>
      <p:sp>
        <p:nvSpPr>
          <p:cNvPr id="13335" name="TextBox 103"/>
          <p:cNvSpPr txBox="1">
            <a:spLocks noChangeArrowheads="1"/>
          </p:cNvSpPr>
          <p:nvPr/>
        </p:nvSpPr>
        <p:spPr bwMode="auto">
          <a:xfrm>
            <a:off x="4064000" y="376238"/>
            <a:ext cx="387350" cy="457200"/>
          </a:xfrm>
          <a:prstGeom prst="rect">
            <a:avLst/>
          </a:prstGeom>
          <a:solidFill>
            <a:srgbClr val="FFFFFF">
              <a:alpha val="69803"/>
            </a:srgbClr>
          </a:solidFill>
          <a:ln w="9525">
            <a:noFill/>
            <a:miter lim="800000"/>
            <a:headEnd/>
            <a:tailEnd/>
          </a:ln>
        </p:spPr>
        <p:txBody>
          <a:bodyPr>
            <a:spAutoFit/>
          </a:bodyPr>
          <a:lstStyle/>
          <a:p>
            <a:pPr eaLnBrk="0" hangingPunct="0"/>
            <a:r>
              <a:rPr lang="en-US" sz="2400" b="1" baseline="0">
                <a:latin typeface="Times New Roman" pitchFamily="18" charset="0"/>
              </a:rPr>
              <a:t>B</a:t>
            </a:r>
          </a:p>
        </p:txBody>
      </p:sp>
      <p:sp>
        <p:nvSpPr>
          <p:cNvPr id="13336" name="TextBox 103"/>
          <p:cNvSpPr txBox="1">
            <a:spLocks noChangeArrowheads="1"/>
          </p:cNvSpPr>
          <p:nvPr/>
        </p:nvSpPr>
        <p:spPr bwMode="auto">
          <a:xfrm>
            <a:off x="635000" y="2971800"/>
            <a:ext cx="387350" cy="457200"/>
          </a:xfrm>
          <a:prstGeom prst="rect">
            <a:avLst/>
          </a:prstGeom>
          <a:solidFill>
            <a:srgbClr val="FFFFFF">
              <a:alpha val="69803"/>
            </a:srgbClr>
          </a:solidFill>
          <a:ln w="9525">
            <a:noFill/>
            <a:miter lim="800000"/>
            <a:headEnd/>
            <a:tailEnd/>
          </a:ln>
        </p:spPr>
        <p:txBody>
          <a:bodyPr>
            <a:spAutoFit/>
          </a:bodyPr>
          <a:lstStyle/>
          <a:p>
            <a:pPr eaLnBrk="0" hangingPunct="0"/>
            <a:r>
              <a:rPr lang="en-US" sz="2400" b="1" baseline="0">
                <a:latin typeface="Times New Roman" pitchFamily="18" charset="0"/>
              </a:rPr>
              <a:t>C</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14 </a:t>
            </a:r>
            <a:r>
              <a:rPr lang="en-US" dirty="0" err="1" smtClean="0"/>
              <a:t>yo</a:t>
            </a:r>
            <a:r>
              <a:rPr lang="en-US" dirty="0" smtClean="0"/>
              <a:t> with ho leukemia</a:t>
            </a:r>
            <a:endParaRPr lang="en-US" dirty="0"/>
          </a:p>
        </p:txBody>
      </p:sp>
      <p:sp>
        <p:nvSpPr>
          <p:cNvPr id="3" name="Content Placeholder 2"/>
          <p:cNvSpPr>
            <a:spLocks noGrp="1"/>
          </p:cNvSpPr>
          <p:nvPr>
            <p:ph sz="quarter" idx="1"/>
          </p:nvPr>
        </p:nvSpPr>
        <p:spPr/>
        <p:txBody>
          <a:bodyPr/>
          <a:lstStyle/>
          <a:p>
            <a:r>
              <a:rPr lang="en-US" dirty="0" smtClean="0"/>
              <a:t>14 </a:t>
            </a:r>
            <a:r>
              <a:rPr lang="en-US" dirty="0" err="1" smtClean="0"/>
              <a:t>yo</a:t>
            </a:r>
            <a:r>
              <a:rPr lang="en-US" dirty="0" smtClean="0"/>
              <a:t> </a:t>
            </a:r>
            <a:r>
              <a:rPr lang="en-US" dirty="0" smtClean="0"/>
              <a:t>with</a:t>
            </a:r>
            <a:r>
              <a:rPr lang="en-US" dirty="0" smtClean="0"/>
              <a:t> </a:t>
            </a:r>
            <a:r>
              <a:rPr lang="en-US" dirty="0" smtClean="0"/>
              <a:t>respiratory </a:t>
            </a:r>
            <a:r>
              <a:rPr lang="en-US" dirty="0" smtClean="0"/>
              <a:t>failure, </a:t>
            </a:r>
            <a:r>
              <a:rPr lang="en-US" dirty="0" err="1" smtClean="0"/>
              <a:t>cytopenia</a:t>
            </a:r>
            <a:endParaRPr lang="en-US" dirty="0" smtClean="0"/>
          </a:p>
          <a:p>
            <a:r>
              <a:rPr lang="en-US" dirty="0" smtClean="0"/>
              <a:t>History of </a:t>
            </a:r>
            <a:r>
              <a:rPr lang="en-US" dirty="0" smtClean="0"/>
              <a:t>leukemia with t (8;16), 2 months s/p </a:t>
            </a:r>
            <a:r>
              <a:rPr lang="en-US" dirty="0" smtClean="0"/>
              <a:t>transplant</a:t>
            </a:r>
          </a:p>
          <a:p>
            <a:r>
              <a:rPr lang="en-US" dirty="0" smtClean="0"/>
              <a:t>Transfusion reaction (</a:t>
            </a:r>
            <a:r>
              <a:rPr lang="en-US" dirty="0" err="1" smtClean="0"/>
              <a:t>Trali</a:t>
            </a:r>
            <a:r>
              <a:rPr lang="en-US" dirty="0" smtClean="0"/>
              <a:t>) vs relapsed </a:t>
            </a:r>
            <a:r>
              <a:rPr lang="en-US" dirty="0" smtClean="0"/>
              <a:t>leukemia</a:t>
            </a:r>
          </a:p>
          <a:p>
            <a:r>
              <a:rPr lang="en-US" dirty="0" smtClean="0"/>
              <a:t>DIC: fulminant course</a:t>
            </a:r>
            <a:endParaRPr lang="en-US" dirty="0" smtClean="0"/>
          </a:p>
        </p:txBody>
      </p:sp>
      <p:sp>
        <p:nvSpPr>
          <p:cNvPr id="4" name="TextBox 3"/>
          <p:cNvSpPr txBox="1"/>
          <p:nvPr/>
        </p:nvSpPr>
        <p:spPr>
          <a:xfrm>
            <a:off x="7848600" y="6324600"/>
            <a:ext cx="1075218" cy="369332"/>
          </a:xfrm>
          <a:prstGeom prst="rect">
            <a:avLst/>
          </a:prstGeom>
          <a:noFill/>
        </p:spPr>
        <p:txBody>
          <a:bodyPr wrap="square" rtlCol="0">
            <a:spAutoFit/>
          </a:bodyPr>
          <a:lstStyle/>
          <a:p>
            <a:r>
              <a:rPr lang="en-US" b="1" dirty="0" smtClean="0"/>
              <a:t>Case 4</a:t>
            </a:r>
            <a:endParaRPr lang="en-US"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299" y="152401"/>
            <a:ext cx="4381500" cy="3276600"/>
          </a:xfrm>
          <a:prstGeom prst="rect">
            <a:avLst/>
          </a:prstGeom>
        </p:spPr>
      </p:pic>
      <p:pic>
        <p:nvPicPr>
          <p:cNvPr id="5" name="Picture 4"/>
          <p:cNvPicPr>
            <a:picLocks noChangeAspect="1"/>
          </p:cNvPicPr>
          <p:nvPr/>
        </p:nvPicPr>
        <p:blipFill>
          <a:blip r:embed="rId3"/>
          <a:stretch>
            <a:fillRect/>
          </a:stretch>
        </p:blipFill>
        <p:spPr>
          <a:xfrm>
            <a:off x="114299" y="3429000"/>
            <a:ext cx="4381501" cy="3276600"/>
          </a:xfrm>
          <a:prstGeom prst="rect">
            <a:avLst/>
          </a:prstGeom>
        </p:spPr>
      </p:pic>
      <p:pic>
        <p:nvPicPr>
          <p:cNvPr id="6" name="Picture 5"/>
          <p:cNvPicPr>
            <a:picLocks noChangeAspect="1"/>
          </p:cNvPicPr>
          <p:nvPr/>
        </p:nvPicPr>
        <p:blipFill>
          <a:blip r:embed="rId4"/>
          <a:stretch>
            <a:fillRect/>
          </a:stretch>
        </p:blipFill>
        <p:spPr>
          <a:xfrm>
            <a:off x="4648200" y="1752600"/>
            <a:ext cx="4381499" cy="3276600"/>
          </a:xfrm>
          <a:prstGeom prst="rect">
            <a:avLst/>
          </a:prstGeom>
        </p:spPr>
      </p:pic>
    </p:spTree>
    <p:extLst>
      <p:ext uri="{BB962C8B-B14F-4D97-AF65-F5344CB8AC3E}">
        <p14:creationId xmlns:p14="http://schemas.microsoft.com/office/powerpoint/2010/main" val="3085737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 mo ho </a:t>
            </a:r>
            <a:r>
              <a:rPr lang="en-US" dirty="0" err="1" smtClean="0"/>
              <a:t>neuroblastoma</a:t>
            </a:r>
            <a:r>
              <a:rPr lang="en-US" dirty="0" smtClean="0"/>
              <a:t>..</a:t>
            </a:r>
            <a:endParaRPr lang="en-US" dirty="0"/>
          </a:p>
        </p:txBody>
      </p:sp>
      <p:sp>
        <p:nvSpPr>
          <p:cNvPr id="3" name="Content Placeholder 2"/>
          <p:cNvSpPr>
            <a:spLocks noGrp="1"/>
          </p:cNvSpPr>
          <p:nvPr>
            <p:ph sz="quarter" idx="1"/>
          </p:nvPr>
        </p:nvSpPr>
        <p:spPr/>
        <p:txBody>
          <a:bodyPr>
            <a:normAutofit/>
          </a:bodyPr>
          <a:lstStyle/>
          <a:p>
            <a:r>
              <a:rPr lang="en-US" dirty="0" smtClean="0"/>
              <a:t>20 month old male with 5 week history of growing papules on posterior scalp</a:t>
            </a:r>
          </a:p>
          <a:p>
            <a:pPr lvl="1"/>
            <a:r>
              <a:rPr lang="en-US" dirty="0" smtClean="0"/>
              <a:t>Non-tender, Firm</a:t>
            </a:r>
          </a:p>
          <a:p>
            <a:r>
              <a:rPr lang="en-US" dirty="0" smtClean="0"/>
              <a:t>History of stage 4 </a:t>
            </a:r>
            <a:r>
              <a:rPr lang="en-US" dirty="0" err="1"/>
              <a:t>n</a:t>
            </a:r>
            <a:r>
              <a:rPr lang="en-US" dirty="0" err="1" smtClean="0"/>
              <a:t>euroblastoma</a:t>
            </a:r>
            <a:endParaRPr lang="en-US" dirty="0" smtClean="0"/>
          </a:p>
          <a:p>
            <a:pPr lvl="1"/>
            <a:r>
              <a:rPr lang="en-US" dirty="0" smtClean="0"/>
              <a:t>Diagnosed at 13 months of age</a:t>
            </a:r>
          </a:p>
          <a:p>
            <a:pPr lvl="1"/>
            <a:r>
              <a:rPr lang="en-US" dirty="0" smtClean="0"/>
              <a:t>Received 8 cycles chemotherapy </a:t>
            </a:r>
            <a:r>
              <a:rPr lang="en-US" dirty="0" err="1" smtClean="0"/>
              <a:t>Cyclophosphamide</a:t>
            </a:r>
            <a:r>
              <a:rPr lang="en-US" dirty="0" smtClean="0"/>
              <a:t>, </a:t>
            </a:r>
            <a:r>
              <a:rPr lang="en-US" dirty="0" err="1" smtClean="0"/>
              <a:t>Etoposide</a:t>
            </a:r>
            <a:r>
              <a:rPr lang="en-US" dirty="0" smtClean="0"/>
              <a:t>, </a:t>
            </a:r>
            <a:r>
              <a:rPr lang="en-US" dirty="0" err="1" smtClean="0"/>
              <a:t>Carboplatin</a:t>
            </a:r>
            <a:r>
              <a:rPr lang="en-US" dirty="0" smtClean="0"/>
              <a:t>, Doxorubicin</a:t>
            </a:r>
          </a:p>
        </p:txBody>
      </p:sp>
      <p:sp>
        <p:nvSpPr>
          <p:cNvPr id="4" name="TextBox 3"/>
          <p:cNvSpPr txBox="1"/>
          <p:nvPr/>
        </p:nvSpPr>
        <p:spPr>
          <a:xfrm>
            <a:off x="8001000" y="6172200"/>
            <a:ext cx="934533" cy="369332"/>
          </a:xfrm>
          <a:prstGeom prst="rect">
            <a:avLst/>
          </a:prstGeom>
          <a:noFill/>
        </p:spPr>
        <p:txBody>
          <a:bodyPr wrap="none" rtlCol="0">
            <a:spAutoFit/>
          </a:bodyPr>
          <a:lstStyle/>
          <a:p>
            <a:r>
              <a:rPr lang="en-US" b="1" dirty="0" smtClean="0"/>
              <a:t>Case 5</a:t>
            </a:r>
            <a:endParaRPr lang="en-US" b="1" dirty="0"/>
          </a:p>
        </p:txBody>
      </p:sp>
    </p:spTree>
    <p:extLst>
      <p:ext uri="{BB962C8B-B14F-4D97-AF65-F5344CB8AC3E}">
        <p14:creationId xmlns:p14="http://schemas.microsoft.com/office/powerpoint/2010/main" val="1420192847"/>
      </p:ext>
    </p:extLst>
  </p:cSld>
  <p:clrMapOvr>
    <a:masterClrMapping/>
  </p:clrMapOvr>
  <mc:AlternateContent xmlns:mc="http://schemas.openxmlformats.org/markup-compatibility/2006" xmlns:p14="http://schemas.microsoft.com/office/powerpoint/2010/main">
    <mc:Choice Requires="p14">
      <p:transition spd="slow" p14:dur="2000" advTm="17036"/>
    </mc:Choice>
    <mc:Fallback xmlns="">
      <p:transition spd="slow" advTm="17036"/>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inic.jpg"/>
          <p:cNvPicPr>
            <a:picLocks noChangeAspect="1"/>
          </p:cNvPicPr>
          <p:nvPr/>
        </p:nvPicPr>
        <p:blipFill rotWithShape="1">
          <a:blip r:embed="rId3" cstate="print">
            <a:extLst>
              <a:ext uri="{28A0092B-C50C-407E-A947-70E740481C1C}">
                <a14:useLocalDpi xmlns:a14="http://schemas.microsoft.com/office/drawing/2010/main" val="0"/>
              </a:ext>
            </a:extLst>
          </a:blip>
          <a:srcRect t="5882" b="6513"/>
          <a:stretch/>
        </p:blipFill>
        <p:spPr>
          <a:xfrm>
            <a:off x="1636390" y="1"/>
            <a:ext cx="5871221" cy="6858000"/>
          </a:xfrm>
          <a:prstGeom prst="rect">
            <a:avLst/>
          </a:prstGeom>
          <a:solidFill>
            <a:schemeClr val="tx1"/>
          </a:solidFill>
        </p:spPr>
      </p:pic>
    </p:spTree>
    <p:extLst>
      <p:ext uri="{BB962C8B-B14F-4D97-AF65-F5344CB8AC3E}">
        <p14:creationId xmlns:p14="http://schemas.microsoft.com/office/powerpoint/2010/main" val="2086361959"/>
      </p:ext>
    </p:extLst>
  </p:cSld>
  <p:clrMapOvr>
    <a:masterClrMapping/>
  </p:clrMapOvr>
  <mc:AlternateContent xmlns:mc="http://schemas.openxmlformats.org/markup-compatibility/2006" xmlns:p14="http://schemas.microsoft.com/office/powerpoint/2010/main">
    <mc:Choice Requires="p14">
      <p:transition spd="slow" p14:dur="2000" advTm="6613"/>
    </mc:Choice>
    <mc:Fallback xmlns="">
      <p:transition spd="slow" advTm="6613"/>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13-114, 10x.jpg"/>
          <p:cNvPicPr>
            <a:picLocks noChangeAspect="1"/>
          </p:cNvPicPr>
          <p:nvPr/>
        </p:nvPicPr>
        <p:blipFill rotWithShape="1">
          <a:blip r:embed="rId3" cstate="print">
            <a:lum bright="4000" contrast="26000"/>
          </a:blip>
          <a:srcRect r="4235"/>
          <a:stretch/>
        </p:blipFill>
        <p:spPr>
          <a:xfrm rot="5400000">
            <a:off x="1143000" y="751310"/>
            <a:ext cx="6858000" cy="5355380"/>
          </a:xfrm>
          <a:prstGeom prst="rect">
            <a:avLst/>
          </a:prstGeom>
        </p:spPr>
      </p:pic>
    </p:spTree>
    <p:extLst>
      <p:ext uri="{BB962C8B-B14F-4D97-AF65-F5344CB8AC3E}">
        <p14:creationId xmlns:p14="http://schemas.microsoft.com/office/powerpoint/2010/main" val="1732450932"/>
      </p:ext>
    </p:extLst>
  </p:cSld>
  <p:clrMapOvr>
    <a:masterClrMapping/>
  </p:clrMapOvr>
  <mc:AlternateContent xmlns:mc="http://schemas.openxmlformats.org/markup-compatibility/2006" xmlns:p14="http://schemas.microsoft.com/office/powerpoint/2010/main">
    <mc:Choice Requires="p14">
      <p:transition spd="slow" p14:dur="2000" advTm="18692"/>
    </mc:Choice>
    <mc:Fallback xmlns="">
      <p:transition spd="slow" advTm="18692"/>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u12-7454, 20x.jpg"/>
          <p:cNvPicPr>
            <a:picLocks noChangeAspect="1"/>
          </p:cNvPicPr>
          <p:nvPr/>
        </p:nvPicPr>
        <p:blipFill>
          <a:blip r:embed="rId3" cstate="print"/>
          <a:stretch>
            <a:fillRect/>
          </a:stretch>
        </p:blipFill>
        <p:spPr>
          <a:xfrm>
            <a:off x="0" y="9939"/>
            <a:ext cx="9144000" cy="6838122"/>
          </a:xfrm>
          <a:prstGeom prst="rect">
            <a:avLst/>
          </a:prstGeom>
        </p:spPr>
      </p:pic>
    </p:spTree>
    <p:extLst>
      <p:ext uri="{BB962C8B-B14F-4D97-AF65-F5344CB8AC3E}">
        <p14:creationId xmlns:p14="http://schemas.microsoft.com/office/powerpoint/2010/main" val="2894649796"/>
      </p:ext>
    </p:extLst>
  </p:cSld>
  <p:clrMapOvr>
    <a:masterClrMapping/>
  </p:clrMapOvr>
  <mc:AlternateContent xmlns:mc="http://schemas.openxmlformats.org/markup-compatibility/2006" xmlns:p14="http://schemas.microsoft.com/office/powerpoint/2010/main">
    <mc:Choice Requires="p14">
      <p:transition spd="slow" p14:dur="2000" advTm="15703"/>
    </mc:Choice>
    <mc:Fallback xmlns="">
      <p:transition xmlns:p14="http://schemas.microsoft.com/office/powerpoint/2010/main" spd="slow" advTm="1570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descr="su13-114, 60x.jpg"/>
          <p:cNvPicPr>
            <a:picLocks noChangeAspect="1"/>
          </p:cNvPicPr>
          <p:nvPr/>
        </p:nvPicPr>
        <p:blipFill>
          <a:blip r:embed="rId3" cstate="print"/>
          <a:stretch>
            <a:fillRect/>
          </a:stretch>
        </p:blipFill>
        <p:spPr>
          <a:xfrm>
            <a:off x="0" y="9939"/>
            <a:ext cx="9144000" cy="6838122"/>
          </a:xfrm>
          <a:prstGeom prst="rect">
            <a:avLst/>
          </a:prstGeom>
        </p:spPr>
      </p:pic>
    </p:spTree>
    <p:extLst>
      <p:ext uri="{BB962C8B-B14F-4D97-AF65-F5344CB8AC3E}">
        <p14:creationId xmlns:p14="http://schemas.microsoft.com/office/powerpoint/2010/main" val="3188776832"/>
      </p:ext>
    </p:extLst>
  </p:cSld>
  <p:clrMapOvr>
    <a:masterClrMapping/>
  </p:clrMapOvr>
  <mc:AlternateContent xmlns:mc="http://schemas.openxmlformats.org/markup-compatibility/2006" xmlns:p14="http://schemas.microsoft.com/office/powerpoint/2010/main">
    <mc:Choice Requires="p14">
      <p:transition spd="slow" p14:dur="2000" advTm="13018"/>
    </mc:Choice>
    <mc:Fallback xmlns="">
      <p:transition spd="slow" advTm="13018"/>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000000"/>
                </a:solidFill>
              </a:rPr>
              <a:t>Extramedullary</a:t>
            </a:r>
            <a:r>
              <a:rPr lang="en-US" dirty="0" smtClean="0">
                <a:solidFill>
                  <a:srgbClr val="000000"/>
                </a:solidFill>
              </a:rPr>
              <a:t> AML </a:t>
            </a:r>
            <a:endParaRPr lang="en-US" dirty="0">
              <a:solidFill>
                <a:srgbClr val="000000"/>
              </a:solidFill>
            </a:endParaRPr>
          </a:p>
        </p:txBody>
      </p:sp>
      <p:sp>
        <p:nvSpPr>
          <p:cNvPr id="3" name="Content Placeholder 2"/>
          <p:cNvSpPr>
            <a:spLocks noGrp="1"/>
          </p:cNvSpPr>
          <p:nvPr>
            <p:ph sz="quarter" idx="1"/>
          </p:nvPr>
        </p:nvSpPr>
        <p:spPr>
          <a:xfrm>
            <a:off x="457200" y="1600200"/>
            <a:ext cx="8229600" cy="4909387"/>
          </a:xfrm>
        </p:spPr>
        <p:txBody>
          <a:bodyPr>
            <a:normAutofit fontScale="92500" lnSpcReduction="20000"/>
          </a:bodyPr>
          <a:lstStyle/>
          <a:p>
            <a:r>
              <a:rPr lang="en-US" sz="3200" b="1" dirty="0" smtClean="0"/>
              <a:t>Myeloid sarcoma</a:t>
            </a:r>
            <a:endParaRPr lang="en-US" dirty="0"/>
          </a:p>
          <a:p>
            <a:r>
              <a:rPr lang="en-US" dirty="0" smtClean="0"/>
              <a:t>positive for</a:t>
            </a:r>
            <a:r>
              <a:rPr lang="en-US" dirty="0"/>
              <a:t> </a:t>
            </a:r>
            <a:r>
              <a:rPr lang="en-US" dirty="0" smtClean="0"/>
              <a:t>CD68-KP1, CD43, CD33, </a:t>
            </a:r>
            <a:r>
              <a:rPr lang="en-US" dirty="0" err="1" smtClean="0"/>
              <a:t>Lysozyme</a:t>
            </a:r>
            <a:r>
              <a:rPr lang="en-US" dirty="0" smtClean="0"/>
              <a:t>, </a:t>
            </a:r>
            <a:r>
              <a:rPr lang="en-US" dirty="0" err="1" smtClean="0"/>
              <a:t>Myeloperoxidase</a:t>
            </a:r>
            <a:r>
              <a:rPr lang="en-US" dirty="0" smtClean="0"/>
              <a:t> (MPO), CD45</a:t>
            </a:r>
          </a:p>
          <a:p>
            <a:pPr marL="342900" lvl="1" indent="-342900">
              <a:buFont typeface="Arial"/>
              <a:buChar char="•"/>
            </a:pPr>
            <a:endParaRPr lang="en-US" sz="3200" b="1" dirty="0" smtClean="0"/>
          </a:p>
          <a:p>
            <a:pPr marL="342900" lvl="1" indent="-342900">
              <a:buFont typeface="Arial"/>
              <a:buChar char="•"/>
            </a:pPr>
            <a:r>
              <a:rPr lang="en-US" sz="3200" dirty="0" smtClean="0"/>
              <a:t>Also known as:</a:t>
            </a:r>
          </a:p>
          <a:p>
            <a:pPr marL="742950" lvl="2" indent="-342900"/>
            <a:r>
              <a:rPr lang="en-US" sz="2800" dirty="0" err="1"/>
              <a:t>E</a:t>
            </a:r>
            <a:r>
              <a:rPr lang="en-US" sz="2800" dirty="0" err="1" smtClean="0"/>
              <a:t>xtramedullary</a:t>
            </a:r>
            <a:r>
              <a:rPr lang="en-US" sz="2800" dirty="0" smtClean="0"/>
              <a:t> acute myeloid leukemia (AML).</a:t>
            </a:r>
          </a:p>
          <a:p>
            <a:pPr marL="742950" lvl="2" indent="-342900"/>
            <a:r>
              <a:rPr lang="en-US" sz="2800" dirty="0" err="1" smtClean="0"/>
              <a:t>Chloroma</a:t>
            </a:r>
            <a:endParaRPr lang="en-US" sz="2800" dirty="0" smtClean="0"/>
          </a:p>
          <a:p>
            <a:pPr marL="0" indent="-400050"/>
            <a:r>
              <a:rPr lang="en-US" dirty="0" smtClean="0"/>
              <a:t>A t(8:16) translocation was present in tumor cells analyzed by FISH</a:t>
            </a:r>
          </a:p>
          <a:p>
            <a:pPr marL="800100" lvl="2" indent="-400050"/>
            <a:r>
              <a:rPr lang="en-US" sz="2800" dirty="0" smtClean="0"/>
              <a:t>Fuses MOZ (</a:t>
            </a:r>
            <a:r>
              <a:rPr lang="en-US" sz="2800" dirty="0" err="1" smtClean="0"/>
              <a:t>monocytic</a:t>
            </a:r>
            <a:r>
              <a:rPr lang="en-US" sz="2800" dirty="0" smtClean="0"/>
              <a:t> leukemia zinc finger) to CREB-binding protein</a:t>
            </a:r>
          </a:p>
          <a:p>
            <a:pPr marL="800100" lvl="2" indent="-400050"/>
            <a:r>
              <a:rPr lang="en-US" sz="2800" dirty="0" smtClean="0"/>
              <a:t>Found in </a:t>
            </a:r>
            <a:r>
              <a:rPr lang="en-US" sz="2800" i="1" dirty="0" smtClean="0"/>
              <a:t>de novo</a:t>
            </a:r>
            <a:r>
              <a:rPr lang="en-US" sz="2800" dirty="0" smtClean="0"/>
              <a:t> and therapy-related AML</a:t>
            </a:r>
          </a:p>
          <a:p>
            <a:pPr marL="857250" lvl="2" indent="-457200"/>
            <a:endParaRPr lang="en-US" dirty="0" smtClean="0"/>
          </a:p>
          <a:p>
            <a:endParaRPr lang="en-US" dirty="0"/>
          </a:p>
        </p:txBody>
      </p:sp>
    </p:spTree>
    <p:extLst>
      <p:ext uri="{BB962C8B-B14F-4D97-AF65-F5344CB8AC3E}">
        <p14:creationId xmlns:p14="http://schemas.microsoft.com/office/powerpoint/2010/main" val="3877882073"/>
      </p:ext>
    </p:extLst>
  </p:cSld>
  <p:clrMapOvr>
    <a:masterClrMapping/>
  </p:clrMapOvr>
  <mc:AlternateContent xmlns:mc="http://schemas.openxmlformats.org/markup-compatibility/2006" xmlns:p14="http://schemas.microsoft.com/office/powerpoint/2010/main">
    <mc:Choice Requires="p14">
      <p:transition spd="slow" p14:dur="2000" advTm="28143"/>
    </mc:Choice>
    <mc:Fallback xmlns="">
      <p:transition spd="slow" advTm="28143"/>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Myeloid Sarcoma</a:t>
            </a:r>
            <a:endParaRPr lang="en-US" dirty="0">
              <a:solidFill>
                <a:srgbClr val="000000"/>
              </a:solidFill>
            </a:endParaRPr>
          </a:p>
        </p:txBody>
      </p:sp>
      <p:sp>
        <p:nvSpPr>
          <p:cNvPr id="3" name="Content Placeholder 2"/>
          <p:cNvSpPr>
            <a:spLocks noGrp="1"/>
          </p:cNvSpPr>
          <p:nvPr>
            <p:ph sz="quarter" idx="1"/>
          </p:nvPr>
        </p:nvSpPr>
        <p:spPr/>
        <p:txBody>
          <a:bodyPr/>
          <a:lstStyle/>
          <a:p>
            <a:r>
              <a:rPr lang="en-US" dirty="0"/>
              <a:t>T</a:t>
            </a:r>
            <a:r>
              <a:rPr lang="en-US" dirty="0" smtClean="0"/>
              <a:t>umors </a:t>
            </a:r>
            <a:r>
              <a:rPr lang="en-US" dirty="0"/>
              <a:t>of myeloid origin occurring at </a:t>
            </a:r>
            <a:r>
              <a:rPr lang="en-US" dirty="0" err="1"/>
              <a:t>extramedullary</a:t>
            </a:r>
            <a:r>
              <a:rPr lang="en-US" dirty="0"/>
              <a:t> </a:t>
            </a:r>
            <a:r>
              <a:rPr lang="en-US" dirty="0" smtClean="0"/>
              <a:t>locations</a:t>
            </a:r>
            <a:endParaRPr lang="en-US" dirty="0"/>
          </a:p>
          <a:p>
            <a:r>
              <a:rPr lang="en-US" dirty="0"/>
              <a:t>T</a:t>
            </a:r>
            <a:r>
              <a:rPr lang="en-US" dirty="0" smtClean="0"/>
              <a:t>ypically occur </a:t>
            </a:r>
            <a:r>
              <a:rPr lang="en-US" dirty="0"/>
              <a:t>in the setting of overt bone marrow </a:t>
            </a:r>
            <a:r>
              <a:rPr lang="en-US" dirty="0" smtClean="0"/>
              <a:t>involvement</a:t>
            </a:r>
          </a:p>
          <a:p>
            <a:r>
              <a:rPr lang="en-US" dirty="0" smtClean="0"/>
              <a:t>Treatment is chemotherapy</a:t>
            </a:r>
          </a:p>
          <a:p>
            <a:pPr lvl="1"/>
            <a:r>
              <a:rPr lang="en-US" dirty="0"/>
              <a:t>L</a:t>
            </a:r>
            <a:r>
              <a:rPr lang="en-US" dirty="0" smtClean="0"/>
              <a:t>ocal recurrence or frank leukemia typically develops within several months without treatment</a:t>
            </a:r>
          </a:p>
          <a:p>
            <a:endParaRPr lang="en-US" dirty="0"/>
          </a:p>
        </p:txBody>
      </p:sp>
    </p:spTree>
    <p:extLst>
      <p:ext uri="{BB962C8B-B14F-4D97-AF65-F5344CB8AC3E}">
        <p14:creationId xmlns:p14="http://schemas.microsoft.com/office/powerpoint/2010/main" val="3458720807"/>
      </p:ext>
    </p:extLst>
  </p:cSld>
  <p:clrMapOvr>
    <a:masterClrMapping/>
  </p:clrMapOvr>
  <mc:AlternateContent xmlns:mc="http://schemas.openxmlformats.org/markup-compatibility/2006" xmlns:p14="http://schemas.microsoft.com/office/powerpoint/2010/main">
    <mc:Choice Requires="p14">
      <p:transition spd="slow" p14:dur="2000" advTm="17989"/>
    </mc:Choice>
    <mc:Fallback xmlns="">
      <p:transition spd="slow" advTm="17989"/>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b="1"/>
              <a:t>INTRODUCTION</a:t>
            </a:r>
          </a:p>
        </p:txBody>
      </p:sp>
      <p:sp>
        <p:nvSpPr>
          <p:cNvPr id="9219" name="Rectangle 3"/>
          <p:cNvSpPr>
            <a:spLocks noGrp="1" noChangeArrowheads="1"/>
          </p:cNvSpPr>
          <p:nvPr>
            <p:ph sz="quarter" idx="1"/>
          </p:nvPr>
        </p:nvSpPr>
        <p:spPr/>
        <p:txBody>
          <a:bodyPr/>
          <a:lstStyle/>
          <a:p>
            <a:pPr>
              <a:lnSpc>
                <a:spcPct val="80000"/>
              </a:lnSpc>
            </a:pPr>
            <a:r>
              <a:rPr lang="en-US" sz="2400" dirty="0"/>
              <a:t> t(8;16) (p11.2;p13.3) is a recurrent, myeloid-specific cytogenetic abnormality detectable on routine cytogenetic </a:t>
            </a:r>
            <a:r>
              <a:rPr lang="en-US" sz="2400" dirty="0" err="1"/>
              <a:t>karyotypic</a:t>
            </a:r>
            <a:r>
              <a:rPr lang="en-US" sz="2400" dirty="0"/>
              <a:t> analysis.</a:t>
            </a:r>
          </a:p>
          <a:p>
            <a:pPr>
              <a:lnSpc>
                <a:spcPct val="80000"/>
              </a:lnSpc>
            </a:pPr>
            <a:r>
              <a:rPr lang="en-US" sz="2400" dirty="0"/>
              <a:t>Rare (0.7% of AML) but comprises 6.5% of AML of the M4/M5 FAB </a:t>
            </a:r>
            <a:r>
              <a:rPr lang="en-US" sz="2400" dirty="0" smtClean="0"/>
              <a:t>subtype.</a:t>
            </a:r>
            <a:endParaRPr lang="en-US" sz="2400" dirty="0"/>
          </a:p>
          <a:p>
            <a:pPr>
              <a:lnSpc>
                <a:spcPct val="80000"/>
              </a:lnSpc>
            </a:pPr>
            <a:r>
              <a:rPr lang="en-US" sz="2400" dirty="0"/>
              <a:t>Initially described in </a:t>
            </a:r>
            <a:r>
              <a:rPr lang="en-US" sz="2400" b="1" dirty="0"/>
              <a:t>pediatric</a:t>
            </a:r>
            <a:r>
              <a:rPr lang="en-US" sz="2400" dirty="0"/>
              <a:t> </a:t>
            </a:r>
            <a:r>
              <a:rPr lang="en-US" sz="2400" dirty="0" err="1"/>
              <a:t>leukemias</a:t>
            </a:r>
            <a:r>
              <a:rPr lang="en-US" sz="2400" dirty="0"/>
              <a:t> and is the second most common recurrent cytogenetic abnormality in rare cases of </a:t>
            </a:r>
            <a:r>
              <a:rPr lang="en-US" sz="2400" b="1" dirty="0"/>
              <a:t>congenital</a:t>
            </a:r>
            <a:r>
              <a:rPr lang="en-US" sz="2400" dirty="0"/>
              <a:t> </a:t>
            </a:r>
            <a:r>
              <a:rPr lang="en-US" sz="2400" dirty="0" smtClean="0"/>
              <a:t>leukemia.</a:t>
            </a:r>
            <a:endParaRPr lang="en-US" sz="2400" dirty="0"/>
          </a:p>
          <a:p>
            <a:pPr>
              <a:lnSpc>
                <a:spcPct val="80000"/>
              </a:lnSpc>
            </a:pPr>
            <a:r>
              <a:rPr lang="en-US" sz="2400" dirty="0"/>
              <a:t>Aggressive and often </a:t>
            </a:r>
            <a:r>
              <a:rPr lang="en-US" sz="2400" b="1" dirty="0"/>
              <a:t>therapy-related</a:t>
            </a:r>
            <a:r>
              <a:rPr lang="en-US" sz="2400" dirty="0"/>
              <a:t> </a:t>
            </a:r>
            <a:r>
              <a:rPr lang="en-US" sz="2400" dirty="0" smtClean="0"/>
              <a:t>with </a:t>
            </a:r>
            <a:r>
              <a:rPr lang="en-US" sz="2400" dirty="0"/>
              <a:t>frequent resistance to standard chemotherapy, similar to AML with MLL rearrangements (though, outcome may even be inferior).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Discussion</a:t>
            </a:r>
            <a:endParaRPr lang="en-US" dirty="0">
              <a:solidFill>
                <a:srgbClr val="000000"/>
              </a:solidFill>
            </a:endParaRPr>
          </a:p>
        </p:txBody>
      </p:sp>
      <p:sp>
        <p:nvSpPr>
          <p:cNvPr id="3" name="Content Placeholder 2"/>
          <p:cNvSpPr>
            <a:spLocks noGrp="1"/>
          </p:cNvSpPr>
          <p:nvPr>
            <p:ph sz="quarter" idx="1"/>
          </p:nvPr>
        </p:nvSpPr>
        <p:spPr/>
        <p:txBody>
          <a:bodyPr/>
          <a:lstStyle/>
          <a:p>
            <a:r>
              <a:rPr lang="en-US" dirty="0" err="1"/>
              <a:t>Neuroblastoma</a:t>
            </a:r>
            <a:r>
              <a:rPr lang="en-US" dirty="0"/>
              <a:t> can have cutaneous metastases</a:t>
            </a:r>
          </a:p>
          <a:p>
            <a:r>
              <a:rPr lang="en-US" dirty="0"/>
              <a:t>Pathology </a:t>
            </a:r>
            <a:r>
              <a:rPr lang="en-US" dirty="0" smtClean="0"/>
              <a:t>confirmed </a:t>
            </a:r>
            <a:r>
              <a:rPr lang="en-US" dirty="0"/>
              <a:t>isolated cutaneous myeloid sarcoma, </a:t>
            </a:r>
            <a:r>
              <a:rPr lang="en-US" dirty="0" smtClean="0"/>
              <a:t>occurring </a:t>
            </a:r>
            <a:r>
              <a:rPr lang="en-US" dirty="0"/>
              <a:t>on therapy</a:t>
            </a:r>
            <a:endParaRPr lang="en-US" strike="sngStrike" dirty="0"/>
          </a:p>
          <a:p>
            <a:r>
              <a:rPr lang="en-US" dirty="0" smtClean="0"/>
              <a:t>Our patient remains </a:t>
            </a:r>
            <a:r>
              <a:rPr lang="en-US" dirty="0"/>
              <a:t>in remission </a:t>
            </a:r>
            <a:r>
              <a:rPr lang="en-US" dirty="0" smtClean="0"/>
              <a:t>~1y </a:t>
            </a:r>
            <a:r>
              <a:rPr lang="en-US" dirty="0"/>
              <a:t>post-HCT</a:t>
            </a:r>
          </a:p>
        </p:txBody>
      </p:sp>
    </p:spTree>
    <p:extLst>
      <p:ext uri="{BB962C8B-B14F-4D97-AF65-F5344CB8AC3E}">
        <p14:creationId xmlns:p14="http://schemas.microsoft.com/office/powerpoint/2010/main" val="1710071988"/>
      </p:ext>
    </p:extLst>
  </p:cSld>
  <p:clrMapOvr>
    <a:masterClrMapping/>
  </p:clrMapOvr>
  <mc:AlternateContent xmlns:mc="http://schemas.openxmlformats.org/markup-compatibility/2006" xmlns:p14="http://schemas.microsoft.com/office/powerpoint/2010/main">
    <mc:Choice Requires="p14">
      <p:transition spd="slow" p14:dur="2000" advTm="25138"/>
    </mc:Choice>
    <mc:Fallback xmlns="">
      <p:transition spd="slow" advTm="25138"/>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smtClean="0"/>
              <a:t>Discussion</a:t>
            </a:r>
            <a:endParaRPr lang="en-US" dirty="0"/>
          </a:p>
        </p:txBody>
      </p:sp>
      <p:sp>
        <p:nvSpPr>
          <p:cNvPr id="5123" name="Rectangle 3"/>
          <p:cNvSpPr>
            <a:spLocks noGrp="1" noChangeArrowheads="1"/>
          </p:cNvSpPr>
          <p:nvPr>
            <p:ph sz="quarter" idx="1"/>
          </p:nvPr>
        </p:nvSpPr>
        <p:spPr/>
        <p:txBody>
          <a:bodyPr/>
          <a:lstStyle/>
          <a:p>
            <a:pPr>
              <a:lnSpc>
                <a:spcPct val="80000"/>
              </a:lnSpc>
            </a:pPr>
            <a:r>
              <a:rPr lang="en-US" sz="1800" dirty="0"/>
              <a:t>Acute myeloid leukemia with t(8;16)(p11.2;p13.3) is </a:t>
            </a:r>
            <a:r>
              <a:rPr lang="en-US" sz="1800" b="1" dirty="0"/>
              <a:t>not yet a distinct entity </a:t>
            </a:r>
            <a:r>
              <a:rPr lang="en-US" sz="1800" dirty="0"/>
              <a:t>in the WHO 2008 Classification</a:t>
            </a:r>
          </a:p>
          <a:p>
            <a:pPr>
              <a:lnSpc>
                <a:spcPct val="80000"/>
              </a:lnSpc>
            </a:pPr>
            <a:r>
              <a:rPr lang="en-US" sz="1800" dirty="0"/>
              <a:t>An </a:t>
            </a:r>
            <a:r>
              <a:rPr lang="en-US" sz="1800" b="1" dirty="0"/>
              <a:t>aggressive</a:t>
            </a:r>
            <a:r>
              <a:rPr lang="en-US" sz="1800" dirty="0"/>
              <a:t> course is typical, but evidence for disseminated intravascular coagulation and </a:t>
            </a:r>
            <a:r>
              <a:rPr lang="en-US" sz="1800" dirty="0" err="1"/>
              <a:t>hemophagocytosis</a:t>
            </a:r>
            <a:r>
              <a:rPr lang="en-US" sz="1800" dirty="0"/>
              <a:t> must be sought</a:t>
            </a:r>
          </a:p>
          <a:p>
            <a:pPr>
              <a:lnSpc>
                <a:spcPct val="80000"/>
              </a:lnSpc>
            </a:pPr>
            <a:r>
              <a:rPr lang="en-US" sz="1800" b="1" dirty="0"/>
              <a:t>Pediatric AML with t(8;16) is underrepresented in recent literature </a:t>
            </a:r>
            <a:r>
              <a:rPr lang="en-US" sz="1800" dirty="0"/>
              <a:t>but shows similar features to adult cases</a:t>
            </a:r>
          </a:p>
          <a:p>
            <a:pPr>
              <a:lnSpc>
                <a:spcPct val="80000"/>
              </a:lnSpc>
            </a:pPr>
            <a:r>
              <a:rPr lang="en-US" sz="1800" dirty="0"/>
              <a:t>Diagnostic pearls include:</a:t>
            </a:r>
          </a:p>
          <a:p>
            <a:pPr>
              <a:lnSpc>
                <a:spcPct val="80000"/>
              </a:lnSpc>
            </a:pPr>
            <a:r>
              <a:rPr lang="en-US" sz="1800" dirty="0" err="1"/>
              <a:t>Monocytic</a:t>
            </a:r>
            <a:r>
              <a:rPr lang="en-US" sz="1800" dirty="0"/>
              <a:t>/</a:t>
            </a:r>
            <a:r>
              <a:rPr lang="en-US" sz="1800" dirty="0" err="1"/>
              <a:t>monoblastic</a:t>
            </a:r>
            <a:r>
              <a:rPr lang="en-US" sz="1800" dirty="0"/>
              <a:t> differentiation with </a:t>
            </a:r>
            <a:r>
              <a:rPr lang="en-US" sz="1800" dirty="0" err="1"/>
              <a:t>cytoplasmic</a:t>
            </a:r>
            <a:r>
              <a:rPr lang="en-US" sz="1800" dirty="0"/>
              <a:t> vacuolization2,3</a:t>
            </a:r>
          </a:p>
          <a:p>
            <a:pPr>
              <a:lnSpc>
                <a:spcPct val="80000"/>
              </a:lnSpc>
            </a:pPr>
            <a:r>
              <a:rPr lang="en-US" sz="1800" dirty="0"/>
              <a:t>MPO/NSE dual positivity – how to classify?</a:t>
            </a:r>
          </a:p>
          <a:p>
            <a:pPr>
              <a:lnSpc>
                <a:spcPct val="80000"/>
              </a:lnSpc>
            </a:pPr>
            <a:r>
              <a:rPr lang="en-US" sz="1800" dirty="0"/>
              <a:t>CD34-/CD117- blasts that often show CD56 and may rarely have dim </a:t>
            </a:r>
            <a:r>
              <a:rPr lang="en-US" sz="1800" dirty="0" err="1"/>
              <a:t>TdT</a:t>
            </a:r>
            <a:r>
              <a:rPr lang="en-US" sz="1800" dirty="0"/>
              <a:t> expression</a:t>
            </a:r>
          </a:p>
          <a:p>
            <a:pPr>
              <a:lnSpc>
                <a:spcPct val="80000"/>
              </a:lnSpc>
            </a:pPr>
            <a:r>
              <a:rPr lang="en-US" sz="1800" dirty="0"/>
              <a:t> The 8p11 fusion gene, MYST3 (MOZ), is involved in both de novo and therapy-related cases1,2 and may be crucial in the understanding of </a:t>
            </a:r>
            <a:r>
              <a:rPr lang="en-US" sz="1800" dirty="0" err="1"/>
              <a:t>leukemogenesis</a:t>
            </a:r>
            <a:r>
              <a:rPr lang="en-US" sz="1800" dirty="0"/>
              <a:t>, which could provide therapeutic targets</a:t>
            </a:r>
          </a:p>
          <a:p>
            <a:pPr>
              <a:lnSpc>
                <a:spcPct val="80000"/>
              </a:lnSpc>
            </a:pPr>
            <a:r>
              <a:rPr lang="en-US" sz="1800" dirty="0"/>
              <a:t>With further investigation, </a:t>
            </a:r>
            <a:r>
              <a:rPr lang="en-US" sz="1800" b="1" dirty="0"/>
              <a:t>AML with t(8;16)(p11.2;p13.3) may meet criteria to stand alone as a distinct diagnostic entity</a:t>
            </a:r>
          </a:p>
          <a:p>
            <a:pPr>
              <a:lnSpc>
                <a:spcPct val="80000"/>
              </a:lnSpc>
            </a:pPr>
            <a:endParaRPr lang="en-US" sz="1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7888" y="1447800"/>
            <a:ext cx="8863712" cy="3614575"/>
          </a:xfrm>
          <a:prstGeom prst="rect">
            <a:avLst/>
          </a:prstGeom>
        </p:spPr>
      </p:pic>
    </p:spTree>
    <p:extLst>
      <p:ext uri="{BB962C8B-B14F-4D97-AF65-F5344CB8AC3E}">
        <p14:creationId xmlns:p14="http://schemas.microsoft.com/office/powerpoint/2010/main" val="2489390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dirty="0" smtClean="0"/>
              <a:t>Findings</a:t>
            </a:r>
            <a:endParaRPr lang="en-US" dirty="0"/>
          </a:p>
        </p:txBody>
      </p:sp>
      <p:sp>
        <p:nvSpPr>
          <p:cNvPr id="3075" name="Rectangle 3"/>
          <p:cNvSpPr>
            <a:spLocks noGrp="1" noChangeArrowheads="1"/>
          </p:cNvSpPr>
          <p:nvPr>
            <p:ph sz="quarter" idx="1"/>
          </p:nvPr>
        </p:nvSpPr>
        <p:spPr/>
        <p:txBody>
          <a:bodyPr>
            <a:normAutofit/>
          </a:bodyPr>
          <a:lstStyle/>
          <a:p>
            <a:pPr>
              <a:buNone/>
            </a:pPr>
            <a:endParaRPr lang="en-US" b="1" dirty="0"/>
          </a:p>
          <a:p>
            <a:r>
              <a:rPr lang="en-US" dirty="0" smtClean="0"/>
              <a:t>62 pediatric patients from 18 countries </a:t>
            </a:r>
            <a:r>
              <a:rPr lang="en-US" dirty="0" smtClean="0"/>
              <a:t>(median </a:t>
            </a:r>
            <a:r>
              <a:rPr lang="en-US" dirty="0" smtClean="0"/>
              <a:t>age: 1.2 years), 2 therapy related</a:t>
            </a:r>
          </a:p>
          <a:p>
            <a:r>
              <a:rPr lang="en-US" dirty="0" smtClean="0"/>
              <a:t>7 congenital cases showed spontaneous resolution but 4 relapsed eventually</a:t>
            </a:r>
          </a:p>
          <a:p>
            <a:r>
              <a:rPr lang="en-US" dirty="0" err="1" smtClean="0"/>
              <a:t>extramedullary</a:t>
            </a:r>
            <a:r>
              <a:rPr lang="en-US" dirty="0" smtClean="0"/>
              <a:t> disease: 66%</a:t>
            </a:r>
          </a:p>
          <a:p>
            <a:r>
              <a:rPr lang="en-US" dirty="0" smtClean="0"/>
              <a:t>CNS involvement: 15%</a:t>
            </a:r>
          </a:p>
          <a:p>
            <a:r>
              <a:rPr lang="en-US" dirty="0" smtClean="0"/>
              <a:t>DIC: 39</a:t>
            </a:r>
            <a:r>
              <a:rPr lang="en-US" dirty="0" smtClean="0"/>
              <a:t>%</a:t>
            </a:r>
            <a:endParaRPr lang="en-US" dirty="0" smtClean="0"/>
          </a:p>
          <a:p>
            <a:pPr marL="0" indent="0">
              <a:buNone/>
            </a:pP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smtClean="0"/>
              <a:t>Conclusion</a:t>
            </a:r>
            <a:endParaRPr lang="en-US" dirty="0"/>
          </a:p>
        </p:txBody>
      </p:sp>
      <p:sp>
        <p:nvSpPr>
          <p:cNvPr id="4099" name="Rectangle 3"/>
          <p:cNvSpPr>
            <a:spLocks noGrp="1" noChangeArrowheads="1"/>
          </p:cNvSpPr>
          <p:nvPr>
            <p:ph sz="quarter" idx="1"/>
          </p:nvPr>
        </p:nvSpPr>
        <p:spPr/>
        <p:txBody>
          <a:bodyPr/>
          <a:lstStyle/>
          <a:p>
            <a:pPr>
              <a:lnSpc>
                <a:spcPct val="90000"/>
              </a:lnSpc>
            </a:pPr>
            <a:r>
              <a:rPr lang="en-US" dirty="0"/>
              <a:t>t(8;16)(p11.2;p13.3) or 8p11.2 </a:t>
            </a:r>
            <a:r>
              <a:rPr lang="en-US" i="1" dirty="0"/>
              <a:t>MYST3 </a:t>
            </a:r>
            <a:r>
              <a:rPr lang="en-US" dirty="0"/>
              <a:t>rearrangements are recurrent cytogenetic abnormalities in acute myeloid leukemia and may best be </a:t>
            </a:r>
            <a:r>
              <a:rPr lang="en-US" b="1" dirty="0"/>
              <a:t>distinct in the WHO </a:t>
            </a:r>
            <a:r>
              <a:rPr lang="en-US" dirty="0" smtClean="0"/>
              <a:t>classification</a:t>
            </a:r>
            <a:endParaRPr lang="en-US" dirty="0"/>
          </a:p>
          <a:p>
            <a:pPr>
              <a:lnSpc>
                <a:spcPct val="90000"/>
              </a:lnSpc>
            </a:pPr>
            <a:r>
              <a:rPr lang="en-US" dirty="0" smtClean="0"/>
              <a:t>An </a:t>
            </a:r>
            <a:r>
              <a:rPr lang="en-US" b="1" dirty="0"/>
              <a:t>aggressive</a:t>
            </a:r>
            <a:r>
              <a:rPr lang="en-US" dirty="0"/>
              <a:t> clinical course is typical (including DIC)</a:t>
            </a:r>
          </a:p>
          <a:p>
            <a:pPr>
              <a:lnSpc>
                <a:spcPct val="90000"/>
              </a:lnSpc>
            </a:pPr>
            <a:r>
              <a:rPr lang="en-US" b="1" dirty="0"/>
              <a:t>Pediatric </a:t>
            </a:r>
            <a:r>
              <a:rPr lang="en-US" dirty="0"/>
              <a:t>AML with t(8;16) is </a:t>
            </a:r>
            <a:r>
              <a:rPr lang="en-US" b="1" dirty="0"/>
              <a:t>underrepresented</a:t>
            </a:r>
            <a:r>
              <a:rPr lang="en-US" dirty="0"/>
              <a:t> but </a:t>
            </a:r>
            <a:r>
              <a:rPr lang="en-US" b="1" dirty="0"/>
              <a:t>may present as a congenital leukemia </a:t>
            </a:r>
            <a:endParaRPr lang="en-US" dirty="0"/>
          </a:p>
          <a:p>
            <a:pPr>
              <a:lnSpc>
                <a:spcPct val="90000"/>
              </a:lnSpc>
            </a:pPr>
            <a:r>
              <a:rPr lang="en-US" b="1" dirty="0"/>
              <a:t>Spontaneous remissions </a:t>
            </a:r>
            <a:r>
              <a:rPr lang="en-US" b="1" dirty="0" smtClean="0"/>
              <a:t>common but clinical follow up very important</a:t>
            </a:r>
            <a:endParaRPr lang="en-US"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References</a:t>
            </a:r>
          </a:p>
        </p:txBody>
      </p:sp>
      <p:sp>
        <p:nvSpPr>
          <p:cNvPr id="6147" name="Rectangle 3"/>
          <p:cNvSpPr>
            <a:spLocks noGrp="1" noChangeArrowheads="1"/>
          </p:cNvSpPr>
          <p:nvPr>
            <p:ph sz="quarter" idx="1"/>
          </p:nvPr>
        </p:nvSpPr>
        <p:spPr/>
        <p:txBody>
          <a:bodyPr>
            <a:normAutofit fontScale="92500" lnSpcReduction="20000"/>
          </a:bodyPr>
          <a:lstStyle/>
          <a:p>
            <a:pPr marL="273050" indent="-273050">
              <a:lnSpc>
                <a:spcPct val="80000"/>
              </a:lnSpc>
            </a:pPr>
            <a:r>
              <a:rPr lang="en-US" sz="1600" dirty="0" err="1" smtClean="0"/>
              <a:t>Haferlach</a:t>
            </a:r>
            <a:r>
              <a:rPr lang="en-US" sz="1600" dirty="0" smtClean="0"/>
              <a:t> T et al. AML with translocation t(8;16)(p11;p13) demonstrates unique </a:t>
            </a:r>
            <a:r>
              <a:rPr lang="en-US" sz="1600" dirty="0" err="1" smtClean="0"/>
              <a:t>cytomorphological</a:t>
            </a:r>
            <a:r>
              <a:rPr lang="en-US" sz="1600" dirty="0" smtClean="0"/>
              <a:t>, cytogenetic, molecular, and prognostic features. Leukemia 2009;23:934-943.</a:t>
            </a:r>
          </a:p>
          <a:p>
            <a:pPr marL="273050" indent="-273050">
              <a:lnSpc>
                <a:spcPct val="80000"/>
              </a:lnSpc>
            </a:pPr>
            <a:r>
              <a:rPr lang="en-US" sz="1600" dirty="0" err="1" smtClean="0"/>
              <a:t>Gervais</a:t>
            </a:r>
            <a:r>
              <a:rPr lang="en-US" sz="1600" dirty="0" smtClean="0"/>
              <a:t> C, </a:t>
            </a:r>
            <a:r>
              <a:rPr lang="en-US" sz="1600" dirty="0" err="1" smtClean="0"/>
              <a:t>Murati</a:t>
            </a:r>
            <a:r>
              <a:rPr lang="en-US" sz="1600" dirty="0" smtClean="0"/>
              <a:t> A, </a:t>
            </a:r>
            <a:r>
              <a:rPr lang="en-US" sz="1600" dirty="0" err="1" smtClean="0"/>
              <a:t>Helias</a:t>
            </a:r>
            <a:r>
              <a:rPr lang="en-US" sz="1600" dirty="0" smtClean="0"/>
              <a:t> C, et al. Acute myeloid </a:t>
            </a:r>
            <a:r>
              <a:rPr lang="en-US" sz="1600" dirty="0" err="1" smtClean="0"/>
              <a:t>leukaemia</a:t>
            </a:r>
            <a:r>
              <a:rPr lang="en-US" sz="1600" dirty="0" smtClean="0"/>
              <a:t> with 8p11 (MYST3) rearrangement: an integrated </a:t>
            </a:r>
            <a:r>
              <a:rPr lang="en-US" sz="1600" dirty="0" err="1" smtClean="0"/>
              <a:t>cytologic</a:t>
            </a:r>
            <a:r>
              <a:rPr lang="en-US" sz="1600" dirty="0" smtClean="0"/>
              <a:t>, cytogenetic and molecular study by the </a:t>
            </a:r>
            <a:r>
              <a:rPr lang="en-US" sz="1600" dirty="0" err="1" smtClean="0"/>
              <a:t>groupe</a:t>
            </a:r>
            <a:r>
              <a:rPr lang="en-US" sz="1600" dirty="0" smtClean="0"/>
              <a:t> francophone de </a:t>
            </a:r>
            <a:r>
              <a:rPr lang="en-US" sz="1600" dirty="0" err="1" smtClean="0"/>
              <a:t>cytogenetique</a:t>
            </a:r>
            <a:r>
              <a:rPr lang="en-US" sz="1600" dirty="0" smtClean="0"/>
              <a:t> </a:t>
            </a:r>
            <a:r>
              <a:rPr lang="en-US" sz="1600" dirty="0" err="1" smtClean="0"/>
              <a:t>hematologique</a:t>
            </a:r>
            <a:r>
              <a:rPr lang="en-US" sz="1600" dirty="0" smtClean="0"/>
              <a:t>. </a:t>
            </a:r>
            <a:r>
              <a:rPr lang="en-US" sz="1600" i="1" dirty="0" smtClean="0"/>
              <a:t>Leukemia </a:t>
            </a:r>
            <a:r>
              <a:rPr lang="en-US" sz="1600" dirty="0" smtClean="0"/>
              <a:t>2008;22:1567-1575.</a:t>
            </a:r>
          </a:p>
          <a:p>
            <a:pPr marL="273050" indent="-273050">
              <a:lnSpc>
                <a:spcPct val="80000"/>
              </a:lnSpc>
            </a:pPr>
            <a:r>
              <a:rPr lang="en-US" sz="1600" dirty="0" smtClean="0"/>
              <a:t> Stark B, </a:t>
            </a:r>
            <a:r>
              <a:rPr lang="en-US" sz="1600" dirty="0" err="1" smtClean="0"/>
              <a:t>Resnitzky</a:t>
            </a:r>
            <a:r>
              <a:rPr lang="en-US" sz="1600" dirty="0" smtClean="0"/>
              <a:t> P, </a:t>
            </a:r>
            <a:r>
              <a:rPr lang="en-US" sz="1600" dirty="0" err="1" smtClean="0"/>
              <a:t>Jeison</a:t>
            </a:r>
            <a:r>
              <a:rPr lang="en-US" sz="1600" dirty="0" smtClean="0"/>
              <a:t> M, et al. A distinct subtype of M4/M5 acute </a:t>
            </a:r>
            <a:r>
              <a:rPr lang="en-US" sz="1600" dirty="0" err="1" smtClean="0"/>
              <a:t>myeloblastic</a:t>
            </a:r>
            <a:r>
              <a:rPr lang="en-US" sz="1600" dirty="0" smtClean="0"/>
              <a:t> leukemia (AML) associated with t(8:16)(p11:p13), in a patient with the variant t(8:19)(p11:q13)--case report and review of the literature. </a:t>
            </a:r>
            <a:r>
              <a:rPr lang="en-US" sz="1600" i="1" dirty="0" err="1" smtClean="0"/>
              <a:t>Leuk</a:t>
            </a:r>
            <a:r>
              <a:rPr lang="en-US" sz="1600" i="1" dirty="0" smtClean="0"/>
              <a:t> Res </a:t>
            </a:r>
            <a:r>
              <a:rPr lang="en-US" sz="1600" dirty="0" smtClean="0"/>
              <a:t>1995;19:367-379. </a:t>
            </a:r>
          </a:p>
          <a:p>
            <a:pPr marL="273050" lvl="0" indent="-273050"/>
            <a:r>
              <a:rPr lang="en-US" sz="1600" dirty="0" smtClean="0"/>
              <a:t>Bakst R, Tallman M, </a:t>
            </a:r>
            <a:r>
              <a:rPr lang="en-US" sz="1600" dirty="0" err="1" smtClean="0"/>
              <a:t>Douer</a:t>
            </a:r>
            <a:r>
              <a:rPr lang="en-US" sz="1600" dirty="0" smtClean="0"/>
              <a:t> D, </a:t>
            </a:r>
            <a:r>
              <a:rPr lang="en-US" sz="1600" dirty="0" err="1" smtClean="0"/>
              <a:t>Yahalom</a:t>
            </a:r>
            <a:r>
              <a:rPr lang="en-US" sz="1600" dirty="0" smtClean="0"/>
              <a:t>, J.  How I treat </a:t>
            </a:r>
            <a:r>
              <a:rPr lang="en-US" sz="1600" dirty="0" err="1" smtClean="0"/>
              <a:t>extramedullary</a:t>
            </a:r>
            <a:r>
              <a:rPr lang="en-US" sz="1600" dirty="0" smtClean="0"/>
              <a:t> acute myeloid leukemia. </a:t>
            </a:r>
            <a:r>
              <a:rPr lang="en-US" sz="1600" i="1" dirty="0" smtClean="0"/>
              <a:t>Blood </a:t>
            </a:r>
            <a:r>
              <a:rPr lang="en-US" sz="1600" dirty="0" smtClean="0"/>
              <a:t>(2011) 118 (14): 3785-3793</a:t>
            </a:r>
          </a:p>
          <a:p>
            <a:pPr marL="273050" lvl="0" indent="-273050"/>
            <a:r>
              <a:rPr lang="en-US" sz="1600" dirty="0" err="1" smtClean="0"/>
              <a:t>Bhatta</a:t>
            </a:r>
            <a:r>
              <a:rPr lang="en-US" sz="1600" dirty="0" smtClean="0"/>
              <a:t>, S et al.  Therapy-related myeloid sarcoma with an NPM1 mutation.  </a:t>
            </a:r>
            <a:r>
              <a:rPr lang="en-US" sz="1600" i="1" dirty="0" smtClean="0"/>
              <a:t>Leukemia &amp; Lymphoma </a:t>
            </a:r>
            <a:r>
              <a:rPr lang="en-US" sz="1600" dirty="0" smtClean="0"/>
              <a:t>(2010). 51 (11): 2130-2131</a:t>
            </a:r>
          </a:p>
          <a:p>
            <a:pPr marL="273050" lvl="0" indent="-273050"/>
            <a:r>
              <a:rPr lang="en-US" sz="1600" dirty="0" err="1" smtClean="0"/>
              <a:t>Classen</a:t>
            </a:r>
            <a:r>
              <a:rPr lang="en-US" sz="1600" dirty="0" smtClean="0"/>
              <a:t> C et al.  Spontaneous complete and sustained remission of a rearrangement CBP (16p13)-positive disseminated congenital </a:t>
            </a:r>
            <a:r>
              <a:rPr lang="en-US" sz="1600" dirty="0" err="1" smtClean="0"/>
              <a:t>myelosarcoma</a:t>
            </a:r>
            <a:r>
              <a:rPr lang="en-US" sz="1600" dirty="0" smtClean="0"/>
              <a:t>.  </a:t>
            </a:r>
            <a:r>
              <a:rPr lang="en-US" sz="1600" i="1" dirty="0" smtClean="0"/>
              <a:t>Ann </a:t>
            </a:r>
            <a:r>
              <a:rPr lang="en-US" sz="1600" i="1" dirty="0" err="1" smtClean="0"/>
              <a:t>Hematol</a:t>
            </a:r>
            <a:r>
              <a:rPr lang="en-US" sz="1600" dirty="0" smtClean="0"/>
              <a:t> (2005), 84: 274-275.</a:t>
            </a:r>
          </a:p>
          <a:p>
            <a:pPr marL="273050" lvl="0" indent="-273050"/>
            <a:r>
              <a:rPr lang="en-US" sz="1600" dirty="0" err="1" smtClean="0"/>
              <a:t>Gervais</a:t>
            </a:r>
            <a:r>
              <a:rPr lang="en-US" sz="1600" dirty="0" smtClean="0"/>
              <a:t> C et al.  Acute myeloid </a:t>
            </a:r>
            <a:r>
              <a:rPr lang="en-US" sz="1600" dirty="0" err="1" smtClean="0"/>
              <a:t>leukaemia</a:t>
            </a:r>
            <a:r>
              <a:rPr lang="en-US" sz="1600" dirty="0" smtClean="0"/>
              <a:t> with 8p11 (MYST3) </a:t>
            </a:r>
            <a:r>
              <a:rPr lang="en-US" sz="1600" dirty="0" err="1" smtClean="0"/>
              <a:t>reaarangement</a:t>
            </a:r>
            <a:r>
              <a:rPr lang="en-US" sz="1600" dirty="0" smtClean="0"/>
              <a:t>: an </a:t>
            </a:r>
            <a:r>
              <a:rPr lang="en-US" sz="1600" dirty="0" err="1" smtClean="0"/>
              <a:t>intergrated</a:t>
            </a:r>
            <a:r>
              <a:rPr lang="en-US" sz="1600" dirty="0" smtClean="0"/>
              <a:t> </a:t>
            </a:r>
            <a:r>
              <a:rPr lang="en-US" sz="1600" dirty="0" err="1" smtClean="0"/>
              <a:t>cytologic</a:t>
            </a:r>
            <a:r>
              <a:rPr lang="en-US" sz="1600" dirty="0" smtClean="0"/>
              <a:t>, cytogenetic and molecular study by the </a:t>
            </a:r>
            <a:r>
              <a:rPr lang="en-US" sz="1600" dirty="0" err="1" smtClean="0"/>
              <a:t>groupe</a:t>
            </a:r>
            <a:r>
              <a:rPr lang="en-US" sz="1600" dirty="0" smtClean="0"/>
              <a:t> francophone de </a:t>
            </a:r>
            <a:r>
              <a:rPr lang="en-US" sz="1600" dirty="0" err="1" smtClean="0"/>
              <a:t>cytogenetique</a:t>
            </a:r>
            <a:r>
              <a:rPr lang="en-US" sz="1600" dirty="0" smtClean="0"/>
              <a:t> </a:t>
            </a:r>
            <a:r>
              <a:rPr lang="en-US" sz="1600" dirty="0" err="1" smtClean="0"/>
              <a:t>hematologique</a:t>
            </a:r>
            <a:r>
              <a:rPr lang="en-US" sz="1600" dirty="0" smtClean="0"/>
              <a:t>. </a:t>
            </a:r>
            <a:r>
              <a:rPr lang="en-US" sz="1600" i="1" dirty="0" smtClean="0"/>
              <a:t>Leukemia</a:t>
            </a:r>
            <a:r>
              <a:rPr lang="en-US" sz="1600" dirty="0" smtClean="0"/>
              <a:t> (2008) 22: 1567-1575.</a:t>
            </a:r>
          </a:p>
          <a:p>
            <a:pPr marL="273050" lvl="0" indent="-273050"/>
            <a:r>
              <a:rPr lang="en-US" sz="1600" dirty="0" err="1" smtClean="0"/>
              <a:t>Quensel</a:t>
            </a:r>
            <a:r>
              <a:rPr lang="en-US" sz="1600" dirty="0" smtClean="0"/>
              <a:t> B, et al.  Therapy-related acute myeloid leukemia with t(8;21), </a:t>
            </a:r>
            <a:r>
              <a:rPr lang="en-US" sz="1600" dirty="0" err="1" smtClean="0"/>
              <a:t>inv</a:t>
            </a:r>
            <a:r>
              <a:rPr lang="en-US" sz="1600" dirty="0" smtClean="0"/>
              <a:t>(16), and t(8;16): A report on 25 cases and review of the literature. </a:t>
            </a:r>
            <a:r>
              <a:rPr lang="en-US" sz="1600" i="1" dirty="0" smtClean="0"/>
              <a:t>J of Clinical Oncology</a:t>
            </a:r>
            <a:r>
              <a:rPr lang="en-US" sz="1600" dirty="0" smtClean="0"/>
              <a:t> (1993) 11 (12): 2370-2379.</a:t>
            </a:r>
          </a:p>
          <a:p>
            <a:pPr marL="273050" lvl="0" indent="-273050"/>
            <a:r>
              <a:rPr lang="en-US" sz="1600" dirty="0" smtClean="0"/>
              <a:t>Reinhardt D, </a:t>
            </a:r>
            <a:r>
              <a:rPr lang="en-US" sz="1600" dirty="0" err="1" smtClean="0"/>
              <a:t>Creutzig</a:t>
            </a:r>
            <a:r>
              <a:rPr lang="en-US" sz="1600" dirty="0" smtClean="0"/>
              <a:t> U. Isolated </a:t>
            </a:r>
            <a:r>
              <a:rPr lang="en-US" sz="1600" dirty="0" err="1" smtClean="0"/>
              <a:t>Myelosarcoma</a:t>
            </a:r>
            <a:r>
              <a:rPr lang="en-US" sz="1600" dirty="0" smtClean="0"/>
              <a:t> in Children – Update and Review. </a:t>
            </a:r>
            <a:r>
              <a:rPr lang="en-US" sz="1600" i="1" dirty="0" smtClean="0"/>
              <a:t>Leukemia &amp; Lymphoma </a:t>
            </a:r>
            <a:r>
              <a:rPr lang="en-US" sz="1600" dirty="0" smtClean="0"/>
              <a:t>(2002). 43(3): 565-574.</a:t>
            </a:r>
          </a:p>
          <a:p>
            <a:endParaRPr lang="en-US" sz="1600" dirty="0" smtClean="0"/>
          </a:p>
          <a:p>
            <a:pPr marL="609600" indent="-609600">
              <a:lnSpc>
                <a:spcPct val="80000"/>
              </a:lnSpc>
            </a:pPr>
            <a:endParaRPr lang="en-US" sz="1600" dirty="0"/>
          </a:p>
          <a:p>
            <a:pPr marL="609600" indent="-609600">
              <a:lnSpc>
                <a:spcPct val="80000"/>
              </a:lnSpc>
            </a:pPr>
            <a:endParaRPr lang="en-US" sz="2400" b="1" dirty="0"/>
          </a:p>
          <a:p>
            <a:pPr marL="609600" indent="-609600">
              <a:lnSpc>
                <a:spcPct val="80000"/>
              </a:lnSpc>
            </a:pPr>
            <a:endParaRPr lang="en-US"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IMG_1420"/>
          <p:cNvPicPr>
            <a:picLocks noChangeAspect="1" noChangeArrowheads="1"/>
          </p:cNvPicPr>
          <p:nvPr/>
        </p:nvPicPr>
        <p:blipFill>
          <a:blip r:embed="rId2" cstate="print"/>
          <a:srcRect t="5556" b="13889"/>
          <a:stretch>
            <a:fillRect/>
          </a:stretch>
        </p:blipFill>
        <p:spPr bwMode="auto">
          <a:xfrm>
            <a:off x="1600200" y="0"/>
            <a:ext cx="59944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001000" cy="1828800"/>
          </a:xfrm>
        </p:spPr>
        <p:txBody>
          <a:bodyPr>
            <a:normAutofit fontScale="90000"/>
          </a:bodyPr>
          <a:lstStyle/>
          <a:p>
            <a:r>
              <a:rPr lang="en-US" sz="3100" dirty="0" smtClean="0"/>
              <a:t>Acute myeloid </a:t>
            </a:r>
            <a:r>
              <a:rPr lang="en-US" sz="3100" dirty="0" err="1" smtClean="0"/>
              <a:t>leukaemia</a:t>
            </a:r>
            <a:r>
              <a:rPr lang="en-US" sz="3100" dirty="0" smtClean="0"/>
              <a:t> with 8p11 (MYST3) rearrangement: an integrated </a:t>
            </a:r>
            <a:r>
              <a:rPr lang="en-US" sz="3100" dirty="0" err="1" smtClean="0"/>
              <a:t>cytologic</a:t>
            </a:r>
            <a:r>
              <a:rPr lang="en-US" sz="3100" dirty="0" smtClean="0"/>
              <a:t>, cytogenetic and molecular study by the </a:t>
            </a:r>
            <a:r>
              <a:rPr lang="en-US" sz="3100" dirty="0" err="1" smtClean="0"/>
              <a:t>groupe</a:t>
            </a:r>
            <a:r>
              <a:rPr lang="en-US" sz="3100" dirty="0" smtClean="0"/>
              <a:t> francophone de </a:t>
            </a:r>
            <a:r>
              <a:rPr lang="en-US" sz="3100" dirty="0" err="1" smtClean="0"/>
              <a:t>cytogenetique</a:t>
            </a:r>
            <a:r>
              <a:rPr lang="en-US" sz="3100" dirty="0" smtClean="0"/>
              <a:t> </a:t>
            </a:r>
            <a:r>
              <a:rPr lang="en-US" sz="3100" dirty="0" err="1" smtClean="0"/>
              <a:t>hematologique</a:t>
            </a:r>
            <a:r>
              <a:rPr lang="en-US" dirty="0" smtClean="0"/>
              <a:t/>
            </a:r>
            <a:br>
              <a:rPr lang="en-US" dirty="0" smtClean="0"/>
            </a:br>
            <a:endParaRPr lang="en-US" dirty="0"/>
          </a:p>
        </p:txBody>
      </p:sp>
      <p:sp>
        <p:nvSpPr>
          <p:cNvPr id="3" name="Content Placeholder 2"/>
          <p:cNvSpPr>
            <a:spLocks noGrp="1"/>
          </p:cNvSpPr>
          <p:nvPr>
            <p:ph sz="quarter" idx="1"/>
          </p:nvPr>
        </p:nvSpPr>
        <p:spPr>
          <a:xfrm>
            <a:off x="685800" y="2667000"/>
            <a:ext cx="8001000" cy="3459163"/>
          </a:xfrm>
        </p:spPr>
        <p:txBody>
          <a:bodyPr>
            <a:normAutofit/>
          </a:bodyPr>
          <a:lstStyle/>
          <a:p>
            <a:pPr>
              <a:buNone/>
            </a:pPr>
            <a:endParaRPr lang="en-US" dirty="0" smtClean="0"/>
          </a:p>
          <a:p>
            <a:pPr>
              <a:buNone/>
            </a:pPr>
            <a:r>
              <a:rPr lang="en-US" sz="1600" dirty="0" smtClean="0"/>
              <a:t>        C Gervais1,18, A Murati2,18, C Helias1, S Struski1, A Eischen1, E Lippert3, I Tigaud4, D Penther5, C Bastard5, F Mugneret6, B Poppe7,F Speleman7, P Talmant8, J </a:t>
            </a:r>
            <a:r>
              <a:rPr lang="en-US" sz="1600" dirty="0" err="1" smtClean="0"/>
              <a:t>VanDen</a:t>
            </a:r>
            <a:r>
              <a:rPr lang="en-US" sz="1600" dirty="0" smtClean="0"/>
              <a:t> Akker9, L Baranger10, C Barin11, I Luquet12, N Nadal13, F Nguyen-Khac14, O Maarek15, C Herens16, D Sainty2, G Flandrin17, D Birnbaum2, M-J Mozziconacci2 and M Lessard1</a:t>
            </a:r>
            <a:r>
              <a:rPr lang="fr-FR" sz="1600" dirty="0" smtClean="0"/>
              <a:t>1Laboratoire d’He´</a:t>
            </a:r>
            <a:r>
              <a:rPr lang="fr-FR" sz="1600" dirty="0" err="1" smtClean="0"/>
              <a:t>matologie</a:t>
            </a:r>
            <a:r>
              <a:rPr lang="fr-FR" sz="1600" dirty="0" smtClean="0"/>
              <a:t>, CHU de </a:t>
            </a:r>
            <a:r>
              <a:rPr lang="fr-FR" sz="1600" dirty="0" err="1" smtClean="0"/>
              <a:t>Hautepierre</a:t>
            </a:r>
            <a:r>
              <a:rPr lang="fr-FR" sz="1600" dirty="0" smtClean="0"/>
              <a:t>, Strasbourg, France; 2Institut Paoli-</a:t>
            </a:r>
            <a:r>
              <a:rPr lang="fr-FR" sz="1600" dirty="0" err="1" smtClean="0"/>
              <a:t>Calmettes</a:t>
            </a:r>
            <a:r>
              <a:rPr lang="fr-FR" sz="1600" dirty="0" smtClean="0"/>
              <a:t>, Centre</a:t>
            </a:r>
            <a:endParaRPr lang="en-US" sz="1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685800"/>
            <a:ext cx="8229600" cy="1143000"/>
          </a:xfrm>
        </p:spPr>
        <p:txBody>
          <a:bodyPr>
            <a:normAutofit fontScale="90000"/>
          </a:bodyPr>
          <a:lstStyle/>
          <a:p>
            <a:r>
              <a:rPr lang="en-US" sz="4000" dirty="0"/>
              <a:t>Acute Myeloid </a:t>
            </a:r>
            <a:r>
              <a:rPr lang="en-US" sz="4000" dirty="0" err="1"/>
              <a:t>Leukaemia</a:t>
            </a:r>
            <a:r>
              <a:rPr lang="en-US" sz="4000" dirty="0"/>
              <a:t> and</a:t>
            </a:r>
            <a:br>
              <a:rPr lang="en-US" sz="4000" dirty="0"/>
            </a:br>
            <a:r>
              <a:rPr lang="en-US" sz="4000" dirty="0"/>
              <a:t>Related Precursor </a:t>
            </a:r>
            <a:r>
              <a:rPr lang="en-US" sz="4000" dirty="0" err="1" smtClean="0"/>
              <a:t>Neoplasms</a:t>
            </a:r>
            <a:r>
              <a:rPr lang="en-US" sz="4000" dirty="0" smtClean="0"/>
              <a:t> (WHO)</a:t>
            </a:r>
            <a:r>
              <a:rPr lang="en-US" sz="4000" dirty="0"/>
              <a:t/>
            </a:r>
            <a:br>
              <a:rPr lang="en-US" sz="4000" dirty="0"/>
            </a:br>
            <a:endParaRPr lang="en-US" sz="4000" dirty="0"/>
          </a:p>
        </p:txBody>
      </p:sp>
      <p:sp>
        <p:nvSpPr>
          <p:cNvPr id="15363" name="Rectangle 3"/>
          <p:cNvSpPr>
            <a:spLocks noGrp="1" noChangeArrowheads="1"/>
          </p:cNvSpPr>
          <p:nvPr>
            <p:ph sz="quarter" idx="1"/>
          </p:nvPr>
        </p:nvSpPr>
        <p:spPr/>
        <p:txBody>
          <a:bodyPr/>
          <a:lstStyle/>
          <a:p>
            <a:pPr>
              <a:lnSpc>
                <a:spcPct val="90000"/>
              </a:lnSpc>
            </a:pPr>
            <a:r>
              <a:rPr lang="en-US" sz="2800" b="1" dirty="0"/>
              <a:t>Acute </a:t>
            </a:r>
            <a:r>
              <a:rPr lang="en-US" sz="2800" b="1" dirty="0" smtClean="0"/>
              <a:t>myeloid </a:t>
            </a:r>
            <a:r>
              <a:rPr lang="en-US" sz="2800" b="1" dirty="0" err="1"/>
              <a:t>leukaemia</a:t>
            </a:r>
            <a:r>
              <a:rPr lang="en-US" sz="2800" b="1" dirty="0"/>
              <a:t> with recurrent genetic abnormalities</a:t>
            </a:r>
          </a:p>
          <a:p>
            <a:pPr>
              <a:lnSpc>
                <a:spcPct val="90000"/>
              </a:lnSpc>
            </a:pPr>
            <a:r>
              <a:rPr lang="en-US" sz="2800" dirty="0"/>
              <a:t>Acute myeloid </a:t>
            </a:r>
            <a:r>
              <a:rPr lang="en-US" sz="2800" dirty="0" err="1"/>
              <a:t>leukaemia</a:t>
            </a:r>
            <a:r>
              <a:rPr lang="en-US" sz="2800" dirty="0"/>
              <a:t> with </a:t>
            </a:r>
            <a:r>
              <a:rPr lang="en-US" sz="2800" dirty="0" err="1"/>
              <a:t>myelodysplasia</a:t>
            </a:r>
            <a:r>
              <a:rPr lang="en-US" sz="2800" dirty="0"/>
              <a:t>-related changes</a:t>
            </a:r>
          </a:p>
          <a:p>
            <a:pPr>
              <a:lnSpc>
                <a:spcPct val="90000"/>
              </a:lnSpc>
            </a:pPr>
            <a:r>
              <a:rPr lang="en-US" sz="2800" dirty="0" smtClean="0"/>
              <a:t>Therapy-related </a:t>
            </a:r>
            <a:r>
              <a:rPr lang="en-US" sz="2800" dirty="0"/>
              <a:t>myeloid </a:t>
            </a:r>
            <a:r>
              <a:rPr lang="en-US" sz="2800" dirty="0" err="1"/>
              <a:t>neoplasms</a:t>
            </a:r>
            <a:endParaRPr lang="en-US" sz="2800" dirty="0"/>
          </a:p>
          <a:p>
            <a:pPr>
              <a:lnSpc>
                <a:spcPct val="90000"/>
              </a:lnSpc>
            </a:pPr>
            <a:r>
              <a:rPr lang="en-US" sz="2800" b="1" dirty="0"/>
              <a:t>Acute myeloid </a:t>
            </a:r>
            <a:r>
              <a:rPr lang="en-US" sz="2800" b="1" dirty="0" err="1"/>
              <a:t>leukaemia</a:t>
            </a:r>
            <a:r>
              <a:rPr lang="en-US" sz="2800" b="1" dirty="0"/>
              <a:t>, not otherwise specified</a:t>
            </a:r>
          </a:p>
          <a:p>
            <a:pPr>
              <a:lnSpc>
                <a:spcPct val="90000"/>
              </a:lnSpc>
            </a:pPr>
            <a:r>
              <a:rPr lang="en-US" sz="2800" dirty="0"/>
              <a:t>Myeloid sarcoma</a:t>
            </a:r>
          </a:p>
          <a:p>
            <a:pPr>
              <a:lnSpc>
                <a:spcPct val="90000"/>
              </a:lnSpc>
            </a:pPr>
            <a:r>
              <a:rPr lang="en-US" sz="2800" dirty="0"/>
              <a:t>Myeloid proliferations related to Down syndrome</a:t>
            </a:r>
          </a:p>
          <a:p>
            <a:pPr>
              <a:lnSpc>
                <a:spcPct val="90000"/>
              </a:lnSpc>
            </a:pPr>
            <a:r>
              <a:rPr lang="en-US" sz="2800" dirty="0" err="1"/>
              <a:t>Blastic</a:t>
            </a:r>
            <a:r>
              <a:rPr lang="en-US" sz="2800" dirty="0"/>
              <a:t> </a:t>
            </a:r>
            <a:r>
              <a:rPr lang="en-US" sz="2800" dirty="0" err="1"/>
              <a:t>plasmacytoid</a:t>
            </a:r>
            <a:r>
              <a:rPr lang="en-US" sz="2800" dirty="0"/>
              <a:t> </a:t>
            </a:r>
            <a:r>
              <a:rPr lang="en-US" sz="2800" dirty="0" err="1"/>
              <a:t>dendritic</a:t>
            </a:r>
            <a:r>
              <a:rPr lang="en-US" sz="2800" dirty="0"/>
              <a:t> cell neoplasm</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p:cNvSpPr>
          <p:nvPr>
            <p:ph sz="quarter" idx="1"/>
          </p:nvPr>
        </p:nvSpPr>
        <p:spPr>
          <a:xfrm>
            <a:off x="457200" y="546100"/>
            <a:ext cx="8229600" cy="4525963"/>
          </a:xfrm>
        </p:spPr>
        <p:txBody>
          <a:bodyPr>
            <a:normAutofit lnSpcReduction="10000"/>
          </a:bodyPr>
          <a:lstStyle/>
          <a:p>
            <a:pPr>
              <a:lnSpc>
                <a:spcPct val="80000"/>
              </a:lnSpc>
              <a:buFont typeface="Arial" charset="0"/>
              <a:buNone/>
            </a:pPr>
            <a:r>
              <a:rPr lang="en-US" sz="2400" smtClean="0"/>
              <a:t>The 2008 revision of the World Health Organization (WHO) classification of myeloid neoplasms and acute leukemia: rationale and important changes</a:t>
            </a:r>
          </a:p>
          <a:p>
            <a:pPr>
              <a:lnSpc>
                <a:spcPct val="80000"/>
              </a:lnSpc>
              <a:buFont typeface="Arial" charset="0"/>
              <a:buNone/>
            </a:pPr>
            <a:r>
              <a:rPr lang="en-US" sz="2000" smtClean="0"/>
              <a:t>James W. Vardiman,</a:t>
            </a:r>
            <a:r>
              <a:rPr lang="en-US" sz="2000" baseline="30000" smtClean="0"/>
              <a:t>1</a:t>
            </a:r>
            <a:r>
              <a:rPr lang="en-US" sz="2000" smtClean="0"/>
              <a:t> Jüergen Thiele,</a:t>
            </a:r>
            <a:r>
              <a:rPr lang="en-US" sz="2000" baseline="30000" smtClean="0"/>
              <a:t>2</a:t>
            </a:r>
            <a:r>
              <a:rPr lang="en-US" sz="2000" smtClean="0"/>
              <a:t> Daniel A. Arber,</a:t>
            </a:r>
            <a:r>
              <a:rPr lang="en-US" sz="2000" baseline="30000" smtClean="0"/>
              <a:t>3</a:t>
            </a:r>
            <a:r>
              <a:rPr lang="en-US" sz="2000" smtClean="0"/>
              <a:t> Richard D. Brunning,</a:t>
            </a:r>
            <a:r>
              <a:rPr lang="en-US" sz="2000" baseline="30000" smtClean="0"/>
              <a:t>4</a:t>
            </a:r>
            <a:r>
              <a:rPr lang="en-US" sz="2000" smtClean="0"/>
              <a:t> Michael J. Borowitz,</a:t>
            </a:r>
            <a:r>
              <a:rPr lang="en-US" sz="2000" baseline="30000" smtClean="0"/>
              <a:t>5</a:t>
            </a:r>
            <a:r>
              <a:rPr lang="en-US" sz="2000" smtClean="0"/>
              <a:t> Anna Porwit,</a:t>
            </a:r>
            <a:r>
              <a:rPr lang="en-US" sz="2000" baseline="30000" smtClean="0"/>
              <a:t>6 </a:t>
            </a:r>
            <a:r>
              <a:rPr lang="en-US" sz="2000" smtClean="0"/>
              <a:t>Nancy Lee Harris,</a:t>
            </a:r>
            <a:r>
              <a:rPr lang="en-US" sz="2000" baseline="30000" smtClean="0"/>
              <a:t>7</a:t>
            </a:r>
            <a:r>
              <a:rPr lang="en-US" sz="2000" smtClean="0"/>
              <a:t> Michelle M. Le Beau,</a:t>
            </a:r>
            <a:r>
              <a:rPr lang="en-US" sz="2000" baseline="30000" smtClean="0"/>
              <a:t>8</a:t>
            </a:r>
            <a:r>
              <a:rPr lang="en-US" sz="2000" smtClean="0"/>
              <a:t> Eva Hellström-Lindberg,</a:t>
            </a:r>
            <a:r>
              <a:rPr lang="en-US" sz="2000" baseline="30000" smtClean="0"/>
              <a:t>9</a:t>
            </a:r>
            <a:r>
              <a:rPr lang="en-US" sz="2000" smtClean="0"/>
              <a:t> Ayalew Tefferi,</a:t>
            </a:r>
            <a:r>
              <a:rPr lang="en-US" sz="2000" baseline="30000" smtClean="0"/>
              <a:t>10</a:t>
            </a:r>
            <a:r>
              <a:rPr lang="en-US" sz="2000" smtClean="0"/>
              <a:t> and Clara D. Bloomfield</a:t>
            </a:r>
            <a:r>
              <a:rPr lang="en-US" sz="2000" baseline="30000" smtClean="0"/>
              <a:t>11</a:t>
            </a:r>
          </a:p>
          <a:p>
            <a:pPr>
              <a:lnSpc>
                <a:spcPct val="80000"/>
              </a:lnSpc>
              <a:buFont typeface="Arial" charset="0"/>
              <a:buNone/>
            </a:pPr>
            <a:endParaRPr lang="en-US" sz="1600" baseline="30000" smtClean="0"/>
          </a:p>
          <a:p>
            <a:pPr>
              <a:lnSpc>
                <a:spcPct val="80000"/>
              </a:lnSpc>
              <a:buFont typeface="Arial" charset="0"/>
              <a:buNone/>
            </a:pPr>
            <a:endParaRPr lang="en-US" sz="1600" baseline="30000" smtClean="0"/>
          </a:p>
          <a:p>
            <a:pPr>
              <a:lnSpc>
                <a:spcPct val="80000"/>
              </a:lnSpc>
              <a:buFont typeface="Arial" charset="0"/>
              <a:buNone/>
            </a:pPr>
            <a:endParaRPr lang="en-US" sz="1600" baseline="30000" smtClean="0"/>
          </a:p>
          <a:p>
            <a:pPr>
              <a:lnSpc>
                <a:spcPct val="80000"/>
              </a:lnSpc>
              <a:buFont typeface="Arial" charset="0"/>
              <a:buNone/>
            </a:pPr>
            <a:r>
              <a:rPr lang="en-US" sz="1600" baseline="30000" smtClean="0"/>
              <a:t>1</a:t>
            </a:r>
            <a:r>
              <a:rPr lang="en-US" sz="1600" smtClean="0"/>
              <a:t>Department of Pathology, University of Chicago, IL; </a:t>
            </a:r>
            <a:r>
              <a:rPr lang="en-US" sz="1600" baseline="30000" smtClean="0"/>
              <a:t>2</a:t>
            </a:r>
            <a:r>
              <a:rPr lang="en-US" sz="1600" smtClean="0"/>
              <a:t>Institute of Pathology, University of Cologne, Cologne, Germany; </a:t>
            </a:r>
            <a:r>
              <a:rPr lang="en-US" sz="1600" baseline="30000" smtClean="0"/>
              <a:t>3</a:t>
            </a:r>
            <a:r>
              <a:rPr lang="en-US" sz="1600" smtClean="0"/>
              <a:t>Department of Pathology, Stanford University Medical Center, CA; </a:t>
            </a:r>
            <a:r>
              <a:rPr lang="en-US" sz="1600" baseline="30000" smtClean="0"/>
              <a:t>4</a:t>
            </a:r>
            <a:r>
              <a:rPr lang="en-US" sz="1600" smtClean="0"/>
              <a:t>Department of Laboratory Medicine and Pathology, University of Minnesota, Minneapolis; </a:t>
            </a:r>
            <a:r>
              <a:rPr lang="en-US" sz="1600" baseline="30000" smtClean="0"/>
              <a:t>5</a:t>
            </a:r>
            <a:r>
              <a:rPr lang="en-US" sz="1600" smtClean="0"/>
              <a:t>Department of Pathology and Oncology, Johns Hopkins Medical Institutions, Baltimore, MD; </a:t>
            </a:r>
            <a:r>
              <a:rPr lang="en-US" sz="1600" baseline="30000" smtClean="0"/>
              <a:t>6</a:t>
            </a:r>
            <a:r>
              <a:rPr lang="en-US" sz="1600" smtClean="0"/>
              <a:t>Department of Pathology, Karolinska University Hospital, Stockholm, Sweden; </a:t>
            </a:r>
            <a:r>
              <a:rPr lang="en-US" sz="1600" baseline="30000" smtClean="0"/>
              <a:t>7</a:t>
            </a:r>
            <a:r>
              <a:rPr lang="en-US" sz="1600" smtClean="0"/>
              <a:t>Department of Pathology, Massachusetts General Hospital and Harvard Medical School, Boston; </a:t>
            </a:r>
            <a:r>
              <a:rPr lang="en-US" sz="1600" baseline="30000" smtClean="0"/>
              <a:t>8</a:t>
            </a:r>
            <a:r>
              <a:rPr lang="en-US" sz="1600" smtClean="0"/>
              <a:t>Section of Hematology/Oncology, University of Chicago, IL; </a:t>
            </a:r>
            <a:r>
              <a:rPr lang="en-US" sz="1600" baseline="30000" smtClean="0"/>
              <a:t>9</a:t>
            </a:r>
            <a:r>
              <a:rPr lang="en-US" sz="1600" smtClean="0"/>
              <a:t>Department of Medicine, Karolinska University Hospital, Stockholm, Sweden; </a:t>
            </a:r>
            <a:r>
              <a:rPr lang="en-US" sz="1600" baseline="30000" smtClean="0"/>
              <a:t>10</a:t>
            </a:r>
            <a:r>
              <a:rPr lang="en-US" sz="1600" smtClean="0"/>
              <a:t>Division of Hematology, Mayo Clinic, Rochester, MN; and </a:t>
            </a:r>
            <a:r>
              <a:rPr lang="en-US" sz="1600" baseline="30000" smtClean="0"/>
              <a:t>11</a:t>
            </a:r>
            <a:r>
              <a:rPr lang="en-US" sz="1600" smtClean="0"/>
              <a:t>Comprehensive Cancer Center, The Ohio State University, Columbus</a:t>
            </a:r>
          </a:p>
        </p:txBody>
      </p:sp>
      <p:sp>
        <p:nvSpPr>
          <p:cNvPr id="62468" name="Rectangle 4"/>
          <p:cNvSpPr>
            <a:spLocks noChangeArrowheads="1"/>
          </p:cNvSpPr>
          <p:nvPr/>
        </p:nvSpPr>
        <p:spPr bwMode="auto">
          <a:xfrm>
            <a:off x="1870075" y="6332538"/>
            <a:ext cx="5403850" cy="366712"/>
          </a:xfrm>
          <a:prstGeom prst="rect">
            <a:avLst/>
          </a:prstGeom>
          <a:noFill/>
          <a:ln w="9525">
            <a:noFill/>
            <a:miter lim="800000"/>
            <a:headEnd/>
            <a:tailEnd/>
          </a:ln>
          <a:effectLst/>
        </p:spPr>
        <p:txBody>
          <a:bodyPr wrap="none">
            <a:spAutoFit/>
          </a:bodyPr>
          <a:lstStyle/>
          <a:p>
            <a:r>
              <a:rPr lang="en-US"/>
              <a:t>BLOOD, 30 JULY 2009  VOLUME 114, NUMBER 5</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References</a:t>
            </a:r>
            <a:endParaRPr lang="en-US" dirty="0">
              <a:solidFill>
                <a:srgbClr val="000000"/>
              </a:solidFill>
            </a:endParaRPr>
          </a:p>
        </p:txBody>
      </p:sp>
      <p:sp>
        <p:nvSpPr>
          <p:cNvPr id="3" name="Content Placeholder 2"/>
          <p:cNvSpPr>
            <a:spLocks noGrp="1"/>
          </p:cNvSpPr>
          <p:nvPr>
            <p:ph sz="quarter" idx="1"/>
          </p:nvPr>
        </p:nvSpPr>
        <p:spPr/>
        <p:txBody>
          <a:bodyPr>
            <a:normAutofit fontScale="70000" lnSpcReduction="20000"/>
          </a:bodyPr>
          <a:lstStyle/>
          <a:p>
            <a:pPr lvl="0"/>
            <a:r>
              <a:rPr lang="en-US" dirty="0"/>
              <a:t>Bakst R, Tallman M, </a:t>
            </a:r>
            <a:r>
              <a:rPr lang="en-US" dirty="0" err="1"/>
              <a:t>Douer</a:t>
            </a:r>
            <a:r>
              <a:rPr lang="en-US" dirty="0"/>
              <a:t> D, </a:t>
            </a:r>
            <a:r>
              <a:rPr lang="en-US" dirty="0" err="1"/>
              <a:t>Yahalom</a:t>
            </a:r>
            <a:r>
              <a:rPr lang="en-US" dirty="0"/>
              <a:t>, J.  How I treat </a:t>
            </a:r>
            <a:r>
              <a:rPr lang="en-US" dirty="0" err="1"/>
              <a:t>extramedullary</a:t>
            </a:r>
            <a:r>
              <a:rPr lang="en-US" dirty="0"/>
              <a:t> acute myeloid leukemia. </a:t>
            </a:r>
            <a:r>
              <a:rPr lang="en-US" i="1" dirty="0"/>
              <a:t>Blood </a:t>
            </a:r>
            <a:r>
              <a:rPr lang="en-US" dirty="0"/>
              <a:t>(2011) 118 (14): 3785-3793</a:t>
            </a:r>
          </a:p>
          <a:p>
            <a:pPr lvl="0"/>
            <a:r>
              <a:rPr lang="en-US" dirty="0" err="1"/>
              <a:t>Bhatta</a:t>
            </a:r>
            <a:r>
              <a:rPr lang="en-US" dirty="0"/>
              <a:t>, S et al.  Therapy-related myeloid sarcoma with an NPM1 mutation.  </a:t>
            </a:r>
            <a:r>
              <a:rPr lang="en-US" i="1" dirty="0"/>
              <a:t>Leukemia &amp; Lymphoma </a:t>
            </a:r>
            <a:r>
              <a:rPr lang="en-US" dirty="0"/>
              <a:t>(2010). 51 (11): 2130-2131</a:t>
            </a:r>
          </a:p>
          <a:p>
            <a:pPr lvl="0"/>
            <a:r>
              <a:rPr lang="en-US" dirty="0" err="1"/>
              <a:t>Classen</a:t>
            </a:r>
            <a:r>
              <a:rPr lang="en-US" dirty="0"/>
              <a:t> C et al.  Spontaneous complete and sustained remission of a rearrangement CBP (16p13)-positive disseminated congenital </a:t>
            </a:r>
            <a:r>
              <a:rPr lang="en-US" dirty="0" err="1"/>
              <a:t>myelosarcoma</a:t>
            </a:r>
            <a:r>
              <a:rPr lang="en-US" dirty="0"/>
              <a:t>.  </a:t>
            </a:r>
            <a:r>
              <a:rPr lang="en-US" i="1" dirty="0"/>
              <a:t>Ann </a:t>
            </a:r>
            <a:r>
              <a:rPr lang="en-US" i="1" dirty="0" err="1"/>
              <a:t>Hematol</a:t>
            </a:r>
            <a:r>
              <a:rPr lang="en-US" dirty="0"/>
              <a:t> (2005), 84: 274-275.</a:t>
            </a:r>
          </a:p>
          <a:p>
            <a:pPr lvl="0"/>
            <a:r>
              <a:rPr lang="en-US" dirty="0" err="1"/>
              <a:t>Gervais</a:t>
            </a:r>
            <a:r>
              <a:rPr lang="en-US" dirty="0"/>
              <a:t> C et al.  Acute myeloid </a:t>
            </a:r>
            <a:r>
              <a:rPr lang="en-US" dirty="0" err="1"/>
              <a:t>leukaemia</a:t>
            </a:r>
            <a:r>
              <a:rPr lang="en-US" dirty="0"/>
              <a:t> with 8p11 (MYST3) </a:t>
            </a:r>
            <a:r>
              <a:rPr lang="en-US" dirty="0" err="1"/>
              <a:t>reaarangement</a:t>
            </a:r>
            <a:r>
              <a:rPr lang="en-US" dirty="0"/>
              <a:t>: an </a:t>
            </a:r>
            <a:r>
              <a:rPr lang="en-US" dirty="0" err="1"/>
              <a:t>intergrated</a:t>
            </a:r>
            <a:r>
              <a:rPr lang="en-US" dirty="0"/>
              <a:t> </a:t>
            </a:r>
            <a:r>
              <a:rPr lang="en-US" dirty="0" err="1"/>
              <a:t>cytologic</a:t>
            </a:r>
            <a:r>
              <a:rPr lang="en-US" dirty="0"/>
              <a:t>, cytogenetic and molecular study by the </a:t>
            </a:r>
            <a:r>
              <a:rPr lang="en-US" dirty="0" err="1"/>
              <a:t>groupe</a:t>
            </a:r>
            <a:r>
              <a:rPr lang="en-US" dirty="0"/>
              <a:t> francophone de </a:t>
            </a:r>
            <a:r>
              <a:rPr lang="en-US" dirty="0" err="1"/>
              <a:t>cytogenetique</a:t>
            </a:r>
            <a:r>
              <a:rPr lang="en-US" dirty="0"/>
              <a:t> </a:t>
            </a:r>
            <a:r>
              <a:rPr lang="en-US" dirty="0" err="1"/>
              <a:t>hematologique</a:t>
            </a:r>
            <a:r>
              <a:rPr lang="en-US" dirty="0"/>
              <a:t>. </a:t>
            </a:r>
            <a:r>
              <a:rPr lang="en-US" i="1" dirty="0"/>
              <a:t>Leukemia</a:t>
            </a:r>
            <a:r>
              <a:rPr lang="en-US" dirty="0"/>
              <a:t> (2008) 22: 1567-1575.</a:t>
            </a:r>
          </a:p>
          <a:p>
            <a:pPr lvl="0"/>
            <a:r>
              <a:rPr lang="en-US" dirty="0" err="1"/>
              <a:t>Quensel</a:t>
            </a:r>
            <a:r>
              <a:rPr lang="en-US" dirty="0"/>
              <a:t> B, et al.  Therapy-related acute myeloid leukemia with t(8;21), </a:t>
            </a:r>
            <a:r>
              <a:rPr lang="en-US" dirty="0" err="1"/>
              <a:t>inv</a:t>
            </a:r>
            <a:r>
              <a:rPr lang="en-US" dirty="0"/>
              <a:t>(16), and t(8;16): A report on 25 cases and review of the literature. </a:t>
            </a:r>
            <a:r>
              <a:rPr lang="en-US" i="1" dirty="0"/>
              <a:t>J of Clinical Oncology</a:t>
            </a:r>
            <a:r>
              <a:rPr lang="en-US" dirty="0"/>
              <a:t> (1993) 11 (12): 2370-2379.</a:t>
            </a:r>
          </a:p>
          <a:p>
            <a:pPr lvl="0"/>
            <a:r>
              <a:rPr lang="en-US" dirty="0"/>
              <a:t>Reinhardt D, </a:t>
            </a:r>
            <a:r>
              <a:rPr lang="en-US" dirty="0" err="1"/>
              <a:t>Creutzig</a:t>
            </a:r>
            <a:r>
              <a:rPr lang="en-US" dirty="0"/>
              <a:t> U. Isolated </a:t>
            </a:r>
            <a:r>
              <a:rPr lang="en-US" dirty="0" err="1"/>
              <a:t>Myelosarcoma</a:t>
            </a:r>
            <a:r>
              <a:rPr lang="en-US" dirty="0"/>
              <a:t> in Children – Update and Review. </a:t>
            </a:r>
            <a:r>
              <a:rPr lang="en-US" i="1" dirty="0"/>
              <a:t>Leukemia &amp; Lymphoma </a:t>
            </a:r>
            <a:r>
              <a:rPr lang="en-US" dirty="0"/>
              <a:t>(2002). 43(3): 565-574.</a:t>
            </a:r>
          </a:p>
          <a:p>
            <a:endParaRPr lang="en-US" dirty="0"/>
          </a:p>
        </p:txBody>
      </p:sp>
    </p:spTree>
    <p:extLst>
      <p:ext uri="{BB962C8B-B14F-4D97-AF65-F5344CB8AC3E}">
        <p14:creationId xmlns:p14="http://schemas.microsoft.com/office/powerpoint/2010/main" val="253036305"/>
      </p:ext>
    </p:extLst>
  </p:cSld>
  <p:clrMapOvr>
    <a:masterClrMapping/>
  </p:clrMapOvr>
  <mc:AlternateContent xmlns:mc="http://schemas.openxmlformats.org/markup-compatibility/2006" xmlns:p14="http://schemas.microsoft.com/office/powerpoint/2010/main">
    <mc:Choice Requires="p14">
      <p:transition spd="slow" p14:dur="2000" advTm="2787"/>
    </mc:Choice>
    <mc:Fallback xmlns="">
      <p:transition spd="slow" advTm="2787"/>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r>
              <a:rPr lang="en-US" sz="2800" dirty="0"/>
              <a:t>AML with balanced</a:t>
            </a:r>
            <a:br>
              <a:rPr lang="en-US" sz="2800" dirty="0"/>
            </a:br>
            <a:r>
              <a:rPr lang="en-US" sz="2800" dirty="0" smtClean="0"/>
              <a:t>translocations/inversions (WHO 2008 classification)</a:t>
            </a:r>
            <a:endParaRPr lang="en-US" sz="2800" dirty="0"/>
          </a:p>
        </p:txBody>
      </p:sp>
      <p:sp>
        <p:nvSpPr>
          <p:cNvPr id="16387" name="Rectangle 3"/>
          <p:cNvSpPr>
            <a:spLocks noGrp="1" noChangeArrowheads="1"/>
          </p:cNvSpPr>
          <p:nvPr>
            <p:ph sz="quarter" idx="1"/>
          </p:nvPr>
        </p:nvSpPr>
        <p:spPr/>
        <p:txBody>
          <a:bodyPr/>
          <a:lstStyle/>
          <a:p>
            <a:pPr>
              <a:lnSpc>
                <a:spcPct val="80000"/>
              </a:lnSpc>
            </a:pPr>
            <a:r>
              <a:rPr lang="en-US" sz="2000" dirty="0"/>
              <a:t>Acute myeloid </a:t>
            </a:r>
            <a:r>
              <a:rPr lang="en-US" sz="2000" dirty="0" err="1"/>
              <a:t>leukaemia</a:t>
            </a:r>
            <a:r>
              <a:rPr lang="en-US" sz="2000" dirty="0"/>
              <a:t> with t(8;21)(q22;q22); RUNX1·RUNX1T1</a:t>
            </a:r>
          </a:p>
          <a:p>
            <a:pPr>
              <a:lnSpc>
                <a:spcPct val="80000"/>
              </a:lnSpc>
            </a:pPr>
            <a:r>
              <a:rPr lang="en-US" sz="2000" dirty="0"/>
              <a:t>Acute myeloid </a:t>
            </a:r>
            <a:r>
              <a:rPr lang="en-US" sz="2000" dirty="0" err="1"/>
              <a:t>leukaemia</a:t>
            </a:r>
            <a:r>
              <a:rPr lang="en-US" sz="2000" dirty="0"/>
              <a:t> with </a:t>
            </a:r>
            <a:r>
              <a:rPr lang="en-US" sz="2000" dirty="0" err="1"/>
              <a:t>inv</a:t>
            </a:r>
            <a:r>
              <a:rPr lang="en-US" sz="2000" dirty="0"/>
              <a:t>(16)(p13.1q22) or t(16;16)(p13.1;q22); CBFB·MYH11</a:t>
            </a:r>
          </a:p>
          <a:p>
            <a:pPr>
              <a:lnSpc>
                <a:spcPct val="80000"/>
              </a:lnSpc>
            </a:pPr>
            <a:r>
              <a:rPr lang="en-US" sz="2000" dirty="0"/>
              <a:t>Acute </a:t>
            </a:r>
            <a:r>
              <a:rPr lang="en-US" sz="2000" dirty="0" err="1"/>
              <a:t>promyelocytic</a:t>
            </a:r>
            <a:r>
              <a:rPr lang="en-US" sz="2000" dirty="0"/>
              <a:t> leukemia with t(15;17)(q22;q12); PML-RARA</a:t>
            </a:r>
          </a:p>
          <a:p>
            <a:pPr>
              <a:lnSpc>
                <a:spcPct val="80000"/>
              </a:lnSpc>
            </a:pPr>
            <a:r>
              <a:rPr lang="en-US" sz="2000" dirty="0"/>
              <a:t>Acute myeloid </a:t>
            </a:r>
            <a:r>
              <a:rPr lang="en-US" sz="2000" dirty="0" err="1"/>
              <a:t>leukaemIa</a:t>
            </a:r>
            <a:r>
              <a:rPr lang="en-US" sz="2000" dirty="0"/>
              <a:t> with t(9;11)(p22;q23); MLLT3·MLL</a:t>
            </a:r>
          </a:p>
          <a:p>
            <a:pPr>
              <a:lnSpc>
                <a:spcPct val="80000"/>
              </a:lnSpc>
            </a:pPr>
            <a:r>
              <a:rPr lang="en-US" sz="2000" dirty="0"/>
              <a:t>Acute myeloid </a:t>
            </a:r>
            <a:r>
              <a:rPr lang="en-US" sz="2000" dirty="0" err="1"/>
              <a:t>leukaemia</a:t>
            </a:r>
            <a:r>
              <a:rPr lang="en-US" sz="2000" dirty="0"/>
              <a:t> with t(6;9)(p23;q34); DEK-NUP214</a:t>
            </a:r>
          </a:p>
          <a:p>
            <a:pPr>
              <a:lnSpc>
                <a:spcPct val="80000"/>
              </a:lnSpc>
            </a:pPr>
            <a:r>
              <a:rPr lang="en-US" sz="2000" dirty="0"/>
              <a:t>Acute myeloid </a:t>
            </a:r>
            <a:r>
              <a:rPr lang="en-US" sz="2000" dirty="0" err="1"/>
              <a:t>leukaemia</a:t>
            </a:r>
            <a:r>
              <a:rPr lang="en-US" sz="2000" dirty="0"/>
              <a:t> with </a:t>
            </a:r>
            <a:r>
              <a:rPr lang="en-US" sz="2000" dirty="0" err="1"/>
              <a:t>inv</a:t>
            </a:r>
            <a:r>
              <a:rPr lang="en-US" sz="2000" dirty="0"/>
              <a:t>(3)(q21q26.2) or t(3;3)(q2/;q26.2); RPN/·EVI1</a:t>
            </a:r>
          </a:p>
          <a:p>
            <a:pPr>
              <a:lnSpc>
                <a:spcPct val="80000"/>
              </a:lnSpc>
            </a:pPr>
            <a:r>
              <a:rPr lang="en-US" sz="2000" dirty="0"/>
              <a:t>Acute myeloid </a:t>
            </a:r>
            <a:r>
              <a:rPr lang="en-US" sz="2000" dirty="0" err="1"/>
              <a:t>leukaemia</a:t>
            </a:r>
            <a:r>
              <a:rPr lang="en-US" sz="2000" dirty="0"/>
              <a:t> (</a:t>
            </a:r>
            <a:r>
              <a:rPr lang="en-US" sz="2000" dirty="0" err="1" smtClean="0"/>
              <a:t>megakaryoblast</a:t>
            </a:r>
            <a:r>
              <a:rPr lang="en-US" sz="2000" dirty="0" err="1"/>
              <a:t>i</a:t>
            </a:r>
            <a:r>
              <a:rPr lang="en-US" sz="2000" dirty="0" err="1" smtClean="0"/>
              <a:t>c</a:t>
            </a:r>
            <a:r>
              <a:rPr lang="en-US" sz="2000" dirty="0"/>
              <a:t>) with t(1;22)(p13;q13); RBMI15-MKL1</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p:cNvPicPr>
            <a:picLocks noChangeAspect="1" noChangeArrowheads="1"/>
          </p:cNvPicPr>
          <p:nvPr/>
        </p:nvPicPr>
        <p:blipFill>
          <a:blip r:embed="rId2" cstate="print"/>
          <a:srcRect l="5624" t="11481" r="59584" b="1852"/>
          <a:stretch>
            <a:fillRect/>
          </a:stretch>
        </p:blipFill>
        <p:spPr bwMode="auto">
          <a:xfrm>
            <a:off x="0" y="838200"/>
            <a:ext cx="6324600" cy="4743450"/>
          </a:xfrm>
          <a:prstGeom prst="rect">
            <a:avLst/>
          </a:prstGeom>
          <a:noFill/>
          <a:ln w="9525">
            <a:noFill/>
            <a:miter lim="800000"/>
            <a:headEnd/>
            <a:tailEnd/>
          </a:ln>
          <a:effectLst/>
        </p:spPr>
      </p:pic>
      <p:sp>
        <p:nvSpPr>
          <p:cNvPr id="17416" name="Rectangle 8"/>
          <p:cNvSpPr>
            <a:spLocks noChangeArrowheads="1"/>
          </p:cNvSpPr>
          <p:nvPr/>
        </p:nvSpPr>
        <p:spPr bwMode="auto">
          <a:xfrm>
            <a:off x="6400800" y="838200"/>
            <a:ext cx="2590800" cy="5078314"/>
          </a:xfrm>
          <a:prstGeom prst="rect">
            <a:avLst/>
          </a:prstGeom>
          <a:noFill/>
          <a:ln w="9525">
            <a:noFill/>
            <a:miter lim="800000"/>
            <a:headEnd/>
            <a:tailEnd/>
          </a:ln>
          <a:effectLst/>
        </p:spPr>
        <p:txBody>
          <a:bodyPr>
            <a:spAutoFit/>
          </a:bodyPr>
          <a:lstStyle/>
          <a:p>
            <a:r>
              <a:rPr lang="en-US" dirty="0"/>
              <a:t>Pie chart  based on 246 patients analyzed </a:t>
            </a:r>
            <a:r>
              <a:rPr lang="en-US" dirty="0" smtClean="0"/>
              <a:t> </a:t>
            </a:r>
            <a:r>
              <a:rPr lang="en-US" dirty="0"/>
              <a:t>for the presence of  mutations in the NPM1 and CEBPA  genes, FLT3-ITD, FLT3-TKD and MLL-PTD. Each sector  indicates the percentage of patients harboring one </a:t>
            </a:r>
            <a:r>
              <a:rPr lang="en-US" dirty="0" smtClean="0"/>
              <a:t>or </a:t>
            </a:r>
            <a:r>
              <a:rPr lang="en-US" dirty="0"/>
              <a:t>more of the aforementioned mutations. WT indicates patients with only wild-type alleles of the genes testing</a:t>
            </a:r>
            <a:r>
              <a:rPr lang="en-US" dirty="0" smtClean="0"/>
              <a:t>.</a:t>
            </a:r>
          </a:p>
          <a:p>
            <a:r>
              <a:rPr lang="en-US" dirty="0" smtClean="0"/>
              <a:t>From </a:t>
            </a:r>
            <a:r>
              <a:rPr lang="en-US" dirty="0" err="1"/>
              <a:t>Mrozek</a:t>
            </a:r>
            <a:r>
              <a:rPr lang="en-US" dirty="0"/>
              <a:t> et </a:t>
            </a:r>
            <a:r>
              <a:rPr lang="en-US" dirty="0" smtClean="0"/>
              <a:t>al</a:t>
            </a:r>
            <a:r>
              <a:rPr lang="en-US" baseline="30000" dirty="0" smtClean="0"/>
              <a:t>*</a:t>
            </a:r>
            <a:r>
              <a:rPr lang="en-US" dirty="0" smtClean="0"/>
              <a:t> and </a:t>
            </a:r>
            <a:r>
              <a:rPr lang="en-US" dirty="0"/>
              <a:t>adapted from </a:t>
            </a:r>
            <a:r>
              <a:rPr lang="en-US" dirty="0" err="1"/>
              <a:t>Dohne</a:t>
            </a:r>
            <a:r>
              <a:rPr lang="en-US" dirty="0"/>
              <a:t> et </a:t>
            </a:r>
            <a:r>
              <a:rPr lang="en-US" dirty="0" smtClean="0"/>
              <a:t>al</a:t>
            </a:r>
            <a:r>
              <a:rPr lang="en-US" baseline="30000" dirty="0" smtClean="0"/>
              <a:t>**</a:t>
            </a:r>
            <a:endParaRPr lang="en-US" baseline="30000" dirty="0"/>
          </a:p>
        </p:txBody>
      </p:sp>
      <p:sp>
        <p:nvSpPr>
          <p:cNvPr id="2" name="Rectangle 1"/>
          <p:cNvSpPr/>
          <p:nvPr/>
        </p:nvSpPr>
        <p:spPr>
          <a:xfrm>
            <a:off x="152400" y="6019800"/>
            <a:ext cx="8763000" cy="646331"/>
          </a:xfrm>
          <a:prstGeom prst="rect">
            <a:avLst/>
          </a:prstGeom>
        </p:spPr>
        <p:txBody>
          <a:bodyPr wrap="square">
            <a:spAutoFit/>
          </a:bodyPr>
          <a:lstStyle/>
          <a:p>
            <a:r>
              <a:rPr lang="en-US" sz="900" baseline="30000" dirty="0" smtClean="0"/>
              <a:t>*</a:t>
            </a:r>
            <a:r>
              <a:rPr lang="en-US" sz="900" dirty="0" err="1"/>
              <a:t>Mrózek</a:t>
            </a:r>
            <a:r>
              <a:rPr lang="en-US" sz="900" dirty="0"/>
              <a:t> </a:t>
            </a:r>
            <a:r>
              <a:rPr lang="en-US" sz="900" dirty="0" smtClean="0"/>
              <a:t>K et al. Bloomfield CD. Blood. 2007 Jan 15;109(2):431-48. </a:t>
            </a:r>
            <a:r>
              <a:rPr lang="en-US" sz="900" dirty="0" err="1" smtClean="0"/>
              <a:t>Epub</a:t>
            </a:r>
            <a:r>
              <a:rPr lang="en-US" sz="900" dirty="0" smtClean="0"/>
              <a:t> 2006 Sep 7. Review.</a:t>
            </a:r>
          </a:p>
          <a:p>
            <a:r>
              <a:rPr lang="en-US" sz="900" dirty="0"/>
              <a:t>Mutant </a:t>
            </a:r>
            <a:r>
              <a:rPr lang="en-US" sz="900" dirty="0" err="1"/>
              <a:t>nucleophosmin</a:t>
            </a:r>
            <a:r>
              <a:rPr lang="en-US" sz="900" dirty="0"/>
              <a:t> (NPM1) predicts favorable prognosis in younger adults with acute myeloid leukemia and normal </a:t>
            </a:r>
            <a:r>
              <a:rPr lang="en-US" sz="900" dirty="0" err="1"/>
              <a:t>cytogenetics</a:t>
            </a:r>
            <a:r>
              <a:rPr lang="en-US" sz="900" dirty="0"/>
              <a:t>: interaction with other gene mutations.</a:t>
            </a:r>
          </a:p>
          <a:p>
            <a:r>
              <a:rPr lang="en-US" sz="900" baseline="30000" dirty="0" smtClean="0"/>
              <a:t>**</a:t>
            </a:r>
            <a:r>
              <a:rPr lang="en-US" sz="900" dirty="0" err="1" smtClean="0"/>
              <a:t>Döhner</a:t>
            </a:r>
            <a:r>
              <a:rPr lang="en-US" sz="900" dirty="0" smtClean="0"/>
              <a:t> K et al, Blood</a:t>
            </a:r>
            <a:r>
              <a:rPr lang="en-US" sz="900" dirty="0"/>
              <a:t>. 2005 Dec 1;106(12):3740-6.</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dirty="0" smtClean="0"/>
              <a:t>AML with t (8;16)</a:t>
            </a:r>
            <a:endParaRPr lang="en-US" dirty="0"/>
          </a:p>
        </p:txBody>
      </p:sp>
      <p:sp>
        <p:nvSpPr>
          <p:cNvPr id="10243" name="Rectangle 3"/>
          <p:cNvSpPr>
            <a:spLocks noGrp="1" noChangeArrowheads="1"/>
          </p:cNvSpPr>
          <p:nvPr>
            <p:ph sz="quarter" idx="1"/>
          </p:nvPr>
        </p:nvSpPr>
        <p:spPr/>
        <p:txBody>
          <a:bodyPr/>
          <a:lstStyle/>
          <a:p>
            <a:pPr>
              <a:lnSpc>
                <a:spcPct val="80000"/>
              </a:lnSpc>
            </a:pPr>
            <a:r>
              <a:rPr lang="en-US" sz="2000" dirty="0"/>
              <a:t>Initially reported as a malignant </a:t>
            </a:r>
            <a:r>
              <a:rPr lang="en-US" sz="2000" dirty="0" err="1"/>
              <a:t>histiocytosis</a:t>
            </a:r>
            <a:r>
              <a:rPr lang="en-US" sz="2000" dirty="0"/>
              <a:t> (Schouten et al), AML with t(8;16) commonly shows blast </a:t>
            </a:r>
            <a:r>
              <a:rPr lang="en-US" sz="2000" dirty="0" err="1"/>
              <a:t>hemophagocytosis</a:t>
            </a:r>
            <a:r>
              <a:rPr lang="en-US" sz="2000" dirty="0"/>
              <a:t>, DIC, and </a:t>
            </a:r>
            <a:r>
              <a:rPr lang="en-US" sz="2000" dirty="0" err="1"/>
              <a:t>extramedullary</a:t>
            </a:r>
            <a:r>
              <a:rPr lang="en-US" sz="2000" dirty="0"/>
              <a:t> infiltration</a:t>
            </a:r>
          </a:p>
          <a:p>
            <a:pPr>
              <a:lnSpc>
                <a:spcPct val="80000"/>
              </a:lnSpc>
            </a:pPr>
            <a:r>
              <a:rPr lang="en-US" sz="2000" dirty="0"/>
              <a:t>Often a </a:t>
            </a:r>
            <a:r>
              <a:rPr lang="en-US" sz="2000" b="1" dirty="0" err="1"/>
              <a:t>monocytoid</a:t>
            </a:r>
            <a:r>
              <a:rPr lang="en-US" sz="2000" dirty="0"/>
              <a:t> leukemia but difficult to classify based on unusual </a:t>
            </a:r>
            <a:r>
              <a:rPr lang="en-US" sz="2000" dirty="0" err="1"/>
              <a:t>cytochemical</a:t>
            </a:r>
            <a:r>
              <a:rPr lang="en-US" sz="2000" dirty="0"/>
              <a:t> staining (parallel MPO/NSE positivity in blasts).</a:t>
            </a:r>
          </a:p>
          <a:p>
            <a:pPr>
              <a:lnSpc>
                <a:spcPct val="80000"/>
              </a:lnSpc>
            </a:pPr>
            <a:r>
              <a:rPr lang="en-US" sz="2000" dirty="0"/>
              <a:t>Thought to be an initiating event in </a:t>
            </a:r>
            <a:r>
              <a:rPr lang="en-US" sz="2000" dirty="0" err="1"/>
              <a:t>leukemogenesis</a:t>
            </a:r>
            <a:r>
              <a:rPr lang="en-US" sz="2000" dirty="0"/>
              <a:t> and fuses MYST3 (8p11), which encodes for a </a:t>
            </a:r>
            <a:r>
              <a:rPr lang="en-US" sz="2000" dirty="0" err="1"/>
              <a:t>histone</a:t>
            </a:r>
            <a:r>
              <a:rPr lang="en-US" sz="2000" dirty="0"/>
              <a:t> </a:t>
            </a:r>
            <a:r>
              <a:rPr lang="en-US" sz="2000" dirty="0" err="1"/>
              <a:t>acetyltransferase</a:t>
            </a:r>
            <a:r>
              <a:rPr lang="en-US" sz="2000" dirty="0"/>
              <a:t>, to CREBBP (16p13), which encodes for a transcriptional co-activator and </a:t>
            </a:r>
            <a:r>
              <a:rPr lang="en-US" sz="2000" dirty="0" err="1"/>
              <a:t>acetyltransferase</a:t>
            </a:r>
            <a:r>
              <a:rPr lang="en-US" sz="2000" dirty="0"/>
              <a:t>, generating a novel fusion protein that</a:t>
            </a:r>
            <a:r>
              <a:rPr lang="en-US" sz="2000" b="1" dirty="0"/>
              <a:t> inhibits RUNX1 regulated transcription</a:t>
            </a:r>
            <a:r>
              <a:rPr lang="en-US" sz="2000" dirty="0"/>
              <a:t>, leading to differentiation block.</a:t>
            </a:r>
          </a:p>
          <a:p>
            <a:pPr>
              <a:lnSpc>
                <a:spcPct val="80000"/>
              </a:lnSpc>
            </a:pPr>
            <a:r>
              <a:rPr lang="en-US" sz="2000" b="1" dirty="0"/>
              <a:t>Variant translocations </a:t>
            </a:r>
            <a:r>
              <a:rPr lang="en-US" sz="2000" dirty="0"/>
              <a:t>related to t(8;16) include t(10;16)(q22;p13), t(8;22)(p11;q13), inv(8)(p11q13), t(8;20)(p11;q13) and show similar features, including blast </a:t>
            </a:r>
            <a:r>
              <a:rPr lang="en-US" sz="2000" dirty="0" err="1"/>
              <a:t>erythrophagocytosis</a:t>
            </a:r>
            <a:r>
              <a:rPr lang="en-US" sz="2000" dirty="0"/>
              <a:t>.</a:t>
            </a:r>
          </a:p>
          <a:p>
            <a:pPr>
              <a:lnSpc>
                <a:spcPct val="80000"/>
              </a:lnSpc>
            </a:pPr>
            <a:r>
              <a:rPr lang="en-US" sz="2000" dirty="0"/>
              <a:t>Although &gt;100 cases of t(8;16) have been reported, </a:t>
            </a:r>
            <a:r>
              <a:rPr lang="en-US" sz="2000" b="1" dirty="0"/>
              <a:t>infants and children are underrepresented</a:t>
            </a:r>
            <a:r>
              <a:rPr lang="en-US" sz="2000" dirty="0"/>
              <a:t> in recent studies</a:t>
            </a:r>
          </a:p>
          <a:p>
            <a:pPr>
              <a:lnSpc>
                <a:spcPct val="80000"/>
              </a:lnSpc>
            </a:pPr>
            <a:endParaRPr lang="en-US"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p>
        </p:txBody>
      </p:sp>
      <p:graphicFrame>
        <p:nvGraphicFramePr>
          <p:cNvPr id="99" name="Table 98"/>
          <p:cNvGraphicFramePr>
            <a:graphicFrameLocks noGrp="1"/>
          </p:cNvGraphicFramePr>
          <p:nvPr>
            <p:extLst>
              <p:ext uri="{D42A27DB-BD31-4B8C-83A1-F6EECF244321}">
                <p14:modId xmlns:p14="http://schemas.microsoft.com/office/powerpoint/2010/main" val="536578457"/>
              </p:ext>
            </p:extLst>
          </p:nvPr>
        </p:nvGraphicFramePr>
        <p:xfrm>
          <a:off x="76200" y="76200"/>
          <a:ext cx="8991600" cy="6158597"/>
        </p:xfrm>
        <a:graphic>
          <a:graphicData uri="http://schemas.openxmlformats.org/drawingml/2006/table">
            <a:tbl>
              <a:tblPr>
                <a:effectLst>
                  <a:outerShdw blurRad="50800" dist="38100" dir="5400000" algn="t" rotWithShape="0">
                    <a:prstClr val="black">
                      <a:alpha val="40000"/>
                    </a:prstClr>
                  </a:outerShdw>
                </a:effectLst>
              </a:tblPr>
              <a:tblGrid>
                <a:gridCol w="326954"/>
                <a:gridCol w="401141"/>
                <a:gridCol w="401141"/>
                <a:gridCol w="722054"/>
                <a:gridCol w="1203423"/>
                <a:gridCol w="802282"/>
                <a:gridCol w="1444108"/>
                <a:gridCol w="1684792"/>
                <a:gridCol w="962738"/>
                <a:gridCol w="1042967"/>
              </a:tblGrid>
              <a:tr h="538158">
                <a:tc gridSpan="10">
                  <a:txBody>
                    <a:bodyPr/>
                    <a:lstStyle/>
                    <a:p>
                      <a:pPr marL="0" marR="0" lvl="0" indent="0" algn="l" defTabSz="912813"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ea typeface="Calibri" pitchFamily="34" charset="0"/>
                          <a:cs typeface="Calibri" pitchFamily="34" charset="0"/>
                        </a:rPr>
                        <a:t>TABLE 1. </a:t>
                      </a:r>
                      <a:r>
                        <a:rPr kumimoji="0" lang="en-US" sz="2800" b="0" i="0" u="none" strike="noStrike" cap="none" normalizeH="0" baseline="0" dirty="0" smtClean="0">
                          <a:ln>
                            <a:noFill/>
                          </a:ln>
                          <a:solidFill>
                            <a:schemeClr val="tx1"/>
                          </a:solidFill>
                          <a:effectLst>
                            <a:outerShdw blurRad="38100" dist="38100" dir="2700000" algn="tl">
                              <a:srgbClr val="FFFFFF"/>
                            </a:outerShdw>
                          </a:effectLst>
                          <a:latin typeface="Calibri" pitchFamily="34" charset="0"/>
                          <a:ea typeface="Calibri" pitchFamily="34" charset="0"/>
                          <a:cs typeface="Calibri" pitchFamily="34" charset="0"/>
                        </a:rPr>
                        <a:t>Patient </a:t>
                      </a:r>
                      <a:r>
                        <a:rPr kumimoji="0" lang="en-US" sz="2800" b="0" i="0" u="none" strike="noStrike" cap="none" normalizeH="0" baseline="0" dirty="0" smtClean="0">
                          <a:ln>
                            <a:noFill/>
                          </a:ln>
                          <a:solidFill>
                            <a:schemeClr val="tx1"/>
                          </a:solidFill>
                          <a:effectLst>
                            <a:outerShdw blurRad="38100" dist="38100" dir="2700000" algn="tl">
                              <a:srgbClr val="FFFFFF"/>
                            </a:outerShdw>
                          </a:effectLst>
                          <a:latin typeface="Calibri" pitchFamily="34" charset="0"/>
                          <a:ea typeface="Calibri" pitchFamily="34" charset="0"/>
                          <a:cs typeface="Calibri" pitchFamily="34" charset="0"/>
                        </a:rPr>
                        <a:t>Characteristics/</a:t>
                      </a:r>
                      <a:r>
                        <a:rPr kumimoji="0" lang="en-US" sz="2800" b="0" i="0" u="none" strike="noStrike" cap="none" normalizeH="0" baseline="0" dirty="0" err="1" smtClean="0">
                          <a:ln>
                            <a:noFill/>
                          </a:ln>
                          <a:solidFill>
                            <a:schemeClr val="tx1"/>
                          </a:solidFill>
                          <a:effectLst>
                            <a:outerShdw blurRad="38100" dist="38100" dir="2700000" algn="tl">
                              <a:srgbClr val="FFFFFF"/>
                            </a:outerShdw>
                          </a:effectLst>
                          <a:latin typeface="Calibri" pitchFamily="34" charset="0"/>
                          <a:ea typeface="Calibri" pitchFamily="34" charset="0"/>
                          <a:cs typeface="Calibri" pitchFamily="34" charset="0"/>
                        </a:rPr>
                        <a:t>CHW,DenverCH</a:t>
                      </a:r>
                      <a:endParaRPr kumimoji="0" lang="en-US" sz="2400" b="0" i="0" u="none" strike="noStrike" cap="none" normalizeH="0" baseline="0" dirty="0" smtClean="0">
                        <a:ln>
                          <a:noFill/>
                        </a:ln>
                        <a:solidFill>
                          <a:schemeClr val="tx1"/>
                        </a:solidFill>
                        <a:effectLst>
                          <a:outerShdw blurRad="38100" dist="38100" dir="2700000" algn="tl">
                            <a:srgbClr val="FFFFFF"/>
                          </a:outerShdw>
                        </a:effectLst>
                        <a:latin typeface="Calibri" pitchFamily="34" charset="0"/>
                        <a:ea typeface="Calibri" pitchFamily="34" charset="0"/>
                        <a:cs typeface="Calibri" pitchFamily="34" charset="0"/>
                      </a:endParaRPr>
                    </a:p>
                  </a:txBody>
                  <a:tcPr marL="68580" marR="68580" marT="0" marB="0"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10949">
                <a:tc>
                  <a:txBody>
                    <a:bodyPr/>
                    <a:lstStyle/>
                    <a:p>
                      <a:pPr marL="0" marR="0" lvl="0" indent="0" algn="ctr" defTabSz="912813"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ea typeface="Calibri" pitchFamily="34" charset="0"/>
                        <a:cs typeface="Calibri" pitchFamily="34" charset="0"/>
                      </a:endParaRPr>
                    </a:p>
                  </a:txBody>
                  <a:tcPr marL="68580" marR="68580" marT="0" marB="0" anchor="ctr" horzOverflow="overflow">
                    <a:lnL w="5715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ea typeface="Calibri" pitchFamily="34" charset="0"/>
                          <a:cs typeface="Calibri" pitchFamily="34" charset="0"/>
                        </a:rPr>
                        <a:t>Age</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ea typeface="Calibri" pitchFamily="34" charset="0"/>
                          <a:cs typeface="Calibri" pitchFamily="34" charset="0"/>
                        </a:rPr>
                        <a:t>Sex</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ea typeface="Calibri" pitchFamily="34" charset="0"/>
                          <a:cs typeface="Calibri" pitchFamily="34" charset="0"/>
                        </a:rPr>
                        <a:t>WBC</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ea typeface="Calibri" pitchFamily="34" charset="0"/>
                          <a:cs typeface="Calibri" pitchFamily="34" charset="0"/>
                        </a:rPr>
                        <a:t>Sites</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ea typeface="Calibri" pitchFamily="34" charset="0"/>
                          <a:cs typeface="Calibri" pitchFamily="34" charset="0"/>
                        </a:rPr>
                        <a:t>Subtype</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ea typeface="Calibri" pitchFamily="34" charset="0"/>
                          <a:cs typeface="Calibri" pitchFamily="34" charset="0"/>
                        </a:rPr>
                        <a:t>Immunophenotype‡</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ea typeface="Calibri" pitchFamily="34" charset="0"/>
                          <a:cs typeface="Calibri" pitchFamily="34" charset="0"/>
                        </a:rPr>
                        <a:t>Karyotype</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ea typeface="Calibri" pitchFamily="34" charset="0"/>
                          <a:cs typeface="Calibri" pitchFamily="34" charset="0"/>
                        </a:rPr>
                        <a:t>DIC , </a:t>
                      </a:r>
                      <a:r>
                        <a:rPr kumimoji="0" lang="en-US" sz="1100" b="1" i="0" u="none" strike="noStrike" cap="none" normalizeH="0" baseline="0" dirty="0" err="1" smtClean="0">
                          <a:ln>
                            <a:noFill/>
                          </a:ln>
                          <a:solidFill>
                            <a:schemeClr val="tx1"/>
                          </a:solidFill>
                          <a:effectLst>
                            <a:outerShdw blurRad="38100" dist="38100" dir="2700000" algn="tl">
                              <a:srgbClr val="FFFFFF"/>
                            </a:outerShdw>
                          </a:effectLst>
                          <a:latin typeface="Calibri" pitchFamily="34" charset="0"/>
                          <a:ea typeface="Calibri" pitchFamily="34" charset="0"/>
                          <a:cs typeface="Calibri" pitchFamily="34" charset="0"/>
                        </a:rPr>
                        <a:t>Hemophago-cytosis</a:t>
                      </a:r>
                      <a:endParaRPr kumimoji="0" lang="en-US" sz="11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outerShdw blurRad="38100" dist="38100" dir="2700000" algn="tl">
                              <a:srgbClr val="FFFFFF"/>
                            </a:outerShdw>
                          </a:effectLst>
                          <a:latin typeface="Calibri" pitchFamily="34" charset="0"/>
                          <a:ea typeface="Calibri" pitchFamily="34" charset="0"/>
                          <a:cs typeface="Calibri" pitchFamily="34" charset="0"/>
                        </a:rPr>
                        <a:t>Outcome</a:t>
                      </a:r>
                    </a:p>
                  </a:txBody>
                  <a:tcPr marL="68580" marR="68580" marT="0" marB="0" anchor="ctr" horzOverflow="overflow">
                    <a:lnL w="12700" cap="flat" cmpd="sng" algn="ctr">
                      <a:solidFill>
                        <a:srgbClr val="FFFFFF"/>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r>
              <a:tr h="681265">
                <a:tc>
                  <a:txBody>
                    <a:bodyPr/>
                    <a:lstStyle/>
                    <a:p>
                      <a:pPr marL="0" marR="0" lvl="0" indent="0" algn="ctr" defTabSz="912813"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 1</a:t>
                      </a:r>
                    </a:p>
                  </a:txBody>
                  <a:tcPr marL="68580" marR="68580" marT="0" marB="0" anchor="ctr" horzOverflow="overflow">
                    <a:lnL w="5715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5y</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F</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algn="ctr"/>
                      <a:r>
                        <a:rPr lang="en-US" sz="1100" b="0" dirty="0" smtClean="0">
                          <a:latin typeface="Calibri" pitchFamily="34" charset="0"/>
                        </a:rPr>
                        <a:t>18,600/</a:t>
                      </a:r>
                      <a:r>
                        <a:rPr lang="en-US" sz="1100" b="0" dirty="0" err="1" smtClean="0">
                          <a:latin typeface="Calibri" pitchFamily="34" charset="0"/>
                        </a:rPr>
                        <a:t>ul</a:t>
                      </a:r>
                      <a:endParaRPr lang="en-US" sz="1100" b="0" dirty="0">
                        <a:latin typeface="Calibri" pitchFamily="34"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Bone marrow, peripheral blood</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De novo</a:t>
                      </a:r>
                    </a:p>
                    <a:p>
                      <a:pPr marL="0" marR="0" lvl="0" indent="0" algn="ctr" defTabSz="912813"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FAB M5a</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indent="0" algn="ctr" defTabSz="914359" rtl="0" eaLnBrk="1" fontAlgn="auto" latinLnBrk="0" hangingPunct="1">
                        <a:lnSpc>
                          <a:spcPct val="100000"/>
                        </a:lnSpc>
                        <a:spcBef>
                          <a:spcPts val="0"/>
                        </a:spcBef>
                        <a:spcAft>
                          <a:spcPts val="0"/>
                        </a:spcAft>
                        <a:buClrTx/>
                        <a:buSzTx/>
                        <a:buFontTx/>
                        <a:buNone/>
                        <a:tabLst/>
                        <a:defRPr/>
                      </a:pPr>
                      <a:r>
                        <a:rPr lang="en-US" sz="1100" b="0" dirty="0" smtClean="0">
                          <a:latin typeface="Calibri" pitchFamily="34" charset="0"/>
                        </a:rPr>
                        <a:t>CD34-,</a:t>
                      </a:r>
                      <a:r>
                        <a:rPr lang="en-US" sz="1100" b="0" baseline="0" dirty="0" smtClean="0">
                          <a:latin typeface="Calibri" pitchFamily="34" charset="0"/>
                        </a:rPr>
                        <a:t> CD117-, MPO+, NSE+</a:t>
                      </a:r>
                    </a:p>
                    <a:p>
                      <a:pPr marL="0" marR="0" indent="0" algn="ctr" defTabSz="914359" rtl="0" eaLnBrk="1" fontAlgn="auto" latinLnBrk="0" hangingPunct="1">
                        <a:lnSpc>
                          <a:spcPct val="100000"/>
                        </a:lnSpc>
                        <a:spcBef>
                          <a:spcPts val="0"/>
                        </a:spcBef>
                        <a:spcAft>
                          <a:spcPts val="0"/>
                        </a:spcAft>
                        <a:buClrTx/>
                        <a:buSzTx/>
                        <a:buFontTx/>
                        <a:buNone/>
                        <a:tabLst/>
                        <a:defRPr/>
                      </a:pPr>
                      <a:r>
                        <a:rPr lang="en-US" sz="1100" b="0" dirty="0" smtClean="0">
                          <a:latin typeface="Calibri" pitchFamily="34" charset="0"/>
                        </a:rPr>
                        <a:t>CD4+, CD56+, </a:t>
                      </a:r>
                      <a:r>
                        <a:rPr lang="en-US" sz="1100" b="0" dirty="0" err="1" smtClean="0">
                          <a:latin typeface="Calibri" pitchFamily="34" charset="0"/>
                        </a:rPr>
                        <a:t>TdT</a:t>
                      </a:r>
                      <a:r>
                        <a:rPr lang="en-US" sz="1100" b="0" dirty="0" smtClean="0">
                          <a:latin typeface="Calibri" pitchFamily="34" charset="0"/>
                        </a:rPr>
                        <a:t>-, CD163-</a:t>
                      </a:r>
                      <a:endParaRPr lang="en-US" sz="1100" b="0" dirty="0">
                        <a:latin typeface="Calibri" pitchFamily="34"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algn="ctr"/>
                      <a:r>
                        <a:rPr lang="en-US" sz="1100" b="0" dirty="0" smtClean="0">
                          <a:latin typeface="Calibri" pitchFamily="34" charset="0"/>
                        </a:rPr>
                        <a:t>46,XX,der(7)t(6;7)(q15;q31),</a:t>
                      </a:r>
                      <a:r>
                        <a:rPr lang="en-US" sz="1000" b="1" dirty="0" smtClean="0">
                          <a:latin typeface="Calibri" pitchFamily="34" charset="0"/>
                        </a:rPr>
                        <a:t>t(8;16)(p11.2;p13.3)</a:t>
                      </a:r>
                      <a:r>
                        <a:rPr lang="en-US" sz="1100" b="0" dirty="0" smtClean="0">
                          <a:latin typeface="Calibri" pitchFamily="34" charset="0"/>
                        </a:rPr>
                        <a:t>[14]/46,XY[6]</a:t>
                      </a:r>
                      <a:endParaRPr lang="en-US" sz="1100" b="0" dirty="0">
                        <a:latin typeface="Calibri" pitchFamily="34"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4359" rtl="0" eaLnBrk="1" fontAlgn="auto" latinLnBrk="0" hangingPunct="1">
                        <a:lnSpc>
                          <a:spcPct val="100000"/>
                        </a:lnSpc>
                        <a:spcBef>
                          <a:spcPts val="0"/>
                        </a:spcBef>
                        <a:spcAft>
                          <a:spcPts val="0"/>
                        </a:spcAft>
                        <a:buClrTx/>
                        <a:buSzTx/>
                        <a:buFontTx/>
                        <a:buNone/>
                        <a:tabLst/>
                        <a:defRPr/>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Minimal blast hemophagocytosis</a:t>
                      </a:r>
                      <a:endParaRPr lang="en-US" sz="1100" b="0" dirty="0"/>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Alive, 19 months s/p transplant</a:t>
                      </a:r>
                    </a:p>
                  </a:txBody>
                  <a:tcPr marL="68580" marR="68580" marT="0" marB="0" anchor="ctr" horzOverflow="overflow">
                    <a:lnL w="12700" cap="flat" cmpd="sng" algn="ctr">
                      <a:solidFill>
                        <a:srgbClr val="FFFFFF"/>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r>
              <a:tr h="1362531">
                <a:tc>
                  <a:txBody>
                    <a:bodyPr/>
                    <a:lstStyle/>
                    <a:p>
                      <a:pPr marL="0" marR="0" lvl="0" indent="0" algn="ctr" defTabSz="912813"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2</a:t>
                      </a:r>
                    </a:p>
                  </a:txBody>
                  <a:tcPr marL="68580" marR="68580" marT="0" marB="0" anchor="ctr" horzOverflow="overflow">
                    <a:lnL w="5715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8y</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F</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algn="ctr"/>
                      <a:endParaRPr lang="en-US" sz="1100" b="0" dirty="0">
                        <a:latin typeface="Calibri" pitchFamily="34"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Bone marrow, peripheral blood</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Therapy-related</a:t>
                      </a:r>
                    </a:p>
                    <a:p>
                      <a:pPr marL="0" marR="0" lvl="0" indent="0" algn="ctr" defTabSz="912813"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FAB M5b</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indent="0" algn="ctr" defTabSz="914359" rtl="0" eaLnBrk="1" fontAlgn="auto" latinLnBrk="0" hangingPunct="1">
                        <a:lnSpc>
                          <a:spcPct val="100000"/>
                        </a:lnSpc>
                        <a:spcBef>
                          <a:spcPts val="0"/>
                        </a:spcBef>
                        <a:spcAft>
                          <a:spcPts val="0"/>
                        </a:spcAft>
                        <a:buClrTx/>
                        <a:buSzTx/>
                        <a:buFontTx/>
                        <a:buNone/>
                        <a:tabLst/>
                        <a:defRPr/>
                      </a:pPr>
                      <a:r>
                        <a:rPr lang="en-US" sz="1100" b="0" dirty="0" smtClean="0">
                          <a:latin typeface="Calibri" pitchFamily="34" charset="0"/>
                        </a:rPr>
                        <a:t>CD34-, CD117?, MPO-, NSE+ </a:t>
                      </a:r>
                    </a:p>
                    <a:p>
                      <a:pPr marL="0" marR="0" indent="0" algn="ctr" defTabSz="914359" rtl="0" eaLnBrk="1" fontAlgn="auto" latinLnBrk="0" hangingPunct="1">
                        <a:lnSpc>
                          <a:spcPct val="100000"/>
                        </a:lnSpc>
                        <a:spcBef>
                          <a:spcPts val="0"/>
                        </a:spcBef>
                        <a:spcAft>
                          <a:spcPts val="0"/>
                        </a:spcAft>
                        <a:buClrTx/>
                        <a:buSzTx/>
                        <a:buFontTx/>
                        <a:buNone/>
                        <a:tabLst/>
                        <a:defRPr/>
                      </a:pPr>
                      <a:r>
                        <a:rPr lang="en-US" sz="1100" b="0" dirty="0" smtClean="0">
                          <a:latin typeface="Calibri" pitchFamily="34" charset="0"/>
                        </a:rPr>
                        <a:t>CD2+, CD19+, </a:t>
                      </a:r>
                      <a:r>
                        <a:rPr lang="en-US" sz="1100" b="0" dirty="0" err="1" smtClean="0">
                          <a:latin typeface="Calibri" pitchFamily="34" charset="0"/>
                        </a:rPr>
                        <a:t>TdT</a:t>
                      </a:r>
                      <a:r>
                        <a:rPr lang="en-US" sz="1100" b="0" dirty="0" smtClean="0">
                          <a:latin typeface="Calibri" pitchFamily="34" charset="0"/>
                        </a:rPr>
                        <a:t>-</a:t>
                      </a:r>
                      <a:endParaRPr lang="en-US" sz="1100" b="0" dirty="0">
                        <a:latin typeface="Calibri" pitchFamily="34"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algn="ctr"/>
                      <a:r>
                        <a:rPr lang="fr-FR" sz="800" b="0" dirty="0" smtClean="0">
                          <a:latin typeface="Calibri" pitchFamily="34" charset="0"/>
                        </a:rPr>
                        <a:t>46,</a:t>
                      </a:r>
                      <a:r>
                        <a:rPr lang="fr-FR" sz="800" b="0" dirty="0" err="1" smtClean="0">
                          <a:latin typeface="Calibri" pitchFamily="34" charset="0"/>
                        </a:rPr>
                        <a:t>XX,t</a:t>
                      </a:r>
                      <a:r>
                        <a:rPr lang="fr-FR" sz="800" b="0" dirty="0" smtClean="0">
                          <a:latin typeface="Calibri" pitchFamily="34" charset="0"/>
                        </a:rPr>
                        <a:t>(5;10)(p15.3;q24),</a:t>
                      </a:r>
                      <a:r>
                        <a:rPr lang="fr-FR" sz="800" b="0" dirty="0" err="1" smtClean="0">
                          <a:latin typeface="Calibri" pitchFamily="34" charset="0"/>
                        </a:rPr>
                        <a:t>del</a:t>
                      </a:r>
                      <a:r>
                        <a:rPr lang="fr-FR" sz="800" b="0" dirty="0" smtClean="0">
                          <a:latin typeface="Calibri" pitchFamily="34" charset="0"/>
                        </a:rPr>
                        <a:t>(7)(q31),</a:t>
                      </a:r>
                      <a:r>
                        <a:rPr lang="fr-FR" sz="1000" b="1" dirty="0" smtClean="0">
                          <a:latin typeface="Calibri" pitchFamily="34" charset="0"/>
                        </a:rPr>
                        <a:t>t(8;16)(p11.2;p13)</a:t>
                      </a:r>
                      <a:r>
                        <a:rPr lang="fr-FR" sz="1000" b="0" dirty="0" smtClean="0">
                          <a:latin typeface="Calibri" pitchFamily="34" charset="0"/>
                        </a:rPr>
                        <a:t>,</a:t>
                      </a:r>
                      <a:r>
                        <a:rPr lang="fr-FR" sz="800" b="0" dirty="0" err="1" smtClean="0">
                          <a:latin typeface="Calibri" pitchFamily="34" charset="0"/>
                        </a:rPr>
                        <a:t>inv</a:t>
                      </a:r>
                      <a:r>
                        <a:rPr lang="fr-FR" sz="800" b="0" dirty="0" smtClean="0">
                          <a:latin typeface="Calibri" pitchFamily="34" charset="0"/>
                        </a:rPr>
                        <a:t>(17)(p13q23)[16]/</a:t>
                      </a:r>
                    </a:p>
                    <a:p>
                      <a:pPr algn="ctr"/>
                      <a:r>
                        <a:rPr lang="fr-FR" sz="800" b="0" dirty="0" smtClean="0">
                          <a:latin typeface="Calibri" pitchFamily="34" charset="0"/>
                        </a:rPr>
                        <a:t>46,XX, t(1;15)(q21;q24),t(5;10)(p15.3;q24),t(6;7)(q27;p15),</a:t>
                      </a:r>
                      <a:r>
                        <a:rPr lang="fr-FR" sz="800" b="1" dirty="0" smtClean="0">
                          <a:latin typeface="Calibri" pitchFamily="34" charset="0"/>
                        </a:rPr>
                        <a:t>t</a:t>
                      </a:r>
                      <a:r>
                        <a:rPr lang="fr-FR" sz="1000" b="1" dirty="0" smtClean="0">
                          <a:latin typeface="Calibri" pitchFamily="34" charset="0"/>
                        </a:rPr>
                        <a:t>(8;16)(p11.2;p13)</a:t>
                      </a:r>
                      <a:r>
                        <a:rPr lang="fr-FR" sz="1000" b="0" dirty="0" smtClean="0">
                          <a:latin typeface="Calibri" pitchFamily="34" charset="0"/>
                        </a:rPr>
                        <a:t>,</a:t>
                      </a:r>
                      <a:r>
                        <a:rPr lang="fr-FR" sz="800" b="0" dirty="0" smtClean="0">
                          <a:latin typeface="Calibri" pitchFamily="34" charset="0"/>
                        </a:rPr>
                        <a:t>t(13;17) (q14;p13)[1]/</a:t>
                      </a:r>
                    </a:p>
                    <a:p>
                      <a:pPr algn="ctr"/>
                      <a:r>
                        <a:rPr lang="fr-FR" sz="800" b="0" dirty="0" smtClean="0">
                          <a:latin typeface="Calibri" pitchFamily="34" charset="0"/>
                        </a:rPr>
                        <a:t>46,XY[3]</a:t>
                      </a:r>
                      <a:endParaRPr lang="en-US" sz="800" b="0" dirty="0">
                        <a:latin typeface="Calibri" pitchFamily="34"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algn="ctr"/>
                      <a:r>
                        <a:rPr lang="en-US" sz="1100" b="0" dirty="0" smtClean="0"/>
                        <a:t>None</a:t>
                      </a:r>
                      <a:endParaRPr lang="en-US" sz="1100" b="0" dirty="0"/>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DOD, &lt;1 year following diagnosis</a:t>
                      </a:r>
                    </a:p>
                  </a:txBody>
                  <a:tcPr marL="68580" marR="68580" marT="0" marB="0" anchor="ctr" horzOverflow="overflow">
                    <a:lnL w="12700" cap="flat" cmpd="sng" algn="ctr">
                      <a:solidFill>
                        <a:srgbClr val="FFFFFF"/>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r>
              <a:tr h="1021898">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 3</a:t>
                      </a:r>
                    </a:p>
                  </a:txBody>
                  <a:tcPr marL="68580" marR="68580" marT="0" marB="0" anchor="ctr" horzOverflow="overflow">
                    <a:lnL w="5715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1m</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M</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381,000/</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ul</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Peripheral blood, skin, CSF</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De novo</a:t>
                      </a:r>
                    </a:p>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FAB M4</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algn="ctr">
                        <a:lnSpc>
                          <a:spcPct val="100000"/>
                        </a:lnSpc>
                      </a:pPr>
                      <a:r>
                        <a:rPr lang="en-US" sz="1100" b="0" dirty="0" smtClean="0">
                          <a:latin typeface="Calibri" pitchFamily="34" charset="0"/>
                        </a:rPr>
                        <a:t>CD34-, CD117-, MPO+, NSE+</a:t>
                      </a:r>
                    </a:p>
                    <a:p>
                      <a:pPr algn="ctr">
                        <a:lnSpc>
                          <a:spcPct val="100000"/>
                        </a:lnSpc>
                      </a:pPr>
                      <a:r>
                        <a:rPr lang="en-US" sz="1100" b="0" dirty="0" smtClean="0">
                          <a:latin typeface="Calibri" pitchFamily="34" charset="0"/>
                        </a:rPr>
                        <a:t>CD56(dim+), </a:t>
                      </a:r>
                      <a:r>
                        <a:rPr lang="en-US" sz="1100" b="0" dirty="0" err="1" smtClean="0">
                          <a:latin typeface="Calibri" pitchFamily="34" charset="0"/>
                        </a:rPr>
                        <a:t>TdT</a:t>
                      </a:r>
                      <a:r>
                        <a:rPr lang="en-US" sz="1100" b="0" dirty="0" smtClean="0">
                          <a:latin typeface="Calibri" pitchFamily="34" charset="0"/>
                        </a:rPr>
                        <a:t>(dim+)</a:t>
                      </a:r>
                      <a:endParaRPr lang="en-US" sz="1100" b="0" dirty="0">
                        <a:latin typeface="Calibri" pitchFamily="34"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4359" rtl="0" eaLnBrk="1" fontAlgn="auto" latinLnBrk="0" hangingPunct="1">
                        <a:lnSpc>
                          <a:spcPct val="100000"/>
                        </a:lnSpc>
                        <a:spcBef>
                          <a:spcPts val="0"/>
                        </a:spcBef>
                        <a:spcAft>
                          <a:spcPts val="0"/>
                        </a:spcAft>
                        <a:buClrTx/>
                        <a:buSzTx/>
                        <a:buFontTx/>
                        <a:buNone/>
                        <a:tabLst/>
                        <a:defRPr/>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46,XY,</a:t>
                      </a:r>
                      <a:r>
                        <a:rPr kumimoji="0" lang="en-US" sz="11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t(8;16)(p11.2;p13.3)</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[inc2]/46,XY[2]</a:t>
                      </a:r>
                      <a:endParaRPr lang="en-US" sz="1100" b="0" dirty="0"/>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4359" rtl="0" eaLnBrk="1" fontAlgn="auto" latinLnBrk="0" hangingPunct="1">
                        <a:lnSpc>
                          <a:spcPct val="100000"/>
                        </a:lnSpc>
                        <a:spcBef>
                          <a:spcPts val="0"/>
                        </a:spcBef>
                        <a:spcAft>
                          <a:spcPts val="0"/>
                        </a:spcAft>
                        <a:buClrTx/>
                        <a:buSzTx/>
                        <a:buFontTx/>
                        <a:buNone/>
                        <a:tabLst/>
                        <a:defRPr/>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DIC</a:t>
                      </a:r>
                      <a:endParaRPr lang="en-US" sz="1100" b="0" dirty="0"/>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Alive, 19 months s/p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reinduction</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and URD cord blood transplant</a:t>
                      </a:r>
                    </a:p>
                  </a:txBody>
                  <a:tcPr marL="68580" marR="68580" marT="0" marB="0" anchor="ctr" horzOverflow="overflow">
                    <a:lnL w="12700" cap="flat" cmpd="sng" algn="ctr">
                      <a:solidFill>
                        <a:srgbClr val="FFFFFF"/>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r>
              <a:tr h="1021898">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4</a:t>
                      </a:r>
                    </a:p>
                  </a:txBody>
                  <a:tcPr marL="68580" marR="68580" marT="0" marB="0" anchor="ctr" horzOverflow="overflow">
                    <a:lnL w="5715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14y</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F</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171,000/</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ul</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Peripheral blood, bone marrow</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De novo</a:t>
                      </a:r>
                    </a:p>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FAB M4</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algn="ctr">
                        <a:lnSpc>
                          <a:spcPct val="100000"/>
                        </a:lnSpc>
                      </a:pPr>
                      <a:r>
                        <a:rPr lang="en-US" sz="1100" b="0" dirty="0" smtClean="0">
                          <a:latin typeface="Calibri" pitchFamily="34" charset="0"/>
                        </a:rPr>
                        <a:t>CD34-, CD56+, CD15+, CD4+</a:t>
                      </a:r>
                      <a:endParaRPr lang="en-US" sz="1100" b="0" dirty="0">
                        <a:latin typeface="Calibri" pitchFamily="34"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4359" rtl="0" eaLnBrk="1" fontAlgn="auto" latinLnBrk="0" hangingPunct="1">
                        <a:lnSpc>
                          <a:spcPct val="100000"/>
                        </a:lnSpc>
                        <a:spcBef>
                          <a:spcPts val="0"/>
                        </a:spcBef>
                        <a:spcAft>
                          <a:spcPts val="0"/>
                        </a:spcAft>
                        <a:buClrTx/>
                        <a:buSzTx/>
                        <a:buFontTx/>
                        <a:buNone/>
                        <a:tabLst/>
                        <a:defRPr/>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t(8;16)(p11.2;p13.3)</a:t>
                      </a:r>
                    </a:p>
                    <a:p>
                      <a:pPr marL="0" marR="0" lvl="0" indent="0" algn="ctr" defTabSz="914359" rtl="0" eaLnBrk="1" fontAlgn="auto" latinLnBrk="0" hangingPunct="1">
                        <a:lnSpc>
                          <a:spcPct val="100000"/>
                        </a:lnSpc>
                        <a:spcBef>
                          <a:spcPts val="0"/>
                        </a:spcBef>
                        <a:spcAft>
                          <a:spcPts val="0"/>
                        </a:spcAft>
                        <a:buClrTx/>
                        <a:buSzTx/>
                        <a:buFontTx/>
                        <a:buNone/>
                        <a:tabLst/>
                        <a:defRPr/>
                      </a:pP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nuc</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ish</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(5’KAT6A, 3’ KAT6A)x2</a:t>
                      </a:r>
                    </a:p>
                    <a:p>
                      <a:pPr marL="0" marR="0" lvl="0" indent="0" algn="ctr" defTabSz="914359" rtl="0" eaLnBrk="1" fontAlgn="auto" latinLnBrk="0" hangingPunct="1">
                        <a:lnSpc>
                          <a:spcPct val="100000"/>
                        </a:lnSpc>
                        <a:spcBef>
                          <a:spcPts val="0"/>
                        </a:spcBef>
                        <a:spcAft>
                          <a:spcPts val="0"/>
                        </a:spcAft>
                        <a:buClrTx/>
                        <a:buSzTx/>
                        <a:buFontTx/>
                        <a:buNone/>
                        <a:tabLst/>
                        <a:defRPr/>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(5</a:t>
                      </a:r>
                      <a:r>
                        <a:rPr kumimoji="0" lang="en-US" sz="1100" b="0" i="0" u="none" strike="noStrike" cap="none" normalizeH="0" baseline="0" smtClean="0">
                          <a:ln>
                            <a:noFill/>
                          </a:ln>
                          <a:solidFill>
                            <a:schemeClr val="tx1"/>
                          </a:solidFill>
                          <a:effectLst/>
                          <a:latin typeface="Calibri" pitchFamily="34" charset="0"/>
                          <a:ea typeface="Calibri" pitchFamily="34" charset="0"/>
                          <a:cs typeface="Calibri" pitchFamily="34" charset="0"/>
                        </a:rPr>
                        <a:t>’KAT6A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sep</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3’ KAT6Ax1)[25/100]</a:t>
                      </a:r>
                      <a:endParaRPr lang="en-US" sz="1100" b="0" dirty="0"/>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4359" rtl="0" eaLnBrk="1" fontAlgn="auto" latinLnBrk="0" hangingPunct="1">
                        <a:lnSpc>
                          <a:spcPct val="100000"/>
                        </a:lnSpc>
                        <a:spcBef>
                          <a:spcPts val="0"/>
                        </a:spcBef>
                        <a:spcAft>
                          <a:spcPts val="0"/>
                        </a:spcAft>
                        <a:buClrTx/>
                        <a:buSzTx/>
                        <a:buFontTx/>
                        <a:buNone/>
                        <a:tabLst/>
                        <a:defRPr/>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DIC</a:t>
                      </a:r>
                    </a:p>
                    <a:p>
                      <a:pPr marL="0" marR="0" lvl="0" indent="0" algn="ctr" defTabSz="914359" rtl="0" eaLnBrk="1" fontAlgn="auto" latinLnBrk="0" hangingPunct="1">
                        <a:lnSpc>
                          <a:spcPct val="100000"/>
                        </a:lnSpc>
                        <a:spcBef>
                          <a:spcPts val="0"/>
                        </a:spcBef>
                        <a:spcAft>
                          <a:spcPts val="0"/>
                        </a:spcAft>
                        <a:buClrTx/>
                        <a:buSzTx/>
                        <a:buFontTx/>
                        <a:buNone/>
                        <a:tabLst/>
                        <a:defRPr/>
                      </a:pPr>
                      <a:r>
                        <a:rPr kumimoji="0" lang="en-US" sz="1100" b="0" i="0" u="none" strike="noStrike" cap="none" normalizeH="0" baseline="0" dirty="0" err="1" smtClean="0">
                          <a:ln>
                            <a:noFill/>
                          </a:ln>
                          <a:solidFill>
                            <a:schemeClr val="tx1"/>
                          </a:solidFill>
                          <a:effectLst/>
                          <a:latin typeface="Calibri" pitchFamily="34" charset="0"/>
                        </a:rPr>
                        <a:t>hemophagocytosis</a:t>
                      </a:r>
                      <a:endParaRPr lang="en-US" sz="1100" b="0" dirty="0" smtClean="0"/>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DOD, 2 months after bone marrow transplant</a:t>
                      </a:r>
                    </a:p>
                  </a:txBody>
                  <a:tcPr marL="68580" marR="68580" marT="0" marB="0" anchor="ctr" horzOverflow="overflow">
                    <a:lnL w="12700" cap="flat" cmpd="sng" algn="ctr">
                      <a:solidFill>
                        <a:srgbClr val="FFFFFF"/>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r>
              <a:tr h="1021898">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5</a:t>
                      </a:r>
                      <a:r>
                        <a:rPr kumimoji="0" lang="en-US" sz="1100" b="1" i="0" u="none" strike="noStrike" cap="none" normalizeH="0" baseline="30000" dirty="0" smtClean="0">
                          <a:ln>
                            <a:noFill/>
                          </a:ln>
                          <a:solidFill>
                            <a:schemeClr val="tx1"/>
                          </a:solidFill>
                          <a:effectLst/>
                          <a:latin typeface="Calibri" pitchFamily="34" charset="0"/>
                          <a:ea typeface="Calibri" pitchFamily="34" charset="0"/>
                          <a:cs typeface="Calibri" pitchFamily="34" charset="0"/>
                        </a:rPr>
                        <a:t>*</a:t>
                      </a:r>
                    </a:p>
                  </a:txBody>
                  <a:tcPr marL="68580" marR="68580" marT="0" marB="0" anchor="ctr" horzOverflow="overflow">
                    <a:lnL w="5715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20m</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M</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Skin</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Therapy-related</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algn="ctr">
                        <a:lnSpc>
                          <a:spcPct val="100000"/>
                        </a:lnSpc>
                      </a:pPr>
                      <a:r>
                        <a:rPr lang="en-US" sz="1100" b="0" dirty="0" smtClean="0">
                          <a:latin typeface="Calibri" pitchFamily="34" charset="0"/>
                        </a:rPr>
                        <a:t>No flow</a:t>
                      </a:r>
                      <a:endParaRPr lang="en-US" sz="1100" b="0" dirty="0">
                        <a:latin typeface="Calibri" pitchFamily="34"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4359" rtl="0" eaLnBrk="1" fontAlgn="auto" latinLnBrk="0" hangingPunct="1">
                        <a:lnSpc>
                          <a:spcPct val="100000"/>
                        </a:lnSpc>
                        <a:spcBef>
                          <a:spcPts val="0"/>
                        </a:spcBef>
                        <a:spcAft>
                          <a:spcPts val="0"/>
                        </a:spcAft>
                        <a:buClrTx/>
                        <a:buSzTx/>
                        <a:buFontTx/>
                        <a:buNone/>
                        <a:tabLst/>
                        <a:defRPr/>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t(8;16)(p11.2;p13.3) </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by FISH</a:t>
                      </a:r>
                      <a:endParaRPr lang="en-US" sz="1100" b="0" dirty="0"/>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4359" rtl="0" eaLnBrk="1" fontAlgn="auto" latinLnBrk="0" hangingPunct="1">
                        <a:lnSpc>
                          <a:spcPct val="100000"/>
                        </a:lnSpc>
                        <a:spcBef>
                          <a:spcPts val="0"/>
                        </a:spcBef>
                        <a:spcAft>
                          <a:spcPts val="0"/>
                        </a:spcAft>
                        <a:buClrTx/>
                        <a:buSzTx/>
                        <a:buFontTx/>
                        <a:buNone/>
                        <a:tabLst/>
                        <a:defRPr/>
                      </a:pPr>
                      <a:r>
                        <a:rPr lang="en-US" sz="1100" b="0" dirty="0" err="1" smtClean="0"/>
                        <a:t>Hemophago</a:t>
                      </a:r>
                      <a:endParaRPr lang="en-US" sz="1100" b="0" dirty="0" smtClean="0"/>
                    </a:p>
                    <a:p>
                      <a:pPr marL="0" marR="0" lvl="0" indent="0" algn="ctr" defTabSz="914359" rtl="0" eaLnBrk="1" fontAlgn="auto" latinLnBrk="0" hangingPunct="1">
                        <a:lnSpc>
                          <a:spcPct val="100000"/>
                        </a:lnSpc>
                        <a:spcBef>
                          <a:spcPts val="0"/>
                        </a:spcBef>
                        <a:spcAft>
                          <a:spcPts val="0"/>
                        </a:spcAft>
                        <a:buClrTx/>
                        <a:buSzTx/>
                        <a:buFontTx/>
                        <a:buNone/>
                        <a:tabLst/>
                        <a:defRPr/>
                      </a:pPr>
                      <a:r>
                        <a:rPr lang="en-US" sz="1100" b="0" dirty="0" err="1" smtClean="0"/>
                        <a:t>cytosis</a:t>
                      </a:r>
                      <a:endParaRPr lang="en-US" sz="1100" b="0" dirty="0"/>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Alive 1 year after bone marrow transplant</a:t>
                      </a:r>
                    </a:p>
                  </a:txBody>
                  <a:tcPr marL="68580" marR="68580" marT="0" marB="0" anchor="ctr" horzOverflow="overflow">
                    <a:lnL w="12700" cap="flat" cmpd="sng" algn="ctr">
                      <a:solidFill>
                        <a:srgbClr val="FFFFFF"/>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CE78C"/>
                    </a:solidFill>
                  </a:tcPr>
                </a:tc>
              </a:tr>
            </a:tbl>
          </a:graphicData>
        </a:graphic>
      </p:graphicFrame>
      <p:sp>
        <p:nvSpPr>
          <p:cNvPr id="2" name="Rectangle 1"/>
          <p:cNvSpPr/>
          <p:nvPr/>
        </p:nvSpPr>
        <p:spPr>
          <a:xfrm>
            <a:off x="152400" y="6400800"/>
            <a:ext cx="8915400" cy="369332"/>
          </a:xfrm>
          <a:prstGeom prst="rect">
            <a:avLst/>
          </a:prstGeom>
        </p:spPr>
        <p:txBody>
          <a:bodyPr wrap="square">
            <a:spAutoFit/>
          </a:bodyPr>
          <a:lstStyle/>
          <a:p>
            <a:r>
              <a:rPr lang="en-US" sz="900" baseline="30000" dirty="0" smtClean="0"/>
              <a:t>*</a:t>
            </a:r>
            <a:r>
              <a:rPr lang="en-US" sz="900" dirty="0" smtClean="0"/>
              <a:t>Early </a:t>
            </a:r>
            <a:r>
              <a:rPr lang="en-US" sz="900" dirty="0"/>
              <a:t>therapy-related myeloid sarcoma and deletion of 9q22.32 to q31.1</a:t>
            </a:r>
            <a:r>
              <a:rPr lang="en-US" sz="900" dirty="0" smtClean="0"/>
              <a:t>. </a:t>
            </a:r>
            <a:r>
              <a:rPr lang="en-US" sz="900" dirty="0" err="1" smtClean="0"/>
              <a:t>Brickler</a:t>
            </a:r>
            <a:r>
              <a:rPr lang="en-US" sz="900" dirty="0" smtClean="0"/>
              <a:t> </a:t>
            </a:r>
            <a:r>
              <a:rPr lang="en-US" sz="900" dirty="0"/>
              <a:t>MM, Basel DG, </a:t>
            </a:r>
            <a:r>
              <a:rPr lang="en-US" sz="900" b="1" dirty="0"/>
              <a:t>Gheorghe G</a:t>
            </a:r>
            <a:r>
              <a:rPr lang="en-US" sz="900" dirty="0"/>
              <a:t>, Margolis DM, Kelly ME, </a:t>
            </a:r>
            <a:r>
              <a:rPr lang="en-US" sz="900" dirty="0" err="1"/>
              <a:t>Ehrhardt</a:t>
            </a:r>
            <a:r>
              <a:rPr lang="en-US" sz="900" dirty="0"/>
              <a:t> MJ</a:t>
            </a:r>
            <a:r>
              <a:rPr lang="en-US" sz="900" dirty="0" smtClean="0"/>
              <a:t>. </a:t>
            </a:r>
            <a:r>
              <a:rPr lang="en-US" sz="900" dirty="0" err="1" smtClean="0"/>
              <a:t>Pediatr</a:t>
            </a:r>
            <a:r>
              <a:rPr lang="en-US" sz="900" dirty="0" smtClean="0"/>
              <a:t> </a:t>
            </a:r>
            <a:r>
              <a:rPr lang="en-US" sz="900" dirty="0"/>
              <a:t>Blood Cancer. 2014 Sep;61(9</a:t>
            </a:r>
            <a:r>
              <a:rPr lang="en-US" sz="900" dirty="0" smtClean="0"/>
              <a:t>)</a:t>
            </a:r>
            <a:endParaRPr lang="en-US" sz="9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3"/>
          <p:cNvGrpSpPr>
            <a:grpSpLocks/>
          </p:cNvGrpSpPr>
          <p:nvPr/>
        </p:nvGrpSpPr>
        <p:grpSpPr bwMode="auto">
          <a:xfrm>
            <a:off x="0" y="307975"/>
            <a:ext cx="2833688" cy="2133600"/>
            <a:chOff x="17678400" y="9677400"/>
            <a:chExt cx="2833687" cy="2133600"/>
          </a:xfrm>
        </p:grpSpPr>
        <p:pic>
          <p:nvPicPr>
            <p:cNvPr id="12313" name="Picture 5"/>
            <p:cNvPicPr>
              <a:picLocks noChangeAspect="1" noChangeArrowheads="1"/>
            </p:cNvPicPr>
            <p:nvPr/>
          </p:nvPicPr>
          <p:blipFill>
            <a:blip r:embed="rId2" cstate="print"/>
            <a:srcRect l="45946" r="2702" b="-507"/>
            <a:stretch>
              <a:fillRect/>
            </a:stretch>
          </p:blipFill>
          <p:spPr bwMode="auto">
            <a:xfrm>
              <a:off x="17678400" y="9677400"/>
              <a:ext cx="1447800" cy="2133600"/>
            </a:xfrm>
            <a:prstGeom prst="rect">
              <a:avLst/>
            </a:prstGeom>
            <a:noFill/>
            <a:ln w="9525">
              <a:noFill/>
              <a:miter lim="800000"/>
              <a:headEnd/>
              <a:tailEnd/>
            </a:ln>
          </p:spPr>
        </p:pic>
        <p:pic>
          <p:nvPicPr>
            <p:cNvPr id="12314" name="Picture 6"/>
            <p:cNvPicPr>
              <a:picLocks noChangeAspect="1" noChangeArrowheads="1"/>
            </p:cNvPicPr>
            <p:nvPr/>
          </p:nvPicPr>
          <p:blipFill>
            <a:blip r:embed="rId3" cstate="print"/>
            <a:srcRect l="51093"/>
            <a:stretch>
              <a:fillRect/>
            </a:stretch>
          </p:blipFill>
          <p:spPr bwMode="auto">
            <a:xfrm>
              <a:off x="19126200" y="9677400"/>
              <a:ext cx="1385887" cy="2133600"/>
            </a:xfrm>
            <a:prstGeom prst="rect">
              <a:avLst/>
            </a:prstGeom>
            <a:noFill/>
            <a:ln w="9525">
              <a:noFill/>
              <a:miter lim="800000"/>
              <a:headEnd/>
              <a:tailEnd/>
            </a:ln>
          </p:spPr>
        </p:pic>
      </p:grpSp>
      <p:pic>
        <p:nvPicPr>
          <p:cNvPr id="12315" name="Picture 4"/>
          <p:cNvPicPr>
            <a:picLocks noChangeAspect="1" noChangeArrowheads="1"/>
          </p:cNvPicPr>
          <p:nvPr/>
        </p:nvPicPr>
        <p:blipFill>
          <a:blip r:embed="rId4" cstate="print"/>
          <a:srcRect/>
          <a:stretch>
            <a:fillRect/>
          </a:stretch>
        </p:blipFill>
        <p:spPr bwMode="auto">
          <a:xfrm>
            <a:off x="2895600" y="307975"/>
            <a:ext cx="2819400" cy="2122488"/>
          </a:xfrm>
          <a:prstGeom prst="rect">
            <a:avLst/>
          </a:prstGeom>
          <a:noFill/>
          <a:ln w="9525">
            <a:noFill/>
            <a:miter lim="800000"/>
            <a:headEnd/>
            <a:tailEnd/>
          </a:ln>
        </p:spPr>
      </p:pic>
      <p:grpSp>
        <p:nvGrpSpPr>
          <p:cNvPr id="3" name="Group 92"/>
          <p:cNvGrpSpPr>
            <a:grpSpLocks/>
          </p:cNvGrpSpPr>
          <p:nvPr/>
        </p:nvGrpSpPr>
        <p:grpSpPr bwMode="auto">
          <a:xfrm>
            <a:off x="2895600" y="2517775"/>
            <a:ext cx="2819400" cy="2122488"/>
            <a:chOff x="19431000" y="11963400"/>
            <a:chExt cx="2819400" cy="2122842"/>
          </a:xfrm>
        </p:grpSpPr>
        <p:pic>
          <p:nvPicPr>
            <p:cNvPr id="12317" name="Picture 3"/>
            <p:cNvPicPr>
              <a:picLocks noChangeAspect="1" noChangeArrowheads="1"/>
            </p:cNvPicPr>
            <p:nvPr/>
          </p:nvPicPr>
          <p:blipFill>
            <a:blip r:embed="rId5" cstate="print"/>
            <a:srcRect/>
            <a:stretch>
              <a:fillRect/>
            </a:stretch>
          </p:blipFill>
          <p:spPr bwMode="auto">
            <a:xfrm>
              <a:off x="19431000" y="11963400"/>
              <a:ext cx="2819400" cy="2122842"/>
            </a:xfrm>
            <a:prstGeom prst="rect">
              <a:avLst/>
            </a:prstGeom>
            <a:noFill/>
            <a:ln w="9525">
              <a:noFill/>
              <a:miter lim="800000"/>
              <a:headEnd/>
              <a:tailEnd/>
            </a:ln>
          </p:spPr>
        </p:pic>
        <p:sp>
          <p:nvSpPr>
            <p:cNvPr id="12318" name="TextBox 81"/>
            <p:cNvSpPr txBox="1">
              <a:spLocks noChangeArrowheads="1"/>
            </p:cNvSpPr>
            <p:nvPr/>
          </p:nvSpPr>
          <p:spPr bwMode="auto">
            <a:xfrm>
              <a:off x="20878800" y="13716293"/>
              <a:ext cx="1320800" cy="312789"/>
            </a:xfrm>
            <a:prstGeom prst="rect">
              <a:avLst/>
            </a:prstGeom>
            <a:solidFill>
              <a:schemeClr val="bg1"/>
            </a:solidFill>
            <a:ln w="38100">
              <a:solidFill>
                <a:schemeClr val="tx1"/>
              </a:solidFill>
              <a:miter lim="800000"/>
              <a:headEnd/>
              <a:tailEnd/>
            </a:ln>
          </p:spPr>
          <p:txBody>
            <a:bodyPr>
              <a:spAutoFit/>
            </a:bodyPr>
            <a:lstStyle/>
            <a:p>
              <a:pPr eaLnBrk="0" hangingPunct="0"/>
              <a:r>
                <a:rPr lang="en-US" sz="1200" b="1" baseline="0">
                  <a:latin typeface="Times New Roman" pitchFamily="18" charset="0"/>
                </a:rPr>
                <a:t>myeloperoxidase</a:t>
              </a:r>
            </a:p>
          </p:txBody>
        </p:sp>
      </p:grpSp>
      <p:pic>
        <p:nvPicPr>
          <p:cNvPr id="12319" name="Picture 2"/>
          <p:cNvPicPr>
            <a:picLocks noChangeAspect="1" noChangeArrowheads="1"/>
          </p:cNvPicPr>
          <p:nvPr/>
        </p:nvPicPr>
        <p:blipFill>
          <a:blip r:embed="rId6" cstate="print"/>
          <a:srcRect/>
          <a:stretch>
            <a:fillRect/>
          </a:stretch>
        </p:blipFill>
        <p:spPr bwMode="auto">
          <a:xfrm>
            <a:off x="0" y="2517775"/>
            <a:ext cx="2833688" cy="2133600"/>
          </a:xfrm>
          <a:prstGeom prst="rect">
            <a:avLst/>
          </a:prstGeom>
          <a:noFill/>
          <a:ln w="9525">
            <a:noFill/>
            <a:miter lim="800000"/>
            <a:headEnd/>
            <a:tailEnd/>
          </a:ln>
        </p:spPr>
      </p:pic>
      <p:sp>
        <p:nvSpPr>
          <p:cNvPr id="12320" name="TextBox 97"/>
          <p:cNvSpPr txBox="1">
            <a:spLocks noChangeArrowheads="1"/>
          </p:cNvSpPr>
          <p:nvPr/>
        </p:nvSpPr>
        <p:spPr bwMode="auto">
          <a:xfrm>
            <a:off x="685800" y="4346575"/>
            <a:ext cx="2133600" cy="312738"/>
          </a:xfrm>
          <a:prstGeom prst="rect">
            <a:avLst/>
          </a:prstGeom>
          <a:solidFill>
            <a:schemeClr val="bg1"/>
          </a:solidFill>
          <a:ln w="38100">
            <a:solidFill>
              <a:schemeClr val="tx1"/>
            </a:solidFill>
            <a:miter lim="800000"/>
            <a:headEnd/>
            <a:tailEnd/>
          </a:ln>
        </p:spPr>
        <p:txBody>
          <a:bodyPr>
            <a:spAutoFit/>
          </a:bodyPr>
          <a:lstStyle/>
          <a:p>
            <a:pPr eaLnBrk="0" hangingPunct="0"/>
            <a:r>
              <a:rPr lang="el-GR" sz="1200" b="1" baseline="0">
                <a:latin typeface="Times New Roman" pitchFamily="18" charset="0"/>
              </a:rPr>
              <a:t>α</a:t>
            </a:r>
            <a:r>
              <a:rPr lang="en-US" sz="1200" b="1" baseline="0">
                <a:latin typeface="Times New Roman" pitchFamily="18" charset="0"/>
              </a:rPr>
              <a:t>-naphthyl acetate esterase</a:t>
            </a:r>
          </a:p>
        </p:txBody>
      </p:sp>
      <p:pic>
        <p:nvPicPr>
          <p:cNvPr id="12321" name="Picture 7"/>
          <p:cNvPicPr>
            <a:picLocks noChangeAspect="1" noChangeArrowheads="1"/>
          </p:cNvPicPr>
          <p:nvPr/>
        </p:nvPicPr>
        <p:blipFill>
          <a:blip r:embed="rId7" cstate="print"/>
          <a:srcRect/>
          <a:stretch>
            <a:fillRect/>
          </a:stretch>
        </p:blipFill>
        <p:spPr bwMode="auto">
          <a:xfrm>
            <a:off x="5791200" y="307975"/>
            <a:ext cx="2833688" cy="2133600"/>
          </a:xfrm>
          <a:prstGeom prst="rect">
            <a:avLst/>
          </a:prstGeom>
          <a:noFill/>
          <a:ln w="9525">
            <a:noFill/>
            <a:miter lim="800000"/>
            <a:headEnd/>
            <a:tailEnd/>
          </a:ln>
        </p:spPr>
      </p:pic>
      <p:grpSp>
        <p:nvGrpSpPr>
          <p:cNvPr id="4" name="Group 118"/>
          <p:cNvGrpSpPr>
            <a:grpSpLocks/>
          </p:cNvGrpSpPr>
          <p:nvPr/>
        </p:nvGrpSpPr>
        <p:grpSpPr bwMode="auto">
          <a:xfrm>
            <a:off x="0" y="4727575"/>
            <a:ext cx="2836863" cy="2130425"/>
            <a:chOff x="17678399" y="14097000"/>
            <a:chExt cx="2836070" cy="2130425"/>
          </a:xfrm>
        </p:grpSpPr>
        <p:pic>
          <p:nvPicPr>
            <p:cNvPr id="12323" name="Picture 9"/>
            <p:cNvPicPr>
              <a:picLocks noChangeAspect="1" noChangeArrowheads="1"/>
            </p:cNvPicPr>
            <p:nvPr/>
          </p:nvPicPr>
          <p:blipFill>
            <a:blip r:embed="rId8" cstate="print"/>
            <a:srcRect/>
            <a:stretch>
              <a:fillRect/>
            </a:stretch>
          </p:blipFill>
          <p:spPr bwMode="auto">
            <a:xfrm>
              <a:off x="17678400" y="14097000"/>
              <a:ext cx="1416844" cy="1066800"/>
            </a:xfrm>
            <a:prstGeom prst="rect">
              <a:avLst/>
            </a:prstGeom>
            <a:noFill/>
            <a:ln w="9525">
              <a:noFill/>
              <a:miter lim="800000"/>
              <a:headEnd/>
              <a:tailEnd/>
            </a:ln>
          </p:spPr>
        </p:pic>
        <p:pic>
          <p:nvPicPr>
            <p:cNvPr id="12324" name="Picture 10"/>
            <p:cNvPicPr>
              <a:picLocks noChangeAspect="1" noChangeArrowheads="1"/>
            </p:cNvPicPr>
            <p:nvPr/>
          </p:nvPicPr>
          <p:blipFill>
            <a:blip r:embed="rId9" cstate="print"/>
            <a:srcRect/>
            <a:stretch>
              <a:fillRect/>
            </a:stretch>
          </p:blipFill>
          <p:spPr bwMode="auto">
            <a:xfrm>
              <a:off x="19097625" y="14097000"/>
              <a:ext cx="1416844" cy="1066800"/>
            </a:xfrm>
            <a:prstGeom prst="rect">
              <a:avLst/>
            </a:prstGeom>
            <a:noFill/>
            <a:ln w="9525">
              <a:noFill/>
              <a:miter lim="800000"/>
              <a:headEnd/>
              <a:tailEnd/>
            </a:ln>
          </p:spPr>
        </p:pic>
        <p:pic>
          <p:nvPicPr>
            <p:cNvPr id="12325" name="Picture 11"/>
            <p:cNvPicPr>
              <a:picLocks noChangeAspect="1" noChangeArrowheads="1"/>
            </p:cNvPicPr>
            <p:nvPr/>
          </p:nvPicPr>
          <p:blipFill>
            <a:blip r:embed="rId10" cstate="print"/>
            <a:srcRect/>
            <a:stretch>
              <a:fillRect/>
            </a:stretch>
          </p:blipFill>
          <p:spPr bwMode="auto">
            <a:xfrm>
              <a:off x="17678399" y="15160625"/>
              <a:ext cx="1416843" cy="1066800"/>
            </a:xfrm>
            <a:prstGeom prst="rect">
              <a:avLst/>
            </a:prstGeom>
            <a:noFill/>
            <a:ln w="9525">
              <a:noFill/>
              <a:miter lim="800000"/>
              <a:headEnd/>
              <a:tailEnd/>
            </a:ln>
          </p:spPr>
        </p:pic>
        <p:pic>
          <p:nvPicPr>
            <p:cNvPr id="12326" name="Picture 12"/>
            <p:cNvPicPr>
              <a:picLocks noChangeAspect="1" noChangeArrowheads="1"/>
            </p:cNvPicPr>
            <p:nvPr/>
          </p:nvPicPr>
          <p:blipFill>
            <a:blip r:embed="rId11" cstate="print"/>
            <a:srcRect/>
            <a:stretch>
              <a:fillRect/>
            </a:stretch>
          </p:blipFill>
          <p:spPr bwMode="auto">
            <a:xfrm>
              <a:off x="19097622" y="15160625"/>
              <a:ext cx="1416844" cy="1066800"/>
            </a:xfrm>
            <a:prstGeom prst="rect">
              <a:avLst/>
            </a:prstGeom>
            <a:noFill/>
            <a:ln w="9525">
              <a:noFill/>
              <a:miter lim="800000"/>
              <a:headEnd/>
              <a:tailEnd/>
            </a:ln>
          </p:spPr>
        </p:pic>
        <p:sp>
          <p:nvSpPr>
            <p:cNvPr id="12327" name="TextBox 114"/>
            <p:cNvSpPr txBox="1">
              <a:spLocks noChangeArrowheads="1"/>
            </p:cNvSpPr>
            <p:nvPr/>
          </p:nvSpPr>
          <p:spPr bwMode="auto">
            <a:xfrm>
              <a:off x="19735224" y="14173200"/>
              <a:ext cx="685609" cy="312738"/>
            </a:xfrm>
            <a:prstGeom prst="rect">
              <a:avLst/>
            </a:prstGeom>
            <a:solidFill>
              <a:schemeClr val="bg1"/>
            </a:solidFill>
            <a:ln w="38100">
              <a:solidFill>
                <a:schemeClr val="tx1"/>
              </a:solidFill>
              <a:miter lim="800000"/>
              <a:headEnd/>
              <a:tailEnd/>
            </a:ln>
          </p:spPr>
          <p:txBody>
            <a:bodyPr>
              <a:spAutoFit/>
            </a:bodyPr>
            <a:lstStyle/>
            <a:p>
              <a:pPr eaLnBrk="0" hangingPunct="0"/>
              <a:r>
                <a:rPr lang="en-US" sz="1200" b="1" baseline="0">
                  <a:latin typeface="Times New Roman" pitchFamily="18" charset="0"/>
                </a:rPr>
                <a:t>CD163</a:t>
              </a:r>
            </a:p>
          </p:txBody>
        </p:sp>
      </p:grpSp>
      <p:grpSp>
        <p:nvGrpSpPr>
          <p:cNvPr id="5" name="Group 122"/>
          <p:cNvGrpSpPr>
            <a:grpSpLocks/>
          </p:cNvGrpSpPr>
          <p:nvPr/>
        </p:nvGrpSpPr>
        <p:grpSpPr bwMode="auto">
          <a:xfrm>
            <a:off x="5791200" y="2517775"/>
            <a:ext cx="2833688" cy="2247900"/>
            <a:chOff x="23469601" y="9677400"/>
            <a:chExt cx="2833688" cy="2247900"/>
          </a:xfrm>
        </p:grpSpPr>
        <p:pic>
          <p:nvPicPr>
            <p:cNvPr id="12329" name="Picture 14"/>
            <p:cNvPicPr>
              <a:picLocks noChangeAspect="1" noChangeArrowheads="1"/>
            </p:cNvPicPr>
            <p:nvPr/>
          </p:nvPicPr>
          <p:blipFill>
            <a:blip r:embed="rId12" cstate="print"/>
            <a:srcRect/>
            <a:stretch>
              <a:fillRect/>
            </a:stretch>
          </p:blipFill>
          <p:spPr bwMode="auto">
            <a:xfrm>
              <a:off x="23469601" y="9677400"/>
              <a:ext cx="2833688" cy="2133600"/>
            </a:xfrm>
            <a:prstGeom prst="rect">
              <a:avLst/>
            </a:prstGeom>
            <a:noFill/>
            <a:ln w="9525">
              <a:noFill/>
              <a:miter lim="800000"/>
              <a:headEnd/>
              <a:tailEnd/>
            </a:ln>
          </p:spPr>
        </p:pic>
        <p:sp>
          <p:nvSpPr>
            <p:cNvPr id="12330" name="TextBox 120"/>
            <p:cNvSpPr txBox="1">
              <a:spLocks noChangeArrowheads="1"/>
            </p:cNvSpPr>
            <p:nvPr/>
          </p:nvSpPr>
          <p:spPr bwMode="auto">
            <a:xfrm>
              <a:off x="25146001" y="11430000"/>
              <a:ext cx="1066800" cy="495300"/>
            </a:xfrm>
            <a:prstGeom prst="rect">
              <a:avLst/>
            </a:prstGeom>
            <a:solidFill>
              <a:schemeClr val="bg1"/>
            </a:solidFill>
            <a:ln w="38100">
              <a:solidFill>
                <a:schemeClr val="tx1"/>
              </a:solidFill>
              <a:miter lim="800000"/>
              <a:headEnd/>
              <a:tailEnd/>
            </a:ln>
          </p:spPr>
          <p:txBody>
            <a:bodyPr>
              <a:spAutoFit/>
            </a:bodyPr>
            <a:lstStyle/>
            <a:p>
              <a:pPr eaLnBrk="0" hangingPunct="0"/>
              <a:r>
                <a:rPr lang="en-US" sz="1200" b="1" baseline="0">
                  <a:latin typeface="Times New Roman" pitchFamily="18" charset="0"/>
                </a:rPr>
                <a:t>CD68-PGM1</a:t>
              </a:r>
            </a:p>
          </p:txBody>
        </p:sp>
      </p:grpSp>
      <p:sp>
        <p:nvSpPr>
          <p:cNvPr id="12331" name="TextBox 103"/>
          <p:cNvSpPr txBox="1">
            <a:spLocks noChangeArrowheads="1"/>
          </p:cNvSpPr>
          <p:nvPr/>
        </p:nvSpPr>
        <p:spPr bwMode="auto">
          <a:xfrm>
            <a:off x="0" y="307975"/>
            <a:ext cx="387350" cy="457200"/>
          </a:xfrm>
          <a:prstGeom prst="rect">
            <a:avLst/>
          </a:prstGeom>
          <a:solidFill>
            <a:srgbClr val="FFFFFF">
              <a:alpha val="69803"/>
            </a:srgbClr>
          </a:solidFill>
          <a:ln w="9525">
            <a:noFill/>
            <a:miter lim="800000"/>
            <a:headEnd/>
            <a:tailEnd/>
          </a:ln>
        </p:spPr>
        <p:txBody>
          <a:bodyPr>
            <a:spAutoFit/>
          </a:bodyPr>
          <a:lstStyle/>
          <a:p>
            <a:pPr eaLnBrk="0" hangingPunct="0"/>
            <a:r>
              <a:rPr lang="en-US" sz="2400" b="1" baseline="0">
                <a:latin typeface="Times New Roman" pitchFamily="18" charset="0"/>
              </a:rPr>
              <a:t>A</a:t>
            </a:r>
          </a:p>
        </p:txBody>
      </p:sp>
      <p:sp>
        <p:nvSpPr>
          <p:cNvPr id="12332" name="TextBox 103"/>
          <p:cNvSpPr txBox="1">
            <a:spLocks noChangeArrowheads="1"/>
          </p:cNvSpPr>
          <p:nvPr/>
        </p:nvSpPr>
        <p:spPr bwMode="auto">
          <a:xfrm>
            <a:off x="2895600" y="307975"/>
            <a:ext cx="387350" cy="457200"/>
          </a:xfrm>
          <a:prstGeom prst="rect">
            <a:avLst/>
          </a:prstGeom>
          <a:solidFill>
            <a:srgbClr val="FFFFFF">
              <a:alpha val="69803"/>
            </a:srgbClr>
          </a:solidFill>
          <a:ln w="9525">
            <a:noFill/>
            <a:miter lim="800000"/>
            <a:headEnd/>
            <a:tailEnd/>
          </a:ln>
        </p:spPr>
        <p:txBody>
          <a:bodyPr>
            <a:spAutoFit/>
          </a:bodyPr>
          <a:lstStyle/>
          <a:p>
            <a:pPr eaLnBrk="0" hangingPunct="0"/>
            <a:r>
              <a:rPr lang="en-US" sz="2400" b="1" baseline="0">
                <a:latin typeface="Times New Roman" pitchFamily="18" charset="0"/>
              </a:rPr>
              <a:t>B</a:t>
            </a:r>
          </a:p>
        </p:txBody>
      </p:sp>
      <p:sp>
        <p:nvSpPr>
          <p:cNvPr id="12333" name="TextBox 103"/>
          <p:cNvSpPr txBox="1">
            <a:spLocks noChangeArrowheads="1"/>
          </p:cNvSpPr>
          <p:nvPr/>
        </p:nvSpPr>
        <p:spPr bwMode="auto">
          <a:xfrm>
            <a:off x="5791200" y="307975"/>
            <a:ext cx="387350" cy="457200"/>
          </a:xfrm>
          <a:prstGeom prst="rect">
            <a:avLst/>
          </a:prstGeom>
          <a:solidFill>
            <a:srgbClr val="FFFFFF">
              <a:alpha val="69803"/>
            </a:srgbClr>
          </a:solidFill>
          <a:ln w="9525">
            <a:noFill/>
            <a:miter lim="800000"/>
            <a:headEnd/>
            <a:tailEnd/>
          </a:ln>
        </p:spPr>
        <p:txBody>
          <a:bodyPr>
            <a:spAutoFit/>
          </a:bodyPr>
          <a:lstStyle/>
          <a:p>
            <a:pPr eaLnBrk="0" hangingPunct="0"/>
            <a:r>
              <a:rPr lang="en-US" sz="2400" b="1" baseline="0">
                <a:latin typeface="Times New Roman" pitchFamily="18" charset="0"/>
              </a:rPr>
              <a:t>C</a:t>
            </a:r>
          </a:p>
        </p:txBody>
      </p:sp>
      <p:sp>
        <p:nvSpPr>
          <p:cNvPr id="12334" name="TextBox 103"/>
          <p:cNvSpPr txBox="1">
            <a:spLocks noChangeArrowheads="1"/>
          </p:cNvSpPr>
          <p:nvPr/>
        </p:nvSpPr>
        <p:spPr bwMode="auto">
          <a:xfrm>
            <a:off x="0" y="2517775"/>
            <a:ext cx="387350" cy="457200"/>
          </a:xfrm>
          <a:prstGeom prst="rect">
            <a:avLst/>
          </a:prstGeom>
          <a:solidFill>
            <a:srgbClr val="FFFFFF">
              <a:alpha val="69803"/>
            </a:srgbClr>
          </a:solidFill>
          <a:ln w="9525">
            <a:noFill/>
            <a:miter lim="800000"/>
            <a:headEnd/>
            <a:tailEnd/>
          </a:ln>
        </p:spPr>
        <p:txBody>
          <a:bodyPr>
            <a:spAutoFit/>
          </a:bodyPr>
          <a:lstStyle/>
          <a:p>
            <a:pPr eaLnBrk="0" hangingPunct="0"/>
            <a:r>
              <a:rPr lang="en-US" sz="2400" b="1" baseline="0">
                <a:latin typeface="Times New Roman" pitchFamily="18" charset="0"/>
              </a:rPr>
              <a:t>D</a:t>
            </a:r>
          </a:p>
        </p:txBody>
      </p:sp>
      <p:sp>
        <p:nvSpPr>
          <p:cNvPr id="12335" name="TextBox 103"/>
          <p:cNvSpPr txBox="1">
            <a:spLocks noChangeArrowheads="1"/>
          </p:cNvSpPr>
          <p:nvPr/>
        </p:nvSpPr>
        <p:spPr bwMode="auto">
          <a:xfrm>
            <a:off x="2895600" y="2517775"/>
            <a:ext cx="387350" cy="457200"/>
          </a:xfrm>
          <a:prstGeom prst="rect">
            <a:avLst/>
          </a:prstGeom>
          <a:solidFill>
            <a:srgbClr val="FFFFFF">
              <a:alpha val="69803"/>
            </a:srgbClr>
          </a:solidFill>
          <a:ln w="9525">
            <a:noFill/>
            <a:miter lim="800000"/>
            <a:headEnd/>
            <a:tailEnd/>
          </a:ln>
        </p:spPr>
        <p:txBody>
          <a:bodyPr>
            <a:spAutoFit/>
          </a:bodyPr>
          <a:lstStyle/>
          <a:p>
            <a:pPr eaLnBrk="0" hangingPunct="0"/>
            <a:r>
              <a:rPr lang="en-US" sz="2400" b="1" baseline="0">
                <a:latin typeface="Times New Roman" pitchFamily="18" charset="0"/>
              </a:rPr>
              <a:t>E</a:t>
            </a:r>
          </a:p>
        </p:txBody>
      </p:sp>
      <p:sp>
        <p:nvSpPr>
          <p:cNvPr id="12336" name="TextBox 103"/>
          <p:cNvSpPr txBox="1">
            <a:spLocks noChangeArrowheads="1"/>
          </p:cNvSpPr>
          <p:nvPr/>
        </p:nvSpPr>
        <p:spPr bwMode="auto">
          <a:xfrm>
            <a:off x="5791200" y="2517775"/>
            <a:ext cx="387350" cy="457200"/>
          </a:xfrm>
          <a:prstGeom prst="rect">
            <a:avLst/>
          </a:prstGeom>
          <a:solidFill>
            <a:srgbClr val="FFFFFF">
              <a:alpha val="69803"/>
            </a:srgbClr>
          </a:solidFill>
          <a:ln w="9525">
            <a:noFill/>
            <a:miter lim="800000"/>
            <a:headEnd/>
            <a:tailEnd/>
          </a:ln>
        </p:spPr>
        <p:txBody>
          <a:bodyPr>
            <a:spAutoFit/>
          </a:bodyPr>
          <a:lstStyle/>
          <a:p>
            <a:pPr eaLnBrk="0" hangingPunct="0"/>
            <a:r>
              <a:rPr lang="en-US" sz="2400" b="1" baseline="0">
                <a:latin typeface="Times New Roman" pitchFamily="18" charset="0"/>
              </a:rPr>
              <a:t>F</a:t>
            </a:r>
          </a:p>
        </p:txBody>
      </p:sp>
      <p:sp>
        <p:nvSpPr>
          <p:cNvPr id="12337" name="TextBox 103"/>
          <p:cNvSpPr txBox="1">
            <a:spLocks noChangeArrowheads="1"/>
          </p:cNvSpPr>
          <p:nvPr/>
        </p:nvSpPr>
        <p:spPr bwMode="auto">
          <a:xfrm>
            <a:off x="0" y="4727575"/>
            <a:ext cx="387350" cy="457200"/>
          </a:xfrm>
          <a:prstGeom prst="rect">
            <a:avLst/>
          </a:prstGeom>
          <a:solidFill>
            <a:srgbClr val="FFFFFF">
              <a:alpha val="69803"/>
            </a:srgbClr>
          </a:solidFill>
          <a:ln w="9525">
            <a:noFill/>
            <a:miter lim="800000"/>
            <a:headEnd/>
            <a:tailEnd/>
          </a:ln>
        </p:spPr>
        <p:txBody>
          <a:bodyPr>
            <a:spAutoFit/>
          </a:bodyPr>
          <a:lstStyle/>
          <a:p>
            <a:pPr eaLnBrk="0" hangingPunct="0"/>
            <a:r>
              <a:rPr lang="en-US" sz="2400" b="1" baseline="0">
                <a:latin typeface="Times New Roman" pitchFamily="18" charset="0"/>
              </a:rPr>
              <a:t>G</a:t>
            </a:r>
          </a:p>
        </p:txBody>
      </p:sp>
      <p:pic>
        <p:nvPicPr>
          <p:cNvPr id="105" name="Picture 104" descr="karyotype case 2_additional.jpg"/>
          <p:cNvPicPr>
            <a:picLocks noChangeAspect="1"/>
          </p:cNvPicPr>
          <p:nvPr/>
        </p:nvPicPr>
        <p:blipFill>
          <a:blip r:embed="rId13" cstate="print"/>
          <a:srcRect b="20370"/>
          <a:stretch>
            <a:fillRect/>
          </a:stretch>
        </p:blipFill>
        <p:spPr>
          <a:xfrm>
            <a:off x="2933700" y="4743450"/>
            <a:ext cx="3390900" cy="2025650"/>
          </a:xfrm>
          <a:prstGeom prst="rect">
            <a:avLst/>
          </a:prstGeom>
          <a:ln w="38100">
            <a:solidFill>
              <a:srgbClr val="FBE589"/>
            </a:solidFill>
          </a:ln>
          <a:effectLst>
            <a:outerShdw blurRad="190500" algn="tl" rotWithShape="0">
              <a:srgbClr val="000000">
                <a:alpha val="70000"/>
              </a:srgbClr>
            </a:outerShdw>
          </a:effectLst>
        </p:spPr>
      </p:pic>
      <p:sp>
        <p:nvSpPr>
          <p:cNvPr id="12339" name="TextBox 125"/>
          <p:cNvSpPr txBox="1">
            <a:spLocks noChangeArrowheads="1"/>
          </p:cNvSpPr>
          <p:nvPr/>
        </p:nvSpPr>
        <p:spPr bwMode="auto">
          <a:xfrm>
            <a:off x="6324600" y="5562600"/>
            <a:ext cx="2819400" cy="457200"/>
          </a:xfrm>
          <a:prstGeom prst="rect">
            <a:avLst/>
          </a:prstGeom>
          <a:noFill/>
          <a:ln w="9525">
            <a:noFill/>
            <a:miter lim="800000"/>
            <a:headEnd/>
            <a:tailEnd/>
          </a:ln>
        </p:spPr>
        <p:txBody>
          <a:bodyPr>
            <a:spAutoFit/>
          </a:bodyPr>
          <a:lstStyle/>
          <a:p>
            <a:pPr algn="ctr" eaLnBrk="0" hangingPunct="0"/>
            <a:r>
              <a:rPr lang="en-US" sz="2400" b="1" baseline="0">
                <a:cs typeface="Arial" pitchFamily="34" charset="0"/>
              </a:rPr>
              <a:t>Case 1</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cstate="print"/>
          <a:srcRect l="9583" t="11482" r="53334" b="2592"/>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3890</TotalTime>
  <Words>2747</Words>
  <Application>Microsoft Office PowerPoint</Application>
  <PresentationFormat>On-screen Show (4:3)</PresentationFormat>
  <Paragraphs>239</Paragraphs>
  <Slides>33</Slides>
  <Notes>10</Notes>
  <HiddenSlides>1</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Civic</vt:lpstr>
      <vt:lpstr>AML with t(8;16) shows unique clinical, morphological and cytogenetic features</vt:lpstr>
      <vt:lpstr>INTRODUCTION</vt:lpstr>
      <vt:lpstr>Acute Myeloid Leukaemia and Related Precursor Neoplasms (WHO) </vt:lpstr>
      <vt:lpstr>AML with balanced translocations/inversions (WHO 2008 classification)</vt:lpstr>
      <vt:lpstr>PowerPoint Presentation</vt:lpstr>
      <vt:lpstr>AML with t (8;16)</vt:lpstr>
      <vt:lpstr>PowerPoint Presentation</vt:lpstr>
      <vt:lpstr>PowerPoint Presentation</vt:lpstr>
      <vt:lpstr>PowerPoint Presentation</vt:lpstr>
      <vt:lpstr>PowerPoint Presentation</vt:lpstr>
      <vt:lpstr>14 yo with ho leukemia</vt:lpstr>
      <vt:lpstr>PowerPoint Presentation</vt:lpstr>
      <vt:lpstr>20 mo ho neuroblastoma..</vt:lpstr>
      <vt:lpstr>PowerPoint Presentation</vt:lpstr>
      <vt:lpstr>PowerPoint Presentation</vt:lpstr>
      <vt:lpstr>PowerPoint Presentation</vt:lpstr>
      <vt:lpstr>PowerPoint Presentation</vt:lpstr>
      <vt:lpstr>Extramedullary AML </vt:lpstr>
      <vt:lpstr>Myeloid Sarcoma</vt:lpstr>
      <vt:lpstr>Discussion</vt:lpstr>
      <vt:lpstr>Discussion</vt:lpstr>
      <vt:lpstr>PowerPoint Presentation</vt:lpstr>
      <vt:lpstr>Findings</vt:lpstr>
      <vt:lpstr>Conclusion</vt:lpstr>
      <vt:lpstr>References</vt:lpstr>
      <vt:lpstr>PowerPoint Presentation</vt:lpstr>
      <vt:lpstr>Acute myeloid leukaemia with 8p11 (MYST3) rearrangement: an integrated cytologic, cytogenetic and molecular study by the groupe francophone de cytogenetique hematologique </vt:lpstr>
      <vt:lpstr>PowerPoint Presentation</vt:lpstr>
      <vt:lpstr>PowerPoint Presentation</vt:lpstr>
      <vt:lpstr>PowerPoint Presentation</vt:lpstr>
      <vt:lpstr>PowerPoint Presentation</vt:lpstr>
      <vt:lpstr>PowerPoint Presentation</vt:lpstr>
      <vt:lpstr>References</vt:lpstr>
    </vt:vector>
  </TitlesOfParts>
  <Company>Children's Hospital and Health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Gheorghe, Dr. Gabriela</dc:creator>
  <cp:lastModifiedBy>ggheorghe</cp:lastModifiedBy>
  <cp:revision>58</cp:revision>
  <dcterms:created xsi:type="dcterms:W3CDTF">2014-09-23T18:44:27Z</dcterms:created>
  <dcterms:modified xsi:type="dcterms:W3CDTF">2014-09-29T02:03:21Z</dcterms:modified>
</cp:coreProperties>
</file>