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tiff" ContentType="image/tiff"/>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19"/>
  </p:notesMasterIdLst>
  <p:handoutMasterIdLst>
    <p:handoutMasterId r:id="rId20"/>
  </p:handoutMasterIdLst>
  <p:sldIdLst>
    <p:sldId id="256" r:id="rId2"/>
    <p:sldId id="272" r:id="rId3"/>
    <p:sldId id="274" r:id="rId4"/>
    <p:sldId id="267" r:id="rId5"/>
    <p:sldId id="260" r:id="rId6"/>
    <p:sldId id="261" r:id="rId7"/>
    <p:sldId id="270" r:id="rId8"/>
    <p:sldId id="262" r:id="rId9"/>
    <p:sldId id="263" r:id="rId10"/>
    <p:sldId id="264" r:id="rId11"/>
    <p:sldId id="265" r:id="rId12"/>
    <p:sldId id="268" r:id="rId13"/>
    <p:sldId id="277" r:id="rId14"/>
    <p:sldId id="269" r:id="rId15"/>
    <p:sldId id="276" r:id="rId16"/>
    <p:sldId id="266" r:id="rId17"/>
    <p:sldId id="257" r:id="rId18"/>
  </p:sldIdLst>
  <p:sldSz cx="9144000" cy="6858000" type="screen4x3"/>
  <p:notesSz cx="7086600" cy="9024938"/>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362" autoAdjust="0"/>
  </p:normalViewPr>
  <p:slideViewPr>
    <p:cSldViewPr snapToGrid="0">
      <p:cViewPr varScale="1">
        <p:scale>
          <a:sx n="59" d="100"/>
          <a:sy n="59" d="100"/>
        </p:scale>
        <p:origin x="-168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70860" cy="452814"/>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sz="quarter" idx="1"/>
          </p:nvPr>
        </p:nvSpPr>
        <p:spPr>
          <a:xfrm>
            <a:off x="4014100" y="0"/>
            <a:ext cx="3070860" cy="452814"/>
          </a:xfrm>
          <a:prstGeom prst="rect">
            <a:avLst/>
          </a:prstGeom>
        </p:spPr>
        <p:txBody>
          <a:bodyPr vert="horz" lIns="91440" tIns="45720" rIns="91440" bIns="45720" rtlCol="0"/>
          <a:lstStyle>
            <a:lvl1pPr algn="r">
              <a:defRPr sz="1200"/>
            </a:lvl1pPr>
          </a:lstStyle>
          <a:p>
            <a:fld id="{87A13BA3-2F31-4316-9E04-07FBC1276618}" type="datetimeFigureOut">
              <a:rPr lang="en-US" smtClean="0"/>
              <a:pPr/>
              <a:t>8/28/2015</a:t>
            </a:fld>
            <a:endParaRPr lang="en-US"/>
          </a:p>
        </p:txBody>
      </p:sp>
      <p:sp>
        <p:nvSpPr>
          <p:cNvPr id="4" name="Marcador de pie de página 3"/>
          <p:cNvSpPr>
            <a:spLocks noGrp="1"/>
          </p:cNvSpPr>
          <p:nvPr>
            <p:ph type="ftr" sz="quarter" idx="2"/>
          </p:nvPr>
        </p:nvSpPr>
        <p:spPr>
          <a:xfrm>
            <a:off x="0" y="8572125"/>
            <a:ext cx="3070860" cy="452813"/>
          </a:xfrm>
          <a:prstGeom prst="rect">
            <a:avLst/>
          </a:prstGeom>
        </p:spPr>
        <p:txBody>
          <a:bodyPr vert="horz" lIns="91440" tIns="45720" rIns="91440" bIns="45720" rtlCol="0" anchor="b"/>
          <a:lstStyle>
            <a:lvl1pPr algn="l">
              <a:defRPr sz="1200"/>
            </a:lvl1pPr>
          </a:lstStyle>
          <a:p>
            <a:endParaRPr lang="en-US"/>
          </a:p>
        </p:txBody>
      </p:sp>
      <p:sp>
        <p:nvSpPr>
          <p:cNvPr id="5" name="Marcador de número de diapositiva 4"/>
          <p:cNvSpPr>
            <a:spLocks noGrp="1"/>
          </p:cNvSpPr>
          <p:nvPr>
            <p:ph type="sldNum" sz="quarter" idx="3"/>
          </p:nvPr>
        </p:nvSpPr>
        <p:spPr>
          <a:xfrm>
            <a:off x="4014100" y="8572125"/>
            <a:ext cx="3070860" cy="452813"/>
          </a:xfrm>
          <a:prstGeom prst="rect">
            <a:avLst/>
          </a:prstGeom>
        </p:spPr>
        <p:txBody>
          <a:bodyPr vert="horz" lIns="91440" tIns="45720" rIns="91440" bIns="45720" rtlCol="0" anchor="b"/>
          <a:lstStyle>
            <a:lvl1pPr algn="r">
              <a:defRPr sz="1200"/>
            </a:lvl1pPr>
          </a:lstStyle>
          <a:p>
            <a:fld id="{07A60ACE-FBEA-4DB6-9290-B068B7A9F6CE}" type="slidenum">
              <a:rPr lang="en-US" smtClean="0"/>
              <a:pPr/>
              <a:t>‹#›</a:t>
            </a:fld>
            <a:endParaRPr lang="en-US"/>
          </a:p>
        </p:txBody>
      </p:sp>
    </p:spTree>
    <p:extLst>
      <p:ext uri="{BB962C8B-B14F-4D97-AF65-F5344CB8AC3E}">
        <p14:creationId xmlns:p14="http://schemas.microsoft.com/office/powerpoint/2010/main" val="3987680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70860" cy="452814"/>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4014100" y="0"/>
            <a:ext cx="3070860" cy="452814"/>
          </a:xfrm>
          <a:prstGeom prst="rect">
            <a:avLst/>
          </a:prstGeom>
        </p:spPr>
        <p:txBody>
          <a:bodyPr vert="horz" lIns="91440" tIns="45720" rIns="91440" bIns="45720" rtlCol="0"/>
          <a:lstStyle>
            <a:lvl1pPr algn="r">
              <a:defRPr sz="1200"/>
            </a:lvl1pPr>
          </a:lstStyle>
          <a:p>
            <a:fld id="{CABA24D3-B895-4845-914A-96E0FF1024C7}" type="datetimeFigureOut">
              <a:rPr lang="en-US" smtClean="0"/>
              <a:pPr/>
              <a:t>8/28/2015</a:t>
            </a:fld>
            <a:endParaRPr lang="en-US"/>
          </a:p>
        </p:txBody>
      </p:sp>
      <p:sp>
        <p:nvSpPr>
          <p:cNvPr id="4" name="Marcador de imagen de diapositiva 3"/>
          <p:cNvSpPr>
            <a:spLocks noGrp="1" noRot="1" noChangeAspect="1"/>
          </p:cNvSpPr>
          <p:nvPr>
            <p:ph type="sldImg" idx="2"/>
          </p:nvPr>
        </p:nvSpPr>
        <p:spPr>
          <a:xfrm>
            <a:off x="1512888" y="1128713"/>
            <a:ext cx="4060825" cy="3044825"/>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708660" y="4343252"/>
            <a:ext cx="5669280" cy="3553569"/>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572125"/>
            <a:ext cx="3070860" cy="452813"/>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4014100" y="8572125"/>
            <a:ext cx="3070860" cy="452813"/>
          </a:xfrm>
          <a:prstGeom prst="rect">
            <a:avLst/>
          </a:prstGeom>
        </p:spPr>
        <p:txBody>
          <a:bodyPr vert="horz" lIns="91440" tIns="45720" rIns="91440" bIns="45720" rtlCol="0" anchor="b"/>
          <a:lstStyle>
            <a:lvl1pPr algn="r">
              <a:defRPr sz="1200"/>
            </a:lvl1pPr>
          </a:lstStyle>
          <a:p>
            <a:fld id="{E145871B-0CCF-4724-AB71-745397752A46}" type="slidenum">
              <a:rPr lang="en-US" smtClean="0"/>
              <a:pPr/>
              <a:t>‹#›</a:t>
            </a:fld>
            <a:endParaRPr lang="en-US"/>
          </a:p>
        </p:txBody>
      </p:sp>
    </p:spTree>
    <p:extLst>
      <p:ext uri="{BB962C8B-B14F-4D97-AF65-F5344CB8AC3E}">
        <p14:creationId xmlns:p14="http://schemas.microsoft.com/office/powerpoint/2010/main" val="2793229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E145871B-0CCF-4724-AB71-745397752A46}" type="slidenum">
              <a:rPr lang="en-US" smtClean="0"/>
              <a:pPr/>
              <a:t>1</a:t>
            </a:fld>
            <a:endParaRPr lang="en-US"/>
          </a:p>
        </p:txBody>
      </p:sp>
    </p:spTree>
    <p:extLst>
      <p:ext uri="{BB962C8B-B14F-4D97-AF65-F5344CB8AC3E}">
        <p14:creationId xmlns:p14="http://schemas.microsoft.com/office/powerpoint/2010/main" val="2010978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1.- </a:t>
            </a:r>
            <a:r>
              <a:rPr lang="es-ES" dirty="0" err="1" smtClean="0"/>
              <a:t>The</a:t>
            </a:r>
            <a:r>
              <a:rPr lang="es-ES" dirty="0" smtClean="0"/>
              <a:t> </a:t>
            </a:r>
            <a:r>
              <a:rPr lang="es-ES" dirty="0" err="1" smtClean="0"/>
              <a:t>proteine</a:t>
            </a:r>
            <a:r>
              <a:rPr lang="es-ES" dirty="0" smtClean="0"/>
              <a:t> </a:t>
            </a:r>
            <a:r>
              <a:rPr lang="es-ES" dirty="0" err="1" smtClean="0"/>
              <a:t>profile</a:t>
            </a:r>
            <a:r>
              <a:rPr lang="es-ES" dirty="0" smtClean="0"/>
              <a:t> of </a:t>
            </a:r>
            <a:r>
              <a:rPr lang="es-ES" dirty="0" err="1" smtClean="0"/>
              <a:t>the</a:t>
            </a:r>
            <a:r>
              <a:rPr lang="es-ES" dirty="0" smtClean="0"/>
              <a:t> </a:t>
            </a:r>
            <a:r>
              <a:rPr lang="es-ES" dirty="0" err="1" smtClean="0"/>
              <a:t>cell</a:t>
            </a:r>
            <a:r>
              <a:rPr lang="es-ES" dirty="0" smtClean="0"/>
              <a:t>-free</a:t>
            </a:r>
            <a:r>
              <a:rPr lang="es-ES" baseline="0" dirty="0" smtClean="0"/>
              <a:t> </a:t>
            </a:r>
            <a:r>
              <a:rPr lang="es-ES" baseline="0" dirty="0" err="1" smtClean="0"/>
              <a:t>extracts</a:t>
            </a:r>
            <a:r>
              <a:rPr lang="es-ES" baseline="0" dirty="0" smtClean="0"/>
              <a:t> </a:t>
            </a:r>
            <a:r>
              <a:rPr lang="es-ES" baseline="0" dirty="0" err="1" smtClean="0"/>
              <a:t>showed</a:t>
            </a:r>
            <a:r>
              <a:rPr lang="es-ES" baseline="0" dirty="0" smtClean="0"/>
              <a:t> </a:t>
            </a:r>
            <a:r>
              <a:rPr lang="es-ES" baseline="0" dirty="0" err="1" smtClean="0"/>
              <a:t>increased</a:t>
            </a:r>
            <a:r>
              <a:rPr lang="es-ES" baseline="0" dirty="0" smtClean="0"/>
              <a:t> </a:t>
            </a:r>
            <a:r>
              <a:rPr lang="es-ES" baseline="0" dirty="0" err="1" smtClean="0"/>
              <a:t>intensity</a:t>
            </a:r>
            <a:r>
              <a:rPr lang="es-ES" baseline="0" dirty="0" smtClean="0"/>
              <a:t> </a:t>
            </a:r>
            <a:r>
              <a:rPr lang="es-ES" baseline="0" dirty="0" err="1" smtClean="0"/>
              <a:t>an</a:t>
            </a:r>
            <a:r>
              <a:rPr lang="es-ES" baseline="0" dirty="0" smtClean="0"/>
              <a:t> more </a:t>
            </a:r>
            <a:r>
              <a:rPr lang="es-ES" baseline="0" dirty="0" err="1" smtClean="0"/>
              <a:t>proteine</a:t>
            </a:r>
            <a:r>
              <a:rPr lang="es-ES" baseline="0" dirty="0" smtClean="0"/>
              <a:t> </a:t>
            </a:r>
            <a:r>
              <a:rPr lang="es-ES" baseline="0" dirty="0" err="1" smtClean="0"/>
              <a:t>bands</a:t>
            </a:r>
            <a:r>
              <a:rPr lang="es-ES" baseline="0" dirty="0" smtClean="0"/>
              <a:t> in </a:t>
            </a:r>
            <a:r>
              <a:rPr lang="es-ES" baseline="0" dirty="0" err="1" smtClean="0"/>
              <a:t>the</a:t>
            </a:r>
            <a:r>
              <a:rPr lang="es-ES" baseline="0" dirty="0" smtClean="0"/>
              <a:t> </a:t>
            </a:r>
            <a:r>
              <a:rPr lang="es-ES" baseline="0" dirty="0" err="1" smtClean="0"/>
              <a:t>lane</a:t>
            </a:r>
            <a:r>
              <a:rPr lang="es-ES" baseline="0" dirty="0" smtClean="0"/>
              <a:t> </a:t>
            </a:r>
            <a:r>
              <a:rPr lang="es-ES" baseline="0" dirty="0" err="1" smtClean="0"/>
              <a:t>that</a:t>
            </a:r>
            <a:r>
              <a:rPr lang="es-ES" baseline="0" dirty="0" smtClean="0"/>
              <a:t> </a:t>
            </a:r>
            <a:r>
              <a:rPr lang="es-ES" baseline="0" dirty="0" err="1" smtClean="0"/>
              <a:t>represent</a:t>
            </a:r>
            <a:r>
              <a:rPr lang="es-ES" baseline="0" dirty="0" smtClean="0"/>
              <a:t> </a:t>
            </a:r>
            <a:r>
              <a:rPr lang="es-ES" baseline="0" dirty="0" err="1" smtClean="0"/>
              <a:t>the</a:t>
            </a:r>
            <a:r>
              <a:rPr lang="es-ES" baseline="0" dirty="0" smtClean="0"/>
              <a:t> </a:t>
            </a:r>
            <a:r>
              <a:rPr lang="es-ES" baseline="0" dirty="0" err="1" smtClean="0"/>
              <a:t>strains</a:t>
            </a:r>
            <a:r>
              <a:rPr lang="es-ES" baseline="0" dirty="0" smtClean="0"/>
              <a:t> </a:t>
            </a:r>
            <a:r>
              <a:rPr lang="es-ES" baseline="0" dirty="0" err="1" smtClean="0"/>
              <a:t>cultivates</a:t>
            </a:r>
            <a:r>
              <a:rPr lang="es-ES" baseline="0" dirty="0" smtClean="0"/>
              <a:t> </a:t>
            </a:r>
            <a:r>
              <a:rPr lang="es-ES" baseline="0" dirty="0" err="1" smtClean="0"/>
              <a:t>with</a:t>
            </a:r>
            <a:r>
              <a:rPr lang="es-ES" baseline="0" dirty="0" smtClean="0"/>
              <a:t> </a:t>
            </a:r>
            <a:r>
              <a:rPr lang="es-ES" baseline="0" dirty="0" err="1" smtClean="0"/>
              <a:t>diazinon</a:t>
            </a:r>
            <a:r>
              <a:rPr lang="es-ES" baseline="0" dirty="0" smtClean="0"/>
              <a:t>.</a:t>
            </a:r>
          </a:p>
          <a:p>
            <a:endParaRPr lang="es-ES" baseline="0" dirty="0" smtClean="0"/>
          </a:p>
          <a:p>
            <a:r>
              <a:rPr lang="es-ES" baseline="0" dirty="0" smtClean="0"/>
              <a:t>2.- So, diazinon induces </a:t>
            </a:r>
            <a:r>
              <a:rPr lang="es-ES" baseline="0" dirty="0" err="1" smtClean="0"/>
              <a:t>enzymes</a:t>
            </a:r>
            <a:r>
              <a:rPr lang="es-ES" baseline="0" dirty="0" smtClean="0"/>
              <a:t> in </a:t>
            </a:r>
            <a:r>
              <a:rPr lang="es-ES" baseline="0" dirty="0" err="1" smtClean="0"/>
              <a:t>the</a:t>
            </a:r>
            <a:r>
              <a:rPr lang="es-ES" baseline="0" dirty="0" smtClean="0"/>
              <a:t> actinobacteria </a:t>
            </a:r>
            <a:r>
              <a:rPr lang="es-ES" baseline="0" dirty="0" err="1" smtClean="0"/>
              <a:t>strains</a:t>
            </a:r>
            <a:r>
              <a:rPr lang="es-ES" baseline="0" dirty="0" smtClean="0"/>
              <a:t>. </a:t>
            </a:r>
            <a:r>
              <a:rPr lang="en-US" baseline="0" dirty="0" smtClean="0"/>
              <a:t>Exceptions were observed for strains AC7 and ISP4 that  showed similar profile that observed in the absence of </a:t>
            </a:r>
            <a:r>
              <a:rPr lang="en-US" baseline="0" dirty="0" err="1" smtClean="0"/>
              <a:t>diazinon</a:t>
            </a:r>
            <a:r>
              <a:rPr lang="en-US" baseline="0" dirty="0" smtClean="0"/>
              <a:t>.</a:t>
            </a:r>
          </a:p>
          <a:p>
            <a:endParaRPr lang="en-US" baseline="0" dirty="0" smtClean="0"/>
          </a:p>
          <a:p>
            <a:r>
              <a:rPr lang="en-US" baseline="0" dirty="0" smtClean="0"/>
              <a:t>3.- The molecular weights were between 34-78 </a:t>
            </a:r>
            <a:r>
              <a:rPr lang="en-US" baseline="0" dirty="0" err="1" smtClean="0"/>
              <a:t>kilodalton</a:t>
            </a:r>
            <a:r>
              <a:rPr lang="en-US" baseline="0" dirty="0" smtClean="0"/>
              <a:t>, that could correspond to a </a:t>
            </a:r>
            <a:r>
              <a:rPr lang="en-US" baseline="0" dirty="0" err="1" smtClean="0"/>
              <a:t>phosphotriesterase</a:t>
            </a:r>
            <a:r>
              <a:rPr lang="en-US" baseline="0" dirty="0" smtClean="0"/>
              <a:t> that can degrade organophosphorus compounds.</a:t>
            </a:r>
          </a:p>
          <a:p>
            <a:endParaRPr lang="en-US" baseline="0" dirty="0" smtClean="0"/>
          </a:p>
          <a:p>
            <a:r>
              <a:rPr lang="en-US" baseline="0" dirty="0" smtClean="0"/>
              <a:t>4.- With these results the strains AC5, AC6, AC9, GA11 and ISP13 were selected.</a:t>
            </a:r>
            <a:endParaRPr lang="es-ES" dirty="0"/>
          </a:p>
        </p:txBody>
      </p:sp>
      <p:sp>
        <p:nvSpPr>
          <p:cNvPr id="4" name="3 Marcador de número de diapositiva"/>
          <p:cNvSpPr>
            <a:spLocks noGrp="1"/>
          </p:cNvSpPr>
          <p:nvPr>
            <p:ph type="sldNum" sz="quarter" idx="10"/>
          </p:nvPr>
        </p:nvSpPr>
        <p:spPr/>
        <p:txBody>
          <a:bodyPr/>
          <a:lstStyle/>
          <a:p>
            <a:fld id="{E145871B-0CCF-4724-AB71-745397752A46}" type="slidenum">
              <a:rPr lang="en-US" smtClean="0"/>
              <a:pPr/>
              <a:t>10</a:t>
            </a:fld>
            <a:endParaRPr lang="en-US"/>
          </a:p>
        </p:txBody>
      </p:sp>
    </p:spTree>
    <p:extLst>
      <p:ext uri="{BB962C8B-B14F-4D97-AF65-F5344CB8AC3E}">
        <p14:creationId xmlns:p14="http://schemas.microsoft.com/office/powerpoint/2010/main" val="1084282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1.- </a:t>
            </a:r>
            <a:r>
              <a:rPr lang="es-ES" dirty="0" err="1" smtClean="0"/>
              <a:t>The</a:t>
            </a:r>
            <a:r>
              <a:rPr lang="es-ES" dirty="0" smtClean="0"/>
              <a:t> </a:t>
            </a:r>
            <a:r>
              <a:rPr lang="es-ES" dirty="0" err="1" smtClean="0"/>
              <a:t>antagonism</a:t>
            </a:r>
            <a:r>
              <a:rPr lang="es-ES" dirty="0" smtClean="0"/>
              <a:t> </a:t>
            </a:r>
            <a:r>
              <a:rPr lang="es-ES" dirty="0" err="1" smtClean="0"/>
              <a:t>assay</a:t>
            </a:r>
            <a:r>
              <a:rPr lang="es-ES" dirty="0" smtClean="0"/>
              <a:t> </a:t>
            </a:r>
            <a:r>
              <a:rPr lang="es-ES" dirty="0" err="1" smtClean="0"/>
              <a:t>showed</a:t>
            </a:r>
            <a:r>
              <a:rPr lang="es-ES" dirty="0" smtClean="0"/>
              <a:t> </a:t>
            </a:r>
            <a:r>
              <a:rPr lang="es-ES" dirty="0" err="1" smtClean="0"/>
              <a:t>that</a:t>
            </a:r>
            <a:r>
              <a:rPr lang="es-ES" dirty="0" smtClean="0"/>
              <a:t> </a:t>
            </a:r>
            <a:r>
              <a:rPr lang="es-ES" dirty="0" err="1" smtClean="0"/>
              <a:t>strains</a:t>
            </a:r>
            <a:r>
              <a:rPr lang="es-ES" dirty="0" smtClean="0"/>
              <a:t> AC6 </a:t>
            </a:r>
            <a:r>
              <a:rPr lang="es-ES" dirty="0" err="1" smtClean="0"/>
              <a:t>was</a:t>
            </a:r>
            <a:r>
              <a:rPr lang="es-ES" dirty="0" smtClean="0"/>
              <a:t> </a:t>
            </a:r>
            <a:r>
              <a:rPr lang="es-ES" dirty="0" err="1" smtClean="0"/>
              <a:t>the</a:t>
            </a:r>
            <a:r>
              <a:rPr lang="es-ES" dirty="0" smtClean="0"/>
              <a:t> </a:t>
            </a:r>
            <a:r>
              <a:rPr lang="es-ES" dirty="0" err="1" smtClean="0"/>
              <a:t>only</a:t>
            </a:r>
            <a:r>
              <a:rPr lang="es-ES" dirty="0" smtClean="0"/>
              <a:t> </a:t>
            </a:r>
            <a:r>
              <a:rPr lang="es-ES" dirty="0" err="1" smtClean="0"/>
              <a:t>one</a:t>
            </a:r>
            <a:r>
              <a:rPr lang="es-ES" dirty="0" smtClean="0"/>
              <a:t> </a:t>
            </a:r>
            <a:r>
              <a:rPr lang="es-ES" dirty="0" err="1" smtClean="0"/>
              <a:t>that</a:t>
            </a:r>
            <a:r>
              <a:rPr lang="es-ES" dirty="0" smtClean="0"/>
              <a:t> </a:t>
            </a:r>
            <a:r>
              <a:rPr lang="es-ES" dirty="0" err="1" smtClean="0"/>
              <a:t>showed</a:t>
            </a:r>
            <a:r>
              <a:rPr lang="es-ES" dirty="0" smtClean="0"/>
              <a:t> a </a:t>
            </a:r>
            <a:r>
              <a:rPr lang="es-ES" dirty="0" err="1" smtClean="0"/>
              <a:t>slight</a:t>
            </a:r>
            <a:r>
              <a:rPr lang="es-ES" dirty="0" smtClean="0"/>
              <a:t> </a:t>
            </a:r>
            <a:r>
              <a:rPr lang="es-ES" dirty="0" err="1" smtClean="0"/>
              <a:t>growth</a:t>
            </a:r>
            <a:r>
              <a:rPr lang="es-ES" dirty="0" smtClean="0"/>
              <a:t> </a:t>
            </a:r>
            <a:r>
              <a:rPr lang="es-ES" dirty="0" err="1" smtClean="0"/>
              <a:t>decrease</a:t>
            </a:r>
            <a:r>
              <a:rPr lang="es-ES" dirty="0" smtClean="0"/>
              <a:t> </a:t>
            </a:r>
            <a:r>
              <a:rPr lang="es-ES" dirty="0" err="1" smtClean="0"/>
              <a:t>when</a:t>
            </a:r>
            <a:r>
              <a:rPr lang="es-ES" dirty="0" smtClean="0"/>
              <a:t> </a:t>
            </a:r>
            <a:r>
              <a:rPr lang="es-ES" dirty="0" err="1" smtClean="0"/>
              <a:t>faced</a:t>
            </a:r>
            <a:r>
              <a:rPr lang="es-ES" baseline="0" dirty="0" smtClean="0"/>
              <a:t> </a:t>
            </a:r>
            <a:r>
              <a:rPr lang="es-ES" baseline="0" dirty="0" err="1" smtClean="0"/>
              <a:t>with</a:t>
            </a:r>
            <a:r>
              <a:rPr lang="es-ES" baseline="0" dirty="0" smtClean="0"/>
              <a:t> </a:t>
            </a:r>
            <a:r>
              <a:rPr lang="es-ES" baseline="0" dirty="0" err="1" smtClean="0"/>
              <a:t>strains</a:t>
            </a:r>
            <a:r>
              <a:rPr lang="es-ES" baseline="0" dirty="0" smtClean="0"/>
              <a:t> AC5</a:t>
            </a:r>
          </a:p>
          <a:p>
            <a:endParaRPr lang="es-ES" baseline="0" dirty="0" smtClean="0"/>
          </a:p>
          <a:p>
            <a:r>
              <a:rPr lang="es-ES" baseline="0" dirty="0" smtClean="0"/>
              <a:t>2.- </a:t>
            </a:r>
            <a:r>
              <a:rPr lang="es-ES" baseline="0" dirty="0" err="1" smtClean="0"/>
              <a:t>Howover</a:t>
            </a:r>
            <a:r>
              <a:rPr lang="es-ES" baseline="0" dirty="0" smtClean="0"/>
              <a:t>, in general .no </a:t>
            </a:r>
            <a:r>
              <a:rPr lang="es-ES" baseline="0" dirty="0" err="1" smtClean="0"/>
              <a:t>inhibitory</a:t>
            </a:r>
            <a:r>
              <a:rPr lang="es-ES" baseline="0" dirty="0" smtClean="0"/>
              <a:t> </a:t>
            </a:r>
            <a:r>
              <a:rPr lang="es-ES" baseline="0" dirty="0" err="1" smtClean="0"/>
              <a:t>effects</a:t>
            </a:r>
            <a:r>
              <a:rPr lang="es-ES" baseline="0" dirty="0" smtClean="0"/>
              <a:t>  </a:t>
            </a:r>
            <a:r>
              <a:rPr lang="es-ES" baseline="0" dirty="0" err="1" smtClean="0"/>
              <a:t>for</a:t>
            </a:r>
            <a:r>
              <a:rPr lang="es-ES" baseline="0" dirty="0" smtClean="0"/>
              <a:t> </a:t>
            </a:r>
            <a:r>
              <a:rPr lang="es-ES" baseline="0" dirty="0" err="1" smtClean="0"/>
              <a:t>others</a:t>
            </a:r>
            <a:r>
              <a:rPr lang="es-ES" baseline="0" dirty="0" smtClean="0"/>
              <a:t> </a:t>
            </a:r>
            <a:r>
              <a:rPr lang="es-ES" baseline="0" dirty="0" err="1" smtClean="0"/>
              <a:t>strains</a:t>
            </a:r>
            <a:r>
              <a:rPr lang="es-ES" baseline="0" dirty="0" smtClean="0"/>
              <a:t> </a:t>
            </a:r>
            <a:r>
              <a:rPr lang="es-ES" baseline="0" dirty="0" err="1" smtClean="0"/>
              <a:t>was</a:t>
            </a:r>
            <a:r>
              <a:rPr lang="es-ES" baseline="0" dirty="0" smtClean="0"/>
              <a:t> </a:t>
            </a:r>
            <a:r>
              <a:rPr lang="es-ES" baseline="0" dirty="0" err="1" smtClean="0"/>
              <a:t>observed</a:t>
            </a:r>
            <a:endParaRPr lang="es-ES" dirty="0"/>
          </a:p>
        </p:txBody>
      </p:sp>
      <p:sp>
        <p:nvSpPr>
          <p:cNvPr id="4" name="3 Marcador de número de diapositiva"/>
          <p:cNvSpPr>
            <a:spLocks noGrp="1"/>
          </p:cNvSpPr>
          <p:nvPr>
            <p:ph type="sldNum" sz="quarter" idx="10"/>
          </p:nvPr>
        </p:nvSpPr>
        <p:spPr/>
        <p:txBody>
          <a:bodyPr/>
          <a:lstStyle/>
          <a:p>
            <a:fld id="{E145871B-0CCF-4724-AB71-745397752A46}" type="slidenum">
              <a:rPr lang="en-US" smtClean="0"/>
              <a:pPr/>
              <a:t>11</a:t>
            </a:fld>
            <a:endParaRPr lang="en-US"/>
          </a:p>
        </p:txBody>
      </p:sp>
    </p:spTree>
    <p:extLst>
      <p:ext uri="{BB962C8B-B14F-4D97-AF65-F5344CB8AC3E}">
        <p14:creationId xmlns:p14="http://schemas.microsoft.com/office/powerpoint/2010/main" val="3839364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r>
              <a:rPr lang="en-US" dirty="0" smtClean="0"/>
              <a:t>1.- </a:t>
            </a:r>
            <a:r>
              <a:rPr lang="en-US" sz="1200" kern="1200" dirty="0" smtClean="0">
                <a:solidFill>
                  <a:schemeClr val="tx1"/>
                </a:solidFill>
                <a:effectLst/>
                <a:latin typeface="+mn-lt"/>
                <a:ea typeface="+mn-ea"/>
                <a:cs typeface="+mn-cs"/>
              </a:rPr>
              <a:t>In this study, 26 different combinations were tested to obtain and select a mixed culture with higher </a:t>
            </a:r>
            <a:r>
              <a:rPr lang="en-US" sz="1200" kern="1200" dirty="0" err="1" smtClean="0">
                <a:solidFill>
                  <a:schemeClr val="tx1"/>
                </a:solidFill>
                <a:effectLst/>
                <a:latin typeface="+mn-lt"/>
                <a:ea typeface="+mn-ea"/>
                <a:cs typeface="+mn-cs"/>
              </a:rPr>
              <a:t>diazinon</a:t>
            </a:r>
            <a:r>
              <a:rPr lang="en-US" sz="1200" kern="1200" dirty="0" smtClean="0">
                <a:solidFill>
                  <a:schemeClr val="tx1"/>
                </a:solidFill>
                <a:effectLst/>
                <a:latin typeface="+mn-lt"/>
                <a:ea typeface="+mn-ea"/>
                <a:cs typeface="+mn-cs"/>
              </a:rPr>
              <a:t> removal capacity.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 The results showed increased </a:t>
            </a:r>
            <a:r>
              <a:rPr lang="en-US" sz="1200" kern="1200" dirty="0" err="1" smtClean="0">
                <a:solidFill>
                  <a:schemeClr val="tx1"/>
                </a:solidFill>
                <a:effectLst/>
                <a:latin typeface="+mn-lt"/>
                <a:ea typeface="+mn-ea"/>
                <a:cs typeface="+mn-cs"/>
              </a:rPr>
              <a:t>diazinon</a:t>
            </a:r>
            <a:r>
              <a:rPr lang="en-US" sz="1200" kern="1200" dirty="0" smtClean="0">
                <a:solidFill>
                  <a:schemeClr val="tx1"/>
                </a:solidFill>
                <a:effectLst/>
                <a:latin typeface="+mn-lt"/>
                <a:ea typeface="+mn-ea"/>
                <a:cs typeface="+mn-cs"/>
              </a:rPr>
              <a:t> removal when mixed cultures of </a:t>
            </a:r>
            <a:r>
              <a:rPr lang="en-US" sz="1200" kern="1200" dirty="0" err="1" smtClean="0">
                <a:solidFill>
                  <a:schemeClr val="tx1"/>
                </a:solidFill>
                <a:effectLst/>
                <a:latin typeface="+mn-lt"/>
                <a:ea typeface="+mn-ea"/>
                <a:cs typeface="+mn-cs"/>
              </a:rPr>
              <a:t>actinobacteria</a:t>
            </a:r>
            <a:r>
              <a:rPr lang="en-US" sz="1200" kern="1200" dirty="0" smtClean="0">
                <a:solidFill>
                  <a:schemeClr val="tx1"/>
                </a:solidFill>
                <a:effectLst/>
                <a:latin typeface="+mn-lt"/>
                <a:ea typeface="+mn-ea"/>
                <a:cs typeface="+mn-cs"/>
              </a:rPr>
              <a:t> were assayed.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3.-</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combination of two strains resulted in an average degradation of 34%, 48% was observed for the cultures formed by three strains, the combination of four strains showed an average degradation of 59% and the combination five strains showed 28% </a:t>
            </a:r>
            <a:r>
              <a:rPr lang="en-US" sz="1200" kern="1200" dirty="0" err="1" smtClean="0">
                <a:solidFill>
                  <a:schemeClr val="tx1"/>
                </a:solidFill>
                <a:effectLst/>
                <a:latin typeface="+mn-lt"/>
                <a:ea typeface="+mn-ea"/>
                <a:cs typeface="+mn-cs"/>
              </a:rPr>
              <a:t>diazinon</a:t>
            </a:r>
            <a:r>
              <a:rPr lang="en-US" sz="1200" kern="1200" dirty="0" smtClean="0">
                <a:solidFill>
                  <a:schemeClr val="tx1"/>
                </a:solidFill>
                <a:effectLst/>
                <a:latin typeface="+mn-lt"/>
                <a:ea typeface="+mn-ea"/>
                <a:cs typeface="+mn-cs"/>
              </a:rPr>
              <a:t> removal.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4.- According to these results, the selected </a:t>
            </a:r>
            <a:r>
              <a:rPr lang="en-US" sz="1200" kern="1200" dirty="0" err="1" smtClean="0">
                <a:solidFill>
                  <a:schemeClr val="tx1"/>
                </a:solidFill>
                <a:effectLst/>
                <a:latin typeface="+mn-lt"/>
                <a:ea typeface="+mn-ea"/>
                <a:cs typeface="+mn-cs"/>
              </a:rPr>
              <a:t>actinobacteria</a:t>
            </a:r>
            <a:r>
              <a:rPr lang="en-US" sz="1200" kern="1200" dirty="0" smtClean="0">
                <a:solidFill>
                  <a:schemeClr val="tx1"/>
                </a:solidFill>
                <a:effectLst/>
                <a:latin typeface="+mn-lt"/>
                <a:ea typeface="+mn-ea"/>
                <a:cs typeface="+mn-cs"/>
              </a:rPr>
              <a:t> combination were </a:t>
            </a:r>
            <a:r>
              <a:rPr lang="en-US" sz="1200" i="1" kern="1200" dirty="0" smtClean="0">
                <a:solidFill>
                  <a:schemeClr val="tx1"/>
                </a:solidFill>
                <a:effectLst/>
                <a:latin typeface="+mn-lt"/>
                <a:ea typeface="+mn-ea"/>
                <a:cs typeface="+mn-cs"/>
              </a:rPr>
              <a:t>Streptomyces</a:t>
            </a:r>
            <a:r>
              <a:rPr lang="en-US" sz="1200" kern="1200" dirty="0" smtClean="0">
                <a:solidFill>
                  <a:schemeClr val="tx1"/>
                </a:solidFill>
                <a:effectLst/>
                <a:latin typeface="+mn-lt"/>
                <a:ea typeface="+mn-ea"/>
                <a:cs typeface="+mn-cs"/>
              </a:rPr>
              <a:t> spp. strains AC5, AC9, GA11 and ISP13. </a:t>
            </a:r>
            <a:endParaRPr lang="es-CL" dirty="0" smtClean="0">
              <a:effectLst/>
            </a:endParaRPr>
          </a:p>
          <a:p>
            <a:endParaRPr lang="en-US" dirty="0"/>
          </a:p>
        </p:txBody>
      </p:sp>
      <p:sp>
        <p:nvSpPr>
          <p:cNvPr id="4" name="Marcador de número de diapositiva 3"/>
          <p:cNvSpPr>
            <a:spLocks noGrp="1"/>
          </p:cNvSpPr>
          <p:nvPr>
            <p:ph type="sldNum" sz="quarter" idx="10"/>
          </p:nvPr>
        </p:nvSpPr>
        <p:spPr/>
        <p:txBody>
          <a:bodyPr/>
          <a:lstStyle/>
          <a:p>
            <a:fld id="{E145871B-0CCF-4724-AB71-745397752A46}" type="slidenum">
              <a:rPr lang="en-US" smtClean="0"/>
              <a:pPr/>
              <a:t>12</a:t>
            </a:fld>
            <a:endParaRPr lang="en-US"/>
          </a:p>
        </p:txBody>
      </p:sp>
    </p:spTree>
    <p:extLst>
      <p:ext uri="{BB962C8B-B14F-4D97-AF65-F5344CB8AC3E}">
        <p14:creationId xmlns:p14="http://schemas.microsoft.com/office/powerpoint/2010/main" val="738300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1.- </a:t>
            </a:r>
            <a:r>
              <a:rPr lang="en-US" sz="1200" kern="1200" dirty="0" smtClean="0">
                <a:solidFill>
                  <a:schemeClr val="tx1"/>
                </a:solidFill>
                <a:effectLst/>
                <a:latin typeface="+mn-lt"/>
                <a:ea typeface="+mn-ea"/>
                <a:cs typeface="+mn-cs"/>
              </a:rPr>
              <a:t>The concentrations of IMHP were between 0.160 to 4.057 mg l</a:t>
            </a:r>
            <a:r>
              <a:rPr lang="en-US" sz="1200" kern="1200" baseline="30000" dirty="0" smtClean="0">
                <a:solidFill>
                  <a:schemeClr val="tx1"/>
                </a:solidFill>
                <a:effectLst/>
                <a:latin typeface="+mn-lt"/>
                <a:ea typeface="+mn-ea"/>
                <a:cs typeface="+mn-cs"/>
              </a:rPr>
              <a:t>-1</a:t>
            </a:r>
          </a:p>
          <a:p>
            <a:endParaRPr lang="en-US" sz="1200" kern="1200" baseline="3000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2.- T</a:t>
            </a:r>
            <a:r>
              <a:rPr lang="en-US" sz="1200" kern="1200" dirty="0" smtClean="0">
                <a:solidFill>
                  <a:schemeClr val="tx1"/>
                </a:solidFill>
                <a:effectLst/>
                <a:latin typeface="+mn-lt"/>
                <a:ea typeface="+mn-ea"/>
                <a:cs typeface="+mn-cs"/>
              </a:rPr>
              <a:t>he highest IMHP production was mainly observed when a combination of three, four or five strains was used.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3.- IMHP is reported to be the major </a:t>
            </a:r>
            <a:r>
              <a:rPr lang="en-US" sz="1200" kern="1200" dirty="0" err="1" smtClean="0">
                <a:solidFill>
                  <a:schemeClr val="tx1"/>
                </a:solidFill>
                <a:effectLst/>
                <a:latin typeface="+mn-lt"/>
                <a:ea typeface="+mn-ea"/>
                <a:cs typeface="+mn-cs"/>
              </a:rPr>
              <a:t>diazinon</a:t>
            </a:r>
            <a:r>
              <a:rPr lang="en-US" sz="1200" kern="1200" dirty="0" smtClean="0">
                <a:solidFill>
                  <a:schemeClr val="tx1"/>
                </a:solidFill>
                <a:effectLst/>
                <a:latin typeface="+mn-lt"/>
                <a:ea typeface="+mn-ea"/>
                <a:cs typeface="+mn-cs"/>
              </a:rPr>
              <a:t> metabolite found in compost, soil and water and is characterized as a less toxic compound compared to its parent compound.</a:t>
            </a:r>
          </a:p>
        </p:txBody>
      </p:sp>
      <p:sp>
        <p:nvSpPr>
          <p:cNvPr id="4" name="Marcador de número de diapositiva 3"/>
          <p:cNvSpPr>
            <a:spLocks noGrp="1"/>
          </p:cNvSpPr>
          <p:nvPr>
            <p:ph type="sldNum" sz="quarter" idx="10"/>
          </p:nvPr>
        </p:nvSpPr>
        <p:spPr/>
        <p:txBody>
          <a:bodyPr/>
          <a:lstStyle/>
          <a:p>
            <a:fld id="{E145871B-0CCF-4724-AB71-745397752A46}" type="slidenum">
              <a:rPr lang="en-US" smtClean="0"/>
              <a:pPr/>
              <a:t>13</a:t>
            </a:fld>
            <a:endParaRPr lang="en-US"/>
          </a:p>
        </p:txBody>
      </p:sp>
    </p:spTree>
    <p:extLst>
      <p:ext uri="{BB962C8B-B14F-4D97-AF65-F5344CB8AC3E}">
        <p14:creationId xmlns:p14="http://schemas.microsoft.com/office/powerpoint/2010/main" val="3315142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1.- </a:t>
            </a:r>
            <a:r>
              <a:rPr lang="en-US" sz="1200" kern="1200" dirty="0" smtClean="0">
                <a:solidFill>
                  <a:schemeClr val="tx1"/>
                </a:solidFill>
                <a:effectLst/>
                <a:latin typeface="+mn-lt"/>
                <a:ea typeface="+mn-ea"/>
                <a:cs typeface="+mn-cs"/>
              </a:rPr>
              <a:t>The results showed that approximately 50% of </a:t>
            </a:r>
            <a:r>
              <a:rPr lang="en-US" sz="1200" kern="1200" dirty="0" err="1" smtClean="0">
                <a:solidFill>
                  <a:schemeClr val="tx1"/>
                </a:solidFill>
                <a:effectLst/>
                <a:latin typeface="+mn-lt"/>
                <a:ea typeface="+mn-ea"/>
                <a:cs typeface="+mn-cs"/>
              </a:rPr>
              <a:t>diazinon</a:t>
            </a:r>
            <a:r>
              <a:rPr lang="en-US" sz="1200" kern="1200" dirty="0" smtClean="0">
                <a:solidFill>
                  <a:schemeClr val="tx1"/>
                </a:solidFill>
                <a:effectLst/>
                <a:latin typeface="+mn-lt"/>
                <a:ea typeface="+mn-ea"/>
                <a:cs typeface="+mn-cs"/>
              </a:rPr>
              <a:t> is degraded within 24 h of incubation, and a duplication of the biomass was observed after 48 h.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 After this time, </a:t>
            </a:r>
            <a:r>
              <a:rPr lang="en-US" sz="1200" kern="1200" dirty="0" err="1" smtClean="0">
                <a:solidFill>
                  <a:schemeClr val="tx1"/>
                </a:solidFill>
                <a:effectLst/>
                <a:latin typeface="+mn-lt"/>
                <a:ea typeface="+mn-ea"/>
                <a:cs typeface="+mn-cs"/>
              </a:rPr>
              <a:t>diazinon</a:t>
            </a:r>
            <a:r>
              <a:rPr lang="en-US" sz="1200" kern="1200" dirty="0" smtClean="0">
                <a:solidFill>
                  <a:schemeClr val="tx1"/>
                </a:solidFill>
                <a:effectLst/>
                <a:latin typeface="+mn-lt"/>
                <a:ea typeface="+mn-ea"/>
                <a:cs typeface="+mn-cs"/>
              </a:rPr>
              <a:t> removal continued, with a residual concentration close to 15 mg l</a:t>
            </a:r>
            <a:r>
              <a:rPr lang="en-US" sz="1200" kern="1200" baseline="30000" dirty="0" smtClean="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 and IMHP appeared at a concentration of 3.057 mg l</a:t>
            </a:r>
            <a:r>
              <a:rPr lang="en-US" sz="1200" kern="1200" baseline="30000" dirty="0" smtClean="0">
                <a:solidFill>
                  <a:schemeClr val="tx1"/>
                </a:solidFill>
                <a:effectLst/>
                <a:latin typeface="+mn-lt"/>
                <a:ea typeface="+mn-ea"/>
                <a:cs typeface="+mn-cs"/>
              </a:rPr>
              <a:t>-1 </a:t>
            </a:r>
            <a:r>
              <a:rPr lang="en-US" sz="1200" kern="1200" dirty="0" smtClean="0">
                <a:solidFill>
                  <a:schemeClr val="tx1"/>
                </a:solidFill>
                <a:effectLst/>
                <a:latin typeface="+mn-lt"/>
                <a:ea typeface="+mn-ea"/>
                <a:cs typeface="+mn-cs"/>
              </a:rPr>
              <a:t>after 72 h of incubation. However, IMHP decreased over time.</a:t>
            </a:r>
            <a:r>
              <a:rPr lang="en-US" sz="1200" kern="1200" baseline="0" dirty="0" smtClean="0">
                <a:solidFill>
                  <a:schemeClr val="tx1"/>
                </a:solidFill>
                <a:effectLst/>
                <a:latin typeface="+mn-lt"/>
                <a:ea typeface="+mn-ea"/>
                <a:cs typeface="+mn-cs"/>
              </a:rPr>
              <a:t>  </a:t>
            </a:r>
            <a:endParaRPr lang="en-US" dirty="0"/>
          </a:p>
        </p:txBody>
      </p:sp>
      <p:sp>
        <p:nvSpPr>
          <p:cNvPr id="4" name="Marcador de número de diapositiva 3"/>
          <p:cNvSpPr>
            <a:spLocks noGrp="1"/>
          </p:cNvSpPr>
          <p:nvPr>
            <p:ph type="sldNum" sz="quarter" idx="10"/>
          </p:nvPr>
        </p:nvSpPr>
        <p:spPr/>
        <p:txBody>
          <a:bodyPr/>
          <a:lstStyle/>
          <a:p>
            <a:fld id="{E145871B-0CCF-4724-AB71-745397752A46}" type="slidenum">
              <a:rPr lang="en-US" smtClean="0"/>
              <a:pPr/>
              <a:t>14</a:t>
            </a:fld>
            <a:endParaRPr lang="en-US"/>
          </a:p>
        </p:txBody>
      </p:sp>
    </p:spTree>
    <p:extLst>
      <p:ext uri="{BB962C8B-B14F-4D97-AF65-F5344CB8AC3E}">
        <p14:creationId xmlns:p14="http://schemas.microsoft.com/office/powerpoint/2010/main" val="36099688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E145871B-0CCF-4724-AB71-745397752A46}" type="slidenum">
              <a:rPr lang="en-US" smtClean="0"/>
              <a:pPr/>
              <a:t>15</a:t>
            </a:fld>
            <a:endParaRPr lang="en-US"/>
          </a:p>
        </p:txBody>
      </p:sp>
    </p:spTree>
    <p:extLst>
      <p:ext uri="{BB962C8B-B14F-4D97-AF65-F5344CB8AC3E}">
        <p14:creationId xmlns:p14="http://schemas.microsoft.com/office/powerpoint/2010/main" val="1045610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E145871B-0CCF-4724-AB71-745397752A46}" type="slidenum">
              <a:rPr lang="en-US" smtClean="0"/>
              <a:pPr/>
              <a:t>16</a:t>
            </a:fld>
            <a:endParaRPr lang="en-US"/>
          </a:p>
        </p:txBody>
      </p:sp>
    </p:spTree>
    <p:extLst>
      <p:ext uri="{BB962C8B-B14F-4D97-AF65-F5344CB8AC3E}">
        <p14:creationId xmlns:p14="http://schemas.microsoft.com/office/powerpoint/2010/main" val="1012836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E145871B-0CCF-4724-AB71-745397752A46}" type="slidenum">
              <a:rPr lang="en-US" smtClean="0"/>
              <a:pPr/>
              <a:t>17</a:t>
            </a:fld>
            <a:endParaRPr lang="en-US"/>
          </a:p>
        </p:txBody>
      </p:sp>
    </p:spTree>
    <p:extLst>
      <p:ext uri="{BB962C8B-B14F-4D97-AF65-F5344CB8AC3E}">
        <p14:creationId xmlns:p14="http://schemas.microsoft.com/office/powerpoint/2010/main" val="614896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1.- However, pesticide residues caused by improper handling of these compounds can be found in soil and water, in the form of pesticide wastewaters and as obsolete pesticides.</a:t>
            </a:r>
          </a:p>
          <a:p>
            <a:endParaRPr lang="en-US" dirty="0" smtClean="0"/>
          </a:p>
          <a:p>
            <a:r>
              <a:rPr lang="en-US" dirty="0" smtClean="0"/>
              <a:t>2.- Considering the toxicity and danger of these compounds, early detection, detoxification and decontamination of polluted environment or</a:t>
            </a:r>
            <a:r>
              <a:rPr lang="en-US" baseline="0" dirty="0" smtClean="0"/>
              <a:t> pesticide wastes are essential. </a:t>
            </a:r>
          </a:p>
          <a:p>
            <a:endParaRPr lang="en-US" baseline="0" dirty="0" smtClean="0"/>
          </a:p>
          <a:p>
            <a:r>
              <a:rPr lang="en-US" dirty="0" smtClean="0"/>
              <a:t>3.- Find efficient treatment systems for pesticides has been a preoccupation in the area of science and engineering and also for our research group.</a:t>
            </a:r>
          </a:p>
          <a:p>
            <a:endParaRPr lang="en-US" dirty="0" smtClean="0"/>
          </a:p>
          <a:p>
            <a:endParaRPr lang="en-US" dirty="0" smtClean="0"/>
          </a:p>
          <a:p>
            <a:endParaRPr lang="en-US" dirty="0" smtClean="0"/>
          </a:p>
          <a:p>
            <a:endParaRPr lang="en-US" dirty="0" smtClean="0"/>
          </a:p>
          <a:p>
            <a:endParaRPr lang="en-US" dirty="0"/>
          </a:p>
        </p:txBody>
      </p:sp>
      <p:sp>
        <p:nvSpPr>
          <p:cNvPr id="4" name="Marcador de número de diapositiva 3"/>
          <p:cNvSpPr>
            <a:spLocks noGrp="1"/>
          </p:cNvSpPr>
          <p:nvPr>
            <p:ph type="sldNum" sz="quarter" idx="10"/>
          </p:nvPr>
        </p:nvSpPr>
        <p:spPr/>
        <p:txBody>
          <a:bodyPr/>
          <a:lstStyle/>
          <a:p>
            <a:fld id="{E145871B-0CCF-4724-AB71-745397752A46}" type="slidenum">
              <a:rPr lang="en-US" smtClean="0"/>
              <a:pPr/>
              <a:t>2</a:t>
            </a:fld>
            <a:endParaRPr lang="en-US"/>
          </a:p>
        </p:txBody>
      </p:sp>
    </p:spTree>
    <p:extLst>
      <p:ext uri="{BB962C8B-B14F-4D97-AF65-F5344CB8AC3E}">
        <p14:creationId xmlns:p14="http://schemas.microsoft.com/office/powerpoint/2010/main" val="858948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1.- A pesticide groups that has received considerable attention are organophosphates because these compounds are generally characterized…</a:t>
            </a:r>
          </a:p>
          <a:p>
            <a:endParaRPr lang="en-US" dirty="0" smtClean="0"/>
          </a:p>
          <a:p>
            <a:r>
              <a:rPr lang="en-US" dirty="0" smtClean="0"/>
              <a:t>2.- Diazinon is an insecticide widely used in agriculture, livestock and also in dogs and cats.</a:t>
            </a:r>
          </a:p>
        </p:txBody>
      </p:sp>
      <p:sp>
        <p:nvSpPr>
          <p:cNvPr id="4" name="Marcador de número de diapositiva 3"/>
          <p:cNvSpPr>
            <a:spLocks noGrp="1"/>
          </p:cNvSpPr>
          <p:nvPr>
            <p:ph type="sldNum" sz="quarter" idx="10"/>
          </p:nvPr>
        </p:nvSpPr>
        <p:spPr/>
        <p:txBody>
          <a:bodyPr/>
          <a:lstStyle/>
          <a:p>
            <a:fld id="{E145871B-0CCF-4724-AB71-745397752A46}" type="slidenum">
              <a:rPr lang="en-US" smtClean="0"/>
              <a:pPr/>
              <a:t>3</a:t>
            </a:fld>
            <a:endParaRPr lang="en-US"/>
          </a:p>
        </p:txBody>
      </p:sp>
    </p:spTree>
    <p:extLst>
      <p:ext uri="{BB962C8B-B14F-4D97-AF65-F5344CB8AC3E}">
        <p14:creationId xmlns:p14="http://schemas.microsoft.com/office/powerpoint/2010/main" val="858948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1.- Currently, promising methods for pesticide detoxification</a:t>
            </a:r>
            <a:r>
              <a:rPr lang="en-US" baseline="0" dirty="0" smtClean="0"/>
              <a:t> is by using microorganisms.</a:t>
            </a:r>
          </a:p>
          <a:p>
            <a:endParaRPr lang="en-US" baseline="0" dirty="0" smtClean="0"/>
          </a:p>
          <a:p>
            <a:r>
              <a:rPr lang="en-US" baseline="0" dirty="0" smtClean="0"/>
              <a:t>2.- The actinobacteria are recognized in medicine for the production of antibiotics , in agriculture for the production of compounds with bio-pesticides and bio-fertilizers properties, and in the environmental science for the ability to degrade various contaminant compounds, including pesticides of different chemical classes.</a:t>
            </a:r>
          </a:p>
          <a:p>
            <a:endParaRPr lang="en-US" baseline="0" dirty="0" smtClean="0"/>
          </a:p>
          <a:p>
            <a:r>
              <a:rPr lang="en-US" baseline="0" dirty="0" smtClean="0"/>
              <a:t>3.- Moreover, actinobacteria supporting adverse environmental conditions, they present an easy colonization, among others, therefore, these microorganisms are considered to be used in decontamination system. </a:t>
            </a:r>
          </a:p>
          <a:p>
            <a:endParaRPr lang="en-US" baseline="0" dirty="0" smtClean="0"/>
          </a:p>
          <a:p>
            <a:r>
              <a:rPr lang="en-US" baseline="0" dirty="0" smtClean="0"/>
              <a:t>4.- Now, the use of microbial consortia could support enhanced pesticide degradation because different metabolic pathways could act. </a:t>
            </a:r>
          </a:p>
          <a:p>
            <a:endParaRPr lang="en-US" baseline="0" dirty="0" smtClean="0"/>
          </a:p>
          <a:p>
            <a:r>
              <a:rPr lang="en-US" baseline="0" dirty="0" smtClean="0"/>
              <a:t>5.- Therefore the objective of this study is: </a:t>
            </a:r>
            <a:endParaRPr lang="en-US" dirty="0"/>
          </a:p>
        </p:txBody>
      </p:sp>
      <p:sp>
        <p:nvSpPr>
          <p:cNvPr id="4" name="Marcador de número de diapositiva 3"/>
          <p:cNvSpPr>
            <a:spLocks noGrp="1"/>
          </p:cNvSpPr>
          <p:nvPr>
            <p:ph type="sldNum" sz="quarter" idx="10"/>
          </p:nvPr>
        </p:nvSpPr>
        <p:spPr/>
        <p:txBody>
          <a:bodyPr/>
          <a:lstStyle/>
          <a:p>
            <a:fld id="{E145871B-0CCF-4724-AB71-745397752A46}" type="slidenum">
              <a:rPr lang="en-US" smtClean="0"/>
              <a:pPr/>
              <a:t>4</a:t>
            </a:fld>
            <a:endParaRPr lang="en-US"/>
          </a:p>
        </p:txBody>
      </p:sp>
    </p:spTree>
    <p:extLst>
      <p:ext uri="{BB962C8B-B14F-4D97-AF65-F5344CB8AC3E}">
        <p14:creationId xmlns:p14="http://schemas.microsoft.com/office/powerpoint/2010/main" val="616936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E145871B-0CCF-4724-AB71-745397752A46}" type="slidenum">
              <a:rPr lang="en-US" smtClean="0"/>
              <a:pPr/>
              <a:t>5</a:t>
            </a:fld>
            <a:endParaRPr lang="en-US"/>
          </a:p>
        </p:txBody>
      </p:sp>
    </p:spTree>
    <p:extLst>
      <p:ext uri="{BB962C8B-B14F-4D97-AF65-F5344CB8AC3E}">
        <p14:creationId xmlns:p14="http://schemas.microsoft.com/office/powerpoint/2010/main" val="3629087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1.-  </a:t>
            </a:r>
            <a:r>
              <a:rPr lang="en-US" dirty="0" smtClean="0"/>
              <a:t>Organophosphorus-degrading actinobacteria identified as </a:t>
            </a:r>
            <a:r>
              <a:rPr lang="en-US" i="1" dirty="0" smtClean="0"/>
              <a:t>Streptomyces  </a:t>
            </a:r>
            <a:r>
              <a:rPr lang="en-US" i="0" dirty="0" smtClean="0"/>
              <a:t>strains</a:t>
            </a:r>
            <a:r>
              <a:rPr lang="en-US" i="0" baseline="0" dirty="0" smtClean="0"/>
              <a:t> </a:t>
            </a:r>
            <a:r>
              <a:rPr lang="en-US" i="0" baseline="0" dirty="0" err="1" smtClean="0"/>
              <a:t>menchon</a:t>
            </a:r>
            <a:r>
              <a:rPr lang="en-US" i="0" baseline="0" dirty="0" smtClean="0"/>
              <a:t> dear were used.</a:t>
            </a:r>
          </a:p>
          <a:p>
            <a:endParaRPr lang="en-US" i="0" baseline="0" dirty="0" smtClean="0"/>
          </a:p>
          <a:p>
            <a:r>
              <a:rPr lang="en-US" i="0" baseline="0" dirty="0" smtClean="0"/>
              <a:t>2.- On the other hand, diazinon and their main </a:t>
            </a:r>
            <a:r>
              <a:rPr lang="en-US" i="0" baseline="0" dirty="0" err="1" smtClean="0"/>
              <a:t>metabolit</a:t>
            </a:r>
            <a:r>
              <a:rPr lang="en-US" i="0" baseline="0" dirty="0" smtClean="0"/>
              <a:t> </a:t>
            </a:r>
            <a:r>
              <a:rPr lang="en-US" i="0" baseline="0" dirty="0" err="1" smtClean="0"/>
              <a:t>IMHP</a:t>
            </a:r>
            <a:r>
              <a:rPr lang="en-US" i="0" baseline="0" dirty="0" smtClean="0"/>
              <a:t>.</a:t>
            </a:r>
            <a:endParaRPr lang="es-ES" i="0" dirty="0"/>
          </a:p>
        </p:txBody>
      </p:sp>
      <p:sp>
        <p:nvSpPr>
          <p:cNvPr id="4" name="3 Marcador de número de diapositiva"/>
          <p:cNvSpPr>
            <a:spLocks noGrp="1"/>
          </p:cNvSpPr>
          <p:nvPr>
            <p:ph type="sldNum" sz="quarter" idx="10"/>
          </p:nvPr>
        </p:nvSpPr>
        <p:spPr/>
        <p:txBody>
          <a:bodyPr/>
          <a:lstStyle/>
          <a:p>
            <a:fld id="{E145871B-0CCF-4724-AB71-745397752A46}" type="slidenum">
              <a:rPr lang="en-US" smtClean="0"/>
              <a:pPr/>
              <a:t>6</a:t>
            </a:fld>
            <a:endParaRPr lang="en-US"/>
          </a:p>
        </p:txBody>
      </p:sp>
    </p:spTree>
    <p:extLst>
      <p:ext uri="{BB962C8B-B14F-4D97-AF65-F5344CB8AC3E}">
        <p14:creationId xmlns:p14="http://schemas.microsoft.com/office/powerpoint/2010/main" val="590838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1.-  </a:t>
            </a:r>
            <a:r>
              <a:rPr lang="en-US" sz="1200" b="0" i="0" kern="1200" dirty="0" smtClean="0">
                <a:solidFill>
                  <a:schemeClr val="tx1"/>
                </a:solidFill>
                <a:latin typeface="+mn-lt"/>
                <a:ea typeface="+mn-ea"/>
                <a:cs typeface="+mn-cs"/>
              </a:rPr>
              <a:t>For the study with individual strains, spore were inoculated in a rich medium,</a:t>
            </a:r>
            <a:r>
              <a:rPr lang="en-US" sz="1200" b="0" i="0" kern="1200" baseline="0" dirty="0" smtClean="0">
                <a:solidFill>
                  <a:schemeClr val="tx1"/>
                </a:solidFill>
                <a:latin typeface="+mn-lt"/>
                <a:ea typeface="+mn-ea"/>
                <a:cs typeface="+mn-cs"/>
              </a:rPr>
              <a:t> then biomass was used to evaluate diazinon removal added in minimal medium at 50 mg/l concentration as only carbon source.</a:t>
            </a:r>
          </a:p>
          <a:p>
            <a:endParaRPr lang="en-US" sz="1200" b="0" i="0" kern="1200" baseline="0" dirty="0" smtClean="0">
              <a:solidFill>
                <a:schemeClr val="tx1"/>
              </a:solidFill>
              <a:latin typeface="+mn-lt"/>
              <a:ea typeface="+mn-ea"/>
              <a:cs typeface="+mn-cs"/>
            </a:endParaRPr>
          </a:p>
          <a:p>
            <a:r>
              <a:rPr lang="en-US" sz="1200" b="0" i="0" kern="1200" baseline="0" dirty="0" smtClean="0">
                <a:solidFill>
                  <a:schemeClr val="tx1"/>
                </a:solidFill>
                <a:latin typeface="+mn-lt"/>
                <a:ea typeface="+mn-ea"/>
                <a:cs typeface="+mn-cs"/>
              </a:rPr>
              <a:t>2.- After incubation for 96 hours, biomass, protein and residual diazinon were analyzed.  </a:t>
            </a:r>
          </a:p>
          <a:p>
            <a:endParaRPr lang="en-US" sz="1200" b="0" i="0" kern="1200" baseline="0" dirty="0" smtClean="0">
              <a:solidFill>
                <a:schemeClr val="tx1"/>
              </a:solidFill>
              <a:latin typeface="+mn-lt"/>
              <a:ea typeface="+mn-ea"/>
              <a:cs typeface="+mn-cs"/>
            </a:endParaRPr>
          </a:p>
          <a:p>
            <a:r>
              <a:rPr lang="en-US" sz="1200" b="0" i="0" kern="1200" baseline="0" dirty="0" smtClean="0">
                <a:solidFill>
                  <a:schemeClr val="tx1"/>
                </a:solidFill>
                <a:latin typeface="+mn-lt"/>
                <a:ea typeface="+mn-ea"/>
                <a:cs typeface="+mn-cs"/>
              </a:rPr>
              <a:t>3.- With these results, the strains were selected to make different combinations of mixed cultures.</a:t>
            </a:r>
          </a:p>
          <a:p>
            <a:endParaRPr lang="en-US" sz="1200" b="0" i="0" kern="1200" baseline="0" dirty="0" smtClean="0">
              <a:solidFill>
                <a:schemeClr val="tx1"/>
              </a:solidFill>
              <a:latin typeface="+mn-lt"/>
              <a:ea typeface="+mn-ea"/>
              <a:cs typeface="+mn-cs"/>
            </a:endParaRPr>
          </a:p>
          <a:p>
            <a:r>
              <a:rPr lang="en-US" sz="1200" b="0" i="0" kern="1200" baseline="0" dirty="0" smtClean="0">
                <a:solidFill>
                  <a:schemeClr val="tx1"/>
                </a:solidFill>
                <a:latin typeface="+mn-lt"/>
                <a:ea typeface="+mn-ea"/>
                <a:cs typeface="+mn-cs"/>
              </a:rPr>
              <a:t>4.- An antagonism assay was performed between the different strains and then the diazinon removal. After incubation for 96 </a:t>
            </a:r>
            <a:r>
              <a:rPr lang="en-US" sz="1200" b="0" i="0" kern="1200" baseline="0" dirty="0" err="1" smtClean="0">
                <a:solidFill>
                  <a:schemeClr val="tx1"/>
                </a:solidFill>
                <a:latin typeface="+mn-lt"/>
                <a:ea typeface="+mn-ea"/>
                <a:cs typeface="+mn-cs"/>
              </a:rPr>
              <a:t>hoursrs</a:t>
            </a:r>
            <a:r>
              <a:rPr lang="en-US" sz="1200" b="0" i="0" kern="1200" baseline="0" dirty="0" smtClean="0">
                <a:solidFill>
                  <a:schemeClr val="tx1"/>
                </a:solidFill>
                <a:latin typeface="+mn-lt"/>
                <a:ea typeface="+mn-ea"/>
                <a:cs typeface="+mn-cs"/>
              </a:rPr>
              <a:t>, biomass growth, diazinon removal and IMHP production were analyzed.  </a:t>
            </a:r>
            <a:endParaRPr lang="es-ES" dirty="0"/>
          </a:p>
        </p:txBody>
      </p:sp>
      <p:sp>
        <p:nvSpPr>
          <p:cNvPr id="4" name="3 Marcador de número de diapositiva"/>
          <p:cNvSpPr>
            <a:spLocks noGrp="1"/>
          </p:cNvSpPr>
          <p:nvPr>
            <p:ph type="sldNum" sz="quarter" idx="10"/>
          </p:nvPr>
        </p:nvSpPr>
        <p:spPr/>
        <p:txBody>
          <a:bodyPr/>
          <a:lstStyle/>
          <a:p>
            <a:fld id="{E145871B-0CCF-4724-AB71-745397752A46}" type="slidenum">
              <a:rPr lang="en-US" smtClean="0"/>
              <a:pPr/>
              <a:t>7</a:t>
            </a:fld>
            <a:endParaRPr lang="en-US"/>
          </a:p>
        </p:txBody>
      </p:sp>
    </p:spTree>
    <p:extLst>
      <p:ext uri="{BB962C8B-B14F-4D97-AF65-F5344CB8AC3E}">
        <p14:creationId xmlns:p14="http://schemas.microsoft.com/office/powerpoint/2010/main" val="3738987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1.- Diazinon </a:t>
            </a:r>
            <a:r>
              <a:rPr lang="es-ES" dirty="0" err="1" smtClean="0"/>
              <a:t>removal</a:t>
            </a:r>
            <a:r>
              <a:rPr lang="es-ES" dirty="0" smtClean="0"/>
              <a:t> </a:t>
            </a:r>
            <a:r>
              <a:rPr lang="es-ES" dirty="0" err="1" smtClean="0"/>
              <a:t>by</a:t>
            </a:r>
            <a:r>
              <a:rPr lang="es-ES" dirty="0" smtClean="0"/>
              <a:t> single</a:t>
            </a:r>
            <a:r>
              <a:rPr lang="es-ES" baseline="0" dirty="0" smtClean="0"/>
              <a:t> actinobacteria </a:t>
            </a:r>
            <a:r>
              <a:rPr lang="es-ES" baseline="0" dirty="0" err="1" smtClean="0"/>
              <a:t>is</a:t>
            </a:r>
            <a:r>
              <a:rPr lang="es-ES" baseline="0" dirty="0" smtClean="0"/>
              <a:t> </a:t>
            </a:r>
            <a:r>
              <a:rPr lang="es-ES" baseline="0" dirty="0" err="1" smtClean="0"/>
              <a:t>choon</a:t>
            </a:r>
            <a:r>
              <a:rPr lang="es-ES" baseline="0" dirty="0" smtClean="0"/>
              <a:t> in </a:t>
            </a:r>
            <a:r>
              <a:rPr lang="es-ES" baseline="0" dirty="0" err="1" smtClean="0"/>
              <a:t>this</a:t>
            </a:r>
            <a:r>
              <a:rPr lang="es-ES" baseline="0" dirty="0" smtClean="0"/>
              <a:t> figure.</a:t>
            </a:r>
          </a:p>
          <a:p>
            <a:endParaRPr lang="es-ES" baseline="0" dirty="0" smtClean="0"/>
          </a:p>
          <a:p>
            <a:r>
              <a:rPr lang="es-ES" baseline="0" dirty="0" smtClean="0"/>
              <a:t>2.-  </a:t>
            </a:r>
            <a:r>
              <a:rPr lang="en-US" baseline="0" dirty="0" smtClean="0"/>
              <a:t>It can be seen that 10 to 30% of diazinon was removed.</a:t>
            </a:r>
          </a:p>
          <a:p>
            <a:endParaRPr lang="en-US" baseline="0" dirty="0" smtClean="0"/>
          </a:p>
          <a:p>
            <a:r>
              <a:rPr lang="en-US" baseline="0" dirty="0" smtClean="0"/>
              <a:t>3.- The highest diazinon removal was exhibited by the strains AC9, GA11 and ISP13, which reached values close to 30 %.</a:t>
            </a:r>
          </a:p>
          <a:p>
            <a:endParaRPr lang="en-US" baseline="0" dirty="0" smtClean="0"/>
          </a:p>
          <a:p>
            <a:r>
              <a:rPr lang="en-US" baseline="0" dirty="0" smtClean="0"/>
              <a:t>4.- While, the lowest removal was observed for the strains AC6, AC7 and GA3.  </a:t>
            </a:r>
            <a:endParaRPr lang="es-ES" dirty="0"/>
          </a:p>
        </p:txBody>
      </p:sp>
      <p:sp>
        <p:nvSpPr>
          <p:cNvPr id="4" name="3 Marcador de número de diapositiva"/>
          <p:cNvSpPr>
            <a:spLocks noGrp="1"/>
          </p:cNvSpPr>
          <p:nvPr>
            <p:ph type="sldNum" sz="quarter" idx="10"/>
          </p:nvPr>
        </p:nvSpPr>
        <p:spPr/>
        <p:txBody>
          <a:bodyPr/>
          <a:lstStyle/>
          <a:p>
            <a:fld id="{E145871B-0CCF-4724-AB71-745397752A46}" type="slidenum">
              <a:rPr lang="en-US" smtClean="0"/>
              <a:pPr/>
              <a:t>8</a:t>
            </a:fld>
            <a:endParaRPr lang="en-US"/>
          </a:p>
        </p:txBody>
      </p:sp>
    </p:spTree>
    <p:extLst>
      <p:ext uri="{BB962C8B-B14F-4D97-AF65-F5344CB8AC3E}">
        <p14:creationId xmlns:p14="http://schemas.microsoft.com/office/powerpoint/2010/main" val="2032713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1.- </a:t>
            </a:r>
            <a:r>
              <a:rPr lang="es-ES" dirty="0" err="1" smtClean="0"/>
              <a:t>Respect</a:t>
            </a:r>
            <a:r>
              <a:rPr lang="es-ES" dirty="0" smtClean="0"/>
              <a:t> to </a:t>
            </a:r>
            <a:r>
              <a:rPr lang="es-ES" dirty="0" err="1" smtClean="0"/>
              <a:t>biomass</a:t>
            </a:r>
            <a:r>
              <a:rPr lang="es-ES" dirty="0" smtClean="0"/>
              <a:t> </a:t>
            </a:r>
            <a:r>
              <a:rPr lang="es-ES" dirty="0" err="1" smtClean="0"/>
              <a:t>growth</a:t>
            </a:r>
            <a:r>
              <a:rPr lang="es-ES" dirty="0" smtClean="0"/>
              <a:t>, </a:t>
            </a:r>
            <a:r>
              <a:rPr lang="es-ES" dirty="0" err="1" smtClean="0"/>
              <a:t>six</a:t>
            </a:r>
            <a:r>
              <a:rPr lang="es-ES" dirty="0" smtClean="0"/>
              <a:t> of </a:t>
            </a:r>
            <a:r>
              <a:rPr lang="es-ES" dirty="0" err="1" smtClean="0"/>
              <a:t>the</a:t>
            </a:r>
            <a:r>
              <a:rPr lang="es-ES" dirty="0" smtClean="0"/>
              <a:t> </a:t>
            </a:r>
            <a:r>
              <a:rPr lang="es-ES" dirty="0" err="1" smtClean="0"/>
              <a:t>eight</a:t>
            </a:r>
            <a:r>
              <a:rPr lang="es-ES" dirty="0" smtClean="0"/>
              <a:t> </a:t>
            </a:r>
            <a:r>
              <a:rPr lang="es-ES" dirty="0" err="1" smtClean="0"/>
              <a:t>strains</a:t>
            </a:r>
            <a:r>
              <a:rPr lang="es-ES" dirty="0" smtClean="0"/>
              <a:t> </a:t>
            </a:r>
            <a:r>
              <a:rPr lang="es-ES" dirty="0" err="1" smtClean="0"/>
              <a:t>were</a:t>
            </a:r>
            <a:r>
              <a:rPr lang="es-ES" dirty="0" smtClean="0"/>
              <a:t> </a:t>
            </a:r>
            <a:r>
              <a:rPr lang="es-ES" dirty="0" err="1" smtClean="0"/>
              <a:t>able</a:t>
            </a:r>
            <a:r>
              <a:rPr lang="es-ES" dirty="0" smtClean="0"/>
              <a:t> to </a:t>
            </a:r>
            <a:r>
              <a:rPr lang="es-ES" dirty="0" err="1" smtClean="0"/>
              <a:t>grow</a:t>
            </a:r>
            <a:r>
              <a:rPr lang="es-ES" baseline="0" dirty="0" smtClean="0"/>
              <a:t> </a:t>
            </a:r>
            <a:r>
              <a:rPr lang="es-ES" baseline="0" dirty="0" err="1" smtClean="0"/>
              <a:t>with</a:t>
            </a:r>
            <a:r>
              <a:rPr lang="es-ES" baseline="0" dirty="0" smtClean="0"/>
              <a:t> diazinon </a:t>
            </a:r>
            <a:r>
              <a:rPr lang="es-ES" baseline="0" dirty="0" err="1" smtClean="0"/>
              <a:t>which</a:t>
            </a:r>
            <a:r>
              <a:rPr lang="es-ES" baseline="0" dirty="0" smtClean="0"/>
              <a:t> </a:t>
            </a:r>
            <a:r>
              <a:rPr lang="es-ES" baseline="0" dirty="0" err="1" smtClean="0"/>
              <a:t>could</a:t>
            </a:r>
            <a:r>
              <a:rPr lang="es-ES" baseline="0" dirty="0" smtClean="0"/>
              <a:t> be </a:t>
            </a:r>
            <a:r>
              <a:rPr lang="es-ES" baseline="0" dirty="0" err="1" smtClean="0"/>
              <a:t>used</a:t>
            </a:r>
            <a:r>
              <a:rPr lang="es-ES" baseline="0" dirty="0" smtClean="0"/>
              <a:t> as a </a:t>
            </a:r>
            <a:r>
              <a:rPr lang="es-ES" baseline="0" dirty="0" err="1" smtClean="0"/>
              <a:t>carbon</a:t>
            </a:r>
            <a:r>
              <a:rPr lang="es-ES" baseline="0" dirty="0" smtClean="0"/>
              <a:t> and </a:t>
            </a:r>
            <a:r>
              <a:rPr lang="es-ES" baseline="0" dirty="0" err="1" smtClean="0"/>
              <a:t>energy</a:t>
            </a:r>
            <a:r>
              <a:rPr lang="es-ES" baseline="0" dirty="0" smtClean="0"/>
              <a:t> </a:t>
            </a:r>
            <a:r>
              <a:rPr lang="es-ES" baseline="0" dirty="0" err="1" smtClean="0"/>
              <a:t>source</a:t>
            </a:r>
            <a:r>
              <a:rPr lang="es-ES" baseline="0" dirty="0" smtClean="0"/>
              <a:t> </a:t>
            </a:r>
            <a:endParaRPr lang="es-ES" dirty="0"/>
          </a:p>
        </p:txBody>
      </p:sp>
      <p:sp>
        <p:nvSpPr>
          <p:cNvPr id="4" name="3 Marcador de número de diapositiva"/>
          <p:cNvSpPr>
            <a:spLocks noGrp="1"/>
          </p:cNvSpPr>
          <p:nvPr>
            <p:ph type="sldNum" sz="quarter" idx="10"/>
          </p:nvPr>
        </p:nvSpPr>
        <p:spPr/>
        <p:txBody>
          <a:bodyPr/>
          <a:lstStyle/>
          <a:p>
            <a:fld id="{E145871B-0CCF-4724-AB71-745397752A46}" type="slidenum">
              <a:rPr lang="en-US" smtClean="0"/>
              <a:pPr/>
              <a:t>9</a:t>
            </a:fld>
            <a:endParaRPr lang="en-US"/>
          </a:p>
        </p:txBody>
      </p:sp>
    </p:spTree>
    <p:extLst>
      <p:ext uri="{BB962C8B-B14F-4D97-AF65-F5344CB8AC3E}">
        <p14:creationId xmlns:p14="http://schemas.microsoft.com/office/powerpoint/2010/main" val="137209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74D2A0DC-A441-4EB1-9E4C-F95398A23813}" type="datetime1">
              <a:rPr lang="en-US" smtClean="0"/>
              <a:pPr/>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00F2A9-5FBD-400B-8263-CF1A91A4DFFC}"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662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428220A-7AA0-46BF-A609-1276F4C7FFCC}" type="datetime1">
              <a:rPr lang="en-US" smtClean="0"/>
              <a:pPr/>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00F2A9-5FBD-400B-8263-CF1A91A4DFFC}" type="slidenum">
              <a:rPr lang="en-US" smtClean="0"/>
              <a:pPr/>
              <a:t>‹#›</a:t>
            </a:fld>
            <a:endParaRPr lang="en-US"/>
          </a:p>
        </p:txBody>
      </p:sp>
    </p:spTree>
    <p:extLst>
      <p:ext uri="{BB962C8B-B14F-4D97-AF65-F5344CB8AC3E}">
        <p14:creationId xmlns:p14="http://schemas.microsoft.com/office/powerpoint/2010/main" val="2361869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E53650A-24E0-4007-9437-8D22D199DB4B}" type="datetime1">
              <a:rPr lang="en-US" smtClean="0"/>
              <a:pPr/>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00F2A9-5FBD-400B-8263-CF1A91A4DFFC}" type="slidenum">
              <a:rPr lang="en-US" smtClean="0"/>
              <a:pPr/>
              <a:t>‹#›</a:t>
            </a:fld>
            <a:endParaRPr lang="en-US"/>
          </a:p>
        </p:txBody>
      </p:sp>
    </p:spTree>
    <p:extLst>
      <p:ext uri="{BB962C8B-B14F-4D97-AF65-F5344CB8AC3E}">
        <p14:creationId xmlns:p14="http://schemas.microsoft.com/office/powerpoint/2010/main" val="147163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874F7EC-496E-42FA-8DC9-CE7FF07F80EB}" type="datetime1">
              <a:rPr lang="en-US" smtClean="0"/>
              <a:pPr/>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00F2A9-5FBD-400B-8263-CF1A91A4DFFC}" type="slidenum">
              <a:rPr lang="en-US" smtClean="0"/>
              <a:pPr/>
              <a:t>‹#›</a:t>
            </a:fld>
            <a:endParaRPr lang="en-US"/>
          </a:p>
        </p:txBody>
      </p:sp>
    </p:spTree>
    <p:extLst>
      <p:ext uri="{BB962C8B-B14F-4D97-AF65-F5344CB8AC3E}">
        <p14:creationId xmlns:p14="http://schemas.microsoft.com/office/powerpoint/2010/main" val="2804593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61D40EC-6BEE-4146-B497-6A87D94C7607}" type="datetime1">
              <a:rPr lang="en-US" smtClean="0"/>
              <a:pPr/>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00F2A9-5FBD-400B-8263-CF1A91A4DFFC}"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8219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2821C18-2526-4DA6-8147-7EF48213FFB9}" type="datetime1">
              <a:rPr lang="en-US" smtClean="0"/>
              <a:pPr/>
              <a:t>8/28/2015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00F2A9-5FBD-400B-8263-CF1A91A4DFFC}" type="slidenum">
              <a:rPr lang="en-US" smtClean="0"/>
              <a:pPr/>
              <a:t>‹#›</a:t>
            </a:fld>
            <a:endParaRPr lang="en-US"/>
          </a:p>
        </p:txBody>
      </p:sp>
    </p:spTree>
    <p:extLst>
      <p:ext uri="{BB962C8B-B14F-4D97-AF65-F5344CB8AC3E}">
        <p14:creationId xmlns:p14="http://schemas.microsoft.com/office/powerpoint/2010/main" val="1525310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22960" y="2582334"/>
            <a:ext cx="3703320" cy="32867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63440" y="2582334"/>
            <a:ext cx="3703320" cy="32867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5C40B99-CD90-422A-9E89-0AFB6FF8C9C5}" type="datetime1">
              <a:rPr lang="en-US" smtClean="0"/>
              <a:pPr/>
              <a:t>8/28/2015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00F2A9-5FBD-400B-8263-CF1A91A4DFFC}" type="slidenum">
              <a:rPr lang="en-US" smtClean="0"/>
              <a:pPr/>
              <a:t>‹#›</a:t>
            </a:fld>
            <a:endParaRPr lang="en-US"/>
          </a:p>
        </p:txBody>
      </p:sp>
    </p:spTree>
    <p:extLst>
      <p:ext uri="{BB962C8B-B14F-4D97-AF65-F5344CB8AC3E}">
        <p14:creationId xmlns:p14="http://schemas.microsoft.com/office/powerpoint/2010/main" val="822882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E13ED6F-C51D-4478-BA33-D89473978C54}" type="datetime1">
              <a:rPr lang="en-US" smtClean="0"/>
              <a:pPr/>
              <a:t>8/28/2015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00F2A9-5FBD-400B-8263-CF1A91A4DFFC}" type="slidenum">
              <a:rPr lang="en-US" smtClean="0"/>
              <a:pPr/>
              <a:t>‹#›</a:t>
            </a:fld>
            <a:endParaRPr lang="en-US"/>
          </a:p>
        </p:txBody>
      </p:sp>
    </p:spTree>
    <p:extLst>
      <p:ext uri="{BB962C8B-B14F-4D97-AF65-F5344CB8AC3E}">
        <p14:creationId xmlns:p14="http://schemas.microsoft.com/office/powerpoint/2010/main" val="2475950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8DE3546-C1DE-44DE-8C55-976086F95F05}" type="datetime1">
              <a:rPr lang="en-US" smtClean="0"/>
              <a:pPr/>
              <a:t>8/28/2015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1C00F2A9-5FBD-400B-8263-CF1A91A4DFFC}" type="slidenum">
              <a:rPr lang="en-US" smtClean="0"/>
              <a:pPr/>
              <a:t>‹#›</a:t>
            </a:fld>
            <a:endParaRPr lang="en-US"/>
          </a:p>
        </p:txBody>
      </p:sp>
    </p:spTree>
    <p:extLst>
      <p:ext uri="{BB962C8B-B14F-4D97-AF65-F5344CB8AC3E}">
        <p14:creationId xmlns:p14="http://schemas.microsoft.com/office/powerpoint/2010/main" val="2101804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6E73F9FC-E884-4F6B-9310-215A73008095}" type="datetime1">
              <a:rPr lang="en-US" smtClean="0"/>
              <a:pPr/>
              <a:t>8/28/2015</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C00F2A9-5FBD-400B-8263-CF1A91A4DFFC}" type="slidenum">
              <a:rPr lang="en-US" smtClean="0"/>
              <a:pPr/>
              <a:t>‹#›</a:t>
            </a:fld>
            <a:endParaRPr lang="en-US"/>
          </a:p>
        </p:txBody>
      </p:sp>
    </p:spTree>
    <p:extLst>
      <p:ext uri="{BB962C8B-B14F-4D97-AF65-F5344CB8AC3E}">
        <p14:creationId xmlns:p14="http://schemas.microsoft.com/office/powerpoint/2010/main" val="1148598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1B5C0D6-D1DE-4EB2-9B03-BD57404B6298}" type="datetime1">
              <a:rPr lang="en-US" smtClean="0"/>
              <a:pPr/>
              <a:t>8/28/2015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00F2A9-5FBD-400B-8263-CF1A91A4DFFC}" type="slidenum">
              <a:rPr lang="en-US" smtClean="0"/>
              <a:pPr/>
              <a:t>‹#›</a:t>
            </a:fld>
            <a:endParaRPr lang="en-US"/>
          </a:p>
        </p:txBody>
      </p:sp>
    </p:spTree>
    <p:extLst>
      <p:ext uri="{BB962C8B-B14F-4D97-AF65-F5344CB8AC3E}">
        <p14:creationId xmlns:p14="http://schemas.microsoft.com/office/powerpoint/2010/main" val="902644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27A4352C-8FA1-40F8-BD5D-690B17C7FC75}" type="datetime1">
              <a:rPr lang="en-US" smtClean="0"/>
              <a:pPr/>
              <a:t>8/28/2015</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1C00F2A9-5FBD-400B-8263-CF1A91A4DFFC}"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78010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5.w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46.wmf"/><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9.png"/><Relationship Id="rId5" Type="http://schemas.openxmlformats.org/officeDocument/2006/relationships/image" Target="../media/image11.jpeg"/><Relationship Id="rId10" Type="http://schemas.openxmlformats.org/officeDocument/2006/relationships/image" Target="../media/image18.jpeg"/><Relationship Id="rId4" Type="http://schemas.openxmlformats.org/officeDocument/2006/relationships/image" Target="../media/image10.jpeg"/><Relationship Id="rId9" Type="http://schemas.openxmlformats.org/officeDocument/2006/relationships/image" Target="../media/image17.jpeg"/></Relationships>
</file>

<file path=ppt/slides/_rels/slide4.xml.rels><?xml version="1.0" encoding="UTF-8" standalone="yes"?>
<Relationships xmlns="http://schemas.openxmlformats.org/package/2006/relationships"><Relationship Id="rId8" Type="http://schemas.openxmlformats.org/officeDocument/2006/relationships/image" Target="../media/image20.tiff"/><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24.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23.gif"/><Relationship Id="rId5" Type="http://schemas.openxmlformats.org/officeDocument/2006/relationships/image" Target="../media/image11.jpeg"/><Relationship Id="rId10" Type="http://schemas.openxmlformats.org/officeDocument/2006/relationships/image" Target="../media/image22.gif"/><Relationship Id="rId4" Type="http://schemas.openxmlformats.org/officeDocument/2006/relationships/image" Target="../media/image10.jpeg"/><Relationship Id="rId9" Type="http://schemas.openxmlformats.org/officeDocument/2006/relationships/image" Target="../media/image21.gi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gif"/></Relationships>
</file>

<file path=ppt/slides/_rels/slide7.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1.jpeg"/><Relationship Id="rId11" Type="http://schemas.openxmlformats.org/officeDocument/2006/relationships/image" Target="../media/image36.jpeg"/><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7.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8.w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73935" y="2280493"/>
            <a:ext cx="7772400" cy="2804883"/>
          </a:xfrm>
        </p:spPr>
        <p:txBody>
          <a:bodyPr>
            <a:noAutofit/>
          </a:bodyPr>
          <a:lstStyle/>
          <a:p>
            <a:r>
              <a:rPr lang="en-US" sz="2800" b="1" dirty="0" smtClean="0"/>
              <a:t/>
            </a:r>
            <a:br>
              <a:rPr lang="en-US" sz="2800" b="1" dirty="0" smtClean="0"/>
            </a:br>
            <a:r>
              <a:rPr lang="en-US" sz="2800" b="1" dirty="0"/>
              <a:t/>
            </a:r>
            <a:br>
              <a:rPr lang="en-US" sz="2800" b="1" dirty="0"/>
            </a:br>
            <a:r>
              <a:rPr lang="en-US" sz="2800" b="1" dirty="0" smtClean="0"/>
              <a:t/>
            </a:r>
            <a:br>
              <a:rPr lang="en-US" sz="2800" b="1" dirty="0" smtClean="0"/>
            </a:br>
            <a:r>
              <a:rPr lang="en-US" sz="2800" b="1" dirty="0"/>
              <a:t/>
            </a:r>
            <a:br>
              <a:rPr lang="en-US" sz="2800" b="1" dirty="0"/>
            </a:br>
            <a:r>
              <a:rPr lang="en-US" sz="2800" b="1" dirty="0" smtClean="0"/>
              <a:t>“Selection </a:t>
            </a:r>
            <a:r>
              <a:rPr lang="en-US" sz="2800" b="1" dirty="0"/>
              <a:t>of an </a:t>
            </a:r>
            <a:r>
              <a:rPr lang="en-US" sz="2800" b="1" dirty="0" err="1"/>
              <a:t>actinobacteria</a:t>
            </a:r>
            <a:r>
              <a:rPr lang="en-US" sz="2800" b="1" dirty="0"/>
              <a:t> consortium for enhancing </a:t>
            </a:r>
            <a:r>
              <a:rPr lang="en-US" sz="2800" b="1" dirty="0" err="1"/>
              <a:t>diazinon</a:t>
            </a:r>
            <a:r>
              <a:rPr lang="en-US" sz="2800" b="1" dirty="0"/>
              <a:t> </a:t>
            </a:r>
            <a:r>
              <a:rPr lang="en-US" sz="2800" b="1" dirty="0" smtClean="0"/>
              <a:t>degradation”</a:t>
            </a:r>
            <a:r>
              <a:rPr lang="es-CL" sz="2800" dirty="0"/>
              <a:t/>
            </a:r>
            <a:br>
              <a:rPr lang="es-CL" sz="2800" dirty="0"/>
            </a:br>
            <a:r>
              <a:rPr lang="en-US" sz="2800" b="1" dirty="0"/>
              <a:t>                                              </a:t>
            </a:r>
            <a:r>
              <a:rPr lang="es-CL" sz="2800" dirty="0"/>
              <a:t/>
            </a:r>
            <a:br>
              <a:rPr lang="es-CL" sz="2800" dirty="0"/>
            </a:br>
            <a:r>
              <a:rPr lang="es-CL" sz="2000" u="sng" dirty="0"/>
              <a:t>Briceño </a:t>
            </a:r>
            <a:r>
              <a:rPr lang="es-CL" sz="2000" u="sng" dirty="0" smtClean="0"/>
              <a:t>Gabriela</a:t>
            </a:r>
            <a:r>
              <a:rPr lang="es-CL" sz="2000" dirty="0" smtClean="0"/>
              <a:t>., </a:t>
            </a:r>
            <a:r>
              <a:rPr lang="es-CL" sz="2000" dirty="0" err="1"/>
              <a:t>Schalchli</a:t>
            </a:r>
            <a:r>
              <a:rPr lang="es-CL" sz="2000" dirty="0"/>
              <a:t> </a:t>
            </a:r>
            <a:r>
              <a:rPr lang="es-CL" sz="2000" dirty="0" smtClean="0"/>
              <a:t>Heidi., </a:t>
            </a:r>
            <a:r>
              <a:rPr lang="es-CL" sz="2000" dirty="0"/>
              <a:t>Palma </a:t>
            </a:r>
            <a:r>
              <a:rPr lang="es-CL" sz="2000" dirty="0" smtClean="0"/>
              <a:t>Graciela., </a:t>
            </a:r>
            <a:r>
              <a:rPr lang="es-CL" sz="2000" dirty="0"/>
              <a:t>Diez </a:t>
            </a:r>
            <a:r>
              <a:rPr lang="es-CL" sz="2000" dirty="0" smtClean="0"/>
              <a:t>M. Cristina.</a:t>
            </a:r>
            <a:r>
              <a:rPr lang="es-CL" sz="2000" dirty="0"/>
              <a:t/>
            </a:r>
            <a:br>
              <a:rPr lang="es-CL" sz="2000" dirty="0"/>
            </a:br>
            <a:r>
              <a:rPr lang="es-CL" sz="2000" dirty="0"/>
              <a:t> </a:t>
            </a:r>
            <a:br>
              <a:rPr lang="es-CL" sz="2000" dirty="0"/>
            </a:br>
            <a:r>
              <a:rPr lang="es-CL" sz="2000" dirty="0"/>
              <a:t>Universidad de La Frontera, Box 54-D, Chile</a:t>
            </a:r>
            <a:br>
              <a:rPr lang="es-CL" sz="2000" dirty="0"/>
            </a:br>
            <a:endParaRPr lang="en-US" sz="2000" dirty="0"/>
          </a:p>
        </p:txBody>
      </p:sp>
      <p:pic>
        <p:nvPicPr>
          <p:cNvPr id="4" name="Imagen 3"/>
          <p:cNvPicPr>
            <a:picLocks noChangeAspect="1"/>
          </p:cNvPicPr>
          <p:nvPr/>
        </p:nvPicPr>
        <p:blipFill>
          <a:blip r:embed="rId3" cstate="print"/>
          <a:stretch>
            <a:fillRect/>
          </a:stretch>
        </p:blipFill>
        <p:spPr>
          <a:xfrm>
            <a:off x="198221" y="284978"/>
            <a:ext cx="2919552" cy="941063"/>
          </a:xfrm>
          <a:prstGeom prst="rect">
            <a:avLst/>
          </a:prstGeom>
        </p:spPr>
      </p:pic>
      <p:pic>
        <p:nvPicPr>
          <p:cNvPr id="1027" name="Imagen 5" descr="C:\Documents and Settings\Usuario\Escritorio\BIOREN-UFRO\Logos Bioren\LOGO BIORENalta resoluc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96177" y="435895"/>
            <a:ext cx="2933597" cy="612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rotWithShape="1">
          <a:blip r:embed="rId5" cstate="print">
            <a:extLst>
              <a:ext uri="{28A0092B-C50C-407E-A947-70E740481C1C}">
                <a14:useLocalDpi xmlns:a14="http://schemas.microsoft.com/office/drawing/2010/main" val="0"/>
              </a:ext>
            </a:extLst>
          </a:blip>
          <a:srcRect l="18179"/>
          <a:stretch/>
        </p:blipFill>
        <p:spPr>
          <a:xfrm>
            <a:off x="247141" y="5464416"/>
            <a:ext cx="1520328" cy="1393584"/>
          </a:xfrm>
          <a:prstGeom prst="rect">
            <a:avLst/>
          </a:prstGeom>
          <a:ln>
            <a:noFill/>
          </a:ln>
          <a:effectLst>
            <a:softEdge rad="112500"/>
          </a:effectLst>
        </p:spPr>
      </p:pic>
      <p:pic>
        <p:nvPicPr>
          <p:cNvPr id="7" name="Imagen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67469" y="5464416"/>
            <a:ext cx="1850834" cy="1388126"/>
          </a:xfrm>
          <a:prstGeom prst="rect">
            <a:avLst/>
          </a:prstGeom>
          <a:ln>
            <a:noFill/>
          </a:ln>
          <a:effectLst>
            <a:softEdge rad="112500"/>
          </a:effectLst>
        </p:spPr>
      </p:pic>
      <p:pic>
        <p:nvPicPr>
          <p:cNvPr id="8" name="Imagen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18303" y="5458957"/>
            <a:ext cx="1872866" cy="1398869"/>
          </a:xfrm>
          <a:prstGeom prst="rect">
            <a:avLst/>
          </a:prstGeom>
          <a:ln>
            <a:noFill/>
          </a:ln>
          <a:effectLst>
            <a:softEdge rad="112500"/>
          </a:effectLst>
        </p:spPr>
      </p:pic>
      <p:pic>
        <p:nvPicPr>
          <p:cNvPr id="10" name="Imagen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61967" y="5497378"/>
            <a:ext cx="1806884" cy="1355163"/>
          </a:xfrm>
          <a:prstGeom prst="rect">
            <a:avLst/>
          </a:prstGeom>
          <a:ln>
            <a:noFill/>
          </a:ln>
          <a:effectLst>
            <a:softEdge rad="112500"/>
          </a:effectLst>
        </p:spPr>
      </p:pic>
      <p:pic>
        <p:nvPicPr>
          <p:cNvPr id="1029" name="Picture 5" descr="http://www.pesticidereform.org/img/original/chlordiazinon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68851" y="5521085"/>
            <a:ext cx="1743664" cy="13077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1843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Results and discussion</a:t>
            </a:r>
            <a:endParaRPr lang="en-US" dirty="0"/>
          </a:p>
        </p:txBody>
      </p:sp>
      <p:sp>
        <p:nvSpPr>
          <p:cNvPr id="4" name="Marcador de número de diapositiva 3"/>
          <p:cNvSpPr>
            <a:spLocks noGrp="1"/>
          </p:cNvSpPr>
          <p:nvPr>
            <p:ph type="sldNum" sz="quarter" idx="12"/>
          </p:nvPr>
        </p:nvSpPr>
        <p:spPr/>
        <p:txBody>
          <a:bodyPr/>
          <a:lstStyle/>
          <a:p>
            <a:fld id="{1C00F2A9-5FBD-400B-8263-CF1A91A4DFFC}" type="slidenum">
              <a:rPr lang="en-US" smtClean="0"/>
              <a:pPr/>
              <a:t>10</a:t>
            </a:fld>
            <a:endParaRPr lang="en-US"/>
          </a:p>
        </p:txBody>
      </p:sp>
      <p:grpSp>
        <p:nvGrpSpPr>
          <p:cNvPr id="5121" name="Grupo 1"/>
          <p:cNvGrpSpPr>
            <a:grpSpLocks/>
          </p:cNvGrpSpPr>
          <p:nvPr/>
        </p:nvGrpSpPr>
        <p:grpSpPr bwMode="auto">
          <a:xfrm>
            <a:off x="488207" y="1974770"/>
            <a:ext cx="3962400" cy="3278188"/>
            <a:chOff x="0" y="0"/>
            <a:chExt cx="39619" cy="32782"/>
          </a:xfrm>
        </p:grpSpPr>
        <p:grpSp>
          <p:nvGrpSpPr>
            <p:cNvPr id="10" name="Grupo 6"/>
            <p:cNvGrpSpPr>
              <a:grpSpLocks/>
            </p:cNvGrpSpPr>
            <p:nvPr/>
          </p:nvGrpSpPr>
          <p:grpSpPr bwMode="auto">
            <a:xfrm>
              <a:off x="0" y="0"/>
              <a:ext cx="39619" cy="32782"/>
              <a:chOff x="0" y="0"/>
              <a:chExt cx="39619" cy="32782"/>
            </a:xfrm>
          </p:grpSpPr>
          <p:pic>
            <p:nvPicPr>
              <p:cNvPr id="11" name="Imagen 7"/>
              <p:cNvPicPr>
                <a:picLocks noChangeAspect="1"/>
              </p:cNvPicPr>
              <p:nvPr/>
            </p:nvPicPr>
            <p:blipFill>
              <a:blip r:embed="rId3"/>
              <a:srcRect/>
              <a:stretch>
                <a:fillRect/>
              </a:stretch>
            </p:blipFill>
            <p:spPr bwMode="auto">
              <a:xfrm>
                <a:off x="0" y="2115"/>
                <a:ext cx="39619" cy="30667"/>
              </a:xfrm>
              <a:prstGeom prst="rect">
                <a:avLst/>
              </a:prstGeom>
              <a:noFill/>
            </p:spPr>
          </p:pic>
          <p:sp>
            <p:nvSpPr>
              <p:cNvPr id="12" name="Text Box 2"/>
              <p:cNvSpPr txBox="1">
                <a:spLocks noChangeArrowheads="1"/>
              </p:cNvSpPr>
              <p:nvPr/>
            </p:nvSpPr>
            <p:spPr bwMode="auto">
              <a:xfrm>
                <a:off x="1262" y="2596"/>
                <a:ext cx="38279" cy="23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500"/>
                  </a:spcBef>
                  <a:spcAft>
                    <a:spcPts val="800"/>
                  </a:spcAft>
                  <a:buClrTx/>
                  <a:buSzTx/>
                  <a:buFontTx/>
                  <a:buNone/>
                  <a:tabLst/>
                </a:pPr>
                <a:r>
                  <a:rPr kumimoji="0" lang="es-CL" sz="1200" b="1" i="0" u="none" strike="noStrike" cap="none" normalizeH="0" baseline="0" smtClean="0">
                    <a:ln>
                      <a:noFill/>
                    </a:ln>
                    <a:solidFill>
                      <a:srgbClr val="000000"/>
                    </a:solidFill>
                    <a:effectLst/>
                    <a:latin typeface="Times New Roman" pitchFamily="18" charset="0"/>
                    <a:cs typeface="Arial" pitchFamily="34" charset="0"/>
                  </a:rPr>
                  <a:t>A        B        A         B          A       B         A         B         C</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 Box 5"/>
              <p:cNvSpPr txBox="1">
                <a:spLocks noChangeArrowheads="1"/>
              </p:cNvSpPr>
              <p:nvPr/>
            </p:nvSpPr>
            <p:spPr bwMode="auto">
              <a:xfrm>
                <a:off x="901" y="160"/>
                <a:ext cx="8033" cy="33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800"/>
                  </a:spcAft>
                  <a:buClrTx/>
                  <a:buSzTx/>
                  <a:buFontTx/>
                  <a:buNone/>
                  <a:tabLst/>
                </a:pPr>
                <a:r>
                  <a:rPr kumimoji="0" lang="es-CL" sz="1200" b="1" i="0" u="none" strike="noStrike" cap="none" normalizeH="0" baseline="0" smtClean="0">
                    <a:ln>
                      <a:noFill/>
                    </a:ln>
                    <a:solidFill>
                      <a:srgbClr val="000000"/>
                    </a:solidFill>
                    <a:effectLst/>
                    <a:latin typeface="Times New Roman" pitchFamily="18" charset="0"/>
                    <a:cs typeface="Arial" pitchFamily="34" charset="0"/>
                  </a:rPr>
                  <a:t>AC5</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 Box 6"/>
              <p:cNvSpPr txBox="1">
                <a:spLocks noChangeArrowheads="1"/>
              </p:cNvSpPr>
              <p:nvPr/>
            </p:nvSpPr>
            <p:spPr bwMode="auto">
              <a:xfrm>
                <a:off x="9524" y="0"/>
                <a:ext cx="8032" cy="33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800"/>
                  </a:spcAft>
                  <a:buClrTx/>
                  <a:buSzTx/>
                  <a:buFontTx/>
                  <a:buNone/>
                  <a:tabLst/>
                </a:pPr>
                <a:r>
                  <a:rPr kumimoji="0" lang="es-CL" sz="1200" b="1" i="0" u="none" strike="noStrike" cap="none" normalizeH="0" baseline="0" smtClean="0">
                    <a:ln>
                      <a:noFill/>
                    </a:ln>
                    <a:solidFill>
                      <a:srgbClr val="000000"/>
                    </a:solidFill>
                    <a:effectLst/>
                    <a:latin typeface="Times New Roman" pitchFamily="18" charset="0"/>
                    <a:cs typeface="Arial" pitchFamily="34" charset="0"/>
                  </a:rPr>
                  <a:t>AC6</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Text Box 7"/>
              <p:cNvSpPr txBox="1">
                <a:spLocks noChangeArrowheads="1"/>
              </p:cNvSpPr>
              <p:nvPr/>
            </p:nvSpPr>
            <p:spPr bwMode="auto">
              <a:xfrm>
                <a:off x="17705" y="0"/>
                <a:ext cx="8033" cy="33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800"/>
                  </a:spcAft>
                  <a:buClrTx/>
                  <a:buSzTx/>
                  <a:buFontTx/>
                  <a:buNone/>
                  <a:tabLst/>
                </a:pPr>
                <a:r>
                  <a:rPr kumimoji="0" lang="es-CL" sz="1200" b="1" i="0" u="none" strike="noStrike" cap="none" normalizeH="0" baseline="0" smtClean="0">
                    <a:ln>
                      <a:noFill/>
                    </a:ln>
                    <a:solidFill>
                      <a:srgbClr val="000000"/>
                    </a:solidFill>
                    <a:effectLst/>
                    <a:latin typeface="Times New Roman" pitchFamily="18" charset="0"/>
                    <a:cs typeface="Arial" pitchFamily="34" charset="0"/>
                  </a:rPr>
                  <a:t>AC7</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ext Box 8"/>
              <p:cNvSpPr txBox="1">
                <a:spLocks noChangeArrowheads="1"/>
              </p:cNvSpPr>
              <p:nvPr/>
            </p:nvSpPr>
            <p:spPr bwMode="auto">
              <a:xfrm>
                <a:off x="26488" y="120"/>
                <a:ext cx="8033" cy="33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800"/>
                  </a:spcAft>
                  <a:buClrTx/>
                  <a:buSzTx/>
                  <a:buFontTx/>
                  <a:buNone/>
                  <a:tabLst/>
                </a:pPr>
                <a:r>
                  <a:rPr kumimoji="0" lang="es-CL" sz="1200" b="1" i="0" u="none" strike="noStrike" cap="none" normalizeH="0" baseline="0" smtClean="0">
                    <a:ln>
                      <a:noFill/>
                    </a:ln>
                    <a:solidFill>
                      <a:srgbClr val="000000"/>
                    </a:solidFill>
                    <a:effectLst/>
                    <a:latin typeface="Times New Roman" pitchFamily="18" charset="0"/>
                    <a:cs typeface="Arial" pitchFamily="34" charset="0"/>
                  </a:rPr>
                  <a:t>AC9</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Text Box 9"/>
              <p:cNvSpPr txBox="1">
                <a:spLocks noChangeArrowheads="1"/>
              </p:cNvSpPr>
              <p:nvPr/>
            </p:nvSpPr>
            <p:spPr bwMode="auto">
              <a:xfrm>
                <a:off x="2987" y="16290"/>
                <a:ext cx="3968" cy="23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500"/>
                  </a:spcBef>
                  <a:spcAft>
                    <a:spcPts val="800"/>
                  </a:spcAft>
                  <a:buClrTx/>
                  <a:buSzTx/>
                  <a:buFontTx/>
                  <a:buNone/>
                  <a:tabLst/>
                </a:pPr>
                <a:r>
                  <a:rPr kumimoji="0" lang="es-CL" sz="1000" b="0" i="0" u="none" strike="noStrike" cap="none" normalizeH="0" baseline="0" smtClean="0">
                    <a:ln>
                      <a:noFill/>
                    </a:ln>
                    <a:solidFill>
                      <a:srgbClr val="000000"/>
                    </a:solidFill>
                    <a:effectLst/>
                    <a:latin typeface="Times New Roman" pitchFamily="18" charset="0"/>
                    <a:cs typeface="Arial" pitchFamily="34" charset="0"/>
                  </a:rPr>
                  <a:t>63</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8" name="Conector recto de flecha 14"/>
              <p:cNvCxnSpPr>
                <a:cxnSpLocks noChangeShapeType="1"/>
              </p:cNvCxnSpPr>
              <p:nvPr/>
            </p:nvCxnSpPr>
            <p:spPr bwMode="auto">
              <a:xfrm>
                <a:off x="2883" y="18531"/>
                <a:ext cx="3600" cy="0"/>
              </a:xfrm>
              <a:prstGeom prst="straightConnector1">
                <a:avLst/>
              </a:prstGeom>
              <a:noFill/>
              <a:ln w="19050">
                <a:solidFill>
                  <a:srgbClr val="000000"/>
                </a:solidFill>
                <a:miter lim="800000"/>
                <a:headEnd/>
                <a:tailEnd type="triangle" w="med" len="med"/>
              </a:ln>
            </p:spPr>
          </p:cxnSp>
          <p:cxnSp>
            <p:nvCxnSpPr>
              <p:cNvPr id="19" name="Conector recto de flecha 15"/>
              <p:cNvCxnSpPr>
                <a:cxnSpLocks noChangeShapeType="1"/>
              </p:cNvCxnSpPr>
              <p:nvPr/>
            </p:nvCxnSpPr>
            <p:spPr bwMode="auto">
              <a:xfrm>
                <a:off x="11587" y="18010"/>
                <a:ext cx="3600" cy="0"/>
              </a:xfrm>
              <a:prstGeom prst="straightConnector1">
                <a:avLst/>
              </a:prstGeom>
              <a:noFill/>
              <a:ln w="19050">
                <a:solidFill>
                  <a:srgbClr val="000000"/>
                </a:solidFill>
                <a:miter lim="800000"/>
                <a:headEnd/>
                <a:tailEnd type="triangle" w="med" len="med"/>
              </a:ln>
            </p:spPr>
          </p:cxnSp>
          <p:cxnSp>
            <p:nvCxnSpPr>
              <p:cNvPr id="20" name="Conector recto de flecha 16"/>
              <p:cNvCxnSpPr>
                <a:cxnSpLocks noChangeShapeType="1"/>
              </p:cNvCxnSpPr>
              <p:nvPr/>
            </p:nvCxnSpPr>
            <p:spPr bwMode="auto">
              <a:xfrm>
                <a:off x="11227" y="27034"/>
                <a:ext cx="3600" cy="0"/>
              </a:xfrm>
              <a:prstGeom prst="straightConnector1">
                <a:avLst/>
              </a:prstGeom>
              <a:noFill/>
              <a:ln w="19050">
                <a:solidFill>
                  <a:srgbClr val="000000"/>
                </a:solidFill>
                <a:miter lim="800000"/>
                <a:headEnd/>
                <a:tailEnd type="triangle" w="med" len="med"/>
              </a:ln>
            </p:spPr>
          </p:cxnSp>
          <p:cxnSp>
            <p:nvCxnSpPr>
              <p:cNvPr id="21" name="Conector recto de flecha 17"/>
              <p:cNvCxnSpPr>
                <a:cxnSpLocks noChangeShapeType="1"/>
              </p:cNvCxnSpPr>
              <p:nvPr/>
            </p:nvCxnSpPr>
            <p:spPr bwMode="auto">
              <a:xfrm>
                <a:off x="11106" y="30042"/>
                <a:ext cx="3600" cy="0"/>
              </a:xfrm>
              <a:prstGeom prst="straightConnector1">
                <a:avLst/>
              </a:prstGeom>
              <a:noFill/>
              <a:ln w="19050">
                <a:solidFill>
                  <a:srgbClr val="000000"/>
                </a:solidFill>
                <a:miter lim="800000"/>
                <a:headEnd/>
                <a:tailEnd type="triangle" w="med" len="med"/>
              </a:ln>
            </p:spPr>
          </p:cxnSp>
          <p:cxnSp>
            <p:nvCxnSpPr>
              <p:cNvPr id="22" name="Conector recto de flecha 18"/>
              <p:cNvCxnSpPr>
                <a:cxnSpLocks noChangeShapeType="1"/>
              </p:cNvCxnSpPr>
              <p:nvPr/>
            </p:nvCxnSpPr>
            <p:spPr bwMode="auto">
              <a:xfrm>
                <a:off x="27950" y="17408"/>
                <a:ext cx="3600" cy="0"/>
              </a:xfrm>
              <a:prstGeom prst="straightConnector1">
                <a:avLst/>
              </a:prstGeom>
              <a:noFill/>
              <a:ln w="19050">
                <a:solidFill>
                  <a:srgbClr val="000000"/>
                </a:solidFill>
                <a:miter lim="800000"/>
                <a:headEnd/>
                <a:tailEnd type="triangle" w="med" len="med"/>
              </a:ln>
            </p:spPr>
          </p:cxnSp>
          <p:cxnSp>
            <p:nvCxnSpPr>
              <p:cNvPr id="23" name="Conector recto de flecha 19"/>
              <p:cNvCxnSpPr>
                <a:cxnSpLocks noChangeShapeType="1"/>
              </p:cNvCxnSpPr>
              <p:nvPr/>
            </p:nvCxnSpPr>
            <p:spPr bwMode="auto">
              <a:xfrm>
                <a:off x="27950" y="20537"/>
                <a:ext cx="3600" cy="0"/>
              </a:xfrm>
              <a:prstGeom prst="straightConnector1">
                <a:avLst/>
              </a:prstGeom>
              <a:noFill/>
              <a:ln w="19050">
                <a:solidFill>
                  <a:srgbClr val="000000"/>
                </a:solidFill>
                <a:miter lim="800000"/>
                <a:headEnd/>
                <a:tailEnd type="triangle" w="med" len="med"/>
              </a:ln>
            </p:spPr>
          </p:cxnSp>
          <p:cxnSp>
            <p:nvCxnSpPr>
              <p:cNvPr id="24" name="Conector recto de flecha 20"/>
              <p:cNvCxnSpPr>
                <a:cxnSpLocks noChangeShapeType="1"/>
              </p:cNvCxnSpPr>
              <p:nvPr/>
            </p:nvCxnSpPr>
            <p:spPr bwMode="auto">
              <a:xfrm>
                <a:off x="28071" y="25951"/>
                <a:ext cx="3600" cy="0"/>
              </a:xfrm>
              <a:prstGeom prst="straightConnector1">
                <a:avLst/>
              </a:prstGeom>
              <a:noFill/>
              <a:ln w="19050">
                <a:solidFill>
                  <a:srgbClr val="000000"/>
                </a:solidFill>
                <a:miter lim="800000"/>
                <a:headEnd/>
                <a:tailEnd type="triangle" w="med" len="med"/>
              </a:ln>
            </p:spPr>
          </p:cxnSp>
          <p:cxnSp>
            <p:nvCxnSpPr>
              <p:cNvPr id="25" name="Conector recto de flecha 21"/>
              <p:cNvCxnSpPr>
                <a:cxnSpLocks noChangeShapeType="1"/>
              </p:cNvCxnSpPr>
              <p:nvPr/>
            </p:nvCxnSpPr>
            <p:spPr bwMode="auto">
              <a:xfrm>
                <a:off x="11307" y="25430"/>
                <a:ext cx="3600" cy="0"/>
              </a:xfrm>
              <a:prstGeom prst="straightConnector1">
                <a:avLst/>
              </a:prstGeom>
              <a:noFill/>
              <a:ln w="19050">
                <a:solidFill>
                  <a:srgbClr val="000000"/>
                </a:solidFill>
                <a:miter lim="800000"/>
                <a:headEnd/>
                <a:tailEnd type="triangle" w="med" len="med"/>
              </a:ln>
            </p:spPr>
          </p:cxnSp>
          <p:sp>
            <p:nvSpPr>
              <p:cNvPr id="26" name="Text Box 18"/>
              <p:cNvSpPr txBox="1">
                <a:spLocks noChangeArrowheads="1"/>
              </p:cNvSpPr>
              <p:nvPr/>
            </p:nvSpPr>
            <p:spPr bwMode="auto">
              <a:xfrm>
                <a:off x="11587" y="16129"/>
                <a:ext cx="3969" cy="23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500"/>
                  </a:spcBef>
                  <a:spcAft>
                    <a:spcPts val="800"/>
                  </a:spcAft>
                  <a:buClrTx/>
                  <a:buSzTx/>
                  <a:buFontTx/>
                  <a:buNone/>
                  <a:tabLst/>
                </a:pPr>
                <a:r>
                  <a:rPr kumimoji="0" lang="es-CL" sz="1000" b="0" i="0" u="none" strike="noStrike" cap="none" normalizeH="0" baseline="0" smtClean="0">
                    <a:ln>
                      <a:noFill/>
                    </a:ln>
                    <a:solidFill>
                      <a:srgbClr val="000000"/>
                    </a:solidFill>
                    <a:effectLst/>
                    <a:latin typeface="Times New Roman" pitchFamily="18" charset="0"/>
                    <a:cs typeface="Arial" pitchFamily="34" charset="0"/>
                  </a:rPr>
                  <a:t>65</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Text Box 19"/>
              <p:cNvSpPr txBox="1">
                <a:spLocks noChangeArrowheads="1"/>
              </p:cNvSpPr>
              <p:nvPr/>
            </p:nvSpPr>
            <p:spPr bwMode="auto">
              <a:xfrm>
                <a:off x="10986" y="23348"/>
                <a:ext cx="3969" cy="23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500"/>
                  </a:spcBef>
                  <a:spcAft>
                    <a:spcPts val="800"/>
                  </a:spcAft>
                  <a:buClrTx/>
                  <a:buSzTx/>
                  <a:buFontTx/>
                  <a:buNone/>
                  <a:tabLst/>
                </a:pPr>
                <a:r>
                  <a:rPr kumimoji="0" lang="es-CL" sz="1000" b="0" i="0" u="none" strike="noStrike" cap="none" normalizeH="0" baseline="0" smtClean="0">
                    <a:ln>
                      <a:noFill/>
                    </a:ln>
                    <a:solidFill>
                      <a:srgbClr val="000000"/>
                    </a:solidFill>
                    <a:effectLst/>
                    <a:latin typeface="Times New Roman" pitchFamily="18" charset="0"/>
                    <a:cs typeface="Arial" pitchFamily="34" charset="0"/>
                  </a:rPr>
                  <a:t>43</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Text Box 20"/>
              <p:cNvSpPr txBox="1">
                <a:spLocks noChangeArrowheads="1"/>
              </p:cNvSpPr>
              <p:nvPr/>
            </p:nvSpPr>
            <p:spPr bwMode="auto">
              <a:xfrm>
                <a:off x="10866" y="25033"/>
                <a:ext cx="3968" cy="23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500"/>
                  </a:spcBef>
                  <a:spcAft>
                    <a:spcPts val="800"/>
                  </a:spcAft>
                  <a:buClrTx/>
                  <a:buSzTx/>
                  <a:buFontTx/>
                  <a:buNone/>
                  <a:tabLst/>
                </a:pPr>
                <a:r>
                  <a:rPr kumimoji="0" lang="es-CL" sz="1000" b="0" i="0" u="none" strike="noStrike" cap="none" normalizeH="0" baseline="0" smtClean="0">
                    <a:ln>
                      <a:noFill/>
                    </a:ln>
                    <a:solidFill>
                      <a:srgbClr val="000000"/>
                    </a:solidFill>
                    <a:effectLst/>
                    <a:latin typeface="Times New Roman" pitchFamily="18" charset="0"/>
                    <a:cs typeface="Arial" pitchFamily="34" charset="0"/>
                  </a:rPr>
                  <a:t>39</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Text Box 21"/>
              <p:cNvSpPr txBox="1">
                <a:spLocks noChangeArrowheads="1"/>
              </p:cNvSpPr>
              <p:nvPr/>
            </p:nvSpPr>
            <p:spPr bwMode="auto">
              <a:xfrm>
                <a:off x="10866" y="27920"/>
                <a:ext cx="3968" cy="23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500"/>
                  </a:spcBef>
                  <a:spcAft>
                    <a:spcPts val="800"/>
                  </a:spcAft>
                  <a:buClrTx/>
                  <a:buSzTx/>
                  <a:buFontTx/>
                  <a:buNone/>
                  <a:tabLst/>
                </a:pPr>
                <a:r>
                  <a:rPr kumimoji="0" lang="es-CL" sz="1000" b="0" i="0" u="none" strike="noStrike" cap="none" normalizeH="0" baseline="0" smtClean="0">
                    <a:ln>
                      <a:noFill/>
                    </a:ln>
                    <a:solidFill>
                      <a:srgbClr val="000000"/>
                    </a:solidFill>
                    <a:effectLst/>
                    <a:latin typeface="Times New Roman" pitchFamily="18" charset="0"/>
                    <a:cs typeface="Arial" pitchFamily="34" charset="0"/>
                  </a:rPr>
                  <a:t>33</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Text Box 22"/>
              <p:cNvSpPr txBox="1">
                <a:spLocks noChangeArrowheads="1"/>
              </p:cNvSpPr>
              <p:nvPr/>
            </p:nvSpPr>
            <p:spPr bwMode="auto">
              <a:xfrm>
                <a:off x="27950" y="15528"/>
                <a:ext cx="3969" cy="23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500"/>
                  </a:spcBef>
                  <a:spcAft>
                    <a:spcPts val="800"/>
                  </a:spcAft>
                  <a:buClrTx/>
                  <a:buSzTx/>
                  <a:buFontTx/>
                  <a:buNone/>
                  <a:tabLst/>
                </a:pPr>
                <a:r>
                  <a:rPr kumimoji="0" lang="es-CL" sz="1000" b="0" i="0" u="none" strike="noStrike" cap="none" normalizeH="0" baseline="0" smtClean="0">
                    <a:ln>
                      <a:noFill/>
                    </a:ln>
                    <a:solidFill>
                      <a:srgbClr val="000000"/>
                    </a:solidFill>
                    <a:effectLst/>
                    <a:latin typeface="Times New Roman" pitchFamily="18" charset="0"/>
                    <a:cs typeface="Arial" pitchFamily="34" charset="0"/>
                  </a:rPr>
                  <a:t>69</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Text Box 23"/>
              <p:cNvSpPr txBox="1">
                <a:spLocks noChangeArrowheads="1"/>
              </p:cNvSpPr>
              <p:nvPr/>
            </p:nvSpPr>
            <p:spPr bwMode="auto">
              <a:xfrm>
                <a:off x="27830" y="18536"/>
                <a:ext cx="3969" cy="23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500"/>
                  </a:spcBef>
                  <a:spcAft>
                    <a:spcPts val="800"/>
                  </a:spcAft>
                  <a:buClrTx/>
                  <a:buSzTx/>
                  <a:buFontTx/>
                  <a:buNone/>
                  <a:tabLst/>
                </a:pPr>
                <a:r>
                  <a:rPr kumimoji="0" lang="es-CL" sz="1000" b="0" i="0" u="none" strike="noStrike" cap="none" normalizeH="0" baseline="0" smtClean="0">
                    <a:ln>
                      <a:noFill/>
                    </a:ln>
                    <a:solidFill>
                      <a:srgbClr val="000000"/>
                    </a:solidFill>
                    <a:effectLst/>
                    <a:latin typeface="Times New Roman" pitchFamily="18" charset="0"/>
                    <a:cs typeface="Arial" pitchFamily="34" charset="0"/>
                  </a:rPr>
                  <a:t>58</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4" name="Text Box 24"/>
              <p:cNvSpPr txBox="1">
                <a:spLocks noChangeArrowheads="1"/>
              </p:cNvSpPr>
              <p:nvPr/>
            </p:nvSpPr>
            <p:spPr bwMode="auto">
              <a:xfrm>
                <a:off x="27830" y="23966"/>
                <a:ext cx="3969" cy="23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500"/>
                  </a:spcBef>
                  <a:spcAft>
                    <a:spcPts val="800"/>
                  </a:spcAft>
                  <a:buClrTx/>
                  <a:buSzTx/>
                  <a:buFontTx/>
                  <a:buNone/>
                  <a:tabLst/>
                </a:pPr>
                <a:r>
                  <a:rPr kumimoji="0" lang="es-CL" sz="1000" b="0" i="0" u="none" strike="noStrike" cap="none" normalizeH="0" baseline="0" smtClean="0">
                    <a:ln>
                      <a:noFill/>
                    </a:ln>
                    <a:solidFill>
                      <a:srgbClr val="000000"/>
                    </a:solidFill>
                    <a:effectLst/>
                    <a:latin typeface="Times New Roman" pitchFamily="18" charset="0"/>
                    <a:cs typeface="Arial" pitchFamily="34" charset="0"/>
                  </a:rPr>
                  <a:t>42</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grpSp>
        <p:cxnSp>
          <p:nvCxnSpPr>
            <p:cNvPr id="65" name="4 Conector recto de flecha"/>
            <p:cNvCxnSpPr>
              <a:cxnSpLocks noChangeShapeType="1"/>
            </p:cNvCxnSpPr>
            <p:nvPr/>
          </p:nvCxnSpPr>
          <p:spPr bwMode="auto">
            <a:xfrm>
              <a:off x="2822" y="29588"/>
              <a:ext cx="3600" cy="0"/>
            </a:xfrm>
            <a:prstGeom prst="straightConnector1">
              <a:avLst/>
            </a:prstGeom>
            <a:noFill/>
            <a:ln w="19050">
              <a:solidFill>
                <a:srgbClr val="000000"/>
              </a:solidFill>
              <a:miter lim="800000"/>
              <a:headEnd/>
              <a:tailEnd type="triangle" w="med" len="med"/>
            </a:ln>
          </p:spPr>
        </p:cxnSp>
        <p:cxnSp>
          <p:nvCxnSpPr>
            <p:cNvPr id="66" name="7 Conector recto de flecha"/>
            <p:cNvCxnSpPr>
              <a:cxnSpLocks noChangeShapeType="1"/>
            </p:cNvCxnSpPr>
            <p:nvPr/>
          </p:nvCxnSpPr>
          <p:spPr bwMode="auto">
            <a:xfrm>
              <a:off x="2989" y="25040"/>
              <a:ext cx="3600" cy="0"/>
            </a:xfrm>
            <a:prstGeom prst="straightConnector1">
              <a:avLst/>
            </a:prstGeom>
            <a:noFill/>
            <a:ln w="19050">
              <a:solidFill>
                <a:srgbClr val="000000"/>
              </a:solidFill>
              <a:miter lim="800000"/>
              <a:headEnd/>
              <a:tailEnd type="triangle" w="med" len="med"/>
            </a:ln>
          </p:spPr>
        </p:cxnSp>
        <p:cxnSp>
          <p:nvCxnSpPr>
            <p:cNvPr id="67" name="8 Conector recto de flecha"/>
            <p:cNvCxnSpPr>
              <a:cxnSpLocks noChangeShapeType="1"/>
            </p:cNvCxnSpPr>
            <p:nvPr/>
          </p:nvCxnSpPr>
          <p:spPr bwMode="auto">
            <a:xfrm>
              <a:off x="3099" y="27339"/>
              <a:ext cx="3600" cy="0"/>
            </a:xfrm>
            <a:prstGeom prst="straightConnector1">
              <a:avLst/>
            </a:prstGeom>
            <a:noFill/>
            <a:ln w="19050">
              <a:solidFill>
                <a:srgbClr val="000000"/>
              </a:solidFill>
              <a:miter lim="800000"/>
              <a:headEnd/>
              <a:tailEnd type="triangle" w="med" len="med"/>
            </a:ln>
          </p:spPr>
        </p:cxnSp>
        <p:cxnSp>
          <p:nvCxnSpPr>
            <p:cNvPr id="32" name="9 Conector recto de flecha"/>
            <p:cNvCxnSpPr>
              <a:cxnSpLocks noChangeShapeType="1"/>
            </p:cNvCxnSpPr>
            <p:nvPr/>
          </p:nvCxnSpPr>
          <p:spPr bwMode="auto">
            <a:xfrm>
              <a:off x="2851" y="31533"/>
              <a:ext cx="3600" cy="0"/>
            </a:xfrm>
            <a:prstGeom prst="straightConnector1">
              <a:avLst/>
            </a:prstGeom>
            <a:noFill/>
            <a:ln w="19050">
              <a:solidFill>
                <a:srgbClr val="000000"/>
              </a:solidFill>
              <a:miter lim="800000"/>
              <a:headEnd/>
              <a:tailEnd type="triangle" w="med" len="med"/>
            </a:ln>
          </p:spPr>
        </p:cxnSp>
        <p:sp>
          <p:nvSpPr>
            <p:cNvPr id="33" name="12 CuadroTexto"/>
            <p:cNvSpPr txBox="1">
              <a:spLocks noChangeArrowheads="1"/>
            </p:cNvSpPr>
            <p:nvPr/>
          </p:nvSpPr>
          <p:spPr bwMode="auto">
            <a:xfrm>
              <a:off x="1936" y="23018"/>
              <a:ext cx="3543" cy="2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es-CL" sz="1000" b="0" i="0" u="none" strike="noStrike" cap="none" normalizeH="0" baseline="0" smtClean="0">
                  <a:ln>
                    <a:noFill/>
                  </a:ln>
                  <a:solidFill>
                    <a:srgbClr val="000000"/>
                  </a:solidFill>
                  <a:effectLst/>
                  <a:latin typeface="Times New Roman" pitchFamily="18" charset="0"/>
                  <a:cs typeface="Arial" pitchFamily="34" charset="0"/>
                </a:rPr>
                <a:t>43</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34" name="13 CuadroTexto"/>
            <p:cNvSpPr txBox="1">
              <a:spLocks noChangeArrowheads="1"/>
            </p:cNvSpPr>
            <p:nvPr/>
          </p:nvSpPr>
          <p:spPr bwMode="auto">
            <a:xfrm>
              <a:off x="1936" y="25248"/>
              <a:ext cx="3766" cy="2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es-CL" sz="1000" b="0" i="0" u="none" strike="noStrike" cap="none" normalizeH="0" baseline="0" smtClean="0">
                  <a:ln>
                    <a:noFill/>
                  </a:ln>
                  <a:solidFill>
                    <a:srgbClr val="000000"/>
                  </a:solidFill>
                  <a:effectLst/>
                  <a:latin typeface="Times New Roman" pitchFamily="18" charset="0"/>
                  <a:cs typeface="Arial" pitchFamily="34" charset="0"/>
                </a:rPr>
                <a:t>39</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35" name="14 CuadroTexto"/>
            <p:cNvSpPr txBox="1">
              <a:spLocks noChangeArrowheads="1"/>
            </p:cNvSpPr>
            <p:nvPr/>
          </p:nvSpPr>
          <p:spPr bwMode="auto">
            <a:xfrm>
              <a:off x="1936" y="27164"/>
              <a:ext cx="3994" cy="23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es-CL" sz="1000" b="0" i="0" u="none" strike="noStrike" cap="none" normalizeH="0" baseline="0" smtClean="0">
                  <a:ln>
                    <a:noFill/>
                  </a:ln>
                  <a:solidFill>
                    <a:srgbClr val="000000"/>
                  </a:solidFill>
                  <a:effectLst/>
                  <a:latin typeface="Times New Roman" pitchFamily="18" charset="0"/>
                  <a:cs typeface="Arial" pitchFamily="34" charset="0"/>
                </a:rPr>
                <a:t>33</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36" name="15 CuadroTexto"/>
            <p:cNvSpPr txBox="1">
              <a:spLocks noChangeArrowheads="1"/>
            </p:cNvSpPr>
            <p:nvPr/>
          </p:nvSpPr>
          <p:spPr bwMode="auto">
            <a:xfrm>
              <a:off x="1936" y="29441"/>
              <a:ext cx="3600" cy="2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es-CL" sz="1000" b="0" i="0" u="none" strike="noStrike" cap="none" normalizeH="0" baseline="0" smtClean="0">
                  <a:ln>
                    <a:noFill/>
                  </a:ln>
                  <a:solidFill>
                    <a:srgbClr val="000000"/>
                  </a:solidFill>
                  <a:effectLst/>
                  <a:latin typeface="Times New Roman" pitchFamily="18" charset="0"/>
                  <a:cs typeface="Arial" pitchFamily="34" charset="0"/>
                </a:rPr>
                <a:t>30</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37" name="9 Conector recto de flecha"/>
            <p:cNvCxnSpPr>
              <a:cxnSpLocks noChangeShapeType="1"/>
            </p:cNvCxnSpPr>
            <p:nvPr/>
          </p:nvCxnSpPr>
          <p:spPr bwMode="auto">
            <a:xfrm>
              <a:off x="19650" y="28901"/>
              <a:ext cx="3600" cy="0"/>
            </a:xfrm>
            <a:prstGeom prst="straightConnector1">
              <a:avLst/>
            </a:prstGeom>
            <a:noFill/>
            <a:ln w="19050">
              <a:solidFill>
                <a:srgbClr val="000000"/>
              </a:solidFill>
              <a:miter lim="800000"/>
              <a:headEnd type="triangle" w="med" len="med"/>
              <a:tailEnd type="triangle" w="med" len="med"/>
            </a:ln>
          </p:spPr>
        </p:cxnSp>
        <p:cxnSp>
          <p:nvCxnSpPr>
            <p:cNvPr id="38" name="9 Conector recto de flecha"/>
            <p:cNvCxnSpPr>
              <a:cxnSpLocks noChangeShapeType="1"/>
            </p:cNvCxnSpPr>
            <p:nvPr/>
          </p:nvCxnSpPr>
          <p:spPr bwMode="auto">
            <a:xfrm>
              <a:off x="19719" y="26892"/>
              <a:ext cx="3600" cy="0"/>
            </a:xfrm>
            <a:prstGeom prst="straightConnector1">
              <a:avLst/>
            </a:prstGeom>
            <a:noFill/>
            <a:ln w="19050">
              <a:solidFill>
                <a:srgbClr val="000000"/>
              </a:solidFill>
              <a:miter lim="800000"/>
              <a:headEnd type="triangle" w="med" len="med"/>
              <a:tailEnd type="triangle" w="med" len="med"/>
            </a:ln>
          </p:spPr>
        </p:cxnSp>
        <p:cxnSp>
          <p:nvCxnSpPr>
            <p:cNvPr id="39" name="9 Conector recto de flecha"/>
            <p:cNvCxnSpPr>
              <a:cxnSpLocks noChangeShapeType="1"/>
            </p:cNvCxnSpPr>
            <p:nvPr/>
          </p:nvCxnSpPr>
          <p:spPr bwMode="auto">
            <a:xfrm>
              <a:off x="19823" y="18164"/>
              <a:ext cx="3600" cy="0"/>
            </a:xfrm>
            <a:prstGeom prst="straightConnector1">
              <a:avLst/>
            </a:prstGeom>
            <a:noFill/>
            <a:ln w="19050">
              <a:solidFill>
                <a:srgbClr val="000000"/>
              </a:solidFill>
              <a:miter lim="800000"/>
              <a:headEnd type="triangle" w="med" len="med"/>
              <a:tailEnd type="triangle" w="med" len="med"/>
            </a:ln>
          </p:spPr>
        </p:cxnSp>
        <p:cxnSp>
          <p:nvCxnSpPr>
            <p:cNvPr id="40" name="9 Conector recto de flecha"/>
            <p:cNvCxnSpPr>
              <a:cxnSpLocks noChangeShapeType="1"/>
            </p:cNvCxnSpPr>
            <p:nvPr/>
          </p:nvCxnSpPr>
          <p:spPr bwMode="auto">
            <a:xfrm>
              <a:off x="19719" y="31568"/>
              <a:ext cx="3600" cy="0"/>
            </a:xfrm>
            <a:prstGeom prst="straightConnector1">
              <a:avLst/>
            </a:prstGeom>
            <a:noFill/>
            <a:ln w="19050">
              <a:solidFill>
                <a:srgbClr val="000000"/>
              </a:solidFill>
              <a:miter lim="800000"/>
              <a:headEnd type="triangle" w="med" len="med"/>
              <a:tailEnd type="triangle" w="med" len="med"/>
            </a:ln>
          </p:spPr>
        </p:cxnSp>
        <p:sp>
          <p:nvSpPr>
            <p:cNvPr id="41" name="15 CuadroTexto"/>
            <p:cNvSpPr txBox="1">
              <a:spLocks noChangeArrowheads="1"/>
            </p:cNvSpPr>
            <p:nvPr/>
          </p:nvSpPr>
          <p:spPr bwMode="auto">
            <a:xfrm>
              <a:off x="19670" y="29406"/>
              <a:ext cx="3600" cy="2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es-CL" sz="1000" b="0" i="0" u="none" strike="noStrike" cap="none" normalizeH="0" baseline="0" smtClean="0">
                  <a:ln>
                    <a:noFill/>
                  </a:ln>
                  <a:solidFill>
                    <a:srgbClr val="000000"/>
                  </a:solidFill>
                  <a:effectLst/>
                  <a:latin typeface="Times New Roman" pitchFamily="18" charset="0"/>
                  <a:cs typeface="Arial" pitchFamily="34" charset="0"/>
                </a:rPr>
                <a:t>30</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42" name="15 CuadroTexto"/>
            <p:cNvSpPr txBox="1">
              <a:spLocks noChangeArrowheads="1"/>
            </p:cNvSpPr>
            <p:nvPr/>
          </p:nvSpPr>
          <p:spPr bwMode="auto">
            <a:xfrm>
              <a:off x="19878" y="26808"/>
              <a:ext cx="3600" cy="2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es-CL" sz="1000" b="0" i="0" u="none" strike="noStrike" cap="none" normalizeH="0" baseline="0" smtClean="0">
                  <a:ln>
                    <a:noFill/>
                  </a:ln>
                  <a:solidFill>
                    <a:srgbClr val="000000"/>
                  </a:solidFill>
                  <a:effectLst/>
                  <a:latin typeface="Times New Roman" pitchFamily="18" charset="0"/>
                  <a:cs typeface="Arial" pitchFamily="34" charset="0"/>
                </a:rPr>
                <a:t>35</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43" name="15 CuadroTexto"/>
            <p:cNvSpPr txBox="1">
              <a:spLocks noChangeArrowheads="1"/>
            </p:cNvSpPr>
            <p:nvPr/>
          </p:nvSpPr>
          <p:spPr bwMode="auto">
            <a:xfrm>
              <a:off x="19877" y="24419"/>
              <a:ext cx="3601" cy="23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es-CL" sz="1000" b="0" i="0" u="none" strike="noStrike" cap="none" normalizeH="0" baseline="0" smtClean="0">
                  <a:ln>
                    <a:noFill/>
                  </a:ln>
                  <a:solidFill>
                    <a:srgbClr val="000000"/>
                  </a:solidFill>
                  <a:effectLst/>
                  <a:latin typeface="Times New Roman" pitchFamily="18" charset="0"/>
                  <a:cs typeface="Arial" pitchFamily="34" charset="0"/>
                </a:rPr>
                <a:t>39</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44" name="15 CuadroTexto"/>
            <p:cNvSpPr txBox="1">
              <a:spLocks noChangeArrowheads="1"/>
            </p:cNvSpPr>
            <p:nvPr/>
          </p:nvSpPr>
          <p:spPr bwMode="auto">
            <a:xfrm>
              <a:off x="20085" y="15794"/>
              <a:ext cx="3601" cy="2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es-CL" sz="1000" b="0" i="0" u="none" strike="noStrike" cap="none" normalizeH="0" baseline="0" smtClean="0">
                  <a:ln>
                    <a:noFill/>
                  </a:ln>
                  <a:solidFill>
                    <a:srgbClr val="000000"/>
                  </a:solidFill>
                  <a:effectLst/>
                  <a:latin typeface="Times New Roman" pitchFamily="18" charset="0"/>
                  <a:cs typeface="Arial" pitchFamily="34" charset="0"/>
                </a:rPr>
                <a:t>65</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5161" name="Group 41"/>
          <p:cNvGrpSpPr>
            <a:grpSpLocks/>
          </p:cNvGrpSpPr>
          <p:nvPr/>
        </p:nvGrpSpPr>
        <p:grpSpPr bwMode="auto">
          <a:xfrm>
            <a:off x="4566142" y="1921913"/>
            <a:ext cx="4008438" cy="3327400"/>
            <a:chOff x="0" y="0"/>
            <a:chExt cx="40084" cy="33269"/>
          </a:xfrm>
        </p:grpSpPr>
        <p:pic>
          <p:nvPicPr>
            <p:cNvPr id="77" name="Picture 3"/>
            <p:cNvPicPr>
              <a:picLocks noChangeAspect="1" noChangeArrowheads="1"/>
            </p:cNvPicPr>
            <p:nvPr/>
          </p:nvPicPr>
          <p:blipFill>
            <a:blip r:embed="rId4"/>
            <a:srcRect l="13319" t="4358" b="7471"/>
            <a:stretch>
              <a:fillRect/>
            </a:stretch>
          </p:blipFill>
          <p:spPr bwMode="auto">
            <a:xfrm>
              <a:off x="0" y="2678"/>
              <a:ext cx="40084" cy="30591"/>
            </a:xfrm>
            <a:prstGeom prst="rect">
              <a:avLst/>
            </a:prstGeom>
            <a:noFill/>
          </p:spPr>
        </p:pic>
        <p:sp>
          <p:nvSpPr>
            <p:cNvPr id="78" name="Text Box 2"/>
            <p:cNvSpPr txBox="1">
              <a:spLocks noChangeArrowheads="1"/>
            </p:cNvSpPr>
            <p:nvPr/>
          </p:nvSpPr>
          <p:spPr bwMode="auto">
            <a:xfrm>
              <a:off x="0" y="2678"/>
              <a:ext cx="40084" cy="34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500"/>
                </a:spcBef>
                <a:spcAft>
                  <a:spcPts val="800"/>
                </a:spcAft>
                <a:buClrTx/>
                <a:buSzTx/>
                <a:buFontTx/>
                <a:buNone/>
                <a:tabLst/>
              </a:pPr>
              <a:r>
                <a:rPr kumimoji="0" lang="es-CL" sz="1200" b="1" i="0" u="none" strike="noStrike" cap="none" normalizeH="0" baseline="0" smtClean="0">
                  <a:ln>
                    <a:noFill/>
                  </a:ln>
                  <a:solidFill>
                    <a:srgbClr val="000000"/>
                  </a:solidFill>
                  <a:effectLst/>
                  <a:latin typeface="Times New Roman" pitchFamily="18" charset="0"/>
                  <a:cs typeface="Arial" pitchFamily="34" charset="0"/>
                </a:rPr>
                <a:t>    A        B         A         B        A          B         A        B         C</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79" name="CuadroTexto 30"/>
            <p:cNvSpPr txBox="1">
              <a:spLocks noChangeArrowheads="1"/>
            </p:cNvSpPr>
            <p:nvPr/>
          </p:nvSpPr>
          <p:spPr bwMode="auto">
            <a:xfrm>
              <a:off x="2855" y="0"/>
              <a:ext cx="4884" cy="2667"/>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cs typeface="Arial" pitchFamily="34" charset="0"/>
                </a:rPr>
                <a:t>GA3</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80" name="CuadroTexto 32"/>
            <p:cNvSpPr txBox="1">
              <a:spLocks noChangeArrowheads="1"/>
            </p:cNvSpPr>
            <p:nvPr/>
          </p:nvSpPr>
          <p:spPr bwMode="auto">
            <a:xfrm>
              <a:off x="11117" y="80"/>
              <a:ext cx="5557" cy="2667"/>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cs typeface="Arial" pitchFamily="34" charset="0"/>
                </a:rPr>
                <a:t>GA11</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81" name="CuadroTexto 33"/>
            <p:cNvSpPr txBox="1">
              <a:spLocks noChangeArrowheads="1"/>
            </p:cNvSpPr>
            <p:nvPr/>
          </p:nvSpPr>
          <p:spPr bwMode="auto">
            <a:xfrm>
              <a:off x="19659" y="200"/>
              <a:ext cx="4967" cy="2667"/>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cs typeface="Arial" pitchFamily="34" charset="0"/>
                </a:rPr>
                <a:t>ISP4</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82" name="CuadroTexto 34"/>
            <p:cNvSpPr txBox="1">
              <a:spLocks noChangeArrowheads="1"/>
            </p:cNvSpPr>
            <p:nvPr/>
          </p:nvSpPr>
          <p:spPr bwMode="auto">
            <a:xfrm>
              <a:off x="28563" y="200"/>
              <a:ext cx="5728" cy="2667"/>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cs typeface="Arial" pitchFamily="34" charset="0"/>
                </a:rPr>
                <a:t>ISP13</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83" name="Conector recto de flecha 83"/>
            <p:cNvCxnSpPr>
              <a:cxnSpLocks noChangeShapeType="1"/>
            </p:cNvCxnSpPr>
            <p:nvPr/>
          </p:nvCxnSpPr>
          <p:spPr bwMode="auto">
            <a:xfrm>
              <a:off x="11117" y="16964"/>
              <a:ext cx="3600" cy="120"/>
            </a:xfrm>
            <a:prstGeom prst="straightConnector1">
              <a:avLst/>
            </a:prstGeom>
            <a:noFill/>
            <a:ln w="19050">
              <a:solidFill>
                <a:srgbClr val="000000"/>
              </a:solidFill>
              <a:miter lim="800000"/>
              <a:headEnd/>
              <a:tailEnd type="triangle" w="med" len="med"/>
            </a:ln>
          </p:spPr>
        </p:cxnSp>
        <p:cxnSp>
          <p:nvCxnSpPr>
            <p:cNvPr id="84" name="Conector recto de flecha 84"/>
            <p:cNvCxnSpPr>
              <a:cxnSpLocks noChangeShapeType="1"/>
            </p:cNvCxnSpPr>
            <p:nvPr/>
          </p:nvCxnSpPr>
          <p:spPr bwMode="auto">
            <a:xfrm>
              <a:off x="11197" y="18488"/>
              <a:ext cx="3600" cy="120"/>
            </a:xfrm>
            <a:prstGeom prst="straightConnector1">
              <a:avLst/>
            </a:prstGeom>
            <a:noFill/>
            <a:ln w="19050">
              <a:solidFill>
                <a:srgbClr val="000000"/>
              </a:solidFill>
              <a:miter lim="800000"/>
              <a:headEnd/>
              <a:tailEnd type="triangle" w="med" len="med"/>
            </a:ln>
          </p:spPr>
        </p:cxnSp>
        <p:cxnSp>
          <p:nvCxnSpPr>
            <p:cNvPr id="85" name="Conector recto de flecha 85"/>
            <p:cNvCxnSpPr>
              <a:cxnSpLocks noChangeShapeType="1"/>
            </p:cNvCxnSpPr>
            <p:nvPr/>
          </p:nvCxnSpPr>
          <p:spPr bwMode="auto">
            <a:xfrm>
              <a:off x="11077" y="20052"/>
              <a:ext cx="3600" cy="120"/>
            </a:xfrm>
            <a:prstGeom prst="straightConnector1">
              <a:avLst/>
            </a:prstGeom>
            <a:noFill/>
            <a:ln w="19050">
              <a:solidFill>
                <a:srgbClr val="000000"/>
              </a:solidFill>
              <a:miter lim="800000"/>
              <a:headEnd/>
              <a:tailEnd type="triangle" w="med" len="med"/>
            </a:ln>
          </p:spPr>
        </p:cxnSp>
        <p:cxnSp>
          <p:nvCxnSpPr>
            <p:cNvPr id="86" name="Conector recto de flecha 86"/>
            <p:cNvCxnSpPr>
              <a:cxnSpLocks noChangeShapeType="1"/>
            </p:cNvCxnSpPr>
            <p:nvPr/>
          </p:nvCxnSpPr>
          <p:spPr bwMode="auto">
            <a:xfrm>
              <a:off x="11077" y="21376"/>
              <a:ext cx="3600" cy="120"/>
            </a:xfrm>
            <a:prstGeom prst="straightConnector1">
              <a:avLst/>
            </a:prstGeom>
            <a:noFill/>
            <a:ln w="19050">
              <a:solidFill>
                <a:srgbClr val="000000"/>
              </a:solidFill>
              <a:miter lim="800000"/>
              <a:headEnd/>
              <a:tailEnd type="triangle" w="med" len="med"/>
            </a:ln>
          </p:spPr>
        </p:cxnSp>
        <p:cxnSp>
          <p:nvCxnSpPr>
            <p:cNvPr id="87" name="Conector recto de flecha 87"/>
            <p:cNvCxnSpPr>
              <a:cxnSpLocks noChangeShapeType="1"/>
            </p:cNvCxnSpPr>
            <p:nvPr/>
          </p:nvCxnSpPr>
          <p:spPr bwMode="auto">
            <a:xfrm>
              <a:off x="11077" y="26188"/>
              <a:ext cx="3600" cy="120"/>
            </a:xfrm>
            <a:prstGeom prst="straightConnector1">
              <a:avLst/>
            </a:prstGeom>
            <a:noFill/>
            <a:ln w="19050">
              <a:solidFill>
                <a:srgbClr val="000000"/>
              </a:solidFill>
              <a:miter lim="800000"/>
              <a:headEnd/>
              <a:tailEnd type="triangle" w="med" len="med"/>
            </a:ln>
          </p:spPr>
        </p:cxnSp>
        <p:cxnSp>
          <p:nvCxnSpPr>
            <p:cNvPr id="88" name="Conector recto de flecha 88"/>
            <p:cNvCxnSpPr>
              <a:cxnSpLocks noChangeShapeType="1"/>
            </p:cNvCxnSpPr>
            <p:nvPr/>
          </p:nvCxnSpPr>
          <p:spPr bwMode="auto">
            <a:xfrm>
              <a:off x="11077" y="27391"/>
              <a:ext cx="3600" cy="121"/>
            </a:xfrm>
            <a:prstGeom prst="straightConnector1">
              <a:avLst/>
            </a:prstGeom>
            <a:noFill/>
            <a:ln w="19050">
              <a:solidFill>
                <a:srgbClr val="000000"/>
              </a:solidFill>
              <a:miter lim="800000"/>
              <a:headEnd/>
              <a:tailEnd type="triangle" w="med" len="med"/>
            </a:ln>
          </p:spPr>
        </p:cxnSp>
        <p:cxnSp>
          <p:nvCxnSpPr>
            <p:cNvPr id="89" name="Conector recto de flecha 89"/>
            <p:cNvCxnSpPr>
              <a:cxnSpLocks noChangeShapeType="1"/>
            </p:cNvCxnSpPr>
            <p:nvPr/>
          </p:nvCxnSpPr>
          <p:spPr bwMode="auto">
            <a:xfrm>
              <a:off x="11077" y="28835"/>
              <a:ext cx="3600" cy="120"/>
            </a:xfrm>
            <a:prstGeom prst="straightConnector1">
              <a:avLst/>
            </a:prstGeom>
            <a:noFill/>
            <a:ln w="19050">
              <a:solidFill>
                <a:srgbClr val="000000"/>
              </a:solidFill>
              <a:miter lim="800000"/>
              <a:headEnd/>
              <a:tailEnd type="triangle" w="med" len="med"/>
            </a:ln>
          </p:spPr>
        </p:cxnSp>
        <p:cxnSp>
          <p:nvCxnSpPr>
            <p:cNvPr id="90" name="Conector recto de flecha 90"/>
            <p:cNvCxnSpPr>
              <a:cxnSpLocks noChangeShapeType="1"/>
            </p:cNvCxnSpPr>
            <p:nvPr/>
          </p:nvCxnSpPr>
          <p:spPr bwMode="auto">
            <a:xfrm>
              <a:off x="28834" y="18849"/>
              <a:ext cx="3600" cy="120"/>
            </a:xfrm>
            <a:prstGeom prst="straightConnector1">
              <a:avLst/>
            </a:prstGeom>
            <a:noFill/>
            <a:ln w="19050">
              <a:solidFill>
                <a:srgbClr val="000000"/>
              </a:solidFill>
              <a:miter lim="800000"/>
              <a:headEnd/>
              <a:tailEnd type="triangle" w="med" len="med"/>
            </a:ln>
          </p:spPr>
        </p:cxnSp>
        <p:cxnSp>
          <p:nvCxnSpPr>
            <p:cNvPr id="91" name="Conector recto de flecha 91"/>
            <p:cNvCxnSpPr>
              <a:cxnSpLocks noChangeShapeType="1"/>
            </p:cNvCxnSpPr>
            <p:nvPr/>
          </p:nvCxnSpPr>
          <p:spPr bwMode="auto">
            <a:xfrm>
              <a:off x="28714" y="21135"/>
              <a:ext cx="3600" cy="120"/>
            </a:xfrm>
            <a:prstGeom prst="straightConnector1">
              <a:avLst/>
            </a:prstGeom>
            <a:noFill/>
            <a:ln w="19050">
              <a:solidFill>
                <a:srgbClr val="000000"/>
              </a:solidFill>
              <a:miter lim="800000"/>
              <a:headEnd/>
              <a:tailEnd type="triangle" w="med" len="med"/>
            </a:ln>
          </p:spPr>
        </p:cxnSp>
        <p:cxnSp>
          <p:nvCxnSpPr>
            <p:cNvPr id="92" name="Conector recto de flecha 92"/>
            <p:cNvCxnSpPr>
              <a:cxnSpLocks noChangeShapeType="1"/>
            </p:cNvCxnSpPr>
            <p:nvPr/>
          </p:nvCxnSpPr>
          <p:spPr bwMode="auto">
            <a:xfrm>
              <a:off x="28424" y="26910"/>
              <a:ext cx="3600" cy="120"/>
            </a:xfrm>
            <a:prstGeom prst="straightConnector1">
              <a:avLst/>
            </a:prstGeom>
            <a:noFill/>
            <a:ln w="19050">
              <a:solidFill>
                <a:srgbClr val="000000"/>
              </a:solidFill>
              <a:miter lim="800000"/>
              <a:headEnd/>
              <a:tailEnd type="triangle" w="med" len="med"/>
            </a:ln>
          </p:spPr>
        </p:cxnSp>
        <p:cxnSp>
          <p:nvCxnSpPr>
            <p:cNvPr id="93" name="Conector recto de flecha 93"/>
            <p:cNvCxnSpPr>
              <a:cxnSpLocks noChangeShapeType="1"/>
            </p:cNvCxnSpPr>
            <p:nvPr/>
          </p:nvCxnSpPr>
          <p:spPr bwMode="auto">
            <a:xfrm>
              <a:off x="28337" y="29918"/>
              <a:ext cx="3600" cy="120"/>
            </a:xfrm>
            <a:prstGeom prst="straightConnector1">
              <a:avLst/>
            </a:prstGeom>
            <a:noFill/>
            <a:ln w="19050">
              <a:solidFill>
                <a:srgbClr val="000000"/>
              </a:solidFill>
              <a:miter lim="800000"/>
              <a:headEnd/>
              <a:tailEnd type="triangle" w="med" len="med"/>
            </a:ln>
          </p:spPr>
        </p:cxnSp>
        <p:cxnSp>
          <p:nvCxnSpPr>
            <p:cNvPr id="94" name="Conector recto de flecha 94"/>
            <p:cNvCxnSpPr>
              <a:cxnSpLocks noChangeShapeType="1"/>
            </p:cNvCxnSpPr>
            <p:nvPr/>
          </p:nvCxnSpPr>
          <p:spPr bwMode="auto">
            <a:xfrm>
              <a:off x="2556" y="19210"/>
              <a:ext cx="3600" cy="120"/>
            </a:xfrm>
            <a:prstGeom prst="straightConnector1">
              <a:avLst/>
            </a:prstGeom>
            <a:noFill/>
            <a:ln w="19050">
              <a:solidFill>
                <a:srgbClr val="000000"/>
              </a:solidFill>
              <a:miter lim="800000"/>
              <a:headEnd/>
              <a:tailEnd type="triangle" w="med" len="med"/>
            </a:ln>
          </p:spPr>
        </p:cxnSp>
        <p:sp>
          <p:nvSpPr>
            <p:cNvPr id="95" name="Text Box 60"/>
            <p:cNvSpPr txBox="1">
              <a:spLocks noChangeArrowheads="1"/>
            </p:cNvSpPr>
            <p:nvPr/>
          </p:nvSpPr>
          <p:spPr bwMode="auto">
            <a:xfrm>
              <a:off x="2210" y="17101"/>
              <a:ext cx="3969" cy="23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500"/>
                </a:spcBef>
                <a:spcAft>
                  <a:spcPts val="800"/>
                </a:spcAft>
                <a:buClrTx/>
                <a:buSzTx/>
                <a:buFontTx/>
                <a:buNone/>
                <a:tabLst/>
              </a:pPr>
              <a:r>
                <a:rPr kumimoji="0" lang="es-CL" sz="1000" b="0" i="0" u="none" strike="noStrike" cap="none" normalizeH="0" baseline="0" smtClean="0">
                  <a:ln>
                    <a:noFill/>
                  </a:ln>
                  <a:solidFill>
                    <a:srgbClr val="000000"/>
                  </a:solidFill>
                  <a:effectLst/>
                  <a:latin typeface="Times New Roman" pitchFamily="18" charset="0"/>
                  <a:cs typeface="Arial" pitchFamily="34" charset="0"/>
                </a:rPr>
                <a:t>65</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96" name="Text Box 61"/>
            <p:cNvSpPr txBox="1">
              <a:spLocks noChangeArrowheads="1"/>
            </p:cNvSpPr>
            <p:nvPr/>
          </p:nvSpPr>
          <p:spPr bwMode="auto">
            <a:xfrm>
              <a:off x="11042" y="14919"/>
              <a:ext cx="3969" cy="23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500"/>
                </a:spcBef>
                <a:spcAft>
                  <a:spcPts val="800"/>
                </a:spcAft>
                <a:buClrTx/>
                <a:buSzTx/>
                <a:buFontTx/>
                <a:buNone/>
                <a:tabLst/>
              </a:pPr>
              <a:r>
                <a:rPr kumimoji="0" lang="es-CL" sz="1000" b="0" i="0" u="none" strike="noStrike" cap="none" normalizeH="0" baseline="0" smtClean="0">
                  <a:ln>
                    <a:noFill/>
                  </a:ln>
                  <a:solidFill>
                    <a:srgbClr val="000000"/>
                  </a:solidFill>
                  <a:effectLst/>
                  <a:latin typeface="Times New Roman" pitchFamily="18" charset="0"/>
                  <a:cs typeface="Arial" pitchFamily="34" charset="0"/>
                </a:rPr>
                <a:t>78</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97" name="Text Box 62"/>
            <p:cNvSpPr txBox="1">
              <a:spLocks noChangeArrowheads="1"/>
            </p:cNvSpPr>
            <p:nvPr/>
          </p:nvSpPr>
          <p:spPr bwMode="auto">
            <a:xfrm>
              <a:off x="11008" y="16651"/>
              <a:ext cx="3968" cy="23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500"/>
                </a:spcBef>
                <a:spcAft>
                  <a:spcPts val="800"/>
                </a:spcAft>
                <a:buClrTx/>
                <a:buSzTx/>
                <a:buFontTx/>
                <a:buNone/>
                <a:tabLst/>
              </a:pPr>
              <a:r>
                <a:rPr kumimoji="0" lang="es-CL" sz="1000" b="0" i="0" u="none" strike="noStrike" cap="none" normalizeH="0" baseline="0" smtClean="0">
                  <a:ln>
                    <a:noFill/>
                  </a:ln>
                  <a:solidFill>
                    <a:srgbClr val="000000"/>
                  </a:solidFill>
                  <a:effectLst/>
                  <a:latin typeface="Times New Roman" pitchFamily="18" charset="0"/>
                  <a:cs typeface="Arial" pitchFamily="34" charset="0"/>
                </a:rPr>
                <a:t>68</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98" name="Text Box 63"/>
            <p:cNvSpPr txBox="1">
              <a:spLocks noChangeArrowheads="1"/>
            </p:cNvSpPr>
            <p:nvPr/>
          </p:nvSpPr>
          <p:spPr bwMode="auto">
            <a:xfrm>
              <a:off x="10973" y="18175"/>
              <a:ext cx="3969" cy="23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500"/>
                </a:spcBef>
                <a:spcAft>
                  <a:spcPts val="800"/>
                </a:spcAft>
                <a:buClrTx/>
                <a:buSzTx/>
                <a:buFontTx/>
                <a:buNone/>
                <a:tabLst/>
              </a:pPr>
              <a:r>
                <a:rPr kumimoji="0" lang="es-CL" sz="1000" b="0" i="0" u="none" strike="noStrike" cap="none" normalizeH="0" baseline="0" smtClean="0">
                  <a:ln>
                    <a:noFill/>
                  </a:ln>
                  <a:solidFill>
                    <a:srgbClr val="000000"/>
                  </a:solidFill>
                  <a:effectLst/>
                  <a:latin typeface="Times New Roman" pitchFamily="18" charset="0"/>
                  <a:cs typeface="Arial" pitchFamily="34" charset="0"/>
                </a:rPr>
                <a:t>63</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99" name="Text Box 64"/>
            <p:cNvSpPr txBox="1">
              <a:spLocks noChangeArrowheads="1"/>
            </p:cNvSpPr>
            <p:nvPr/>
          </p:nvSpPr>
          <p:spPr bwMode="auto">
            <a:xfrm>
              <a:off x="10938" y="19595"/>
              <a:ext cx="3969" cy="23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500"/>
                </a:spcBef>
                <a:spcAft>
                  <a:spcPts val="800"/>
                </a:spcAft>
                <a:buClrTx/>
                <a:buSzTx/>
                <a:buFontTx/>
                <a:buNone/>
                <a:tabLst/>
              </a:pPr>
              <a:r>
                <a:rPr kumimoji="0" lang="es-CL" sz="1000" b="0" i="0" u="none" strike="noStrike" cap="none" normalizeH="0" baseline="0" smtClean="0">
                  <a:ln>
                    <a:noFill/>
                  </a:ln>
                  <a:solidFill>
                    <a:srgbClr val="000000"/>
                  </a:solidFill>
                  <a:effectLst/>
                  <a:latin typeface="Times New Roman" pitchFamily="18" charset="0"/>
                  <a:cs typeface="Arial" pitchFamily="34" charset="0"/>
                </a:rPr>
                <a:t>60</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0" name="Text Box 65"/>
            <p:cNvSpPr txBox="1">
              <a:spLocks noChangeArrowheads="1"/>
            </p:cNvSpPr>
            <p:nvPr/>
          </p:nvSpPr>
          <p:spPr bwMode="auto">
            <a:xfrm>
              <a:off x="11008" y="24132"/>
              <a:ext cx="3968" cy="23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500"/>
                </a:spcBef>
                <a:spcAft>
                  <a:spcPts val="800"/>
                </a:spcAft>
                <a:buClrTx/>
                <a:buSzTx/>
                <a:buFontTx/>
                <a:buNone/>
                <a:tabLst/>
              </a:pPr>
              <a:r>
                <a:rPr kumimoji="0" lang="es-CL" sz="1000" b="0" i="0" u="none" strike="noStrike" cap="none" normalizeH="0" baseline="0" smtClean="0">
                  <a:ln>
                    <a:noFill/>
                  </a:ln>
                  <a:solidFill>
                    <a:srgbClr val="000000"/>
                  </a:solidFill>
                  <a:effectLst/>
                  <a:latin typeface="Times New Roman" pitchFamily="18" charset="0"/>
                  <a:cs typeface="Arial" pitchFamily="34" charset="0"/>
                </a:rPr>
                <a:t>42</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1" name="Text Box 66"/>
            <p:cNvSpPr txBox="1">
              <a:spLocks noChangeArrowheads="1"/>
            </p:cNvSpPr>
            <p:nvPr/>
          </p:nvSpPr>
          <p:spPr bwMode="auto">
            <a:xfrm>
              <a:off x="10973" y="25656"/>
              <a:ext cx="3969" cy="23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500"/>
                </a:spcBef>
                <a:spcAft>
                  <a:spcPts val="800"/>
                </a:spcAft>
                <a:buClrTx/>
                <a:buSzTx/>
                <a:buFontTx/>
                <a:buNone/>
                <a:tabLst/>
              </a:pPr>
              <a:r>
                <a:rPr kumimoji="0" lang="es-CL" sz="1000" b="0" i="0" u="none" strike="noStrike" cap="none" normalizeH="0" baseline="0" smtClean="0">
                  <a:ln>
                    <a:noFill/>
                  </a:ln>
                  <a:solidFill>
                    <a:srgbClr val="000000"/>
                  </a:solidFill>
                  <a:effectLst/>
                  <a:latin typeface="Times New Roman" pitchFamily="18" charset="0"/>
                  <a:cs typeface="Arial" pitchFamily="34" charset="0"/>
                </a:rPr>
                <a:t>39</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2" name="Text Box 67"/>
            <p:cNvSpPr txBox="1">
              <a:spLocks noChangeArrowheads="1"/>
            </p:cNvSpPr>
            <p:nvPr/>
          </p:nvSpPr>
          <p:spPr bwMode="auto">
            <a:xfrm>
              <a:off x="10938" y="26869"/>
              <a:ext cx="3969" cy="23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500"/>
                </a:spcBef>
                <a:spcAft>
                  <a:spcPts val="800"/>
                </a:spcAft>
                <a:buClrTx/>
                <a:buSzTx/>
                <a:buFontTx/>
                <a:buNone/>
                <a:tabLst/>
              </a:pPr>
              <a:r>
                <a:rPr kumimoji="0" lang="es-CL" sz="1000" b="0" i="0" u="none" strike="noStrike" cap="none" normalizeH="0" baseline="0" smtClean="0">
                  <a:ln>
                    <a:noFill/>
                  </a:ln>
                  <a:solidFill>
                    <a:srgbClr val="000000"/>
                  </a:solidFill>
                  <a:effectLst/>
                  <a:latin typeface="Times New Roman" pitchFamily="18" charset="0"/>
                  <a:cs typeface="Arial" pitchFamily="34" charset="0"/>
                </a:rPr>
                <a:t>37</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3" name="Text Box 68"/>
            <p:cNvSpPr txBox="1">
              <a:spLocks noChangeArrowheads="1"/>
            </p:cNvSpPr>
            <p:nvPr/>
          </p:nvSpPr>
          <p:spPr bwMode="auto">
            <a:xfrm>
              <a:off x="28464" y="27977"/>
              <a:ext cx="3969" cy="23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500"/>
                </a:spcBef>
                <a:spcAft>
                  <a:spcPts val="800"/>
                </a:spcAft>
                <a:buClrTx/>
                <a:buSzTx/>
                <a:buFontTx/>
                <a:buNone/>
                <a:tabLst/>
              </a:pPr>
              <a:r>
                <a:rPr kumimoji="0" lang="es-CL" sz="1000" b="0" i="0" u="none" strike="noStrike" cap="none" normalizeH="0" baseline="0" smtClean="0">
                  <a:ln>
                    <a:noFill/>
                  </a:ln>
                  <a:solidFill>
                    <a:srgbClr val="000000"/>
                  </a:solidFill>
                  <a:effectLst/>
                  <a:latin typeface="Times New Roman" pitchFamily="18" charset="0"/>
                  <a:cs typeface="Arial" pitchFamily="34" charset="0"/>
                </a:rPr>
                <a:t>34</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4" name="Text Box 69"/>
            <p:cNvSpPr txBox="1">
              <a:spLocks noChangeArrowheads="1"/>
            </p:cNvSpPr>
            <p:nvPr/>
          </p:nvSpPr>
          <p:spPr bwMode="auto">
            <a:xfrm>
              <a:off x="28464" y="24860"/>
              <a:ext cx="3969" cy="23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500"/>
                </a:spcBef>
                <a:spcAft>
                  <a:spcPts val="800"/>
                </a:spcAft>
                <a:buClrTx/>
                <a:buSzTx/>
                <a:buFontTx/>
                <a:buNone/>
                <a:tabLst/>
              </a:pPr>
              <a:r>
                <a:rPr kumimoji="0" lang="es-CL" sz="1000" b="0" i="0" u="none" strike="noStrike" cap="none" normalizeH="0" baseline="0" smtClean="0">
                  <a:ln>
                    <a:noFill/>
                  </a:ln>
                  <a:solidFill>
                    <a:srgbClr val="000000"/>
                  </a:solidFill>
                  <a:effectLst/>
                  <a:latin typeface="Times New Roman" pitchFamily="18" charset="0"/>
                  <a:cs typeface="Arial" pitchFamily="34" charset="0"/>
                </a:rPr>
                <a:t>42</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5" name="Text Box 70"/>
            <p:cNvSpPr txBox="1">
              <a:spLocks noChangeArrowheads="1"/>
            </p:cNvSpPr>
            <p:nvPr/>
          </p:nvSpPr>
          <p:spPr bwMode="auto">
            <a:xfrm>
              <a:off x="28776" y="19145"/>
              <a:ext cx="3969" cy="23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500"/>
                </a:spcBef>
                <a:spcAft>
                  <a:spcPts val="800"/>
                </a:spcAft>
                <a:buClrTx/>
                <a:buSzTx/>
                <a:buFontTx/>
                <a:buNone/>
                <a:tabLst/>
              </a:pPr>
              <a:r>
                <a:rPr kumimoji="0" lang="es-CL" sz="1000" b="0" i="0" u="none" strike="noStrike" cap="none" normalizeH="0" baseline="0" smtClean="0">
                  <a:ln>
                    <a:noFill/>
                  </a:ln>
                  <a:solidFill>
                    <a:srgbClr val="000000"/>
                  </a:solidFill>
                  <a:effectLst/>
                  <a:latin typeface="Times New Roman" pitchFamily="18" charset="0"/>
                  <a:cs typeface="Arial" pitchFamily="34" charset="0"/>
                </a:rPr>
                <a:t>59</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6" name="Text Box 71"/>
            <p:cNvSpPr txBox="1">
              <a:spLocks noChangeArrowheads="1"/>
            </p:cNvSpPr>
            <p:nvPr/>
          </p:nvSpPr>
          <p:spPr bwMode="auto">
            <a:xfrm>
              <a:off x="28776" y="16859"/>
              <a:ext cx="3969" cy="23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500"/>
                </a:spcBef>
                <a:spcAft>
                  <a:spcPts val="800"/>
                </a:spcAft>
                <a:buClrTx/>
                <a:buSzTx/>
                <a:buFontTx/>
                <a:buNone/>
                <a:tabLst/>
              </a:pPr>
              <a:r>
                <a:rPr kumimoji="0" lang="es-CL" sz="1000" b="0" i="0" u="none" strike="noStrike" cap="none" normalizeH="0" baseline="0" smtClean="0">
                  <a:ln>
                    <a:noFill/>
                  </a:ln>
                  <a:solidFill>
                    <a:srgbClr val="000000"/>
                  </a:solidFill>
                  <a:effectLst/>
                  <a:latin typeface="Times New Roman" pitchFamily="18" charset="0"/>
                  <a:cs typeface="Arial" pitchFamily="34" charset="0"/>
                </a:rPr>
                <a:t>69</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5192" name="Rectangle 72"/>
          <p:cNvSpPr>
            <a:spLocks noChangeArrowheads="1"/>
          </p:cNvSpPr>
          <p:nvPr/>
        </p:nvSpPr>
        <p:spPr bwMode="auto">
          <a:xfrm>
            <a:off x="475013" y="5284525"/>
            <a:ext cx="8146472"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ea typeface="Calibri" pitchFamily="34" charset="0"/>
                <a:cs typeface="Times New Roman" pitchFamily="18" charset="0"/>
              </a:rPr>
              <a:t>Figure 3. </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Denaturing PAGE analysis of proteins from </a:t>
            </a:r>
            <a:r>
              <a:rPr kumimoji="0" lang="en-US" sz="1600" b="0" i="1" u="none" strike="noStrike" cap="none" normalizeH="0" baseline="0" dirty="0" smtClean="0">
                <a:ln>
                  <a:noFill/>
                </a:ln>
                <a:solidFill>
                  <a:schemeClr val="tx1"/>
                </a:solidFill>
                <a:effectLst/>
                <a:ea typeface="Calibri" pitchFamily="34" charset="0"/>
                <a:cs typeface="Times New Roman" pitchFamily="18" charset="0"/>
              </a:rPr>
              <a:t>Streptomyces</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 spp. strains AC5, AC6, AC7, AC9, GA3, GA11, ISP4 and ISP13. The cells were cultured in MM medium with 50 mg l</a:t>
            </a:r>
            <a:r>
              <a:rPr kumimoji="0" lang="en-US" sz="1600" b="0" i="0" u="none" strike="noStrike" cap="none" normalizeH="0" baseline="30000" dirty="0" smtClean="0">
                <a:ln>
                  <a:noFill/>
                </a:ln>
                <a:solidFill>
                  <a:schemeClr val="tx1"/>
                </a:solidFill>
                <a:effectLst/>
                <a:ea typeface="Calibri" pitchFamily="34" charset="0"/>
                <a:cs typeface="Times New Roman" pitchFamily="18" charset="0"/>
              </a:rPr>
              <a:t>-1 </a:t>
            </a:r>
            <a:r>
              <a:rPr kumimoji="0" lang="en-US" sz="1600" b="0" i="0" u="none" strike="noStrike" cap="none" normalizeH="0" baseline="0" dirty="0" err="1" smtClean="0">
                <a:ln>
                  <a:noFill/>
                </a:ln>
                <a:solidFill>
                  <a:schemeClr val="tx1"/>
                </a:solidFill>
                <a:effectLst/>
                <a:ea typeface="Calibri" pitchFamily="34" charset="0"/>
                <a:cs typeface="Times New Roman" pitchFamily="18" charset="0"/>
              </a:rPr>
              <a:t>diazinon</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 Lane A, without </a:t>
            </a:r>
            <a:r>
              <a:rPr kumimoji="0" lang="en-US" sz="1600" b="0" i="0" u="none" strike="noStrike" cap="none" normalizeH="0" baseline="0" dirty="0" err="1" smtClean="0">
                <a:ln>
                  <a:noFill/>
                </a:ln>
                <a:solidFill>
                  <a:schemeClr val="tx1"/>
                </a:solidFill>
                <a:effectLst/>
                <a:ea typeface="Calibri" pitchFamily="34" charset="0"/>
                <a:cs typeface="Times New Roman" pitchFamily="18" charset="0"/>
              </a:rPr>
              <a:t>diazinon</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 lane B, with </a:t>
            </a:r>
            <a:r>
              <a:rPr kumimoji="0" lang="en-US" sz="1600" b="0" i="0" u="none" strike="noStrike" cap="none" normalizeH="0" baseline="0" dirty="0" err="1" smtClean="0">
                <a:ln>
                  <a:noFill/>
                </a:ln>
                <a:solidFill>
                  <a:schemeClr val="tx1"/>
                </a:solidFill>
                <a:effectLst/>
                <a:ea typeface="Calibri" pitchFamily="34" charset="0"/>
                <a:cs typeface="Times New Roman" pitchFamily="18" charset="0"/>
              </a:rPr>
              <a:t>diazinon</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 and lane C, molecular weight marker. The new protein bands or prominent bands are indicated by the arrows. </a:t>
            </a:r>
            <a:endParaRPr kumimoji="0" lang="en-US" sz="1600" b="0"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p14="http://schemas.microsoft.com/office/powerpoint/2010/main" val="35210087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Results and discussion</a:t>
            </a:r>
            <a:endParaRPr lang="en-US" dirty="0"/>
          </a:p>
        </p:txBody>
      </p:sp>
      <p:sp>
        <p:nvSpPr>
          <p:cNvPr id="4" name="Marcador de número de diapositiva 3"/>
          <p:cNvSpPr>
            <a:spLocks noGrp="1"/>
          </p:cNvSpPr>
          <p:nvPr>
            <p:ph type="sldNum" sz="quarter" idx="12"/>
          </p:nvPr>
        </p:nvSpPr>
        <p:spPr/>
        <p:txBody>
          <a:bodyPr/>
          <a:lstStyle/>
          <a:p>
            <a:fld id="{1C00F2A9-5FBD-400B-8263-CF1A91A4DFFC}" type="slidenum">
              <a:rPr lang="en-US" smtClean="0"/>
              <a:pPr/>
              <a:t>11</a:t>
            </a:fld>
            <a:endParaRPr lang="en-US"/>
          </a:p>
        </p:txBody>
      </p:sp>
      <p:grpSp>
        <p:nvGrpSpPr>
          <p:cNvPr id="4097" name="Grupo 21"/>
          <p:cNvGrpSpPr>
            <a:grpSpLocks/>
          </p:cNvGrpSpPr>
          <p:nvPr/>
        </p:nvGrpSpPr>
        <p:grpSpPr bwMode="auto">
          <a:xfrm>
            <a:off x="263092" y="1940337"/>
            <a:ext cx="4325937" cy="4198938"/>
            <a:chOff x="0" y="0"/>
            <a:chExt cx="43264" cy="41982"/>
          </a:xfrm>
        </p:grpSpPr>
        <p:pic>
          <p:nvPicPr>
            <p:cNvPr id="46" name="Imagen 46"/>
            <p:cNvPicPr>
              <a:picLocks noChangeAspect="1"/>
            </p:cNvPicPr>
            <p:nvPr/>
          </p:nvPicPr>
          <p:blipFill>
            <a:blip r:embed="rId3"/>
            <a:srcRect/>
            <a:stretch>
              <a:fillRect/>
            </a:stretch>
          </p:blipFill>
          <p:spPr bwMode="auto">
            <a:xfrm>
              <a:off x="323" y="82"/>
              <a:ext cx="20789" cy="20850"/>
            </a:xfrm>
            <a:prstGeom prst="rect">
              <a:avLst/>
            </a:prstGeom>
            <a:noFill/>
          </p:spPr>
        </p:pic>
        <p:pic>
          <p:nvPicPr>
            <p:cNvPr id="47" name="Imagen 47"/>
            <p:cNvPicPr>
              <a:picLocks noChangeAspect="1" noChangeArrowheads="1"/>
            </p:cNvPicPr>
            <p:nvPr/>
          </p:nvPicPr>
          <p:blipFill>
            <a:blip r:embed="rId4" cstate="print"/>
            <a:srcRect l="21262" t="27411" r="16225" b="11357"/>
            <a:stretch>
              <a:fillRect/>
            </a:stretch>
          </p:blipFill>
          <p:spPr bwMode="auto">
            <a:xfrm>
              <a:off x="21112" y="0"/>
              <a:ext cx="20879" cy="20447"/>
            </a:xfrm>
            <a:prstGeom prst="rect">
              <a:avLst/>
            </a:prstGeom>
            <a:noFill/>
          </p:spPr>
        </p:pic>
        <p:pic>
          <p:nvPicPr>
            <p:cNvPr id="48" name="Imagen 48"/>
            <p:cNvPicPr>
              <a:picLocks noChangeAspect="1" noChangeArrowheads="1"/>
            </p:cNvPicPr>
            <p:nvPr/>
          </p:nvPicPr>
          <p:blipFill>
            <a:blip r:embed="rId5"/>
            <a:srcRect l="24651" t="22156" r="19975" b="20551"/>
            <a:stretch>
              <a:fillRect/>
            </a:stretch>
          </p:blipFill>
          <p:spPr bwMode="auto">
            <a:xfrm rot="5400000">
              <a:off x="355" y="20659"/>
              <a:ext cx="20517" cy="21228"/>
            </a:xfrm>
            <a:prstGeom prst="rect">
              <a:avLst/>
            </a:prstGeom>
            <a:noFill/>
          </p:spPr>
        </p:pic>
        <p:pic>
          <p:nvPicPr>
            <p:cNvPr id="49" name="Imagen 49"/>
            <p:cNvPicPr>
              <a:picLocks noChangeAspect="1" noChangeArrowheads="1"/>
            </p:cNvPicPr>
            <p:nvPr/>
          </p:nvPicPr>
          <p:blipFill>
            <a:blip r:embed="rId6"/>
            <a:srcRect l="26479" t="38074" r="24617" b="14178"/>
            <a:stretch>
              <a:fillRect/>
            </a:stretch>
          </p:blipFill>
          <p:spPr bwMode="auto">
            <a:xfrm>
              <a:off x="21331" y="20563"/>
              <a:ext cx="21933" cy="21419"/>
            </a:xfrm>
            <a:prstGeom prst="rect">
              <a:avLst/>
            </a:prstGeom>
            <a:noFill/>
          </p:spPr>
        </p:pic>
        <p:sp>
          <p:nvSpPr>
            <p:cNvPr id="50" name="CuadroTexto 7"/>
            <p:cNvSpPr txBox="1">
              <a:spLocks noChangeArrowheads="1"/>
            </p:cNvSpPr>
            <p:nvPr/>
          </p:nvSpPr>
          <p:spPr bwMode="auto">
            <a:xfrm>
              <a:off x="8287" y="558"/>
              <a:ext cx="5188" cy="2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AC5</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51" name="CuadroTexto 8"/>
            <p:cNvSpPr txBox="1">
              <a:spLocks noChangeArrowheads="1"/>
            </p:cNvSpPr>
            <p:nvPr/>
          </p:nvSpPr>
          <p:spPr bwMode="auto">
            <a:xfrm>
              <a:off x="2169" y="5221"/>
              <a:ext cx="5182" cy="2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GA11</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52" name="CuadroTexto 9"/>
            <p:cNvSpPr txBox="1">
              <a:spLocks noChangeArrowheads="1"/>
            </p:cNvSpPr>
            <p:nvPr/>
          </p:nvSpPr>
          <p:spPr bwMode="auto">
            <a:xfrm>
              <a:off x="1646" y="12476"/>
              <a:ext cx="5188" cy="2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ISP13</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53" name="CuadroTexto 10"/>
            <p:cNvSpPr txBox="1">
              <a:spLocks noChangeArrowheads="1"/>
            </p:cNvSpPr>
            <p:nvPr/>
          </p:nvSpPr>
          <p:spPr bwMode="auto">
            <a:xfrm>
              <a:off x="14019" y="13659"/>
              <a:ext cx="5182" cy="2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AC9</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54" name="CuadroTexto 11"/>
            <p:cNvSpPr txBox="1">
              <a:spLocks noChangeArrowheads="1"/>
            </p:cNvSpPr>
            <p:nvPr/>
          </p:nvSpPr>
          <p:spPr bwMode="auto">
            <a:xfrm>
              <a:off x="13132" y="6563"/>
              <a:ext cx="5188" cy="23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AC6</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55" name="CuadroTexto 12"/>
            <p:cNvSpPr txBox="1">
              <a:spLocks noChangeArrowheads="1"/>
            </p:cNvSpPr>
            <p:nvPr/>
          </p:nvSpPr>
          <p:spPr bwMode="auto">
            <a:xfrm>
              <a:off x="23322" y="4879"/>
              <a:ext cx="5181" cy="2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AC6</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56" name="CuadroTexto 13"/>
            <p:cNvSpPr txBox="1">
              <a:spLocks noChangeArrowheads="1"/>
            </p:cNvSpPr>
            <p:nvPr/>
          </p:nvSpPr>
          <p:spPr bwMode="auto">
            <a:xfrm>
              <a:off x="28957" y="82"/>
              <a:ext cx="5188" cy="2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AC9</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57" name="CuadroTexto 14"/>
            <p:cNvSpPr txBox="1">
              <a:spLocks noChangeArrowheads="1"/>
            </p:cNvSpPr>
            <p:nvPr/>
          </p:nvSpPr>
          <p:spPr bwMode="auto">
            <a:xfrm>
              <a:off x="32761" y="5994"/>
              <a:ext cx="5188" cy="2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GA11</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58" name="CuadroTexto 15"/>
            <p:cNvSpPr txBox="1">
              <a:spLocks noChangeArrowheads="1"/>
            </p:cNvSpPr>
            <p:nvPr/>
          </p:nvSpPr>
          <p:spPr bwMode="auto">
            <a:xfrm>
              <a:off x="32647" y="12021"/>
              <a:ext cx="5188" cy="2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ISP13</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59" name="CuadroTexto 16"/>
            <p:cNvSpPr txBox="1">
              <a:spLocks noChangeArrowheads="1"/>
            </p:cNvSpPr>
            <p:nvPr/>
          </p:nvSpPr>
          <p:spPr bwMode="auto">
            <a:xfrm>
              <a:off x="323" y="29489"/>
              <a:ext cx="5188" cy="2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ISP13</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0" name="CuadroTexto 17"/>
            <p:cNvSpPr txBox="1">
              <a:spLocks noChangeArrowheads="1"/>
            </p:cNvSpPr>
            <p:nvPr/>
          </p:nvSpPr>
          <p:spPr bwMode="auto">
            <a:xfrm>
              <a:off x="7878" y="21205"/>
              <a:ext cx="5182" cy="2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AC6</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1" name="CuadroTexto 18"/>
            <p:cNvSpPr txBox="1">
              <a:spLocks noChangeArrowheads="1"/>
            </p:cNvSpPr>
            <p:nvPr/>
          </p:nvSpPr>
          <p:spPr bwMode="auto">
            <a:xfrm>
              <a:off x="13992" y="32046"/>
              <a:ext cx="5182" cy="2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GA11</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2" name="CuadroTexto 19"/>
            <p:cNvSpPr txBox="1">
              <a:spLocks noChangeArrowheads="1"/>
            </p:cNvSpPr>
            <p:nvPr/>
          </p:nvSpPr>
          <p:spPr bwMode="auto">
            <a:xfrm>
              <a:off x="29072" y="20726"/>
              <a:ext cx="5188" cy="2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GA11</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3" name="CuadroTexto 20"/>
            <p:cNvSpPr txBox="1">
              <a:spLocks noChangeArrowheads="1"/>
            </p:cNvSpPr>
            <p:nvPr/>
          </p:nvSpPr>
          <p:spPr bwMode="auto">
            <a:xfrm>
              <a:off x="34327" y="31876"/>
              <a:ext cx="5188" cy="2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ISP13</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4116" name="Rectangle 20"/>
          <p:cNvSpPr>
            <a:spLocks noChangeArrowheads="1"/>
          </p:cNvSpPr>
          <p:nvPr/>
        </p:nvSpPr>
        <p:spPr bwMode="auto">
          <a:xfrm>
            <a:off x="4655125" y="4405755"/>
            <a:ext cx="4441371"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ea typeface="Calibri" pitchFamily="34" charset="0"/>
                <a:cs typeface="Times New Roman" pitchFamily="18" charset="0"/>
              </a:rPr>
              <a:t>Figure 4</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  Antagonism assay among: (a) </a:t>
            </a:r>
            <a:r>
              <a:rPr kumimoji="0" lang="en-US" sz="1600" b="0" i="1" u="none" strike="noStrike" cap="none" normalizeH="0" baseline="0" dirty="0" smtClean="0">
                <a:ln>
                  <a:noFill/>
                </a:ln>
                <a:solidFill>
                  <a:schemeClr val="tx1"/>
                </a:solidFill>
                <a:effectLst/>
                <a:ea typeface="Calibri" pitchFamily="34" charset="0"/>
                <a:cs typeface="Times New Roman" pitchFamily="18" charset="0"/>
              </a:rPr>
              <a:t>Streptomyces</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 spp. strains AC5, AC6, AC9, GA11 and ISP13, (b) </a:t>
            </a:r>
            <a:r>
              <a:rPr kumimoji="0" lang="en-US" sz="1600" b="0" i="1" u="none" strike="noStrike" cap="none" normalizeH="0" baseline="0" dirty="0" smtClean="0">
                <a:ln>
                  <a:noFill/>
                </a:ln>
                <a:solidFill>
                  <a:schemeClr val="tx1"/>
                </a:solidFill>
                <a:effectLst/>
                <a:ea typeface="Calibri" pitchFamily="34" charset="0"/>
                <a:cs typeface="Times New Roman" pitchFamily="18" charset="0"/>
              </a:rPr>
              <a:t>Streptomyces</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 spp. strains AC6, AC9, GA11 and ISP13, (c) </a:t>
            </a:r>
            <a:r>
              <a:rPr kumimoji="0" lang="en-US" sz="1600" b="0" i="1" u="none" strike="noStrike" cap="none" normalizeH="0" baseline="0" dirty="0" smtClean="0">
                <a:ln>
                  <a:noFill/>
                </a:ln>
                <a:solidFill>
                  <a:schemeClr val="tx1"/>
                </a:solidFill>
                <a:effectLst/>
                <a:ea typeface="Calibri" pitchFamily="34" charset="0"/>
                <a:cs typeface="Times New Roman" pitchFamily="18" charset="0"/>
              </a:rPr>
              <a:t>Streptomyces</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 spp. strains AC6, GA11 and ISP13, and (d) </a:t>
            </a:r>
            <a:r>
              <a:rPr kumimoji="0" lang="en-US" sz="1600" b="0" i="1" u="none" strike="noStrike" cap="none" normalizeH="0" baseline="0" dirty="0" smtClean="0">
                <a:ln>
                  <a:noFill/>
                </a:ln>
                <a:solidFill>
                  <a:schemeClr val="tx1"/>
                </a:solidFill>
                <a:effectLst/>
                <a:ea typeface="Calibri" pitchFamily="34" charset="0"/>
                <a:cs typeface="Times New Roman" pitchFamily="18" charset="0"/>
              </a:rPr>
              <a:t>Streptomyces</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 spp. strains GA11 and ISP13.</a:t>
            </a:r>
            <a:endParaRPr kumimoji="0" lang="en-US" sz="1600" b="0"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p14="http://schemas.microsoft.com/office/powerpoint/2010/main" val="28002019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6707" y="475023"/>
            <a:ext cx="6314110" cy="846712"/>
          </a:xfrm>
        </p:spPr>
        <p:txBody>
          <a:bodyPr/>
          <a:lstStyle/>
          <a:p>
            <a:r>
              <a:rPr lang="en-US" dirty="0" smtClean="0"/>
              <a:t>Results and discussion</a:t>
            </a:r>
            <a:endParaRPr lang="en-US" dirty="0"/>
          </a:p>
        </p:txBody>
      </p:sp>
      <p:sp>
        <p:nvSpPr>
          <p:cNvPr id="4" name="Marcador de número de diapositiva 3"/>
          <p:cNvSpPr>
            <a:spLocks noGrp="1"/>
          </p:cNvSpPr>
          <p:nvPr>
            <p:ph type="sldNum" sz="quarter" idx="12"/>
          </p:nvPr>
        </p:nvSpPr>
        <p:spPr/>
        <p:txBody>
          <a:bodyPr/>
          <a:lstStyle/>
          <a:p>
            <a:fld id="{1C00F2A9-5FBD-400B-8263-CF1A91A4DFFC}" type="slidenum">
              <a:rPr lang="en-US" smtClean="0"/>
              <a:pPr/>
              <a:t>12</a:t>
            </a:fld>
            <a:endParaRPr lang="en-US"/>
          </a:p>
        </p:txBody>
      </p:sp>
      <p:graphicFrame>
        <p:nvGraphicFramePr>
          <p:cNvPr id="28674" name="Object 2"/>
          <p:cNvGraphicFramePr>
            <a:graphicFrameLocks noChangeAspect="1"/>
          </p:cNvGraphicFramePr>
          <p:nvPr/>
        </p:nvGraphicFramePr>
        <p:xfrm>
          <a:off x="336894" y="1515760"/>
          <a:ext cx="3960000" cy="4820541"/>
        </p:xfrm>
        <a:graphic>
          <a:graphicData uri="http://schemas.openxmlformats.org/presentationml/2006/ole">
            <mc:AlternateContent xmlns:mc="http://schemas.openxmlformats.org/markup-compatibility/2006">
              <mc:Choice xmlns:v="urn:schemas-microsoft-com:vml" Requires="v">
                <p:oleObj spid="_x0000_s28717" name="KGPlot" r:id="rId4" imgW="5663184" imgH="6894576" progId="KGraph_Plot">
                  <p:embed/>
                </p:oleObj>
              </mc:Choice>
              <mc:Fallback>
                <p:oleObj name="KGPlot" r:id="rId4" imgW="5663184" imgH="6894576" progId="KGraph_Plot">
                  <p:embed/>
                  <p:pic>
                    <p:nvPicPr>
                      <p:cNvPr id="0"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894" y="1515760"/>
                        <a:ext cx="3960000" cy="4820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75" name="Rectangle 3"/>
          <p:cNvSpPr>
            <a:spLocks noChangeArrowheads="1"/>
          </p:cNvSpPr>
          <p:nvPr/>
        </p:nvSpPr>
        <p:spPr bwMode="auto">
          <a:xfrm>
            <a:off x="5581411" y="4215718"/>
            <a:ext cx="3503214"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ea typeface="Calibri" pitchFamily="34" charset="0"/>
                <a:cs typeface="Times New Roman" pitchFamily="18" charset="0"/>
              </a:rPr>
              <a:t>Figure 5.  </a:t>
            </a:r>
            <a:r>
              <a:rPr kumimoji="0" lang="en-US" sz="1400" b="0" i="0" u="none" strike="noStrike" cap="none" normalizeH="0" baseline="0" dirty="0" smtClean="0">
                <a:ln>
                  <a:noFill/>
                </a:ln>
                <a:solidFill>
                  <a:schemeClr val="tx1"/>
                </a:solidFill>
                <a:effectLst/>
                <a:ea typeface="Calibri" pitchFamily="34" charset="0"/>
                <a:cs typeface="Times New Roman" pitchFamily="18" charset="0"/>
              </a:rPr>
              <a:t>Diazinon removal by mixed cultures of </a:t>
            </a:r>
            <a:r>
              <a:rPr kumimoji="0" lang="en-US" sz="1400" b="0" i="1" u="none" strike="noStrike" cap="none" normalizeH="0" baseline="0" dirty="0" smtClean="0">
                <a:ln>
                  <a:noFill/>
                </a:ln>
                <a:solidFill>
                  <a:schemeClr val="tx1"/>
                </a:solidFill>
                <a:effectLst/>
                <a:ea typeface="Calibri" pitchFamily="34" charset="0"/>
                <a:cs typeface="Times New Roman" pitchFamily="18" charset="0"/>
              </a:rPr>
              <a:t>Streptomyces</a:t>
            </a:r>
            <a:r>
              <a:rPr kumimoji="0" lang="en-US" sz="1400" b="0" i="0" u="none" strike="noStrike" cap="none" normalizeH="0" baseline="0" dirty="0" smtClean="0">
                <a:ln>
                  <a:noFill/>
                </a:ln>
                <a:solidFill>
                  <a:schemeClr val="tx1"/>
                </a:solidFill>
                <a:effectLst/>
                <a:ea typeface="Calibri" pitchFamily="34" charset="0"/>
                <a:cs typeface="Times New Roman" pitchFamily="18" charset="0"/>
              </a:rPr>
              <a:t>. The mixed cultures were formed with two, three, four and five strains. The error bars represent the standard error of the means of three replicates. The values with different letters indicate significant differences (p ≤ 0.05, </a:t>
            </a:r>
            <a:r>
              <a:rPr kumimoji="0" lang="en-US" sz="1400" b="0" i="0" u="none" strike="noStrike" cap="none" normalizeH="0" baseline="0" dirty="0" err="1" smtClean="0">
                <a:ln>
                  <a:noFill/>
                </a:ln>
                <a:solidFill>
                  <a:schemeClr val="tx1"/>
                </a:solidFill>
                <a:effectLst/>
                <a:ea typeface="Calibri" pitchFamily="34" charset="0"/>
                <a:cs typeface="Times New Roman" pitchFamily="18" charset="0"/>
              </a:rPr>
              <a:t>Tuckey</a:t>
            </a:r>
            <a:r>
              <a:rPr kumimoji="0" lang="en-US" sz="1400" b="0" i="0" u="none" strike="noStrike" cap="none" normalizeH="0" baseline="0" dirty="0" smtClean="0">
                <a:ln>
                  <a:noFill/>
                </a:ln>
                <a:solidFill>
                  <a:schemeClr val="tx1"/>
                </a:solidFill>
                <a:effectLst/>
                <a:ea typeface="Calibri" pitchFamily="34" charset="0"/>
                <a:cs typeface="Times New Roman" pitchFamily="18" charset="0"/>
              </a:rPr>
              <a:t> test). </a:t>
            </a:r>
            <a:endParaRPr kumimoji="0" lang="en-US" sz="1400" b="0" i="0" u="none" strike="noStrike" cap="none" normalizeH="0" baseline="0" dirty="0" smtClean="0">
              <a:ln>
                <a:noFill/>
              </a:ln>
              <a:solidFill>
                <a:schemeClr val="tx1"/>
              </a:solidFill>
              <a:effectLst/>
              <a:cs typeface="Arial" pitchFamily="34" charset="0"/>
            </a:endParaRPr>
          </a:p>
        </p:txBody>
      </p:sp>
      <p:sp>
        <p:nvSpPr>
          <p:cNvPr id="5" name="Rectángulo 10"/>
          <p:cNvSpPr>
            <a:spLocks noChangeArrowheads="1"/>
          </p:cNvSpPr>
          <p:nvPr/>
        </p:nvSpPr>
        <p:spPr bwMode="auto">
          <a:xfrm>
            <a:off x="4135036" y="1838978"/>
            <a:ext cx="2455759" cy="39821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ts val="0"/>
              </a:lnSpc>
              <a:spcBef>
                <a:spcPts val="500"/>
              </a:spcBef>
              <a:spcAft>
                <a:spcPts val="500"/>
              </a:spcAft>
              <a:buClrTx/>
              <a:buSzTx/>
              <a:buFontTx/>
              <a:buNone/>
              <a:tabLst/>
            </a:pPr>
            <a:r>
              <a:rPr kumimoji="0" lang="en-US" sz="1200" b="1" i="0" u="none" strike="noStrike" cap="none" normalizeH="0" baseline="0" dirty="0" smtClean="0">
                <a:ln>
                  <a:noFill/>
                </a:ln>
                <a:solidFill>
                  <a:srgbClr val="000000"/>
                </a:solidFill>
                <a:effectLst/>
                <a:cs typeface="Arial" pitchFamily="34" charset="0"/>
              </a:rPr>
              <a:t>Mixed cultures </a:t>
            </a:r>
            <a:endParaRPr kumimoji="0" lang="en-US" sz="1200" b="0" i="0" u="none" strike="noStrike" cap="none" normalizeH="0" baseline="0" dirty="0" smtClean="0">
              <a:ln>
                <a:noFill/>
              </a:ln>
              <a:solidFill>
                <a:schemeClr val="tx1"/>
              </a:solidFill>
              <a:effectLst/>
              <a:cs typeface="Arial" pitchFamily="34" charset="0"/>
            </a:endParaRPr>
          </a:p>
          <a:p>
            <a:pPr marL="0" marR="0" lvl="0" indent="0" algn="l" defTabSz="914400" rtl="0" eaLnBrk="1" fontAlgn="base" latinLnBrk="0" hangingPunct="1">
              <a:lnSpc>
                <a:spcPts val="0"/>
              </a:lnSpc>
              <a:spcBef>
                <a:spcPts val="500"/>
              </a:spcBef>
              <a:spcAft>
                <a:spcPts val="500"/>
              </a:spcAft>
              <a:buClrTx/>
              <a:buSzTx/>
              <a:buFontTx/>
              <a:buNone/>
              <a:tabLst/>
            </a:pPr>
            <a:r>
              <a:rPr kumimoji="0" lang="en-US" sz="1200" b="1" i="0" u="none" strike="noStrike" cap="none" normalizeH="0" baseline="0" dirty="0" smtClean="0">
                <a:ln>
                  <a:noFill/>
                </a:ln>
                <a:solidFill>
                  <a:srgbClr val="000000"/>
                </a:solidFill>
                <a:effectLst/>
                <a:cs typeface="Arial" pitchFamily="34" charset="0"/>
              </a:rPr>
              <a:t>Five strains</a:t>
            </a:r>
            <a:endParaRPr kumimoji="0" lang="en-US" sz="1200" b="0" i="0" u="none" strike="noStrike" cap="none" normalizeH="0" baseline="0" dirty="0" smtClean="0">
              <a:ln>
                <a:noFill/>
              </a:ln>
              <a:solidFill>
                <a:schemeClr val="tx1"/>
              </a:solidFill>
              <a:effectLst/>
              <a:cs typeface="Arial" pitchFamily="34" charset="0"/>
            </a:endParaRPr>
          </a:p>
          <a:p>
            <a:pPr marL="0" marR="0" lvl="0" indent="0" algn="l" defTabSz="914400" rtl="0" eaLnBrk="1" fontAlgn="base" latinLnBrk="0" hangingPunct="1">
              <a:lnSpc>
                <a:spcPts val="0"/>
              </a:lnSpc>
              <a:spcBef>
                <a:spcPts val="500"/>
              </a:spcBef>
              <a:spcAft>
                <a:spcPts val="500"/>
              </a:spcAft>
              <a:buClrTx/>
              <a:buSzTx/>
              <a:buFontTx/>
              <a:buNone/>
              <a:tabLst/>
            </a:pPr>
            <a:r>
              <a:rPr kumimoji="0" lang="en-US" sz="1200" b="0" i="0" u="none" strike="noStrike" cap="none" normalizeH="0" baseline="0" dirty="0" smtClean="0">
                <a:ln>
                  <a:noFill/>
                </a:ln>
                <a:solidFill>
                  <a:srgbClr val="000000"/>
                </a:solidFill>
                <a:effectLst/>
                <a:cs typeface="Arial" pitchFamily="34" charset="0"/>
              </a:rPr>
              <a:t>26- AC5+AC6+ AC9+GA11+ISP13</a:t>
            </a:r>
            <a:endParaRPr kumimoji="0" lang="en-US" sz="1200" b="0" i="0" u="none" strike="noStrike" cap="none" normalizeH="0" baseline="0" dirty="0" smtClean="0">
              <a:ln>
                <a:noFill/>
              </a:ln>
              <a:solidFill>
                <a:schemeClr val="tx1"/>
              </a:solidFill>
              <a:effectLst/>
              <a:cs typeface="Arial" pitchFamily="34" charset="0"/>
            </a:endParaRPr>
          </a:p>
          <a:p>
            <a:pPr marL="0" marR="0" lvl="0" indent="0" algn="l" defTabSz="914400" rtl="0" eaLnBrk="1" fontAlgn="base" latinLnBrk="0" hangingPunct="1">
              <a:lnSpc>
                <a:spcPts val="0"/>
              </a:lnSpc>
              <a:spcBef>
                <a:spcPts val="500"/>
              </a:spcBef>
              <a:spcAft>
                <a:spcPts val="500"/>
              </a:spcAft>
              <a:buClrTx/>
              <a:buSzTx/>
              <a:buFontTx/>
              <a:buNone/>
              <a:tabLst/>
            </a:pPr>
            <a:r>
              <a:rPr kumimoji="0" lang="en-US" sz="1200" b="1" i="0" u="none" strike="noStrike" cap="none" normalizeH="0" baseline="0" dirty="0" smtClean="0">
                <a:ln>
                  <a:noFill/>
                </a:ln>
                <a:solidFill>
                  <a:srgbClr val="000000"/>
                </a:solidFill>
                <a:effectLst/>
                <a:cs typeface="Arial" pitchFamily="34" charset="0"/>
              </a:rPr>
              <a:t>Four strains</a:t>
            </a:r>
            <a:endParaRPr kumimoji="0" lang="en-US" sz="1200" b="0" i="0" u="none" strike="noStrike" cap="none" normalizeH="0" baseline="0" dirty="0" smtClean="0">
              <a:ln>
                <a:noFill/>
              </a:ln>
              <a:solidFill>
                <a:schemeClr val="tx1"/>
              </a:solidFill>
              <a:effectLst/>
              <a:cs typeface="Arial" pitchFamily="34" charset="0"/>
            </a:endParaRPr>
          </a:p>
          <a:p>
            <a:pPr marL="0" marR="0" lvl="0" indent="0" algn="l" defTabSz="914400" rtl="0" eaLnBrk="1" fontAlgn="base" latinLnBrk="0" hangingPunct="1">
              <a:lnSpc>
                <a:spcPts val="0"/>
              </a:lnSpc>
              <a:spcBef>
                <a:spcPts val="500"/>
              </a:spcBef>
              <a:spcAft>
                <a:spcPts val="500"/>
              </a:spcAft>
              <a:buClrTx/>
              <a:buSzTx/>
              <a:buFontTx/>
              <a:buNone/>
              <a:tabLst/>
            </a:pPr>
            <a:r>
              <a:rPr kumimoji="0" lang="en-US" sz="1200" b="0" i="0" u="none" strike="noStrike" cap="none" normalizeH="0" baseline="0" dirty="0" smtClean="0">
                <a:ln>
                  <a:noFill/>
                </a:ln>
                <a:solidFill>
                  <a:srgbClr val="000000"/>
                </a:solidFill>
                <a:effectLst/>
                <a:cs typeface="Arial" pitchFamily="34" charset="0"/>
              </a:rPr>
              <a:t>25- AC9+AC6+GA11+ISP13</a:t>
            </a:r>
            <a:endParaRPr kumimoji="0" lang="en-US" sz="1200" b="0" i="0" u="none" strike="noStrike" cap="none" normalizeH="0" baseline="0" dirty="0" smtClean="0">
              <a:ln>
                <a:noFill/>
              </a:ln>
              <a:solidFill>
                <a:schemeClr val="tx1"/>
              </a:solidFill>
              <a:effectLst/>
              <a:cs typeface="Arial" pitchFamily="34" charset="0"/>
            </a:endParaRPr>
          </a:p>
          <a:p>
            <a:pPr marL="0" marR="0" lvl="0" indent="0" algn="l" defTabSz="914400" rtl="0" eaLnBrk="1" fontAlgn="base" latinLnBrk="0" hangingPunct="1">
              <a:lnSpc>
                <a:spcPts val="0"/>
              </a:lnSpc>
              <a:spcBef>
                <a:spcPts val="500"/>
              </a:spcBef>
              <a:spcAft>
                <a:spcPts val="500"/>
              </a:spcAft>
              <a:buClrTx/>
              <a:buSzTx/>
              <a:buFontTx/>
              <a:buNone/>
              <a:tabLst/>
            </a:pPr>
            <a:r>
              <a:rPr kumimoji="0" lang="en-US" sz="1200" b="0" i="0" u="none" strike="noStrike" cap="none" normalizeH="0" baseline="0" dirty="0" smtClean="0">
                <a:ln>
                  <a:noFill/>
                </a:ln>
                <a:solidFill>
                  <a:srgbClr val="000000"/>
                </a:solidFill>
                <a:effectLst/>
                <a:cs typeface="Arial" pitchFamily="34" charset="0"/>
              </a:rPr>
              <a:t>24- AC5+AC6+GA11+ISP13</a:t>
            </a:r>
            <a:endParaRPr kumimoji="0" lang="en-US" sz="1200" b="0" i="0" u="none" strike="noStrike" cap="none" normalizeH="0" baseline="0" dirty="0" smtClean="0">
              <a:ln>
                <a:noFill/>
              </a:ln>
              <a:solidFill>
                <a:schemeClr val="tx1"/>
              </a:solidFill>
              <a:effectLst/>
              <a:cs typeface="Arial" pitchFamily="34" charset="0"/>
            </a:endParaRPr>
          </a:p>
          <a:p>
            <a:pPr marL="0" marR="0" lvl="0" indent="0" algn="l" defTabSz="914400" rtl="0" eaLnBrk="1" fontAlgn="base" latinLnBrk="0" hangingPunct="1">
              <a:lnSpc>
                <a:spcPts val="0"/>
              </a:lnSpc>
              <a:spcBef>
                <a:spcPts val="500"/>
              </a:spcBef>
              <a:spcAft>
                <a:spcPts val="500"/>
              </a:spcAft>
              <a:buClrTx/>
              <a:buSzTx/>
              <a:buFontTx/>
              <a:buNone/>
              <a:tabLst/>
            </a:pPr>
            <a:r>
              <a:rPr kumimoji="0" lang="en-US" sz="1200" b="0" i="0" u="none" strike="noStrike" cap="none" normalizeH="0" baseline="0" dirty="0" smtClean="0">
                <a:ln>
                  <a:noFill/>
                </a:ln>
                <a:solidFill>
                  <a:srgbClr val="000000"/>
                </a:solidFill>
                <a:effectLst/>
                <a:cs typeface="Arial" pitchFamily="34" charset="0"/>
              </a:rPr>
              <a:t>23- AC5+AC6+AC9+ISP13</a:t>
            </a:r>
            <a:endParaRPr kumimoji="0" lang="en-US" sz="1200" b="0" i="0" u="none" strike="noStrike" cap="none" normalizeH="0" baseline="0" dirty="0" smtClean="0">
              <a:ln>
                <a:noFill/>
              </a:ln>
              <a:solidFill>
                <a:schemeClr val="tx1"/>
              </a:solidFill>
              <a:effectLst/>
              <a:cs typeface="Arial" pitchFamily="34" charset="0"/>
            </a:endParaRPr>
          </a:p>
          <a:p>
            <a:pPr marL="0" marR="0" lvl="0" indent="0" algn="l" defTabSz="914400" rtl="0" eaLnBrk="1" fontAlgn="base" latinLnBrk="0" hangingPunct="1">
              <a:lnSpc>
                <a:spcPts val="0"/>
              </a:lnSpc>
              <a:spcBef>
                <a:spcPts val="500"/>
              </a:spcBef>
              <a:spcAft>
                <a:spcPts val="500"/>
              </a:spcAft>
              <a:buClrTx/>
              <a:buSzTx/>
              <a:buFontTx/>
              <a:buNone/>
              <a:tabLst/>
            </a:pPr>
            <a:r>
              <a:rPr kumimoji="0" lang="en-US" sz="1200" b="0" i="0" u="none" strike="noStrike" cap="none" normalizeH="0" baseline="0" dirty="0" smtClean="0">
                <a:ln>
                  <a:noFill/>
                </a:ln>
                <a:solidFill>
                  <a:srgbClr val="000000"/>
                </a:solidFill>
                <a:effectLst/>
                <a:cs typeface="Arial" pitchFamily="34" charset="0"/>
              </a:rPr>
              <a:t>22- AC5+AC6+ AC9+GA11</a:t>
            </a:r>
            <a:endParaRPr kumimoji="0" lang="en-US" sz="1200" b="0" i="0" u="none" strike="noStrike" cap="none" normalizeH="0" baseline="0" dirty="0" smtClean="0">
              <a:ln>
                <a:noFill/>
              </a:ln>
              <a:solidFill>
                <a:schemeClr val="tx1"/>
              </a:solidFill>
              <a:effectLst/>
              <a:cs typeface="Arial" pitchFamily="34" charset="0"/>
            </a:endParaRPr>
          </a:p>
          <a:p>
            <a:pPr marL="0" marR="0" lvl="0" indent="0" algn="l" defTabSz="914400" rtl="0" eaLnBrk="1" fontAlgn="base" latinLnBrk="0" hangingPunct="1">
              <a:lnSpc>
                <a:spcPts val="0"/>
              </a:lnSpc>
              <a:spcBef>
                <a:spcPts val="500"/>
              </a:spcBef>
              <a:spcAft>
                <a:spcPts val="500"/>
              </a:spcAft>
              <a:buClrTx/>
              <a:buSzTx/>
              <a:buFontTx/>
              <a:buNone/>
              <a:tabLst/>
            </a:pPr>
            <a:r>
              <a:rPr kumimoji="0" lang="en-US" sz="1200" b="0" i="0" u="none" strike="noStrike" cap="none" normalizeH="0" baseline="0" dirty="0" smtClean="0">
                <a:ln>
                  <a:noFill/>
                </a:ln>
                <a:solidFill>
                  <a:srgbClr val="000000"/>
                </a:solidFill>
                <a:effectLst/>
                <a:cs typeface="Arial" pitchFamily="34" charset="0"/>
              </a:rPr>
              <a:t>21- AC5+AC9+GA11+ISP13</a:t>
            </a:r>
            <a:endParaRPr kumimoji="0" lang="en-US" sz="1200" b="0" i="0" u="none" strike="noStrike" cap="none" normalizeH="0" baseline="0" dirty="0" smtClean="0">
              <a:ln>
                <a:noFill/>
              </a:ln>
              <a:solidFill>
                <a:schemeClr val="tx1"/>
              </a:solidFill>
              <a:effectLst/>
              <a:cs typeface="Arial" pitchFamily="34" charset="0"/>
            </a:endParaRPr>
          </a:p>
          <a:p>
            <a:pPr marL="0" marR="0" lvl="0" indent="0" algn="l" defTabSz="914400" rtl="0" eaLnBrk="1" fontAlgn="base" latinLnBrk="0" hangingPunct="1">
              <a:lnSpc>
                <a:spcPts val="0"/>
              </a:lnSpc>
              <a:spcBef>
                <a:spcPts val="500"/>
              </a:spcBef>
              <a:spcAft>
                <a:spcPts val="500"/>
              </a:spcAft>
              <a:buClrTx/>
              <a:buSzTx/>
              <a:buFontTx/>
              <a:buNone/>
              <a:tabLst/>
            </a:pPr>
            <a:r>
              <a:rPr kumimoji="0" lang="en-US" sz="1200" b="1" i="0" u="none" strike="noStrike" cap="none" normalizeH="0" baseline="0" dirty="0" smtClean="0">
                <a:ln>
                  <a:noFill/>
                </a:ln>
                <a:solidFill>
                  <a:srgbClr val="000000"/>
                </a:solidFill>
                <a:effectLst/>
                <a:cs typeface="Arial" pitchFamily="34" charset="0"/>
              </a:rPr>
              <a:t>Three strains</a:t>
            </a:r>
            <a:endParaRPr kumimoji="0" lang="en-US" sz="1200" b="0" i="0" u="none" strike="noStrike" cap="none" normalizeH="0" baseline="0" dirty="0" smtClean="0">
              <a:ln>
                <a:noFill/>
              </a:ln>
              <a:solidFill>
                <a:schemeClr val="tx1"/>
              </a:solidFill>
              <a:effectLst/>
              <a:cs typeface="Arial" pitchFamily="34" charset="0"/>
            </a:endParaRPr>
          </a:p>
          <a:p>
            <a:pPr marL="0" marR="0" lvl="0" indent="0" algn="l" defTabSz="914400" rtl="0" eaLnBrk="1" fontAlgn="base" latinLnBrk="0" hangingPunct="1">
              <a:lnSpc>
                <a:spcPts val="0"/>
              </a:lnSpc>
              <a:spcBef>
                <a:spcPts val="500"/>
              </a:spcBef>
              <a:spcAft>
                <a:spcPts val="500"/>
              </a:spcAft>
              <a:buClrTx/>
              <a:buSzTx/>
              <a:buFontTx/>
              <a:buNone/>
              <a:tabLst/>
            </a:pPr>
            <a:r>
              <a:rPr kumimoji="0" lang="en-US" sz="1200" b="0" i="0" u="none" strike="noStrike" cap="none" normalizeH="0" baseline="0" dirty="0" smtClean="0">
                <a:ln>
                  <a:noFill/>
                </a:ln>
                <a:solidFill>
                  <a:srgbClr val="000000"/>
                </a:solidFill>
                <a:effectLst/>
                <a:cs typeface="Arial" pitchFamily="34" charset="0"/>
              </a:rPr>
              <a:t>20- GA11+AC9+AC6</a:t>
            </a:r>
            <a:endParaRPr kumimoji="0" lang="en-US" sz="1200" b="0" i="0" u="none" strike="noStrike" cap="none" normalizeH="0" baseline="0" dirty="0" smtClean="0">
              <a:ln>
                <a:noFill/>
              </a:ln>
              <a:solidFill>
                <a:schemeClr val="tx1"/>
              </a:solidFill>
              <a:effectLst/>
              <a:cs typeface="Arial" pitchFamily="34" charset="0"/>
            </a:endParaRPr>
          </a:p>
          <a:p>
            <a:pPr marL="0" marR="0" lvl="0" indent="0" algn="l" defTabSz="914400" rtl="0" eaLnBrk="1" fontAlgn="base" latinLnBrk="0" hangingPunct="1">
              <a:lnSpc>
                <a:spcPts val="0"/>
              </a:lnSpc>
              <a:spcBef>
                <a:spcPts val="500"/>
              </a:spcBef>
              <a:spcAft>
                <a:spcPts val="500"/>
              </a:spcAft>
              <a:buClrTx/>
              <a:buSzTx/>
              <a:buFontTx/>
              <a:buNone/>
              <a:tabLst/>
            </a:pPr>
            <a:r>
              <a:rPr kumimoji="0" lang="en-US" sz="1200" b="0" i="0" u="none" strike="noStrike" cap="none" normalizeH="0" baseline="0" dirty="0" smtClean="0">
                <a:ln>
                  <a:noFill/>
                </a:ln>
                <a:solidFill>
                  <a:srgbClr val="000000"/>
                </a:solidFill>
                <a:effectLst/>
                <a:cs typeface="Arial" pitchFamily="34" charset="0"/>
              </a:rPr>
              <a:t>19- GA11+ISP13+AC6</a:t>
            </a:r>
            <a:endParaRPr kumimoji="0" lang="en-US" sz="1200" b="0" i="0" u="none" strike="noStrike" cap="none" normalizeH="0" baseline="0" dirty="0" smtClean="0">
              <a:ln>
                <a:noFill/>
              </a:ln>
              <a:solidFill>
                <a:schemeClr val="tx1"/>
              </a:solidFill>
              <a:effectLst/>
              <a:cs typeface="Arial" pitchFamily="34" charset="0"/>
            </a:endParaRPr>
          </a:p>
          <a:p>
            <a:pPr marL="0" marR="0" lvl="0" indent="0" algn="l" defTabSz="914400" rtl="0" eaLnBrk="1" fontAlgn="base" latinLnBrk="0" hangingPunct="1">
              <a:lnSpc>
                <a:spcPts val="0"/>
              </a:lnSpc>
              <a:spcBef>
                <a:spcPts val="500"/>
              </a:spcBef>
              <a:spcAft>
                <a:spcPts val="500"/>
              </a:spcAft>
              <a:buClrTx/>
              <a:buSzTx/>
              <a:buFontTx/>
              <a:buNone/>
              <a:tabLst/>
            </a:pPr>
            <a:r>
              <a:rPr kumimoji="0" lang="en-US" sz="1200" b="0" i="0" u="none" strike="noStrike" cap="none" normalizeH="0" baseline="0" dirty="0" smtClean="0">
                <a:ln>
                  <a:noFill/>
                </a:ln>
                <a:solidFill>
                  <a:srgbClr val="000000"/>
                </a:solidFill>
                <a:effectLst/>
                <a:cs typeface="Arial" pitchFamily="34" charset="0"/>
              </a:rPr>
              <a:t>18- AC9+ISP13+AC6</a:t>
            </a:r>
            <a:endParaRPr kumimoji="0" lang="en-US" sz="1200" b="0" i="0" u="none" strike="noStrike" cap="none" normalizeH="0" baseline="0" dirty="0" smtClean="0">
              <a:ln>
                <a:noFill/>
              </a:ln>
              <a:solidFill>
                <a:schemeClr val="tx1"/>
              </a:solidFill>
              <a:effectLst/>
              <a:cs typeface="Arial" pitchFamily="34" charset="0"/>
            </a:endParaRPr>
          </a:p>
          <a:p>
            <a:pPr marL="0" marR="0" lvl="0" indent="0" algn="l" defTabSz="914400" rtl="0" eaLnBrk="1" fontAlgn="base" latinLnBrk="0" hangingPunct="1">
              <a:lnSpc>
                <a:spcPts val="0"/>
              </a:lnSpc>
              <a:spcBef>
                <a:spcPts val="500"/>
              </a:spcBef>
              <a:spcAft>
                <a:spcPts val="500"/>
              </a:spcAft>
              <a:buClrTx/>
              <a:buSzTx/>
              <a:buFontTx/>
              <a:buNone/>
              <a:tabLst/>
            </a:pPr>
            <a:r>
              <a:rPr kumimoji="0" lang="en-US" sz="1200" b="0" i="0" u="none" strike="noStrike" cap="none" normalizeH="0" baseline="0" dirty="0" smtClean="0">
                <a:ln>
                  <a:noFill/>
                </a:ln>
                <a:solidFill>
                  <a:srgbClr val="000000"/>
                </a:solidFill>
                <a:effectLst/>
                <a:cs typeface="Arial" pitchFamily="34" charset="0"/>
              </a:rPr>
              <a:t>17- AC9+GA11+ISP13</a:t>
            </a:r>
            <a:endParaRPr kumimoji="0" lang="en-US" sz="1200" b="0" i="0" u="none" strike="noStrike" cap="none" normalizeH="0" baseline="0" dirty="0" smtClean="0">
              <a:ln>
                <a:noFill/>
              </a:ln>
              <a:solidFill>
                <a:schemeClr val="tx1"/>
              </a:solidFill>
              <a:effectLst/>
              <a:cs typeface="Arial" pitchFamily="34" charset="0"/>
            </a:endParaRPr>
          </a:p>
          <a:p>
            <a:pPr marL="0" marR="0" lvl="0" indent="0" algn="l" defTabSz="914400" rtl="0" eaLnBrk="1" fontAlgn="base" latinLnBrk="0" hangingPunct="1">
              <a:lnSpc>
                <a:spcPts val="0"/>
              </a:lnSpc>
              <a:spcBef>
                <a:spcPts val="500"/>
              </a:spcBef>
              <a:spcAft>
                <a:spcPts val="500"/>
              </a:spcAft>
              <a:buClrTx/>
              <a:buSzTx/>
              <a:buFontTx/>
              <a:buNone/>
              <a:tabLst/>
            </a:pPr>
            <a:r>
              <a:rPr kumimoji="0" lang="en-US" sz="1200" b="0" i="0" u="none" strike="noStrike" cap="none" normalizeH="0" baseline="0" dirty="0" smtClean="0">
                <a:ln>
                  <a:noFill/>
                </a:ln>
                <a:solidFill>
                  <a:srgbClr val="000000"/>
                </a:solidFill>
                <a:effectLst/>
                <a:cs typeface="Arial" pitchFamily="34" charset="0"/>
              </a:rPr>
              <a:t>16- AC5+GA11+AC6</a:t>
            </a:r>
            <a:endParaRPr kumimoji="0" lang="en-US" sz="1200" b="0" i="0" u="none" strike="noStrike" cap="none" normalizeH="0" baseline="0" dirty="0" smtClean="0">
              <a:ln>
                <a:noFill/>
              </a:ln>
              <a:solidFill>
                <a:schemeClr val="tx1"/>
              </a:solidFill>
              <a:effectLst/>
              <a:cs typeface="Arial" pitchFamily="34" charset="0"/>
            </a:endParaRPr>
          </a:p>
          <a:p>
            <a:pPr marL="0" marR="0" lvl="0" indent="0" algn="l" defTabSz="914400" rtl="0" eaLnBrk="1" fontAlgn="base" latinLnBrk="0" hangingPunct="1">
              <a:lnSpc>
                <a:spcPts val="0"/>
              </a:lnSpc>
              <a:spcBef>
                <a:spcPts val="500"/>
              </a:spcBef>
              <a:spcAft>
                <a:spcPts val="500"/>
              </a:spcAft>
              <a:buClrTx/>
              <a:buSzTx/>
              <a:buFontTx/>
              <a:buNone/>
              <a:tabLst/>
            </a:pPr>
            <a:r>
              <a:rPr kumimoji="0" lang="en-US" sz="1200" b="0" i="0" u="none" strike="noStrike" cap="none" normalizeH="0" baseline="0" dirty="0" smtClean="0">
                <a:ln>
                  <a:noFill/>
                </a:ln>
                <a:solidFill>
                  <a:srgbClr val="000000"/>
                </a:solidFill>
                <a:effectLst/>
                <a:cs typeface="Arial" pitchFamily="34" charset="0"/>
              </a:rPr>
              <a:t>15- AC5+AC6+ISP13</a:t>
            </a:r>
            <a:endParaRPr kumimoji="0" lang="en-US" sz="1200" b="0" i="0" u="none" strike="noStrike" cap="none" normalizeH="0" baseline="0" dirty="0" smtClean="0">
              <a:ln>
                <a:noFill/>
              </a:ln>
              <a:solidFill>
                <a:schemeClr val="tx1"/>
              </a:solidFill>
              <a:effectLst/>
              <a:cs typeface="Arial" pitchFamily="34" charset="0"/>
            </a:endParaRPr>
          </a:p>
          <a:p>
            <a:pPr marL="0" marR="0" lvl="0" indent="0" algn="l" defTabSz="914400" rtl="0" eaLnBrk="1" fontAlgn="base" latinLnBrk="0" hangingPunct="1">
              <a:lnSpc>
                <a:spcPts val="0"/>
              </a:lnSpc>
              <a:spcBef>
                <a:spcPts val="500"/>
              </a:spcBef>
              <a:spcAft>
                <a:spcPts val="500"/>
              </a:spcAft>
              <a:buClrTx/>
              <a:buSzTx/>
              <a:buFontTx/>
              <a:buNone/>
              <a:tabLst/>
            </a:pPr>
            <a:r>
              <a:rPr kumimoji="0" lang="en-US" sz="1200" b="0" i="0" u="none" strike="noStrike" cap="none" normalizeH="0" baseline="0" dirty="0" smtClean="0">
                <a:ln>
                  <a:noFill/>
                </a:ln>
                <a:solidFill>
                  <a:srgbClr val="000000"/>
                </a:solidFill>
                <a:effectLst/>
                <a:cs typeface="Arial" pitchFamily="34" charset="0"/>
              </a:rPr>
              <a:t>14- AC5+GA11+ISP13</a:t>
            </a:r>
            <a:endParaRPr kumimoji="0" lang="en-US" sz="1200" b="0" i="0" u="none" strike="noStrike" cap="none" normalizeH="0" baseline="0" dirty="0" smtClean="0">
              <a:ln>
                <a:noFill/>
              </a:ln>
              <a:solidFill>
                <a:schemeClr val="tx1"/>
              </a:solidFill>
              <a:effectLst/>
              <a:cs typeface="Arial" pitchFamily="34" charset="0"/>
            </a:endParaRPr>
          </a:p>
          <a:p>
            <a:pPr marL="0" marR="0" lvl="0" indent="0" algn="l" defTabSz="914400" rtl="0" eaLnBrk="1" fontAlgn="base" latinLnBrk="0" hangingPunct="1">
              <a:lnSpc>
                <a:spcPts val="0"/>
              </a:lnSpc>
              <a:spcBef>
                <a:spcPts val="500"/>
              </a:spcBef>
              <a:spcAft>
                <a:spcPts val="500"/>
              </a:spcAft>
              <a:buClrTx/>
              <a:buSzTx/>
              <a:buFontTx/>
              <a:buNone/>
              <a:tabLst/>
            </a:pPr>
            <a:r>
              <a:rPr kumimoji="0" lang="en-US" sz="1200" b="0" i="0" u="none" strike="noStrike" cap="none" normalizeH="0" baseline="0" dirty="0" smtClean="0">
                <a:ln>
                  <a:noFill/>
                </a:ln>
                <a:solidFill>
                  <a:srgbClr val="000000"/>
                </a:solidFill>
                <a:effectLst/>
                <a:cs typeface="Arial" pitchFamily="34" charset="0"/>
              </a:rPr>
              <a:t>13- AC5+AC9+ISP13</a:t>
            </a:r>
            <a:endParaRPr kumimoji="0" lang="en-US" sz="1200" b="0" i="0" u="none" strike="noStrike" cap="none" normalizeH="0" baseline="0" dirty="0" smtClean="0">
              <a:ln>
                <a:noFill/>
              </a:ln>
              <a:solidFill>
                <a:schemeClr val="tx1"/>
              </a:solidFill>
              <a:effectLst/>
              <a:cs typeface="Arial" pitchFamily="34" charset="0"/>
            </a:endParaRPr>
          </a:p>
          <a:p>
            <a:pPr marL="0" marR="0" lvl="0" indent="0" algn="l" defTabSz="914400" rtl="0" eaLnBrk="1" fontAlgn="base" latinLnBrk="0" hangingPunct="1">
              <a:lnSpc>
                <a:spcPts val="0"/>
              </a:lnSpc>
              <a:spcBef>
                <a:spcPts val="500"/>
              </a:spcBef>
              <a:spcAft>
                <a:spcPts val="500"/>
              </a:spcAft>
              <a:buClrTx/>
              <a:buSzTx/>
              <a:buFontTx/>
              <a:buNone/>
              <a:tabLst/>
            </a:pPr>
            <a:r>
              <a:rPr kumimoji="0" lang="en-US" sz="1200" b="0" i="0" u="none" strike="noStrike" cap="none" normalizeH="0" baseline="0" dirty="0" smtClean="0">
                <a:ln>
                  <a:noFill/>
                </a:ln>
                <a:solidFill>
                  <a:srgbClr val="000000"/>
                </a:solidFill>
                <a:effectLst/>
                <a:cs typeface="Arial" pitchFamily="34" charset="0"/>
              </a:rPr>
              <a:t>12- AC5+AC9+AC6</a:t>
            </a:r>
            <a:endParaRPr kumimoji="0" lang="en-US" sz="1200" b="0" i="0" u="none" strike="noStrike" cap="none" normalizeH="0" baseline="0" dirty="0" smtClean="0">
              <a:ln>
                <a:noFill/>
              </a:ln>
              <a:solidFill>
                <a:schemeClr val="tx1"/>
              </a:solidFill>
              <a:effectLst/>
              <a:cs typeface="Arial" pitchFamily="34" charset="0"/>
            </a:endParaRPr>
          </a:p>
          <a:p>
            <a:pPr marL="0" marR="0" lvl="0" indent="0" algn="l" defTabSz="914400" rtl="0" eaLnBrk="1" fontAlgn="base" latinLnBrk="0" hangingPunct="1">
              <a:lnSpc>
                <a:spcPts val="0"/>
              </a:lnSpc>
              <a:spcBef>
                <a:spcPts val="500"/>
              </a:spcBef>
              <a:spcAft>
                <a:spcPts val="500"/>
              </a:spcAft>
              <a:buClrTx/>
              <a:buSzTx/>
              <a:buFontTx/>
              <a:buNone/>
              <a:tabLst/>
            </a:pPr>
            <a:r>
              <a:rPr kumimoji="0" lang="en-US" sz="1200" b="0" i="0" u="none" strike="noStrike" cap="none" normalizeH="0" baseline="0" dirty="0" smtClean="0">
                <a:ln>
                  <a:noFill/>
                </a:ln>
                <a:solidFill>
                  <a:srgbClr val="000000"/>
                </a:solidFill>
                <a:effectLst/>
                <a:cs typeface="Arial" pitchFamily="34" charset="0"/>
              </a:rPr>
              <a:t>11- AC5+AC9+GA11</a:t>
            </a:r>
            <a:endParaRPr kumimoji="0" lang="en-US" sz="1200" b="0" i="0" u="none" strike="noStrike" cap="none" normalizeH="0" baseline="0" dirty="0" smtClean="0">
              <a:ln>
                <a:noFill/>
              </a:ln>
              <a:solidFill>
                <a:schemeClr val="tx1"/>
              </a:solidFill>
              <a:effectLst/>
              <a:cs typeface="Arial" pitchFamily="34" charset="0"/>
            </a:endParaRPr>
          </a:p>
          <a:p>
            <a:pPr marL="0" marR="0" lvl="0" indent="0" algn="l" defTabSz="914400" rtl="0" eaLnBrk="1" fontAlgn="base" latinLnBrk="0" hangingPunct="1">
              <a:lnSpc>
                <a:spcPts val="0"/>
              </a:lnSpc>
              <a:spcBef>
                <a:spcPts val="500"/>
              </a:spcBef>
              <a:spcAft>
                <a:spcPts val="500"/>
              </a:spcAft>
              <a:buClrTx/>
              <a:buSzTx/>
              <a:buFontTx/>
              <a:buNone/>
              <a:tabLst/>
            </a:pPr>
            <a:r>
              <a:rPr kumimoji="0" lang="en-US" sz="1200" b="1" i="0" u="none" strike="noStrike" cap="none" normalizeH="0" baseline="0" dirty="0" smtClean="0">
                <a:ln>
                  <a:noFill/>
                </a:ln>
                <a:solidFill>
                  <a:srgbClr val="000000"/>
                </a:solidFill>
                <a:effectLst/>
                <a:cs typeface="Arial" pitchFamily="34" charset="0"/>
              </a:rPr>
              <a:t>Two strains </a:t>
            </a:r>
            <a:endParaRPr kumimoji="0" lang="en-US" sz="1200" b="0" i="0" u="none" strike="noStrike" cap="none" normalizeH="0" baseline="0" dirty="0" smtClean="0">
              <a:ln>
                <a:noFill/>
              </a:ln>
              <a:solidFill>
                <a:schemeClr val="tx1"/>
              </a:solidFill>
              <a:effectLst/>
              <a:cs typeface="Arial" pitchFamily="34" charset="0"/>
            </a:endParaRPr>
          </a:p>
          <a:p>
            <a:pPr marL="0" marR="0" lvl="0" indent="0" algn="l" defTabSz="914400" rtl="0" eaLnBrk="1" fontAlgn="base" latinLnBrk="0" hangingPunct="1">
              <a:lnSpc>
                <a:spcPts val="0"/>
              </a:lnSpc>
              <a:spcBef>
                <a:spcPts val="500"/>
              </a:spcBef>
              <a:spcAft>
                <a:spcPts val="500"/>
              </a:spcAft>
              <a:buClrTx/>
              <a:buSzTx/>
              <a:buFontTx/>
              <a:buNone/>
              <a:tabLst/>
            </a:pPr>
            <a:r>
              <a:rPr kumimoji="0" lang="en-US" sz="1200" b="0" i="0" u="none" strike="noStrike" cap="none" normalizeH="0" baseline="0" dirty="0" smtClean="0">
                <a:ln>
                  <a:noFill/>
                </a:ln>
                <a:solidFill>
                  <a:srgbClr val="000000"/>
                </a:solidFill>
                <a:effectLst/>
                <a:cs typeface="Arial" pitchFamily="34" charset="0"/>
              </a:rPr>
              <a:t>10- GA11+ISP13</a:t>
            </a:r>
            <a:endParaRPr kumimoji="0" lang="en-US" sz="1200" b="0" i="0" u="none" strike="noStrike" cap="none" normalizeH="0" baseline="0" dirty="0" smtClean="0">
              <a:ln>
                <a:noFill/>
              </a:ln>
              <a:solidFill>
                <a:schemeClr val="tx1"/>
              </a:solidFill>
              <a:effectLst/>
              <a:cs typeface="Arial" pitchFamily="34" charset="0"/>
            </a:endParaRPr>
          </a:p>
          <a:p>
            <a:pPr marL="0" marR="0" lvl="0" indent="0" algn="l" defTabSz="914400" rtl="0" eaLnBrk="1" fontAlgn="base" latinLnBrk="0" hangingPunct="1">
              <a:lnSpc>
                <a:spcPts val="0"/>
              </a:lnSpc>
              <a:spcBef>
                <a:spcPts val="500"/>
              </a:spcBef>
              <a:spcAft>
                <a:spcPts val="500"/>
              </a:spcAft>
              <a:buClrTx/>
              <a:buSzTx/>
              <a:buFontTx/>
              <a:buNone/>
              <a:tabLst/>
            </a:pPr>
            <a:r>
              <a:rPr kumimoji="0" lang="en-US" sz="1200" b="0" i="0" u="none" strike="noStrike" cap="none" normalizeH="0" baseline="0" dirty="0" smtClean="0">
                <a:ln>
                  <a:noFill/>
                </a:ln>
                <a:solidFill>
                  <a:srgbClr val="000000"/>
                </a:solidFill>
                <a:effectLst/>
                <a:cs typeface="Arial" pitchFamily="34" charset="0"/>
              </a:rPr>
              <a:t>9- AC6+ISP13</a:t>
            </a:r>
            <a:endParaRPr kumimoji="0" lang="en-US" sz="1200" b="0" i="0" u="none" strike="noStrike" cap="none" normalizeH="0" baseline="0" dirty="0" smtClean="0">
              <a:ln>
                <a:noFill/>
              </a:ln>
              <a:solidFill>
                <a:schemeClr val="tx1"/>
              </a:solidFill>
              <a:effectLst/>
              <a:cs typeface="Arial" pitchFamily="34" charset="0"/>
            </a:endParaRPr>
          </a:p>
          <a:p>
            <a:pPr marL="0" marR="0" lvl="0" indent="0" algn="l" defTabSz="914400" rtl="0" eaLnBrk="1" fontAlgn="base" latinLnBrk="0" hangingPunct="1">
              <a:lnSpc>
                <a:spcPts val="0"/>
              </a:lnSpc>
              <a:spcBef>
                <a:spcPts val="500"/>
              </a:spcBef>
              <a:spcAft>
                <a:spcPts val="500"/>
              </a:spcAft>
              <a:buClrTx/>
              <a:buSzTx/>
              <a:buFontTx/>
              <a:buNone/>
              <a:tabLst/>
            </a:pPr>
            <a:r>
              <a:rPr kumimoji="0" lang="en-US" sz="1200" b="0" i="0" u="none" strike="noStrike" cap="none" normalizeH="0" baseline="0" dirty="0" smtClean="0">
                <a:ln>
                  <a:noFill/>
                </a:ln>
                <a:solidFill>
                  <a:srgbClr val="000000"/>
                </a:solidFill>
                <a:effectLst/>
                <a:cs typeface="Arial" pitchFamily="34" charset="0"/>
              </a:rPr>
              <a:t>8- AC6+GA11</a:t>
            </a:r>
            <a:endParaRPr kumimoji="0" lang="en-US" sz="1200" b="0" i="0" u="none" strike="noStrike" cap="none" normalizeH="0" baseline="0" dirty="0" smtClean="0">
              <a:ln>
                <a:noFill/>
              </a:ln>
              <a:solidFill>
                <a:schemeClr val="tx1"/>
              </a:solidFill>
              <a:effectLst/>
              <a:cs typeface="Arial" pitchFamily="34" charset="0"/>
            </a:endParaRPr>
          </a:p>
          <a:p>
            <a:pPr marL="0" marR="0" lvl="0" indent="0" algn="l" defTabSz="914400" rtl="0" eaLnBrk="1" fontAlgn="base" latinLnBrk="0" hangingPunct="1">
              <a:lnSpc>
                <a:spcPts val="0"/>
              </a:lnSpc>
              <a:spcBef>
                <a:spcPts val="500"/>
              </a:spcBef>
              <a:spcAft>
                <a:spcPts val="500"/>
              </a:spcAft>
              <a:buClrTx/>
              <a:buSzTx/>
              <a:buFontTx/>
              <a:buNone/>
              <a:tabLst/>
            </a:pPr>
            <a:r>
              <a:rPr kumimoji="0" lang="en-US" sz="1200" b="0" i="0" u="none" strike="noStrike" cap="none" normalizeH="0" baseline="0" dirty="0" smtClean="0">
                <a:ln>
                  <a:noFill/>
                </a:ln>
                <a:solidFill>
                  <a:srgbClr val="000000"/>
                </a:solidFill>
                <a:effectLst/>
                <a:cs typeface="Arial" pitchFamily="34" charset="0"/>
              </a:rPr>
              <a:t>7- AC9+ISP13</a:t>
            </a:r>
            <a:endParaRPr kumimoji="0" lang="en-US" sz="1200" b="0" i="0" u="none" strike="noStrike" cap="none" normalizeH="0" baseline="0" dirty="0" smtClean="0">
              <a:ln>
                <a:noFill/>
              </a:ln>
              <a:solidFill>
                <a:schemeClr val="tx1"/>
              </a:solidFill>
              <a:effectLst/>
              <a:cs typeface="Arial" pitchFamily="34" charset="0"/>
            </a:endParaRPr>
          </a:p>
          <a:p>
            <a:pPr marL="0" marR="0" lvl="0" indent="0" algn="l" defTabSz="914400" rtl="0" eaLnBrk="1" fontAlgn="base" latinLnBrk="0" hangingPunct="1">
              <a:lnSpc>
                <a:spcPts val="0"/>
              </a:lnSpc>
              <a:spcBef>
                <a:spcPts val="500"/>
              </a:spcBef>
              <a:spcAft>
                <a:spcPts val="500"/>
              </a:spcAft>
              <a:buClrTx/>
              <a:buSzTx/>
              <a:buFontTx/>
              <a:buNone/>
              <a:tabLst/>
            </a:pPr>
            <a:r>
              <a:rPr kumimoji="0" lang="en-US" sz="1200" b="0" i="0" u="none" strike="noStrike" cap="none" normalizeH="0" baseline="0" dirty="0" smtClean="0">
                <a:ln>
                  <a:noFill/>
                </a:ln>
                <a:solidFill>
                  <a:srgbClr val="000000"/>
                </a:solidFill>
                <a:effectLst/>
                <a:cs typeface="Arial" pitchFamily="34" charset="0"/>
              </a:rPr>
              <a:t>6- AC9+GA11</a:t>
            </a:r>
            <a:endParaRPr kumimoji="0" lang="en-US" sz="1200" b="0" i="0" u="none" strike="noStrike" cap="none" normalizeH="0" baseline="0" dirty="0" smtClean="0">
              <a:ln>
                <a:noFill/>
              </a:ln>
              <a:solidFill>
                <a:schemeClr val="tx1"/>
              </a:solidFill>
              <a:effectLst/>
              <a:cs typeface="Arial" pitchFamily="34" charset="0"/>
            </a:endParaRPr>
          </a:p>
          <a:p>
            <a:pPr marL="0" marR="0" lvl="0" indent="0" algn="l" defTabSz="914400" rtl="0" eaLnBrk="1" fontAlgn="base" latinLnBrk="0" hangingPunct="1">
              <a:lnSpc>
                <a:spcPts val="0"/>
              </a:lnSpc>
              <a:spcBef>
                <a:spcPts val="500"/>
              </a:spcBef>
              <a:spcAft>
                <a:spcPts val="500"/>
              </a:spcAft>
              <a:buClrTx/>
              <a:buSzTx/>
              <a:buFontTx/>
              <a:buNone/>
              <a:tabLst/>
            </a:pPr>
            <a:r>
              <a:rPr kumimoji="0" lang="en-US" sz="1200" b="0" i="0" u="none" strike="noStrike" cap="none" normalizeH="0" baseline="0" dirty="0" smtClean="0">
                <a:ln>
                  <a:noFill/>
                </a:ln>
                <a:solidFill>
                  <a:srgbClr val="000000"/>
                </a:solidFill>
                <a:effectLst/>
                <a:cs typeface="Arial" pitchFamily="34" charset="0"/>
              </a:rPr>
              <a:t>5- AC9+AC6</a:t>
            </a:r>
            <a:endParaRPr kumimoji="0" lang="en-US" sz="1200" b="0" i="0" u="none" strike="noStrike" cap="none" normalizeH="0" baseline="0" dirty="0" smtClean="0">
              <a:ln>
                <a:noFill/>
              </a:ln>
              <a:solidFill>
                <a:schemeClr val="tx1"/>
              </a:solidFill>
              <a:effectLst/>
              <a:cs typeface="Arial" pitchFamily="34" charset="0"/>
            </a:endParaRPr>
          </a:p>
          <a:p>
            <a:pPr marL="0" marR="0" lvl="0" indent="0" algn="l" defTabSz="914400" rtl="0" eaLnBrk="1" fontAlgn="base" latinLnBrk="0" hangingPunct="1">
              <a:lnSpc>
                <a:spcPts val="0"/>
              </a:lnSpc>
              <a:spcBef>
                <a:spcPts val="500"/>
              </a:spcBef>
              <a:spcAft>
                <a:spcPts val="500"/>
              </a:spcAft>
              <a:buClrTx/>
              <a:buSzTx/>
              <a:buFontTx/>
              <a:buNone/>
              <a:tabLst/>
            </a:pPr>
            <a:r>
              <a:rPr kumimoji="0" lang="en-US" sz="1200" b="0" i="0" u="none" strike="noStrike" cap="none" normalizeH="0" baseline="0" dirty="0" smtClean="0">
                <a:ln>
                  <a:noFill/>
                </a:ln>
                <a:solidFill>
                  <a:srgbClr val="000000"/>
                </a:solidFill>
                <a:effectLst/>
                <a:cs typeface="Arial" pitchFamily="34" charset="0"/>
              </a:rPr>
              <a:t>4- AC5+ISP13</a:t>
            </a:r>
            <a:endParaRPr kumimoji="0" lang="en-US" sz="1200" b="0" i="0" u="none" strike="noStrike" cap="none" normalizeH="0" baseline="0" dirty="0" smtClean="0">
              <a:ln>
                <a:noFill/>
              </a:ln>
              <a:solidFill>
                <a:schemeClr val="tx1"/>
              </a:solidFill>
              <a:effectLst/>
              <a:cs typeface="Arial" pitchFamily="34" charset="0"/>
            </a:endParaRPr>
          </a:p>
          <a:p>
            <a:pPr marL="0" marR="0" lvl="0" indent="0" algn="l" defTabSz="914400" rtl="0" eaLnBrk="1" fontAlgn="base" latinLnBrk="0" hangingPunct="1">
              <a:lnSpc>
                <a:spcPts val="0"/>
              </a:lnSpc>
              <a:spcBef>
                <a:spcPts val="500"/>
              </a:spcBef>
              <a:spcAft>
                <a:spcPts val="500"/>
              </a:spcAft>
              <a:buClrTx/>
              <a:buSzTx/>
              <a:buFontTx/>
              <a:buNone/>
              <a:tabLst/>
            </a:pPr>
            <a:r>
              <a:rPr kumimoji="0" lang="en-US" sz="1200" b="0" i="0" u="none" strike="noStrike" cap="none" normalizeH="0" baseline="0" dirty="0" smtClean="0">
                <a:ln>
                  <a:noFill/>
                </a:ln>
                <a:solidFill>
                  <a:srgbClr val="000000"/>
                </a:solidFill>
                <a:effectLst/>
                <a:cs typeface="Arial" pitchFamily="34" charset="0"/>
              </a:rPr>
              <a:t>3- AC5+AC9</a:t>
            </a:r>
            <a:endParaRPr kumimoji="0" lang="en-US" sz="1200" b="0" i="0" u="none" strike="noStrike" cap="none" normalizeH="0" baseline="0" dirty="0" smtClean="0">
              <a:ln>
                <a:noFill/>
              </a:ln>
              <a:solidFill>
                <a:schemeClr val="tx1"/>
              </a:solidFill>
              <a:effectLst/>
              <a:cs typeface="Arial" pitchFamily="34" charset="0"/>
            </a:endParaRPr>
          </a:p>
          <a:p>
            <a:pPr marL="0" marR="0" lvl="0" indent="0" algn="l" defTabSz="914400" rtl="0" eaLnBrk="1" fontAlgn="base" latinLnBrk="0" hangingPunct="1">
              <a:lnSpc>
                <a:spcPts val="0"/>
              </a:lnSpc>
              <a:spcBef>
                <a:spcPts val="500"/>
              </a:spcBef>
              <a:spcAft>
                <a:spcPts val="500"/>
              </a:spcAft>
              <a:buClrTx/>
              <a:buSzTx/>
              <a:buFontTx/>
              <a:buNone/>
              <a:tabLst/>
            </a:pPr>
            <a:r>
              <a:rPr kumimoji="0" lang="en-US" sz="1200" b="0" i="0" u="none" strike="noStrike" cap="none" normalizeH="0" baseline="0" dirty="0" smtClean="0">
                <a:ln>
                  <a:noFill/>
                </a:ln>
                <a:solidFill>
                  <a:srgbClr val="000000"/>
                </a:solidFill>
                <a:effectLst/>
                <a:cs typeface="Arial" pitchFamily="34" charset="0"/>
              </a:rPr>
              <a:t>2- AC5+GA11</a:t>
            </a:r>
            <a:endParaRPr kumimoji="0" lang="es-CL" sz="1200" b="0" i="0" u="none" strike="noStrike" cap="none" normalizeH="0" baseline="0" dirty="0" smtClean="0">
              <a:ln>
                <a:noFill/>
              </a:ln>
              <a:solidFill>
                <a:schemeClr val="tx1"/>
              </a:solidFill>
              <a:effectLst/>
              <a:cs typeface="Arial" pitchFamily="34" charset="0"/>
            </a:endParaRPr>
          </a:p>
          <a:p>
            <a:pPr marL="0" marR="0" lvl="0" indent="0" algn="l" defTabSz="914400" rtl="0" eaLnBrk="1" fontAlgn="base" latinLnBrk="0" hangingPunct="1">
              <a:lnSpc>
                <a:spcPts val="0"/>
              </a:lnSpc>
              <a:spcBef>
                <a:spcPts val="500"/>
              </a:spcBef>
              <a:spcAft>
                <a:spcPts val="500"/>
              </a:spcAft>
              <a:buClrTx/>
              <a:buSzTx/>
              <a:buFontTx/>
              <a:buNone/>
              <a:tabLst/>
            </a:pPr>
            <a:r>
              <a:rPr kumimoji="0" lang="en-US" sz="1200" b="0" i="0" u="none" strike="noStrike" cap="none" normalizeH="0" baseline="0" dirty="0" smtClean="0">
                <a:ln>
                  <a:noFill/>
                </a:ln>
                <a:solidFill>
                  <a:srgbClr val="000000"/>
                </a:solidFill>
                <a:effectLst/>
                <a:cs typeface="Arial" pitchFamily="34" charset="0"/>
              </a:rPr>
              <a:t>1- AC5+AC6</a:t>
            </a:r>
            <a:endParaRPr kumimoji="0" lang="es-ES" sz="1200" b="0"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p14="http://schemas.microsoft.com/office/powerpoint/2010/main" val="28002019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1C00F2A9-5FBD-400B-8263-CF1A91A4DFFC}" type="slidenum">
              <a:rPr lang="en-US" smtClean="0"/>
              <a:pPr/>
              <a:t>13</a:t>
            </a:fld>
            <a:endParaRPr lang="en-US"/>
          </a:p>
        </p:txBody>
      </p:sp>
      <p:sp>
        <p:nvSpPr>
          <p:cNvPr id="5" name="Título 1"/>
          <p:cNvSpPr txBox="1">
            <a:spLocks/>
          </p:cNvSpPr>
          <p:nvPr/>
        </p:nvSpPr>
        <p:spPr>
          <a:xfrm>
            <a:off x="2078858" y="341523"/>
            <a:ext cx="5632925" cy="84671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Results and discussion</a:t>
            </a:r>
            <a:endParaRPr lang="en-US" dirty="0"/>
          </a:p>
        </p:txBody>
      </p:sp>
      <p:sp>
        <p:nvSpPr>
          <p:cNvPr id="8" name="Rectángulo 7"/>
          <p:cNvSpPr/>
          <p:nvPr/>
        </p:nvSpPr>
        <p:spPr>
          <a:xfrm>
            <a:off x="811944" y="1324329"/>
            <a:ext cx="5434622" cy="338554"/>
          </a:xfrm>
          <a:prstGeom prst="rect">
            <a:avLst/>
          </a:prstGeom>
        </p:spPr>
        <p:txBody>
          <a:bodyPr wrap="square">
            <a:spAutoFit/>
          </a:bodyPr>
          <a:lstStyle/>
          <a:p>
            <a:r>
              <a:rPr lang="en-US" sz="1600" b="1" dirty="0"/>
              <a:t>Table 1. </a:t>
            </a:r>
            <a:r>
              <a:rPr lang="en-US" sz="1600" dirty="0"/>
              <a:t>IMHP production by mixed cultures of </a:t>
            </a:r>
            <a:r>
              <a:rPr lang="en-US" sz="1600" dirty="0" err="1"/>
              <a:t>actinobacteria</a:t>
            </a:r>
            <a:endParaRPr lang="en-US" sz="1600" dirty="0"/>
          </a:p>
        </p:txBody>
      </p:sp>
      <p:graphicFrame>
        <p:nvGraphicFramePr>
          <p:cNvPr id="10" name="Tabla 9"/>
          <p:cNvGraphicFramePr>
            <a:graphicFrameLocks noGrp="1"/>
          </p:cNvGraphicFramePr>
          <p:nvPr>
            <p:extLst>
              <p:ext uri="{D42A27DB-BD31-4B8C-83A1-F6EECF244321}">
                <p14:modId xmlns:p14="http://schemas.microsoft.com/office/powerpoint/2010/main" val="3927424041"/>
              </p:ext>
            </p:extLst>
          </p:nvPr>
        </p:nvGraphicFramePr>
        <p:xfrm>
          <a:off x="1000898" y="1974844"/>
          <a:ext cx="2788905" cy="4206240"/>
        </p:xfrm>
        <a:graphic>
          <a:graphicData uri="http://schemas.openxmlformats.org/drawingml/2006/table">
            <a:tbl>
              <a:tblPr firstRow="1" firstCol="1" bandRow="1">
                <a:tableStyleId>{5C22544A-7EE6-4342-B048-85BDC9FD1C3A}</a:tableStyleId>
              </a:tblPr>
              <a:tblGrid>
                <a:gridCol w="1414324"/>
                <a:gridCol w="1374581"/>
              </a:tblGrid>
              <a:tr h="335227">
                <a:tc>
                  <a:txBody>
                    <a:bodyPr/>
                    <a:lstStyle/>
                    <a:p>
                      <a:pPr>
                        <a:lnSpc>
                          <a:spcPct val="115000"/>
                        </a:lnSpc>
                        <a:spcAft>
                          <a:spcPts val="0"/>
                        </a:spcAft>
                      </a:pPr>
                      <a:r>
                        <a:rPr lang="en-US" sz="1000" dirty="0">
                          <a:solidFill>
                            <a:schemeClr val="tx1"/>
                          </a:solidFill>
                          <a:effectLst/>
                        </a:rPr>
                        <a:t>Mixed culture</a:t>
                      </a:r>
                      <a:endParaRPr lang="es-CL"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7" marR="54657"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a:lnSpc>
                          <a:spcPct val="115000"/>
                        </a:lnSpc>
                        <a:spcAft>
                          <a:spcPts val="0"/>
                        </a:spcAft>
                      </a:pPr>
                      <a:r>
                        <a:rPr lang="en-US" sz="1000" dirty="0">
                          <a:solidFill>
                            <a:schemeClr val="tx1"/>
                          </a:solidFill>
                          <a:effectLst/>
                        </a:rPr>
                        <a:t>IMHP production</a:t>
                      </a:r>
                      <a:endParaRPr lang="es-CL" sz="1000" dirty="0">
                        <a:solidFill>
                          <a:schemeClr val="tx1"/>
                        </a:solidFill>
                        <a:effectLst/>
                      </a:endParaRPr>
                    </a:p>
                    <a:p>
                      <a:pPr algn="ctr">
                        <a:lnSpc>
                          <a:spcPct val="115000"/>
                        </a:lnSpc>
                        <a:spcAft>
                          <a:spcPts val="0"/>
                        </a:spcAft>
                      </a:pPr>
                      <a:r>
                        <a:rPr lang="en-US" sz="1000" dirty="0">
                          <a:solidFill>
                            <a:schemeClr val="tx1"/>
                          </a:solidFill>
                          <a:effectLst/>
                        </a:rPr>
                        <a:t>(mg l</a:t>
                      </a:r>
                      <a:r>
                        <a:rPr lang="en-US" sz="1000" baseline="30000" dirty="0">
                          <a:solidFill>
                            <a:schemeClr val="tx1"/>
                          </a:solidFill>
                          <a:effectLst/>
                        </a:rPr>
                        <a:t>-1</a:t>
                      </a:r>
                      <a:r>
                        <a:rPr lang="en-US" sz="1000" dirty="0">
                          <a:solidFill>
                            <a:schemeClr val="tx1"/>
                          </a:solidFill>
                          <a:effectLst/>
                        </a:rPr>
                        <a:t>)</a:t>
                      </a:r>
                      <a:endParaRPr lang="es-CL"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7" marR="54657"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r>
              <a:tr h="167614">
                <a:tc>
                  <a:txBody>
                    <a:bodyPr/>
                    <a:lstStyle/>
                    <a:p>
                      <a:pPr>
                        <a:lnSpc>
                          <a:spcPct val="115000"/>
                        </a:lnSpc>
                        <a:spcAft>
                          <a:spcPts val="0"/>
                        </a:spcAft>
                      </a:pPr>
                      <a:r>
                        <a:rPr lang="en-US" sz="1000" dirty="0">
                          <a:solidFill>
                            <a:srgbClr val="7030A0"/>
                          </a:solidFill>
                          <a:effectLst/>
                        </a:rPr>
                        <a:t>Two strains</a:t>
                      </a:r>
                      <a:endParaRPr lang="es-CL" sz="10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7" marR="54657" marT="0" marB="0">
                    <a:noFill/>
                  </a:tcPr>
                </a:tc>
                <a:tc>
                  <a:txBody>
                    <a:bodyPr/>
                    <a:lstStyle/>
                    <a:p>
                      <a:pPr algn="ctr">
                        <a:lnSpc>
                          <a:spcPct val="115000"/>
                        </a:lnSpc>
                        <a:spcAft>
                          <a:spcPts val="0"/>
                        </a:spcAft>
                      </a:pPr>
                      <a:r>
                        <a:rPr lang="en-US" sz="1000" dirty="0">
                          <a:solidFill>
                            <a:schemeClr val="tx1"/>
                          </a:solidFill>
                          <a:effectLst/>
                        </a:rPr>
                        <a:t> </a:t>
                      </a:r>
                      <a:endParaRPr lang="es-CL"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7" marR="54657" marT="0" marB="0">
                    <a:noFill/>
                  </a:tcPr>
                </a:tc>
              </a:tr>
              <a:tr h="167614">
                <a:tc>
                  <a:txBody>
                    <a:bodyPr/>
                    <a:lstStyle/>
                    <a:p>
                      <a:pPr>
                        <a:lnSpc>
                          <a:spcPct val="115000"/>
                        </a:lnSpc>
                        <a:spcAft>
                          <a:spcPts val="0"/>
                        </a:spcAft>
                      </a:pPr>
                      <a:r>
                        <a:rPr lang="en-US" sz="1000">
                          <a:solidFill>
                            <a:schemeClr val="tx1"/>
                          </a:solidFill>
                          <a:effectLst/>
                        </a:rPr>
                        <a:t>1- AC5+AC6</a:t>
                      </a:r>
                      <a:endParaRPr lang="es-CL"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7" marR="54657" marT="0" marB="0">
                    <a:noFill/>
                  </a:tcPr>
                </a:tc>
                <a:tc>
                  <a:txBody>
                    <a:bodyPr/>
                    <a:lstStyle/>
                    <a:p>
                      <a:pPr algn="ctr">
                        <a:lnSpc>
                          <a:spcPct val="115000"/>
                        </a:lnSpc>
                        <a:spcAft>
                          <a:spcPts val="0"/>
                        </a:spcAft>
                      </a:pPr>
                      <a:r>
                        <a:rPr lang="en-US" sz="1000" dirty="0">
                          <a:solidFill>
                            <a:schemeClr val="tx1"/>
                          </a:solidFill>
                          <a:effectLst/>
                        </a:rPr>
                        <a:t>0.361 ± 0.010 d</a:t>
                      </a:r>
                      <a:endParaRPr lang="es-CL"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7" marR="54657" marT="0" marB="0">
                    <a:noFill/>
                  </a:tcPr>
                </a:tc>
              </a:tr>
              <a:tr h="167614">
                <a:tc>
                  <a:txBody>
                    <a:bodyPr/>
                    <a:lstStyle/>
                    <a:p>
                      <a:pPr>
                        <a:lnSpc>
                          <a:spcPct val="115000"/>
                        </a:lnSpc>
                        <a:spcAft>
                          <a:spcPts val="0"/>
                        </a:spcAft>
                      </a:pPr>
                      <a:r>
                        <a:rPr lang="en-US" sz="1000">
                          <a:solidFill>
                            <a:schemeClr val="tx1"/>
                          </a:solidFill>
                          <a:effectLst/>
                        </a:rPr>
                        <a:t>2- AC5+GA11</a:t>
                      </a:r>
                      <a:endParaRPr lang="es-CL"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7" marR="54657" marT="0" marB="0">
                    <a:noFill/>
                  </a:tcPr>
                </a:tc>
                <a:tc>
                  <a:txBody>
                    <a:bodyPr/>
                    <a:lstStyle/>
                    <a:p>
                      <a:pPr algn="ctr">
                        <a:lnSpc>
                          <a:spcPct val="115000"/>
                        </a:lnSpc>
                        <a:spcAft>
                          <a:spcPts val="0"/>
                        </a:spcAft>
                      </a:pPr>
                      <a:r>
                        <a:rPr lang="en-US" sz="1000" dirty="0">
                          <a:solidFill>
                            <a:schemeClr val="tx1"/>
                          </a:solidFill>
                          <a:effectLst/>
                        </a:rPr>
                        <a:t>0.242 ± 0.001 d</a:t>
                      </a:r>
                      <a:endParaRPr lang="es-CL"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7" marR="54657" marT="0" marB="0">
                    <a:noFill/>
                  </a:tcPr>
                </a:tc>
              </a:tr>
              <a:tr h="167614">
                <a:tc>
                  <a:txBody>
                    <a:bodyPr/>
                    <a:lstStyle/>
                    <a:p>
                      <a:pPr>
                        <a:lnSpc>
                          <a:spcPct val="115000"/>
                        </a:lnSpc>
                        <a:spcAft>
                          <a:spcPts val="0"/>
                        </a:spcAft>
                      </a:pPr>
                      <a:r>
                        <a:rPr lang="en-US" sz="1000">
                          <a:solidFill>
                            <a:schemeClr val="tx1"/>
                          </a:solidFill>
                          <a:effectLst/>
                        </a:rPr>
                        <a:t>3- AC5+AC9</a:t>
                      </a:r>
                      <a:endParaRPr lang="es-CL"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7" marR="54657" marT="0" marB="0">
                    <a:noFill/>
                  </a:tcPr>
                </a:tc>
                <a:tc>
                  <a:txBody>
                    <a:bodyPr/>
                    <a:lstStyle/>
                    <a:p>
                      <a:pPr algn="ctr">
                        <a:lnSpc>
                          <a:spcPct val="115000"/>
                        </a:lnSpc>
                        <a:spcAft>
                          <a:spcPts val="0"/>
                        </a:spcAft>
                      </a:pPr>
                      <a:r>
                        <a:rPr lang="en-US" sz="1000" dirty="0">
                          <a:solidFill>
                            <a:schemeClr val="tx1"/>
                          </a:solidFill>
                          <a:effectLst/>
                        </a:rPr>
                        <a:t>0.176 ± 0.027 d</a:t>
                      </a:r>
                      <a:endParaRPr lang="es-CL"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7" marR="54657" marT="0" marB="0">
                    <a:noFill/>
                  </a:tcPr>
                </a:tc>
              </a:tr>
              <a:tr h="167614">
                <a:tc>
                  <a:txBody>
                    <a:bodyPr/>
                    <a:lstStyle/>
                    <a:p>
                      <a:pPr>
                        <a:lnSpc>
                          <a:spcPct val="115000"/>
                        </a:lnSpc>
                        <a:spcAft>
                          <a:spcPts val="0"/>
                        </a:spcAft>
                      </a:pPr>
                      <a:r>
                        <a:rPr lang="en-US" sz="1000">
                          <a:solidFill>
                            <a:schemeClr val="tx1"/>
                          </a:solidFill>
                          <a:effectLst/>
                        </a:rPr>
                        <a:t>4- AC5+ISP13</a:t>
                      </a:r>
                      <a:endParaRPr lang="es-CL"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7" marR="54657" marT="0" marB="0">
                    <a:noFill/>
                  </a:tcPr>
                </a:tc>
                <a:tc>
                  <a:txBody>
                    <a:bodyPr/>
                    <a:lstStyle/>
                    <a:p>
                      <a:pPr algn="ctr">
                        <a:lnSpc>
                          <a:spcPct val="115000"/>
                        </a:lnSpc>
                        <a:spcAft>
                          <a:spcPts val="0"/>
                        </a:spcAft>
                      </a:pPr>
                      <a:r>
                        <a:rPr lang="en-US" sz="1000" dirty="0">
                          <a:solidFill>
                            <a:schemeClr val="tx1"/>
                          </a:solidFill>
                          <a:effectLst/>
                        </a:rPr>
                        <a:t>0.170 ± 0.023 d</a:t>
                      </a:r>
                      <a:endParaRPr lang="es-CL"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7" marR="54657" marT="0" marB="0">
                    <a:noFill/>
                  </a:tcPr>
                </a:tc>
              </a:tr>
              <a:tr h="167614">
                <a:tc>
                  <a:txBody>
                    <a:bodyPr/>
                    <a:lstStyle/>
                    <a:p>
                      <a:pPr>
                        <a:lnSpc>
                          <a:spcPct val="115000"/>
                        </a:lnSpc>
                        <a:spcAft>
                          <a:spcPts val="0"/>
                        </a:spcAft>
                      </a:pPr>
                      <a:r>
                        <a:rPr lang="en-US" sz="1000">
                          <a:solidFill>
                            <a:schemeClr val="tx1"/>
                          </a:solidFill>
                          <a:effectLst/>
                        </a:rPr>
                        <a:t>5- AC9+AC6</a:t>
                      </a:r>
                      <a:endParaRPr lang="es-CL"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7" marR="54657" marT="0" marB="0">
                    <a:noFill/>
                  </a:tcPr>
                </a:tc>
                <a:tc>
                  <a:txBody>
                    <a:bodyPr/>
                    <a:lstStyle/>
                    <a:p>
                      <a:pPr algn="ctr">
                        <a:lnSpc>
                          <a:spcPct val="115000"/>
                        </a:lnSpc>
                        <a:spcAft>
                          <a:spcPts val="0"/>
                        </a:spcAft>
                      </a:pPr>
                      <a:r>
                        <a:rPr lang="en-US" sz="1000" dirty="0">
                          <a:solidFill>
                            <a:schemeClr val="tx1"/>
                          </a:solidFill>
                          <a:effectLst/>
                        </a:rPr>
                        <a:t>0.258 ± 0.028 d</a:t>
                      </a:r>
                      <a:endParaRPr lang="es-CL"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7" marR="54657" marT="0" marB="0">
                    <a:noFill/>
                  </a:tcPr>
                </a:tc>
              </a:tr>
              <a:tr h="167614">
                <a:tc>
                  <a:txBody>
                    <a:bodyPr/>
                    <a:lstStyle/>
                    <a:p>
                      <a:pPr>
                        <a:lnSpc>
                          <a:spcPct val="115000"/>
                        </a:lnSpc>
                        <a:spcAft>
                          <a:spcPts val="0"/>
                        </a:spcAft>
                      </a:pPr>
                      <a:r>
                        <a:rPr lang="en-US" sz="1000">
                          <a:solidFill>
                            <a:schemeClr val="tx1"/>
                          </a:solidFill>
                          <a:effectLst/>
                        </a:rPr>
                        <a:t>6- AC9+GA11</a:t>
                      </a:r>
                      <a:endParaRPr lang="es-CL"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7" marR="54657" marT="0" marB="0">
                    <a:noFill/>
                  </a:tcPr>
                </a:tc>
                <a:tc>
                  <a:txBody>
                    <a:bodyPr/>
                    <a:lstStyle/>
                    <a:p>
                      <a:pPr algn="ctr">
                        <a:lnSpc>
                          <a:spcPct val="115000"/>
                        </a:lnSpc>
                        <a:spcAft>
                          <a:spcPts val="0"/>
                        </a:spcAft>
                      </a:pPr>
                      <a:r>
                        <a:rPr lang="en-US" sz="1000" dirty="0">
                          <a:solidFill>
                            <a:schemeClr val="tx1"/>
                          </a:solidFill>
                          <a:effectLst/>
                        </a:rPr>
                        <a:t>0.256 ± 0.013 d</a:t>
                      </a:r>
                      <a:endParaRPr lang="es-CL"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7" marR="54657" marT="0" marB="0">
                    <a:noFill/>
                  </a:tcPr>
                </a:tc>
              </a:tr>
              <a:tr h="167614">
                <a:tc>
                  <a:txBody>
                    <a:bodyPr/>
                    <a:lstStyle/>
                    <a:p>
                      <a:pPr>
                        <a:lnSpc>
                          <a:spcPct val="115000"/>
                        </a:lnSpc>
                        <a:spcAft>
                          <a:spcPts val="0"/>
                        </a:spcAft>
                      </a:pPr>
                      <a:r>
                        <a:rPr lang="en-US" sz="1000">
                          <a:solidFill>
                            <a:schemeClr val="tx1"/>
                          </a:solidFill>
                          <a:effectLst/>
                        </a:rPr>
                        <a:t>7- AC9+ISP13</a:t>
                      </a:r>
                      <a:endParaRPr lang="es-CL"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7" marR="54657" marT="0" marB="0">
                    <a:noFill/>
                  </a:tcPr>
                </a:tc>
                <a:tc>
                  <a:txBody>
                    <a:bodyPr/>
                    <a:lstStyle/>
                    <a:p>
                      <a:pPr algn="ctr">
                        <a:lnSpc>
                          <a:spcPct val="115000"/>
                        </a:lnSpc>
                        <a:spcAft>
                          <a:spcPts val="0"/>
                        </a:spcAft>
                      </a:pPr>
                      <a:r>
                        <a:rPr lang="en-US" sz="1000" dirty="0">
                          <a:solidFill>
                            <a:schemeClr val="tx1"/>
                          </a:solidFill>
                          <a:effectLst/>
                        </a:rPr>
                        <a:t>0.232 ± 0.009 d</a:t>
                      </a:r>
                      <a:endParaRPr lang="es-CL"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7" marR="54657" marT="0" marB="0">
                    <a:noFill/>
                  </a:tcPr>
                </a:tc>
              </a:tr>
              <a:tr h="167614">
                <a:tc>
                  <a:txBody>
                    <a:bodyPr/>
                    <a:lstStyle/>
                    <a:p>
                      <a:pPr>
                        <a:lnSpc>
                          <a:spcPct val="115000"/>
                        </a:lnSpc>
                        <a:spcAft>
                          <a:spcPts val="0"/>
                        </a:spcAft>
                      </a:pPr>
                      <a:r>
                        <a:rPr lang="en-US" sz="1000">
                          <a:solidFill>
                            <a:schemeClr val="tx1"/>
                          </a:solidFill>
                          <a:effectLst/>
                        </a:rPr>
                        <a:t>8- AC6+GA11</a:t>
                      </a:r>
                      <a:endParaRPr lang="es-CL"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7" marR="54657" marT="0" marB="0">
                    <a:noFill/>
                  </a:tcPr>
                </a:tc>
                <a:tc>
                  <a:txBody>
                    <a:bodyPr/>
                    <a:lstStyle/>
                    <a:p>
                      <a:pPr algn="ctr">
                        <a:lnSpc>
                          <a:spcPct val="115000"/>
                        </a:lnSpc>
                        <a:spcAft>
                          <a:spcPts val="0"/>
                        </a:spcAft>
                      </a:pPr>
                      <a:r>
                        <a:rPr lang="en-US" sz="1000" dirty="0">
                          <a:solidFill>
                            <a:schemeClr val="tx1"/>
                          </a:solidFill>
                          <a:effectLst/>
                        </a:rPr>
                        <a:t>0.341 ± 0.013 d</a:t>
                      </a:r>
                      <a:endParaRPr lang="es-CL"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7" marR="54657" marT="0" marB="0">
                    <a:noFill/>
                  </a:tcPr>
                </a:tc>
              </a:tr>
              <a:tr h="167614">
                <a:tc>
                  <a:txBody>
                    <a:bodyPr/>
                    <a:lstStyle/>
                    <a:p>
                      <a:pPr>
                        <a:lnSpc>
                          <a:spcPct val="115000"/>
                        </a:lnSpc>
                        <a:spcAft>
                          <a:spcPts val="0"/>
                        </a:spcAft>
                      </a:pPr>
                      <a:r>
                        <a:rPr lang="en-US" sz="1000">
                          <a:solidFill>
                            <a:schemeClr val="tx1"/>
                          </a:solidFill>
                          <a:effectLst/>
                        </a:rPr>
                        <a:t>9- AC6+ISP13</a:t>
                      </a:r>
                      <a:endParaRPr lang="es-CL"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7" marR="54657" marT="0" marB="0">
                    <a:noFill/>
                  </a:tcPr>
                </a:tc>
                <a:tc>
                  <a:txBody>
                    <a:bodyPr/>
                    <a:lstStyle/>
                    <a:p>
                      <a:pPr algn="ctr">
                        <a:lnSpc>
                          <a:spcPct val="115000"/>
                        </a:lnSpc>
                        <a:spcAft>
                          <a:spcPts val="0"/>
                        </a:spcAft>
                      </a:pPr>
                      <a:r>
                        <a:rPr lang="en-US" sz="1000" dirty="0">
                          <a:solidFill>
                            <a:schemeClr val="tx1"/>
                          </a:solidFill>
                          <a:effectLst/>
                        </a:rPr>
                        <a:t>0.216 ± 0.002 d</a:t>
                      </a:r>
                      <a:endParaRPr lang="es-CL"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7" marR="54657" marT="0" marB="0">
                    <a:noFill/>
                  </a:tcPr>
                </a:tc>
              </a:tr>
              <a:tr h="167614">
                <a:tc>
                  <a:txBody>
                    <a:bodyPr/>
                    <a:lstStyle/>
                    <a:p>
                      <a:pPr>
                        <a:lnSpc>
                          <a:spcPct val="115000"/>
                        </a:lnSpc>
                        <a:spcAft>
                          <a:spcPts val="0"/>
                        </a:spcAft>
                      </a:pPr>
                      <a:r>
                        <a:rPr lang="en-US" sz="1000">
                          <a:solidFill>
                            <a:schemeClr val="tx1"/>
                          </a:solidFill>
                          <a:effectLst/>
                        </a:rPr>
                        <a:t>10- GA11+ISP13</a:t>
                      </a:r>
                      <a:endParaRPr lang="es-CL"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7" marR="54657" marT="0" marB="0">
                    <a:noFill/>
                  </a:tcPr>
                </a:tc>
                <a:tc>
                  <a:txBody>
                    <a:bodyPr/>
                    <a:lstStyle/>
                    <a:p>
                      <a:pPr algn="ctr">
                        <a:lnSpc>
                          <a:spcPct val="115000"/>
                        </a:lnSpc>
                        <a:spcAft>
                          <a:spcPts val="0"/>
                        </a:spcAft>
                      </a:pPr>
                      <a:r>
                        <a:rPr lang="en-US" sz="1000" dirty="0">
                          <a:solidFill>
                            <a:schemeClr val="tx1"/>
                          </a:solidFill>
                          <a:effectLst/>
                        </a:rPr>
                        <a:t>0.239 ± 0.007 d</a:t>
                      </a:r>
                      <a:endParaRPr lang="es-CL"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7" marR="54657" marT="0" marB="0">
                    <a:noFill/>
                  </a:tcPr>
                </a:tc>
              </a:tr>
              <a:tr h="167614">
                <a:tc>
                  <a:txBody>
                    <a:bodyPr/>
                    <a:lstStyle/>
                    <a:p>
                      <a:pPr>
                        <a:lnSpc>
                          <a:spcPct val="115000"/>
                        </a:lnSpc>
                        <a:spcAft>
                          <a:spcPts val="0"/>
                        </a:spcAft>
                      </a:pPr>
                      <a:r>
                        <a:rPr lang="en-US" sz="1000" dirty="0">
                          <a:solidFill>
                            <a:srgbClr val="7030A0"/>
                          </a:solidFill>
                          <a:effectLst/>
                        </a:rPr>
                        <a:t>Three strains</a:t>
                      </a:r>
                      <a:endParaRPr lang="es-CL" sz="10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7" marR="54657" marT="0" marB="0">
                    <a:noFill/>
                  </a:tcPr>
                </a:tc>
                <a:tc>
                  <a:txBody>
                    <a:bodyPr/>
                    <a:lstStyle/>
                    <a:p>
                      <a:pPr algn="ctr">
                        <a:lnSpc>
                          <a:spcPct val="115000"/>
                        </a:lnSpc>
                        <a:spcAft>
                          <a:spcPts val="0"/>
                        </a:spcAft>
                      </a:pPr>
                      <a:r>
                        <a:rPr lang="en-US" sz="1000" dirty="0">
                          <a:solidFill>
                            <a:schemeClr val="tx1"/>
                          </a:solidFill>
                          <a:effectLst/>
                        </a:rPr>
                        <a:t> </a:t>
                      </a:r>
                      <a:endParaRPr lang="es-CL"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7" marR="54657" marT="0" marB="0">
                    <a:noFill/>
                  </a:tcPr>
                </a:tc>
              </a:tr>
              <a:tr h="167614">
                <a:tc>
                  <a:txBody>
                    <a:bodyPr/>
                    <a:lstStyle/>
                    <a:p>
                      <a:pPr>
                        <a:lnSpc>
                          <a:spcPct val="115000"/>
                        </a:lnSpc>
                        <a:spcAft>
                          <a:spcPts val="0"/>
                        </a:spcAft>
                      </a:pPr>
                      <a:r>
                        <a:rPr lang="en-US" sz="1000">
                          <a:solidFill>
                            <a:schemeClr val="tx1"/>
                          </a:solidFill>
                          <a:effectLst/>
                        </a:rPr>
                        <a:t>11- AC5+AC9+GA11</a:t>
                      </a:r>
                      <a:endParaRPr lang="es-CL"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7" marR="54657" marT="0" marB="0">
                    <a:noFill/>
                  </a:tcPr>
                </a:tc>
                <a:tc>
                  <a:txBody>
                    <a:bodyPr/>
                    <a:lstStyle/>
                    <a:p>
                      <a:pPr algn="ctr">
                        <a:lnSpc>
                          <a:spcPct val="115000"/>
                        </a:lnSpc>
                        <a:spcAft>
                          <a:spcPts val="0"/>
                        </a:spcAft>
                      </a:pPr>
                      <a:r>
                        <a:rPr lang="en-US" sz="1000" dirty="0">
                          <a:solidFill>
                            <a:schemeClr val="tx1"/>
                          </a:solidFill>
                          <a:effectLst/>
                        </a:rPr>
                        <a:t>0.160 ± 0.008 d</a:t>
                      </a:r>
                      <a:endParaRPr lang="es-CL"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7" marR="54657" marT="0" marB="0">
                    <a:noFill/>
                  </a:tcPr>
                </a:tc>
              </a:tr>
              <a:tr h="167614">
                <a:tc>
                  <a:txBody>
                    <a:bodyPr/>
                    <a:lstStyle/>
                    <a:p>
                      <a:pPr>
                        <a:lnSpc>
                          <a:spcPct val="115000"/>
                        </a:lnSpc>
                        <a:spcAft>
                          <a:spcPts val="0"/>
                        </a:spcAft>
                      </a:pPr>
                      <a:r>
                        <a:rPr lang="en-US" sz="1000">
                          <a:solidFill>
                            <a:schemeClr val="tx1"/>
                          </a:solidFill>
                          <a:effectLst/>
                        </a:rPr>
                        <a:t>12- AC5+AC9+AC6</a:t>
                      </a:r>
                      <a:endParaRPr lang="es-CL"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7" marR="54657" marT="0" marB="0">
                    <a:noFill/>
                  </a:tcPr>
                </a:tc>
                <a:tc>
                  <a:txBody>
                    <a:bodyPr/>
                    <a:lstStyle/>
                    <a:p>
                      <a:pPr algn="ctr">
                        <a:lnSpc>
                          <a:spcPct val="115000"/>
                        </a:lnSpc>
                        <a:spcAft>
                          <a:spcPts val="0"/>
                        </a:spcAft>
                      </a:pPr>
                      <a:r>
                        <a:rPr lang="en-US" sz="1000" dirty="0">
                          <a:solidFill>
                            <a:schemeClr val="tx1"/>
                          </a:solidFill>
                          <a:effectLst/>
                        </a:rPr>
                        <a:t>4.057 ± 0.012 a</a:t>
                      </a:r>
                      <a:endParaRPr lang="es-CL"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7" marR="54657" marT="0" marB="0">
                    <a:noFill/>
                  </a:tcPr>
                </a:tc>
              </a:tr>
              <a:tr h="167614">
                <a:tc>
                  <a:txBody>
                    <a:bodyPr/>
                    <a:lstStyle/>
                    <a:p>
                      <a:pPr>
                        <a:lnSpc>
                          <a:spcPct val="115000"/>
                        </a:lnSpc>
                        <a:spcAft>
                          <a:spcPts val="0"/>
                        </a:spcAft>
                      </a:pPr>
                      <a:r>
                        <a:rPr lang="en-US" sz="1000">
                          <a:solidFill>
                            <a:schemeClr val="tx1"/>
                          </a:solidFill>
                          <a:effectLst/>
                        </a:rPr>
                        <a:t>13- AC5+AC9+ISP13</a:t>
                      </a:r>
                      <a:endParaRPr lang="es-CL"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7" marR="54657" marT="0" marB="0">
                    <a:noFill/>
                  </a:tcPr>
                </a:tc>
                <a:tc>
                  <a:txBody>
                    <a:bodyPr/>
                    <a:lstStyle/>
                    <a:p>
                      <a:pPr algn="ctr">
                        <a:lnSpc>
                          <a:spcPct val="115000"/>
                        </a:lnSpc>
                        <a:spcAft>
                          <a:spcPts val="0"/>
                        </a:spcAft>
                      </a:pPr>
                      <a:r>
                        <a:rPr lang="en-US" sz="1000" dirty="0">
                          <a:solidFill>
                            <a:schemeClr val="tx1"/>
                          </a:solidFill>
                          <a:effectLst/>
                        </a:rPr>
                        <a:t>1.758 ± 0.088 c</a:t>
                      </a:r>
                      <a:endParaRPr lang="es-CL"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7" marR="54657" marT="0" marB="0">
                    <a:noFill/>
                  </a:tcPr>
                </a:tc>
              </a:tr>
              <a:tr h="167614">
                <a:tc>
                  <a:txBody>
                    <a:bodyPr/>
                    <a:lstStyle/>
                    <a:p>
                      <a:pPr>
                        <a:lnSpc>
                          <a:spcPct val="115000"/>
                        </a:lnSpc>
                        <a:spcAft>
                          <a:spcPts val="0"/>
                        </a:spcAft>
                      </a:pPr>
                      <a:r>
                        <a:rPr lang="en-US" sz="1000">
                          <a:solidFill>
                            <a:schemeClr val="tx1"/>
                          </a:solidFill>
                          <a:effectLst/>
                        </a:rPr>
                        <a:t>14- AC5+GA11+ISP13</a:t>
                      </a:r>
                      <a:endParaRPr lang="es-CL"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7" marR="54657" marT="0" marB="0">
                    <a:noFill/>
                  </a:tcPr>
                </a:tc>
                <a:tc>
                  <a:txBody>
                    <a:bodyPr/>
                    <a:lstStyle/>
                    <a:p>
                      <a:pPr algn="ctr">
                        <a:lnSpc>
                          <a:spcPct val="115000"/>
                        </a:lnSpc>
                        <a:spcAft>
                          <a:spcPts val="0"/>
                        </a:spcAft>
                      </a:pPr>
                      <a:r>
                        <a:rPr lang="en-US" sz="1000" dirty="0">
                          <a:solidFill>
                            <a:schemeClr val="tx1"/>
                          </a:solidFill>
                          <a:effectLst/>
                        </a:rPr>
                        <a:t>0.172 ± 0.010 d</a:t>
                      </a:r>
                      <a:endParaRPr lang="es-CL"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7" marR="54657" marT="0" marB="0">
                    <a:noFill/>
                  </a:tcPr>
                </a:tc>
              </a:tr>
              <a:tr h="167614">
                <a:tc>
                  <a:txBody>
                    <a:bodyPr/>
                    <a:lstStyle/>
                    <a:p>
                      <a:pPr>
                        <a:lnSpc>
                          <a:spcPct val="115000"/>
                        </a:lnSpc>
                        <a:spcAft>
                          <a:spcPts val="0"/>
                        </a:spcAft>
                      </a:pPr>
                      <a:r>
                        <a:rPr lang="en-US" sz="1000">
                          <a:solidFill>
                            <a:schemeClr val="tx1"/>
                          </a:solidFill>
                          <a:effectLst/>
                        </a:rPr>
                        <a:t>15- AC5+AC6+ISP13</a:t>
                      </a:r>
                      <a:endParaRPr lang="es-CL"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7" marR="54657" marT="0" marB="0">
                    <a:noFill/>
                  </a:tcPr>
                </a:tc>
                <a:tc>
                  <a:txBody>
                    <a:bodyPr/>
                    <a:lstStyle/>
                    <a:p>
                      <a:pPr algn="ctr">
                        <a:lnSpc>
                          <a:spcPct val="115000"/>
                        </a:lnSpc>
                        <a:spcAft>
                          <a:spcPts val="0"/>
                        </a:spcAft>
                      </a:pPr>
                      <a:r>
                        <a:rPr lang="en-US" sz="1000" dirty="0">
                          <a:solidFill>
                            <a:schemeClr val="tx1"/>
                          </a:solidFill>
                          <a:effectLst/>
                        </a:rPr>
                        <a:t>0.195 ± 0.008 d</a:t>
                      </a:r>
                      <a:endParaRPr lang="es-CL"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7" marR="54657" marT="0" marB="0">
                    <a:noFill/>
                  </a:tcPr>
                </a:tc>
              </a:tr>
              <a:tr h="167614">
                <a:tc>
                  <a:txBody>
                    <a:bodyPr/>
                    <a:lstStyle/>
                    <a:p>
                      <a:pPr>
                        <a:lnSpc>
                          <a:spcPct val="115000"/>
                        </a:lnSpc>
                        <a:spcAft>
                          <a:spcPts val="0"/>
                        </a:spcAft>
                      </a:pPr>
                      <a:r>
                        <a:rPr lang="en-US" sz="1000">
                          <a:solidFill>
                            <a:schemeClr val="tx1"/>
                          </a:solidFill>
                          <a:effectLst/>
                        </a:rPr>
                        <a:t>16- AC5+GA11+AC6</a:t>
                      </a:r>
                      <a:endParaRPr lang="es-CL"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7" marR="54657" marT="0" marB="0">
                    <a:noFill/>
                  </a:tcPr>
                </a:tc>
                <a:tc>
                  <a:txBody>
                    <a:bodyPr/>
                    <a:lstStyle/>
                    <a:p>
                      <a:pPr algn="ctr">
                        <a:lnSpc>
                          <a:spcPct val="115000"/>
                        </a:lnSpc>
                        <a:spcAft>
                          <a:spcPts val="0"/>
                        </a:spcAft>
                      </a:pPr>
                      <a:r>
                        <a:rPr lang="en-US" sz="1000" dirty="0">
                          <a:solidFill>
                            <a:schemeClr val="tx1"/>
                          </a:solidFill>
                          <a:effectLst/>
                        </a:rPr>
                        <a:t>0.193 ± 0.008 d</a:t>
                      </a:r>
                      <a:endParaRPr lang="es-CL"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7" marR="54657" marT="0" marB="0">
                    <a:noFill/>
                  </a:tcPr>
                </a:tc>
              </a:tr>
              <a:tr h="167614">
                <a:tc>
                  <a:txBody>
                    <a:bodyPr/>
                    <a:lstStyle/>
                    <a:p>
                      <a:pPr>
                        <a:lnSpc>
                          <a:spcPct val="115000"/>
                        </a:lnSpc>
                        <a:spcAft>
                          <a:spcPts val="0"/>
                        </a:spcAft>
                      </a:pPr>
                      <a:r>
                        <a:rPr lang="en-US" sz="1000">
                          <a:solidFill>
                            <a:schemeClr val="tx1"/>
                          </a:solidFill>
                          <a:effectLst/>
                        </a:rPr>
                        <a:t>17- AC9+GA11+ISP13</a:t>
                      </a:r>
                      <a:endParaRPr lang="es-CL"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7" marR="54657" marT="0" marB="0">
                    <a:noFill/>
                  </a:tcPr>
                </a:tc>
                <a:tc>
                  <a:txBody>
                    <a:bodyPr/>
                    <a:lstStyle/>
                    <a:p>
                      <a:pPr algn="ctr">
                        <a:lnSpc>
                          <a:spcPct val="115000"/>
                        </a:lnSpc>
                        <a:spcAft>
                          <a:spcPts val="0"/>
                        </a:spcAft>
                      </a:pPr>
                      <a:r>
                        <a:rPr lang="en-US" sz="1000" dirty="0">
                          <a:solidFill>
                            <a:schemeClr val="tx1"/>
                          </a:solidFill>
                          <a:effectLst/>
                        </a:rPr>
                        <a:t>0.207 ± 0.002 d</a:t>
                      </a:r>
                      <a:endParaRPr lang="es-CL"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7" marR="54657" marT="0" marB="0">
                    <a:noFill/>
                  </a:tcPr>
                </a:tc>
              </a:tr>
              <a:tr h="167614">
                <a:tc>
                  <a:txBody>
                    <a:bodyPr/>
                    <a:lstStyle/>
                    <a:p>
                      <a:pPr>
                        <a:lnSpc>
                          <a:spcPct val="115000"/>
                        </a:lnSpc>
                        <a:spcAft>
                          <a:spcPts val="0"/>
                        </a:spcAft>
                      </a:pPr>
                      <a:r>
                        <a:rPr lang="en-US" sz="1000">
                          <a:solidFill>
                            <a:schemeClr val="tx1"/>
                          </a:solidFill>
                          <a:effectLst/>
                        </a:rPr>
                        <a:t>18- AC9+ISP13+AC6</a:t>
                      </a:r>
                      <a:endParaRPr lang="es-CL"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7" marR="54657" marT="0" marB="0">
                    <a:noFill/>
                  </a:tcPr>
                </a:tc>
                <a:tc>
                  <a:txBody>
                    <a:bodyPr/>
                    <a:lstStyle/>
                    <a:p>
                      <a:pPr algn="ctr">
                        <a:lnSpc>
                          <a:spcPct val="115000"/>
                        </a:lnSpc>
                        <a:spcAft>
                          <a:spcPts val="0"/>
                        </a:spcAft>
                      </a:pPr>
                      <a:r>
                        <a:rPr lang="en-US" sz="1000" dirty="0">
                          <a:solidFill>
                            <a:schemeClr val="tx1"/>
                          </a:solidFill>
                          <a:effectLst/>
                        </a:rPr>
                        <a:t>0.211 ± 0.016 d</a:t>
                      </a:r>
                      <a:endParaRPr lang="es-CL"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7" marR="54657" marT="0" marB="0">
                    <a:noFill/>
                  </a:tcPr>
                </a:tc>
              </a:tr>
              <a:tr h="167614">
                <a:tc>
                  <a:txBody>
                    <a:bodyPr/>
                    <a:lstStyle/>
                    <a:p>
                      <a:pPr>
                        <a:lnSpc>
                          <a:spcPct val="115000"/>
                        </a:lnSpc>
                        <a:spcAft>
                          <a:spcPts val="0"/>
                        </a:spcAft>
                      </a:pPr>
                      <a:r>
                        <a:rPr lang="en-US" sz="1000" dirty="0">
                          <a:solidFill>
                            <a:schemeClr val="tx1"/>
                          </a:solidFill>
                          <a:effectLst/>
                        </a:rPr>
                        <a:t>19- GA11+ISP13+AC6</a:t>
                      </a:r>
                      <a:endParaRPr lang="es-CL"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7" marR="54657" marT="0" marB="0">
                    <a:noFill/>
                  </a:tcPr>
                </a:tc>
                <a:tc>
                  <a:txBody>
                    <a:bodyPr/>
                    <a:lstStyle/>
                    <a:p>
                      <a:pPr algn="ctr">
                        <a:lnSpc>
                          <a:spcPct val="115000"/>
                        </a:lnSpc>
                        <a:spcAft>
                          <a:spcPts val="0"/>
                        </a:spcAft>
                      </a:pPr>
                      <a:r>
                        <a:rPr lang="en-US" sz="1000" dirty="0">
                          <a:solidFill>
                            <a:schemeClr val="tx1"/>
                          </a:solidFill>
                          <a:effectLst/>
                        </a:rPr>
                        <a:t>3.774 ± 0.102 a</a:t>
                      </a:r>
                      <a:endParaRPr lang="es-CL"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7" marR="54657" marT="0" marB="0">
                    <a:noFill/>
                  </a:tcPr>
                </a:tc>
              </a:tr>
              <a:tr h="167614">
                <a:tc>
                  <a:txBody>
                    <a:bodyPr/>
                    <a:lstStyle/>
                    <a:p>
                      <a:pPr>
                        <a:lnSpc>
                          <a:spcPct val="115000"/>
                        </a:lnSpc>
                        <a:spcAft>
                          <a:spcPts val="0"/>
                        </a:spcAft>
                      </a:pPr>
                      <a:r>
                        <a:rPr lang="en-US" sz="1000">
                          <a:solidFill>
                            <a:schemeClr val="tx1"/>
                          </a:solidFill>
                          <a:effectLst/>
                        </a:rPr>
                        <a:t>20- GA11+AC9+AC6</a:t>
                      </a:r>
                      <a:endParaRPr lang="es-CL"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7" marR="54657" marT="0" marB="0">
                    <a:noFill/>
                  </a:tcPr>
                </a:tc>
                <a:tc>
                  <a:txBody>
                    <a:bodyPr/>
                    <a:lstStyle/>
                    <a:p>
                      <a:pPr algn="ctr">
                        <a:lnSpc>
                          <a:spcPct val="115000"/>
                        </a:lnSpc>
                        <a:spcAft>
                          <a:spcPts val="0"/>
                        </a:spcAft>
                      </a:pPr>
                      <a:r>
                        <a:rPr lang="en-US" sz="1000" dirty="0">
                          <a:solidFill>
                            <a:schemeClr val="tx1"/>
                          </a:solidFill>
                          <a:effectLst/>
                        </a:rPr>
                        <a:t>3.954 ± 0.107 a</a:t>
                      </a:r>
                      <a:endParaRPr lang="es-CL"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7" marR="54657" marT="0" marB="0">
                    <a:noFill/>
                  </a:tcPr>
                </a:tc>
              </a:tr>
            </a:tbl>
          </a:graphicData>
        </a:graphic>
      </p:graphicFrame>
      <p:graphicFrame>
        <p:nvGraphicFramePr>
          <p:cNvPr id="11" name="Tabla 10"/>
          <p:cNvGraphicFramePr>
            <a:graphicFrameLocks noGrp="1"/>
          </p:cNvGraphicFramePr>
          <p:nvPr>
            <p:extLst>
              <p:ext uri="{D42A27DB-BD31-4B8C-83A1-F6EECF244321}">
                <p14:modId xmlns:p14="http://schemas.microsoft.com/office/powerpoint/2010/main" val="3316936493"/>
              </p:ext>
            </p:extLst>
          </p:nvPr>
        </p:nvGraphicFramePr>
        <p:xfrm>
          <a:off x="4444209" y="1968781"/>
          <a:ext cx="3443868" cy="1752600"/>
        </p:xfrm>
        <a:graphic>
          <a:graphicData uri="http://schemas.openxmlformats.org/drawingml/2006/table">
            <a:tbl>
              <a:tblPr firstRow="1" firstCol="1" bandRow="1">
                <a:tableStyleId>{5C22544A-7EE6-4342-B048-85BDC9FD1C3A}</a:tableStyleId>
              </a:tblPr>
              <a:tblGrid>
                <a:gridCol w="1898934"/>
                <a:gridCol w="1544934"/>
              </a:tblGrid>
              <a:tr h="0">
                <a:tc>
                  <a:txBody>
                    <a:bodyPr/>
                    <a:lstStyle/>
                    <a:p>
                      <a:pPr>
                        <a:lnSpc>
                          <a:spcPct val="115000"/>
                        </a:lnSpc>
                        <a:spcAft>
                          <a:spcPts val="0"/>
                        </a:spcAft>
                      </a:pPr>
                      <a:r>
                        <a:rPr lang="en-US" sz="1000" dirty="0">
                          <a:solidFill>
                            <a:schemeClr val="tx1"/>
                          </a:solidFill>
                          <a:effectLst/>
                        </a:rPr>
                        <a:t>Mixed culture</a:t>
                      </a:r>
                      <a:endParaRPr lang="es-CL"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a:lnSpc>
                          <a:spcPct val="115000"/>
                        </a:lnSpc>
                        <a:spcAft>
                          <a:spcPts val="0"/>
                        </a:spcAft>
                      </a:pPr>
                      <a:r>
                        <a:rPr lang="en-US" sz="1000" dirty="0">
                          <a:solidFill>
                            <a:schemeClr val="tx1"/>
                          </a:solidFill>
                          <a:effectLst/>
                        </a:rPr>
                        <a:t>IMHP production</a:t>
                      </a:r>
                      <a:endParaRPr lang="es-CL" sz="1000" dirty="0">
                        <a:solidFill>
                          <a:schemeClr val="tx1"/>
                        </a:solidFill>
                        <a:effectLst/>
                      </a:endParaRPr>
                    </a:p>
                    <a:p>
                      <a:pPr algn="ctr">
                        <a:lnSpc>
                          <a:spcPct val="115000"/>
                        </a:lnSpc>
                        <a:spcAft>
                          <a:spcPts val="0"/>
                        </a:spcAft>
                      </a:pPr>
                      <a:r>
                        <a:rPr lang="en-US" sz="1000" dirty="0">
                          <a:solidFill>
                            <a:schemeClr val="tx1"/>
                          </a:solidFill>
                          <a:effectLst/>
                        </a:rPr>
                        <a:t>(mg l</a:t>
                      </a:r>
                      <a:r>
                        <a:rPr lang="en-US" sz="1000" baseline="30000" dirty="0">
                          <a:solidFill>
                            <a:schemeClr val="tx1"/>
                          </a:solidFill>
                          <a:effectLst/>
                        </a:rPr>
                        <a:t>-1</a:t>
                      </a:r>
                      <a:r>
                        <a:rPr lang="en-US" sz="1000" dirty="0">
                          <a:solidFill>
                            <a:schemeClr val="tx1"/>
                          </a:solidFill>
                          <a:effectLst/>
                        </a:rPr>
                        <a:t>)</a:t>
                      </a:r>
                      <a:endParaRPr lang="es-CL"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r>
              <a:tr h="0">
                <a:tc>
                  <a:txBody>
                    <a:bodyPr/>
                    <a:lstStyle/>
                    <a:p>
                      <a:pPr>
                        <a:lnSpc>
                          <a:spcPct val="115000"/>
                        </a:lnSpc>
                        <a:spcAft>
                          <a:spcPts val="0"/>
                        </a:spcAft>
                      </a:pPr>
                      <a:r>
                        <a:rPr lang="en-US" sz="1000" dirty="0">
                          <a:solidFill>
                            <a:srgbClr val="7030A0"/>
                          </a:solidFill>
                          <a:effectLst/>
                        </a:rPr>
                        <a:t>Four strains</a:t>
                      </a:r>
                      <a:endParaRPr lang="es-CL" sz="10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15000"/>
                        </a:lnSpc>
                        <a:spcAft>
                          <a:spcPts val="0"/>
                        </a:spcAft>
                      </a:pPr>
                      <a:r>
                        <a:rPr lang="en-US" sz="1000">
                          <a:solidFill>
                            <a:schemeClr val="tx1"/>
                          </a:solidFill>
                          <a:effectLst/>
                        </a:rPr>
                        <a:t> </a:t>
                      </a:r>
                      <a:endParaRPr lang="es-CL"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r>
              <a:tr h="0">
                <a:tc>
                  <a:txBody>
                    <a:bodyPr/>
                    <a:lstStyle/>
                    <a:p>
                      <a:pPr>
                        <a:lnSpc>
                          <a:spcPct val="115000"/>
                        </a:lnSpc>
                        <a:spcAft>
                          <a:spcPts val="0"/>
                        </a:spcAft>
                      </a:pPr>
                      <a:r>
                        <a:rPr lang="en-US" sz="1000">
                          <a:solidFill>
                            <a:schemeClr val="tx1"/>
                          </a:solidFill>
                          <a:effectLst/>
                        </a:rPr>
                        <a:t>21- AC5+AC9+GA11+ISP13</a:t>
                      </a:r>
                      <a:endParaRPr lang="es-CL"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15000"/>
                        </a:lnSpc>
                        <a:spcAft>
                          <a:spcPts val="0"/>
                        </a:spcAft>
                      </a:pPr>
                      <a:r>
                        <a:rPr lang="en-US" sz="1000" dirty="0">
                          <a:solidFill>
                            <a:schemeClr val="tx1"/>
                          </a:solidFill>
                          <a:effectLst/>
                        </a:rPr>
                        <a:t>0.380 ± 0.027 d</a:t>
                      </a:r>
                      <a:endParaRPr lang="es-CL"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r>
              <a:tr h="0">
                <a:tc>
                  <a:txBody>
                    <a:bodyPr/>
                    <a:lstStyle/>
                    <a:p>
                      <a:pPr>
                        <a:lnSpc>
                          <a:spcPct val="115000"/>
                        </a:lnSpc>
                        <a:spcAft>
                          <a:spcPts val="0"/>
                        </a:spcAft>
                      </a:pPr>
                      <a:r>
                        <a:rPr lang="en-US" sz="1000">
                          <a:solidFill>
                            <a:schemeClr val="tx1"/>
                          </a:solidFill>
                          <a:effectLst/>
                        </a:rPr>
                        <a:t>22- AC5+AC6+AC9+GA11</a:t>
                      </a:r>
                      <a:endParaRPr lang="es-CL"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15000"/>
                        </a:lnSpc>
                        <a:spcAft>
                          <a:spcPts val="0"/>
                        </a:spcAft>
                      </a:pPr>
                      <a:r>
                        <a:rPr lang="en-US" sz="1000" dirty="0">
                          <a:solidFill>
                            <a:schemeClr val="tx1"/>
                          </a:solidFill>
                          <a:effectLst/>
                        </a:rPr>
                        <a:t>0.253 ± 0.013 d</a:t>
                      </a:r>
                      <a:endParaRPr lang="es-CL"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r>
              <a:tr h="0">
                <a:tc>
                  <a:txBody>
                    <a:bodyPr/>
                    <a:lstStyle/>
                    <a:p>
                      <a:pPr>
                        <a:lnSpc>
                          <a:spcPct val="115000"/>
                        </a:lnSpc>
                        <a:spcAft>
                          <a:spcPts val="0"/>
                        </a:spcAft>
                      </a:pPr>
                      <a:r>
                        <a:rPr lang="en-US" sz="1000">
                          <a:solidFill>
                            <a:schemeClr val="tx1"/>
                          </a:solidFill>
                          <a:effectLst/>
                        </a:rPr>
                        <a:t>23- AC5+AC6+AC9+ISP13</a:t>
                      </a:r>
                      <a:endParaRPr lang="es-CL"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15000"/>
                        </a:lnSpc>
                        <a:spcAft>
                          <a:spcPts val="0"/>
                        </a:spcAft>
                      </a:pPr>
                      <a:r>
                        <a:rPr lang="en-US" sz="1000" dirty="0">
                          <a:solidFill>
                            <a:schemeClr val="tx1"/>
                          </a:solidFill>
                          <a:effectLst/>
                        </a:rPr>
                        <a:t>1.587 ± 0.137 c</a:t>
                      </a:r>
                      <a:endParaRPr lang="es-CL"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r>
              <a:tr h="0">
                <a:tc>
                  <a:txBody>
                    <a:bodyPr/>
                    <a:lstStyle/>
                    <a:p>
                      <a:pPr>
                        <a:lnSpc>
                          <a:spcPct val="115000"/>
                        </a:lnSpc>
                        <a:spcAft>
                          <a:spcPts val="0"/>
                        </a:spcAft>
                      </a:pPr>
                      <a:r>
                        <a:rPr lang="en-US" sz="1000">
                          <a:solidFill>
                            <a:schemeClr val="tx1"/>
                          </a:solidFill>
                          <a:effectLst/>
                        </a:rPr>
                        <a:t>24- AC5+AC6+GA11+ISP13</a:t>
                      </a:r>
                      <a:endParaRPr lang="es-CL"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15000"/>
                        </a:lnSpc>
                        <a:spcAft>
                          <a:spcPts val="0"/>
                        </a:spcAft>
                      </a:pPr>
                      <a:r>
                        <a:rPr lang="en-US" sz="1000" dirty="0">
                          <a:solidFill>
                            <a:schemeClr val="tx1"/>
                          </a:solidFill>
                          <a:effectLst/>
                        </a:rPr>
                        <a:t>0.315 ± 0.027 d</a:t>
                      </a:r>
                      <a:endParaRPr lang="es-CL"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r>
              <a:tr h="0">
                <a:tc>
                  <a:txBody>
                    <a:bodyPr/>
                    <a:lstStyle/>
                    <a:p>
                      <a:pPr>
                        <a:lnSpc>
                          <a:spcPct val="115000"/>
                        </a:lnSpc>
                        <a:spcAft>
                          <a:spcPts val="0"/>
                        </a:spcAft>
                      </a:pPr>
                      <a:r>
                        <a:rPr lang="en-US" sz="1000">
                          <a:solidFill>
                            <a:schemeClr val="tx1"/>
                          </a:solidFill>
                          <a:effectLst/>
                        </a:rPr>
                        <a:t>25- AC9+AC6+GA11+ISP13</a:t>
                      </a:r>
                      <a:endParaRPr lang="es-CL"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15000"/>
                        </a:lnSpc>
                        <a:spcAft>
                          <a:spcPts val="0"/>
                        </a:spcAft>
                      </a:pPr>
                      <a:r>
                        <a:rPr lang="en-US" sz="1000" dirty="0">
                          <a:solidFill>
                            <a:schemeClr val="tx1"/>
                          </a:solidFill>
                          <a:effectLst/>
                        </a:rPr>
                        <a:t>2.196 ± 0.136bc</a:t>
                      </a:r>
                      <a:endParaRPr lang="es-CL"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r>
              <a:tr h="0">
                <a:tc>
                  <a:txBody>
                    <a:bodyPr/>
                    <a:lstStyle/>
                    <a:p>
                      <a:pPr>
                        <a:lnSpc>
                          <a:spcPct val="115000"/>
                        </a:lnSpc>
                        <a:spcAft>
                          <a:spcPts val="0"/>
                        </a:spcAft>
                      </a:pPr>
                      <a:r>
                        <a:rPr lang="en-US" sz="1000" dirty="0">
                          <a:solidFill>
                            <a:srgbClr val="7030A0"/>
                          </a:solidFill>
                          <a:effectLst/>
                        </a:rPr>
                        <a:t>Five strains</a:t>
                      </a:r>
                      <a:endParaRPr lang="es-CL" sz="10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15000"/>
                        </a:lnSpc>
                        <a:spcAft>
                          <a:spcPts val="0"/>
                        </a:spcAft>
                      </a:pPr>
                      <a:r>
                        <a:rPr lang="en-US" sz="1000" dirty="0">
                          <a:solidFill>
                            <a:schemeClr val="tx1"/>
                          </a:solidFill>
                          <a:effectLst/>
                        </a:rPr>
                        <a:t> </a:t>
                      </a:r>
                      <a:endParaRPr lang="es-CL"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r>
              <a:tr h="0">
                <a:tc>
                  <a:txBody>
                    <a:bodyPr/>
                    <a:lstStyle/>
                    <a:p>
                      <a:pPr>
                        <a:lnSpc>
                          <a:spcPct val="115000"/>
                        </a:lnSpc>
                        <a:spcAft>
                          <a:spcPts val="0"/>
                        </a:spcAft>
                      </a:pPr>
                      <a:r>
                        <a:rPr lang="en-US" sz="1000">
                          <a:solidFill>
                            <a:schemeClr val="tx1"/>
                          </a:solidFill>
                          <a:effectLst/>
                        </a:rPr>
                        <a:t>26- AC5+AC9+GA11+ISP4+ISP13</a:t>
                      </a:r>
                      <a:endParaRPr lang="es-CL"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15000"/>
                        </a:lnSpc>
                        <a:spcAft>
                          <a:spcPts val="0"/>
                        </a:spcAft>
                      </a:pPr>
                      <a:r>
                        <a:rPr lang="en-US" sz="1000" dirty="0">
                          <a:solidFill>
                            <a:schemeClr val="tx1"/>
                          </a:solidFill>
                          <a:effectLst/>
                        </a:rPr>
                        <a:t>2.196 ± 0.001 d</a:t>
                      </a:r>
                      <a:endParaRPr lang="es-CL"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r>
            </a:tbl>
          </a:graphicData>
        </a:graphic>
      </p:graphicFrame>
      <p:cxnSp>
        <p:nvCxnSpPr>
          <p:cNvPr id="13" name="Conector recto 12"/>
          <p:cNvCxnSpPr/>
          <p:nvPr/>
        </p:nvCxnSpPr>
        <p:spPr>
          <a:xfrm>
            <a:off x="1046602" y="6169446"/>
            <a:ext cx="2588964" cy="0"/>
          </a:xfrm>
          <a:prstGeom prst="line">
            <a:avLst/>
          </a:prstGeom>
        </p:spPr>
        <p:style>
          <a:lnRef idx="2">
            <a:schemeClr val="dk1"/>
          </a:lnRef>
          <a:fillRef idx="0">
            <a:schemeClr val="dk1"/>
          </a:fillRef>
          <a:effectRef idx="1">
            <a:schemeClr val="dk1"/>
          </a:effectRef>
          <a:fontRef idx="minor">
            <a:schemeClr val="tx1"/>
          </a:fontRef>
        </p:style>
      </p:cxnSp>
      <p:cxnSp>
        <p:nvCxnSpPr>
          <p:cNvPr id="14" name="Conector recto 13"/>
          <p:cNvCxnSpPr/>
          <p:nvPr/>
        </p:nvCxnSpPr>
        <p:spPr>
          <a:xfrm>
            <a:off x="4504069" y="3732879"/>
            <a:ext cx="3328924" cy="1839"/>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9049236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Results and discussion</a:t>
            </a:r>
            <a:endParaRPr lang="en-US" dirty="0"/>
          </a:p>
        </p:txBody>
      </p:sp>
      <p:sp>
        <p:nvSpPr>
          <p:cNvPr id="4" name="Marcador de número de diapositiva 3"/>
          <p:cNvSpPr>
            <a:spLocks noGrp="1"/>
          </p:cNvSpPr>
          <p:nvPr>
            <p:ph type="sldNum" sz="quarter" idx="12"/>
          </p:nvPr>
        </p:nvSpPr>
        <p:spPr/>
        <p:txBody>
          <a:bodyPr/>
          <a:lstStyle/>
          <a:p>
            <a:fld id="{1C00F2A9-5FBD-400B-8263-CF1A91A4DFFC}" type="slidenum">
              <a:rPr lang="en-US" smtClean="0"/>
              <a:pPr/>
              <a:t>14</a:t>
            </a:fld>
            <a:endParaRPr lang="en-US"/>
          </a:p>
        </p:txBody>
      </p:sp>
      <p:graphicFrame>
        <p:nvGraphicFramePr>
          <p:cNvPr id="29698" name="Object 2"/>
          <p:cNvGraphicFramePr>
            <a:graphicFrameLocks noChangeAspect="1"/>
          </p:cNvGraphicFramePr>
          <p:nvPr/>
        </p:nvGraphicFramePr>
        <p:xfrm>
          <a:off x="243975" y="1793485"/>
          <a:ext cx="5040000" cy="4508350"/>
        </p:xfrm>
        <a:graphic>
          <a:graphicData uri="http://schemas.openxmlformats.org/presentationml/2006/ole">
            <mc:AlternateContent xmlns:mc="http://schemas.openxmlformats.org/markup-compatibility/2006">
              <mc:Choice xmlns:v="urn:schemas-microsoft-com:vml" Requires="v">
                <p:oleObj spid="_x0000_s29740" name="KGPlot" r:id="rId4" imgW="6019800" imgH="5385816" progId="KGraph_Plot">
                  <p:embed/>
                </p:oleObj>
              </mc:Choice>
              <mc:Fallback>
                <p:oleObj name="KGPlot" r:id="rId4" imgW="6019800" imgH="5385816" progId="KGraph_Plot">
                  <p:embed/>
                  <p:pic>
                    <p:nvPicPr>
                      <p:cNvPr id="0"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975" y="1793485"/>
                        <a:ext cx="5040000" cy="450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699" name="Rectangle 3"/>
          <p:cNvSpPr>
            <a:spLocks noChangeArrowheads="1"/>
          </p:cNvSpPr>
          <p:nvPr/>
        </p:nvSpPr>
        <p:spPr bwMode="auto">
          <a:xfrm>
            <a:off x="5308265" y="4595760"/>
            <a:ext cx="381198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ea typeface="Calibri" pitchFamily="34" charset="0"/>
                <a:cs typeface="Times New Roman" pitchFamily="18" charset="0"/>
              </a:rPr>
              <a:t>Figure 6.  </a:t>
            </a:r>
            <a:r>
              <a:rPr kumimoji="0" lang="en-US" sz="1400" b="0" i="0" u="none" strike="noStrike" cap="none" normalizeH="0" baseline="0" dirty="0" smtClean="0">
                <a:ln>
                  <a:noFill/>
                </a:ln>
                <a:solidFill>
                  <a:schemeClr val="tx1"/>
                </a:solidFill>
                <a:effectLst/>
                <a:ea typeface="Calibri" pitchFamily="34" charset="0"/>
                <a:cs typeface="Times New Roman" pitchFamily="18" charset="0"/>
              </a:rPr>
              <a:t>Concentration of </a:t>
            </a:r>
            <a:r>
              <a:rPr kumimoji="0" lang="en-US" sz="1400" b="0" i="0" u="none" strike="noStrike" cap="none" normalizeH="0" baseline="0" dirty="0" err="1" smtClean="0">
                <a:ln>
                  <a:noFill/>
                </a:ln>
                <a:solidFill>
                  <a:schemeClr val="tx1"/>
                </a:solidFill>
                <a:effectLst/>
                <a:ea typeface="Calibri" pitchFamily="34" charset="0"/>
                <a:cs typeface="Times New Roman" pitchFamily="18" charset="0"/>
              </a:rPr>
              <a:t>diazinon</a:t>
            </a:r>
            <a:r>
              <a:rPr kumimoji="0" lang="en-US" sz="1400" b="0" i="0" u="none" strike="noStrike" cap="none" normalizeH="0" baseline="0" dirty="0" smtClean="0">
                <a:ln>
                  <a:noFill/>
                </a:ln>
                <a:solidFill>
                  <a:schemeClr val="tx1"/>
                </a:solidFill>
                <a:effectLst/>
                <a:ea typeface="Calibri" pitchFamily="34" charset="0"/>
                <a:cs typeface="Times New Roman" pitchFamily="18" charset="0"/>
              </a:rPr>
              <a:t> and IMHP, and microbial growth of the mixed culture of actinobacteria formed by the </a:t>
            </a:r>
            <a:r>
              <a:rPr kumimoji="0" lang="en-US" sz="1400" b="0" i="1" u="none" strike="noStrike" cap="none" normalizeH="0" baseline="0" dirty="0" smtClean="0">
                <a:ln>
                  <a:noFill/>
                </a:ln>
                <a:solidFill>
                  <a:schemeClr val="tx1"/>
                </a:solidFill>
                <a:effectLst/>
                <a:ea typeface="Calibri" pitchFamily="34" charset="0"/>
                <a:cs typeface="Times New Roman" pitchFamily="18" charset="0"/>
              </a:rPr>
              <a:t>Streptomyces</a:t>
            </a:r>
            <a:r>
              <a:rPr kumimoji="0" lang="en-US" sz="1400" b="0" i="0" u="none" strike="noStrike" cap="none" normalizeH="0" baseline="0" dirty="0" smtClean="0">
                <a:ln>
                  <a:noFill/>
                </a:ln>
                <a:solidFill>
                  <a:schemeClr val="tx1"/>
                </a:solidFill>
                <a:effectLst/>
                <a:ea typeface="Calibri" pitchFamily="34" charset="0"/>
                <a:cs typeface="Times New Roman" pitchFamily="18" charset="0"/>
              </a:rPr>
              <a:t> spp. strains AC5, AC9, GA11 and ISP13.  The error bars represent the standard error of the means of three replicates. </a:t>
            </a:r>
            <a:endParaRPr kumimoji="0" lang="en-US" sz="1400" b="0"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p14="http://schemas.microsoft.com/office/powerpoint/2010/main" val="28002019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Conclusion </a:t>
            </a:r>
            <a:endParaRPr lang="en-US" dirty="0"/>
          </a:p>
        </p:txBody>
      </p:sp>
      <p:sp>
        <p:nvSpPr>
          <p:cNvPr id="3" name="Marcador de contenido 2"/>
          <p:cNvSpPr>
            <a:spLocks noGrp="1"/>
          </p:cNvSpPr>
          <p:nvPr>
            <p:ph idx="1"/>
          </p:nvPr>
        </p:nvSpPr>
        <p:spPr>
          <a:xfrm>
            <a:off x="822959" y="2495732"/>
            <a:ext cx="7543801" cy="2638129"/>
          </a:xfrm>
        </p:spPr>
        <p:txBody>
          <a:bodyPr/>
          <a:lstStyle/>
          <a:p>
            <a:pPr lvl="0" algn="just">
              <a:buFont typeface="Wingdings" panose="05000000000000000000" pitchFamily="2" charset="2"/>
              <a:buChar char="v"/>
            </a:pPr>
            <a:r>
              <a:rPr lang="en-US" dirty="0"/>
              <a:t>Mixed cultures of </a:t>
            </a:r>
            <a:r>
              <a:rPr lang="en-US" i="1" dirty="0"/>
              <a:t>Streptomyces</a:t>
            </a:r>
            <a:r>
              <a:rPr lang="en-US" dirty="0"/>
              <a:t> spp. increase the </a:t>
            </a:r>
            <a:r>
              <a:rPr lang="en-US" dirty="0" err="1"/>
              <a:t>diazinon</a:t>
            </a:r>
            <a:r>
              <a:rPr lang="en-US" dirty="0"/>
              <a:t> removal</a:t>
            </a:r>
            <a:endParaRPr lang="es-CL" dirty="0"/>
          </a:p>
          <a:p>
            <a:pPr lvl="0" algn="just">
              <a:buFont typeface="Wingdings" panose="05000000000000000000" pitchFamily="2" charset="2"/>
              <a:buChar char="v"/>
            </a:pPr>
            <a:r>
              <a:rPr lang="en-US" dirty="0" err="1"/>
              <a:t>Diazinon</a:t>
            </a:r>
            <a:r>
              <a:rPr lang="en-US" dirty="0"/>
              <a:t>-degrading enzymes are expressed by some strains of </a:t>
            </a:r>
            <a:r>
              <a:rPr lang="en-US" i="1" dirty="0"/>
              <a:t>Streptomyces</a:t>
            </a:r>
            <a:endParaRPr lang="es-CL" dirty="0"/>
          </a:p>
          <a:p>
            <a:pPr lvl="0" algn="just">
              <a:buFont typeface="Wingdings" panose="05000000000000000000" pitchFamily="2" charset="2"/>
              <a:buChar char="v"/>
            </a:pPr>
            <a:r>
              <a:rPr lang="en-US" dirty="0" err="1"/>
              <a:t>Diazinon</a:t>
            </a:r>
            <a:r>
              <a:rPr lang="en-US" dirty="0"/>
              <a:t> is used as an only carbon source for growth by </a:t>
            </a:r>
            <a:r>
              <a:rPr lang="en-US" dirty="0" smtClean="0"/>
              <a:t>studied </a:t>
            </a:r>
            <a:r>
              <a:rPr lang="en-US" i="1" dirty="0"/>
              <a:t>Streptomyces</a:t>
            </a:r>
            <a:endParaRPr lang="es-CL" dirty="0"/>
          </a:p>
          <a:p>
            <a:pPr lvl="0" algn="just">
              <a:buFont typeface="Wingdings" panose="05000000000000000000" pitchFamily="2" charset="2"/>
              <a:buChar char="v"/>
            </a:pPr>
            <a:r>
              <a:rPr lang="en-US" dirty="0"/>
              <a:t>Formation of the </a:t>
            </a:r>
            <a:r>
              <a:rPr lang="en-US" dirty="0" err="1"/>
              <a:t>diazinon</a:t>
            </a:r>
            <a:r>
              <a:rPr lang="en-US" dirty="0"/>
              <a:t> metabolite 2-isopropyl-6-methyl-4-pyrimidinol was observed</a:t>
            </a:r>
            <a:endParaRPr lang="es-CL" dirty="0"/>
          </a:p>
        </p:txBody>
      </p:sp>
      <p:sp>
        <p:nvSpPr>
          <p:cNvPr id="4" name="Marcador de número de diapositiva 3"/>
          <p:cNvSpPr>
            <a:spLocks noGrp="1"/>
          </p:cNvSpPr>
          <p:nvPr>
            <p:ph type="sldNum" sz="quarter" idx="12"/>
          </p:nvPr>
        </p:nvSpPr>
        <p:spPr/>
        <p:txBody>
          <a:bodyPr/>
          <a:lstStyle/>
          <a:p>
            <a:fld id="{1C00F2A9-5FBD-400B-8263-CF1A91A4DFFC}" type="slidenum">
              <a:rPr lang="en-US" smtClean="0"/>
              <a:pPr/>
              <a:t>15</a:t>
            </a:fld>
            <a:endParaRPr lang="en-US"/>
          </a:p>
        </p:txBody>
      </p:sp>
    </p:spTree>
    <p:extLst>
      <p:ext uri="{BB962C8B-B14F-4D97-AF65-F5344CB8AC3E}">
        <p14:creationId xmlns:p14="http://schemas.microsoft.com/office/powerpoint/2010/main" val="222881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Acknowledge</a:t>
            </a:r>
            <a:endParaRPr lang="en-US" dirty="0"/>
          </a:p>
        </p:txBody>
      </p:sp>
      <p:sp>
        <p:nvSpPr>
          <p:cNvPr id="3" name="Marcador de contenido 2"/>
          <p:cNvSpPr>
            <a:spLocks noGrp="1"/>
          </p:cNvSpPr>
          <p:nvPr>
            <p:ph idx="1"/>
          </p:nvPr>
        </p:nvSpPr>
        <p:spPr>
          <a:xfrm>
            <a:off x="822959" y="1952609"/>
            <a:ext cx="7543801" cy="4023360"/>
          </a:xfrm>
        </p:spPr>
        <p:txBody>
          <a:bodyPr>
            <a:normAutofit/>
          </a:bodyPr>
          <a:lstStyle/>
          <a:p>
            <a:pPr algn="just"/>
            <a:r>
              <a:rPr lang="en-US" sz="2400" dirty="0" smtClean="0">
                <a:solidFill>
                  <a:schemeClr val="tx1"/>
                </a:solidFill>
              </a:rPr>
              <a:t>The authors acknowledge the financial support of:</a:t>
            </a:r>
          </a:p>
          <a:p>
            <a:pPr algn="just">
              <a:buFont typeface="Wingdings" pitchFamily="2" charset="2"/>
              <a:buChar char="v"/>
            </a:pPr>
            <a:r>
              <a:rPr lang="en-US" sz="2400" dirty="0" smtClean="0">
                <a:solidFill>
                  <a:schemeClr val="tx1"/>
                </a:solidFill>
              </a:rPr>
              <a:t> </a:t>
            </a:r>
            <a:r>
              <a:rPr lang="en-US" sz="2400" dirty="0" err="1" smtClean="0">
                <a:solidFill>
                  <a:schemeClr val="tx1"/>
                </a:solidFill>
              </a:rPr>
              <a:t>FONDECYT</a:t>
            </a:r>
            <a:r>
              <a:rPr lang="en-US" sz="2400" dirty="0" smtClean="0">
                <a:solidFill>
                  <a:schemeClr val="tx1"/>
                </a:solidFill>
              </a:rPr>
              <a:t> Initiation Project (Nº 11130716)</a:t>
            </a:r>
          </a:p>
          <a:p>
            <a:pPr algn="just">
              <a:buFont typeface="Wingdings" pitchFamily="2" charset="2"/>
              <a:buChar char="v"/>
            </a:pPr>
            <a:r>
              <a:rPr lang="en-US" sz="2400" dirty="0" smtClean="0">
                <a:solidFill>
                  <a:schemeClr val="tx1"/>
                </a:solidFill>
              </a:rPr>
              <a:t> </a:t>
            </a:r>
            <a:r>
              <a:rPr lang="en-US" sz="2400" dirty="0" err="1" smtClean="0">
                <a:solidFill>
                  <a:schemeClr val="tx1"/>
                </a:solidFill>
              </a:rPr>
              <a:t>CONICYT</a:t>
            </a:r>
            <a:r>
              <a:rPr lang="en-US" sz="2400" dirty="0" smtClean="0">
                <a:solidFill>
                  <a:schemeClr val="tx1"/>
                </a:solidFill>
              </a:rPr>
              <a:t>/</a:t>
            </a:r>
            <a:r>
              <a:rPr lang="en-US" sz="2400" dirty="0" err="1" smtClean="0">
                <a:solidFill>
                  <a:schemeClr val="tx1"/>
                </a:solidFill>
              </a:rPr>
              <a:t>MINCYT</a:t>
            </a:r>
            <a:r>
              <a:rPr lang="en-US" sz="2400" dirty="0" smtClean="0">
                <a:solidFill>
                  <a:schemeClr val="tx1"/>
                </a:solidFill>
              </a:rPr>
              <a:t> Program of Scientific International Cooperation (PCCI140056)</a:t>
            </a:r>
          </a:p>
          <a:p>
            <a:pPr algn="just">
              <a:buFont typeface="Wingdings" pitchFamily="2" charset="2"/>
              <a:buChar char="v"/>
            </a:pPr>
            <a:r>
              <a:rPr lang="en-US" sz="2400" dirty="0" smtClean="0">
                <a:solidFill>
                  <a:schemeClr val="tx1"/>
                </a:solidFill>
              </a:rPr>
              <a:t> </a:t>
            </a:r>
            <a:r>
              <a:rPr lang="en-US" sz="2400" dirty="0" err="1" smtClean="0">
                <a:solidFill>
                  <a:schemeClr val="tx1"/>
                </a:solidFill>
              </a:rPr>
              <a:t>CONICYT</a:t>
            </a:r>
            <a:r>
              <a:rPr lang="en-US" sz="2400" dirty="0" smtClean="0">
                <a:solidFill>
                  <a:schemeClr val="tx1"/>
                </a:solidFill>
              </a:rPr>
              <a:t> International Networking between Research </a:t>
            </a:r>
            <a:r>
              <a:rPr lang="en-US" sz="2400" dirty="0" err="1" smtClean="0">
                <a:solidFill>
                  <a:schemeClr val="tx1"/>
                </a:solidFill>
              </a:rPr>
              <a:t>Centres</a:t>
            </a:r>
            <a:r>
              <a:rPr lang="en-US" sz="2400" dirty="0" smtClean="0">
                <a:solidFill>
                  <a:schemeClr val="tx1"/>
                </a:solidFill>
              </a:rPr>
              <a:t> (REDES140053)</a:t>
            </a:r>
          </a:p>
          <a:p>
            <a:pPr algn="just">
              <a:buFont typeface="Wingdings" pitchFamily="2" charset="2"/>
              <a:buChar char="v"/>
            </a:pPr>
            <a:r>
              <a:rPr lang="en-US" sz="2400" dirty="0" smtClean="0">
                <a:solidFill>
                  <a:schemeClr val="tx1"/>
                </a:solidFill>
              </a:rPr>
              <a:t> </a:t>
            </a:r>
            <a:r>
              <a:rPr lang="en-US" sz="2400" dirty="0" err="1" smtClean="0">
                <a:solidFill>
                  <a:schemeClr val="tx1"/>
                </a:solidFill>
              </a:rPr>
              <a:t>CONICYT</a:t>
            </a:r>
            <a:r>
              <a:rPr lang="en-US" sz="2400" dirty="0" smtClean="0">
                <a:solidFill>
                  <a:schemeClr val="tx1"/>
                </a:solidFill>
              </a:rPr>
              <a:t>/</a:t>
            </a:r>
            <a:r>
              <a:rPr lang="en-US" sz="2400" dirty="0" err="1" smtClean="0">
                <a:solidFill>
                  <a:schemeClr val="tx1"/>
                </a:solidFill>
              </a:rPr>
              <a:t>FONDAP</a:t>
            </a:r>
            <a:r>
              <a:rPr lang="en-US" sz="2400" dirty="0" smtClean="0">
                <a:solidFill>
                  <a:schemeClr val="tx1"/>
                </a:solidFill>
              </a:rPr>
              <a:t> Project (Nº 15130015). </a:t>
            </a:r>
            <a:endParaRPr lang="en-US" sz="2400" dirty="0">
              <a:solidFill>
                <a:schemeClr val="tx1"/>
              </a:solidFill>
            </a:endParaRPr>
          </a:p>
        </p:txBody>
      </p:sp>
      <p:sp>
        <p:nvSpPr>
          <p:cNvPr id="4" name="Marcador de número de diapositiva 3"/>
          <p:cNvSpPr>
            <a:spLocks noGrp="1"/>
          </p:cNvSpPr>
          <p:nvPr>
            <p:ph type="sldNum" sz="quarter" idx="12"/>
          </p:nvPr>
        </p:nvSpPr>
        <p:spPr/>
        <p:txBody>
          <a:bodyPr/>
          <a:lstStyle/>
          <a:p>
            <a:fld id="{1C00F2A9-5FBD-400B-8263-CF1A91A4DFFC}" type="slidenum">
              <a:rPr lang="en-US" smtClean="0"/>
              <a:pPr/>
              <a:t>16</a:t>
            </a:fld>
            <a:endParaRPr lang="en-US"/>
          </a:p>
        </p:txBody>
      </p:sp>
      <p:pic>
        <p:nvPicPr>
          <p:cNvPr id="5" name="Imagen 4"/>
          <p:cNvPicPr>
            <a:picLocks noChangeAspect="1"/>
          </p:cNvPicPr>
          <p:nvPr/>
        </p:nvPicPr>
        <p:blipFill>
          <a:blip r:embed="rId3"/>
          <a:stretch>
            <a:fillRect/>
          </a:stretch>
        </p:blipFill>
        <p:spPr>
          <a:xfrm>
            <a:off x="4826306" y="289532"/>
            <a:ext cx="3810000" cy="1104900"/>
          </a:xfrm>
          <a:prstGeom prst="rect">
            <a:avLst/>
          </a:prstGeom>
        </p:spPr>
      </p:pic>
    </p:spTree>
    <p:extLst>
      <p:ext uri="{BB962C8B-B14F-4D97-AF65-F5344CB8AC3E}">
        <p14:creationId xmlns:p14="http://schemas.microsoft.com/office/powerpoint/2010/main" val="25106849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1C00F2A9-5FBD-400B-8263-CF1A91A4DFFC}" type="slidenum">
              <a:rPr lang="en-US" smtClean="0"/>
              <a:pPr/>
              <a:t>17</a:t>
            </a:fld>
            <a:endParaRPr lang="en-US"/>
          </a:p>
        </p:txBody>
      </p:sp>
      <p:pic>
        <p:nvPicPr>
          <p:cNvPr id="31746" name="Picture 2" descr="http://biotechnologycongress.com/europe/images/OMICS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3139" y="2971206"/>
            <a:ext cx="4438819" cy="147960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4" cstate="print"/>
          <a:stretch>
            <a:fillRect/>
          </a:stretch>
        </p:blipFill>
        <p:spPr>
          <a:xfrm>
            <a:off x="198221" y="284978"/>
            <a:ext cx="2919552" cy="941063"/>
          </a:xfrm>
          <a:prstGeom prst="rect">
            <a:avLst/>
          </a:prstGeom>
        </p:spPr>
      </p:pic>
      <p:pic>
        <p:nvPicPr>
          <p:cNvPr id="7" name="Imagen 5" descr="C:\Documents and Settings\Usuario\Escritorio\BIOREN-UFRO\Logos Bioren\LOGO BIORENalta resoluci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96177" y="435895"/>
            <a:ext cx="2933597" cy="612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adroTexto 4"/>
          <p:cNvSpPr txBox="1"/>
          <p:nvPr/>
        </p:nvSpPr>
        <p:spPr>
          <a:xfrm>
            <a:off x="2253369" y="4737253"/>
            <a:ext cx="2362699" cy="646331"/>
          </a:xfrm>
          <a:prstGeom prst="rect">
            <a:avLst/>
          </a:prstGeom>
          <a:noFill/>
        </p:spPr>
        <p:txBody>
          <a:bodyPr wrap="square" rtlCol="0">
            <a:spAutoFit/>
          </a:bodyPr>
          <a:lstStyle/>
          <a:p>
            <a:r>
              <a:rPr lang="en-US" sz="3600" b="1" dirty="0" smtClean="0"/>
              <a:t>Thank you!</a:t>
            </a:r>
            <a:endParaRPr lang="en-US" sz="3600" b="1" dirty="0"/>
          </a:p>
        </p:txBody>
      </p:sp>
      <p:sp>
        <p:nvSpPr>
          <p:cNvPr id="8" name="Rectángulo 7"/>
          <p:cNvSpPr/>
          <p:nvPr/>
        </p:nvSpPr>
        <p:spPr>
          <a:xfrm>
            <a:off x="4776741" y="4737253"/>
            <a:ext cx="2477153" cy="646331"/>
          </a:xfrm>
          <a:prstGeom prst="rect">
            <a:avLst/>
          </a:prstGeom>
        </p:spPr>
        <p:txBody>
          <a:bodyPr wrap="none">
            <a:spAutoFit/>
          </a:bodyPr>
          <a:lstStyle/>
          <a:p>
            <a:r>
              <a:rPr lang="en-US" sz="3600" b="1" dirty="0" err="1"/>
              <a:t>Danke</a:t>
            </a:r>
            <a:r>
              <a:rPr lang="en-US" sz="3600" b="1" dirty="0"/>
              <a:t> </a:t>
            </a:r>
            <a:r>
              <a:rPr lang="en-US" sz="3600" b="1" dirty="0" err="1"/>
              <a:t>sehr</a:t>
            </a:r>
            <a:r>
              <a:rPr lang="en-US" sz="3600" b="1" dirty="0"/>
              <a:t>!</a:t>
            </a:r>
          </a:p>
        </p:txBody>
      </p:sp>
    </p:spTree>
    <p:extLst>
      <p:ext uri="{BB962C8B-B14F-4D97-AF65-F5344CB8AC3E}">
        <p14:creationId xmlns:p14="http://schemas.microsoft.com/office/powerpoint/2010/main" val="32124291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Introduction </a:t>
            </a:r>
            <a:endParaRPr lang="en-US" dirty="0"/>
          </a:p>
        </p:txBody>
      </p:sp>
      <p:sp>
        <p:nvSpPr>
          <p:cNvPr id="4" name="Marcador de número de diapositiva 3"/>
          <p:cNvSpPr>
            <a:spLocks noGrp="1"/>
          </p:cNvSpPr>
          <p:nvPr>
            <p:ph type="sldNum" sz="quarter" idx="12"/>
          </p:nvPr>
        </p:nvSpPr>
        <p:spPr>
          <a:xfrm>
            <a:off x="7425344" y="6415718"/>
            <a:ext cx="984019" cy="365125"/>
          </a:xfrm>
        </p:spPr>
        <p:txBody>
          <a:bodyPr/>
          <a:lstStyle/>
          <a:p>
            <a:fld id="{1C00F2A9-5FBD-400B-8263-CF1A91A4DFFC}" type="slidenum">
              <a:rPr lang="en-US" smtClean="0"/>
              <a:pPr/>
              <a:t>2</a:t>
            </a:fld>
            <a:endParaRPr lang="en-US"/>
          </a:p>
        </p:txBody>
      </p:sp>
      <p:pic>
        <p:nvPicPr>
          <p:cNvPr id="5" name="Imagen 5"/>
          <p:cNvPicPr>
            <a:picLocks noChangeAspect="1"/>
          </p:cNvPicPr>
          <p:nvPr/>
        </p:nvPicPr>
        <p:blipFill rotWithShape="1">
          <a:blip r:embed="rId3" cstate="print">
            <a:extLst>
              <a:ext uri="{28A0092B-C50C-407E-A947-70E740481C1C}">
                <a14:useLocalDpi xmlns:a14="http://schemas.microsoft.com/office/drawing/2010/main" val="0"/>
              </a:ext>
            </a:extLst>
          </a:blip>
          <a:srcRect l="18179"/>
          <a:stretch/>
        </p:blipFill>
        <p:spPr>
          <a:xfrm>
            <a:off x="0" y="1816881"/>
            <a:ext cx="1080000" cy="989965"/>
          </a:xfrm>
          <a:prstGeom prst="rect">
            <a:avLst/>
          </a:prstGeom>
          <a:ln>
            <a:noFill/>
          </a:ln>
          <a:effectLst>
            <a:softEdge rad="112500"/>
          </a:effectLst>
        </p:spPr>
      </p:pic>
      <p:pic>
        <p:nvPicPr>
          <p:cNvPr id="6"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 y="2778791"/>
            <a:ext cx="1080000" cy="810000"/>
          </a:xfrm>
          <a:prstGeom prst="rect">
            <a:avLst/>
          </a:prstGeom>
          <a:ln>
            <a:noFill/>
          </a:ln>
          <a:effectLst>
            <a:softEdge rad="112500"/>
          </a:effectLst>
        </p:spPr>
      </p:pic>
      <p:pic>
        <p:nvPicPr>
          <p:cNvPr id="7"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455726"/>
            <a:ext cx="1080000" cy="806667"/>
          </a:xfrm>
          <a:prstGeom prst="rect">
            <a:avLst/>
          </a:prstGeom>
          <a:ln>
            <a:noFill/>
          </a:ln>
          <a:effectLst>
            <a:softEdge rad="112500"/>
          </a:effectLst>
        </p:spPr>
      </p:pic>
      <p:pic>
        <p:nvPicPr>
          <p:cNvPr id="8" name="Imagen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74" y="4120721"/>
            <a:ext cx="1080000" cy="810000"/>
          </a:xfrm>
          <a:prstGeom prst="rect">
            <a:avLst/>
          </a:prstGeom>
          <a:ln>
            <a:noFill/>
          </a:ln>
          <a:effectLst>
            <a:softEdge rad="112500"/>
          </a:effectLst>
        </p:spPr>
      </p:pic>
      <p:pic>
        <p:nvPicPr>
          <p:cNvPr id="9" name="Picture 5" descr="http://www.pesticidereform.org/img/original/chlordiazinon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 y="4880755"/>
            <a:ext cx="1080000" cy="81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5" name="14 Rectángulo"/>
          <p:cNvSpPr/>
          <p:nvPr/>
        </p:nvSpPr>
        <p:spPr>
          <a:xfrm>
            <a:off x="1223889" y="1862517"/>
            <a:ext cx="7230794" cy="1015663"/>
          </a:xfrm>
          <a:prstGeom prst="rect">
            <a:avLst/>
          </a:prstGeom>
        </p:spPr>
        <p:txBody>
          <a:bodyPr wrap="square">
            <a:spAutoFit/>
          </a:bodyPr>
          <a:lstStyle/>
          <a:p>
            <a:pPr algn="just"/>
            <a:r>
              <a:rPr lang="en-US" sz="2000" b="1" dirty="0" smtClean="0"/>
              <a:t>Pesticides </a:t>
            </a:r>
            <a:r>
              <a:rPr lang="en-US" sz="2000" dirty="0" smtClean="0"/>
              <a:t>are a very important group of environmental pollutants used in intensive agriculture for protection against diseases and pests. </a:t>
            </a:r>
          </a:p>
        </p:txBody>
      </p:sp>
      <p:sp>
        <p:nvSpPr>
          <p:cNvPr id="17" name="16 Rectángulo redondeado"/>
          <p:cNvSpPr/>
          <p:nvPr/>
        </p:nvSpPr>
        <p:spPr>
          <a:xfrm>
            <a:off x="3502866" y="2914950"/>
            <a:ext cx="2489981" cy="42200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b="1" dirty="0" smtClean="0"/>
              <a:t>Pesticide Residues</a:t>
            </a:r>
            <a:r>
              <a:rPr lang="es-ES" sz="2000" b="1" dirty="0" smtClean="0"/>
              <a:t> </a:t>
            </a:r>
            <a:endParaRPr lang="es-ES" sz="2000" b="1" dirty="0"/>
          </a:p>
        </p:txBody>
      </p:sp>
      <p:sp>
        <p:nvSpPr>
          <p:cNvPr id="19" name="18 Rectángulo redondeado"/>
          <p:cNvSpPr/>
          <p:nvPr/>
        </p:nvSpPr>
        <p:spPr>
          <a:xfrm>
            <a:off x="3765462" y="4058535"/>
            <a:ext cx="2030425" cy="59318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Pesticide wastewater </a:t>
            </a:r>
            <a:endParaRPr lang="en-US" dirty="0"/>
          </a:p>
        </p:txBody>
      </p:sp>
      <p:cxnSp>
        <p:nvCxnSpPr>
          <p:cNvPr id="44" name="43 Forma"/>
          <p:cNvCxnSpPr>
            <a:stCxn id="17" idx="1"/>
          </p:cNvCxnSpPr>
          <p:nvPr/>
        </p:nvCxnSpPr>
        <p:spPr>
          <a:xfrm rot="10800000" flipV="1">
            <a:off x="2509898" y="3125954"/>
            <a:ext cx="992969" cy="687000"/>
          </a:xfrm>
          <a:prstGeom prst="bentConnector2">
            <a:avLst/>
          </a:prstGeom>
          <a:ln>
            <a:tailEnd type="arrow"/>
          </a:ln>
        </p:spPr>
        <p:style>
          <a:lnRef idx="3">
            <a:schemeClr val="accent6"/>
          </a:lnRef>
          <a:fillRef idx="0">
            <a:schemeClr val="accent6"/>
          </a:fillRef>
          <a:effectRef idx="2">
            <a:schemeClr val="accent6"/>
          </a:effectRef>
          <a:fontRef idx="minor">
            <a:schemeClr val="tx1"/>
          </a:fontRef>
        </p:style>
      </p:cxnSp>
      <p:cxnSp>
        <p:nvCxnSpPr>
          <p:cNvPr id="46" name="45 Forma"/>
          <p:cNvCxnSpPr>
            <a:stCxn id="17" idx="3"/>
          </p:cNvCxnSpPr>
          <p:nvPr/>
        </p:nvCxnSpPr>
        <p:spPr>
          <a:xfrm>
            <a:off x="5992847" y="3125954"/>
            <a:ext cx="1050428" cy="682304"/>
          </a:xfrm>
          <a:prstGeom prst="bentConnector2">
            <a:avLst/>
          </a:prstGeom>
          <a:ln>
            <a:tailEnd type="arrow"/>
          </a:ln>
        </p:spPr>
        <p:style>
          <a:lnRef idx="3">
            <a:schemeClr val="accent6"/>
          </a:lnRef>
          <a:fillRef idx="0">
            <a:schemeClr val="accent6"/>
          </a:fillRef>
          <a:effectRef idx="2">
            <a:schemeClr val="accent6"/>
          </a:effectRef>
          <a:fontRef idx="minor">
            <a:schemeClr val="tx1"/>
          </a:fontRef>
        </p:style>
      </p:cxnSp>
      <p:cxnSp>
        <p:nvCxnSpPr>
          <p:cNvPr id="48" name="47 Conector angular"/>
          <p:cNvCxnSpPr/>
          <p:nvPr/>
        </p:nvCxnSpPr>
        <p:spPr>
          <a:xfrm rot="16200000" flipH="1">
            <a:off x="4447066" y="3603206"/>
            <a:ext cx="779442" cy="191951"/>
          </a:xfrm>
          <a:prstGeom prst="bentConnector3">
            <a:avLst>
              <a:gd name="adj1" fmla="val 50000"/>
            </a:avLst>
          </a:prstGeom>
          <a:ln>
            <a:tailEnd type="arrow"/>
          </a:ln>
        </p:spPr>
        <p:style>
          <a:lnRef idx="3">
            <a:schemeClr val="accent6"/>
          </a:lnRef>
          <a:fillRef idx="0">
            <a:schemeClr val="accent6"/>
          </a:fillRef>
          <a:effectRef idx="2">
            <a:schemeClr val="accent6"/>
          </a:effectRef>
          <a:fontRef idx="minor">
            <a:schemeClr val="tx1"/>
          </a:fontRef>
        </p:style>
      </p:cxnSp>
      <p:sp>
        <p:nvSpPr>
          <p:cNvPr id="49" name="48 Rectángulo redondeado"/>
          <p:cNvSpPr/>
          <p:nvPr/>
        </p:nvSpPr>
        <p:spPr>
          <a:xfrm>
            <a:off x="3591796" y="5479751"/>
            <a:ext cx="2489981" cy="42200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b="1" dirty="0" smtClean="0"/>
              <a:t>Treatment</a:t>
            </a:r>
            <a:endParaRPr lang="en-US" sz="2000" b="1" dirty="0"/>
          </a:p>
        </p:txBody>
      </p:sp>
      <p:pic>
        <p:nvPicPr>
          <p:cNvPr id="31746" name="Picture 2" descr="http://pesticidestewardship.org/water/PublishingImages/Ditch.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14818" y="3856313"/>
            <a:ext cx="1728309" cy="1233821"/>
          </a:xfrm>
          <a:prstGeom prst="rect">
            <a:avLst/>
          </a:prstGeom>
          <a:noFill/>
          <a:extLst>
            <a:ext uri="{909E8E84-426E-40DD-AFC4-6F175D3DCCD1}">
              <a14:hiddenFill xmlns:a14="http://schemas.microsoft.com/office/drawing/2010/main">
                <a:solidFill>
                  <a:srgbClr val="FFFFFF"/>
                </a:solidFill>
              </a14:hiddenFill>
            </a:ext>
          </a:extLst>
        </p:spPr>
      </p:pic>
      <p:pic>
        <p:nvPicPr>
          <p:cNvPr id="31748" name="Picture 4" descr="http://www.bangormaine.gov/images/pesticides.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82470" y="3856313"/>
            <a:ext cx="1615776" cy="1213243"/>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Conector angular 11"/>
          <p:cNvCxnSpPr>
            <a:stCxn id="31746" idx="2"/>
            <a:endCxn id="49" idx="1"/>
          </p:cNvCxnSpPr>
          <p:nvPr/>
        </p:nvCxnSpPr>
        <p:spPr>
          <a:xfrm rot="16200000" flipH="1">
            <a:off x="2785074" y="4884032"/>
            <a:ext cx="600621" cy="1012823"/>
          </a:xfrm>
          <a:prstGeom prst="bentConnector2">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4" name="Conector angular 13"/>
          <p:cNvCxnSpPr>
            <a:stCxn id="19" idx="2"/>
            <a:endCxn id="49" idx="0"/>
          </p:cNvCxnSpPr>
          <p:nvPr/>
        </p:nvCxnSpPr>
        <p:spPr>
          <a:xfrm rot="16200000" flipH="1">
            <a:off x="4394713" y="5037677"/>
            <a:ext cx="828036" cy="56112"/>
          </a:xfrm>
          <a:prstGeom prst="bentConnector3">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8" name="Conector angular 17"/>
          <p:cNvCxnSpPr>
            <a:stCxn id="31748" idx="2"/>
          </p:cNvCxnSpPr>
          <p:nvPr/>
        </p:nvCxnSpPr>
        <p:spPr>
          <a:xfrm rot="5400000">
            <a:off x="6343691" y="4844087"/>
            <a:ext cx="621198" cy="1072136"/>
          </a:xfrm>
          <a:prstGeom prst="bentConnector2">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4228326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Introduction </a:t>
            </a:r>
            <a:endParaRPr lang="en-US" dirty="0"/>
          </a:p>
        </p:txBody>
      </p:sp>
      <p:sp>
        <p:nvSpPr>
          <p:cNvPr id="4" name="Marcador de número de diapositiva 3"/>
          <p:cNvSpPr>
            <a:spLocks noGrp="1"/>
          </p:cNvSpPr>
          <p:nvPr>
            <p:ph type="sldNum" sz="quarter" idx="12"/>
          </p:nvPr>
        </p:nvSpPr>
        <p:spPr>
          <a:xfrm>
            <a:off x="7425344" y="6415718"/>
            <a:ext cx="984019" cy="365125"/>
          </a:xfrm>
        </p:spPr>
        <p:txBody>
          <a:bodyPr/>
          <a:lstStyle/>
          <a:p>
            <a:fld id="{1C00F2A9-5FBD-400B-8263-CF1A91A4DFFC}" type="slidenum">
              <a:rPr lang="en-US" smtClean="0"/>
              <a:pPr/>
              <a:t>3</a:t>
            </a:fld>
            <a:endParaRPr lang="en-US"/>
          </a:p>
        </p:txBody>
      </p:sp>
      <p:pic>
        <p:nvPicPr>
          <p:cNvPr id="5" name="Imagen 5"/>
          <p:cNvPicPr>
            <a:picLocks noChangeAspect="1"/>
          </p:cNvPicPr>
          <p:nvPr/>
        </p:nvPicPr>
        <p:blipFill rotWithShape="1">
          <a:blip r:embed="rId3" cstate="print">
            <a:extLst>
              <a:ext uri="{28A0092B-C50C-407E-A947-70E740481C1C}">
                <a14:useLocalDpi xmlns:a14="http://schemas.microsoft.com/office/drawing/2010/main" val="0"/>
              </a:ext>
            </a:extLst>
          </a:blip>
          <a:srcRect l="18179"/>
          <a:stretch/>
        </p:blipFill>
        <p:spPr>
          <a:xfrm>
            <a:off x="0" y="1816881"/>
            <a:ext cx="1080000" cy="989965"/>
          </a:xfrm>
          <a:prstGeom prst="rect">
            <a:avLst/>
          </a:prstGeom>
          <a:ln>
            <a:noFill/>
          </a:ln>
          <a:effectLst>
            <a:softEdge rad="112500"/>
          </a:effectLst>
        </p:spPr>
      </p:pic>
      <p:pic>
        <p:nvPicPr>
          <p:cNvPr id="6"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 y="2778791"/>
            <a:ext cx="1080000" cy="810000"/>
          </a:xfrm>
          <a:prstGeom prst="rect">
            <a:avLst/>
          </a:prstGeom>
          <a:ln>
            <a:noFill/>
          </a:ln>
          <a:effectLst>
            <a:softEdge rad="112500"/>
          </a:effectLst>
        </p:spPr>
      </p:pic>
      <p:pic>
        <p:nvPicPr>
          <p:cNvPr id="7"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455726"/>
            <a:ext cx="1080000" cy="806667"/>
          </a:xfrm>
          <a:prstGeom prst="rect">
            <a:avLst/>
          </a:prstGeom>
          <a:ln>
            <a:noFill/>
          </a:ln>
          <a:effectLst>
            <a:softEdge rad="112500"/>
          </a:effectLst>
        </p:spPr>
      </p:pic>
      <p:pic>
        <p:nvPicPr>
          <p:cNvPr id="8" name="Imagen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74" y="4120721"/>
            <a:ext cx="1080000" cy="810000"/>
          </a:xfrm>
          <a:prstGeom prst="rect">
            <a:avLst/>
          </a:prstGeom>
          <a:ln>
            <a:noFill/>
          </a:ln>
          <a:effectLst>
            <a:softEdge rad="112500"/>
          </a:effectLst>
        </p:spPr>
      </p:pic>
      <p:pic>
        <p:nvPicPr>
          <p:cNvPr id="9" name="Picture 5" descr="http://www.pesticidereform.org/img/original/chlordiazinon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 y="4880755"/>
            <a:ext cx="1080000" cy="81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10 Rectángulo redondeado"/>
          <p:cNvSpPr/>
          <p:nvPr/>
        </p:nvSpPr>
        <p:spPr>
          <a:xfrm>
            <a:off x="1372014" y="2021873"/>
            <a:ext cx="2149434" cy="866898"/>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s-ES" b="1" dirty="0" err="1" smtClean="0"/>
              <a:t>Organophosphorus</a:t>
            </a:r>
            <a:r>
              <a:rPr lang="es-ES" b="1" dirty="0" smtClean="0"/>
              <a:t> </a:t>
            </a:r>
            <a:r>
              <a:rPr lang="es-ES" b="1" dirty="0" err="1" smtClean="0"/>
              <a:t>pesticides</a:t>
            </a:r>
            <a:r>
              <a:rPr lang="es-ES" b="1" dirty="0" smtClean="0"/>
              <a:t> (</a:t>
            </a:r>
            <a:r>
              <a:rPr lang="es-ES" b="1" dirty="0" err="1" smtClean="0"/>
              <a:t>OPs</a:t>
            </a:r>
            <a:r>
              <a:rPr lang="es-ES" b="1" dirty="0" smtClean="0"/>
              <a:t>)</a:t>
            </a:r>
            <a:endParaRPr lang="es-ES" b="1" dirty="0"/>
          </a:p>
        </p:txBody>
      </p:sp>
      <p:sp>
        <p:nvSpPr>
          <p:cNvPr id="3" name="Flecha derecha 2"/>
          <p:cNvSpPr/>
          <p:nvPr/>
        </p:nvSpPr>
        <p:spPr>
          <a:xfrm>
            <a:off x="3629536" y="2419352"/>
            <a:ext cx="749147" cy="385590"/>
          </a:xfrm>
          <a:prstGeom prst="rightArrow">
            <a:avLst/>
          </a:prstGeom>
          <a:solidFill>
            <a:srgbClr val="002060"/>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0" name="Rectángulo 9"/>
          <p:cNvSpPr/>
          <p:nvPr/>
        </p:nvSpPr>
        <p:spPr>
          <a:xfrm>
            <a:off x="1091872" y="3522903"/>
            <a:ext cx="3958430" cy="238261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just"/>
            <a:r>
              <a:rPr lang="en-US" sz="2000" b="1" dirty="0" smtClean="0"/>
              <a:t>OPs are:</a:t>
            </a:r>
            <a:endParaRPr lang="en-US" sz="2000" b="1" dirty="0"/>
          </a:p>
          <a:p>
            <a:pPr marL="285750" indent="-285750" algn="just">
              <a:buFont typeface="Arial" panose="020B0604020202020204" pitchFamily="34" charset="0"/>
              <a:buChar char="•"/>
            </a:pPr>
            <a:r>
              <a:rPr lang="en-US" sz="2000" dirty="0"/>
              <a:t>T</a:t>
            </a:r>
            <a:r>
              <a:rPr lang="en-US" sz="2000" dirty="0" smtClean="0"/>
              <a:t>he most widely used pesticide worldwide</a:t>
            </a:r>
          </a:p>
          <a:p>
            <a:pPr marL="285750" indent="-285750" algn="just">
              <a:buFont typeface="Arial" panose="020B0604020202020204" pitchFamily="34" charset="0"/>
              <a:buChar char="•"/>
            </a:pPr>
            <a:r>
              <a:rPr lang="en-US" sz="2000" dirty="0" smtClean="0"/>
              <a:t>Inhibitors of the enzyme acetylcholinesterase</a:t>
            </a:r>
          </a:p>
          <a:p>
            <a:pPr marL="285750" indent="-285750" algn="just">
              <a:buFont typeface="Arial" panose="020B0604020202020204" pitchFamily="34" charset="0"/>
              <a:buChar char="•"/>
            </a:pPr>
            <a:r>
              <a:rPr lang="en-US" sz="2000" dirty="0"/>
              <a:t>Moderate to high </a:t>
            </a:r>
            <a:r>
              <a:rPr lang="en-US" sz="2000" dirty="0" smtClean="0"/>
              <a:t>toxicity</a:t>
            </a:r>
          </a:p>
          <a:p>
            <a:pPr marL="285750" indent="-285750" algn="just">
              <a:buFont typeface="Arial" panose="020B0604020202020204" pitchFamily="34" charset="0"/>
              <a:buChar char="•"/>
            </a:pPr>
            <a:r>
              <a:rPr lang="en-US" sz="2000" dirty="0" smtClean="0"/>
              <a:t>Carcinogenic and mutagenic</a:t>
            </a:r>
          </a:p>
          <a:p>
            <a:pPr marL="285750" indent="-285750" algn="just">
              <a:buFont typeface="Arial" panose="020B0604020202020204" pitchFamily="34" charset="0"/>
              <a:buChar char="•"/>
            </a:pPr>
            <a:r>
              <a:rPr lang="en-US" sz="2000" dirty="0" smtClean="0"/>
              <a:t>Contaminants of soil and water</a:t>
            </a:r>
            <a:endParaRPr lang="en-US" sz="2000" dirty="0"/>
          </a:p>
        </p:txBody>
      </p:sp>
      <p:pic>
        <p:nvPicPr>
          <p:cNvPr id="30722" name="Picture 2" descr="http://2013.igem.org/wiki/images/f/f0/Scau-China_3.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76573" y="239152"/>
            <a:ext cx="2484547" cy="15478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Flecha abajo 11"/>
          <p:cNvSpPr/>
          <p:nvPr/>
        </p:nvSpPr>
        <p:spPr>
          <a:xfrm>
            <a:off x="2237410" y="2989099"/>
            <a:ext cx="418641" cy="478936"/>
          </a:xfrm>
          <a:prstGeom prst="downArrow">
            <a:avLst/>
          </a:prstGeom>
          <a:solidFill>
            <a:srgbClr val="002060"/>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3" name="Rectángulo redondeado 12"/>
          <p:cNvSpPr/>
          <p:nvPr/>
        </p:nvSpPr>
        <p:spPr>
          <a:xfrm>
            <a:off x="4594860" y="1994549"/>
            <a:ext cx="2296038" cy="925701"/>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b="1" dirty="0" smtClean="0"/>
              <a:t>Diazinon</a:t>
            </a:r>
          </a:p>
          <a:p>
            <a:pPr algn="ctr"/>
            <a:r>
              <a:rPr lang="en-US" sz="1200" dirty="0"/>
              <a:t>(</a:t>
            </a:r>
            <a:r>
              <a:rPr lang="en-US" sz="1200" i="1" dirty="0"/>
              <a:t>O,O</a:t>
            </a:r>
            <a:r>
              <a:rPr lang="en-US" sz="1200" dirty="0"/>
              <a:t>-diethyl-</a:t>
            </a:r>
            <a:r>
              <a:rPr lang="en-US" sz="1200" i="1" dirty="0"/>
              <a:t>O</a:t>
            </a:r>
            <a:r>
              <a:rPr lang="en-US" sz="1200" dirty="0"/>
              <a:t>-[2-isopropyl-4-methyl -6-pyrimidinyl] </a:t>
            </a:r>
            <a:r>
              <a:rPr lang="en-US" sz="1200" dirty="0" err="1"/>
              <a:t>phosphorothioate</a:t>
            </a:r>
            <a:r>
              <a:rPr lang="en-US" sz="1200" dirty="0"/>
              <a:t>)  </a:t>
            </a:r>
          </a:p>
        </p:txBody>
      </p:sp>
      <p:pic>
        <p:nvPicPr>
          <p:cNvPr id="34818" name="Picture 2" descr="http://frutales.files.wordpress.com/2010/10/espaldera-manzanos.jpg"/>
          <p:cNvPicPr>
            <a:picLocks noChangeAspect="1" noChangeArrowheads="1"/>
          </p:cNvPicPr>
          <p:nvPr/>
        </p:nvPicPr>
        <p:blipFill>
          <a:blip r:embed="rId9" cstate="print"/>
          <a:srcRect/>
          <a:stretch>
            <a:fillRect/>
          </a:stretch>
        </p:blipFill>
        <p:spPr bwMode="auto">
          <a:xfrm>
            <a:off x="6964338" y="2954215"/>
            <a:ext cx="1898308" cy="1423731"/>
          </a:xfrm>
          <a:prstGeom prst="rect">
            <a:avLst/>
          </a:prstGeom>
          <a:noFill/>
        </p:spPr>
      </p:pic>
      <p:pic>
        <p:nvPicPr>
          <p:cNvPr id="34820" name="Picture 4" descr="http://www.agronoa.com.ar/noticias/mosca-cuernos.jpg"/>
          <p:cNvPicPr>
            <a:picLocks noChangeAspect="1" noChangeArrowheads="1"/>
          </p:cNvPicPr>
          <p:nvPr/>
        </p:nvPicPr>
        <p:blipFill>
          <a:blip r:embed="rId10" cstate="print"/>
          <a:srcRect/>
          <a:stretch>
            <a:fillRect/>
          </a:stretch>
        </p:blipFill>
        <p:spPr bwMode="auto">
          <a:xfrm>
            <a:off x="6950271" y="4515728"/>
            <a:ext cx="1853712" cy="1617785"/>
          </a:xfrm>
          <a:prstGeom prst="rect">
            <a:avLst/>
          </a:prstGeom>
          <a:noFill/>
        </p:spPr>
      </p:pic>
      <p:sp>
        <p:nvSpPr>
          <p:cNvPr id="17" name="16 Flecha doblada"/>
          <p:cNvSpPr/>
          <p:nvPr/>
        </p:nvSpPr>
        <p:spPr>
          <a:xfrm rot="5400000">
            <a:off x="6907237" y="2447779"/>
            <a:ext cx="661182" cy="604911"/>
          </a:xfrm>
          <a:prstGeom prst="ben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8194" name="AutoShape 2" descr="data:image/jpeg;base64,/9j/4AAQSkZJRgABAQAAAQABAAD/2wCEAAkGBxQSEhQUEhQVFBUVGBYWGBcXFRoXFxgXFBUYFxQXFxUYHSggHB0mGxUXITEhJSksLi4uFx8zODMtNygtLisBCgoKDg0OGxAQGy0mHyU1LCwvLCwtLSwsLC8sLywsLC8tLDQsLC0sLywsLCwsLCwsLCwsLCwsLCwsLCwsLCwsLP/AABEIANwA3AMBIgACEQEDEQH/xAAbAAEAAgMBAQAAAAAAAAAAAAAABQYDBAcCAf/EAEsQAAIBAgMFBQMJAgsGBwAAAAECAwARBBIhBQYxQVETImFxgTKRsQcUFyNCUmOT4aHBJDM0YnJzgpKz0fAVU3SDorIWNUPCw+Lx/8QAGgEBAAMBAQEAAAAAAAAAAAAAAAMEBQIGAf/EADMRAAICAQIEBAMHBAMAAAAAAAABAgMRBCEFEjFBEzJRYSJxgSMzkaGxwfAUFULRJVLx/9oADAMBAAIRAxEAPwDuNKUoBSlKAUpSgFKUoBSlKAUpSgFKUoBSlKAUpSgFKUoBSlKAUpSgFKUoBSlKAUpSgFKUoBSo7bW0TCoKqGLG2psBpfkNarGK2jiJOMgUdFuP28aoaniNNEuV9fQlhTKSyW/E46OP2mAPTn7qj5NuA+wt/E6D3VVYsOw5qfE3rPkk6r+2qEuJTs6PH6kiqS6k+Nqvzy1p4/eYRXzyIptop1PnYa2qGxOCd9C5A6KxW/mRrWGPYEf+7j9x9/n41xC5587JFGv/ACNh9/7AHT+62g619O/4ABNhfj3WuPGsL7uRn/04/A2Nwevn41HybnKPYcqb6kkt7uFqteLjrJksVpn1TJs79gC5HK4BKg/2te761il+ULLclNBa5zroOpF7j141Cx7qMj5klAGoAMYYi/HvHn4gCtjZO7y4ZSsdjmIJLHMSQLA6iwPlXM9dCtdcnM6aXvFssOE3plkAKxd03sxZQNOHjr5VuvttuTD+7+tV10fqP21oY/ZsktrTPGB/uza55Em1/Ssq3iVlksRnyr8TmNCW/Untrb4tCNLO1r5dFsL2uzE6D05VEwfKHO3HDqO6W/jVPU66aCw9+lQ8e6D3/lc51ze0vH+5/r1rZw26LKrA4mZr82YepsFsT4m9WadS3HHiZf1DjD0JTDb/AE7sFEUSgi5Zp1ChepsvHw6++pL/AMS4wnuYdCp9lmmC6aasoUkeWtQuzt3uxObtGkYaAub5R4AC1/HU+NSJgfqP211PVTT2kcOMOyJ7/a7feH939aDbLdQfSq/2D8yP21u4TDFjZRf/AFzNULNbqc8sJNv2OlXDuT2BxzOwva3lUrUbhMHky3Nzf04VJV6HhquVWLn8RWs5c/CKUpWiRilKUApSlAKUpQEJvQO6n9I/CqNvbtd8JArRAdpI+QMRfKAuZiBzPAVe95B3U8z8Kou+2yHxOGAiGZ4nMmXm6lcrBfEaG1eav5XxPEvT9jV0XL8PP0yVJ949oQCKV5i6zKzor5WVgpsQRbTjVrx2PxTYnDmF40gkEDGNnjzWcguLN3jobVUNgiHGCHDYmR4jHnWFly2btCCUbMNDcCx8bVvbyYYR7SwiC/cGEUZh3u6wGtuela3LH0NO2qDsUcJPD7bY7HQxiIyWHaRXXNcdotwFOtxfS1ZcLIrrmRldeF1YMLjiLjnXJoNmrPjMYrEgL86k05lGJAPhepL5P9sx4WHEPMWCF4AMq5u8Vk5eQ4+FVZaSKy49SpboMQbi8vbbHqdRCV4dKgBv5ggyDO/fsc2TRLmwz66furf/APEeHOK+aXftQxX2O7cLm9q/SvkqZuJRentXWL9Tc7IngL14bCt901VNt7y4fF4LFrCXJWMMcyZdM4HG9ZPk0X+Bf85/gtVLdEvDcpk/9NKNbnLbDxgnjCSbAG/TnX0YN/uN7qk/mwEj3a/tE93gD43r5Og7NbG4u3K1Z64fFJub6ESsfY0lwrDUqR6V7jAPCx8q28WLO5/mn4VFM0OEiaSRhGmhZmPM6ADqddBxqeOnVbxDfsRt53ZuFK85Kr43wDapg8W6ffCINOuRnDe8A+FS+yNrQ4pC0LZspsykFXRvuuh1U+dS3aa2EeaSOVJMzhNR4kfGtba+98OGGSICWQ3AA9m448NWI6D1IrfA1XzHxqgGSDCnu/Wyv07xNjpqOIBNgq2H84cKucGimpSxucXdi97mYyeXO+IJzMykIbWUd7UWOlxbTlbi1W6qJ8neMMokZgoa6g5SptYvYEjiRfyGo1OtXutmPmkQMUpSpD4KUpQClKUApSlARO3xonmfhVI322vLhII3hKhmmyklQ2gjLaX4airztzgnmfhVT3t2THicMVllSAI4dZHNlD2K5TrwIJry1z/5bHt+xp6SUIqLs8udzme88RdMPiGtnxKOz2FhnRgCwA6hh7qk9tYgyY/BO2rMuDJPUlhc1jj3az5El2jhBGlwpEuewY3bIunHzqd2nsfDyYqCaPHYVY4hCMrSXYiE66jS5AreUJehpz12mi4rnTwpfn0RDbD/AJdjv6GM+JqCwn8im/rsP/2S1ddn7IgjxOJmOPwhWVZ1AD6jtict/K9Qu1t3vmuALieKdZZogrREkfVrIGufWkoNLdHdGsoss5Yyy3y/l1IvePDquGwRVQC8EjMQNWOewJ61YcF/57/b/wDgqv7yTK2GwIVgSkDhgDqpz8D0qdhnWPbhZ2CqH1JNgPqBxNc9/wACzJN1v1xP9SC3dH8Hx3/Dr/iir78mI/gX/Of4LVD3c/k+P/4df8UVfvku/kR/rn+C1V1X3L/ncg16+zl84/oXKM/xh+9cD3E/urxIv1a+ZrPGtu0HQEj9v+deJB9Wvmazm/g+j/UwV1/noecYvek/on4VSNpIMRtJY3UvHg4VlEdwA8s7EAm+gICWB5Zj1q94wd5/6J+FUreRThcTHjezMkLIIcQqi7BQ2aORRzKm+nj6G5pZRV2/vgjl0/AlcRtKZWVXliwyEHRU0BBtkZ3HH0F6rG18SYMZBiEZHzP83leMBRIrKXQOBoXXKbHoxq7JvFs51MoxkFiNc0g/6kY3uPKqhtDGrtXF4ePDLlw2FYuxyZVdyAMyjkAMwHXMTWnasQbm9j45xawkXYrqP6S/EVxuFS7FY1Ls5IsCXLcfacayf0VsoF7sa7RIOHmvxFcvOKAGSFQA9xZSXZ+J7zrZpf6CZUGt2PCs7g3ln8xb2Lp8nEBjWRCyMQyXy2OQ98ZMyjLoAO6L2vV8qh/Jzcq50tdALG62GfRSAEsOiaet6vla0PNIgYpSlSHwUpSgFKUoBSlKAi9ucE8z8KrO8jWgVjE8wWVCVRO0YXVwHCc8pINj0qzbbGieZ+FaERI4aeVeP1up/p+KeI1nCX6FtQ56OU5thJ5EFpIsXMQZDITgiPnSvGFRHvrHkI8eN+NYcRhQ/bfU4te2hiT+QuezeLJcjUZs2U66etdU7RvvH3mnat94+81pf3+P/T8yl/bm/wDL8jm0OKVBCFwOKvh0dEbsG+s7SGzE2UFbSAEG5Op8qz73ZpNmKywyJnxRYI0ZVgMhBugHUHXnx510PtW6n3msUzMftMPU1y+Owls4lrR0S09qsTzjt0KFsLdDDSw4aWWOQuUDMgbKrEMfbBF+Wtqnto7oQTz/ADiWNy5sWVWtG5XgWFr8hwPKt3aGz+2XK0jDVTm4nu8hrp58q1V3UzCxxEnDQ2GYcCbMDw0Gh6eNcw4hGctnt8i7bqLnLm5n37+pqYTc3DxrMqpMRMuRryDgGDad3Q3qV2HgI8JF2Ucb5cxfvSXNza+uXwrDh91xGWPbSHMjIRwGvBuPtDXXneo3E4yDZ86CaWUdorNcreM3fnqSpXTzuK5tvsnmMN/bBwp3XfC23n9i0ttDUnsjcix7/wD9a8nHXAXsjpr7ev8A21S9699OxbDnCvHKrZ2kF7gjuhFJGqn2jUbvFv8ACSAJhg8buPrGJ1jA+yjDiT97oKjhXqZYbS36+xYr4fbNJpdf5udHkxxa/wBWQWFr5rgX8LVlVQRYi4PEGudj5SAIFPZ58TazX0juPtk8TfjlFS+72+cXzRZMXMolzOCAO8bNpZBytXyenvl8Txs+3c5noLoLLi/QlZ9zcG7ZzCL+BtUphMFHCuWNQi9B++sGwdsJi4jLGrqmYqpewLZeLADgL6a1vkVHqJ245JsqcnK8NbmN+XmvxFccimkncw4aPtGe+biwIv8AaYgGQeeVOHdNdkl4eo+NNkbOhwyZYlCLzPMn+ceJrU4RiMJNkNvUjdx9gy4RWE5DO7KS9730buXvyv0A10q4VHpiczKANL8fSpCtGi2Njk49CKSa6ilKVYORSlKAUpSgFKUoCO2wNF8z8KjlFSm1B7PrUdlrxvGac6py+RcpfwkBvTvGcG2HURo5ndku8whVcoBvmKm/HhpUTtPf7soY5fm5btFxLZe0tb5q6ra+Q+1n6aW51vb2YWGabDI2KWCaJi6KUWTP2gC2yvpy0qAfdjDuqI20CygS9kOyUZVxMqhhe+vfUDWp9NVp/Dj4i379fc6cbM7IyH5UEJcJhywXIA3a2uXw8kx+xyMRX18LVs4P5QY5WwwWI2xErxBs98oVIznPd1u8oW2nDjyqOk3GwiymAYsrI3eEeRb+xOvXpOT/AGKxPungox2oxhVI5TksLKkvarKwIB73sAWPDjyqWdehawk8/JiMLs9DooNbBxCojO5CqouSeAHU2rURwbEag6gjhY8K+YzFyxpeGHtm+72gj/aQb1jaNZtUWWJxysFb3q2/FKgbBY7LOvBEJYSj7uW1s3Q1To9rTYidExpzGISFQ6WysVv3wB7NwCdOVe9sbRkjxaTS4JcMy5iEW4zkiwJPA2J4gV6we9Cd3tY+9ZVd9MuUZuChb2s1reAr0lnNBYiso2aNP4dfwxz77ZXyaMuGx+CCL2hiY2uQFsc1mEpJtwOZco/m1ki2lg1YA9lkBk1EYzWUIsZ1Gt++1eJt6oVY5YjILg5u6L2HIMLg8r+tfNzcuIcwmPQuZ3ckHKAwOQacDYA9aquLUXOSa+p9lW4wc5Jr6m3iosPEAsqRxM6syAoQA1nDG5F8t2S3lVe22YOygWEhmjzK7AWz3CHNfmL5gCase82zTjGjmjJzSLKyg+z2URAQKBzYtf1qv4ndbEKxAAcDTMDZfZuTryHC/hXWnlDCcpb+h3pZV4TlPf0PuA3ixNo4RijBEvduq6KvWwFyfWuobv7dwjBYYZ2lf+dnaRjzZiR+grks2wp1QuyWQLmzFha3L18K6DuVJjY0VRgYUjNrvn7Jm8To2arVihbB9yDiVVThzwx9ML/0uuI0Unpb41hDFjrWzih3D6VBbR2oInhTW8rhAbacr6nnqDbpVGEZcvKjzr6kzsPFrKEdL5Wva/hcX/ZU/VR3I/iItLavzv8AbbnVurV4asQkvcit6ilKVpEQpSlAKUpQClKUBqY8ez61olK38Z9n1rWK1hcQrUrSet7FK2tsZsRtC2YpGIoWY5L5skxYKGPsm4FVQI9heOS8IjEn1baEYvOQNO93RfSrPvVvzJhMRNEuHEiQxK5YuVuzq7AezYCyHx1vyqO3m3oxDYPCyI5wzyPiBIYgJCPm6voucardbnS9hXyumzCWNmXIa3lWMGOfGn520ixsVeRJhmia4QQMAwP2TmBFj96oiCN44SskckbAxyq4XOAzxOGLrbUNbKRxGam1N7cTI+NEWKKdkkDxhVW4tlWUEMDbMZL87ZRXnae3cYk0sSYlm70sYBEat9RJEv1RK2Ejhm43FzXzwJ9Fj8/9e5LHXRS8p0XZd+xjuoQ5Fuo0CmwuAOVbMgZlIVzGx4OFDEeQbSo/d7FdrhYJC/aF41bPlyZrjjkubHwvUgDXkp3Spvb7ps++ZZOZb8bDjw1nlxjzTyahXUZrfeZs3dXppVS/fw/Su/JBGWLlEzHi2QFj5m16qm3dz3xeJaaeYJHoqIi5myLw7x0W/HgeNeo0/EqrI5k8Y9TS0nEeRcln4/skkcsq0bo7bw+GimWZZC0tlJQfYta176ak++m0N0JDjJIMMpKJlOdz3VDKD3m68dBWhtndqbD4hIB9a0luzZRYP1tfhY8enGrdsYXR5G/c0LLqL4cjl13LTv8AY4Yb5vFAWjdV4jgIxwGvPMAfSqgu38QMv1lyuqkqpI0tppUjvNurioF7RmOJUDVlLMUPQgkm1+Y/ZVjx3ybRsi9nM0cmUBgwzoWt3ragrrfrVauNFNaU2n7lWuzTVVxUnnOd8FSwO1TJJ2WKnaJHURs+RcwHLNm1t1PlXVN2N2xg9ExM0iH7DZDHrwK2Fx6Gt/Dq3ZosuV2CqG0zKWAsSLit2AWAAAAGgAFgAOQFQT1sG+Stf6ZlavUuxYisL0/iPWK9g+nxqFxGzhLJGzHuo2cAXHesNTyNsotppc1N4v2D6fGtGOu3LljsZp93VwrRRRI9swve3iSfTyGlWaojA+0Kl61OGPNbfuQ29RSlK0iMUpSgFKUoBSlKA1ccfZ9a1wazbQ+z61qq1Ymtni7BPBfCaON3fw00hklgjdynZlmW5KfdPhXzGbvYWWNYpII3jVi6oVuoc3JYDqcx99SYNfDULm8dTpIgp93cLYL2EdhmAGXSzkM49SoPpWni93sLI0rPBGzTACQldXtwufQe6rFKt+Fa0uHYcqydQ793Bv6FmHL3NOKFUUKgCqoACjQADgAKXr0xrGTXn5ZbeS3FGeNq9PWCNq3cJBnPhVjT1StlyR6kU8R3ZjjhZ+HCseIgZLXA0vY21F9DY8r1g2vto6pBoBoWHMjp4V63f2g2IikSTVo7EHmVN/3ivRrhsYwfLJ82Ov7ESnLq1sfY2twrKWrWjashavPNtbFlxMyGtyGtGI1uxGrWle5XtR6xh7h9PjWnFWziz3D6fGtWFgCPEgDzrXUsor4NrYTEpEWuWKgkkZTcjmtzbyvpU9VP3LmLBRyVIwBfQDvch5cfLpVwrc4fHEH8yvZ1FKUrQIxSlKAUpSgFKUoDT2h9n1rRJrfx/wBn1rQavPcT+9yWKuhkVq9XrXzV9D1nLULoyXlMzyFI5HGpVWI8wCRVS2ZvPOdWKsOYaw91qtuHcEkHgRb31zXF4OTDzGMsBlPtHhbkw8bcq1aJ5qTidVwTbTL1BjoJ+fZt0P7jXs7Ia/HTrVOS8hDC+UcTwvU7hsW1411AL3Iv90G4+FV7dNp7ZZsjv7bEuJx8rJdcAgNmcX4kVo7w7S7KIpDz0ZuYHQVqYqbNHMt7ELp5knT/AKR76+JH2gBvcEC9SV11VfdRw/U55W95PJBNOAnt5TbgBr76k9xwxklYknuf+4WrJisFf7q+YuPdW3uqt2exBshU24XzaWH+uNTQxk7nL4GYy+poJdawzmxNYon1rx1vmZdUdiWiNbatWjCaz9pUlMsFaccnraDHsny6tY2568tPOqxg8XI6FpSQ2ZRYWsp+suFIuNBoSNSRy4VPbQf6mS9rZTxvbhztrby1qp7vIqxALdgGQaLkuQZQwAJNhfS1zoK3tLh1tlSxYZatzJLsRYCyRjTgfbtzPL4Vcqp25t83CwKpbS3N+A6Vca3dD5X8yrZ1FKUq6RilKUApSlAKUpQGpj/s+taLVubRPs+taRavPcSf2zRYr8pieseaskhrWdq8ze2p7FuCyZTJWhvbDmiWYC5Xut5HVT79PWsrSV923Llwo0vdh8Ca1uFXOXNF+h9nHDTRo7PiMig205CsO2YvrLDS0ZZPB1I/Soz5xPNBIcM5iAGhFizW0Nug461WNl4/EdokcnaFSxRyzlzbS0gJF014qSRWsoc0cjdSL41+0DtopcE+4j4mscW14IFWKQuzks2SNGdst9CQvAedZ8LFmjHaMDa1/HKdar8u7bSzSTRS2VnBzBipGXQKeotyr5BRzuHlrBaP9sQSIrglUbgWUjhW7seCNXDRnjxsdGB8Ki4yI4VhAGVRbXn1vUXHKYSTFdk0NgfYPHT/ACopJSyfOTMWiX23HlkNR+H41Nby6lT1F/fURCteZ4hDkvki7TLNSZJRnSvJlrE0mlYA+tUYyOcG3jDeJxpqDxFxw5gcR4c6ruxkbsj3lbMVDHLlIH1lyUuxXU2ANuluVTWKc9k+X2rG2tteWvnULDEFQoWjYIUS6WB0MoAa3B7Nqepr0Gin9ngp3rcsu5hJsfs5EA6aZrgC/iKuVVLdb2z0IVrXJsSX0sdb6annerbXoOHvMH8yjZ1FKUrQIxSlKAUpSgFKUoCI3hnyBD1J+FQ42gKfKPickUR6uR/0mqKu1fGvO8Rg3e2vY1tJpnZWmXdscKwSY0VT32t41s7cx6quHZAV7SPMRmLahiOPpWW9FKeWWf6dwaXqTsmOHWtnGMcRgZlj1kQZ18xx/ZeuevtY9alt0t4THOoPBtDVrQ6aVNmX0ex8vpfJt2PGzNo9llVuQCi2l9OQqfmxiyxWNgX14a6eNQO8OwzFiXC95L3UfaVW1AHUeFSY2jGEAYiNhYENp4AX/dWhKDTaK/MnhmnBtpYwyEMSNGWxzanTKOdTuzLqoChQzakMeF+WnOq7iwzlMlu7qGOtvKtxNpGEAyso6anX0rjlXY7lutiW23g8ozBypPIHn7qhtnNI7BAe6SMxHBugArYmxxxgGmRF66E+XurxBjQjqsfAW9PG1dySTOI5wWjeZ/rAOgqMU1J7yIGVZl4Ea1DYVWlVmSxCcdfC9ZOu0M7L213J6JLwke5JaxiWvLYKZlDALlNjfN1tbl41pY6CaKNpGC5Vtchutraeoqt/bLEuhKnH1N/Fy3jcXIup1GpGnEDrUdsNmKM3BiUPeXIVuZLNlPski2o628TExbYzGwNtG16WUm9SGy4HRDnDA5k1Y5rnvnje/wBoDW/C1zVvT1OqLjIramOGWzc8jtDYk3VSSeuZ7j9autUzdEntGBNyAg4kjTPwuKudb3DXmEvmZdvUUpStIiFKUoBSlKAUpSgOe/LHLlgg/rT/AIbVzPBM0siRqQC7KgJ4AsbXNdH+WwfwfD/1x/w2rkYv4/t9LVQvrTnlnr+E8j0iWUnuWb/Z6zSSRwOyiFhHI89lBkeTs4wgQEjMwPHwrbxG7RMYGZ+1AgFmOZVMhm7QWAvYdly8agTvDjM2bt5MwGW9he1766a6jjxrDDtjErbLLILZQOei5st7jX224/eNfFCC7Cym54xOO3ubu19hyYdGaR49H7MAMSXOVWuunDK4NZ9xsN2uLQdCDULjcdNN/Gu76ltfvEBSdB0UD0q2fJUtsSSdNOJ0+NfOVZ2I7swok5NNm9vViG+cyyX0DZVubaLpVf2h3ipdSwtpcaa8wKmGdZA1/aUkXYi9720qPxsEpHI+tVXJ5ZmQ5cLcikQ6FMyDmQSov042tUphcEbm6hjpqSTr51oQZg1iAba6661LYeAtr3RzH7x/rpXyTZ18K7m82dQNcg68R/8AtZ8IEZhYd/ibC4I8dfOtN8KWAF1FuFjp5camdl4dYlLMy+8elR4bPjlFLqWGaYfNHzqSsdjbqOY/ZVB2dtCPEq/YYNroLPaQWu6nLlBYEjuMbVavnCnB4rUXsBx865BsqYRzK0na9mGJYRsVY6ECxBGoJ+PWtCtZisnNCTUsMvhj78kZwT5r5kvKLKmbJltmsdY39KwY1VjhMsmFkyBArESqRcOBcDN424aXvrUZFtTBWOZcWTqA2dr21sCO08ajduYuOQIuH7dUAbOsjsQxuMumYjr76kaRLXCUpJGxh8bFLi4zBEYkykFSQbmzc+HMDXpXQNix3yX4h8x4m51HPnr5eFcz2BHadNDz+BrpuyZOFYXEpuM0iXU1KLRYN14wBG32mVcx62B/zNWuqtu8hXslPEAD1trVprQ4NLmqk/cxtQsSFKUrZK4pSlAKUpQClKUBzr5ZyvY4XPcr24zAcSuRswHja9UmX5kzSs7x6MDEIlZF7O5KgrbvPfKGDcq7FvNu3DjkRJ81kbMMrZdbEa+hqvfRVgfxfzP0rpYKdtVjm3HoUbFLsyV2ZnCDMgAQMvd7Qlza1jdD0uLCozZMOAZWadmQmXuoGYkRAjQtbW4J1tcWrpn0VYH8X8z9KfRVgfxfzP0psRum5vOEULBRbPcogsudsrXZiw7QQ2ALC1ge1GbQi3jWM4HZlyGkPtRiwZ2AFx2mViO8LE62uCPKug/RVgfxfzP0p9FWB/F/M/SmwdNr7I5suF2e0SMWKuUlJXM5CNlBiB5sQbjQi/GtrFRbNkLHMEsstsuYMz5vqzYDKBa2nO56Vf8A6KsD+L+Z+lPoqwP4v5n6U2Piot9Ec/WLZhIUsyqpk5tcqey72YLcm3aFV4XFq1Nl4XZ5iiM7uHJPa2JBUd62VQDf7Fv7V66X9FWB/F/M/Sn0VYH8X8z9KbDwLfRHO/m+zWW7EKwSMWRmIzZmEhuw1+z5g9eHgYfZp+8pzG13YgjNIFVjl0BAjYsNe8a6P9FWB/F/M/Sn0VYH8X8z9KbDwLfRHN4tnYApiHLkKJckLFjmsY8wIQC7DNpc208a2JMNswSACRipfU5nsECA2HPvNfUnTxroH0VYH8X8z9KfRVgfxfzP0plDwLV2RzzZ2ysG0UrvIQqTModmI7naII7IPauhYngRYWrKYdmFlXMQoZ7ku9yCIytyBwAMtupUX41fvoqwP4v5n6U+irA/i/mfpTKPvg246I5lFHAs+H+bsWuhz3uSH148tRrYcPGugbvYCSY9waDix4D/ADqUwXyaYKJ1cCQleRckHzFXCKIKAqgADQAaAVm6vQR1FqlJ7I0dJZOmtxfXJrYHALGOp6n93StylKuVVQqjywWEJScnlilKVIfBSlKAUpSgFKUoBSlKAUpSgFKUoBSlKAUpSgFKUoBSlKAUpSgFKUoBSlKAUpSgFKUo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8195" name="Picture 3"/>
          <p:cNvPicPr>
            <a:picLocks noChangeAspect="1" noChangeArrowheads="1"/>
          </p:cNvPicPr>
          <p:nvPr/>
        </p:nvPicPr>
        <p:blipFill>
          <a:blip r:embed="rId11"/>
          <a:srcRect/>
          <a:stretch>
            <a:fillRect/>
          </a:stretch>
        </p:blipFill>
        <p:spPr bwMode="auto">
          <a:xfrm>
            <a:off x="5783356" y="3572435"/>
            <a:ext cx="1711138" cy="1711138"/>
          </a:xfrm>
          <a:prstGeom prst="rect">
            <a:avLst/>
          </a:prstGeom>
          <a:noFill/>
          <a:ln w="9525">
            <a:noFill/>
            <a:miter lim="800000"/>
            <a:headEnd/>
            <a:tailEnd/>
          </a:ln>
          <a:effectLst/>
        </p:spPr>
      </p:pic>
    </p:spTree>
    <p:extLst>
      <p:ext uri="{BB962C8B-B14F-4D97-AF65-F5344CB8AC3E}">
        <p14:creationId xmlns:p14="http://schemas.microsoft.com/office/powerpoint/2010/main" val="14228326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65563" y="110293"/>
            <a:ext cx="7543800" cy="1450757"/>
          </a:xfrm>
        </p:spPr>
        <p:txBody>
          <a:bodyPr/>
          <a:lstStyle/>
          <a:p>
            <a:r>
              <a:rPr lang="en-US" dirty="0" smtClean="0"/>
              <a:t>Introduction </a:t>
            </a:r>
            <a:endParaRPr lang="en-US" dirty="0"/>
          </a:p>
        </p:txBody>
      </p:sp>
      <p:sp>
        <p:nvSpPr>
          <p:cNvPr id="4" name="Marcador de número de diapositiva 3"/>
          <p:cNvSpPr>
            <a:spLocks noGrp="1"/>
          </p:cNvSpPr>
          <p:nvPr>
            <p:ph type="sldNum" sz="quarter" idx="12"/>
          </p:nvPr>
        </p:nvSpPr>
        <p:spPr/>
        <p:txBody>
          <a:bodyPr/>
          <a:lstStyle/>
          <a:p>
            <a:fld id="{1C00F2A9-5FBD-400B-8263-CF1A91A4DFFC}" type="slidenum">
              <a:rPr lang="en-US" smtClean="0"/>
              <a:pPr/>
              <a:t>4</a:t>
            </a:fld>
            <a:endParaRPr lang="en-US"/>
          </a:p>
        </p:txBody>
      </p:sp>
      <p:pic>
        <p:nvPicPr>
          <p:cNvPr id="5" name="Imagen 5"/>
          <p:cNvPicPr>
            <a:picLocks noChangeAspect="1"/>
          </p:cNvPicPr>
          <p:nvPr/>
        </p:nvPicPr>
        <p:blipFill rotWithShape="1">
          <a:blip r:embed="rId3" cstate="print">
            <a:extLst>
              <a:ext uri="{28A0092B-C50C-407E-A947-70E740481C1C}">
                <a14:useLocalDpi xmlns:a14="http://schemas.microsoft.com/office/drawing/2010/main" val="0"/>
              </a:ext>
            </a:extLst>
          </a:blip>
          <a:srcRect l="18179"/>
          <a:stretch/>
        </p:blipFill>
        <p:spPr>
          <a:xfrm>
            <a:off x="0" y="1816881"/>
            <a:ext cx="1080000" cy="989965"/>
          </a:xfrm>
          <a:prstGeom prst="rect">
            <a:avLst/>
          </a:prstGeom>
          <a:ln>
            <a:noFill/>
          </a:ln>
          <a:effectLst>
            <a:softEdge rad="112500"/>
          </a:effectLst>
        </p:spPr>
      </p:pic>
      <p:pic>
        <p:nvPicPr>
          <p:cNvPr id="6"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 y="2778791"/>
            <a:ext cx="1080000" cy="810000"/>
          </a:xfrm>
          <a:prstGeom prst="rect">
            <a:avLst/>
          </a:prstGeom>
          <a:ln>
            <a:noFill/>
          </a:ln>
          <a:effectLst>
            <a:softEdge rad="112500"/>
          </a:effectLst>
        </p:spPr>
      </p:pic>
      <p:pic>
        <p:nvPicPr>
          <p:cNvPr id="7"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455726"/>
            <a:ext cx="1080000" cy="806667"/>
          </a:xfrm>
          <a:prstGeom prst="rect">
            <a:avLst/>
          </a:prstGeom>
          <a:ln>
            <a:noFill/>
          </a:ln>
          <a:effectLst>
            <a:softEdge rad="112500"/>
          </a:effectLst>
        </p:spPr>
      </p:pic>
      <p:pic>
        <p:nvPicPr>
          <p:cNvPr id="8" name="Imagen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74" y="4120721"/>
            <a:ext cx="1080000" cy="810000"/>
          </a:xfrm>
          <a:prstGeom prst="rect">
            <a:avLst/>
          </a:prstGeom>
          <a:ln>
            <a:noFill/>
          </a:ln>
          <a:effectLst>
            <a:softEdge rad="112500"/>
          </a:effectLst>
        </p:spPr>
      </p:pic>
      <p:pic>
        <p:nvPicPr>
          <p:cNvPr id="9" name="Picture 5" descr="http://www.pesticidereform.org/img/original/chlordiazinon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 y="4880755"/>
            <a:ext cx="1080000" cy="81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9 Rectángulo redondeado"/>
          <p:cNvSpPr/>
          <p:nvPr/>
        </p:nvSpPr>
        <p:spPr>
          <a:xfrm>
            <a:off x="1300264" y="1876903"/>
            <a:ext cx="2642892" cy="823301"/>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2000" b="1" dirty="0" err="1" smtClean="0"/>
              <a:t>Actinobacteria</a:t>
            </a:r>
            <a:r>
              <a:rPr lang="es-ES" sz="2000" b="1" dirty="0" smtClean="0"/>
              <a:t> </a:t>
            </a:r>
            <a:r>
              <a:rPr lang="es-ES" sz="2000" b="1" dirty="0" err="1" smtClean="0"/>
              <a:t>or</a:t>
            </a:r>
            <a:r>
              <a:rPr lang="es-ES" sz="2000" b="1" dirty="0" smtClean="0"/>
              <a:t> </a:t>
            </a:r>
            <a:r>
              <a:rPr lang="es-ES" sz="2000" b="1" dirty="0" err="1" smtClean="0"/>
              <a:t>Actinomycete</a:t>
            </a:r>
            <a:endParaRPr lang="es-ES" sz="2000" b="1" dirty="0"/>
          </a:p>
        </p:txBody>
      </p:sp>
      <p:sp>
        <p:nvSpPr>
          <p:cNvPr id="11" name="10 Rectángulo redondeado"/>
          <p:cNvSpPr/>
          <p:nvPr/>
        </p:nvSpPr>
        <p:spPr>
          <a:xfrm>
            <a:off x="1553065" y="4930721"/>
            <a:ext cx="1927274" cy="61897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smtClean="0"/>
              <a:t>Environmental Science </a:t>
            </a:r>
            <a:endParaRPr lang="en-US" sz="2000" b="1" dirty="0"/>
          </a:p>
        </p:txBody>
      </p:sp>
      <p:sp>
        <p:nvSpPr>
          <p:cNvPr id="12" name="10 Rectángulo redondeado"/>
          <p:cNvSpPr/>
          <p:nvPr/>
        </p:nvSpPr>
        <p:spPr>
          <a:xfrm>
            <a:off x="1553065" y="3952904"/>
            <a:ext cx="1927274" cy="61897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smtClean="0"/>
              <a:t>Agriculture </a:t>
            </a:r>
            <a:endParaRPr lang="en-US" sz="2000" b="1" dirty="0"/>
          </a:p>
        </p:txBody>
      </p:sp>
      <p:sp>
        <p:nvSpPr>
          <p:cNvPr id="13" name="10 Rectángulo redondeado"/>
          <p:cNvSpPr/>
          <p:nvPr/>
        </p:nvSpPr>
        <p:spPr>
          <a:xfrm>
            <a:off x="1509587" y="2996804"/>
            <a:ext cx="1927274" cy="6189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Medicine</a:t>
            </a:r>
            <a:endParaRPr lang="en-US" sz="2000" b="1" dirty="0"/>
          </a:p>
        </p:txBody>
      </p:sp>
      <p:pic>
        <p:nvPicPr>
          <p:cNvPr id="25" name="Imagen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19391" y="147062"/>
            <a:ext cx="2115288" cy="1586465"/>
          </a:xfrm>
          <a:prstGeom prst="ellipse">
            <a:avLst/>
          </a:prstGeom>
          <a:ln>
            <a:noFill/>
          </a:ln>
          <a:effectLst>
            <a:softEdge rad="112500"/>
          </a:effectLst>
        </p:spPr>
      </p:pic>
      <p:sp>
        <p:nvSpPr>
          <p:cNvPr id="26" name="Rectángulo redondeado 25"/>
          <p:cNvSpPr/>
          <p:nvPr/>
        </p:nvSpPr>
        <p:spPr>
          <a:xfrm>
            <a:off x="4458113" y="1888480"/>
            <a:ext cx="2137272" cy="76055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err="1" smtClean="0"/>
              <a:t>Physiologial</a:t>
            </a:r>
            <a:r>
              <a:rPr lang="en-US" dirty="0" smtClean="0"/>
              <a:t> and biochemical characteristic</a:t>
            </a:r>
            <a:endParaRPr lang="en-US" dirty="0"/>
          </a:p>
        </p:txBody>
      </p:sp>
      <p:cxnSp>
        <p:nvCxnSpPr>
          <p:cNvPr id="31" name="Conector angular 30"/>
          <p:cNvCxnSpPr>
            <a:stCxn id="10" idx="1"/>
            <a:endCxn id="13" idx="1"/>
          </p:cNvCxnSpPr>
          <p:nvPr/>
        </p:nvCxnSpPr>
        <p:spPr>
          <a:xfrm rot="10800000" flipH="1" flipV="1">
            <a:off x="1300263" y="2288553"/>
            <a:ext cx="209323" cy="1017739"/>
          </a:xfrm>
          <a:prstGeom prst="bentConnector3">
            <a:avLst>
              <a:gd name="adj1" fmla="val -109209"/>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33" name="Conector angular 32"/>
          <p:cNvCxnSpPr>
            <a:stCxn id="10" idx="1"/>
            <a:endCxn id="12" idx="1"/>
          </p:cNvCxnSpPr>
          <p:nvPr/>
        </p:nvCxnSpPr>
        <p:spPr>
          <a:xfrm rot="10800000" flipH="1" flipV="1">
            <a:off x="1300263" y="2288553"/>
            <a:ext cx="252801" cy="1973839"/>
          </a:xfrm>
          <a:prstGeom prst="bentConnector3">
            <a:avLst>
              <a:gd name="adj1" fmla="val -90427"/>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37" name="Conector angular 36"/>
          <p:cNvCxnSpPr>
            <a:stCxn id="10" idx="1"/>
            <a:endCxn id="11" idx="1"/>
          </p:cNvCxnSpPr>
          <p:nvPr/>
        </p:nvCxnSpPr>
        <p:spPr>
          <a:xfrm rot="10800000" flipH="1" flipV="1">
            <a:off x="1300263" y="2288554"/>
            <a:ext cx="252801" cy="2951656"/>
          </a:xfrm>
          <a:prstGeom prst="bentConnector3">
            <a:avLst>
              <a:gd name="adj1" fmla="val -90427"/>
            </a:avLst>
          </a:prstGeom>
          <a:ln>
            <a:tailEnd type="triangle"/>
          </a:ln>
        </p:spPr>
        <p:style>
          <a:lnRef idx="3">
            <a:schemeClr val="accent6"/>
          </a:lnRef>
          <a:fillRef idx="0">
            <a:schemeClr val="accent6"/>
          </a:fillRef>
          <a:effectRef idx="2">
            <a:schemeClr val="accent6"/>
          </a:effectRef>
          <a:fontRef idx="minor">
            <a:schemeClr val="tx1"/>
          </a:fontRef>
        </p:style>
      </p:cxnSp>
      <p:sp>
        <p:nvSpPr>
          <p:cNvPr id="27" name="10 Rectángulo redondeado"/>
          <p:cNvSpPr/>
          <p:nvPr/>
        </p:nvSpPr>
        <p:spPr>
          <a:xfrm>
            <a:off x="3908839" y="3788185"/>
            <a:ext cx="1927274" cy="61897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smtClean="0"/>
              <a:t>Pesticide degradation  </a:t>
            </a:r>
            <a:endParaRPr lang="en-US" sz="2000" b="1" dirty="0"/>
          </a:p>
        </p:txBody>
      </p:sp>
      <p:sp>
        <p:nvSpPr>
          <p:cNvPr id="15" name="Flecha doblada hacia arriba 14"/>
          <p:cNvSpPr/>
          <p:nvPr/>
        </p:nvSpPr>
        <p:spPr>
          <a:xfrm>
            <a:off x="3616692" y="4463694"/>
            <a:ext cx="1397109" cy="76055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26" name="Picture 6" descr="http://www.pesticideinfo.org/ChemGifs/PC32949.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65652" y="4809035"/>
            <a:ext cx="880252" cy="969267"/>
          </a:xfrm>
          <a:prstGeom prst="rect">
            <a:avLst/>
          </a:prstGeom>
          <a:noFill/>
          <a:extLst>
            <a:ext uri="{909E8E84-426E-40DD-AFC4-6F175D3DCCD1}">
              <a14:hiddenFill xmlns:a14="http://schemas.microsoft.com/office/drawing/2010/main">
                <a:solidFill>
                  <a:srgbClr val="FFFFFF"/>
                </a:solidFill>
              </a14:hiddenFill>
            </a:ext>
          </a:extLst>
        </p:spPr>
      </p:pic>
      <p:pic>
        <p:nvPicPr>
          <p:cNvPr id="30728" name="Picture 8" descr="http://www.pesticideinfo.org/ChemGifs/PC33392.gi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06152" y="5498229"/>
            <a:ext cx="1397490" cy="744225"/>
          </a:xfrm>
          <a:prstGeom prst="rect">
            <a:avLst/>
          </a:prstGeom>
          <a:noFill/>
          <a:extLst>
            <a:ext uri="{909E8E84-426E-40DD-AFC4-6F175D3DCCD1}">
              <a14:hiddenFill xmlns:a14="http://schemas.microsoft.com/office/drawing/2010/main">
                <a:solidFill>
                  <a:srgbClr val="FFFFFF"/>
                </a:solidFill>
              </a14:hiddenFill>
            </a:ext>
          </a:extLst>
        </p:spPr>
      </p:pic>
      <p:pic>
        <p:nvPicPr>
          <p:cNvPr id="30730" name="Picture 10" descr="http://www.pesticideinfo.org/ChemGifs/PC33293.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45044" y="4152055"/>
            <a:ext cx="1669061" cy="694987"/>
          </a:xfrm>
          <a:prstGeom prst="rect">
            <a:avLst/>
          </a:prstGeom>
          <a:noFill/>
          <a:extLst>
            <a:ext uri="{909E8E84-426E-40DD-AFC4-6F175D3DCCD1}">
              <a14:hiddenFill xmlns:a14="http://schemas.microsoft.com/office/drawing/2010/main">
                <a:solidFill>
                  <a:srgbClr val="FFFFFF"/>
                </a:solidFill>
              </a14:hiddenFill>
            </a:ext>
          </a:extLst>
        </p:spPr>
      </p:pic>
      <p:pic>
        <p:nvPicPr>
          <p:cNvPr id="30732" name="Picture 12" descr="http://www.pesticideinfo.org/ChemGifs/PC35160.gi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58108" y="4571882"/>
            <a:ext cx="1144687" cy="864604"/>
          </a:xfrm>
          <a:prstGeom prst="rect">
            <a:avLst/>
          </a:prstGeom>
          <a:noFill/>
          <a:extLst>
            <a:ext uri="{909E8E84-426E-40DD-AFC4-6F175D3DCCD1}">
              <a14:hiddenFill xmlns:a14="http://schemas.microsoft.com/office/drawing/2010/main">
                <a:solidFill>
                  <a:srgbClr val="FFFFFF"/>
                </a:solidFill>
              </a14:hiddenFill>
            </a:ext>
          </a:extLst>
        </p:spPr>
      </p:pic>
      <p:sp>
        <p:nvSpPr>
          <p:cNvPr id="16" name="Flecha derecha 15"/>
          <p:cNvSpPr/>
          <p:nvPr/>
        </p:nvSpPr>
        <p:spPr>
          <a:xfrm>
            <a:off x="4021157" y="2060154"/>
            <a:ext cx="436956" cy="3305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10 Rectángulo redondeado"/>
          <p:cNvSpPr/>
          <p:nvPr/>
        </p:nvSpPr>
        <p:spPr>
          <a:xfrm>
            <a:off x="6491427" y="3091054"/>
            <a:ext cx="1927274" cy="618978"/>
          </a:xfrm>
          <a:prstGeom prst="round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50000" t="50000" r="50000" b="50000"/>
            </a:path>
            <a:tileRect/>
          </a:gra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b="1" dirty="0" smtClean="0"/>
              <a:t>Bioremediation</a:t>
            </a:r>
            <a:endParaRPr lang="en-US" sz="2000" b="1" dirty="0"/>
          </a:p>
        </p:txBody>
      </p:sp>
      <p:cxnSp>
        <p:nvCxnSpPr>
          <p:cNvPr id="19" name="Conector angular 18"/>
          <p:cNvCxnSpPr>
            <a:stCxn id="26" idx="3"/>
            <a:endCxn id="34" idx="0"/>
          </p:cNvCxnSpPr>
          <p:nvPr/>
        </p:nvCxnSpPr>
        <p:spPr>
          <a:xfrm>
            <a:off x="6595385" y="2268756"/>
            <a:ext cx="859679" cy="82229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ector angular 22"/>
          <p:cNvCxnSpPr>
            <a:stCxn id="27" idx="3"/>
            <a:endCxn id="34" idx="2"/>
          </p:cNvCxnSpPr>
          <p:nvPr/>
        </p:nvCxnSpPr>
        <p:spPr>
          <a:xfrm flipV="1">
            <a:off x="5836113" y="3710032"/>
            <a:ext cx="1618951" cy="38764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873177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circle(in)">
                                      <p:cBhvr>
                                        <p:cTn id="7" dur="2000"/>
                                        <p:tgtEl>
                                          <p:spTgt spid="3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ircle(in)">
                                      <p:cBhvr>
                                        <p:cTn id="10" dur="2000"/>
                                        <p:tgtEl>
                                          <p:spTgt spid="13"/>
                                        </p:tgtEl>
                                      </p:cBhvr>
                                    </p:animEffect>
                                  </p:childTnLst>
                                </p:cTn>
                              </p:par>
                            </p:childTnLst>
                          </p:cTn>
                        </p:par>
                        <p:par>
                          <p:cTn id="11" fill="hold">
                            <p:stCondLst>
                              <p:cond delay="2000"/>
                            </p:stCondLst>
                            <p:childTnLst>
                              <p:par>
                                <p:cTn id="12" presetID="21" presetClass="entr" presetSubtype="1" fill="hold" nodeType="after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wheel(1)">
                                      <p:cBhvr>
                                        <p:cTn id="14" dur="2000"/>
                                        <p:tgtEl>
                                          <p:spTgt spid="33"/>
                                        </p:tgtEl>
                                      </p:cBhvr>
                                    </p:animEffect>
                                  </p:childTnLst>
                                </p:cTn>
                              </p:par>
                            </p:childTnLst>
                          </p:cTn>
                        </p:par>
                        <p:par>
                          <p:cTn id="15" fill="hold">
                            <p:stCondLst>
                              <p:cond delay="4000"/>
                            </p:stCondLst>
                            <p:childTnLst>
                              <p:par>
                                <p:cTn id="16" presetID="21" presetClass="entr" presetSubtype="1"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heel(1)">
                                      <p:cBhvr>
                                        <p:cTn id="18" dur="2000"/>
                                        <p:tgtEl>
                                          <p:spTgt spid="12"/>
                                        </p:tgtEl>
                                      </p:cBhvr>
                                    </p:animEffect>
                                  </p:childTnLst>
                                </p:cTn>
                              </p:par>
                            </p:childTnLst>
                          </p:cTn>
                        </p:par>
                        <p:par>
                          <p:cTn id="19" fill="hold">
                            <p:stCondLst>
                              <p:cond delay="6000"/>
                            </p:stCondLst>
                            <p:childTnLst>
                              <p:par>
                                <p:cTn id="20" presetID="21" presetClass="entr" presetSubtype="1" fill="hold" nodeType="after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heel(1)">
                                      <p:cBhvr>
                                        <p:cTn id="22" dur="2000"/>
                                        <p:tgtEl>
                                          <p:spTgt spid="37"/>
                                        </p:tgtEl>
                                      </p:cBhvr>
                                    </p:animEffect>
                                  </p:childTnLst>
                                </p:cTn>
                              </p:par>
                            </p:childTnLst>
                          </p:cTn>
                        </p:par>
                        <p:par>
                          <p:cTn id="23" fill="hold">
                            <p:stCondLst>
                              <p:cond delay="8000"/>
                            </p:stCondLst>
                            <p:childTnLst>
                              <p:par>
                                <p:cTn id="24" presetID="6"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ircle(in)">
                                      <p:cBhvr>
                                        <p:cTn id="26" dur="2000"/>
                                        <p:tgtEl>
                                          <p:spTgt spid="11"/>
                                        </p:tgtEl>
                                      </p:cBhvr>
                                    </p:animEffect>
                                  </p:childTnLst>
                                </p:cTn>
                              </p:par>
                            </p:childTnLst>
                          </p:cTn>
                        </p:par>
                        <p:par>
                          <p:cTn id="27" fill="hold">
                            <p:stCondLst>
                              <p:cond delay="10000"/>
                            </p:stCondLst>
                            <p:childTnLst>
                              <p:par>
                                <p:cTn id="28" presetID="6" presetClass="entr" presetSubtype="16"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circle(in)">
                                      <p:cBhvr>
                                        <p:cTn id="30" dur="2000"/>
                                        <p:tgtEl>
                                          <p:spTgt spid="15"/>
                                        </p:tgtEl>
                                      </p:cBhvr>
                                    </p:animEffect>
                                  </p:childTnLst>
                                </p:cTn>
                              </p:par>
                            </p:childTnLst>
                          </p:cTn>
                        </p:par>
                        <p:par>
                          <p:cTn id="31" fill="hold">
                            <p:stCondLst>
                              <p:cond delay="12000"/>
                            </p:stCondLst>
                            <p:childTnLst>
                              <p:par>
                                <p:cTn id="32" presetID="6" presetClass="entr" presetSubtype="16" fill="hold" grpId="0"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circle(in)">
                                      <p:cBhvr>
                                        <p:cTn id="34" dur="2000"/>
                                        <p:tgtEl>
                                          <p:spTgt spid="27"/>
                                        </p:tgtEl>
                                      </p:cBhvr>
                                    </p:animEffect>
                                  </p:childTnLst>
                                </p:cTn>
                              </p:par>
                            </p:childTnLst>
                          </p:cTn>
                        </p:par>
                        <p:par>
                          <p:cTn id="35" fill="hold">
                            <p:stCondLst>
                              <p:cond delay="14000"/>
                            </p:stCondLst>
                            <p:childTnLst>
                              <p:par>
                                <p:cTn id="36" presetID="14" presetClass="entr" presetSubtype="10" fill="hold" nodeType="afterEffect">
                                  <p:stCondLst>
                                    <p:cond delay="0"/>
                                  </p:stCondLst>
                                  <p:childTnLst>
                                    <p:set>
                                      <p:cBhvr>
                                        <p:cTn id="37" dur="1" fill="hold">
                                          <p:stCondLst>
                                            <p:cond delay="0"/>
                                          </p:stCondLst>
                                        </p:cTn>
                                        <p:tgtEl>
                                          <p:spTgt spid="30726"/>
                                        </p:tgtEl>
                                        <p:attrNameLst>
                                          <p:attrName>style.visibility</p:attrName>
                                        </p:attrNameLst>
                                      </p:cBhvr>
                                      <p:to>
                                        <p:strVal val="visible"/>
                                      </p:to>
                                    </p:set>
                                    <p:animEffect transition="in" filter="randombar(horizontal)">
                                      <p:cBhvr>
                                        <p:cTn id="38" dur="500"/>
                                        <p:tgtEl>
                                          <p:spTgt spid="30726"/>
                                        </p:tgtEl>
                                      </p:cBhvr>
                                    </p:animEffect>
                                  </p:childTnLst>
                                </p:cTn>
                              </p:par>
                            </p:childTnLst>
                          </p:cTn>
                        </p:par>
                        <p:par>
                          <p:cTn id="39" fill="hold">
                            <p:stCondLst>
                              <p:cond delay="14500"/>
                            </p:stCondLst>
                            <p:childTnLst>
                              <p:par>
                                <p:cTn id="40" presetID="14" presetClass="entr" presetSubtype="10" fill="hold" nodeType="afterEffect">
                                  <p:stCondLst>
                                    <p:cond delay="0"/>
                                  </p:stCondLst>
                                  <p:childTnLst>
                                    <p:set>
                                      <p:cBhvr>
                                        <p:cTn id="41" dur="1" fill="hold">
                                          <p:stCondLst>
                                            <p:cond delay="0"/>
                                          </p:stCondLst>
                                        </p:cTn>
                                        <p:tgtEl>
                                          <p:spTgt spid="30728"/>
                                        </p:tgtEl>
                                        <p:attrNameLst>
                                          <p:attrName>style.visibility</p:attrName>
                                        </p:attrNameLst>
                                      </p:cBhvr>
                                      <p:to>
                                        <p:strVal val="visible"/>
                                      </p:to>
                                    </p:set>
                                    <p:animEffect transition="in" filter="randombar(horizontal)">
                                      <p:cBhvr>
                                        <p:cTn id="42" dur="500"/>
                                        <p:tgtEl>
                                          <p:spTgt spid="30728"/>
                                        </p:tgtEl>
                                      </p:cBhvr>
                                    </p:animEffect>
                                  </p:childTnLst>
                                </p:cTn>
                              </p:par>
                            </p:childTnLst>
                          </p:cTn>
                        </p:par>
                        <p:par>
                          <p:cTn id="43" fill="hold">
                            <p:stCondLst>
                              <p:cond delay="15000"/>
                            </p:stCondLst>
                            <p:childTnLst>
                              <p:par>
                                <p:cTn id="44" presetID="14" presetClass="entr" presetSubtype="10" fill="hold" nodeType="afterEffect">
                                  <p:stCondLst>
                                    <p:cond delay="0"/>
                                  </p:stCondLst>
                                  <p:childTnLst>
                                    <p:set>
                                      <p:cBhvr>
                                        <p:cTn id="45" dur="1" fill="hold">
                                          <p:stCondLst>
                                            <p:cond delay="0"/>
                                          </p:stCondLst>
                                        </p:cTn>
                                        <p:tgtEl>
                                          <p:spTgt spid="30730"/>
                                        </p:tgtEl>
                                        <p:attrNameLst>
                                          <p:attrName>style.visibility</p:attrName>
                                        </p:attrNameLst>
                                      </p:cBhvr>
                                      <p:to>
                                        <p:strVal val="visible"/>
                                      </p:to>
                                    </p:set>
                                    <p:animEffect transition="in" filter="randombar(horizontal)">
                                      <p:cBhvr>
                                        <p:cTn id="46" dur="500"/>
                                        <p:tgtEl>
                                          <p:spTgt spid="30730"/>
                                        </p:tgtEl>
                                      </p:cBhvr>
                                    </p:animEffect>
                                  </p:childTnLst>
                                </p:cTn>
                              </p:par>
                            </p:childTnLst>
                          </p:cTn>
                        </p:par>
                        <p:par>
                          <p:cTn id="47" fill="hold">
                            <p:stCondLst>
                              <p:cond delay="15500"/>
                            </p:stCondLst>
                            <p:childTnLst>
                              <p:par>
                                <p:cTn id="48" presetID="14" presetClass="entr" presetSubtype="10" fill="hold" nodeType="afterEffect">
                                  <p:stCondLst>
                                    <p:cond delay="0"/>
                                  </p:stCondLst>
                                  <p:childTnLst>
                                    <p:set>
                                      <p:cBhvr>
                                        <p:cTn id="49" dur="1" fill="hold">
                                          <p:stCondLst>
                                            <p:cond delay="0"/>
                                          </p:stCondLst>
                                        </p:cTn>
                                        <p:tgtEl>
                                          <p:spTgt spid="30732"/>
                                        </p:tgtEl>
                                        <p:attrNameLst>
                                          <p:attrName>style.visibility</p:attrName>
                                        </p:attrNameLst>
                                      </p:cBhvr>
                                      <p:to>
                                        <p:strVal val="visible"/>
                                      </p:to>
                                    </p:set>
                                    <p:animEffect transition="in" filter="randombar(horizontal)">
                                      <p:cBhvr>
                                        <p:cTn id="50" dur="500"/>
                                        <p:tgtEl>
                                          <p:spTgt spid="30732"/>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heel(1)">
                                      <p:cBhvr>
                                        <p:cTn id="55" dur="2000"/>
                                        <p:tgtEl>
                                          <p:spTgt spid="16"/>
                                        </p:tgtEl>
                                      </p:cBhvr>
                                    </p:animEffect>
                                  </p:childTnLst>
                                </p:cTn>
                              </p:par>
                              <p:par>
                                <p:cTn id="56" presetID="21" presetClass="entr" presetSubtype="1"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heel(1)">
                                      <p:cBhvr>
                                        <p:cTn id="58" dur="2000"/>
                                        <p:tgtEl>
                                          <p:spTgt spid="26"/>
                                        </p:tgtEl>
                                      </p:cBhvr>
                                    </p:animEffect>
                                  </p:childTnLst>
                                </p:cTn>
                              </p:par>
                            </p:childTnLst>
                          </p:cTn>
                        </p:par>
                        <p:par>
                          <p:cTn id="59" fill="hold">
                            <p:stCondLst>
                              <p:cond delay="2000"/>
                            </p:stCondLst>
                            <p:childTnLst>
                              <p:par>
                                <p:cTn id="60" presetID="21" presetClass="entr" presetSubtype="1"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heel(1)">
                                      <p:cBhvr>
                                        <p:cTn id="62" dur="2000"/>
                                        <p:tgtEl>
                                          <p:spTgt spid="19"/>
                                        </p:tgtEl>
                                      </p:cBhvr>
                                    </p:animEffect>
                                  </p:childTnLst>
                                </p:cTn>
                              </p:par>
                            </p:childTnLst>
                          </p:cTn>
                        </p:par>
                        <p:par>
                          <p:cTn id="63" fill="hold">
                            <p:stCondLst>
                              <p:cond delay="4000"/>
                            </p:stCondLst>
                            <p:childTnLst>
                              <p:par>
                                <p:cTn id="64" presetID="21" presetClass="entr" presetSubtype="1" fill="hold"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heel(1)">
                                      <p:cBhvr>
                                        <p:cTn id="66" dur="2000"/>
                                        <p:tgtEl>
                                          <p:spTgt spid="23"/>
                                        </p:tgtEl>
                                      </p:cBhvr>
                                    </p:animEffect>
                                  </p:childTnLst>
                                </p:cTn>
                              </p:par>
                            </p:childTnLst>
                          </p:cTn>
                        </p:par>
                        <p:par>
                          <p:cTn id="67" fill="hold">
                            <p:stCondLst>
                              <p:cond delay="6000"/>
                            </p:stCondLst>
                            <p:childTnLst>
                              <p:par>
                                <p:cTn id="68" presetID="21" presetClass="entr" presetSubtype="1"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heel(1)">
                                      <p:cBhvr>
                                        <p:cTn id="70"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26" grpId="0" animBg="1"/>
      <p:bldP spid="27" grpId="0" animBg="1"/>
      <p:bldP spid="15" grpId="0" animBg="1"/>
      <p:bldP spid="16" grpId="0" animBg="1"/>
      <p:bldP spid="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Objective </a:t>
            </a:r>
            <a:endParaRPr lang="en-US" dirty="0"/>
          </a:p>
        </p:txBody>
      </p:sp>
      <p:sp>
        <p:nvSpPr>
          <p:cNvPr id="3" name="Marcador de contenido 2"/>
          <p:cNvSpPr>
            <a:spLocks noGrp="1"/>
          </p:cNvSpPr>
          <p:nvPr>
            <p:ph idx="1"/>
          </p:nvPr>
        </p:nvSpPr>
        <p:spPr>
          <a:xfrm>
            <a:off x="822959" y="2237609"/>
            <a:ext cx="7543801" cy="1253726"/>
          </a:xfrm>
        </p:spPr>
        <p:txBody>
          <a:bodyPr>
            <a:normAutofit/>
          </a:bodyPr>
          <a:lstStyle/>
          <a:p>
            <a:r>
              <a:rPr lang="en-US" sz="3600" b="1" dirty="0" smtClean="0"/>
              <a:t>To select an actinobacteria consortium to enhance the </a:t>
            </a:r>
            <a:r>
              <a:rPr lang="en-US" sz="3600" b="1" dirty="0" err="1" smtClean="0"/>
              <a:t>diazinon</a:t>
            </a:r>
            <a:r>
              <a:rPr lang="en-US" sz="3600" b="1" dirty="0" smtClean="0"/>
              <a:t> degradation</a:t>
            </a:r>
            <a:endParaRPr lang="en-US" sz="3600" b="1" dirty="0"/>
          </a:p>
        </p:txBody>
      </p:sp>
      <p:sp>
        <p:nvSpPr>
          <p:cNvPr id="4" name="Marcador de número de diapositiva 3"/>
          <p:cNvSpPr>
            <a:spLocks noGrp="1"/>
          </p:cNvSpPr>
          <p:nvPr>
            <p:ph type="sldNum" sz="quarter" idx="12"/>
          </p:nvPr>
        </p:nvSpPr>
        <p:spPr/>
        <p:txBody>
          <a:bodyPr/>
          <a:lstStyle/>
          <a:p>
            <a:fld id="{1C00F2A9-5FBD-400B-8263-CF1A91A4DFFC}" type="slidenum">
              <a:rPr lang="en-US" smtClean="0"/>
              <a:pPr/>
              <a:t>5</a:t>
            </a:fld>
            <a:endParaRPr lang="en-US"/>
          </a:p>
        </p:txBody>
      </p:sp>
    </p:spTree>
    <p:extLst>
      <p:ext uri="{BB962C8B-B14F-4D97-AF65-F5344CB8AC3E}">
        <p14:creationId xmlns:p14="http://schemas.microsoft.com/office/powerpoint/2010/main" val="74400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Materials and Methods (1) </a:t>
            </a:r>
            <a:endParaRPr lang="en-US" dirty="0"/>
          </a:p>
        </p:txBody>
      </p:sp>
      <p:pic>
        <p:nvPicPr>
          <p:cNvPr id="5"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788" y="2154845"/>
            <a:ext cx="1674418" cy="1255814"/>
          </a:xfrm>
          <a:prstGeom prst="rect">
            <a:avLst/>
          </a:prstGeom>
          <a:ln>
            <a:noFill/>
          </a:ln>
          <a:effectLst>
            <a:softEdge rad="112500"/>
          </a:effectLst>
        </p:spPr>
      </p:pic>
      <p:sp>
        <p:nvSpPr>
          <p:cNvPr id="6" name="5 Rectángulo redondeado"/>
          <p:cNvSpPr/>
          <p:nvPr/>
        </p:nvSpPr>
        <p:spPr>
          <a:xfrm>
            <a:off x="1448773" y="2280059"/>
            <a:ext cx="4583877" cy="10687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n-US" dirty="0" err="1" smtClean="0"/>
              <a:t>Organophosphorus</a:t>
            </a:r>
            <a:r>
              <a:rPr lang="en-US" dirty="0" smtClean="0"/>
              <a:t>-degrading actinobacteria identified as </a:t>
            </a:r>
            <a:r>
              <a:rPr lang="en-US" i="1" dirty="0" smtClean="0"/>
              <a:t>Streptomyces </a:t>
            </a:r>
            <a:r>
              <a:rPr lang="en-US" dirty="0" smtClean="0"/>
              <a:t>sp. strains AC5, AC6, AC7, AC9, GA3, GA11, ISP4 and ISP13 were used</a:t>
            </a:r>
            <a:endParaRPr lang="es-ES" dirty="0"/>
          </a:p>
        </p:txBody>
      </p:sp>
      <p:sp>
        <p:nvSpPr>
          <p:cNvPr id="7" name="6 Rectángulo redondeado"/>
          <p:cNvSpPr/>
          <p:nvPr/>
        </p:nvSpPr>
        <p:spPr>
          <a:xfrm>
            <a:off x="748130" y="2422563"/>
            <a:ext cx="534390" cy="6768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b="1" dirty="0" smtClean="0"/>
              <a:t>1</a:t>
            </a:r>
            <a:endParaRPr lang="es-ES" sz="4000" b="1" dirty="0"/>
          </a:p>
        </p:txBody>
      </p:sp>
      <p:sp>
        <p:nvSpPr>
          <p:cNvPr id="8" name="7 Rectángulo redondeado"/>
          <p:cNvSpPr/>
          <p:nvPr/>
        </p:nvSpPr>
        <p:spPr>
          <a:xfrm>
            <a:off x="1446798" y="3524959"/>
            <a:ext cx="4583877" cy="10687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s-ES" dirty="0" smtClean="0"/>
              <a:t>Diazinon </a:t>
            </a:r>
            <a:r>
              <a:rPr lang="en-US" dirty="0" smtClean="0"/>
              <a:t>(</a:t>
            </a:r>
            <a:r>
              <a:rPr lang="en-US" i="1" dirty="0" smtClean="0"/>
              <a:t>O,O</a:t>
            </a:r>
            <a:r>
              <a:rPr lang="en-US" dirty="0" smtClean="0"/>
              <a:t>-diethyl-</a:t>
            </a:r>
            <a:r>
              <a:rPr lang="en-US" i="1" dirty="0" smtClean="0"/>
              <a:t>O</a:t>
            </a:r>
            <a:r>
              <a:rPr lang="en-US" dirty="0" smtClean="0"/>
              <a:t>-[2-isopropyl-4-methyl -6-pyrimidinyl] </a:t>
            </a:r>
            <a:r>
              <a:rPr lang="en-US" dirty="0" err="1" smtClean="0"/>
              <a:t>phosphorothioate</a:t>
            </a:r>
            <a:r>
              <a:rPr lang="en-US" dirty="0" smtClean="0"/>
              <a:t>)</a:t>
            </a:r>
          </a:p>
          <a:p>
            <a:pPr algn="just"/>
            <a:endParaRPr lang="es-ES" dirty="0"/>
          </a:p>
        </p:txBody>
      </p:sp>
      <p:sp>
        <p:nvSpPr>
          <p:cNvPr id="9" name="8 Rectángulo redondeado"/>
          <p:cNvSpPr/>
          <p:nvPr/>
        </p:nvSpPr>
        <p:spPr>
          <a:xfrm>
            <a:off x="746155" y="3667463"/>
            <a:ext cx="534390" cy="6768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b="1" dirty="0" smtClean="0"/>
              <a:t>2</a:t>
            </a:r>
            <a:endParaRPr lang="es-ES" sz="4000" b="1" dirty="0"/>
          </a:p>
        </p:txBody>
      </p:sp>
      <p:pic>
        <p:nvPicPr>
          <p:cNvPr id="9218" name="Picture 2" descr="http://www.pesticideinfo.org/ChemGifs/PC35079.gif"/>
          <p:cNvPicPr>
            <a:picLocks noChangeAspect="1" noChangeArrowheads="1"/>
          </p:cNvPicPr>
          <p:nvPr/>
        </p:nvPicPr>
        <p:blipFill>
          <a:blip r:embed="rId4"/>
          <a:srcRect/>
          <a:stretch>
            <a:fillRect/>
          </a:stretch>
        </p:blipFill>
        <p:spPr bwMode="auto">
          <a:xfrm>
            <a:off x="6196928" y="3349839"/>
            <a:ext cx="1900806" cy="1419020"/>
          </a:xfrm>
          <a:prstGeom prst="rect">
            <a:avLst/>
          </a:prstGeom>
          <a:noFill/>
        </p:spPr>
      </p:pic>
      <p:sp>
        <p:nvSpPr>
          <p:cNvPr id="10" name="7 Rectángulo redondeado"/>
          <p:cNvSpPr/>
          <p:nvPr/>
        </p:nvSpPr>
        <p:spPr>
          <a:xfrm>
            <a:off x="1424270" y="4687175"/>
            <a:ext cx="4583877" cy="10687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n-US" dirty="0"/>
              <a:t>2-isopropyl-6-methyl-4-pyrimidinol (IMHP)</a:t>
            </a:r>
            <a:endParaRPr lang="es-ES" dirty="0"/>
          </a:p>
        </p:txBody>
      </p:sp>
      <p:sp>
        <p:nvSpPr>
          <p:cNvPr id="11" name="8 Rectángulo redondeado"/>
          <p:cNvSpPr/>
          <p:nvPr/>
        </p:nvSpPr>
        <p:spPr>
          <a:xfrm>
            <a:off x="723627" y="4829679"/>
            <a:ext cx="534390" cy="6768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b="1" dirty="0" smtClean="0"/>
              <a:t>3</a:t>
            </a:r>
            <a:endParaRPr lang="es-ES" sz="4000" b="1" dirty="0"/>
          </a:p>
        </p:txBody>
      </p:sp>
      <p:pic>
        <p:nvPicPr>
          <p:cNvPr id="4" name="Imagen 3"/>
          <p:cNvPicPr>
            <a:picLocks noChangeAspect="1"/>
          </p:cNvPicPr>
          <p:nvPr/>
        </p:nvPicPr>
        <p:blipFill>
          <a:blip r:embed="rId5"/>
          <a:stretch>
            <a:fillRect/>
          </a:stretch>
        </p:blipFill>
        <p:spPr>
          <a:xfrm>
            <a:off x="6879854" y="4776442"/>
            <a:ext cx="1319929" cy="985022"/>
          </a:xfrm>
          <a:prstGeom prst="rect">
            <a:avLst/>
          </a:prstGeom>
        </p:spPr>
      </p:pic>
    </p:spTree>
    <p:extLst>
      <p:ext uri="{BB962C8B-B14F-4D97-AF65-F5344CB8AC3E}">
        <p14:creationId xmlns:p14="http://schemas.microsoft.com/office/powerpoint/2010/main" val="955003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ppt_x"/>
                                          </p:val>
                                        </p:tav>
                                        <p:tav tm="100000">
                                          <p:val>
                                            <p:strVal val="#ppt_x"/>
                                          </p:val>
                                        </p:tav>
                                      </p:tavLst>
                                    </p:anim>
                                    <p:anim calcmode="lin" valueType="num">
                                      <p:cBhvr additive="base">
                                        <p:cTn id="8" dur="2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ppt_x"/>
                                          </p:val>
                                        </p:tav>
                                        <p:tav tm="100000">
                                          <p:val>
                                            <p:strVal val="#ppt_x"/>
                                          </p:val>
                                        </p:tav>
                                      </p:tavLst>
                                    </p:anim>
                                    <p:anim calcmode="lin" valueType="num">
                                      <p:cBhvr additive="base">
                                        <p:cTn id="12" dur="2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218"/>
                                        </p:tgtEl>
                                        <p:attrNameLst>
                                          <p:attrName>style.visibility</p:attrName>
                                        </p:attrNameLst>
                                      </p:cBhvr>
                                      <p:to>
                                        <p:strVal val="visible"/>
                                      </p:to>
                                    </p:set>
                                    <p:anim calcmode="lin" valueType="num">
                                      <p:cBhvr additive="base">
                                        <p:cTn id="15" dur="2000" fill="hold"/>
                                        <p:tgtEl>
                                          <p:spTgt spid="9218"/>
                                        </p:tgtEl>
                                        <p:attrNameLst>
                                          <p:attrName>ppt_x</p:attrName>
                                        </p:attrNameLst>
                                      </p:cBhvr>
                                      <p:tavLst>
                                        <p:tav tm="0">
                                          <p:val>
                                            <p:strVal val="#ppt_x"/>
                                          </p:val>
                                        </p:tav>
                                        <p:tav tm="100000">
                                          <p:val>
                                            <p:strVal val="#ppt_x"/>
                                          </p:val>
                                        </p:tav>
                                      </p:tavLst>
                                    </p:anim>
                                    <p:anim calcmode="lin" valueType="num">
                                      <p:cBhvr additive="base">
                                        <p:cTn id="16" dur="2000" fill="hold"/>
                                        <p:tgtEl>
                                          <p:spTgt spid="92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000" fill="hold"/>
                                        <p:tgtEl>
                                          <p:spTgt spid="10"/>
                                        </p:tgtEl>
                                        <p:attrNameLst>
                                          <p:attrName>ppt_x</p:attrName>
                                        </p:attrNameLst>
                                      </p:cBhvr>
                                      <p:tavLst>
                                        <p:tav tm="0">
                                          <p:val>
                                            <p:strVal val="#ppt_x"/>
                                          </p:val>
                                        </p:tav>
                                        <p:tav tm="100000">
                                          <p:val>
                                            <p:strVal val="#ppt_x"/>
                                          </p:val>
                                        </p:tav>
                                      </p:tavLst>
                                    </p:anim>
                                    <p:anim calcmode="lin" valueType="num">
                                      <p:cBhvr additive="base">
                                        <p:cTn id="20" dur="20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2000" fill="hold"/>
                                        <p:tgtEl>
                                          <p:spTgt spid="11"/>
                                        </p:tgtEl>
                                        <p:attrNameLst>
                                          <p:attrName>ppt_x</p:attrName>
                                        </p:attrNameLst>
                                      </p:cBhvr>
                                      <p:tavLst>
                                        <p:tav tm="0">
                                          <p:val>
                                            <p:strVal val="#ppt_x"/>
                                          </p:val>
                                        </p:tav>
                                        <p:tav tm="100000">
                                          <p:val>
                                            <p:strVal val="#ppt_x"/>
                                          </p:val>
                                        </p:tav>
                                      </p:tavLst>
                                    </p:anim>
                                    <p:anim calcmode="lin" valueType="num">
                                      <p:cBhvr additive="base">
                                        <p:cTn id="24" dur="2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2000" fill="hold"/>
                                        <p:tgtEl>
                                          <p:spTgt spid="4"/>
                                        </p:tgtEl>
                                        <p:attrNameLst>
                                          <p:attrName>ppt_x</p:attrName>
                                        </p:attrNameLst>
                                      </p:cBhvr>
                                      <p:tavLst>
                                        <p:tav tm="0">
                                          <p:val>
                                            <p:strVal val="#ppt_x"/>
                                          </p:val>
                                        </p:tav>
                                        <p:tav tm="100000">
                                          <p:val>
                                            <p:strVal val="#ppt_x"/>
                                          </p:val>
                                        </p:tav>
                                      </p:tavLst>
                                    </p:anim>
                                    <p:anim calcmode="lin" valueType="num">
                                      <p:cBhvr additive="base">
                                        <p:cTn id="2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61060" y="114300"/>
            <a:ext cx="7543800" cy="765811"/>
          </a:xfrm>
        </p:spPr>
        <p:txBody>
          <a:bodyPr/>
          <a:lstStyle/>
          <a:p>
            <a:r>
              <a:rPr lang="en-US" dirty="0" smtClean="0"/>
              <a:t>Materials and Methods (2) </a:t>
            </a:r>
            <a:endParaRPr lang="es-ES" dirty="0"/>
          </a:p>
        </p:txBody>
      </p:sp>
      <p:sp>
        <p:nvSpPr>
          <p:cNvPr id="4" name="3 Marcador de número de diapositiva"/>
          <p:cNvSpPr>
            <a:spLocks noGrp="1"/>
          </p:cNvSpPr>
          <p:nvPr>
            <p:ph type="sldNum" sz="quarter" idx="12"/>
          </p:nvPr>
        </p:nvSpPr>
        <p:spPr/>
        <p:txBody>
          <a:bodyPr/>
          <a:lstStyle/>
          <a:p>
            <a:fld id="{1C00F2A9-5FBD-400B-8263-CF1A91A4DFFC}" type="slidenum">
              <a:rPr lang="en-US" smtClean="0"/>
              <a:pPr/>
              <a:t>7</a:t>
            </a:fld>
            <a:endParaRPr lang="en-US"/>
          </a:p>
        </p:txBody>
      </p:sp>
      <p:pic>
        <p:nvPicPr>
          <p:cNvPr id="2049" name="Picture 1" descr="C:\Users\Usuario\Desktop\IMG_20150805_180648862.jpg"/>
          <p:cNvPicPr>
            <a:picLocks noChangeAspect="1" noChangeArrowheads="1"/>
          </p:cNvPicPr>
          <p:nvPr/>
        </p:nvPicPr>
        <p:blipFill>
          <a:blip r:embed="rId3" cstate="print"/>
          <a:srcRect/>
          <a:stretch>
            <a:fillRect/>
          </a:stretch>
        </p:blipFill>
        <p:spPr bwMode="auto">
          <a:xfrm>
            <a:off x="1934578" y="1841526"/>
            <a:ext cx="1080000" cy="8099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7 Imagen" descr="IMG_20150805_180707469.jpg"/>
          <p:cNvPicPr>
            <a:picLocks noChangeAspect="1"/>
          </p:cNvPicPr>
          <p:nvPr/>
        </p:nvPicPr>
        <p:blipFill>
          <a:blip r:embed="rId4" cstate="print"/>
          <a:stretch>
            <a:fillRect/>
          </a:stretch>
        </p:blipFill>
        <p:spPr>
          <a:xfrm>
            <a:off x="1901274" y="4567456"/>
            <a:ext cx="1080000" cy="81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8 Imagen" descr="IMG_20150805_180743820.jpg"/>
          <p:cNvPicPr>
            <a:picLocks noChangeAspect="1"/>
          </p:cNvPicPr>
          <p:nvPr/>
        </p:nvPicPr>
        <p:blipFill>
          <a:blip r:embed="rId5" cstate="print"/>
          <a:stretch>
            <a:fillRect/>
          </a:stretch>
        </p:blipFill>
        <p:spPr>
          <a:xfrm>
            <a:off x="2578236" y="7647389"/>
            <a:ext cx="985342" cy="7390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9 Imagen" descr="IMG_20150805_181341650.jpg"/>
          <p:cNvPicPr>
            <a:picLocks noChangeAspect="1"/>
          </p:cNvPicPr>
          <p:nvPr/>
        </p:nvPicPr>
        <p:blipFill>
          <a:blip r:embed="rId6" cstate="print"/>
          <a:stretch>
            <a:fillRect/>
          </a:stretch>
        </p:blipFill>
        <p:spPr>
          <a:xfrm>
            <a:off x="3993129" y="2883515"/>
            <a:ext cx="675000" cy="900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050" name="Picture 2" descr="C:\Users\Usuario\Desktop\IMG_20150805_180727989.jpg"/>
          <p:cNvPicPr>
            <a:picLocks noChangeAspect="1" noChangeArrowheads="1"/>
          </p:cNvPicPr>
          <p:nvPr/>
        </p:nvPicPr>
        <p:blipFill>
          <a:blip r:embed="rId7" cstate="print"/>
          <a:srcRect/>
          <a:stretch>
            <a:fillRect/>
          </a:stretch>
        </p:blipFill>
        <p:spPr bwMode="auto">
          <a:xfrm>
            <a:off x="1894949" y="5623426"/>
            <a:ext cx="1080000" cy="81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2" name="Picture 4" descr="http://www.nirco.com/web/upload/productes/453.jpg"/>
          <p:cNvPicPr>
            <a:picLocks noChangeAspect="1" noChangeArrowheads="1"/>
          </p:cNvPicPr>
          <p:nvPr/>
        </p:nvPicPr>
        <p:blipFill>
          <a:blip r:embed="rId8" cstate="print"/>
          <a:srcRect/>
          <a:stretch>
            <a:fillRect/>
          </a:stretch>
        </p:blipFill>
        <p:spPr bwMode="auto">
          <a:xfrm>
            <a:off x="3613823" y="4329176"/>
            <a:ext cx="815975" cy="988237"/>
          </a:xfrm>
          <a:prstGeom prst="rect">
            <a:avLst/>
          </a:prstGeom>
          <a:noFill/>
        </p:spPr>
      </p:pic>
      <p:sp>
        <p:nvSpPr>
          <p:cNvPr id="23" name="22 CuadroTexto"/>
          <p:cNvSpPr txBox="1"/>
          <p:nvPr/>
        </p:nvSpPr>
        <p:spPr>
          <a:xfrm>
            <a:off x="1005563" y="1243989"/>
            <a:ext cx="2897895"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b="1" dirty="0" smtClean="0"/>
              <a:t>Study</a:t>
            </a:r>
            <a:r>
              <a:rPr lang="es-ES" b="1" dirty="0" smtClean="0"/>
              <a:t> </a:t>
            </a:r>
            <a:r>
              <a:rPr lang="en-US" b="1" dirty="0" smtClean="0"/>
              <a:t>with</a:t>
            </a:r>
            <a:r>
              <a:rPr lang="es-ES" b="1" dirty="0" smtClean="0"/>
              <a:t> single culture</a:t>
            </a:r>
            <a:endParaRPr lang="es-ES" b="1" dirty="0"/>
          </a:p>
        </p:txBody>
      </p:sp>
      <p:pic>
        <p:nvPicPr>
          <p:cNvPr id="3" name="Imagen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49511" y="3183254"/>
            <a:ext cx="810000" cy="1080000"/>
          </a:xfrm>
          <a:prstGeom prst="rect">
            <a:avLst/>
          </a:prstGeom>
        </p:spPr>
      </p:pic>
      <p:sp>
        <p:nvSpPr>
          <p:cNvPr id="5" name="Flecha abajo 4"/>
          <p:cNvSpPr/>
          <p:nvPr/>
        </p:nvSpPr>
        <p:spPr>
          <a:xfrm>
            <a:off x="2327793" y="2757872"/>
            <a:ext cx="293569" cy="360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echa abajo 14"/>
          <p:cNvSpPr/>
          <p:nvPr/>
        </p:nvSpPr>
        <p:spPr>
          <a:xfrm>
            <a:off x="2327792" y="4122396"/>
            <a:ext cx="293569" cy="360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echa abajo 16"/>
          <p:cNvSpPr/>
          <p:nvPr/>
        </p:nvSpPr>
        <p:spPr>
          <a:xfrm>
            <a:off x="2327791" y="5271151"/>
            <a:ext cx="293569" cy="360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31326" y="4600190"/>
            <a:ext cx="848696" cy="564293"/>
          </a:xfrm>
          <a:prstGeom prst="rect">
            <a:avLst/>
          </a:prstGeom>
        </p:spPr>
      </p:pic>
      <p:sp>
        <p:nvSpPr>
          <p:cNvPr id="21" name="Esquina doblada 20"/>
          <p:cNvSpPr/>
          <p:nvPr/>
        </p:nvSpPr>
        <p:spPr>
          <a:xfrm>
            <a:off x="5263710" y="3496414"/>
            <a:ext cx="1211856" cy="574201"/>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Strains Selection </a:t>
            </a:r>
            <a:endParaRPr lang="en-US" b="1" dirty="0"/>
          </a:p>
        </p:txBody>
      </p:sp>
      <p:sp>
        <p:nvSpPr>
          <p:cNvPr id="26" name="22 CuadroTexto"/>
          <p:cNvSpPr txBox="1"/>
          <p:nvPr/>
        </p:nvSpPr>
        <p:spPr>
          <a:xfrm>
            <a:off x="5976396" y="1243989"/>
            <a:ext cx="2897895"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b="1" dirty="0" smtClean="0"/>
              <a:t>Study</a:t>
            </a:r>
            <a:r>
              <a:rPr lang="es-ES" b="1" dirty="0" smtClean="0"/>
              <a:t> </a:t>
            </a:r>
            <a:r>
              <a:rPr lang="en-US" b="1" dirty="0" smtClean="0"/>
              <a:t>with</a:t>
            </a:r>
            <a:r>
              <a:rPr lang="es-ES" b="1" dirty="0" smtClean="0"/>
              <a:t> </a:t>
            </a:r>
            <a:r>
              <a:rPr lang="en-US" b="1" dirty="0" smtClean="0"/>
              <a:t>mixed</a:t>
            </a:r>
            <a:r>
              <a:rPr lang="es-ES" b="1" dirty="0" smtClean="0"/>
              <a:t> culture</a:t>
            </a:r>
            <a:endParaRPr lang="es-ES" b="1" dirty="0"/>
          </a:p>
        </p:txBody>
      </p:sp>
      <p:pic>
        <p:nvPicPr>
          <p:cNvPr id="22" name="Imagen 21"/>
          <p:cNvPicPr>
            <a:picLocks noChangeAspect="1"/>
          </p:cNvPicPr>
          <p:nvPr/>
        </p:nvPicPr>
        <p:blipFill rotWithShape="1">
          <a:blip r:embed="rId11" cstate="print">
            <a:extLst>
              <a:ext uri="{28A0092B-C50C-407E-A947-70E740481C1C}">
                <a14:useLocalDpi xmlns:a14="http://schemas.microsoft.com/office/drawing/2010/main" val="0"/>
              </a:ext>
            </a:extLst>
          </a:blip>
          <a:srcRect l="6206" r="21512"/>
          <a:stretch/>
        </p:blipFill>
        <p:spPr>
          <a:xfrm>
            <a:off x="7009078" y="2243433"/>
            <a:ext cx="1080000" cy="9934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5" name="8 Imagen" descr="IMG_20150805_180743820.jpg"/>
          <p:cNvPicPr>
            <a:picLocks noChangeAspect="1"/>
          </p:cNvPicPr>
          <p:nvPr/>
        </p:nvPicPr>
        <p:blipFill>
          <a:blip r:embed="rId5" cstate="print"/>
          <a:stretch>
            <a:fillRect/>
          </a:stretch>
        </p:blipFill>
        <p:spPr>
          <a:xfrm>
            <a:off x="4058301" y="5710617"/>
            <a:ext cx="985342" cy="7390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51" name="Rectángulo redondeado 2050"/>
          <p:cNvSpPr/>
          <p:nvPr/>
        </p:nvSpPr>
        <p:spPr>
          <a:xfrm>
            <a:off x="5716580" y="2342277"/>
            <a:ext cx="1231744" cy="23193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00" dirty="0" smtClean="0"/>
              <a:t>Antagonism assay</a:t>
            </a:r>
            <a:endParaRPr lang="en-US" sz="1000" dirty="0"/>
          </a:p>
        </p:txBody>
      </p:sp>
      <p:sp>
        <p:nvSpPr>
          <p:cNvPr id="42" name="Rectángulo redondeado 41"/>
          <p:cNvSpPr/>
          <p:nvPr/>
        </p:nvSpPr>
        <p:spPr>
          <a:xfrm>
            <a:off x="5869638" y="4699034"/>
            <a:ext cx="1598897" cy="33596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00" dirty="0" smtClean="0"/>
              <a:t>50 mg l</a:t>
            </a:r>
            <a:r>
              <a:rPr lang="en-US" sz="1000" baseline="30000" dirty="0" smtClean="0"/>
              <a:t>-1 </a:t>
            </a:r>
            <a:r>
              <a:rPr lang="en-US" sz="1000" dirty="0" smtClean="0"/>
              <a:t> Diazinon as only carbon source</a:t>
            </a:r>
            <a:endParaRPr lang="en-US" sz="1000" baseline="30000" dirty="0"/>
          </a:p>
        </p:txBody>
      </p:sp>
      <p:sp>
        <p:nvSpPr>
          <p:cNvPr id="43" name="Rectángulo redondeado 42"/>
          <p:cNvSpPr/>
          <p:nvPr/>
        </p:nvSpPr>
        <p:spPr>
          <a:xfrm>
            <a:off x="3689191" y="2555914"/>
            <a:ext cx="1354452" cy="2433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00" dirty="0" smtClean="0"/>
              <a:t>Biomass (dry weight)</a:t>
            </a:r>
            <a:endParaRPr lang="en-US" sz="1000" dirty="0"/>
          </a:p>
        </p:txBody>
      </p:sp>
      <p:sp>
        <p:nvSpPr>
          <p:cNvPr id="44" name="Rectángulo redondeado 43"/>
          <p:cNvSpPr/>
          <p:nvPr/>
        </p:nvSpPr>
        <p:spPr>
          <a:xfrm>
            <a:off x="3563578" y="5394267"/>
            <a:ext cx="1989589" cy="23193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00" dirty="0" smtClean="0"/>
              <a:t>Diazinon and IMHP concentration </a:t>
            </a:r>
            <a:endParaRPr lang="en-US" sz="1000" dirty="0"/>
          </a:p>
        </p:txBody>
      </p:sp>
      <p:sp>
        <p:nvSpPr>
          <p:cNvPr id="45" name="Rectángulo redondeado 44"/>
          <p:cNvSpPr/>
          <p:nvPr/>
        </p:nvSpPr>
        <p:spPr>
          <a:xfrm>
            <a:off x="1067658" y="2101575"/>
            <a:ext cx="717948" cy="18073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00" dirty="0" smtClean="0"/>
              <a:t>Spore </a:t>
            </a:r>
            <a:endParaRPr lang="en-US" sz="1000" dirty="0"/>
          </a:p>
        </p:txBody>
      </p:sp>
      <p:sp>
        <p:nvSpPr>
          <p:cNvPr id="46" name="Rectángulo redondeado 45"/>
          <p:cNvSpPr/>
          <p:nvPr/>
        </p:nvSpPr>
        <p:spPr>
          <a:xfrm>
            <a:off x="425161" y="3570777"/>
            <a:ext cx="1501688" cy="26498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00" dirty="0" smtClean="0"/>
              <a:t>Pre-incubation in liquid culture medium</a:t>
            </a:r>
            <a:endParaRPr lang="en-US" sz="1000" dirty="0"/>
          </a:p>
        </p:txBody>
      </p:sp>
      <p:sp>
        <p:nvSpPr>
          <p:cNvPr id="47" name="Rectángulo redondeado 46"/>
          <p:cNvSpPr/>
          <p:nvPr/>
        </p:nvSpPr>
        <p:spPr>
          <a:xfrm>
            <a:off x="637454" y="4785964"/>
            <a:ext cx="1160087" cy="26498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00" dirty="0" smtClean="0"/>
              <a:t>50 mg l</a:t>
            </a:r>
            <a:r>
              <a:rPr lang="en-US" sz="1000" baseline="30000" dirty="0" smtClean="0"/>
              <a:t>-1</a:t>
            </a:r>
            <a:r>
              <a:rPr lang="en-US" sz="1000" dirty="0" smtClean="0"/>
              <a:t> </a:t>
            </a:r>
            <a:r>
              <a:rPr lang="en-US" sz="1000" dirty="0"/>
              <a:t>D</a:t>
            </a:r>
            <a:r>
              <a:rPr lang="en-US" sz="1000" dirty="0" smtClean="0"/>
              <a:t>iazinon degradation </a:t>
            </a:r>
            <a:endParaRPr lang="en-US" sz="1000" dirty="0"/>
          </a:p>
        </p:txBody>
      </p:sp>
      <p:sp>
        <p:nvSpPr>
          <p:cNvPr id="48" name="Rectángulo redondeado 47"/>
          <p:cNvSpPr/>
          <p:nvPr/>
        </p:nvSpPr>
        <p:spPr>
          <a:xfrm>
            <a:off x="720498" y="5784814"/>
            <a:ext cx="993998" cy="2000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00" dirty="0" smtClean="0"/>
              <a:t>Centrifugation</a:t>
            </a:r>
            <a:endParaRPr lang="en-US" sz="1000" dirty="0"/>
          </a:p>
        </p:txBody>
      </p:sp>
      <p:sp>
        <p:nvSpPr>
          <p:cNvPr id="50" name="Rectángulo redondeado 49"/>
          <p:cNvSpPr/>
          <p:nvPr/>
        </p:nvSpPr>
        <p:spPr>
          <a:xfrm>
            <a:off x="3915012" y="4028618"/>
            <a:ext cx="717948" cy="18073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00" dirty="0" smtClean="0"/>
              <a:t>Protein </a:t>
            </a:r>
            <a:endParaRPr lang="en-US" sz="1000" dirty="0"/>
          </a:p>
        </p:txBody>
      </p:sp>
      <p:sp>
        <p:nvSpPr>
          <p:cNvPr id="52" name="Rectángulo redondeado 51"/>
          <p:cNvSpPr/>
          <p:nvPr/>
        </p:nvSpPr>
        <p:spPr>
          <a:xfrm>
            <a:off x="2114525" y="7291012"/>
            <a:ext cx="1065474" cy="33392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00" dirty="0" smtClean="0"/>
              <a:t>Diazinon concentration</a:t>
            </a:r>
            <a:endParaRPr lang="en-US" sz="1000" dirty="0"/>
          </a:p>
        </p:txBody>
      </p:sp>
      <p:cxnSp>
        <p:nvCxnSpPr>
          <p:cNvPr id="25" name="Conector angular 24"/>
          <p:cNvCxnSpPr>
            <a:stCxn id="2050" idx="3"/>
            <a:endCxn id="43" idx="1"/>
          </p:cNvCxnSpPr>
          <p:nvPr/>
        </p:nvCxnSpPr>
        <p:spPr>
          <a:xfrm flipV="1">
            <a:off x="2974949" y="2677604"/>
            <a:ext cx="714242" cy="3350822"/>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31" name="Conector angular 30"/>
          <p:cNvCxnSpPr>
            <a:endCxn id="50" idx="1"/>
          </p:cNvCxnSpPr>
          <p:nvPr/>
        </p:nvCxnSpPr>
        <p:spPr>
          <a:xfrm rot="5400000" flipH="1" flipV="1">
            <a:off x="2502096" y="4615511"/>
            <a:ext cx="1909441" cy="916391"/>
          </a:xfrm>
          <a:prstGeom prst="bentConnector2">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2053" name="Conector angular 2052"/>
          <p:cNvCxnSpPr>
            <a:endCxn id="44" idx="1"/>
          </p:cNvCxnSpPr>
          <p:nvPr/>
        </p:nvCxnSpPr>
        <p:spPr>
          <a:xfrm flipV="1">
            <a:off x="3008984" y="5510236"/>
            <a:ext cx="554594" cy="540646"/>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sp>
        <p:nvSpPr>
          <p:cNvPr id="2056" name="Flecha doblada 2055"/>
          <p:cNvSpPr/>
          <p:nvPr/>
        </p:nvSpPr>
        <p:spPr>
          <a:xfrm>
            <a:off x="5869638" y="2883515"/>
            <a:ext cx="1017931" cy="39222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7" name="7 Imagen" descr="IMG_20150805_180707469.jpg"/>
          <p:cNvPicPr>
            <a:picLocks noChangeAspect="1"/>
          </p:cNvPicPr>
          <p:nvPr/>
        </p:nvPicPr>
        <p:blipFill>
          <a:blip r:embed="rId4" cstate="print"/>
          <a:stretch>
            <a:fillRect/>
          </a:stretch>
        </p:blipFill>
        <p:spPr>
          <a:xfrm>
            <a:off x="7009078" y="3748876"/>
            <a:ext cx="1080000" cy="81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0" name="Flecha doblada 59"/>
          <p:cNvSpPr/>
          <p:nvPr/>
        </p:nvSpPr>
        <p:spPr>
          <a:xfrm flipV="1">
            <a:off x="5919376" y="4153875"/>
            <a:ext cx="1017931" cy="42102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uadroTexto 6"/>
          <p:cNvSpPr txBox="1"/>
          <p:nvPr/>
        </p:nvSpPr>
        <p:spPr>
          <a:xfrm>
            <a:off x="4315497" y="4342696"/>
            <a:ext cx="1123369" cy="307777"/>
          </a:xfrm>
          <a:prstGeom prst="rect">
            <a:avLst/>
          </a:prstGeom>
          <a:noFill/>
        </p:spPr>
        <p:txBody>
          <a:bodyPr wrap="square" rtlCol="0">
            <a:spAutoFit/>
          </a:bodyPr>
          <a:lstStyle/>
          <a:p>
            <a:r>
              <a:rPr lang="en-US" sz="1400" dirty="0" smtClean="0"/>
              <a:t>SDS-PAGE</a:t>
            </a:r>
            <a:endParaRPr lang="en-US" sz="1400" dirty="0"/>
          </a:p>
        </p:txBody>
      </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par>
                          <p:cTn id="8" fill="hold">
                            <p:stCondLst>
                              <p:cond delay="500"/>
                            </p:stCondLst>
                            <p:childTnLst>
                              <p:par>
                                <p:cTn id="9" presetID="8"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diamond(in)">
                                      <p:cBhvr>
                                        <p:cTn id="11" dur="2000"/>
                                        <p:tgtEl>
                                          <p:spTgt spid="22"/>
                                        </p:tgtEl>
                                      </p:cBhvr>
                                    </p:animEffect>
                                  </p:childTnLst>
                                </p:cTn>
                              </p:par>
                            </p:childTnLst>
                          </p:cTn>
                        </p:par>
                        <p:par>
                          <p:cTn id="12" fill="hold">
                            <p:stCondLst>
                              <p:cond delay="2500"/>
                            </p:stCondLst>
                            <p:childTnLst>
                              <p:par>
                                <p:cTn id="13" presetID="8" presetClass="entr" presetSubtype="16" fill="hold" grpId="0" nodeType="afterEffect">
                                  <p:stCondLst>
                                    <p:cond delay="0"/>
                                  </p:stCondLst>
                                  <p:childTnLst>
                                    <p:set>
                                      <p:cBhvr>
                                        <p:cTn id="14" dur="1" fill="hold">
                                          <p:stCondLst>
                                            <p:cond delay="0"/>
                                          </p:stCondLst>
                                        </p:cTn>
                                        <p:tgtEl>
                                          <p:spTgt spid="2051"/>
                                        </p:tgtEl>
                                        <p:attrNameLst>
                                          <p:attrName>style.visibility</p:attrName>
                                        </p:attrNameLst>
                                      </p:cBhvr>
                                      <p:to>
                                        <p:strVal val="visible"/>
                                      </p:to>
                                    </p:set>
                                    <p:animEffect transition="in" filter="diamond(in)">
                                      <p:cBhvr>
                                        <p:cTn id="15" dur="2000"/>
                                        <p:tgtEl>
                                          <p:spTgt spid="2051"/>
                                        </p:tgtEl>
                                      </p:cBhvr>
                                    </p:animEffect>
                                  </p:childTnLst>
                                </p:cTn>
                              </p:par>
                            </p:childTnLst>
                          </p:cTn>
                        </p:par>
                        <p:par>
                          <p:cTn id="16" fill="hold">
                            <p:stCondLst>
                              <p:cond delay="4500"/>
                            </p:stCondLst>
                            <p:childTnLst>
                              <p:par>
                                <p:cTn id="17" presetID="8" presetClass="entr" presetSubtype="16"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diamond(in)">
                                      <p:cBhvr>
                                        <p:cTn id="19" dur="2000"/>
                                        <p:tgtEl>
                                          <p:spTgt spid="42"/>
                                        </p:tgtEl>
                                      </p:cBhvr>
                                    </p:animEffect>
                                  </p:childTnLst>
                                </p:cTn>
                              </p:par>
                            </p:childTnLst>
                          </p:cTn>
                        </p:par>
                        <p:par>
                          <p:cTn id="20" fill="hold">
                            <p:stCondLst>
                              <p:cond delay="6500"/>
                            </p:stCondLst>
                            <p:childTnLst>
                              <p:par>
                                <p:cTn id="21" presetID="8" presetClass="entr" presetSubtype="16" fill="hold" grpId="0" nodeType="afterEffect">
                                  <p:stCondLst>
                                    <p:cond delay="0"/>
                                  </p:stCondLst>
                                  <p:childTnLst>
                                    <p:set>
                                      <p:cBhvr>
                                        <p:cTn id="22" dur="1" fill="hold">
                                          <p:stCondLst>
                                            <p:cond delay="0"/>
                                          </p:stCondLst>
                                        </p:cTn>
                                        <p:tgtEl>
                                          <p:spTgt spid="2056"/>
                                        </p:tgtEl>
                                        <p:attrNameLst>
                                          <p:attrName>style.visibility</p:attrName>
                                        </p:attrNameLst>
                                      </p:cBhvr>
                                      <p:to>
                                        <p:strVal val="visible"/>
                                      </p:to>
                                    </p:set>
                                    <p:animEffect transition="in" filter="diamond(in)">
                                      <p:cBhvr>
                                        <p:cTn id="23" dur="2000"/>
                                        <p:tgtEl>
                                          <p:spTgt spid="2056"/>
                                        </p:tgtEl>
                                      </p:cBhvr>
                                    </p:animEffect>
                                  </p:childTnLst>
                                </p:cTn>
                              </p:par>
                            </p:childTnLst>
                          </p:cTn>
                        </p:par>
                        <p:par>
                          <p:cTn id="24" fill="hold">
                            <p:stCondLst>
                              <p:cond delay="8500"/>
                            </p:stCondLst>
                            <p:childTnLst>
                              <p:par>
                                <p:cTn id="25" presetID="8" presetClass="entr" presetSubtype="16" fill="hold"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diamond(in)">
                                      <p:cBhvr>
                                        <p:cTn id="27" dur="2000"/>
                                        <p:tgtEl>
                                          <p:spTgt spid="57"/>
                                        </p:tgtEl>
                                      </p:cBhvr>
                                    </p:animEffect>
                                  </p:childTnLst>
                                </p:cTn>
                              </p:par>
                            </p:childTnLst>
                          </p:cTn>
                        </p:par>
                        <p:par>
                          <p:cTn id="28" fill="hold">
                            <p:stCondLst>
                              <p:cond delay="10500"/>
                            </p:stCondLst>
                            <p:childTnLst>
                              <p:par>
                                <p:cTn id="29" presetID="8" presetClass="entr" presetSubtype="16"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diamond(in)">
                                      <p:cBhvr>
                                        <p:cTn id="31" dur="2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1" grpId="0" animBg="1"/>
      <p:bldP spid="42" grpId="0" animBg="1"/>
      <p:bldP spid="2056"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Results and discussion</a:t>
            </a:r>
            <a:endParaRPr lang="en-US" dirty="0"/>
          </a:p>
        </p:txBody>
      </p:sp>
      <p:sp>
        <p:nvSpPr>
          <p:cNvPr id="4" name="Marcador de número de diapositiva 3"/>
          <p:cNvSpPr>
            <a:spLocks noGrp="1"/>
          </p:cNvSpPr>
          <p:nvPr>
            <p:ph type="sldNum" sz="quarter" idx="12"/>
          </p:nvPr>
        </p:nvSpPr>
        <p:spPr/>
        <p:txBody>
          <a:bodyPr/>
          <a:lstStyle/>
          <a:p>
            <a:fld id="{1C00F2A9-5FBD-400B-8263-CF1A91A4DFFC}" type="slidenum">
              <a:rPr lang="en-US" smtClean="0"/>
              <a:pPr/>
              <a:t>8</a:t>
            </a:fld>
            <a:endParaRPr lang="en-US"/>
          </a:p>
        </p:txBody>
      </p:sp>
      <p:graphicFrame>
        <p:nvGraphicFramePr>
          <p:cNvPr id="1026" name="Object 2"/>
          <p:cNvGraphicFramePr>
            <a:graphicFrameLocks noChangeAspect="1"/>
          </p:cNvGraphicFramePr>
          <p:nvPr/>
        </p:nvGraphicFramePr>
        <p:xfrm>
          <a:off x="248025" y="1898307"/>
          <a:ext cx="4860000" cy="4121192"/>
        </p:xfrm>
        <a:graphic>
          <a:graphicData uri="http://schemas.openxmlformats.org/presentationml/2006/ole">
            <mc:AlternateContent xmlns:mc="http://schemas.openxmlformats.org/markup-compatibility/2006">
              <mc:Choice xmlns:v="urn:schemas-microsoft-com:vml" Requires="v">
                <p:oleObj spid="_x0000_s1068" name="KGPlot" r:id="rId4" imgW="5346192" imgH="4535424" progId="KGraph_Plot">
                  <p:embed/>
                </p:oleObj>
              </mc:Choice>
              <mc:Fallback>
                <p:oleObj name="KGPlot" r:id="rId4" imgW="5346192" imgH="4535424" progId="KGraph_Plot">
                  <p:embed/>
                  <p:pic>
                    <p:nvPicPr>
                      <p:cNvPr id="0"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025" y="1898307"/>
                        <a:ext cx="4860000" cy="4121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Rectangle 3"/>
          <p:cNvSpPr>
            <a:spLocks noChangeArrowheads="1"/>
          </p:cNvSpPr>
          <p:nvPr/>
        </p:nvSpPr>
        <p:spPr bwMode="auto">
          <a:xfrm>
            <a:off x="5106388" y="3515094"/>
            <a:ext cx="3847607"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ea typeface="Calibri" pitchFamily="34" charset="0"/>
                <a:cs typeface="Times New Roman" pitchFamily="18" charset="0"/>
              </a:rPr>
              <a:t>Figure 1. </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Diazinon removal from liquid medium by pure cultures of </a:t>
            </a:r>
            <a:r>
              <a:rPr kumimoji="0" lang="en-US" sz="1600" b="0" i="1" u="none" strike="noStrike" cap="none" normalizeH="0" baseline="0" dirty="0" smtClean="0">
                <a:ln>
                  <a:noFill/>
                </a:ln>
                <a:solidFill>
                  <a:schemeClr val="tx1"/>
                </a:solidFill>
                <a:effectLst/>
                <a:ea typeface="Calibri" pitchFamily="34" charset="0"/>
                <a:cs typeface="Times New Roman" pitchFamily="18" charset="0"/>
              </a:rPr>
              <a:t>Streptomyces</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 spp. strains AC5, AC6, AC7, AC9, GA3, GA11, ISP4 and ISP13 after 96 h of incubation. The error bars represent the standard error of the means of three replicates. The values with different letters indicate significant differences (p ≤ 0.05, </a:t>
            </a:r>
            <a:r>
              <a:rPr kumimoji="0" lang="en-US" sz="1600" b="0" i="0" u="none" strike="noStrike" cap="none" normalizeH="0" baseline="0" dirty="0" err="1" smtClean="0">
                <a:ln>
                  <a:noFill/>
                </a:ln>
                <a:solidFill>
                  <a:schemeClr val="tx1"/>
                </a:solidFill>
                <a:effectLst/>
                <a:ea typeface="Calibri" pitchFamily="34" charset="0"/>
                <a:cs typeface="Times New Roman" pitchFamily="18" charset="0"/>
              </a:rPr>
              <a:t>Tuckey</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 test). </a:t>
            </a:r>
            <a:endParaRPr kumimoji="0" lang="en-US" sz="1600" b="0"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p14="http://schemas.microsoft.com/office/powerpoint/2010/main" val="2337222893"/>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1C00F2A9-5FBD-400B-8263-CF1A91A4DFFC}" type="slidenum">
              <a:rPr lang="en-US" smtClean="0"/>
              <a:pPr/>
              <a:t>9</a:t>
            </a:fld>
            <a:endParaRPr lang="en-US"/>
          </a:p>
        </p:txBody>
      </p:sp>
      <p:sp>
        <p:nvSpPr>
          <p:cNvPr id="5" name="Título 1"/>
          <p:cNvSpPr>
            <a:spLocks noGrp="1"/>
          </p:cNvSpPr>
          <p:nvPr>
            <p:ph type="title"/>
          </p:nvPr>
        </p:nvSpPr>
        <p:spPr/>
        <p:txBody>
          <a:bodyPr/>
          <a:lstStyle/>
          <a:p>
            <a:r>
              <a:rPr lang="en-US" dirty="0" smtClean="0"/>
              <a:t>Results and discussion</a:t>
            </a:r>
            <a:endParaRPr lang="en-US" dirty="0"/>
          </a:p>
        </p:txBody>
      </p:sp>
      <p:graphicFrame>
        <p:nvGraphicFramePr>
          <p:cNvPr id="6145" name="Object 1"/>
          <p:cNvGraphicFramePr>
            <a:graphicFrameLocks noChangeAspect="1"/>
          </p:cNvGraphicFramePr>
          <p:nvPr/>
        </p:nvGraphicFramePr>
        <p:xfrm>
          <a:off x="215161" y="1793501"/>
          <a:ext cx="4680000" cy="4479277"/>
        </p:xfrm>
        <a:graphic>
          <a:graphicData uri="http://schemas.openxmlformats.org/presentationml/2006/ole">
            <mc:AlternateContent xmlns:mc="http://schemas.openxmlformats.org/markup-compatibility/2006">
              <mc:Choice xmlns:v="urn:schemas-microsoft-com:vml" Requires="v">
                <p:oleObj spid="_x0000_s6187" name="KGPlot" r:id="rId4" imgW="5626608" imgH="5385816" progId="KGraph_Plot">
                  <p:embed/>
                </p:oleObj>
              </mc:Choice>
              <mc:Fallback>
                <p:oleObj name="KGPlot" r:id="rId4" imgW="5626608" imgH="5385816" progId="KGraph_Plot">
                  <p:embed/>
                  <p:pic>
                    <p:nvPicPr>
                      <p:cNvPr id="0" name="Picture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161" y="1793501"/>
                        <a:ext cx="4680000" cy="447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6" name="Rectangle 2"/>
          <p:cNvSpPr>
            <a:spLocks noChangeArrowheads="1"/>
          </p:cNvSpPr>
          <p:nvPr/>
        </p:nvSpPr>
        <p:spPr bwMode="auto">
          <a:xfrm>
            <a:off x="4928261" y="4488878"/>
            <a:ext cx="415636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ea typeface="Calibri" pitchFamily="34" charset="0"/>
                <a:cs typeface="Times New Roman" pitchFamily="18" charset="0"/>
              </a:rPr>
              <a:t>Figure 2. </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Initial biomass and final biomass of </a:t>
            </a:r>
            <a:r>
              <a:rPr kumimoji="0" lang="en-US" sz="1600" b="0" i="1" u="none" strike="noStrike" cap="none" normalizeH="0" baseline="0" dirty="0" smtClean="0">
                <a:ln>
                  <a:noFill/>
                </a:ln>
                <a:solidFill>
                  <a:schemeClr val="tx1"/>
                </a:solidFill>
                <a:effectLst/>
                <a:ea typeface="Calibri" pitchFamily="34" charset="0"/>
                <a:cs typeface="Times New Roman" pitchFamily="18" charset="0"/>
              </a:rPr>
              <a:t>Streptomyces</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 spp. strains AC5, AC6, AC7, AC9, GA3, GA11, ISP4 and ISP13 after 96 h of incubation. The errors bars represent the standard error of the means of three replicates.</a:t>
            </a:r>
            <a:endParaRPr kumimoji="0" lang="en-US" sz="1600" b="0"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p14="http://schemas.microsoft.com/office/powerpoint/2010/main" val="3927435279"/>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1090</TotalTime>
  <Words>1789</Words>
  <Application>Microsoft Office PowerPoint</Application>
  <PresentationFormat>On-screen Show (4:3)</PresentationFormat>
  <Paragraphs>320</Paragraphs>
  <Slides>17</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Retrospección</vt:lpstr>
      <vt:lpstr>KGPlot</vt:lpstr>
      <vt:lpstr>    “Selection of an actinobacteria consortium for enhancing diazinon degradation”                                                Briceño Gabriela., Schalchli Heidi., Palma Graciela., Diez M. Cristina.   Universidad de La Frontera, Box 54-D, Chile </vt:lpstr>
      <vt:lpstr>Introduction </vt:lpstr>
      <vt:lpstr>Introduction </vt:lpstr>
      <vt:lpstr>Introduction </vt:lpstr>
      <vt:lpstr>Objective </vt:lpstr>
      <vt:lpstr>Materials and Methods (1) </vt:lpstr>
      <vt:lpstr>Materials and Methods (2) </vt:lpstr>
      <vt:lpstr>Results and discussion</vt:lpstr>
      <vt:lpstr>Results and discussion</vt:lpstr>
      <vt:lpstr>Results and discussion</vt:lpstr>
      <vt:lpstr>Results and discussion</vt:lpstr>
      <vt:lpstr>Results and discussion</vt:lpstr>
      <vt:lpstr>PowerPoint Presentation</vt:lpstr>
      <vt:lpstr>Results and discussion</vt:lpstr>
      <vt:lpstr>Conclusion </vt:lpstr>
      <vt:lpstr>Acknowledge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Selection of an actinobacteria consortium for enhancing diazinon degradation                                                Briceño Gabriela., Schalchli Heidi., Palma Graciela., Diez M.Cristina.   Universidad de La Frontera, Box 54-D, Chile</dc:title>
  <dc:creator>GABRIELA BRICEÑO</dc:creator>
  <cp:lastModifiedBy>SridharBathini</cp:lastModifiedBy>
  <cp:revision>74</cp:revision>
  <cp:lastPrinted>2015-08-14T21:34:12Z</cp:lastPrinted>
  <dcterms:created xsi:type="dcterms:W3CDTF">2015-08-03T20:41:17Z</dcterms:created>
  <dcterms:modified xsi:type="dcterms:W3CDTF">2015-08-28T09:41:08Z</dcterms:modified>
</cp:coreProperties>
</file>