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75" r:id="rId2"/>
    <p:sldId id="354" r:id="rId3"/>
    <p:sldId id="277" r:id="rId4"/>
    <p:sldId id="278" r:id="rId5"/>
    <p:sldId id="279" r:id="rId6"/>
    <p:sldId id="280" r:id="rId7"/>
    <p:sldId id="281" r:id="rId8"/>
    <p:sldId id="284" r:id="rId9"/>
    <p:sldId id="285" r:id="rId10"/>
    <p:sldId id="289" r:id="rId11"/>
    <p:sldId id="286" r:id="rId12"/>
    <p:sldId id="287" r:id="rId13"/>
    <p:sldId id="288" r:id="rId14"/>
    <p:sldId id="291" r:id="rId15"/>
    <p:sldId id="293" r:id="rId16"/>
    <p:sldId id="479" r:id="rId17"/>
    <p:sldId id="480" r:id="rId18"/>
    <p:sldId id="481" r:id="rId19"/>
    <p:sldId id="482" r:id="rId20"/>
    <p:sldId id="483" r:id="rId21"/>
    <p:sldId id="350" r:id="rId22"/>
    <p:sldId id="294" r:id="rId23"/>
    <p:sldId id="351" r:id="rId24"/>
    <p:sldId id="352" r:id="rId25"/>
    <p:sldId id="292" r:id="rId26"/>
    <p:sldId id="477" r:id="rId27"/>
    <p:sldId id="486" r:id="rId28"/>
    <p:sldId id="257" r:id="rId29"/>
    <p:sldId id="355" r:id="rId30"/>
    <p:sldId id="353" r:id="rId31"/>
    <p:sldId id="261" r:id="rId32"/>
    <p:sldId id="474" r:id="rId33"/>
    <p:sldId id="472" r:id="rId34"/>
    <p:sldId id="473" r:id="rId35"/>
    <p:sldId id="262" r:id="rId36"/>
    <p:sldId id="330" r:id="rId37"/>
    <p:sldId id="331" r:id="rId38"/>
    <p:sldId id="335" r:id="rId39"/>
    <p:sldId id="340" r:id="rId40"/>
    <p:sldId id="339" r:id="rId41"/>
    <p:sldId id="259" r:id="rId42"/>
    <p:sldId id="274" r:id="rId43"/>
    <p:sldId id="268" r:id="rId44"/>
    <p:sldId id="379" r:id="rId45"/>
    <p:sldId id="380" r:id="rId46"/>
    <p:sldId id="381" r:id="rId47"/>
    <p:sldId id="384" r:id="rId48"/>
    <p:sldId id="295" r:id="rId49"/>
    <p:sldId id="264" r:id="rId50"/>
    <p:sldId id="356" r:id="rId51"/>
    <p:sldId id="269" r:id="rId52"/>
    <p:sldId id="345" r:id="rId53"/>
    <p:sldId id="398" r:id="rId54"/>
    <p:sldId id="484" r:id="rId55"/>
    <p:sldId id="485" r:id="rId56"/>
    <p:sldId id="408" r:id="rId57"/>
    <p:sldId id="456" r:id="rId58"/>
    <p:sldId id="457" r:id="rId59"/>
    <p:sldId id="487" r:id="rId60"/>
    <p:sldId id="488" r:id="rId61"/>
    <p:sldId id="489" r:id="rId62"/>
    <p:sldId id="490" r:id="rId63"/>
    <p:sldId id="478" r:id="rId64"/>
    <p:sldId id="471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591" autoAdjust="0"/>
    <p:restoredTop sz="94706" autoAdjust="0"/>
  </p:normalViewPr>
  <p:slideViewPr>
    <p:cSldViewPr>
      <p:cViewPr>
        <p:scale>
          <a:sx n="71" d="100"/>
          <a:sy n="71" d="100"/>
        </p:scale>
        <p:origin x="-13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Nrcc\Desktop\Cashew%20statistics(8.7.13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Area ('000 ha)</c:v>
                </c:pt>
              </c:strCache>
            </c:strRef>
          </c:tx>
          <c:spPr>
            <a:ln w="15875" cap="rnd">
              <a:solidFill>
                <a:srgbClr val="002060"/>
              </a:solidFill>
            </a:ln>
          </c:spPr>
          <c:cat>
            <c:strRef>
              <c:f>Sheet1!$B$2:$B$14</c:f>
              <c:strCache>
                <c:ptCount val="13"/>
                <c:pt idx="0">
                  <c:v>2000-01</c:v>
                </c:pt>
                <c:pt idx="1">
                  <c:v>2001-02</c:v>
                </c:pt>
                <c:pt idx="2">
                  <c:v>2002-03</c:v>
                </c:pt>
                <c:pt idx="3">
                  <c:v>2003-04</c:v>
                </c:pt>
                <c:pt idx="4">
                  <c:v>2004-05</c:v>
                </c:pt>
                <c:pt idx="5">
                  <c:v>2005-06</c:v>
                </c:pt>
                <c:pt idx="6">
                  <c:v>2006-07</c:v>
                </c:pt>
                <c:pt idx="7">
                  <c:v>2007-08</c:v>
                </c:pt>
                <c:pt idx="8">
                  <c:v>2008-09</c:v>
                </c:pt>
                <c:pt idx="9">
                  <c:v>2009-10</c:v>
                </c:pt>
                <c:pt idx="10">
                  <c:v>2010-11</c:v>
                </c:pt>
                <c:pt idx="11">
                  <c:v>2011-12</c:v>
                </c:pt>
                <c:pt idx="12">
                  <c:v>2012-13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720</c:v>
                </c:pt>
                <c:pt idx="1">
                  <c:v>770</c:v>
                </c:pt>
                <c:pt idx="2">
                  <c:v>770</c:v>
                </c:pt>
                <c:pt idx="3">
                  <c:v>780</c:v>
                </c:pt>
                <c:pt idx="4">
                  <c:v>820</c:v>
                </c:pt>
                <c:pt idx="5">
                  <c:v>855</c:v>
                </c:pt>
                <c:pt idx="6">
                  <c:v>854</c:v>
                </c:pt>
                <c:pt idx="7">
                  <c:v>868</c:v>
                </c:pt>
                <c:pt idx="8">
                  <c:v>893</c:v>
                </c:pt>
                <c:pt idx="9">
                  <c:v>923</c:v>
                </c:pt>
                <c:pt idx="10">
                  <c:v>945</c:v>
                </c:pt>
                <c:pt idx="11">
                  <c:v>991</c:v>
                </c:pt>
                <c:pt idx="12">
                  <c:v>982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Production ('000 tonnes)</c:v>
                </c:pt>
              </c:strCache>
            </c:strRef>
          </c:tx>
          <c:spPr>
            <a:ln w="15875" cap="sq">
              <a:solidFill>
                <a:srgbClr val="C00000"/>
              </a:solidFill>
            </a:ln>
          </c:spPr>
          <c:cat>
            <c:strRef>
              <c:f>Sheet1!$B$2:$B$14</c:f>
              <c:strCache>
                <c:ptCount val="13"/>
                <c:pt idx="0">
                  <c:v>2000-01</c:v>
                </c:pt>
                <c:pt idx="1">
                  <c:v>2001-02</c:v>
                </c:pt>
                <c:pt idx="2">
                  <c:v>2002-03</c:v>
                </c:pt>
                <c:pt idx="3">
                  <c:v>2003-04</c:v>
                </c:pt>
                <c:pt idx="4">
                  <c:v>2004-05</c:v>
                </c:pt>
                <c:pt idx="5">
                  <c:v>2005-06</c:v>
                </c:pt>
                <c:pt idx="6">
                  <c:v>2006-07</c:v>
                </c:pt>
                <c:pt idx="7">
                  <c:v>2007-08</c:v>
                </c:pt>
                <c:pt idx="8">
                  <c:v>2008-09</c:v>
                </c:pt>
                <c:pt idx="9">
                  <c:v>2009-10</c:v>
                </c:pt>
                <c:pt idx="10">
                  <c:v>2010-11</c:v>
                </c:pt>
                <c:pt idx="11">
                  <c:v>2011-12</c:v>
                </c:pt>
                <c:pt idx="12">
                  <c:v>2012-13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450</c:v>
                </c:pt>
                <c:pt idx="1">
                  <c:v>470</c:v>
                </c:pt>
                <c:pt idx="2">
                  <c:v>506</c:v>
                </c:pt>
                <c:pt idx="3">
                  <c:v>535</c:v>
                </c:pt>
                <c:pt idx="4">
                  <c:v>539</c:v>
                </c:pt>
                <c:pt idx="5">
                  <c:v>573</c:v>
                </c:pt>
                <c:pt idx="6">
                  <c:v>620</c:v>
                </c:pt>
                <c:pt idx="7">
                  <c:v>665</c:v>
                </c:pt>
                <c:pt idx="8">
                  <c:v>695</c:v>
                </c:pt>
                <c:pt idx="9">
                  <c:v>613</c:v>
                </c:pt>
                <c:pt idx="10">
                  <c:v>653</c:v>
                </c:pt>
                <c:pt idx="11">
                  <c:v>692</c:v>
                </c:pt>
                <c:pt idx="12">
                  <c:v>728</c:v>
                </c:pt>
              </c:numCache>
            </c:numRef>
          </c:val>
        </c:ser>
        <c:axId val="36213120"/>
        <c:axId val="36214656"/>
      </c:barChart>
      <c:lineChart>
        <c:grouping val="standard"/>
        <c:ser>
          <c:idx val="2"/>
          <c:order val="2"/>
          <c:tx>
            <c:strRef>
              <c:f>Sheet1!$E$1</c:f>
              <c:strCache>
                <c:ptCount val="1"/>
                <c:pt idx="0">
                  <c:v>Productivity (kg/ha)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Sheet1!$B$2:$B$14</c:f>
              <c:strCache>
                <c:ptCount val="13"/>
                <c:pt idx="0">
                  <c:v>2000-01</c:v>
                </c:pt>
                <c:pt idx="1">
                  <c:v>2001-02</c:v>
                </c:pt>
                <c:pt idx="2">
                  <c:v>2002-03</c:v>
                </c:pt>
                <c:pt idx="3">
                  <c:v>2003-04</c:v>
                </c:pt>
                <c:pt idx="4">
                  <c:v>2004-05</c:v>
                </c:pt>
                <c:pt idx="5">
                  <c:v>2005-06</c:v>
                </c:pt>
                <c:pt idx="6">
                  <c:v>2006-07</c:v>
                </c:pt>
                <c:pt idx="7">
                  <c:v>2007-08</c:v>
                </c:pt>
                <c:pt idx="8">
                  <c:v>2008-09</c:v>
                </c:pt>
                <c:pt idx="9">
                  <c:v>2009-10</c:v>
                </c:pt>
                <c:pt idx="10">
                  <c:v>2010-11</c:v>
                </c:pt>
                <c:pt idx="11">
                  <c:v>2011-12</c:v>
                </c:pt>
                <c:pt idx="12">
                  <c:v>2012-13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625</c:v>
                </c:pt>
                <c:pt idx="1">
                  <c:v>610</c:v>
                </c:pt>
                <c:pt idx="2">
                  <c:v>657</c:v>
                </c:pt>
                <c:pt idx="3">
                  <c:v>686</c:v>
                </c:pt>
                <c:pt idx="4">
                  <c:v>657</c:v>
                </c:pt>
                <c:pt idx="5">
                  <c:v>670</c:v>
                </c:pt>
                <c:pt idx="6">
                  <c:v>820</c:v>
                </c:pt>
                <c:pt idx="7">
                  <c:v>860</c:v>
                </c:pt>
                <c:pt idx="8">
                  <c:v>778</c:v>
                </c:pt>
                <c:pt idx="9">
                  <c:v>675</c:v>
                </c:pt>
                <c:pt idx="10">
                  <c:v>720</c:v>
                </c:pt>
                <c:pt idx="11">
                  <c:v>749</c:v>
                </c:pt>
                <c:pt idx="12">
                  <c:v>772</c:v>
                </c:pt>
              </c:numCache>
            </c:numRef>
          </c:val>
        </c:ser>
        <c:marker val="1"/>
        <c:axId val="36213120"/>
        <c:axId val="36214656"/>
      </c:lineChart>
      <c:catAx>
        <c:axId val="3621312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36214656"/>
        <c:crosses val="autoZero"/>
        <c:auto val="1"/>
        <c:lblAlgn val="ctr"/>
        <c:lblOffset val="100"/>
      </c:catAx>
      <c:valAx>
        <c:axId val="362146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3621312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txPr>
    <a:bodyPr/>
    <a:lstStyle/>
    <a:p>
      <a:pPr>
        <a:defRPr b="1"/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D05EE-A87C-4A94-BE97-3D17C122AD24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40CAD-2EB0-47B2-9DD1-F16CA53710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1BCE3A0-94AC-48D1-966C-5C9A004F6C3C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E58F1-F285-4951-A8E1-AE087E792F9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448BF3-2D63-424E-99F8-2994B9330FB3}" type="slidenum">
              <a:rPr lang="en-IN" smtClean="0"/>
              <a:pPr>
                <a:defRPr/>
              </a:pPr>
              <a:t>50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73DDD7-1215-42CC-9100-B82308C23E4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73DDD7-1215-42CC-9100-B82308C23E4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C3F5A1-1E12-4C85-8AAF-71698ACC70E7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5413A8-2611-47C9-9118-AC10D29A02A7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5F2998-9009-461A-B091-C7B46EFDEF9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75E21B-2AFB-4C20-A5D7-FC62D02A3277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DBE5D6-6FEE-404A-974E-1933FFE34C8D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9E060-8D03-48C4-97CC-A7A280CF1265}" type="slidenum">
              <a:rPr lang="en-IN" smtClean="0"/>
              <a:pPr>
                <a:defRPr/>
              </a:pPr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08E7C-7031-40A9-8CAB-C3F1DCE298AD}" type="slidenum">
              <a:rPr lang="en-IN" smtClean="0"/>
              <a:pPr>
                <a:defRPr/>
              </a:pPr>
              <a:t>18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82691-2832-40A7-B7F3-B019090C4144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C93476-B47E-47D9-B710-FF60C1A29D49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069-3F87-443C-B4FE-9072BC414B9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1BF61F-1449-43BC-88CD-775592FDF838}" type="slidenum">
              <a:rPr lang="en-IN" smtClean="0"/>
              <a:pPr>
                <a:defRPr/>
              </a:pPr>
              <a:t>32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66738" y="3962400"/>
            <a:ext cx="80010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20C82-8903-47E0-99E2-CBAFE98FC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hew.res.in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6" descr="C:\Users\Public\Mohana Annual Report 2012-13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40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9372600" cy="15081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Directorate of Cashew Research, Puttur-574202, Karnataka</a:t>
            </a:r>
          </a:p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  <a:hlinkClick r:id="rId3"/>
              </a:rPr>
              <a:t>www.cashew.res.in</a:t>
            </a:r>
            <a:endParaRPr lang="en-US" sz="40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mohangs2007@gmail.com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4800"/>
            <a:ext cx="93726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NEW VISTAS IN CASHEW BREEDING </a:t>
            </a:r>
            <a:endParaRPr lang="en-US" sz="4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057400"/>
            <a:ext cx="937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Saroj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P.L.,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Mohana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G.S.*,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Adiga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J.D. and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Eradasappa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5334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  Cashew statistics in India during 2012-13</a:t>
            </a:r>
          </a:p>
        </p:txBody>
      </p:sp>
      <p:graphicFrame>
        <p:nvGraphicFramePr>
          <p:cNvPr id="6" name="Group 151"/>
          <p:cNvGraphicFramePr>
            <a:graphicFrameLocks noGrp="1"/>
          </p:cNvGraphicFramePr>
          <p:nvPr>
            <p:ph sz="quarter" idx="1"/>
          </p:nvPr>
        </p:nvGraphicFramePr>
        <p:xfrm>
          <a:off x="457200" y="1143000"/>
          <a:ext cx="8458199" cy="527653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77025"/>
                <a:gridCol w="1730419"/>
                <a:gridCol w="2616182"/>
                <a:gridCol w="2134573"/>
              </a:tblGrid>
              <a:tr h="5826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State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Area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(000 ha)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Production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(000 MT)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Productivity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(kg/ha)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Kerala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84.88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76.96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898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Karnataka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121.88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68.64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588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Goa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57.47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29.95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Maharashtra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184.20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224.64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Tamil Nadu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136.42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62.40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469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Andhra Pradesh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183.95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118.14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646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Odisha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163.91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99.84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679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West Bengal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11.00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12.06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1096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Chhattisgarh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13.50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15.60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1560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69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Jharkhand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11.50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4.64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336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Tripura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4.10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5.72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1427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Meghalaya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8.50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9.36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1001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Assam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0.90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0.52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505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982.21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728.47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772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5686" name="Rectangle 3"/>
          <p:cNvSpPr>
            <a:spLocks noChangeArrowheads="1"/>
          </p:cNvSpPr>
          <p:nvPr/>
        </p:nvSpPr>
        <p:spPr bwMode="auto">
          <a:xfrm>
            <a:off x="6934200" y="6473825"/>
            <a:ext cx="1731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rgbClr val="660033"/>
                </a:solidFill>
                <a:latin typeface="Arial Narrow" pitchFamily="34" charset="0"/>
              </a:rPr>
              <a:t>Source : DCCD, Kochi</a:t>
            </a:r>
            <a:endParaRPr lang="en-US" sz="1400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4889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 Per cent distribution of cashew area in different  states (2012-13)</a:t>
            </a:r>
            <a:endParaRPr lang="en-IN" sz="28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2532" name="Chart 1"/>
          <p:cNvPicPr>
            <a:picLocks noChangeArrowheads="1"/>
          </p:cNvPicPr>
          <p:nvPr/>
        </p:nvPicPr>
        <p:blipFill>
          <a:blip r:embed="rId2"/>
          <a:srcRect b="-47"/>
          <a:stretch>
            <a:fillRect/>
          </a:stretch>
        </p:blipFill>
        <p:spPr bwMode="auto">
          <a:xfrm>
            <a:off x="381000" y="12192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4762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 cent distribution of cashew production in different states during 2012-13</a:t>
            </a:r>
            <a:endParaRPr lang="en-IN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6" name="Chart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838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5245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Productivity of cashew (kg/ha ) in different states in India (2012-13)</a:t>
            </a:r>
            <a:endParaRPr lang="en-IN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0" name="Chart 3"/>
          <p:cNvPicPr>
            <a:picLocks noChangeArrowheads="1"/>
          </p:cNvPicPr>
          <p:nvPr/>
        </p:nvPicPr>
        <p:blipFill>
          <a:blip r:embed="rId2"/>
          <a:srcRect b="-15"/>
          <a:stretch>
            <a:fillRect/>
          </a:stretch>
        </p:blipFill>
        <p:spPr bwMode="auto">
          <a:xfrm>
            <a:off x="457200" y="1143001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Trend in Area, Production and Productivity of Cashew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305F6-C706-4032-9886-14E19B3B3BD1}" type="datetime1">
              <a:rPr lang="en-US" sz="1400" smtClean="0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10/27/2014</a:t>
            </a:fld>
            <a:endParaRPr lang="en-US" sz="1400" smtClean="0">
              <a:solidFill>
                <a:srgbClr val="FFFFFF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0200" y="6669088"/>
            <a:ext cx="792163" cy="188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666830-D14F-4752-AE53-3B7CD56257F7}" type="slidenum">
              <a:rPr lang="fr-FR" sz="1200" b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 sz="1200" b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</p:nvPr>
        </p:nvGraphicFramePr>
        <p:xfrm>
          <a:off x="762000" y="1219200"/>
          <a:ext cx="7696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4302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457056" tIns="0" rIns="0" bIns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Cashew varieties released in India</a:t>
            </a:r>
          </a:p>
        </p:txBody>
      </p:sp>
      <p:graphicFrame>
        <p:nvGraphicFramePr>
          <p:cNvPr id="88067" name="Group 3"/>
          <p:cNvGraphicFramePr>
            <a:graphicFrameLocks noGrp="1"/>
          </p:cNvGraphicFramePr>
          <p:nvPr/>
        </p:nvGraphicFramePr>
        <p:xfrm>
          <a:off x="304800" y="914400"/>
          <a:ext cx="8686800" cy="57911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7074"/>
                <a:gridCol w="2592759"/>
                <a:gridCol w="4286967"/>
              </a:tblGrid>
              <a:tr h="750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Centre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 of varieties released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Variety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4032" marR="74032" marT="37016" marB="37016" anchor="ctr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East Coast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Bapatla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BPP-1 to BPP-6 and BPP-8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Vridhachalam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VRI-1, VRI-2, VRI-3 and VRI (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Cw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 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Bhubaneswar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Bhubaneswar-1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Jhargram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Jhargram-1,  Jhargram-2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West Coast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Vengurla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Vengurla-1 to Vengurla-7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Goa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Goa-1 and Goa-2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59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Madakkathara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Anakkayam-1, Madak-1 (BLA-39-4), Madak-2 (NDR-2-1), K-22-1, Kanaka,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Dhana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Priyanka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and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Amrutha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Ullal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s-E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Ullal-1, Ullal-2, Ullal-3, Ullal-4, UN-50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DCR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Puttur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NRCC Selection-1, NRCC Selection-2 and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Bhaskara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Chattisgarh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Indira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Kaju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Chintamani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Chintamani-1 and Chintamani-2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  <a:tr h="34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4032" marR="74032" marT="37016" marB="37016"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084888" y="6669088"/>
            <a:ext cx="26670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487AD1-9CBB-4CBB-9299-1381F8D745A5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669088"/>
            <a:ext cx="533400" cy="1889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7D05B606-116D-416C-8AEF-B745641CE3E3}" type="slidenum">
              <a:rPr lang="en-IN" smtClean="0"/>
              <a:pPr>
                <a:defRPr/>
              </a:pPr>
              <a:t>16</a:t>
            </a:fld>
            <a:endParaRPr lang="en-IN" dirty="0"/>
          </a:p>
        </p:txBody>
      </p:sp>
      <p:pic>
        <p:nvPicPr>
          <p:cNvPr id="26629" name="Picture 5" descr="Bhaskara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488237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Bhaskara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Content Placeholder 5" descr="Madakkathara 2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1484313"/>
            <a:ext cx="7561262" cy="5113337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084888" y="6669088"/>
            <a:ext cx="26670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487AD1-9CBB-4CBB-9299-1381F8D745A5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669088"/>
            <a:ext cx="533400" cy="1889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DE7D2287-82CB-41BB-9E46-311C7B9F462C}" type="slidenum">
              <a:rPr lang="en-IN" smtClean="0"/>
              <a:pPr>
                <a:defRPr/>
              </a:pPr>
              <a:t>17</a:t>
            </a:fld>
            <a:endParaRPr lang="en-IN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Madakkatara-2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Content Placeholder 5" descr="vengurla 4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1196975"/>
            <a:ext cx="7164387" cy="5373688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084888" y="6669088"/>
            <a:ext cx="26670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487AD1-9CBB-4CBB-9299-1381F8D745A5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669088"/>
            <a:ext cx="533400" cy="1889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DFFE4CB3-4BC7-4868-89A9-C92B8AEE54CD}" type="slidenum">
              <a:rPr lang="en-IN" smtClean="0"/>
              <a:pPr>
                <a:defRPr/>
              </a:pPr>
              <a:t>18</a:t>
            </a:fld>
            <a:endParaRPr lang="en-IN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Vengurla-4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084888" y="6669088"/>
            <a:ext cx="26670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487AD1-9CBB-4CBB-9299-1381F8D745A5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669088"/>
            <a:ext cx="533400" cy="1889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7BB94BC0-E35F-4658-A903-83F9253A06FE}" type="slidenum">
              <a:rPr lang="en-IN" smtClean="0"/>
              <a:pPr>
                <a:defRPr/>
              </a:pPr>
              <a:t>19</a:t>
            </a:fld>
            <a:endParaRPr lang="en-IN" dirty="0"/>
          </a:p>
        </p:txBody>
      </p:sp>
      <p:pic>
        <p:nvPicPr>
          <p:cNvPr id="29701" name="Picture 5" descr="Kanaka 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484313"/>
            <a:ext cx="66246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Kanaka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 txBox="1">
            <a:spLocks/>
          </p:cNvSpPr>
          <p:nvPr/>
        </p:nvSpPr>
        <p:spPr>
          <a:xfrm>
            <a:off x="152400" y="762000"/>
            <a:ext cx="5486400" cy="58674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just">
              <a:defRPr/>
            </a:pPr>
            <a:endParaRPr lang="en-US" sz="10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 algn="just"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Delicious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snack food.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Free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from cholesterol.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Fat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rich in unsaturated fatty acid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helps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 reducing the blood cholesterol. </a:t>
            </a:r>
          </a:p>
          <a:p>
            <a:pPr marL="180975" indent="-180975" algn="just">
              <a:defRPr/>
            </a:pPr>
            <a:endParaRPr lang="en-US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 algn="just"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Proteins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(21%), carbohydrates (22%), fat (47%), minerals and vitamins.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All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essential amino acids</a:t>
            </a:r>
          </a:p>
          <a:p>
            <a:pPr marL="180975" indent="-180975" algn="just">
              <a:defRPr/>
            </a:pPr>
            <a:endParaRPr lang="en-US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 algn="just">
              <a:buFont typeface="Wingdings" pitchFamily="2" charset="2"/>
              <a:buChar char="§"/>
              <a:defRPr/>
            </a:pPr>
            <a:endParaRPr lang="en-US" sz="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80975" indent="-180975" algn="just"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cashew apple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sugars, amino acids, tannin, ascorbic acid (Vitamin C) and crude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fibre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Very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rich in ascorbic acid (240 mg/100g). Phenols, tannin and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flavonols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present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could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serve as natural antioxidants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Eat cashew without fear of cholesterol !!</a:t>
            </a:r>
            <a:endParaRPr lang="en-US" sz="2800" dirty="0"/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38200"/>
            <a:ext cx="2706786" cy="2743200"/>
          </a:xfrm>
          <a:prstGeom prst="rect">
            <a:avLst/>
          </a:prstGeom>
        </p:spPr>
      </p:pic>
      <p:pic>
        <p:nvPicPr>
          <p:cNvPr id="8" name="Picture 7" descr="cash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86200"/>
            <a:ext cx="2743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Content Placeholder 5" descr="Ullal 3 m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1268413"/>
            <a:ext cx="7056438" cy="5292725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084888" y="6669088"/>
            <a:ext cx="26670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5D8842-E8FE-42B2-8476-A11D578981F9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669088"/>
            <a:ext cx="533400" cy="18891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55F18217-756C-43FA-AE92-61E2CCDD08DC}" type="slidenum">
              <a:rPr lang="en-IN" smtClean="0"/>
              <a:pPr>
                <a:defRPr/>
              </a:pPr>
              <a:t>20</a:t>
            </a:fld>
            <a:endParaRPr lang="en-IN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Ullal-3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20"/>
          <p:cNvGraphicFramePr>
            <a:graphicFrameLocks noGrp="1"/>
          </p:cNvGraphicFramePr>
          <p:nvPr>
            <p:ph idx="1"/>
          </p:nvPr>
        </p:nvGraphicFramePr>
        <p:xfrm>
          <a:off x="304798" y="1219197"/>
          <a:ext cx="8610601" cy="518160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828800"/>
                <a:gridCol w="228600"/>
                <a:gridCol w="2286000"/>
                <a:gridCol w="2290764"/>
                <a:gridCol w="1976437"/>
              </a:tblGrid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NRCC Selection-1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NRCC Selection-2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Bhaskara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Year of release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1998</a:t>
                      </a:r>
                      <a:endParaRPr kumimoji="0" lang="en-US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Yield (t/ha)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1.5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Nut size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Medium (7.6 g)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Medium to bold (9.2 g)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Medium (7.4 g)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Cashew apple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Big (70-80 g)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Medium (50-60 g)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Medium (50-60 g)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47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Season of flowering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Mid – Late season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Early season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Mid season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Shelling 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High (28.8%)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High (28.6%)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High (30.6%)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Kernel protein (%)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24.20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25.60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29.91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Kernel weight (g)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2.20 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2.63 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2.2 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5149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Kernel grade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W-210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W-210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W-240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81000"/>
            <a:ext cx="9144000" cy="49244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457056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Varieties  developed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by DCR,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Puttur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9244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457056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Varieties  developed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by DCR,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Puttur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91" name="Rectangle 204"/>
          <p:cNvSpPr>
            <a:spLocks noChangeArrowheads="1"/>
          </p:cNvSpPr>
          <p:nvPr/>
        </p:nvSpPr>
        <p:spPr bwMode="auto">
          <a:xfrm>
            <a:off x="5791200" y="28194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NRCC Sel-1</a:t>
            </a:r>
          </a:p>
        </p:txBody>
      </p:sp>
      <p:pic>
        <p:nvPicPr>
          <p:cNvPr id="107590" name="Picture 2" descr="E:\PSBhat\Photographs\varieties new1\sel 1 - Cop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0200" y="1371601"/>
            <a:ext cx="356443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2" descr="C:\Users\NRCC\Desktop\New Microsoft Office Word Document_files\NRCC Selection-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62200" y="1905000"/>
            <a:ext cx="3155324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33"/>
          <p:cNvSpPr>
            <a:spLocks noChangeArrowheads="1"/>
          </p:cNvSpPr>
          <p:nvPr/>
        </p:nvSpPr>
        <p:spPr bwMode="auto">
          <a:xfrm>
            <a:off x="6629400" y="2971800"/>
            <a:ext cx="220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NRCC Sel-2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9244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457056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Varieties  developed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by DCR,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Puttur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6"/>
          <p:cNvSpPr>
            <a:spLocks noChangeArrowheads="1"/>
          </p:cNvSpPr>
          <p:nvPr/>
        </p:nvSpPr>
        <p:spPr bwMode="auto">
          <a:xfrm>
            <a:off x="6248400" y="3200400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Bhaskara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9244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457056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Varieties  developed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by DCR,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Puttur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330" descr="Picture-Bhaskar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76400"/>
            <a:ext cx="5525851" cy="381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Cambria" pitchFamily="18" charset="0"/>
              </a:rPr>
              <a:t>Cashew </a:t>
            </a:r>
            <a:r>
              <a:rPr lang="en-GB" sz="3200" dirty="0" err="1" smtClean="0">
                <a:solidFill>
                  <a:schemeClr val="bg1"/>
                </a:solidFill>
                <a:latin typeface="Cambria" pitchFamily="18" charset="0"/>
              </a:rPr>
              <a:t>germplasm</a:t>
            </a:r>
            <a:r>
              <a:rPr lang="en-GB" sz="3200" dirty="0" smtClean="0">
                <a:solidFill>
                  <a:schemeClr val="bg1"/>
                </a:solidFill>
                <a:latin typeface="Cambria" pitchFamily="18" charset="0"/>
              </a:rPr>
              <a:t> in India</a:t>
            </a:r>
            <a:endParaRPr lang="en-US" sz="32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43000" y="990600"/>
          <a:ext cx="7010400" cy="5627370"/>
        </p:xfrm>
        <a:graphic>
          <a:graphicData uri="http://schemas.openxmlformats.org/drawingml/2006/table">
            <a:tbl>
              <a:tblPr/>
              <a:tblGrid>
                <a:gridCol w="2531794"/>
                <a:gridCol w="1436964"/>
                <a:gridCol w="1642246"/>
                <a:gridCol w="1399396"/>
              </a:tblGrid>
              <a:tr h="54102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State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At NCFGB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At AICRP centers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Andaman &amp; Nicobar Islands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Andhra Pradesh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103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48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Arunachal Pradesh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Assam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Chattisgarh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Goa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Karnataka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128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128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256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Kerala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253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Maharashtra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297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Manipur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Meghalaya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Mizoram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Orissa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118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Tamil Nadu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46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246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Tripura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West Bengal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106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Exotic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 </a:t>
                      </a:r>
                      <a:endParaRPr lang="en-US" sz="16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528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1104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1632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9213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Variability in Cashew Apple</a:t>
            </a:r>
          </a:p>
        </p:txBody>
      </p:sp>
      <p:sp>
        <p:nvSpPr>
          <p:cNvPr id="52227" name="Oval 15" descr="Dsc_0191"/>
          <p:cNvSpPr>
            <a:spLocks noChangeArrowheads="1"/>
          </p:cNvSpPr>
          <p:nvPr/>
        </p:nvSpPr>
        <p:spPr bwMode="auto">
          <a:xfrm rot="-5400000">
            <a:off x="1936750" y="1168400"/>
            <a:ext cx="5256213" cy="53133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Franklin Gothic Medium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304800"/>
            <a:ext cx="9144000" cy="592138"/>
          </a:xfrm>
          <a:prstGeom prst="rect">
            <a:avLst/>
          </a:prstGeom>
          <a:solidFill>
            <a:srgbClr val="FFFF00"/>
          </a:solidFill>
          <a:ln w="6350" cap="rnd">
            <a:noFill/>
          </a:ln>
        </p:spPr>
        <p:txBody>
          <a:bodyPr vert="horz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Reasons</a:t>
            </a:r>
            <a:r>
              <a:rPr kumimoji="0" lang="en-US" sz="32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for low productivity  in cashew </a:t>
            </a:r>
            <a:endParaRPr kumimoji="0" lang="en-US" sz="3200" b="1" i="0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1600200"/>
            <a:ext cx="6781800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Old and senile plantations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Non descript genotypes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Marginal lands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Priority  for cashew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Fluctuating market prices  </a:t>
            </a:r>
          </a:p>
          <a:p>
            <a:pPr algn="ctr"/>
            <a:endParaRPr lang="en-US" sz="3200" b="1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Breeding Objectives </a:t>
            </a:r>
            <a:endParaRPr lang="en-IN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1524000"/>
            <a:ext cx="6172200" cy="39703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High yield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Dwarf and semi compact types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Short flowering duration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High sex ratio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Bold/Medium nut size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High shelling percentage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Resistance to TMB and CSRB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Cashew apple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CNSL content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114800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Development of dwarf and semi-compact hybrids  for high density planting system 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Development of hybrids with high yield and bold/medium nut size  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Introgression of characters from wild species for pest resistance breeding 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Marker Assisted Selection for economic traits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Breeding for cashew apple 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09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Current Cashew Breeding Strategies 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90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ICAR -Directorate of cashew Research, </a:t>
            </a:r>
            <a:r>
              <a:rPr lang="en-US" sz="3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Puttur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</a:t>
            </a:r>
            <a:b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Karnataka, India</a:t>
            </a:r>
            <a:endParaRPr lang="en-US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01914F-9508-4651-BFEE-538BB6E1FD5E}" type="slidenum">
              <a:rPr lang="fr-FR" sz="1200" b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sz="1200" b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316" name="Picture 2" descr="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371600"/>
            <a:ext cx="8610600" cy="5220944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High Density Planting in Cashew 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188" descr="E:\DCR Calender  2014\High density planting of cash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6477000" y="1219200"/>
            <a:ext cx="2376487" cy="5410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High Density Planting</a:t>
            </a:r>
          </a:p>
          <a:p>
            <a:pPr algn="just"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 marL="177800" indent="-177800" algn="just"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Closer planting at 4m x 4m (625 plants/ha) or 5m  x 4m (500 plants/ha) or 5m x 5m (400 plants/ha) increases yield 2-3 fold that normal spacing  8m x 8m (156 plants/ha). </a:t>
            </a:r>
          </a:p>
          <a:p>
            <a:pPr marL="177800" indent="-177800" algn="just">
              <a:defRPr/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 algn="just"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Regular pruning  every year/ thinning tree population after 11 years is required .</a:t>
            </a:r>
          </a:p>
          <a:p>
            <a:pPr marL="177800" indent="-177800" algn="just">
              <a:defRPr/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 algn="just"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This method is more suitable for soils with low fertility. </a:t>
            </a:r>
          </a:p>
          <a:p>
            <a:pPr marL="177800" indent="-177800" algn="just">
              <a:buFont typeface="Wingdings" pitchFamily="2" charset="2"/>
              <a:buChar char="§"/>
              <a:defRPr/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algn="just">
              <a:defRPr/>
            </a:pPr>
            <a:endParaRPr lang="en-US" sz="11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524000"/>
            <a:ext cx="6781800" cy="4572000"/>
          </a:xfrm>
          <a:solidFill>
            <a:schemeClr val="tx1"/>
          </a:solidFill>
        </p:spPr>
        <p:txBody>
          <a:bodyPr/>
          <a:lstStyle/>
          <a:p>
            <a:pPr marL="514350" indent="-514350" algn="just">
              <a:buClrTx/>
              <a:buFont typeface="+mj-lt"/>
              <a:buAutoNum type="arabicPeriod"/>
            </a:pP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total of 253 hybrids obtained from crossing NRCC Sel-2, </a:t>
            </a:r>
            <a:r>
              <a:rPr lang="en-IN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Bhaskara</a:t>
            </a: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Ullal-3 as female parents and Taliparamba-1, Brazil dwarf and Kodippady-2 as male parents are under evaluation.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IN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of the hybrids are showing the signs of reduced vigour , semi compact canopy and precocious bearing.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IN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IN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Development of dwarf and compact hybrids</a:t>
            </a:r>
            <a:endParaRPr lang="en-IN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 descr="DSC_0684"/>
          <p:cNvSpPr>
            <a:spLocks noGrp="1" noChangeAspect="1" noChangeArrowheads="1"/>
          </p:cNvSpPr>
          <p:nvPr isPhoto="1"/>
        </p:nvSpPr>
        <p:spPr bwMode="auto">
          <a:xfrm>
            <a:off x="4419600" y="3962400"/>
            <a:ext cx="4059237" cy="2706688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5715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3" name="AutoShape 4" descr="Copy of DSC_1335"/>
          <p:cNvSpPr>
            <a:spLocks noGrp="1" noChangeAspect="1" noChangeArrowheads="1"/>
          </p:cNvSpPr>
          <p:nvPr isPhoto="1"/>
        </p:nvSpPr>
        <p:spPr bwMode="auto">
          <a:xfrm>
            <a:off x="395288" y="1125538"/>
            <a:ext cx="3458362" cy="2608262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5715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4" name="AutoShape 5" descr="DSC_0575"/>
          <p:cNvSpPr>
            <a:spLocks noGrp="1" noChangeAspect="1" noChangeArrowheads="1"/>
          </p:cNvSpPr>
          <p:nvPr isPhoto="1"/>
        </p:nvSpPr>
        <p:spPr bwMode="auto">
          <a:xfrm>
            <a:off x="1066800" y="3886200"/>
            <a:ext cx="1797050" cy="2704084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5715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AutoShape 6" descr="DSC_0585"/>
          <p:cNvSpPr>
            <a:spLocks noGrp="1" noChangeAspect="1" noChangeArrowheads="1"/>
          </p:cNvSpPr>
          <p:nvPr isPhoto="1"/>
        </p:nvSpPr>
        <p:spPr bwMode="auto">
          <a:xfrm>
            <a:off x="4356100" y="1125538"/>
            <a:ext cx="4057650" cy="2698750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57150">
            <a:noFill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AutoShape 12"/>
          <p:cNvSpPr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oundRect">
            <a:avLst>
              <a:gd name="adj" fmla="val 21667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itchFamily="34" charset="0"/>
              </a:rPr>
              <a:t>Brazil dwarf (NRC-492)</a:t>
            </a:r>
            <a:endParaRPr lang="en-US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liparam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799" y="1219200"/>
            <a:ext cx="6465455" cy="5334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Taliparamba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9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Kodippady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Kodippady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295400"/>
            <a:ext cx="7010400" cy="516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52400"/>
            <a:ext cx="91440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 hybrid plant;  </a:t>
            </a:r>
            <a:r>
              <a:rPr lang="en-IN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 combination  </a:t>
            </a:r>
            <a:r>
              <a:rPr lang="en-IN" sz="24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Bhaskara</a:t>
            </a:r>
            <a:r>
              <a:rPr lang="en-IN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x brazil Dwarf</a:t>
            </a:r>
            <a:endParaRPr lang="en-IN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NRCC\Desktop\poovappa G\hybrids\DSC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6515100" cy="5638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1C1C5013-E915-45C1-AB0A-11ED0FB0FC22}" type="datetime1">
              <a:rPr lang="en-IN" smtClean="0">
                <a:latin typeface="Arial" pitchFamily="34" charset="0"/>
                <a:cs typeface="Arial" pitchFamily="34" charset="0"/>
              </a:rPr>
              <a:pPr/>
              <a:t>27-10-2014</a:t>
            </a:fld>
            <a:endParaRPr lang="en-IN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C5FDCB7-254D-467E-A683-21D96BB44EE5}" type="slidenum">
              <a:rPr lang="en-IN"/>
              <a:pPr>
                <a:defRPr/>
              </a:pPr>
              <a:t>36</a:t>
            </a:fld>
            <a:endParaRPr lang="en-IN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07950" y="981075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990600"/>
          <a:ext cx="9144000" cy="51206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04530"/>
                <a:gridCol w="1586975"/>
                <a:gridCol w="226711"/>
                <a:gridCol w="1511404"/>
                <a:gridCol w="1005236"/>
                <a:gridCol w="1161142"/>
                <a:gridCol w="932033"/>
                <a:gridCol w="1099968"/>
                <a:gridCol w="1016001"/>
              </a:tblGrid>
              <a:tr h="36640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S.No</a:t>
                      </a:r>
                      <a:r>
                        <a:rPr lang="en-US" sz="1400" dirty="0"/>
                        <a:t>.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Cross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No. of nuts sown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No.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seedlings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germinated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No. of seedlings planted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% Germination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% Mortality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(Numbers)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Vengurle-4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204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177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177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86.76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2.26 (4)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Vengurle-4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134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134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89.33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1.49 (2)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Priyanka    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90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70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77.78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2.86 (2)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Priyanka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45.45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5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Dhana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98.39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Dhana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78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75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75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96.15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Madakkathara-2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170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150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88.82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0.67 (1)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Madakkathara-2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129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48.06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9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Vengurle-4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16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62.50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Vengurle-4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7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Priyanka    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13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13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43.33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Priyanka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72.73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13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Dhana 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16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75.00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14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Dhana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4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50.00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NRC-492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Madakkathara-2 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66.67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16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Taliparamba-1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x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Madakkathara-2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row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row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row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Total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1010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804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803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0-100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0-2.86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 anchor="b"/>
                </a:tc>
              </a:tr>
              <a:tr h="1760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Range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0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Mean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68.81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0.36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SE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6.65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0.18</a:t>
                      </a:r>
                      <a:endParaRPr lang="en-US" sz="14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  <a:tr h="1760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CV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38.69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195.8</a:t>
                      </a:r>
                      <a:endParaRPr lang="en-US" sz="14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54960" marR="5496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22860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Hybridization 2013-14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547EC7A8-20A3-4AF5-831F-CC0DCF3034F8}" type="datetime1">
              <a:rPr lang="en-IN" smtClean="0">
                <a:latin typeface="Arial" pitchFamily="34" charset="0"/>
                <a:cs typeface="Arial" pitchFamily="34" charset="0"/>
              </a:rPr>
              <a:pPr/>
              <a:t>27-10-2014</a:t>
            </a:fld>
            <a:endParaRPr lang="en-IN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08DA588-45BB-4F52-A56E-ABDB5C2CA8A0}" type="slidenum">
              <a:rPr lang="en-IN"/>
              <a:pPr>
                <a:defRPr/>
              </a:pPr>
              <a:t>37</a:t>
            </a:fld>
            <a:endParaRPr lang="en-IN"/>
          </a:p>
        </p:txBody>
      </p:sp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ctr" eaLnBrk="0" hangingPunct="0"/>
            <a:r>
              <a:rPr lang="en-US" sz="1600" b="1" dirty="0" smtClean="0">
                <a:solidFill>
                  <a:schemeClr val="bg1"/>
                </a:solidFill>
              </a:rPr>
              <a:t>Variability </a:t>
            </a:r>
            <a:r>
              <a:rPr lang="en-US" sz="1600" b="1" dirty="0">
                <a:solidFill>
                  <a:schemeClr val="bg1"/>
                </a:solidFill>
              </a:rPr>
              <a:t>for </a:t>
            </a:r>
            <a:r>
              <a:rPr lang="en-US" sz="1600" b="1" dirty="0" smtClean="0">
                <a:solidFill>
                  <a:schemeClr val="bg1"/>
                </a:solidFill>
              </a:rPr>
              <a:t>seedling </a:t>
            </a:r>
            <a:r>
              <a:rPr lang="en-US" sz="1600" b="1" dirty="0">
                <a:solidFill>
                  <a:schemeClr val="bg1"/>
                </a:solidFill>
              </a:rPr>
              <a:t>parameters in direct and reciprocal crosses observed at </a:t>
            </a:r>
            <a:r>
              <a:rPr lang="en-US" sz="1600" b="1" dirty="0" smtClean="0">
                <a:solidFill>
                  <a:schemeClr val="bg1"/>
                </a:solidFill>
              </a:rPr>
              <a:t>80 days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4313" y="914401"/>
          <a:ext cx="8715436" cy="5410198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18985"/>
                <a:gridCol w="2667162"/>
                <a:gridCol w="928694"/>
                <a:gridCol w="714380"/>
                <a:gridCol w="571504"/>
                <a:gridCol w="642942"/>
                <a:gridCol w="857256"/>
                <a:gridCol w="571504"/>
                <a:gridCol w="571504"/>
                <a:gridCol w="571505"/>
              </a:tblGrid>
              <a:tr h="279664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S.No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Cross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Girth (cm)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Plant height (cm)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6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Range 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SE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CV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Range 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SE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CV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Vengurle-4  </a:t>
                      </a:r>
                      <a:r>
                        <a:rPr lang="en-US" sz="1400" dirty="0" smtClean="0"/>
                        <a:t>x  NRC-492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0.3-1.1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0.77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20.1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9.0-37.0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24.72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0.40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21.4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Vengurle-4 </a:t>
                      </a:r>
                      <a:r>
                        <a:rPr lang="en-US" sz="1400" dirty="0" smtClean="0"/>
                        <a:t> x Taliparamba-1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0.4-0.9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0.68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0.01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17.1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14.0-38.5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27.75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0.45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18.1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Priyanka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  x NRC-492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0.4-1.1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0.86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13.9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11.0-52.0</a:t>
                      </a:r>
                      <a:endParaRPr lang="en-US" sz="14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39.24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0.85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18.8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Priyanka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 x Taliparamba-1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0.4-1.1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32.4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15.0-40.0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29.15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2.38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25.8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Dhana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 x NRC-492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0.5-1.0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0.74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0.04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15.3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23.5-39.5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32.11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11.0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Dhana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xTaliparamba-1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0.5-1.0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0.74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0.13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15.7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17.0-43.0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31.74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0.57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15.6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Madakkathara-2 x  NRC-492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0.2-1.1</a:t>
                      </a:r>
                      <a:endParaRPr lang="en-US" sz="14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24.8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8.5-38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25.80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0.48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22.8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410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Madakkathara-2 x Taliparamba-1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0.3-1.0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0.73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18.7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9.0-37.5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27.09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0.80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23.3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9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NRC-492 </a:t>
                      </a:r>
                      <a:r>
                        <a:rPr lang="en-US" sz="1400" dirty="0" smtClean="0"/>
                        <a:t>x Vengurle-4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0.4-0.8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0.62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0.04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21.2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13.0-33.0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25.70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1.70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20.9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410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Taliparamba-1 </a:t>
                      </a:r>
                      <a:r>
                        <a:rPr lang="en-US" sz="1400" dirty="0" smtClean="0"/>
                        <a:t>x Vengurle-4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0.6-1.0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0.76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0.06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19.9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21.0-31.0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27.71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1.30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12.4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NRC-492 </a:t>
                      </a:r>
                      <a:r>
                        <a:rPr lang="en-US" sz="1400" dirty="0" smtClean="0"/>
                        <a:t>x </a:t>
                      </a:r>
                      <a:r>
                        <a:rPr lang="en-US" sz="1400" dirty="0" err="1" smtClean="0"/>
                        <a:t>Priyanka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0.5-0.8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0.59</a:t>
                      </a:r>
                      <a:endParaRPr lang="en-US" sz="14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0.03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16.2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21.5-33.0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26.77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0.92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12.4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410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12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Taliparamba-1 x </a:t>
                      </a:r>
                      <a:r>
                        <a:rPr lang="en-US" sz="1400" dirty="0" err="1" smtClean="0"/>
                        <a:t>Priyanka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0.7-0.9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0.04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13.4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28.0-43.5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33.50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2.07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17.5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279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13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NRC-492 x </a:t>
                      </a:r>
                      <a:r>
                        <a:rPr lang="en-US" sz="1400" dirty="0" err="1" smtClean="0"/>
                        <a:t>Dhana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0.5-0.8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0.61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0.03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16.3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14.0-37.0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26.67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1.71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22.2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410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14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Taliparamba-1 x </a:t>
                      </a:r>
                      <a:r>
                        <a:rPr lang="en-US" sz="1400" dirty="0" err="1" smtClean="0"/>
                        <a:t>Dhana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0.7-0.9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13.3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20.0-30.0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24.25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2.17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17.9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  <a:tr h="410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NRC-492 </a:t>
                      </a:r>
                      <a:r>
                        <a:rPr lang="en-US" sz="1400" dirty="0"/>
                        <a:t>x Madakkathara-2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0.4-0.8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0.63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0.05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23.7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10.5-29.0</a:t>
                      </a:r>
                      <a:endParaRPr lang="en-US" sz="14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21.65</a:t>
                      </a:r>
                      <a:endParaRPr lang="en-US" sz="14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2.46</a:t>
                      </a:r>
                      <a:endParaRPr lang="en-US" sz="14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36.0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5436" marR="45436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/>
          <p:cNvSpPr>
            <a:spLocks noGrp="1"/>
          </p:cNvSpPr>
          <p:nvPr>
            <p:ph type="dt" sz="quarter" idx="10"/>
          </p:nvPr>
        </p:nvSpPr>
        <p:spPr bwMode="auto">
          <a:xfrm>
            <a:off x="8143875" y="1928813"/>
            <a:ext cx="100012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9A1C6D9E-6F80-44B9-83D0-2232F5D0CBF1}" type="datetime1">
              <a:rPr lang="en-IN" smtClean="0">
                <a:latin typeface="Arial" pitchFamily="34" charset="0"/>
                <a:cs typeface="Arial" pitchFamily="34" charset="0"/>
              </a:rPr>
              <a:pPr/>
              <a:t>27-10-2014</a:t>
            </a:fld>
            <a:endParaRPr lang="en-IN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DA529-272B-418B-80E5-5FD58D73C4F8}" type="slidenum">
              <a:rPr lang="en-IN" smtClean="0"/>
              <a:pPr>
                <a:defRPr/>
              </a:pPr>
              <a:t>38</a:t>
            </a:fld>
            <a:endParaRPr lang="en-IN" dirty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4459287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5825" y="1371600"/>
            <a:ext cx="4448175" cy="374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5334000" y="5257800"/>
            <a:ext cx="2524125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Skewness:0.23, appx.sym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Kurtosis: -0.30,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platykurtic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85800" y="5334000"/>
            <a:ext cx="2819400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Skewness:0.33, appx.sym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Kurtosis: -0.30,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platykurtic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0" y="457200"/>
            <a:ext cx="9144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Vengurle-4 x NRC-492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253EDD7E-E62E-4355-A282-FB55A597AFEC}" type="datetime1">
              <a:rPr lang="en-IN" smtClean="0">
                <a:latin typeface="Arial" pitchFamily="34" charset="0"/>
                <a:cs typeface="Arial" pitchFamily="34" charset="0"/>
              </a:rPr>
              <a:pPr/>
              <a:t>27-10-2014</a:t>
            </a:fld>
            <a:endParaRPr lang="en-IN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70167-7FAF-48DA-A40F-EEA31113CE4A}" type="slidenum">
              <a:rPr lang="en-IN" smtClean="0"/>
              <a:pPr>
                <a:defRPr/>
              </a:pPr>
              <a:t>39</a:t>
            </a:fld>
            <a:endParaRPr lang="en-IN" dirty="0"/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827088" y="6237288"/>
            <a:ext cx="6840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Hybrid seedlings planted in the field at </a:t>
            </a:r>
            <a:r>
              <a:rPr lang="en-US" b="1" dirty="0" err="1">
                <a:solidFill>
                  <a:schemeClr val="bg1"/>
                </a:solidFill>
              </a:rPr>
              <a:t>Shantigodu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571500"/>
            <a:ext cx="807243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381000" y="1143000"/>
            <a:ext cx="8534400" cy="5105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conduct mission oriented research for improving productivity and quality with special   reference to export.</a:t>
            </a: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serve as National repository for cashew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germplasm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a clearing house for research information on cashew.</a:t>
            </a: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act as a centre for training on research methodologies and technology updating of cashew and to coordinate national research projects. </a:t>
            </a: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provide consultancy on CPT.</a:t>
            </a: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generate quality planting material.</a:t>
            </a: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collaborate with national and international agencies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4339" name="Titre 1"/>
          <p:cNvSpPr>
            <a:spLocks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Mandate</a:t>
            </a:r>
            <a:endParaRPr lang="fr-FR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Apples (12).JPG"/>
          <p:cNvPicPr>
            <a:picLocks noChangeAspect="1"/>
          </p:cNvPicPr>
          <p:nvPr/>
        </p:nvPicPr>
        <p:blipFill>
          <a:blip r:embed="rId2" cstate="print"/>
          <a:srcRect l="19581"/>
          <a:stretch>
            <a:fillRect/>
          </a:stretch>
        </p:blipFill>
        <p:spPr>
          <a:xfrm>
            <a:off x="7467600" y="4267200"/>
            <a:ext cx="1524000" cy="216024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0707D1A4-AE05-4396-93BB-4439EA94ED0B}" type="datetime1">
              <a:rPr lang="en-IN" smtClean="0">
                <a:latin typeface="Arial" pitchFamily="34" charset="0"/>
                <a:cs typeface="Arial" pitchFamily="34" charset="0"/>
              </a:rPr>
              <a:pPr/>
              <a:t>27-10-2014</a:t>
            </a:fld>
            <a:endParaRPr lang="en-IN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09652-BDFF-465C-83C7-952C7E5B98D8}" type="slidenum">
              <a:rPr lang="en-IN" smtClean="0"/>
              <a:pPr>
                <a:defRPr/>
              </a:pPr>
              <a:t>40</a:t>
            </a:fld>
            <a:endParaRPr lang="en-IN" dirty="0"/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066800" y="6248400"/>
            <a:ext cx="6840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Hybrid </a:t>
            </a:r>
            <a:r>
              <a:rPr lang="en-US" b="1" dirty="0" smtClean="0">
                <a:solidFill>
                  <a:schemeClr val="bg1"/>
                </a:solidFill>
              </a:rPr>
              <a:t>seedlings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5292725" y="5508625"/>
            <a:ext cx="3024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Courtesy:Dr.Mohana, G.S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474663"/>
            <a:ext cx="7856537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sz="2000" b="1" dirty="0" smtClean="0"/>
              <a:t>Table 1: Performance of promising hybrids in un replicated trial</a:t>
            </a:r>
            <a:endParaRPr lang="en-IN" sz="2000" dirty="0" smtClean="0"/>
          </a:p>
          <a:p>
            <a:pPr>
              <a:buNone/>
            </a:pP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Characteristics of promising hybrids</a:t>
            </a:r>
            <a:endParaRPr lang="en-IN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19198"/>
          <a:ext cx="8686799" cy="52578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5850"/>
                <a:gridCol w="1085850"/>
                <a:gridCol w="1149723"/>
                <a:gridCol w="1192306"/>
                <a:gridCol w="915520"/>
                <a:gridCol w="1085850"/>
                <a:gridCol w="1085850"/>
                <a:gridCol w="1085850"/>
              </a:tblGrid>
              <a:tr h="8249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/>
                        <a:t>Hybrid</a:t>
                      </a:r>
                      <a:endParaRPr lang="en-IN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Cross combination</a:t>
                      </a:r>
                      <a:endParaRPr lang="en-IN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/>
                        <a:t>Annual yield in 7th harvest(kg/tree)</a:t>
                      </a:r>
                      <a:endParaRPr lang="en-IN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/>
                        <a:t>Cumulative yield for 7 harvests(kg/tree)</a:t>
                      </a:r>
                      <a:endParaRPr lang="en-IN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Av. Yield of seven harvests</a:t>
                      </a:r>
                      <a:endParaRPr lang="en-IN" sz="11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(kg/tree)</a:t>
                      </a:r>
                      <a:endParaRPr lang="en-IN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Mean nut weight</a:t>
                      </a:r>
                      <a:endParaRPr lang="en-IN" sz="11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(g)</a:t>
                      </a:r>
                      <a:endParaRPr lang="en-IN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Mean kernel weight</a:t>
                      </a:r>
                      <a:endParaRPr lang="en-IN" sz="11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(g)</a:t>
                      </a:r>
                      <a:endParaRPr lang="en-IN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Shelling</a:t>
                      </a:r>
                      <a:endParaRPr lang="en-IN" sz="11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/>
                        <a:t>(%)</a:t>
                      </a:r>
                      <a:endParaRPr lang="en-IN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7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H-43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NRCC Sel-2 x </a:t>
                      </a:r>
                      <a:r>
                        <a:rPr lang="en-US" sz="1200" dirty="0" err="1"/>
                        <a:t>Bhuthnath</a:t>
                      </a:r>
                      <a:r>
                        <a:rPr lang="en-US" sz="1200" dirty="0"/>
                        <a:t>-II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5.20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35.33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5.04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12.33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3.33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27.00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7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H-66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NRCC Sel-2 x Bhuthnath-II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6.25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34.61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4.94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10.30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2.90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28.15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7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H-68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NRCC Sel-2 x Bhuthnath-II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6.55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35.55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5.07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11.42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3.28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28.75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H-125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NRCC Sel-2 x Bhedasi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5.95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37.60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5.37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12.75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3.40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26.66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H-126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NRCC Sel-2 x Bhedasi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5.70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34.39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4.91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10.83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3.33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30.76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NRCC       Sel-2 (check)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-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1.78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23.17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3.31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9.2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2.63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28.60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Bhuthnath- II(parent)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-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-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6.1(over six harvests)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1.02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9.2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2.80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30.43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Bhedasi</a:t>
                      </a:r>
                      <a:endParaRPr lang="en-IN" sz="12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(parent)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-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-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5.21(over six harvests)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0.87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10.00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3.0</a:t>
                      </a:r>
                      <a:endParaRPr lang="en-IN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30.00</a:t>
                      </a:r>
                      <a:endParaRPr lang="en-IN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066802"/>
          <a:ext cx="8534400" cy="54101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6312"/>
                <a:gridCol w="1738488"/>
                <a:gridCol w="1422400"/>
                <a:gridCol w="1422400"/>
                <a:gridCol w="1422400"/>
                <a:gridCol w="1422400"/>
              </a:tblGrid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Sl. No</a:t>
                      </a:r>
                      <a:endParaRPr lang="en-IN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Tree No.</a:t>
                      </a:r>
                      <a:endParaRPr lang="en-IN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Apple colour</a:t>
                      </a:r>
                      <a:endParaRPr lang="en-IN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Apple weight(g)</a:t>
                      </a:r>
                      <a:endParaRPr lang="en-IN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TSS (Brix)</a:t>
                      </a:r>
                      <a:endParaRPr lang="en-IN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Juice (%)</a:t>
                      </a:r>
                      <a:endParaRPr lang="en-IN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1.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43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Orange Red</a:t>
                      </a:r>
                      <a:endParaRPr lang="en-IN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( 33B)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100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13.00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81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2.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66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Orange Red</a:t>
                      </a:r>
                      <a:endParaRPr lang="en-IN" sz="160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( 33B)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110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13.00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3.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68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Orange Red</a:t>
                      </a:r>
                      <a:endParaRPr lang="en-IN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( 33B)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108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12.50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70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4.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125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Orange Red</a:t>
                      </a:r>
                      <a:endParaRPr lang="en-IN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( 33B)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105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14.00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70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5.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126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Orange Red</a:t>
                      </a:r>
                      <a:endParaRPr lang="en-IN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( 33B)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102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13.00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72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6.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NRCC </a:t>
                      </a:r>
                      <a:endParaRPr lang="en-IN" sz="160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Sel-2(check)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Orange Red</a:t>
                      </a:r>
                      <a:endParaRPr lang="en-IN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( 33B)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95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14.00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60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7.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Bhuthnath-2(parent)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Yellow Orange(23A)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55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12.00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65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6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8.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Bhedasi(parent)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/>
                        <a:t>Yellow(13A)</a:t>
                      </a:r>
                      <a:endParaRPr lang="en-IN" sz="16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90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13.00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  <a:endParaRPr lang="en-IN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457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Apple characteristics of promising hybrids</a:t>
            </a:r>
            <a:endParaRPr lang="en-IN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6" name="Rectangle 357"/>
          <p:cNvSpPr>
            <a:spLocks noGrp="1" noChangeArrowheads="1"/>
          </p:cNvSpPr>
          <p:nvPr>
            <p:ph type="title" sz="quarter"/>
          </p:nvPr>
        </p:nvSpPr>
        <p:spPr>
          <a:xfrm>
            <a:off x="0" y="304800"/>
            <a:ext cx="9144000" cy="6096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PROMISING HYBRIDS UNDER EVALUATION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4637" name="Picture 365" descr="DSC_00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3200400"/>
            <a:ext cx="3048000" cy="3124200"/>
          </a:xfrm>
          <a:noFill/>
          <a:ln>
            <a:solidFill>
              <a:srgbClr val="000000"/>
            </a:solidFill>
          </a:ln>
        </p:spPr>
      </p:pic>
      <p:pic>
        <p:nvPicPr>
          <p:cNvPr id="24638" name="Picture 367" descr="Copy of DSC_00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286000"/>
            <a:ext cx="22860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640" name="Picture 369" descr="DSC_ 00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362200"/>
            <a:ext cx="28194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0" y="1295400"/>
            <a:ext cx="9144000" cy="5334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 combinations of NRCC Selection-2,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Bhuthnath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Bhedasi</a:t>
            </a:r>
            <a:endParaRPr lang="en-US" sz="24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endParaRPr lang="en-I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rcc\Documents\NIVI\Photos for IRC 14\H-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396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524000" y="5867400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H-66</a:t>
            </a:r>
          </a:p>
        </p:txBody>
      </p:sp>
      <p:pic>
        <p:nvPicPr>
          <p:cNvPr id="17412" name="Picture 3" descr="C:\Users\nrcc\Documents\NIVI\Photos for IRC 14\H-68.jpg"/>
          <p:cNvPicPr>
            <a:picLocks noChangeAspect="1" noChangeArrowheads="1"/>
          </p:cNvPicPr>
          <p:nvPr/>
        </p:nvPicPr>
        <p:blipFill>
          <a:blip r:embed="rId3"/>
          <a:srcRect l="9212" t="1492" r="15788"/>
          <a:stretch>
            <a:fillRect/>
          </a:stretch>
        </p:blipFill>
        <p:spPr bwMode="auto">
          <a:xfrm>
            <a:off x="4267200" y="928688"/>
            <a:ext cx="4572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6019800" y="5791200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H-68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rcc\Documents\NIVI\Photos for IRC 14\H-125 frui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71563"/>
            <a:ext cx="51816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3810000" y="563880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H-125</a:t>
            </a:r>
          </a:p>
        </p:txBody>
      </p:sp>
      <p:pic>
        <p:nvPicPr>
          <p:cNvPr id="18436" name="Picture 7" descr="C:\Users\nrcc\Documents\NIVI\Photos for IRC 14\H 125 clus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981200"/>
            <a:ext cx="33639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3" descr="C:\Users\nrcc\Documents\NIVI\Photos for IRC 14\H-12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447800"/>
            <a:ext cx="457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581400" y="51816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H-126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hybrid photos\68 (1).JPG"/>
          <p:cNvPicPr>
            <a:picLocks noChangeAspect="1" noChangeArrowheads="1"/>
          </p:cNvPicPr>
          <p:nvPr/>
        </p:nvPicPr>
        <p:blipFill>
          <a:blip r:embed="rId2"/>
          <a:srcRect l="16519" t="1315" r="15083"/>
          <a:stretch>
            <a:fillRect/>
          </a:stretch>
        </p:blipFill>
        <p:spPr bwMode="auto">
          <a:xfrm>
            <a:off x="609600" y="228600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905000" y="30480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H-68</a:t>
            </a:r>
          </a:p>
        </p:txBody>
      </p:sp>
      <p:pic>
        <p:nvPicPr>
          <p:cNvPr id="22532" name="Picture 3" descr="C:\Users\user\Desktop\hybrid photos\125 (1).JPG"/>
          <p:cNvPicPr>
            <a:picLocks noChangeAspect="1" noChangeArrowheads="1"/>
          </p:cNvPicPr>
          <p:nvPr/>
        </p:nvPicPr>
        <p:blipFill>
          <a:blip r:embed="rId3"/>
          <a:srcRect l="16924" t="2438" r="18462" b="7317"/>
          <a:stretch>
            <a:fillRect/>
          </a:stretch>
        </p:blipFill>
        <p:spPr bwMode="auto">
          <a:xfrm>
            <a:off x="4953000" y="228600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6019800" y="29718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H-125</a:t>
            </a:r>
          </a:p>
        </p:txBody>
      </p:sp>
      <p:pic>
        <p:nvPicPr>
          <p:cNvPr id="22534" name="Picture 5" descr="\\BIOTECH-PC\Users\Public\JDA\hybrid photos\bhaskar (1).JPG"/>
          <p:cNvPicPr>
            <a:picLocks noChangeAspect="1" noChangeArrowheads="1"/>
          </p:cNvPicPr>
          <p:nvPr/>
        </p:nvPicPr>
        <p:blipFill>
          <a:blip r:embed="rId4"/>
          <a:srcRect l="17461" t="4222" r="19048"/>
          <a:stretch>
            <a:fillRect/>
          </a:stretch>
        </p:blipFill>
        <p:spPr bwMode="auto">
          <a:xfrm>
            <a:off x="4953000" y="3429000"/>
            <a:ext cx="34290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5943600" y="63246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Bhaskara</a:t>
            </a:r>
          </a:p>
        </p:txBody>
      </p:sp>
      <p:pic>
        <p:nvPicPr>
          <p:cNvPr id="22536" name="Picture 2" descr="C:\Users\user\Desktop\hybrid photos\sel-2 (1).JPG"/>
          <p:cNvPicPr>
            <a:picLocks noChangeAspect="1" noChangeArrowheads="1"/>
          </p:cNvPicPr>
          <p:nvPr/>
        </p:nvPicPr>
        <p:blipFill>
          <a:blip r:embed="rId5"/>
          <a:srcRect l="15727" r="17900" b="-2702"/>
          <a:stretch>
            <a:fillRect/>
          </a:stretch>
        </p:blipFill>
        <p:spPr bwMode="auto">
          <a:xfrm>
            <a:off x="609600" y="3429000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1828800" y="62484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Sel-2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Promising </a:t>
            </a:r>
            <a:r>
              <a:rPr lang="en-US" sz="3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germplasm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under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11188" y="6669088"/>
            <a:ext cx="5334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EA0305-1B3F-46B8-A22A-595355946D25}" type="slidenum">
              <a:rPr lang="en-IN" smtClean="0"/>
              <a:pPr>
                <a:defRPr/>
              </a:pPr>
              <a:t>48</a:t>
            </a:fld>
            <a:endParaRPr lang="en-IN" dirty="0"/>
          </a:p>
        </p:txBody>
      </p:sp>
      <p:sp>
        <p:nvSpPr>
          <p:cNvPr id="31748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4140200" y="6669088"/>
            <a:ext cx="792163" cy="188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8549D8-2E59-4E6D-8995-C775EA039071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10/27/2014</a:t>
            </a:fld>
            <a:endParaRPr lang="en-US" smtClean="0"/>
          </a:p>
        </p:txBody>
      </p:sp>
      <p:pic>
        <p:nvPicPr>
          <p:cNvPr id="31749" name="Picture 2" descr="C:\Users\Nrcc\Desktop\Director presentation in USA\Photos\Fruit bunch (2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19200"/>
            <a:ext cx="320032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 descr="C:\Users\Nrcc\Desktop\Director presentation in USA\Photos\Fruit bunch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19200"/>
            <a:ext cx="3352799" cy="277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4" descr="C:\Users\Nrcc\Desktop\Director presentation in USA\Photos\Fruit bunch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149725"/>
            <a:ext cx="320833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5" descr="C:\Users\Nrcc\Desktop\Director presentation in USA\Photos\Fruit bunch (2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114800"/>
            <a:ext cx="3352800" cy="258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09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Hybridization with wild species</a:t>
            </a:r>
            <a:endParaRPr lang="en-IN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81200" y="1371600"/>
          <a:ext cx="5562601" cy="46295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4858"/>
                <a:gridCol w="2155508"/>
                <a:gridCol w="2642235"/>
              </a:tblGrid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 err="1"/>
                        <a:t>Sl.No</a:t>
                      </a:r>
                      <a:r>
                        <a:rPr lang="en-IN" sz="2000" dirty="0"/>
                        <a:t>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Female parent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Male parent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1.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Ullal-1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/>
                        <a:t>A. </a:t>
                      </a:r>
                      <a:r>
                        <a:rPr lang="en-IN" sz="2000" i="1" dirty="0" err="1"/>
                        <a:t>microcarpum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2.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Ullal-3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/>
                        <a:t>A. </a:t>
                      </a:r>
                      <a:r>
                        <a:rPr lang="en-IN" sz="2000" i="1" dirty="0" err="1"/>
                        <a:t>microcarpum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3.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V-4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/>
                        <a:t>A. </a:t>
                      </a:r>
                      <a:r>
                        <a:rPr lang="en-IN" sz="2000" i="1" dirty="0" err="1"/>
                        <a:t>microcarpum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4.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 err="1"/>
                        <a:t>Bhaskara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/>
                        <a:t>A. </a:t>
                      </a:r>
                      <a:r>
                        <a:rPr lang="en-IN" sz="2000" i="1" dirty="0" err="1"/>
                        <a:t>microcarpum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5.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Ullal-1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/>
                        <a:t>A. </a:t>
                      </a:r>
                      <a:r>
                        <a:rPr lang="en-IN" sz="2000" i="1" dirty="0" err="1" smtClean="0"/>
                        <a:t>othonianum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6.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/>
                        <a:t>A. </a:t>
                      </a:r>
                      <a:r>
                        <a:rPr lang="en-IN" sz="2000" i="1" dirty="0" err="1"/>
                        <a:t>microcarpum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/>
                        <a:t>Bhaskara</a:t>
                      </a:r>
                      <a:endParaRPr lang="en-IN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7.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 err="1"/>
                        <a:t>A.microcarpum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/>
                        <a:t>V-4</a:t>
                      </a:r>
                      <a:endParaRPr lang="en-IN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8.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i="1" dirty="0" err="1"/>
                        <a:t>A.microcarpum</a:t>
                      </a:r>
                      <a:endParaRPr lang="en-IN" sz="2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/>
                        <a:t>Ullal-3</a:t>
                      </a:r>
                      <a:endParaRPr lang="en-IN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re 1"/>
          <p:cNvSpPr>
            <a:spLocks/>
          </p:cNvSpPr>
          <p:nvPr/>
        </p:nvSpPr>
        <p:spPr bwMode="auto">
          <a:xfrm>
            <a:off x="0" y="304800"/>
            <a:ext cx="9144000" cy="838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4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About </a:t>
            </a:r>
            <a:r>
              <a:rPr lang="en-GB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Cashew</a:t>
            </a:r>
            <a:endParaRPr lang="fr-FR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5" name="Picture30" descr="http://www.mangalorecashews.com/assets/images/cashewjar.g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487" y="2133600"/>
            <a:ext cx="28305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371600"/>
            <a:ext cx="6096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Brazil is the native of cashew.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Introduced into India during 16</a:t>
            </a:r>
            <a:r>
              <a:rPr lang="en-US" sz="24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century.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India made cashew a commodity of International trade and acclaim.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Cultivated in east coast, west coast regions and also to some extent in plains region and NEH region.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Export earnings by export of cashew kernels: Rs. 2906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Crores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(2009-10), Rs. 2598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Crores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(2010-11) and Rs. 4390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Crores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(2011-12) 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4067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crores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(2012-13) .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01650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Wild / Weedy Species</a:t>
            </a:r>
            <a:endParaRPr lang="en-US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79" name="AutoShape 4" descr="DSC00396"/>
          <p:cNvSpPr>
            <a:spLocks noGrp="1" noChangeAspect="1" noChangeArrowheads="1"/>
          </p:cNvSpPr>
          <p:nvPr isPhoto="1"/>
        </p:nvSpPr>
        <p:spPr bwMode="auto">
          <a:xfrm>
            <a:off x="4859338" y="1371600"/>
            <a:ext cx="4033837" cy="3428999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5" name="Text Box 6"/>
          <p:cNvSpPr txBox="1">
            <a:spLocks noChangeArrowheads="1"/>
          </p:cNvSpPr>
          <p:nvPr/>
        </p:nvSpPr>
        <p:spPr bwMode="auto">
          <a:xfrm>
            <a:off x="5105400" y="5029200"/>
            <a:ext cx="3505200" cy="3381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99"/>
                </a:solidFill>
                <a:latin typeface="+mn-lt"/>
              </a:rPr>
              <a:t>Fruit bunch of </a:t>
            </a:r>
            <a:r>
              <a:rPr lang="en-US" sz="1600" b="1" i="1" dirty="0" err="1">
                <a:solidFill>
                  <a:srgbClr val="000099"/>
                </a:solidFill>
                <a:latin typeface="+mn-lt"/>
              </a:rPr>
              <a:t>jungly</a:t>
            </a:r>
            <a:r>
              <a:rPr lang="en-US" sz="1600" b="1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sz="1600" b="1" i="1" dirty="0" err="1">
                <a:solidFill>
                  <a:srgbClr val="000099"/>
                </a:solidFill>
                <a:latin typeface="+mn-lt"/>
              </a:rPr>
              <a:t>caju</a:t>
            </a:r>
            <a:endParaRPr lang="en-US" sz="1600" b="1" i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4581" name="AutoShape 3" descr="DSC00648"/>
          <p:cNvSpPr>
            <a:spLocks noGrp="1" noChangeAspect="1" noChangeArrowheads="1"/>
          </p:cNvSpPr>
          <p:nvPr isPhoto="1"/>
        </p:nvSpPr>
        <p:spPr bwMode="auto">
          <a:xfrm>
            <a:off x="228600" y="1371600"/>
            <a:ext cx="4224338" cy="34290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5"/>
          <p:cNvSpPr txBox="1">
            <a:spLocks noChangeArrowheads="1"/>
          </p:cNvSpPr>
          <p:nvPr/>
        </p:nvSpPr>
        <p:spPr bwMode="auto">
          <a:xfrm>
            <a:off x="304800" y="5084763"/>
            <a:ext cx="4114800" cy="3381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i="1" dirty="0" err="1">
                <a:solidFill>
                  <a:srgbClr val="000099"/>
                </a:solidFill>
                <a:latin typeface="+mn-lt"/>
              </a:rPr>
              <a:t>Jungly</a:t>
            </a:r>
            <a:r>
              <a:rPr lang="en-US" sz="1600" b="1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sz="1600" b="1" i="1" dirty="0" err="1">
                <a:solidFill>
                  <a:srgbClr val="000099"/>
                </a:solidFill>
                <a:latin typeface="+mn-lt"/>
              </a:rPr>
              <a:t>caju</a:t>
            </a:r>
            <a:r>
              <a:rPr lang="en-US" sz="1600" b="1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sz="1600" b="1" i="1" dirty="0" smtClean="0">
                <a:solidFill>
                  <a:srgbClr val="000099"/>
                </a:solidFill>
                <a:latin typeface="+mn-lt"/>
              </a:rPr>
              <a:t>(</a:t>
            </a:r>
            <a:r>
              <a:rPr lang="en-US" sz="1600" b="1" i="1" dirty="0" err="1">
                <a:solidFill>
                  <a:srgbClr val="000099"/>
                </a:solidFill>
              </a:rPr>
              <a:t>S</a:t>
            </a:r>
            <a:r>
              <a:rPr lang="en-US" sz="1600" b="1" i="1" dirty="0" err="1" smtClean="0">
                <a:solidFill>
                  <a:srgbClr val="000099"/>
                </a:solidFill>
                <a:latin typeface="+mn-lt"/>
              </a:rPr>
              <a:t>emecarpus</a:t>
            </a:r>
            <a:r>
              <a:rPr lang="en-US" sz="1600" b="1" i="1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en-US" sz="1600" b="1" i="1" dirty="0" err="1">
                <a:solidFill>
                  <a:srgbClr val="000099"/>
                </a:solidFill>
                <a:latin typeface="+mn-lt"/>
              </a:rPr>
              <a:t>pranaui</a:t>
            </a:r>
            <a:r>
              <a:rPr lang="en-US" sz="1600" b="1" i="1" dirty="0">
                <a:solidFill>
                  <a:srgbClr val="000099"/>
                </a:solidFill>
                <a:latin typeface="+mn-lt"/>
              </a:rPr>
              <a:t>)</a:t>
            </a: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810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ClrTx/>
            </a:pP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 pollinated crop- offers ample scope for exploring diversity among seedling progenies.</a:t>
            </a:r>
          </a:p>
          <a:p>
            <a:pPr>
              <a:buClrTx/>
            </a:pPr>
            <a:r>
              <a:rPr lang="en-I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 attempt - identify ideal plant from seedling progenies of popular cultivars.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Seedling progenies of NRCC Sel-2, Vengurla-4, VRI-3, 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Bhaskara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VTH-174, and VTH-30/4.</a:t>
            </a:r>
          </a:p>
          <a:p>
            <a:pPr>
              <a:buClrTx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of the progenies - precocity , 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boldnut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higher yield.  (VTH-30/4- 6.9 kg)</a:t>
            </a:r>
            <a:endParaRPr lang="en-IN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09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IN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Seedling Selection in Cashew</a:t>
            </a:r>
            <a:endParaRPr lang="en-IN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640080"/>
          <a:ext cx="8610599" cy="568451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9200"/>
                <a:gridCol w="1051277"/>
                <a:gridCol w="1227286"/>
                <a:gridCol w="1108818"/>
                <a:gridCol w="1108818"/>
                <a:gridCol w="1006544"/>
                <a:gridCol w="944328"/>
                <a:gridCol w="944328"/>
              </a:tblGrid>
              <a:tr h="8120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Trait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Statistic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NRCC Sel-2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Vengurle-4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VRI-3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Bhaskara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VTH-174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VTH-30/4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Height (m)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Range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3.25-6.45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4.00-7.45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3.50-7.10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3.75-8.90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5.10-7.25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4.10-7.25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Mean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4.80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5.21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4.76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5.80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6.05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5.43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SEm</a:t>
                      </a:r>
                      <a:r>
                        <a:rPr lang="en-US" sz="1600" dirty="0"/>
                        <a:t> ±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0.39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0.15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CV %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17.71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23.03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17.44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26.72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10.25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18.05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/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Tree spread (m)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Range 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3.50-7.62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3.25-9.72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3.22-7.80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3.87-8.95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4.62-8.9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3.62-9.25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Mean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5.04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5.89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5.33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5.81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6.67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6.23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SEm ±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0.41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0.33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0.37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CV %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20.83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27.84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18.57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23.06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15.44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23.43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/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Yield (kg)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Range 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1.45-2.54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1.20-2.98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0.94-4.41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0.56-3.38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0.50-3.05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1.02-6.90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Mean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1.85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1.82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2.46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1.95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1.75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2.04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SEm ±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0.08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0.12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0.21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0.11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0.13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0.34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  <a:tr h="406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CV %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17.84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25.27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34.15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23.08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29.14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66.18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166" marR="65166" marT="0" marB="0"/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Variability for growth parameters and yield in seedling progenies of varieties (16 seedlings /variety)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nrcc\Documents\NIVI\Photos for IRC 14\No 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371599"/>
            <a:ext cx="4836161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C:\Users\nrcc\Documents\NIVI\Photos for IRC 14\No.480.jpg"/>
          <p:cNvPicPr>
            <a:picLocks noChangeAspect="1" noChangeArrowheads="1"/>
          </p:cNvPicPr>
          <p:nvPr/>
        </p:nvPicPr>
        <p:blipFill>
          <a:blip r:embed="rId3" cstate="print"/>
          <a:srcRect b="13560"/>
          <a:stretch>
            <a:fillRect/>
          </a:stretch>
        </p:blipFill>
        <p:spPr bwMode="auto">
          <a:xfrm>
            <a:off x="5334000" y="381000"/>
            <a:ext cx="35814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:\Users\nrcc\Documents\NIVI\Photos for IRC 14\Tree 480 (2).jpg"/>
          <p:cNvPicPr>
            <a:picLocks noChangeAspect="1" noChangeArrowheads="1"/>
          </p:cNvPicPr>
          <p:nvPr/>
        </p:nvPicPr>
        <p:blipFill>
          <a:blip r:embed="rId4"/>
          <a:srcRect b="9756"/>
          <a:stretch>
            <a:fillRect/>
          </a:stretch>
        </p:blipFill>
        <p:spPr bwMode="auto">
          <a:xfrm>
            <a:off x="5410200" y="3733800"/>
            <a:ext cx="3543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533400" y="5562600"/>
            <a:ext cx="44624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Tree-480(VTH30/4)- 6.9 kg yield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0063" y="1600199"/>
          <a:ext cx="8358246" cy="3576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764"/>
                <a:gridCol w="5645482"/>
              </a:tblGrid>
              <a:tr h="6623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Material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Details </a:t>
                      </a:r>
                      <a:endParaRPr lang="en-US" sz="2400" dirty="0"/>
                    </a:p>
                  </a:txBody>
                  <a:tcPr/>
                </a:tc>
              </a:tr>
              <a:tr h="1722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/>
                        <a:t> Hybrid (F1)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Ullal</a:t>
                      </a:r>
                      <a:r>
                        <a:rPr lang="en-US" sz="2400" dirty="0" smtClean="0"/>
                        <a:t>- 3 x Brazil</a:t>
                      </a:r>
                      <a:r>
                        <a:rPr lang="en-US" sz="2400" baseline="0" dirty="0" smtClean="0"/>
                        <a:t> Dwarf</a:t>
                      </a:r>
                      <a:r>
                        <a:rPr lang="en-US" sz="2400" dirty="0" smtClean="0"/>
                        <a:t>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Bhaskara</a:t>
                      </a:r>
                      <a:r>
                        <a:rPr lang="en-US" sz="2400" dirty="0" smtClean="0"/>
                        <a:t> x Brazil Dwarf  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11922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Backcrosses </a:t>
                      </a:r>
                      <a:r>
                        <a:rPr lang="en-US" sz="2400" b="1" baseline="0" dirty="0" smtClean="0"/>
                        <a:t> (2)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Ullal</a:t>
                      </a:r>
                      <a:r>
                        <a:rPr lang="en-US" sz="2400" dirty="0" smtClean="0"/>
                        <a:t>- 3 x Brazil</a:t>
                      </a:r>
                      <a:r>
                        <a:rPr lang="en-US" sz="2400" baseline="0" dirty="0" smtClean="0"/>
                        <a:t> Dwarf</a:t>
                      </a:r>
                      <a:r>
                        <a:rPr lang="en-US" sz="2400" dirty="0" smtClean="0"/>
                        <a:t> )  </a:t>
                      </a:r>
                      <a:r>
                        <a:rPr lang="en-US" sz="2400" baseline="0" dirty="0" smtClean="0"/>
                        <a:t>x  Ullal-3 </a:t>
                      </a:r>
                    </a:p>
                    <a:p>
                      <a:pPr marL="457200" marR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Bhaskara</a:t>
                      </a:r>
                      <a:r>
                        <a:rPr lang="en-US" sz="2400" dirty="0" smtClean="0"/>
                        <a:t> x Brazil Dwarf ) </a:t>
                      </a:r>
                      <a:r>
                        <a:rPr lang="en-US" sz="2400" baseline="0" dirty="0" smtClean="0"/>
                        <a:t>x  </a:t>
                      </a:r>
                      <a:r>
                        <a:rPr lang="en-US" sz="2400" baseline="0" dirty="0" err="1" smtClean="0"/>
                        <a:t>Bhaskara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208" name="TextBox 4"/>
          <p:cNvSpPr txBox="1">
            <a:spLocks noChangeArrowheads="1"/>
          </p:cNvSpPr>
          <p:nvPr/>
        </p:nvSpPr>
        <p:spPr bwMode="auto">
          <a:xfrm>
            <a:off x="0" y="381000"/>
            <a:ext cx="91440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Backcross breeding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413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Back crossed hybrid seedlings in nursery</a:t>
            </a:r>
            <a:endParaRPr lang="en-US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7EABDD-37C1-43DB-910A-C296DA82B90B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39EAE1D-8B7F-4325-9E78-7F6CF6545D0A}" type="slidenum">
              <a:rPr lang="en-IN" smtClean="0"/>
              <a:pPr>
                <a:defRPr/>
              </a:pPr>
              <a:t>55</a:t>
            </a:fld>
            <a:endParaRPr lang="en-IN" dirty="0"/>
          </a:p>
        </p:txBody>
      </p:sp>
      <p:pic>
        <p:nvPicPr>
          <p:cNvPr id="48133" name="Picture 5" descr="20140322_1138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316038"/>
            <a:ext cx="264318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6"/>
          <p:cNvSpPr txBox="1">
            <a:spLocks noChangeArrowheads="1"/>
          </p:cNvSpPr>
          <p:nvPr/>
        </p:nvSpPr>
        <p:spPr bwMode="auto">
          <a:xfrm>
            <a:off x="990600" y="5029200"/>
            <a:ext cx="1443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SOWING</a:t>
            </a:r>
          </a:p>
        </p:txBody>
      </p: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3643313" y="5000625"/>
            <a:ext cx="250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1.5 MONTHS OLD</a:t>
            </a:r>
          </a:p>
        </p:txBody>
      </p:sp>
      <p:pic>
        <p:nvPicPr>
          <p:cNvPr id="48136" name="Picture 8" descr="20140506_1014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2313" y="1357313"/>
            <a:ext cx="2667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8" descr="2014 -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357313"/>
            <a:ext cx="2611438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TextBox 7"/>
          <p:cNvSpPr txBox="1">
            <a:spLocks noChangeArrowheads="1"/>
          </p:cNvSpPr>
          <p:nvPr/>
        </p:nvSpPr>
        <p:spPr bwMode="auto">
          <a:xfrm>
            <a:off x="6429375" y="5000625"/>
            <a:ext cx="250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MONTHS 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0063" y="1600199"/>
          <a:ext cx="8358246" cy="3576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764"/>
                <a:gridCol w="5645482"/>
              </a:tblGrid>
              <a:tr h="6623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Material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Details </a:t>
                      </a:r>
                      <a:endParaRPr lang="en-US" sz="2400" dirty="0"/>
                    </a:p>
                  </a:txBody>
                  <a:tcPr/>
                </a:tc>
              </a:tr>
              <a:tr h="1722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/>
                        <a:t> Hybrid (F1)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Ullal</a:t>
                      </a:r>
                      <a:r>
                        <a:rPr lang="en-US" sz="2400" dirty="0" smtClean="0"/>
                        <a:t>- 3 x Brazil</a:t>
                      </a:r>
                      <a:r>
                        <a:rPr lang="en-US" sz="2400" baseline="0" dirty="0" smtClean="0"/>
                        <a:t> Dwarf</a:t>
                      </a:r>
                      <a:r>
                        <a:rPr lang="en-US" sz="2400" dirty="0" smtClean="0"/>
                        <a:t>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Bhaskara</a:t>
                      </a:r>
                      <a:r>
                        <a:rPr lang="en-US" sz="2400" dirty="0" smtClean="0"/>
                        <a:t> x Brazil Dwarf  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11922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Backcrosses </a:t>
                      </a:r>
                      <a:r>
                        <a:rPr lang="en-US" sz="2400" b="1" baseline="0" dirty="0" smtClean="0"/>
                        <a:t> (2)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Ullal</a:t>
                      </a:r>
                      <a:r>
                        <a:rPr lang="en-US" sz="2400" dirty="0" smtClean="0"/>
                        <a:t>- 3 x Brazil</a:t>
                      </a:r>
                      <a:r>
                        <a:rPr lang="en-US" sz="2400" baseline="0" dirty="0" smtClean="0"/>
                        <a:t> Dwarf</a:t>
                      </a:r>
                      <a:r>
                        <a:rPr lang="en-US" sz="2400" dirty="0" smtClean="0"/>
                        <a:t> )  </a:t>
                      </a:r>
                      <a:r>
                        <a:rPr lang="en-US" sz="2400" baseline="0" dirty="0" smtClean="0"/>
                        <a:t>x  Ullal-3 </a:t>
                      </a:r>
                    </a:p>
                    <a:p>
                      <a:pPr marL="457200" marR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Bhaskara</a:t>
                      </a:r>
                      <a:r>
                        <a:rPr lang="en-US" sz="2400" dirty="0" smtClean="0"/>
                        <a:t> x Brazil Dwarf ) </a:t>
                      </a:r>
                      <a:r>
                        <a:rPr lang="en-US" sz="2400" baseline="0" dirty="0" smtClean="0"/>
                        <a:t>x  </a:t>
                      </a:r>
                      <a:r>
                        <a:rPr lang="en-US" sz="2400" baseline="0" dirty="0" err="1" smtClean="0"/>
                        <a:t>Bhaskara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208" name="TextBox 4"/>
          <p:cNvSpPr txBox="1">
            <a:spLocks noChangeArrowheads="1"/>
          </p:cNvSpPr>
          <p:nvPr/>
        </p:nvSpPr>
        <p:spPr bwMode="auto">
          <a:xfrm>
            <a:off x="0" y="381000"/>
            <a:ext cx="91440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Backcross breeding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6172200"/>
            <a:ext cx="8229600" cy="488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SSR polymorphism in parents (SSR-8)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EF5E9A-F43C-4C3D-A51C-EF4441C65DD5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F99BA2-5D41-4A7E-B989-95750A6C2647}" type="slidenum">
              <a:rPr lang="en-IN" smtClean="0"/>
              <a:pPr>
                <a:defRPr/>
              </a:pPr>
              <a:t>57</a:t>
            </a:fld>
            <a:endParaRPr lang="en-IN" dirty="0"/>
          </a:p>
        </p:txBody>
      </p:sp>
      <p:pic>
        <p:nvPicPr>
          <p:cNvPr id="8197" name="Picture 5" descr="ssr 8primers parentlpol.22.7.13D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295400"/>
            <a:ext cx="52832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8100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Marker Assisted Selection for Economic Traits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4135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SSR profile in F1 population- CS-3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EF5E9A-F43C-4C3D-A51C-EF4441C65DD5}" type="datetime1">
              <a:rPr lang="en-IN" smtClean="0"/>
              <a:pPr>
                <a:defRPr/>
              </a:pPr>
              <a:t>27-10-2014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A501C5-528B-4736-9E70-EA0445ED6560}" type="slidenum">
              <a:rPr lang="en-IN" smtClean="0"/>
              <a:pPr>
                <a:defRPr/>
              </a:pPr>
              <a:t>58</a:t>
            </a:fld>
            <a:endParaRPr lang="en-IN" dirty="0"/>
          </a:p>
        </p:txBody>
      </p:sp>
      <p:pic>
        <p:nvPicPr>
          <p:cNvPr id="9221" name="Picture 5" descr="F1-cs-3 11-03-14A - Cop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1571625"/>
            <a:ext cx="581342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4572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Cluster of 31 accessions Based on SSR markers of cashew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29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20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re 1"/>
          <p:cNvSpPr>
            <a:spLocks/>
          </p:cNvSpPr>
          <p:nvPr/>
        </p:nvSpPr>
        <p:spPr bwMode="auto">
          <a:xfrm>
            <a:off x="0" y="457200"/>
            <a:ext cx="9144000" cy="838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About </a:t>
            </a:r>
            <a:r>
              <a:rPr lang="en-GB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Cashew (contd.)</a:t>
            </a:r>
            <a:endParaRPr lang="fr-F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1000" y="16002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Processing capacity in India  :  13-14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lakh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tonnes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Import of RCN : 6-7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lakh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tonnes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India exports over 1.0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lakh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cashew kernels to over 65 countries of the world. </a:t>
            </a:r>
          </a:p>
          <a:p>
            <a:pPr marL="457200" indent="-4572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major countries that import Indian cashew are United States of America, Netherlands, United Kingdom, United Arab Emirates, Japan, France, Saudi Arabia, Spain, Russia, Germany, Canada and Greece.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14400"/>
            <a:ext cx="716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SSR amplification with pistachio primer (Ps23)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Cluster </a:t>
            </a:r>
            <a:r>
              <a:rPr lang="en-US" sz="2800" dirty="0" err="1" smtClean="0">
                <a:solidFill>
                  <a:schemeClr val="bg1"/>
                </a:solidFill>
              </a:rPr>
              <a:t>ing</a:t>
            </a:r>
            <a:r>
              <a:rPr lang="en-US" sz="2800" dirty="0" smtClean="0">
                <a:solidFill>
                  <a:schemeClr val="bg1"/>
                </a:solidFill>
              </a:rPr>
              <a:t> 48 accessions. based on SSR markers from other species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609600"/>
            <a:ext cx="5029200" cy="595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1000" y="1524000"/>
            <a:ext cx="1676400" cy="4524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NRC 447 and 493 are highly divergent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NRC 482 and NRC 495- Highly similar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Average similarity = 0.52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Modertate</a:t>
            </a:r>
            <a:r>
              <a:rPr lang="en-US" dirty="0">
                <a:solidFill>
                  <a:schemeClr val="bg1"/>
                </a:solidFill>
              </a:rPr>
              <a:t> diversity among accessions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2. Cashew apple sha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4589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Breeding for cashew apple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248400"/>
            <a:ext cx="86106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13 accessions have been planted in 2014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Challenges </a:t>
            </a:r>
            <a:endParaRPr lang="fr-FR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8548" name="Picture 2" descr="C:\Users\NRCC\Desktop\mdk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86000"/>
            <a:ext cx="226725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" y="1905000"/>
            <a:ext cx="5791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SzPct val="75000"/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Development of varieties resistant to CSRB and TMB</a:t>
            </a:r>
          </a:p>
          <a:p>
            <a:pPr marL="274320" indent="-274320" fontAlgn="auto">
              <a:spcAft>
                <a:spcPts val="0"/>
              </a:spcAft>
              <a:buSzPct val="75000"/>
              <a:buFont typeface="Arial" pitchFamily="34" charset="0"/>
              <a:buChar char="•"/>
              <a:defRPr/>
            </a:pPr>
            <a:endParaRPr lang="en-IN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SzPct val="75000"/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Varieties suitable for moderate cold climate</a:t>
            </a:r>
          </a:p>
          <a:p>
            <a:pPr marL="274320" indent="-274320" fontAlgn="auto">
              <a:spcAft>
                <a:spcPts val="0"/>
              </a:spcAft>
              <a:buSzPct val="75000"/>
              <a:buFont typeface="Arial" pitchFamily="34" charset="0"/>
              <a:buChar char="•"/>
              <a:defRPr/>
            </a:pPr>
            <a:endParaRPr lang="en-IN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SzPct val="75000"/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Breaking the yield barrier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7"/>
          <p:cNvSpPr txBox="1">
            <a:spLocks noChangeArrowheads="1"/>
          </p:cNvSpPr>
          <p:nvPr/>
        </p:nvSpPr>
        <p:spPr bwMode="auto">
          <a:xfrm>
            <a:off x="2500313" y="2357438"/>
            <a:ext cx="281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THANK YOU</a:t>
            </a:r>
          </a:p>
        </p:txBody>
      </p:sp>
      <p:pic>
        <p:nvPicPr>
          <p:cNvPr id="23555" name="Picture 17" descr="tumblr_li4v5aTtX41qciy7po1_128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5262"/>
            <a:ext cx="8610600" cy="565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18"/>
          <p:cNvSpPr txBox="1">
            <a:spLocks noChangeArrowheads="1"/>
          </p:cNvSpPr>
          <p:nvPr/>
        </p:nvSpPr>
        <p:spPr bwMode="auto">
          <a:xfrm>
            <a:off x="0" y="6019800"/>
            <a:ext cx="91440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THANK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Journey of Cashew Research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153400" cy="5159375"/>
          </a:xfrm>
        </p:spPr>
        <p:txBody>
          <a:bodyPr/>
          <a:lstStyle/>
          <a:p>
            <a:pPr algn="just">
              <a:buClrTx/>
            </a:pP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Research on cashew was first initiated in the early 1950s. </a:t>
            </a:r>
          </a:p>
          <a:p>
            <a:pPr algn="just">
              <a:buClrTx/>
            </a:pP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 1971, ICAR also sanctioned All India Coordinated Spices and Cashew Improvement Project (AICS and CIP) with its Headquarters located at  CPCRI, Kasaragod, India  </a:t>
            </a:r>
          </a:p>
          <a:p>
            <a:pPr algn="just">
              <a:buClrTx/>
            </a:pP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NRCC- Established in 1986</a:t>
            </a:r>
          </a:p>
          <a:p>
            <a:pPr algn="just">
              <a:buClrTx/>
            </a:pPr>
            <a:r>
              <a:rPr lang="en-GB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National Research Centre was  upgraded and renamed by ICAR in 2009 under XI Plan as Directorate of Cashew Research (DCR). </a:t>
            </a:r>
          </a:p>
          <a:p>
            <a:pPr algn="just"/>
            <a:endParaRPr lang="en-GB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endParaRPr lang="en-US" sz="2400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11188" y="6669088"/>
            <a:ext cx="5334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775697-DCF9-4D5B-A462-0B29EAC6133B}" type="slidenum">
              <a:rPr lang="en-IN" smtClean="0"/>
              <a:pPr>
                <a:defRPr/>
              </a:pPr>
              <a:t>7</a:t>
            </a:fld>
            <a:endParaRPr lang="en-IN" dirty="0"/>
          </a:p>
        </p:txBody>
      </p:sp>
      <p:sp>
        <p:nvSpPr>
          <p:cNvPr id="17413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4140200" y="6669088"/>
            <a:ext cx="792163" cy="188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663C5E-37FF-42A6-A0BC-D5E3CAB8DD97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10/27/2014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5334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 cent distribution of cashew area in different countries</a:t>
            </a:r>
            <a:endParaRPr lang="en-IN" sz="3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4" name="Chart 2"/>
          <p:cNvPicPr>
            <a:picLocks noChangeArrowheads="1"/>
          </p:cNvPicPr>
          <p:nvPr/>
        </p:nvPicPr>
        <p:blipFill>
          <a:blip r:embed="rId2"/>
          <a:srcRect b="-75"/>
          <a:stretch>
            <a:fillRect/>
          </a:stretch>
        </p:blipFill>
        <p:spPr bwMode="auto">
          <a:xfrm>
            <a:off x="533400" y="1447800"/>
            <a:ext cx="807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 cent distribution of cashew production in different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11188" y="6669088"/>
            <a:ext cx="533400" cy="1889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A0C429-2712-4C09-9AE7-877405F54FCC}" type="slidenum">
              <a:rPr lang="en-IN" smtClean="0"/>
              <a:pPr>
                <a:defRPr/>
              </a:pPr>
              <a:t>9</a:t>
            </a:fld>
            <a:endParaRPr lang="en-IN" dirty="0"/>
          </a:p>
        </p:txBody>
      </p:sp>
      <p:sp>
        <p:nvSpPr>
          <p:cNvPr id="21508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4140200" y="6669088"/>
            <a:ext cx="792163" cy="188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6FF574-8F9E-46F6-B42C-E926C86C003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10/27/2014</a:t>
            </a:fld>
            <a:endParaRPr lang="en-US" smtClean="0"/>
          </a:p>
        </p:txBody>
      </p:sp>
      <p:pic>
        <p:nvPicPr>
          <p:cNvPr id="21509" name="Chart 1"/>
          <p:cNvPicPr>
            <a:picLocks noChangeArrowheads="1"/>
          </p:cNvPicPr>
          <p:nvPr/>
        </p:nvPicPr>
        <p:blipFill>
          <a:blip r:embed="rId2"/>
          <a:srcRect b="-63"/>
          <a:stretch>
            <a:fillRect/>
          </a:stretch>
        </p:blipFill>
        <p:spPr bwMode="auto">
          <a:xfrm>
            <a:off x="838200" y="1143000"/>
            <a:ext cx="7050088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817</TotalTime>
  <Words>2422</Words>
  <Application>Microsoft Office PowerPoint</Application>
  <PresentationFormat>On-screen Show (4:3)</PresentationFormat>
  <Paragraphs>1063</Paragraphs>
  <Slides>64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Paper</vt:lpstr>
      <vt:lpstr>Slide 1</vt:lpstr>
      <vt:lpstr>Slide 2</vt:lpstr>
      <vt:lpstr>ICAR -Directorate of cashew Research, Puttur,  Karnataka, India</vt:lpstr>
      <vt:lpstr>Slide 4</vt:lpstr>
      <vt:lpstr>Slide 5</vt:lpstr>
      <vt:lpstr>Slide 6</vt:lpstr>
      <vt:lpstr>Journey of Cashew Research </vt:lpstr>
      <vt:lpstr>Per cent distribution of cashew area in different countries</vt:lpstr>
      <vt:lpstr>Per cent distribution of cashew production in different countries</vt:lpstr>
      <vt:lpstr>  Cashew statistics in India during 2012-13</vt:lpstr>
      <vt:lpstr> Per cent distribution of cashew area in different  states (2012-13)</vt:lpstr>
      <vt:lpstr>Per cent distribution of cashew production in different states during 2012-13</vt:lpstr>
      <vt:lpstr>Productivity of cashew (kg/ha ) in different states in India (2012-13)</vt:lpstr>
      <vt:lpstr>           Trend in Area, Production and Productivity of Cashew</vt:lpstr>
      <vt:lpstr>Slide 15</vt:lpstr>
      <vt:lpstr>Slide 16</vt:lpstr>
      <vt:lpstr>Slide 17</vt:lpstr>
      <vt:lpstr>Slide 18</vt:lpstr>
      <vt:lpstr>Slide 19</vt:lpstr>
      <vt:lpstr>Slide 20</vt:lpstr>
      <vt:lpstr>Varieties  developed  by DCR, Puttur</vt:lpstr>
      <vt:lpstr>Slide 22</vt:lpstr>
      <vt:lpstr>Varieties  developed  by DCR, Puttur</vt:lpstr>
      <vt:lpstr>Slide 24</vt:lpstr>
      <vt:lpstr>Cashew germplasm in India</vt:lpstr>
      <vt:lpstr>Variability in Cashew Apple</vt:lpstr>
      <vt:lpstr>Slide 27</vt:lpstr>
      <vt:lpstr>Breeding Objectives </vt:lpstr>
      <vt:lpstr>Current Cashew Breeding Strategies </vt:lpstr>
      <vt:lpstr>High Density Planting in Cashew </vt:lpstr>
      <vt:lpstr>Development of dwarf and compact hybrids</vt:lpstr>
      <vt:lpstr>Slide 32</vt:lpstr>
      <vt:lpstr>Taliparamba</vt:lpstr>
      <vt:lpstr>Kodippady</vt:lpstr>
      <vt:lpstr>Slide 35</vt:lpstr>
      <vt:lpstr>Slide 36</vt:lpstr>
      <vt:lpstr>Slide 37</vt:lpstr>
      <vt:lpstr>Slide 38</vt:lpstr>
      <vt:lpstr>Slide 39</vt:lpstr>
      <vt:lpstr>Slide 40</vt:lpstr>
      <vt:lpstr>Characteristics of promising hybrids</vt:lpstr>
      <vt:lpstr>Apple characteristics of promising hybrids</vt:lpstr>
      <vt:lpstr>PROMISING HYBRIDS UNDER EVALUATION </vt:lpstr>
      <vt:lpstr>Slide 44</vt:lpstr>
      <vt:lpstr>Slide 45</vt:lpstr>
      <vt:lpstr>Slide 46</vt:lpstr>
      <vt:lpstr>Slide 47</vt:lpstr>
      <vt:lpstr>Promising germplasm under evaluation</vt:lpstr>
      <vt:lpstr>         Hybridization with wild species</vt:lpstr>
      <vt:lpstr>Wild / Weedy Species</vt:lpstr>
      <vt:lpstr>Seedling Selection in Cashew</vt:lpstr>
      <vt:lpstr>Slide 52</vt:lpstr>
      <vt:lpstr>Slide 53</vt:lpstr>
      <vt:lpstr>Slide 54</vt:lpstr>
      <vt:lpstr>Back crossed hybrid seedlings in nursery</vt:lpstr>
      <vt:lpstr>Slide 56</vt:lpstr>
      <vt:lpstr>SSR polymorphism in parents (SSR-8)</vt:lpstr>
      <vt:lpstr>SSR profile in F1 population- CS-3</vt:lpstr>
      <vt:lpstr>Cluster of 31 accessions Based on SSR markers of cashew</vt:lpstr>
      <vt:lpstr>SSR amplification with pistachio primer (Ps23) </vt:lpstr>
      <vt:lpstr>Cluster ing 48 accessions. based on SSR markers from other species</vt:lpstr>
      <vt:lpstr>Slide 62</vt:lpstr>
      <vt:lpstr>Slide 63</vt:lpstr>
      <vt:lpstr>Slide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Breeding approaches for Improvement of Cashew including management of germplasm</dc:title>
  <dc:creator>NRCC</dc:creator>
  <cp:lastModifiedBy>Mohan</cp:lastModifiedBy>
  <cp:revision>112</cp:revision>
  <dcterms:created xsi:type="dcterms:W3CDTF">2006-08-16T00:00:00Z</dcterms:created>
  <dcterms:modified xsi:type="dcterms:W3CDTF">2014-10-27T02:50:54Z</dcterms:modified>
</cp:coreProperties>
</file>