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3" r:id="rId3"/>
    <p:sldId id="275" r:id="rId4"/>
    <p:sldId id="274" r:id="rId5"/>
    <p:sldId id="263" r:id="rId6"/>
    <p:sldId id="276" r:id="rId7"/>
    <p:sldId id="278" r:id="rId8"/>
    <p:sldId id="260" r:id="rId9"/>
    <p:sldId id="266" r:id="rId10"/>
    <p:sldId id="258" r:id="rId11"/>
    <p:sldId id="283" r:id="rId12"/>
    <p:sldId id="268" r:id="rId13"/>
    <p:sldId id="271" r:id="rId14"/>
    <p:sldId id="282" r:id="rId15"/>
    <p:sldId id="269" r:id="rId16"/>
    <p:sldId id="270" r:id="rId17"/>
    <p:sldId id="281" r:id="rId18"/>
    <p:sldId id="280" r:id="rId19"/>
    <p:sldId id="279" r:id="rId20"/>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35"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bc\Desktop\Production_Livestock_E_All_Data.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Sheet1!$A$1:$A$10</c:f>
              <c:numCache>
                <c:formatCode>General</c:formatCode>
                <c:ptCount val="10"/>
                <c:pt idx="0">
                  <c:v>1970</c:v>
                </c:pt>
                <c:pt idx="1">
                  <c:v>1975</c:v>
                </c:pt>
                <c:pt idx="2">
                  <c:v>1980</c:v>
                </c:pt>
                <c:pt idx="3">
                  <c:v>1985</c:v>
                </c:pt>
                <c:pt idx="4">
                  <c:v>1990</c:v>
                </c:pt>
                <c:pt idx="5">
                  <c:v>1995</c:v>
                </c:pt>
                <c:pt idx="6">
                  <c:v>2000</c:v>
                </c:pt>
                <c:pt idx="7">
                  <c:v>2005</c:v>
                </c:pt>
                <c:pt idx="8">
                  <c:v>2010</c:v>
                </c:pt>
                <c:pt idx="9">
                  <c:v>2013</c:v>
                </c:pt>
              </c:numCache>
            </c:numRef>
          </c:cat>
          <c:val>
            <c:numRef>
              <c:f>Sheet1!$B$1:$B$10</c:f>
              <c:numCache>
                <c:formatCode>General</c:formatCode>
                <c:ptCount val="10"/>
                <c:pt idx="0">
                  <c:v>66.525999999999996</c:v>
                </c:pt>
                <c:pt idx="1">
                  <c:v>72.5</c:v>
                </c:pt>
                <c:pt idx="2">
                  <c:v>86.9</c:v>
                </c:pt>
                <c:pt idx="3">
                  <c:v>99.49</c:v>
                </c:pt>
                <c:pt idx="4">
                  <c:v>113.2</c:v>
                </c:pt>
                <c:pt idx="5">
                  <c:v>119.7</c:v>
                </c:pt>
                <c:pt idx="6">
                  <c:v>123.533</c:v>
                </c:pt>
                <c:pt idx="7">
                  <c:v>132.18799999999999</c:v>
                </c:pt>
                <c:pt idx="8">
                  <c:v>154</c:v>
                </c:pt>
                <c:pt idx="9">
                  <c:v>162</c:v>
                </c:pt>
              </c:numCache>
            </c:numRef>
          </c:val>
        </c:ser>
        <c:dLbls>
          <c:showLegendKey val="0"/>
          <c:showVal val="0"/>
          <c:showCatName val="0"/>
          <c:showSerName val="0"/>
          <c:showPercent val="0"/>
          <c:showBubbleSize val="0"/>
        </c:dLbls>
        <c:gapWidth val="150"/>
        <c:axId val="208871648"/>
        <c:axId val="208872824"/>
      </c:barChart>
      <c:catAx>
        <c:axId val="208871648"/>
        <c:scaling>
          <c:orientation val="minMax"/>
        </c:scaling>
        <c:delete val="0"/>
        <c:axPos val="b"/>
        <c:numFmt formatCode="General" sourceLinked="0"/>
        <c:majorTickMark val="out"/>
        <c:minorTickMark val="none"/>
        <c:tickLblPos val="nextTo"/>
        <c:txPr>
          <a:bodyPr/>
          <a:lstStyle/>
          <a:p>
            <a:pPr>
              <a:defRPr sz="1400" b="1" i="0" baseline="0">
                <a:latin typeface="Arial" pitchFamily="34" charset="0"/>
              </a:defRPr>
            </a:pPr>
            <a:endParaRPr lang="en-US"/>
          </a:p>
        </c:txPr>
        <c:crossAx val="208872824"/>
        <c:crosses val="autoZero"/>
        <c:auto val="1"/>
        <c:lblAlgn val="ctr"/>
        <c:lblOffset val="100"/>
        <c:tickMarkSkip val="1"/>
        <c:noMultiLvlLbl val="0"/>
      </c:catAx>
      <c:valAx>
        <c:axId val="208872824"/>
        <c:scaling>
          <c:orientation val="minMax"/>
          <c:max val="180"/>
          <c:min val="20"/>
        </c:scaling>
        <c:delete val="0"/>
        <c:axPos val="l"/>
        <c:majorGridlines/>
        <c:numFmt formatCode="General" sourceLinked="1"/>
        <c:majorTickMark val="out"/>
        <c:minorTickMark val="none"/>
        <c:tickLblPos val="nextTo"/>
        <c:txPr>
          <a:bodyPr/>
          <a:lstStyle/>
          <a:p>
            <a:pPr>
              <a:defRPr sz="1400" b="1" i="0" baseline="0"/>
            </a:pPr>
            <a:endParaRPr lang="en-US"/>
          </a:p>
        </c:txPr>
        <c:crossAx val="208871648"/>
        <c:crosses val="autoZero"/>
        <c:crossBetween val="between"/>
        <c:majorUnit val="20"/>
        <c:minorUnit val="4"/>
      </c:valAx>
      <c:spPr>
        <a:noFill/>
      </c:spPr>
    </c:plotArea>
    <c:plotVisOnly val="1"/>
    <c:dispBlanksAs val="gap"/>
    <c:showDLblsOverMax val="0"/>
  </c:chart>
  <c:spPr>
    <a:no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0948C-AC81-4DBA-A28B-28F12555A9E5}" type="datetimeFigureOut">
              <a:rPr lang="en-IN" smtClean="0"/>
              <a:t>16-09-2014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558F4-54CE-4060-8CD4-EC59EDCA8D72}" type="slidenum">
              <a:rPr lang="en-IN" smtClean="0"/>
              <a:t>‹#›</a:t>
            </a:fld>
            <a:endParaRPr lang="en-IN"/>
          </a:p>
        </p:txBody>
      </p:sp>
    </p:spTree>
    <p:extLst>
      <p:ext uri="{BB962C8B-B14F-4D97-AF65-F5344CB8AC3E}">
        <p14:creationId xmlns:p14="http://schemas.microsoft.com/office/powerpoint/2010/main" val="3278695590"/>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S Gothic" pitchFamily="49" charset="-128"/>
              </a:defRPr>
            </a:lvl9pPr>
          </a:lstStyle>
          <a:p>
            <a:pPr eaLnBrk="1"/>
            <a:fld id="{4C6D584D-1ED3-4F18-8A41-8E0DCDD45AED}" type="slidenum">
              <a:rPr lang="en-IN">
                <a:solidFill>
                  <a:srgbClr val="000000"/>
                </a:solidFill>
                <a:latin typeface="Times New Roman" pitchFamily="18" charset="0"/>
                <a:ea typeface="Arial Unicode MS" pitchFamily="34" charset="-128"/>
                <a:cs typeface="Arial Unicode MS" pitchFamily="34" charset="-128"/>
              </a:rPr>
              <a:pPr eaLnBrk="1"/>
              <a:t>1</a:t>
            </a:fld>
            <a:endParaRPr lang="en-IN">
              <a:solidFill>
                <a:srgbClr val="000000"/>
              </a:solidFill>
              <a:latin typeface="Times New Roman" pitchFamily="18" charset="0"/>
              <a:ea typeface="Arial Unicode MS" pitchFamily="34" charset="-128"/>
              <a:cs typeface="Arial Unicode MS" pitchFamily="34" charset="-128"/>
            </a:endParaRPr>
          </a:p>
        </p:txBody>
      </p:sp>
      <p:sp>
        <p:nvSpPr>
          <p:cNvPr id="63491" name="Text Box 1"/>
          <p:cNvSpPr txBox="1">
            <a:spLocks noChangeArrowheads="1"/>
          </p:cNvSpPr>
          <p:nvPr/>
        </p:nvSpPr>
        <p:spPr bwMode="auto">
          <a:xfrm>
            <a:off x="3881209" y="8686460"/>
            <a:ext cx="2975352" cy="4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algn="r" defTabSz="393828" eaLnBrk="1" fontAlgn="base" hangingPunct="0">
              <a:lnSpc>
                <a:spcPct val="95000"/>
              </a:lnSpc>
              <a:spcBef>
                <a:spcPct val="0"/>
              </a:spcBef>
              <a:spcAft>
                <a:spcPct val="0"/>
              </a:spcAft>
              <a:buSzPct val="100000"/>
            </a:pPr>
            <a:fld id="{EB2C2C65-BB3D-4D5B-85D2-849525E7655E}" type="slidenum">
              <a:rPr lang="en-IN" sz="1200">
                <a:solidFill>
                  <a:srgbClr val="000000"/>
                </a:solidFill>
                <a:latin typeface="Times New Roman" pitchFamily="18" charset="0"/>
                <a:ea typeface="Arial Unicode MS" pitchFamily="34" charset="-128"/>
                <a:cs typeface="Arial Unicode MS" pitchFamily="34" charset="-128"/>
              </a:rPr>
              <a:pPr algn="r" defTabSz="393828" eaLnBrk="1" fontAlgn="base" hangingPunct="0">
                <a:lnSpc>
                  <a:spcPct val="95000"/>
                </a:lnSpc>
                <a:spcBef>
                  <a:spcPct val="0"/>
                </a:spcBef>
                <a:spcAft>
                  <a:spcPct val="0"/>
                </a:spcAft>
                <a:buSzPct val="100000"/>
              </a:pPr>
              <a:t>1</a:t>
            </a:fld>
            <a:endParaRPr lang="en-IN" sz="1200">
              <a:solidFill>
                <a:srgbClr val="000000"/>
              </a:solidFill>
              <a:latin typeface="Times New Roman" pitchFamily="18" charset="0"/>
              <a:ea typeface="Arial Unicode MS" pitchFamily="34" charset="-128"/>
              <a:cs typeface="Arial Unicode MS" pitchFamily="34" charset="-128"/>
            </a:endParaRPr>
          </a:p>
        </p:txBody>
      </p:sp>
      <p:sp>
        <p:nvSpPr>
          <p:cNvPr id="63492" name="Rectangle 2"/>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63493" name="Rectangle 3"/>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26568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9pPr>
          </a:lstStyle>
          <a:p>
            <a:pPr eaLnBrk="1" hangingPunct="1"/>
            <a:r>
              <a:rPr lang="en-US" sz="1200" smtClean="0">
                <a:solidFill>
                  <a:srgbClr val="000000"/>
                </a:solidFill>
              </a:rPr>
              <a:t>ISAGB</a:t>
            </a:r>
          </a:p>
        </p:txBody>
      </p:sp>
      <p:sp>
        <p:nvSpPr>
          <p:cNvPr id="28675"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6" charset="0"/>
                <a:cs typeface="Arial Unicode MS" charset="0"/>
              </a:defRPr>
            </a:lvl9pPr>
          </a:lstStyle>
          <a:p>
            <a:pPr eaLnBrk="1" hangingPunct="1"/>
            <a:fld id="{734BDF22-2774-4EB4-9348-E6630C978C20}" type="slidenum">
              <a:rPr lang="en-US" sz="1200" smtClean="0">
                <a:solidFill>
                  <a:srgbClr val="000000"/>
                </a:solidFill>
              </a:rPr>
              <a:pPr eaLnBrk="1" hangingPunct="1"/>
              <a:t>6</a:t>
            </a:fld>
            <a:endParaRPr lang="en-US" sz="1200" smtClean="0">
              <a:solidFill>
                <a:srgbClr val="000000"/>
              </a:solidFill>
            </a:endParaRPr>
          </a:p>
        </p:txBody>
      </p:sp>
      <p:sp>
        <p:nvSpPr>
          <p:cNvPr id="2867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28677" name="Rectangle 2"/>
          <p:cNvSpPr>
            <a:spLocks noGrp="1" noChangeArrowheads="1"/>
          </p:cNvSpPr>
          <p:nvPr>
            <p:ph type="body"/>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360732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51" eaLnBrk="0" hangingPunct="0">
              <a:defRPr>
                <a:solidFill>
                  <a:schemeClr val="tx1"/>
                </a:solidFill>
                <a:latin typeface="Arial" charset="0"/>
              </a:defRPr>
            </a:lvl1pPr>
            <a:lvl2pPr marL="724451" indent="-278635" defTabSz="914851" eaLnBrk="0" hangingPunct="0">
              <a:defRPr>
                <a:solidFill>
                  <a:schemeClr val="tx1"/>
                </a:solidFill>
                <a:latin typeface="Arial" charset="0"/>
              </a:defRPr>
            </a:lvl2pPr>
            <a:lvl3pPr marL="1114539" indent="-222908" defTabSz="914851" eaLnBrk="0" hangingPunct="0">
              <a:defRPr>
                <a:solidFill>
                  <a:schemeClr val="tx1"/>
                </a:solidFill>
                <a:latin typeface="Arial" charset="0"/>
              </a:defRPr>
            </a:lvl3pPr>
            <a:lvl4pPr marL="1560355" indent="-222908" defTabSz="914851" eaLnBrk="0" hangingPunct="0">
              <a:defRPr>
                <a:solidFill>
                  <a:schemeClr val="tx1"/>
                </a:solidFill>
                <a:latin typeface="Arial" charset="0"/>
              </a:defRPr>
            </a:lvl4pPr>
            <a:lvl5pPr marL="2006171" indent="-222908" defTabSz="914851" eaLnBrk="0" hangingPunct="0">
              <a:defRPr>
                <a:solidFill>
                  <a:schemeClr val="tx1"/>
                </a:solidFill>
                <a:latin typeface="Arial" charset="0"/>
              </a:defRPr>
            </a:lvl5pPr>
            <a:lvl6pPr marL="2451986" indent="-222908" defTabSz="914851" eaLnBrk="0" fontAlgn="base" hangingPunct="0">
              <a:spcBef>
                <a:spcPct val="0"/>
              </a:spcBef>
              <a:spcAft>
                <a:spcPct val="0"/>
              </a:spcAft>
              <a:defRPr>
                <a:solidFill>
                  <a:schemeClr val="tx1"/>
                </a:solidFill>
                <a:latin typeface="Arial" charset="0"/>
              </a:defRPr>
            </a:lvl6pPr>
            <a:lvl7pPr marL="2897802" indent="-222908" defTabSz="914851" eaLnBrk="0" fontAlgn="base" hangingPunct="0">
              <a:spcBef>
                <a:spcPct val="0"/>
              </a:spcBef>
              <a:spcAft>
                <a:spcPct val="0"/>
              </a:spcAft>
              <a:defRPr>
                <a:solidFill>
                  <a:schemeClr val="tx1"/>
                </a:solidFill>
                <a:latin typeface="Arial" charset="0"/>
              </a:defRPr>
            </a:lvl7pPr>
            <a:lvl8pPr marL="3343618" indent="-222908" defTabSz="914851" eaLnBrk="0" fontAlgn="base" hangingPunct="0">
              <a:spcBef>
                <a:spcPct val="0"/>
              </a:spcBef>
              <a:spcAft>
                <a:spcPct val="0"/>
              </a:spcAft>
              <a:defRPr>
                <a:solidFill>
                  <a:schemeClr val="tx1"/>
                </a:solidFill>
                <a:latin typeface="Arial" charset="0"/>
              </a:defRPr>
            </a:lvl8pPr>
            <a:lvl9pPr marL="3789434" indent="-222908" defTabSz="914851" eaLnBrk="0" fontAlgn="base" hangingPunct="0">
              <a:spcBef>
                <a:spcPct val="0"/>
              </a:spcBef>
              <a:spcAft>
                <a:spcPct val="0"/>
              </a:spcAft>
              <a:defRPr>
                <a:solidFill>
                  <a:schemeClr val="tx1"/>
                </a:solidFill>
                <a:latin typeface="Arial" charset="0"/>
              </a:defRPr>
            </a:lvl9pPr>
          </a:lstStyle>
          <a:p>
            <a:pPr eaLnBrk="1" hangingPunct="1"/>
            <a:fld id="{0091154A-A45B-4686-B1A8-DB44519630F1}" type="slidenum">
              <a:rPr lang="en-US" smtClean="0"/>
              <a:pPr eaLnBrk="1" hangingPunct="1"/>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2442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50CD325-8484-46DE-81D2-C7769B54FCBD}" type="slidenum">
              <a:rPr lang="en-IN"/>
              <a:pPr>
                <a:defRPr/>
              </a:pPr>
              <a:t>‹#›</a:t>
            </a:fld>
            <a:endParaRPr lang="en-IN"/>
          </a:p>
        </p:txBody>
      </p:sp>
    </p:spTree>
    <p:extLst>
      <p:ext uri="{BB962C8B-B14F-4D97-AF65-F5344CB8AC3E}">
        <p14:creationId xmlns:p14="http://schemas.microsoft.com/office/powerpoint/2010/main" val="172873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81C04EB-65F9-4702-8CC8-DBE1F120A28E}" type="slidenum">
              <a:rPr lang="en-IN"/>
              <a:pPr>
                <a:defRPr/>
              </a:pPr>
              <a:t>‹#›</a:t>
            </a:fld>
            <a:endParaRPr lang="en-IN"/>
          </a:p>
        </p:txBody>
      </p:sp>
    </p:spTree>
    <p:extLst>
      <p:ext uri="{BB962C8B-B14F-4D97-AF65-F5344CB8AC3E}">
        <p14:creationId xmlns:p14="http://schemas.microsoft.com/office/powerpoint/2010/main" val="85684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6320" cy="5854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29"/>
            <a:ext cx="6030720" cy="5854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C3D24F1-E35F-4BBE-8E65-F5E0A7BF81D0}" type="slidenum">
              <a:rPr lang="en-IN"/>
              <a:pPr>
                <a:defRPr/>
              </a:pPr>
              <a:t>‹#›</a:t>
            </a:fld>
            <a:endParaRPr lang="en-IN"/>
          </a:p>
        </p:txBody>
      </p:sp>
    </p:spTree>
    <p:extLst>
      <p:ext uri="{BB962C8B-B14F-4D97-AF65-F5344CB8AC3E}">
        <p14:creationId xmlns:p14="http://schemas.microsoft.com/office/powerpoint/2010/main" val="194087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5280" cy="11420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6480" y="1604329"/>
            <a:ext cx="8225280" cy="4523515"/>
          </a:xfrm>
        </p:spPr>
        <p:txBody>
          <a:bodyPr/>
          <a:lstStyle/>
          <a:p>
            <a:pPr lvl="0"/>
            <a:endParaRPr lang="en-US" noProof="0" smtClean="0"/>
          </a:p>
        </p:txBody>
      </p:sp>
      <p:sp>
        <p:nvSpPr>
          <p:cNvPr id="4" name="Rectangle 5"/>
          <p:cNvSpPr>
            <a:spLocks noGrp="1" noChangeArrowheads="1"/>
          </p:cNvSpPr>
          <p:nvPr>
            <p:ph type="sldNum" idx="10"/>
          </p:nvPr>
        </p:nvSpPr>
        <p:spPr>
          <a:ln/>
        </p:spPr>
        <p:txBody>
          <a:bodyPr/>
          <a:lstStyle>
            <a:lvl1pPr>
              <a:defRPr/>
            </a:lvl1pPr>
          </a:lstStyle>
          <a:p>
            <a:pPr>
              <a:defRPr/>
            </a:pPr>
            <a:fld id="{0A840C07-C3BA-4DEE-AD9F-CC9226D3E7C1}" type="slidenum">
              <a:rPr lang="en-IN"/>
              <a:pPr>
                <a:defRPr/>
              </a:pPr>
              <a:t>‹#›</a:t>
            </a:fld>
            <a:endParaRPr lang="en-IN"/>
          </a:p>
        </p:txBody>
      </p:sp>
    </p:spTree>
    <p:extLst>
      <p:ext uri="{BB962C8B-B14F-4D97-AF65-F5344CB8AC3E}">
        <p14:creationId xmlns:p14="http://schemas.microsoft.com/office/powerpoint/2010/main" val="113952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480" y="273629"/>
            <a:ext cx="8225280" cy="5854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0848C02-C7B2-435A-8854-98736A3C19B3}" type="slidenum">
              <a:rPr lang="en-IN"/>
              <a:pPr>
                <a:defRPr/>
              </a:pPr>
              <a:t>‹#›</a:t>
            </a:fld>
            <a:endParaRPr lang="en-IN"/>
          </a:p>
        </p:txBody>
      </p:sp>
    </p:spTree>
    <p:extLst>
      <p:ext uri="{BB962C8B-B14F-4D97-AF65-F5344CB8AC3E}">
        <p14:creationId xmlns:p14="http://schemas.microsoft.com/office/powerpoint/2010/main" val="315019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3A4EC7D-D2A5-48C2-979A-A6045C3ECF41}" type="slidenum">
              <a:rPr lang="en-IN"/>
              <a:pPr>
                <a:defRPr/>
              </a:pPr>
              <a:t>‹#›</a:t>
            </a:fld>
            <a:endParaRPr lang="en-IN"/>
          </a:p>
        </p:txBody>
      </p:sp>
    </p:spTree>
    <p:extLst>
      <p:ext uri="{BB962C8B-B14F-4D97-AF65-F5344CB8AC3E}">
        <p14:creationId xmlns:p14="http://schemas.microsoft.com/office/powerpoint/2010/main" val="155609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8B9FD7C7-7F54-4068-BD5A-D0416D3675BA}" type="slidenum">
              <a:rPr lang="en-IN"/>
              <a:pPr>
                <a:defRPr/>
              </a:pPr>
              <a:t>‹#›</a:t>
            </a:fld>
            <a:endParaRPr lang="en-IN"/>
          </a:p>
        </p:txBody>
      </p:sp>
    </p:spTree>
    <p:extLst>
      <p:ext uri="{BB962C8B-B14F-4D97-AF65-F5344CB8AC3E}">
        <p14:creationId xmlns:p14="http://schemas.microsoft.com/office/powerpoint/2010/main" val="190745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B924771-B358-4340-A149-B2E930F5A6CA}" type="slidenum">
              <a:rPr lang="en-IN"/>
              <a:pPr>
                <a:defRPr/>
              </a:pPr>
              <a:t>‹#›</a:t>
            </a:fld>
            <a:endParaRPr lang="en-IN"/>
          </a:p>
        </p:txBody>
      </p:sp>
    </p:spTree>
    <p:extLst>
      <p:ext uri="{BB962C8B-B14F-4D97-AF65-F5344CB8AC3E}">
        <p14:creationId xmlns:p14="http://schemas.microsoft.com/office/powerpoint/2010/main" val="398773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329024F-EB5A-4BEA-A2B8-823DD9B45C28}" type="slidenum">
              <a:rPr lang="en-IN"/>
              <a:pPr>
                <a:defRPr/>
              </a:pPr>
              <a:t>‹#›</a:t>
            </a:fld>
            <a:endParaRPr lang="en-IN"/>
          </a:p>
        </p:txBody>
      </p:sp>
    </p:spTree>
    <p:extLst>
      <p:ext uri="{BB962C8B-B14F-4D97-AF65-F5344CB8AC3E}">
        <p14:creationId xmlns:p14="http://schemas.microsoft.com/office/powerpoint/2010/main" val="96822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4EFCA3B-6057-41D5-A1F5-EDB48F90245F}" type="slidenum">
              <a:rPr lang="en-IN"/>
              <a:pPr>
                <a:defRPr/>
              </a:pPr>
              <a:t>‹#›</a:t>
            </a:fld>
            <a:endParaRPr lang="en-IN"/>
          </a:p>
        </p:txBody>
      </p:sp>
    </p:spTree>
    <p:extLst>
      <p:ext uri="{BB962C8B-B14F-4D97-AF65-F5344CB8AC3E}">
        <p14:creationId xmlns:p14="http://schemas.microsoft.com/office/powerpoint/2010/main" val="319669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24EA803-5637-4E35-92F7-23AD16E0BB74}" type="slidenum">
              <a:rPr lang="en-IN"/>
              <a:pPr>
                <a:defRPr/>
              </a:pPr>
              <a:t>‹#›</a:t>
            </a:fld>
            <a:endParaRPr lang="en-IN"/>
          </a:p>
        </p:txBody>
      </p:sp>
    </p:spTree>
    <p:extLst>
      <p:ext uri="{BB962C8B-B14F-4D97-AF65-F5344CB8AC3E}">
        <p14:creationId xmlns:p14="http://schemas.microsoft.com/office/powerpoint/2010/main" val="367246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BD082E4-BA73-4EF7-972B-ADE147FFC1E8}" type="slidenum">
              <a:rPr lang="en-IN"/>
              <a:pPr>
                <a:defRPr/>
              </a:pPr>
              <a:t>‹#›</a:t>
            </a:fld>
            <a:endParaRPr lang="en-IN"/>
          </a:p>
        </p:txBody>
      </p:sp>
    </p:spTree>
    <p:extLst>
      <p:ext uri="{BB962C8B-B14F-4D97-AF65-F5344CB8AC3E}">
        <p14:creationId xmlns:p14="http://schemas.microsoft.com/office/powerpoint/2010/main" val="102844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1B055FC-1B74-49FF-9AFE-448F29372470}" type="slidenum">
              <a:rPr lang="en-IN"/>
              <a:pPr>
                <a:defRPr/>
              </a:pPr>
              <a:t>‹#›</a:t>
            </a:fld>
            <a:endParaRPr lang="en-IN"/>
          </a:p>
        </p:txBody>
      </p:sp>
    </p:spTree>
    <p:extLst>
      <p:ext uri="{BB962C8B-B14F-4D97-AF65-F5344CB8AC3E}">
        <p14:creationId xmlns:p14="http://schemas.microsoft.com/office/powerpoint/2010/main" val="25042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456480" y="273629"/>
            <a:ext cx="8225280" cy="114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2291" name="Rectangle 2"/>
          <p:cNvSpPr>
            <a:spLocks noGrp="1" noChangeArrowheads="1"/>
          </p:cNvSpPr>
          <p:nvPr>
            <p:ph type="body" idx="1"/>
          </p:nvPr>
        </p:nvSpPr>
        <p:spPr bwMode="auto">
          <a:xfrm>
            <a:off x="456480" y="1604329"/>
            <a:ext cx="8225280" cy="452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471"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456481" y="6247376"/>
            <a:ext cx="2128320" cy="470930"/>
          </a:xfrm>
          <a:prstGeom prst="rect">
            <a:avLst/>
          </a:prstGeom>
          <a:noFill/>
          <a:ln w="9525">
            <a:noFill/>
            <a:round/>
            <a:headEnd/>
            <a:tailEnd/>
          </a:ln>
          <a:effectLst/>
        </p:spPr>
        <p:txBody>
          <a:bodyPr wrap="none" lIns="82945" tIns="41473" rIns="82945" bIns="41473" anchor="ctr"/>
          <a:lstStyle/>
          <a:p>
            <a:pPr defTabSz="407526"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endParaRPr>
          </a:p>
        </p:txBody>
      </p:sp>
      <p:sp>
        <p:nvSpPr>
          <p:cNvPr id="1028" name="Text Box 4"/>
          <p:cNvSpPr txBox="1">
            <a:spLocks noChangeArrowheads="1"/>
          </p:cNvSpPr>
          <p:nvPr/>
        </p:nvSpPr>
        <p:spPr bwMode="auto">
          <a:xfrm>
            <a:off x="3127680" y="6247376"/>
            <a:ext cx="2897280" cy="470930"/>
          </a:xfrm>
          <a:prstGeom prst="rect">
            <a:avLst/>
          </a:prstGeom>
          <a:noFill/>
          <a:ln w="9525">
            <a:noFill/>
            <a:round/>
            <a:headEnd/>
            <a:tailEnd/>
          </a:ln>
          <a:effectLst/>
        </p:spPr>
        <p:txBody>
          <a:bodyPr wrap="none" lIns="82945" tIns="41473" rIns="82945" bIns="41473" anchor="ctr"/>
          <a:lstStyle/>
          <a:p>
            <a:pPr defTabSz="407526"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endParaRPr>
          </a:p>
        </p:txBody>
      </p:sp>
      <p:sp>
        <p:nvSpPr>
          <p:cNvPr id="1029" name="Rectangle 5"/>
          <p:cNvSpPr>
            <a:spLocks noGrp="1" noChangeArrowheads="1"/>
          </p:cNvSpPr>
          <p:nvPr>
            <p:ph type="sldNum"/>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solidFill>
                  <a:srgbClr val="000000"/>
                </a:solidFill>
              </a:defRPr>
            </a:lvl1pPr>
          </a:lstStyle>
          <a:p>
            <a:pPr defTabSz="407526" fontAlgn="base" hangingPunct="0">
              <a:lnSpc>
                <a:spcPct val="93000"/>
              </a:lnSpc>
              <a:spcBef>
                <a:spcPct val="0"/>
              </a:spcBef>
              <a:spcAft>
                <a:spcPct val="0"/>
              </a:spcAft>
              <a:buSzPct val="100000"/>
              <a:defRPr/>
            </a:pPr>
            <a:fld id="{A663B73E-E42B-4148-8756-64EF1B59E1D2}" type="slidenum">
              <a:rPr lang="en-IN"/>
              <a:pPr defTabSz="407526" fontAlgn="base" hangingPunct="0">
                <a:lnSpc>
                  <a:spcPct val="93000"/>
                </a:lnSpc>
                <a:spcBef>
                  <a:spcPct val="0"/>
                </a:spcBef>
                <a:spcAft>
                  <a:spcPct val="0"/>
                </a:spcAft>
                <a:buSzPct val="100000"/>
                <a:defRPr/>
              </a:pPr>
              <a:t>‹#›</a:t>
            </a:fld>
            <a:endParaRPr lang="en-IN"/>
          </a:p>
        </p:txBody>
      </p:sp>
    </p:spTree>
    <p:extLst>
      <p:ext uri="{BB962C8B-B14F-4D97-AF65-F5344CB8AC3E}">
        <p14:creationId xmlns:p14="http://schemas.microsoft.com/office/powerpoint/2010/main" val="195491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pitchFamily="49" charset="-128"/>
        </a:defRPr>
      </a:lvl2pPr>
      <a:lvl3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pitchFamily="49" charset="-128"/>
        </a:defRPr>
      </a:lvl3pPr>
      <a:lvl4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pitchFamily="49" charset="-128"/>
        </a:defRPr>
      </a:lvl4pPr>
      <a:lvl5pPr algn="ctr" defTabSz="40752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pitchFamily="49" charset="-128"/>
        </a:defRPr>
      </a:lvl5pPr>
      <a:lvl6pPr marL="2280994" indent="-207363" algn="ctr" defTabSz="40752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pitchFamily="49" charset="-128"/>
        </a:defRPr>
      </a:lvl6pPr>
      <a:lvl7pPr marL="2695720" indent="-207363" algn="ctr" defTabSz="40752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pitchFamily="49" charset="-128"/>
        </a:defRPr>
      </a:lvl7pPr>
      <a:lvl8pPr marL="3110446" indent="-207363" algn="ctr" defTabSz="40752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pitchFamily="49" charset="-128"/>
        </a:defRPr>
      </a:lvl8pPr>
      <a:lvl9pPr marL="3525172" indent="-207363" algn="ctr" defTabSz="40752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pitchFamily="49" charset="-128"/>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pitchFamily="18" charset="0"/>
        <a:buChar char="•"/>
        <a:defRPr sz="2900">
          <a:solidFill>
            <a:srgbClr val="000000"/>
          </a:solidFill>
          <a:latin typeface="+mn-lt"/>
          <a:ea typeface="+mn-ea"/>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pitchFamily="18" charset="0"/>
        <a:buChar char="–"/>
        <a:defRPr sz="2500">
          <a:solidFill>
            <a:srgbClr val="000000"/>
          </a:solidFill>
          <a:latin typeface="+mn-lt"/>
          <a:ea typeface="+mn-ea"/>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pitchFamily="18" charset="0"/>
        <a:buChar char="•"/>
        <a:defRPr sz="2200">
          <a:solidFill>
            <a:srgbClr val="000000"/>
          </a:solidFill>
          <a:latin typeface="+mn-lt"/>
          <a:ea typeface="+mn-ea"/>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pitchFamily="18" charset="0"/>
        <a:buChar char="–"/>
        <a:defRPr sz="1800">
          <a:solidFill>
            <a:srgbClr val="000000"/>
          </a:solidFill>
          <a:latin typeface="+mn-lt"/>
          <a:ea typeface="+mn-ea"/>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pitchFamily="18" charset="0"/>
        <a:buChar char="»"/>
        <a:defRPr sz="1800">
          <a:solidFill>
            <a:srgbClr val="000000"/>
          </a:solidFill>
          <a:latin typeface="+mn-lt"/>
          <a:ea typeface="+mn-ea"/>
        </a:defRPr>
      </a:lvl5pPr>
      <a:lvl6pPr marL="2280994" indent="-207363" algn="l" defTabSz="40752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5720" indent="-207363" algn="l" defTabSz="40752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10446" indent="-207363" algn="l" defTabSz="40752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25172" indent="-207363" algn="l" defTabSz="40752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403648" y="4435683"/>
            <a:ext cx="7592032" cy="201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264"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algn="r" defTabSz="407484" eaLnBrk="1" fontAlgn="base" hangingPunct="0">
              <a:lnSpc>
                <a:spcPct val="93000"/>
              </a:lnSpc>
              <a:spcBef>
                <a:spcPct val="0"/>
              </a:spcBef>
              <a:spcAft>
                <a:spcPct val="0"/>
              </a:spcAft>
              <a:buSzPct val="100000"/>
            </a:pPr>
            <a:r>
              <a:rPr lang="en-IN" sz="2800" b="1" dirty="0" smtClean="0">
                <a:solidFill>
                  <a:srgbClr val="CC6600"/>
                </a:solidFill>
              </a:rPr>
              <a:t>RAJASTHAN UNIVERSITY OF VETERINARY &amp; ANIMAL SCIENCE, </a:t>
            </a:r>
            <a:r>
              <a:rPr lang="en-US" sz="2800" b="1" dirty="0" smtClean="0">
                <a:solidFill>
                  <a:srgbClr val="CC6600"/>
                </a:solidFill>
              </a:rPr>
              <a:t>BIKANER (RAJASTHAN), INDIA</a:t>
            </a:r>
            <a:endParaRPr lang="en-IN" sz="2800" b="1" dirty="0">
              <a:solidFill>
                <a:srgbClr val="CC6600"/>
              </a:solidFill>
            </a:endParaRPr>
          </a:p>
        </p:txBody>
      </p:sp>
      <p:sp>
        <p:nvSpPr>
          <p:cNvPr id="13315" name="Text Box 2"/>
          <p:cNvSpPr txBox="1">
            <a:spLocks noChangeArrowheads="1"/>
          </p:cNvSpPr>
          <p:nvPr/>
        </p:nvSpPr>
        <p:spPr bwMode="auto">
          <a:xfrm>
            <a:off x="3995936" y="3861048"/>
            <a:ext cx="4999744" cy="87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5469"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algn="r" defTabSz="407484" eaLnBrk="1" fontAlgn="base" hangingPunct="0">
              <a:lnSpc>
                <a:spcPct val="93000"/>
              </a:lnSpc>
              <a:spcBef>
                <a:spcPct val="0"/>
              </a:spcBef>
              <a:spcAft>
                <a:spcPct val="0"/>
              </a:spcAft>
              <a:buSzPct val="100000"/>
            </a:pPr>
            <a:r>
              <a:rPr lang="en-IN" sz="2200" b="1" dirty="0" smtClean="0">
                <a:solidFill>
                  <a:srgbClr val="3333CC"/>
                </a:solidFill>
              </a:rPr>
              <a:t>SPEAKER   </a:t>
            </a:r>
            <a:r>
              <a:rPr lang="en-IN" sz="2200" b="1" dirty="0">
                <a:solidFill>
                  <a:srgbClr val="3333CC"/>
                </a:solidFill>
              </a:rPr>
              <a:t>: </a:t>
            </a:r>
            <a:r>
              <a:rPr lang="en-IN" sz="2200" b="1" dirty="0" smtClean="0">
                <a:solidFill>
                  <a:srgbClr val="3333CC"/>
                </a:solidFill>
              </a:rPr>
              <a:t>PROF. G. C. </a:t>
            </a:r>
            <a:r>
              <a:rPr lang="en-IN" sz="2200" b="1" dirty="0" err="1" smtClean="0">
                <a:solidFill>
                  <a:srgbClr val="3333CC"/>
                </a:solidFill>
              </a:rPr>
              <a:t>GAHLOT</a:t>
            </a:r>
            <a:endParaRPr lang="en-IN" sz="2200" b="1" dirty="0">
              <a:solidFill>
                <a:srgbClr val="3333CC"/>
              </a:solidFill>
            </a:endParaRPr>
          </a:p>
          <a:p>
            <a:pPr algn="ctr" defTabSz="407484" eaLnBrk="1" fontAlgn="base" hangingPunct="0">
              <a:lnSpc>
                <a:spcPct val="93000"/>
              </a:lnSpc>
              <a:spcBef>
                <a:spcPct val="0"/>
              </a:spcBef>
              <a:spcAft>
                <a:spcPct val="0"/>
              </a:spcAft>
              <a:buSzPct val="100000"/>
            </a:pPr>
            <a:r>
              <a:rPr lang="en-IN" sz="2200" b="1" dirty="0">
                <a:solidFill>
                  <a:srgbClr val="3333CC"/>
                </a:solidFill>
              </a:rPr>
              <a:t>					</a:t>
            </a:r>
            <a:r>
              <a:rPr lang="en-IN" sz="2200" b="1" dirty="0" smtClean="0">
                <a:solidFill>
                  <a:srgbClr val="3333CC"/>
                </a:solidFill>
              </a:rPr>
              <a:t> </a:t>
            </a:r>
            <a:endParaRPr lang="en-IN" sz="2200" b="1" dirty="0">
              <a:solidFill>
                <a:srgbClr val="3333CC"/>
              </a:solidFill>
            </a:endParaRPr>
          </a:p>
        </p:txBody>
      </p:sp>
      <p:sp>
        <p:nvSpPr>
          <p:cNvPr id="13317" name="Rectangle 4"/>
          <p:cNvSpPr>
            <a:spLocks noChangeArrowheads="1"/>
          </p:cNvSpPr>
          <p:nvPr/>
        </p:nvSpPr>
        <p:spPr bwMode="auto">
          <a:xfrm>
            <a:off x="3535200" y="3359873"/>
            <a:ext cx="2142720" cy="145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98">
                <a:solidFill>
                  <a:srgbClr val="000000"/>
                </a:solidFill>
                <a:miter lim="800000"/>
                <a:headEnd/>
                <a:tailEnd/>
              </a14:hiddenLine>
            </a:ext>
          </a:extLst>
        </p:spPr>
        <p:txBody>
          <a:bodyPr wrap="none" lIns="81631" tIns="42448" rIns="81631" bIns="42448" anchor="ctr"/>
          <a:lstStyle/>
          <a:p>
            <a:pPr algn="ctr" defTabSz="407484" fontAlgn="base" hangingPunct="0">
              <a:lnSpc>
                <a:spcPct val="93000"/>
              </a:lnSpc>
              <a:spcBef>
                <a:spcPct val="0"/>
              </a:spcBef>
              <a:spcAft>
                <a:spcPct val="0"/>
              </a:spcAft>
              <a:buSzPct val="100000"/>
              <a:tabLst>
                <a:tab pos="0" algn="l"/>
                <a:tab pos="406044" algn="l"/>
                <a:tab pos="813528" algn="l"/>
                <a:tab pos="1221011" algn="l"/>
                <a:tab pos="1628495" algn="l"/>
                <a:tab pos="2035979" algn="l"/>
                <a:tab pos="2443463" algn="l"/>
                <a:tab pos="2850946" algn="l"/>
                <a:tab pos="3258431" algn="l"/>
                <a:tab pos="3665914" algn="l"/>
                <a:tab pos="4073399" algn="l"/>
                <a:tab pos="4480882" algn="l"/>
                <a:tab pos="4888366" algn="l"/>
                <a:tab pos="5295849" algn="l"/>
                <a:tab pos="5703334" algn="l"/>
                <a:tab pos="6110816" algn="l"/>
                <a:tab pos="6518301" algn="l"/>
                <a:tab pos="6925784" algn="l"/>
                <a:tab pos="7333269" algn="l"/>
                <a:tab pos="7740751" algn="l"/>
                <a:tab pos="8148236" algn="l"/>
              </a:tabLst>
            </a:pPr>
            <a:endParaRPr lang="en-US">
              <a:solidFill>
                <a:srgbClr val="000000"/>
              </a:solidFill>
            </a:endParaRPr>
          </a:p>
        </p:txBody>
      </p:sp>
      <p:pic>
        <p:nvPicPr>
          <p:cNvPr id="2050" name="Picture 2" descr="H:\RAJUVA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013175"/>
            <a:ext cx="1210857" cy="12327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6560" y="404664"/>
            <a:ext cx="8709120" cy="523220"/>
          </a:xfrm>
          <a:prstGeom prst="rect">
            <a:avLst/>
          </a:prstGeom>
          <a:noFill/>
        </p:spPr>
        <p:txBody>
          <a:bodyPr wrap="square" rtlCol="0">
            <a:spAutoFit/>
          </a:bodyPr>
          <a:lstStyle/>
          <a:p>
            <a:pPr algn="r"/>
            <a:r>
              <a:rPr lang="en-US" sz="2800" dirty="0" smtClean="0"/>
              <a:t>2</a:t>
            </a:r>
            <a:r>
              <a:rPr lang="en-US" sz="2800" baseline="30000" dirty="0" smtClean="0"/>
              <a:t>nd</a:t>
            </a:r>
            <a:r>
              <a:rPr lang="en-US" sz="2800" dirty="0" smtClean="0"/>
              <a:t>  International conference on Animal Dairy Science</a:t>
            </a:r>
            <a:endParaRPr lang="en-IN" sz="2800" dirty="0"/>
          </a:p>
        </p:txBody>
      </p:sp>
      <p:sp>
        <p:nvSpPr>
          <p:cNvPr id="3" name="TextBox 2"/>
          <p:cNvSpPr txBox="1"/>
          <p:nvPr/>
        </p:nvSpPr>
        <p:spPr>
          <a:xfrm>
            <a:off x="179512" y="2217638"/>
            <a:ext cx="8816168" cy="1231106"/>
          </a:xfrm>
          <a:prstGeom prst="rect">
            <a:avLst/>
          </a:prstGeom>
          <a:noFill/>
        </p:spPr>
        <p:txBody>
          <a:bodyPr wrap="square" rtlCol="0">
            <a:spAutoFit/>
          </a:bodyPr>
          <a:lstStyle/>
          <a:p>
            <a:pPr algn="r"/>
            <a:r>
              <a:rPr lang="en-IN" dirty="0" smtClean="0"/>
              <a:t> </a:t>
            </a:r>
            <a:r>
              <a:rPr lang="en-IN" sz="2800" b="1" dirty="0" smtClean="0">
                <a:solidFill>
                  <a:srgbClr val="00B050"/>
                </a:solidFill>
              </a:rPr>
              <a:t>Assessment of genetic variability in Marwari breed of Indian meat goat using Microsatellite DNA</a:t>
            </a:r>
          </a:p>
          <a:p>
            <a:endParaRPr lang="en-IN" dirty="0"/>
          </a:p>
        </p:txBody>
      </p:sp>
    </p:spTree>
    <p:extLst>
      <p:ext uri="{BB962C8B-B14F-4D97-AF65-F5344CB8AC3E}">
        <p14:creationId xmlns:p14="http://schemas.microsoft.com/office/powerpoint/2010/main" val="2341680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8792187"/>
              </p:ext>
            </p:extLst>
          </p:nvPr>
        </p:nvGraphicFramePr>
        <p:xfrm>
          <a:off x="251519" y="706700"/>
          <a:ext cx="8568953" cy="6309360"/>
        </p:xfrm>
        <a:graphic>
          <a:graphicData uri="http://schemas.openxmlformats.org/drawingml/2006/table">
            <a:tbl>
              <a:tblPr firstRow="1" firstCol="1" bandRow="1">
                <a:tableStyleId>{5C22544A-7EE6-4342-B048-85BDC9FD1C3A}</a:tableStyleId>
              </a:tblPr>
              <a:tblGrid>
                <a:gridCol w="1075008"/>
                <a:gridCol w="3210883"/>
                <a:gridCol w="1075008"/>
                <a:gridCol w="936389"/>
                <a:gridCol w="972225"/>
                <a:gridCol w="1299440"/>
              </a:tblGrid>
              <a:tr h="369041">
                <a:tc>
                  <a:txBody>
                    <a:bodyPr/>
                    <a:lstStyle/>
                    <a:p>
                      <a:pPr algn="just">
                        <a:lnSpc>
                          <a:spcPct val="115000"/>
                        </a:lnSpc>
                        <a:spcAft>
                          <a:spcPts val="0"/>
                        </a:spcAft>
                      </a:pPr>
                      <a:r>
                        <a:rPr lang="en-IN" sz="1200" b="1" dirty="0">
                          <a:effectLst/>
                        </a:rPr>
                        <a:t>Locus</a:t>
                      </a:r>
                      <a:endParaRPr lang="en-IN" sz="1200" b="1" dirty="0">
                        <a:effectLst/>
                        <a:latin typeface="Calibri"/>
                        <a:ea typeface="Calibri"/>
                        <a:cs typeface="Mangal"/>
                      </a:endParaRPr>
                    </a:p>
                  </a:txBody>
                  <a:tcPr marL="61451" marR="61451" marT="0" marB="0"/>
                </a:tc>
                <a:tc>
                  <a:txBody>
                    <a:bodyPr/>
                    <a:lstStyle/>
                    <a:p>
                      <a:pPr algn="just">
                        <a:lnSpc>
                          <a:spcPct val="115000"/>
                        </a:lnSpc>
                        <a:spcAft>
                          <a:spcPts val="0"/>
                        </a:spcAft>
                      </a:pPr>
                      <a:r>
                        <a:rPr lang="en-IN" sz="1200" b="1" dirty="0">
                          <a:effectLst/>
                        </a:rPr>
                        <a:t>Primer sequence</a:t>
                      </a:r>
                      <a:endParaRPr lang="en-IN" sz="1200" b="1" dirty="0">
                        <a:effectLst/>
                        <a:latin typeface="Calibri"/>
                        <a:ea typeface="Calibri"/>
                        <a:cs typeface="Mangal"/>
                      </a:endParaRPr>
                    </a:p>
                  </a:txBody>
                  <a:tcPr marL="61451" marR="61451" marT="0" marB="0"/>
                </a:tc>
                <a:tc>
                  <a:txBody>
                    <a:bodyPr/>
                    <a:lstStyle/>
                    <a:p>
                      <a:pPr algn="just">
                        <a:lnSpc>
                          <a:spcPct val="115000"/>
                        </a:lnSpc>
                        <a:spcAft>
                          <a:spcPts val="0"/>
                        </a:spcAft>
                      </a:pPr>
                      <a:r>
                        <a:rPr lang="en-IN" sz="1200" b="1" dirty="0">
                          <a:effectLst/>
                        </a:rPr>
                        <a:t>Type of repeat</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Size range</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Chromosome No.</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Annealing Temp. (</a:t>
                      </a:r>
                      <a:r>
                        <a:rPr lang="en-IN" sz="1200" b="1" dirty="0" err="1">
                          <a:effectLst/>
                        </a:rPr>
                        <a:t>in°C</a:t>
                      </a:r>
                      <a:r>
                        <a:rPr lang="en-IN" sz="1200" b="1" dirty="0">
                          <a:effectLst/>
                        </a:rPr>
                        <a:t>)</a:t>
                      </a:r>
                      <a:endParaRPr lang="en-IN" sz="1200" b="1" dirty="0">
                        <a:effectLst/>
                        <a:latin typeface="Calibri"/>
                        <a:ea typeface="Calibri"/>
                        <a:cs typeface="Mangal"/>
                      </a:endParaRPr>
                    </a:p>
                  </a:txBody>
                  <a:tcPr marL="61451" marR="61451" marT="0" marB="0"/>
                </a:tc>
              </a:tr>
              <a:tr h="369041">
                <a:tc>
                  <a:txBody>
                    <a:bodyPr/>
                    <a:lstStyle/>
                    <a:p>
                      <a:pPr algn="just">
                        <a:lnSpc>
                          <a:spcPct val="115000"/>
                        </a:lnSpc>
                        <a:spcAft>
                          <a:spcPts val="0"/>
                        </a:spcAft>
                      </a:pPr>
                      <a:r>
                        <a:rPr lang="en-IN" sz="1400" b="1">
                          <a:effectLst/>
                        </a:rPr>
                        <a:t>ETH-152</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dirty="0">
                          <a:effectLst/>
                        </a:rPr>
                        <a:t>TACTCGTAGGGCAGGCTGCCTG </a:t>
                      </a:r>
                    </a:p>
                    <a:p>
                      <a:pPr algn="just">
                        <a:lnSpc>
                          <a:spcPct val="115000"/>
                        </a:lnSpc>
                        <a:spcAft>
                          <a:spcPts val="0"/>
                        </a:spcAft>
                      </a:pPr>
                      <a:r>
                        <a:rPr lang="en-IN" sz="1100" b="1" dirty="0">
                          <a:effectLst/>
                        </a:rPr>
                        <a:t>GAGACCTCAGGGTTGGTGATCAG </a:t>
                      </a:r>
                      <a:endParaRPr lang="en-IN" sz="1100" b="1" dirty="0">
                        <a:effectLst/>
                        <a:latin typeface="Calibri"/>
                        <a:ea typeface="Calibri"/>
                        <a:cs typeface="Mangal"/>
                      </a:endParaRPr>
                    </a:p>
                  </a:txBody>
                  <a:tcPr marL="61451" marR="61451" marT="0" marB="0"/>
                </a:tc>
                <a:tc>
                  <a:txBody>
                    <a:bodyPr/>
                    <a:lstStyle/>
                    <a:p>
                      <a:pPr algn="just">
                        <a:lnSpc>
                          <a:spcPct val="115000"/>
                        </a:lnSpc>
                        <a:spcAft>
                          <a:spcPts val="0"/>
                        </a:spcAft>
                      </a:pPr>
                      <a:r>
                        <a:rPr lang="en-IN" sz="1200" b="1" dirty="0">
                          <a:effectLst/>
                        </a:rPr>
                        <a:t>(CA)</a:t>
                      </a:r>
                      <a:r>
                        <a:rPr lang="en-IN" sz="1200" b="1" baseline="-25000" dirty="0">
                          <a:effectLst/>
                        </a:rPr>
                        <a:t>17</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92-122</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05</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a:effectLst/>
                        </a:rPr>
                        <a:t>56.0</a:t>
                      </a:r>
                      <a:endParaRPr lang="en-IN" sz="1200" b="1">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ETH-225</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GATCACCTTGCCACTATTTCCT</a:t>
                      </a:r>
                    </a:p>
                    <a:p>
                      <a:pPr algn="just">
                        <a:lnSpc>
                          <a:spcPct val="115000"/>
                        </a:lnSpc>
                        <a:spcAft>
                          <a:spcPts val="0"/>
                        </a:spcAft>
                      </a:pPr>
                      <a:r>
                        <a:rPr lang="en-IN" sz="1100" b="1">
                          <a:effectLst/>
                        </a:rPr>
                        <a:t>ACATGACAGCCAAGCTGCTACT</a:t>
                      </a:r>
                      <a:endParaRPr lang="en-IN" sz="1100" b="1">
                        <a:effectLst/>
                        <a:latin typeface="Calibri"/>
                        <a:ea typeface="Calibri"/>
                        <a:cs typeface="Mangal"/>
                      </a:endParaRPr>
                    </a:p>
                  </a:txBody>
                  <a:tcPr marL="61451" marR="61451" marT="0" marB="0"/>
                </a:tc>
                <a:tc>
                  <a:txBody>
                    <a:bodyPr/>
                    <a:lstStyle/>
                    <a:p>
                      <a:pPr>
                        <a:lnSpc>
                          <a:spcPct val="115000"/>
                        </a:lnSpc>
                        <a:spcAft>
                          <a:spcPts val="0"/>
                        </a:spcAft>
                      </a:pPr>
                      <a:r>
                        <a:rPr lang="en-IN" sz="1200" b="1" dirty="0">
                          <a:effectLst/>
                        </a:rPr>
                        <a:t>(CA)</a:t>
                      </a:r>
                      <a:r>
                        <a:rPr lang="en-IN" sz="1200" b="1" baseline="-25000" dirty="0">
                          <a:effectLst/>
                        </a:rPr>
                        <a:t>18 </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146-160</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14</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a:effectLst/>
                        </a:rPr>
                        <a:t>54.0</a:t>
                      </a:r>
                      <a:endParaRPr lang="en-IN" sz="1200" b="1">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ILSTS-005</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GGAAGCAATGAAATCTATAGCC TGTTCTGTGAGTTTGTAAGC</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(nn)</a:t>
                      </a:r>
                      <a:r>
                        <a:rPr lang="en-IN" sz="1200" b="1" baseline="-25000">
                          <a:effectLst/>
                        </a:rPr>
                        <a:t>39</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174-190</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10</a:t>
                      </a:r>
                    </a:p>
                    <a:p>
                      <a:pPr algn="ctr">
                        <a:lnSpc>
                          <a:spcPct val="115000"/>
                        </a:lnSpc>
                        <a:spcAft>
                          <a:spcPts val="0"/>
                        </a:spcAft>
                      </a:pPr>
                      <a:r>
                        <a:rPr lang="en-IN" sz="1200" b="1" dirty="0">
                          <a:effectLst/>
                        </a:rPr>
                        <a:t> </a:t>
                      </a:r>
                      <a:endParaRPr lang="en-IN" sz="1200" b="1" dirty="0">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a:effectLst/>
                        </a:rPr>
                        <a:t>52.8</a:t>
                      </a:r>
                      <a:endParaRPr lang="en-IN" sz="1200" b="1">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ILSTS-011</a:t>
                      </a:r>
                      <a:endParaRPr lang="en-IN" sz="1400" b="1">
                        <a:effectLst/>
                        <a:latin typeface="Calibri"/>
                        <a:ea typeface="Calibri"/>
                        <a:cs typeface="Mangal"/>
                      </a:endParaRPr>
                    </a:p>
                  </a:txBody>
                  <a:tcPr marL="61451" marR="61451" marT="0" marB="0"/>
                </a:tc>
                <a:tc>
                  <a:txBody>
                    <a:bodyPr/>
                    <a:lstStyle/>
                    <a:p>
                      <a:pPr>
                        <a:lnSpc>
                          <a:spcPct val="115000"/>
                        </a:lnSpc>
                        <a:spcAft>
                          <a:spcPts val="0"/>
                        </a:spcAft>
                      </a:pPr>
                      <a:r>
                        <a:rPr lang="en-IN" sz="1100" b="1">
                          <a:effectLst/>
                        </a:rPr>
                        <a:t>GCT TGC TAC ATG GAA AGT GC</a:t>
                      </a:r>
                    </a:p>
                    <a:p>
                      <a:pPr algn="just">
                        <a:lnSpc>
                          <a:spcPct val="115000"/>
                        </a:lnSpc>
                        <a:spcAft>
                          <a:spcPts val="0"/>
                        </a:spcAft>
                      </a:pPr>
                      <a:r>
                        <a:rPr lang="en-IN" sz="1100" b="1">
                          <a:effectLst/>
                        </a:rPr>
                        <a:t>CTA AAA TGC AGA GCC CTA CC</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(CA)</a:t>
                      </a:r>
                      <a:r>
                        <a:rPr lang="en-IN" sz="1200" b="1" baseline="-25000">
                          <a:effectLst/>
                        </a:rPr>
                        <a:t>11</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167-173</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14</a:t>
                      </a:r>
                      <a:endParaRPr lang="en-IN" sz="1200" b="1" dirty="0">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54.0</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ILSTS-019</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AAGGGACCTCATGTAGAAGC</a:t>
                      </a:r>
                    </a:p>
                    <a:p>
                      <a:pPr algn="just">
                        <a:lnSpc>
                          <a:spcPct val="115000"/>
                        </a:lnSpc>
                        <a:spcAft>
                          <a:spcPts val="0"/>
                        </a:spcAft>
                      </a:pPr>
                      <a:r>
                        <a:rPr lang="en-IN" sz="1100" b="1">
                          <a:effectLst/>
                        </a:rPr>
                        <a:t>ACTTTTGGACCCTGTAGTGC</a:t>
                      </a:r>
                      <a:endParaRPr lang="en-IN" sz="1100" b="1">
                        <a:effectLst/>
                        <a:latin typeface="Calibri"/>
                        <a:ea typeface="Calibri"/>
                        <a:cs typeface="Mangal"/>
                      </a:endParaRPr>
                    </a:p>
                  </a:txBody>
                  <a:tcPr marL="61451" marR="61451" marT="0" marB="0"/>
                </a:tc>
                <a:tc>
                  <a:txBody>
                    <a:bodyPr/>
                    <a:lstStyle/>
                    <a:p>
                      <a:pPr>
                        <a:lnSpc>
                          <a:spcPct val="115000"/>
                        </a:lnSpc>
                        <a:spcAft>
                          <a:spcPts val="0"/>
                        </a:spcAft>
                      </a:pPr>
                      <a:r>
                        <a:rPr lang="en-IN" sz="1200" b="1">
                          <a:effectLst/>
                        </a:rPr>
                        <a:t>(TG)</a:t>
                      </a:r>
                      <a:r>
                        <a:rPr lang="en-IN" sz="1200" b="1" baseline="-25000">
                          <a:effectLst/>
                        </a:rPr>
                        <a:t>10</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142-162</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Ann</a:t>
                      </a:r>
                    </a:p>
                    <a:p>
                      <a:pPr algn="ctr">
                        <a:lnSpc>
                          <a:spcPct val="115000"/>
                        </a:lnSpc>
                        <a:spcAft>
                          <a:spcPts val="0"/>
                        </a:spcAft>
                      </a:pPr>
                      <a:r>
                        <a:rPr lang="en-IN" sz="1200" b="1">
                          <a:effectLst/>
                        </a:rPr>
                        <a:t> </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53.7</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ILSTS-022</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AGTCTGAAGGCCTGAGAACC CTTACAGTCCTTGGGGTTGC</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(GT)</a:t>
                      </a:r>
                      <a:r>
                        <a:rPr lang="en-IN" sz="1200" b="1" baseline="-25000">
                          <a:effectLst/>
                        </a:rPr>
                        <a:t>21</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186-202</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Ann</a:t>
                      </a:r>
                    </a:p>
                    <a:p>
                      <a:pPr algn="ctr">
                        <a:lnSpc>
                          <a:spcPct val="115000"/>
                        </a:lnSpc>
                        <a:spcAft>
                          <a:spcPts val="0"/>
                        </a:spcAft>
                      </a:pPr>
                      <a:r>
                        <a:rPr lang="en-IN" sz="1200" b="1">
                          <a:effectLst/>
                        </a:rPr>
                        <a:t> </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55.0</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ILSTS-028</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TCC AGA TTT TGT ACC AGA CC </a:t>
                      </a:r>
                    </a:p>
                    <a:p>
                      <a:pPr algn="just">
                        <a:lnSpc>
                          <a:spcPct val="115000"/>
                        </a:lnSpc>
                        <a:spcAft>
                          <a:spcPts val="0"/>
                        </a:spcAft>
                      </a:pPr>
                      <a:r>
                        <a:rPr lang="en-IN" sz="1100" b="1">
                          <a:effectLst/>
                        </a:rPr>
                        <a:t>GTC ATG TCA TAC CTT TGA GC </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(CA)</a:t>
                      </a:r>
                      <a:r>
                        <a:rPr lang="en-IN" sz="1200" b="1" baseline="-25000">
                          <a:effectLst/>
                        </a:rPr>
                        <a:t>7</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132-150</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11</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50.4</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ILSTS-030</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CTGCAGTTCTGCATATGTGG  </a:t>
                      </a:r>
                    </a:p>
                    <a:p>
                      <a:pPr algn="just">
                        <a:lnSpc>
                          <a:spcPct val="115000"/>
                        </a:lnSpc>
                        <a:spcAft>
                          <a:spcPts val="0"/>
                        </a:spcAft>
                      </a:pPr>
                      <a:r>
                        <a:rPr lang="en-IN" sz="1100" b="1">
                          <a:effectLst/>
                        </a:rPr>
                        <a:t>CTTAGACAACAGGGGTTTGG</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(CA)</a:t>
                      </a:r>
                      <a:r>
                        <a:rPr lang="en-IN" sz="1200" b="1" baseline="-25000">
                          <a:effectLst/>
                        </a:rPr>
                        <a:t>13</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159-179</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2</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54.0</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ILSTS-033</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TATTAGAGTGGCTCAGTGCC </a:t>
                      </a:r>
                    </a:p>
                    <a:p>
                      <a:pPr algn="just">
                        <a:lnSpc>
                          <a:spcPct val="115000"/>
                        </a:lnSpc>
                        <a:spcAft>
                          <a:spcPts val="0"/>
                        </a:spcAft>
                      </a:pPr>
                      <a:r>
                        <a:rPr lang="en-IN" sz="1100" b="1">
                          <a:effectLst/>
                        </a:rPr>
                        <a:t>ATGCAGACAGTTTTAGAGGG</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(CA)</a:t>
                      </a:r>
                      <a:r>
                        <a:rPr lang="en-IN" sz="1200" b="1" baseline="-25000">
                          <a:effectLst/>
                        </a:rPr>
                        <a:t>12</a:t>
                      </a:r>
                      <a:r>
                        <a:rPr lang="en-IN" sz="1200" b="1">
                          <a:effectLst/>
                        </a:rPr>
                        <a:t> </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151-187</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12</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54.6</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ILSTS-034</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AAGGGTCTAAGTCCACTGGC </a:t>
                      </a:r>
                    </a:p>
                    <a:p>
                      <a:pPr algn="just">
                        <a:lnSpc>
                          <a:spcPct val="115000"/>
                        </a:lnSpc>
                        <a:spcAft>
                          <a:spcPts val="0"/>
                        </a:spcAft>
                      </a:pPr>
                      <a:r>
                        <a:rPr lang="en-IN" sz="1100" b="1">
                          <a:effectLst/>
                        </a:rPr>
                        <a:t>GACCTGGTTTAGCAGAGAGC</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(GT)</a:t>
                      </a:r>
                      <a:r>
                        <a:rPr lang="en-IN" sz="1200" b="1" baseline="-25000">
                          <a:effectLst/>
                        </a:rPr>
                        <a:t>29 </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153-185</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5</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51.0</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ILSTS-044</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AGTCACCCAAAAGTAACTGG</a:t>
                      </a:r>
                    </a:p>
                    <a:p>
                      <a:pPr>
                        <a:lnSpc>
                          <a:spcPct val="115000"/>
                        </a:lnSpc>
                        <a:spcAft>
                          <a:spcPts val="0"/>
                        </a:spcAft>
                      </a:pPr>
                      <a:r>
                        <a:rPr lang="en-IN" sz="1100" b="1">
                          <a:effectLst/>
                        </a:rPr>
                        <a:t>ACA TGT TGT ATT CCA AGT GC</a:t>
                      </a:r>
                      <a:endParaRPr lang="en-IN" sz="1100" b="1">
                        <a:effectLst/>
                        <a:latin typeface="Calibri"/>
                        <a:ea typeface="Calibri"/>
                        <a:cs typeface="Mangal"/>
                      </a:endParaRPr>
                    </a:p>
                  </a:txBody>
                  <a:tcPr marL="61451" marR="61451" marT="0" marB="0"/>
                </a:tc>
                <a:tc>
                  <a:txBody>
                    <a:bodyPr/>
                    <a:lstStyle/>
                    <a:p>
                      <a:pPr>
                        <a:lnSpc>
                          <a:spcPct val="115000"/>
                        </a:lnSpc>
                        <a:spcAft>
                          <a:spcPts val="0"/>
                        </a:spcAft>
                      </a:pPr>
                      <a:r>
                        <a:rPr lang="en-IN" sz="1200" b="1">
                          <a:effectLst/>
                        </a:rPr>
                        <a:t>(GT)</a:t>
                      </a:r>
                      <a:r>
                        <a:rPr lang="en-IN" sz="1200" b="1" baseline="-25000">
                          <a:effectLst/>
                        </a:rPr>
                        <a:t>20</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142-170</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Ann</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50.0</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ILSTS-058</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GCCTTACTACCATTTCCAGC   </a:t>
                      </a:r>
                    </a:p>
                    <a:p>
                      <a:pPr algn="just">
                        <a:lnSpc>
                          <a:spcPct val="115000"/>
                        </a:lnSpc>
                        <a:spcAft>
                          <a:spcPts val="0"/>
                        </a:spcAft>
                      </a:pPr>
                      <a:r>
                        <a:rPr lang="en-IN" sz="1100" b="1">
                          <a:effectLst/>
                        </a:rPr>
                        <a:t>CATCCTGACTTTGGCTGTGG</a:t>
                      </a:r>
                      <a:endParaRPr lang="en-IN" sz="1100" b="1">
                        <a:effectLst/>
                        <a:latin typeface="Calibri"/>
                        <a:ea typeface="Calibri"/>
                        <a:cs typeface="Mangal"/>
                      </a:endParaRPr>
                    </a:p>
                  </a:txBody>
                  <a:tcPr marL="61451" marR="61451" marT="0" marB="0"/>
                </a:tc>
                <a:tc>
                  <a:txBody>
                    <a:bodyPr/>
                    <a:lstStyle/>
                    <a:p>
                      <a:pPr>
                        <a:lnSpc>
                          <a:spcPct val="115000"/>
                        </a:lnSpc>
                        <a:spcAft>
                          <a:spcPts val="0"/>
                        </a:spcAft>
                      </a:pPr>
                      <a:r>
                        <a:rPr lang="en-IN" sz="1200" b="1">
                          <a:effectLst/>
                        </a:rPr>
                        <a:t>(GT)</a:t>
                      </a:r>
                      <a:r>
                        <a:rPr lang="en-IN" sz="1200" b="1" baseline="-25000">
                          <a:effectLst/>
                        </a:rPr>
                        <a:t>15</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136-188</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17</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54.0</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ILSTS-059</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GCTGAACAATGTGATATGTTCAGG  GGGACAATACTGTCTTAGATGCTGC</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(CA)</a:t>
                      </a:r>
                      <a:r>
                        <a:rPr lang="en-IN" sz="1200" b="1" baseline="-25000">
                          <a:effectLst/>
                        </a:rPr>
                        <a:t>4</a:t>
                      </a:r>
                      <a:r>
                        <a:rPr lang="en-IN" sz="1200" b="1">
                          <a:effectLst/>
                        </a:rPr>
                        <a:t>(GT)</a:t>
                      </a:r>
                      <a:r>
                        <a:rPr lang="en-IN" sz="1200" b="1" baseline="-25000">
                          <a:effectLst/>
                        </a:rPr>
                        <a:t>2</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105-135</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13</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55.0</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a:effectLst/>
                        </a:rPr>
                        <a:t>ILSTS-065</a:t>
                      </a:r>
                      <a:endParaRPr lang="en-IN" sz="1400" b="1">
                        <a:effectLst/>
                        <a:latin typeface="Calibri"/>
                        <a:ea typeface="Calibri"/>
                        <a:cs typeface="Mangal"/>
                      </a:endParaRPr>
                    </a:p>
                  </a:txBody>
                  <a:tcPr marL="61451" marR="61451" marT="0" marB="0"/>
                </a:tc>
                <a:tc>
                  <a:txBody>
                    <a:bodyPr/>
                    <a:lstStyle/>
                    <a:p>
                      <a:pPr algn="just">
                        <a:lnSpc>
                          <a:spcPct val="115000"/>
                        </a:lnSpc>
                        <a:spcAft>
                          <a:spcPts val="0"/>
                        </a:spcAft>
                      </a:pPr>
                      <a:r>
                        <a:rPr lang="en-IN" sz="1100" b="1">
                          <a:effectLst/>
                        </a:rPr>
                        <a:t>GCTGCAAAGAGTTGAACACC </a:t>
                      </a:r>
                    </a:p>
                    <a:p>
                      <a:pPr algn="just">
                        <a:lnSpc>
                          <a:spcPct val="115000"/>
                        </a:lnSpc>
                        <a:spcAft>
                          <a:spcPts val="0"/>
                        </a:spcAft>
                      </a:pPr>
                      <a:r>
                        <a:rPr lang="en-IN" sz="1100" b="1">
                          <a:effectLst/>
                        </a:rPr>
                        <a:t>AACTATTACAGGAGGCTCCC</a:t>
                      </a:r>
                      <a:endParaRPr lang="en-IN" sz="1100" b="1">
                        <a:effectLst/>
                        <a:latin typeface="Calibri"/>
                        <a:ea typeface="Calibri"/>
                        <a:cs typeface="Mangal"/>
                      </a:endParaRPr>
                    </a:p>
                  </a:txBody>
                  <a:tcPr marL="61451" marR="61451" marT="0" marB="0"/>
                </a:tc>
                <a:tc>
                  <a:txBody>
                    <a:bodyPr/>
                    <a:lstStyle/>
                    <a:p>
                      <a:pPr algn="just">
                        <a:lnSpc>
                          <a:spcPct val="115000"/>
                        </a:lnSpc>
                        <a:spcAft>
                          <a:spcPts val="0"/>
                        </a:spcAft>
                      </a:pPr>
                      <a:r>
                        <a:rPr lang="en-IN" sz="1200" b="1">
                          <a:effectLst/>
                        </a:rPr>
                        <a:t>(CA)</a:t>
                      </a:r>
                      <a:r>
                        <a:rPr lang="en-IN" sz="1200" b="1" baseline="-25000">
                          <a:effectLst/>
                        </a:rPr>
                        <a:t>22</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105-135</a:t>
                      </a:r>
                      <a:endParaRPr lang="en-IN" sz="1200" b="1">
                        <a:effectLst/>
                        <a:latin typeface="Calibri"/>
                        <a:ea typeface="Calibri"/>
                        <a:cs typeface="Mangal"/>
                      </a:endParaRPr>
                    </a:p>
                  </a:txBody>
                  <a:tcPr marL="61451" marR="61451" marT="0" marB="0"/>
                </a:tc>
                <a:tc>
                  <a:txBody>
                    <a:bodyPr/>
                    <a:lstStyle/>
                    <a:p>
                      <a:pPr algn="ctr">
                        <a:lnSpc>
                          <a:spcPct val="115000"/>
                        </a:lnSpc>
                        <a:spcAft>
                          <a:spcPts val="0"/>
                        </a:spcAft>
                      </a:pPr>
                      <a:r>
                        <a:rPr lang="en-IN" sz="1200" b="1">
                          <a:effectLst/>
                        </a:rPr>
                        <a:t>24</a:t>
                      </a:r>
                      <a:endParaRPr lang="en-IN" sz="1200" b="1">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53.7</a:t>
                      </a:r>
                      <a:endParaRPr lang="en-IN" sz="1200" b="1" dirty="0">
                        <a:effectLst/>
                        <a:latin typeface="Arial"/>
                        <a:ea typeface="Times New Roman"/>
                        <a:cs typeface="Mangal"/>
                      </a:endParaRPr>
                    </a:p>
                  </a:txBody>
                  <a:tcPr marL="61451" marR="61451" marT="0" marB="0"/>
                </a:tc>
              </a:tr>
              <a:tr h="369041">
                <a:tc>
                  <a:txBody>
                    <a:bodyPr/>
                    <a:lstStyle/>
                    <a:p>
                      <a:pPr algn="just">
                        <a:lnSpc>
                          <a:spcPct val="115000"/>
                        </a:lnSpc>
                        <a:spcAft>
                          <a:spcPts val="0"/>
                        </a:spcAft>
                      </a:pPr>
                      <a:r>
                        <a:rPr lang="en-IN" sz="1400" b="1" dirty="0">
                          <a:effectLst/>
                        </a:rPr>
                        <a:t>ILSTS-087</a:t>
                      </a:r>
                      <a:endParaRPr lang="en-IN" sz="1400" b="1" dirty="0">
                        <a:effectLst/>
                        <a:latin typeface="Calibri"/>
                        <a:ea typeface="Calibri"/>
                        <a:cs typeface="Mangal"/>
                      </a:endParaRPr>
                    </a:p>
                  </a:txBody>
                  <a:tcPr marL="61451" marR="61451" marT="0" marB="0"/>
                </a:tc>
                <a:tc>
                  <a:txBody>
                    <a:bodyPr/>
                    <a:lstStyle/>
                    <a:p>
                      <a:pPr algn="just">
                        <a:lnSpc>
                          <a:spcPct val="115000"/>
                        </a:lnSpc>
                        <a:spcAft>
                          <a:spcPts val="0"/>
                        </a:spcAft>
                      </a:pPr>
                      <a:r>
                        <a:rPr lang="en-IN" sz="1100" b="1" dirty="0">
                          <a:effectLst/>
                        </a:rPr>
                        <a:t>AGC AGA CAT GAT GAC TCA GC</a:t>
                      </a:r>
                    </a:p>
                    <a:p>
                      <a:pPr algn="just">
                        <a:lnSpc>
                          <a:spcPct val="115000"/>
                        </a:lnSpc>
                        <a:spcAft>
                          <a:spcPts val="0"/>
                        </a:spcAft>
                      </a:pPr>
                      <a:r>
                        <a:rPr lang="en-IN" sz="1100" b="1" dirty="0">
                          <a:effectLst/>
                        </a:rPr>
                        <a:t>CTG CCT CTT TTC TTG AGA GC</a:t>
                      </a:r>
                      <a:endParaRPr lang="en-IN" sz="1100" b="1" dirty="0">
                        <a:effectLst/>
                        <a:latin typeface="Calibri"/>
                        <a:ea typeface="Calibri"/>
                        <a:cs typeface="Mangal"/>
                      </a:endParaRPr>
                    </a:p>
                  </a:txBody>
                  <a:tcPr marL="61451" marR="61451" marT="0" marB="0"/>
                </a:tc>
                <a:tc>
                  <a:txBody>
                    <a:bodyPr/>
                    <a:lstStyle/>
                    <a:p>
                      <a:pPr algn="just">
                        <a:lnSpc>
                          <a:spcPct val="115000"/>
                        </a:lnSpc>
                        <a:spcAft>
                          <a:spcPts val="0"/>
                        </a:spcAft>
                      </a:pPr>
                      <a:r>
                        <a:rPr lang="en-IN" sz="1200" b="1" dirty="0">
                          <a:effectLst/>
                        </a:rPr>
                        <a:t>(CA)</a:t>
                      </a:r>
                      <a:r>
                        <a:rPr lang="en-IN" sz="1200" b="1" baseline="-25000" dirty="0">
                          <a:effectLst/>
                        </a:rPr>
                        <a:t>14</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110-120</a:t>
                      </a:r>
                      <a:endParaRPr lang="en-IN" sz="1200" b="1" dirty="0">
                        <a:effectLst/>
                        <a:latin typeface="Calibri"/>
                        <a:ea typeface="Calibri"/>
                        <a:cs typeface="Mangal"/>
                      </a:endParaRPr>
                    </a:p>
                  </a:txBody>
                  <a:tcPr marL="61451" marR="61451" marT="0" marB="0"/>
                </a:tc>
                <a:tc>
                  <a:txBody>
                    <a:bodyPr/>
                    <a:lstStyle/>
                    <a:p>
                      <a:pPr algn="ctr">
                        <a:lnSpc>
                          <a:spcPct val="115000"/>
                        </a:lnSpc>
                        <a:spcAft>
                          <a:spcPts val="0"/>
                        </a:spcAft>
                      </a:pPr>
                      <a:r>
                        <a:rPr lang="en-IN" sz="1200" b="1" dirty="0">
                          <a:effectLst/>
                        </a:rPr>
                        <a:t>28</a:t>
                      </a:r>
                      <a:endParaRPr lang="en-IN" sz="1200" b="1" dirty="0">
                        <a:effectLst/>
                        <a:latin typeface="Calibri"/>
                        <a:ea typeface="Calibri"/>
                        <a:cs typeface="Mangal"/>
                      </a:endParaRPr>
                    </a:p>
                  </a:txBody>
                  <a:tcPr marL="61451" marR="61451" marT="0" marB="0"/>
                </a:tc>
                <a:tc>
                  <a:txBody>
                    <a:bodyPr/>
                    <a:lstStyle/>
                    <a:p>
                      <a:pPr indent="-222250" algn="ctr">
                        <a:lnSpc>
                          <a:spcPts val="2090"/>
                        </a:lnSpc>
                        <a:spcAft>
                          <a:spcPts val="0"/>
                        </a:spcAft>
                        <a:tabLst>
                          <a:tab pos="457200" algn="l"/>
                          <a:tab pos="2350135" algn="l"/>
                        </a:tabLst>
                      </a:pPr>
                      <a:r>
                        <a:rPr lang="en-IN" sz="1200" b="1" dirty="0">
                          <a:effectLst/>
                        </a:rPr>
                        <a:t>50.0</a:t>
                      </a:r>
                      <a:endParaRPr lang="en-IN" sz="1200" b="1" dirty="0">
                        <a:effectLst/>
                        <a:latin typeface="Arial"/>
                        <a:ea typeface="Times New Roman"/>
                        <a:cs typeface="Mangal"/>
                      </a:endParaRPr>
                    </a:p>
                  </a:txBody>
                  <a:tcPr marL="61451" marR="61451" marT="0" marB="0"/>
                </a:tc>
              </a:tr>
            </a:tbl>
          </a:graphicData>
        </a:graphic>
      </p:graphicFrame>
      <p:sp>
        <p:nvSpPr>
          <p:cNvPr id="4" name="TextBox 3"/>
          <p:cNvSpPr txBox="1"/>
          <p:nvPr/>
        </p:nvSpPr>
        <p:spPr>
          <a:xfrm>
            <a:off x="539552" y="251356"/>
            <a:ext cx="7920880" cy="400110"/>
          </a:xfrm>
          <a:prstGeom prst="rect">
            <a:avLst/>
          </a:prstGeom>
          <a:noFill/>
        </p:spPr>
        <p:txBody>
          <a:bodyPr wrap="square" rtlCol="0">
            <a:spAutoFit/>
          </a:bodyPr>
          <a:lstStyle/>
          <a:p>
            <a:r>
              <a:rPr lang="en-IN" sz="2000" b="1" dirty="0" smtClean="0">
                <a:solidFill>
                  <a:srgbClr val="0070C0"/>
                </a:solidFill>
              </a:rPr>
              <a:t>Table 3 : A </a:t>
            </a:r>
            <a:r>
              <a:rPr lang="en-IN" sz="2000" b="1" dirty="0">
                <a:solidFill>
                  <a:srgbClr val="0070C0"/>
                </a:solidFill>
              </a:rPr>
              <a:t>panel of 15 microsatellite markers </a:t>
            </a:r>
            <a:r>
              <a:rPr lang="en-IN" sz="2000" b="1" dirty="0" smtClean="0">
                <a:solidFill>
                  <a:srgbClr val="0070C0"/>
                </a:solidFill>
              </a:rPr>
              <a:t>used in the study</a:t>
            </a:r>
            <a:endParaRPr lang="en-IN" sz="2000" b="1" dirty="0">
              <a:solidFill>
                <a:srgbClr val="0070C0"/>
              </a:solidFill>
            </a:endParaRPr>
          </a:p>
        </p:txBody>
      </p:sp>
    </p:spTree>
    <p:extLst>
      <p:ext uri="{BB962C8B-B14F-4D97-AF65-F5344CB8AC3E}">
        <p14:creationId xmlns:p14="http://schemas.microsoft.com/office/powerpoint/2010/main" val="1235365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305342"/>
            <a:ext cx="8136904" cy="3323987"/>
          </a:xfrm>
          <a:prstGeom prst="rect">
            <a:avLst/>
          </a:prstGeom>
        </p:spPr>
        <p:txBody>
          <a:bodyPr wrap="square">
            <a:spAutoFit/>
          </a:bodyPr>
          <a:lstStyle/>
          <a:p>
            <a:pPr marL="285750" indent="-285750" algn="just">
              <a:lnSpc>
                <a:spcPct val="150000"/>
              </a:lnSpc>
              <a:spcBef>
                <a:spcPts val="1200"/>
              </a:spcBef>
              <a:spcAft>
                <a:spcPts val="0"/>
              </a:spcAft>
              <a:buFont typeface="Wingdings" panose="05000000000000000000" pitchFamily="2" charset="2"/>
              <a:buChar char="ü"/>
            </a:pP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PCR-amplified products were resolved on 6% urea–PAGE denaturing sequencing gel at 75 W (</a:t>
            </a:r>
            <a:r>
              <a:rPr lang="en-IN" sz="2000" dirty="0" err="1">
                <a:solidFill>
                  <a:srgbClr val="D16615"/>
                </a:solidFill>
                <a:latin typeface="Arial" panose="020B0604020202020204" pitchFamily="34" charset="0"/>
                <a:ea typeface="Calibri" panose="020F0502020204030204" pitchFamily="34" charset="0"/>
                <a:cs typeface="Mangal" panose="02040503050203030202" pitchFamily="18" charset="0"/>
              </a:rPr>
              <a:t>Sequi</a:t>
            </a: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 Gen GT apparatus. Bio-Rad, Hercules, USA) and visu</a:t>
            </a:r>
            <a:r>
              <a:rPr lang="en-IN" sz="2000" i="1" dirty="0">
                <a:solidFill>
                  <a:srgbClr val="D16615"/>
                </a:solidFill>
                <a:latin typeface="Arial" panose="020B0604020202020204" pitchFamily="34" charset="0"/>
                <a:ea typeface="Calibri" panose="020F0502020204030204" pitchFamily="34" charset="0"/>
                <a:cs typeface="Mangal" panose="02040503050203030202" pitchFamily="18" charset="0"/>
              </a:rPr>
              <a:t>al</a:t>
            </a: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ized by silver staining (Bassam </a:t>
            </a:r>
            <a:r>
              <a:rPr lang="en-IN" sz="2000" i="1" dirty="0">
                <a:solidFill>
                  <a:srgbClr val="D16615"/>
                </a:solidFill>
                <a:latin typeface="Arial" panose="020B0604020202020204" pitchFamily="34" charset="0"/>
                <a:ea typeface="Calibri" panose="020F0502020204030204" pitchFamily="34" charset="0"/>
                <a:cs typeface="Mangal" panose="02040503050203030202" pitchFamily="18" charset="0"/>
              </a:rPr>
              <a:t>et</a:t>
            </a: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 </a:t>
            </a:r>
            <a:r>
              <a:rPr lang="en-IN" sz="2000" i="1" dirty="0">
                <a:solidFill>
                  <a:srgbClr val="D16615"/>
                </a:solidFill>
                <a:latin typeface="Arial" panose="020B0604020202020204" pitchFamily="34" charset="0"/>
                <a:ea typeface="Calibri" panose="020F0502020204030204" pitchFamily="34" charset="0"/>
                <a:cs typeface="Mangal" panose="02040503050203030202" pitchFamily="18" charset="0"/>
              </a:rPr>
              <a:t>al</a:t>
            </a: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 1991). </a:t>
            </a:r>
            <a:r>
              <a:rPr lang="en-IN" sz="2000" i="1" dirty="0">
                <a:solidFill>
                  <a:srgbClr val="D16615"/>
                </a:solidFill>
                <a:latin typeface="Arial" panose="020B0604020202020204" pitchFamily="34" charset="0"/>
                <a:ea typeface="Calibri" panose="020F0502020204030204" pitchFamily="34" charset="0"/>
                <a:cs typeface="Mangal" panose="02040503050203030202" pitchFamily="18" charset="0"/>
              </a:rPr>
              <a:t>Al</a:t>
            </a: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lele sizes were estimated using a 100-bp ladder (Invitrogen Life Technologies, Carlsbad, USA). Genotype of each individu</a:t>
            </a:r>
            <a:r>
              <a:rPr lang="en-IN" sz="2000" i="1" dirty="0">
                <a:solidFill>
                  <a:srgbClr val="D16615"/>
                </a:solidFill>
                <a:latin typeface="Arial" panose="020B0604020202020204" pitchFamily="34" charset="0"/>
                <a:ea typeface="Calibri" panose="020F0502020204030204" pitchFamily="34" charset="0"/>
                <a:cs typeface="Mangal" panose="02040503050203030202" pitchFamily="18" charset="0"/>
              </a:rPr>
              <a:t>al</a:t>
            </a: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 anim</a:t>
            </a:r>
            <a:r>
              <a:rPr lang="en-IN" sz="2000" i="1" dirty="0">
                <a:solidFill>
                  <a:srgbClr val="D16615"/>
                </a:solidFill>
                <a:latin typeface="Arial" panose="020B0604020202020204" pitchFamily="34" charset="0"/>
                <a:ea typeface="Calibri" panose="020F0502020204030204" pitchFamily="34" charset="0"/>
                <a:cs typeface="Mangal" panose="02040503050203030202" pitchFamily="18" charset="0"/>
              </a:rPr>
              <a:t>al</a:t>
            </a:r>
            <a:r>
              <a:rPr lang="en-IN" sz="2000" dirty="0">
                <a:solidFill>
                  <a:srgbClr val="D16615"/>
                </a:solidFill>
                <a:latin typeface="Arial" panose="020B0604020202020204" pitchFamily="34" charset="0"/>
                <a:ea typeface="Calibri" panose="020F0502020204030204" pitchFamily="34" charset="0"/>
                <a:cs typeface="Mangal" panose="02040503050203030202" pitchFamily="18" charset="0"/>
              </a:rPr>
              <a:t> at 25 different loci was recorded by direct counting.</a:t>
            </a:r>
            <a:endParaRPr lang="en-IN" sz="2000" dirty="0">
              <a:solidFill>
                <a:srgbClr val="D16615"/>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95402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5328592" cy="523220"/>
          </a:xfrm>
          <a:prstGeom prst="rect">
            <a:avLst/>
          </a:prstGeom>
          <a:noFill/>
        </p:spPr>
        <p:txBody>
          <a:bodyPr wrap="square" rtlCol="0">
            <a:spAutoFit/>
          </a:bodyPr>
          <a:lstStyle/>
          <a:p>
            <a:r>
              <a:rPr lang="en-IN" sz="2800" b="1" dirty="0">
                <a:solidFill>
                  <a:srgbClr val="0070C0"/>
                </a:solidFill>
              </a:rPr>
              <a:t>Analysis of molecular </a:t>
            </a:r>
            <a:r>
              <a:rPr lang="en-IN" sz="2800" b="1" dirty="0" smtClean="0">
                <a:solidFill>
                  <a:srgbClr val="0070C0"/>
                </a:solidFill>
              </a:rPr>
              <a:t>data</a:t>
            </a:r>
            <a:endParaRPr lang="en-IN" sz="2800" dirty="0">
              <a:solidFill>
                <a:srgbClr val="0070C0"/>
              </a:solidFill>
            </a:endParaRPr>
          </a:p>
        </p:txBody>
      </p:sp>
      <p:sp>
        <p:nvSpPr>
          <p:cNvPr id="3" name="TextBox 2"/>
          <p:cNvSpPr txBox="1"/>
          <p:nvPr/>
        </p:nvSpPr>
        <p:spPr>
          <a:xfrm>
            <a:off x="467544" y="836712"/>
            <a:ext cx="8352928" cy="5170646"/>
          </a:xfrm>
          <a:prstGeom prst="rect">
            <a:avLst/>
          </a:prstGeom>
          <a:noFill/>
        </p:spPr>
        <p:txBody>
          <a:bodyPr wrap="square" rtlCol="0">
            <a:spAutoFit/>
          </a:bodyPr>
          <a:lstStyle/>
          <a:p>
            <a:pPr marL="342900" indent="-342900" algn="just">
              <a:buFont typeface="Wingdings" panose="05000000000000000000" pitchFamily="2" charset="2"/>
              <a:buChar char="v"/>
            </a:pPr>
            <a:r>
              <a:rPr lang="en-IN" sz="2400" dirty="0"/>
              <a:t>Genotype of each individual animal was determined and recorded from the silver-stained gels for each microsatellite locus. </a:t>
            </a:r>
            <a:endParaRPr lang="en-IN" sz="2400" dirty="0" smtClean="0"/>
          </a:p>
          <a:p>
            <a:pPr marL="342900" indent="-342900" algn="just">
              <a:buFont typeface="Wingdings" panose="05000000000000000000" pitchFamily="2" charset="2"/>
              <a:buChar char="v"/>
            </a:pPr>
            <a:endParaRPr lang="en-IN" sz="2400" dirty="0" smtClean="0"/>
          </a:p>
          <a:p>
            <a:pPr marL="342900" indent="-342900" algn="just">
              <a:buFont typeface="Wingdings" panose="05000000000000000000" pitchFamily="2" charset="2"/>
              <a:buChar char="v"/>
            </a:pPr>
            <a:r>
              <a:rPr lang="en-IN" sz="2400" b="1" dirty="0" smtClean="0">
                <a:solidFill>
                  <a:srgbClr val="D16615"/>
                </a:solidFill>
              </a:rPr>
              <a:t>Different </a:t>
            </a:r>
            <a:r>
              <a:rPr lang="en-IN" sz="2400" b="1" dirty="0">
                <a:solidFill>
                  <a:srgbClr val="D16615"/>
                </a:solidFill>
              </a:rPr>
              <a:t>measures of within-breed genetic variations, namely number of alleles, allele frequencies, effective number of alleles (ne), observed </a:t>
            </a:r>
            <a:r>
              <a:rPr lang="en-IN" sz="2400" b="1" dirty="0" err="1">
                <a:solidFill>
                  <a:srgbClr val="D16615"/>
                </a:solidFill>
              </a:rPr>
              <a:t>heterozygosity</a:t>
            </a:r>
            <a:r>
              <a:rPr lang="en-IN" sz="2400" b="1" dirty="0">
                <a:solidFill>
                  <a:srgbClr val="D16615"/>
                </a:solidFill>
              </a:rPr>
              <a:t> (</a:t>
            </a:r>
            <a:r>
              <a:rPr lang="en-IN" sz="2400" b="1" dirty="0" err="1">
                <a:solidFill>
                  <a:srgbClr val="D16615"/>
                </a:solidFill>
              </a:rPr>
              <a:t>Ho</a:t>
            </a:r>
            <a:r>
              <a:rPr lang="en-IN" sz="2400" b="1" dirty="0">
                <a:solidFill>
                  <a:srgbClr val="D16615"/>
                </a:solidFill>
              </a:rPr>
              <a:t>), expected </a:t>
            </a:r>
            <a:r>
              <a:rPr lang="en-IN" sz="2400" b="1" dirty="0" err="1">
                <a:solidFill>
                  <a:srgbClr val="D16615"/>
                </a:solidFill>
              </a:rPr>
              <a:t>heterozygosity</a:t>
            </a:r>
            <a:r>
              <a:rPr lang="en-IN" sz="2400" b="1" dirty="0">
                <a:solidFill>
                  <a:srgbClr val="D16615"/>
                </a:solidFill>
              </a:rPr>
              <a:t> (He), were estimated   to evaluate variability at DNA level. </a:t>
            </a:r>
            <a:endParaRPr lang="en-IN" sz="2400" b="1" dirty="0" smtClean="0">
              <a:solidFill>
                <a:srgbClr val="D16615"/>
              </a:solidFill>
            </a:endParaRPr>
          </a:p>
          <a:p>
            <a:pPr marL="342900" indent="-342900" algn="just">
              <a:buFont typeface="Wingdings" panose="05000000000000000000" pitchFamily="2" charset="2"/>
              <a:buChar char="v"/>
            </a:pPr>
            <a:endParaRPr lang="en-IN" sz="2400" dirty="0" smtClean="0">
              <a:solidFill>
                <a:srgbClr val="D16615"/>
              </a:solidFill>
            </a:endParaRPr>
          </a:p>
          <a:p>
            <a:pPr marL="342900" indent="-342900" algn="just">
              <a:buFont typeface="Wingdings" panose="05000000000000000000" pitchFamily="2" charset="2"/>
              <a:buChar char="v"/>
            </a:pPr>
            <a:r>
              <a:rPr lang="en-IN" sz="2400" b="1" dirty="0" smtClean="0">
                <a:solidFill>
                  <a:srgbClr val="00B050"/>
                </a:solidFill>
              </a:rPr>
              <a:t>Polymorphism </a:t>
            </a:r>
            <a:r>
              <a:rPr lang="en-IN" sz="2400" b="1" dirty="0">
                <a:solidFill>
                  <a:srgbClr val="00B050"/>
                </a:solidFill>
              </a:rPr>
              <a:t>information content (PIC) for each locus was calculated according to Botstein </a:t>
            </a:r>
            <a:r>
              <a:rPr lang="en-IN" sz="2400" b="1" i="1" dirty="0">
                <a:solidFill>
                  <a:srgbClr val="00B050"/>
                </a:solidFill>
              </a:rPr>
              <a:t>et al. </a:t>
            </a:r>
            <a:r>
              <a:rPr lang="en-IN" sz="2400" b="1" dirty="0">
                <a:solidFill>
                  <a:srgbClr val="00B050"/>
                </a:solidFill>
              </a:rPr>
              <a:t>(1980).  </a:t>
            </a:r>
          </a:p>
          <a:p>
            <a:endParaRPr lang="en-IN" b="1" dirty="0">
              <a:solidFill>
                <a:srgbClr val="00B050"/>
              </a:solidFill>
            </a:endParaRPr>
          </a:p>
        </p:txBody>
      </p:sp>
    </p:spTree>
    <p:extLst>
      <p:ext uri="{BB962C8B-B14F-4D97-AF65-F5344CB8AC3E}">
        <p14:creationId xmlns:p14="http://schemas.microsoft.com/office/powerpoint/2010/main" val="75673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53659"/>
            <a:ext cx="8352928" cy="5016758"/>
          </a:xfrm>
          <a:prstGeom prst="rect">
            <a:avLst/>
          </a:prstGeom>
        </p:spPr>
        <p:txBody>
          <a:bodyPr wrap="square">
            <a:spAutoFit/>
          </a:bodyPr>
          <a:lstStyle/>
          <a:p>
            <a:pPr marL="342900" indent="-342900" algn="just">
              <a:buFont typeface="Wingdings" panose="05000000000000000000" pitchFamily="2" charset="2"/>
              <a:buChar char="Ø"/>
            </a:pPr>
            <a:r>
              <a:rPr lang="en-IN" sz="2000" b="1" dirty="0"/>
              <a:t>A total of 74 alleles were contributed by Marwari goat across all 15 microsatellite loci.  </a:t>
            </a:r>
            <a:endParaRPr lang="en-IN" sz="2000" b="1" dirty="0" smtClean="0"/>
          </a:p>
          <a:p>
            <a:pPr marL="342900" indent="-342900" algn="just">
              <a:buFont typeface="Wingdings" panose="05000000000000000000" pitchFamily="2" charset="2"/>
              <a:buChar char="Ø"/>
            </a:pPr>
            <a:endParaRPr lang="en-IN" sz="2000" dirty="0" smtClean="0"/>
          </a:p>
          <a:p>
            <a:pPr marL="342900" indent="-342900" algn="just">
              <a:buFont typeface="Wingdings" panose="05000000000000000000" pitchFamily="2" charset="2"/>
              <a:buChar char="Ø"/>
            </a:pPr>
            <a:r>
              <a:rPr lang="en-US" sz="2000" b="1" dirty="0" smtClean="0">
                <a:solidFill>
                  <a:srgbClr val="00B050"/>
                </a:solidFill>
              </a:rPr>
              <a:t>The </a:t>
            </a:r>
            <a:r>
              <a:rPr lang="en-US" sz="2000" b="1" dirty="0">
                <a:solidFill>
                  <a:srgbClr val="00B050"/>
                </a:solidFill>
              </a:rPr>
              <a:t>number of alleles per locus varied from two (ILSTS-087) to 9 (ILSTS-058) alleles, with a mean of 4.93 whereas the effective number of allele varied from 1.35 (ILSTS-005) to 3.129 (ILSTS011) with a mean of 2.36. </a:t>
            </a:r>
            <a:endParaRPr lang="en-US" sz="2000" b="1" dirty="0" smtClean="0">
              <a:solidFill>
                <a:srgbClr val="00B050"/>
              </a:solidFill>
            </a:endParaRPr>
          </a:p>
          <a:p>
            <a:pPr marL="342900" indent="-342900" algn="just">
              <a:buFont typeface="Wingdings" panose="05000000000000000000" pitchFamily="2" charset="2"/>
              <a:buChar char="Ø"/>
            </a:pPr>
            <a:endParaRPr lang="en-US" sz="2000" dirty="0" smtClean="0"/>
          </a:p>
          <a:p>
            <a:pPr marL="342900" indent="-342900" algn="just">
              <a:buFont typeface="Wingdings" panose="05000000000000000000" pitchFamily="2" charset="2"/>
              <a:buChar char="Ø"/>
            </a:pPr>
            <a:r>
              <a:rPr lang="en-US" sz="2000" b="1" dirty="0" smtClean="0">
                <a:solidFill>
                  <a:srgbClr val="002060"/>
                </a:solidFill>
              </a:rPr>
              <a:t>The </a:t>
            </a:r>
            <a:r>
              <a:rPr lang="en-US" sz="2000" b="1" dirty="0">
                <a:solidFill>
                  <a:srgbClr val="002060"/>
                </a:solidFill>
              </a:rPr>
              <a:t>effective number of allele is lesser than observed number at all the loci. ­­­­­­­­­­­­­ </a:t>
            </a:r>
            <a:endParaRPr lang="en-US" sz="2000" b="1" dirty="0" smtClean="0">
              <a:solidFill>
                <a:srgbClr val="002060"/>
              </a:solidFill>
            </a:endParaRPr>
          </a:p>
          <a:p>
            <a:pPr marL="342900" indent="-342900" algn="just">
              <a:buFont typeface="Wingdings" panose="05000000000000000000" pitchFamily="2" charset="2"/>
              <a:buChar char="Ø"/>
            </a:pPr>
            <a:endParaRPr lang="en-US" sz="2000" dirty="0" smtClean="0"/>
          </a:p>
          <a:p>
            <a:pPr marL="342900" indent="-342900" algn="just">
              <a:buFont typeface="Wingdings" panose="05000000000000000000" pitchFamily="2" charset="2"/>
              <a:buChar char="Ø"/>
            </a:pPr>
            <a:r>
              <a:rPr lang="en-US" sz="2000" b="1" dirty="0" smtClean="0">
                <a:solidFill>
                  <a:srgbClr val="7030A0"/>
                </a:solidFill>
              </a:rPr>
              <a:t>Allelic </a:t>
            </a:r>
            <a:r>
              <a:rPr lang="en-US" sz="2000" b="1" dirty="0">
                <a:solidFill>
                  <a:srgbClr val="7030A0"/>
                </a:solidFill>
              </a:rPr>
              <a:t>sizes ranged from 125 </a:t>
            </a:r>
            <a:r>
              <a:rPr lang="en-US" sz="2000" b="1" dirty="0" err="1">
                <a:solidFill>
                  <a:srgbClr val="7030A0"/>
                </a:solidFill>
              </a:rPr>
              <a:t>bp</a:t>
            </a:r>
            <a:r>
              <a:rPr lang="en-US" sz="2000" b="1" dirty="0">
                <a:solidFill>
                  <a:srgbClr val="7030A0"/>
                </a:solidFill>
              </a:rPr>
              <a:t> (ILSTS-028 and ILSTS-033) to 650 </a:t>
            </a:r>
            <a:r>
              <a:rPr lang="en-US" sz="2000" b="1" dirty="0" err="1">
                <a:solidFill>
                  <a:srgbClr val="7030A0"/>
                </a:solidFill>
              </a:rPr>
              <a:t>bp</a:t>
            </a:r>
            <a:r>
              <a:rPr lang="en-US" sz="2000" b="1" dirty="0">
                <a:solidFill>
                  <a:srgbClr val="7030A0"/>
                </a:solidFill>
              </a:rPr>
              <a:t> (ILSTS-011 and ILSTS-019). </a:t>
            </a:r>
            <a:endParaRPr lang="en-US" sz="2000" b="1" dirty="0" smtClean="0">
              <a:solidFill>
                <a:srgbClr val="7030A0"/>
              </a:solidFill>
            </a:endParaRPr>
          </a:p>
          <a:p>
            <a:pPr marL="342900" indent="-342900" algn="just">
              <a:buFont typeface="Wingdings" panose="05000000000000000000" pitchFamily="2" charset="2"/>
              <a:buChar char="Ø"/>
            </a:pPr>
            <a:endParaRPr lang="en-US" sz="2000" b="1" dirty="0" smtClean="0">
              <a:solidFill>
                <a:srgbClr val="7030A0"/>
              </a:solidFill>
            </a:endParaRPr>
          </a:p>
          <a:p>
            <a:pPr marL="342900" indent="-342900" algn="just">
              <a:buFont typeface="Wingdings" panose="05000000000000000000" pitchFamily="2" charset="2"/>
              <a:buChar char="Ø"/>
            </a:pPr>
            <a:r>
              <a:rPr lang="en-IN" sz="2000" b="1" dirty="0" smtClean="0"/>
              <a:t>The </a:t>
            </a:r>
            <a:r>
              <a:rPr lang="en-IN" sz="2000" b="1" dirty="0"/>
              <a:t>expected </a:t>
            </a:r>
            <a:r>
              <a:rPr lang="en-IN" sz="2000" b="1" dirty="0" err="1"/>
              <a:t>heterozygosity</a:t>
            </a:r>
            <a:r>
              <a:rPr lang="en-IN" sz="2000" b="1" dirty="0"/>
              <a:t> ranged from 0.240 </a:t>
            </a:r>
            <a:r>
              <a:rPr lang="en-US" sz="2000" b="1" dirty="0"/>
              <a:t>(locus ILSTS-005) </a:t>
            </a:r>
            <a:r>
              <a:rPr lang="en-IN" sz="2000" b="1" dirty="0"/>
              <a:t>to 0.681 </a:t>
            </a:r>
            <a:r>
              <a:rPr lang="en-US" sz="2000" b="1" dirty="0"/>
              <a:t>(locus ILSTS-011), </a:t>
            </a:r>
            <a:r>
              <a:rPr lang="en-IN" sz="2000" b="1" dirty="0"/>
              <a:t>with an average value of 0.544. </a:t>
            </a:r>
            <a:endParaRPr lang="en-IN" sz="2000" b="1" dirty="0" smtClean="0"/>
          </a:p>
        </p:txBody>
      </p:sp>
      <p:sp>
        <p:nvSpPr>
          <p:cNvPr id="3" name="TextBox 2"/>
          <p:cNvSpPr txBox="1"/>
          <p:nvPr/>
        </p:nvSpPr>
        <p:spPr>
          <a:xfrm>
            <a:off x="467544" y="548680"/>
            <a:ext cx="4248472" cy="523220"/>
          </a:xfrm>
          <a:prstGeom prst="rect">
            <a:avLst/>
          </a:prstGeom>
          <a:noFill/>
        </p:spPr>
        <p:txBody>
          <a:bodyPr wrap="square" rtlCol="0">
            <a:spAutoFit/>
          </a:bodyPr>
          <a:lstStyle/>
          <a:p>
            <a:r>
              <a:rPr lang="en-US" sz="2800" b="1" dirty="0" smtClean="0">
                <a:solidFill>
                  <a:srgbClr val="0070C0"/>
                </a:solidFill>
              </a:rPr>
              <a:t>RESULTS</a:t>
            </a:r>
            <a:endParaRPr lang="en-IN" sz="2800" b="1" dirty="0">
              <a:solidFill>
                <a:srgbClr val="0070C0"/>
              </a:solidFill>
            </a:endParaRPr>
          </a:p>
        </p:txBody>
      </p:sp>
    </p:spTree>
    <p:extLst>
      <p:ext uri="{BB962C8B-B14F-4D97-AF65-F5344CB8AC3E}">
        <p14:creationId xmlns:p14="http://schemas.microsoft.com/office/powerpoint/2010/main" val="2294624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05342"/>
            <a:ext cx="8424936" cy="3631763"/>
          </a:xfrm>
          <a:prstGeom prst="rect">
            <a:avLst/>
          </a:prstGeom>
        </p:spPr>
        <p:txBody>
          <a:bodyPr wrap="square">
            <a:spAutoFit/>
          </a:bodyPr>
          <a:lstStyle/>
          <a:p>
            <a:pPr marL="285750" indent="-285750" algn="just">
              <a:buFont typeface="Wingdings" panose="05000000000000000000" pitchFamily="2" charset="2"/>
              <a:buChar char="Ø"/>
            </a:pPr>
            <a:r>
              <a:rPr lang="en-IN" sz="2100" dirty="0">
                <a:solidFill>
                  <a:srgbClr val="D16615"/>
                </a:solidFill>
              </a:rPr>
              <a:t>The observed </a:t>
            </a:r>
            <a:r>
              <a:rPr lang="en-IN" sz="2100" dirty="0" err="1">
                <a:solidFill>
                  <a:srgbClr val="D16615"/>
                </a:solidFill>
              </a:rPr>
              <a:t>heterozygosity</a:t>
            </a:r>
            <a:r>
              <a:rPr lang="en-IN" sz="2100" dirty="0">
                <a:solidFill>
                  <a:srgbClr val="D16615"/>
                </a:solidFill>
              </a:rPr>
              <a:t> (</a:t>
            </a:r>
            <a:r>
              <a:rPr lang="en-IN" sz="2100" dirty="0" err="1">
                <a:solidFill>
                  <a:srgbClr val="D16615"/>
                </a:solidFill>
              </a:rPr>
              <a:t>Ho</a:t>
            </a:r>
            <a:r>
              <a:rPr lang="en-IN" sz="2100" dirty="0">
                <a:solidFill>
                  <a:srgbClr val="D16615"/>
                </a:solidFill>
              </a:rPr>
              <a:t>) ranged from 0.1428 (locus ILSTS-087) to 0.9285 (locus ILSTS-034), with an average value of 0.5485 indicates substantial and very good number of heterozygotes, in the population. </a:t>
            </a:r>
            <a:endParaRPr lang="en-IN" sz="2100" dirty="0" smtClean="0">
              <a:solidFill>
                <a:srgbClr val="D16615"/>
              </a:solidFill>
            </a:endParaRPr>
          </a:p>
          <a:p>
            <a:pPr marL="285750" indent="-285750" algn="just">
              <a:buFont typeface="Wingdings" panose="05000000000000000000" pitchFamily="2" charset="2"/>
              <a:buChar char="Ø"/>
            </a:pPr>
            <a:endParaRPr lang="en-IN" sz="2000" dirty="0">
              <a:solidFill>
                <a:srgbClr val="D16615"/>
              </a:solidFill>
            </a:endParaRPr>
          </a:p>
          <a:p>
            <a:pPr marL="285750" indent="-285750" algn="just">
              <a:buFont typeface="Wingdings" panose="05000000000000000000" pitchFamily="2" charset="2"/>
              <a:buChar char="Ø"/>
            </a:pPr>
            <a:r>
              <a:rPr lang="en-IN" sz="2100" dirty="0"/>
              <a:t>The highest polymorphic information content (PIC) value (1.1886) was observed at </a:t>
            </a:r>
            <a:r>
              <a:rPr lang="en-IN" sz="2100" dirty="0">
                <a:solidFill>
                  <a:srgbClr val="FF0000"/>
                </a:solidFill>
              </a:rPr>
              <a:t>ILSTS-044 locus </a:t>
            </a:r>
            <a:r>
              <a:rPr lang="en-IN" sz="2100" dirty="0"/>
              <a:t>and least (0.0768) at ILSTS-065 locus for Marwari goat. Reasonably high PIC values observed for most of the marker with an average of (0.78096) are indicative of the usefulness of microsatellites biodiversity evaluation in this breed.</a:t>
            </a:r>
          </a:p>
        </p:txBody>
      </p:sp>
      <p:pic>
        <p:nvPicPr>
          <p:cNvPr id="3" name="Picture 2"/>
          <p:cNvPicPr>
            <a:picLocks noChangeAspect="1"/>
          </p:cNvPicPr>
          <p:nvPr/>
        </p:nvPicPr>
        <p:blipFill>
          <a:blip r:embed="rId2"/>
          <a:stretch>
            <a:fillRect/>
          </a:stretch>
        </p:blipFill>
        <p:spPr>
          <a:xfrm>
            <a:off x="410717" y="332656"/>
            <a:ext cx="4377307" cy="749873"/>
          </a:xfrm>
          <a:prstGeom prst="rect">
            <a:avLst/>
          </a:prstGeom>
        </p:spPr>
      </p:pic>
    </p:spTree>
    <p:extLst>
      <p:ext uri="{BB962C8B-B14F-4D97-AF65-F5344CB8AC3E}">
        <p14:creationId xmlns:p14="http://schemas.microsoft.com/office/powerpoint/2010/main" val="222098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2582482"/>
              </p:ext>
            </p:extLst>
          </p:nvPr>
        </p:nvGraphicFramePr>
        <p:xfrm>
          <a:off x="971600" y="476672"/>
          <a:ext cx="7200800" cy="6382160"/>
        </p:xfrm>
        <a:graphic>
          <a:graphicData uri="http://schemas.openxmlformats.org/drawingml/2006/table">
            <a:tbl>
              <a:tblPr firstRow="1" firstCol="1" bandRow="1">
                <a:tableStyleId>{5C22544A-7EE6-4342-B048-85BDC9FD1C3A}</a:tableStyleId>
              </a:tblPr>
              <a:tblGrid>
                <a:gridCol w="1361646"/>
                <a:gridCol w="689054"/>
                <a:gridCol w="862997"/>
                <a:gridCol w="1361778"/>
                <a:gridCol w="900100"/>
                <a:gridCol w="1125125"/>
                <a:gridCol w="900100"/>
              </a:tblGrid>
              <a:tr h="193911">
                <a:tc rowSpan="2">
                  <a:txBody>
                    <a:bodyPr/>
                    <a:lstStyle/>
                    <a:p>
                      <a:pPr algn="ctr">
                        <a:lnSpc>
                          <a:spcPct val="115000"/>
                        </a:lnSpc>
                        <a:spcAft>
                          <a:spcPts val="0"/>
                        </a:spcAft>
                      </a:pPr>
                      <a:r>
                        <a:rPr lang="en-US" sz="1200" b="1" dirty="0">
                          <a:effectLst/>
                        </a:rPr>
                        <a:t>Microsatellite Marker</a:t>
                      </a:r>
                      <a:endParaRPr lang="en-IN" sz="1200" b="1" dirty="0">
                        <a:effectLst/>
                        <a:latin typeface="Calibri"/>
                        <a:ea typeface="Calibri"/>
                        <a:cs typeface="Mangal"/>
                      </a:endParaRPr>
                    </a:p>
                  </a:txBody>
                  <a:tcPr marL="50910" marR="50910" marT="0" marB="0"/>
                </a:tc>
                <a:tc gridSpan="2">
                  <a:txBody>
                    <a:bodyPr/>
                    <a:lstStyle/>
                    <a:p>
                      <a:pPr algn="ctr">
                        <a:lnSpc>
                          <a:spcPct val="115000"/>
                        </a:lnSpc>
                        <a:spcAft>
                          <a:spcPts val="0"/>
                        </a:spcAft>
                      </a:pPr>
                      <a:r>
                        <a:rPr lang="en-US" sz="1200" b="1" dirty="0">
                          <a:effectLst/>
                        </a:rPr>
                        <a:t>No. of Allele</a:t>
                      </a:r>
                      <a:endParaRPr lang="en-IN" sz="1200" b="1" dirty="0">
                        <a:effectLst/>
                        <a:latin typeface="Calibri"/>
                        <a:ea typeface="Calibri"/>
                        <a:cs typeface="Mangal"/>
                      </a:endParaRPr>
                    </a:p>
                  </a:txBody>
                  <a:tcPr marL="50910" marR="50910" marT="0" marB="0"/>
                </a:tc>
                <a:tc hMerge="1">
                  <a:txBody>
                    <a:bodyPr/>
                    <a:lstStyle/>
                    <a:p>
                      <a:endParaRPr lang="en-IN"/>
                    </a:p>
                  </a:txBody>
                  <a:tcPr/>
                </a:tc>
                <a:tc rowSpan="2">
                  <a:txBody>
                    <a:bodyPr/>
                    <a:lstStyle/>
                    <a:p>
                      <a:pPr algn="ctr">
                        <a:lnSpc>
                          <a:spcPct val="115000"/>
                        </a:lnSpc>
                        <a:spcAft>
                          <a:spcPts val="0"/>
                        </a:spcAft>
                      </a:pPr>
                      <a:r>
                        <a:rPr lang="en-US" sz="1200" b="1" dirty="0">
                          <a:effectLst/>
                        </a:rPr>
                        <a:t>Allele size(</a:t>
                      </a:r>
                      <a:r>
                        <a:rPr lang="en-US" sz="1200" b="1" dirty="0" err="1">
                          <a:effectLst/>
                        </a:rPr>
                        <a:t>bp</a:t>
                      </a:r>
                      <a:r>
                        <a:rPr lang="en-US" sz="1200" b="1" dirty="0">
                          <a:effectLst/>
                        </a:rPr>
                        <a:t>)</a:t>
                      </a:r>
                      <a:endParaRPr lang="en-IN" sz="1200" b="1" dirty="0">
                        <a:effectLst/>
                        <a:latin typeface="Calibri"/>
                        <a:ea typeface="Calibri"/>
                        <a:cs typeface="Mangal"/>
                      </a:endParaRPr>
                    </a:p>
                  </a:txBody>
                  <a:tcPr marL="50910" marR="50910" marT="0" marB="0"/>
                </a:tc>
                <a:tc gridSpan="2">
                  <a:txBody>
                    <a:bodyPr/>
                    <a:lstStyle/>
                    <a:p>
                      <a:pPr algn="ctr">
                        <a:lnSpc>
                          <a:spcPct val="115000"/>
                        </a:lnSpc>
                        <a:spcAft>
                          <a:spcPts val="0"/>
                        </a:spcAft>
                      </a:pPr>
                      <a:r>
                        <a:rPr lang="en-US" sz="1200" b="1">
                          <a:effectLst/>
                        </a:rPr>
                        <a:t>Heterozygosity</a:t>
                      </a:r>
                      <a:endParaRPr lang="en-IN" sz="1200" b="1">
                        <a:effectLst/>
                        <a:latin typeface="Calibri"/>
                        <a:ea typeface="Calibri"/>
                        <a:cs typeface="Mangal"/>
                      </a:endParaRPr>
                    </a:p>
                  </a:txBody>
                  <a:tcPr marL="50910" marR="50910" marT="0" marB="0"/>
                </a:tc>
                <a:tc hMerge="1">
                  <a:txBody>
                    <a:bodyPr/>
                    <a:lstStyle/>
                    <a:p>
                      <a:endParaRPr lang="en-IN"/>
                    </a:p>
                  </a:txBody>
                  <a:tcPr/>
                </a:tc>
                <a:tc rowSpan="2">
                  <a:txBody>
                    <a:bodyPr/>
                    <a:lstStyle/>
                    <a:p>
                      <a:pPr algn="ctr">
                        <a:lnSpc>
                          <a:spcPct val="200000"/>
                        </a:lnSpc>
                        <a:spcAft>
                          <a:spcPts val="0"/>
                        </a:spcAft>
                      </a:pPr>
                      <a:r>
                        <a:rPr lang="en-US" sz="1200" b="1" dirty="0" smtClean="0">
                          <a:solidFill>
                            <a:srgbClr val="FF0000"/>
                          </a:solidFill>
                          <a:effectLst/>
                        </a:rPr>
                        <a:t>PIC</a:t>
                      </a:r>
                      <a:endParaRPr lang="en-IN" sz="1200" b="1" dirty="0">
                        <a:solidFill>
                          <a:srgbClr val="FF0000"/>
                        </a:solidFill>
                        <a:effectLst/>
                        <a:latin typeface="Calibri"/>
                        <a:ea typeface="Calibri"/>
                        <a:cs typeface="Mangal"/>
                      </a:endParaRPr>
                    </a:p>
                  </a:txBody>
                  <a:tcPr marL="50910" marR="50910" marT="0" marB="0"/>
                </a:tc>
              </a:tr>
              <a:tr h="205071">
                <a:tc vMerge="1">
                  <a:txBody>
                    <a:bodyPr/>
                    <a:lstStyle/>
                    <a:p>
                      <a:endParaRPr lang="en-IN"/>
                    </a:p>
                  </a:txBody>
                  <a:tcPr/>
                </a:tc>
                <a:tc>
                  <a:txBody>
                    <a:bodyPr/>
                    <a:lstStyle/>
                    <a:p>
                      <a:pPr algn="ctr">
                        <a:lnSpc>
                          <a:spcPct val="115000"/>
                        </a:lnSpc>
                        <a:spcAft>
                          <a:spcPts val="0"/>
                        </a:spcAft>
                      </a:pPr>
                      <a:r>
                        <a:rPr lang="en-US" sz="1200" b="1" dirty="0" err="1">
                          <a:effectLst/>
                        </a:rPr>
                        <a:t>A</a:t>
                      </a:r>
                      <a:r>
                        <a:rPr lang="en-US" sz="1200" b="1" baseline="-25000" dirty="0" err="1">
                          <a:effectLst/>
                        </a:rPr>
                        <a:t>o</a:t>
                      </a:r>
                      <a:endParaRPr lang="en-IN" sz="1200" b="1" dirty="0">
                        <a:effectLst/>
                        <a:latin typeface="Calibri"/>
                        <a:ea typeface="Calibri"/>
                        <a:cs typeface="Mangal"/>
                      </a:endParaRPr>
                    </a:p>
                  </a:txBody>
                  <a:tcPr marL="50910" marR="50910" marT="0" marB="0"/>
                </a:tc>
                <a:tc>
                  <a:txBody>
                    <a:bodyPr/>
                    <a:lstStyle/>
                    <a:p>
                      <a:pPr algn="ctr">
                        <a:lnSpc>
                          <a:spcPct val="115000"/>
                        </a:lnSpc>
                        <a:spcAft>
                          <a:spcPts val="0"/>
                        </a:spcAft>
                      </a:pPr>
                      <a:r>
                        <a:rPr lang="en-US" sz="1200" b="1" dirty="0" err="1">
                          <a:effectLst/>
                        </a:rPr>
                        <a:t>A</a:t>
                      </a:r>
                      <a:r>
                        <a:rPr lang="en-US" sz="1200" b="1" baseline="-25000" dirty="0" err="1">
                          <a:effectLst/>
                        </a:rPr>
                        <a:t>e</a:t>
                      </a:r>
                      <a:endParaRPr lang="en-IN" sz="1200" b="1" dirty="0">
                        <a:effectLst/>
                        <a:latin typeface="Calibri"/>
                        <a:ea typeface="Calibri"/>
                        <a:cs typeface="Mangal"/>
                      </a:endParaRPr>
                    </a:p>
                  </a:txBody>
                  <a:tcPr marL="50910" marR="50910" marT="0" marB="0"/>
                </a:tc>
                <a:tc vMerge="1">
                  <a:txBody>
                    <a:bodyPr/>
                    <a:lstStyle/>
                    <a:p>
                      <a:endParaRPr lang="en-IN"/>
                    </a:p>
                  </a:txBody>
                  <a:tcPr/>
                </a:tc>
                <a:tc>
                  <a:txBody>
                    <a:bodyPr/>
                    <a:lstStyle/>
                    <a:p>
                      <a:pPr algn="ctr">
                        <a:lnSpc>
                          <a:spcPct val="115000"/>
                        </a:lnSpc>
                        <a:spcAft>
                          <a:spcPts val="0"/>
                        </a:spcAft>
                      </a:pPr>
                      <a:r>
                        <a:rPr lang="en-US" sz="1200" b="1">
                          <a:effectLst/>
                        </a:rPr>
                        <a:t>H</a:t>
                      </a:r>
                      <a:r>
                        <a:rPr lang="en-US" sz="1200" b="1" baseline="-25000">
                          <a:effectLst/>
                        </a:rPr>
                        <a:t>o</a:t>
                      </a:r>
                      <a:endParaRPr lang="en-IN" sz="1200" b="1">
                        <a:effectLst/>
                        <a:latin typeface="Calibri"/>
                        <a:ea typeface="Calibri"/>
                        <a:cs typeface="Mangal"/>
                      </a:endParaRPr>
                    </a:p>
                  </a:txBody>
                  <a:tcPr marL="50910" marR="50910" marT="0" marB="0"/>
                </a:tc>
                <a:tc>
                  <a:txBody>
                    <a:bodyPr/>
                    <a:lstStyle/>
                    <a:p>
                      <a:pPr algn="ctr">
                        <a:lnSpc>
                          <a:spcPct val="115000"/>
                        </a:lnSpc>
                        <a:spcAft>
                          <a:spcPts val="0"/>
                        </a:spcAft>
                      </a:pPr>
                      <a:r>
                        <a:rPr lang="en-US" sz="1200" b="1">
                          <a:effectLst/>
                        </a:rPr>
                        <a:t>H</a:t>
                      </a:r>
                      <a:r>
                        <a:rPr lang="en-US" sz="1200" b="1" baseline="-25000">
                          <a:effectLst/>
                        </a:rPr>
                        <a:t>(Exp)</a:t>
                      </a:r>
                      <a:endParaRPr lang="en-IN" sz="1200" b="1">
                        <a:effectLst/>
                        <a:latin typeface="Calibri"/>
                        <a:ea typeface="Calibri"/>
                        <a:cs typeface="Mangal"/>
                      </a:endParaRPr>
                    </a:p>
                  </a:txBody>
                  <a:tcPr marL="50910" marR="50910" marT="0" marB="0"/>
                </a:tc>
                <a:tc vMerge="1">
                  <a:txBody>
                    <a:bodyPr/>
                    <a:lstStyle/>
                    <a:p>
                      <a:endParaRPr lang="en-IN"/>
                    </a:p>
                  </a:txBody>
                  <a:tcPr/>
                </a:tc>
              </a:tr>
              <a:tr h="358280">
                <a:tc>
                  <a:txBody>
                    <a:bodyPr/>
                    <a:lstStyle/>
                    <a:p>
                      <a:pPr algn="ctr">
                        <a:lnSpc>
                          <a:spcPct val="200000"/>
                        </a:lnSpc>
                        <a:spcAft>
                          <a:spcPts val="0"/>
                        </a:spcAft>
                      </a:pPr>
                      <a:r>
                        <a:rPr lang="en-US" sz="1400" b="1" dirty="0">
                          <a:effectLst/>
                        </a:rPr>
                        <a:t>ETH-152</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4</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2.515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150-200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0.4285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0.603</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solidFill>
                            <a:srgbClr val="FF0000"/>
                          </a:solidFill>
                          <a:effectLst/>
                        </a:rPr>
                        <a:t>1.1306</a:t>
                      </a:r>
                      <a:endParaRPr lang="en-IN" sz="1400" b="1">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ETH-225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2.755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140-200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0.500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0.637</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1.1448</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ILSTS-005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3</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1.315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175-350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0.2857</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0.240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0.6425</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ILSTS-011</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7</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3.129</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350-650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0.5714</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0.681</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0.9385</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ILSTS-019</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2.932</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145-650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0.7857</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0.660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1.2057</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ILSTS-022</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2.143</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200-350</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0.5714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0.534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0.1065</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ILSTS-028</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1.44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125-245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0.4285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0.305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0.8264</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ILSTS-030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6</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2.853</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150-310</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0.6428</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0.650</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1.1608</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ILSTS-033</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2.939</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125-175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0.514</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0.655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0.1862</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ILSTS-034</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6</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2.68</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200-250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0.9285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0.627</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1.1759</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ILSTS-044</a:t>
                      </a:r>
                      <a:endParaRPr lang="en-IN" sz="1400" b="1" dirty="0">
                        <a:effectLst/>
                        <a:latin typeface="Calibri"/>
                        <a:ea typeface="Calibri"/>
                        <a:cs typeface="Mangal"/>
                      </a:endParaRPr>
                    </a:p>
                  </a:txBody>
                  <a:tcPr marL="50910" marR="50910" marT="0" marB="0">
                    <a:solidFill>
                      <a:schemeClr val="accent2"/>
                    </a:solidFill>
                  </a:tcPr>
                </a:tc>
                <a:tc>
                  <a:txBody>
                    <a:bodyPr/>
                    <a:lstStyle/>
                    <a:p>
                      <a:pPr algn="ctr">
                        <a:lnSpc>
                          <a:spcPct val="200000"/>
                        </a:lnSpc>
                        <a:spcAft>
                          <a:spcPts val="0"/>
                        </a:spcAft>
                      </a:pPr>
                      <a:r>
                        <a:rPr lang="en-US" sz="1400" b="1">
                          <a:effectLst/>
                        </a:rPr>
                        <a:t>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2.995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150-550</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0.6428</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0.666</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C00000"/>
                          </a:solidFill>
                          <a:effectLst/>
                        </a:rPr>
                        <a:t>1.1886</a:t>
                      </a:r>
                      <a:endParaRPr lang="en-IN" sz="1400" b="1" dirty="0">
                        <a:solidFill>
                          <a:srgbClr val="C00000"/>
                        </a:solidFill>
                        <a:effectLst/>
                        <a:latin typeface="Calibri"/>
                        <a:ea typeface="Calibri"/>
                        <a:cs typeface="Mangal"/>
                      </a:endParaRPr>
                    </a:p>
                  </a:txBody>
                  <a:tcPr marL="50910" marR="50910" marT="0" marB="0">
                    <a:solidFill>
                      <a:schemeClr val="accent2"/>
                    </a:solidFill>
                  </a:tcPr>
                </a:tc>
              </a:tr>
              <a:tr h="358280">
                <a:tc>
                  <a:txBody>
                    <a:bodyPr/>
                    <a:lstStyle/>
                    <a:p>
                      <a:pPr algn="ctr">
                        <a:lnSpc>
                          <a:spcPct val="200000"/>
                        </a:lnSpc>
                        <a:spcAft>
                          <a:spcPts val="0"/>
                        </a:spcAft>
                      </a:pPr>
                      <a:r>
                        <a:rPr lang="en-US" sz="1400" b="1" dirty="0">
                          <a:effectLst/>
                        </a:rPr>
                        <a:t>ILSTS-058</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9</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2.652</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175-550</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effectLst/>
                        </a:rPr>
                        <a:t>0.714</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0.623</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0.1279</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ILSTS-059</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1.988</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150-250</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0.7857</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0.497</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1.1534</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ILSTS-065</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5</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2.099</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145-550</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0.2857</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0.524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0.0768</a:t>
                      </a:r>
                      <a:endParaRPr lang="en-IN" sz="1400" b="1" dirty="0">
                        <a:solidFill>
                          <a:srgbClr val="FF0000"/>
                        </a:solidFill>
                        <a:effectLst/>
                        <a:latin typeface="Calibri"/>
                        <a:ea typeface="Calibri"/>
                        <a:cs typeface="Mangal"/>
                      </a:endParaRPr>
                    </a:p>
                  </a:txBody>
                  <a:tcPr marL="50910" marR="50910" marT="0" marB="0"/>
                </a:tc>
              </a:tr>
              <a:tr h="358280">
                <a:tc>
                  <a:txBody>
                    <a:bodyPr/>
                    <a:lstStyle/>
                    <a:p>
                      <a:pPr algn="ctr">
                        <a:lnSpc>
                          <a:spcPct val="200000"/>
                        </a:lnSpc>
                        <a:spcAft>
                          <a:spcPts val="0"/>
                        </a:spcAft>
                      </a:pPr>
                      <a:r>
                        <a:rPr lang="en-US" sz="1400" b="1" dirty="0">
                          <a:effectLst/>
                        </a:rPr>
                        <a:t>ILSTS-087</a:t>
                      </a:r>
                      <a:endParaRPr lang="en-IN" sz="1400" b="1" dirty="0">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2</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1.34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150-200</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0.1428</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a:effectLst/>
                        </a:rPr>
                        <a:t>0.254</a:t>
                      </a:r>
                      <a:endParaRPr lang="en-IN" sz="1400" b="1">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0.6498</a:t>
                      </a:r>
                      <a:endParaRPr lang="en-IN" sz="1400" b="1" dirty="0">
                        <a:solidFill>
                          <a:srgbClr val="FF0000"/>
                        </a:solidFill>
                        <a:effectLst/>
                        <a:latin typeface="Calibri"/>
                        <a:ea typeface="Calibri"/>
                        <a:cs typeface="Mangal"/>
                      </a:endParaRPr>
                    </a:p>
                  </a:txBody>
                  <a:tcPr marL="50910" marR="50910" marT="0" marB="0"/>
                </a:tc>
              </a:tr>
              <a:tr h="491511">
                <a:tc>
                  <a:txBody>
                    <a:bodyPr/>
                    <a:lstStyle/>
                    <a:p>
                      <a:pPr algn="ctr">
                        <a:lnSpc>
                          <a:spcPct val="200000"/>
                        </a:lnSpc>
                        <a:spcAft>
                          <a:spcPts val="0"/>
                        </a:spcAft>
                      </a:pPr>
                      <a:r>
                        <a:rPr lang="en-US" sz="1400" b="1" dirty="0">
                          <a:solidFill>
                            <a:srgbClr val="C00000"/>
                          </a:solidFill>
                          <a:effectLst/>
                        </a:rPr>
                        <a:t>Average </a:t>
                      </a:r>
                      <a:endParaRPr lang="en-IN" sz="1400" b="1" dirty="0">
                        <a:solidFill>
                          <a:srgbClr val="C00000"/>
                        </a:solidFill>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C00000"/>
                          </a:solidFill>
                          <a:effectLst/>
                        </a:rPr>
                        <a:t>4.93</a:t>
                      </a:r>
                      <a:endParaRPr lang="en-IN" sz="1400" b="1" dirty="0">
                        <a:solidFill>
                          <a:srgbClr val="C00000"/>
                        </a:solidFill>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C00000"/>
                          </a:solidFill>
                          <a:effectLst/>
                        </a:rPr>
                        <a:t>2.385</a:t>
                      </a:r>
                      <a:endParaRPr lang="en-IN" sz="1400" b="1" dirty="0">
                        <a:solidFill>
                          <a:srgbClr val="C00000"/>
                        </a:solidFill>
                        <a:effectLst/>
                        <a:latin typeface="Calibri"/>
                        <a:ea typeface="Calibri"/>
                        <a:cs typeface="Mangal"/>
                      </a:endParaRPr>
                    </a:p>
                  </a:txBody>
                  <a:tcPr marL="50910" marR="50910" marT="0" marB="0"/>
                </a:tc>
                <a:tc>
                  <a:txBody>
                    <a:bodyPr/>
                    <a:lstStyle/>
                    <a:p>
                      <a:pPr algn="ctr">
                        <a:lnSpc>
                          <a:spcPct val="200000"/>
                        </a:lnSpc>
                        <a:spcAft>
                          <a:spcPts val="0"/>
                        </a:spcAft>
                      </a:pPr>
                      <a:r>
                        <a:rPr lang="en-IN" sz="1400" b="1" dirty="0">
                          <a:solidFill>
                            <a:srgbClr val="C00000"/>
                          </a:solidFill>
                          <a:effectLst/>
                        </a:rPr>
                        <a:t> </a:t>
                      </a:r>
                      <a:endParaRPr lang="en-IN" sz="1400" b="1" dirty="0">
                        <a:solidFill>
                          <a:srgbClr val="C00000"/>
                        </a:solidFill>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C00000"/>
                          </a:solidFill>
                          <a:effectLst/>
                        </a:rPr>
                        <a:t>0.5485</a:t>
                      </a:r>
                      <a:endParaRPr lang="en-IN" sz="1400" b="1" dirty="0">
                        <a:solidFill>
                          <a:srgbClr val="C00000"/>
                        </a:solidFill>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C00000"/>
                          </a:solidFill>
                          <a:effectLst/>
                        </a:rPr>
                        <a:t>0.544</a:t>
                      </a:r>
                      <a:endParaRPr lang="en-IN" sz="1400" b="1" dirty="0">
                        <a:solidFill>
                          <a:srgbClr val="C00000"/>
                        </a:solidFill>
                        <a:effectLst/>
                        <a:latin typeface="Calibri"/>
                        <a:ea typeface="Calibri"/>
                        <a:cs typeface="Mangal"/>
                      </a:endParaRPr>
                    </a:p>
                  </a:txBody>
                  <a:tcPr marL="50910" marR="50910" marT="0" marB="0"/>
                </a:tc>
                <a:tc>
                  <a:txBody>
                    <a:bodyPr/>
                    <a:lstStyle/>
                    <a:p>
                      <a:pPr algn="ctr">
                        <a:lnSpc>
                          <a:spcPct val="200000"/>
                        </a:lnSpc>
                        <a:spcAft>
                          <a:spcPts val="0"/>
                        </a:spcAft>
                      </a:pPr>
                      <a:r>
                        <a:rPr lang="en-US" sz="1400" b="1" dirty="0">
                          <a:solidFill>
                            <a:srgbClr val="FF0000"/>
                          </a:solidFill>
                          <a:effectLst/>
                        </a:rPr>
                        <a:t>0.78096</a:t>
                      </a:r>
                      <a:endParaRPr lang="en-IN" sz="1400" b="1" dirty="0">
                        <a:solidFill>
                          <a:srgbClr val="FF0000"/>
                        </a:solidFill>
                        <a:effectLst/>
                        <a:latin typeface="Calibri"/>
                        <a:ea typeface="Calibri"/>
                        <a:cs typeface="Mangal"/>
                      </a:endParaRPr>
                    </a:p>
                  </a:txBody>
                  <a:tcPr marL="50910" marR="50910" marT="0" marB="0"/>
                </a:tc>
              </a:tr>
            </a:tbl>
          </a:graphicData>
        </a:graphic>
      </p:graphicFrame>
      <p:sp>
        <p:nvSpPr>
          <p:cNvPr id="3" name="TextBox 2"/>
          <p:cNvSpPr txBox="1"/>
          <p:nvPr/>
        </p:nvSpPr>
        <p:spPr>
          <a:xfrm>
            <a:off x="1115616" y="116632"/>
            <a:ext cx="7488832" cy="307777"/>
          </a:xfrm>
          <a:prstGeom prst="rect">
            <a:avLst/>
          </a:prstGeom>
          <a:noFill/>
        </p:spPr>
        <p:txBody>
          <a:bodyPr wrap="square" rtlCol="0">
            <a:spAutoFit/>
          </a:bodyPr>
          <a:lstStyle/>
          <a:p>
            <a:r>
              <a:rPr lang="en-US" sz="1400" b="1" dirty="0" smtClean="0">
                <a:solidFill>
                  <a:srgbClr val="0070C0"/>
                </a:solidFill>
              </a:rPr>
              <a:t>Table 4: Number </a:t>
            </a:r>
            <a:r>
              <a:rPr lang="en-US" sz="1400" b="1" dirty="0">
                <a:solidFill>
                  <a:srgbClr val="0070C0"/>
                </a:solidFill>
              </a:rPr>
              <a:t>and size of the </a:t>
            </a:r>
            <a:r>
              <a:rPr lang="en-US" sz="1400" b="1" i="1" dirty="0" smtClean="0">
                <a:solidFill>
                  <a:srgbClr val="0070C0"/>
                </a:solidFill>
              </a:rPr>
              <a:t>al</a:t>
            </a:r>
            <a:r>
              <a:rPr lang="en-US" sz="1400" b="1" dirty="0" smtClean="0">
                <a:solidFill>
                  <a:srgbClr val="0070C0"/>
                </a:solidFill>
              </a:rPr>
              <a:t>leles, </a:t>
            </a:r>
            <a:r>
              <a:rPr lang="en-US" sz="1400" b="1" dirty="0" err="1" smtClean="0">
                <a:solidFill>
                  <a:srgbClr val="0070C0"/>
                </a:solidFill>
              </a:rPr>
              <a:t>h</a:t>
            </a:r>
            <a:r>
              <a:rPr lang="en-US" sz="1400" b="1" i="1" dirty="0" err="1" smtClean="0">
                <a:solidFill>
                  <a:srgbClr val="0070C0"/>
                </a:solidFill>
              </a:rPr>
              <a:t>e</a:t>
            </a:r>
            <a:r>
              <a:rPr lang="en-US" sz="1400" b="1" dirty="0" err="1" smtClean="0">
                <a:solidFill>
                  <a:srgbClr val="0070C0"/>
                </a:solidFill>
              </a:rPr>
              <a:t>terozygosity</a:t>
            </a:r>
            <a:r>
              <a:rPr lang="en-US" sz="1400" b="1" dirty="0" smtClean="0">
                <a:solidFill>
                  <a:srgbClr val="0070C0"/>
                </a:solidFill>
              </a:rPr>
              <a:t> and </a:t>
            </a:r>
            <a:r>
              <a:rPr lang="en-US" sz="1400" b="1" dirty="0" smtClean="0">
                <a:solidFill>
                  <a:srgbClr val="0070C0"/>
                </a:solidFill>
              </a:rPr>
              <a:t>PIC  </a:t>
            </a:r>
            <a:r>
              <a:rPr lang="en-US" sz="1400" b="1" dirty="0">
                <a:solidFill>
                  <a:srgbClr val="0070C0"/>
                </a:solidFill>
              </a:rPr>
              <a:t>in Marwari goat</a:t>
            </a:r>
            <a:r>
              <a:rPr lang="en-US" sz="1400" b="1" dirty="0" smtClean="0">
                <a:solidFill>
                  <a:srgbClr val="0070C0"/>
                </a:solidFill>
              </a:rPr>
              <a:t>.</a:t>
            </a:r>
            <a:endParaRPr lang="en-IN" sz="1400" b="1" dirty="0">
              <a:solidFill>
                <a:srgbClr val="0070C0"/>
              </a:solidFill>
            </a:endParaRPr>
          </a:p>
        </p:txBody>
      </p:sp>
    </p:spTree>
    <p:extLst>
      <p:ext uri="{BB962C8B-B14F-4D97-AF65-F5344CB8AC3E}">
        <p14:creationId xmlns:p14="http://schemas.microsoft.com/office/powerpoint/2010/main" val="222098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496943" cy="5324535"/>
          </a:xfrm>
          <a:prstGeom prst="rect">
            <a:avLst/>
          </a:prstGeom>
          <a:noFill/>
        </p:spPr>
        <p:txBody>
          <a:bodyPr wrap="square" rtlCol="0">
            <a:spAutoFit/>
          </a:bodyPr>
          <a:lstStyle/>
          <a:p>
            <a:pPr marL="342900" indent="-342900" algn="just">
              <a:buFont typeface="Wingdings" panose="05000000000000000000" pitchFamily="2" charset="2"/>
              <a:buChar char="Ø"/>
            </a:pPr>
            <a:r>
              <a:rPr lang="en-IN" sz="2000" dirty="0">
                <a:solidFill>
                  <a:srgbClr val="D16615"/>
                </a:solidFill>
              </a:rPr>
              <a:t>Based on the PIC values, the microsatellite primers used in the present study are proved to be highly polymorphic in nature and hence can be well utilized for molecular characterization of goat </a:t>
            </a:r>
            <a:r>
              <a:rPr lang="en-IN" sz="2000" dirty="0" err="1">
                <a:solidFill>
                  <a:srgbClr val="D16615"/>
                </a:solidFill>
              </a:rPr>
              <a:t>germplasm</a:t>
            </a:r>
            <a:r>
              <a:rPr lang="en-IN" sz="2000" dirty="0">
                <a:solidFill>
                  <a:srgbClr val="D16615"/>
                </a:solidFill>
              </a:rPr>
              <a:t>. </a:t>
            </a:r>
            <a:endParaRPr lang="en-IN" sz="2000" dirty="0" smtClean="0">
              <a:solidFill>
                <a:srgbClr val="D16615"/>
              </a:solidFill>
            </a:endParaRPr>
          </a:p>
          <a:p>
            <a:pPr marL="342900" indent="-342900" algn="just">
              <a:buFont typeface="Wingdings" panose="05000000000000000000" pitchFamily="2" charset="2"/>
              <a:buChar char="Ø"/>
            </a:pPr>
            <a:endParaRPr lang="en-IN" sz="2000" dirty="0" smtClean="0"/>
          </a:p>
          <a:p>
            <a:pPr marL="342900" indent="-342900" algn="just">
              <a:buFont typeface="Wingdings" panose="05000000000000000000" pitchFamily="2" charset="2"/>
              <a:buChar char="Ø"/>
            </a:pPr>
            <a:r>
              <a:rPr lang="en-IN" sz="2000" b="1" dirty="0" smtClean="0">
                <a:solidFill>
                  <a:schemeClr val="accent5">
                    <a:lumMod val="50000"/>
                  </a:schemeClr>
                </a:solidFill>
              </a:rPr>
              <a:t>The </a:t>
            </a:r>
            <a:r>
              <a:rPr lang="en-IN" sz="2000" b="1" dirty="0">
                <a:solidFill>
                  <a:schemeClr val="accent5">
                    <a:lumMod val="50000"/>
                  </a:schemeClr>
                </a:solidFill>
              </a:rPr>
              <a:t>PIC values are suggestive of high polymorphic nature of the microsatellite loci analysed. </a:t>
            </a:r>
            <a:r>
              <a:rPr lang="en-IN" sz="2000" dirty="0"/>
              <a:t> </a:t>
            </a:r>
            <a:endParaRPr lang="en-IN" sz="2000" dirty="0" smtClean="0"/>
          </a:p>
          <a:p>
            <a:pPr marL="342900" indent="-342900" algn="just">
              <a:buFont typeface="Wingdings" panose="05000000000000000000" pitchFamily="2" charset="2"/>
              <a:buChar char="Ø"/>
            </a:pPr>
            <a:endParaRPr lang="en-IN" sz="2000" dirty="0"/>
          </a:p>
          <a:p>
            <a:pPr marL="342900" indent="-342900" algn="just">
              <a:buFont typeface="Wingdings" panose="05000000000000000000" pitchFamily="2" charset="2"/>
              <a:buChar char="Ø"/>
            </a:pPr>
            <a:r>
              <a:rPr lang="en-IN" sz="2000" b="1" dirty="0">
                <a:solidFill>
                  <a:srgbClr val="7030A0"/>
                </a:solidFill>
              </a:rPr>
              <a:t>The PIC values observed in the present study is indicative of the fact that the markers used are highly informative for characterization of Marwari goat diversity. </a:t>
            </a:r>
            <a:endParaRPr lang="en-IN" sz="2000" b="1" dirty="0" smtClean="0">
              <a:solidFill>
                <a:srgbClr val="7030A0"/>
              </a:solidFill>
            </a:endParaRPr>
          </a:p>
          <a:p>
            <a:pPr marL="342900" indent="-342900" algn="just">
              <a:buFont typeface="Wingdings" panose="05000000000000000000" pitchFamily="2" charset="2"/>
              <a:buChar char="Ø"/>
            </a:pPr>
            <a:endParaRPr lang="en-IN" sz="2000" dirty="0"/>
          </a:p>
          <a:p>
            <a:pPr marL="342900" indent="-342900" algn="just">
              <a:buFont typeface="Wingdings" panose="05000000000000000000" pitchFamily="2" charset="2"/>
              <a:buChar char="Ø"/>
            </a:pPr>
            <a:r>
              <a:rPr lang="en-IN" sz="2000" b="1" dirty="0" smtClean="0"/>
              <a:t>The </a:t>
            </a:r>
            <a:r>
              <a:rPr lang="en-IN" sz="2000" b="1" dirty="0"/>
              <a:t>significant level of variability in this population reflects that the Marwari population contains a valuable genetic diversity.   Hence, this population could provide a valuable source of genetic material that may be used for meeting the demands of future breeding programmes.</a:t>
            </a:r>
          </a:p>
          <a:p>
            <a:pPr algn="just"/>
            <a:endParaRPr lang="en-IN" sz="2000" b="1" dirty="0"/>
          </a:p>
        </p:txBody>
      </p:sp>
      <p:sp>
        <p:nvSpPr>
          <p:cNvPr id="3" name="TextBox 2"/>
          <p:cNvSpPr txBox="1"/>
          <p:nvPr/>
        </p:nvSpPr>
        <p:spPr>
          <a:xfrm>
            <a:off x="395536" y="260648"/>
            <a:ext cx="3312368" cy="461665"/>
          </a:xfrm>
          <a:prstGeom prst="rect">
            <a:avLst/>
          </a:prstGeom>
          <a:noFill/>
        </p:spPr>
        <p:txBody>
          <a:bodyPr wrap="square" rtlCol="0">
            <a:spAutoFit/>
          </a:bodyPr>
          <a:lstStyle/>
          <a:p>
            <a:r>
              <a:rPr lang="en-IN" sz="2400" b="1" dirty="0" smtClean="0">
                <a:solidFill>
                  <a:srgbClr val="0070C0"/>
                </a:solidFill>
              </a:rPr>
              <a:t>Conclusions</a:t>
            </a:r>
            <a:endParaRPr lang="en-IN" sz="2400" b="1" dirty="0">
              <a:solidFill>
                <a:srgbClr val="0070C0"/>
              </a:solidFill>
            </a:endParaRPr>
          </a:p>
        </p:txBody>
      </p:sp>
    </p:spTree>
    <p:extLst>
      <p:ext uri="{BB962C8B-B14F-4D97-AF65-F5344CB8AC3E}">
        <p14:creationId xmlns:p14="http://schemas.microsoft.com/office/powerpoint/2010/main" val="14854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74451"/>
            <a:ext cx="7525965" cy="624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16632"/>
            <a:ext cx="8568952" cy="369332"/>
          </a:xfrm>
          <a:prstGeom prst="rect">
            <a:avLst/>
          </a:prstGeom>
          <a:noFill/>
        </p:spPr>
        <p:txBody>
          <a:bodyPr wrap="square" rtlCol="0">
            <a:spAutoFit/>
          </a:bodyPr>
          <a:lstStyle/>
          <a:p>
            <a:r>
              <a:rPr lang="en-IN" b="1" dirty="0" smtClean="0"/>
              <a:t>Allelic </a:t>
            </a:r>
            <a:r>
              <a:rPr lang="en-IN" b="1" dirty="0"/>
              <a:t>profile across the 15  microsatellite markers in Marwari goat on </a:t>
            </a:r>
            <a:r>
              <a:rPr lang="en-IN" b="1" dirty="0" smtClean="0"/>
              <a:t>PAGE</a:t>
            </a:r>
            <a:endParaRPr lang="en-IN" dirty="0"/>
          </a:p>
        </p:txBody>
      </p:sp>
    </p:spTree>
    <p:extLst>
      <p:ext uri="{BB962C8B-B14F-4D97-AF65-F5344CB8AC3E}">
        <p14:creationId xmlns:p14="http://schemas.microsoft.com/office/powerpoint/2010/main" val="4076869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256" y="332656"/>
            <a:ext cx="2160240" cy="2308324"/>
          </a:xfrm>
          <a:prstGeom prst="rect">
            <a:avLst/>
          </a:prstGeom>
          <a:noFill/>
        </p:spPr>
        <p:txBody>
          <a:bodyPr wrap="square" rtlCol="0">
            <a:spAutoFit/>
          </a:bodyPr>
          <a:lstStyle/>
          <a:p>
            <a:r>
              <a:rPr lang="en-IN" b="1" dirty="0"/>
              <a:t>Figure </a:t>
            </a:r>
            <a:r>
              <a:rPr lang="en-IN" b="1" dirty="0" smtClean="0"/>
              <a:t>: </a:t>
            </a:r>
          </a:p>
          <a:p>
            <a:r>
              <a:rPr lang="en-IN" b="1" dirty="0" smtClean="0"/>
              <a:t>Allelic </a:t>
            </a:r>
            <a:r>
              <a:rPr lang="en-IN" b="1" dirty="0"/>
              <a:t>frequency distribution across the 15 microsatellite</a:t>
            </a:r>
            <a:endParaRPr lang="en-IN" dirty="0"/>
          </a:p>
          <a:p>
            <a:r>
              <a:rPr lang="en-IN" b="1" dirty="0"/>
              <a:t>markers in Marwari Goats.</a:t>
            </a:r>
            <a:endParaRPr lang="en-IN" dirty="0"/>
          </a:p>
          <a:p>
            <a:endParaRPr lang="en-IN"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 y="-27384"/>
            <a:ext cx="6782144" cy="688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091" y="3573016"/>
            <a:ext cx="244390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749" y="5229200"/>
            <a:ext cx="231375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07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pic>
        <p:nvPicPr>
          <p:cNvPr id="23555" name="Picture 4" descr="D:\sks\GANDHI.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763" y="-428625"/>
            <a:ext cx="9153526" cy="771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457200" y="2492896"/>
            <a:ext cx="8229600" cy="914400"/>
          </a:xfrm>
          <a:prstGeom prst="rect">
            <a:avLst/>
          </a:prstGeom>
          <a:noFill/>
          <a:ln w="9525" algn="ctr">
            <a:noFill/>
            <a:miter lim="800000"/>
            <a:headEnd/>
            <a:tailEnd/>
          </a:ln>
          <a:effectLst>
            <a:outerShdw dist="35921" dir="2700000" algn="ctr" rotWithShape="0">
              <a:schemeClr val="bg2"/>
            </a:outerShdw>
          </a:effectLst>
        </p:spPr>
        <p:txBody>
          <a:bodyPr/>
          <a:lstStyle/>
          <a:p>
            <a:pPr marL="342900" indent="-342900" eaLnBrk="1" hangingPunct="1">
              <a:lnSpc>
                <a:spcPct val="80000"/>
              </a:lnSpc>
              <a:spcBef>
                <a:spcPct val="50000"/>
              </a:spcBef>
              <a:defRPr/>
            </a:pPr>
            <a:r>
              <a:rPr lang="en-US" sz="6000" b="1" dirty="0">
                <a:solidFill>
                  <a:srgbClr val="D16615"/>
                </a:solidFill>
                <a:latin typeface="Arial" pitchFamily="34" charset="0"/>
                <a:cs typeface="Arial" pitchFamily="34" charset="0"/>
              </a:rPr>
              <a:t>Thank You!</a:t>
            </a:r>
          </a:p>
        </p:txBody>
      </p:sp>
    </p:spTree>
    <p:extLst>
      <p:ext uri="{BB962C8B-B14F-4D97-AF65-F5344CB8AC3E}">
        <p14:creationId xmlns:p14="http://schemas.microsoft.com/office/powerpoint/2010/main" val="21940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4247770" cy="461665"/>
          </a:xfrm>
          <a:prstGeom prst="rect">
            <a:avLst/>
          </a:prstGeom>
          <a:noFill/>
        </p:spPr>
        <p:txBody>
          <a:bodyPr wrap="square" rtlCol="0">
            <a:spAutoFit/>
          </a:bodyPr>
          <a:lstStyle/>
          <a:p>
            <a:r>
              <a:rPr lang="en-US" sz="2400" b="1" dirty="0" smtClean="0">
                <a:solidFill>
                  <a:srgbClr val="0070C0"/>
                </a:solidFill>
                <a:effectLst>
                  <a:outerShdw blurRad="38100" dist="38100" dir="2700000" algn="tl">
                    <a:srgbClr val="000000">
                      <a:alpha val="43137"/>
                    </a:srgbClr>
                  </a:outerShdw>
                </a:effectLst>
              </a:rPr>
              <a:t>Goat Population overview</a:t>
            </a:r>
            <a:endParaRPr lang="en-IN" sz="2400" b="1" dirty="0">
              <a:solidFill>
                <a:srgbClr val="0070C0"/>
              </a:solidFill>
              <a:effectLst>
                <a:outerShdw blurRad="38100" dist="38100" dir="2700000" algn="tl">
                  <a:srgbClr val="000000">
                    <a:alpha val="43137"/>
                  </a:srgbClr>
                </a:outerShdw>
              </a:effectLst>
            </a:endParaRPr>
          </a:p>
        </p:txBody>
      </p:sp>
      <p:sp>
        <p:nvSpPr>
          <p:cNvPr id="3" name="TextBox 2"/>
          <p:cNvSpPr txBox="1"/>
          <p:nvPr/>
        </p:nvSpPr>
        <p:spPr>
          <a:xfrm>
            <a:off x="323528" y="908720"/>
            <a:ext cx="8568952" cy="5858014"/>
          </a:xfrm>
          <a:prstGeom prst="rect">
            <a:avLst/>
          </a:prstGeom>
          <a:noFill/>
        </p:spPr>
        <p:txBody>
          <a:bodyPr wrap="square" rtlCol="0">
            <a:spAutoFit/>
          </a:bodyPr>
          <a:lstStyle/>
          <a:p>
            <a:pPr marL="285750" indent="-285750">
              <a:lnSpc>
                <a:spcPct val="150000"/>
              </a:lnSpc>
              <a:buFont typeface="Wingdings" pitchFamily="2" charset="2"/>
              <a:buChar char="q"/>
            </a:pPr>
            <a:r>
              <a:rPr lang="en-IN" b="1" dirty="0">
                <a:solidFill>
                  <a:srgbClr val="C00000"/>
                </a:solidFill>
              </a:rPr>
              <a:t>one goat to approximately </a:t>
            </a:r>
            <a:r>
              <a:rPr lang="en-IN" b="1" dirty="0" smtClean="0">
                <a:solidFill>
                  <a:srgbClr val="C00000"/>
                </a:solidFill>
              </a:rPr>
              <a:t>1.17 </a:t>
            </a:r>
            <a:r>
              <a:rPr lang="en-IN" b="1" dirty="0">
                <a:solidFill>
                  <a:srgbClr val="C00000"/>
                </a:solidFill>
              </a:rPr>
              <a:t>sheep in the world (</a:t>
            </a:r>
            <a:r>
              <a:rPr lang="en-IN" b="1" dirty="0" err="1">
                <a:solidFill>
                  <a:srgbClr val="C00000"/>
                </a:solidFill>
              </a:rPr>
              <a:t>FAOSTAT</a:t>
            </a:r>
            <a:r>
              <a:rPr lang="en-IN" b="1" dirty="0">
                <a:solidFill>
                  <a:srgbClr val="C00000"/>
                </a:solidFill>
              </a:rPr>
              <a:t>, </a:t>
            </a:r>
            <a:r>
              <a:rPr lang="en-IN" b="1" dirty="0" smtClean="0">
                <a:solidFill>
                  <a:srgbClr val="C00000"/>
                </a:solidFill>
              </a:rPr>
              <a:t>2013).</a:t>
            </a:r>
          </a:p>
          <a:p>
            <a:pPr marL="285750" indent="-285750" algn="just">
              <a:lnSpc>
                <a:spcPct val="150000"/>
              </a:lnSpc>
              <a:buFont typeface="Wingdings" pitchFamily="2" charset="2"/>
              <a:buChar char="q"/>
            </a:pPr>
            <a:r>
              <a:rPr lang="en-IN" b="1" dirty="0"/>
              <a:t>The largest number of goats is observed in Asia, followed by Africa, representing about </a:t>
            </a:r>
            <a:r>
              <a:rPr lang="en-IN" b="1" dirty="0" smtClean="0"/>
              <a:t>59.4% </a:t>
            </a:r>
            <a:r>
              <a:rPr lang="en-IN" b="1" dirty="0"/>
              <a:t>and </a:t>
            </a:r>
            <a:r>
              <a:rPr lang="en-IN" b="1" dirty="0" smtClean="0"/>
              <a:t>35.0%, </a:t>
            </a:r>
            <a:r>
              <a:rPr lang="en-IN" b="1" dirty="0"/>
              <a:t>summing up to </a:t>
            </a:r>
            <a:r>
              <a:rPr lang="en-IN" b="1" dirty="0" smtClean="0"/>
              <a:t>94.4% </a:t>
            </a:r>
            <a:r>
              <a:rPr lang="en-IN" b="1" dirty="0"/>
              <a:t>out of the total number of the world, respectively</a:t>
            </a:r>
            <a:r>
              <a:rPr lang="en-IN" b="1" dirty="0" smtClean="0"/>
              <a:t>.</a:t>
            </a:r>
          </a:p>
          <a:p>
            <a:pPr marL="285750" indent="-285750" algn="just">
              <a:lnSpc>
                <a:spcPct val="150000"/>
              </a:lnSpc>
              <a:buFont typeface="Wingdings" pitchFamily="2" charset="2"/>
              <a:buChar char="q"/>
            </a:pPr>
            <a:r>
              <a:rPr lang="en-IN" b="1" dirty="0">
                <a:solidFill>
                  <a:schemeClr val="accent1">
                    <a:lumMod val="50000"/>
                  </a:schemeClr>
                </a:solidFill>
              </a:rPr>
              <a:t>The ratios of goat to sheep in Africa, Central America and Asia are approximately equal, indicating the considerable importance of goat populations in these parts of the world, especially to the poor and landless peasants. </a:t>
            </a:r>
            <a:endParaRPr lang="en-IN" b="1" dirty="0" smtClean="0">
              <a:solidFill>
                <a:schemeClr val="accent1">
                  <a:lumMod val="50000"/>
                </a:schemeClr>
              </a:solidFill>
            </a:endParaRPr>
          </a:p>
          <a:p>
            <a:pPr marL="285750" indent="-285750" algn="just">
              <a:lnSpc>
                <a:spcPct val="150000"/>
              </a:lnSpc>
              <a:buFont typeface="Wingdings" pitchFamily="2" charset="2"/>
              <a:buChar char="q"/>
            </a:pPr>
            <a:r>
              <a:rPr lang="en-IN" b="1" dirty="0" smtClean="0">
                <a:solidFill>
                  <a:srgbClr val="7030A0"/>
                </a:solidFill>
              </a:rPr>
              <a:t>The </a:t>
            </a:r>
            <a:r>
              <a:rPr lang="en-IN" b="1" dirty="0">
                <a:solidFill>
                  <a:srgbClr val="7030A0"/>
                </a:solidFill>
              </a:rPr>
              <a:t>total number of goats in the world increased by 146% of the total number </a:t>
            </a:r>
            <a:r>
              <a:rPr lang="en-IN" b="1" dirty="0" smtClean="0">
                <a:solidFill>
                  <a:srgbClr val="7030A0"/>
                </a:solidFill>
              </a:rPr>
              <a:t>(1005.6  </a:t>
            </a:r>
            <a:r>
              <a:rPr lang="en-IN" b="1" dirty="0">
                <a:solidFill>
                  <a:srgbClr val="7030A0"/>
                </a:solidFill>
              </a:rPr>
              <a:t>million</a:t>
            </a:r>
            <a:r>
              <a:rPr lang="en-IN" b="1" dirty="0" smtClean="0">
                <a:solidFill>
                  <a:srgbClr val="7030A0"/>
                </a:solidFill>
              </a:rPr>
              <a:t>) encountered </a:t>
            </a:r>
            <a:r>
              <a:rPr lang="en-IN" b="1" dirty="0">
                <a:solidFill>
                  <a:srgbClr val="7030A0"/>
                </a:solidFill>
              </a:rPr>
              <a:t>in 1990. Number of goats in the world has been increasing since 1990 by about 1% to 4% each </a:t>
            </a:r>
            <a:r>
              <a:rPr lang="en-IN" b="1" dirty="0" smtClean="0">
                <a:solidFill>
                  <a:srgbClr val="7030A0"/>
                </a:solidFill>
              </a:rPr>
              <a:t>year. </a:t>
            </a:r>
            <a:r>
              <a:rPr lang="en-IN" b="1" dirty="0">
                <a:solidFill>
                  <a:srgbClr val="7030A0"/>
                </a:solidFill>
              </a:rPr>
              <a:t>During the same period, cattle number increased by 5%, while that of sheep decreased by 10%, reflecting the emergence of goats as a major livestock species. </a:t>
            </a:r>
            <a:endParaRPr lang="en-IN" b="1" dirty="0" smtClean="0">
              <a:solidFill>
                <a:srgbClr val="7030A0"/>
              </a:solidFill>
            </a:endParaRPr>
          </a:p>
        </p:txBody>
      </p:sp>
    </p:spTree>
    <p:extLst>
      <p:ext uri="{BB962C8B-B14F-4D97-AF65-F5344CB8AC3E}">
        <p14:creationId xmlns:p14="http://schemas.microsoft.com/office/powerpoint/2010/main" val="2640331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3629"/>
            <a:ext cx="8496944" cy="851115"/>
          </a:xfrm>
        </p:spPr>
        <p:txBody>
          <a:bodyPr/>
          <a:lstStyle/>
          <a:p>
            <a:pPr algn="l"/>
            <a:r>
              <a:rPr lang="en-IN" sz="1800" b="1" kern="1200" dirty="0">
                <a:solidFill>
                  <a:srgbClr val="0070C0"/>
                </a:solidFill>
                <a:latin typeface="+mn-lt"/>
                <a:ea typeface="+mn-ea"/>
                <a:cs typeface="+mn-cs"/>
              </a:rPr>
              <a:t>Table1:Numbers of goats in the top ten countries, the ratio of goats to sheep</a:t>
            </a:r>
            <a:br>
              <a:rPr lang="en-IN" sz="1800" b="1" kern="1200" dirty="0">
                <a:solidFill>
                  <a:srgbClr val="0070C0"/>
                </a:solidFill>
                <a:latin typeface="+mn-lt"/>
                <a:ea typeface="+mn-ea"/>
                <a:cs typeface="+mn-cs"/>
              </a:rPr>
            </a:br>
            <a:r>
              <a:rPr lang="en-IN" sz="1800" b="1" kern="1200" dirty="0">
                <a:solidFill>
                  <a:srgbClr val="0070C0"/>
                </a:solidFill>
                <a:latin typeface="+mn-lt"/>
                <a:ea typeface="+mn-ea"/>
                <a:cs typeface="+mn-cs"/>
              </a:rPr>
              <a:t>          &amp; their percentages from the total number in the world (FAOSTAT, 2013)</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176872827"/>
              </p:ext>
            </p:extLst>
          </p:nvPr>
        </p:nvGraphicFramePr>
        <p:xfrm>
          <a:off x="457200" y="1268760"/>
          <a:ext cx="8224839" cy="5054600"/>
        </p:xfrm>
        <a:graphic>
          <a:graphicData uri="http://schemas.openxmlformats.org/drawingml/2006/table">
            <a:tbl>
              <a:tblPr firstRow="1" bandRow="1">
                <a:tableStyleId>{5C22544A-7EE6-4342-B048-85BDC9FD1C3A}</a:tableStyleId>
              </a:tblPr>
              <a:tblGrid>
                <a:gridCol w="1450504"/>
                <a:gridCol w="1152128"/>
                <a:gridCol w="1224136"/>
                <a:gridCol w="864096"/>
                <a:gridCol w="1008112"/>
                <a:gridCol w="1350886"/>
                <a:gridCol w="1174977"/>
              </a:tblGrid>
              <a:tr h="370840">
                <a:tc rowSpan="2">
                  <a:txBody>
                    <a:bodyPr/>
                    <a:lstStyle/>
                    <a:p>
                      <a:r>
                        <a:rPr lang="en-US" b="1" dirty="0" smtClean="0">
                          <a:effectLst>
                            <a:outerShdw blurRad="38100" dist="38100" dir="2700000" algn="tl">
                              <a:srgbClr val="000000">
                                <a:alpha val="43137"/>
                              </a:srgbClr>
                            </a:outerShdw>
                          </a:effectLst>
                        </a:rPr>
                        <a:t>Country</a:t>
                      </a:r>
                      <a:endParaRPr lang="en-IN" b="1" dirty="0">
                        <a:effectLst>
                          <a:outerShdw blurRad="38100" dist="38100" dir="2700000" algn="tl">
                            <a:srgbClr val="000000">
                              <a:alpha val="43137"/>
                            </a:srgbClr>
                          </a:outerShdw>
                        </a:effectLst>
                      </a:endParaRPr>
                    </a:p>
                  </a:txBody>
                  <a:tcPr/>
                </a:tc>
                <a:tc gridSpan="2">
                  <a:txBody>
                    <a:bodyPr/>
                    <a:lstStyle/>
                    <a:p>
                      <a:pPr algn="ctr"/>
                      <a:r>
                        <a:rPr lang="en-US" b="1" dirty="0" smtClean="0">
                          <a:effectLst>
                            <a:outerShdw blurRad="38100" dist="38100" dir="2700000" algn="tl">
                              <a:srgbClr val="000000">
                                <a:alpha val="43137"/>
                              </a:srgbClr>
                            </a:outerShdw>
                          </a:effectLst>
                        </a:rPr>
                        <a:t>Number  (Million)</a:t>
                      </a:r>
                      <a:endParaRPr lang="en-IN" b="1" dirty="0">
                        <a:effectLst>
                          <a:outerShdw blurRad="38100" dist="38100" dir="2700000" algn="tl">
                            <a:srgbClr val="000000">
                              <a:alpha val="43137"/>
                            </a:srgbClr>
                          </a:outerShdw>
                        </a:effectLst>
                      </a:endParaRPr>
                    </a:p>
                  </a:txBody>
                  <a:tcPr/>
                </a:tc>
                <a:tc hMerge="1">
                  <a:txBody>
                    <a:bodyPr/>
                    <a:lstStyle/>
                    <a:p>
                      <a:endParaRPr lang="en-IN" dirty="0"/>
                    </a:p>
                  </a:txBody>
                  <a:tcPr/>
                </a:tc>
                <a:tc gridSpan="2">
                  <a:txBody>
                    <a:bodyPr/>
                    <a:lstStyle/>
                    <a:p>
                      <a:pPr algn="ctr"/>
                      <a:r>
                        <a:rPr lang="en-US" b="1" dirty="0" smtClean="0">
                          <a:effectLst>
                            <a:outerShdw blurRad="38100" dist="38100" dir="2700000" algn="tl">
                              <a:srgbClr val="000000">
                                <a:alpha val="43137"/>
                              </a:srgbClr>
                            </a:outerShdw>
                          </a:effectLst>
                        </a:rPr>
                        <a:t>Ratio</a:t>
                      </a:r>
                      <a:endParaRPr lang="en-IN" b="1" dirty="0">
                        <a:effectLst>
                          <a:outerShdw blurRad="38100" dist="38100" dir="2700000" algn="tl">
                            <a:srgbClr val="000000">
                              <a:alpha val="43137"/>
                            </a:srgbClr>
                          </a:outerShdw>
                        </a:effectLst>
                      </a:endParaRPr>
                    </a:p>
                  </a:txBody>
                  <a:tcPr/>
                </a:tc>
                <a:tc hMerge="1">
                  <a:txBody>
                    <a:bodyPr/>
                    <a:lstStyle/>
                    <a:p>
                      <a:endParaRPr lang="en-IN" dirty="0"/>
                    </a:p>
                  </a:txBody>
                  <a:tcPr/>
                </a:tc>
                <a:tc gridSpan="2">
                  <a:txBody>
                    <a:bodyPr/>
                    <a:lstStyle/>
                    <a:p>
                      <a:pPr algn="ctr"/>
                      <a:r>
                        <a:rPr lang="en-US" b="1" dirty="0" smtClean="0">
                          <a:effectLst>
                            <a:outerShdw blurRad="38100" dist="38100" dir="2700000" algn="tl">
                              <a:srgbClr val="000000">
                                <a:alpha val="43137"/>
                              </a:srgbClr>
                            </a:outerShdw>
                          </a:effectLst>
                        </a:rPr>
                        <a:t>Percentage of </a:t>
                      </a:r>
                      <a:r>
                        <a:rPr lang="en-US" b="1" baseline="0" dirty="0" smtClean="0">
                          <a:effectLst>
                            <a:outerShdw blurRad="38100" dist="38100" dir="2700000" algn="tl">
                              <a:srgbClr val="000000">
                                <a:alpha val="43137"/>
                              </a:srgbClr>
                            </a:outerShdw>
                          </a:effectLst>
                        </a:rPr>
                        <a:t> world total (%)</a:t>
                      </a:r>
                      <a:endParaRPr lang="en-IN" b="1" dirty="0">
                        <a:effectLst>
                          <a:outerShdw blurRad="38100" dist="38100" dir="2700000" algn="tl">
                            <a:srgbClr val="000000">
                              <a:alpha val="43137"/>
                            </a:srgbClr>
                          </a:outerShdw>
                        </a:effectLst>
                      </a:endParaRPr>
                    </a:p>
                  </a:txBody>
                  <a:tcPr/>
                </a:tc>
                <a:tc hMerge="1">
                  <a:txBody>
                    <a:bodyPr/>
                    <a:lstStyle/>
                    <a:p>
                      <a:endParaRPr lang="en-IN" dirty="0"/>
                    </a:p>
                  </a:txBody>
                  <a:tcPr/>
                </a:tc>
              </a:tr>
              <a:tr h="370840">
                <a:tc vMerge="1">
                  <a:txBody>
                    <a:bodyPr/>
                    <a:lstStyle/>
                    <a:p>
                      <a:endParaRPr lang="en-IN" dirty="0"/>
                    </a:p>
                  </a:txBody>
                  <a:tcPr/>
                </a:tc>
                <a:tc>
                  <a:txBody>
                    <a:bodyPr/>
                    <a:lstStyle/>
                    <a:p>
                      <a:pPr algn="r"/>
                      <a:r>
                        <a:rPr lang="en-US" sz="2000" b="1" dirty="0" smtClean="0">
                          <a:solidFill>
                            <a:srgbClr val="00B050"/>
                          </a:solidFill>
                          <a:effectLst/>
                        </a:rPr>
                        <a:t>Goats</a:t>
                      </a:r>
                      <a:endParaRPr lang="en-IN" sz="2000" b="1" dirty="0">
                        <a:solidFill>
                          <a:srgbClr val="00B050"/>
                        </a:solidFill>
                        <a:effectLst/>
                      </a:endParaRPr>
                    </a:p>
                  </a:txBody>
                  <a:tcPr/>
                </a:tc>
                <a:tc>
                  <a:txBody>
                    <a:bodyPr/>
                    <a:lstStyle/>
                    <a:p>
                      <a:pPr algn="r"/>
                      <a:r>
                        <a:rPr lang="en-US" sz="2000" b="1" dirty="0" smtClean="0">
                          <a:solidFill>
                            <a:srgbClr val="00B050"/>
                          </a:solidFill>
                          <a:effectLst/>
                        </a:rPr>
                        <a:t>Sheep</a:t>
                      </a:r>
                      <a:endParaRPr lang="en-IN" sz="2000" b="1" dirty="0">
                        <a:solidFill>
                          <a:srgbClr val="00B050"/>
                        </a:solidFill>
                        <a:effectLst/>
                      </a:endParaRPr>
                    </a:p>
                  </a:txBody>
                  <a:tcPr/>
                </a:tc>
                <a:tc>
                  <a:txBody>
                    <a:bodyPr/>
                    <a:lstStyle/>
                    <a:p>
                      <a:pPr algn="ctr"/>
                      <a:r>
                        <a:rPr lang="en-US" sz="2000" b="1" dirty="0" smtClean="0">
                          <a:solidFill>
                            <a:srgbClr val="00B050"/>
                          </a:solidFill>
                          <a:effectLst/>
                        </a:rPr>
                        <a:t>Goat</a:t>
                      </a:r>
                      <a:endParaRPr lang="en-IN" sz="2000" b="1" dirty="0">
                        <a:solidFill>
                          <a:srgbClr val="00B050"/>
                        </a:solidFill>
                        <a:effectLst/>
                      </a:endParaRPr>
                    </a:p>
                  </a:txBody>
                  <a:tcPr/>
                </a:tc>
                <a:tc>
                  <a:txBody>
                    <a:bodyPr/>
                    <a:lstStyle/>
                    <a:p>
                      <a:pPr algn="r"/>
                      <a:r>
                        <a:rPr lang="en-US" sz="2000" b="1" dirty="0" smtClean="0">
                          <a:solidFill>
                            <a:srgbClr val="00B050"/>
                          </a:solidFill>
                          <a:effectLst/>
                        </a:rPr>
                        <a:t>Sheep</a:t>
                      </a:r>
                      <a:endParaRPr lang="en-IN" sz="2000" b="1" dirty="0">
                        <a:solidFill>
                          <a:srgbClr val="00B050"/>
                        </a:solidFill>
                        <a:effectLst/>
                      </a:endParaRPr>
                    </a:p>
                  </a:txBody>
                  <a:tcPr/>
                </a:tc>
                <a:tc>
                  <a:txBody>
                    <a:bodyPr/>
                    <a:lstStyle/>
                    <a:p>
                      <a:pPr algn="r"/>
                      <a:r>
                        <a:rPr lang="en-US" sz="2000" b="1" dirty="0" smtClean="0">
                          <a:solidFill>
                            <a:srgbClr val="00B050"/>
                          </a:solidFill>
                          <a:effectLst/>
                        </a:rPr>
                        <a:t>Goats</a:t>
                      </a:r>
                      <a:endParaRPr lang="en-IN" sz="2000" b="1" dirty="0">
                        <a:solidFill>
                          <a:srgbClr val="00B050"/>
                        </a:solidFill>
                        <a:effectLst/>
                      </a:endParaRPr>
                    </a:p>
                  </a:txBody>
                  <a:tcPr/>
                </a:tc>
                <a:tc>
                  <a:txBody>
                    <a:bodyPr/>
                    <a:lstStyle/>
                    <a:p>
                      <a:pPr algn="r"/>
                      <a:r>
                        <a:rPr lang="en-US" sz="2000" b="1" dirty="0" smtClean="0">
                          <a:solidFill>
                            <a:srgbClr val="00B050"/>
                          </a:solidFill>
                          <a:effectLst/>
                        </a:rPr>
                        <a:t>Sheep</a:t>
                      </a:r>
                      <a:endParaRPr lang="en-IN" sz="2000" b="1" dirty="0">
                        <a:solidFill>
                          <a:srgbClr val="00B050"/>
                        </a:solidFill>
                        <a:effectLst/>
                      </a:endParaRPr>
                    </a:p>
                  </a:txBody>
                  <a:tcPr/>
                </a:tc>
              </a:tr>
              <a:tr h="370840">
                <a:tc>
                  <a:txBody>
                    <a:bodyPr/>
                    <a:lstStyle/>
                    <a:p>
                      <a:pPr marL="0" algn="l" defTabSz="829452" rtl="0" eaLnBrk="1" latinLnBrk="0" hangingPunct="1">
                        <a:lnSpc>
                          <a:spcPct val="115000"/>
                        </a:lnSpc>
                        <a:spcAft>
                          <a:spcPts val="0"/>
                        </a:spcAft>
                      </a:pPr>
                      <a:r>
                        <a:rPr lang="en-IN" sz="1600" b="1" kern="1200" dirty="0">
                          <a:solidFill>
                            <a:schemeClr val="dk1"/>
                          </a:solidFill>
                          <a:latin typeface="+mn-lt"/>
                          <a:ea typeface="+mn-ea"/>
                          <a:cs typeface="+mn-cs"/>
                        </a:rPr>
                        <a:t>China</a:t>
                      </a:r>
                    </a:p>
                  </a:txBody>
                  <a:tcPr marL="68580" marR="68580" marT="0" marB="0" anchor="ctr"/>
                </a:tc>
                <a:tc>
                  <a:txBody>
                    <a:bodyPr/>
                    <a:lstStyle/>
                    <a:p>
                      <a:pPr marL="0" algn="r" defTabSz="829452" rtl="0" eaLnBrk="1" fontAlgn="b" latinLnBrk="0" hangingPunct="1"/>
                      <a:r>
                        <a:rPr lang="en-IN" sz="1600" b="1" kern="1200" dirty="0">
                          <a:solidFill>
                            <a:schemeClr val="dk1"/>
                          </a:solidFill>
                          <a:latin typeface="+mn-lt"/>
                          <a:ea typeface="+mn-ea"/>
                          <a:cs typeface="+mn-cs"/>
                        </a:rPr>
                        <a:t>182.89</a:t>
                      </a: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185.00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dirty="0">
                          <a:solidFill>
                            <a:schemeClr val="dk1"/>
                          </a:solidFill>
                          <a:latin typeface="+mn-lt"/>
                          <a:ea typeface="+mn-ea"/>
                          <a:cs typeface="+mn-cs"/>
                        </a:rPr>
                        <a:t>1.01</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18.19</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15.77</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a:solidFill>
                            <a:schemeClr val="dk1"/>
                          </a:solidFill>
                          <a:latin typeface="+mn-lt"/>
                          <a:ea typeface="+mn-ea"/>
                          <a:cs typeface="+mn-cs"/>
                        </a:rPr>
                        <a:t>India</a:t>
                      </a:r>
                    </a:p>
                  </a:txBody>
                  <a:tcPr marL="68580" marR="68580" marT="0" marB="0" anchor="ctr"/>
                </a:tc>
                <a:tc>
                  <a:txBody>
                    <a:bodyPr/>
                    <a:lstStyle/>
                    <a:p>
                      <a:pPr marL="0" algn="r" defTabSz="829452" rtl="0" eaLnBrk="1" fontAlgn="b" latinLnBrk="0" hangingPunct="1"/>
                      <a:r>
                        <a:rPr lang="en-IN" sz="1600" b="1" kern="1200" dirty="0" smtClean="0">
                          <a:solidFill>
                            <a:schemeClr val="dk1"/>
                          </a:solidFill>
                          <a:latin typeface="+mn-lt"/>
                          <a:ea typeface="+mn-ea"/>
                          <a:cs typeface="+mn-cs"/>
                        </a:rPr>
                        <a:t>162.00</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75.50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0.47</a:t>
                      </a:r>
                    </a:p>
                  </a:txBody>
                  <a:tcPr marL="9525" marR="9525" marT="9525" marB="0" anchor="b"/>
                </a:tc>
                <a:tc>
                  <a:txBody>
                    <a:bodyPr/>
                    <a:lstStyle/>
                    <a:p>
                      <a:pPr marL="0" algn="r" defTabSz="829452" rtl="0" eaLnBrk="1" fontAlgn="b" latinLnBrk="0" hangingPunct="1"/>
                      <a:r>
                        <a:rPr lang="en-IN" sz="1600" b="1" kern="1200">
                          <a:solidFill>
                            <a:schemeClr val="dk1"/>
                          </a:solidFill>
                          <a:latin typeface="+mn-lt"/>
                          <a:ea typeface="+mn-ea"/>
                          <a:cs typeface="+mn-cs"/>
                        </a:rPr>
                        <a:t>16.11</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6.437</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a:solidFill>
                            <a:schemeClr val="dk1"/>
                          </a:solidFill>
                          <a:latin typeface="+mn-lt"/>
                          <a:ea typeface="+mn-ea"/>
                          <a:cs typeface="+mn-cs"/>
                        </a:rPr>
                        <a:t>Pakistan</a:t>
                      </a:r>
                    </a:p>
                  </a:txBody>
                  <a:tcPr marL="68580" marR="68580" marT="0" marB="0" anchor="ctr"/>
                </a:tc>
                <a:tc>
                  <a:txBody>
                    <a:bodyPr/>
                    <a:lstStyle/>
                    <a:p>
                      <a:pPr marL="0" algn="r" defTabSz="829452" rtl="0" eaLnBrk="1" fontAlgn="b" latinLnBrk="0" hangingPunct="1"/>
                      <a:r>
                        <a:rPr lang="en-IN" sz="1600" b="1" kern="1200" dirty="0" smtClean="0">
                          <a:solidFill>
                            <a:schemeClr val="dk1"/>
                          </a:solidFill>
                          <a:latin typeface="+mn-lt"/>
                          <a:ea typeface="+mn-ea"/>
                          <a:cs typeface="+mn-cs"/>
                        </a:rPr>
                        <a:t>64.90</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28.80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dirty="0">
                          <a:solidFill>
                            <a:schemeClr val="dk1"/>
                          </a:solidFill>
                          <a:latin typeface="+mn-lt"/>
                          <a:ea typeface="+mn-ea"/>
                          <a:cs typeface="+mn-cs"/>
                        </a:rPr>
                        <a:t>0.44</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6.454</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2.456</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a:solidFill>
                            <a:schemeClr val="dk1"/>
                          </a:solidFill>
                          <a:latin typeface="+mn-lt"/>
                          <a:ea typeface="+mn-ea"/>
                          <a:cs typeface="+mn-cs"/>
                        </a:rPr>
                        <a:t>Nigeria</a:t>
                      </a:r>
                    </a:p>
                  </a:txBody>
                  <a:tcPr marL="68580" marR="68580" marT="0" marB="0" anchor="ctr"/>
                </a:tc>
                <a:tc>
                  <a:txBody>
                    <a:bodyPr/>
                    <a:lstStyle/>
                    <a:p>
                      <a:pPr marL="0" algn="r" defTabSz="829452" rtl="0" eaLnBrk="1" fontAlgn="b" latinLnBrk="0" hangingPunct="1"/>
                      <a:r>
                        <a:rPr lang="en-IN" sz="1600" b="1" kern="1200" dirty="0">
                          <a:solidFill>
                            <a:schemeClr val="dk1"/>
                          </a:solidFill>
                          <a:latin typeface="+mn-lt"/>
                          <a:ea typeface="+mn-ea"/>
                          <a:cs typeface="+mn-cs"/>
                        </a:rPr>
                        <a:t>58.25</a:t>
                      </a: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39.00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0.67</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5.793</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3.325</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a:solidFill>
                            <a:schemeClr val="dk1"/>
                          </a:solidFill>
                          <a:latin typeface="+mn-lt"/>
                          <a:ea typeface="+mn-ea"/>
                          <a:cs typeface="+mn-cs"/>
                        </a:rPr>
                        <a:t>Bangladesh</a:t>
                      </a:r>
                    </a:p>
                  </a:txBody>
                  <a:tcPr marL="68580" marR="68580" marT="0" marB="0" anchor="ctr"/>
                </a:tc>
                <a:tc>
                  <a:txBody>
                    <a:bodyPr/>
                    <a:lstStyle/>
                    <a:p>
                      <a:pPr marL="0" algn="r" defTabSz="829452" rtl="0" eaLnBrk="1" fontAlgn="b" latinLnBrk="0" hangingPunct="1"/>
                      <a:r>
                        <a:rPr lang="en-IN" sz="1600" b="1" kern="1200" dirty="0" smtClean="0">
                          <a:solidFill>
                            <a:schemeClr val="dk1"/>
                          </a:solidFill>
                          <a:latin typeface="+mn-lt"/>
                          <a:ea typeface="+mn-ea"/>
                          <a:cs typeface="+mn-cs"/>
                        </a:rPr>
                        <a:t>55.60</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19.00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0.34</a:t>
                      </a:r>
                    </a:p>
                  </a:txBody>
                  <a:tcPr marL="9525" marR="9525" marT="9525" marB="0" anchor="b"/>
                </a:tc>
                <a:tc>
                  <a:txBody>
                    <a:bodyPr/>
                    <a:lstStyle/>
                    <a:p>
                      <a:pPr marL="0" algn="r" defTabSz="829452" rtl="0" eaLnBrk="1" fontAlgn="b" latinLnBrk="0" hangingPunct="1"/>
                      <a:r>
                        <a:rPr lang="en-IN" sz="1600" b="1" kern="1200">
                          <a:solidFill>
                            <a:schemeClr val="dk1"/>
                          </a:solidFill>
                          <a:latin typeface="+mn-lt"/>
                          <a:ea typeface="+mn-ea"/>
                          <a:cs typeface="+mn-cs"/>
                        </a:rPr>
                        <a:t>5.529</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1.62</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smtClean="0">
                          <a:solidFill>
                            <a:schemeClr val="dk1"/>
                          </a:solidFill>
                          <a:latin typeface="+mn-lt"/>
                          <a:ea typeface="+mn-ea"/>
                          <a:cs typeface="+mn-cs"/>
                        </a:rPr>
                        <a:t>Sudan</a:t>
                      </a:r>
                      <a:endParaRPr lang="en-IN" sz="1600" b="1" kern="1200" dirty="0">
                        <a:solidFill>
                          <a:schemeClr val="dk1"/>
                        </a:solidFill>
                        <a:latin typeface="+mn-lt"/>
                        <a:ea typeface="+mn-ea"/>
                        <a:cs typeface="+mn-cs"/>
                      </a:endParaRPr>
                    </a:p>
                  </a:txBody>
                  <a:tcPr marL="68580" marR="68580" marT="0" marB="0" anchor="ctr"/>
                </a:tc>
                <a:tc>
                  <a:txBody>
                    <a:bodyPr/>
                    <a:lstStyle/>
                    <a:p>
                      <a:pPr marL="0" algn="r" defTabSz="829452" rtl="0" eaLnBrk="1" fontAlgn="b" latinLnBrk="0" hangingPunct="1"/>
                      <a:r>
                        <a:rPr lang="en-IN" sz="1600" b="1" kern="1200" dirty="0" smtClean="0">
                          <a:solidFill>
                            <a:schemeClr val="dk1"/>
                          </a:solidFill>
                          <a:latin typeface="+mn-lt"/>
                          <a:ea typeface="+mn-ea"/>
                          <a:cs typeface="+mn-cs"/>
                        </a:rPr>
                        <a:t>44.00</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52.50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1.19</a:t>
                      </a:r>
                    </a:p>
                  </a:txBody>
                  <a:tcPr marL="9525" marR="9525" marT="9525" marB="0" anchor="b"/>
                </a:tc>
                <a:tc>
                  <a:txBody>
                    <a:bodyPr/>
                    <a:lstStyle/>
                    <a:p>
                      <a:pPr marL="0" algn="r" defTabSz="829452" rtl="0" eaLnBrk="1" fontAlgn="b" latinLnBrk="0" hangingPunct="1"/>
                      <a:r>
                        <a:rPr lang="en-IN" sz="1600" b="1" kern="1200">
                          <a:solidFill>
                            <a:schemeClr val="dk1"/>
                          </a:solidFill>
                          <a:latin typeface="+mn-lt"/>
                          <a:ea typeface="+mn-ea"/>
                          <a:cs typeface="+mn-cs"/>
                        </a:rPr>
                        <a:t>4.375</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4.476</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a:solidFill>
                            <a:schemeClr val="dk1"/>
                          </a:solidFill>
                          <a:latin typeface="+mn-lt"/>
                          <a:ea typeface="+mn-ea"/>
                          <a:cs typeface="+mn-cs"/>
                        </a:rPr>
                        <a:t>Kenya</a:t>
                      </a:r>
                    </a:p>
                  </a:txBody>
                  <a:tcPr marL="68580" marR="68580" marT="0" marB="0" anchor="ctr"/>
                </a:tc>
                <a:tc>
                  <a:txBody>
                    <a:bodyPr/>
                    <a:lstStyle/>
                    <a:p>
                      <a:pPr marL="0" algn="r" defTabSz="829452" rtl="0" eaLnBrk="1" fontAlgn="b" latinLnBrk="0" hangingPunct="1"/>
                      <a:r>
                        <a:rPr lang="en-IN" sz="1600" b="1" kern="1200" dirty="0" smtClean="0">
                          <a:solidFill>
                            <a:schemeClr val="dk1"/>
                          </a:solidFill>
                          <a:latin typeface="+mn-lt"/>
                          <a:ea typeface="+mn-ea"/>
                          <a:cs typeface="+mn-cs"/>
                        </a:rPr>
                        <a:t>30.00</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18.50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0.62</a:t>
                      </a:r>
                    </a:p>
                  </a:txBody>
                  <a:tcPr marL="9525" marR="9525" marT="9525" marB="0" anchor="b"/>
                </a:tc>
                <a:tc>
                  <a:txBody>
                    <a:bodyPr/>
                    <a:lstStyle/>
                    <a:p>
                      <a:pPr marL="0" algn="r" defTabSz="829452" rtl="0" eaLnBrk="1" fontAlgn="b" latinLnBrk="0" hangingPunct="1"/>
                      <a:r>
                        <a:rPr lang="en-IN" sz="1600" b="1" kern="1200">
                          <a:solidFill>
                            <a:schemeClr val="dk1"/>
                          </a:solidFill>
                          <a:latin typeface="+mn-lt"/>
                          <a:ea typeface="+mn-ea"/>
                          <a:cs typeface="+mn-cs"/>
                        </a:rPr>
                        <a:t>2.983</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1.577</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a:solidFill>
                            <a:schemeClr val="dk1"/>
                          </a:solidFill>
                          <a:latin typeface="+mn-lt"/>
                          <a:ea typeface="+mn-ea"/>
                          <a:cs typeface="+mn-cs"/>
                        </a:rPr>
                        <a:t>Ethiopia</a:t>
                      </a:r>
                    </a:p>
                  </a:txBody>
                  <a:tcPr marL="68580" marR="68580" marT="0" marB="0" anchor="ctr"/>
                </a:tc>
                <a:tc>
                  <a:txBody>
                    <a:bodyPr/>
                    <a:lstStyle/>
                    <a:p>
                      <a:pPr marL="0" algn="r" defTabSz="829452" rtl="0" eaLnBrk="1" fontAlgn="b" latinLnBrk="0" hangingPunct="1"/>
                      <a:r>
                        <a:rPr lang="en-IN" sz="1600" b="1" kern="1200" dirty="0" smtClean="0">
                          <a:solidFill>
                            <a:schemeClr val="dk1"/>
                          </a:solidFill>
                          <a:latin typeface="+mn-lt"/>
                          <a:ea typeface="+mn-ea"/>
                          <a:cs typeface="+mn-cs"/>
                        </a:rPr>
                        <a:t>25.00</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26.50</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1.06</a:t>
                      </a:r>
                    </a:p>
                  </a:txBody>
                  <a:tcPr marL="9525" marR="9525" marT="9525" marB="0" anchor="b"/>
                </a:tc>
                <a:tc>
                  <a:txBody>
                    <a:bodyPr/>
                    <a:lstStyle/>
                    <a:p>
                      <a:pPr marL="0" algn="r" defTabSz="829452" rtl="0" eaLnBrk="1" fontAlgn="b" latinLnBrk="0" hangingPunct="1"/>
                      <a:r>
                        <a:rPr lang="en-IN" sz="1600" b="1" kern="1200">
                          <a:solidFill>
                            <a:schemeClr val="dk1"/>
                          </a:solidFill>
                          <a:latin typeface="+mn-lt"/>
                          <a:ea typeface="+mn-ea"/>
                          <a:cs typeface="+mn-cs"/>
                        </a:rPr>
                        <a:t>2.486</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2.259</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a:solidFill>
                            <a:schemeClr val="dk1"/>
                          </a:solidFill>
                          <a:latin typeface="+mn-lt"/>
                          <a:ea typeface="+mn-ea"/>
                          <a:cs typeface="+mn-cs"/>
                        </a:rPr>
                        <a:t>Iran </a:t>
                      </a:r>
                    </a:p>
                  </a:txBody>
                  <a:tcPr marL="68580" marR="68580" marT="0" marB="0" anchor="ctr"/>
                </a:tc>
                <a:tc>
                  <a:txBody>
                    <a:bodyPr/>
                    <a:lstStyle/>
                    <a:p>
                      <a:pPr marL="0" algn="r" defTabSz="829452" rtl="0" eaLnBrk="1" fontAlgn="b" latinLnBrk="0" hangingPunct="1"/>
                      <a:r>
                        <a:rPr lang="en-IN" sz="1600" b="1" kern="1200" dirty="0" smtClean="0">
                          <a:solidFill>
                            <a:schemeClr val="dk1"/>
                          </a:solidFill>
                          <a:latin typeface="+mn-lt"/>
                          <a:ea typeface="+mn-ea"/>
                          <a:cs typeface="+mn-cs"/>
                        </a:rPr>
                        <a:t>22.10</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50.22</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2.27</a:t>
                      </a:r>
                    </a:p>
                  </a:txBody>
                  <a:tcPr marL="9525" marR="9525" marT="9525" marB="0" anchor="b"/>
                </a:tc>
                <a:tc>
                  <a:txBody>
                    <a:bodyPr/>
                    <a:lstStyle/>
                    <a:p>
                      <a:pPr marL="0" algn="r" defTabSz="829452" rtl="0" eaLnBrk="1" fontAlgn="b" latinLnBrk="0" hangingPunct="1"/>
                      <a:r>
                        <a:rPr lang="en-IN" sz="1600" b="1" kern="1200">
                          <a:solidFill>
                            <a:schemeClr val="dk1"/>
                          </a:solidFill>
                          <a:latin typeface="+mn-lt"/>
                          <a:ea typeface="+mn-ea"/>
                          <a:cs typeface="+mn-cs"/>
                        </a:rPr>
                        <a:t>2.198</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4.282</a:t>
                      </a:r>
                    </a:p>
                  </a:txBody>
                  <a:tcPr marL="9525" marR="9525" marT="9525" marB="0" anchor="b"/>
                </a:tc>
              </a:tr>
              <a:tr h="370840">
                <a:tc>
                  <a:txBody>
                    <a:bodyPr/>
                    <a:lstStyle/>
                    <a:p>
                      <a:pPr marL="0" algn="l" defTabSz="829452" rtl="0" eaLnBrk="1" latinLnBrk="0" hangingPunct="1">
                        <a:lnSpc>
                          <a:spcPct val="115000"/>
                        </a:lnSpc>
                        <a:spcAft>
                          <a:spcPts val="0"/>
                        </a:spcAft>
                      </a:pPr>
                      <a:r>
                        <a:rPr lang="en-US" sz="1600" b="1" kern="1200" dirty="0" smtClean="0">
                          <a:solidFill>
                            <a:schemeClr val="dk1"/>
                          </a:solidFill>
                          <a:latin typeface="+mn-lt"/>
                          <a:ea typeface="+mn-ea"/>
                          <a:cs typeface="+mn-cs"/>
                        </a:rPr>
                        <a:t>Mali</a:t>
                      </a:r>
                      <a:endParaRPr lang="en-IN" sz="1600" b="1" kern="1200" dirty="0">
                        <a:solidFill>
                          <a:schemeClr val="dk1"/>
                        </a:solidFill>
                        <a:latin typeface="+mn-lt"/>
                        <a:ea typeface="+mn-ea"/>
                        <a:cs typeface="+mn-cs"/>
                      </a:endParaRPr>
                    </a:p>
                  </a:txBody>
                  <a:tcPr marL="68580" marR="68580" marT="0"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19.12</a:t>
                      </a:r>
                      <a:endParaRPr lang="en-IN" sz="1600" b="1" kern="1200" dirty="0">
                        <a:solidFill>
                          <a:schemeClr val="dk1"/>
                        </a:solidFill>
                        <a:latin typeface="+mn-lt"/>
                        <a:ea typeface="+mn-ea"/>
                        <a:cs typeface="+mn-cs"/>
                      </a:endParaRPr>
                    </a:p>
                  </a:txBody>
                  <a:tcPr marL="9525" marR="9525" marT="9525" marB="0" anchor="ctr"/>
                </a:tc>
                <a:tc>
                  <a:txBody>
                    <a:bodyPr/>
                    <a:lstStyle/>
                    <a:p>
                      <a:pPr marL="0" algn="r" defTabSz="829452" rtl="0" eaLnBrk="1" fontAlgn="b" latinLnBrk="0" hangingPunct="1"/>
                      <a:r>
                        <a:rPr lang="en-US" sz="1600" b="1" kern="1200" dirty="0" smtClean="0">
                          <a:solidFill>
                            <a:schemeClr val="dk1"/>
                          </a:solidFill>
                          <a:latin typeface="+mn-lt"/>
                          <a:ea typeface="+mn-ea"/>
                          <a:cs typeface="+mn-cs"/>
                        </a:rPr>
                        <a:t>13.73</a:t>
                      </a:r>
                      <a:endParaRPr lang="en-IN" sz="1600" b="1" kern="1200" dirty="0">
                        <a:solidFill>
                          <a:schemeClr val="dk1"/>
                        </a:solidFill>
                        <a:latin typeface="+mn-lt"/>
                        <a:ea typeface="+mn-ea"/>
                        <a:cs typeface="+mn-cs"/>
                      </a:endParaRPr>
                    </a:p>
                  </a:txBody>
                  <a:tcPr anchor="b"/>
                </a:tc>
                <a:tc>
                  <a:txBody>
                    <a:bodyPr/>
                    <a:lstStyle/>
                    <a:p>
                      <a:pPr algn="ctr"/>
                      <a:r>
                        <a:rPr lang="en-US" b="1" dirty="0" smtClean="0"/>
                        <a:t>1</a:t>
                      </a:r>
                      <a:endParaRPr lang="en-IN" b="1" dirty="0"/>
                    </a:p>
                  </a:txBody>
                  <a:tcPr anchor="ctr"/>
                </a:tc>
                <a:tc>
                  <a:txBody>
                    <a:bodyPr/>
                    <a:lstStyle/>
                    <a:p>
                      <a:pPr marL="0" algn="r" defTabSz="829452" rtl="0" eaLnBrk="1" fontAlgn="b" latinLnBrk="0" hangingPunct="1"/>
                      <a:r>
                        <a:rPr lang="en-IN" sz="1600" b="1" kern="1200">
                          <a:solidFill>
                            <a:schemeClr val="dk1"/>
                          </a:solidFill>
                          <a:latin typeface="+mn-lt"/>
                          <a:ea typeface="+mn-ea"/>
                          <a:cs typeface="+mn-cs"/>
                        </a:rPr>
                        <a:t>0.72</a:t>
                      </a:r>
                    </a:p>
                  </a:txBody>
                  <a:tcPr marL="9525" marR="9525" marT="9525" marB="0" anchor="b"/>
                </a:tc>
                <a:tc>
                  <a:txBody>
                    <a:bodyPr/>
                    <a:lstStyle/>
                    <a:p>
                      <a:pPr marL="0" algn="r" defTabSz="829452" rtl="0" eaLnBrk="1" fontAlgn="b" latinLnBrk="0" hangingPunct="1"/>
                      <a:r>
                        <a:rPr lang="en-IN" sz="1600" b="1" kern="1200">
                          <a:solidFill>
                            <a:schemeClr val="dk1"/>
                          </a:solidFill>
                          <a:latin typeface="+mn-lt"/>
                          <a:ea typeface="+mn-ea"/>
                          <a:cs typeface="+mn-cs"/>
                        </a:rPr>
                        <a:t>1.901</a:t>
                      </a:r>
                    </a:p>
                  </a:txBody>
                  <a:tcPr marL="9525" marR="9525" marT="9525" marB="0" anchor="b"/>
                </a:tc>
                <a:tc>
                  <a:txBody>
                    <a:bodyPr/>
                    <a:lstStyle/>
                    <a:p>
                      <a:pPr marL="0" algn="r" defTabSz="829452" rtl="0" eaLnBrk="1" fontAlgn="b" latinLnBrk="0" hangingPunct="1"/>
                      <a:r>
                        <a:rPr lang="en-IN" sz="1600" b="1" kern="1200" dirty="0">
                          <a:solidFill>
                            <a:schemeClr val="dk1"/>
                          </a:solidFill>
                          <a:latin typeface="+mn-lt"/>
                          <a:ea typeface="+mn-ea"/>
                          <a:cs typeface="+mn-cs"/>
                        </a:rPr>
                        <a:t>1.171</a:t>
                      </a:r>
                    </a:p>
                  </a:txBody>
                  <a:tcPr marL="9525" marR="9525" marT="9525" marB="0" anchor="b"/>
                </a:tc>
              </a:tr>
              <a:tr h="370840">
                <a:tc>
                  <a:txBody>
                    <a:bodyPr/>
                    <a:lstStyle/>
                    <a:p>
                      <a:pPr marL="0" algn="l" defTabSz="829452" rtl="0" eaLnBrk="1" latinLnBrk="0" hangingPunct="1">
                        <a:lnSpc>
                          <a:spcPct val="115000"/>
                        </a:lnSpc>
                        <a:spcAft>
                          <a:spcPts val="0"/>
                        </a:spcAft>
                      </a:pPr>
                      <a:r>
                        <a:rPr lang="en-IN" sz="1600" b="1" kern="1200" dirty="0">
                          <a:solidFill>
                            <a:srgbClr val="C00000"/>
                          </a:solidFill>
                          <a:latin typeface="+mn-lt"/>
                          <a:ea typeface="+mn-ea"/>
                          <a:cs typeface="+mn-cs"/>
                        </a:rPr>
                        <a:t>World </a:t>
                      </a:r>
                    </a:p>
                  </a:txBody>
                  <a:tcPr marL="68580" marR="68580" marT="0" marB="0" anchor="ctr"/>
                </a:tc>
                <a:tc>
                  <a:txBody>
                    <a:bodyPr/>
                    <a:lstStyle/>
                    <a:p>
                      <a:pPr marL="0" algn="r" defTabSz="829452" rtl="0" eaLnBrk="1" fontAlgn="b" latinLnBrk="0" hangingPunct="1"/>
                      <a:r>
                        <a:rPr lang="en-IN" sz="1600" b="1" kern="1200" dirty="0">
                          <a:solidFill>
                            <a:srgbClr val="C00000"/>
                          </a:solidFill>
                          <a:latin typeface="+mn-lt"/>
                          <a:ea typeface="+mn-ea"/>
                          <a:cs typeface="+mn-cs"/>
                        </a:rPr>
                        <a:t>1005.6</a:t>
                      </a:r>
                    </a:p>
                  </a:txBody>
                  <a:tcPr marL="9525" marR="9525" marT="9525" marB="0" anchor="ctr"/>
                </a:tc>
                <a:tc>
                  <a:txBody>
                    <a:bodyPr/>
                    <a:lstStyle/>
                    <a:p>
                      <a:pPr marL="0" algn="r" defTabSz="829452" rtl="0" eaLnBrk="1" fontAlgn="b" latinLnBrk="0" hangingPunct="1"/>
                      <a:r>
                        <a:rPr lang="en-US" sz="1600" b="1" kern="1200" dirty="0" smtClean="0">
                          <a:solidFill>
                            <a:srgbClr val="C00000"/>
                          </a:solidFill>
                          <a:latin typeface="+mn-lt"/>
                          <a:ea typeface="+mn-ea"/>
                          <a:cs typeface="+mn-cs"/>
                        </a:rPr>
                        <a:t>1172.83</a:t>
                      </a:r>
                      <a:endParaRPr lang="en-IN" sz="1600" b="1" kern="1200" dirty="0">
                        <a:solidFill>
                          <a:srgbClr val="C00000"/>
                        </a:solidFill>
                        <a:latin typeface="+mn-lt"/>
                        <a:ea typeface="+mn-ea"/>
                        <a:cs typeface="+mn-cs"/>
                      </a:endParaRPr>
                    </a:p>
                  </a:txBody>
                  <a:tcPr anchor="b"/>
                </a:tc>
                <a:tc>
                  <a:txBody>
                    <a:bodyPr/>
                    <a:lstStyle/>
                    <a:p>
                      <a:pPr algn="ctr"/>
                      <a:r>
                        <a:rPr lang="en-US" b="1" dirty="0" smtClean="0">
                          <a:solidFill>
                            <a:srgbClr val="C00000"/>
                          </a:solidFill>
                        </a:rPr>
                        <a:t>1</a:t>
                      </a:r>
                      <a:endParaRPr lang="en-IN" b="1" dirty="0">
                        <a:solidFill>
                          <a:srgbClr val="C00000"/>
                        </a:solidFill>
                      </a:endParaRPr>
                    </a:p>
                  </a:txBody>
                  <a:tcPr anchor="ctr"/>
                </a:tc>
                <a:tc>
                  <a:txBody>
                    <a:bodyPr/>
                    <a:lstStyle/>
                    <a:p>
                      <a:pPr marL="0" algn="r" defTabSz="829452" rtl="0" eaLnBrk="1" fontAlgn="b" latinLnBrk="0" hangingPunct="1"/>
                      <a:r>
                        <a:rPr lang="en-IN" sz="1600" b="1" kern="1200" dirty="0">
                          <a:solidFill>
                            <a:srgbClr val="C00000"/>
                          </a:solidFill>
                          <a:latin typeface="+mn-lt"/>
                          <a:ea typeface="+mn-ea"/>
                          <a:cs typeface="+mn-cs"/>
                        </a:rPr>
                        <a:t>1.17</a:t>
                      </a:r>
                    </a:p>
                  </a:txBody>
                  <a:tcPr marL="9525" marR="9525" marT="9525" marB="0" anchor="b"/>
                </a:tc>
                <a:tc>
                  <a:txBody>
                    <a:bodyPr/>
                    <a:lstStyle/>
                    <a:p>
                      <a:pPr marL="0" algn="r" defTabSz="829452" rtl="0" eaLnBrk="1" fontAlgn="b" latinLnBrk="0" hangingPunct="1"/>
                      <a:r>
                        <a:rPr lang="en-IN" sz="1600" kern="1200" dirty="0" smtClean="0">
                          <a:solidFill>
                            <a:schemeClr val="dk1"/>
                          </a:solidFill>
                          <a:latin typeface="+mn-lt"/>
                          <a:ea typeface="+mn-ea"/>
                          <a:cs typeface="+mn-cs"/>
                        </a:rPr>
                        <a:t> </a:t>
                      </a:r>
                      <a:endParaRPr lang="en-IN" sz="1600" kern="1200" dirty="0">
                        <a:solidFill>
                          <a:schemeClr val="dk1"/>
                        </a:solidFill>
                        <a:latin typeface="+mn-lt"/>
                        <a:ea typeface="+mn-ea"/>
                        <a:cs typeface="+mn-cs"/>
                      </a:endParaRPr>
                    </a:p>
                  </a:txBody>
                  <a:tcPr marL="9525" marR="9525" marT="9525" marB="0" anchor="b"/>
                </a:tc>
                <a:tc>
                  <a:txBody>
                    <a:bodyPr/>
                    <a:lstStyle/>
                    <a:p>
                      <a:pPr marL="0" algn="r" defTabSz="829452" rtl="0" eaLnBrk="1" fontAlgn="b" latinLnBrk="0" hangingPunct="1"/>
                      <a:r>
                        <a:rPr lang="en-IN" sz="1600" kern="1200" dirty="0" smtClean="0">
                          <a:solidFill>
                            <a:schemeClr val="dk1"/>
                          </a:solidFill>
                          <a:latin typeface="+mn-lt"/>
                          <a:ea typeface="+mn-ea"/>
                          <a:cs typeface="+mn-cs"/>
                        </a:rPr>
                        <a:t> </a:t>
                      </a:r>
                      <a:endParaRPr lang="en-IN" sz="1600" kern="1200" dirty="0">
                        <a:solidFill>
                          <a:schemeClr val="dk1"/>
                        </a:solidFill>
                        <a:latin typeface="+mn-lt"/>
                        <a:ea typeface="+mn-ea"/>
                        <a:cs typeface="+mn-cs"/>
                      </a:endParaRPr>
                    </a:p>
                  </a:txBody>
                  <a:tcPr marL="9525" marR="9525" marT="9525" marB="0" anchor="b"/>
                </a:tc>
              </a:tr>
            </a:tbl>
          </a:graphicData>
        </a:graphic>
      </p:graphicFrame>
    </p:spTree>
    <p:extLst>
      <p:ext uri="{BB962C8B-B14F-4D97-AF65-F5344CB8AC3E}">
        <p14:creationId xmlns:p14="http://schemas.microsoft.com/office/powerpoint/2010/main" val="1147141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056761" cy="707886"/>
          </a:xfrm>
          <a:prstGeom prst="rect">
            <a:avLst/>
          </a:prstGeom>
          <a:noFill/>
        </p:spPr>
        <p:txBody>
          <a:bodyPr wrap="square" rtlCol="0">
            <a:spAutoFit/>
          </a:bodyPr>
          <a:lstStyle/>
          <a:p>
            <a:pPr algn="just"/>
            <a:r>
              <a:rPr lang="en-IN" sz="2000" b="1" dirty="0" smtClean="0">
                <a:solidFill>
                  <a:srgbClr val="002060"/>
                </a:solidFill>
              </a:rPr>
              <a:t>Table 2:  Number </a:t>
            </a:r>
            <a:r>
              <a:rPr lang="en-IN" sz="2000" b="1" dirty="0">
                <a:solidFill>
                  <a:srgbClr val="002060"/>
                </a:solidFill>
              </a:rPr>
              <a:t>of goats in the </a:t>
            </a:r>
            <a:r>
              <a:rPr lang="en-IN" sz="2000" b="1" dirty="0" smtClean="0">
                <a:solidFill>
                  <a:srgbClr val="002060"/>
                </a:solidFill>
              </a:rPr>
              <a:t>India </a:t>
            </a:r>
            <a:r>
              <a:rPr lang="en-IN" sz="2000" b="1" dirty="0">
                <a:solidFill>
                  <a:srgbClr val="002060"/>
                </a:solidFill>
              </a:rPr>
              <a:t>during the period from </a:t>
            </a:r>
            <a:endParaRPr lang="en-IN" sz="2000" b="1" dirty="0" smtClean="0">
              <a:solidFill>
                <a:srgbClr val="002060"/>
              </a:solidFill>
            </a:endParaRPr>
          </a:p>
          <a:p>
            <a:pPr algn="just"/>
            <a:r>
              <a:rPr lang="en-IN" sz="2000" b="1" dirty="0">
                <a:solidFill>
                  <a:srgbClr val="002060"/>
                </a:solidFill>
              </a:rPr>
              <a:t> </a:t>
            </a:r>
            <a:r>
              <a:rPr lang="en-IN" sz="2000" b="1" dirty="0" smtClean="0">
                <a:solidFill>
                  <a:srgbClr val="002060"/>
                </a:solidFill>
              </a:rPr>
              <a:t>               1970 </a:t>
            </a:r>
            <a:r>
              <a:rPr lang="en-IN" sz="2000" b="1" dirty="0">
                <a:solidFill>
                  <a:srgbClr val="002060"/>
                </a:solidFill>
              </a:rPr>
              <a:t>to </a:t>
            </a:r>
            <a:r>
              <a:rPr lang="en-IN" sz="2000" b="1" dirty="0" smtClean="0">
                <a:solidFill>
                  <a:srgbClr val="002060"/>
                </a:solidFill>
              </a:rPr>
              <a:t>2013 </a:t>
            </a:r>
            <a:r>
              <a:rPr lang="en-IN" sz="2000" b="1" dirty="0">
                <a:solidFill>
                  <a:srgbClr val="002060"/>
                </a:solidFill>
              </a:rPr>
              <a:t>(FAOSTAT, </a:t>
            </a:r>
            <a:r>
              <a:rPr lang="en-IN" sz="2000" b="1" dirty="0" smtClean="0">
                <a:solidFill>
                  <a:srgbClr val="002060"/>
                </a:solidFill>
              </a:rPr>
              <a:t>2013)</a:t>
            </a:r>
            <a:endParaRPr lang="en-IN" sz="2000" b="1" dirty="0">
              <a:solidFill>
                <a:srgbClr val="002060"/>
              </a:solidFill>
            </a:endParaRPr>
          </a:p>
        </p:txBody>
      </p:sp>
      <p:graphicFrame>
        <p:nvGraphicFramePr>
          <p:cNvPr id="4" name="Chart 3" title="xyz"/>
          <p:cNvGraphicFramePr>
            <a:graphicFrameLocks/>
          </p:cNvGraphicFramePr>
          <p:nvPr>
            <p:extLst>
              <p:ext uri="{D42A27DB-BD31-4B8C-83A1-F6EECF244321}">
                <p14:modId xmlns:p14="http://schemas.microsoft.com/office/powerpoint/2010/main" val="1195955945"/>
              </p:ext>
            </p:extLst>
          </p:nvPr>
        </p:nvGraphicFramePr>
        <p:xfrm>
          <a:off x="971600" y="1483044"/>
          <a:ext cx="7416824" cy="45382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851920" y="6093296"/>
            <a:ext cx="1080120" cy="369332"/>
          </a:xfrm>
          <a:prstGeom prst="rect">
            <a:avLst/>
          </a:prstGeom>
          <a:noFill/>
        </p:spPr>
        <p:txBody>
          <a:bodyPr wrap="square" rtlCol="0">
            <a:spAutoFit/>
          </a:bodyPr>
          <a:lstStyle/>
          <a:p>
            <a:pPr algn="ctr"/>
            <a:r>
              <a:rPr lang="en-US" dirty="0" smtClean="0"/>
              <a:t>YEAR</a:t>
            </a:r>
            <a:endParaRPr lang="en-IN" dirty="0"/>
          </a:p>
        </p:txBody>
      </p:sp>
      <p:sp>
        <p:nvSpPr>
          <p:cNvPr id="5" name="TextBox 4"/>
          <p:cNvSpPr txBox="1"/>
          <p:nvPr/>
        </p:nvSpPr>
        <p:spPr>
          <a:xfrm>
            <a:off x="467544" y="2204864"/>
            <a:ext cx="492443" cy="2232248"/>
          </a:xfrm>
          <a:prstGeom prst="rect">
            <a:avLst/>
          </a:prstGeom>
          <a:noFill/>
        </p:spPr>
        <p:txBody>
          <a:bodyPr vert="vert270" wrap="square" rtlCol="0">
            <a:spAutoFit/>
          </a:bodyPr>
          <a:lstStyle/>
          <a:p>
            <a:r>
              <a:rPr lang="en-US" sz="2000" dirty="0" smtClean="0"/>
              <a:t>Numbers (Million)</a:t>
            </a:r>
            <a:endParaRPr lang="en-IN" sz="2000" dirty="0"/>
          </a:p>
        </p:txBody>
      </p:sp>
    </p:spTree>
    <p:extLst>
      <p:ext uri="{BB962C8B-B14F-4D97-AF65-F5344CB8AC3E}">
        <p14:creationId xmlns:p14="http://schemas.microsoft.com/office/powerpoint/2010/main" val="95627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66F64927-1E62-460E-B909-115FA191731B}" type="slidenum">
              <a:rPr lang="en-US"/>
              <a:pPr eaLnBrk="1" hangingPunct="1"/>
              <a:t>5</a:t>
            </a:fld>
            <a:endParaRPr lang="en-US"/>
          </a:p>
        </p:txBody>
      </p:sp>
      <p:sp>
        <p:nvSpPr>
          <p:cNvPr id="2052" name="Text Box 2"/>
          <p:cNvSpPr txBox="1">
            <a:spLocks noChangeArrowheads="1"/>
          </p:cNvSpPr>
          <p:nvPr/>
        </p:nvSpPr>
        <p:spPr bwMode="auto">
          <a:xfrm>
            <a:off x="1431925" y="1412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endParaRPr lang="en-US" sz="2400" b="1">
              <a:latin typeface="Times New Roman" pitchFamily="18" charset="0"/>
            </a:endParaRPr>
          </a:p>
        </p:txBody>
      </p:sp>
      <p:graphicFrame>
        <p:nvGraphicFramePr>
          <p:cNvPr id="2050" name="Object 4"/>
          <p:cNvGraphicFramePr>
            <a:graphicFrameLocks noChangeAspect="1"/>
          </p:cNvGraphicFramePr>
          <p:nvPr>
            <p:extLst>
              <p:ext uri="{D42A27DB-BD31-4B8C-83A1-F6EECF244321}">
                <p14:modId xmlns:p14="http://schemas.microsoft.com/office/powerpoint/2010/main" val="3143767381"/>
              </p:ext>
            </p:extLst>
          </p:nvPr>
        </p:nvGraphicFramePr>
        <p:xfrm>
          <a:off x="685800" y="166688"/>
          <a:ext cx="7620000" cy="6657975"/>
        </p:xfrm>
        <a:graphic>
          <a:graphicData uri="http://schemas.openxmlformats.org/presentationml/2006/ole">
            <mc:AlternateContent xmlns:mc="http://schemas.openxmlformats.org/markup-compatibility/2006">
              <mc:Choice xmlns:v="urn:schemas-microsoft-com:vml" Requires="v">
                <p:oleObj spid="_x0000_s3134" name="Photo Editor Photo" r:id="rId3" imgW="6400000" imgH="5590476" progId="MSPhotoEd.3">
                  <p:embed/>
                </p:oleObj>
              </mc:Choice>
              <mc:Fallback>
                <p:oleObj name="Photo Editor Photo" r:id="rId3" imgW="6400000" imgH="5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6688"/>
                        <a:ext cx="7620000"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2"/>
          <p:cNvPicPr>
            <a:picLocks noChangeAspect="1" noChangeArrowheads="1"/>
          </p:cNvPicPr>
          <p:nvPr/>
        </p:nvPicPr>
        <p:blipFill>
          <a:blip r:embed="rId5" cstate="print"/>
          <a:srcRect/>
          <a:stretch>
            <a:fillRect/>
          </a:stretch>
        </p:blipFill>
        <p:spPr bwMode="auto">
          <a:xfrm>
            <a:off x="107504" y="44624"/>
            <a:ext cx="1729727" cy="1296243"/>
          </a:xfrm>
          <a:prstGeom prst="rect">
            <a:avLst/>
          </a:prstGeom>
          <a:noFill/>
          <a:ln w="9525">
            <a:noFill/>
            <a:miter lim="800000"/>
            <a:headEnd/>
            <a:tailEnd/>
          </a:ln>
          <a:effectLst/>
        </p:spPr>
      </p:pic>
      <p:pic>
        <p:nvPicPr>
          <p:cNvPr id="2" name="Picture 1"/>
          <p:cNvPicPr>
            <a:picLocks noChangeAspect="1"/>
          </p:cNvPicPr>
          <p:nvPr/>
        </p:nvPicPr>
        <p:blipFill>
          <a:blip r:embed="rId6"/>
          <a:stretch>
            <a:fillRect/>
          </a:stretch>
        </p:blipFill>
        <p:spPr>
          <a:xfrm>
            <a:off x="7061591" y="0"/>
            <a:ext cx="2082409" cy="1461691"/>
          </a:xfrm>
          <a:prstGeom prst="rect">
            <a:avLst/>
          </a:prstGeom>
        </p:spPr>
      </p:pic>
    </p:spTree>
    <p:extLst>
      <p:ext uri="{BB962C8B-B14F-4D97-AF65-F5344CB8AC3E}">
        <p14:creationId xmlns:p14="http://schemas.microsoft.com/office/powerpoint/2010/main" val="2596703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33400" y="188640"/>
            <a:ext cx="7924800" cy="815752"/>
          </a:xfrm>
          <a:solidFill>
            <a:srgbClr val="FFFF99"/>
          </a:solidFill>
        </p:spPr>
        <p:txBody>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dirty="0" smtClean="0">
                <a:solidFill>
                  <a:srgbClr val="0047FF"/>
                </a:solidFill>
              </a:rPr>
              <a:t>INDIAN GOAT POPULATION DISTRIBUTION</a:t>
            </a:r>
            <a:endParaRPr lang="en-US" sz="2400" b="1" dirty="0" smtClean="0">
              <a:solidFill>
                <a:schemeClr val="tx1">
                  <a:lumMod val="95000"/>
                  <a:lumOff val="5000"/>
                </a:schemeClr>
              </a:solidFill>
            </a:endParaRPr>
          </a:p>
        </p:txBody>
      </p:sp>
      <p:sp>
        <p:nvSpPr>
          <p:cNvPr id="4098" name="Rectangle 2"/>
          <p:cNvSpPr>
            <a:spLocks noGrp="1" noChangeArrowheads="1"/>
          </p:cNvSpPr>
          <p:nvPr>
            <p:ph type="body" idx="1"/>
          </p:nvPr>
        </p:nvSpPr>
        <p:spPr>
          <a:xfrm>
            <a:off x="457200" y="1484784"/>
            <a:ext cx="3886200" cy="1524000"/>
          </a:xfrm>
          <a:solidFill>
            <a:srgbClr val="CC99FF"/>
          </a:solidFill>
          <a:effectLst>
            <a:outerShdw dist="17819" dir="2700000" algn="ctr" rotWithShape="0">
              <a:srgbClr val="808080">
                <a:alpha val="50027"/>
              </a:srgbClr>
            </a:outerShdw>
          </a:effectLst>
        </p:spPr>
        <p:txBody>
          <a:bodyPr/>
          <a:lstStyle/>
          <a:p>
            <a:pPr marL="339725" indent="-338138" algn="ctr" eaLnBrk="1" hangingPunct="1">
              <a:spcBef>
                <a:spcPts val="700"/>
              </a:spcBef>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400" b="1" dirty="0" smtClean="0">
                <a:solidFill>
                  <a:srgbClr val="3333CC"/>
                </a:solidFill>
              </a:rPr>
              <a:t>Temperate Region</a:t>
            </a:r>
          </a:p>
          <a:p>
            <a:pPr marL="339725" indent="-338138" eaLnBrk="1" hangingPunct="1">
              <a:spcBef>
                <a:spcPts val="6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US" sz="2400" b="1" dirty="0"/>
              <a:t> </a:t>
            </a:r>
            <a:r>
              <a:rPr lang="en-US" sz="2400" b="1" dirty="0" smtClean="0"/>
              <a:t> </a:t>
            </a:r>
            <a:r>
              <a:rPr lang="en-US" sz="2400" dirty="0" err="1" smtClean="0"/>
              <a:t>Gaddi</a:t>
            </a:r>
            <a:r>
              <a:rPr lang="en-US" sz="2400" dirty="0"/>
              <a:t>, </a:t>
            </a:r>
            <a:r>
              <a:rPr lang="en-US" sz="2400" dirty="0" err="1"/>
              <a:t>Changthangi</a:t>
            </a:r>
            <a:r>
              <a:rPr lang="en-US" sz="2400" dirty="0"/>
              <a:t>, </a:t>
            </a:r>
            <a:r>
              <a:rPr lang="en-US" sz="2400" dirty="0" err="1"/>
              <a:t>Chegu</a:t>
            </a:r>
            <a:r>
              <a:rPr lang="en-US" sz="2400" dirty="0"/>
              <a:t> &amp; </a:t>
            </a:r>
            <a:r>
              <a:rPr lang="en-US" sz="2400" dirty="0" err="1" smtClean="0"/>
              <a:t>Shingari</a:t>
            </a:r>
            <a:r>
              <a:rPr lang="en-US" sz="2400" dirty="0" smtClean="0"/>
              <a:t> </a:t>
            </a:r>
            <a:endParaRPr lang="en-US" sz="2400" b="1" dirty="0" smtClean="0"/>
          </a:p>
        </p:txBody>
      </p:sp>
      <p:sp>
        <p:nvSpPr>
          <p:cNvPr id="4099" name="Rectangle 3"/>
          <p:cNvSpPr>
            <a:spLocks noGrp="1" noChangeArrowheads="1"/>
          </p:cNvSpPr>
          <p:nvPr>
            <p:ph type="body" idx="2"/>
          </p:nvPr>
        </p:nvSpPr>
        <p:spPr>
          <a:xfrm>
            <a:off x="4953000" y="1556792"/>
            <a:ext cx="3733800" cy="1447800"/>
          </a:xfrm>
          <a:solidFill>
            <a:srgbClr val="99CC00"/>
          </a:solidFill>
          <a:effectLst>
            <a:outerShdw dist="17819" dir="2700000" algn="ctr" rotWithShape="0">
              <a:srgbClr val="808080">
                <a:alpha val="50027"/>
              </a:srgbClr>
            </a:outerShdw>
          </a:effectLst>
        </p:spPr>
        <p:txBody>
          <a:bodyPr/>
          <a:lstStyle/>
          <a:p>
            <a:pPr indent="-341313" algn="ctr" eaLnBrk="1" hangingPunct="1">
              <a:spcBef>
                <a:spcPts val="7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solidFill>
                  <a:srgbClr val="3333CC"/>
                </a:solidFill>
              </a:rPr>
              <a:t>North-Western Region</a:t>
            </a:r>
          </a:p>
          <a:p>
            <a:pPr indent="-341313" algn="ctr" eaLnBrk="1" hangingPunct="1">
              <a:spcBef>
                <a:spcPts val="7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a:t>Jamunapari, </a:t>
            </a:r>
            <a:r>
              <a:rPr lang="en-US" sz="2400" dirty="0" err="1"/>
              <a:t>Beetal</a:t>
            </a:r>
            <a:r>
              <a:rPr lang="en-US" sz="2400" dirty="0"/>
              <a:t> </a:t>
            </a:r>
          </a:p>
        </p:txBody>
      </p:sp>
      <p:sp>
        <p:nvSpPr>
          <p:cNvPr id="8" name="TextBox 7"/>
          <p:cNvSpPr txBox="1"/>
          <p:nvPr/>
        </p:nvSpPr>
        <p:spPr>
          <a:xfrm>
            <a:off x="510952" y="3284984"/>
            <a:ext cx="3832448" cy="1477328"/>
          </a:xfrm>
          <a:prstGeom prst="rect">
            <a:avLst/>
          </a:prstGeom>
          <a:solidFill>
            <a:srgbClr val="9999FF"/>
          </a:solidFill>
        </p:spPr>
        <p:txBody>
          <a:bodyPr wrap="square">
            <a:spAutoFit/>
          </a:bodyPr>
          <a:lstStyle/>
          <a:p>
            <a:pPr algn="ctr">
              <a:defRPr/>
            </a:pPr>
            <a:r>
              <a:rPr lang="en-US" sz="2400" b="1" dirty="0" smtClean="0">
                <a:solidFill>
                  <a:srgbClr val="3333CC"/>
                </a:solidFill>
              </a:rPr>
              <a:t>Southern Region</a:t>
            </a:r>
            <a:endParaRPr lang="en-US" sz="2000" b="1" dirty="0" smtClean="0">
              <a:solidFill>
                <a:srgbClr val="3333CC"/>
              </a:solidFill>
            </a:endParaRPr>
          </a:p>
          <a:p>
            <a:pPr algn="ctr">
              <a:defRPr/>
            </a:pPr>
            <a:r>
              <a:rPr lang="en-US" sz="2400" dirty="0" err="1"/>
              <a:t>Osmanabadi</a:t>
            </a:r>
            <a:r>
              <a:rPr lang="en-US" sz="2400" dirty="0"/>
              <a:t>, </a:t>
            </a:r>
            <a:r>
              <a:rPr lang="en-US" sz="2400" dirty="0" err="1"/>
              <a:t>Malabari</a:t>
            </a:r>
            <a:r>
              <a:rPr lang="en-US" sz="2400" dirty="0"/>
              <a:t>, </a:t>
            </a:r>
            <a:r>
              <a:rPr lang="en-US" sz="2400" dirty="0" err="1"/>
              <a:t>Sangamneri</a:t>
            </a:r>
            <a:endParaRPr lang="en-US" sz="2400" dirty="0"/>
          </a:p>
          <a:p>
            <a:pPr algn="ctr">
              <a:defRPr/>
            </a:pPr>
            <a:endParaRPr lang="en-US" dirty="0">
              <a:solidFill>
                <a:schemeClr val="tx1">
                  <a:lumMod val="75000"/>
                  <a:lumOff val="25000"/>
                </a:schemeClr>
              </a:solidFill>
            </a:endParaRPr>
          </a:p>
        </p:txBody>
      </p:sp>
      <p:sp>
        <p:nvSpPr>
          <p:cNvPr id="9" name="TextBox 8"/>
          <p:cNvSpPr txBox="1"/>
          <p:nvPr/>
        </p:nvSpPr>
        <p:spPr>
          <a:xfrm>
            <a:off x="5004048" y="3429000"/>
            <a:ext cx="3672408" cy="1754326"/>
          </a:xfrm>
          <a:prstGeom prst="rect">
            <a:avLst/>
          </a:prstGeom>
          <a:solidFill>
            <a:srgbClr val="FFFF66"/>
          </a:solidFill>
        </p:spPr>
        <p:txBody>
          <a:bodyPr wrap="square">
            <a:spAutoFit/>
          </a:bodyPr>
          <a:lstStyle/>
          <a:p>
            <a:pPr algn="ctr">
              <a:defRPr/>
            </a:pPr>
            <a:r>
              <a:rPr lang="en-US" sz="2800" b="1" dirty="0">
                <a:solidFill>
                  <a:srgbClr val="00B050"/>
                </a:solidFill>
              </a:rPr>
              <a:t>Western </a:t>
            </a:r>
            <a:r>
              <a:rPr lang="en-US" sz="2800" b="1" dirty="0" smtClean="0">
                <a:solidFill>
                  <a:srgbClr val="00B050"/>
                </a:solidFill>
              </a:rPr>
              <a:t>Region</a:t>
            </a:r>
          </a:p>
          <a:p>
            <a:pPr algn="ctr">
              <a:defRPr/>
            </a:pPr>
            <a:r>
              <a:rPr lang="en-US" sz="2400" dirty="0" smtClean="0"/>
              <a:t>Sirohi</a:t>
            </a:r>
            <a:r>
              <a:rPr lang="en-US" sz="2400" dirty="0"/>
              <a:t>, </a:t>
            </a:r>
            <a:r>
              <a:rPr lang="en-US" sz="2400" dirty="0" err="1"/>
              <a:t>Barbari</a:t>
            </a:r>
            <a:r>
              <a:rPr lang="en-US" sz="2400" dirty="0"/>
              <a:t>, </a:t>
            </a:r>
            <a:r>
              <a:rPr lang="en-US" sz="2400" dirty="0" err="1"/>
              <a:t>Kutchi</a:t>
            </a:r>
            <a:r>
              <a:rPr lang="en-US" dirty="0" smtClean="0"/>
              <a:t>,</a:t>
            </a:r>
            <a:r>
              <a:rPr lang="en-US" sz="2800" dirty="0" smtClean="0"/>
              <a:t>, </a:t>
            </a:r>
            <a:r>
              <a:rPr lang="en-US" sz="2400" dirty="0" err="1"/>
              <a:t>Mehasana</a:t>
            </a:r>
            <a:r>
              <a:rPr lang="en-US" sz="2000" dirty="0"/>
              <a:t>, </a:t>
            </a:r>
            <a:r>
              <a:rPr lang="en-US" sz="2400" dirty="0" err="1"/>
              <a:t>Zalawadi</a:t>
            </a:r>
            <a:r>
              <a:rPr lang="en-US" sz="2400" dirty="0"/>
              <a:t> </a:t>
            </a:r>
            <a:r>
              <a:rPr lang="en-US" sz="2400" dirty="0" smtClean="0"/>
              <a:t> </a:t>
            </a:r>
            <a:r>
              <a:rPr lang="en-US" sz="2400" dirty="0" err="1" smtClean="0"/>
              <a:t>Surti</a:t>
            </a:r>
            <a:r>
              <a:rPr lang="en-US" sz="2400" dirty="0" smtClean="0"/>
              <a:t> &amp; </a:t>
            </a:r>
            <a:r>
              <a:rPr lang="en-US" sz="2400" b="1" dirty="0">
                <a:solidFill>
                  <a:srgbClr val="FF0000"/>
                </a:solidFill>
                <a:effectLst>
                  <a:outerShdw blurRad="38100" dist="38100" dir="2700000" algn="tl">
                    <a:srgbClr val="000000">
                      <a:alpha val="43137"/>
                    </a:srgbClr>
                  </a:outerShdw>
                </a:effectLst>
              </a:rPr>
              <a:t>Marwari</a:t>
            </a:r>
            <a:endParaRPr lang="en-US" sz="2400" dirty="0">
              <a:solidFill>
                <a:schemeClr val="tx1">
                  <a:lumMod val="75000"/>
                  <a:lumOff val="25000"/>
                </a:schemeClr>
              </a:solidFill>
            </a:endParaRPr>
          </a:p>
        </p:txBody>
      </p:sp>
      <p:sp>
        <p:nvSpPr>
          <p:cNvPr id="11" name="Rectangle 10"/>
          <p:cNvSpPr/>
          <p:nvPr/>
        </p:nvSpPr>
        <p:spPr>
          <a:xfrm>
            <a:off x="4479032" y="2222862"/>
            <a:ext cx="381000" cy="2862322"/>
          </a:xfrm>
          <a:prstGeom prst="rect">
            <a:avLst/>
          </a:prstGeom>
          <a:solidFill>
            <a:schemeClr val="accent2">
              <a:lumMod val="75000"/>
            </a:schemeClr>
          </a:solidFill>
        </p:spPr>
        <p:txBody>
          <a:bodyPr>
            <a:spAutoFit/>
          </a:bodyPr>
          <a:lstStyle/>
          <a:p>
            <a:pPr algn="ctr">
              <a:defRPr/>
            </a:pPr>
            <a:r>
              <a:rPr lang="en-US" dirty="0" smtClean="0">
                <a:solidFill>
                  <a:schemeClr val="accent3"/>
                </a:solidFill>
              </a:rPr>
              <a:t>GOAT</a:t>
            </a:r>
          </a:p>
          <a:p>
            <a:pPr algn="ctr">
              <a:defRPr/>
            </a:pPr>
            <a:endParaRPr lang="en-US" dirty="0">
              <a:solidFill>
                <a:schemeClr val="accent3"/>
              </a:solidFill>
            </a:endParaRPr>
          </a:p>
          <a:p>
            <a:pPr algn="ctr">
              <a:defRPr/>
            </a:pPr>
            <a:r>
              <a:rPr lang="en-US" dirty="0" smtClean="0">
                <a:solidFill>
                  <a:schemeClr val="accent3"/>
                </a:solidFill>
              </a:rPr>
              <a:t>BREED</a:t>
            </a:r>
            <a:endParaRPr lang="en-US" dirty="0">
              <a:solidFill>
                <a:schemeClr val="accent3"/>
              </a:solidFill>
            </a:endParaRPr>
          </a:p>
        </p:txBody>
      </p:sp>
      <p:sp>
        <p:nvSpPr>
          <p:cNvPr id="13" name="TextBox 12"/>
          <p:cNvSpPr txBox="1"/>
          <p:nvPr/>
        </p:nvSpPr>
        <p:spPr>
          <a:xfrm>
            <a:off x="510952" y="5013176"/>
            <a:ext cx="3832448" cy="1354217"/>
          </a:xfrm>
          <a:prstGeom prst="rect">
            <a:avLst/>
          </a:prstGeom>
          <a:solidFill>
            <a:srgbClr val="7030A0"/>
          </a:solidFill>
        </p:spPr>
        <p:txBody>
          <a:bodyPr wrap="square">
            <a:spAutoFit/>
          </a:bodyPr>
          <a:lstStyle/>
          <a:p>
            <a:pPr algn="ctr">
              <a:defRPr/>
            </a:pPr>
            <a:r>
              <a:rPr lang="en-US" sz="2800" b="1" dirty="0">
                <a:solidFill>
                  <a:schemeClr val="accent3"/>
                </a:solidFill>
              </a:rPr>
              <a:t>Eastern </a:t>
            </a:r>
            <a:r>
              <a:rPr lang="en-US" sz="2800" b="1" dirty="0" smtClean="0">
                <a:solidFill>
                  <a:schemeClr val="accent3"/>
                </a:solidFill>
              </a:rPr>
              <a:t>Region</a:t>
            </a:r>
          </a:p>
          <a:p>
            <a:pPr algn="ctr">
              <a:defRPr/>
            </a:pPr>
            <a:endParaRPr lang="en-US" b="1" dirty="0" smtClean="0">
              <a:solidFill>
                <a:schemeClr val="accent3"/>
              </a:solidFill>
            </a:endParaRPr>
          </a:p>
          <a:p>
            <a:pPr algn="ctr">
              <a:defRPr/>
            </a:pPr>
            <a:r>
              <a:rPr lang="en-US" dirty="0">
                <a:solidFill>
                  <a:schemeClr val="bg1">
                    <a:lumMod val="85000"/>
                  </a:schemeClr>
                </a:solidFill>
              </a:rPr>
              <a:t>Bengal, </a:t>
            </a:r>
            <a:r>
              <a:rPr lang="en-US" dirty="0" err="1">
                <a:solidFill>
                  <a:schemeClr val="bg1">
                    <a:lumMod val="85000"/>
                  </a:schemeClr>
                </a:solidFill>
              </a:rPr>
              <a:t>Ganjam</a:t>
            </a:r>
            <a:r>
              <a:rPr lang="en-US" dirty="0">
                <a:solidFill>
                  <a:schemeClr val="bg1">
                    <a:lumMod val="85000"/>
                  </a:schemeClr>
                </a:solidFill>
              </a:rPr>
              <a:t>, Assam Hill &amp; </a:t>
            </a:r>
            <a:r>
              <a:rPr lang="en-US" dirty="0" err="1">
                <a:solidFill>
                  <a:schemeClr val="bg1">
                    <a:lumMod val="85000"/>
                  </a:schemeClr>
                </a:solidFill>
              </a:rPr>
              <a:t>Jakharana</a:t>
            </a:r>
            <a:r>
              <a:rPr lang="en-US" dirty="0">
                <a:solidFill>
                  <a:schemeClr val="bg1">
                    <a:lumMod val="85000"/>
                  </a:schemeClr>
                </a:solidFill>
              </a:rPr>
              <a:t> </a:t>
            </a:r>
            <a:endParaRPr lang="en-US" b="1" dirty="0">
              <a:solidFill>
                <a:schemeClr val="bg1">
                  <a:lumMod val="85000"/>
                </a:schemeClr>
              </a:solidFill>
            </a:endParaRPr>
          </a:p>
        </p:txBody>
      </p:sp>
      <p:sp>
        <p:nvSpPr>
          <p:cNvPr id="14" name="TextBox 13"/>
          <p:cNvSpPr txBox="1"/>
          <p:nvPr/>
        </p:nvSpPr>
        <p:spPr>
          <a:xfrm>
            <a:off x="4682108" y="5662989"/>
            <a:ext cx="4210372" cy="923330"/>
          </a:xfrm>
          <a:prstGeom prst="rect">
            <a:avLst/>
          </a:prstGeom>
          <a:solidFill>
            <a:srgbClr val="008000"/>
          </a:solidFill>
        </p:spPr>
        <p:txBody>
          <a:bodyPr wrap="square">
            <a:spAutoFit/>
          </a:bodyPr>
          <a:lstStyle/>
          <a:p>
            <a:pPr algn="ctr">
              <a:defRPr/>
            </a:pPr>
            <a:r>
              <a:rPr lang="en-IN" dirty="0">
                <a:solidFill>
                  <a:schemeClr val="accent3"/>
                </a:solidFill>
              </a:rPr>
              <a:t> Assessment of genetic variability in Marwari breed of Indian meat goat using microsatellite DNA</a:t>
            </a:r>
            <a:endParaRPr lang="en-US" dirty="0">
              <a:solidFill>
                <a:schemeClr val="accent3"/>
              </a:solidFill>
            </a:endParaRPr>
          </a:p>
        </p:txBody>
      </p:sp>
      <p:sp>
        <p:nvSpPr>
          <p:cNvPr id="10254" name="Down Arrow 15"/>
          <p:cNvSpPr>
            <a:spLocks noChangeArrowheads="1"/>
          </p:cNvSpPr>
          <p:nvPr/>
        </p:nvSpPr>
        <p:spPr bwMode="auto">
          <a:xfrm>
            <a:off x="6652260" y="5216624"/>
            <a:ext cx="228600" cy="228600"/>
          </a:xfrm>
          <a:prstGeom prst="downArrow">
            <a:avLst>
              <a:gd name="adj1" fmla="val 50000"/>
              <a:gd name="adj2" fmla="val 50000"/>
            </a:avLst>
          </a:prstGeom>
          <a:solidFill>
            <a:srgbClr val="00B8FF"/>
          </a:solidFill>
          <a:ln w="9525" algn="ctr">
            <a:solidFill>
              <a:schemeClr val="tx1"/>
            </a:solidFill>
            <a:round/>
            <a:headEnd/>
            <a:tailEnd/>
          </a:ln>
        </p:spPr>
        <p:txBody>
          <a:bodyPr/>
          <a:lstStyle/>
          <a:p>
            <a:endParaRPr lang="en-US"/>
          </a:p>
        </p:txBody>
      </p:sp>
      <p:sp>
        <p:nvSpPr>
          <p:cNvPr id="10255" name="Down Arrow 20"/>
          <p:cNvSpPr>
            <a:spLocks noChangeArrowheads="1"/>
          </p:cNvSpPr>
          <p:nvPr/>
        </p:nvSpPr>
        <p:spPr bwMode="auto">
          <a:xfrm>
            <a:off x="6614160" y="980728"/>
            <a:ext cx="304800" cy="533400"/>
          </a:xfrm>
          <a:prstGeom prst="downArrow">
            <a:avLst>
              <a:gd name="adj1" fmla="val 50000"/>
              <a:gd name="adj2" fmla="val 49997"/>
            </a:avLst>
          </a:prstGeom>
          <a:solidFill>
            <a:srgbClr val="00B8FF"/>
          </a:solidFill>
          <a:ln w="9525" algn="ctr">
            <a:solidFill>
              <a:schemeClr val="tx1"/>
            </a:solidFill>
            <a:round/>
            <a:headEnd/>
            <a:tailEnd/>
          </a:ln>
        </p:spPr>
        <p:txBody>
          <a:bodyPr/>
          <a:lstStyle/>
          <a:p>
            <a:endParaRPr lang="en-US"/>
          </a:p>
        </p:txBody>
      </p:sp>
      <p:sp>
        <p:nvSpPr>
          <p:cNvPr id="10256" name="Down Arrow 21"/>
          <p:cNvSpPr>
            <a:spLocks noChangeArrowheads="1"/>
          </p:cNvSpPr>
          <p:nvPr/>
        </p:nvSpPr>
        <p:spPr bwMode="auto">
          <a:xfrm>
            <a:off x="2209800" y="980728"/>
            <a:ext cx="304800" cy="457200"/>
          </a:xfrm>
          <a:prstGeom prst="downArrow">
            <a:avLst>
              <a:gd name="adj1" fmla="val 50000"/>
              <a:gd name="adj2" fmla="val 50000"/>
            </a:avLst>
          </a:prstGeom>
          <a:solidFill>
            <a:srgbClr val="00B8FF"/>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2595681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3848" y="908720"/>
            <a:ext cx="2680026" cy="1908338"/>
          </a:xfrm>
        </p:spPr>
      </p:pic>
      <p:sp>
        <p:nvSpPr>
          <p:cNvPr id="99331" name="Text Box 1027"/>
          <p:cNvSpPr txBox="1">
            <a:spLocks noChangeArrowheads="1"/>
          </p:cNvSpPr>
          <p:nvPr/>
        </p:nvSpPr>
        <p:spPr bwMode="auto">
          <a:xfrm>
            <a:off x="1" y="260648"/>
            <a:ext cx="9079160" cy="415498"/>
          </a:xfrm>
          <a:prstGeom prst="rect">
            <a:avLst/>
          </a:prstGeom>
          <a:noFill/>
          <a:ln w="9525">
            <a:noFill/>
            <a:miter lim="800000"/>
            <a:headEnd/>
            <a:tailEnd/>
          </a:ln>
          <a:effectLst/>
        </p:spPr>
        <p:txBody>
          <a:bodyPr wrap="square">
            <a:spAutoFit/>
          </a:bodyPr>
          <a:lstStyle/>
          <a:p>
            <a:pPr algn="ctr">
              <a:defRPr/>
            </a:pPr>
            <a:r>
              <a:rPr lang="en-US" sz="2100" b="1" dirty="0">
                <a:solidFill>
                  <a:srgbClr val="0070C0"/>
                </a:solidFill>
              </a:rPr>
              <a:t>Journey for survival and co-existence--- Looking beyond Boundaries</a:t>
            </a:r>
          </a:p>
        </p:txBody>
      </p:sp>
      <p:pic>
        <p:nvPicPr>
          <p:cNvPr id="9" name="Picture 1"/>
          <p:cNvPicPr>
            <a:picLocks noChangeAspect="1" noChangeArrowheads="1"/>
          </p:cNvPicPr>
          <p:nvPr/>
        </p:nvPicPr>
        <p:blipFill>
          <a:blip r:embed="rId3"/>
          <a:srcRect/>
          <a:stretch>
            <a:fillRect/>
          </a:stretch>
        </p:blipFill>
        <p:spPr bwMode="auto">
          <a:xfrm>
            <a:off x="6300193" y="908720"/>
            <a:ext cx="2520280" cy="1884916"/>
          </a:xfrm>
          <a:prstGeom prst="rect">
            <a:avLst/>
          </a:prstGeom>
          <a:noFill/>
          <a:ln w="9525">
            <a:noFill/>
            <a:miter lim="800000"/>
            <a:headEnd/>
            <a:tailEnd/>
          </a:ln>
          <a:effectLst/>
        </p:spPr>
      </p:pic>
      <p:pic>
        <p:nvPicPr>
          <p:cNvPr id="2" name="Picture 1"/>
          <p:cNvPicPr>
            <a:picLocks noChangeAspect="1"/>
          </p:cNvPicPr>
          <p:nvPr/>
        </p:nvPicPr>
        <p:blipFill>
          <a:blip r:embed="rId4"/>
          <a:stretch>
            <a:fillRect/>
          </a:stretch>
        </p:blipFill>
        <p:spPr>
          <a:xfrm>
            <a:off x="251520" y="980728"/>
            <a:ext cx="2574230" cy="1839717"/>
          </a:xfrm>
          <a:prstGeom prst="rect">
            <a:avLst/>
          </a:prstGeom>
        </p:spPr>
      </p:pic>
      <p:pic>
        <p:nvPicPr>
          <p:cNvPr id="7" name="Picture 4"/>
          <p:cNvPicPr>
            <a:picLocks noChangeAspect="1" noChangeArrowheads="1"/>
          </p:cNvPicPr>
          <p:nvPr/>
        </p:nvPicPr>
        <p:blipFill>
          <a:blip r:embed="rId5"/>
          <a:srcRect/>
          <a:stretch>
            <a:fillRect/>
          </a:stretch>
        </p:blipFill>
        <p:spPr bwMode="auto">
          <a:xfrm>
            <a:off x="6324195" y="2996952"/>
            <a:ext cx="2496277" cy="1872208"/>
          </a:xfrm>
          <a:prstGeom prst="rect">
            <a:avLst/>
          </a:prstGeom>
          <a:noFill/>
          <a:ln w="9525" cap="flat" cmpd="sng" algn="ctr">
            <a:noFill/>
            <a:prstDash val="solid"/>
            <a:miter lim="800000"/>
            <a:headEnd/>
            <a:tailEnd/>
          </a:ln>
          <a:effectLst/>
        </p:spPr>
      </p:pic>
      <p:pic>
        <p:nvPicPr>
          <p:cNvPr id="3" name="Picture 2"/>
          <p:cNvPicPr>
            <a:picLocks noChangeAspect="1"/>
          </p:cNvPicPr>
          <p:nvPr/>
        </p:nvPicPr>
        <p:blipFill>
          <a:blip r:embed="rId6"/>
          <a:stretch>
            <a:fillRect/>
          </a:stretch>
        </p:blipFill>
        <p:spPr>
          <a:xfrm>
            <a:off x="179796" y="2996952"/>
            <a:ext cx="2676376" cy="1828959"/>
          </a:xfrm>
          <a:prstGeom prst="rect">
            <a:avLst/>
          </a:prstGeom>
        </p:spPr>
      </p:pic>
      <p:pic>
        <p:nvPicPr>
          <p:cNvPr id="4" name="Picture 3"/>
          <p:cNvPicPr>
            <a:picLocks noChangeAspect="1"/>
          </p:cNvPicPr>
          <p:nvPr/>
        </p:nvPicPr>
        <p:blipFill>
          <a:blip r:embed="rId7"/>
          <a:stretch>
            <a:fillRect/>
          </a:stretch>
        </p:blipFill>
        <p:spPr>
          <a:xfrm>
            <a:off x="3203848" y="2996952"/>
            <a:ext cx="2680026" cy="1840514"/>
          </a:xfrm>
          <a:prstGeom prst="rect">
            <a:avLst/>
          </a:prstGeom>
        </p:spPr>
      </p:pic>
      <p:sp>
        <p:nvSpPr>
          <p:cNvPr id="5" name="TextBox 4"/>
          <p:cNvSpPr txBox="1"/>
          <p:nvPr/>
        </p:nvSpPr>
        <p:spPr>
          <a:xfrm>
            <a:off x="3131840" y="5085184"/>
            <a:ext cx="5688632" cy="1754326"/>
          </a:xfrm>
          <a:prstGeom prst="rect">
            <a:avLst/>
          </a:prstGeom>
          <a:noFill/>
        </p:spPr>
        <p:txBody>
          <a:bodyPr wrap="square" rtlCol="0">
            <a:spAutoFit/>
          </a:bodyPr>
          <a:lstStyle/>
          <a:p>
            <a:r>
              <a:rPr lang="en-IN" b="1" dirty="0">
                <a:solidFill>
                  <a:srgbClr val="D16615"/>
                </a:solidFill>
              </a:rPr>
              <a:t>Children normally herd goats, while their day-to-day management and the care of young stock usually fall to </a:t>
            </a:r>
            <a:r>
              <a:rPr lang="en-IN" b="1" dirty="0" smtClean="0">
                <a:solidFill>
                  <a:srgbClr val="D16615"/>
                </a:solidFill>
              </a:rPr>
              <a:t>women.</a:t>
            </a:r>
          </a:p>
          <a:p>
            <a:r>
              <a:rPr lang="en-IN" dirty="0"/>
              <a:t>Women, children and old men together contributed 77-92% of </a:t>
            </a:r>
            <a:r>
              <a:rPr lang="en-IN" dirty="0" err="1"/>
              <a:t>labor</a:t>
            </a:r>
            <a:r>
              <a:rPr lang="en-IN" dirty="0"/>
              <a:t> requirements in goat rearing. Women alone contributed 32-55% to it (census of India, 2010</a:t>
            </a:r>
            <a:endParaRPr lang="en-IN" b="1" dirty="0"/>
          </a:p>
        </p:txBody>
      </p:sp>
      <p:pic>
        <p:nvPicPr>
          <p:cNvPr id="6" name="Picture 5"/>
          <p:cNvPicPr>
            <a:picLocks noChangeAspect="1"/>
          </p:cNvPicPr>
          <p:nvPr/>
        </p:nvPicPr>
        <p:blipFill>
          <a:blip r:embed="rId8"/>
          <a:stretch>
            <a:fillRect/>
          </a:stretch>
        </p:blipFill>
        <p:spPr>
          <a:xfrm>
            <a:off x="143628" y="4985626"/>
            <a:ext cx="2748711" cy="1827750"/>
          </a:xfrm>
          <a:prstGeom prst="rect">
            <a:avLst/>
          </a:prstGeom>
        </p:spPr>
      </p:pic>
    </p:spTree>
    <p:extLst>
      <p:ext uri="{BB962C8B-B14F-4D97-AF65-F5344CB8AC3E}">
        <p14:creationId xmlns:p14="http://schemas.microsoft.com/office/powerpoint/2010/main" val="383633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4294967295"/>
          </p:nvPr>
        </p:nvSpPr>
        <p:spPr>
          <a:xfrm>
            <a:off x="7010400" y="6613525"/>
            <a:ext cx="21336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933D71-CE5E-43F4-8DDD-0C0F74FB4902}" type="slidenum">
              <a:rPr lang="en-US" smtClean="0"/>
              <a:pPr eaLnBrk="1" hangingPunct="1"/>
              <a:t>8</a:t>
            </a:fld>
            <a:endParaRPr lang="en-US" smtClean="0"/>
          </a:p>
        </p:txBody>
      </p:sp>
      <p:sp>
        <p:nvSpPr>
          <p:cNvPr id="18435" name="Rectangle 7"/>
          <p:cNvSpPr>
            <a:spLocks noGrp="1" noChangeArrowheads="1"/>
          </p:cNvSpPr>
          <p:nvPr>
            <p:ph type="body" idx="1"/>
          </p:nvPr>
        </p:nvSpPr>
        <p:spPr>
          <a:xfrm>
            <a:off x="161701" y="549274"/>
            <a:ext cx="5890071" cy="6308725"/>
          </a:xfrm>
          <a:noFill/>
        </p:spPr>
        <p:txBody>
          <a:bodyPr/>
          <a:lstStyle/>
          <a:p>
            <a:pPr marL="533400" indent="-533400" eaLnBrk="1" hangingPunct="1">
              <a:lnSpc>
                <a:spcPct val="80000"/>
              </a:lnSpc>
              <a:spcAft>
                <a:spcPts val="600"/>
              </a:spcAft>
              <a:buFont typeface="Wingdings" pitchFamily="2" charset="2"/>
              <a:buChar char="Ø"/>
            </a:pPr>
            <a:r>
              <a:rPr lang="en-US" sz="2100" dirty="0" smtClean="0">
                <a:solidFill>
                  <a:srgbClr val="A50021"/>
                </a:solidFill>
              </a:rPr>
              <a:t>Home Tract</a:t>
            </a:r>
            <a:r>
              <a:rPr lang="en-US" sz="2100" dirty="0" smtClean="0">
                <a:solidFill>
                  <a:srgbClr val="CC3300"/>
                </a:solidFill>
              </a:rPr>
              <a:t> : </a:t>
            </a:r>
            <a:r>
              <a:rPr lang="en-US" sz="2100" dirty="0" smtClean="0">
                <a:solidFill>
                  <a:srgbClr val="0000FF"/>
                </a:solidFill>
              </a:rPr>
              <a:t>Bikaner, Jodhpur, </a:t>
            </a:r>
            <a:r>
              <a:rPr lang="en-US" sz="2100" dirty="0" err="1" smtClean="0">
                <a:solidFill>
                  <a:srgbClr val="0000FF"/>
                </a:solidFill>
              </a:rPr>
              <a:t>Jaisalmer</a:t>
            </a:r>
            <a:r>
              <a:rPr lang="en-US" sz="2100" dirty="0" smtClean="0">
                <a:solidFill>
                  <a:srgbClr val="0000FF"/>
                </a:solidFill>
              </a:rPr>
              <a:t>, </a:t>
            </a:r>
            <a:r>
              <a:rPr lang="en-US" sz="2100" dirty="0" err="1" smtClean="0">
                <a:solidFill>
                  <a:srgbClr val="0000FF"/>
                </a:solidFill>
              </a:rPr>
              <a:t>Barmer</a:t>
            </a:r>
            <a:r>
              <a:rPr lang="en-US" sz="2100" dirty="0" smtClean="0">
                <a:solidFill>
                  <a:srgbClr val="0000FF"/>
                </a:solidFill>
              </a:rPr>
              <a:t>, </a:t>
            </a:r>
            <a:r>
              <a:rPr lang="en-US" sz="2100" dirty="0" err="1" smtClean="0">
                <a:solidFill>
                  <a:srgbClr val="0000FF"/>
                </a:solidFill>
              </a:rPr>
              <a:t>Pali</a:t>
            </a:r>
            <a:r>
              <a:rPr lang="en-US" sz="2100" dirty="0" smtClean="0">
                <a:solidFill>
                  <a:srgbClr val="0000FF"/>
                </a:solidFill>
              </a:rPr>
              <a:t> and </a:t>
            </a:r>
            <a:r>
              <a:rPr lang="en-US" sz="2100" dirty="0" err="1" smtClean="0">
                <a:solidFill>
                  <a:srgbClr val="0000FF"/>
                </a:solidFill>
              </a:rPr>
              <a:t>Nagour</a:t>
            </a:r>
            <a:r>
              <a:rPr lang="en-US" sz="2100" dirty="0" smtClean="0">
                <a:solidFill>
                  <a:srgbClr val="0000FF"/>
                </a:solidFill>
              </a:rPr>
              <a:t> districts.</a:t>
            </a:r>
          </a:p>
          <a:p>
            <a:pPr marL="533400" indent="-533400" eaLnBrk="1" hangingPunct="1">
              <a:lnSpc>
                <a:spcPct val="80000"/>
              </a:lnSpc>
              <a:buFont typeface="Wingdings" pitchFamily="2" charset="2"/>
              <a:buChar char="Ø"/>
            </a:pPr>
            <a:r>
              <a:rPr lang="en-US" sz="2100" dirty="0" smtClean="0">
                <a:solidFill>
                  <a:srgbClr val="A50021"/>
                </a:solidFill>
              </a:rPr>
              <a:t>Utility </a:t>
            </a:r>
            <a:r>
              <a:rPr lang="en-US" sz="2100" dirty="0" smtClean="0">
                <a:solidFill>
                  <a:srgbClr val="CC3300"/>
                </a:solidFill>
              </a:rPr>
              <a:t>: </a:t>
            </a:r>
            <a:r>
              <a:rPr lang="en-US" sz="2100" dirty="0" smtClean="0">
                <a:solidFill>
                  <a:srgbClr val="0000FF"/>
                </a:solidFill>
              </a:rPr>
              <a:t>Meat and Milk</a:t>
            </a:r>
            <a:r>
              <a:rPr lang="en-US" sz="2100" dirty="0" smtClean="0">
                <a:solidFill>
                  <a:srgbClr val="6600FF"/>
                </a:solidFill>
              </a:rPr>
              <a:t> </a:t>
            </a:r>
            <a:r>
              <a:rPr lang="en-US" sz="2100" dirty="0" smtClean="0">
                <a:solidFill>
                  <a:srgbClr val="CC3300"/>
                </a:solidFill>
              </a:rPr>
              <a:t>  </a:t>
            </a:r>
          </a:p>
          <a:p>
            <a:pPr marL="533400" indent="-533400" eaLnBrk="1" hangingPunct="1">
              <a:lnSpc>
                <a:spcPct val="80000"/>
              </a:lnSpc>
              <a:buFont typeface="Wingdings" pitchFamily="2" charset="2"/>
              <a:buChar char="Ø"/>
            </a:pPr>
            <a:r>
              <a:rPr lang="en-US" sz="2100" dirty="0" smtClean="0">
                <a:solidFill>
                  <a:srgbClr val="A50021"/>
                </a:solidFill>
              </a:rPr>
              <a:t>Morphology</a:t>
            </a:r>
            <a:r>
              <a:rPr lang="en-US" sz="2100" dirty="0" smtClean="0">
                <a:solidFill>
                  <a:srgbClr val="CC3300"/>
                </a:solidFill>
              </a:rPr>
              <a:t> : </a:t>
            </a:r>
            <a:r>
              <a:rPr lang="en-US" sz="2100" dirty="0" smtClean="0">
                <a:solidFill>
                  <a:srgbClr val="0000FF"/>
                </a:solidFill>
              </a:rPr>
              <a:t>Medium sized body, predominantly black with long hairs occasionally white or brown patches.  </a:t>
            </a:r>
            <a:endParaRPr lang="en-US" sz="2100" dirty="0" smtClean="0">
              <a:solidFill>
                <a:srgbClr val="6600FF"/>
              </a:solidFill>
            </a:endParaRPr>
          </a:p>
          <a:p>
            <a:pPr marL="533400" indent="-533400" eaLnBrk="1" hangingPunct="1">
              <a:lnSpc>
                <a:spcPct val="80000"/>
              </a:lnSpc>
              <a:buFont typeface="Wingdings" pitchFamily="2" charset="2"/>
              <a:buNone/>
            </a:pPr>
            <a:r>
              <a:rPr lang="en-US" sz="2100" dirty="0" smtClean="0">
                <a:solidFill>
                  <a:srgbClr val="6600FF"/>
                </a:solidFill>
              </a:rPr>
              <a:t>	</a:t>
            </a:r>
            <a:r>
              <a:rPr lang="en-US" sz="2100" dirty="0" smtClean="0">
                <a:solidFill>
                  <a:srgbClr val="A50021"/>
                </a:solidFill>
              </a:rPr>
              <a:t>Hair</a:t>
            </a:r>
            <a:r>
              <a:rPr lang="en-US" sz="2100" dirty="0" smtClean="0">
                <a:solidFill>
                  <a:srgbClr val="6600FF"/>
                </a:solidFill>
              </a:rPr>
              <a:t> : </a:t>
            </a:r>
            <a:r>
              <a:rPr lang="en-US" sz="2100" dirty="0" smtClean="0">
                <a:solidFill>
                  <a:srgbClr val="0000FF"/>
                </a:solidFill>
              </a:rPr>
              <a:t>Lustrous hair grows with 11 to 12 cm per annum.</a:t>
            </a:r>
          </a:p>
          <a:p>
            <a:pPr marL="533400" indent="-533400" eaLnBrk="1" hangingPunct="1">
              <a:lnSpc>
                <a:spcPct val="80000"/>
              </a:lnSpc>
              <a:buFont typeface="Wingdings" pitchFamily="2" charset="2"/>
              <a:buNone/>
            </a:pPr>
            <a:r>
              <a:rPr lang="en-US" sz="2100" dirty="0" smtClean="0">
                <a:solidFill>
                  <a:srgbClr val="0000FF"/>
                </a:solidFill>
              </a:rPr>
              <a:t> </a:t>
            </a:r>
            <a:r>
              <a:rPr lang="en-US" sz="2100" dirty="0" smtClean="0">
                <a:solidFill>
                  <a:srgbClr val="6600FF"/>
                </a:solidFill>
              </a:rPr>
              <a:t>	</a:t>
            </a:r>
            <a:r>
              <a:rPr lang="en-US" sz="2100" dirty="0" smtClean="0">
                <a:solidFill>
                  <a:srgbClr val="A50021"/>
                </a:solidFill>
              </a:rPr>
              <a:t>Horns</a:t>
            </a:r>
            <a:r>
              <a:rPr lang="en-US" sz="2100" dirty="0" smtClean="0">
                <a:solidFill>
                  <a:srgbClr val="6600FF"/>
                </a:solidFill>
              </a:rPr>
              <a:t>: </a:t>
            </a:r>
            <a:r>
              <a:rPr lang="en-US" sz="2100" dirty="0" smtClean="0">
                <a:solidFill>
                  <a:srgbClr val="0000FF"/>
                </a:solidFill>
              </a:rPr>
              <a:t>8.60  to 12.20 cm</a:t>
            </a:r>
            <a:r>
              <a:rPr lang="en-US" sz="2100" dirty="0" smtClean="0">
                <a:solidFill>
                  <a:srgbClr val="6600FF"/>
                </a:solidFill>
              </a:rPr>
              <a:t> long</a:t>
            </a:r>
            <a:r>
              <a:rPr lang="en-US" sz="2100" dirty="0" smtClean="0">
                <a:solidFill>
                  <a:srgbClr val="0000FF"/>
                </a:solidFill>
              </a:rPr>
              <a:t>, twisted, pointed and directed upwards and backwards </a:t>
            </a:r>
            <a:r>
              <a:rPr lang="en-US" sz="2100" dirty="0" smtClean="0">
                <a:solidFill>
                  <a:srgbClr val="6600FF"/>
                </a:solidFill>
              </a:rPr>
              <a:t> </a:t>
            </a:r>
          </a:p>
          <a:p>
            <a:pPr marL="533400" indent="-533400" eaLnBrk="1" hangingPunct="1">
              <a:lnSpc>
                <a:spcPct val="80000"/>
              </a:lnSpc>
              <a:buFont typeface="Wingdings" pitchFamily="2" charset="2"/>
              <a:buNone/>
            </a:pPr>
            <a:r>
              <a:rPr lang="en-US" sz="2100" dirty="0" smtClean="0">
                <a:solidFill>
                  <a:srgbClr val="6600FF"/>
                </a:solidFill>
              </a:rPr>
              <a:t>	</a:t>
            </a:r>
            <a:r>
              <a:rPr lang="en-US" sz="2100" dirty="0" smtClean="0">
                <a:solidFill>
                  <a:srgbClr val="A50021"/>
                </a:solidFill>
              </a:rPr>
              <a:t>Ears</a:t>
            </a:r>
            <a:r>
              <a:rPr lang="en-US" sz="2100" dirty="0" smtClean="0">
                <a:solidFill>
                  <a:srgbClr val="6600FF"/>
                </a:solidFill>
              </a:rPr>
              <a:t> : </a:t>
            </a:r>
            <a:r>
              <a:rPr lang="en-US" sz="2100" dirty="0" smtClean="0">
                <a:solidFill>
                  <a:srgbClr val="0000FF"/>
                </a:solidFill>
              </a:rPr>
              <a:t>12.58  to19.13 cm</a:t>
            </a:r>
            <a:r>
              <a:rPr lang="en-US" sz="2100" dirty="0" smtClean="0">
                <a:solidFill>
                  <a:srgbClr val="6600FF"/>
                </a:solidFill>
              </a:rPr>
              <a:t> l</a:t>
            </a:r>
            <a:r>
              <a:rPr lang="en-US" sz="2100" dirty="0" smtClean="0">
                <a:solidFill>
                  <a:srgbClr val="0000FF"/>
                </a:solidFill>
              </a:rPr>
              <a:t>ong hanging downwards.  </a:t>
            </a:r>
            <a:r>
              <a:rPr lang="en-US" sz="2100" dirty="0" smtClean="0">
                <a:solidFill>
                  <a:srgbClr val="6600FF"/>
                </a:solidFill>
              </a:rPr>
              <a:t>	</a:t>
            </a:r>
          </a:p>
          <a:p>
            <a:pPr marL="533400" indent="-533400" eaLnBrk="1" hangingPunct="1">
              <a:lnSpc>
                <a:spcPct val="50000"/>
              </a:lnSpc>
              <a:buFont typeface="Wingdings" pitchFamily="2" charset="2"/>
              <a:buChar char="Ø"/>
            </a:pPr>
            <a:r>
              <a:rPr lang="en-US" sz="2100" dirty="0" smtClean="0">
                <a:solidFill>
                  <a:srgbClr val="A50021"/>
                </a:solidFill>
              </a:rPr>
              <a:t>Body dimensions</a:t>
            </a:r>
          </a:p>
          <a:p>
            <a:pPr marL="0" indent="-533400" eaLnBrk="1" hangingPunct="1">
              <a:lnSpc>
                <a:spcPct val="100000"/>
              </a:lnSpc>
              <a:spcBef>
                <a:spcPts val="0"/>
              </a:spcBef>
              <a:spcAft>
                <a:spcPts val="0"/>
              </a:spcAft>
              <a:buFont typeface="Wingdings" pitchFamily="2" charset="2"/>
              <a:buNone/>
            </a:pPr>
            <a:r>
              <a:rPr lang="en-US" sz="2100" dirty="0" smtClean="0">
                <a:solidFill>
                  <a:srgbClr val="A50021"/>
                </a:solidFill>
              </a:rPr>
              <a:t>	 Height        : </a:t>
            </a:r>
            <a:r>
              <a:rPr lang="en-US" sz="2100" dirty="0" smtClean="0">
                <a:solidFill>
                  <a:srgbClr val="0000FF"/>
                </a:solidFill>
              </a:rPr>
              <a:t>60-80 cm   </a:t>
            </a:r>
            <a:r>
              <a:rPr lang="en-US" sz="2100" dirty="0" smtClean="0">
                <a:solidFill>
                  <a:srgbClr val="A50021"/>
                </a:solidFill>
              </a:rPr>
              <a:t>Length  : </a:t>
            </a:r>
            <a:r>
              <a:rPr lang="en-US" sz="2100" dirty="0" smtClean="0">
                <a:solidFill>
                  <a:srgbClr val="0000FF"/>
                </a:solidFill>
              </a:rPr>
              <a:t>40-67 cm</a:t>
            </a:r>
          </a:p>
          <a:p>
            <a:pPr marL="0" indent="-533400" eaLnBrk="1" hangingPunct="1">
              <a:lnSpc>
                <a:spcPct val="100000"/>
              </a:lnSpc>
              <a:spcBef>
                <a:spcPts val="0"/>
              </a:spcBef>
              <a:spcAft>
                <a:spcPts val="0"/>
              </a:spcAft>
              <a:buFont typeface="Wingdings" pitchFamily="2" charset="2"/>
              <a:buNone/>
            </a:pPr>
            <a:r>
              <a:rPr lang="en-US" sz="2100" dirty="0" smtClean="0">
                <a:solidFill>
                  <a:srgbClr val="A50021"/>
                </a:solidFill>
              </a:rPr>
              <a:t>	 Hearth girth: </a:t>
            </a:r>
            <a:r>
              <a:rPr lang="en-US" sz="2100" dirty="0" smtClean="0">
                <a:solidFill>
                  <a:srgbClr val="0000FF"/>
                </a:solidFill>
              </a:rPr>
              <a:t>68-80 cm </a:t>
            </a:r>
            <a:r>
              <a:rPr lang="en-US" sz="2100" dirty="0" smtClean="0">
                <a:solidFill>
                  <a:srgbClr val="A50021"/>
                </a:solidFill>
              </a:rPr>
              <a:t>Pouch girth: </a:t>
            </a:r>
            <a:r>
              <a:rPr lang="en-US" sz="2100" dirty="0" smtClean="0">
                <a:solidFill>
                  <a:srgbClr val="0000FF"/>
                </a:solidFill>
              </a:rPr>
              <a:t>70-88 cm</a:t>
            </a:r>
          </a:p>
          <a:p>
            <a:pPr marL="0" indent="-533400" eaLnBrk="1" hangingPunct="1">
              <a:lnSpc>
                <a:spcPct val="100000"/>
              </a:lnSpc>
              <a:spcBef>
                <a:spcPts val="0"/>
              </a:spcBef>
              <a:spcAft>
                <a:spcPts val="0"/>
              </a:spcAft>
              <a:buFont typeface="Wingdings" pitchFamily="2" charset="2"/>
              <a:buNone/>
            </a:pPr>
            <a:r>
              <a:rPr lang="en-US" sz="2100" dirty="0" smtClean="0">
                <a:solidFill>
                  <a:srgbClr val="0000FF"/>
                </a:solidFill>
              </a:rPr>
              <a:t>	 </a:t>
            </a:r>
            <a:r>
              <a:rPr lang="en-US" sz="2100" dirty="0" smtClean="0">
                <a:solidFill>
                  <a:srgbClr val="A50021"/>
                </a:solidFill>
              </a:rPr>
              <a:t>Adult</a:t>
            </a:r>
            <a:r>
              <a:rPr lang="en-US" sz="2100" dirty="0" smtClean="0">
                <a:solidFill>
                  <a:srgbClr val="0000FF"/>
                </a:solidFill>
              </a:rPr>
              <a:t> </a:t>
            </a:r>
            <a:r>
              <a:rPr lang="en-US" sz="2100" dirty="0" smtClean="0">
                <a:solidFill>
                  <a:srgbClr val="A50021"/>
                </a:solidFill>
              </a:rPr>
              <a:t>Wt.    : Male:</a:t>
            </a:r>
            <a:r>
              <a:rPr lang="en-US" sz="2100" dirty="0" smtClean="0">
                <a:solidFill>
                  <a:srgbClr val="0000FF"/>
                </a:solidFill>
              </a:rPr>
              <a:t>40-45 kg</a:t>
            </a:r>
            <a:r>
              <a:rPr lang="en-US" sz="2100" dirty="0" smtClean="0">
                <a:solidFill>
                  <a:srgbClr val="A50021"/>
                </a:solidFill>
              </a:rPr>
              <a:t> Female:</a:t>
            </a:r>
            <a:r>
              <a:rPr lang="en-US" sz="2100" dirty="0" smtClean="0">
                <a:solidFill>
                  <a:srgbClr val="0000FF"/>
                </a:solidFill>
              </a:rPr>
              <a:t>35-40 Kg</a:t>
            </a:r>
          </a:p>
          <a:p>
            <a:pPr marL="0" indent="-533400" eaLnBrk="1" hangingPunct="1">
              <a:lnSpc>
                <a:spcPct val="80000"/>
              </a:lnSpc>
              <a:spcBef>
                <a:spcPts val="600"/>
              </a:spcBef>
              <a:spcAft>
                <a:spcPts val="0"/>
              </a:spcAft>
              <a:buFont typeface="Wingdings" pitchFamily="2" charset="2"/>
              <a:buNone/>
            </a:pPr>
            <a:endParaRPr lang="en-US" sz="900" dirty="0" smtClean="0">
              <a:solidFill>
                <a:srgbClr val="0000FF"/>
              </a:solidFill>
            </a:endParaRPr>
          </a:p>
          <a:p>
            <a:pPr eaLnBrk="1" hangingPunct="1">
              <a:lnSpc>
                <a:spcPct val="80000"/>
              </a:lnSpc>
              <a:buFont typeface="Wingdings" pitchFamily="2" charset="2"/>
              <a:buChar char="Ø"/>
            </a:pPr>
            <a:r>
              <a:rPr lang="en-US" sz="2100" dirty="0" smtClean="0">
                <a:solidFill>
                  <a:srgbClr val="A50021"/>
                </a:solidFill>
              </a:rPr>
              <a:t>   Milk </a:t>
            </a:r>
            <a:r>
              <a:rPr lang="en-US" sz="2100" dirty="0">
                <a:solidFill>
                  <a:srgbClr val="A50021"/>
                </a:solidFill>
              </a:rPr>
              <a:t>yield </a:t>
            </a:r>
            <a:r>
              <a:rPr lang="en-US" sz="2100" dirty="0" smtClean="0">
                <a:solidFill>
                  <a:srgbClr val="0000FF"/>
                </a:solidFill>
              </a:rPr>
              <a:t>:</a:t>
            </a:r>
            <a:r>
              <a:rPr lang="en-US" sz="2400" dirty="0"/>
              <a:t> </a:t>
            </a:r>
            <a:r>
              <a:rPr lang="en-US" sz="2100" dirty="0">
                <a:solidFill>
                  <a:srgbClr val="0000FF"/>
                </a:solidFill>
              </a:rPr>
              <a:t>84±5.7 kg to 113±7.0 kg </a:t>
            </a:r>
            <a:endParaRPr lang="en-US" sz="2100" dirty="0" smtClean="0">
              <a:solidFill>
                <a:srgbClr val="0000FF"/>
              </a:solidFill>
            </a:endParaRPr>
          </a:p>
          <a:p>
            <a:pPr eaLnBrk="1" hangingPunct="1">
              <a:lnSpc>
                <a:spcPct val="80000"/>
              </a:lnSpc>
              <a:buFont typeface="Wingdings" pitchFamily="2" charset="2"/>
              <a:buChar char="Ø"/>
            </a:pPr>
            <a:r>
              <a:rPr lang="en-US" sz="2100" dirty="0">
                <a:solidFill>
                  <a:srgbClr val="0000FF"/>
                </a:solidFill>
              </a:rPr>
              <a:t> </a:t>
            </a:r>
            <a:r>
              <a:rPr lang="en-US" sz="2100" dirty="0" smtClean="0">
                <a:solidFill>
                  <a:srgbClr val="0000FF"/>
                </a:solidFill>
              </a:rPr>
              <a:t>  </a:t>
            </a:r>
            <a:r>
              <a:rPr lang="en-US" sz="2100" dirty="0">
                <a:solidFill>
                  <a:srgbClr val="A50021"/>
                </a:solidFill>
              </a:rPr>
              <a:t>Twinning</a:t>
            </a:r>
            <a:r>
              <a:rPr lang="en-US" sz="2100" dirty="0" smtClean="0">
                <a:solidFill>
                  <a:srgbClr val="0000FF"/>
                </a:solidFill>
              </a:rPr>
              <a:t> : 15-20 %</a:t>
            </a:r>
            <a:endParaRPr lang="en-US" sz="2100" dirty="0">
              <a:solidFill>
                <a:srgbClr val="0000FF"/>
              </a:solidFill>
            </a:endParaRPr>
          </a:p>
        </p:txBody>
      </p:sp>
      <p:sp>
        <p:nvSpPr>
          <p:cNvPr id="18436" name="Text Box 8"/>
          <p:cNvSpPr txBox="1">
            <a:spLocks noChangeArrowheads="1"/>
          </p:cNvSpPr>
          <p:nvPr/>
        </p:nvSpPr>
        <p:spPr bwMode="auto">
          <a:xfrm>
            <a:off x="498475" y="66675"/>
            <a:ext cx="5216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pPr>
            <a:r>
              <a:rPr lang="en-US" sz="3200" b="1">
                <a:solidFill>
                  <a:schemeClr val="tx2"/>
                </a:solidFill>
              </a:rPr>
              <a:t>Marwari Breed Characters</a:t>
            </a:r>
            <a:endParaRPr lang="en-US" sz="2400">
              <a:solidFill>
                <a:schemeClr val="tx2"/>
              </a:solidFill>
            </a:endParaRPr>
          </a:p>
        </p:txBody>
      </p:sp>
      <p:pic>
        <p:nvPicPr>
          <p:cNvPr id="1843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692696"/>
            <a:ext cx="2344648" cy="24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Photograph\Kalyansar Photo\goat.jpg"/>
          <p:cNvPicPr>
            <a:picLocks noChangeAspect="1" noChangeArrowheads="1"/>
          </p:cNvPicPr>
          <p:nvPr/>
        </p:nvPicPr>
        <p:blipFill>
          <a:blip r:embed="rId4" cstate="print"/>
          <a:srcRect/>
          <a:stretch>
            <a:fillRect/>
          </a:stretch>
        </p:blipFill>
        <p:spPr bwMode="auto">
          <a:xfrm>
            <a:off x="6372201" y="4005064"/>
            <a:ext cx="2438616" cy="2039768"/>
          </a:xfrm>
          <a:prstGeom prst="rect">
            <a:avLst/>
          </a:prstGeom>
          <a:noFill/>
        </p:spPr>
      </p:pic>
    </p:spTree>
    <p:extLst>
      <p:ext uri="{BB962C8B-B14F-4D97-AF65-F5344CB8AC3E}">
        <p14:creationId xmlns:p14="http://schemas.microsoft.com/office/powerpoint/2010/main" val="326443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888" y="1340768"/>
            <a:ext cx="8352928" cy="5416868"/>
          </a:xfrm>
          <a:prstGeom prst="rect">
            <a:avLst/>
          </a:prstGeom>
          <a:noFill/>
        </p:spPr>
        <p:txBody>
          <a:bodyPr wrap="square" rtlCol="0">
            <a:spAutoFit/>
          </a:bodyPr>
          <a:lstStyle/>
          <a:p>
            <a:pPr algn="just"/>
            <a:r>
              <a:rPr lang="en-IN" sz="2400" b="1" dirty="0">
                <a:solidFill>
                  <a:srgbClr val="0070C0"/>
                </a:solidFill>
              </a:rPr>
              <a:t>Materials and m</a:t>
            </a:r>
            <a:r>
              <a:rPr lang="en-IN" sz="2400" b="1" i="1" dirty="0">
                <a:solidFill>
                  <a:srgbClr val="0070C0"/>
                </a:solidFill>
              </a:rPr>
              <a:t>et</a:t>
            </a:r>
            <a:r>
              <a:rPr lang="en-IN" sz="2400" b="1" dirty="0">
                <a:solidFill>
                  <a:srgbClr val="0070C0"/>
                </a:solidFill>
              </a:rPr>
              <a:t>hods</a:t>
            </a:r>
            <a:endParaRPr lang="en-IN" sz="2400" dirty="0">
              <a:solidFill>
                <a:srgbClr val="0070C0"/>
              </a:solidFill>
            </a:endParaRPr>
          </a:p>
          <a:p>
            <a:pPr marL="342900" indent="-342900" algn="just">
              <a:buFont typeface="Wingdings" panose="05000000000000000000" pitchFamily="2" charset="2"/>
              <a:buChar char="ü"/>
            </a:pPr>
            <a:r>
              <a:rPr lang="en-IN" sz="2000" dirty="0" smtClean="0"/>
              <a:t>Blood </a:t>
            </a:r>
            <a:r>
              <a:rPr lang="en-IN" sz="2000" dirty="0"/>
              <a:t>samples were randomly collected from 146 genetically unrelated animals of Marwari goat from different villages of Bikaner districts of Rajasthan in line with </a:t>
            </a:r>
            <a:r>
              <a:rPr lang="en-IN" sz="2000" dirty="0" err="1"/>
              <a:t>MoDAD</a:t>
            </a:r>
            <a:r>
              <a:rPr lang="en-IN" sz="2000" dirty="0"/>
              <a:t> recommendations (FAO, 1998). </a:t>
            </a:r>
            <a:endParaRPr lang="en-IN" sz="2000" dirty="0" smtClean="0"/>
          </a:p>
          <a:p>
            <a:pPr marL="342900" indent="-342900" algn="just">
              <a:buFont typeface="Wingdings" panose="05000000000000000000" pitchFamily="2" charset="2"/>
              <a:buChar char="ü"/>
            </a:pPr>
            <a:r>
              <a:rPr lang="en-IN" sz="2000" dirty="0" smtClean="0">
                <a:solidFill>
                  <a:srgbClr val="D16615"/>
                </a:solidFill>
              </a:rPr>
              <a:t>Genomic </a:t>
            </a:r>
            <a:r>
              <a:rPr lang="en-IN" sz="2000" dirty="0">
                <a:solidFill>
                  <a:srgbClr val="D16615"/>
                </a:solidFill>
              </a:rPr>
              <a:t>DNA was extracted from whole blood using proteinase K digestion followed by standard phenol–chloroform extraction procedure at room temperature (</a:t>
            </a:r>
            <a:r>
              <a:rPr lang="en-IN" sz="2000" dirty="0" err="1">
                <a:solidFill>
                  <a:srgbClr val="D16615"/>
                </a:solidFill>
              </a:rPr>
              <a:t>Sambrook</a:t>
            </a:r>
            <a:r>
              <a:rPr lang="en-IN" sz="2000" dirty="0">
                <a:solidFill>
                  <a:srgbClr val="D16615"/>
                </a:solidFill>
              </a:rPr>
              <a:t> </a:t>
            </a:r>
            <a:r>
              <a:rPr lang="en-IN" sz="2000" i="1" dirty="0">
                <a:solidFill>
                  <a:srgbClr val="D16615"/>
                </a:solidFill>
              </a:rPr>
              <a:t>et al.</a:t>
            </a:r>
            <a:r>
              <a:rPr lang="en-IN" sz="2000" dirty="0">
                <a:solidFill>
                  <a:srgbClr val="D16615"/>
                </a:solidFill>
              </a:rPr>
              <a:t>, 2001) with few modifications. </a:t>
            </a:r>
            <a:endParaRPr lang="en-IN" sz="2000" dirty="0" smtClean="0">
              <a:solidFill>
                <a:srgbClr val="D16615"/>
              </a:solidFill>
            </a:endParaRPr>
          </a:p>
          <a:p>
            <a:pPr marL="342900" indent="-342900" algn="just">
              <a:buFont typeface="Wingdings" panose="05000000000000000000" pitchFamily="2" charset="2"/>
              <a:buChar char="ü"/>
            </a:pPr>
            <a:r>
              <a:rPr lang="en-IN" sz="2000" b="1" dirty="0">
                <a:solidFill>
                  <a:srgbClr val="7030A0"/>
                </a:solidFill>
              </a:rPr>
              <a:t>PCR-based microsatellite DNA </a:t>
            </a:r>
            <a:r>
              <a:rPr lang="en-IN" sz="2000" b="1" dirty="0" smtClean="0">
                <a:solidFill>
                  <a:srgbClr val="7030A0"/>
                </a:solidFill>
              </a:rPr>
              <a:t>typing using standard protocol.</a:t>
            </a:r>
          </a:p>
          <a:p>
            <a:pPr marL="342900" indent="-342900" algn="just">
              <a:buFont typeface="Wingdings" panose="05000000000000000000" pitchFamily="2" charset="2"/>
              <a:buChar char="ü"/>
            </a:pPr>
            <a:endParaRPr lang="en-IN" sz="2000" b="1" dirty="0" smtClean="0">
              <a:solidFill>
                <a:srgbClr val="7030A0"/>
              </a:solidFill>
            </a:endParaRPr>
          </a:p>
          <a:p>
            <a:pPr marL="342900" indent="-342900" algn="just">
              <a:buFont typeface="Wingdings" panose="05000000000000000000" pitchFamily="2" charset="2"/>
              <a:buChar char="ü"/>
            </a:pPr>
            <a:r>
              <a:rPr lang="en-IN" sz="2000" dirty="0" smtClean="0"/>
              <a:t>All </a:t>
            </a:r>
            <a:r>
              <a:rPr lang="en-IN" sz="2000" dirty="0"/>
              <a:t>extracted samples were </a:t>
            </a:r>
            <a:r>
              <a:rPr lang="en-IN" sz="2000" dirty="0" smtClean="0"/>
              <a:t>confirmed </a:t>
            </a:r>
            <a:r>
              <a:rPr lang="en-IN" sz="2000" dirty="0"/>
              <a:t>through horizontal electrophoresis on 0.8% agarose gel containing </a:t>
            </a:r>
            <a:r>
              <a:rPr lang="en-IN" sz="2000" dirty="0" err="1"/>
              <a:t>ethidium</a:t>
            </a:r>
            <a:r>
              <a:rPr lang="en-IN" sz="2000" dirty="0"/>
              <a:t> </a:t>
            </a:r>
            <a:r>
              <a:rPr lang="en-IN" sz="2000" dirty="0" smtClean="0"/>
              <a:t>bromide</a:t>
            </a:r>
          </a:p>
          <a:p>
            <a:pPr marL="342900" indent="-342900" algn="just">
              <a:buFont typeface="Wingdings" panose="05000000000000000000" pitchFamily="2" charset="2"/>
              <a:buChar char="ü"/>
            </a:pPr>
            <a:endParaRPr lang="en-IN" dirty="0" smtClean="0"/>
          </a:p>
          <a:p>
            <a:pPr marL="342900" indent="-342900" algn="just">
              <a:buFont typeface="Wingdings" panose="05000000000000000000" pitchFamily="2" charset="2"/>
              <a:buChar char="ü"/>
            </a:pPr>
            <a:r>
              <a:rPr lang="en-IN" sz="2000" b="1" dirty="0">
                <a:solidFill>
                  <a:schemeClr val="accent1">
                    <a:lumMod val="50000"/>
                  </a:schemeClr>
                </a:solidFill>
              </a:rPr>
              <a:t>Microsatellite markers</a:t>
            </a:r>
            <a:r>
              <a:rPr lang="en-IN" sz="2400" b="1" dirty="0" smtClean="0">
                <a:solidFill>
                  <a:srgbClr val="0070C0"/>
                </a:solidFill>
              </a:rPr>
              <a:t>: </a:t>
            </a:r>
            <a:r>
              <a:rPr lang="en-IN" sz="2000" dirty="0" smtClean="0">
                <a:solidFill>
                  <a:schemeClr val="accent1">
                    <a:lumMod val="50000"/>
                  </a:schemeClr>
                </a:solidFill>
              </a:rPr>
              <a:t>A </a:t>
            </a:r>
            <a:r>
              <a:rPr lang="en-IN" sz="2000" dirty="0">
                <a:solidFill>
                  <a:schemeClr val="accent1">
                    <a:lumMod val="50000"/>
                  </a:schemeClr>
                </a:solidFill>
              </a:rPr>
              <a:t>panel of 15 microsatellite markers were selected from the list recommended by International Society for Animal Genetics (ISAG) and FAO’s (DAD-IS) for </a:t>
            </a:r>
            <a:r>
              <a:rPr lang="en-IN" sz="2000" dirty="0" err="1" smtClean="0">
                <a:solidFill>
                  <a:schemeClr val="accent1">
                    <a:lumMod val="50000"/>
                  </a:schemeClr>
                </a:solidFill>
              </a:rPr>
              <a:t>Caprine</a:t>
            </a:r>
            <a:r>
              <a:rPr lang="en-IN" sz="2000" dirty="0" smtClean="0">
                <a:solidFill>
                  <a:schemeClr val="accent1">
                    <a:lumMod val="50000"/>
                  </a:schemeClr>
                </a:solidFill>
              </a:rPr>
              <a:t>.</a:t>
            </a:r>
            <a:endParaRPr lang="en-IN" sz="2000" dirty="0"/>
          </a:p>
        </p:txBody>
      </p:sp>
      <p:sp>
        <p:nvSpPr>
          <p:cNvPr id="3" name="TextBox 2"/>
          <p:cNvSpPr txBox="1"/>
          <p:nvPr/>
        </p:nvSpPr>
        <p:spPr>
          <a:xfrm>
            <a:off x="467544" y="260648"/>
            <a:ext cx="8280920" cy="800219"/>
          </a:xfrm>
          <a:prstGeom prst="rect">
            <a:avLst/>
          </a:prstGeom>
          <a:noFill/>
        </p:spPr>
        <p:txBody>
          <a:bodyPr wrap="square" rtlCol="0">
            <a:spAutoFit/>
          </a:bodyPr>
          <a:lstStyle/>
          <a:p>
            <a:pPr algn="just"/>
            <a:r>
              <a:rPr lang="en-IN" sz="2400" b="1" dirty="0" smtClean="0">
                <a:solidFill>
                  <a:srgbClr val="0070C0"/>
                </a:solidFill>
              </a:rPr>
              <a:t>OBJECTIVE: </a:t>
            </a:r>
            <a:r>
              <a:rPr lang="en-IN" sz="2200" dirty="0" smtClean="0">
                <a:solidFill>
                  <a:srgbClr val="002060"/>
                </a:solidFill>
              </a:rPr>
              <a:t>To </a:t>
            </a:r>
            <a:r>
              <a:rPr lang="en-IN" sz="2200" dirty="0">
                <a:solidFill>
                  <a:srgbClr val="002060"/>
                </a:solidFill>
              </a:rPr>
              <a:t>account of the existing within-breed </a:t>
            </a:r>
            <a:r>
              <a:rPr lang="en-IN" sz="2200" dirty="0" smtClean="0">
                <a:solidFill>
                  <a:srgbClr val="002060"/>
                </a:solidFill>
              </a:rPr>
              <a:t>gen</a:t>
            </a:r>
            <a:r>
              <a:rPr lang="en-IN" sz="2200" i="1" dirty="0" smtClean="0">
                <a:solidFill>
                  <a:srgbClr val="002060"/>
                </a:solidFill>
              </a:rPr>
              <a:t>e</a:t>
            </a:r>
            <a:r>
              <a:rPr lang="en-IN" sz="2200" dirty="0" smtClean="0">
                <a:solidFill>
                  <a:srgbClr val="002060"/>
                </a:solidFill>
              </a:rPr>
              <a:t>tic</a:t>
            </a:r>
          </a:p>
          <a:p>
            <a:pPr algn="just"/>
            <a:r>
              <a:rPr lang="en-IN" sz="2200" dirty="0">
                <a:solidFill>
                  <a:srgbClr val="002060"/>
                </a:solidFill>
              </a:rPr>
              <a:t> </a:t>
            </a:r>
            <a:r>
              <a:rPr lang="en-IN" sz="2200" dirty="0" smtClean="0">
                <a:solidFill>
                  <a:srgbClr val="002060"/>
                </a:solidFill>
              </a:rPr>
              <a:t>                           </a:t>
            </a:r>
            <a:r>
              <a:rPr lang="en-IN" sz="2200" dirty="0">
                <a:solidFill>
                  <a:srgbClr val="002060"/>
                </a:solidFill>
              </a:rPr>
              <a:t>variability in Marwari goat</a:t>
            </a:r>
          </a:p>
        </p:txBody>
      </p:sp>
    </p:spTree>
    <p:extLst>
      <p:ext uri="{BB962C8B-B14F-4D97-AF65-F5344CB8AC3E}">
        <p14:creationId xmlns:p14="http://schemas.microsoft.com/office/powerpoint/2010/main" val="1064344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1446</Words>
  <Application>Microsoft Office PowerPoint</Application>
  <PresentationFormat>On-screen Show (4:3)</PresentationFormat>
  <Paragraphs>419</Paragraphs>
  <Slides>19</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 Unicode MS</vt:lpstr>
      <vt:lpstr>MS Gothic</vt:lpstr>
      <vt:lpstr>Arial</vt:lpstr>
      <vt:lpstr>Calibri</vt:lpstr>
      <vt:lpstr>Mangal</vt:lpstr>
      <vt:lpstr>Times New Roman</vt:lpstr>
      <vt:lpstr>Wingdings</vt:lpstr>
      <vt:lpstr>1_Office Theme</vt:lpstr>
      <vt:lpstr>Photo Editor Photo</vt:lpstr>
      <vt:lpstr>PowerPoint Presentation</vt:lpstr>
      <vt:lpstr>PowerPoint Presentation</vt:lpstr>
      <vt:lpstr>Table1:Numbers of goats in the top ten countries, the ratio of goats to sheep           &amp; their percentages from the total number in the world (FAOSTAT, 2013)</vt:lpstr>
      <vt:lpstr>PowerPoint Presentation</vt:lpstr>
      <vt:lpstr>PowerPoint Presentation</vt:lpstr>
      <vt:lpstr>INDIAN GOAT POPULATION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Prakhar Gahlot</cp:lastModifiedBy>
  <cp:revision>72</cp:revision>
  <dcterms:created xsi:type="dcterms:W3CDTF">2014-09-11T09:17:22Z</dcterms:created>
  <dcterms:modified xsi:type="dcterms:W3CDTF">2014-09-16T14:49:48Z</dcterms:modified>
</cp:coreProperties>
</file>