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8"/>
  </p:notesMasterIdLst>
  <p:sldIdLst>
    <p:sldId id="783" r:id="rId2"/>
    <p:sldId id="784" r:id="rId3"/>
    <p:sldId id="780" r:id="rId4"/>
    <p:sldId id="773" r:id="rId5"/>
    <p:sldId id="781" r:id="rId6"/>
    <p:sldId id="778" r:id="rId7"/>
    <p:sldId id="762" r:id="rId8"/>
    <p:sldId id="775" r:id="rId9"/>
    <p:sldId id="782" r:id="rId10"/>
    <p:sldId id="785" r:id="rId11"/>
    <p:sldId id="402" r:id="rId12"/>
    <p:sldId id="765" r:id="rId13"/>
    <p:sldId id="764" r:id="rId14"/>
    <p:sldId id="766" r:id="rId15"/>
    <p:sldId id="768" r:id="rId16"/>
    <p:sldId id="769" r:id="rId17"/>
    <p:sldId id="763" r:id="rId18"/>
    <p:sldId id="770" r:id="rId19"/>
    <p:sldId id="771" r:id="rId20"/>
    <p:sldId id="767" r:id="rId21"/>
    <p:sldId id="772" r:id="rId22"/>
    <p:sldId id="776" r:id="rId23"/>
    <p:sldId id="777" r:id="rId24"/>
    <p:sldId id="787" r:id="rId25"/>
    <p:sldId id="786" r:id="rId26"/>
    <p:sldId id="731"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66"/>
    <a:srgbClr val="66FF33"/>
    <a:srgbClr val="FF3300"/>
    <a:srgbClr val="99FF33"/>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31" autoAdjust="0"/>
    <p:restoredTop sz="88684" autoAdjust="0"/>
  </p:normalViewPr>
  <p:slideViewPr>
    <p:cSldViewPr>
      <p:cViewPr>
        <p:scale>
          <a:sx n="51" d="100"/>
          <a:sy n="51" d="100"/>
        </p:scale>
        <p:origin x="-1950"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286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B32001-F423-4AB8-83F5-CD1C067B3435}"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BA2121C-A6A3-4926-8B1B-4E841FBC294C}" type="slidenum">
              <a:rPr lang="en-US" altLang="zh-CN"/>
              <a:pPr/>
              <a:t>2</a:t>
            </a:fld>
            <a:endParaRPr lang="en-US" altLang="zh-CN"/>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The size of the HIV genome is similar to that of other retroviruses but it is more complex. There is no oncogene but there are extra open reading frames which do code for protein. In all 15 proteins are encoded in HIV and they are made because antibodies to them can be found in patients. These extra open reading frames are not typical of retroviruses such as RSV.  These extra open reading frames give a clue to the complex lifestyle of HIV. Note that some of them are encoded in two or more exons so there will have to be multiple splice events to make the final RNA. Could these be a site for intervention in the replication of the virus?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E36F51D-273E-49C7-8D16-4A6BAF6D78DE}" type="slidenum">
              <a:rPr lang="en-US" altLang="zh-CN"/>
              <a:pPr/>
              <a:t>6</a:t>
            </a:fld>
            <a:endParaRPr lang="en-US" altLang="zh-CN"/>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The size of the HIV genome is similar to that of other retroviruses but it is more complex. There is no oncogene but there are extra open reading frames which do code for protein. In all 15 proteins are encoded in HIV and they are made because antibodies to them can be found in patients. These extra open reading frames are not typical of retroviruses such as RSV.  These extra open reading frames give a clue to the complex lifestyle of HIV. Note that some of them are encoded in two or more exons so there will have to be multiple splice events to make the final RNA. Could these be a site for intervention in the replication of the virus?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idx="1"/>
          </p:nvPr>
        </p:nvSpPr>
        <p:spPr>
          <a:noFill/>
          <a:ln/>
        </p:spPr>
        <p:txBody>
          <a:bodyPr/>
          <a:lstStyle/>
          <a:p>
            <a:endParaRPr lang="zh-CN" altLang="en-US" smtClean="0"/>
          </a:p>
        </p:txBody>
      </p:sp>
      <p:sp>
        <p:nvSpPr>
          <p:cNvPr id="31748" name="灯片编号占位符 3"/>
          <p:cNvSpPr>
            <a:spLocks noGrp="1"/>
          </p:cNvSpPr>
          <p:nvPr>
            <p:ph type="sldNum" sz="quarter" idx="5"/>
          </p:nvPr>
        </p:nvSpPr>
        <p:spPr>
          <a:noFill/>
        </p:spPr>
        <p:txBody>
          <a:bodyPr/>
          <a:lstStyle/>
          <a:p>
            <a:fld id="{F6431894-7343-4610-8BAD-9E0DA7F0A09F}" type="slidenum">
              <a:rPr lang="en-US" altLang="zh-CN"/>
              <a:pPr/>
              <a:t>16</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A220117-5C9B-4799-8FF2-7728D18F0F13}" type="slidenum">
              <a:rPr lang="en-US" altLang="zh-CN"/>
              <a:pPr/>
              <a:t>22</a:t>
            </a:fld>
            <a:endParaRPr lang="en-US" altLang="zh-CN"/>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The size of the HIV genome is similar to that of other retroviruses but it is more complex. There is no oncogene but there are extra open reading frames which do code for protein. In all 15 proteins are encoded in HIV and they are made because antibodies to them can be found in patients. These extra open reading frames are not typical of retroviruses such as RSV.  These extra open reading frames give a clue to the complex lifestyle of HIV. Note that some of them are encoded in two or more exons so there will have to be multiple splice events to make the final RNA. Could these be a site for intervention in the replication of the virus?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EF85D72-520E-4D35-A9AE-F1A82CF6248C}" type="slidenum">
              <a:rPr lang="en-US" altLang="zh-CN"/>
              <a:pPr/>
              <a:t>23</a:t>
            </a:fld>
            <a:endParaRPr lang="en-US" altLang="zh-CN"/>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The size of the HIV genome is similar to that of other retroviruses but it is more complex. There is no oncogene but there are extra open reading frames which do code for protein. In all 15 proteins are encoded in HIV and they are made because antibodies to them can be found in patients. These extra open reading frames are not typical of retroviruses such as RSV.  These extra open reading frames give a clue to the complex lifestyle of HIV. Note that some of them are encoded in two or more exons so there will have to be multiple splice events to make the final RNA. Could these be a site for intervention in the replication of the virus?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100FD14-52BC-4791-9417-0AF20B1A1BC7}" type="slidenum">
              <a:rPr lang="en-US" altLang="zh-CN"/>
              <a:pPr/>
              <a:t>24</a:t>
            </a:fld>
            <a:endParaRPr lang="en-US" altLang="zh-CN"/>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The size of the HIV genome is similar to that of other retroviruses but it is more complex. There is no oncogene but there are extra open reading frames which do code for protein. In all 15 proteins are encoded in HIV and they are made because antibodies to them can be found in patients. These extra open reading frames are not typical of retroviruses such as RSV.  These extra open reading frames give a clue to the complex lifestyle of HIV. Note that some of them are encoded in two or more exons so there will have to be multiple splice events to make the final RNA. Could these be a site for intervention in the replication of the virus?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F042BCC-913F-4984-9749-395DBD58A64C}" type="slidenum">
              <a:rPr lang="en-US" altLang="zh-CN"/>
              <a:pPr/>
              <a:t>25</a:t>
            </a:fld>
            <a:endParaRPr lang="en-US" altLang="zh-CN"/>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The size of the HIV genome is similar to that of other retroviruses but it is more complex. There is no oncogene but there are extra open reading frames which do code for protein. In all 15 proteins are encoded in HIV and they are made because antibodies to them can be found in patients. These extra open reading frames are not typical of retroviruses such as RSV.  These extra open reading frames give a clue to the complex lifestyle of HIV. Note that some of them are encoded in two or more exons so there will have to be multiple splice events to make the final RNA. Could these be a site for intervention in the replication of the virus?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7D216906-A58E-4452-9B12-2FF609951C98}" type="datetimeFigureOut">
              <a:rPr lang="zh-CN" altLang="en-US"/>
              <a:pPr/>
              <a:t>2014/10/31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135E336-9F4F-413F-99BD-F600DC1D08FF}" type="slidenum">
              <a:rPr lang="zh-CN" altLang="en-US"/>
              <a:pPr/>
              <a:t>‹#›</a:t>
            </a:fld>
            <a:endParaRPr lang="en-US" altLang="zh-CN"/>
          </a:p>
        </p:txBody>
      </p:sp>
    </p:spTree>
  </p:cSld>
  <p:clrMapOvr>
    <a:masterClrMapping/>
  </p:clrMapOvr>
  <p:transition spd="med">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9C0472BA-35D0-48AB-96CC-9BC404EF01AC}" type="datetimeFigureOut">
              <a:rPr lang="zh-CN" altLang="en-US"/>
              <a:pPr/>
              <a:t>2014/10/31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389FC9B-EE06-448E-8687-01DF3C367C14}" type="slidenum">
              <a:rPr lang="zh-CN" altLang="en-US"/>
              <a:pPr/>
              <a:t>‹#›</a:t>
            </a:fld>
            <a:endParaRPr lang="en-US" altLang="zh-CN"/>
          </a:p>
        </p:txBody>
      </p:sp>
    </p:spTree>
  </p:cSld>
  <p:clrMapOvr>
    <a:masterClrMapping/>
  </p:clrMapOvr>
  <p:transition spd="med">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0C663062-3F4C-4305-93E5-ED58769E9BB4}" type="datetimeFigureOut">
              <a:rPr lang="zh-CN" altLang="en-US"/>
              <a:pPr/>
              <a:t>2014/10/31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6CD1DBC-EEFC-4A1C-8157-9462C1C70E4D}" type="slidenum">
              <a:rPr lang="zh-CN" altLang="en-US"/>
              <a:pPr/>
              <a:t>‹#›</a:t>
            </a:fld>
            <a:endParaRPr lang="en-US" altLang="zh-CN"/>
          </a:p>
        </p:txBody>
      </p:sp>
    </p:spTree>
  </p:cSld>
  <p:clrMapOvr>
    <a:masterClrMapping/>
  </p:clrMapOvr>
  <p:transition spd="med">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D6B0A602-C5CA-4A70-8429-C28AC35557BE}" type="datetimeFigureOut">
              <a:rPr lang="zh-CN" altLang="en-US"/>
              <a:pPr/>
              <a:t>2014/10/31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951D863-CC42-45DB-BC37-C157218A3445}" type="slidenum">
              <a:rPr lang="zh-CN" altLang="en-US"/>
              <a:pPr/>
              <a:t>‹#›</a:t>
            </a:fld>
            <a:endParaRPr lang="en-US" altLang="zh-CN"/>
          </a:p>
        </p:txBody>
      </p:sp>
    </p:spTree>
  </p:cSld>
  <p:clrMapOvr>
    <a:masterClrMapping/>
  </p:clrMapOvr>
  <p:transition spd="med">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5EDCB7C9-ABF8-4BA2-84AF-6B5CE3D3A444}" type="datetimeFigureOut">
              <a:rPr lang="zh-CN" altLang="en-US"/>
              <a:pPr/>
              <a:t>2014/10/31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4755E53-E9EB-4954-BED3-DF4AD2121F35}" type="slidenum">
              <a:rPr lang="zh-CN" altLang="en-US"/>
              <a:pPr/>
              <a:t>‹#›</a:t>
            </a:fld>
            <a:endParaRPr lang="en-US" altLang="zh-CN"/>
          </a:p>
        </p:txBody>
      </p:sp>
    </p:spTree>
  </p:cSld>
  <p:clrMapOvr>
    <a:masterClrMapping/>
  </p:clrMapOvr>
  <p:transition spd="med">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0F7BC81E-0942-4059-BC71-94E2DE637CA9}" type="datetimeFigureOut">
              <a:rPr lang="zh-CN" altLang="en-US"/>
              <a:pPr/>
              <a:t>2014/10/31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497A662B-8A91-4DF6-9BD7-A5E0C08F4FE3}" type="slidenum">
              <a:rPr lang="zh-CN" altLang="en-US"/>
              <a:pPr/>
              <a:t>‹#›</a:t>
            </a:fld>
            <a:endParaRPr lang="en-US" altLang="zh-CN"/>
          </a:p>
        </p:txBody>
      </p:sp>
    </p:spTree>
  </p:cSld>
  <p:clrMapOvr>
    <a:masterClrMapping/>
  </p:clrMapOvr>
  <p:transition spd="med">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E1CA4B2D-D205-40D9-B977-36C7F39B4794}" type="datetimeFigureOut">
              <a:rPr lang="zh-CN" altLang="en-US"/>
              <a:pPr/>
              <a:t>2014/10/31</a:t>
            </a:fld>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B111A3AE-21D8-4AAF-91F5-EE148AF6281D}" type="slidenum">
              <a:rPr lang="zh-CN" altLang="en-US"/>
              <a:pPr/>
              <a:t>‹#›</a:t>
            </a:fld>
            <a:endParaRPr lang="en-US" altLang="zh-CN"/>
          </a:p>
        </p:txBody>
      </p:sp>
    </p:spTree>
  </p:cSld>
  <p:clrMapOvr>
    <a:masterClrMapping/>
  </p:clrMapOvr>
  <p:transition spd="med">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40381A52-70B6-427F-A8C0-7CCE024D0DB3}" type="datetimeFigureOut">
              <a:rPr lang="zh-CN" altLang="en-US"/>
              <a:pPr/>
              <a:t>2014/10/31</a:t>
            </a:fld>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29E582EF-2B94-4858-97E1-313BEF8CA23A}" type="slidenum">
              <a:rPr lang="zh-CN" altLang="en-US"/>
              <a:pPr/>
              <a:t>‹#›</a:t>
            </a:fld>
            <a:endParaRPr lang="en-US" altLang="zh-CN"/>
          </a:p>
        </p:txBody>
      </p:sp>
    </p:spTree>
  </p:cSld>
  <p:clrMapOvr>
    <a:masterClrMapping/>
  </p:clrMapOvr>
  <p:transition spd="med">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6E435F2-C2B9-4D8C-AE4B-7A577410E8B5}" type="datetimeFigureOut">
              <a:rPr lang="zh-CN" altLang="en-US"/>
              <a:pPr/>
              <a:t>2014/10/31</a:t>
            </a:fld>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F21D0980-0A93-4A47-8328-1C25E780035B}" type="slidenum">
              <a:rPr lang="zh-CN" altLang="en-US"/>
              <a:pPr/>
              <a:t>‹#›</a:t>
            </a:fld>
            <a:endParaRPr lang="en-US" altLang="zh-CN"/>
          </a:p>
        </p:txBody>
      </p:sp>
    </p:spTree>
  </p:cSld>
  <p:clrMapOvr>
    <a:masterClrMapping/>
  </p:clrMapOvr>
  <p:transition spd="med">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2487B0DE-AB8C-479F-A5B3-083AAAEC9E3C}" type="datetimeFigureOut">
              <a:rPr lang="zh-CN" altLang="en-US"/>
              <a:pPr/>
              <a:t>2014/10/31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B248702-E5D9-44C2-83D6-408D221DFC83}" type="slidenum">
              <a:rPr lang="zh-CN" altLang="en-US"/>
              <a:pPr/>
              <a:t>‹#›</a:t>
            </a:fld>
            <a:endParaRPr lang="en-US" altLang="zh-CN"/>
          </a:p>
        </p:txBody>
      </p:sp>
    </p:spTree>
  </p:cSld>
  <p:clrMapOvr>
    <a:masterClrMapping/>
  </p:clrMapOvr>
  <p:transition spd="med">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D84507C6-4D81-418E-8E7A-7DE5E237B62F}" type="datetimeFigureOut">
              <a:rPr lang="zh-CN" altLang="en-US"/>
              <a:pPr/>
              <a:t>2014/10/31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E06FA96E-E60E-46EF-A3D0-A67B5BF6B01E}" type="slidenum">
              <a:rPr lang="zh-CN" altLang="en-US"/>
              <a:pPr/>
              <a:t>‹#›</a:t>
            </a:fld>
            <a:endParaRPr lang="en-US" altLang="zh-CN"/>
          </a:p>
        </p:txBody>
      </p:sp>
    </p:spTree>
  </p:cSld>
  <p:clrMapOvr>
    <a:masterClrMapping/>
  </p:clrMapOvr>
  <p:transition spd="med">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59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797E605-4894-408B-8295-4A0236D999FB}" type="datetimeFigureOut">
              <a:rPr lang="zh-CN" altLang="en-US"/>
              <a:pPr/>
              <a:t>2014/10/31</a:t>
            </a:fld>
            <a:endParaRPr lang="en-US" altLang="zh-CN"/>
          </a:p>
        </p:txBody>
      </p:sp>
      <p:sp>
        <p:nvSpPr>
          <p:cNvPr id="159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59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5193137-4AD3-4C89-8F5B-B01C836BA9E6}"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med">
    <p:randomBa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985963" y="5035550"/>
            <a:ext cx="5464175" cy="458788"/>
          </a:xfrm>
          <a:prstGeom prst="rect">
            <a:avLst/>
          </a:prstGeom>
          <a:noFill/>
          <a:ln w="9525">
            <a:noFill/>
            <a:miter lim="800000"/>
            <a:headEnd/>
            <a:tailEnd/>
          </a:ln>
        </p:spPr>
        <p:txBody>
          <a:bodyPr>
            <a:spAutoFit/>
          </a:bodyPr>
          <a:lstStyle/>
          <a:p>
            <a:pPr>
              <a:lnSpc>
                <a:spcPct val="150000"/>
              </a:lnSpc>
            </a:pPr>
            <a:endParaRPr lang="en-US" altLang="zh-CN" b="1">
              <a:solidFill>
                <a:srgbClr val="FFFF00"/>
              </a:solidFill>
              <a:latin typeface="Times New Roman" pitchFamily="18" charset="0"/>
              <a:ea typeface="微软雅黑" pitchFamily="34" charset="-122"/>
              <a:cs typeface="Times New Roman" pitchFamily="18" charset="0"/>
            </a:endParaRPr>
          </a:p>
        </p:txBody>
      </p:sp>
      <p:sp>
        <p:nvSpPr>
          <p:cNvPr id="2051" name="矩形 4"/>
          <p:cNvSpPr>
            <a:spLocks noChangeArrowheads="1"/>
          </p:cNvSpPr>
          <p:nvPr/>
        </p:nvSpPr>
        <p:spPr bwMode="auto">
          <a:xfrm>
            <a:off x="1143000" y="1700213"/>
            <a:ext cx="8001000" cy="1754187"/>
          </a:xfrm>
          <a:prstGeom prst="rect">
            <a:avLst/>
          </a:prstGeom>
          <a:noFill/>
          <a:ln w="9525">
            <a:noFill/>
            <a:miter lim="800000"/>
            <a:headEnd/>
            <a:tailEnd/>
          </a:ln>
        </p:spPr>
        <p:txBody>
          <a:bodyPr>
            <a:spAutoFit/>
          </a:bodyPr>
          <a:lstStyle/>
          <a:p>
            <a:r>
              <a:rPr lang="en-US" altLang="zh-CN" sz="3600" b="1">
                <a:latin typeface="Times New Roman" pitchFamily="18" charset="0"/>
                <a:cs typeface="Times New Roman" pitchFamily="18" charset="0"/>
              </a:rPr>
              <a:t>The HIV epidemic in Heilongjiang province of China</a:t>
            </a:r>
            <a:endParaRPr lang="zh-CN" altLang="zh-CN" sz="3600">
              <a:latin typeface="Times New Roman" pitchFamily="18" charset="0"/>
              <a:cs typeface="Times New Roman" pitchFamily="18" charset="0"/>
            </a:endParaRPr>
          </a:p>
          <a:p>
            <a:r>
              <a:rPr lang="en-US" altLang="zh-CN" sz="3600" b="1">
                <a:latin typeface="Times New Roman" pitchFamily="18" charset="0"/>
                <a:cs typeface="Times New Roman" pitchFamily="18" charset="0"/>
              </a:rPr>
              <a:t> </a:t>
            </a:r>
            <a:endParaRPr lang="zh-CN" altLang="zh-CN" sz="3600">
              <a:latin typeface="Times New Roman" pitchFamily="18" charset="0"/>
              <a:cs typeface="Times New Roman" pitchFamily="18" charset="0"/>
            </a:endParaRPr>
          </a:p>
        </p:txBody>
      </p:sp>
      <p:sp>
        <p:nvSpPr>
          <p:cNvPr id="2052" name="矩形 4"/>
          <p:cNvSpPr>
            <a:spLocks noChangeArrowheads="1"/>
          </p:cNvSpPr>
          <p:nvPr/>
        </p:nvSpPr>
        <p:spPr bwMode="auto">
          <a:xfrm>
            <a:off x="1116013" y="3357563"/>
            <a:ext cx="7389812" cy="2738437"/>
          </a:xfrm>
          <a:prstGeom prst="rect">
            <a:avLst/>
          </a:prstGeom>
          <a:noFill/>
          <a:ln w="9525">
            <a:noFill/>
            <a:miter lim="800000"/>
            <a:headEnd/>
            <a:tailEnd/>
          </a:ln>
        </p:spPr>
        <p:txBody>
          <a:bodyPr>
            <a:spAutoFit/>
          </a:bodyPr>
          <a:lstStyle/>
          <a:p>
            <a:pPr algn="ctr"/>
            <a:r>
              <a:rPr lang="en-US" altLang="zh-CN" sz="3600" b="1" i="1">
                <a:latin typeface="Times New Roman" pitchFamily="18" charset="0"/>
                <a:cs typeface="Times New Roman" pitchFamily="18" charset="0"/>
              </a:rPr>
              <a:t> Fuxiang Wang </a:t>
            </a:r>
          </a:p>
          <a:p>
            <a:pPr algn="ctr"/>
            <a:endParaRPr lang="zh-CN" altLang="zh-CN" sz="3600" i="1">
              <a:latin typeface="Times New Roman" pitchFamily="18" charset="0"/>
              <a:cs typeface="Times New Roman" pitchFamily="18" charset="0"/>
            </a:endParaRPr>
          </a:p>
          <a:p>
            <a:r>
              <a:rPr lang="en-US" altLang="zh-CN" sz="2000" b="1">
                <a:latin typeface="Times New Roman" pitchFamily="18" charset="0"/>
                <a:cs typeface="Times New Roman" pitchFamily="18" charset="0"/>
              </a:rPr>
              <a:t>Department of Infectious Diseases, Fourth Afﬁliated Hospital of Harbin Medical University ,China</a:t>
            </a:r>
          </a:p>
          <a:p>
            <a:endParaRPr lang="zh-CN" altLang="zh-CN" sz="2000">
              <a:latin typeface="Times New Roman" pitchFamily="18" charset="0"/>
              <a:cs typeface="Times New Roman" pitchFamily="18" charset="0"/>
            </a:endParaRPr>
          </a:p>
          <a:p>
            <a:r>
              <a:rPr lang="en-US" altLang="zh-CN" sz="2000" b="1">
                <a:latin typeface="Times New Roman" pitchFamily="18" charset="0"/>
                <a:cs typeface="Times New Roman" pitchFamily="18" charset="0"/>
              </a:rPr>
              <a:t>E-mail:wangfuxiang999@163.com</a:t>
            </a:r>
            <a:endParaRPr lang="zh-CN" altLang="zh-CN" sz="2000">
              <a:latin typeface="Times New Roman" pitchFamily="18" charset="0"/>
              <a:cs typeface="Times New Roman" pitchFamily="18" charset="0"/>
            </a:endParaRPr>
          </a:p>
          <a:p>
            <a:r>
              <a:rPr lang="en-US" altLang="zh-CN" sz="2000" b="1">
                <a:latin typeface="Times New Roman" pitchFamily="18" charset="0"/>
                <a:cs typeface="Times New Roman" pitchFamily="18" charset="0"/>
              </a:rPr>
              <a:t>Mobile Tel:13845101378</a:t>
            </a:r>
            <a:endParaRPr lang="zh-CN" altLang="zh-CN" sz="2000">
              <a:latin typeface="Times New Roman" pitchFamily="18" charset="0"/>
              <a:cs typeface="Times New Roman" pitchFamily="18" charset="0"/>
            </a:endParaRPr>
          </a:p>
        </p:txBody>
      </p:sp>
    </p:spTree>
  </p:cSld>
  <p:clrMapOvr>
    <a:masterClrMapping/>
  </p:clrMapOvr>
  <p:transition spd="med">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srcRect/>
          <a:stretch>
            <a:fillRect/>
          </a:stretch>
        </p:blipFill>
        <p:spPr bwMode="auto">
          <a:xfrm>
            <a:off x="214313" y="142875"/>
            <a:ext cx="8786812" cy="5802313"/>
          </a:xfrm>
          <a:prstGeom prst="rect">
            <a:avLst/>
          </a:prstGeom>
          <a:noFill/>
          <a:ln w="9525" algn="ctr">
            <a:noFill/>
            <a:miter lim="800000"/>
            <a:headEnd/>
            <a:tailEnd/>
          </a:ln>
        </p:spPr>
      </p:pic>
      <p:sp>
        <p:nvSpPr>
          <p:cNvPr id="11267" name="矩形 3"/>
          <p:cNvSpPr>
            <a:spLocks noChangeArrowheads="1"/>
          </p:cNvSpPr>
          <p:nvPr/>
        </p:nvSpPr>
        <p:spPr bwMode="auto">
          <a:xfrm>
            <a:off x="857250" y="5857875"/>
            <a:ext cx="8286750" cy="646113"/>
          </a:xfrm>
          <a:prstGeom prst="rect">
            <a:avLst/>
          </a:prstGeom>
          <a:noFill/>
          <a:ln w="9525">
            <a:noFill/>
            <a:miter lim="800000"/>
            <a:headEnd/>
            <a:tailEnd/>
          </a:ln>
        </p:spPr>
        <p:txBody>
          <a:bodyPr>
            <a:spAutoFit/>
          </a:bodyPr>
          <a:lstStyle/>
          <a:p>
            <a:r>
              <a:rPr lang="en-US" altLang="zh-CN"/>
              <a:t>Fig 3.Geographical distribution of cumulative reported HIV/AIDS cases (as of 31st December 2011) </a:t>
            </a:r>
            <a:endParaRPr lang="zh-CN" altLang="en-US"/>
          </a:p>
        </p:txBody>
      </p:sp>
    </p:spTree>
  </p:cSld>
  <p:clrMapOvr>
    <a:masterClrMapping/>
  </p:clrMapOvr>
  <p:transition spd="med">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内容占位符 3" descr="Fig1.TIF"/>
          <p:cNvPicPr>
            <a:picLocks noChangeAspect="1"/>
          </p:cNvPicPr>
          <p:nvPr/>
        </p:nvPicPr>
        <p:blipFill>
          <a:blip r:embed="rId2"/>
          <a:srcRect/>
          <a:stretch>
            <a:fillRect/>
          </a:stretch>
        </p:blipFill>
        <p:spPr bwMode="auto">
          <a:xfrm>
            <a:off x="0" y="0"/>
            <a:ext cx="8858250" cy="5857875"/>
          </a:xfrm>
          <a:prstGeom prst="rect">
            <a:avLst/>
          </a:prstGeom>
          <a:noFill/>
          <a:ln w="9525">
            <a:noFill/>
            <a:miter lim="800000"/>
            <a:headEnd/>
            <a:tailEnd/>
          </a:ln>
        </p:spPr>
      </p:pic>
      <p:sp>
        <p:nvSpPr>
          <p:cNvPr id="12291" name="矩形 5"/>
          <p:cNvSpPr>
            <a:spLocks noChangeArrowheads="1"/>
          </p:cNvSpPr>
          <p:nvPr/>
        </p:nvSpPr>
        <p:spPr bwMode="auto">
          <a:xfrm>
            <a:off x="928688" y="5929313"/>
            <a:ext cx="7786687" cy="646112"/>
          </a:xfrm>
          <a:prstGeom prst="rect">
            <a:avLst/>
          </a:prstGeom>
          <a:noFill/>
          <a:ln w="9525">
            <a:noFill/>
            <a:miter lim="800000"/>
            <a:headEnd/>
            <a:tailEnd/>
          </a:ln>
        </p:spPr>
        <p:txBody>
          <a:bodyPr>
            <a:spAutoFit/>
          </a:bodyPr>
          <a:lstStyle/>
          <a:p>
            <a:r>
              <a:rPr lang="en-US" altLang="zh-CN">
                <a:latin typeface="Times New Roman" pitchFamily="18" charset="0"/>
                <a:cs typeface="Times New Roman" pitchFamily="18" charset="0"/>
              </a:rPr>
              <a:t>Figure 3. The number of reported HIV/AIDS and deaths annually in Heilongjiang province from 1993 when the ﬁrst HIV was detected to 2012</a:t>
            </a:r>
            <a:endParaRPr lang="zh-CN" altLang="en-US">
              <a:latin typeface="Times New Roman" pitchFamily="18" charset="0"/>
              <a:cs typeface="Times New Roman" pitchFamily="18" charset="0"/>
            </a:endParaRPr>
          </a:p>
        </p:txBody>
      </p:sp>
    </p:spTree>
  </p:cSld>
  <p:clrMapOvr>
    <a:masterClrMapping/>
  </p:clrMapOvr>
  <p:transition spd="med">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5"/>
          <p:cNvSpPr>
            <a:spLocks noChangeArrowheads="1"/>
          </p:cNvSpPr>
          <p:nvPr/>
        </p:nvSpPr>
        <p:spPr bwMode="auto">
          <a:xfrm>
            <a:off x="928688" y="5857875"/>
            <a:ext cx="7786687" cy="646113"/>
          </a:xfrm>
          <a:prstGeom prst="rect">
            <a:avLst/>
          </a:prstGeom>
          <a:noFill/>
          <a:ln w="9525">
            <a:noFill/>
            <a:miter lim="800000"/>
            <a:headEnd/>
            <a:tailEnd/>
          </a:ln>
        </p:spPr>
        <p:txBody>
          <a:bodyPr>
            <a:spAutoFit/>
          </a:bodyPr>
          <a:lstStyle/>
          <a:p>
            <a:r>
              <a:rPr lang="en-US" altLang="zh-CN">
                <a:latin typeface="Times New Roman" pitchFamily="18" charset="0"/>
                <a:cs typeface="Times New Roman" pitchFamily="18" charset="0"/>
              </a:rPr>
              <a:t>Figure 4. The number of HIV-infections through homosexual contact and the total number of reported HIV cases annually in Heilongjiang province (1993-2012).</a:t>
            </a:r>
            <a:endParaRPr lang="zh-CN" altLang="en-US">
              <a:latin typeface="Times New Roman" pitchFamily="18" charset="0"/>
              <a:cs typeface="Times New Roman" pitchFamily="18" charset="0"/>
            </a:endParaRPr>
          </a:p>
        </p:txBody>
      </p:sp>
      <p:pic>
        <p:nvPicPr>
          <p:cNvPr id="13315" name="Picture 2"/>
          <p:cNvPicPr>
            <a:picLocks noChangeAspect="1" noChangeArrowheads="1"/>
          </p:cNvPicPr>
          <p:nvPr/>
        </p:nvPicPr>
        <p:blipFill>
          <a:blip r:embed="rId2"/>
          <a:srcRect/>
          <a:stretch>
            <a:fillRect/>
          </a:stretch>
        </p:blipFill>
        <p:spPr bwMode="auto">
          <a:xfrm>
            <a:off x="33338" y="112713"/>
            <a:ext cx="9126537" cy="5459412"/>
          </a:xfrm>
          <a:prstGeom prst="rect">
            <a:avLst/>
          </a:prstGeom>
          <a:noFill/>
          <a:ln w="9525" algn="ctr">
            <a:noFill/>
            <a:miter lim="800000"/>
            <a:headEnd/>
            <a:tailEnd/>
          </a:ln>
        </p:spPr>
      </p:pic>
    </p:spTree>
  </p:cSld>
  <p:clrMapOvr>
    <a:masterClrMapping/>
  </p:clrMapOvr>
  <p:transition spd="med">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5"/>
          <p:cNvSpPr>
            <a:spLocks noChangeArrowheads="1"/>
          </p:cNvSpPr>
          <p:nvPr/>
        </p:nvSpPr>
        <p:spPr bwMode="auto">
          <a:xfrm>
            <a:off x="928688" y="5929313"/>
            <a:ext cx="7786687" cy="646112"/>
          </a:xfrm>
          <a:prstGeom prst="rect">
            <a:avLst/>
          </a:prstGeom>
          <a:noFill/>
          <a:ln w="9525">
            <a:noFill/>
            <a:miter lim="800000"/>
            <a:headEnd/>
            <a:tailEnd/>
          </a:ln>
        </p:spPr>
        <p:txBody>
          <a:bodyPr>
            <a:spAutoFit/>
          </a:bodyPr>
          <a:lstStyle/>
          <a:p>
            <a:r>
              <a:rPr lang="en-US" altLang="zh-CN">
                <a:latin typeface="Times New Roman" pitchFamily="18" charset="0"/>
                <a:cs typeface="Times New Roman" pitchFamily="18" charset="0"/>
              </a:rPr>
              <a:t>Figure 5. The distribution of HIV transmitted routes in Heilongjiang province (1993-2012).</a:t>
            </a:r>
            <a:endParaRPr lang="zh-CN" altLang="en-US">
              <a:latin typeface="Times New Roman" pitchFamily="18" charset="0"/>
              <a:cs typeface="Times New Roman" pitchFamily="18" charset="0"/>
            </a:endParaRPr>
          </a:p>
        </p:txBody>
      </p:sp>
      <p:pic>
        <p:nvPicPr>
          <p:cNvPr id="14339" name="内容占位符 3" descr="Fig3.TIF"/>
          <p:cNvPicPr>
            <a:picLocks noChangeAspect="1"/>
          </p:cNvPicPr>
          <p:nvPr/>
        </p:nvPicPr>
        <p:blipFill>
          <a:blip r:embed="rId2"/>
          <a:srcRect/>
          <a:stretch>
            <a:fillRect/>
          </a:stretch>
        </p:blipFill>
        <p:spPr bwMode="auto">
          <a:xfrm>
            <a:off x="0" y="0"/>
            <a:ext cx="8893175" cy="5715000"/>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5"/>
          <p:cNvSpPr>
            <a:spLocks noChangeArrowheads="1"/>
          </p:cNvSpPr>
          <p:nvPr/>
        </p:nvSpPr>
        <p:spPr bwMode="auto">
          <a:xfrm>
            <a:off x="357188" y="5857875"/>
            <a:ext cx="9358312" cy="646113"/>
          </a:xfrm>
          <a:prstGeom prst="rect">
            <a:avLst/>
          </a:prstGeom>
          <a:noFill/>
          <a:ln w="9525">
            <a:noFill/>
            <a:miter lim="800000"/>
            <a:headEnd/>
            <a:tailEnd/>
          </a:ln>
        </p:spPr>
        <p:txBody>
          <a:bodyPr>
            <a:spAutoFit/>
          </a:bodyPr>
          <a:lstStyle/>
          <a:p>
            <a:r>
              <a:rPr lang="en-US" altLang="zh-CN">
                <a:latin typeface="Times New Roman" pitchFamily="18" charset="0"/>
                <a:cs typeface="Times New Roman" pitchFamily="18" charset="0"/>
              </a:rPr>
              <a:t>Figure 6. The proportion of various routes of HIV transmission in Heilongjiang province </a:t>
            </a:r>
          </a:p>
          <a:p>
            <a:r>
              <a:rPr lang="en-US" altLang="zh-CN">
                <a:latin typeface="Times New Roman" pitchFamily="18" charset="0"/>
                <a:cs typeface="Times New Roman" pitchFamily="18" charset="0"/>
              </a:rPr>
              <a:t>during four time periods:1993-2004; 2005-2008; 2009-2010; and 2011-2012.</a:t>
            </a:r>
            <a:endParaRPr lang="zh-CN" altLang="en-US">
              <a:latin typeface="Times New Roman" pitchFamily="18" charset="0"/>
              <a:cs typeface="Times New Roman" pitchFamily="18" charset="0"/>
            </a:endParaRPr>
          </a:p>
        </p:txBody>
      </p:sp>
      <p:pic>
        <p:nvPicPr>
          <p:cNvPr id="15363" name="内容占位符 3" descr="Fig4.TIF"/>
          <p:cNvPicPr>
            <a:picLocks noChangeAspect="1"/>
          </p:cNvPicPr>
          <p:nvPr/>
        </p:nvPicPr>
        <p:blipFill>
          <a:blip r:embed="rId2"/>
          <a:srcRect/>
          <a:stretch>
            <a:fillRect/>
          </a:stretch>
        </p:blipFill>
        <p:spPr bwMode="auto">
          <a:xfrm>
            <a:off x="0" y="0"/>
            <a:ext cx="9144000" cy="5661025"/>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827088" y="260350"/>
            <a:ext cx="6769100" cy="4032250"/>
          </a:xfrm>
          <a:prstGeom prst="rect">
            <a:avLst/>
          </a:prstGeom>
          <a:noFill/>
          <a:ln w="9525">
            <a:noFill/>
            <a:miter lim="800000"/>
            <a:headEnd/>
            <a:tailEnd/>
          </a:ln>
        </p:spPr>
      </p:pic>
      <p:pic>
        <p:nvPicPr>
          <p:cNvPr id="16387" name="Picture 3"/>
          <p:cNvPicPr>
            <a:picLocks noGrp="1" noChangeAspect="1" noChangeArrowheads="1"/>
          </p:cNvPicPr>
          <p:nvPr>
            <p:ph idx="1"/>
          </p:nvPr>
        </p:nvPicPr>
        <p:blipFill>
          <a:blip r:embed="rId3"/>
          <a:srcRect/>
          <a:stretch>
            <a:fillRect/>
          </a:stretch>
        </p:blipFill>
        <p:spPr>
          <a:xfrm>
            <a:off x="971550" y="4292600"/>
            <a:ext cx="6624638" cy="2565400"/>
          </a:xfrm>
          <a:noFill/>
        </p:spPr>
      </p:pic>
      <p:cxnSp>
        <p:nvCxnSpPr>
          <p:cNvPr id="9" name="直接连接符 8"/>
          <p:cNvCxnSpPr/>
          <p:nvPr/>
        </p:nvCxnSpPr>
        <p:spPr>
          <a:xfrm>
            <a:off x="2071688" y="1284288"/>
            <a:ext cx="1285875"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71688" y="1927225"/>
            <a:ext cx="135731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071688" y="2428875"/>
            <a:ext cx="135731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71625" y="3571875"/>
            <a:ext cx="178593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857375" y="3929063"/>
            <a:ext cx="1500188"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143125" y="4786313"/>
            <a:ext cx="12144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786188" y="1285875"/>
            <a:ext cx="3571875"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14813" y="2286000"/>
            <a:ext cx="321468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143375" y="3571875"/>
            <a:ext cx="321468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143375" y="3929063"/>
            <a:ext cx="3286125"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143375" y="5214938"/>
            <a:ext cx="32146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143375" y="5715000"/>
            <a:ext cx="32146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143375" y="6143625"/>
            <a:ext cx="32861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6401" name="Picture 3"/>
          <p:cNvPicPr>
            <a:picLocks noChangeAspect="1" noChangeArrowheads="1"/>
          </p:cNvPicPr>
          <p:nvPr/>
        </p:nvPicPr>
        <p:blipFill>
          <a:blip r:embed="rId3"/>
          <a:srcRect/>
          <a:stretch>
            <a:fillRect/>
          </a:stretch>
        </p:blipFill>
        <p:spPr bwMode="auto">
          <a:xfrm>
            <a:off x="928688" y="4292600"/>
            <a:ext cx="6624637" cy="2565400"/>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linds(horizont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971550" y="0"/>
            <a:ext cx="7200900" cy="4176713"/>
          </a:xfrm>
          <a:prstGeom prst="rect">
            <a:avLst/>
          </a:prstGeom>
          <a:noFill/>
          <a:ln w="9525">
            <a:noFill/>
            <a:miter lim="800000"/>
            <a:headEnd/>
            <a:tailEnd/>
          </a:ln>
        </p:spPr>
      </p:pic>
      <p:pic>
        <p:nvPicPr>
          <p:cNvPr id="17411" name="Picture 3"/>
          <p:cNvPicPr>
            <a:picLocks noGrp="1" noChangeAspect="1" noChangeArrowheads="1"/>
          </p:cNvPicPr>
          <p:nvPr>
            <p:ph idx="1"/>
          </p:nvPr>
        </p:nvPicPr>
        <p:blipFill>
          <a:blip r:embed="rId4"/>
          <a:srcRect/>
          <a:stretch>
            <a:fillRect/>
          </a:stretch>
        </p:blipFill>
        <p:spPr>
          <a:xfrm>
            <a:off x="1187450" y="4221163"/>
            <a:ext cx="6985000" cy="1989137"/>
          </a:xfrm>
          <a:noFill/>
        </p:spPr>
      </p:pic>
      <p:sp>
        <p:nvSpPr>
          <p:cNvPr id="6" name="椭圆 5"/>
          <p:cNvSpPr/>
          <p:nvPr/>
        </p:nvSpPr>
        <p:spPr>
          <a:xfrm>
            <a:off x="4071938" y="285750"/>
            <a:ext cx="714375" cy="357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cxnSp>
        <p:nvCxnSpPr>
          <p:cNvPr id="12" name="直接连接符 11"/>
          <p:cNvCxnSpPr/>
          <p:nvPr/>
        </p:nvCxnSpPr>
        <p:spPr>
          <a:xfrm>
            <a:off x="2357438" y="1285875"/>
            <a:ext cx="564356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357438" y="1714500"/>
            <a:ext cx="564356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929063" y="2714625"/>
            <a:ext cx="1000125" cy="21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0000"/>
              </a:solidFill>
            </a:endParaRPr>
          </a:p>
        </p:txBody>
      </p:sp>
      <p:cxnSp>
        <p:nvCxnSpPr>
          <p:cNvPr id="24" name="直接连接符 23"/>
          <p:cNvCxnSpPr/>
          <p:nvPr/>
        </p:nvCxnSpPr>
        <p:spPr>
          <a:xfrm>
            <a:off x="2143125" y="3357563"/>
            <a:ext cx="5786438"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357438" y="4000500"/>
            <a:ext cx="2643187" cy="21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cxnSp>
        <p:nvCxnSpPr>
          <p:cNvPr id="27" name="直接连接符 26"/>
          <p:cNvCxnSpPr/>
          <p:nvPr/>
        </p:nvCxnSpPr>
        <p:spPr>
          <a:xfrm>
            <a:off x="2643188" y="4643438"/>
            <a:ext cx="5357812"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571750" y="5072063"/>
            <a:ext cx="5429250"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ox(i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985963" y="5035550"/>
            <a:ext cx="5464175" cy="458788"/>
          </a:xfrm>
          <a:prstGeom prst="rect">
            <a:avLst/>
          </a:prstGeom>
          <a:noFill/>
          <a:ln w="9525">
            <a:noFill/>
            <a:miter lim="800000"/>
            <a:headEnd/>
            <a:tailEnd/>
          </a:ln>
        </p:spPr>
        <p:txBody>
          <a:bodyPr>
            <a:spAutoFit/>
          </a:bodyPr>
          <a:lstStyle/>
          <a:p>
            <a:pPr>
              <a:lnSpc>
                <a:spcPct val="150000"/>
              </a:lnSpc>
            </a:pPr>
            <a:endParaRPr lang="en-US" altLang="zh-CN" b="1">
              <a:solidFill>
                <a:srgbClr val="FFFF00"/>
              </a:solidFill>
              <a:latin typeface="Times New Roman" pitchFamily="18" charset="0"/>
              <a:ea typeface="微软雅黑" pitchFamily="34" charset="-122"/>
              <a:cs typeface="Times New Roman" pitchFamily="18" charset="0"/>
            </a:endParaRPr>
          </a:p>
        </p:txBody>
      </p:sp>
      <p:sp>
        <p:nvSpPr>
          <p:cNvPr id="18435" name="矩形 4"/>
          <p:cNvSpPr>
            <a:spLocks noChangeArrowheads="1"/>
          </p:cNvSpPr>
          <p:nvPr/>
        </p:nvSpPr>
        <p:spPr bwMode="auto">
          <a:xfrm>
            <a:off x="714375" y="2500313"/>
            <a:ext cx="8001000" cy="1754187"/>
          </a:xfrm>
          <a:prstGeom prst="rect">
            <a:avLst/>
          </a:prstGeom>
          <a:noFill/>
          <a:ln w="9525">
            <a:noFill/>
            <a:miter lim="800000"/>
            <a:headEnd/>
            <a:tailEnd/>
          </a:ln>
        </p:spPr>
        <p:txBody>
          <a:bodyPr>
            <a:spAutoFit/>
          </a:bodyPr>
          <a:lstStyle/>
          <a:p>
            <a:pPr>
              <a:lnSpc>
                <a:spcPct val="150000"/>
              </a:lnSpc>
            </a:pPr>
            <a:r>
              <a:rPr lang="en-US" altLang="zh-CN" sz="3600" b="1">
                <a:latin typeface="Times New Roman" pitchFamily="18" charset="0"/>
                <a:cs typeface="Times New Roman" pitchFamily="18" charset="0"/>
              </a:rPr>
              <a:t>Subtype and sequence analysis of HIV-1 strains in Heilongjiang  Province</a:t>
            </a:r>
            <a:endParaRPr lang="en-US" altLang="zh-CN" sz="3600" b="1">
              <a:latin typeface="Times New Roman" pitchFamily="18" charset="0"/>
              <a:ea typeface="微软雅黑" pitchFamily="34" charset="-122"/>
              <a:cs typeface="Times New Roman" pitchFamily="18" charset="0"/>
            </a:endParaRPr>
          </a:p>
        </p:txBody>
      </p:sp>
    </p:spTree>
  </p:cSld>
  <p:clrMapOvr>
    <a:masterClrMapping/>
  </p:clrMapOvr>
  <p:transition spd="med">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idx="1"/>
          </p:nvPr>
        </p:nvSpPr>
        <p:spPr>
          <a:xfrm>
            <a:off x="468313" y="1196975"/>
            <a:ext cx="8215312" cy="4525963"/>
          </a:xfrm>
        </p:spPr>
        <p:txBody>
          <a:bodyPr/>
          <a:lstStyle/>
          <a:p>
            <a:pPr>
              <a:spcBef>
                <a:spcPct val="0"/>
              </a:spcBef>
            </a:pPr>
            <a:endParaRPr lang="nl-NL" altLang="zh-CN" sz="1500" smtClean="0"/>
          </a:p>
          <a:p>
            <a:pPr>
              <a:lnSpc>
                <a:spcPct val="150000"/>
              </a:lnSpc>
              <a:spcBef>
                <a:spcPct val="0"/>
              </a:spcBef>
              <a:buFont typeface="Wingdings" pitchFamily="2" charset="2"/>
              <a:buChar char="Ø"/>
            </a:pPr>
            <a:r>
              <a:rPr lang="en-US" altLang="zh-CN" sz="2800" smtClean="0">
                <a:latin typeface="Times New Roman" pitchFamily="18" charset="0"/>
                <a:cs typeface="Times New Roman" pitchFamily="18" charset="0"/>
              </a:rPr>
              <a:t>The subtype of 19 HIV-1 seropositive individuals in Heilongjiang Province is  B’, and it is introduced from He’nan Province. </a:t>
            </a:r>
            <a:endParaRPr lang="nl-NL" altLang="zh-CN" sz="2800" smtClean="0">
              <a:latin typeface="Times New Roman" pitchFamily="18" charset="0"/>
              <a:cs typeface="Times New Roman" pitchFamily="18" charset="0"/>
            </a:endParaRPr>
          </a:p>
          <a:p>
            <a:pPr>
              <a:lnSpc>
                <a:spcPct val="150000"/>
              </a:lnSpc>
              <a:spcBef>
                <a:spcPct val="0"/>
              </a:spcBef>
              <a:buFontTx/>
              <a:buNone/>
            </a:pPr>
            <a:r>
              <a:rPr lang="nl-NL" altLang="zh-CN" sz="2400" smtClean="0">
                <a:latin typeface="Times New Roman" pitchFamily="18" charset="0"/>
                <a:cs typeface="Times New Roman" pitchFamily="18" charset="0"/>
              </a:rPr>
              <a:t>    (WANG Fu-xiang, ZHOU Hui, LING Hong, </a:t>
            </a:r>
            <a:r>
              <a:rPr lang="en-US" altLang="zh-CN" sz="2400" smtClean="0">
                <a:latin typeface="Times New Roman" pitchFamily="18" charset="0"/>
                <a:cs typeface="Times New Roman" pitchFamily="18" charset="0"/>
              </a:rPr>
              <a:t>etc.</a:t>
            </a:r>
            <a:r>
              <a:rPr lang="nl-NL" altLang="zh-CN" sz="2400" smtClean="0">
                <a:latin typeface="Times New Roman" pitchFamily="18" charset="0"/>
                <a:cs typeface="Times New Roman" pitchFamily="18" charset="0"/>
              </a:rPr>
              <a:t> </a:t>
            </a:r>
            <a:r>
              <a:rPr lang="en-US" altLang="zh-CN" sz="2400" smtClean="0">
                <a:latin typeface="Times New Roman" pitchFamily="18" charset="0"/>
                <a:cs typeface="Times New Roman" pitchFamily="18" charset="0"/>
              </a:rPr>
              <a:t> Subtype and sequence analysis of HIV-1 strains in Heilongjiang  Province . Chin Med J 2007;120(22):2006-2010.)</a:t>
            </a:r>
          </a:p>
          <a:p>
            <a:pPr>
              <a:lnSpc>
                <a:spcPct val="150000"/>
              </a:lnSpc>
              <a:spcBef>
                <a:spcPct val="0"/>
              </a:spcBef>
            </a:pPr>
            <a:endParaRPr lang="en-US" altLang="zh-CN" sz="2400" smtClean="0">
              <a:latin typeface="Times New Roman" pitchFamily="18" charset="0"/>
              <a:cs typeface="Times New Roman" pitchFamily="18" charset="0"/>
            </a:endParaRPr>
          </a:p>
        </p:txBody>
      </p:sp>
    </p:spTree>
  </p:cSld>
  <p:clrMapOvr>
    <a:masterClrMapping/>
  </p:clrMapOvr>
  <p:transition spd="med">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1"/>
          </p:nvPr>
        </p:nvSpPr>
        <p:spPr>
          <a:xfrm>
            <a:off x="500063" y="-285750"/>
            <a:ext cx="8072437" cy="5514975"/>
          </a:xfrm>
        </p:spPr>
        <p:txBody>
          <a:bodyPr/>
          <a:lstStyle/>
          <a:p>
            <a:pPr>
              <a:spcBef>
                <a:spcPct val="0"/>
              </a:spcBef>
            </a:pPr>
            <a:endParaRPr lang="nl-NL" altLang="zh-CN" sz="1500" smtClean="0"/>
          </a:p>
          <a:p>
            <a:pPr>
              <a:spcBef>
                <a:spcPct val="0"/>
              </a:spcBef>
            </a:pPr>
            <a:endParaRPr lang="en-US" altLang="zh-CN" sz="2000" smtClean="0"/>
          </a:p>
          <a:p>
            <a:pPr>
              <a:spcBef>
                <a:spcPct val="0"/>
              </a:spcBef>
            </a:pPr>
            <a:endParaRPr lang="en-US" altLang="zh-CN" sz="2000" smtClean="0"/>
          </a:p>
          <a:p>
            <a:pPr>
              <a:spcBef>
                <a:spcPct val="0"/>
              </a:spcBef>
            </a:pPr>
            <a:endParaRPr lang="en-US" altLang="zh-CN" sz="2000" smtClean="0"/>
          </a:p>
          <a:p>
            <a:pPr>
              <a:spcBef>
                <a:spcPct val="0"/>
              </a:spcBef>
            </a:pPr>
            <a:endParaRPr lang="en-US" altLang="zh-CN" sz="2000" smtClean="0"/>
          </a:p>
          <a:p>
            <a:pPr>
              <a:lnSpc>
                <a:spcPct val="150000"/>
              </a:lnSpc>
              <a:spcBef>
                <a:spcPct val="0"/>
              </a:spcBef>
              <a:buFont typeface="Wingdings" pitchFamily="2" charset="2"/>
              <a:buChar char="ü"/>
            </a:pPr>
            <a:r>
              <a:rPr lang="en-US" altLang="zh-CN" sz="2800" smtClean="0">
                <a:latin typeface="Times New Roman" pitchFamily="18" charset="0"/>
                <a:cs typeface="Times New Roman" pitchFamily="18" charset="0"/>
              </a:rPr>
              <a:t>There are 12 B subtypes, 3 CRF07_BC subtypes,1 CRF01_AE subtype  among16 HIV-1-positive inmates from prisons in Heilongjiang Province.</a:t>
            </a:r>
          </a:p>
          <a:p>
            <a:pPr>
              <a:lnSpc>
                <a:spcPct val="150000"/>
              </a:lnSpc>
              <a:spcBef>
                <a:spcPct val="0"/>
              </a:spcBef>
              <a:buFontTx/>
              <a:buNone/>
            </a:pPr>
            <a:r>
              <a:rPr lang="en-US" altLang="zh-CN" sz="2000" smtClean="0">
                <a:latin typeface="Times New Roman" pitchFamily="18" charset="0"/>
                <a:cs typeface="Times New Roman" pitchFamily="18" charset="0"/>
              </a:rPr>
              <a:t>  (Sheng-Yuan Liu,Fang-Fang Zeng,Guo-Feng Huang,Hui Zhou,Yan-Mei Shi,Hong Ling,Fu-Xiang Wang,Bin-You Wang,and Jin Zhou. Analysis of Human Immunodeﬁciency Virus Type 1 nef Gene Sequences among Inmates from Prisons in China.</a:t>
            </a:r>
            <a:r>
              <a:rPr lang="en-US" altLang="zh-CN" sz="2000" smtClean="0"/>
              <a:t> </a:t>
            </a:r>
            <a:r>
              <a:rPr lang="en-US" altLang="zh-CN" sz="2000" smtClean="0">
                <a:latin typeface="Times New Roman" pitchFamily="18" charset="0"/>
                <a:cs typeface="Times New Roman" pitchFamily="18" charset="0"/>
              </a:rPr>
              <a:t>AIDS Res Hum Retroviruses. 2009 ;25(5):525-9.)</a:t>
            </a:r>
          </a:p>
          <a:p>
            <a:pPr>
              <a:spcBef>
                <a:spcPct val="0"/>
              </a:spcBef>
            </a:pPr>
            <a:endParaRPr lang="en-US" altLang="zh-CN" sz="2000" smtClean="0"/>
          </a:p>
        </p:txBody>
      </p:sp>
    </p:spTree>
  </p:cSld>
  <p:clrMapOvr>
    <a:masterClrMapping/>
  </p:clrMapOvr>
  <p:transition spd="med">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900113" y="1557338"/>
            <a:ext cx="7632700" cy="3754437"/>
          </a:xfrm>
          <a:prstGeom prst="rect">
            <a:avLst/>
          </a:prstGeom>
          <a:noFill/>
          <a:ln w="9525">
            <a:noFill/>
            <a:miter lim="800000"/>
            <a:headEnd/>
            <a:tailEnd/>
          </a:ln>
        </p:spPr>
        <p:txBody>
          <a:bodyPr>
            <a:spAutoFit/>
          </a:bodyPr>
          <a:lstStyle/>
          <a:p>
            <a:pPr>
              <a:lnSpc>
                <a:spcPct val="150000"/>
              </a:lnSpc>
              <a:buFont typeface="Wingdings" pitchFamily="2" charset="2"/>
              <a:buChar char="ü"/>
            </a:pPr>
            <a:r>
              <a:rPr lang="en-US" altLang="zh-CN" sz="2400">
                <a:latin typeface="Times New Roman" pitchFamily="18" charset="0"/>
                <a:cs typeface="Times New Roman" pitchFamily="18" charset="0"/>
              </a:rPr>
              <a:t> </a:t>
            </a:r>
            <a:r>
              <a:rPr lang="en-US" altLang="zh-CN" sz="2800" b="1">
                <a:latin typeface="Times New Roman" pitchFamily="18" charset="0"/>
                <a:cs typeface="Times New Roman" pitchFamily="18" charset="0"/>
              </a:rPr>
              <a:t>The HIV epidemic in the world and  China </a:t>
            </a:r>
            <a:endParaRPr lang="zh-CN" altLang="zh-CN" sz="2800">
              <a:latin typeface="Times New Roman" pitchFamily="18" charset="0"/>
              <a:cs typeface="Times New Roman" pitchFamily="18" charset="0"/>
            </a:endParaRPr>
          </a:p>
          <a:p>
            <a:pPr>
              <a:lnSpc>
                <a:spcPct val="150000"/>
              </a:lnSpc>
              <a:buFont typeface="Wingdings" pitchFamily="2" charset="2"/>
              <a:buChar char="ü"/>
            </a:pPr>
            <a:r>
              <a:rPr lang="en-US" altLang="zh-CN" sz="2800" b="1">
                <a:latin typeface="Times New Roman" pitchFamily="18" charset="0"/>
                <a:cs typeface="Times New Roman" pitchFamily="18" charset="0"/>
              </a:rPr>
              <a:t>The HIV epidemic in Heilongjiang province of   China </a:t>
            </a:r>
            <a:endParaRPr lang="zh-CN" altLang="zh-CN" sz="2800">
              <a:latin typeface="Times New Roman" pitchFamily="18" charset="0"/>
              <a:cs typeface="Times New Roman" pitchFamily="18" charset="0"/>
            </a:endParaRPr>
          </a:p>
          <a:p>
            <a:pPr>
              <a:lnSpc>
                <a:spcPct val="150000"/>
              </a:lnSpc>
              <a:buFont typeface="Wingdings" pitchFamily="2" charset="2"/>
              <a:buChar char="ü"/>
            </a:pPr>
            <a:r>
              <a:rPr lang="en-US" altLang="zh-CN" sz="2800" b="1">
                <a:latin typeface="Times New Roman" pitchFamily="18" charset="0"/>
                <a:cs typeface="Times New Roman" pitchFamily="18" charset="0"/>
              </a:rPr>
              <a:t>Subtype and sequence analysis of HIV-1 strains in Heilongjiang  Province </a:t>
            </a:r>
            <a:endParaRPr lang="zh-CN" altLang="zh-CN" sz="2800">
              <a:latin typeface="Times New Roman" pitchFamily="18" charset="0"/>
              <a:cs typeface="Times New Roman" pitchFamily="18" charset="0"/>
            </a:endParaRPr>
          </a:p>
          <a:p>
            <a:pPr>
              <a:buFont typeface="Wingdings" pitchFamily="2" charset="2"/>
              <a:buChar char="ü"/>
            </a:pPr>
            <a:endParaRPr lang="zh-CN" altLang="zh-CN" sz="2800">
              <a:latin typeface="Times New Roman" pitchFamily="18" charset="0"/>
              <a:cs typeface="Times New Roman" pitchFamily="18" charset="0"/>
            </a:endParaRPr>
          </a:p>
        </p:txBody>
      </p:sp>
      <p:sp>
        <p:nvSpPr>
          <p:cNvPr id="3075" name="矩形 2"/>
          <p:cNvSpPr>
            <a:spLocks noChangeArrowheads="1"/>
          </p:cNvSpPr>
          <p:nvPr/>
        </p:nvSpPr>
        <p:spPr bwMode="auto">
          <a:xfrm>
            <a:off x="3276600" y="549275"/>
            <a:ext cx="1871663" cy="584200"/>
          </a:xfrm>
          <a:prstGeom prst="rect">
            <a:avLst/>
          </a:prstGeom>
          <a:noFill/>
          <a:ln w="9525">
            <a:noFill/>
            <a:miter lim="800000"/>
            <a:headEnd/>
            <a:tailEnd/>
          </a:ln>
        </p:spPr>
        <p:txBody>
          <a:bodyPr>
            <a:spAutoFit/>
          </a:bodyPr>
          <a:lstStyle/>
          <a:p>
            <a:r>
              <a:rPr lang="en-US" altLang="zh-CN" sz="3200" b="1">
                <a:latin typeface="Times New Roman" pitchFamily="18" charset="0"/>
                <a:cs typeface="Times New Roman" pitchFamily="18" charset="0"/>
              </a:rPr>
              <a:t>Content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wipe(up)">
                                      <p:cBhvr>
                                        <p:cTn id="7" dur="500"/>
                                        <p:tgtEl>
                                          <p:spTgt spid="40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3" descr="Fig1.tif"/>
          <p:cNvPicPr>
            <a:picLocks noChangeAspect="1"/>
          </p:cNvPicPr>
          <p:nvPr/>
        </p:nvPicPr>
        <p:blipFill>
          <a:blip r:embed="rId2"/>
          <a:srcRect/>
          <a:stretch>
            <a:fillRect/>
          </a:stretch>
        </p:blipFill>
        <p:spPr bwMode="auto">
          <a:xfrm>
            <a:off x="646113" y="214313"/>
            <a:ext cx="7021512" cy="5375275"/>
          </a:xfrm>
          <a:prstGeom prst="rect">
            <a:avLst/>
          </a:prstGeom>
          <a:noFill/>
          <a:ln w="9525">
            <a:noFill/>
            <a:miter lim="800000"/>
            <a:headEnd/>
            <a:tailEnd/>
          </a:ln>
        </p:spPr>
      </p:pic>
      <p:sp>
        <p:nvSpPr>
          <p:cNvPr id="21507" name="矩形 2"/>
          <p:cNvSpPr>
            <a:spLocks noChangeArrowheads="1"/>
          </p:cNvSpPr>
          <p:nvPr/>
        </p:nvSpPr>
        <p:spPr bwMode="auto">
          <a:xfrm>
            <a:off x="684213" y="5876925"/>
            <a:ext cx="7632700" cy="646113"/>
          </a:xfrm>
          <a:prstGeom prst="rect">
            <a:avLst/>
          </a:prstGeom>
          <a:noFill/>
          <a:ln w="9525">
            <a:noFill/>
            <a:miter lim="800000"/>
            <a:headEnd/>
            <a:tailEnd/>
          </a:ln>
        </p:spPr>
        <p:txBody>
          <a:bodyPr>
            <a:spAutoFit/>
          </a:bodyPr>
          <a:lstStyle/>
          <a:p>
            <a:r>
              <a:rPr lang="en-US" altLang="zh-CN"/>
              <a:t>FIG 8 . Phylogenetic analysis of the V3-V4 region of the </a:t>
            </a:r>
            <a:r>
              <a:rPr lang="de-DE" altLang="zh-CN"/>
              <a:t>env gene in HIV-1 strains </a:t>
            </a:r>
            <a:r>
              <a:rPr lang="en-US" altLang="zh-CN"/>
              <a:t>from infections in Harbin city.</a:t>
            </a:r>
            <a:endParaRPr lang="zh-CN" altLang="en-US"/>
          </a:p>
        </p:txBody>
      </p:sp>
    </p:spTree>
  </p:cSld>
  <p:clrMapOvr>
    <a:masterClrMapping/>
  </p:clrMapOvr>
  <p:transition spd="med">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28625" y="2357438"/>
            <a:ext cx="8151813" cy="3575050"/>
          </a:xfrm>
          <a:prstGeom prst="rect">
            <a:avLst/>
          </a:prstGeom>
          <a:noFill/>
          <a:ln w="9525" algn="ctr">
            <a:noFill/>
            <a:miter lim="800000"/>
            <a:headEnd/>
            <a:tailEnd/>
          </a:ln>
        </p:spPr>
      </p:pic>
      <p:sp>
        <p:nvSpPr>
          <p:cNvPr id="4" name="椭圆 3"/>
          <p:cNvSpPr/>
          <p:nvPr/>
        </p:nvSpPr>
        <p:spPr>
          <a:xfrm>
            <a:off x="4214813" y="3143250"/>
            <a:ext cx="4143375"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5" name="矩形 4"/>
          <p:cNvSpPr/>
          <p:nvPr/>
        </p:nvSpPr>
        <p:spPr>
          <a:xfrm>
            <a:off x="7143750" y="3571875"/>
            <a:ext cx="357188" cy="1571625"/>
          </a:xfrm>
          <a:prstGeom prst="rect">
            <a:avLst/>
          </a:prstGeom>
          <a:noFill/>
          <a:ln>
            <a:solidFill>
              <a:srgbClr val="1E0A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6" name="矩形 5"/>
          <p:cNvSpPr/>
          <p:nvPr/>
        </p:nvSpPr>
        <p:spPr>
          <a:xfrm>
            <a:off x="7858125" y="3571875"/>
            <a:ext cx="357188" cy="1571625"/>
          </a:xfrm>
          <a:prstGeom prst="rect">
            <a:avLst/>
          </a:prstGeom>
          <a:noFill/>
          <a:ln>
            <a:solidFill>
              <a:srgbClr val="1E0A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22534" name="矩形 6"/>
          <p:cNvSpPr>
            <a:spLocks noChangeArrowheads="1"/>
          </p:cNvSpPr>
          <p:nvPr/>
        </p:nvSpPr>
        <p:spPr bwMode="auto">
          <a:xfrm>
            <a:off x="857250" y="928688"/>
            <a:ext cx="8286750" cy="646112"/>
          </a:xfrm>
          <a:prstGeom prst="rect">
            <a:avLst/>
          </a:prstGeom>
          <a:noFill/>
          <a:ln w="9525">
            <a:noFill/>
            <a:miter lim="800000"/>
            <a:headEnd/>
            <a:tailEnd/>
          </a:ln>
        </p:spPr>
        <p:txBody>
          <a:bodyPr>
            <a:spAutoFit/>
          </a:bodyPr>
          <a:lstStyle/>
          <a:p>
            <a:r>
              <a:rPr lang="en-US" altLang="zh-CN"/>
              <a:t>Table 3. Distribution of HIV-1 Subtypes Identiﬁed Based on the V3-V4 </a:t>
            </a:r>
          </a:p>
          <a:p>
            <a:r>
              <a:rPr lang="en-US" altLang="zh-CN"/>
              <a:t>Region of the env Gene in Each Risk Group</a:t>
            </a:r>
            <a:endParaRPr lang="zh-CN" altLang="en-US"/>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611188" y="1341438"/>
            <a:ext cx="8064500" cy="3903662"/>
          </a:xfrm>
          <a:prstGeom prst="rect">
            <a:avLst/>
          </a:prstGeom>
          <a:noFill/>
          <a:ln w="9525">
            <a:noFill/>
            <a:miter lim="800000"/>
            <a:headEnd/>
            <a:tailEnd/>
          </a:ln>
        </p:spPr>
        <p:txBody>
          <a:bodyPr>
            <a:spAutoFit/>
          </a:bodyPr>
          <a:lstStyle/>
          <a:p>
            <a:pPr>
              <a:lnSpc>
                <a:spcPct val="150000"/>
              </a:lnSpc>
              <a:buFont typeface="Wingdings" pitchFamily="2" charset="2"/>
              <a:buChar char="ü"/>
            </a:pPr>
            <a:r>
              <a:rPr lang="en-US" altLang="zh-CN" sz="2400">
                <a:latin typeface="Times New Roman" pitchFamily="18" charset="0"/>
                <a:cs typeface="Times New Roman" pitchFamily="18" charset="0"/>
              </a:rPr>
              <a:t>The HIV/AIDS epidemic has been continuing to increase in Heilongjiang province, and has shown explosive growth after 2008;MSM have made a tremendous contribution to the incidence of HIV infections. Homosexual contact has become the dominant route of HIV transmission. Urgent intervention needs to target this population, especially those ≤30 years of age, unmarried, a high educational background, and urban MSM. </a:t>
            </a:r>
            <a:endParaRPr lang="zh-CN" altLang="zh-CN" sz="2400">
              <a:latin typeface="Times New Roman" pitchFamily="18" charset="0"/>
              <a:cs typeface="Times New Roman" pitchFamily="18" charset="0"/>
            </a:endParaRPr>
          </a:p>
        </p:txBody>
      </p:sp>
      <p:grpSp>
        <p:nvGrpSpPr>
          <p:cNvPr id="23555" name="Group 4"/>
          <p:cNvGrpSpPr>
            <a:grpSpLocks/>
          </p:cNvGrpSpPr>
          <p:nvPr/>
        </p:nvGrpSpPr>
        <p:grpSpPr bwMode="auto">
          <a:xfrm>
            <a:off x="2916238" y="404813"/>
            <a:ext cx="2951162" cy="692150"/>
            <a:chOff x="1628" y="912"/>
            <a:chExt cx="2041" cy="454"/>
          </a:xfrm>
        </p:grpSpPr>
        <p:sp>
          <p:nvSpPr>
            <p:cNvPr id="23556" name="AutoShape 5"/>
            <p:cNvSpPr>
              <a:spLocks noChangeArrowheads="1"/>
            </p:cNvSpPr>
            <p:nvPr/>
          </p:nvSpPr>
          <p:spPr bwMode="auto">
            <a:xfrm>
              <a:off x="1628" y="960"/>
              <a:ext cx="2041" cy="406"/>
            </a:xfrm>
            <a:prstGeom prst="homePlate">
              <a:avLst>
                <a:gd name="adj" fmla="val 0"/>
              </a:avLst>
            </a:prstGeom>
            <a:gradFill rotWithShape="0">
              <a:gsLst>
                <a:gs pos="0">
                  <a:srgbClr val="0066FF"/>
                </a:gs>
                <a:gs pos="100000">
                  <a:srgbClr val="000000"/>
                </a:gs>
              </a:gsLst>
              <a:lin ang="5400000" scaled="1"/>
            </a:gradFill>
            <a:ln w="9525">
              <a:noFill/>
              <a:miter lim="800000"/>
              <a:headEnd/>
              <a:tailEnd/>
            </a:ln>
          </p:spPr>
          <p:txBody>
            <a:bodyPr wrap="none" anchor="ctr"/>
            <a:lstStyle/>
            <a:p>
              <a:pPr algn="ctr"/>
              <a:endParaRPr lang="zh-CN" altLang="en-US" sz="4000">
                <a:solidFill>
                  <a:schemeClr val="bg1"/>
                </a:solidFill>
                <a:latin typeface="Times New Roman" pitchFamily="18" charset="0"/>
              </a:endParaRPr>
            </a:p>
          </p:txBody>
        </p:sp>
        <p:sp>
          <p:nvSpPr>
            <p:cNvPr id="23557" name="Text Box 6"/>
            <p:cNvSpPr txBox="1">
              <a:spLocks noChangeArrowheads="1"/>
            </p:cNvSpPr>
            <p:nvPr/>
          </p:nvSpPr>
          <p:spPr bwMode="auto">
            <a:xfrm>
              <a:off x="1878" y="912"/>
              <a:ext cx="1707" cy="283"/>
            </a:xfrm>
            <a:prstGeom prst="rect">
              <a:avLst/>
            </a:prstGeom>
            <a:noFill/>
            <a:ln w="9525">
              <a:noFill/>
              <a:miter lim="800000"/>
              <a:headEnd/>
              <a:tailEnd/>
            </a:ln>
          </p:spPr>
          <p:txBody>
            <a:bodyPr>
              <a:spAutoFit/>
            </a:bodyPr>
            <a:lstStyle/>
            <a:p>
              <a:r>
                <a:rPr lang="en-US" altLang="zh-CN" sz="3200">
                  <a:solidFill>
                    <a:srgbClr val="FFFF00"/>
                  </a:solidFill>
                  <a:latin typeface="Times New Roman" pitchFamily="18" charset="0"/>
                  <a:cs typeface="Times New Roman" pitchFamily="18" charset="0"/>
                </a:rPr>
                <a:t>Conclusion</a:t>
              </a:r>
              <a:endParaRPr lang="zh-CN" altLang="zh-CN" sz="3200">
                <a:solidFill>
                  <a:srgbClr val="FFFF00"/>
                </a:solidFill>
                <a:latin typeface="Times New Roman" pitchFamily="18" charset="0"/>
                <a:cs typeface="Times New Roman" pitchFamily="18" charset="0"/>
              </a:endParaRPr>
            </a:p>
          </p:txBody>
        </p:sp>
      </p:gr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wipe(up)">
                                      <p:cBhvr>
                                        <p:cTn id="7" dur="500"/>
                                        <p:tgtEl>
                                          <p:spTgt spid="40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1116013" y="1773238"/>
            <a:ext cx="7199312" cy="3324225"/>
          </a:xfrm>
          <a:prstGeom prst="rect">
            <a:avLst/>
          </a:prstGeom>
          <a:noFill/>
          <a:ln w="9525">
            <a:noFill/>
            <a:miter lim="800000"/>
            <a:headEnd/>
            <a:tailEnd/>
          </a:ln>
        </p:spPr>
        <p:txBody>
          <a:bodyPr>
            <a:spAutoFit/>
          </a:bodyPr>
          <a:lstStyle/>
          <a:p>
            <a:pPr>
              <a:lnSpc>
                <a:spcPct val="150000"/>
              </a:lnSpc>
              <a:buFont typeface="Wingdings" pitchFamily="2" charset="2"/>
              <a:buChar char="ü"/>
            </a:pPr>
            <a:r>
              <a:rPr lang="en-US" altLang="zh-CN" sz="2800">
                <a:latin typeface="Times New Roman" pitchFamily="18" charset="0"/>
                <a:cs typeface="Times New Roman" pitchFamily="18" charset="0"/>
              </a:rPr>
              <a:t>Our study showed that CRF01_AE was the dominant strain circulating in MSM. However, other than the MSM population, subtypes of B were the principal strains in Heilongjiang province </a:t>
            </a:r>
            <a:endParaRPr lang="zh-CN" altLang="zh-CN" sz="2800">
              <a:latin typeface="Times New Roman" pitchFamily="18" charset="0"/>
              <a:cs typeface="Times New Roman" pitchFamily="18" charset="0"/>
            </a:endParaRPr>
          </a:p>
        </p:txBody>
      </p:sp>
      <p:grpSp>
        <p:nvGrpSpPr>
          <p:cNvPr id="24579" name="Group 4"/>
          <p:cNvGrpSpPr>
            <a:grpSpLocks/>
          </p:cNvGrpSpPr>
          <p:nvPr/>
        </p:nvGrpSpPr>
        <p:grpSpPr bwMode="auto">
          <a:xfrm>
            <a:off x="2916238" y="404813"/>
            <a:ext cx="2951162" cy="692150"/>
            <a:chOff x="1628" y="912"/>
            <a:chExt cx="2041" cy="454"/>
          </a:xfrm>
        </p:grpSpPr>
        <p:sp>
          <p:nvSpPr>
            <p:cNvPr id="24580" name="AutoShape 5"/>
            <p:cNvSpPr>
              <a:spLocks noChangeArrowheads="1"/>
            </p:cNvSpPr>
            <p:nvPr/>
          </p:nvSpPr>
          <p:spPr bwMode="auto">
            <a:xfrm>
              <a:off x="1628" y="960"/>
              <a:ext cx="2041" cy="406"/>
            </a:xfrm>
            <a:prstGeom prst="homePlate">
              <a:avLst>
                <a:gd name="adj" fmla="val 0"/>
              </a:avLst>
            </a:prstGeom>
            <a:gradFill rotWithShape="0">
              <a:gsLst>
                <a:gs pos="0">
                  <a:srgbClr val="0066FF"/>
                </a:gs>
                <a:gs pos="100000">
                  <a:srgbClr val="000000"/>
                </a:gs>
              </a:gsLst>
              <a:lin ang="5400000" scaled="1"/>
            </a:gradFill>
            <a:ln w="9525">
              <a:noFill/>
              <a:miter lim="800000"/>
              <a:headEnd/>
              <a:tailEnd/>
            </a:ln>
          </p:spPr>
          <p:txBody>
            <a:bodyPr wrap="none" anchor="ctr"/>
            <a:lstStyle/>
            <a:p>
              <a:pPr algn="ctr"/>
              <a:endParaRPr lang="zh-CN" altLang="en-US" sz="4000">
                <a:solidFill>
                  <a:schemeClr val="bg1"/>
                </a:solidFill>
                <a:latin typeface="Times New Roman" pitchFamily="18" charset="0"/>
              </a:endParaRPr>
            </a:p>
          </p:txBody>
        </p:sp>
        <p:sp>
          <p:nvSpPr>
            <p:cNvPr id="24581" name="Text Box 6"/>
            <p:cNvSpPr txBox="1">
              <a:spLocks noChangeArrowheads="1"/>
            </p:cNvSpPr>
            <p:nvPr/>
          </p:nvSpPr>
          <p:spPr bwMode="auto">
            <a:xfrm>
              <a:off x="1878" y="912"/>
              <a:ext cx="1707" cy="283"/>
            </a:xfrm>
            <a:prstGeom prst="rect">
              <a:avLst/>
            </a:prstGeom>
            <a:noFill/>
            <a:ln w="9525">
              <a:noFill/>
              <a:miter lim="800000"/>
              <a:headEnd/>
              <a:tailEnd/>
            </a:ln>
          </p:spPr>
          <p:txBody>
            <a:bodyPr>
              <a:spAutoFit/>
            </a:bodyPr>
            <a:lstStyle/>
            <a:p>
              <a:r>
                <a:rPr lang="en-US" altLang="zh-CN" sz="3200">
                  <a:solidFill>
                    <a:srgbClr val="FFFF00"/>
                  </a:solidFill>
                  <a:latin typeface="Times New Roman" pitchFamily="18" charset="0"/>
                  <a:cs typeface="Times New Roman" pitchFamily="18" charset="0"/>
                </a:rPr>
                <a:t>Conclusion</a:t>
              </a:r>
              <a:endParaRPr lang="zh-CN" altLang="zh-CN" sz="3200">
                <a:solidFill>
                  <a:srgbClr val="FFFF00"/>
                </a:solidFill>
                <a:latin typeface="Times New Roman" pitchFamily="18" charset="0"/>
                <a:cs typeface="Times New Roman" pitchFamily="18" charset="0"/>
              </a:endParaRPr>
            </a:p>
          </p:txBody>
        </p:sp>
      </p:gr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wipe(up)">
                                      <p:cBhvr>
                                        <p:cTn id="7" dur="500"/>
                                        <p:tgtEl>
                                          <p:spTgt spid="40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3.fansimg.com/uploads2013/04/userid74046time20130414095308.jpg"/>
          <p:cNvPicPr>
            <a:picLocks noChangeAspect="1" noChangeArrowheads="1"/>
          </p:cNvPicPr>
          <p:nvPr/>
        </p:nvPicPr>
        <p:blipFill>
          <a:blip r:embed="rId3"/>
          <a:srcRect/>
          <a:stretch>
            <a:fillRect/>
          </a:stretch>
        </p:blipFill>
        <p:spPr bwMode="auto">
          <a:xfrm>
            <a:off x="0" y="260350"/>
            <a:ext cx="6480175" cy="3744913"/>
          </a:xfrm>
          <a:prstGeom prst="rect">
            <a:avLst/>
          </a:prstGeom>
          <a:noFill/>
          <a:ln w="9525">
            <a:noFill/>
            <a:miter lim="800000"/>
            <a:headEnd/>
            <a:tailEnd/>
          </a:ln>
        </p:spPr>
      </p:pic>
      <p:pic>
        <p:nvPicPr>
          <p:cNvPr id="25603" name="Picture 4" descr="http://img2.imgtn.bdimg.com/it/u=1197022667,2368192281&amp;fm=23&amp;gp=0.jpg"/>
          <p:cNvPicPr>
            <a:picLocks noChangeAspect="1" noChangeArrowheads="1"/>
          </p:cNvPicPr>
          <p:nvPr/>
        </p:nvPicPr>
        <p:blipFill>
          <a:blip r:embed="rId4"/>
          <a:srcRect/>
          <a:stretch>
            <a:fillRect/>
          </a:stretch>
        </p:blipFill>
        <p:spPr bwMode="auto">
          <a:xfrm>
            <a:off x="4932363" y="4000500"/>
            <a:ext cx="4679950" cy="2857500"/>
          </a:xfrm>
          <a:prstGeom prst="rect">
            <a:avLst/>
          </a:prstGeom>
          <a:noFill/>
          <a:ln w="9525">
            <a:noFill/>
            <a:miter lim="800000"/>
            <a:headEnd/>
            <a:tailEnd/>
          </a:ln>
        </p:spPr>
      </p:pic>
      <p:pic>
        <p:nvPicPr>
          <p:cNvPr id="25604" name="Picture 6" descr="http://www.harbin.gov.cn/zjhrb/images/02%5B1%5D.jpg"/>
          <p:cNvPicPr>
            <a:picLocks noChangeAspect="1" noChangeArrowheads="1"/>
          </p:cNvPicPr>
          <p:nvPr/>
        </p:nvPicPr>
        <p:blipFill>
          <a:blip r:embed="rId5"/>
          <a:srcRect/>
          <a:stretch>
            <a:fillRect/>
          </a:stretch>
        </p:blipFill>
        <p:spPr bwMode="auto">
          <a:xfrm>
            <a:off x="0" y="4076700"/>
            <a:ext cx="4941888" cy="3240088"/>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3278188" y="404813"/>
            <a:ext cx="2466975" cy="431800"/>
          </a:xfrm>
          <a:prstGeom prst="rect">
            <a:avLst/>
          </a:prstGeom>
          <a:noFill/>
          <a:ln w="9525">
            <a:noFill/>
            <a:miter lim="800000"/>
            <a:headEnd/>
            <a:tailEnd/>
          </a:ln>
        </p:spPr>
        <p:txBody>
          <a:bodyPr>
            <a:spAutoFit/>
          </a:bodyPr>
          <a:lstStyle/>
          <a:p>
            <a:r>
              <a:rPr lang="en-US" altLang="zh-CN" sz="3200">
                <a:solidFill>
                  <a:srgbClr val="FFFF00"/>
                </a:solidFill>
                <a:latin typeface="Times New Roman" pitchFamily="18" charset="0"/>
                <a:cs typeface="Times New Roman" pitchFamily="18" charset="0"/>
              </a:rPr>
              <a:t>Conclusion</a:t>
            </a:r>
            <a:endParaRPr lang="zh-CN" altLang="zh-CN" sz="3200">
              <a:solidFill>
                <a:srgbClr val="FFFF00"/>
              </a:solidFill>
              <a:latin typeface="Times New Roman" pitchFamily="18" charset="0"/>
              <a:cs typeface="Times New Roman" pitchFamily="18" charset="0"/>
            </a:endParaRPr>
          </a:p>
        </p:txBody>
      </p:sp>
      <p:pic>
        <p:nvPicPr>
          <p:cNvPr id="26627" name="Picture 2" descr="http://img2.imgtn.bdimg.com/it/u=1963367851,1489414717&amp;fm=23&amp;gp=0.jpg"/>
          <p:cNvPicPr>
            <a:picLocks noChangeAspect="1" noChangeArrowheads="1"/>
          </p:cNvPicPr>
          <p:nvPr/>
        </p:nvPicPr>
        <p:blipFill>
          <a:blip r:embed="rId3"/>
          <a:srcRect/>
          <a:stretch>
            <a:fillRect/>
          </a:stretch>
        </p:blipFill>
        <p:spPr bwMode="auto">
          <a:xfrm>
            <a:off x="0" y="4000500"/>
            <a:ext cx="4286250" cy="2857500"/>
          </a:xfrm>
          <a:prstGeom prst="rect">
            <a:avLst/>
          </a:prstGeom>
          <a:noFill/>
          <a:ln w="9525">
            <a:noFill/>
            <a:miter lim="800000"/>
            <a:headEnd/>
            <a:tailEnd/>
          </a:ln>
        </p:spPr>
      </p:pic>
      <p:pic>
        <p:nvPicPr>
          <p:cNvPr id="26628" name="Picture 4" descr="http://img0.imgtn.bdimg.com/it/u=1254626899,1548938177&amp;fm=21&amp;gp=0.jpg"/>
          <p:cNvPicPr>
            <a:picLocks noChangeAspect="1" noChangeArrowheads="1"/>
          </p:cNvPicPr>
          <p:nvPr/>
        </p:nvPicPr>
        <p:blipFill>
          <a:blip r:embed="rId4"/>
          <a:srcRect/>
          <a:stretch>
            <a:fillRect/>
          </a:stretch>
        </p:blipFill>
        <p:spPr bwMode="auto">
          <a:xfrm>
            <a:off x="4906963" y="3703638"/>
            <a:ext cx="4237037" cy="3154362"/>
          </a:xfrm>
          <a:prstGeom prst="rect">
            <a:avLst/>
          </a:prstGeom>
          <a:noFill/>
          <a:ln w="9525">
            <a:noFill/>
            <a:miter lim="800000"/>
            <a:headEnd/>
            <a:tailEnd/>
          </a:ln>
        </p:spPr>
      </p:pic>
      <p:pic>
        <p:nvPicPr>
          <p:cNvPr id="26629" name="Picture 6" descr="http://www.chinaneast.gov.cn/dbly/13137238_11n.jpg"/>
          <p:cNvPicPr>
            <a:picLocks noChangeAspect="1" noChangeArrowheads="1"/>
          </p:cNvPicPr>
          <p:nvPr/>
        </p:nvPicPr>
        <p:blipFill>
          <a:blip r:embed="rId5"/>
          <a:srcRect/>
          <a:stretch>
            <a:fillRect/>
          </a:stretch>
        </p:blipFill>
        <p:spPr bwMode="auto">
          <a:xfrm>
            <a:off x="4529138" y="404813"/>
            <a:ext cx="4614862" cy="3068637"/>
          </a:xfrm>
          <a:prstGeom prst="rect">
            <a:avLst/>
          </a:prstGeom>
          <a:noFill/>
          <a:ln w="9525">
            <a:noFill/>
            <a:miter lim="800000"/>
            <a:headEnd/>
            <a:tailEnd/>
          </a:ln>
        </p:spPr>
      </p:pic>
      <p:pic>
        <p:nvPicPr>
          <p:cNvPr id="26630" name="Picture 8" descr="http://img5.ph.126.net/q6QNLEMvyrcYKQ0uSQBRTw==/591097451109480625.jpg"/>
          <p:cNvPicPr>
            <a:picLocks noChangeAspect="1" noChangeArrowheads="1"/>
          </p:cNvPicPr>
          <p:nvPr/>
        </p:nvPicPr>
        <p:blipFill>
          <a:blip r:embed="rId6"/>
          <a:srcRect/>
          <a:stretch>
            <a:fillRect/>
          </a:stretch>
        </p:blipFill>
        <p:spPr bwMode="auto">
          <a:xfrm>
            <a:off x="-36513" y="260350"/>
            <a:ext cx="4419601" cy="3313113"/>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908175" y="2133600"/>
            <a:ext cx="6119813" cy="1311275"/>
          </a:xfrm>
          <a:prstGeom prst="rect">
            <a:avLst/>
          </a:prstGeom>
          <a:noFill/>
          <a:ln w="9525">
            <a:noFill/>
            <a:miter lim="800000"/>
            <a:headEnd/>
            <a:tailEnd/>
          </a:ln>
        </p:spPr>
        <p:txBody>
          <a:bodyPr>
            <a:spAutoFit/>
          </a:bodyPr>
          <a:lstStyle/>
          <a:p>
            <a:pPr algn="ctr">
              <a:spcBef>
                <a:spcPct val="50000"/>
              </a:spcBef>
            </a:pPr>
            <a:endParaRPr lang="zh-CN" altLang="zh-CN" sz="8000" b="1">
              <a:solidFill>
                <a:srgbClr val="FFFF00"/>
              </a:solidFill>
              <a:ea typeface="隶书" pitchFamily="49" charset="-122"/>
            </a:endParaRPr>
          </a:p>
        </p:txBody>
      </p:sp>
      <p:pic>
        <p:nvPicPr>
          <p:cNvPr id="27651" name="Picture 3" descr="IMG_065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2" name="Rectangle 4"/>
          <p:cNvSpPr>
            <a:spLocks noChangeArrowheads="1"/>
          </p:cNvSpPr>
          <p:nvPr/>
        </p:nvSpPr>
        <p:spPr bwMode="auto">
          <a:xfrm>
            <a:off x="2339975" y="1700213"/>
            <a:ext cx="4319588" cy="1016000"/>
          </a:xfrm>
          <a:prstGeom prst="rect">
            <a:avLst/>
          </a:prstGeom>
          <a:noFill/>
          <a:ln w="9525">
            <a:noFill/>
            <a:miter lim="800000"/>
            <a:headEnd/>
            <a:tailEnd/>
          </a:ln>
        </p:spPr>
        <p:txBody>
          <a:bodyPr>
            <a:spAutoFit/>
          </a:bodyPr>
          <a:lstStyle/>
          <a:p>
            <a:r>
              <a:rPr lang="en-US" altLang="zh-CN" sz="6000" b="1">
                <a:solidFill>
                  <a:srgbClr val="FFFF00"/>
                </a:solidFill>
                <a:latin typeface="Times New Roman" pitchFamily="18" charset="0"/>
                <a:ea typeface="楷体_GB2312" pitchFamily="49" charset="-122"/>
              </a:rPr>
              <a:t>Thank you</a:t>
            </a:r>
            <a:r>
              <a:rPr lang="zh-CN" altLang="en-US" sz="6000" b="1">
                <a:solidFill>
                  <a:srgbClr val="FFFF00"/>
                </a:solidFill>
                <a:latin typeface="Times New Roman" pitchFamily="18" charset="0"/>
              </a:rPr>
              <a:t>！</a:t>
            </a:r>
          </a:p>
        </p:txBody>
      </p:sp>
    </p:spTree>
  </p:cSld>
  <p:clrMapOvr>
    <a:masterClrMapping/>
  </p:clrMapOvr>
  <p:transition spd="med">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985963" y="5035550"/>
            <a:ext cx="5464175" cy="458788"/>
          </a:xfrm>
          <a:prstGeom prst="rect">
            <a:avLst/>
          </a:prstGeom>
          <a:noFill/>
          <a:ln w="9525">
            <a:noFill/>
            <a:miter lim="800000"/>
            <a:headEnd/>
            <a:tailEnd/>
          </a:ln>
        </p:spPr>
        <p:txBody>
          <a:bodyPr>
            <a:spAutoFit/>
          </a:bodyPr>
          <a:lstStyle/>
          <a:p>
            <a:pPr>
              <a:lnSpc>
                <a:spcPct val="150000"/>
              </a:lnSpc>
            </a:pPr>
            <a:endParaRPr lang="en-US" altLang="zh-CN" b="1">
              <a:solidFill>
                <a:srgbClr val="FFFF00"/>
              </a:solidFill>
              <a:latin typeface="Times New Roman" pitchFamily="18" charset="0"/>
              <a:ea typeface="微软雅黑" pitchFamily="34" charset="-122"/>
              <a:cs typeface="Times New Roman" pitchFamily="18" charset="0"/>
            </a:endParaRPr>
          </a:p>
        </p:txBody>
      </p:sp>
      <p:sp>
        <p:nvSpPr>
          <p:cNvPr id="14339" name="矩形 4"/>
          <p:cNvSpPr>
            <a:spLocks noChangeArrowheads="1"/>
          </p:cNvSpPr>
          <p:nvPr/>
        </p:nvSpPr>
        <p:spPr bwMode="auto">
          <a:xfrm>
            <a:off x="1143000" y="2276872"/>
            <a:ext cx="8001000" cy="823752"/>
          </a:xfrm>
          <a:prstGeom prst="rect">
            <a:avLst/>
          </a:prstGeom>
          <a:noFill/>
          <a:ln w="9525">
            <a:noFill/>
            <a:miter lim="800000"/>
            <a:headEnd/>
            <a:tailEnd/>
          </a:ln>
        </p:spPr>
        <p:txBody>
          <a:bodyPr>
            <a:spAutoFit/>
          </a:bodyPr>
          <a:lstStyle/>
          <a:p>
            <a:pPr>
              <a:lnSpc>
                <a:spcPct val="150000"/>
              </a:lnSpc>
              <a:defRPr/>
            </a:pPr>
            <a:r>
              <a:rPr lang="en-US" altLang="zh-CN" sz="3600" b="1" dirty="0">
                <a:ln w="17780" cmpd="sng">
                  <a:solidFill>
                    <a:srgbClr val="FFFFFF"/>
                  </a:solidFill>
                  <a:prstDash val="solid"/>
                  <a:miter lim="800000"/>
                </a:ln>
                <a:solidFill>
                  <a:schemeClr val="tx2"/>
                </a:solidFill>
                <a:latin typeface="Times New Roman" pitchFamily="18" charset="0"/>
                <a:ea typeface="微软雅黑" pitchFamily="34" charset="-122"/>
                <a:cs typeface="Times New Roman" pitchFamily="18" charset="0"/>
              </a:rPr>
              <a:t>The HIV epidemic in the world</a:t>
            </a:r>
            <a:endParaRPr lang="en-US" altLang="zh-CN" sz="3600" b="1" dirty="0">
              <a:latin typeface="Times New Roman" pitchFamily="18" charset="0"/>
              <a:ea typeface="微软雅黑" pitchFamily="34" charset="-122"/>
              <a:cs typeface="Times New Roman" pitchFamily="18" charset="0"/>
            </a:endParaRPr>
          </a:p>
        </p:txBody>
      </p:sp>
    </p:spTree>
  </p:cSld>
  <p:clrMapOvr>
    <a:masterClrMapping/>
  </p:clrMapOvr>
  <p:transition spd="med">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313" y="2000250"/>
            <a:ext cx="8786812" cy="3357563"/>
          </a:xfrm>
          <a:prstGeom prst="rect">
            <a:avLst/>
          </a:prstGeom>
          <a:noFill/>
          <a:ln w="9525" algn="ctr">
            <a:noFill/>
            <a:miter lim="800000"/>
            <a:headEnd/>
            <a:tailEnd/>
          </a:ln>
        </p:spPr>
      </p:pic>
      <p:sp>
        <p:nvSpPr>
          <p:cNvPr id="5123" name="矩形 3"/>
          <p:cNvSpPr>
            <a:spLocks noChangeArrowheads="1"/>
          </p:cNvSpPr>
          <p:nvPr/>
        </p:nvSpPr>
        <p:spPr bwMode="auto">
          <a:xfrm>
            <a:off x="500063" y="928688"/>
            <a:ext cx="8429625" cy="584200"/>
          </a:xfrm>
          <a:prstGeom prst="rect">
            <a:avLst/>
          </a:prstGeom>
          <a:noFill/>
          <a:ln w="9525">
            <a:noFill/>
            <a:miter lim="800000"/>
            <a:headEnd/>
            <a:tailEnd/>
          </a:ln>
        </p:spPr>
        <p:txBody>
          <a:bodyPr>
            <a:spAutoFit/>
          </a:bodyPr>
          <a:lstStyle/>
          <a:p>
            <a:r>
              <a:rPr lang="en-US" altLang="zh-CN" sz="3200">
                <a:latin typeface="Times New Roman" pitchFamily="18" charset="0"/>
                <a:cs typeface="Times New Roman" pitchFamily="18" charset="0"/>
              </a:rPr>
              <a:t>Global estimates for adults and children  2012</a:t>
            </a:r>
            <a:endParaRPr lang="zh-CN" altLang="en-US" sz="3200">
              <a:latin typeface="Times New Roman" pitchFamily="18" charset="0"/>
              <a:cs typeface="Times New Roman" pitchFamily="18" charset="0"/>
            </a:endParaRPr>
          </a:p>
        </p:txBody>
      </p:sp>
    </p:spTree>
  </p:cSld>
  <p:clrMapOvr>
    <a:masterClrMapping/>
  </p:clrMapOvr>
  <p:transition spd="med">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985963" y="5035550"/>
            <a:ext cx="5464175" cy="458788"/>
          </a:xfrm>
          <a:prstGeom prst="rect">
            <a:avLst/>
          </a:prstGeom>
          <a:noFill/>
          <a:ln w="9525">
            <a:noFill/>
            <a:miter lim="800000"/>
            <a:headEnd/>
            <a:tailEnd/>
          </a:ln>
        </p:spPr>
        <p:txBody>
          <a:bodyPr>
            <a:spAutoFit/>
          </a:bodyPr>
          <a:lstStyle/>
          <a:p>
            <a:pPr>
              <a:lnSpc>
                <a:spcPct val="150000"/>
              </a:lnSpc>
            </a:pPr>
            <a:endParaRPr lang="en-US" altLang="zh-CN" b="1">
              <a:solidFill>
                <a:srgbClr val="FFFF00"/>
              </a:solidFill>
              <a:latin typeface="Times New Roman" pitchFamily="18" charset="0"/>
              <a:ea typeface="微软雅黑" pitchFamily="34" charset="-122"/>
              <a:cs typeface="Times New Roman" pitchFamily="18" charset="0"/>
            </a:endParaRPr>
          </a:p>
        </p:txBody>
      </p:sp>
      <p:sp>
        <p:nvSpPr>
          <p:cNvPr id="14339" name="矩形 4"/>
          <p:cNvSpPr>
            <a:spLocks noChangeArrowheads="1"/>
          </p:cNvSpPr>
          <p:nvPr/>
        </p:nvSpPr>
        <p:spPr bwMode="auto">
          <a:xfrm>
            <a:off x="1428728" y="2571744"/>
            <a:ext cx="8001000" cy="823752"/>
          </a:xfrm>
          <a:prstGeom prst="rect">
            <a:avLst/>
          </a:prstGeom>
          <a:noFill/>
          <a:ln w="9525">
            <a:noFill/>
            <a:miter lim="800000"/>
            <a:headEnd/>
            <a:tailEnd/>
          </a:ln>
        </p:spPr>
        <p:txBody>
          <a:bodyPr>
            <a:spAutoFit/>
          </a:bodyPr>
          <a:lstStyle/>
          <a:p>
            <a:pPr>
              <a:lnSpc>
                <a:spcPct val="150000"/>
              </a:lnSpc>
              <a:defRPr/>
            </a:pPr>
            <a:r>
              <a:rPr lang="en-US" altLang="zh-CN" sz="3600" b="1" dirty="0">
                <a:ln w="17780" cmpd="sng">
                  <a:solidFill>
                    <a:srgbClr val="FFFFFF"/>
                  </a:solidFill>
                  <a:prstDash val="solid"/>
                  <a:miter lim="800000"/>
                </a:ln>
                <a:solidFill>
                  <a:schemeClr val="tx2"/>
                </a:solidFill>
                <a:latin typeface="Times New Roman" pitchFamily="18" charset="0"/>
                <a:ea typeface="微软雅黑" pitchFamily="34" charset="-122"/>
                <a:cs typeface="Times New Roman" pitchFamily="18" charset="0"/>
              </a:rPr>
              <a:t>The HIV epidemic in China</a:t>
            </a:r>
            <a:endParaRPr lang="en-US" altLang="zh-CN" sz="3600" b="1" dirty="0">
              <a:latin typeface="Times New Roman" pitchFamily="18" charset="0"/>
              <a:ea typeface="微软雅黑" pitchFamily="34" charset="-122"/>
              <a:cs typeface="Times New Roman" pitchFamily="18" charset="0"/>
            </a:endParaRPr>
          </a:p>
        </p:txBody>
      </p:sp>
    </p:spTree>
  </p:cSld>
  <p:clrMapOvr>
    <a:masterClrMapping/>
  </p:clrMapOvr>
  <p:transition spd="med">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857250" y="1071563"/>
            <a:ext cx="7632700" cy="4524375"/>
          </a:xfrm>
          <a:prstGeom prst="rect">
            <a:avLst/>
          </a:prstGeom>
          <a:noFill/>
          <a:ln w="9525">
            <a:noFill/>
            <a:miter lim="800000"/>
            <a:headEnd/>
            <a:tailEnd/>
          </a:ln>
        </p:spPr>
        <p:txBody>
          <a:bodyPr>
            <a:spAutoFit/>
          </a:bodyPr>
          <a:lstStyle/>
          <a:p>
            <a:pPr>
              <a:lnSpc>
                <a:spcPct val="150000"/>
              </a:lnSpc>
              <a:buFont typeface="Wingdings" pitchFamily="2" charset="2"/>
              <a:buChar char="ü"/>
            </a:pPr>
            <a:r>
              <a:rPr lang="en-US" altLang="zh-CN" sz="2400">
                <a:latin typeface="Times New Roman" pitchFamily="18" charset="0"/>
                <a:cs typeface="Times New Roman" pitchFamily="18" charset="0"/>
              </a:rPr>
              <a:t> At the end of 2011, the cumulative number of reported people living with HIV(PLHIV) stood at close to 445,000 cases. </a:t>
            </a:r>
          </a:p>
          <a:p>
            <a:pPr>
              <a:lnSpc>
                <a:spcPct val="150000"/>
              </a:lnSpc>
              <a:buFont typeface="Wingdings" pitchFamily="2" charset="2"/>
              <a:buChar char="ü"/>
            </a:pPr>
            <a:r>
              <a:rPr lang="en-US" altLang="zh-CN" sz="2400">
                <a:latin typeface="Times New Roman" pitchFamily="18" charset="0"/>
                <a:cs typeface="Times New Roman" pitchFamily="18" charset="0"/>
              </a:rPr>
              <a:t> Epidemic estimates show that at the end of 2011, a total of 780,000   people were living with HIV in China, accounting for  0.058% of the total population. China therefore remains a low-prevalence country. </a:t>
            </a:r>
            <a:endParaRPr lang="zh-CN" altLang="zh-CN" sz="2400">
              <a:latin typeface="Times New Roman" pitchFamily="18" charset="0"/>
              <a:cs typeface="Times New Roman" pitchFamily="18" charset="0"/>
            </a:endParaRPr>
          </a:p>
          <a:p>
            <a:pPr>
              <a:lnSpc>
                <a:spcPct val="150000"/>
              </a:lnSpc>
            </a:pPr>
            <a:endParaRPr lang="zh-CN" altLang="zh-CN" sz="2400">
              <a:latin typeface="Times New Roman" pitchFamily="18" charset="0"/>
              <a:cs typeface="Times New Roman" pitchFamily="18"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wipe(up)">
                                      <p:cBhvr>
                                        <p:cTn id="7" dur="500"/>
                                        <p:tgtEl>
                                          <p:spTgt spid="40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srcRect/>
          <a:stretch>
            <a:fillRect/>
          </a:stretch>
        </p:blipFill>
        <p:spPr bwMode="auto">
          <a:xfrm>
            <a:off x="214313" y="142875"/>
            <a:ext cx="8786812" cy="5802313"/>
          </a:xfrm>
          <a:prstGeom prst="rect">
            <a:avLst/>
          </a:prstGeom>
          <a:noFill/>
          <a:ln w="9525" algn="ctr">
            <a:noFill/>
            <a:miter lim="800000"/>
            <a:headEnd/>
            <a:tailEnd/>
          </a:ln>
        </p:spPr>
      </p:pic>
      <p:sp>
        <p:nvSpPr>
          <p:cNvPr id="8195" name="矩形 3"/>
          <p:cNvSpPr>
            <a:spLocks noChangeArrowheads="1"/>
          </p:cNvSpPr>
          <p:nvPr/>
        </p:nvSpPr>
        <p:spPr bwMode="auto">
          <a:xfrm>
            <a:off x="468313" y="5949950"/>
            <a:ext cx="8286750" cy="646113"/>
          </a:xfrm>
          <a:prstGeom prst="rect">
            <a:avLst/>
          </a:prstGeom>
          <a:noFill/>
          <a:ln w="9525">
            <a:noFill/>
            <a:miter lim="800000"/>
            <a:headEnd/>
            <a:tailEnd/>
          </a:ln>
        </p:spPr>
        <p:txBody>
          <a:bodyPr>
            <a:spAutoFit/>
          </a:bodyPr>
          <a:lstStyle/>
          <a:p>
            <a:r>
              <a:rPr lang="en-US" altLang="zh-CN"/>
              <a:t>Fig 1.Geographical distribution of cumulative reported HIV/AIDS cases (as of 31</a:t>
            </a:r>
            <a:r>
              <a:rPr lang="en-US" altLang="zh-CN" baseline="30000"/>
              <a:t>st</a:t>
            </a:r>
            <a:r>
              <a:rPr lang="en-US" altLang="zh-CN"/>
              <a:t>  December 2011) </a:t>
            </a:r>
            <a:endParaRPr lang="zh-CN" altLang="en-US"/>
          </a:p>
        </p:txBody>
      </p:sp>
    </p:spTree>
  </p:cSld>
  <p:clrMapOvr>
    <a:masterClrMapping/>
  </p:clrMapOvr>
  <p:transition spd="med">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1143000" y="5643563"/>
            <a:ext cx="8286750" cy="369887"/>
          </a:xfrm>
          <a:prstGeom prst="rect">
            <a:avLst/>
          </a:prstGeom>
          <a:noFill/>
          <a:ln w="9525">
            <a:noFill/>
            <a:miter lim="800000"/>
            <a:headEnd/>
            <a:tailEnd/>
          </a:ln>
        </p:spPr>
        <p:txBody>
          <a:bodyPr>
            <a:spAutoFit/>
          </a:bodyPr>
          <a:lstStyle/>
          <a:p>
            <a:r>
              <a:rPr lang="en-US" altLang="zh-CN"/>
              <a:t>Fig 2.Breakdown of newly reported cases of HIV in past years</a:t>
            </a:r>
            <a:endParaRPr lang="zh-CN" altLang="en-US"/>
          </a:p>
        </p:txBody>
      </p:sp>
      <p:pic>
        <p:nvPicPr>
          <p:cNvPr id="9219" name="Picture 2"/>
          <p:cNvPicPr>
            <a:picLocks noChangeAspect="1" noChangeArrowheads="1"/>
          </p:cNvPicPr>
          <p:nvPr/>
        </p:nvPicPr>
        <p:blipFill>
          <a:blip r:embed="rId2"/>
          <a:srcRect/>
          <a:stretch>
            <a:fillRect/>
          </a:stretch>
        </p:blipFill>
        <p:spPr bwMode="auto">
          <a:xfrm>
            <a:off x="428625" y="285750"/>
            <a:ext cx="8262938" cy="5000625"/>
          </a:xfrm>
          <a:prstGeom prst="rect">
            <a:avLst/>
          </a:prstGeom>
          <a:noFill/>
          <a:ln w="9525" algn="ctr">
            <a:noFill/>
            <a:miter lim="800000"/>
            <a:headEnd/>
            <a:tailEnd/>
          </a:ln>
        </p:spPr>
      </p:pic>
    </p:spTree>
  </p:cSld>
  <p:clrMapOvr>
    <a:masterClrMapping/>
  </p:clrMapOvr>
  <p:transition spd="med">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985963" y="5035550"/>
            <a:ext cx="5464175" cy="458788"/>
          </a:xfrm>
          <a:prstGeom prst="rect">
            <a:avLst/>
          </a:prstGeom>
          <a:noFill/>
          <a:ln w="9525">
            <a:noFill/>
            <a:miter lim="800000"/>
            <a:headEnd/>
            <a:tailEnd/>
          </a:ln>
        </p:spPr>
        <p:txBody>
          <a:bodyPr>
            <a:spAutoFit/>
          </a:bodyPr>
          <a:lstStyle/>
          <a:p>
            <a:pPr>
              <a:lnSpc>
                <a:spcPct val="150000"/>
              </a:lnSpc>
            </a:pPr>
            <a:endParaRPr lang="en-US" altLang="zh-CN" b="1">
              <a:solidFill>
                <a:srgbClr val="FFFF00"/>
              </a:solidFill>
              <a:latin typeface="Times New Roman" pitchFamily="18" charset="0"/>
              <a:ea typeface="微软雅黑" pitchFamily="34" charset="-122"/>
              <a:cs typeface="Times New Roman" pitchFamily="18" charset="0"/>
            </a:endParaRPr>
          </a:p>
        </p:txBody>
      </p:sp>
      <p:sp>
        <p:nvSpPr>
          <p:cNvPr id="14339" name="矩形 4"/>
          <p:cNvSpPr>
            <a:spLocks noChangeArrowheads="1"/>
          </p:cNvSpPr>
          <p:nvPr/>
        </p:nvSpPr>
        <p:spPr bwMode="auto">
          <a:xfrm>
            <a:off x="1043608" y="2204864"/>
            <a:ext cx="8361040" cy="1754326"/>
          </a:xfrm>
          <a:prstGeom prst="rect">
            <a:avLst/>
          </a:prstGeom>
          <a:noFill/>
          <a:ln w="9525">
            <a:noFill/>
            <a:miter lim="800000"/>
            <a:headEnd/>
            <a:tailEnd/>
          </a:ln>
        </p:spPr>
        <p:txBody>
          <a:bodyPr>
            <a:spAutoFit/>
          </a:bodyPr>
          <a:lstStyle/>
          <a:p>
            <a:pPr>
              <a:lnSpc>
                <a:spcPct val="150000"/>
              </a:lnSpc>
              <a:defRPr/>
            </a:pPr>
            <a:r>
              <a:rPr lang="en-US" altLang="zh-CN" sz="3600" b="1" dirty="0">
                <a:ln w="17780" cmpd="sng">
                  <a:solidFill>
                    <a:srgbClr val="FFFFFF"/>
                  </a:solidFill>
                  <a:prstDash val="solid"/>
                  <a:miter lim="800000"/>
                </a:ln>
                <a:solidFill>
                  <a:schemeClr val="tx2"/>
                </a:solidFill>
                <a:latin typeface="Times New Roman" pitchFamily="18" charset="0"/>
                <a:ea typeface="微软雅黑" pitchFamily="34" charset="-122"/>
                <a:cs typeface="Times New Roman" pitchFamily="18" charset="0"/>
              </a:rPr>
              <a:t>The HIV epidemic in Heilongjiang province of China </a:t>
            </a:r>
          </a:p>
        </p:txBody>
      </p:sp>
    </p:spTree>
  </p:cSld>
  <p:clrMapOvr>
    <a:masterClrMapping/>
  </p:clrMapOvr>
  <p:transition spd="med">
    <p:randomBa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4528</TotalTime>
  <Words>1325</Words>
  <Application>Microsoft Office PowerPoint</Application>
  <PresentationFormat>On-screen Show (4:3)</PresentationFormat>
  <Paragraphs>59</Paragraphs>
  <Slides>26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宋体</vt:lpstr>
      <vt:lpstr>Times New Roman</vt:lpstr>
      <vt:lpstr>微软雅黑</vt:lpstr>
      <vt:lpstr>Wingdings</vt:lpstr>
      <vt:lpstr>隶书</vt:lpstr>
      <vt:lpstr>楷体_GB2312</vt:lpstr>
      <vt:lpstr>默认设计模板</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Legend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Legend User</dc:creator>
  <cp:lastModifiedBy>sahoo</cp:lastModifiedBy>
  <cp:revision>449</cp:revision>
  <dcterms:created xsi:type="dcterms:W3CDTF">2003-10-13T01:22:05Z</dcterms:created>
  <dcterms:modified xsi:type="dcterms:W3CDTF">2014-10-31T13:10:30Z</dcterms:modified>
</cp:coreProperties>
</file>