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67" r:id="rId1"/>
    <p:sldMasterId id="2147484079" r:id="rId2"/>
  </p:sldMasterIdLst>
  <p:notesMasterIdLst>
    <p:notesMasterId r:id="rId31"/>
  </p:notesMasterIdLst>
  <p:handoutMasterIdLst>
    <p:handoutMasterId r:id="rId32"/>
  </p:handoutMasterIdLst>
  <p:sldIdLst>
    <p:sldId id="704" r:id="rId3"/>
    <p:sldId id="705" r:id="rId4"/>
    <p:sldId id="695" r:id="rId5"/>
    <p:sldId id="665" r:id="rId6"/>
    <p:sldId id="702" r:id="rId7"/>
    <p:sldId id="560" r:id="rId8"/>
    <p:sldId id="666" r:id="rId9"/>
    <p:sldId id="667" r:id="rId10"/>
    <p:sldId id="703" r:id="rId11"/>
    <p:sldId id="670" r:id="rId12"/>
    <p:sldId id="671" r:id="rId13"/>
    <p:sldId id="672" r:id="rId14"/>
    <p:sldId id="673" r:id="rId15"/>
    <p:sldId id="686" r:id="rId16"/>
    <p:sldId id="685" r:id="rId17"/>
    <p:sldId id="687" r:id="rId18"/>
    <p:sldId id="688" r:id="rId19"/>
    <p:sldId id="689" r:id="rId20"/>
    <p:sldId id="674" r:id="rId21"/>
    <p:sldId id="676" r:id="rId22"/>
    <p:sldId id="690" r:id="rId23"/>
    <p:sldId id="691" r:id="rId24"/>
    <p:sldId id="692" r:id="rId25"/>
    <p:sldId id="675" r:id="rId26"/>
    <p:sldId id="693" r:id="rId27"/>
    <p:sldId id="677" r:id="rId28"/>
    <p:sldId id="683" r:id="rId29"/>
    <p:sldId id="684" r:id="rId30"/>
  </p:sldIdLst>
  <p:sldSz cx="9144000" cy="6858000" type="screen4x3"/>
  <p:notesSz cx="6794500" cy="9931400"/>
  <p:defaultTextStyle>
    <a:defPPr>
      <a:defRPr lang="tr-TR"/>
    </a:defPPr>
    <a:lvl1pPr algn="l" rtl="0" fontAlgn="base">
      <a:spcBef>
        <a:spcPct val="0"/>
      </a:spcBef>
      <a:spcAft>
        <a:spcPct val="0"/>
      </a:spcAft>
      <a:defRPr b="1" kern="1200">
        <a:solidFill>
          <a:schemeClr val="tx1"/>
        </a:solidFill>
        <a:latin typeface="Garamond" pitchFamily="18" charset="0"/>
        <a:ea typeface="+mn-ea"/>
        <a:cs typeface="+mn-cs"/>
      </a:defRPr>
    </a:lvl1pPr>
    <a:lvl2pPr marL="457200" algn="l" rtl="0" fontAlgn="base">
      <a:spcBef>
        <a:spcPct val="0"/>
      </a:spcBef>
      <a:spcAft>
        <a:spcPct val="0"/>
      </a:spcAft>
      <a:defRPr b="1" kern="1200">
        <a:solidFill>
          <a:schemeClr val="tx1"/>
        </a:solidFill>
        <a:latin typeface="Garamond" pitchFamily="18" charset="0"/>
        <a:ea typeface="+mn-ea"/>
        <a:cs typeface="+mn-cs"/>
      </a:defRPr>
    </a:lvl2pPr>
    <a:lvl3pPr marL="914400" algn="l" rtl="0" fontAlgn="base">
      <a:spcBef>
        <a:spcPct val="0"/>
      </a:spcBef>
      <a:spcAft>
        <a:spcPct val="0"/>
      </a:spcAft>
      <a:defRPr b="1" kern="1200">
        <a:solidFill>
          <a:schemeClr val="tx1"/>
        </a:solidFill>
        <a:latin typeface="Garamond" pitchFamily="18" charset="0"/>
        <a:ea typeface="+mn-ea"/>
        <a:cs typeface="+mn-cs"/>
      </a:defRPr>
    </a:lvl3pPr>
    <a:lvl4pPr marL="1371600" algn="l" rtl="0" fontAlgn="base">
      <a:spcBef>
        <a:spcPct val="0"/>
      </a:spcBef>
      <a:spcAft>
        <a:spcPct val="0"/>
      </a:spcAft>
      <a:defRPr b="1" kern="1200">
        <a:solidFill>
          <a:schemeClr val="tx1"/>
        </a:solidFill>
        <a:latin typeface="Garamond" pitchFamily="18" charset="0"/>
        <a:ea typeface="+mn-ea"/>
        <a:cs typeface="+mn-cs"/>
      </a:defRPr>
    </a:lvl4pPr>
    <a:lvl5pPr marL="1828800" algn="l" rtl="0" fontAlgn="base">
      <a:spcBef>
        <a:spcPct val="0"/>
      </a:spcBef>
      <a:spcAft>
        <a:spcPct val="0"/>
      </a:spcAft>
      <a:defRPr b="1" kern="1200">
        <a:solidFill>
          <a:schemeClr val="tx1"/>
        </a:solidFill>
        <a:latin typeface="Garamond" pitchFamily="18" charset="0"/>
        <a:ea typeface="+mn-ea"/>
        <a:cs typeface="+mn-cs"/>
      </a:defRPr>
    </a:lvl5pPr>
    <a:lvl6pPr marL="2286000" algn="l" defTabSz="914400" rtl="0" eaLnBrk="1" latinLnBrk="0" hangingPunct="1">
      <a:defRPr b="1" kern="1200">
        <a:solidFill>
          <a:schemeClr val="tx1"/>
        </a:solidFill>
        <a:latin typeface="Garamond" pitchFamily="18" charset="0"/>
        <a:ea typeface="+mn-ea"/>
        <a:cs typeface="+mn-cs"/>
      </a:defRPr>
    </a:lvl6pPr>
    <a:lvl7pPr marL="2743200" algn="l" defTabSz="914400" rtl="0" eaLnBrk="1" latinLnBrk="0" hangingPunct="1">
      <a:defRPr b="1" kern="1200">
        <a:solidFill>
          <a:schemeClr val="tx1"/>
        </a:solidFill>
        <a:latin typeface="Garamond" pitchFamily="18" charset="0"/>
        <a:ea typeface="+mn-ea"/>
        <a:cs typeface="+mn-cs"/>
      </a:defRPr>
    </a:lvl7pPr>
    <a:lvl8pPr marL="3200400" algn="l" defTabSz="914400" rtl="0" eaLnBrk="1" latinLnBrk="0" hangingPunct="1">
      <a:defRPr b="1" kern="1200">
        <a:solidFill>
          <a:schemeClr val="tx1"/>
        </a:solidFill>
        <a:latin typeface="Garamond" pitchFamily="18" charset="0"/>
        <a:ea typeface="+mn-ea"/>
        <a:cs typeface="+mn-cs"/>
      </a:defRPr>
    </a:lvl8pPr>
    <a:lvl9pPr marL="3657600" algn="l" defTabSz="914400" rtl="0" eaLnBrk="1" latinLnBrk="0" hangingPunct="1">
      <a:defRPr b="1"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354"/>
    <a:srgbClr val="FBD137"/>
    <a:srgbClr val="FFFF00"/>
    <a:srgbClr val="CC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1" autoAdjust="0"/>
    <p:restoredTop sz="94660"/>
  </p:normalViewPr>
  <p:slideViewPr>
    <p:cSldViewPr>
      <p:cViewPr>
        <p:scale>
          <a:sx n="75" d="100"/>
          <a:sy n="75" d="100"/>
        </p:scale>
        <p:origin x="-1164" y="-36"/>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lperen\Downloads\grafikler.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lperen\Desktop\grafikler.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alperen\Desktop\grafikler.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alperen\Downloads\grafikle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lperen\Desktop\californi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lperen\Downloads\grafikl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41281087408277"/>
          <c:y val="5.8743490397033707E-2"/>
          <c:w val="0.8191336004413986"/>
          <c:h val="0.69230595374232784"/>
        </c:manualLayout>
      </c:layout>
      <c:scatterChart>
        <c:scatterStyle val="lineMarker"/>
        <c:varyColors val="0"/>
        <c:ser>
          <c:idx val="0"/>
          <c:order val="0"/>
          <c:tx>
            <c:v>fig.1</c:v>
          </c:tx>
          <c:spPr>
            <a:ln w="28575">
              <a:noFill/>
            </a:ln>
          </c:spPr>
          <c:marker>
            <c:symbol val="square"/>
            <c:size val="4"/>
            <c:spPr>
              <a:ln cap="rnd">
                <a:solidFill>
                  <a:schemeClr val="tx1"/>
                </a:solidFill>
              </a:ln>
            </c:spPr>
          </c:marker>
          <c:dPt>
            <c:idx val="4"/>
            <c:bubble3D val="0"/>
          </c:dPt>
          <c:xVal>
            <c:numRef>
              <c:f>[grafikler.xlsx]Sayfa1!$A$2:$A$7</c:f>
              <c:numCache>
                <c:formatCode>General</c:formatCode>
                <c:ptCount val="6"/>
                <c:pt idx="0">
                  <c:v>5</c:v>
                </c:pt>
                <c:pt idx="1">
                  <c:v>10</c:v>
                </c:pt>
                <c:pt idx="2">
                  <c:v>15</c:v>
                </c:pt>
                <c:pt idx="3">
                  <c:v>20</c:v>
                </c:pt>
                <c:pt idx="4">
                  <c:v>25</c:v>
                </c:pt>
                <c:pt idx="5">
                  <c:v>30</c:v>
                </c:pt>
              </c:numCache>
            </c:numRef>
          </c:xVal>
          <c:yVal>
            <c:numRef>
              <c:f>[grafikler.xlsx]Sayfa1!$B$2:$B$7</c:f>
              <c:numCache>
                <c:formatCode>General</c:formatCode>
                <c:ptCount val="6"/>
                <c:pt idx="0">
                  <c:v>2100</c:v>
                </c:pt>
                <c:pt idx="1">
                  <c:v>2600</c:v>
                </c:pt>
                <c:pt idx="2">
                  <c:v>2950</c:v>
                </c:pt>
                <c:pt idx="3">
                  <c:v>3200</c:v>
                </c:pt>
                <c:pt idx="4">
                  <c:v>3600</c:v>
                </c:pt>
                <c:pt idx="5">
                  <c:v>4200</c:v>
                </c:pt>
              </c:numCache>
            </c:numRef>
          </c:yVal>
          <c:smooth val="0"/>
        </c:ser>
        <c:dLbls>
          <c:showLegendKey val="0"/>
          <c:showVal val="0"/>
          <c:showCatName val="0"/>
          <c:showSerName val="0"/>
          <c:showPercent val="0"/>
          <c:showBubbleSize val="0"/>
        </c:dLbls>
        <c:axId val="32814144"/>
        <c:axId val="32814720"/>
      </c:scatterChart>
      <c:valAx>
        <c:axId val="32814144"/>
        <c:scaling>
          <c:orientation val="minMax"/>
          <c:max val="38"/>
          <c:min val="0"/>
        </c:scaling>
        <c:delete val="0"/>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tr-TR" sz="1100" b="0" i="0" baseline="0">
                    <a:effectLst/>
                    <a:latin typeface="+mn-lt"/>
                    <a:cs typeface="Times New Roman" panose="02020603050405020304" pitchFamily="18" charset="0"/>
                  </a:rPr>
                  <a:t>Concentration of TiO</a:t>
                </a:r>
                <a:r>
                  <a:rPr lang="tr-TR" sz="1100" b="0" i="0" baseline="-25000">
                    <a:effectLst/>
                    <a:latin typeface="+mn-lt"/>
                    <a:cs typeface="Times New Roman" panose="02020603050405020304" pitchFamily="18" charset="0"/>
                  </a:rPr>
                  <a:t>2</a:t>
                </a:r>
                <a:r>
                  <a:rPr lang="tr-TR" sz="1100" b="0" i="0" baseline="0">
                    <a:effectLst/>
                    <a:latin typeface="+mn-lt"/>
                    <a:cs typeface="Times New Roman" panose="02020603050405020304" pitchFamily="18" charset="0"/>
                  </a:rPr>
                  <a:t>(% weight)    </a:t>
                </a:r>
                <a:endParaRPr lang="tr-TR" sz="1100">
                  <a:effectLst/>
                  <a:latin typeface="+mn-lt"/>
                  <a:cs typeface="Times New Roman" panose="02020603050405020304" pitchFamily="18" charset="0"/>
                </a:endParaRPr>
              </a:p>
            </c:rich>
          </c:tx>
          <c:layout>
            <c:manualLayout>
              <c:xMode val="edge"/>
              <c:yMode val="edge"/>
              <c:x val="0.46436800813523804"/>
              <c:y val="0.84000926140310261"/>
            </c:manualLayout>
          </c:layout>
          <c:overlay val="0"/>
        </c:title>
        <c:numFmt formatCode="General" sourceLinked="1"/>
        <c:majorTickMark val="out"/>
        <c:minorTickMark val="none"/>
        <c:tickLblPos val="nextTo"/>
        <c:spPr>
          <a:ln>
            <a:solidFill>
              <a:schemeClr val="tx1"/>
            </a:solidFill>
            <a:headEnd type="none" w="med" len="med"/>
            <a:tailEnd type="triangle" w="med" len="med"/>
          </a:ln>
        </c:spPr>
        <c:crossAx val="32814720"/>
        <c:crossesAt val="0"/>
        <c:crossBetween val="midCat"/>
        <c:majorUnit val="5"/>
      </c:valAx>
      <c:valAx>
        <c:axId val="32814720"/>
        <c:scaling>
          <c:orientation val="minMax"/>
          <c:max val="4700"/>
          <c:min val="2000"/>
        </c:scaling>
        <c:delete val="0"/>
        <c:axPos val="l"/>
        <c:title>
          <c:tx>
            <c:rich>
              <a:bodyPr rot="-5400000" vert="horz"/>
              <a:lstStyle/>
              <a:p>
                <a:pPr>
                  <a:defRPr/>
                </a:pPr>
                <a:r>
                  <a:rPr lang="tr-TR" sz="1100" b="0" i="0" u="none" strike="noStrike" baseline="0">
                    <a:effectLst/>
                  </a:rPr>
                  <a:t>Bending Modulus (MPa)</a:t>
                </a:r>
                <a:endParaRPr lang="en-US" sz="1100">
                  <a:latin typeface="+mn-lt"/>
                  <a:cs typeface="Times New Roman" panose="02020603050405020304" pitchFamily="18" charset="0"/>
                </a:endParaRPr>
              </a:p>
            </c:rich>
          </c:tx>
          <c:layout>
            <c:manualLayout>
              <c:xMode val="edge"/>
              <c:yMode val="edge"/>
              <c:x val="1.2018246530302422E-2"/>
              <c:y val="0.14614530558072461"/>
            </c:manualLayout>
          </c:layout>
          <c:overlay val="0"/>
        </c:title>
        <c:numFmt formatCode="General" sourceLinked="1"/>
        <c:majorTickMark val="out"/>
        <c:minorTickMark val="none"/>
        <c:tickLblPos val="nextTo"/>
        <c:spPr>
          <a:ln w="9525">
            <a:solidFill>
              <a:sysClr val="windowText" lastClr="000000"/>
            </a:solidFill>
            <a:headEnd type="none" w="med" len="med"/>
            <a:tailEnd type="triangle" w="med" len="med"/>
          </a:ln>
        </c:spPr>
        <c:crossAx val="32814144"/>
        <c:crosses val="autoZero"/>
        <c:crossBetween val="midCat"/>
        <c:majorUnit val="500"/>
      </c:valAx>
    </c:plotArea>
    <c:plotVisOnly val="1"/>
    <c:dispBlanksAs val="gap"/>
    <c:showDLblsOverMax val="0"/>
  </c:chart>
  <c:spPr>
    <a:noFill/>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6272965879265"/>
          <c:y val="5.1400554097404488E-2"/>
          <c:w val="0.85262270341207347"/>
          <c:h val="0.7076195683872849"/>
        </c:manualLayout>
      </c:layout>
      <c:scatterChart>
        <c:scatterStyle val="lineMarker"/>
        <c:varyColors val="0"/>
        <c:ser>
          <c:idx val="0"/>
          <c:order val="0"/>
          <c:tx>
            <c:v>fig.2</c:v>
          </c:tx>
          <c:spPr>
            <a:ln w="28575">
              <a:noFill/>
            </a:ln>
            <a:effectLst>
              <a:outerShdw blurRad="50800" dist="50800" dir="5400000" algn="ctr" rotWithShape="0">
                <a:schemeClr val="bg1"/>
              </a:outerShdw>
            </a:effectLst>
          </c:spPr>
          <c:marker>
            <c:symbol val="star"/>
            <c:size val="5"/>
            <c:spPr>
              <a:noFill/>
              <a:ln w="15875">
                <a:solidFill>
                  <a:schemeClr val="tx2">
                    <a:lumMod val="75000"/>
                  </a:schemeClr>
                </a:solidFill>
              </a:ln>
            </c:spPr>
          </c:marker>
          <c:xVal>
            <c:numRef>
              <c:f>Sayfa1!$A$12:$A$17</c:f>
              <c:numCache>
                <c:formatCode>General</c:formatCode>
                <c:ptCount val="6"/>
                <c:pt idx="0">
                  <c:v>5</c:v>
                </c:pt>
                <c:pt idx="1">
                  <c:v>10</c:v>
                </c:pt>
                <c:pt idx="2">
                  <c:v>15</c:v>
                </c:pt>
                <c:pt idx="3">
                  <c:v>20</c:v>
                </c:pt>
                <c:pt idx="4">
                  <c:v>25</c:v>
                </c:pt>
                <c:pt idx="5">
                  <c:v>30</c:v>
                </c:pt>
              </c:numCache>
            </c:numRef>
          </c:xVal>
          <c:yVal>
            <c:numRef>
              <c:f>Sayfa1!$B$12:$B$17</c:f>
              <c:numCache>
                <c:formatCode>General</c:formatCode>
                <c:ptCount val="6"/>
                <c:pt idx="0">
                  <c:v>115</c:v>
                </c:pt>
                <c:pt idx="1">
                  <c:v>125</c:v>
                </c:pt>
                <c:pt idx="2">
                  <c:v>135</c:v>
                </c:pt>
                <c:pt idx="3">
                  <c:v>130</c:v>
                </c:pt>
                <c:pt idx="4">
                  <c:v>123</c:v>
                </c:pt>
                <c:pt idx="5">
                  <c:v>120</c:v>
                </c:pt>
              </c:numCache>
            </c:numRef>
          </c:yVal>
          <c:smooth val="0"/>
        </c:ser>
        <c:dLbls>
          <c:showLegendKey val="0"/>
          <c:showVal val="0"/>
          <c:showCatName val="0"/>
          <c:showSerName val="0"/>
          <c:showPercent val="0"/>
          <c:showBubbleSize val="0"/>
        </c:dLbls>
        <c:axId val="34480704"/>
        <c:axId val="34481280"/>
      </c:scatterChart>
      <c:valAx>
        <c:axId val="34480704"/>
        <c:scaling>
          <c:orientation val="minMax"/>
          <c:max val="38"/>
          <c:min val="0"/>
        </c:scaling>
        <c:delete val="0"/>
        <c:axPos val="b"/>
        <c:title>
          <c:tx>
            <c:rich>
              <a:bodyPr/>
              <a:lstStyle/>
              <a:p>
                <a:pPr>
                  <a:defRPr/>
                </a:pPr>
                <a:r>
                  <a:rPr lang="tr-TR" sz="1100" b="0" i="0" u="none" strike="noStrike" baseline="0">
                    <a:effectLst/>
                  </a:rPr>
                  <a:t>Concentration of TiO</a:t>
                </a:r>
                <a:r>
                  <a:rPr lang="tr-TR" sz="1100" b="0" i="0" u="none" strike="noStrike" baseline="-25000">
                    <a:effectLst/>
                  </a:rPr>
                  <a:t>2</a:t>
                </a:r>
                <a:r>
                  <a:rPr lang="tr-TR" sz="1100" b="0" i="0" u="none" strike="noStrike" baseline="0">
                    <a:effectLst/>
                  </a:rPr>
                  <a:t>(% weight)</a:t>
                </a:r>
                <a:endParaRPr lang="tr-TR" sz="1100"/>
              </a:p>
            </c:rich>
          </c:tx>
          <c:layout>
            <c:manualLayout>
              <c:xMode val="edge"/>
              <c:yMode val="edge"/>
              <c:x val="0.56957576419157552"/>
              <c:y val="0.83285826056991774"/>
            </c:manualLayout>
          </c:layout>
          <c:overlay val="0"/>
        </c:title>
        <c:numFmt formatCode="General" sourceLinked="1"/>
        <c:majorTickMark val="out"/>
        <c:minorTickMark val="none"/>
        <c:tickLblPos val="nextTo"/>
        <c:spPr>
          <a:ln>
            <a:solidFill>
              <a:sysClr val="windowText" lastClr="000000"/>
            </a:solidFill>
            <a:headEnd type="none" w="med" len="med"/>
            <a:tailEnd type="triangle" w="med" len="med"/>
          </a:ln>
        </c:spPr>
        <c:crossAx val="34481280"/>
        <c:crosses val="autoZero"/>
        <c:crossBetween val="midCat"/>
        <c:majorUnit val="5"/>
      </c:valAx>
      <c:valAx>
        <c:axId val="34481280"/>
        <c:scaling>
          <c:orientation val="minMax"/>
          <c:max val="155"/>
          <c:min val="100"/>
        </c:scaling>
        <c:delete val="0"/>
        <c:axPos val="l"/>
        <c:title>
          <c:tx>
            <c:rich>
              <a:bodyPr rot="-5400000" vert="horz"/>
              <a:lstStyle/>
              <a:p>
                <a:pPr>
                  <a:defRPr/>
                </a:pPr>
                <a:r>
                  <a:rPr lang="tr-TR" sz="1100" b="0"/>
                  <a:t>Fracture Strength (MPa)</a:t>
                </a:r>
              </a:p>
            </c:rich>
          </c:tx>
          <c:layout>
            <c:manualLayout>
              <c:xMode val="edge"/>
              <c:yMode val="edge"/>
              <c:x val="3.0605933965993443E-2"/>
              <c:y val="0.16281453661457582"/>
            </c:manualLayout>
          </c:layout>
          <c:overlay val="0"/>
        </c:title>
        <c:numFmt formatCode="General" sourceLinked="1"/>
        <c:majorTickMark val="out"/>
        <c:minorTickMark val="none"/>
        <c:tickLblPos val="nextTo"/>
        <c:spPr>
          <a:ln>
            <a:solidFill>
              <a:sysClr val="windowText" lastClr="000000"/>
            </a:solidFill>
            <a:headEnd type="none" w="med" len="med"/>
            <a:tailEnd type="triangle" w="med" len="med"/>
          </a:ln>
        </c:spPr>
        <c:crossAx val="34480704"/>
        <c:crosses val="autoZero"/>
        <c:crossBetween val="midCat"/>
        <c:majorUnit val="10"/>
      </c:valAx>
      <c:spPr>
        <a:noFill/>
        <a:effectLst/>
      </c:spPr>
    </c:plotArea>
    <c:plotVisOnly val="1"/>
    <c:dispBlanksAs val="gap"/>
    <c:showDLblsOverMax val="0"/>
  </c:chart>
  <c:spPr>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23622047244094"/>
          <c:y val="4.6770924467774859E-2"/>
          <c:w val="0.62208898623667142"/>
          <c:h val="0.74340703437594824"/>
        </c:manualLayout>
      </c:layout>
      <c:scatterChart>
        <c:scatterStyle val="lineMarker"/>
        <c:varyColors val="0"/>
        <c:ser>
          <c:idx val="0"/>
          <c:order val="0"/>
          <c:tx>
            <c:v>impingement at 30°</c:v>
          </c:tx>
          <c:spPr>
            <a:ln w="28575">
              <a:noFill/>
            </a:ln>
          </c:spPr>
          <c:marker>
            <c:symbol val="diamond"/>
            <c:size val="5"/>
          </c:marker>
          <c:xVal>
            <c:numRef>
              <c:f>Sayfa1!$A$21:$A$26</c:f>
              <c:numCache>
                <c:formatCode>General</c:formatCode>
                <c:ptCount val="6"/>
                <c:pt idx="0">
                  <c:v>5</c:v>
                </c:pt>
                <c:pt idx="1">
                  <c:v>10</c:v>
                </c:pt>
                <c:pt idx="2">
                  <c:v>15</c:v>
                </c:pt>
                <c:pt idx="3">
                  <c:v>20</c:v>
                </c:pt>
                <c:pt idx="4">
                  <c:v>25</c:v>
                </c:pt>
                <c:pt idx="5">
                  <c:v>30</c:v>
                </c:pt>
              </c:numCache>
            </c:numRef>
          </c:xVal>
          <c:yVal>
            <c:numRef>
              <c:f>Sayfa1!$B$21:$B$26</c:f>
              <c:numCache>
                <c:formatCode>General</c:formatCode>
                <c:ptCount val="6"/>
                <c:pt idx="0">
                  <c:v>90</c:v>
                </c:pt>
                <c:pt idx="1">
                  <c:v>110</c:v>
                </c:pt>
                <c:pt idx="2">
                  <c:v>140</c:v>
                </c:pt>
                <c:pt idx="3">
                  <c:v>160</c:v>
                </c:pt>
                <c:pt idx="4">
                  <c:v>210</c:v>
                </c:pt>
                <c:pt idx="5">
                  <c:v>240</c:v>
                </c:pt>
              </c:numCache>
            </c:numRef>
          </c:yVal>
          <c:smooth val="0"/>
        </c:ser>
        <c:ser>
          <c:idx val="1"/>
          <c:order val="1"/>
          <c:tx>
            <c:v>impingement at 90°</c:v>
          </c:tx>
          <c:spPr>
            <a:ln w="28575">
              <a:noFill/>
            </a:ln>
          </c:spPr>
          <c:marker>
            <c:symbol val="triangle"/>
            <c:size val="5"/>
            <c:spPr>
              <a:solidFill>
                <a:srgbClr val="FF0000"/>
              </a:solidFill>
              <a:ln>
                <a:solidFill>
                  <a:srgbClr val="FF0000"/>
                </a:solidFill>
              </a:ln>
            </c:spPr>
          </c:marker>
          <c:xVal>
            <c:numRef>
              <c:f>Sayfa1!$A$21:$A$26</c:f>
              <c:numCache>
                <c:formatCode>General</c:formatCode>
                <c:ptCount val="6"/>
                <c:pt idx="0">
                  <c:v>5</c:v>
                </c:pt>
                <c:pt idx="1">
                  <c:v>10</c:v>
                </c:pt>
                <c:pt idx="2">
                  <c:v>15</c:v>
                </c:pt>
                <c:pt idx="3">
                  <c:v>20</c:v>
                </c:pt>
                <c:pt idx="4">
                  <c:v>25</c:v>
                </c:pt>
                <c:pt idx="5">
                  <c:v>30</c:v>
                </c:pt>
              </c:numCache>
            </c:numRef>
          </c:xVal>
          <c:yVal>
            <c:numRef>
              <c:f>Sayfa1!$C$21:$C$26</c:f>
              <c:numCache>
                <c:formatCode>General</c:formatCode>
                <c:ptCount val="6"/>
                <c:pt idx="0">
                  <c:v>7</c:v>
                </c:pt>
                <c:pt idx="1">
                  <c:v>13</c:v>
                </c:pt>
                <c:pt idx="2">
                  <c:v>23</c:v>
                </c:pt>
                <c:pt idx="3">
                  <c:v>34</c:v>
                </c:pt>
                <c:pt idx="4">
                  <c:v>47</c:v>
                </c:pt>
                <c:pt idx="5">
                  <c:v>58</c:v>
                </c:pt>
              </c:numCache>
            </c:numRef>
          </c:yVal>
          <c:smooth val="0"/>
        </c:ser>
        <c:dLbls>
          <c:showLegendKey val="0"/>
          <c:showVal val="0"/>
          <c:showCatName val="0"/>
          <c:showSerName val="0"/>
          <c:showPercent val="0"/>
          <c:showBubbleSize val="0"/>
        </c:dLbls>
        <c:axId val="34484160"/>
        <c:axId val="34484736"/>
      </c:scatterChart>
      <c:valAx>
        <c:axId val="34484160"/>
        <c:scaling>
          <c:orientation val="minMax"/>
          <c:max val="32"/>
          <c:min val="0"/>
        </c:scaling>
        <c:delete val="0"/>
        <c:axPos val="b"/>
        <c:title>
          <c:tx>
            <c:rich>
              <a:bodyPr/>
              <a:lstStyle/>
              <a:p>
                <a:pPr>
                  <a:defRPr/>
                </a:pPr>
                <a:r>
                  <a:rPr lang="tr-TR" sz="1100" b="0" i="0" baseline="0">
                    <a:effectLst/>
                    <a:latin typeface="+mn-lt"/>
                  </a:rPr>
                  <a:t>Concentration of TiO</a:t>
                </a:r>
                <a:r>
                  <a:rPr lang="tr-TR" sz="1100" b="0" i="0" baseline="-25000">
                    <a:effectLst/>
                    <a:latin typeface="+mn-lt"/>
                  </a:rPr>
                  <a:t>2</a:t>
                </a:r>
                <a:r>
                  <a:rPr lang="tr-TR" sz="1100" b="0" i="0" baseline="0">
                    <a:effectLst/>
                    <a:latin typeface="+mn-lt"/>
                  </a:rPr>
                  <a:t> (% weight)</a:t>
                </a:r>
                <a:endParaRPr lang="tr-TR" sz="1100">
                  <a:effectLst/>
                  <a:latin typeface="+mn-lt"/>
                </a:endParaRPr>
              </a:p>
            </c:rich>
          </c:tx>
          <c:layout>
            <c:manualLayout>
              <c:xMode val="edge"/>
              <c:yMode val="edge"/>
              <c:x val="0.35967967383469018"/>
              <c:y val="0.85196648962718913"/>
            </c:manualLayout>
          </c:layout>
          <c:overlay val="0"/>
        </c:title>
        <c:numFmt formatCode="General" sourceLinked="1"/>
        <c:majorTickMark val="out"/>
        <c:minorTickMark val="none"/>
        <c:tickLblPos val="nextTo"/>
        <c:spPr>
          <a:ln>
            <a:solidFill>
              <a:sysClr val="windowText" lastClr="000000"/>
            </a:solidFill>
            <a:headEnd type="none" w="med" len="med"/>
            <a:tailEnd type="triangle" w="med" len="med"/>
          </a:ln>
        </c:spPr>
        <c:crossAx val="34484736"/>
        <c:crosses val="autoZero"/>
        <c:crossBetween val="midCat"/>
        <c:majorUnit val="5"/>
      </c:valAx>
      <c:valAx>
        <c:axId val="34484736"/>
        <c:scaling>
          <c:orientation val="minMax"/>
          <c:max val="270"/>
          <c:min val="0"/>
        </c:scaling>
        <c:delete val="0"/>
        <c:axPos val="l"/>
        <c:title>
          <c:tx>
            <c:rich>
              <a:bodyPr rot="-5400000" vert="horz"/>
              <a:lstStyle/>
              <a:p>
                <a:pPr>
                  <a:defRPr/>
                </a:pPr>
                <a:r>
                  <a:rPr lang="tr-TR" sz="1100" b="0" i="0" baseline="0">
                    <a:effectLst/>
                  </a:rPr>
                  <a:t>Erosion rate (mg/g*1000)</a:t>
                </a:r>
                <a:endParaRPr lang="tr-TR" sz="1100">
                  <a:effectLst/>
                </a:endParaRPr>
              </a:p>
            </c:rich>
          </c:tx>
          <c:overlay val="0"/>
        </c:title>
        <c:numFmt formatCode="General" sourceLinked="1"/>
        <c:majorTickMark val="out"/>
        <c:minorTickMark val="none"/>
        <c:tickLblPos val="nextTo"/>
        <c:spPr>
          <a:ln>
            <a:solidFill>
              <a:sysClr val="windowText" lastClr="000000"/>
            </a:solidFill>
            <a:tailEnd type="triangle"/>
          </a:ln>
        </c:spPr>
        <c:crossAx val="34484160"/>
        <c:crosses val="autoZero"/>
        <c:crossBetween val="midCat"/>
        <c:majorUnit val="50"/>
      </c:valAx>
    </c:plotArea>
    <c:legend>
      <c:legendPos val="r"/>
      <c:overlay val="0"/>
      <c:spPr>
        <a:ln>
          <a:solidFill>
            <a:sysClr val="windowText" lastClr="000000"/>
          </a:solidFill>
        </a:ln>
      </c:spPr>
    </c:legend>
    <c:plotVisOnly val="1"/>
    <c:dispBlanksAs val="gap"/>
    <c:showDLblsOverMax val="0"/>
  </c:chart>
  <c:spPr>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eroded at 90°</c:v>
          </c:tx>
          <c:spPr>
            <a:ln w="28575">
              <a:noFill/>
            </a:ln>
          </c:spPr>
          <c:marker>
            <c:symbol val="star"/>
            <c:size val="5"/>
            <c:spPr>
              <a:pattFill prst="pct5">
                <a:fgClr>
                  <a:schemeClr val="accent1"/>
                </a:fgClr>
                <a:bgClr>
                  <a:schemeClr val="bg1"/>
                </a:bgClr>
              </a:pattFill>
              <a:ln w="12700"/>
            </c:spPr>
          </c:marker>
          <c:xVal>
            <c:numRef>
              <c:f>Sayfa1!$A$30:$A$35</c:f>
              <c:numCache>
                <c:formatCode>General</c:formatCode>
                <c:ptCount val="6"/>
                <c:pt idx="0">
                  <c:v>5</c:v>
                </c:pt>
                <c:pt idx="1">
                  <c:v>10</c:v>
                </c:pt>
                <c:pt idx="2">
                  <c:v>15</c:v>
                </c:pt>
                <c:pt idx="3">
                  <c:v>20</c:v>
                </c:pt>
                <c:pt idx="4">
                  <c:v>25</c:v>
                </c:pt>
                <c:pt idx="5">
                  <c:v>30</c:v>
                </c:pt>
              </c:numCache>
            </c:numRef>
          </c:xVal>
          <c:yVal>
            <c:numRef>
              <c:f>Sayfa1!$D$30:$D$35</c:f>
              <c:numCache>
                <c:formatCode>General</c:formatCode>
                <c:ptCount val="6"/>
                <c:pt idx="0">
                  <c:v>3050</c:v>
                </c:pt>
                <c:pt idx="1">
                  <c:v>3150</c:v>
                </c:pt>
                <c:pt idx="2">
                  <c:v>3250</c:v>
                </c:pt>
                <c:pt idx="3">
                  <c:v>3350</c:v>
                </c:pt>
                <c:pt idx="4">
                  <c:v>3450</c:v>
                </c:pt>
                <c:pt idx="5">
                  <c:v>3550</c:v>
                </c:pt>
              </c:numCache>
            </c:numRef>
          </c:yVal>
          <c:smooth val="0"/>
        </c:ser>
        <c:ser>
          <c:idx val="1"/>
          <c:order val="1"/>
          <c:tx>
            <c:v>uneroded</c:v>
          </c:tx>
          <c:spPr>
            <a:ln w="28575">
              <a:noFill/>
            </a:ln>
          </c:spPr>
          <c:marker>
            <c:symbol val="circle"/>
            <c:size val="5"/>
            <c:spPr>
              <a:ln w="12700">
                <a:solidFill>
                  <a:schemeClr val="tx1"/>
                </a:solidFill>
              </a:ln>
            </c:spPr>
          </c:marker>
          <c:xVal>
            <c:numRef>
              <c:f>Sayfa1!$A$30:$A$35</c:f>
              <c:numCache>
                <c:formatCode>General</c:formatCode>
                <c:ptCount val="6"/>
                <c:pt idx="0">
                  <c:v>5</c:v>
                </c:pt>
                <c:pt idx="1">
                  <c:v>10</c:v>
                </c:pt>
                <c:pt idx="2">
                  <c:v>15</c:v>
                </c:pt>
                <c:pt idx="3">
                  <c:v>20</c:v>
                </c:pt>
                <c:pt idx="4">
                  <c:v>25</c:v>
                </c:pt>
                <c:pt idx="5">
                  <c:v>30</c:v>
                </c:pt>
              </c:numCache>
            </c:numRef>
          </c:xVal>
          <c:yVal>
            <c:numRef>
              <c:f>Sayfa1!$C$30:$C$35</c:f>
              <c:numCache>
                <c:formatCode>General</c:formatCode>
                <c:ptCount val="6"/>
                <c:pt idx="0">
                  <c:v>2800</c:v>
                </c:pt>
                <c:pt idx="1">
                  <c:v>2980</c:v>
                </c:pt>
                <c:pt idx="2">
                  <c:v>3100</c:v>
                </c:pt>
                <c:pt idx="3">
                  <c:v>3170</c:v>
                </c:pt>
                <c:pt idx="4">
                  <c:v>3250</c:v>
                </c:pt>
                <c:pt idx="5">
                  <c:v>3400</c:v>
                </c:pt>
              </c:numCache>
            </c:numRef>
          </c:yVal>
          <c:smooth val="0"/>
        </c:ser>
        <c:ser>
          <c:idx val="2"/>
          <c:order val="2"/>
          <c:tx>
            <c:v>eroded at 30°</c:v>
          </c:tx>
          <c:spPr>
            <a:ln w="28575">
              <a:noFill/>
            </a:ln>
          </c:spPr>
          <c:marker>
            <c:symbol val="plus"/>
            <c:size val="4"/>
            <c:spPr>
              <a:solidFill>
                <a:schemeClr val="accent1"/>
              </a:solidFill>
            </c:spPr>
          </c:marker>
          <c:xVal>
            <c:numRef>
              <c:f>Sayfa1!$A$30:$A$35</c:f>
              <c:numCache>
                <c:formatCode>General</c:formatCode>
                <c:ptCount val="6"/>
                <c:pt idx="0">
                  <c:v>5</c:v>
                </c:pt>
                <c:pt idx="1">
                  <c:v>10</c:v>
                </c:pt>
                <c:pt idx="2">
                  <c:v>15</c:v>
                </c:pt>
                <c:pt idx="3">
                  <c:v>20</c:v>
                </c:pt>
                <c:pt idx="4">
                  <c:v>25</c:v>
                </c:pt>
                <c:pt idx="5">
                  <c:v>30</c:v>
                </c:pt>
              </c:numCache>
            </c:numRef>
          </c:xVal>
          <c:yVal>
            <c:numRef>
              <c:f>Sayfa1!$B$30:$B$35</c:f>
              <c:numCache>
                <c:formatCode>General</c:formatCode>
                <c:ptCount val="6"/>
                <c:pt idx="0">
                  <c:v>2730</c:v>
                </c:pt>
                <c:pt idx="1">
                  <c:v>2850</c:v>
                </c:pt>
                <c:pt idx="2">
                  <c:v>3000</c:v>
                </c:pt>
                <c:pt idx="3">
                  <c:v>3050</c:v>
                </c:pt>
                <c:pt idx="4">
                  <c:v>3100</c:v>
                </c:pt>
                <c:pt idx="5">
                  <c:v>3200</c:v>
                </c:pt>
              </c:numCache>
            </c:numRef>
          </c:yVal>
          <c:smooth val="0"/>
        </c:ser>
        <c:dLbls>
          <c:showLegendKey val="0"/>
          <c:showVal val="0"/>
          <c:showCatName val="0"/>
          <c:showSerName val="0"/>
          <c:showPercent val="0"/>
          <c:showBubbleSize val="0"/>
        </c:dLbls>
        <c:axId val="32555584"/>
        <c:axId val="32556160"/>
      </c:scatterChart>
      <c:valAx>
        <c:axId val="32555584"/>
        <c:scaling>
          <c:orientation val="minMax"/>
          <c:max val="38"/>
          <c:min val="0"/>
        </c:scaling>
        <c:delete val="0"/>
        <c:axPos val="b"/>
        <c:title>
          <c:tx>
            <c:rich>
              <a:bodyPr/>
              <a:lstStyle/>
              <a:p>
                <a:pPr>
                  <a:defRPr/>
                </a:pPr>
                <a:r>
                  <a:rPr lang="tr-TR" sz="1100" b="0" i="0" u="none" strike="noStrike" baseline="0">
                    <a:effectLst/>
                  </a:rPr>
                  <a:t>Concentration of TiO</a:t>
                </a:r>
                <a:r>
                  <a:rPr lang="tr-TR" sz="1100" b="0" i="0" u="none" strike="noStrike" baseline="-25000">
                    <a:effectLst/>
                  </a:rPr>
                  <a:t>2</a:t>
                </a:r>
                <a:r>
                  <a:rPr lang="tr-TR" sz="1100" b="0" i="0" u="none" strike="noStrike" baseline="0">
                    <a:effectLst/>
                  </a:rPr>
                  <a:t> (% weight)</a:t>
                </a:r>
                <a:endParaRPr lang="tr-TR" sz="1100"/>
              </a:p>
            </c:rich>
          </c:tx>
          <c:layout>
            <c:manualLayout>
              <c:xMode val="edge"/>
              <c:yMode val="edge"/>
              <c:x val="0.4126611270834406"/>
              <c:y val="0.92588188595543597"/>
            </c:manualLayout>
          </c:layout>
          <c:overlay val="0"/>
        </c:title>
        <c:numFmt formatCode="General" sourceLinked="1"/>
        <c:majorTickMark val="out"/>
        <c:minorTickMark val="none"/>
        <c:tickLblPos val="nextTo"/>
        <c:spPr>
          <a:ln>
            <a:solidFill>
              <a:schemeClr val="tx1"/>
            </a:solidFill>
            <a:headEnd type="none" w="med" len="med"/>
            <a:tailEnd type="triangle" w="med" len="med"/>
          </a:ln>
        </c:spPr>
        <c:crossAx val="32556160"/>
        <c:crosses val="autoZero"/>
        <c:crossBetween val="midCat"/>
        <c:majorUnit val="5"/>
      </c:valAx>
      <c:valAx>
        <c:axId val="32556160"/>
        <c:scaling>
          <c:orientation val="minMax"/>
          <c:max val="4200"/>
          <c:min val="2500"/>
        </c:scaling>
        <c:delete val="0"/>
        <c:axPos val="l"/>
        <c:majorGridlines>
          <c:spPr>
            <a:ln>
              <a:noFill/>
            </a:ln>
          </c:spPr>
        </c:majorGridlines>
        <c:title>
          <c:tx>
            <c:rich>
              <a:bodyPr rot="-5400000" vert="horz"/>
              <a:lstStyle/>
              <a:p>
                <a:pPr>
                  <a:defRPr/>
                </a:pPr>
                <a:r>
                  <a:rPr lang="tr-TR" sz="1100" b="0" i="0" baseline="0">
                    <a:effectLst/>
                    <a:latin typeface="+mn-lt"/>
                    <a:cs typeface="Times New Roman" panose="02020603050405020304" pitchFamily="18" charset="0"/>
                  </a:rPr>
                  <a:t>Bending Modulus (Mpa)</a:t>
                </a:r>
                <a:endParaRPr lang="tr-TR" sz="1100" b="0">
                  <a:effectLst/>
                  <a:latin typeface="+mn-lt"/>
                  <a:cs typeface="Times New Roman" panose="02020603050405020304" pitchFamily="18" charset="0"/>
                </a:endParaRPr>
              </a:p>
            </c:rich>
          </c:tx>
          <c:layout>
            <c:manualLayout>
              <c:xMode val="edge"/>
              <c:yMode val="edge"/>
              <c:x val="2.2222222222222223E-2"/>
              <c:y val="0.13008275007290757"/>
            </c:manualLayout>
          </c:layout>
          <c:overlay val="0"/>
        </c:title>
        <c:numFmt formatCode="General" sourceLinked="1"/>
        <c:majorTickMark val="out"/>
        <c:minorTickMark val="none"/>
        <c:tickLblPos val="nextTo"/>
        <c:spPr>
          <a:ln>
            <a:solidFill>
              <a:schemeClr val="tx1"/>
            </a:solidFill>
            <a:headEnd type="none" w="med" len="med"/>
            <a:tailEnd type="triangle" w="med" len="med"/>
          </a:ln>
        </c:spPr>
        <c:crossAx val="32555584"/>
        <c:crosses val="autoZero"/>
        <c:crossBetween val="midCat"/>
        <c:majorUnit val="250"/>
      </c:valAx>
    </c:plotArea>
    <c:legend>
      <c:legendPos val="r"/>
      <c:overlay val="0"/>
    </c:legend>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51280807558193"/>
          <c:y val="5.3441581568394007E-2"/>
          <c:w val="0.60775178256722018"/>
          <c:h val="0.79356525460584182"/>
        </c:manualLayout>
      </c:layout>
      <c:scatterChart>
        <c:scatterStyle val="lineMarker"/>
        <c:varyColors val="0"/>
        <c:ser>
          <c:idx val="0"/>
          <c:order val="0"/>
          <c:tx>
            <c:v>eroded TiO2 at 30°</c:v>
          </c:tx>
          <c:spPr>
            <a:ln w="28575">
              <a:noFill/>
            </a:ln>
          </c:spPr>
          <c:marker>
            <c:symbol val="diamond"/>
            <c:size val="5"/>
            <c:spPr>
              <a:solidFill>
                <a:schemeClr val="accent3">
                  <a:lumMod val="50000"/>
                </a:schemeClr>
              </a:solidFill>
              <a:ln>
                <a:solidFill>
                  <a:schemeClr val="accent3">
                    <a:lumMod val="50000"/>
                  </a:schemeClr>
                </a:solidFill>
              </a:ln>
            </c:spPr>
          </c:marker>
          <c:xVal>
            <c:numRef>
              <c:f>Sayfa1!$D$18:$D$23</c:f>
              <c:numCache>
                <c:formatCode>General</c:formatCode>
                <c:ptCount val="6"/>
                <c:pt idx="0">
                  <c:v>5</c:v>
                </c:pt>
                <c:pt idx="1">
                  <c:v>10</c:v>
                </c:pt>
                <c:pt idx="2">
                  <c:v>15</c:v>
                </c:pt>
                <c:pt idx="3">
                  <c:v>20</c:v>
                </c:pt>
                <c:pt idx="4">
                  <c:v>25</c:v>
                </c:pt>
                <c:pt idx="5">
                  <c:v>30</c:v>
                </c:pt>
              </c:numCache>
            </c:numRef>
          </c:xVal>
          <c:yVal>
            <c:numRef>
              <c:f>Sayfa1!$A$18:$A$23</c:f>
              <c:numCache>
                <c:formatCode>General</c:formatCode>
                <c:ptCount val="6"/>
                <c:pt idx="0">
                  <c:v>70</c:v>
                </c:pt>
                <c:pt idx="1">
                  <c:v>75</c:v>
                </c:pt>
                <c:pt idx="2">
                  <c:v>85</c:v>
                </c:pt>
                <c:pt idx="3">
                  <c:v>95</c:v>
                </c:pt>
                <c:pt idx="4">
                  <c:v>87</c:v>
                </c:pt>
                <c:pt idx="5">
                  <c:v>80</c:v>
                </c:pt>
              </c:numCache>
            </c:numRef>
          </c:yVal>
          <c:smooth val="0"/>
        </c:ser>
        <c:ser>
          <c:idx val="1"/>
          <c:order val="1"/>
          <c:tx>
            <c:v>eroded Tio2 at 90°</c:v>
          </c:tx>
          <c:spPr>
            <a:ln w="28575">
              <a:noFill/>
            </a:ln>
          </c:spPr>
          <c:marker>
            <c:symbol val="square"/>
            <c:size val="5"/>
            <c:spPr>
              <a:solidFill>
                <a:schemeClr val="accent1"/>
              </a:solidFill>
              <a:ln>
                <a:solidFill>
                  <a:schemeClr val="accent1"/>
                </a:solidFill>
              </a:ln>
            </c:spPr>
          </c:marker>
          <c:xVal>
            <c:numRef>
              <c:f>Sayfa1!$D$18:$D$23</c:f>
              <c:numCache>
                <c:formatCode>General</c:formatCode>
                <c:ptCount val="6"/>
                <c:pt idx="0">
                  <c:v>5</c:v>
                </c:pt>
                <c:pt idx="1">
                  <c:v>10</c:v>
                </c:pt>
                <c:pt idx="2">
                  <c:v>15</c:v>
                </c:pt>
                <c:pt idx="3">
                  <c:v>20</c:v>
                </c:pt>
                <c:pt idx="4">
                  <c:v>25</c:v>
                </c:pt>
                <c:pt idx="5">
                  <c:v>30</c:v>
                </c:pt>
              </c:numCache>
            </c:numRef>
          </c:xVal>
          <c:yVal>
            <c:numRef>
              <c:f>Sayfa1!$B$18:$B$23</c:f>
              <c:numCache>
                <c:formatCode>General</c:formatCode>
                <c:ptCount val="6"/>
                <c:pt idx="0">
                  <c:v>85</c:v>
                </c:pt>
                <c:pt idx="1">
                  <c:v>94</c:v>
                </c:pt>
                <c:pt idx="2">
                  <c:v>110</c:v>
                </c:pt>
                <c:pt idx="3">
                  <c:v>122</c:v>
                </c:pt>
                <c:pt idx="4">
                  <c:v>117</c:v>
                </c:pt>
                <c:pt idx="5">
                  <c:v>110</c:v>
                </c:pt>
              </c:numCache>
            </c:numRef>
          </c:yVal>
          <c:smooth val="0"/>
        </c:ser>
        <c:ser>
          <c:idx val="2"/>
          <c:order val="2"/>
          <c:tx>
            <c:v>uneroded</c:v>
          </c:tx>
          <c:spPr>
            <a:ln w="19050">
              <a:noFill/>
            </a:ln>
          </c:spPr>
          <c:marker>
            <c:symbol val="square"/>
            <c:size val="5"/>
            <c:spPr>
              <a:solidFill>
                <a:schemeClr val="bg1"/>
              </a:solidFill>
              <a:ln w="15875">
                <a:solidFill>
                  <a:schemeClr val="tx2">
                    <a:lumMod val="60000"/>
                    <a:lumOff val="40000"/>
                  </a:schemeClr>
                </a:solidFill>
              </a:ln>
            </c:spPr>
          </c:marker>
          <c:xVal>
            <c:numRef>
              <c:f>Sayfa1!$D$18:$D$23</c:f>
              <c:numCache>
                <c:formatCode>General</c:formatCode>
                <c:ptCount val="6"/>
                <c:pt idx="0">
                  <c:v>5</c:v>
                </c:pt>
                <c:pt idx="1">
                  <c:v>10</c:v>
                </c:pt>
                <c:pt idx="2">
                  <c:v>15</c:v>
                </c:pt>
                <c:pt idx="3">
                  <c:v>20</c:v>
                </c:pt>
                <c:pt idx="4">
                  <c:v>25</c:v>
                </c:pt>
                <c:pt idx="5">
                  <c:v>30</c:v>
                </c:pt>
              </c:numCache>
            </c:numRef>
          </c:xVal>
          <c:yVal>
            <c:numRef>
              <c:f>Sayfa1!$C$18:$C$23</c:f>
              <c:numCache>
                <c:formatCode>General</c:formatCode>
                <c:ptCount val="6"/>
                <c:pt idx="0">
                  <c:v>95</c:v>
                </c:pt>
                <c:pt idx="1">
                  <c:v>107</c:v>
                </c:pt>
                <c:pt idx="2">
                  <c:v>120</c:v>
                </c:pt>
                <c:pt idx="3">
                  <c:v>132</c:v>
                </c:pt>
                <c:pt idx="4">
                  <c:v>125</c:v>
                </c:pt>
                <c:pt idx="5">
                  <c:v>120</c:v>
                </c:pt>
              </c:numCache>
            </c:numRef>
          </c:yVal>
          <c:smooth val="0"/>
        </c:ser>
        <c:dLbls>
          <c:showLegendKey val="0"/>
          <c:showVal val="0"/>
          <c:showCatName val="0"/>
          <c:showSerName val="0"/>
          <c:showPercent val="0"/>
          <c:showBubbleSize val="0"/>
        </c:dLbls>
        <c:axId val="32559616"/>
        <c:axId val="32557312"/>
      </c:scatterChart>
      <c:valAx>
        <c:axId val="32559616"/>
        <c:scaling>
          <c:orientation val="minMax"/>
          <c:max val="38"/>
          <c:min val="0"/>
        </c:scaling>
        <c:delete val="0"/>
        <c:axPos val="b"/>
        <c:title>
          <c:tx>
            <c:rich>
              <a:bodyPr/>
              <a:lstStyle/>
              <a:p>
                <a:pPr>
                  <a:defRPr/>
                </a:pPr>
                <a:r>
                  <a:rPr lang="tr-TR" sz="1200" b="0" i="0" baseline="0">
                    <a:effectLst/>
                  </a:rPr>
                  <a:t>Concentration of TiO</a:t>
                </a:r>
                <a:r>
                  <a:rPr lang="tr-TR" sz="1200" b="0" i="0" baseline="-25000">
                    <a:effectLst/>
                  </a:rPr>
                  <a:t>2</a:t>
                </a:r>
                <a:r>
                  <a:rPr lang="tr-TR" sz="1200" b="0" i="0" baseline="0">
                    <a:effectLst/>
                  </a:rPr>
                  <a:t>(% weight)</a:t>
                </a:r>
                <a:endParaRPr lang="tr-TR" sz="1200">
                  <a:effectLst/>
                </a:endParaRPr>
              </a:p>
            </c:rich>
          </c:tx>
          <c:layout>
            <c:manualLayout>
              <c:xMode val="edge"/>
              <c:yMode val="edge"/>
              <c:x val="0.2706857022748953"/>
              <c:y val="0.91828706682448713"/>
            </c:manualLayout>
          </c:layout>
          <c:overlay val="0"/>
        </c:title>
        <c:numFmt formatCode="General" sourceLinked="1"/>
        <c:majorTickMark val="out"/>
        <c:minorTickMark val="none"/>
        <c:tickLblPos val="nextTo"/>
        <c:spPr>
          <a:ln>
            <a:solidFill>
              <a:schemeClr val="tx1"/>
            </a:solidFill>
            <a:tailEnd type="triangle"/>
          </a:ln>
        </c:spPr>
        <c:crossAx val="32557312"/>
        <c:crosses val="autoZero"/>
        <c:crossBetween val="midCat"/>
        <c:majorUnit val="5"/>
        <c:minorUnit val="5"/>
      </c:valAx>
      <c:valAx>
        <c:axId val="32557312"/>
        <c:scaling>
          <c:orientation val="minMax"/>
          <c:max val="220"/>
          <c:min val="50"/>
        </c:scaling>
        <c:delete val="0"/>
        <c:axPos val="l"/>
        <c:title>
          <c:tx>
            <c:rich>
              <a:bodyPr rot="-5400000" vert="horz"/>
              <a:lstStyle/>
              <a:p>
                <a:pPr>
                  <a:defRPr/>
                </a:pPr>
                <a:r>
                  <a:rPr lang="en-US" sz="1200" b="0"/>
                  <a:t>Fra</a:t>
                </a:r>
                <a:r>
                  <a:rPr lang="tr-TR" sz="1200" b="0"/>
                  <a:t>cture </a:t>
                </a:r>
                <a:r>
                  <a:rPr lang="tr-TR" sz="1200" b="0">
                    <a:latin typeface="+mn-lt"/>
                  </a:rPr>
                  <a:t>Strength(MPa</a:t>
                </a:r>
                <a:r>
                  <a:rPr lang="tr-TR" sz="1200" b="0"/>
                  <a:t>)</a:t>
                </a:r>
                <a:endParaRPr lang="en-US" sz="1200" b="0"/>
              </a:p>
            </c:rich>
          </c:tx>
          <c:layout>
            <c:manualLayout>
              <c:xMode val="edge"/>
              <c:yMode val="edge"/>
              <c:x val="0"/>
              <c:y val="7.9495086214972963E-2"/>
            </c:manualLayout>
          </c:layout>
          <c:overlay val="0"/>
        </c:title>
        <c:numFmt formatCode="General" sourceLinked="1"/>
        <c:majorTickMark val="out"/>
        <c:minorTickMark val="none"/>
        <c:tickLblPos val="nextTo"/>
        <c:spPr>
          <a:ln>
            <a:solidFill>
              <a:schemeClr val="tx1"/>
            </a:solidFill>
            <a:tailEnd type="triangle"/>
          </a:ln>
        </c:spPr>
        <c:crossAx val="32559616"/>
        <c:crosses val="autoZero"/>
        <c:crossBetween val="midCat"/>
        <c:minorUnit val="25"/>
      </c:valAx>
      <c:spPr>
        <a:noFill/>
        <a:ln w="0">
          <a:noFill/>
        </a:ln>
      </c:spPr>
    </c:plotArea>
    <c:legend>
      <c:legendPos val="r"/>
      <c:overlay val="0"/>
      <c:spPr>
        <a:ln>
          <a:solidFill>
            <a:schemeClr val="bg2">
              <a:lumMod val="25000"/>
            </a:schemeClr>
          </a:solidFill>
        </a:ln>
      </c:spPr>
    </c:legend>
    <c:plotVisOnly val="1"/>
    <c:dispBlanksAs val="gap"/>
    <c:showDLblsOverMax val="0"/>
  </c:chart>
  <c:spPr>
    <a:noFill/>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0"/>
          <c:spPr>
            <a:ln w="28575">
              <a:noFill/>
            </a:ln>
          </c:spPr>
          <c:marker>
            <c:symbol val="circle"/>
            <c:size val="5"/>
            <c:spPr>
              <a:noFill/>
              <a:ln w="22225">
                <a:solidFill>
                  <a:schemeClr val="accent2">
                    <a:lumMod val="50000"/>
                  </a:schemeClr>
                </a:solidFill>
              </a:ln>
            </c:spPr>
          </c:marker>
          <c:xVal>
            <c:numRef>
              <c:f>Sayfa1!$A$46:$A$51</c:f>
              <c:numCache>
                <c:formatCode>General</c:formatCode>
                <c:ptCount val="6"/>
                <c:pt idx="0">
                  <c:v>5</c:v>
                </c:pt>
                <c:pt idx="1">
                  <c:v>10</c:v>
                </c:pt>
                <c:pt idx="2">
                  <c:v>15</c:v>
                </c:pt>
                <c:pt idx="3">
                  <c:v>20</c:v>
                </c:pt>
                <c:pt idx="4">
                  <c:v>25</c:v>
                </c:pt>
                <c:pt idx="5">
                  <c:v>30</c:v>
                </c:pt>
              </c:numCache>
            </c:numRef>
          </c:xVal>
          <c:yVal>
            <c:numRef>
              <c:f>Sayfa1!$B$46:$B$51</c:f>
              <c:numCache>
                <c:formatCode>General</c:formatCode>
                <c:ptCount val="6"/>
                <c:pt idx="0">
                  <c:v>508</c:v>
                </c:pt>
                <c:pt idx="1">
                  <c:v>510</c:v>
                </c:pt>
                <c:pt idx="2">
                  <c:v>513</c:v>
                </c:pt>
                <c:pt idx="3">
                  <c:v>510</c:v>
                </c:pt>
                <c:pt idx="4">
                  <c:v>508</c:v>
                </c:pt>
                <c:pt idx="5">
                  <c:v>506</c:v>
                </c:pt>
              </c:numCache>
            </c:numRef>
          </c:yVal>
          <c:smooth val="0"/>
        </c:ser>
        <c:dLbls>
          <c:showLegendKey val="0"/>
          <c:showVal val="0"/>
          <c:showCatName val="0"/>
          <c:showSerName val="0"/>
          <c:showPercent val="0"/>
          <c:showBubbleSize val="0"/>
        </c:dLbls>
        <c:axId val="32562496"/>
        <c:axId val="44810240"/>
      </c:scatterChart>
      <c:valAx>
        <c:axId val="32562496"/>
        <c:scaling>
          <c:orientation val="minMax"/>
          <c:max val="33"/>
          <c:min val="0"/>
        </c:scaling>
        <c:delete val="0"/>
        <c:axPos val="b"/>
        <c:title>
          <c:tx>
            <c:rich>
              <a:bodyPr/>
              <a:lstStyle/>
              <a:p>
                <a:pPr>
                  <a:defRPr/>
                </a:pPr>
                <a:r>
                  <a:rPr lang="tr-TR" sz="1000" b="0" i="0" u="none" strike="noStrike" baseline="0">
                    <a:effectLst/>
                  </a:rPr>
                  <a:t>Concentration of TiO</a:t>
                </a:r>
                <a:r>
                  <a:rPr lang="tr-TR" sz="1000" b="0" i="0" u="none" strike="noStrike" baseline="-25000">
                    <a:effectLst/>
                  </a:rPr>
                  <a:t>2 </a:t>
                </a:r>
                <a:r>
                  <a:rPr lang="tr-TR" sz="1000" b="0" i="0" u="none" strike="noStrike" baseline="0">
                    <a:effectLst/>
                  </a:rPr>
                  <a:t> (% weight)</a:t>
                </a:r>
                <a:endParaRPr lang="en-US"/>
              </a:p>
            </c:rich>
          </c:tx>
          <c:layout>
            <c:manualLayout>
              <c:xMode val="edge"/>
              <c:yMode val="edge"/>
              <c:x val="0.49231364829396324"/>
              <c:y val="0.87405074365704283"/>
            </c:manualLayout>
          </c:layout>
          <c:overlay val="0"/>
        </c:title>
        <c:numFmt formatCode="General" sourceLinked="1"/>
        <c:majorTickMark val="out"/>
        <c:minorTickMark val="none"/>
        <c:tickLblPos val="nextTo"/>
        <c:spPr>
          <a:ln>
            <a:solidFill>
              <a:schemeClr val="tx1"/>
            </a:solidFill>
            <a:headEnd type="none" w="med" len="med"/>
            <a:tailEnd type="arrow" w="med" len="med"/>
          </a:ln>
        </c:spPr>
        <c:crossAx val="44810240"/>
        <c:crosses val="autoZero"/>
        <c:crossBetween val="midCat"/>
        <c:majorUnit val="5"/>
      </c:valAx>
      <c:valAx>
        <c:axId val="44810240"/>
        <c:scaling>
          <c:orientation val="minMax"/>
          <c:max val="528"/>
          <c:min val="500"/>
        </c:scaling>
        <c:delete val="0"/>
        <c:axPos val="l"/>
        <c:title>
          <c:tx>
            <c:rich>
              <a:bodyPr rot="-5400000" vert="horz"/>
              <a:lstStyle/>
              <a:p>
                <a:pPr>
                  <a:defRPr/>
                </a:pPr>
                <a:r>
                  <a:rPr lang="en-US" sz="1100" b="0">
                    <a:latin typeface="Times New Roman" panose="02020603050405020304" pitchFamily="18" charset="0"/>
                    <a:cs typeface="Times New Roman" panose="02020603050405020304" pitchFamily="18" charset="0"/>
                  </a:rPr>
                  <a:t>T</a:t>
                </a:r>
                <a:r>
                  <a:rPr lang="tr-TR" sz="1100" b="0" baseline="-25000">
                    <a:latin typeface="Times New Roman" panose="02020603050405020304" pitchFamily="18" charset="0"/>
                    <a:cs typeface="Times New Roman" panose="02020603050405020304" pitchFamily="18" charset="0"/>
                  </a:rPr>
                  <a:t>15</a:t>
                </a:r>
                <a:r>
                  <a:rPr lang="en-US" sz="1100" b="0">
                    <a:latin typeface="Times New Roman" panose="02020603050405020304" pitchFamily="18" charset="0"/>
                    <a:cs typeface="Times New Roman" panose="02020603050405020304" pitchFamily="18" charset="0"/>
                  </a:rPr>
                  <a:t> </a:t>
                </a:r>
                <a:r>
                  <a:rPr lang="tr-TR" sz="1100" b="0">
                    <a:latin typeface="Times New Roman" panose="02020603050405020304" pitchFamily="18" charset="0"/>
                    <a:cs typeface="Times New Roman" panose="02020603050405020304" pitchFamily="18" charset="0"/>
                  </a:rPr>
                  <a:t>(</a:t>
                </a:r>
                <a:r>
                  <a:rPr lang="en-US" sz="1100" b="0" i="0" u="none" strike="noStrike" baseline="30000">
                    <a:effectLst/>
                  </a:rPr>
                  <a:t>0</a:t>
                </a:r>
                <a:r>
                  <a:rPr lang="tr-TR" sz="1100" b="0">
                    <a:latin typeface="Times New Roman" panose="02020603050405020304" pitchFamily="18" charset="0"/>
                    <a:cs typeface="Times New Roman" panose="02020603050405020304" pitchFamily="18" charset="0"/>
                  </a:rPr>
                  <a:t>C)</a:t>
                </a:r>
                <a:endParaRPr lang="en-US" sz="1100" b="0">
                  <a:latin typeface="Times New Roman" panose="02020603050405020304" pitchFamily="18" charset="0"/>
                  <a:cs typeface="Times New Roman" panose="02020603050405020304" pitchFamily="18" charset="0"/>
                </a:endParaRPr>
              </a:p>
            </c:rich>
          </c:tx>
          <c:layout>
            <c:manualLayout>
              <c:xMode val="edge"/>
              <c:yMode val="edge"/>
              <c:x val="2.7777777777777776E-2"/>
              <c:y val="0.10183034412365123"/>
            </c:manualLayout>
          </c:layout>
          <c:overlay val="0"/>
        </c:title>
        <c:numFmt formatCode="General" sourceLinked="1"/>
        <c:majorTickMark val="out"/>
        <c:minorTickMark val="none"/>
        <c:tickLblPos val="nextTo"/>
        <c:spPr>
          <a:ln>
            <a:solidFill>
              <a:schemeClr val="tx1"/>
            </a:solidFill>
            <a:headEnd type="none" w="med" len="med"/>
            <a:tailEnd type="arrow" w="med" len="med"/>
          </a:ln>
        </c:spPr>
        <c:crossAx val="32562496"/>
        <c:crosses val="autoZero"/>
        <c:crossBetween val="midCat"/>
        <c:majorUnit val="5"/>
      </c:valAx>
      <c:spPr>
        <a:ln>
          <a:noFill/>
        </a:ln>
      </c:spPr>
    </c:plotArea>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0.17356</cdr:x>
      <cdr:y>0.89216</cdr:y>
    </cdr:from>
    <cdr:to>
      <cdr:x>0.87749</cdr:x>
      <cdr:y>0.99255</cdr:y>
    </cdr:to>
    <cdr:sp macro="" textlink="">
      <cdr:nvSpPr>
        <cdr:cNvPr id="2" name="Metin Kutusu 2"/>
        <cdr:cNvSpPr txBox="1">
          <a:spLocks xmlns:a="http://schemas.openxmlformats.org/drawingml/2006/main" noChangeArrowheads="1"/>
        </cdr:cNvSpPr>
      </cdr:nvSpPr>
      <cdr:spPr bwMode="auto">
        <a:xfrm xmlns:a="http://schemas.openxmlformats.org/drawingml/2006/main">
          <a:off x="1008112" y="3600400"/>
          <a:ext cx="4088765" cy="40513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a:lnSpc>
              <a:spcPct val="115000"/>
            </a:lnSpc>
            <a:spcAft>
              <a:spcPts val="1000"/>
            </a:spcAft>
          </a:pPr>
          <a:r>
            <a:rPr lang="tr-TR" sz="1100">
              <a:effectLst/>
              <a:latin typeface="Calibri"/>
              <a:ea typeface="Calibri"/>
              <a:cs typeface="Times New Roman"/>
            </a:rPr>
            <a:t>Figure 1. Change of Bending Modulus for uneroded composite</a:t>
          </a:r>
        </a:p>
      </cdr:txBody>
    </cdr:sp>
  </cdr:relSizeAnchor>
</c:userShapes>
</file>

<file path=ppt/drawings/drawing2.xml><?xml version="1.0" encoding="utf-8"?>
<c:userShapes xmlns:c="http://schemas.openxmlformats.org/drawingml/2006/chart">
  <cdr:relSizeAnchor xmlns:cdr="http://schemas.openxmlformats.org/drawingml/2006/chartDrawing">
    <cdr:from>
      <cdr:x>0.0814</cdr:x>
      <cdr:y>0.89779</cdr:y>
    </cdr:from>
    <cdr:to>
      <cdr:x>0.77601</cdr:x>
      <cdr:y>1</cdr:y>
    </cdr:to>
    <cdr:sp macro="" textlink="">
      <cdr:nvSpPr>
        <cdr:cNvPr id="2" name="Metin Kutusu 2"/>
        <cdr:cNvSpPr txBox="1">
          <a:spLocks xmlns:a="http://schemas.openxmlformats.org/drawingml/2006/main" noChangeArrowheads="1"/>
        </cdr:cNvSpPr>
      </cdr:nvSpPr>
      <cdr:spPr bwMode="auto">
        <a:xfrm xmlns:a="http://schemas.openxmlformats.org/drawingml/2006/main">
          <a:off x="504056" y="3814236"/>
          <a:ext cx="4301503" cy="43423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p xmlns:a="http://schemas.openxmlformats.org/drawingml/2006/main">
          <a:pPr algn="ctr">
            <a:lnSpc>
              <a:spcPct val="115000"/>
            </a:lnSpc>
            <a:spcAft>
              <a:spcPts val="1000"/>
            </a:spcAft>
          </a:pPr>
          <a:r>
            <a:rPr lang="tr-TR" sz="1100" dirty="0" err="1">
              <a:effectLst/>
              <a:latin typeface="Calibri"/>
              <a:ea typeface="Calibri"/>
              <a:cs typeface="Times New Roman"/>
            </a:rPr>
            <a:t>Figure</a:t>
          </a:r>
          <a:r>
            <a:rPr lang="tr-TR" sz="1100" dirty="0">
              <a:effectLst/>
              <a:latin typeface="Calibri"/>
              <a:ea typeface="Calibri"/>
              <a:cs typeface="Times New Roman"/>
            </a:rPr>
            <a:t> 2. </a:t>
          </a:r>
          <a:r>
            <a:rPr lang="tr-TR" sz="1100" dirty="0" err="1">
              <a:effectLst/>
              <a:latin typeface="Calibri"/>
              <a:ea typeface="Calibri"/>
              <a:cs typeface="Times New Roman"/>
            </a:rPr>
            <a:t>Change</a:t>
          </a:r>
          <a:r>
            <a:rPr lang="tr-TR" sz="1100" dirty="0">
              <a:effectLst/>
              <a:latin typeface="Calibri"/>
              <a:ea typeface="Calibri"/>
              <a:cs typeface="Times New Roman"/>
            </a:rPr>
            <a:t> of </a:t>
          </a:r>
          <a:r>
            <a:rPr lang="tr-TR" sz="1100" dirty="0" err="1">
              <a:effectLst/>
              <a:latin typeface="Calibri"/>
              <a:ea typeface="Calibri"/>
              <a:cs typeface="Times New Roman"/>
            </a:rPr>
            <a:t>Fracture</a:t>
          </a:r>
          <a:r>
            <a:rPr lang="tr-TR" sz="1100" dirty="0">
              <a:effectLst/>
              <a:latin typeface="Calibri"/>
              <a:ea typeface="Calibri"/>
              <a:cs typeface="Times New Roman"/>
            </a:rPr>
            <a:t> </a:t>
          </a:r>
          <a:r>
            <a:rPr lang="tr-TR" sz="1100" dirty="0" err="1">
              <a:effectLst/>
              <a:latin typeface="Calibri"/>
              <a:ea typeface="Calibri"/>
              <a:cs typeface="Times New Roman"/>
            </a:rPr>
            <a:t>Strength</a:t>
          </a:r>
          <a:r>
            <a:rPr lang="tr-TR" sz="1100" dirty="0">
              <a:effectLst/>
              <a:latin typeface="Calibri"/>
              <a:ea typeface="Calibri"/>
              <a:cs typeface="Times New Roman"/>
            </a:rPr>
            <a:t> </a:t>
          </a:r>
          <a:r>
            <a:rPr lang="tr-TR" sz="1100" dirty="0" err="1">
              <a:effectLst/>
              <a:latin typeface="Calibri"/>
              <a:ea typeface="Calibri"/>
              <a:cs typeface="Times New Roman"/>
            </a:rPr>
            <a:t>for</a:t>
          </a:r>
          <a:r>
            <a:rPr lang="tr-TR" sz="1100" dirty="0">
              <a:effectLst/>
              <a:latin typeface="Calibri"/>
              <a:ea typeface="Calibri"/>
              <a:cs typeface="Times New Roman"/>
            </a:rPr>
            <a:t> </a:t>
          </a:r>
          <a:r>
            <a:rPr lang="tr-TR" sz="1100" dirty="0" err="1">
              <a:effectLst/>
              <a:latin typeface="Calibri"/>
              <a:ea typeface="Calibri"/>
              <a:cs typeface="Times New Roman"/>
            </a:rPr>
            <a:t>uneroded</a:t>
          </a:r>
          <a:r>
            <a:rPr lang="tr-TR" sz="1100" dirty="0">
              <a:effectLst/>
              <a:latin typeface="Calibri"/>
              <a:ea typeface="Calibri"/>
              <a:cs typeface="Times New Roman"/>
            </a:rPr>
            <a:t> PEI </a:t>
          </a:r>
          <a:r>
            <a:rPr lang="tr-TR" sz="1100" dirty="0" err="1">
              <a:effectLst/>
              <a:latin typeface="Calibri"/>
              <a:ea typeface="Calibri"/>
              <a:cs typeface="Times New Roman"/>
            </a:rPr>
            <a:t>composite</a:t>
          </a:r>
          <a:endParaRPr lang="tr-TR" sz="1100" dirty="0">
            <a:effectLst/>
            <a:latin typeface="Calibri"/>
            <a:ea typeface="Calibri"/>
            <a:cs typeface="Times New Roman"/>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0.91045</cdr:y>
    </cdr:from>
    <cdr:to>
      <cdr:x>0.62947</cdr:x>
      <cdr:y>0.97015</cdr:y>
    </cdr:to>
    <cdr:sp macro="" textlink="">
      <cdr:nvSpPr>
        <cdr:cNvPr id="3" name="Metin Kutusu 2"/>
        <cdr:cNvSpPr txBox="1">
          <a:spLocks xmlns:a="http://schemas.openxmlformats.org/drawingml/2006/main" noChangeArrowheads="1"/>
        </cdr:cNvSpPr>
      </cdr:nvSpPr>
      <cdr:spPr bwMode="auto">
        <a:xfrm xmlns:a="http://schemas.openxmlformats.org/drawingml/2006/main">
          <a:off x="-1259632" y="4392488"/>
          <a:ext cx="3898107" cy="28804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115000"/>
            </a:lnSpc>
            <a:spcAft>
              <a:spcPts val="1000"/>
            </a:spcAft>
          </a:pPr>
          <a:r>
            <a:rPr lang="tr-TR" sz="1100" dirty="0" err="1">
              <a:effectLst/>
              <a:latin typeface="Calibri"/>
              <a:ea typeface="Calibri"/>
              <a:cs typeface="Times New Roman"/>
            </a:rPr>
            <a:t>Figure</a:t>
          </a:r>
          <a:r>
            <a:rPr lang="tr-TR" sz="1100" dirty="0">
              <a:effectLst/>
              <a:latin typeface="Calibri"/>
              <a:ea typeface="Calibri"/>
              <a:cs typeface="Times New Roman"/>
            </a:rPr>
            <a:t> 3. </a:t>
          </a:r>
          <a:r>
            <a:rPr lang="tr-TR" sz="1100" dirty="0" err="1">
              <a:effectLst/>
              <a:latin typeface="Calibri"/>
              <a:ea typeface="Calibri"/>
              <a:cs typeface="Times New Roman"/>
            </a:rPr>
            <a:t>Erosion</a:t>
          </a:r>
          <a:r>
            <a:rPr lang="tr-TR" sz="1100" dirty="0">
              <a:effectLst/>
              <a:latin typeface="Calibri"/>
              <a:ea typeface="Calibri"/>
              <a:cs typeface="Times New Roman"/>
            </a:rPr>
            <a:t> </a:t>
          </a:r>
          <a:r>
            <a:rPr lang="tr-TR" sz="1100" dirty="0" err="1">
              <a:effectLst/>
              <a:latin typeface="Calibri"/>
              <a:ea typeface="Calibri"/>
              <a:cs typeface="Times New Roman"/>
            </a:rPr>
            <a:t>rates</a:t>
          </a:r>
          <a:r>
            <a:rPr lang="tr-TR" sz="1100" dirty="0">
              <a:effectLst/>
              <a:latin typeface="Calibri"/>
              <a:ea typeface="Calibri"/>
              <a:cs typeface="Times New Roman"/>
            </a:rPr>
            <a:t> of </a:t>
          </a:r>
          <a:r>
            <a:rPr lang="tr-TR" sz="1100" dirty="0" err="1">
              <a:effectLst/>
              <a:latin typeface="Calibri"/>
              <a:ea typeface="Calibri"/>
              <a:cs typeface="Times New Roman"/>
            </a:rPr>
            <a:t>composite</a:t>
          </a:r>
          <a:r>
            <a:rPr lang="tr-TR" sz="1100" dirty="0">
              <a:effectLst/>
              <a:latin typeface="Calibri"/>
              <a:ea typeface="Calibri"/>
              <a:cs typeface="Times New Roman"/>
            </a:rPr>
            <a:t> </a:t>
          </a:r>
          <a:r>
            <a:rPr lang="tr-TR" sz="1100" dirty="0" err="1">
              <a:effectLst/>
              <a:latin typeface="Calibri"/>
              <a:ea typeface="Calibri"/>
              <a:cs typeface="Times New Roman"/>
            </a:rPr>
            <a:t>material</a:t>
          </a:r>
          <a:endParaRPr lang="tr-TR" sz="1100" dirty="0">
            <a:effectLst/>
            <a:latin typeface="Calibri"/>
            <a:ea typeface="Calibri"/>
            <a:cs typeface="Times New Roman"/>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0.76038</cdr:x>
      <cdr:y>0.34906</cdr:y>
    </cdr:from>
    <cdr:to>
      <cdr:x>1</cdr:x>
      <cdr:y>0.6789</cdr:y>
    </cdr:to>
    <cdr:sp macro="" textlink="">
      <cdr:nvSpPr>
        <cdr:cNvPr id="2" name="Dikdörtgen 1"/>
        <cdr:cNvSpPr/>
      </cdr:nvSpPr>
      <cdr:spPr>
        <a:xfrm xmlns:a="http://schemas.openxmlformats.org/drawingml/2006/main">
          <a:off x="3476446" y="957532"/>
          <a:ext cx="1095554" cy="904816"/>
        </a:xfrm>
        <a:prstGeom xmlns:a="http://schemas.openxmlformats.org/drawingml/2006/main" prst="rect">
          <a:avLst/>
        </a:prstGeom>
        <a:noFill xmlns:a="http://schemas.openxmlformats.org/drawingml/2006/main"/>
        <a:ln xmlns:a="http://schemas.openxmlformats.org/drawingml/2006/main" w="3175">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defTabSz="919163" eaLnBrk="0" hangingPunct="0">
              <a:defRPr sz="1200" b="0">
                <a:latin typeface="Arial" charset="0"/>
              </a:defRPr>
            </a:lvl1pPr>
          </a:lstStyle>
          <a:p>
            <a:pPr>
              <a:defRPr/>
            </a:pPr>
            <a:endParaRPr lang="tr-TR"/>
          </a:p>
        </p:txBody>
      </p:sp>
      <p:sp>
        <p:nvSpPr>
          <p:cNvPr id="4099"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defTabSz="919163" eaLnBrk="0" hangingPunct="0">
              <a:defRPr sz="1200" b="0">
                <a:latin typeface="Arial" charset="0"/>
              </a:defRPr>
            </a:lvl1pPr>
          </a:lstStyle>
          <a:p>
            <a:pPr>
              <a:defRPr/>
            </a:pPr>
            <a:endParaRPr lang="tr-TR"/>
          </a:p>
        </p:txBody>
      </p:sp>
      <p:sp>
        <p:nvSpPr>
          <p:cNvPr id="4100"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defTabSz="919163" eaLnBrk="0" hangingPunct="0">
              <a:defRPr sz="1200" b="0">
                <a:latin typeface="Arial" charset="0"/>
              </a:defRPr>
            </a:lvl1pPr>
          </a:lstStyle>
          <a:p>
            <a:pPr>
              <a:defRPr/>
            </a:pPr>
            <a:endParaRPr lang="tr-TR"/>
          </a:p>
        </p:txBody>
      </p:sp>
      <p:sp>
        <p:nvSpPr>
          <p:cNvPr id="4101"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defTabSz="919163" eaLnBrk="0" hangingPunct="0">
              <a:defRPr sz="1200" b="0">
                <a:latin typeface="Arial" charset="0"/>
              </a:defRPr>
            </a:lvl1pPr>
          </a:lstStyle>
          <a:p>
            <a:pPr>
              <a:defRPr/>
            </a:pPr>
            <a:fld id="{02CBACC9-B985-47FB-9197-C6D716BA8298}" type="slidenum">
              <a:rPr lang="tr-TR"/>
              <a:pPr>
                <a:defRPr/>
              </a:pPr>
              <a:t>‹#›</a:t>
            </a:fld>
            <a:endParaRPr lang="tr-TR"/>
          </a:p>
        </p:txBody>
      </p:sp>
    </p:spTree>
    <p:extLst>
      <p:ext uri="{BB962C8B-B14F-4D97-AF65-F5344CB8AC3E}">
        <p14:creationId xmlns:p14="http://schemas.microsoft.com/office/powerpoint/2010/main" val="318245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defTabSz="919163">
              <a:defRPr sz="1200" b="0">
                <a:latin typeface="Arial" charset="0"/>
              </a:defRPr>
            </a:lvl1pPr>
          </a:lstStyle>
          <a:p>
            <a:pPr>
              <a:defRPr/>
            </a:pPr>
            <a:endParaRPr lang="tr-TR"/>
          </a:p>
        </p:txBody>
      </p:sp>
      <p:sp>
        <p:nvSpPr>
          <p:cNvPr id="3075" name="Rectangle 3"/>
          <p:cNvSpPr>
            <a:spLocks noGrp="1" noChangeArrowheads="1"/>
          </p:cNvSpPr>
          <p:nvPr>
            <p:ph type="dt" idx="1"/>
          </p:nvPr>
        </p:nvSpPr>
        <p:spPr bwMode="auto">
          <a:xfrm>
            <a:off x="3848100" y="0"/>
            <a:ext cx="2944813"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defTabSz="919163">
              <a:defRPr sz="1200" b="0">
                <a:latin typeface="Arial" charset="0"/>
              </a:defRPr>
            </a:lvl1pPr>
          </a:lstStyle>
          <a:p>
            <a:pPr>
              <a:defRPr/>
            </a:pPr>
            <a:endParaRPr lang="tr-TR"/>
          </a:p>
        </p:txBody>
      </p:sp>
      <p:sp>
        <p:nvSpPr>
          <p:cNvPr id="30724" name="Rectangle 4"/>
          <p:cNvSpPr>
            <a:spLocks noGrp="1" noRot="1" noChangeAspect="1" noChangeArrowheads="1" noTextEdit="1"/>
          </p:cNvSpPr>
          <p:nvPr>
            <p:ph type="sldImg" idx="2"/>
          </p:nvPr>
        </p:nvSpPr>
        <p:spPr bwMode="auto">
          <a:xfrm>
            <a:off x="915988" y="746125"/>
            <a:ext cx="4962525" cy="37211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9450" y="4718050"/>
            <a:ext cx="5435600" cy="446881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3078" name="Rectangle 6"/>
          <p:cNvSpPr>
            <a:spLocks noGrp="1" noChangeArrowheads="1"/>
          </p:cNvSpPr>
          <p:nvPr>
            <p:ph type="ftr" sz="quarter" idx="4"/>
          </p:nvPr>
        </p:nvSpPr>
        <p:spPr bwMode="auto">
          <a:xfrm>
            <a:off x="0" y="9432925"/>
            <a:ext cx="2944813" cy="49688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defTabSz="919163">
              <a:defRPr sz="1200" b="0">
                <a:latin typeface="Arial" charset="0"/>
              </a:defRPr>
            </a:lvl1pPr>
          </a:lstStyle>
          <a:p>
            <a:pPr>
              <a:defRPr/>
            </a:pPr>
            <a:endParaRPr lang="tr-TR"/>
          </a:p>
        </p:txBody>
      </p:sp>
      <p:sp>
        <p:nvSpPr>
          <p:cNvPr id="3079" name="Rectangle 7"/>
          <p:cNvSpPr>
            <a:spLocks noGrp="1" noChangeArrowheads="1"/>
          </p:cNvSpPr>
          <p:nvPr>
            <p:ph type="sldNum" sz="quarter" idx="5"/>
          </p:nvPr>
        </p:nvSpPr>
        <p:spPr bwMode="auto">
          <a:xfrm>
            <a:off x="3848100" y="9432925"/>
            <a:ext cx="2944813" cy="49688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defTabSz="919163">
              <a:defRPr sz="1200" b="0">
                <a:latin typeface="Arial" charset="0"/>
              </a:defRPr>
            </a:lvl1pPr>
          </a:lstStyle>
          <a:p>
            <a:pPr>
              <a:defRPr/>
            </a:pPr>
            <a:fld id="{69ED7FF6-CBEF-469A-84A7-661A70E1A487}" type="slidenum">
              <a:rPr lang="tr-TR"/>
              <a:pPr>
                <a:defRPr/>
              </a:pPr>
              <a:t>‹#›</a:t>
            </a:fld>
            <a:endParaRPr lang="tr-TR"/>
          </a:p>
        </p:txBody>
      </p:sp>
    </p:spTree>
    <p:extLst>
      <p:ext uri="{BB962C8B-B14F-4D97-AF65-F5344CB8AC3E}">
        <p14:creationId xmlns:p14="http://schemas.microsoft.com/office/powerpoint/2010/main" val="1739592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ayt Görüntüsü Yer Tutucusu 1"/>
          <p:cNvSpPr>
            <a:spLocks noGrp="1" noRot="1" noChangeAspect="1" noTextEdit="1"/>
          </p:cNvSpPr>
          <p:nvPr>
            <p:ph type="sldImg"/>
          </p:nvPr>
        </p:nvSpPr>
        <p:spPr>
          <a:ln/>
        </p:spPr>
      </p:sp>
      <p:sp>
        <p:nvSpPr>
          <p:cNvPr id="33795"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33796"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sz="1200">
                <a:solidFill>
                  <a:schemeClr val="tx1"/>
                </a:solidFill>
                <a:latin typeface="Arial" charset="0"/>
              </a:defRPr>
            </a:lvl1pPr>
            <a:lvl2pPr marL="742950" indent="-285750" defTabSz="919163" eaLnBrk="0" hangingPunct="0">
              <a:spcBef>
                <a:spcPct val="30000"/>
              </a:spcBef>
              <a:defRPr sz="1200">
                <a:solidFill>
                  <a:schemeClr val="tx1"/>
                </a:solidFill>
                <a:latin typeface="Arial" charset="0"/>
              </a:defRPr>
            </a:lvl2pPr>
            <a:lvl3pPr marL="1143000" indent="-228600" defTabSz="919163" eaLnBrk="0" hangingPunct="0">
              <a:spcBef>
                <a:spcPct val="30000"/>
              </a:spcBef>
              <a:defRPr sz="1200">
                <a:solidFill>
                  <a:schemeClr val="tx1"/>
                </a:solidFill>
                <a:latin typeface="Arial" charset="0"/>
              </a:defRPr>
            </a:lvl3pPr>
            <a:lvl4pPr marL="1600200" indent="-228600" defTabSz="919163" eaLnBrk="0" hangingPunct="0">
              <a:spcBef>
                <a:spcPct val="30000"/>
              </a:spcBef>
              <a:defRPr sz="1200">
                <a:solidFill>
                  <a:schemeClr val="tx1"/>
                </a:solidFill>
                <a:latin typeface="Arial" charset="0"/>
              </a:defRPr>
            </a:lvl4pPr>
            <a:lvl5pPr marL="2057400" indent="-228600" defTabSz="919163" eaLnBrk="0" hangingPunct="0">
              <a:spcBef>
                <a:spcPct val="30000"/>
              </a:spcBef>
              <a:defRPr sz="1200">
                <a:solidFill>
                  <a:schemeClr val="tx1"/>
                </a:solidFill>
                <a:latin typeface="Arial" charset="0"/>
              </a:defRPr>
            </a:lvl5pPr>
            <a:lvl6pPr marL="2514600" indent="-228600" defTabSz="919163" eaLnBrk="0" fontAlgn="base" hangingPunct="0">
              <a:spcBef>
                <a:spcPct val="30000"/>
              </a:spcBef>
              <a:spcAft>
                <a:spcPct val="0"/>
              </a:spcAft>
              <a:defRPr sz="1200">
                <a:solidFill>
                  <a:schemeClr val="tx1"/>
                </a:solidFill>
                <a:latin typeface="Arial" charset="0"/>
              </a:defRPr>
            </a:lvl6pPr>
            <a:lvl7pPr marL="2971800" indent="-228600" defTabSz="919163" eaLnBrk="0" fontAlgn="base" hangingPunct="0">
              <a:spcBef>
                <a:spcPct val="30000"/>
              </a:spcBef>
              <a:spcAft>
                <a:spcPct val="0"/>
              </a:spcAft>
              <a:defRPr sz="1200">
                <a:solidFill>
                  <a:schemeClr val="tx1"/>
                </a:solidFill>
                <a:latin typeface="Arial" charset="0"/>
              </a:defRPr>
            </a:lvl7pPr>
            <a:lvl8pPr marL="3429000" indent="-228600" defTabSz="919163" eaLnBrk="0" fontAlgn="base" hangingPunct="0">
              <a:spcBef>
                <a:spcPct val="30000"/>
              </a:spcBef>
              <a:spcAft>
                <a:spcPct val="0"/>
              </a:spcAft>
              <a:defRPr sz="1200">
                <a:solidFill>
                  <a:schemeClr val="tx1"/>
                </a:solidFill>
                <a:latin typeface="Arial" charset="0"/>
              </a:defRPr>
            </a:lvl8pPr>
            <a:lvl9pPr marL="3886200" indent="-228600" defTabSz="91916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87290B5-F92D-4688-92A1-00D1740399C8}" type="slidenum">
              <a:rPr lang="tr-TR" altLang="tr-TR" smtClean="0"/>
              <a:pPr eaLnBrk="1" hangingPunct="1">
                <a:spcBef>
                  <a:spcPct val="0"/>
                </a:spcBef>
              </a:pPr>
              <a:t>6</a:t>
            </a:fld>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69ED7FF6-CBEF-469A-84A7-661A70E1A487}" type="slidenum">
              <a:rPr lang="tr-TR" smtClean="0"/>
              <a:pPr>
                <a:defRPr/>
              </a:pPr>
              <a:t>11</a:t>
            </a:fld>
            <a:endParaRPr lang="tr-TR"/>
          </a:p>
        </p:txBody>
      </p:sp>
    </p:spTree>
    <p:extLst>
      <p:ext uri="{BB962C8B-B14F-4D97-AF65-F5344CB8AC3E}">
        <p14:creationId xmlns:p14="http://schemas.microsoft.com/office/powerpoint/2010/main" val="1040662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48100" y="9432925"/>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defTabSz="919163" eaLnBrk="0" hangingPunct="0">
              <a:spcBef>
                <a:spcPct val="30000"/>
              </a:spcBef>
              <a:defRPr sz="1200">
                <a:solidFill>
                  <a:schemeClr val="tx1"/>
                </a:solidFill>
                <a:latin typeface="Arial" charset="0"/>
              </a:defRPr>
            </a:lvl1pPr>
            <a:lvl2pPr marL="742950" indent="-285750" defTabSz="919163" eaLnBrk="0" hangingPunct="0">
              <a:spcBef>
                <a:spcPct val="30000"/>
              </a:spcBef>
              <a:defRPr sz="1200">
                <a:solidFill>
                  <a:schemeClr val="tx1"/>
                </a:solidFill>
                <a:latin typeface="Arial" charset="0"/>
              </a:defRPr>
            </a:lvl2pPr>
            <a:lvl3pPr marL="1143000" indent="-228600" defTabSz="919163" eaLnBrk="0" hangingPunct="0">
              <a:spcBef>
                <a:spcPct val="30000"/>
              </a:spcBef>
              <a:defRPr sz="1200">
                <a:solidFill>
                  <a:schemeClr val="tx1"/>
                </a:solidFill>
                <a:latin typeface="Arial" charset="0"/>
              </a:defRPr>
            </a:lvl3pPr>
            <a:lvl4pPr marL="1600200" indent="-228600" defTabSz="919163" eaLnBrk="0" hangingPunct="0">
              <a:spcBef>
                <a:spcPct val="30000"/>
              </a:spcBef>
              <a:defRPr sz="1200">
                <a:solidFill>
                  <a:schemeClr val="tx1"/>
                </a:solidFill>
                <a:latin typeface="Arial" charset="0"/>
              </a:defRPr>
            </a:lvl4pPr>
            <a:lvl5pPr marL="2057400" indent="-228600" defTabSz="919163" eaLnBrk="0" hangingPunct="0">
              <a:spcBef>
                <a:spcPct val="30000"/>
              </a:spcBef>
              <a:defRPr sz="1200">
                <a:solidFill>
                  <a:schemeClr val="tx1"/>
                </a:solidFill>
                <a:latin typeface="Arial" charset="0"/>
              </a:defRPr>
            </a:lvl5pPr>
            <a:lvl6pPr marL="2514600" indent="-228600" defTabSz="919163" eaLnBrk="0" fontAlgn="base" hangingPunct="0">
              <a:spcBef>
                <a:spcPct val="30000"/>
              </a:spcBef>
              <a:spcAft>
                <a:spcPct val="0"/>
              </a:spcAft>
              <a:defRPr sz="1200">
                <a:solidFill>
                  <a:schemeClr val="tx1"/>
                </a:solidFill>
                <a:latin typeface="Arial" charset="0"/>
              </a:defRPr>
            </a:lvl6pPr>
            <a:lvl7pPr marL="2971800" indent="-228600" defTabSz="919163" eaLnBrk="0" fontAlgn="base" hangingPunct="0">
              <a:spcBef>
                <a:spcPct val="30000"/>
              </a:spcBef>
              <a:spcAft>
                <a:spcPct val="0"/>
              </a:spcAft>
              <a:defRPr sz="1200">
                <a:solidFill>
                  <a:schemeClr val="tx1"/>
                </a:solidFill>
                <a:latin typeface="Arial" charset="0"/>
              </a:defRPr>
            </a:lvl7pPr>
            <a:lvl8pPr marL="3429000" indent="-228600" defTabSz="919163" eaLnBrk="0" fontAlgn="base" hangingPunct="0">
              <a:spcBef>
                <a:spcPct val="30000"/>
              </a:spcBef>
              <a:spcAft>
                <a:spcPct val="0"/>
              </a:spcAft>
              <a:defRPr sz="1200">
                <a:solidFill>
                  <a:schemeClr val="tx1"/>
                </a:solidFill>
                <a:latin typeface="Arial" charset="0"/>
              </a:defRPr>
            </a:lvl8pPr>
            <a:lvl9pPr marL="3886200" indent="-228600" defTabSz="91916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6FD1366-1B3C-4C8D-BF6B-1748C7902027}" type="slidenum">
              <a:rPr lang="en-US" altLang="tr-TR" b="0"/>
              <a:pPr algn="r" eaLnBrk="1" hangingPunct="1">
                <a:spcBef>
                  <a:spcPct val="0"/>
                </a:spcBef>
              </a:pPr>
              <a:t>13</a:t>
            </a:fld>
            <a:endParaRPr lang="en-US" altLang="tr-TR" b="0"/>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ayt Görüntüsü Yer Tutucusu 1"/>
          <p:cNvSpPr>
            <a:spLocks noGrp="1" noRot="1" noChangeAspect="1" noTextEdit="1"/>
          </p:cNvSpPr>
          <p:nvPr>
            <p:ph type="sldImg"/>
          </p:nvPr>
        </p:nvSpPr>
        <p:spPr>
          <a:ln/>
        </p:spPr>
      </p:sp>
      <p:sp>
        <p:nvSpPr>
          <p:cNvPr id="36867"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36868"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spcBef>
                <a:spcPct val="30000"/>
              </a:spcBef>
              <a:defRPr sz="1200">
                <a:solidFill>
                  <a:schemeClr val="tx1"/>
                </a:solidFill>
                <a:latin typeface="Arial" charset="0"/>
              </a:defRPr>
            </a:lvl1pPr>
            <a:lvl2pPr marL="742950" indent="-285750" defTabSz="919163" eaLnBrk="0" hangingPunct="0">
              <a:spcBef>
                <a:spcPct val="30000"/>
              </a:spcBef>
              <a:defRPr sz="1200">
                <a:solidFill>
                  <a:schemeClr val="tx1"/>
                </a:solidFill>
                <a:latin typeface="Arial" charset="0"/>
              </a:defRPr>
            </a:lvl2pPr>
            <a:lvl3pPr marL="1143000" indent="-228600" defTabSz="919163" eaLnBrk="0" hangingPunct="0">
              <a:spcBef>
                <a:spcPct val="30000"/>
              </a:spcBef>
              <a:defRPr sz="1200">
                <a:solidFill>
                  <a:schemeClr val="tx1"/>
                </a:solidFill>
                <a:latin typeface="Arial" charset="0"/>
              </a:defRPr>
            </a:lvl3pPr>
            <a:lvl4pPr marL="1600200" indent="-228600" defTabSz="919163" eaLnBrk="0" hangingPunct="0">
              <a:spcBef>
                <a:spcPct val="30000"/>
              </a:spcBef>
              <a:defRPr sz="1200">
                <a:solidFill>
                  <a:schemeClr val="tx1"/>
                </a:solidFill>
                <a:latin typeface="Arial" charset="0"/>
              </a:defRPr>
            </a:lvl4pPr>
            <a:lvl5pPr marL="2057400" indent="-228600" defTabSz="919163" eaLnBrk="0" hangingPunct="0">
              <a:spcBef>
                <a:spcPct val="30000"/>
              </a:spcBef>
              <a:defRPr sz="1200">
                <a:solidFill>
                  <a:schemeClr val="tx1"/>
                </a:solidFill>
                <a:latin typeface="Arial" charset="0"/>
              </a:defRPr>
            </a:lvl5pPr>
            <a:lvl6pPr marL="2514600" indent="-228600" defTabSz="919163" eaLnBrk="0" fontAlgn="base" hangingPunct="0">
              <a:spcBef>
                <a:spcPct val="30000"/>
              </a:spcBef>
              <a:spcAft>
                <a:spcPct val="0"/>
              </a:spcAft>
              <a:defRPr sz="1200">
                <a:solidFill>
                  <a:schemeClr val="tx1"/>
                </a:solidFill>
                <a:latin typeface="Arial" charset="0"/>
              </a:defRPr>
            </a:lvl6pPr>
            <a:lvl7pPr marL="2971800" indent="-228600" defTabSz="919163" eaLnBrk="0" fontAlgn="base" hangingPunct="0">
              <a:spcBef>
                <a:spcPct val="30000"/>
              </a:spcBef>
              <a:spcAft>
                <a:spcPct val="0"/>
              </a:spcAft>
              <a:defRPr sz="1200">
                <a:solidFill>
                  <a:schemeClr val="tx1"/>
                </a:solidFill>
                <a:latin typeface="Arial" charset="0"/>
              </a:defRPr>
            </a:lvl7pPr>
            <a:lvl8pPr marL="3429000" indent="-228600" defTabSz="919163" eaLnBrk="0" fontAlgn="base" hangingPunct="0">
              <a:spcBef>
                <a:spcPct val="30000"/>
              </a:spcBef>
              <a:spcAft>
                <a:spcPct val="0"/>
              </a:spcAft>
              <a:defRPr sz="1200">
                <a:solidFill>
                  <a:schemeClr val="tx1"/>
                </a:solidFill>
                <a:latin typeface="Arial" charset="0"/>
              </a:defRPr>
            </a:lvl8pPr>
            <a:lvl9pPr marL="3886200" indent="-228600" defTabSz="91916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F87C97F-D0E2-4B02-A5F9-CA8EC4034309}" type="slidenum">
              <a:rPr lang="tr-TR" altLang="tr-TR" smtClean="0"/>
              <a:pPr eaLnBrk="1" hangingPunct="1">
                <a:spcBef>
                  <a:spcPct val="0"/>
                </a:spcBef>
              </a:pPr>
              <a:t>15</a:t>
            </a:fld>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48100" y="9432925"/>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defTabSz="919163" eaLnBrk="0" hangingPunct="0">
              <a:spcBef>
                <a:spcPct val="30000"/>
              </a:spcBef>
              <a:defRPr sz="1200">
                <a:solidFill>
                  <a:schemeClr val="tx1"/>
                </a:solidFill>
                <a:latin typeface="Arial" charset="0"/>
              </a:defRPr>
            </a:lvl1pPr>
            <a:lvl2pPr marL="742950" indent="-285750" defTabSz="919163" eaLnBrk="0" hangingPunct="0">
              <a:spcBef>
                <a:spcPct val="30000"/>
              </a:spcBef>
              <a:defRPr sz="1200">
                <a:solidFill>
                  <a:schemeClr val="tx1"/>
                </a:solidFill>
                <a:latin typeface="Arial" charset="0"/>
              </a:defRPr>
            </a:lvl2pPr>
            <a:lvl3pPr marL="1143000" indent="-228600" defTabSz="919163" eaLnBrk="0" hangingPunct="0">
              <a:spcBef>
                <a:spcPct val="30000"/>
              </a:spcBef>
              <a:defRPr sz="1200">
                <a:solidFill>
                  <a:schemeClr val="tx1"/>
                </a:solidFill>
                <a:latin typeface="Arial" charset="0"/>
              </a:defRPr>
            </a:lvl3pPr>
            <a:lvl4pPr marL="1600200" indent="-228600" defTabSz="919163" eaLnBrk="0" hangingPunct="0">
              <a:spcBef>
                <a:spcPct val="30000"/>
              </a:spcBef>
              <a:defRPr sz="1200">
                <a:solidFill>
                  <a:schemeClr val="tx1"/>
                </a:solidFill>
                <a:latin typeface="Arial" charset="0"/>
              </a:defRPr>
            </a:lvl4pPr>
            <a:lvl5pPr marL="2057400" indent="-228600" defTabSz="919163" eaLnBrk="0" hangingPunct="0">
              <a:spcBef>
                <a:spcPct val="30000"/>
              </a:spcBef>
              <a:defRPr sz="1200">
                <a:solidFill>
                  <a:schemeClr val="tx1"/>
                </a:solidFill>
                <a:latin typeface="Arial" charset="0"/>
              </a:defRPr>
            </a:lvl5pPr>
            <a:lvl6pPr marL="2514600" indent="-228600" defTabSz="919163" eaLnBrk="0" fontAlgn="base" hangingPunct="0">
              <a:spcBef>
                <a:spcPct val="30000"/>
              </a:spcBef>
              <a:spcAft>
                <a:spcPct val="0"/>
              </a:spcAft>
              <a:defRPr sz="1200">
                <a:solidFill>
                  <a:schemeClr val="tx1"/>
                </a:solidFill>
                <a:latin typeface="Arial" charset="0"/>
              </a:defRPr>
            </a:lvl6pPr>
            <a:lvl7pPr marL="2971800" indent="-228600" defTabSz="919163" eaLnBrk="0" fontAlgn="base" hangingPunct="0">
              <a:spcBef>
                <a:spcPct val="30000"/>
              </a:spcBef>
              <a:spcAft>
                <a:spcPct val="0"/>
              </a:spcAft>
              <a:defRPr sz="1200">
                <a:solidFill>
                  <a:schemeClr val="tx1"/>
                </a:solidFill>
                <a:latin typeface="Arial" charset="0"/>
              </a:defRPr>
            </a:lvl7pPr>
            <a:lvl8pPr marL="3429000" indent="-228600" defTabSz="919163" eaLnBrk="0" fontAlgn="base" hangingPunct="0">
              <a:spcBef>
                <a:spcPct val="30000"/>
              </a:spcBef>
              <a:spcAft>
                <a:spcPct val="0"/>
              </a:spcAft>
              <a:defRPr sz="1200">
                <a:solidFill>
                  <a:schemeClr val="tx1"/>
                </a:solidFill>
                <a:latin typeface="Arial" charset="0"/>
              </a:defRPr>
            </a:lvl8pPr>
            <a:lvl9pPr marL="3886200" indent="-228600" defTabSz="91916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F1701AA-045A-4C53-8D99-0F3FCB51895A}" type="slidenum">
              <a:rPr lang="en-US" altLang="tr-TR" b="0"/>
              <a:pPr algn="r" eaLnBrk="1" hangingPunct="1">
                <a:spcBef>
                  <a:spcPct val="0"/>
                </a:spcBef>
              </a:pPr>
              <a:t>19</a:t>
            </a:fld>
            <a:endParaRPr lang="en-US" altLang="tr-TR" b="0"/>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fld id="{412086A7-B2AA-4008-8677-37BDE4CA214B}" type="datetime1">
              <a:rPr lang="en-US" smtClean="0"/>
              <a:pPr>
                <a:defRPr/>
              </a:pPr>
              <a:t>10/15/2015</a:t>
            </a:fld>
            <a:endParaRPr lang="en-US"/>
          </a:p>
        </p:txBody>
      </p:sp>
      <p:sp>
        <p:nvSpPr>
          <p:cNvPr id="5" name="Footer Placeholder 4"/>
          <p:cNvSpPr>
            <a:spLocks noGrp="1"/>
          </p:cNvSpPr>
          <p:nvPr>
            <p:ph type="ftr" sz="quarter" idx="11"/>
          </p:nvPr>
        </p:nvSpPr>
        <p:spPr/>
        <p:txBody>
          <a:bodyPr/>
          <a:lstStyle/>
          <a:p>
            <a:pPr>
              <a:defRPr/>
            </a:pPr>
            <a:r>
              <a:rPr lang="tr-TR" altLang="tr-TR" smtClean="0"/>
              <a:t>O. Güvenen XI</a:t>
            </a:r>
            <a:endParaRPr lang="tr-TR" altLang="tr-TR"/>
          </a:p>
        </p:txBody>
      </p:sp>
      <p:sp>
        <p:nvSpPr>
          <p:cNvPr id="6" name="Slide Number Placeholder 5"/>
          <p:cNvSpPr>
            <a:spLocks noGrp="1"/>
          </p:cNvSpPr>
          <p:nvPr>
            <p:ph type="sldNum" sz="quarter" idx="12"/>
          </p:nvPr>
        </p:nvSpPr>
        <p:spPr/>
        <p:txBody>
          <a:bodyPr/>
          <a:lstStyle/>
          <a:p>
            <a:pPr>
              <a:defRPr/>
            </a:pPr>
            <a:fld id="{DA24FC7C-10EF-4A00-B174-9C32202AE1FF}" type="slidenum">
              <a:rPr lang="tr-TR" smtClean="0"/>
              <a:pPr>
                <a:defRPr/>
              </a:pPr>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67D23B34-2594-42CE-8B35-83B38AFC37CA}" type="datetime1">
              <a:rPr lang="en-US" smtClean="0"/>
              <a:pPr>
                <a:defRPr/>
              </a:pPr>
              <a:t>10/15/2015</a:t>
            </a:fld>
            <a:endParaRPr lang="en-US"/>
          </a:p>
        </p:txBody>
      </p:sp>
      <p:sp>
        <p:nvSpPr>
          <p:cNvPr id="5" name="Footer Placeholder 4"/>
          <p:cNvSpPr>
            <a:spLocks noGrp="1"/>
          </p:cNvSpPr>
          <p:nvPr>
            <p:ph type="ftr" sz="quarter" idx="11"/>
          </p:nvPr>
        </p:nvSpPr>
        <p:spPr/>
        <p:txBody>
          <a:bodyPr/>
          <a:lstStyle/>
          <a:p>
            <a:pPr>
              <a:defRPr/>
            </a:pPr>
            <a:r>
              <a:rPr lang="tr-TR" altLang="tr-TR" smtClean="0"/>
              <a:t>O. Güvenen XI</a:t>
            </a:r>
            <a:endParaRPr lang="tr-TR" altLang="tr-TR"/>
          </a:p>
        </p:txBody>
      </p:sp>
      <p:sp>
        <p:nvSpPr>
          <p:cNvPr id="6" name="Slide Number Placeholder 5"/>
          <p:cNvSpPr>
            <a:spLocks noGrp="1"/>
          </p:cNvSpPr>
          <p:nvPr>
            <p:ph type="sldNum" sz="quarter" idx="12"/>
          </p:nvPr>
        </p:nvSpPr>
        <p:spPr/>
        <p:txBody>
          <a:bodyPr/>
          <a:lstStyle/>
          <a:p>
            <a:pPr>
              <a:defRPr/>
            </a:pPr>
            <a:fld id="{19614925-99CA-4018-884A-2F89238C7DAD}" type="slidenum">
              <a:rPr lang="tr-TR" smtClean="0"/>
              <a:pPr>
                <a:defRPr/>
              </a:pPr>
              <a:t>‹#›</a:t>
            </a:fld>
            <a:endParaRPr lang="tr-TR"/>
          </a:p>
        </p:txBody>
      </p:sp>
    </p:spTree>
  </p:cSld>
  <p:clrMapOvr>
    <a:masterClrMapping/>
  </p:clrMapOvr>
  <p:timing>
    <p:tnLst>
      <p:par>
        <p:cTn id="1" dur="indefinite" restart="never" nodeType="tmRoot"/>
      </p:par>
    </p:tnLst>
  </p:timing>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67D23B34-2594-42CE-8B35-83B38AFC37CA}" type="datetime1">
              <a:rPr lang="en-US" smtClean="0"/>
              <a:pPr>
                <a:defRPr/>
              </a:pPr>
              <a:t>10/15/2015</a:t>
            </a:fld>
            <a:endParaRPr lang="en-US"/>
          </a:p>
        </p:txBody>
      </p:sp>
      <p:sp>
        <p:nvSpPr>
          <p:cNvPr id="5" name="Footer Placeholder 4"/>
          <p:cNvSpPr>
            <a:spLocks noGrp="1"/>
          </p:cNvSpPr>
          <p:nvPr>
            <p:ph type="ftr" sz="quarter" idx="11"/>
          </p:nvPr>
        </p:nvSpPr>
        <p:spPr/>
        <p:txBody>
          <a:bodyPr/>
          <a:lstStyle/>
          <a:p>
            <a:pPr>
              <a:defRPr/>
            </a:pPr>
            <a:r>
              <a:rPr lang="tr-TR" altLang="tr-TR" smtClean="0"/>
              <a:t>O. Güvenen XI</a:t>
            </a:r>
            <a:endParaRPr lang="tr-TR" altLang="tr-TR"/>
          </a:p>
        </p:txBody>
      </p:sp>
      <p:sp>
        <p:nvSpPr>
          <p:cNvPr id="6" name="Slide Number Placeholder 5"/>
          <p:cNvSpPr>
            <a:spLocks noGrp="1"/>
          </p:cNvSpPr>
          <p:nvPr>
            <p:ph type="sldNum" sz="quarter" idx="12"/>
          </p:nvPr>
        </p:nvSpPr>
        <p:spPr/>
        <p:txBody>
          <a:bodyPr/>
          <a:lstStyle/>
          <a:p>
            <a:pPr>
              <a:defRPr/>
            </a:pPr>
            <a:fld id="{19614925-99CA-4018-884A-2F89238C7DAD}" type="slidenum">
              <a:rPr lang="tr-TR" smtClean="0"/>
              <a:pPr>
                <a:defRPr/>
              </a:pPr>
              <a:t>‹#›</a:t>
            </a:fld>
            <a:endParaRPr lang="tr-TR"/>
          </a:p>
        </p:txBody>
      </p:sp>
    </p:spTree>
  </p:cSld>
  <p:clrMapOvr>
    <a:masterClrMapping/>
  </p:clrMapOvr>
  <p:timing>
    <p:tnLst>
      <p:par>
        <p:cTn id="1" dur="indefinite" restart="never" nodeType="tmRoot"/>
      </p:par>
    </p:tnLst>
  </p:timing>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1026"/>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eaLnBrk="0" hangingPunct="0"/>
            <a:endParaRPr lang="en-US" b="0" smtClean="0">
              <a:solidFill>
                <a:srgbClr val="FFFFFF"/>
              </a:solidFill>
              <a:latin typeface="Arial" charset="0"/>
            </a:endParaRPr>
          </a:p>
        </p:txBody>
      </p:sp>
      <p:sp>
        <p:nvSpPr>
          <p:cNvPr id="5" name="Arc 1027"/>
          <p:cNvSpPr>
            <a:spLocks/>
          </p:cNvSpPr>
          <p:nvPr/>
        </p:nvSpPr>
        <p:spPr bwMode="auto">
          <a:xfrm>
            <a:off x="0" y="842963"/>
            <a:ext cx="2897188" cy="60150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eaLnBrk="0" hangingPunct="0"/>
            <a:endParaRPr lang="en-US" b="0" smtClean="0">
              <a:solidFill>
                <a:srgbClr val="FFFFFF"/>
              </a:solidFill>
              <a:latin typeface="Arial" charset="0"/>
            </a:endParaRPr>
          </a:p>
        </p:txBody>
      </p:sp>
      <p:sp>
        <p:nvSpPr>
          <p:cNvPr id="22532" name="Rectangle 1028"/>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ja-JP" altLang="en-US"/>
              <a:t>マスタ タイトルの</a:t>
            </a:r>
            <a:br>
              <a:rPr lang="ja-JP" altLang="en-US"/>
            </a:br>
            <a:r>
              <a:rPr lang="ja-JP" altLang="en-US"/>
              <a:t>書式設定</a:t>
            </a:r>
          </a:p>
        </p:txBody>
      </p:sp>
      <p:sp>
        <p:nvSpPr>
          <p:cNvPr id="22533" name="Rectangle 1029"/>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ja-JP" altLang="en-US"/>
              <a:t>マスタ サブタイトルの書式設定</a:t>
            </a:r>
          </a:p>
        </p:txBody>
      </p:sp>
      <p:sp>
        <p:nvSpPr>
          <p:cNvPr id="6" name="Rectangle 1030"/>
          <p:cNvSpPr>
            <a:spLocks noGrp="1" noChangeArrowheads="1"/>
          </p:cNvSpPr>
          <p:nvPr>
            <p:ph type="dt" sz="quarter" idx="10"/>
          </p:nvPr>
        </p:nvSpPr>
        <p:spPr/>
        <p:txBody>
          <a:bodyPr/>
          <a:lstStyle>
            <a:lvl1pPr>
              <a:defRPr kumimoji="0">
                <a:latin typeface="Arial" pitchFamily="34" charset="0"/>
                <a:ea typeface="+mn-ea"/>
              </a:defRPr>
            </a:lvl1pPr>
          </a:lstStyle>
          <a:p>
            <a:pPr>
              <a:defRPr/>
            </a:pPr>
            <a:fld id="{6C173D50-E166-4435-9EEB-2B6ED71E984F}" type="datetime1">
              <a:rPr lang="ja-JP" altLang="en-US"/>
              <a:pPr>
                <a:defRPr/>
              </a:pPr>
              <a:t>2015/10/15</a:t>
            </a:fld>
            <a:endParaRPr lang="en-US" altLang="ja-JP"/>
          </a:p>
        </p:txBody>
      </p:sp>
      <p:sp>
        <p:nvSpPr>
          <p:cNvPr id="7" name="Rectangle 1031"/>
          <p:cNvSpPr>
            <a:spLocks noGrp="1" noChangeArrowheads="1"/>
          </p:cNvSpPr>
          <p:nvPr>
            <p:ph type="ftr" sz="quarter" idx="11"/>
          </p:nvPr>
        </p:nvSpPr>
        <p:spPr/>
        <p:txBody>
          <a:bodyPr/>
          <a:lstStyle>
            <a:lvl1pPr>
              <a:defRPr kumimoji="0">
                <a:latin typeface="Arial" pitchFamily="34" charset="0"/>
                <a:ea typeface="+mn-ea"/>
              </a:defRPr>
            </a:lvl1pPr>
          </a:lstStyle>
          <a:p>
            <a:pPr>
              <a:defRPr/>
            </a:pPr>
            <a:endParaRPr lang="en-US" altLang="ja-JP"/>
          </a:p>
        </p:txBody>
      </p:sp>
      <p:sp>
        <p:nvSpPr>
          <p:cNvPr id="8" name="Rectangle 1032"/>
          <p:cNvSpPr>
            <a:spLocks noGrp="1" noChangeArrowheads="1"/>
          </p:cNvSpPr>
          <p:nvPr>
            <p:ph type="sldNum" sz="quarter" idx="12"/>
          </p:nvPr>
        </p:nvSpPr>
        <p:spPr/>
        <p:txBody>
          <a:bodyPr/>
          <a:lstStyle>
            <a:lvl1pPr>
              <a:defRPr kumimoji="0">
                <a:latin typeface="Arial" pitchFamily="34" charset="0"/>
                <a:ea typeface="+mn-ea"/>
              </a:defRPr>
            </a:lvl1pPr>
          </a:lstStyle>
          <a:p>
            <a:pPr>
              <a:defRPr/>
            </a:pPr>
            <a:fld id="{C21524F9-2F56-4A05-813F-6738DD97C501}" type="slidenum">
              <a:rPr lang="en-US" altLang="ja-JP"/>
              <a:pPr>
                <a:defRPr/>
              </a:pPr>
              <a:t>‹#›</a:t>
            </a:fld>
            <a:endParaRPr lang="en-US" altLang="ja-JP"/>
          </a:p>
        </p:txBody>
      </p:sp>
    </p:spTree>
    <p:extLst>
      <p:ext uri="{BB962C8B-B14F-4D97-AF65-F5344CB8AC3E}">
        <p14:creationId xmlns:p14="http://schemas.microsoft.com/office/powerpoint/2010/main" val="3813598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p:txBody>
          <a:bodyPr/>
          <a:lstStyle>
            <a:lvl1pPr>
              <a:defRPr kumimoji="0">
                <a:latin typeface="Arial" pitchFamily="34" charset="0"/>
                <a:ea typeface="+mn-ea"/>
              </a:defRPr>
            </a:lvl1pPr>
          </a:lstStyle>
          <a:p>
            <a:pPr>
              <a:defRPr/>
            </a:pPr>
            <a:fld id="{C6EEC934-A16F-4FF9-B542-D26E38E44E81}" type="datetime1">
              <a:rPr lang="ja-JP" altLang="en-US"/>
              <a:pPr>
                <a:defRPr/>
              </a:pPr>
              <a:t>2015/10/15</a:t>
            </a:fld>
            <a:endParaRPr lang="en-US" altLang="ja-JP"/>
          </a:p>
        </p:txBody>
      </p:sp>
      <p:sp>
        <p:nvSpPr>
          <p:cNvPr id="5" name="Rectangle 6"/>
          <p:cNvSpPr>
            <a:spLocks noGrp="1" noChangeArrowheads="1"/>
          </p:cNvSpPr>
          <p:nvPr>
            <p:ph type="ftr" sz="quarter" idx="11"/>
          </p:nvPr>
        </p:nvSpPr>
        <p:spPr/>
        <p:txBody>
          <a:bodyPr/>
          <a:lstStyle>
            <a:lvl1pPr>
              <a:defRPr kumimoji="0">
                <a:latin typeface="Arial" pitchFamily="34" charset="0"/>
                <a:ea typeface="+mn-ea"/>
              </a:defRPr>
            </a:lvl1pPr>
          </a:lstStyle>
          <a:p>
            <a:pPr>
              <a:defRPr/>
            </a:pPr>
            <a:endParaRPr lang="en-US" altLang="ja-JP"/>
          </a:p>
        </p:txBody>
      </p:sp>
      <p:sp>
        <p:nvSpPr>
          <p:cNvPr id="6" name="Rectangle 7"/>
          <p:cNvSpPr>
            <a:spLocks noGrp="1" noChangeArrowheads="1"/>
          </p:cNvSpPr>
          <p:nvPr>
            <p:ph type="sldNum" sz="quarter" idx="12"/>
          </p:nvPr>
        </p:nvSpPr>
        <p:spPr/>
        <p:txBody>
          <a:bodyPr/>
          <a:lstStyle>
            <a:lvl1pPr>
              <a:defRPr kumimoji="0">
                <a:latin typeface="Arial" pitchFamily="34" charset="0"/>
                <a:ea typeface="+mn-ea"/>
              </a:defRPr>
            </a:lvl1pPr>
          </a:lstStyle>
          <a:p>
            <a:pPr>
              <a:defRPr/>
            </a:pPr>
            <a:fld id="{34FCE0AF-375D-4B7A-97D4-52436A49EE81}" type="slidenum">
              <a:rPr lang="en-US" altLang="ja-JP"/>
              <a:pPr>
                <a:defRPr/>
              </a:pPr>
              <a:t>‹#›</a:t>
            </a:fld>
            <a:endParaRPr lang="en-US" altLang="ja-JP"/>
          </a:p>
        </p:txBody>
      </p:sp>
    </p:spTree>
    <p:extLst>
      <p:ext uri="{BB962C8B-B14F-4D97-AF65-F5344CB8AC3E}">
        <p14:creationId xmlns:p14="http://schemas.microsoft.com/office/powerpoint/2010/main" val="1238601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kumimoji="0">
                <a:latin typeface="Arial" pitchFamily="34" charset="0"/>
                <a:ea typeface="+mn-ea"/>
              </a:defRPr>
            </a:lvl1pPr>
          </a:lstStyle>
          <a:p>
            <a:pPr>
              <a:defRPr/>
            </a:pPr>
            <a:fld id="{2C25EBCC-11C8-4A9D-84C2-FFB6C014B292}" type="datetime1">
              <a:rPr lang="ja-JP" altLang="en-US"/>
              <a:pPr>
                <a:defRPr/>
              </a:pPr>
              <a:t>2015/10/15</a:t>
            </a:fld>
            <a:endParaRPr lang="en-US" altLang="ja-JP"/>
          </a:p>
        </p:txBody>
      </p:sp>
      <p:sp>
        <p:nvSpPr>
          <p:cNvPr id="3" name="Rectangle 6"/>
          <p:cNvSpPr>
            <a:spLocks noGrp="1" noChangeArrowheads="1"/>
          </p:cNvSpPr>
          <p:nvPr>
            <p:ph type="ftr" sz="quarter" idx="11"/>
          </p:nvPr>
        </p:nvSpPr>
        <p:spPr/>
        <p:txBody>
          <a:bodyPr/>
          <a:lstStyle>
            <a:lvl1pPr>
              <a:defRPr kumimoji="0">
                <a:latin typeface="Arial" pitchFamily="34" charset="0"/>
                <a:ea typeface="+mn-ea"/>
              </a:defRPr>
            </a:lvl1pPr>
          </a:lstStyle>
          <a:p>
            <a:pPr>
              <a:defRPr/>
            </a:pPr>
            <a:endParaRPr lang="en-US" altLang="ja-JP"/>
          </a:p>
        </p:txBody>
      </p:sp>
      <p:sp>
        <p:nvSpPr>
          <p:cNvPr id="4" name="Rectangle 7"/>
          <p:cNvSpPr>
            <a:spLocks noGrp="1" noChangeArrowheads="1"/>
          </p:cNvSpPr>
          <p:nvPr>
            <p:ph type="sldNum" sz="quarter" idx="12"/>
          </p:nvPr>
        </p:nvSpPr>
        <p:spPr/>
        <p:txBody>
          <a:bodyPr/>
          <a:lstStyle>
            <a:lvl1pPr>
              <a:defRPr kumimoji="0">
                <a:latin typeface="Arial" pitchFamily="34" charset="0"/>
                <a:ea typeface="+mn-ea"/>
              </a:defRPr>
            </a:lvl1pPr>
          </a:lstStyle>
          <a:p>
            <a:pPr>
              <a:defRPr/>
            </a:pPr>
            <a:fld id="{B1762370-ABDC-4838-94EF-E7F8FB1C1FBB}" type="slidenum">
              <a:rPr lang="en-US" altLang="ja-JP"/>
              <a:pPr>
                <a:defRPr/>
              </a:pPr>
              <a:t>‹#›</a:t>
            </a:fld>
            <a:endParaRPr lang="en-US" altLang="ja-JP"/>
          </a:p>
        </p:txBody>
      </p:sp>
    </p:spTree>
    <p:extLst>
      <p:ext uri="{BB962C8B-B14F-4D97-AF65-F5344CB8AC3E}">
        <p14:creationId xmlns:p14="http://schemas.microsoft.com/office/powerpoint/2010/main" val="3449513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5"/>
          <p:cNvSpPr>
            <a:spLocks noGrp="1" noChangeArrowheads="1"/>
          </p:cNvSpPr>
          <p:nvPr>
            <p:ph type="dt" sz="half" idx="10"/>
          </p:nvPr>
        </p:nvSpPr>
        <p:spPr/>
        <p:txBody>
          <a:bodyPr/>
          <a:lstStyle>
            <a:lvl1pPr>
              <a:defRPr kumimoji="0">
                <a:latin typeface="Arial" pitchFamily="34" charset="0"/>
                <a:ea typeface="+mn-ea"/>
              </a:defRPr>
            </a:lvl1pPr>
          </a:lstStyle>
          <a:p>
            <a:pPr>
              <a:defRPr/>
            </a:pPr>
            <a:fld id="{8C37AD21-3DE5-47DB-BECF-A7AE85457FA1}" type="datetime1">
              <a:rPr lang="ja-JP" altLang="en-US"/>
              <a:pPr>
                <a:defRPr/>
              </a:pPr>
              <a:t>2015/10/15</a:t>
            </a:fld>
            <a:endParaRPr lang="en-US" altLang="ja-JP"/>
          </a:p>
        </p:txBody>
      </p:sp>
      <p:sp>
        <p:nvSpPr>
          <p:cNvPr id="5" name="Rectangle 6"/>
          <p:cNvSpPr>
            <a:spLocks noGrp="1" noChangeArrowheads="1"/>
          </p:cNvSpPr>
          <p:nvPr>
            <p:ph type="ftr" sz="quarter" idx="11"/>
          </p:nvPr>
        </p:nvSpPr>
        <p:spPr/>
        <p:txBody>
          <a:bodyPr/>
          <a:lstStyle>
            <a:lvl1pPr>
              <a:defRPr kumimoji="0">
                <a:latin typeface="Arial" pitchFamily="34" charset="0"/>
                <a:ea typeface="+mn-ea"/>
              </a:defRPr>
            </a:lvl1pPr>
          </a:lstStyle>
          <a:p>
            <a:pPr>
              <a:defRPr/>
            </a:pPr>
            <a:endParaRPr lang="en-US" altLang="ja-JP"/>
          </a:p>
        </p:txBody>
      </p:sp>
      <p:sp>
        <p:nvSpPr>
          <p:cNvPr id="6" name="Rectangle 7"/>
          <p:cNvSpPr>
            <a:spLocks noGrp="1" noChangeArrowheads="1"/>
          </p:cNvSpPr>
          <p:nvPr>
            <p:ph type="sldNum" sz="quarter" idx="12"/>
          </p:nvPr>
        </p:nvSpPr>
        <p:spPr/>
        <p:txBody>
          <a:bodyPr/>
          <a:lstStyle>
            <a:lvl1pPr>
              <a:defRPr kumimoji="0">
                <a:latin typeface="Arial" pitchFamily="34" charset="0"/>
                <a:ea typeface="+mn-ea"/>
              </a:defRPr>
            </a:lvl1pPr>
          </a:lstStyle>
          <a:p>
            <a:pPr>
              <a:defRPr/>
            </a:pPr>
            <a:fld id="{CC617393-50C9-4E23-91F4-9336DF7A0485}" type="slidenum">
              <a:rPr lang="en-US" altLang="ja-JP"/>
              <a:pPr>
                <a:defRPr/>
              </a:pPr>
              <a:t>‹#›</a:t>
            </a:fld>
            <a:endParaRPr lang="en-US" altLang="ja-JP"/>
          </a:p>
        </p:txBody>
      </p:sp>
    </p:spTree>
    <p:extLst>
      <p:ext uri="{BB962C8B-B14F-4D97-AF65-F5344CB8AC3E}">
        <p14:creationId xmlns:p14="http://schemas.microsoft.com/office/powerpoint/2010/main" val="236333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67D23B34-2594-42CE-8B35-83B38AFC37CA}" type="datetime1">
              <a:rPr lang="en-US" smtClean="0"/>
              <a:pPr>
                <a:defRPr/>
              </a:pPr>
              <a:t>10/15/2015</a:t>
            </a:fld>
            <a:endParaRPr lang="en-US"/>
          </a:p>
        </p:txBody>
      </p:sp>
      <p:sp>
        <p:nvSpPr>
          <p:cNvPr id="5" name="Footer Placeholder 4"/>
          <p:cNvSpPr>
            <a:spLocks noGrp="1"/>
          </p:cNvSpPr>
          <p:nvPr>
            <p:ph type="ftr" sz="quarter" idx="11"/>
          </p:nvPr>
        </p:nvSpPr>
        <p:spPr/>
        <p:txBody>
          <a:bodyPr/>
          <a:lstStyle/>
          <a:p>
            <a:pPr>
              <a:defRPr/>
            </a:pPr>
            <a:r>
              <a:rPr lang="tr-TR" altLang="tr-TR" smtClean="0"/>
              <a:t>O. Güvenen XI</a:t>
            </a:r>
            <a:endParaRPr lang="tr-TR" altLang="tr-TR"/>
          </a:p>
        </p:txBody>
      </p:sp>
      <p:sp>
        <p:nvSpPr>
          <p:cNvPr id="6" name="Slide Number Placeholder 5"/>
          <p:cNvSpPr>
            <a:spLocks noGrp="1"/>
          </p:cNvSpPr>
          <p:nvPr>
            <p:ph type="sldNum" sz="quarter" idx="12"/>
          </p:nvPr>
        </p:nvSpPr>
        <p:spPr/>
        <p:txBody>
          <a:bodyPr/>
          <a:lstStyle/>
          <a:p>
            <a:pPr>
              <a:defRPr/>
            </a:pPr>
            <a:fld id="{19614925-99CA-4018-884A-2F89238C7DAD}" type="slidenum">
              <a:rPr lang="tr-TR" smtClean="0"/>
              <a:pPr>
                <a:defRPr/>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67D23B34-2594-42CE-8B35-83B38AFC37CA}" type="datetime1">
              <a:rPr lang="en-US" smtClean="0"/>
              <a:pPr>
                <a:defRPr/>
              </a:pPr>
              <a:t>10/15/2015</a:t>
            </a:fld>
            <a:endParaRPr lang="en-US"/>
          </a:p>
        </p:txBody>
      </p:sp>
      <p:sp>
        <p:nvSpPr>
          <p:cNvPr id="5" name="Footer Placeholder 4"/>
          <p:cNvSpPr>
            <a:spLocks noGrp="1"/>
          </p:cNvSpPr>
          <p:nvPr>
            <p:ph type="ftr" sz="quarter" idx="11"/>
          </p:nvPr>
        </p:nvSpPr>
        <p:spPr/>
        <p:txBody>
          <a:bodyPr/>
          <a:lstStyle/>
          <a:p>
            <a:pPr>
              <a:defRPr/>
            </a:pPr>
            <a:r>
              <a:rPr lang="tr-TR" altLang="tr-TR" smtClean="0"/>
              <a:t>O. Güvenen XI</a:t>
            </a:r>
            <a:endParaRPr lang="tr-TR" altLang="tr-TR"/>
          </a:p>
        </p:txBody>
      </p:sp>
      <p:sp>
        <p:nvSpPr>
          <p:cNvPr id="6" name="Slide Number Placeholder 5"/>
          <p:cNvSpPr>
            <a:spLocks noGrp="1"/>
          </p:cNvSpPr>
          <p:nvPr>
            <p:ph type="sldNum" sz="quarter" idx="12"/>
          </p:nvPr>
        </p:nvSpPr>
        <p:spPr/>
        <p:txBody>
          <a:bodyPr/>
          <a:lstStyle/>
          <a:p>
            <a:pPr>
              <a:defRPr/>
            </a:pPr>
            <a:fld id="{19614925-99CA-4018-884A-2F89238C7DAD}" type="slidenum">
              <a:rPr lang="tr-TR" smtClean="0"/>
              <a:pPr>
                <a:defRPr/>
              </a:pPr>
              <a:t>‹#›</a:t>
            </a:fld>
            <a:endParaRPr lang="tr-TR"/>
          </a:p>
        </p:txBody>
      </p:sp>
    </p:spTree>
  </p:cSld>
  <p:clrMapOvr>
    <a:masterClrMapping/>
  </p:clrMapOvr>
  <p:timing>
    <p:tnLst>
      <p:par>
        <p:cTn id="1" dur="indefinite" restart="never" nodeType="tmRoot"/>
      </p:par>
    </p:tnLst>
  </p:timing>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67D23B34-2594-42CE-8B35-83B38AFC37CA}" type="datetime1">
              <a:rPr lang="en-US" smtClean="0"/>
              <a:pPr>
                <a:defRPr/>
              </a:pPr>
              <a:t>10/15/2015</a:t>
            </a:fld>
            <a:endParaRPr lang="en-US"/>
          </a:p>
        </p:txBody>
      </p:sp>
      <p:sp>
        <p:nvSpPr>
          <p:cNvPr id="6" name="Footer Placeholder 5"/>
          <p:cNvSpPr>
            <a:spLocks noGrp="1"/>
          </p:cNvSpPr>
          <p:nvPr>
            <p:ph type="ftr" sz="quarter" idx="11"/>
          </p:nvPr>
        </p:nvSpPr>
        <p:spPr/>
        <p:txBody>
          <a:bodyPr/>
          <a:lstStyle/>
          <a:p>
            <a:pPr>
              <a:defRPr/>
            </a:pPr>
            <a:r>
              <a:rPr lang="tr-TR" altLang="tr-TR" smtClean="0"/>
              <a:t>O. Güvenen XI</a:t>
            </a:r>
            <a:endParaRPr lang="tr-TR" altLang="tr-TR"/>
          </a:p>
        </p:txBody>
      </p:sp>
      <p:sp>
        <p:nvSpPr>
          <p:cNvPr id="7" name="Slide Number Placeholder 6"/>
          <p:cNvSpPr>
            <a:spLocks noGrp="1"/>
          </p:cNvSpPr>
          <p:nvPr>
            <p:ph type="sldNum" sz="quarter" idx="12"/>
          </p:nvPr>
        </p:nvSpPr>
        <p:spPr/>
        <p:txBody>
          <a:bodyPr/>
          <a:lstStyle/>
          <a:p>
            <a:pPr>
              <a:defRPr/>
            </a:pPr>
            <a:fld id="{19614925-99CA-4018-884A-2F89238C7DAD}" type="slidenum">
              <a:rPr lang="tr-TR" smtClean="0"/>
              <a:pPr>
                <a:defRPr/>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67D23B34-2594-42CE-8B35-83B38AFC37CA}" type="datetime1">
              <a:rPr lang="en-US" smtClean="0"/>
              <a:pPr>
                <a:defRPr/>
              </a:pPr>
              <a:t>10/15/2015</a:t>
            </a:fld>
            <a:endParaRPr lang="en-US"/>
          </a:p>
        </p:txBody>
      </p:sp>
      <p:sp>
        <p:nvSpPr>
          <p:cNvPr id="8" name="Footer Placeholder 7"/>
          <p:cNvSpPr>
            <a:spLocks noGrp="1"/>
          </p:cNvSpPr>
          <p:nvPr>
            <p:ph type="ftr" sz="quarter" idx="11"/>
          </p:nvPr>
        </p:nvSpPr>
        <p:spPr/>
        <p:txBody>
          <a:bodyPr/>
          <a:lstStyle/>
          <a:p>
            <a:pPr>
              <a:defRPr/>
            </a:pPr>
            <a:r>
              <a:rPr lang="tr-TR" altLang="tr-TR" smtClean="0"/>
              <a:t>O. Güvenen XI</a:t>
            </a:r>
            <a:endParaRPr lang="tr-TR" altLang="tr-TR"/>
          </a:p>
        </p:txBody>
      </p:sp>
      <p:sp>
        <p:nvSpPr>
          <p:cNvPr id="9" name="Slide Number Placeholder 8"/>
          <p:cNvSpPr>
            <a:spLocks noGrp="1"/>
          </p:cNvSpPr>
          <p:nvPr>
            <p:ph type="sldNum" sz="quarter" idx="12"/>
          </p:nvPr>
        </p:nvSpPr>
        <p:spPr/>
        <p:txBody>
          <a:bodyPr/>
          <a:lstStyle/>
          <a:p>
            <a:pPr>
              <a:defRPr/>
            </a:pPr>
            <a:fld id="{19614925-99CA-4018-884A-2F89238C7DAD}" type="slidenum">
              <a:rPr lang="tr-TR" smtClean="0"/>
              <a:pPr>
                <a:defRPr/>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fld id="{67D23B34-2594-42CE-8B35-83B38AFC37CA}" type="datetime1">
              <a:rPr lang="en-US" smtClean="0"/>
              <a:pPr>
                <a:defRPr/>
              </a:pPr>
              <a:t>10/15/2015</a:t>
            </a:fld>
            <a:endParaRPr lang="en-US"/>
          </a:p>
        </p:txBody>
      </p:sp>
      <p:sp>
        <p:nvSpPr>
          <p:cNvPr id="4" name="Footer Placeholder 3"/>
          <p:cNvSpPr>
            <a:spLocks noGrp="1"/>
          </p:cNvSpPr>
          <p:nvPr>
            <p:ph type="ftr" sz="quarter" idx="11"/>
          </p:nvPr>
        </p:nvSpPr>
        <p:spPr/>
        <p:txBody>
          <a:bodyPr/>
          <a:lstStyle/>
          <a:p>
            <a:pPr>
              <a:defRPr/>
            </a:pPr>
            <a:r>
              <a:rPr lang="tr-TR" altLang="tr-TR" smtClean="0"/>
              <a:t>O. Güvenen XI</a:t>
            </a:r>
            <a:endParaRPr lang="tr-TR" altLang="tr-TR"/>
          </a:p>
        </p:txBody>
      </p:sp>
      <p:sp>
        <p:nvSpPr>
          <p:cNvPr id="5" name="Slide Number Placeholder 4"/>
          <p:cNvSpPr>
            <a:spLocks noGrp="1"/>
          </p:cNvSpPr>
          <p:nvPr>
            <p:ph type="sldNum" sz="quarter" idx="12"/>
          </p:nvPr>
        </p:nvSpPr>
        <p:spPr/>
        <p:txBody>
          <a:bodyPr/>
          <a:lstStyle/>
          <a:p>
            <a:pPr>
              <a:defRPr/>
            </a:pPr>
            <a:fld id="{19614925-99CA-4018-884A-2F89238C7DAD}" type="slidenum">
              <a:rPr lang="tr-TR" smtClean="0"/>
              <a:pPr>
                <a:defRPr/>
              </a:pPr>
              <a:t>‹#›</a:t>
            </a:fld>
            <a:endParaRPr lang="tr-TR"/>
          </a:p>
        </p:txBody>
      </p:sp>
    </p:spTree>
  </p:cSld>
  <p:clrMapOvr>
    <a:masterClrMapping/>
  </p:clrMapOvr>
  <p:timing>
    <p:tnLst>
      <p:par>
        <p:cTn id="1" dur="indefinite" restart="never" nodeType="tmRoot"/>
      </p:par>
    </p:tnLst>
  </p:timing>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7D23B34-2594-42CE-8B35-83B38AFC37CA}" type="datetime1">
              <a:rPr lang="en-US" smtClean="0"/>
              <a:pPr>
                <a:defRPr/>
              </a:pPr>
              <a:t>10/15/2015</a:t>
            </a:fld>
            <a:endParaRPr lang="en-US"/>
          </a:p>
        </p:txBody>
      </p:sp>
      <p:sp>
        <p:nvSpPr>
          <p:cNvPr id="3" name="Footer Placeholder 2"/>
          <p:cNvSpPr>
            <a:spLocks noGrp="1"/>
          </p:cNvSpPr>
          <p:nvPr>
            <p:ph type="ftr" sz="quarter" idx="11"/>
          </p:nvPr>
        </p:nvSpPr>
        <p:spPr/>
        <p:txBody>
          <a:bodyPr/>
          <a:lstStyle/>
          <a:p>
            <a:pPr>
              <a:defRPr/>
            </a:pPr>
            <a:r>
              <a:rPr lang="tr-TR" altLang="tr-TR" smtClean="0"/>
              <a:t>O. Güvenen XI</a:t>
            </a:r>
            <a:endParaRPr lang="tr-TR" altLang="tr-TR"/>
          </a:p>
        </p:txBody>
      </p:sp>
      <p:sp>
        <p:nvSpPr>
          <p:cNvPr id="4" name="Slide Number Placeholder 3"/>
          <p:cNvSpPr>
            <a:spLocks noGrp="1"/>
          </p:cNvSpPr>
          <p:nvPr>
            <p:ph type="sldNum" sz="quarter" idx="12"/>
          </p:nvPr>
        </p:nvSpPr>
        <p:spPr/>
        <p:txBody>
          <a:bodyPr/>
          <a:lstStyle/>
          <a:p>
            <a:pPr>
              <a:defRPr/>
            </a:pPr>
            <a:fld id="{19614925-99CA-4018-884A-2F89238C7DAD}" type="slidenum">
              <a:rPr lang="tr-TR" smtClean="0"/>
              <a:pPr>
                <a:defRPr/>
              </a:pPr>
              <a:t>‹#›</a:t>
            </a:fld>
            <a:endParaRPr lang="tr-TR"/>
          </a:p>
        </p:txBody>
      </p:sp>
    </p:spTree>
  </p:cSld>
  <p:clrMapOvr>
    <a:masterClrMapping/>
  </p:clrMapOvr>
  <p:timing>
    <p:tnLst>
      <p:par>
        <p:cTn id="1" dur="indefinite" restart="never" nodeType="tmRoot"/>
      </p:par>
    </p:tnLst>
  </p:timing>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67D23B34-2594-42CE-8B35-83B38AFC37CA}" type="datetime1">
              <a:rPr lang="en-US" smtClean="0"/>
              <a:pPr>
                <a:defRPr/>
              </a:pPr>
              <a:t>10/15/2015</a:t>
            </a:fld>
            <a:endParaRPr lang="en-US"/>
          </a:p>
        </p:txBody>
      </p:sp>
      <p:sp>
        <p:nvSpPr>
          <p:cNvPr id="6" name="Footer Placeholder 5"/>
          <p:cNvSpPr>
            <a:spLocks noGrp="1"/>
          </p:cNvSpPr>
          <p:nvPr>
            <p:ph type="ftr" sz="quarter" idx="11"/>
          </p:nvPr>
        </p:nvSpPr>
        <p:spPr/>
        <p:txBody>
          <a:bodyPr/>
          <a:lstStyle/>
          <a:p>
            <a:pPr>
              <a:defRPr/>
            </a:pPr>
            <a:r>
              <a:rPr lang="tr-TR" altLang="tr-TR" smtClean="0"/>
              <a:t>O. Güvenen XI</a:t>
            </a:r>
            <a:endParaRPr lang="tr-TR" altLang="tr-TR"/>
          </a:p>
        </p:txBody>
      </p:sp>
      <p:sp>
        <p:nvSpPr>
          <p:cNvPr id="7" name="Slide Number Placeholder 6"/>
          <p:cNvSpPr>
            <a:spLocks noGrp="1"/>
          </p:cNvSpPr>
          <p:nvPr>
            <p:ph type="sldNum" sz="quarter" idx="12"/>
          </p:nvPr>
        </p:nvSpPr>
        <p:spPr/>
        <p:txBody>
          <a:bodyPr/>
          <a:lstStyle/>
          <a:p>
            <a:pPr>
              <a:defRPr/>
            </a:pPr>
            <a:fld id="{19614925-99CA-4018-884A-2F89238C7DAD}" type="slidenum">
              <a:rPr lang="tr-TR" smtClean="0"/>
              <a:pPr>
                <a:defRPr/>
              </a:pPr>
              <a:t>‹#›</a:t>
            </a:fld>
            <a:endParaRPr lang="tr-TR"/>
          </a:p>
        </p:txBody>
      </p:sp>
    </p:spTree>
  </p:cSld>
  <p:clrMapOvr>
    <a:masterClrMapping/>
  </p:clrMapOvr>
  <p:timing>
    <p:tnLst>
      <p:par>
        <p:cTn id="1" dur="indefinite" restart="never" nodeType="tmRoot"/>
      </p:par>
    </p:tnLst>
  </p:timing>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67D23B34-2594-42CE-8B35-83B38AFC37CA}" type="datetime1">
              <a:rPr lang="en-US" smtClean="0"/>
              <a:pPr>
                <a:defRPr/>
              </a:pPr>
              <a:t>10/15/2015</a:t>
            </a:fld>
            <a:endParaRPr lang="en-US"/>
          </a:p>
        </p:txBody>
      </p:sp>
      <p:sp>
        <p:nvSpPr>
          <p:cNvPr id="6" name="Footer Placeholder 5"/>
          <p:cNvSpPr>
            <a:spLocks noGrp="1"/>
          </p:cNvSpPr>
          <p:nvPr>
            <p:ph type="ftr" sz="quarter" idx="11"/>
          </p:nvPr>
        </p:nvSpPr>
        <p:spPr/>
        <p:txBody>
          <a:bodyPr/>
          <a:lstStyle/>
          <a:p>
            <a:pPr>
              <a:defRPr/>
            </a:pPr>
            <a:r>
              <a:rPr lang="tr-TR" altLang="tr-TR" smtClean="0"/>
              <a:t>O. Güvenen XI</a:t>
            </a:r>
            <a:endParaRPr lang="tr-TR" altLang="tr-TR"/>
          </a:p>
        </p:txBody>
      </p:sp>
      <p:sp>
        <p:nvSpPr>
          <p:cNvPr id="7" name="Slide Number Placeholder 6"/>
          <p:cNvSpPr>
            <a:spLocks noGrp="1"/>
          </p:cNvSpPr>
          <p:nvPr>
            <p:ph type="sldNum" sz="quarter" idx="12"/>
          </p:nvPr>
        </p:nvSpPr>
        <p:spPr/>
        <p:txBody>
          <a:bodyPr/>
          <a:lstStyle/>
          <a:p>
            <a:pPr>
              <a:defRPr/>
            </a:pPr>
            <a:fld id="{19614925-99CA-4018-884A-2F89238C7DAD}" type="slidenum">
              <a:rPr lang="tr-TR" smtClean="0"/>
              <a:pPr>
                <a:defRPr/>
              </a:pPr>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67D23B34-2594-42CE-8B35-83B38AFC37CA}" type="datetime1">
              <a:rPr lang="en-US" smtClean="0"/>
              <a:pPr>
                <a:defRPr/>
              </a:pPr>
              <a:t>10/15/2015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r>
              <a:rPr lang="tr-TR" altLang="tr-TR" smtClean="0"/>
              <a:t>O. Güvenen XI</a:t>
            </a:r>
            <a:endParaRPr lang="tr-TR" alt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19614925-99CA-4018-884A-2F89238C7DAD}"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Lst>
  <p:timing>
    <p:tnLst>
      <p:par>
        <p:cTn id="1" dur="indefinite" restart="never" nodeType="tmRoot"/>
      </p:par>
    </p:tnLst>
  </p:timing>
  <p:hf hd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D0D0D">
            <a:alpha val="0"/>
          </a:srgbClr>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 タイトルの</a:t>
            </a:r>
            <a:br>
              <a:rPr lang="ja-JP" altLang="en-US" smtClean="0"/>
            </a:br>
            <a:r>
              <a:rPr lang="ja-JP" altLang="en-US" smtClean="0"/>
              <a:t>書式設定</a:t>
            </a:r>
          </a:p>
        </p:txBody>
      </p:sp>
      <p:sp>
        <p:nvSpPr>
          <p:cNvPr id="2051"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8" name="Rectangle 5"/>
          <p:cNvSpPr>
            <a:spLocks noGrp="1" noChangeArrowheads="1"/>
          </p:cNvSpPr>
          <p:nvPr>
            <p:ph type="dt" sz="half" idx="2"/>
          </p:nvPr>
        </p:nvSpPr>
        <p:spPr bwMode="auto">
          <a:xfrm>
            <a:off x="3048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eaLnBrk="1" hangingPunct="1">
              <a:defRPr kumimoji="1" sz="1400">
                <a:solidFill>
                  <a:srgbClr val="FFFFFF"/>
                </a:solidFill>
                <a:latin typeface="Times New Roman" pitchFamily="18" charset="0"/>
                <a:ea typeface="ＭＳ Ｐゴシック" pitchFamily="34" charset="-128"/>
              </a:defRPr>
            </a:lvl1pPr>
          </a:lstStyle>
          <a:p>
            <a:pPr>
              <a:defRPr/>
            </a:pPr>
            <a:fld id="{660B9A97-EAE3-4393-9844-3EC263B28109}" type="datetime1">
              <a:rPr lang="ja-JP" altLang="en-US" b="0"/>
              <a:pPr>
                <a:defRPr/>
              </a:pPr>
              <a:t>2015/10/15</a:t>
            </a:fld>
            <a:endParaRPr lang="en-US" altLang="ja-JP" b="0"/>
          </a:p>
        </p:txBody>
      </p:sp>
      <p:sp>
        <p:nvSpPr>
          <p:cNvPr id="9" name="Rectangle 6"/>
          <p:cNvSpPr>
            <a:spLocks noGrp="1" noChangeArrowheads="1"/>
          </p:cNvSpPr>
          <p:nvPr>
            <p:ph type="ftr" sz="quarter" idx="3"/>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eaLnBrk="1" hangingPunct="1">
              <a:defRPr kumimoji="1" sz="1400">
                <a:solidFill>
                  <a:srgbClr val="FFFFFF"/>
                </a:solidFill>
                <a:latin typeface="Times New Roman" pitchFamily="18" charset="0"/>
                <a:ea typeface="ＭＳ Ｐゴシック" pitchFamily="34" charset="-128"/>
              </a:defRPr>
            </a:lvl1pPr>
          </a:lstStyle>
          <a:p>
            <a:pPr>
              <a:defRPr/>
            </a:pPr>
            <a:endParaRPr lang="en-US" altLang="ja-JP" b="0"/>
          </a:p>
        </p:txBody>
      </p:sp>
      <p:sp>
        <p:nvSpPr>
          <p:cNvPr id="10" name="Rectangle 7"/>
          <p:cNvSpPr>
            <a:spLocks noGrp="1" noChangeArrowheads="1"/>
          </p:cNvSpPr>
          <p:nvPr>
            <p:ph type="sldNum" sz="quarter" idx="4"/>
          </p:nvPr>
        </p:nvSpPr>
        <p:spPr bwMode="auto">
          <a:xfrm>
            <a:off x="7010400" y="6248400"/>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eaLnBrk="1" hangingPunct="1">
              <a:defRPr kumimoji="1" sz="1400">
                <a:solidFill>
                  <a:srgbClr val="FFFFFF"/>
                </a:solidFill>
                <a:latin typeface="Times New Roman" pitchFamily="18" charset="0"/>
                <a:ea typeface="ＭＳ Ｐゴシック" pitchFamily="34" charset="-128"/>
              </a:defRPr>
            </a:lvl1pPr>
          </a:lstStyle>
          <a:p>
            <a:pPr>
              <a:defRPr/>
            </a:pPr>
            <a:fld id="{6B96200D-F34D-439A-AE8E-22B8F5A7E203}" type="slidenum">
              <a:rPr lang="en-US" altLang="ja-JP" b="0"/>
              <a:pPr>
                <a:defRPr/>
              </a:pPr>
              <a:t>‹#›</a:t>
            </a:fld>
            <a:endParaRPr lang="en-US" altLang="ja-JP" b="0"/>
          </a:p>
        </p:txBody>
      </p:sp>
    </p:spTree>
    <p:extLst>
      <p:ext uri="{BB962C8B-B14F-4D97-AF65-F5344CB8AC3E}">
        <p14:creationId xmlns:p14="http://schemas.microsoft.com/office/powerpoint/2010/main" val="726495084"/>
      </p:ext>
    </p:extLst>
  </p:cSld>
  <p:clrMap bg1="dk2" tx1="lt1" bg2="dk1" tx2="lt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Lst>
  <p:hf hdr="0" ftr="0"/>
  <p:txStyles>
    <p:titleStyle>
      <a:lvl1pPr algn="l" rtl="0" eaLnBrk="0" fontAlgn="base" hangingPunct="0">
        <a:lnSpc>
          <a:spcPct val="70000"/>
        </a:lnSpc>
        <a:spcBef>
          <a:spcPct val="0"/>
        </a:spcBef>
        <a:spcAft>
          <a:spcPct val="0"/>
        </a:spcAft>
        <a:defRPr kumimoji="1" sz="4800" b="1">
          <a:solidFill>
            <a:schemeClr val="tx2"/>
          </a:solidFill>
          <a:latin typeface="Arial" pitchFamily="34" charset="0"/>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2pPr>
      <a:lvl3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3pPr>
      <a:lvl4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4pPr>
      <a:lvl5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5pPr>
      <a:lvl6pPr marL="4572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6pPr>
      <a:lvl7pPr marL="9144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7pPr>
      <a:lvl8pPr marL="13716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8pPr>
      <a:lvl9pPr marL="18288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kumimoji="1" sz="28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kumimoji="1" sz="2600">
          <a:solidFill>
            <a:schemeClr val="tx1"/>
          </a:solidFill>
          <a:latin typeface="Arial" pitchFamily="34" charset="0"/>
          <a:ea typeface="+mn-ea"/>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kumimoji="1" sz="2400">
          <a:solidFill>
            <a:schemeClr val="tx1"/>
          </a:solidFill>
          <a:latin typeface="Arial" pitchFamily="34" charset="0"/>
          <a:ea typeface="+mn-ea"/>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Arial" pitchFamily="34" charset="0"/>
          <a:ea typeface="+mn-ea"/>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Arial" pitchFamily="34" charset="0"/>
          <a:ea typeface="+mn-ea"/>
        </a:defRPr>
      </a:lvl5pPr>
      <a:lvl6pPr marL="25146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6pPr>
      <a:lvl7pPr marL="29718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7pPr>
      <a:lvl8pPr marL="34290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8pPr>
      <a:lvl9pPr marL="38862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fokumus1953@hot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382000" cy="1143000"/>
          </a:xfrm>
          <a:solidFill>
            <a:schemeClr val="tx2"/>
          </a:solidFill>
          <a:ln w="3175"/>
        </p:spPr>
        <p:txBody>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382000" cy="4530725"/>
          </a:xfrm>
          <a:solidFill>
            <a:schemeClr val="tx2"/>
          </a:solidFill>
          <a:ln>
            <a:solidFill>
              <a:schemeClr val="accent1"/>
            </a:solidFill>
          </a:ln>
        </p:spPr>
        <p:txBody>
          <a:bodyPr>
            <a:normAutofit lnSpcReduction="10000"/>
          </a:bodyPr>
          <a:lstStyle/>
          <a:p>
            <a:pPr algn="just" eaLnBrk="1" hangingPunct="1">
              <a:buFont typeface="Arial" charset="0"/>
              <a:buNone/>
              <a:defRPr/>
            </a:pPr>
            <a:r>
              <a:rPr lang="en-US" sz="2000" dirty="0" smtClean="0">
                <a:solidFill>
                  <a:schemeClr val="bg2">
                    <a:lumMod val="75000"/>
                  </a:schemeClr>
                </a:solidFill>
                <a:latin typeface="+mj-lt"/>
              </a:rPr>
              <a:t>      </a:t>
            </a:r>
            <a:r>
              <a:rPr lang="en-US" sz="2000" b="1" dirty="0" smtClean="0">
                <a:solidFill>
                  <a:schemeClr val="bg2">
                    <a:lumMod val="75000"/>
                  </a:schemeClr>
                </a:solidFill>
                <a:latin typeface="+mj-lt"/>
              </a:rPr>
              <a:t>OMICS Group International is an amalgamation of </a:t>
            </a:r>
            <a:r>
              <a:rPr lang="en-US" sz="2000" b="1" dirty="0" smtClean="0">
                <a:solidFill>
                  <a:schemeClr val="bg2">
                    <a:lumMod val="75000"/>
                  </a:schemeClr>
                </a:solidFill>
                <a:latin typeface="+mj-lt"/>
                <a:hlinkClick r:id="rId2" tooltip="Open Access publications"/>
              </a:rPr>
              <a:t>Open Access publications</a:t>
            </a:r>
            <a:r>
              <a:rPr lang="en-US" sz="2000" b="1" dirty="0" smtClean="0">
                <a:solidFill>
                  <a:schemeClr val="bg2">
                    <a:lumMod val="75000"/>
                  </a:schemeClr>
                </a:solidFill>
                <a:latin typeface="+mj-lt"/>
              </a:rPr>
              <a:t> and worldwide international science conferences and events. Established in the year 2007 with the sole aim of making the information on Sciences and technology ‘Open Access’, OMICS Group publishes 400 online open access </a:t>
            </a:r>
            <a:r>
              <a:rPr lang="en-US" sz="2000" b="1" dirty="0" smtClean="0">
                <a:solidFill>
                  <a:schemeClr val="bg2">
                    <a:lumMod val="75000"/>
                  </a:schemeClr>
                </a:solidFill>
                <a:latin typeface="+mj-lt"/>
                <a:hlinkClick r:id="rId3" tooltip="scholarly journals"/>
              </a:rPr>
              <a:t>scholarly journals</a:t>
            </a:r>
            <a:r>
              <a:rPr lang="en-US" sz="2000" b="1" dirty="0" smtClean="0">
                <a:solidFill>
                  <a:schemeClr val="bg2">
                    <a:lumMod val="75000"/>
                  </a:schemeClr>
                </a:solidFill>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b="1" dirty="0" smtClean="0">
                <a:solidFill>
                  <a:schemeClr val="bg2">
                    <a:lumMod val="75000"/>
                  </a:schemeClr>
                </a:solidFill>
                <a:latin typeface="+mj-lt"/>
                <a:hlinkClick r:id="rId4" tooltip="International conferences"/>
              </a:rPr>
              <a:t>International conferences</a:t>
            </a:r>
            <a:r>
              <a:rPr lang="en-US" sz="2000" b="1" dirty="0" smtClean="0">
                <a:solidFill>
                  <a:schemeClr val="bg2">
                    <a:lumMod val="75000"/>
                  </a:schemeClr>
                </a:solidFill>
                <a:latin typeface="+mj-lt"/>
              </a:rPr>
              <a:t> annually across the globe, where knowledge transfer takes place through debates, round table discussions, poster presentations, workshops, symposia and exhibitions</a:t>
            </a:r>
            <a:r>
              <a:rPr lang="en-US" sz="1800" b="1" dirty="0" smtClean="0">
                <a:solidFill>
                  <a:schemeClr val="bg2">
                    <a:lumMod val="75000"/>
                  </a:schemeClr>
                </a:solidFill>
                <a:latin typeface="+mj-lt"/>
              </a:rPr>
              <a:t>.</a:t>
            </a:r>
            <a:endParaRPr lang="en-US" sz="1800" b="1" dirty="0">
              <a:solidFill>
                <a:schemeClr val="bg2">
                  <a:lumMod val="75000"/>
                </a:schemeClr>
              </a:solidFill>
              <a:latin typeface="+mj-lt"/>
            </a:endParaRPr>
          </a:p>
        </p:txBody>
      </p:sp>
      <p:pic>
        <p:nvPicPr>
          <p:cNvPr id="7172"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15125" y="0"/>
            <a:ext cx="24288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176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idx="4294967295"/>
          </p:nvPr>
        </p:nvSpPr>
        <p:spPr>
          <a:xfrm>
            <a:off x="683568" y="476672"/>
            <a:ext cx="7560196"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marL="0" indent="0">
              <a:buNone/>
            </a:pPr>
            <a:r>
              <a:rPr lang="tr-TR" altLang="tr-TR" sz="2200" dirty="0" smtClean="0">
                <a:effectLst/>
              </a:rPr>
              <a:t/>
            </a:r>
            <a:br>
              <a:rPr lang="tr-TR" altLang="tr-TR" sz="2200" dirty="0" smtClean="0">
                <a:effectLst/>
              </a:rPr>
            </a:br>
            <a:r>
              <a:rPr lang="en-US" altLang="tr-TR" sz="2400" dirty="0" smtClean="0">
                <a:solidFill>
                  <a:schemeClr val="tx1"/>
                </a:solidFill>
                <a:effectLst/>
                <a:latin typeface="Calibri" pitchFamily="34" charset="0"/>
                <a:cs typeface="Times New Roman" pitchFamily="18" charset="0"/>
              </a:rPr>
              <a:t>Table 1.The processing  parameters for the</a:t>
            </a:r>
            <a:r>
              <a:rPr lang="en-US" altLang="tr-TR" sz="2400" dirty="0" smtClean="0">
                <a:solidFill>
                  <a:schemeClr val="tx1"/>
                </a:solidFill>
                <a:effectLst/>
                <a:latin typeface="Times New Roman" pitchFamily="18" charset="0"/>
                <a:ea typeface="Calibri" pitchFamily="34" charset="0"/>
                <a:cs typeface="Times New Roman" pitchFamily="18" charset="0"/>
              </a:rPr>
              <a:t> </a:t>
            </a:r>
            <a:r>
              <a:rPr lang="tr-TR" altLang="tr-TR" sz="2400" dirty="0" err="1" smtClean="0">
                <a:solidFill>
                  <a:schemeClr val="tx1"/>
                </a:solidFill>
                <a:effectLst/>
                <a:latin typeface="Calibri" panose="020F0502020204030204" pitchFamily="34" charset="0"/>
                <a:ea typeface="Calibri" panose="020F0502020204030204" pitchFamily="34" charset="0"/>
                <a:cs typeface="Times New Roman" pitchFamily="18" charset="0"/>
              </a:rPr>
              <a:t>Polyetherimide</a:t>
            </a:r>
            <a:r>
              <a:rPr lang="tr-TR" altLang="tr-TR" sz="2400" dirty="0" smtClean="0">
                <a:solidFill>
                  <a:schemeClr val="tx1"/>
                </a:solidFill>
                <a:effectLst/>
                <a:latin typeface="Times New Roman" pitchFamily="18" charset="0"/>
                <a:ea typeface="Calibri" pitchFamily="34" charset="0"/>
                <a:cs typeface="Times New Roman" pitchFamily="18" charset="0"/>
              </a:rPr>
              <a:t>  </a:t>
            </a:r>
            <a:r>
              <a:rPr lang="en-US" altLang="tr-TR" sz="2400" dirty="0" smtClean="0">
                <a:solidFill>
                  <a:schemeClr val="tx1"/>
                </a:solidFill>
                <a:effectLst/>
                <a:latin typeface="Calibri" pitchFamily="34" charset="0"/>
                <a:cs typeface="Times New Roman" pitchFamily="18" charset="0"/>
              </a:rPr>
              <a:t> thermoplastic composites </a:t>
            </a:r>
            <a:endParaRPr lang="en-US" altLang="tr-TR" sz="2200" dirty="0" smtClean="0">
              <a:effectLst/>
            </a:endParaRPr>
          </a:p>
        </p:txBody>
      </p:sp>
      <p:graphicFrame>
        <p:nvGraphicFramePr>
          <p:cNvPr id="2" name="Tablo 1"/>
          <p:cNvGraphicFramePr>
            <a:graphicFrameLocks noGrp="1"/>
          </p:cNvGraphicFramePr>
          <p:nvPr/>
        </p:nvGraphicFramePr>
        <p:xfrm>
          <a:off x="1116013" y="2276475"/>
          <a:ext cx="7700961" cy="2871788"/>
        </p:xfrm>
        <a:graphic>
          <a:graphicData uri="http://schemas.openxmlformats.org/drawingml/2006/table">
            <a:tbl>
              <a:tblPr/>
              <a:tblGrid>
                <a:gridCol w="1211884"/>
                <a:gridCol w="969675"/>
                <a:gridCol w="1202420"/>
                <a:gridCol w="1207549"/>
                <a:gridCol w="1168715"/>
                <a:gridCol w="1008112"/>
                <a:gridCol w="932606"/>
              </a:tblGrid>
              <a:tr h="975324">
                <a:tc>
                  <a:txBody>
                    <a:bodyPr/>
                    <a:lstStyle/>
                    <a:p>
                      <a:pPr algn="ctr">
                        <a:lnSpc>
                          <a:spcPct val="115000"/>
                        </a:lnSpc>
                        <a:spcAft>
                          <a:spcPts val="0"/>
                        </a:spcAft>
                      </a:pPr>
                      <a:r>
                        <a:rPr lang="en-US" sz="1200" dirty="0">
                          <a:effectLst/>
                          <a:latin typeface="Arial"/>
                          <a:ea typeface="Times New Roman"/>
                          <a:cs typeface="Times New Roman"/>
                        </a:rPr>
                        <a:t> </a:t>
                      </a:r>
                      <a:r>
                        <a:rPr lang="tr-TR" sz="1200" dirty="0" smtClean="0">
                          <a:effectLst/>
                          <a:latin typeface="Arial"/>
                          <a:ea typeface="Times New Roman"/>
                          <a:cs typeface="Times New Roman"/>
                        </a:rPr>
                        <a:t> </a:t>
                      </a:r>
                      <a:endParaRPr lang="tr-TR" sz="1100"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effectLst/>
                          <a:latin typeface="Times New Roman"/>
                          <a:ea typeface="Times New Roman"/>
                          <a:cs typeface="Times New Roman"/>
                        </a:rPr>
                        <a:t>Barrel temperature (</a:t>
                      </a:r>
                      <a:r>
                        <a:rPr lang="en-US" sz="1200" b="1" baseline="30000" dirty="0">
                          <a:effectLst/>
                          <a:latin typeface="Times New Roman"/>
                          <a:ea typeface="Times New Roman"/>
                          <a:cs typeface="Times New Roman"/>
                        </a:rPr>
                        <a:t>0</a:t>
                      </a:r>
                      <a:r>
                        <a:rPr lang="en-US" sz="1200" b="1" dirty="0">
                          <a:effectLst/>
                          <a:latin typeface="Times New Roman"/>
                          <a:ea typeface="Times New Roman"/>
                          <a:cs typeface="Times New Roman"/>
                        </a:rPr>
                        <a:t>C)</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200" b="1" dirty="0" smtClean="0">
                          <a:effectLst/>
                          <a:latin typeface="Times New Roman"/>
                          <a:ea typeface="Times New Roman"/>
                          <a:cs typeface="Times New Roman"/>
                        </a:rPr>
                        <a:t> </a:t>
                      </a:r>
                      <a:r>
                        <a:rPr lang="en-US" sz="1200" b="1" dirty="0" smtClean="0">
                          <a:effectLst/>
                          <a:latin typeface="Times New Roman"/>
                          <a:ea typeface="Times New Roman"/>
                          <a:cs typeface="Times New Roman"/>
                        </a:rPr>
                        <a:t>Compounding </a:t>
                      </a:r>
                      <a:r>
                        <a:rPr lang="tr-TR" sz="1200" b="1" dirty="0" smtClean="0">
                          <a:effectLst/>
                          <a:latin typeface="Times New Roman"/>
                          <a:ea typeface="Times New Roman"/>
                          <a:cs typeface="Times New Roman"/>
                        </a:rPr>
                        <a:t>   </a:t>
                      </a:r>
                    </a:p>
                    <a:p>
                      <a:pPr>
                        <a:lnSpc>
                          <a:spcPct val="115000"/>
                        </a:lnSpc>
                        <a:spcAft>
                          <a:spcPts val="0"/>
                        </a:spcAft>
                      </a:pPr>
                      <a:r>
                        <a:rPr lang="tr-TR" sz="1200" b="1" dirty="0" smtClean="0">
                          <a:effectLst/>
                          <a:latin typeface="Times New Roman"/>
                          <a:ea typeface="Times New Roman"/>
                          <a:cs typeface="Times New Roman"/>
                        </a:rPr>
                        <a:t>      </a:t>
                      </a:r>
                      <a:r>
                        <a:rPr lang="en-US" sz="1200" b="1" dirty="0" smtClean="0">
                          <a:effectLst/>
                          <a:latin typeface="Times New Roman"/>
                          <a:ea typeface="Times New Roman"/>
                          <a:cs typeface="Times New Roman"/>
                        </a:rPr>
                        <a:t>round</a:t>
                      </a:r>
                      <a:endParaRPr lang="tr-TR" sz="1100" b="1" dirty="0">
                        <a:effectLst/>
                        <a:latin typeface="Calibri"/>
                        <a:ea typeface="Calibri"/>
                        <a:cs typeface="Times New Roman"/>
                      </a:endParaRPr>
                    </a:p>
                    <a:p>
                      <a:pPr algn="ctr">
                        <a:lnSpc>
                          <a:spcPct val="115000"/>
                        </a:lnSpc>
                        <a:spcAft>
                          <a:spcPts val="0"/>
                        </a:spcAft>
                      </a:pPr>
                      <a:r>
                        <a:rPr lang="en-US" sz="1200" b="1" dirty="0">
                          <a:effectLst/>
                          <a:latin typeface="Times New Roman"/>
                          <a:ea typeface="Times New Roman"/>
                          <a:cs typeface="Times New Roman"/>
                        </a:rPr>
                        <a:t>(rpm)</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effectLst/>
                          <a:latin typeface="Times New Roman"/>
                          <a:ea typeface="Times New Roman"/>
                          <a:cs typeface="Times New Roman"/>
                        </a:rPr>
                        <a:t>Compounding time</a:t>
                      </a:r>
                      <a:endParaRPr lang="tr-TR" sz="1100" b="1" dirty="0">
                        <a:effectLst/>
                        <a:latin typeface="Calibri"/>
                        <a:ea typeface="Calibri"/>
                        <a:cs typeface="Times New Roman"/>
                      </a:endParaRPr>
                    </a:p>
                    <a:p>
                      <a:pPr algn="ctr">
                        <a:lnSpc>
                          <a:spcPct val="115000"/>
                        </a:lnSpc>
                        <a:spcAft>
                          <a:spcPts val="0"/>
                        </a:spcAft>
                      </a:pPr>
                      <a:r>
                        <a:rPr lang="en-US" sz="1200" b="1" dirty="0">
                          <a:effectLst/>
                          <a:latin typeface="Times New Roman"/>
                          <a:ea typeface="Times New Roman"/>
                          <a:cs typeface="Times New Roman"/>
                        </a:rPr>
                        <a:t>(min.)</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effectLst/>
                          <a:latin typeface="Times New Roman"/>
                          <a:ea typeface="Times New Roman"/>
                          <a:cs typeface="Times New Roman"/>
                        </a:rPr>
                        <a:t>Mold tempera</a:t>
                      </a:r>
                      <a:endParaRPr lang="tr-TR" sz="1100" b="1" dirty="0">
                        <a:effectLst/>
                        <a:latin typeface="Calibri"/>
                        <a:ea typeface="Calibri"/>
                        <a:cs typeface="Times New Roman"/>
                      </a:endParaRPr>
                    </a:p>
                    <a:p>
                      <a:pPr algn="ctr">
                        <a:lnSpc>
                          <a:spcPct val="115000"/>
                        </a:lnSpc>
                        <a:spcAft>
                          <a:spcPts val="0"/>
                        </a:spcAft>
                      </a:pPr>
                      <a:r>
                        <a:rPr lang="en-US" sz="1200" b="1" dirty="0" err="1">
                          <a:effectLst/>
                          <a:latin typeface="Times New Roman"/>
                          <a:ea typeface="Times New Roman"/>
                          <a:cs typeface="Times New Roman"/>
                        </a:rPr>
                        <a:t>ture</a:t>
                      </a:r>
                      <a:r>
                        <a:rPr lang="en-US" sz="1200" b="1" dirty="0">
                          <a:effectLst/>
                          <a:latin typeface="Times New Roman"/>
                          <a:ea typeface="Times New Roman"/>
                          <a:cs typeface="Times New Roman"/>
                        </a:rPr>
                        <a:t> (</a:t>
                      </a:r>
                      <a:r>
                        <a:rPr lang="en-US" sz="1200" b="1" baseline="30000" dirty="0">
                          <a:effectLst/>
                          <a:latin typeface="Times New Roman"/>
                          <a:ea typeface="Times New Roman"/>
                          <a:cs typeface="Times New Roman"/>
                        </a:rPr>
                        <a:t>0</a:t>
                      </a:r>
                      <a:r>
                        <a:rPr lang="en-US" sz="1200" b="1" dirty="0">
                          <a:effectLst/>
                          <a:latin typeface="Times New Roman"/>
                          <a:ea typeface="Times New Roman"/>
                          <a:cs typeface="Times New Roman"/>
                        </a:rPr>
                        <a:t>C)</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Times New Roman"/>
                          <a:cs typeface="Times New Roman"/>
                        </a:rPr>
                        <a:t>Injection pressure</a:t>
                      </a:r>
                      <a:endParaRPr lang="tr-TR" sz="1100" b="1">
                        <a:effectLst/>
                        <a:latin typeface="Calibri"/>
                        <a:ea typeface="Calibri"/>
                        <a:cs typeface="Times New Roman"/>
                      </a:endParaRPr>
                    </a:p>
                    <a:p>
                      <a:pPr>
                        <a:lnSpc>
                          <a:spcPct val="115000"/>
                        </a:lnSpc>
                        <a:spcAft>
                          <a:spcPts val="0"/>
                        </a:spcAft>
                      </a:pPr>
                      <a:r>
                        <a:rPr lang="en-US" sz="1200" b="1">
                          <a:effectLst/>
                          <a:latin typeface="Times New Roman"/>
                          <a:ea typeface="Times New Roman"/>
                          <a:cs typeface="Times New Roman"/>
                        </a:rPr>
                        <a:t>(bar)</a:t>
                      </a:r>
                      <a:endParaRPr lang="tr-TR" sz="1100" b="1">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Times New Roman"/>
                          <a:cs typeface="Times New Roman"/>
                        </a:rPr>
                        <a:t>Holding pressure</a:t>
                      </a:r>
                      <a:endParaRPr lang="tr-TR" sz="1100" b="1">
                        <a:effectLst/>
                        <a:latin typeface="Calibri"/>
                        <a:ea typeface="Calibri"/>
                        <a:cs typeface="Times New Roman"/>
                      </a:endParaRPr>
                    </a:p>
                    <a:p>
                      <a:pPr>
                        <a:lnSpc>
                          <a:spcPct val="115000"/>
                        </a:lnSpc>
                        <a:spcAft>
                          <a:spcPts val="0"/>
                        </a:spcAft>
                      </a:pPr>
                      <a:r>
                        <a:rPr lang="en-US" sz="1200" b="1">
                          <a:effectLst/>
                          <a:latin typeface="Times New Roman"/>
                          <a:ea typeface="Times New Roman"/>
                          <a:cs typeface="Times New Roman"/>
                        </a:rPr>
                        <a:t>(bar)</a:t>
                      </a:r>
                      <a:endParaRPr lang="tr-TR" sz="1100" b="1">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0871">
                <a:tc>
                  <a:txBody>
                    <a:bodyPr/>
                    <a:lstStyle/>
                    <a:p>
                      <a:pPr>
                        <a:lnSpc>
                          <a:spcPct val="115000"/>
                        </a:lnSpc>
                        <a:spcAft>
                          <a:spcPts val="0"/>
                        </a:spcAft>
                      </a:pPr>
                      <a:r>
                        <a:rPr lang="en-US" sz="1200" b="1" dirty="0">
                          <a:effectLst/>
                          <a:latin typeface="Times New Roman"/>
                          <a:ea typeface="Times New Roman"/>
                          <a:cs typeface="Times New Roman"/>
                        </a:rPr>
                        <a:t>Micro-Compounder</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effectLst/>
                          <a:latin typeface="Times New Roman"/>
                          <a:ea typeface="Times New Roman"/>
                          <a:cs typeface="Times New Roman"/>
                        </a:rPr>
                        <a:t>330</a:t>
                      </a:r>
                      <a:endParaRPr lang="tr-TR" sz="1100" b="1">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effectLst/>
                          <a:latin typeface="Times New Roman"/>
                          <a:ea typeface="Times New Roman"/>
                          <a:cs typeface="Times New Roman"/>
                        </a:rPr>
                        <a:t>120</a:t>
                      </a:r>
                      <a:endParaRPr lang="tr-TR" sz="1100" b="1">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effectLst/>
                          <a:latin typeface="Times New Roman"/>
                          <a:ea typeface="Times New Roman"/>
                          <a:cs typeface="Times New Roman"/>
                        </a:rPr>
                        <a:t>3</a:t>
                      </a:r>
                      <a:endParaRPr lang="tr-TR" sz="1100" b="1">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effectLst/>
                          <a:latin typeface="Times New Roman"/>
                          <a:ea typeface="Times New Roman"/>
                          <a:cs typeface="Times New Roman"/>
                        </a:rPr>
                        <a:t>-</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effectLst/>
                          <a:latin typeface="Times New Roman"/>
                          <a:ea typeface="Times New Roman"/>
                          <a:cs typeface="Times New Roman"/>
                        </a:rPr>
                        <a:t>-</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effectLst/>
                          <a:latin typeface="Times New Roman"/>
                          <a:ea typeface="Times New Roman"/>
                          <a:cs typeface="Times New Roman"/>
                        </a:rPr>
                        <a:t>-</a:t>
                      </a:r>
                      <a:endParaRPr lang="tr-TR" sz="1100" b="1">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5593">
                <a:tc>
                  <a:txBody>
                    <a:bodyPr/>
                    <a:lstStyle/>
                    <a:p>
                      <a:pPr>
                        <a:lnSpc>
                          <a:spcPct val="115000"/>
                        </a:lnSpc>
                        <a:spcAft>
                          <a:spcPts val="0"/>
                        </a:spcAft>
                      </a:pPr>
                      <a:r>
                        <a:rPr lang="en-US" sz="1200" b="1" dirty="0">
                          <a:effectLst/>
                          <a:latin typeface="Times New Roman"/>
                          <a:ea typeface="Times New Roman"/>
                          <a:cs typeface="Times New Roman"/>
                        </a:rPr>
                        <a:t>Injection molding</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effectLst/>
                          <a:latin typeface="Times New Roman"/>
                          <a:ea typeface="Times New Roman"/>
                          <a:cs typeface="Times New Roman"/>
                        </a:rPr>
                        <a:t>-</a:t>
                      </a:r>
                      <a:endParaRPr lang="tr-TR" sz="1100" b="1">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effectLst/>
                          <a:latin typeface="Times New Roman"/>
                          <a:ea typeface="Times New Roman"/>
                          <a:cs typeface="Times New Roman"/>
                        </a:rPr>
                        <a:t>-</a:t>
                      </a:r>
                      <a:endParaRPr lang="tr-TR" sz="1100" b="1">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effectLst/>
                          <a:latin typeface="Times New Roman"/>
                          <a:ea typeface="Times New Roman"/>
                          <a:cs typeface="Times New Roman"/>
                        </a:rPr>
                        <a:t>-</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effectLst/>
                          <a:latin typeface="Times New Roman"/>
                          <a:ea typeface="Times New Roman"/>
                          <a:cs typeface="Times New Roman"/>
                        </a:rPr>
                        <a:t>150</a:t>
                      </a:r>
                      <a:endParaRPr lang="tr-TR" sz="1100" b="1">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effectLst/>
                          <a:latin typeface="Times New Roman"/>
                          <a:ea typeface="Times New Roman"/>
                          <a:cs typeface="Times New Roman"/>
                        </a:rPr>
                        <a:t>12</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effectLst/>
                          <a:latin typeface="Times New Roman"/>
                          <a:ea typeface="Times New Roman"/>
                          <a:cs typeface="Times New Roman"/>
                        </a:rPr>
                        <a:t>12</a:t>
                      </a:r>
                      <a:endParaRPr lang="tr-TR" sz="1100" b="1" dirty="0">
                        <a:effectLst/>
                        <a:latin typeface="Calibri"/>
                        <a:ea typeface="Calibri"/>
                        <a:cs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10</a:t>
            </a:fld>
            <a:endParaRPr lang="en-US" altLang="tr-TR" sz="1200" b="0" dirty="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body" idx="4294967295"/>
          </p:nvPr>
        </p:nvSpPr>
        <p:spPr>
          <a:xfrm>
            <a:off x="0" y="476250"/>
            <a:ext cx="8435975" cy="6381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en-US" altLang="tr-TR" sz="2400" b="1" dirty="0" smtClean="0">
                <a:solidFill>
                  <a:schemeClr val="tx1"/>
                </a:solidFill>
                <a:effectLst/>
                <a:latin typeface="Garamond" panose="02020404030301010803" pitchFamily="18" charset="0"/>
              </a:rPr>
              <a:t>The pure </a:t>
            </a:r>
            <a:r>
              <a:rPr lang="tr-TR" altLang="tr-TR" sz="2400" b="1" dirty="0" err="1" smtClean="0">
                <a:solidFill>
                  <a:schemeClr val="tx1"/>
                </a:solidFill>
                <a:effectLst/>
                <a:latin typeface="Garamond" panose="02020404030301010803" pitchFamily="18" charset="0"/>
              </a:rPr>
              <a:t>Polyetherimide</a:t>
            </a:r>
            <a:r>
              <a:rPr lang="tr-TR" altLang="tr-TR" sz="2400" b="1" dirty="0" smtClean="0">
                <a:solidFill>
                  <a:schemeClr val="tx1"/>
                </a:solidFill>
                <a:effectLst/>
                <a:latin typeface="Garamond" panose="02020404030301010803" pitchFamily="18" charset="0"/>
              </a:rPr>
              <a:t> (PEI) </a:t>
            </a:r>
            <a:r>
              <a:rPr lang="en-US" altLang="tr-TR" sz="2400" b="1" dirty="0" smtClean="0">
                <a:solidFill>
                  <a:schemeClr val="tx1"/>
                </a:solidFill>
                <a:effectLst/>
                <a:latin typeface="Garamond" panose="02020404030301010803" pitchFamily="18" charset="0"/>
              </a:rPr>
              <a:t>granules were dried in an electric oven at 80 C</a:t>
            </a:r>
            <a:r>
              <a:rPr lang="en-US" altLang="tr-TR" sz="2400" b="1" baseline="30000" dirty="0" smtClean="0">
                <a:solidFill>
                  <a:schemeClr val="tx1"/>
                </a:solidFill>
                <a:effectLst/>
                <a:latin typeface="Garamond" panose="02020404030301010803" pitchFamily="18" charset="0"/>
              </a:rPr>
              <a:t>0</a:t>
            </a:r>
            <a:r>
              <a:rPr lang="en-US" altLang="tr-TR" sz="2400" b="1" dirty="0" smtClean="0">
                <a:solidFill>
                  <a:schemeClr val="tx1"/>
                </a:solidFill>
                <a:effectLst/>
                <a:latin typeface="Garamond" panose="02020404030301010803" pitchFamily="18" charset="0"/>
              </a:rPr>
              <a:t> for 24</a:t>
            </a:r>
            <a:r>
              <a:rPr lang="tr-TR" altLang="tr-TR" sz="2400" b="1" dirty="0" smtClean="0">
                <a:solidFill>
                  <a:schemeClr val="tx1"/>
                </a:solidFill>
                <a:effectLst/>
                <a:latin typeface="Garamond" panose="02020404030301010803" pitchFamily="18" charset="0"/>
              </a:rPr>
              <a:t> </a:t>
            </a:r>
            <a:r>
              <a:rPr lang="en-US" altLang="tr-TR" sz="2400" b="1" dirty="0" smtClean="0">
                <a:solidFill>
                  <a:schemeClr val="tx1"/>
                </a:solidFill>
                <a:effectLst/>
                <a:latin typeface="Garamond" panose="02020404030301010803" pitchFamily="18" charset="0"/>
              </a:rPr>
              <a:t>h</a:t>
            </a:r>
            <a:r>
              <a:rPr lang="tr-TR" altLang="tr-TR" sz="2400" b="1" dirty="0" smtClean="0">
                <a:solidFill>
                  <a:schemeClr val="tx1"/>
                </a:solidFill>
                <a:effectLst/>
                <a:latin typeface="Garamond" panose="02020404030301010803" pitchFamily="18" charset="0"/>
              </a:rPr>
              <a:t>.</a:t>
            </a:r>
            <a:r>
              <a:rPr lang="en-US" altLang="tr-TR" sz="2400" b="1" dirty="0" smtClean="0">
                <a:solidFill>
                  <a:schemeClr val="tx1"/>
                </a:solidFill>
                <a:effectLst/>
                <a:latin typeface="Garamond" panose="02020404030301010803" pitchFamily="18" charset="0"/>
              </a:rPr>
              <a:t> before preparing the thermoplastic composites. </a:t>
            </a:r>
            <a:endParaRPr lang="tr-TR" altLang="tr-TR" sz="2400" b="1" dirty="0" smtClean="0">
              <a:solidFill>
                <a:schemeClr val="tx1"/>
              </a:solidFill>
              <a:effectLst/>
              <a:latin typeface="Garamond" panose="02020404030301010803" pitchFamily="18" charset="0"/>
            </a:endParaRPr>
          </a:p>
          <a:p>
            <a:r>
              <a:rPr lang="en-US" altLang="tr-TR" sz="2400" b="1" dirty="0" smtClean="0">
                <a:solidFill>
                  <a:schemeClr val="tx1"/>
                </a:solidFill>
                <a:effectLst/>
                <a:latin typeface="Garamond" panose="02020404030301010803" pitchFamily="18" charset="0"/>
              </a:rPr>
              <a:t>We then weighed the </a:t>
            </a:r>
            <a:r>
              <a:rPr lang="tr-TR" altLang="tr-TR" sz="2400" b="1" dirty="0" err="1" smtClean="0">
                <a:solidFill>
                  <a:schemeClr val="tx1"/>
                </a:solidFill>
                <a:effectLst/>
                <a:latin typeface="Garamond" panose="02020404030301010803" pitchFamily="18" charset="0"/>
              </a:rPr>
              <a:t>Polyetherimide</a:t>
            </a:r>
            <a:r>
              <a:rPr lang="tr-TR" altLang="tr-TR" sz="2400" b="1" dirty="0" smtClean="0">
                <a:solidFill>
                  <a:schemeClr val="tx1"/>
                </a:solidFill>
                <a:effectLst/>
                <a:latin typeface="Garamond" panose="02020404030301010803" pitchFamily="18" charset="0"/>
              </a:rPr>
              <a:t> </a:t>
            </a:r>
            <a:r>
              <a:rPr lang="en-US" altLang="tr-TR" sz="2400" b="1" dirty="0" smtClean="0">
                <a:solidFill>
                  <a:schemeClr val="tx1"/>
                </a:solidFill>
                <a:effectLst/>
                <a:latin typeface="Garamond" panose="02020404030301010803" pitchFamily="18" charset="0"/>
              </a:rPr>
              <a:t>granules and TiO</a:t>
            </a:r>
            <a:r>
              <a:rPr lang="en-US" altLang="tr-TR" sz="2400" b="1" baseline="-25000" dirty="0" smtClean="0">
                <a:solidFill>
                  <a:schemeClr val="tx1"/>
                </a:solidFill>
                <a:effectLst/>
                <a:latin typeface="Garamond" panose="02020404030301010803" pitchFamily="18" charset="0"/>
              </a:rPr>
              <a:t>2</a:t>
            </a:r>
            <a:r>
              <a:rPr lang="en-US" altLang="tr-TR" sz="2400" b="1" dirty="0" smtClean="0">
                <a:solidFill>
                  <a:schemeClr val="tx1"/>
                </a:solidFill>
                <a:effectLst/>
                <a:latin typeface="Garamond" panose="02020404030301010803" pitchFamily="18" charset="0"/>
              </a:rPr>
              <a:t> particles in the requisite proportions and compounded them in the micro-compounder to obtain the different samples.</a:t>
            </a:r>
            <a:endParaRPr lang="tr-TR" altLang="tr-TR" sz="2400" b="1" dirty="0" smtClean="0">
              <a:solidFill>
                <a:schemeClr val="tx1"/>
              </a:solidFill>
              <a:effectLst/>
              <a:latin typeface="Garamond" panose="02020404030301010803" pitchFamily="18" charset="0"/>
            </a:endParaRPr>
          </a:p>
          <a:p>
            <a:r>
              <a:rPr lang="en-US" altLang="tr-TR" sz="2400" b="1" dirty="0" smtClean="0">
                <a:solidFill>
                  <a:schemeClr val="tx1"/>
                </a:solidFill>
                <a:effectLst/>
                <a:latin typeface="Garamond" panose="02020404030301010803" pitchFamily="18" charset="0"/>
              </a:rPr>
              <a:t>To test the erosive wear properties, the thermoplastic  composite samples were eroded under 30</a:t>
            </a:r>
            <a:r>
              <a:rPr lang="en-US" altLang="tr-TR" sz="2400" b="1" baseline="30000" dirty="0" smtClean="0">
                <a:solidFill>
                  <a:schemeClr val="tx1"/>
                </a:solidFill>
                <a:effectLst/>
                <a:latin typeface="Garamond" panose="02020404030301010803" pitchFamily="18" charset="0"/>
              </a:rPr>
              <a:t>0</a:t>
            </a:r>
            <a:r>
              <a:rPr lang="en-US" altLang="tr-TR" sz="2400" b="1" dirty="0" smtClean="0">
                <a:solidFill>
                  <a:schemeClr val="tx1"/>
                </a:solidFill>
                <a:effectLst/>
                <a:latin typeface="Garamond" panose="02020404030301010803" pitchFamily="18" charset="0"/>
              </a:rPr>
              <a:t> and 90</a:t>
            </a:r>
            <a:r>
              <a:rPr lang="en-US" altLang="tr-TR" sz="2400" b="1" baseline="30000" dirty="0" smtClean="0">
                <a:solidFill>
                  <a:schemeClr val="tx1"/>
                </a:solidFill>
                <a:effectLst/>
                <a:latin typeface="Garamond" panose="02020404030301010803" pitchFamily="18" charset="0"/>
              </a:rPr>
              <a:t>0 </a:t>
            </a:r>
            <a:r>
              <a:rPr lang="en-US" altLang="tr-TR" sz="2400" b="1" dirty="0" smtClean="0">
                <a:solidFill>
                  <a:schemeClr val="tx1"/>
                </a:solidFill>
                <a:effectLst/>
                <a:latin typeface="Garamond" panose="02020404030301010803" pitchFamily="18" charset="0"/>
              </a:rPr>
              <a:t>impingement angles in an erosion test rig using 1</a:t>
            </a:r>
            <a:r>
              <a:rPr lang="tr-TR" altLang="tr-TR" sz="2400" b="1" dirty="0" smtClean="0">
                <a:solidFill>
                  <a:schemeClr val="tx1"/>
                </a:solidFill>
                <a:effectLst/>
                <a:latin typeface="Garamond" panose="02020404030301010803" pitchFamily="18" charset="0"/>
              </a:rPr>
              <a:t>75</a:t>
            </a:r>
            <a:r>
              <a:rPr lang="en-US" altLang="tr-TR" sz="2400" b="1" dirty="0" smtClean="0">
                <a:solidFill>
                  <a:schemeClr val="tx1"/>
                </a:solidFill>
                <a:effectLst/>
                <a:latin typeface="Garamond" panose="02020404030301010803" pitchFamily="18" charset="0"/>
              </a:rPr>
              <a:t>–2</a:t>
            </a:r>
            <a:r>
              <a:rPr lang="tr-TR" altLang="tr-TR" sz="2400" b="1" dirty="0" smtClean="0">
                <a:solidFill>
                  <a:schemeClr val="tx1"/>
                </a:solidFill>
                <a:effectLst/>
                <a:latin typeface="Garamond" panose="02020404030301010803" pitchFamily="18" charset="0"/>
              </a:rPr>
              <a:t>0</a:t>
            </a:r>
            <a:r>
              <a:rPr lang="en-US" altLang="tr-TR" sz="2400" b="1" dirty="0" smtClean="0">
                <a:solidFill>
                  <a:schemeClr val="tx1"/>
                </a:solidFill>
                <a:effectLst/>
                <a:latin typeface="Garamond" panose="02020404030301010803" pitchFamily="18" charset="0"/>
              </a:rPr>
              <a:t>0 </a:t>
            </a:r>
            <a:r>
              <a:rPr lang="tr-TR" altLang="tr-TR" sz="2400" b="1" dirty="0" smtClean="0">
                <a:solidFill>
                  <a:schemeClr val="tx1"/>
                </a:solidFill>
                <a:effectLst/>
                <a:latin typeface="Garamond" panose="02020404030301010803" pitchFamily="18" charset="0"/>
              </a:rPr>
              <a:t>µ</a:t>
            </a:r>
            <a:r>
              <a:rPr lang="en-US" altLang="tr-TR" sz="2400" b="1" dirty="0" smtClean="0">
                <a:solidFill>
                  <a:schemeClr val="tx1"/>
                </a:solidFill>
                <a:effectLst/>
                <a:latin typeface="Garamond" panose="02020404030301010803" pitchFamily="18" charset="0"/>
              </a:rPr>
              <a:t>m-sized silica particles as the erodent. Erodent particles were propelled by a statics pressure of  4 bar along a 5</a:t>
            </a:r>
            <a:r>
              <a:rPr lang="tr-TR" altLang="tr-TR" sz="2400" b="1" dirty="0" smtClean="0">
                <a:solidFill>
                  <a:schemeClr val="tx1"/>
                </a:solidFill>
                <a:effectLst/>
                <a:latin typeface="Garamond" panose="02020404030301010803" pitchFamily="18" charset="0"/>
              </a:rPr>
              <a:t>0</a:t>
            </a:r>
            <a:r>
              <a:rPr lang="en-US" altLang="tr-TR" sz="2400" b="1" dirty="0" smtClean="0">
                <a:solidFill>
                  <a:schemeClr val="tx1"/>
                </a:solidFill>
                <a:effectLst/>
                <a:latin typeface="Garamond" panose="02020404030301010803" pitchFamily="18" charset="0"/>
              </a:rPr>
              <a:t> mm nozzle 4 mm in diameter. The average speed of the silica erodent particles under the 4 bar pressure was measured to be 50m/s, and the mass flow of erodent particles was measured as 7.</a:t>
            </a:r>
            <a:r>
              <a:rPr lang="tr-TR" altLang="tr-TR" sz="2400" b="1" dirty="0" smtClean="0">
                <a:solidFill>
                  <a:schemeClr val="tx1"/>
                </a:solidFill>
                <a:effectLst/>
                <a:latin typeface="Garamond" panose="02020404030301010803" pitchFamily="18" charset="0"/>
              </a:rPr>
              <a:t>20</a:t>
            </a:r>
            <a:r>
              <a:rPr lang="en-US" altLang="tr-TR" sz="2400" b="1" dirty="0" smtClean="0">
                <a:solidFill>
                  <a:schemeClr val="tx1"/>
                </a:solidFill>
                <a:effectLst/>
                <a:latin typeface="Garamond" panose="02020404030301010803" pitchFamily="18" charset="0"/>
              </a:rPr>
              <a:t>g/s with respect to air pressure</a:t>
            </a:r>
            <a:r>
              <a:rPr lang="tr-TR" altLang="tr-TR" sz="2400" b="1" dirty="0">
                <a:solidFill>
                  <a:schemeClr val="tx1"/>
                </a:solidFill>
                <a:latin typeface="Garamond" panose="02020404030301010803" pitchFamily="18" charset="0"/>
              </a:rPr>
              <a:t>.</a:t>
            </a:r>
            <a:endParaRPr lang="tr-TR" altLang="tr-TR" sz="2400" b="1" dirty="0" smtClean="0">
              <a:solidFill>
                <a:schemeClr val="tx1"/>
              </a:solidFill>
              <a:effectLst/>
              <a:latin typeface="Garamond" panose="02020404030301010803" pitchFamily="18" charset="0"/>
            </a:endParaRPr>
          </a:p>
        </p:txBody>
      </p:sp>
      <p:sp>
        <p:nvSpPr>
          <p:cNvPr id="7"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11</a:t>
            </a:fld>
            <a:endParaRPr lang="en-US" altLang="tr-TR" sz="1200" b="0" dirty="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body" idx="4294967295"/>
          </p:nvPr>
        </p:nvSpPr>
        <p:spPr>
          <a:xfrm>
            <a:off x="0" y="16002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tr-TR" altLang="tr-TR" sz="2400" b="1" dirty="0">
                <a:solidFill>
                  <a:schemeClr val="tx1"/>
                </a:solidFill>
                <a:latin typeface="Garamond" panose="02020404030301010803" pitchFamily="18" charset="0"/>
              </a:rPr>
              <a:t> </a:t>
            </a:r>
            <a:r>
              <a:rPr lang="en-US" altLang="tr-TR" sz="2400" b="1" dirty="0" smtClean="0">
                <a:solidFill>
                  <a:schemeClr val="tx1"/>
                </a:solidFill>
                <a:effectLst/>
                <a:latin typeface="Garamond" panose="02020404030301010803" pitchFamily="18" charset="0"/>
              </a:rPr>
              <a:t>We carried out flexural tests on both the eroded and </a:t>
            </a:r>
            <a:r>
              <a:rPr lang="en-US" altLang="tr-TR" sz="2400" b="1" dirty="0" err="1" smtClean="0">
                <a:solidFill>
                  <a:schemeClr val="tx1"/>
                </a:solidFill>
                <a:effectLst/>
                <a:latin typeface="Garamond" panose="02020404030301010803" pitchFamily="18" charset="0"/>
              </a:rPr>
              <a:t>uneroded</a:t>
            </a:r>
            <a:r>
              <a:rPr lang="en-US" altLang="tr-TR" sz="2400" b="1" dirty="0" smtClean="0">
                <a:solidFill>
                  <a:schemeClr val="tx1"/>
                </a:solidFill>
                <a:effectLst/>
                <a:latin typeface="Garamond" panose="02020404030301010803" pitchFamily="18" charset="0"/>
              </a:rPr>
              <a:t> samples having dimensions of 75x12x5 mm using three-point bending setups with span value of 6</a:t>
            </a:r>
            <a:r>
              <a:rPr lang="tr-TR" altLang="tr-TR" sz="2400" b="1" dirty="0" smtClean="0">
                <a:solidFill>
                  <a:schemeClr val="tx1"/>
                </a:solidFill>
                <a:effectLst/>
                <a:latin typeface="Garamond" panose="02020404030301010803" pitchFamily="18" charset="0"/>
              </a:rPr>
              <a:t>0 </a:t>
            </a:r>
            <a:r>
              <a:rPr lang="en-US" altLang="tr-TR" sz="2400" b="1" dirty="0" smtClean="0">
                <a:solidFill>
                  <a:schemeClr val="tx1"/>
                </a:solidFill>
                <a:effectLst/>
                <a:latin typeface="Garamond" panose="02020404030301010803" pitchFamily="18" charset="0"/>
              </a:rPr>
              <a:t>mm between the two supports.</a:t>
            </a:r>
            <a:endParaRPr lang="tr-TR" altLang="tr-TR" sz="2400" b="1" dirty="0" smtClean="0">
              <a:solidFill>
                <a:schemeClr val="tx1"/>
              </a:solidFill>
              <a:effectLst/>
              <a:latin typeface="Garamond" panose="02020404030301010803" pitchFamily="18" charset="0"/>
            </a:endParaRPr>
          </a:p>
          <a:p>
            <a:r>
              <a:rPr lang="en-US" altLang="tr-TR" sz="2400" b="1" dirty="0" smtClean="0">
                <a:solidFill>
                  <a:schemeClr val="tx1"/>
                </a:solidFill>
                <a:effectLst/>
                <a:latin typeface="Garamond" panose="02020404030301010803" pitchFamily="18" charset="0"/>
              </a:rPr>
              <a:t>  Quasi-static loading with crosshead velocity of 3mm/min was applied using a </a:t>
            </a:r>
            <a:r>
              <a:rPr lang="en-US" altLang="tr-TR" sz="2400" b="1" dirty="0" err="1" smtClean="0">
                <a:solidFill>
                  <a:schemeClr val="tx1"/>
                </a:solidFill>
                <a:effectLst/>
                <a:latin typeface="Garamond" panose="02020404030301010803" pitchFamily="18" charset="0"/>
              </a:rPr>
              <a:t>ShimadzuAG</a:t>
            </a:r>
            <a:r>
              <a:rPr lang="en-US" altLang="tr-TR" sz="2400" b="1" dirty="0" smtClean="0">
                <a:solidFill>
                  <a:schemeClr val="tx1"/>
                </a:solidFill>
                <a:effectLst/>
                <a:latin typeface="Garamond" panose="02020404030301010803" pitchFamily="18" charset="0"/>
              </a:rPr>
              <a:t>-X test machine with a load cell of</a:t>
            </a:r>
            <a:r>
              <a:rPr lang="tr-TR" altLang="tr-TR" sz="2400" b="1" dirty="0" smtClean="0">
                <a:solidFill>
                  <a:schemeClr val="tx1"/>
                </a:solidFill>
                <a:effectLst/>
                <a:latin typeface="Garamond" panose="02020404030301010803" pitchFamily="18" charset="0"/>
              </a:rPr>
              <a:t> </a:t>
            </a:r>
            <a:r>
              <a:rPr lang="en-US" altLang="tr-TR" sz="2400" b="1" dirty="0" smtClean="0">
                <a:solidFill>
                  <a:schemeClr val="tx1"/>
                </a:solidFill>
                <a:effectLst/>
                <a:latin typeface="Garamond" panose="02020404030301010803" pitchFamily="18" charset="0"/>
              </a:rPr>
              <a:t>13kN.</a:t>
            </a:r>
            <a:r>
              <a:rPr lang="tr-TR" altLang="tr-TR" sz="2400" b="1" dirty="0" smtClean="0">
                <a:solidFill>
                  <a:schemeClr val="tx1"/>
                </a:solidFill>
                <a:effectLst/>
                <a:latin typeface="Garamond" panose="02020404030301010803" pitchFamily="18" charset="0"/>
              </a:rPr>
              <a:t> </a:t>
            </a:r>
            <a:r>
              <a:rPr lang="en-US" altLang="tr-TR" sz="2400" b="1" dirty="0" smtClean="0">
                <a:solidFill>
                  <a:schemeClr val="tx1"/>
                </a:solidFill>
                <a:effectLst/>
                <a:latin typeface="Garamond" panose="02020404030301010803" pitchFamily="18" charset="0"/>
              </a:rPr>
              <a:t>We obtained measurements of both bending modulus (the material’s stiffness, or resistance to bending) and fracture strength (the amount of bending stress the material can withstand before breaking). </a:t>
            </a:r>
            <a:endParaRPr lang="tr-TR" altLang="tr-TR" sz="2400" b="1" dirty="0" smtClean="0">
              <a:solidFill>
                <a:schemeClr val="tx1"/>
              </a:solidFill>
              <a:effectLst/>
              <a:latin typeface="Garamond" panose="02020404030301010803" pitchFamily="18" charset="0"/>
            </a:endParaRPr>
          </a:p>
          <a:p>
            <a:r>
              <a:rPr lang="en-US" altLang="tr-TR" sz="2400" b="1" dirty="0" smtClean="0">
                <a:solidFill>
                  <a:schemeClr val="tx1"/>
                </a:solidFill>
                <a:effectLst/>
                <a:latin typeface="Garamond" panose="02020404030301010803" pitchFamily="18" charset="0"/>
              </a:rPr>
              <a:t> </a:t>
            </a:r>
            <a:endParaRPr lang="tr-TR" altLang="tr-TR" sz="2400" b="1" dirty="0" smtClean="0">
              <a:solidFill>
                <a:schemeClr val="tx1"/>
              </a:solidFill>
              <a:effectLst/>
              <a:latin typeface="Garamond" panose="02020404030301010803" pitchFamily="18" charset="0"/>
            </a:endParaRPr>
          </a:p>
          <a:p>
            <a:pPr>
              <a:lnSpc>
                <a:spcPct val="90000"/>
              </a:lnSpc>
            </a:pPr>
            <a:endParaRPr lang="en-US" altLang="tr-TR" sz="2400" b="1" dirty="0" smtClean="0">
              <a:solidFill>
                <a:schemeClr val="tx1"/>
              </a:solidFill>
              <a:effectLst/>
              <a:latin typeface="Garamond" panose="02020404030301010803" pitchFamily="18" charset="0"/>
            </a:endParaRPr>
          </a:p>
        </p:txBody>
      </p:sp>
      <p:sp>
        <p:nvSpPr>
          <p:cNvPr id="13315"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C471E26D-947E-49E1-853C-DA252AB24885}" type="slidenum">
              <a:rPr lang="tr-TR" altLang="tr-TR" sz="1200" b="0">
                <a:latin typeface="Arial" charset="0"/>
              </a:rPr>
              <a:pPr algn="r" eaLnBrk="1" hangingPunct="1">
                <a:spcBef>
                  <a:spcPct val="0"/>
                </a:spcBef>
                <a:buClrTx/>
                <a:buSzTx/>
                <a:buFontTx/>
                <a:buNone/>
              </a:pPr>
              <a:t>12</a:t>
            </a:fld>
            <a:endParaRPr lang="tr-TR" altLang="tr-TR" sz="1200" b="0">
              <a:latin typeface="Arial" charset="0"/>
            </a:endParaRPr>
          </a:p>
        </p:txBody>
      </p:sp>
      <p:sp>
        <p:nvSpPr>
          <p:cNvPr id="13316"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12</a:t>
            </a:fld>
            <a:endParaRPr lang="en-US" altLang="tr-TR" sz="1200" b="0" dirty="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3"/>
          <p:cNvSpPr>
            <a:spLocks noGrp="1" noChangeArrowheads="1"/>
          </p:cNvSpPr>
          <p:nvPr>
            <p:ph type="body" idx="4294967295"/>
          </p:nvPr>
        </p:nvSpPr>
        <p:spPr>
          <a:xfrm>
            <a:off x="0" y="1484784"/>
            <a:ext cx="8305800" cy="316177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45720" indent="0">
              <a:buNone/>
            </a:pPr>
            <a:endParaRPr lang="tr-TR" altLang="tr-TR" sz="2400" b="1" dirty="0" smtClean="0">
              <a:solidFill>
                <a:schemeClr val="tx1"/>
              </a:solidFill>
              <a:effectLst/>
              <a:latin typeface="Garamond" panose="02020404030301010803" pitchFamily="18" charset="0"/>
            </a:endParaRPr>
          </a:p>
          <a:p>
            <a:r>
              <a:rPr lang="en-US" altLang="tr-TR" sz="2400" b="1" dirty="0" smtClean="0">
                <a:solidFill>
                  <a:schemeClr val="tx1"/>
                </a:solidFill>
                <a:effectLst/>
                <a:latin typeface="Garamond" panose="02020404030301010803" pitchFamily="18" charset="0"/>
              </a:rPr>
              <a:t>For the </a:t>
            </a:r>
            <a:r>
              <a:rPr lang="en-US" altLang="tr-TR" sz="2400" b="1" dirty="0" err="1" smtClean="0">
                <a:solidFill>
                  <a:schemeClr val="tx1"/>
                </a:solidFill>
                <a:effectLst/>
                <a:latin typeface="Garamond" panose="02020404030301010803" pitchFamily="18" charset="0"/>
              </a:rPr>
              <a:t>uneroded</a:t>
            </a:r>
            <a:r>
              <a:rPr lang="en-US" altLang="tr-TR" sz="2400" b="1" dirty="0" smtClean="0">
                <a:solidFill>
                  <a:schemeClr val="tx1"/>
                </a:solidFill>
                <a:effectLst/>
                <a:latin typeface="Garamond" panose="02020404030301010803" pitchFamily="18" charset="0"/>
              </a:rPr>
              <a:t> PEI composites, we found that flexural modulus showed a steady increase with increasingTiO</a:t>
            </a:r>
            <a:r>
              <a:rPr lang="en-US" altLang="tr-TR" sz="2400" b="1" baseline="-25000" dirty="0" smtClean="0">
                <a:solidFill>
                  <a:schemeClr val="tx1"/>
                </a:solidFill>
                <a:effectLst/>
                <a:latin typeface="Garamond" panose="02020404030301010803" pitchFamily="18" charset="0"/>
              </a:rPr>
              <a:t>2 </a:t>
            </a:r>
            <a:r>
              <a:rPr lang="en-US" altLang="tr-TR" sz="2400" b="1" dirty="0" smtClean="0">
                <a:solidFill>
                  <a:schemeClr val="tx1"/>
                </a:solidFill>
                <a:effectLst/>
                <a:latin typeface="Garamond" panose="02020404030301010803" pitchFamily="18" charset="0"/>
              </a:rPr>
              <a:t>particle concentration as shown in Figure 1.  </a:t>
            </a:r>
            <a:endParaRPr lang="tr-TR" altLang="tr-TR" sz="2400" b="1" dirty="0" smtClean="0">
              <a:solidFill>
                <a:schemeClr val="tx1"/>
              </a:solidFill>
              <a:effectLst/>
              <a:latin typeface="Garamond" panose="02020404030301010803" pitchFamily="18" charset="0"/>
            </a:endParaRPr>
          </a:p>
          <a:p>
            <a:endParaRPr lang="tr-TR" altLang="tr-TR" sz="2400" b="1" dirty="0" smtClean="0">
              <a:solidFill>
                <a:schemeClr val="tx1"/>
              </a:solidFill>
              <a:effectLst/>
              <a:latin typeface="Garamond" panose="02020404030301010803" pitchFamily="18" charset="0"/>
            </a:endParaRPr>
          </a:p>
          <a:p>
            <a:endParaRPr lang="tr-TR" altLang="tr-TR" sz="2400" b="1" dirty="0" smtClean="0">
              <a:solidFill>
                <a:schemeClr val="tx1"/>
              </a:solidFill>
              <a:effectLst/>
              <a:latin typeface="Garamond" panose="02020404030301010803" pitchFamily="18" charset="0"/>
            </a:endParaRPr>
          </a:p>
        </p:txBody>
      </p:sp>
      <p:sp>
        <p:nvSpPr>
          <p:cNvPr id="14339"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82BC1A67-D045-4723-923F-2DEBE55E483B}" type="slidenum">
              <a:rPr lang="tr-TR" altLang="tr-TR" sz="1200" b="0">
                <a:latin typeface="Arial" charset="0"/>
              </a:rPr>
              <a:pPr algn="r" eaLnBrk="1" hangingPunct="1">
                <a:spcBef>
                  <a:spcPct val="0"/>
                </a:spcBef>
                <a:buClrTx/>
                <a:buSzTx/>
                <a:buFontTx/>
                <a:buNone/>
              </a:pPr>
              <a:t>13</a:t>
            </a:fld>
            <a:endParaRPr lang="tr-TR" altLang="tr-TR" sz="1200" b="0">
              <a:latin typeface="Arial" charset="0"/>
            </a:endParaRPr>
          </a:p>
        </p:txBody>
      </p:sp>
      <p:sp>
        <p:nvSpPr>
          <p:cNvPr id="14340"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F63D0B1F-A99A-4594-825A-2DDC57633BCD}" type="slidenum">
              <a:rPr lang="tr-TR" altLang="tr-TR" sz="1200" b="0">
                <a:latin typeface="Arial" charset="0"/>
              </a:rPr>
              <a:pPr algn="r" eaLnBrk="1" hangingPunct="1">
                <a:spcBef>
                  <a:spcPct val="0"/>
                </a:spcBef>
                <a:buClrTx/>
                <a:buSzTx/>
                <a:buFontTx/>
                <a:buNone/>
              </a:pPr>
              <a:t>13</a:t>
            </a:fld>
            <a:endParaRPr lang="tr-TR" altLang="tr-TR" sz="1200" b="0">
              <a:latin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 4"/>
          <p:cNvGraphicFramePr/>
          <p:nvPr>
            <p:extLst>
              <p:ext uri="{D42A27DB-BD31-4B8C-83A1-F6EECF244321}">
                <p14:modId xmlns:p14="http://schemas.microsoft.com/office/powerpoint/2010/main" val="1082768715"/>
              </p:ext>
            </p:extLst>
          </p:nvPr>
        </p:nvGraphicFramePr>
        <p:xfrm>
          <a:off x="1043608" y="836712"/>
          <a:ext cx="6480720"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14</a:t>
            </a:fld>
            <a:endParaRPr lang="en-US" altLang="tr-TR" sz="1200" b="0" dirty="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Dikdörtgen 3"/>
          <p:cNvSpPr>
            <a:spLocks noChangeArrowheads="1"/>
          </p:cNvSpPr>
          <p:nvPr/>
        </p:nvSpPr>
        <p:spPr bwMode="auto">
          <a:xfrm>
            <a:off x="1116013" y="1844675"/>
            <a:ext cx="6911975"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eaLnBrk="1" hangingPunct="1">
              <a:spcBef>
                <a:spcPct val="0"/>
              </a:spcBef>
              <a:buClrTx/>
              <a:buSzTx/>
              <a:buFontTx/>
              <a:buNone/>
            </a:pPr>
            <a:r>
              <a:rPr lang="en-US" altLang="tr-TR" sz="2400" dirty="0"/>
              <a:t>On the other hand, the flexural strength of the </a:t>
            </a:r>
            <a:r>
              <a:rPr lang="en-US" altLang="tr-TR" sz="2400" dirty="0" err="1"/>
              <a:t>uneroded</a:t>
            </a:r>
            <a:r>
              <a:rPr lang="en-US" altLang="tr-TR" sz="2400" dirty="0"/>
              <a:t> composites showed a slight </a:t>
            </a:r>
            <a:r>
              <a:rPr lang="en-US" altLang="tr-TR" sz="2400" dirty="0" smtClean="0"/>
              <a:t>enhancement </a:t>
            </a:r>
            <a:r>
              <a:rPr lang="en-US" altLang="tr-TR" sz="2400" dirty="0"/>
              <a:t>only up to the</a:t>
            </a:r>
            <a:r>
              <a:rPr lang="tr-TR" altLang="tr-TR" sz="2400" dirty="0"/>
              <a:t> </a:t>
            </a:r>
            <a:r>
              <a:rPr lang="en-US" altLang="tr-TR" sz="2400" dirty="0" smtClean="0"/>
              <a:t>1</a:t>
            </a:r>
            <a:r>
              <a:rPr lang="tr-TR" altLang="tr-TR" sz="2400" dirty="0" smtClean="0"/>
              <a:t>5 </a:t>
            </a:r>
            <a:r>
              <a:rPr lang="en-US" altLang="tr-TR" sz="2400" dirty="0" err="1" smtClean="0"/>
              <a:t>wt</a:t>
            </a:r>
            <a:r>
              <a:rPr lang="en-US" altLang="tr-TR" sz="2400" dirty="0"/>
              <a:t>% </a:t>
            </a:r>
            <a:r>
              <a:rPr lang="tr-TR" altLang="tr-TR" sz="2400" dirty="0"/>
              <a:t> </a:t>
            </a:r>
            <a:r>
              <a:rPr lang="en-US" altLang="tr-TR" sz="2400" dirty="0"/>
              <a:t>particle concentration as shown in figure 2. </a:t>
            </a:r>
            <a:endParaRPr lang="tr-TR" altLang="tr-TR" sz="2400" dirty="0"/>
          </a:p>
          <a:p>
            <a:pPr eaLnBrk="1" hangingPunct="1">
              <a:spcBef>
                <a:spcPct val="0"/>
              </a:spcBef>
              <a:buClrTx/>
              <a:buSzTx/>
              <a:buFontTx/>
              <a:buNone/>
            </a:pPr>
            <a:endParaRPr lang="tr-TR" altLang="tr-TR" sz="2400" dirty="0"/>
          </a:p>
        </p:txBody>
      </p:sp>
      <p:sp>
        <p:nvSpPr>
          <p:cNvPr id="4"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15</a:t>
            </a:fld>
            <a:endParaRPr lang="en-US" altLang="tr-TR" sz="1200" b="0" dirty="0">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 4"/>
          <p:cNvGraphicFramePr/>
          <p:nvPr>
            <p:extLst>
              <p:ext uri="{D42A27DB-BD31-4B8C-83A1-F6EECF244321}">
                <p14:modId xmlns:p14="http://schemas.microsoft.com/office/powerpoint/2010/main" val="2754642443"/>
              </p:ext>
            </p:extLst>
          </p:nvPr>
        </p:nvGraphicFramePr>
        <p:xfrm>
          <a:off x="1403648" y="1196752"/>
          <a:ext cx="6192688"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16</a:t>
            </a:fld>
            <a:endParaRPr lang="en-US" altLang="tr-TR" sz="1200" b="0" dirty="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Dikdörtgen 3"/>
          <p:cNvSpPr>
            <a:spLocks noChangeArrowheads="1"/>
          </p:cNvSpPr>
          <p:nvPr/>
        </p:nvSpPr>
        <p:spPr bwMode="auto">
          <a:xfrm>
            <a:off x="827584" y="1557337"/>
            <a:ext cx="705643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eaLnBrk="1" hangingPunct="1">
              <a:spcBef>
                <a:spcPct val="0"/>
              </a:spcBef>
              <a:buClrTx/>
              <a:buSzTx/>
              <a:buFontTx/>
              <a:buNone/>
            </a:pPr>
            <a:r>
              <a:rPr lang="en-US" altLang="tr-TR" sz="2400" dirty="0"/>
              <a:t>We measured the impact velocity of erodent particles by the double disc method.  Our results show that the erosion rates </a:t>
            </a:r>
            <a:r>
              <a:rPr lang="en-US" altLang="tr-TR" sz="2400" dirty="0" smtClean="0"/>
              <a:t>of</a:t>
            </a:r>
            <a:r>
              <a:rPr lang="tr-TR" altLang="tr-TR" sz="2400" dirty="0" smtClean="0"/>
              <a:t> </a:t>
            </a:r>
            <a:r>
              <a:rPr lang="en-US" altLang="tr-TR" sz="2400" dirty="0" smtClean="0"/>
              <a:t>TiO</a:t>
            </a:r>
            <a:r>
              <a:rPr lang="en-US" altLang="tr-TR" sz="2400" baseline="-25000" dirty="0" smtClean="0"/>
              <a:t>2</a:t>
            </a:r>
            <a:r>
              <a:rPr lang="en-US" altLang="tr-TR" sz="2400" dirty="0" smtClean="0"/>
              <a:t>-reinforced </a:t>
            </a:r>
            <a:r>
              <a:rPr lang="en-US" altLang="tr-TR" sz="2400" dirty="0"/>
              <a:t>PEI composite samples at both 30</a:t>
            </a:r>
            <a:r>
              <a:rPr lang="en-US" altLang="tr-TR" sz="2400" baseline="30000" dirty="0"/>
              <a:t>0</a:t>
            </a:r>
            <a:r>
              <a:rPr lang="en-US" altLang="tr-TR" sz="2400" dirty="0"/>
              <a:t> and </a:t>
            </a:r>
            <a:r>
              <a:rPr lang="en-US" altLang="tr-TR" sz="2400" dirty="0" smtClean="0"/>
              <a:t>90</a:t>
            </a:r>
            <a:r>
              <a:rPr lang="en-US" altLang="tr-TR" sz="2400" baseline="30000" dirty="0" smtClean="0"/>
              <a:t>0</a:t>
            </a:r>
            <a:r>
              <a:rPr lang="en-US" altLang="tr-TR" sz="2400" dirty="0" smtClean="0"/>
              <a:t> </a:t>
            </a:r>
            <a:r>
              <a:rPr lang="en-US" altLang="tr-TR" sz="2400" dirty="0"/>
              <a:t>impingement </a:t>
            </a:r>
            <a:r>
              <a:rPr lang="en-US" altLang="tr-TR" sz="2400" dirty="0" smtClean="0"/>
              <a:t>angles</a:t>
            </a:r>
            <a:r>
              <a:rPr lang="tr-TR" altLang="tr-TR" sz="2400" dirty="0" smtClean="0"/>
              <a:t>.</a:t>
            </a:r>
            <a:r>
              <a:rPr lang="en-US" altLang="tr-TR" sz="2400" dirty="0" smtClean="0"/>
              <a:t> </a:t>
            </a:r>
            <a:r>
              <a:rPr lang="tr-TR" altLang="tr-TR" sz="2400" dirty="0" err="1" smtClean="0"/>
              <a:t>Erosion</a:t>
            </a:r>
            <a:r>
              <a:rPr lang="tr-TR" altLang="tr-TR" sz="2400" dirty="0" smtClean="0"/>
              <a:t> </a:t>
            </a:r>
            <a:r>
              <a:rPr lang="tr-TR" altLang="tr-TR" sz="2400" dirty="0" err="1" smtClean="0"/>
              <a:t>rates</a:t>
            </a:r>
            <a:r>
              <a:rPr lang="tr-TR" altLang="tr-TR" sz="2400" dirty="0" smtClean="0"/>
              <a:t> </a:t>
            </a:r>
            <a:r>
              <a:rPr lang="en-US" altLang="tr-TR" sz="2400" dirty="0" smtClean="0"/>
              <a:t>increase </a:t>
            </a:r>
            <a:r>
              <a:rPr lang="en-US" altLang="tr-TR" sz="2400" dirty="0"/>
              <a:t>with increasing TiO</a:t>
            </a:r>
            <a:r>
              <a:rPr lang="en-US" altLang="tr-TR" sz="2400" baseline="-25000" dirty="0"/>
              <a:t>2</a:t>
            </a:r>
            <a:r>
              <a:rPr lang="en-US" altLang="tr-TR" sz="2400" dirty="0"/>
              <a:t> concentration .The results have been dotted </a:t>
            </a:r>
            <a:r>
              <a:rPr lang="en-US" altLang="tr-TR" sz="2400" dirty="0" smtClean="0"/>
              <a:t>in</a:t>
            </a:r>
            <a:endParaRPr lang="tr-TR" altLang="tr-TR" sz="2400" dirty="0" smtClean="0"/>
          </a:p>
          <a:p>
            <a:pPr eaLnBrk="1" hangingPunct="1">
              <a:spcBef>
                <a:spcPct val="0"/>
              </a:spcBef>
              <a:buClrTx/>
              <a:buSzTx/>
              <a:buFontTx/>
              <a:buNone/>
            </a:pPr>
            <a:r>
              <a:rPr lang="en-US" altLang="tr-TR" sz="2400" dirty="0" smtClean="0"/>
              <a:t> </a:t>
            </a:r>
            <a:r>
              <a:rPr lang="en-US" altLang="tr-TR" sz="2400" dirty="0"/>
              <a:t>figure 3.</a:t>
            </a:r>
            <a:endParaRPr lang="tr-TR" altLang="tr-TR" sz="2400" dirty="0"/>
          </a:p>
        </p:txBody>
      </p:sp>
      <p:sp>
        <p:nvSpPr>
          <p:cNvPr id="4"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17</a:t>
            </a:fld>
            <a:endParaRPr lang="en-US" altLang="tr-TR" sz="1200" b="0" dirty="0">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2928156187"/>
              </p:ext>
            </p:extLst>
          </p:nvPr>
        </p:nvGraphicFramePr>
        <p:xfrm>
          <a:off x="1259632" y="980728"/>
          <a:ext cx="6192688" cy="4824536"/>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18</a:t>
            </a:fld>
            <a:endParaRPr lang="en-US" altLang="tr-TR" sz="1200" b="0" dirty="0">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1" name="Rectangle 3"/>
          <p:cNvSpPr>
            <a:spLocks noGrp="1" noChangeArrowheads="1"/>
          </p:cNvSpPr>
          <p:nvPr>
            <p:ph type="body" idx="4294967295"/>
          </p:nvPr>
        </p:nvSpPr>
        <p:spPr>
          <a:xfrm>
            <a:off x="0" y="1295400"/>
            <a:ext cx="8305800" cy="5105400"/>
          </a:xfrm>
        </p:spPr>
        <p:txBody>
          <a:bodyPr>
            <a:normAutofit/>
          </a:bodyPr>
          <a:lstStyle/>
          <a:p>
            <a:pPr>
              <a:defRPr/>
            </a:pPr>
            <a:r>
              <a:rPr lang="en-US" sz="2400" b="1" dirty="0" smtClean="0">
                <a:solidFill>
                  <a:schemeClr val="tx1"/>
                </a:solidFill>
                <a:latin typeface="Garamond" panose="02020404030301010803" pitchFamily="18" charset="0"/>
              </a:rPr>
              <a:t>	</a:t>
            </a:r>
            <a:r>
              <a:rPr lang="en-US" sz="2400" b="1" dirty="0">
                <a:solidFill>
                  <a:schemeClr val="tx1"/>
                </a:solidFill>
                <a:effectLst/>
                <a:latin typeface="Garamond" panose="02020404030301010803" pitchFamily="18" charset="0"/>
              </a:rPr>
              <a:t> We can therefore say that TiO</a:t>
            </a:r>
            <a:r>
              <a:rPr lang="en-US" sz="2400" b="1" baseline="-25000" dirty="0">
                <a:solidFill>
                  <a:schemeClr val="tx1"/>
                </a:solidFill>
                <a:effectLst/>
                <a:latin typeface="Garamond" panose="02020404030301010803" pitchFamily="18" charset="0"/>
              </a:rPr>
              <a:t>2</a:t>
            </a:r>
            <a:r>
              <a:rPr lang="en-US" sz="2400" b="1" dirty="0">
                <a:solidFill>
                  <a:schemeClr val="tx1"/>
                </a:solidFill>
                <a:effectLst/>
                <a:latin typeface="Garamond" panose="02020404030301010803" pitchFamily="18" charset="0"/>
              </a:rPr>
              <a:t> reinforcement causes a decrease in the erosion resistance of the composite.</a:t>
            </a:r>
            <a:endParaRPr lang="tr-TR" sz="2400" b="1" dirty="0">
              <a:solidFill>
                <a:schemeClr val="tx1"/>
              </a:solidFill>
              <a:effectLst/>
              <a:latin typeface="Garamond" panose="02020404030301010803" pitchFamily="18" charset="0"/>
            </a:endParaRPr>
          </a:p>
          <a:p>
            <a:pPr>
              <a:defRPr/>
            </a:pPr>
            <a:r>
              <a:rPr lang="en-US" sz="2400" b="1" dirty="0" smtClean="0">
                <a:solidFill>
                  <a:schemeClr val="tx1"/>
                </a:solidFill>
                <a:effectLst/>
                <a:latin typeface="Garamond" panose="02020404030301010803" pitchFamily="18" charset="0"/>
              </a:rPr>
              <a:t> </a:t>
            </a:r>
            <a:endParaRPr lang="tr-TR" sz="2400" b="1" dirty="0">
              <a:solidFill>
                <a:schemeClr val="tx1"/>
              </a:solidFill>
              <a:effectLst/>
              <a:latin typeface="Garamond" panose="02020404030301010803" pitchFamily="18" charset="0"/>
            </a:endParaRPr>
          </a:p>
          <a:p>
            <a:pPr>
              <a:defRPr/>
            </a:pPr>
            <a:r>
              <a:rPr lang="en-US" sz="2400" b="1" dirty="0" smtClean="0">
                <a:solidFill>
                  <a:schemeClr val="tx1"/>
                </a:solidFill>
                <a:effectLst/>
                <a:latin typeface="Garamond" panose="02020404030301010803" pitchFamily="18" charset="0"/>
              </a:rPr>
              <a:t>The flexural </a:t>
            </a:r>
            <a:r>
              <a:rPr lang="en-US" sz="2400" b="1" dirty="0">
                <a:solidFill>
                  <a:schemeClr val="tx1"/>
                </a:solidFill>
                <a:effectLst/>
                <a:latin typeface="Garamond" panose="02020404030301010803" pitchFamily="18" charset="0"/>
              </a:rPr>
              <a:t>properties of the PEI composites after undergoing erosion has been investigated .</a:t>
            </a:r>
            <a:endParaRPr lang="en-US" sz="2400" b="1" dirty="0" smtClean="0">
              <a:solidFill>
                <a:schemeClr val="tx1"/>
              </a:solidFill>
              <a:latin typeface="Garamond" panose="02020404030301010803" pitchFamily="18" charset="0"/>
            </a:endParaRPr>
          </a:p>
        </p:txBody>
      </p:sp>
      <p:sp>
        <p:nvSpPr>
          <p:cNvPr id="20483"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0070DC04-AC07-49AE-9264-82D39A2468D4}" type="slidenum">
              <a:rPr lang="tr-TR" altLang="tr-TR" sz="1200" b="0">
                <a:latin typeface="Arial" charset="0"/>
              </a:rPr>
              <a:pPr algn="r" eaLnBrk="1" hangingPunct="1">
                <a:spcBef>
                  <a:spcPct val="0"/>
                </a:spcBef>
                <a:buClrTx/>
                <a:buSzTx/>
                <a:buFontTx/>
                <a:buNone/>
              </a:pPr>
              <a:t>19</a:t>
            </a:fld>
            <a:endParaRPr lang="tr-TR" altLang="tr-TR" sz="1200" b="0">
              <a:latin typeface="Arial" charset="0"/>
            </a:endParaRPr>
          </a:p>
        </p:txBody>
      </p:sp>
      <p:sp>
        <p:nvSpPr>
          <p:cNvPr id="20484"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49798B34-28F2-4828-AC3F-DDB1DA3BC34E}" type="slidenum">
              <a:rPr lang="tr-TR" altLang="tr-TR" sz="1200" b="0">
                <a:latin typeface="Arial" charset="0"/>
              </a:rPr>
              <a:pPr algn="r" eaLnBrk="1" hangingPunct="1">
                <a:spcBef>
                  <a:spcPct val="0"/>
                </a:spcBef>
                <a:buClrTx/>
                <a:buSzTx/>
                <a:buFontTx/>
                <a:buNone/>
              </a:pPr>
              <a:t>19</a:t>
            </a:fld>
            <a:endParaRPr lang="tr-TR" altLang="tr-TR" sz="1200" b="0">
              <a:latin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58175" cy="1143000"/>
          </a:xfrm>
          <a:solidFill>
            <a:schemeClr val="tx2"/>
          </a:solidFill>
        </p:spPr>
        <p:txBody>
          <a:bodyPr>
            <a:normAutofit/>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457200" y="1571625"/>
            <a:ext cx="8229600" cy="4483100"/>
          </a:xfrm>
          <a:solidFill>
            <a:schemeClr val="tx2"/>
          </a:solidFill>
          <a:ln>
            <a:solidFill>
              <a:schemeClr val="accent1"/>
            </a:solidFill>
          </a:ln>
        </p:spPr>
        <p:txBody>
          <a:bodyPr>
            <a:normAutofit/>
          </a:bodyPr>
          <a:lstStyle/>
          <a:p>
            <a:pPr eaLnBrk="1" hangingPunct="1">
              <a:buFont typeface="Arial" charset="0"/>
              <a:buNone/>
              <a:defRPr/>
            </a:pPr>
            <a:r>
              <a:rPr lang="en-US" sz="2000" b="1" dirty="0" smtClean="0">
                <a:solidFill>
                  <a:schemeClr val="bg2">
                    <a:lumMod val="50000"/>
                  </a:schemeClr>
                </a:solidFill>
                <a:latin typeface="+mj-lt"/>
              </a:rPr>
              <a:t>     </a:t>
            </a:r>
            <a:r>
              <a:rPr lang="en-US" sz="2000" b="1" dirty="0">
                <a:solidFill>
                  <a:schemeClr val="bg2">
                    <a:lumMod val="50000"/>
                  </a:schemeClr>
                </a:solidFill>
              </a:rPr>
              <a:t>OMICS Group International is a pioneer and leading science event organizer, which publishes around 400 open access journals and conducts over 300 Medical, Clinical, Engineering, Life Sciences, Pharma scientific conferences all over the globe annually with the support of more than 1000 scientific associations and 30,000 editorial board members and 3.5 million followers to its credit.</a:t>
            </a:r>
            <a:br>
              <a:rPr lang="en-US" sz="2000" b="1" dirty="0">
                <a:solidFill>
                  <a:schemeClr val="bg2">
                    <a:lumMod val="50000"/>
                  </a:schemeClr>
                </a:solidFill>
              </a:rPr>
            </a:br>
            <a:endParaRPr lang="en-US" sz="2000" b="1" dirty="0">
              <a:solidFill>
                <a:schemeClr val="bg2">
                  <a:lumMod val="50000"/>
                </a:schemeClr>
              </a:solidFill>
            </a:endParaRPr>
          </a:p>
          <a:p>
            <a:pPr algn="just" eaLnBrk="1" hangingPunct="1">
              <a:buFont typeface="Arial" charset="0"/>
              <a:buNone/>
              <a:defRPr/>
            </a:pPr>
            <a:r>
              <a:rPr lang="en-US" sz="2000" b="1" dirty="0">
                <a:solidFill>
                  <a:schemeClr val="bg2">
                    <a:lumMod val="50000"/>
                  </a:schemeClr>
                </a:solidFill>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eaLnBrk="1" hangingPunct="1">
              <a:defRPr/>
            </a:pPr>
            <a:endParaRPr lang="en-US" b="1" dirty="0">
              <a:solidFill>
                <a:schemeClr val="bg2">
                  <a:lumMod val="50000"/>
                </a:schemeClr>
              </a:solidFill>
            </a:endParaRPr>
          </a:p>
        </p:txBody>
      </p:sp>
      <p:pic>
        <p:nvPicPr>
          <p:cNvPr id="819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0"/>
            <a:ext cx="213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8152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sz="quarter" idx="13"/>
          </p:nvPr>
        </p:nvSpPr>
        <p:spPr>
          <a:xfrm>
            <a:off x="971600" y="1124744"/>
            <a:ext cx="6400800" cy="34747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en-US" altLang="tr-TR" sz="2400" b="1" dirty="0" smtClean="0">
                <a:solidFill>
                  <a:schemeClr val="tx1"/>
                </a:solidFill>
                <a:effectLst/>
                <a:latin typeface="Garamond" panose="02020404030301010803" pitchFamily="18" charset="0"/>
              </a:rPr>
              <a:t>We can see that the flexural modulus of PEI composites eroded by solid particles at a 90</a:t>
            </a:r>
            <a:r>
              <a:rPr lang="en-US" altLang="tr-TR" sz="2400" b="1" baseline="30000" dirty="0" smtClean="0">
                <a:solidFill>
                  <a:schemeClr val="tx1"/>
                </a:solidFill>
                <a:effectLst/>
                <a:latin typeface="Garamond" panose="02020404030301010803" pitchFamily="18" charset="0"/>
              </a:rPr>
              <a:t>0</a:t>
            </a:r>
            <a:r>
              <a:rPr lang="en-US" altLang="tr-TR" sz="2400" b="1" dirty="0" smtClean="0">
                <a:solidFill>
                  <a:schemeClr val="tx1"/>
                </a:solidFill>
                <a:effectLst/>
                <a:latin typeface="Garamond" panose="02020404030301010803" pitchFamily="18" charset="0"/>
              </a:rPr>
              <a:t> impingement angle was higher than that of the composites eroded at a 30</a:t>
            </a:r>
            <a:r>
              <a:rPr lang="en-US" altLang="tr-TR" sz="2400" b="1" baseline="30000" dirty="0" smtClean="0">
                <a:solidFill>
                  <a:schemeClr val="tx1"/>
                </a:solidFill>
                <a:effectLst/>
                <a:latin typeface="Garamond" panose="02020404030301010803" pitchFamily="18" charset="0"/>
              </a:rPr>
              <a:t>0</a:t>
            </a:r>
            <a:r>
              <a:rPr lang="tr-TR" altLang="tr-TR" sz="2400" b="1" baseline="30000" dirty="0" smtClean="0">
                <a:solidFill>
                  <a:schemeClr val="tx1"/>
                </a:solidFill>
                <a:effectLst/>
                <a:latin typeface="Garamond" panose="02020404030301010803" pitchFamily="18" charset="0"/>
              </a:rPr>
              <a:t> </a:t>
            </a:r>
            <a:r>
              <a:rPr lang="en-US" altLang="tr-TR" sz="2400" b="1" dirty="0" smtClean="0">
                <a:solidFill>
                  <a:schemeClr val="tx1"/>
                </a:solidFill>
                <a:effectLst/>
                <a:latin typeface="Garamond" panose="02020404030301010803" pitchFamily="18" charset="0"/>
              </a:rPr>
              <a:t>impingement angle, but also higher than that of the </a:t>
            </a:r>
            <a:r>
              <a:rPr lang="en-US" altLang="tr-TR" sz="2400" b="1" dirty="0" err="1" smtClean="0">
                <a:solidFill>
                  <a:schemeClr val="tx1"/>
                </a:solidFill>
                <a:effectLst/>
                <a:latin typeface="Garamond" panose="02020404030301010803" pitchFamily="18" charset="0"/>
              </a:rPr>
              <a:t>uneroded</a:t>
            </a:r>
            <a:r>
              <a:rPr lang="en-US" altLang="tr-TR" sz="2400" b="1" dirty="0" smtClean="0">
                <a:solidFill>
                  <a:schemeClr val="tx1"/>
                </a:solidFill>
                <a:effectLst/>
                <a:latin typeface="Garamond" panose="02020404030301010803" pitchFamily="18" charset="0"/>
              </a:rPr>
              <a:t> ones.</a:t>
            </a:r>
            <a:endParaRPr lang="tr-TR" altLang="tr-TR" sz="2400" b="1" dirty="0" smtClean="0">
              <a:solidFill>
                <a:schemeClr val="tx1"/>
              </a:solidFill>
              <a:effectLst/>
              <a:latin typeface="Garamond" panose="02020404030301010803" pitchFamily="18" charset="0"/>
            </a:endParaRPr>
          </a:p>
          <a:p>
            <a:r>
              <a:rPr lang="en-US" altLang="tr-TR" sz="2400" b="1" dirty="0" smtClean="0">
                <a:solidFill>
                  <a:schemeClr val="tx1"/>
                </a:solidFill>
                <a:effectLst/>
                <a:latin typeface="Garamond" panose="02020404030301010803" pitchFamily="18" charset="0"/>
              </a:rPr>
              <a:t>This results have been shown in the figure 4. This confirms the observations reported in the literatures that solid particle </a:t>
            </a:r>
            <a:r>
              <a:rPr lang="en-US" altLang="tr-TR" sz="2400" b="1" dirty="0" err="1" smtClean="0">
                <a:solidFill>
                  <a:schemeClr val="tx1"/>
                </a:solidFill>
                <a:effectLst/>
                <a:latin typeface="Garamond" panose="02020404030301010803" pitchFamily="18" charset="0"/>
              </a:rPr>
              <a:t>erodents</a:t>
            </a:r>
            <a:r>
              <a:rPr lang="en-US" altLang="tr-TR" sz="2400" b="1" dirty="0" smtClean="0">
                <a:solidFill>
                  <a:schemeClr val="tx1"/>
                </a:solidFill>
                <a:effectLst/>
                <a:latin typeface="Garamond" panose="02020404030301010803" pitchFamily="18" charset="0"/>
              </a:rPr>
              <a:t> striking the surface at a 90</a:t>
            </a:r>
            <a:r>
              <a:rPr lang="en-US" altLang="tr-TR" sz="2400" b="1" baseline="30000" dirty="0" smtClean="0">
                <a:solidFill>
                  <a:schemeClr val="tx1"/>
                </a:solidFill>
                <a:effectLst/>
                <a:latin typeface="Garamond" panose="02020404030301010803" pitchFamily="18" charset="0"/>
              </a:rPr>
              <a:t>0</a:t>
            </a:r>
            <a:r>
              <a:rPr lang="en-US" altLang="tr-TR" sz="2400" b="1" dirty="0" smtClean="0">
                <a:solidFill>
                  <a:schemeClr val="tx1"/>
                </a:solidFill>
                <a:effectLst/>
                <a:latin typeface="Garamond" panose="02020404030301010803" pitchFamily="18" charset="0"/>
              </a:rPr>
              <a:t> impingement angle tend to harden the surface. </a:t>
            </a:r>
            <a:endParaRPr lang="tr-TR" altLang="tr-TR" sz="2400" b="1" dirty="0" smtClean="0">
              <a:solidFill>
                <a:schemeClr val="tx1"/>
              </a:solidFill>
              <a:effectLst/>
              <a:latin typeface="Garamond" panose="02020404030301010803" pitchFamily="18" charset="0"/>
            </a:endParaRPr>
          </a:p>
          <a:p>
            <a:pPr marL="45720" indent="0">
              <a:buNone/>
            </a:pPr>
            <a:r>
              <a:rPr lang="en-US" altLang="tr-TR" sz="2400" b="1" dirty="0" smtClean="0">
                <a:solidFill>
                  <a:schemeClr val="tx1"/>
                </a:solidFill>
                <a:effectLst/>
                <a:latin typeface="Garamond" panose="02020404030301010803" pitchFamily="18" charset="0"/>
              </a:rPr>
              <a:t> </a:t>
            </a:r>
            <a:endParaRPr lang="tr-TR" altLang="tr-TR" sz="2400" b="1" dirty="0" smtClean="0">
              <a:solidFill>
                <a:schemeClr val="tx1"/>
              </a:solidFill>
              <a:effectLst/>
              <a:latin typeface="Garamond" panose="02020404030301010803" pitchFamily="18" charset="0"/>
            </a:endParaRPr>
          </a:p>
          <a:p>
            <a:endParaRPr lang="en-US" altLang="tr-TR" sz="2400" b="1" dirty="0" smtClean="0">
              <a:solidFill>
                <a:schemeClr val="tx1"/>
              </a:solidFill>
              <a:effectLst/>
              <a:latin typeface="Garamond" panose="02020404030301010803" pitchFamily="18" charset="0"/>
            </a:endParaRPr>
          </a:p>
        </p:txBody>
      </p:sp>
      <p:sp>
        <p:nvSpPr>
          <p:cNvPr id="4"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20</a:t>
            </a:fld>
            <a:endParaRPr lang="en-US" altLang="tr-TR" sz="1200" b="0" dirty="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21</a:t>
            </a:fld>
            <a:endParaRPr lang="en-US" altLang="tr-TR" sz="1200" b="0" dirty="0">
              <a:latin typeface="Arial" charset="0"/>
            </a:endParaRPr>
          </a:p>
        </p:txBody>
      </p:sp>
      <p:graphicFrame>
        <p:nvGraphicFramePr>
          <p:cNvPr id="6" name="Grafik 5"/>
          <p:cNvGraphicFramePr/>
          <p:nvPr>
            <p:extLst>
              <p:ext uri="{D42A27DB-BD31-4B8C-83A1-F6EECF244321}">
                <p14:modId xmlns:p14="http://schemas.microsoft.com/office/powerpoint/2010/main" val="1778504050"/>
              </p:ext>
            </p:extLst>
          </p:nvPr>
        </p:nvGraphicFramePr>
        <p:xfrm>
          <a:off x="1475656" y="764704"/>
          <a:ext cx="5904656" cy="4035896"/>
        </p:xfrm>
        <a:graphic>
          <a:graphicData uri="http://schemas.openxmlformats.org/drawingml/2006/chart">
            <c:chart xmlns:c="http://schemas.openxmlformats.org/drawingml/2006/chart" xmlns:r="http://schemas.openxmlformats.org/officeDocument/2006/relationships" r:id="rId2"/>
          </a:graphicData>
        </a:graphic>
      </p:graphicFrame>
      <p:sp>
        <p:nvSpPr>
          <p:cNvPr id="7" name="Metin Kutusu 2"/>
          <p:cNvSpPr txBox="1">
            <a:spLocks noChangeArrowheads="1"/>
          </p:cNvSpPr>
          <p:nvPr/>
        </p:nvSpPr>
        <p:spPr bwMode="auto">
          <a:xfrm>
            <a:off x="2267744" y="4653136"/>
            <a:ext cx="4088765" cy="40513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tr-TR" sz="1100" b="0" dirty="0" err="1">
                <a:effectLst/>
                <a:latin typeface="Calibri"/>
                <a:ea typeface="Calibri"/>
                <a:cs typeface="Times New Roman"/>
              </a:rPr>
              <a:t>Figure</a:t>
            </a:r>
            <a:r>
              <a:rPr lang="tr-TR" sz="1100" b="0" dirty="0">
                <a:effectLst/>
                <a:latin typeface="Calibri"/>
                <a:ea typeface="Calibri"/>
                <a:cs typeface="Times New Roman"/>
              </a:rPr>
              <a:t> 4. </a:t>
            </a:r>
            <a:r>
              <a:rPr lang="tr-TR" sz="1100" b="0" dirty="0" err="1">
                <a:effectLst/>
                <a:latin typeface="Calibri"/>
                <a:ea typeface="Calibri"/>
                <a:cs typeface="Times New Roman"/>
              </a:rPr>
              <a:t>Change</a:t>
            </a:r>
            <a:r>
              <a:rPr lang="tr-TR" sz="1100" b="0" dirty="0">
                <a:effectLst/>
                <a:latin typeface="Calibri"/>
                <a:ea typeface="Calibri"/>
                <a:cs typeface="Times New Roman"/>
              </a:rPr>
              <a:t> of </a:t>
            </a:r>
            <a:r>
              <a:rPr lang="tr-TR" sz="1100" b="0" dirty="0" err="1">
                <a:effectLst/>
                <a:latin typeface="Calibri"/>
                <a:ea typeface="Calibri"/>
                <a:cs typeface="Times New Roman"/>
              </a:rPr>
              <a:t>bending</a:t>
            </a:r>
            <a:r>
              <a:rPr lang="tr-TR" sz="1100" b="0" dirty="0">
                <a:effectLst/>
                <a:latin typeface="Calibri"/>
                <a:ea typeface="Calibri"/>
                <a:cs typeface="Times New Roman"/>
              </a:rPr>
              <a:t> </a:t>
            </a:r>
            <a:r>
              <a:rPr lang="tr-TR" sz="1100" b="0" dirty="0" err="1">
                <a:effectLst/>
                <a:latin typeface="Calibri"/>
                <a:ea typeface="Calibri"/>
                <a:cs typeface="Times New Roman"/>
              </a:rPr>
              <a:t>modulus</a:t>
            </a:r>
            <a:r>
              <a:rPr lang="tr-TR" sz="1100" b="0" dirty="0">
                <a:effectLst/>
                <a:latin typeface="Calibri"/>
                <a:ea typeface="Calibri"/>
                <a:cs typeface="Times New Roman"/>
              </a:rPr>
              <a:t> of </a:t>
            </a:r>
            <a:r>
              <a:rPr lang="tr-TR" sz="1100" b="0" dirty="0" err="1">
                <a:effectLst/>
                <a:latin typeface="Calibri"/>
                <a:ea typeface="Calibri"/>
                <a:cs typeface="Times New Roman"/>
              </a:rPr>
              <a:t>composite</a:t>
            </a:r>
            <a:r>
              <a:rPr lang="tr-TR" sz="1100" b="0" dirty="0">
                <a:effectLst/>
                <a:latin typeface="Calibri"/>
                <a:ea typeface="Calibri"/>
                <a:cs typeface="Times New Roman"/>
              </a:rPr>
              <a:t> </a:t>
            </a:r>
            <a:r>
              <a:rPr lang="tr-TR" sz="1100" b="0" dirty="0" err="1">
                <a:effectLst/>
                <a:latin typeface="Calibri"/>
                <a:ea typeface="Calibri"/>
                <a:cs typeface="Times New Roman"/>
              </a:rPr>
              <a:t>material</a:t>
            </a:r>
            <a:endParaRPr lang="tr-TR" sz="1100" b="0" dirty="0">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71600" y="1412776"/>
            <a:ext cx="6400800" cy="3474720"/>
          </a:xfrm>
        </p:spPr>
        <p:txBody>
          <a:bodyPr/>
          <a:lstStyle/>
          <a:p>
            <a:pPr>
              <a:defRPr/>
            </a:pPr>
            <a:r>
              <a:rPr lang="en-US" altLang="tr-TR" sz="2400" b="1" dirty="0" smtClean="0">
                <a:solidFill>
                  <a:schemeClr val="tx1"/>
                </a:solidFill>
                <a:effectLst/>
                <a:latin typeface="Garamond" panose="02020404030301010803" pitchFamily="18" charset="0"/>
              </a:rPr>
              <a:t>Also, as can be seen in Figure 5., the  flexural strength values for the eroded PEI composites follow a trend (peaking</a:t>
            </a:r>
            <a:r>
              <a:rPr lang="tr-TR" altLang="tr-TR" sz="2400" b="1" dirty="0" smtClean="0">
                <a:solidFill>
                  <a:schemeClr val="tx1"/>
                </a:solidFill>
                <a:effectLst/>
                <a:latin typeface="Garamond" panose="02020404030301010803" pitchFamily="18" charset="0"/>
              </a:rPr>
              <a:t> </a:t>
            </a:r>
            <a:r>
              <a:rPr lang="en-US" altLang="tr-TR" sz="2400" b="1" dirty="0" smtClean="0">
                <a:solidFill>
                  <a:schemeClr val="tx1"/>
                </a:solidFill>
                <a:effectLst/>
                <a:latin typeface="Garamond" panose="02020404030301010803" pitchFamily="18" charset="0"/>
              </a:rPr>
              <a:t>at </a:t>
            </a:r>
            <a:r>
              <a:rPr lang="tr-TR" altLang="tr-TR" sz="2400" b="1" dirty="0" smtClean="0">
                <a:solidFill>
                  <a:schemeClr val="tx1"/>
                </a:solidFill>
                <a:effectLst/>
                <a:latin typeface="Garamond" panose="02020404030301010803" pitchFamily="18" charset="0"/>
              </a:rPr>
              <a:t>2</a:t>
            </a:r>
            <a:r>
              <a:rPr lang="en-US" altLang="tr-TR" sz="2400" b="1" dirty="0" smtClean="0">
                <a:solidFill>
                  <a:schemeClr val="tx1"/>
                </a:solidFill>
                <a:effectLst/>
                <a:latin typeface="Garamond" panose="02020404030301010803" pitchFamily="18" charset="0"/>
              </a:rPr>
              <a:t>0wt%) similar to that of their </a:t>
            </a:r>
            <a:r>
              <a:rPr lang="en-US" altLang="tr-TR" sz="2400" b="1" dirty="0" err="1" smtClean="0">
                <a:solidFill>
                  <a:schemeClr val="tx1"/>
                </a:solidFill>
                <a:effectLst/>
                <a:latin typeface="Garamond" panose="02020404030301010803" pitchFamily="18" charset="0"/>
              </a:rPr>
              <a:t>uneroded</a:t>
            </a:r>
            <a:r>
              <a:rPr lang="en-US" altLang="tr-TR" sz="2400" b="1" dirty="0" smtClean="0">
                <a:solidFill>
                  <a:schemeClr val="tx1"/>
                </a:solidFill>
                <a:effectLst/>
                <a:latin typeface="Garamond" panose="02020404030301010803" pitchFamily="18" charset="0"/>
              </a:rPr>
              <a:t> counterparts. </a:t>
            </a:r>
            <a:endParaRPr lang="tr-TR" altLang="tr-TR" sz="2400" b="1" dirty="0" smtClean="0">
              <a:solidFill>
                <a:schemeClr val="tx1"/>
              </a:solidFill>
              <a:effectLst/>
              <a:latin typeface="Garamond" panose="02020404030301010803" pitchFamily="18" charset="0"/>
            </a:endParaRPr>
          </a:p>
          <a:p>
            <a:pPr>
              <a:defRPr/>
            </a:pPr>
            <a:r>
              <a:rPr lang="en-US" sz="2400" b="1" dirty="0">
                <a:solidFill>
                  <a:schemeClr val="tx1"/>
                </a:solidFill>
                <a:latin typeface="Garamond" panose="02020404030301010803" pitchFamily="18" charset="0"/>
              </a:rPr>
              <a:t>At higher loadings, in the range from</a:t>
            </a:r>
            <a:r>
              <a:rPr lang="tr-TR" sz="2400" b="1" dirty="0">
                <a:solidFill>
                  <a:schemeClr val="tx1"/>
                </a:solidFill>
                <a:latin typeface="Garamond" panose="02020404030301010803" pitchFamily="18" charset="0"/>
              </a:rPr>
              <a:t> </a:t>
            </a:r>
            <a:r>
              <a:rPr lang="en-US" sz="2400" b="1" dirty="0">
                <a:solidFill>
                  <a:schemeClr val="tx1"/>
                </a:solidFill>
                <a:latin typeface="Garamond" panose="02020404030301010803" pitchFamily="18" charset="0"/>
              </a:rPr>
              <a:t>1</a:t>
            </a:r>
            <a:r>
              <a:rPr lang="tr-TR" sz="2400" b="1" dirty="0">
                <a:solidFill>
                  <a:schemeClr val="tx1"/>
                </a:solidFill>
                <a:latin typeface="Garamond" panose="02020404030301010803" pitchFamily="18" charset="0"/>
              </a:rPr>
              <a:t>5</a:t>
            </a:r>
            <a:r>
              <a:rPr lang="en-US" sz="2400" b="1" dirty="0">
                <a:solidFill>
                  <a:schemeClr val="tx1"/>
                </a:solidFill>
                <a:latin typeface="Garamond" panose="02020404030301010803" pitchFamily="18" charset="0"/>
              </a:rPr>
              <a:t> to 30</a:t>
            </a:r>
            <a:r>
              <a:rPr lang="tr-TR" sz="2400" b="1" dirty="0">
                <a:solidFill>
                  <a:schemeClr val="tx1"/>
                </a:solidFill>
                <a:latin typeface="Garamond" panose="02020404030301010803" pitchFamily="18" charset="0"/>
              </a:rPr>
              <a:t> </a:t>
            </a:r>
            <a:r>
              <a:rPr lang="en-US" sz="2400" b="1" dirty="0" err="1">
                <a:solidFill>
                  <a:schemeClr val="tx1"/>
                </a:solidFill>
                <a:latin typeface="Garamond" panose="02020404030301010803" pitchFamily="18" charset="0"/>
              </a:rPr>
              <a:t>wt</a:t>
            </a:r>
            <a:r>
              <a:rPr lang="en-US" sz="2400" b="1" dirty="0">
                <a:solidFill>
                  <a:schemeClr val="tx1"/>
                </a:solidFill>
                <a:latin typeface="Garamond" panose="02020404030301010803" pitchFamily="18" charset="0"/>
              </a:rPr>
              <a:t>% TiO</a:t>
            </a:r>
            <a:r>
              <a:rPr lang="en-US" sz="2400" b="1" baseline="-25000" dirty="0">
                <a:solidFill>
                  <a:schemeClr val="tx1"/>
                </a:solidFill>
                <a:latin typeface="Garamond" panose="02020404030301010803" pitchFamily="18" charset="0"/>
              </a:rPr>
              <a:t>2</a:t>
            </a:r>
            <a:r>
              <a:rPr lang="en-US" sz="2400" b="1" dirty="0">
                <a:solidFill>
                  <a:schemeClr val="tx1"/>
                </a:solidFill>
                <a:latin typeface="Garamond" panose="02020404030301010803" pitchFamily="18" charset="0"/>
              </a:rPr>
              <a:t>, the </a:t>
            </a:r>
            <a:r>
              <a:rPr lang="tr-TR" sz="2400" b="1" dirty="0" err="1">
                <a:solidFill>
                  <a:schemeClr val="tx1"/>
                </a:solidFill>
                <a:latin typeface="Garamond" panose="02020404030301010803" pitchFamily="18" charset="0"/>
              </a:rPr>
              <a:t>composite</a:t>
            </a:r>
            <a:r>
              <a:rPr lang="tr-TR" sz="2400" b="1" dirty="0">
                <a:solidFill>
                  <a:schemeClr val="tx1"/>
                </a:solidFill>
                <a:latin typeface="Garamond" panose="02020404030301010803" pitchFamily="18" charset="0"/>
              </a:rPr>
              <a:t> </a:t>
            </a:r>
            <a:r>
              <a:rPr lang="tr-TR" sz="2400" b="1" dirty="0" err="1">
                <a:solidFill>
                  <a:schemeClr val="tx1"/>
                </a:solidFill>
                <a:latin typeface="Garamond" panose="02020404030301010803" pitchFamily="18" charset="0"/>
              </a:rPr>
              <a:t>material</a:t>
            </a:r>
            <a:r>
              <a:rPr lang="tr-TR" sz="2400" b="1" dirty="0">
                <a:solidFill>
                  <a:schemeClr val="tx1"/>
                </a:solidFill>
                <a:latin typeface="Garamond" panose="02020404030301010803" pitchFamily="18" charset="0"/>
              </a:rPr>
              <a:t>  </a:t>
            </a:r>
            <a:r>
              <a:rPr lang="tr-TR" sz="2400" b="1" dirty="0" err="1">
                <a:solidFill>
                  <a:schemeClr val="tx1"/>
                </a:solidFill>
                <a:latin typeface="Garamond" panose="02020404030301010803" pitchFamily="18" charset="0"/>
              </a:rPr>
              <a:t>showed</a:t>
            </a:r>
            <a:r>
              <a:rPr lang="tr-TR" sz="2400" b="1" dirty="0">
                <a:solidFill>
                  <a:schemeClr val="tx1"/>
                </a:solidFill>
                <a:latin typeface="Garamond" panose="02020404030301010803" pitchFamily="18" charset="0"/>
              </a:rPr>
              <a:t> </a:t>
            </a:r>
            <a:r>
              <a:rPr lang="tr-TR" sz="2400" b="1" dirty="0" err="1">
                <a:solidFill>
                  <a:schemeClr val="tx1"/>
                </a:solidFill>
                <a:latin typeface="Garamond" panose="02020404030301010803" pitchFamily="18" charset="0"/>
              </a:rPr>
              <a:t>to</a:t>
            </a:r>
            <a:r>
              <a:rPr lang="tr-TR" sz="2400" b="1" dirty="0">
                <a:solidFill>
                  <a:schemeClr val="tx1"/>
                </a:solidFill>
                <a:latin typeface="Garamond" panose="02020404030301010803" pitchFamily="18" charset="0"/>
              </a:rPr>
              <a:t> </a:t>
            </a:r>
            <a:r>
              <a:rPr lang="tr-TR" sz="2400" b="1" dirty="0" err="1">
                <a:solidFill>
                  <a:schemeClr val="tx1"/>
                </a:solidFill>
                <a:latin typeface="Garamond" panose="02020404030301010803" pitchFamily="18" charset="0"/>
              </a:rPr>
              <a:t>decrease</a:t>
            </a:r>
            <a:r>
              <a:rPr lang="tr-TR" sz="2400" b="1" dirty="0">
                <a:solidFill>
                  <a:schemeClr val="tx1"/>
                </a:solidFill>
                <a:latin typeface="Garamond" panose="02020404030301010803" pitchFamily="18" charset="0"/>
              </a:rPr>
              <a:t> of </a:t>
            </a:r>
            <a:r>
              <a:rPr lang="tr-TR" sz="2400" b="1" dirty="0" err="1">
                <a:solidFill>
                  <a:schemeClr val="tx1"/>
                </a:solidFill>
                <a:latin typeface="Garamond" panose="02020404030301010803" pitchFamily="18" charset="0"/>
              </a:rPr>
              <a:t>the</a:t>
            </a:r>
            <a:r>
              <a:rPr lang="tr-TR" sz="2400" b="1" dirty="0">
                <a:solidFill>
                  <a:schemeClr val="tx1"/>
                </a:solidFill>
                <a:latin typeface="Garamond" panose="02020404030301010803" pitchFamily="18" charset="0"/>
              </a:rPr>
              <a:t> </a:t>
            </a:r>
            <a:r>
              <a:rPr lang="tr-TR" sz="2400" b="1" dirty="0" err="1">
                <a:solidFill>
                  <a:schemeClr val="tx1"/>
                </a:solidFill>
                <a:latin typeface="Garamond" panose="02020404030301010803" pitchFamily="18" charset="0"/>
              </a:rPr>
              <a:t>fracture</a:t>
            </a:r>
            <a:r>
              <a:rPr lang="tr-TR" sz="2400" b="1" dirty="0">
                <a:solidFill>
                  <a:schemeClr val="tx1"/>
                </a:solidFill>
                <a:latin typeface="Garamond" panose="02020404030301010803" pitchFamily="18" charset="0"/>
              </a:rPr>
              <a:t> </a:t>
            </a:r>
            <a:r>
              <a:rPr lang="tr-TR" sz="2400" b="1" dirty="0" err="1">
                <a:solidFill>
                  <a:schemeClr val="tx1"/>
                </a:solidFill>
                <a:latin typeface="Garamond" panose="02020404030301010803" pitchFamily="18" charset="0"/>
              </a:rPr>
              <a:t>strength</a:t>
            </a:r>
            <a:r>
              <a:rPr lang="en-US" sz="2400" b="1" dirty="0">
                <a:solidFill>
                  <a:schemeClr val="tx1"/>
                </a:solidFill>
                <a:latin typeface="Garamond" panose="02020404030301010803" pitchFamily="18" charset="0"/>
              </a:rPr>
              <a:t> </a:t>
            </a:r>
            <a:r>
              <a:rPr lang="tr-TR" sz="2400" b="1" dirty="0">
                <a:solidFill>
                  <a:schemeClr val="tx1"/>
                </a:solidFill>
                <a:latin typeface="Garamond" panose="02020404030301010803" pitchFamily="18" charset="0"/>
              </a:rPr>
              <a:t>.</a:t>
            </a:r>
          </a:p>
          <a:p>
            <a:pPr>
              <a:defRPr/>
            </a:pPr>
            <a:endParaRPr lang="tr-TR" sz="2400" b="1" dirty="0">
              <a:solidFill>
                <a:schemeClr val="tx1"/>
              </a:solidFill>
              <a:latin typeface="Garamond" panose="02020404030301010803" pitchFamily="18" charset="0"/>
            </a:endParaRPr>
          </a:p>
        </p:txBody>
      </p:sp>
      <p:sp>
        <p:nvSpPr>
          <p:cNvPr id="4"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22</a:t>
            </a:fld>
            <a:endParaRPr lang="en-US" altLang="tr-TR" sz="1200" b="0" dirty="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23</a:t>
            </a:fld>
            <a:endParaRPr lang="en-US" altLang="tr-TR" sz="1200" b="0" dirty="0">
              <a:latin typeface="Arial" charset="0"/>
            </a:endParaRPr>
          </a:p>
        </p:txBody>
      </p:sp>
      <p:sp>
        <p:nvSpPr>
          <p:cNvPr id="7" name="Metin Kutusu 2"/>
          <p:cNvSpPr txBox="1">
            <a:spLocks noChangeArrowheads="1"/>
          </p:cNvSpPr>
          <p:nvPr/>
        </p:nvSpPr>
        <p:spPr bwMode="auto">
          <a:xfrm>
            <a:off x="2527617" y="4797152"/>
            <a:ext cx="4088765" cy="40513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tr-TR" sz="1100" b="0" dirty="0" err="1">
                <a:effectLst/>
                <a:latin typeface="Calibri"/>
                <a:ea typeface="Calibri"/>
                <a:cs typeface="Times New Roman"/>
              </a:rPr>
              <a:t>Figure</a:t>
            </a:r>
            <a:r>
              <a:rPr lang="tr-TR" sz="1100" b="0" dirty="0">
                <a:effectLst/>
                <a:latin typeface="Calibri"/>
                <a:ea typeface="Calibri"/>
                <a:cs typeface="Times New Roman"/>
              </a:rPr>
              <a:t> 5. </a:t>
            </a:r>
            <a:r>
              <a:rPr lang="tr-TR" sz="1100" b="0" dirty="0" err="1">
                <a:effectLst/>
                <a:latin typeface="Calibri"/>
                <a:ea typeface="Calibri"/>
                <a:cs typeface="Times New Roman"/>
              </a:rPr>
              <a:t>Change</a:t>
            </a:r>
            <a:r>
              <a:rPr lang="tr-TR" sz="1100" b="0" dirty="0">
                <a:effectLst/>
                <a:latin typeface="Calibri"/>
                <a:ea typeface="Calibri"/>
                <a:cs typeface="Times New Roman"/>
              </a:rPr>
              <a:t> of </a:t>
            </a:r>
            <a:r>
              <a:rPr lang="tr-TR" sz="1100" b="0" dirty="0" err="1">
                <a:effectLst/>
                <a:latin typeface="Calibri"/>
                <a:ea typeface="Calibri"/>
                <a:cs typeface="Times New Roman"/>
              </a:rPr>
              <a:t>fracture</a:t>
            </a:r>
            <a:r>
              <a:rPr lang="tr-TR" sz="1100" b="0" dirty="0">
                <a:effectLst/>
                <a:latin typeface="Calibri"/>
                <a:ea typeface="Calibri"/>
                <a:cs typeface="Times New Roman"/>
              </a:rPr>
              <a:t> </a:t>
            </a:r>
            <a:r>
              <a:rPr lang="tr-TR" sz="1100" b="0" dirty="0" err="1">
                <a:effectLst/>
                <a:latin typeface="Calibri"/>
                <a:ea typeface="Calibri"/>
                <a:cs typeface="Times New Roman"/>
              </a:rPr>
              <a:t>strength</a:t>
            </a:r>
            <a:r>
              <a:rPr lang="tr-TR" sz="1100" b="0" dirty="0">
                <a:effectLst/>
                <a:latin typeface="Calibri"/>
                <a:ea typeface="Calibri"/>
                <a:cs typeface="Times New Roman"/>
              </a:rPr>
              <a:t> of the </a:t>
            </a:r>
            <a:r>
              <a:rPr lang="tr-TR" sz="1100" b="0" dirty="0" err="1">
                <a:effectLst/>
                <a:latin typeface="Calibri"/>
                <a:ea typeface="Calibri"/>
                <a:cs typeface="Times New Roman"/>
              </a:rPr>
              <a:t>composite</a:t>
            </a:r>
            <a:r>
              <a:rPr lang="tr-TR" sz="1100" b="0" dirty="0">
                <a:effectLst/>
                <a:latin typeface="Calibri"/>
                <a:ea typeface="Calibri"/>
                <a:cs typeface="Times New Roman"/>
              </a:rPr>
              <a:t> </a:t>
            </a:r>
            <a:r>
              <a:rPr lang="tr-TR" sz="1100" b="0" dirty="0" err="1">
                <a:effectLst/>
                <a:latin typeface="Calibri"/>
                <a:ea typeface="Calibri"/>
                <a:cs typeface="Times New Roman"/>
              </a:rPr>
              <a:t>material</a:t>
            </a:r>
            <a:endParaRPr lang="tr-TR" sz="1100" b="0" dirty="0">
              <a:effectLst/>
              <a:latin typeface="Calibri"/>
              <a:ea typeface="Calibri"/>
              <a:cs typeface="Times New Roman"/>
            </a:endParaRPr>
          </a:p>
        </p:txBody>
      </p:sp>
      <p:graphicFrame>
        <p:nvGraphicFramePr>
          <p:cNvPr id="5" name="Grafik 4"/>
          <p:cNvGraphicFramePr/>
          <p:nvPr>
            <p:extLst>
              <p:ext uri="{D42A27DB-BD31-4B8C-83A1-F6EECF244321}">
                <p14:modId xmlns:p14="http://schemas.microsoft.com/office/powerpoint/2010/main" val="3183530850"/>
              </p:ext>
            </p:extLst>
          </p:nvPr>
        </p:nvGraphicFramePr>
        <p:xfrm>
          <a:off x="1583667" y="620688"/>
          <a:ext cx="5976664" cy="40358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750" y="274638"/>
            <a:ext cx="8147050" cy="6754762"/>
          </a:xfrm>
        </p:spPr>
        <p:txBody>
          <a:bodyPr>
            <a:noAutofit/>
          </a:bodyPr>
          <a:lstStyle/>
          <a:p>
            <a:pPr marL="0" indent="0" algn="l">
              <a:buNone/>
              <a:defRPr/>
            </a:pPr>
            <a:r>
              <a:rPr lang="en-US" sz="2400" dirty="0" smtClean="0">
                <a:solidFill>
                  <a:schemeClr val="tx1"/>
                </a:solidFill>
                <a:effectLst/>
                <a:latin typeface="Garamond" panose="02020404030301010803" pitchFamily="18" charset="0"/>
              </a:rPr>
              <a:t>Finally, we determined the thermal stability of the thermoplastic composite  samples using Q50 TGA equipment supplied by TA Instruments. </a:t>
            </a:r>
            <a:r>
              <a:rPr lang="tr-TR" sz="2400" dirty="0" smtClean="0">
                <a:solidFill>
                  <a:schemeClr val="tx1"/>
                </a:solidFill>
                <a:effectLst/>
                <a:latin typeface="Garamond" panose="02020404030301010803" pitchFamily="18" charset="0"/>
              </a:rPr>
              <a:t/>
            </a:r>
            <a:br>
              <a:rPr lang="tr-TR" sz="2400" dirty="0" smtClean="0">
                <a:solidFill>
                  <a:schemeClr val="tx1"/>
                </a:solidFill>
                <a:effectLst/>
                <a:latin typeface="Garamond" panose="02020404030301010803" pitchFamily="18" charset="0"/>
              </a:rPr>
            </a:br>
            <a:r>
              <a:rPr lang="en-US" sz="2400" dirty="0" smtClean="0">
                <a:solidFill>
                  <a:schemeClr val="tx1"/>
                </a:solidFill>
                <a:effectLst/>
                <a:latin typeface="Garamond" panose="02020404030301010803" pitchFamily="18" charset="0"/>
              </a:rPr>
              <a:t>The samples (12mg) were heated from room temperature to 1000</a:t>
            </a:r>
            <a:r>
              <a:rPr lang="en-US" sz="2400" baseline="30000" dirty="0" smtClean="0">
                <a:solidFill>
                  <a:schemeClr val="tx1"/>
                </a:solidFill>
                <a:effectLst/>
                <a:latin typeface="Garamond" panose="02020404030301010803" pitchFamily="18" charset="0"/>
              </a:rPr>
              <a:t>0</a:t>
            </a:r>
            <a:r>
              <a:rPr lang="en-US" sz="2400" dirty="0" smtClean="0">
                <a:solidFill>
                  <a:schemeClr val="tx1"/>
                </a:solidFill>
                <a:effectLst/>
                <a:latin typeface="Garamond" panose="02020404030301010803" pitchFamily="18" charset="0"/>
              </a:rPr>
              <a:t> C at a rate of 25</a:t>
            </a:r>
            <a:r>
              <a:rPr lang="en-US" sz="2400" baseline="30000" dirty="0">
                <a:solidFill>
                  <a:schemeClr val="tx1"/>
                </a:solidFill>
                <a:effectLst/>
                <a:latin typeface="Garamond" panose="02020404030301010803" pitchFamily="18" charset="0"/>
              </a:rPr>
              <a:t>0</a:t>
            </a:r>
            <a:r>
              <a:rPr lang="tr-TR" sz="2400" dirty="0" smtClean="0">
                <a:solidFill>
                  <a:schemeClr val="tx1"/>
                </a:solidFill>
                <a:effectLst/>
                <a:latin typeface="Garamond" panose="02020404030301010803" pitchFamily="18" charset="0"/>
              </a:rPr>
              <a:t>C</a:t>
            </a:r>
            <a:r>
              <a:rPr lang="en-US" sz="2400" dirty="0" smtClean="0">
                <a:solidFill>
                  <a:schemeClr val="tx1"/>
                </a:solidFill>
                <a:effectLst/>
                <a:latin typeface="Garamond" panose="02020404030301010803" pitchFamily="18" charset="0"/>
              </a:rPr>
              <a:t> /min in nitrogen atmosphere. </a:t>
            </a:r>
            <a:r>
              <a:rPr lang="tr-TR" sz="2400" dirty="0" smtClean="0">
                <a:solidFill>
                  <a:schemeClr val="tx1"/>
                </a:solidFill>
                <a:effectLst/>
                <a:latin typeface="Garamond" panose="02020404030301010803" pitchFamily="18" charset="0"/>
              </a:rPr>
              <a:t/>
            </a:r>
            <a:br>
              <a:rPr lang="tr-TR" sz="2400" dirty="0" smtClean="0">
                <a:solidFill>
                  <a:schemeClr val="tx1"/>
                </a:solidFill>
                <a:effectLst/>
                <a:latin typeface="Garamond" panose="02020404030301010803" pitchFamily="18" charset="0"/>
              </a:rPr>
            </a:br>
            <a:r>
              <a:rPr lang="en-US" sz="2400" dirty="0" smtClean="0">
                <a:solidFill>
                  <a:schemeClr val="tx1"/>
                </a:solidFill>
                <a:effectLst/>
                <a:latin typeface="Garamond" panose="02020404030301010803" pitchFamily="18" charset="0"/>
              </a:rPr>
              <a:t>The temperature of 15</a:t>
            </a:r>
            <a:r>
              <a:rPr lang="tr-TR" sz="2400" dirty="0" smtClean="0">
                <a:solidFill>
                  <a:schemeClr val="tx1"/>
                </a:solidFill>
                <a:effectLst/>
                <a:latin typeface="Garamond" panose="02020404030301010803" pitchFamily="18" charset="0"/>
              </a:rPr>
              <a:t> </a:t>
            </a:r>
            <a:r>
              <a:rPr lang="en-US" sz="2400" dirty="0" err="1" smtClean="0">
                <a:solidFill>
                  <a:schemeClr val="tx1"/>
                </a:solidFill>
                <a:effectLst/>
                <a:latin typeface="Garamond" panose="02020404030301010803" pitchFamily="18" charset="0"/>
              </a:rPr>
              <a:t>wt</a:t>
            </a:r>
            <a:r>
              <a:rPr lang="en-US" sz="2400" dirty="0" smtClean="0">
                <a:solidFill>
                  <a:schemeClr val="tx1"/>
                </a:solidFill>
                <a:effectLst/>
                <a:latin typeface="Garamond" panose="02020404030301010803" pitchFamily="18" charset="0"/>
              </a:rPr>
              <a:t>% loss was taken as the onset degradation temperature (T</a:t>
            </a:r>
            <a:r>
              <a:rPr lang="en-US" sz="2400" baseline="-25000" dirty="0" smtClean="0">
                <a:solidFill>
                  <a:schemeClr val="tx1"/>
                </a:solidFill>
                <a:effectLst/>
                <a:latin typeface="Garamond" panose="02020404030301010803" pitchFamily="18" charset="0"/>
              </a:rPr>
              <a:t>15</a:t>
            </a:r>
            <a:r>
              <a:rPr lang="en-US" sz="2400" dirty="0" smtClean="0">
                <a:solidFill>
                  <a:schemeClr val="tx1"/>
                </a:solidFill>
                <a:effectLst/>
                <a:latin typeface="Garamond" panose="02020404030301010803" pitchFamily="18" charset="0"/>
              </a:rPr>
              <a:t>). </a:t>
            </a:r>
            <a:r>
              <a:rPr lang="tr-TR" sz="2400" dirty="0" smtClean="0">
                <a:solidFill>
                  <a:schemeClr val="tx1"/>
                </a:solidFill>
                <a:effectLst/>
                <a:latin typeface="Garamond" panose="02020404030301010803" pitchFamily="18" charset="0"/>
              </a:rPr>
              <a:t/>
            </a:r>
            <a:br>
              <a:rPr lang="tr-TR" sz="2400" dirty="0" smtClean="0">
                <a:solidFill>
                  <a:schemeClr val="tx1"/>
                </a:solidFill>
                <a:effectLst/>
                <a:latin typeface="Garamond" panose="02020404030301010803" pitchFamily="18" charset="0"/>
              </a:rPr>
            </a:br>
            <a:r>
              <a:rPr lang="tr-TR" sz="2400" dirty="0" smtClean="0">
                <a:solidFill>
                  <a:schemeClr val="tx1"/>
                </a:solidFill>
                <a:effectLst/>
                <a:latin typeface="Garamond" panose="02020404030301010803" pitchFamily="18" charset="0"/>
              </a:rPr>
              <a:t/>
            </a:r>
            <a:br>
              <a:rPr lang="tr-TR" sz="2400" dirty="0" smtClean="0">
                <a:solidFill>
                  <a:schemeClr val="tx1"/>
                </a:solidFill>
                <a:effectLst/>
                <a:latin typeface="Garamond" panose="02020404030301010803" pitchFamily="18" charset="0"/>
              </a:rPr>
            </a:br>
            <a:r>
              <a:rPr lang="en-US" sz="2400" dirty="0" smtClean="0">
                <a:solidFill>
                  <a:schemeClr val="tx1"/>
                </a:solidFill>
                <a:effectLst/>
                <a:latin typeface="Garamond" panose="02020404030301010803" pitchFamily="18" charset="0"/>
              </a:rPr>
              <a:t>Figure 6. shows the TGA results for neat </a:t>
            </a:r>
            <a:r>
              <a:rPr lang="tr-TR" sz="2400" dirty="0" err="1" smtClean="0">
                <a:solidFill>
                  <a:schemeClr val="tx1"/>
                </a:solidFill>
                <a:effectLst/>
                <a:latin typeface="Garamond" panose="02020404030301010803" pitchFamily="18" charset="0"/>
              </a:rPr>
              <a:t>Polyetherimide</a:t>
            </a:r>
            <a:r>
              <a:rPr lang="tr-TR" sz="2400" dirty="0" smtClean="0">
                <a:solidFill>
                  <a:schemeClr val="tx1"/>
                </a:solidFill>
                <a:effectLst/>
                <a:latin typeface="Garamond" panose="02020404030301010803" pitchFamily="18" charset="0"/>
              </a:rPr>
              <a:t>  </a:t>
            </a:r>
            <a:r>
              <a:rPr lang="en-US" sz="2400" dirty="0" smtClean="0">
                <a:solidFill>
                  <a:schemeClr val="tx1"/>
                </a:solidFill>
                <a:effectLst/>
                <a:latin typeface="Garamond" panose="02020404030301010803" pitchFamily="18" charset="0"/>
              </a:rPr>
              <a:t>and its TiO</a:t>
            </a:r>
            <a:r>
              <a:rPr lang="en-US" sz="2400" baseline="-25000" dirty="0" smtClean="0">
                <a:solidFill>
                  <a:schemeClr val="tx1"/>
                </a:solidFill>
                <a:effectLst/>
                <a:latin typeface="Garamond" panose="02020404030301010803" pitchFamily="18" charset="0"/>
              </a:rPr>
              <a:t>2</a:t>
            </a:r>
            <a:r>
              <a:rPr lang="en-US" sz="2400" dirty="0" smtClean="0">
                <a:solidFill>
                  <a:schemeClr val="tx1"/>
                </a:solidFill>
                <a:effectLst/>
                <a:latin typeface="Garamond" panose="02020404030301010803" pitchFamily="18" charset="0"/>
              </a:rPr>
              <a:t>-reinforced Thermoplastic </a:t>
            </a:r>
            <a:r>
              <a:rPr lang="en-US" sz="2400" dirty="0" err="1" smtClean="0">
                <a:solidFill>
                  <a:schemeClr val="tx1"/>
                </a:solidFill>
                <a:effectLst/>
                <a:latin typeface="Garamond" panose="02020404030301010803" pitchFamily="18" charset="0"/>
              </a:rPr>
              <a:t>composites.Up</a:t>
            </a:r>
            <a:r>
              <a:rPr lang="en-US" sz="2400" dirty="0" smtClean="0">
                <a:solidFill>
                  <a:schemeClr val="tx1"/>
                </a:solidFill>
                <a:effectLst/>
                <a:latin typeface="Garamond" panose="02020404030301010803" pitchFamily="18" charset="0"/>
              </a:rPr>
              <a:t> to 30</a:t>
            </a:r>
            <a:r>
              <a:rPr lang="tr-TR" sz="2400" dirty="0" smtClean="0">
                <a:solidFill>
                  <a:schemeClr val="tx1"/>
                </a:solidFill>
                <a:effectLst/>
                <a:latin typeface="Garamond" panose="02020404030301010803" pitchFamily="18" charset="0"/>
              </a:rPr>
              <a:t> </a:t>
            </a:r>
            <a:r>
              <a:rPr lang="en-US" sz="2400" dirty="0" err="1" smtClean="0">
                <a:solidFill>
                  <a:schemeClr val="tx1"/>
                </a:solidFill>
                <a:effectLst/>
                <a:latin typeface="Garamond" panose="02020404030301010803" pitchFamily="18" charset="0"/>
              </a:rPr>
              <a:t>wt</a:t>
            </a:r>
            <a:r>
              <a:rPr lang="en-US" sz="2400" dirty="0" smtClean="0">
                <a:solidFill>
                  <a:schemeClr val="tx1"/>
                </a:solidFill>
                <a:effectLst/>
                <a:latin typeface="Garamond" panose="02020404030301010803" pitchFamily="18" charset="0"/>
              </a:rPr>
              <a:t>% there is no remarkable change in the thermal stability of the PEI composites. However, we would expect increasing theTiO</a:t>
            </a:r>
            <a:r>
              <a:rPr lang="en-US" sz="2400" baseline="-25000" dirty="0" smtClean="0">
                <a:solidFill>
                  <a:schemeClr val="tx1"/>
                </a:solidFill>
                <a:effectLst/>
                <a:latin typeface="Garamond" panose="02020404030301010803" pitchFamily="18" charset="0"/>
              </a:rPr>
              <a:t>2</a:t>
            </a:r>
            <a:r>
              <a:rPr lang="en-US" sz="2400" dirty="0" smtClean="0">
                <a:solidFill>
                  <a:schemeClr val="tx1"/>
                </a:solidFill>
                <a:effectLst/>
                <a:latin typeface="Garamond" panose="02020404030301010803" pitchFamily="18" charset="0"/>
              </a:rPr>
              <a:t> loading beyond this point to produce a decrease in thermal stability. The 30</a:t>
            </a:r>
            <a:r>
              <a:rPr lang="tr-TR" sz="2400" dirty="0" smtClean="0">
                <a:solidFill>
                  <a:schemeClr val="tx1"/>
                </a:solidFill>
                <a:effectLst/>
                <a:latin typeface="Garamond" panose="02020404030301010803" pitchFamily="18" charset="0"/>
              </a:rPr>
              <a:t> </a:t>
            </a:r>
            <a:r>
              <a:rPr lang="en-US" sz="2400" dirty="0" err="1" smtClean="0">
                <a:solidFill>
                  <a:schemeClr val="tx1"/>
                </a:solidFill>
                <a:effectLst/>
                <a:latin typeface="Garamond" panose="02020404030301010803" pitchFamily="18" charset="0"/>
              </a:rPr>
              <a:t>wt</a:t>
            </a:r>
            <a:r>
              <a:rPr lang="en-US" sz="2400" dirty="0" smtClean="0">
                <a:solidFill>
                  <a:schemeClr val="tx1"/>
                </a:solidFill>
                <a:effectLst/>
                <a:latin typeface="Garamond" panose="02020404030301010803" pitchFamily="18" charset="0"/>
              </a:rPr>
              <a:t>% loading reduced the maximum decomposition temperature by 22</a:t>
            </a:r>
            <a:r>
              <a:rPr lang="en-US" sz="2400" baseline="30000" dirty="0" smtClean="0">
                <a:solidFill>
                  <a:schemeClr val="tx1"/>
                </a:solidFill>
                <a:effectLst/>
                <a:latin typeface="Garamond" panose="02020404030301010803" pitchFamily="18" charset="0"/>
              </a:rPr>
              <a:t>0</a:t>
            </a:r>
            <a:r>
              <a:rPr lang="en-US" sz="2400" dirty="0" smtClean="0">
                <a:solidFill>
                  <a:schemeClr val="tx1"/>
                </a:solidFill>
                <a:effectLst/>
                <a:latin typeface="Garamond" panose="02020404030301010803" pitchFamily="18" charset="0"/>
              </a:rPr>
              <a:t>C.</a:t>
            </a:r>
            <a:r>
              <a:rPr lang="tr-TR" sz="2400" dirty="0" smtClean="0">
                <a:solidFill>
                  <a:schemeClr val="tx1"/>
                </a:solidFill>
                <a:effectLst/>
                <a:latin typeface="Garamond" panose="02020404030301010803" pitchFamily="18" charset="0"/>
              </a:rPr>
              <a:t/>
            </a:r>
            <a:br>
              <a:rPr lang="tr-TR" sz="2400" dirty="0" smtClean="0">
                <a:solidFill>
                  <a:schemeClr val="tx1"/>
                </a:solidFill>
                <a:effectLst/>
                <a:latin typeface="Garamond" panose="02020404030301010803" pitchFamily="18" charset="0"/>
              </a:rPr>
            </a:br>
            <a:r>
              <a:rPr lang="en-US" sz="2400" dirty="0" smtClean="0">
                <a:solidFill>
                  <a:schemeClr val="tx1"/>
                </a:solidFill>
                <a:effectLst/>
                <a:latin typeface="Garamond" panose="02020404030301010803" pitchFamily="18" charset="0"/>
              </a:rPr>
              <a:t> </a:t>
            </a:r>
            <a:r>
              <a:rPr lang="tr-TR" sz="2400" dirty="0" smtClean="0">
                <a:solidFill>
                  <a:schemeClr val="tx1"/>
                </a:solidFill>
                <a:effectLst/>
                <a:latin typeface="Garamond" panose="02020404030301010803" pitchFamily="18" charset="0"/>
              </a:rPr>
              <a:t/>
            </a:r>
            <a:br>
              <a:rPr lang="tr-TR" sz="2400" dirty="0" smtClean="0">
                <a:solidFill>
                  <a:schemeClr val="tx1"/>
                </a:solidFill>
                <a:effectLst/>
                <a:latin typeface="Garamond" panose="02020404030301010803" pitchFamily="18" charset="0"/>
              </a:rPr>
            </a:br>
            <a:endParaRPr lang="tr-TR" sz="2400" dirty="0">
              <a:solidFill>
                <a:schemeClr val="tx1"/>
              </a:solidFill>
              <a:latin typeface="Garamond" panose="02020404030301010803" pitchFamily="18" charset="0"/>
            </a:endParaRPr>
          </a:p>
        </p:txBody>
      </p:sp>
      <p:sp>
        <p:nvSpPr>
          <p:cNvPr id="4"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24</a:t>
            </a:fld>
            <a:endParaRPr lang="en-US" altLang="tr-TR" sz="1200" b="0" dirty="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25</a:t>
            </a:fld>
            <a:endParaRPr lang="en-US" altLang="tr-TR" sz="1200" b="0" dirty="0">
              <a:latin typeface="Arial" charset="0"/>
            </a:endParaRPr>
          </a:p>
        </p:txBody>
      </p:sp>
      <p:graphicFrame>
        <p:nvGraphicFramePr>
          <p:cNvPr id="4" name="Grafik 3"/>
          <p:cNvGraphicFramePr/>
          <p:nvPr>
            <p:extLst>
              <p:ext uri="{D42A27DB-BD31-4B8C-83A1-F6EECF244321}">
                <p14:modId xmlns:p14="http://schemas.microsoft.com/office/powerpoint/2010/main" val="2187204226"/>
              </p:ext>
            </p:extLst>
          </p:nvPr>
        </p:nvGraphicFramePr>
        <p:xfrm>
          <a:off x="1763688" y="980728"/>
          <a:ext cx="4801592" cy="3031232"/>
        </p:xfrm>
        <a:graphic>
          <a:graphicData uri="http://schemas.openxmlformats.org/drawingml/2006/chart">
            <c:chart xmlns:c="http://schemas.openxmlformats.org/drawingml/2006/chart" xmlns:r="http://schemas.openxmlformats.org/officeDocument/2006/relationships" r:id="rId2"/>
          </a:graphicData>
        </a:graphic>
      </p:graphicFrame>
      <p:sp>
        <p:nvSpPr>
          <p:cNvPr id="7" name="Metin Kutusu 2"/>
          <p:cNvSpPr txBox="1">
            <a:spLocks noChangeArrowheads="1"/>
          </p:cNvSpPr>
          <p:nvPr/>
        </p:nvSpPr>
        <p:spPr bwMode="auto">
          <a:xfrm>
            <a:off x="2326060" y="3933056"/>
            <a:ext cx="4088765" cy="40513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tr-TR" sz="1100" b="0" dirty="0" err="1">
                <a:effectLst/>
                <a:latin typeface="Calibri"/>
                <a:ea typeface="Calibri"/>
                <a:cs typeface="Times New Roman"/>
              </a:rPr>
              <a:t>Figure</a:t>
            </a:r>
            <a:r>
              <a:rPr lang="tr-TR" sz="1100" b="0" dirty="0">
                <a:effectLst/>
                <a:latin typeface="Calibri"/>
                <a:ea typeface="Calibri"/>
                <a:cs typeface="Times New Roman"/>
              </a:rPr>
              <a:t> 6. </a:t>
            </a:r>
            <a:r>
              <a:rPr lang="tr-TR" sz="1100" b="0" dirty="0" err="1">
                <a:effectLst/>
                <a:latin typeface="Calibri"/>
                <a:ea typeface="Calibri"/>
                <a:cs typeface="Times New Roman"/>
              </a:rPr>
              <a:t>Thermal</a:t>
            </a:r>
            <a:r>
              <a:rPr lang="tr-TR" sz="1100" b="0" dirty="0">
                <a:effectLst/>
                <a:latin typeface="Calibri"/>
                <a:ea typeface="Calibri"/>
                <a:cs typeface="Times New Roman"/>
              </a:rPr>
              <a:t> </a:t>
            </a:r>
            <a:r>
              <a:rPr lang="tr-TR" sz="1100" b="0" dirty="0" err="1">
                <a:effectLst/>
                <a:latin typeface="Calibri"/>
                <a:ea typeface="Calibri"/>
                <a:cs typeface="Times New Roman"/>
              </a:rPr>
              <a:t>Stability</a:t>
            </a:r>
            <a:r>
              <a:rPr lang="tr-TR" sz="1100" b="0" dirty="0">
                <a:effectLst/>
                <a:latin typeface="Calibri"/>
                <a:ea typeface="Calibri"/>
                <a:cs typeface="Times New Roman"/>
              </a:rPr>
              <a:t> of the </a:t>
            </a:r>
            <a:r>
              <a:rPr lang="tr-TR" sz="1100" b="0" dirty="0" err="1">
                <a:effectLst/>
                <a:latin typeface="Calibri"/>
                <a:ea typeface="Calibri"/>
                <a:cs typeface="Times New Roman"/>
              </a:rPr>
              <a:t>composite</a:t>
            </a:r>
            <a:r>
              <a:rPr lang="tr-TR" sz="1100" b="0" dirty="0">
                <a:effectLst/>
                <a:latin typeface="Calibri"/>
                <a:ea typeface="Calibri"/>
                <a:cs typeface="Times New Roman"/>
              </a:rPr>
              <a:t> </a:t>
            </a:r>
            <a:r>
              <a:rPr lang="tr-TR" sz="1100" b="0" dirty="0" err="1">
                <a:effectLst/>
                <a:latin typeface="Calibri"/>
                <a:ea typeface="Calibri"/>
                <a:cs typeface="Times New Roman"/>
              </a:rPr>
              <a:t>material</a:t>
            </a:r>
            <a:endParaRPr lang="tr-TR" sz="1100" b="0" dirty="0">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7" name="Rectangle 3"/>
          <p:cNvSpPr>
            <a:spLocks noGrp="1" noChangeArrowheads="1"/>
          </p:cNvSpPr>
          <p:nvPr>
            <p:ph type="body" sz="half" idx="4294967295"/>
          </p:nvPr>
        </p:nvSpPr>
        <p:spPr>
          <a:xfrm>
            <a:off x="107504" y="765175"/>
            <a:ext cx="8712968" cy="5832177"/>
          </a:xfrm>
        </p:spPr>
        <p:txBody>
          <a:bodyPr>
            <a:noAutofit/>
          </a:bodyPr>
          <a:lstStyle/>
          <a:p>
            <a:pPr>
              <a:defRPr/>
            </a:pPr>
            <a:r>
              <a:rPr lang="tr-TR" sz="2400" b="1" dirty="0" smtClean="0">
                <a:solidFill>
                  <a:schemeClr val="tx1"/>
                </a:solidFill>
                <a:effectLst/>
                <a:latin typeface="Garamond" panose="02020404030301010803" pitchFamily="18" charset="0"/>
              </a:rPr>
              <a:t>IV.   </a:t>
            </a:r>
            <a:r>
              <a:rPr lang="en-US" sz="2400" b="1" dirty="0" smtClean="0">
                <a:solidFill>
                  <a:schemeClr val="tx1"/>
                </a:solidFill>
                <a:effectLst/>
                <a:latin typeface="Garamond" panose="02020404030301010803" pitchFamily="18" charset="0"/>
              </a:rPr>
              <a:t>CONCLUSIONS.             </a:t>
            </a:r>
            <a:endParaRPr lang="tr-TR" sz="2400" b="1" dirty="0">
              <a:solidFill>
                <a:schemeClr val="tx1"/>
              </a:solidFill>
              <a:effectLst/>
              <a:latin typeface="Garamond" panose="02020404030301010803" pitchFamily="18" charset="0"/>
            </a:endParaRPr>
          </a:p>
          <a:p>
            <a:pPr>
              <a:defRPr/>
            </a:pPr>
            <a:r>
              <a:rPr lang="en-US" sz="2400" b="1" dirty="0">
                <a:solidFill>
                  <a:schemeClr val="tx1"/>
                </a:solidFill>
                <a:effectLst/>
                <a:latin typeface="Garamond" panose="02020404030301010803" pitchFamily="18" charset="0"/>
              </a:rPr>
              <a:t>In  this study, ıt has been  investigated, how the flexural, thermal, and solid-particle erosive wear properties of TiO</a:t>
            </a:r>
            <a:r>
              <a:rPr lang="en-US" sz="2400" b="1" baseline="-25000" dirty="0">
                <a:solidFill>
                  <a:schemeClr val="tx1"/>
                </a:solidFill>
                <a:effectLst/>
                <a:latin typeface="Garamond" panose="02020404030301010803" pitchFamily="18" charset="0"/>
              </a:rPr>
              <a:t>2</a:t>
            </a:r>
            <a:r>
              <a:rPr lang="en-US" sz="2400" b="1" dirty="0">
                <a:solidFill>
                  <a:schemeClr val="tx1"/>
                </a:solidFill>
                <a:effectLst/>
                <a:latin typeface="Garamond" panose="02020404030301010803" pitchFamily="18" charset="0"/>
              </a:rPr>
              <a:t>-reinforced PEI composites vary depending on the amount of TiO</a:t>
            </a:r>
            <a:r>
              <a:rPr lang="en-US" sz="2400" b="1" baseline="-25000" dirty="0">
                <a:solidFill>
                  <a:schemeClr val="tx1"/>
                </a:solidFill>
                <a:effectLst/>
                <a:latin typeface="Garamond" panose="02020404030301010803" pitchFamily="18" charset="0"/>
              </a:rPr>
              <a:t>2</a:t>
            </a:r>
            <a:r>
              <a:rPr lang="en-US" sz="2400" b="1" dirty="0">
                <a:solidFill>
                  <a:schemeClr val="tx1"/>
                </a:solidFill>
                <a:effectLst/>
                <a:latin typeface="Garamond" panose="02020404030301010803" pitchFamily="18" charset="0"/>
              </a:rPr>
              <a:t> filler</a:t>
            </a:r>
            <a:r>
              <a:rPr lang="en-US" sz="2400" b="1" dirty="0" smtClean="0">
                <a:solidFill>
                  <a:schemeClr val="tx1"/>
                </a:solidFill>
                <a:effectLst/>
                <a:latin typeface="Garamond" panose="02020404030301010803" pitchFamily="18" charset="0"/>
              </a:rPr>
              <a:t>.</a:t>
            </a:r>
            <a:r>
              <a:rPr lang="tr-TR" sz="2400" b="1" dirty="0" smtClean="0">
                <a:solidFill>
                  <a:schemeClr val="tx1"/>
                </a:solidFill>
                <a:effectLst/>
                <a:latin typeface="Garamond" panose="02020404030301010803" pitchFamily="18" charset="0"/>
              </a:rPr>
              <a:t> </a:t>
            </a:r>
            <a:r>
              <a:rPr lang="en-US" sz="2400" b="1" dirty="0" smtClean="0">
                <a:solidFill>
                  <a:schemeClr val="tx1"/>
                </a:solidFill>
                <a:effectLst/>
                <a:latin typeface="Garamond" panose="02020404030301010803" pitchFamily="18" charset="0"/>
              </a:rPr>
              <a:t>It </a:t>
            </a:r>
            <a:r>
              <a:rPr lang="en-US" sz="2400" b="1" dirty="0">
                <a:solidFill>
                  <a:schemeClr val="tx1"/>
                </a:solidFill>
                <a:effectLst/>
                <a:latin typeface="Garamond" panose="02020404030301010803" pitchFamily="18" charset="0"/>
              </a:rPr>
              <a:t>has been obtained that higher filler concentrations improved the flexural modulus—and also, for amounts up to </a:t>
            </a:r>
            <a:r>
              <a:rPr lang="en-US" sz="2400" b="1" dirty="0" smtClean="0">
                <a:solidFill>
                  <a:schemeClr val="tx1"/>
                </a:solidFill>
                <a:effectLst/>
                <a:latin typeface="Garamond" panose="02020404030301010803" pitchFamily="18" charset="0"/>
              </a:rPr>
              <a:t>15</a:t>
            </a:r>
            <a:r>
              <a:rPr lang="tr-TR" sz="2400" b="1" dirty="0" smtClean="0">
                <a:solidFill>
                  <a:schemeClr val="tx1"/>
                </a:solidFill>
                <a:effectLst/>
                <a:latin typeface="Garamond" panose="02020404030301010803" pitchFamily="18" charset="0"/>
              </a:rPr>
              <a:t> </a:t>
            </a:r>
            <a:r>
              <a:rPr lang="en-US" sz="2400" b="1" dirty="0" err="1" smtClean="0">
                <a:solidFill>
                  <a:schemeClr val="tx1"/>
                </a:solidFill>
                <a:effectLst/>
                <a:latin typeface="Garamond" panose="02020404030301010803" pitchFamily="18" charset="0"/>
              </a:rPr>
              <a:t>wt</a:t>
            </a:r>
            <a:r>
              <a:rPr lang="en-US" sz="2400" b="1" dirty="0">
                <a:solidFill>
                  <a:schemeClr val="tx1"/>
                </a:solidFill>
                <a:effectLst/>
                <a:latin typeface="Garamond" panose="02020404030301010803" pitchFamily="18" charset="0"/>
              </a:rPr>
              <a:t>%, the flexural strength—of the  thermoplastic composites, but also decreased their erosion </a:t>
            </a:r>
            <a:r>
              <a:rPr lang="en-US" sz="2400" b="1" dirty="0" smtClean="0">
                <a:solidFill>
                  <a:schemeClr val="tx1"/>
                </a:solidFill>
                <a:effectLst/>
                <a:latin typeface="Garamond" panose="02020404030301010803" pitchFamily="18" charset="0"/>
              </a:rPr>
              <a:t>resistance.</a:t>
            </a:r>
            <a:endParaRPr lang="tr-TR" sz="2400" b="1" dirty="0" smtClean="0">
              <a:solidFill>
                <a:schemeClr val="tx1"/>
              </a:solidFill>
              <a:effectLst/>
              <a:latin typeface="Garamond" panose="02020404030301010803" pitchFamily="18" charset="0"/>
            </a:endParaRPr>
          </a:p>
          <a:p>
            <a:pPr>
              <a:defRPr/>
            </a:pPr>
            <a:r>
              <a:rPr lang="en-US" sz="2400" b="1" dirty="0" smtClean="0">
                <a:solidFill>
                  <a:schemeClr val="tx1"/>
                </a:solidFill>
                <a:latin typeface="Garamond" panose="02020404030301010803" pitchFamily="18" charset="0"/>
              </a:rPr>
              <a:t>It </a:t>
            </a:r>
            <a:r>
              <a:rPr lang="en-US" sz="2400" b="1" dirty="0">
                <a:solidFill>
                  <a:schemeClr val="tx1"/>
                </a:solidFill>
                <a:latin typeface="Garamond" panose="02020404030301010803" pitchFamily="18" charset="0"/>
              </a:rPr>
              <a:t>has been also found that the flexural properties of the thermoplastic composite samples eroded at a 90</a:t>
            </a:r>
            <a:r>
              <a:rPr lang="en-US" sz="2400" b="1" baseline="30000" dirty="0">
                <a:solidFill>
                  <a:schemeClr val="tx1"/>
                </a:solidFill>
                <a:latin typeface="Garamond" panose="02020404030301010803" pitchFamily="18" charset="0"/>
              </a:rPr>
              <a:t>0  </a:t>
            </a:r>
            <a:r>
              <a:rPr lang="en-US" sz="2400" b="1" dirty="0">
                <a:solidFill>
                  <a:schemeClr val="tx1"/>
                </a:solidFill>
                <a:latin typeface="Garamond" panose="02020404030301010803" pitchFamily="18" charset="0"/>
              </a:rPr>
              <a:t>impingement angle remained nearly equal to those of the </a:t>
            </a:r>
            <a:r>
              <a:rPr lang="en-US" sz="2400" b="1" dirty="0" err="1">
                <a:solidFill>
                  <a:schemeClr val="tx1"/>
                </a:solidFill>
                <a:latin typeface="Garamond" panose="02020404030301010803" pitchFamily="18" charset="0"/>
              </a:rPr>
              <a:t>uneroded</a:t>
            </a:r>
            <a:r>
              <a:rPr lang="en-US" sz="2400" b="1" dirty="0">
                <a:solidFill>
                  <a:schemeClr val="tx1"/>
                </a:solidFill>
                <a:latin typeface="Garamond" panose="02020404030301010803" pitchFamily="18" charset="0"/>
              </a:rPr>
              <a:t> samples, whereas they were significantly reduced at a 30</a:t>
            </a:r>
            <a:r>
              <a:rPr lang="en-US" sz="2400" b="1" baseline="30000" dirty="0">
                <a:solidFill>
                  <a:schemeClr val="tx1"/>
                </a:solidFill>
                <a:latin typeface="Garamond" panose="02020404030301010803" pitchFamily="18" charset="0"/>
              </a:rPr>
              <a:t>0  </a:t>
            </a:r>
            <a:r>
              <a:rPr lang="en-US" sz="2400" b="1" dirty="0">
                <a:solidFill>
                  <a:schemeClr val="tx1"/>
                </a:solidFill>
                <a:latin typeface="Garamond" panose="02020404030301010803" pitchFamily="18" charset="0"/>
              </a:rPr>
              <a:t>impingement angle. </a:t>
            </a:r>
            <a:endParaRPr lang="tr-TR" sz="2400" b="1" dirty="0" smtClean="0">
              <a:solidFill>
                <a:schemeClr val="tx1"/>
              </a:solidFill>
              <a:latin typeface="Garamond" panose="02020404030301010803" pitchFamily="18" charset="0"/>
            </a:endParaRPr>
          </a:p>
          <a:p>
            <a:pPr>
              <a:defRPr/>
            </a:pPr>
            <a:r>
              <a:rPr lang="en-US" sz="2400" b="1" dirty="0" smtClean="0">
                <a:solidFill>
                  <a:schemeClr val="tx1"/>
                </a:solidFill>
                <a:latin typeface="Garamond" panose="02020404030301010803" pitchFamily="18" charset="0"/>
              </a:rPr>
              <a:t>Thermal </a:t>
            </a:r>
            <a:r>
              <a:rPr lang="en-US" sz="2400" b="1" dirty="0">
                <a:solidFill>
                  <a:schemeClr val="tx1"/>
                </a:solidFill>
                <a:latin typeface="Garamond" panose="02020404030301010803" pitchFamily="18" charset="0"/>
              </a:rPr>
              <a:t>stability was only slightly affected by filler concentration. </a:t>
            </a:r>
            <a:endParaRPr lang="tr-TR" sz="2400" b="1" dirty="0" smtClean="0">
              <a:solidFill>
                <a:schemeClr val="tx1"/>
              </a:solidFill>
              <a:latin typeface="Garamond" panose="02020404030301010803" pitchFamily="18" charset="0"/>
            </a:endParaRPr>
          </a:p>
          <a:p>
            <a:pPr>
              <a:defRPr/>
            </a:pPr>
            <a:endParaRPr lang="tr-TR" sz="2400" b="1" dirty="0">
              <a:solidFill>
                <a:schemeClr val="tx1"/>
              </a:solidFill>
              <a:latin typeface="Garamond" panose="02020404030301010803" pitchFamily="18" charset="0"/>
            </a:endParaRPr>
          </a:p>
          <a:p>
            <a:pPr>
              <a:defRPr/>
            </a:pPr>
            <a:endParaRPr lang="tr-TR" sz="2400" b="1" dirty="0">
              <a:solidFill>
                <a:schemeClr val="tx1"/>
              </a:solidFill>
              <a:latin typeface="Garamond" panose="02020404030301010803" pitchFamily="18" charset="0"/>
            </a:endParaRPr>
          </a:p>
          <a:p>
            <a:pPr>
              <a:defRPr/>
            </a:pPr>
            <a:endParaRPr lang="tr-TR" sz="2400" b="1" dirty="0">
              <a:solidFill>
                <a:schemeClr val="tx1"/>
              </a:solidFill>
              <a:effectLst/>
              <a:latin typeface="Garamond" panose="02020404030301010803" pitchFamily="18" charset="0"/>
            </a:endParaRPr>
          </a:p>
          <a:p>
            <a:pPr marL="45720" indent="0">
              <a:buNone/>
              <a:defRPr/>
            </a:pPr>
            <a:endParaRPr lang="tr-TR" sz="2400" b="1" dirty="0">
              <a:solidFill>
                <a:schemeClr val="tx1"/>
              </a:solidFill>
              <a:effectLst/>
              <a:latin typeface="Garamond" panose="02020404030301010803" pitchFamily="18" charset="0"/>
            </a:endParaRPr>
          </a:p>
          <a:p>
            <a:pPr marL="45720" indent="0">
              <a:buNone/>
              <a:defRPr/>
            </a:pPr>
            <a:r>
              <a:rPr lang="en-US" sz="2400" b="1" dirty="0">
                <a:solidFill>
                  <a:schemeClr val="tx1"/>
                </a:solidFill>
                <a:effectLst/>
                <a:latin typeface="Garamond" panose="02020404030301010803" pitchFamily="18" charset="0"/>
              </a:rPr>
              <a:t> </a:t>
            </a:r>
            <a:endParaRPr lang="tr-TR" sz="2400" b="1" dirty="0">
              <a:solidFill>
                <a:schemeClr val="tx1"/>
              </a:solidFill>
              <a:effectLst/>
              <a:latin typeface="Garamond" panose="02020404030301010803" pitchFamily="18" charset="0"/>
            </a:endParaRPr>
          </a:p>
          <a:p>
            <a:pPr eaLnBrk="1" hangingPunct="1">
              <a:lnSpc>
                <a:spcPct val="90000"/>
              </a:lnSpc>
              <a:defRPr/>
            </a:pPr>
            <a:endParaRPr lang="tr-TR" sz="2400" dirty="0" smtClean="0">
              <a:solidFill>
                <a:schemeClr val="tx1"/>
              </a:solidFill>
              <a:latin typeface="Garamond" panose="02020404030301010803" pitchFamily="18" charset="0"/>
            </a:endParaRPr>
          </a:p>
        </p:txBody>
      </p:sp>
      <p:sp>
        <p:nvSpPr>
          <p:cNvPr id="27651"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056B6246-D4F6-4CA8-A59B-803BB66A5E36}" type="slidenum">
              <a:rPr lang="tr-TR" altLang="tr-TR" sz="1200" b="0">
                <a:latin typeface="Arial" charset="0"/>
              </a:rPr>
              <a:pPr algn="r" eaLnBrk="1" hangingPunct="1">
                <a:spcBef>
                  <a:spcPct val="0"/>
                </a:spcBef>
                <a:buClrTx/>
                <a:buSzTx/>
                <a:buFontTx/>
                <a:buNone/>
              </a:pPr>
              <a:t>26</a:t>
            </a:fld>
            <a:endParaRPr lang="tr-TR" altLang="tr-TR" sz="1200" b="0">
              <a:latin typeface="Arial" charset="0"/>
            </a:endParaRPr>
          </a:p>
        </p:txBody>
      </p:sp>
      <p:sp>
        <p:nvSpPr>
          <p:cNvPr id="27652"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B26BC048-B28B-4EE2-83EB-3B9370BE0A13}" type="slidenum">
              <a:rPr lang="en-US" altLang="tr-TR" sz="1200" b="0">
                <a:latin typeface="Arial" charset="0"/>
              </a:rPr>
              <a:pPr algn="r" eaLnBrk="1" hangingPunct="1">
                <a:spcBef>
                  <a:spcPct val="0"/>
                </a:spcBef>
                <a:buClrTx/>
                <a:buSzTx/>
                <a:buFontTx/>
                <a:buNone/>
              </a:pPr>
              <a:t>26</a:t>
            </a:fld>
            <a:endParaRPr lang="en-US" altLang="tr-TR" sz="1200" b="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251520" y="235371"/>
            <a:ext cx="8229600" cy="60098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lgn="l"/>
            <a:r>
              <a:rPr lang="tr-TR" altLang="tr-TR" sz="1600" dirty="0" smtClean="0">
                <a:solidFill>
                  <a:schemeClr val="tx1"/>
                </a:solidFill>
                <a:effectLst/>
                <a:latin typeface="Garamond" panose="02020404030301010803" pitchFamily="18" charset="0"/>
              </a:rPr>
              <a:t>V. </a:t>
            </a:r>
            <a:r>
              <a:rPr lang="en-US" altLang="tr-TR" sz="1600" dirty="0" smtClean="0">
                <a:solidFill>
                  <a:schemeClr val="tx1"/>
                </a:solidFill>
                <a:effectLst/>
                <a:latin typeface="Garamond" panose="02020404030301010803" pitchFamily="18" charset="0"/>
              </a:rPr>
              <a:t>REFERENCES : </a:t>
            </a:r>
            <a:r>
              <a:rPr lang="tr-TR" altLang="tr-TR" sz="1600" dirty="0" smtClean="0">
                <a:solidFill>
                  <a:schemeClr val="tx1"/>
                </a:solidFill>
                <a:effectLst/>
                <a:latin typeface="Garamond" panose="02020404030301010803" pitchFamily="18" charset="0"/>
              </a:rPr>
              <a:t/>
            </a:r>
            <a:br>
              <a:rPr lang="tr-TR" altLang="tr-TR" sz="1600" dirty="0" smtClean="0">
                <a:solidFill>
                  <a:schemeClr val="tx1"/>
                </a:solidFill>
                <a:effectLst/>
                <a:latin typeface="Garamond" panose="02020404030301010803" pitchFamily="18" charset="0"/>
              </a:rPr>
            </a:br>
            <a:r>
              <a:rPr lang="en-US" altLang="tr-TR" sz="1600" dirty="0" smtClean="0">
                <a:solidFill>
                  <a:schemeClr val="tx1"/>
                </a:solidFill>
                <a:effectLst/>
                <a:latin typeface="Garamond" panose="02020404030301010803" pitchFamily="18" charset="0"/>
              </a:rPr>
              <a:t> </a:t>
            </a:r>
            <a:r>
              <a:rPr lang="tr-TR" altLang="tr-TR" sz="1600" dirty="0" smtClean="0">
                <a:solidFill>
                  <a:schemeClr val="tx1"/>
                </a:solidFill>
                <a:effectLst/>
                <a:latin typeface="Garamond" panose="02020404030301010803" pitchFamily="18" charset="0"/>
              </a:rPr>
              <a:t/>
            </a:r>
            <a:br>
              <a:rPr lang="tr-TR" altLang="tr-TR" sz="1600" dirty="0" smtClean="0">
                <a:solidFill>
                  <a:schemeClr val="tx1"/>
                </a:solidFill>
                <a:effectLst/>
                <a:latin typeface="Garamond" panose="02020404030301010803" pitchFamily="18" charset="0"/>
              </a:rPr>
            </a:br>
            <a:r>
              <a:rPr lang="tr-TR" altLang="tr-TR" sz="1600" dirty="0" smtClean="0">
                <a:solidFill>
                  <a:schemeClr val="tx1"/>
                </a:solidFill>
                <a:effectLst/>
                <a:latin typeface="Garamond" panose="02020404030301010803" pitchFamily="18" charset="0"/>
              </a:rPr>
              <a:t>1. </a:t>
            </a:r>
            <a:r>
              <a:rPr lang="tr-TR" altLang="tr-TR" sz="1600" dirty="0" err="1" smtClean="0">
                <a:solidFill>
                  <a:schemeClr val="tx1"/>
                </a:solidFill>
                <a:effectLst/>
                <a:latin typeface="Garamond" panose="02020404030301010803" pitchFamily="18" charset="0"/>
              </a:rPr>
              <a:t>Jegley</a:t>
            </a:r>
            <a:r>
              <a:rPr lang="tr-TR" altLang="tr-TR" sz="1600" dirty="0" smtClean="0">
                <a:solidFill>
                  <a:schemeClr val="tx1"/>
                </a:solidFill>
                <a:effectLst/>
                <a:latin typeface="Garamond" panose="02020404030301010803" pitchFamily="18" charset="0"/>
              </a:rPr>
              <a:t>, D. (1993). </a:t>
            </a:r>
            <a:r>
              <a:rPr lang="tr-TR" altLang="tr-TR" sz="1600" dirty="0" err="1" smtClean="0">
                <a:solidFill>
                  <a:schemeClr val="tx1"/>
                </a:solidFill>
                <a:effectLst/>
                <a:latin typeface="Garamond" panose="02020404030301010803" pitchFamily="18" charset="0"/>
              </a:rPr>
              <a:t>Impact-Damaged</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Graphite-Thermoplastic</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Trapezoidal-Corrugation</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Sandwich</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and</a:t>
            </a:r>
            <a:r>
              <a:rPr lang="tr-TR" altLang="tr-TR" sz="1600" dirty="0" smtClean="0">
                <a:solidFill>
                  <a:schemeClr val="tx1"/>
                </a:solidFill>
                <a:effectLst/>
                <a:latin typeface="Garamond" panose="02020404030301010803" pitchFamily="18" charset="0"/>
              </a:rPr>
              <a:t> Semi-</a:t>
            </a:r>
            <a:r>
              <a:rPr lang="tr-TR" altLang="tr-TR" sz="1600" dirty="0" err="1" smtClean="0">
                <a:solidFill>
                  <a:schemeClr val="tx1"/>
                </a:solidFill>
                <a:effectLst/>
                <a:latin typeface="Garamond" panose="02020404030301010803" pitchFamily="18" charset="0"/>
              </a:rPr>
              <a:t>Sandwich</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Panels</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Journal</a:t>
            </a:r>
            <a:r>
              <a:rPr lang="tr-TR" altLang="tr-TR" sz="1600" dirty="0" smtClean="0">
                <a:solidFill>
                  <a:schemeClr val="tx1"/>
                </a:solidFill>
                <a:effectLst/>
                <a:latin typeface="Garamond" panose="02020404030301010803" pitchFamily="18" charset="0"/>
              </a:rPr>
              <a:t> of </a:t>
            </a:r>
            <a:r>
              <a:rPr lang="tr-TR" altLang="tr-TR" sz="1600" dirty="0" err="1" smtClean="0">
                <a:solidFill>
                  <a:schemeClr val="tx1"/>
                </a:solidFill>
                <a:effectLst/>
                <a:latin typeface="Garamond" panose="02020404030301010803" pitchFamily="18" charset="0"/>
              </a:rPr>
              <a:t>Composite</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Materials</a:t>
            </a:r>
            <a:r>
              <a:rPr lang="tr-TR" altLang="tr-TR" sz="1600" dirty="0" smtClean="0">
                <a:solidFill>
                  <a:schemeClr val="tx1"/>
                </a:solidFill>
                <a:effectLst/>
                <a:latin typeface="Garamond" panose="02020404030301010803" pitchFamily="18" charset="0"/>
              </a:rPr>
              <a:t>, 27(5): 526–538.</a:t>
            </a:r>
            <a:br>
              <a:rPr lang="tr-TR" altLang="tr-TR" sz="1600" dirty="0" smtClean="0">
                <a:solidFill>
                  <a:schemeClr val="tx1"/>
                </a:solidFill>
                <a:effectLst/>
                <a:latin typeface="Garamond" panose="02020404030301010803" pitchFamily="18" charset="0"/>
              </a:rPr>
            </a:br>
            <a:r>
              <a:rPr lang="tr-TR" altLang="tr-TR" sz="1600" dirty="0" smtClean="0">
                <a:solidFill>
                  <a:schemeClr val="tx1"/>
                </a:solidFill>
                <a:effectLst/>
                <a:latin typeface="Garamond" panose="02020404030301010803" pitchFamily="18" charset="0"/>
              </a:rPr>
              <a:t> </a:t>
            </a:r>
            <a:br>
              <a:rPr lang="tr-TR" altLang="tr-TR" sz="1600" dirty="0" smtClean="0">
                <a:solidFill>
                  <a:schemeClr val="tx1"/>
                </a:solidFill>
                <a:effectLst/>
                <a:latin typeface="Garamond" panose="02020404030301010803" pitchFamily="18" charset="0"/>
              </a:rPr>
            </a:br>
            <a:r>
              <a:rPr lang="tr-TR" altLang="tr-TR" sz="1600" dirty="0" smtClean="0">
                <a:solidFill>
                  <a:schemeClr val="tx1"/>
                </a:solidFill>
                <a:effectLst/>
                <a:latin typeface="Garamond" panose="02020404030301010803" pitchFamily="18" charset="0"/>
              </a:rPr>
              <a:t>2. </a:t>
            </a:r>
            <a:r>
              <a:rPr lang="tr-TR" altLang="tr-TR" sz="1600" dirty="0" err="1" smtClean="0">
                <a:solidFill>
                  <a:schemeClr val="tx1"/>
                </a:solidFill>
                <a:effectLst/>
                <a:latin typeface="Garamond" panose="02020404030301010803" pitchFamily="18" charset="0"/>
              </a:rPr>
              <a:t>Gascoigne</a:t>
            </a:r>
            <a:r>
              <a:rPr lang="tr-TR" altLang="tr-TR" sz="1600" dirty="0" smtClean="0">
                <a:solidFill>
                  <a:schemeClr val="tx1"/>
                </a:solidFill>
                <a:effectLst/>
                <a:latin typeface="Garamond" panose="02020404030301010803" pitchFamily="18" charset="0"/>
              </a:rPr>
              <a:t>, H. E. (1994). </a:t>
            </a:r>
            <a:r>
              <a:rPr lang="tr-TR" altLang="tr-TR" sz="1600" dirty="0" err="1" smtClean="0">
                <a:solidFill>
                  <a:schemeClr val="tx1"/>
                </a:solidFill>
                <a:effectLst/>
                <a:latin typeface="Garamond" panose="02020404030301010803" pitchFamily="18" charset="0"/>
              </a:rPr>
              <a:t>Residual</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Surface</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Stresses</a:t>
            </a:r>
            <a:r>
              <a:rPr lang="tr-TR" altLang="tr-TR" sz="1600" dirty="0" smtClean="0">
                <a:solidFill>
                  <a:schemeClr val="tx1"/>
                </a:solidFill>
                <a:effectLst/>
                <a:latin typeface="Garamond" panose="02020404030301010803" pitchFamily="18" charset="0"/>
              </a:rPr>
              <a:t> in </a:t>
            </a:r>
            <a:r>
              <a:rPr lang="tr-TR" altLang="tr-TR" sz="1600" dirty="0" err="1" smtClean="0">
                <a:solidFill>
                  <a:schemeClr val="tx1"/>
                </a:solidFill>
                <a:effectLst/>
                <a:latin typeface="Garamond" panose="02020404030301010803" pitchFamily="18" charset="0"/>
              </a:rPr>
              <a:t>Laminated</a:t>
            </a:r>
            <a:r>
              <a:rPr lang="tr-TR" altLang="tr-TR" sz="1600" dirty="0" smtClean="0">
                <a:solidFill>
                  <a:schemeClr val="tx1"/>
                </a:solidFill>
                <a:effectLst/>
                <a:latin typeface="Garamond" panose="02020404030301010803" pitchFamily="18" charset="0"/>
              </a:rPr>
              <a:t> Cross-</a:t>
            </a:r>
            <a:r>
              <a:rPr lang="tr-TR" altLang="tr-TR" sz="1600" dirty="0" err="1" smtClean="0">
                <a:solidFill>
                  <a:schemeClr val="tx1"/>
                </a:solidFill>
                <a:effectLst/>
                <a:latin typeface="Garamond" panose="02020404030301010803" pitchFamily="18" charset="0"/>
              </a:rPr>
              <a:t>Ply</a:t>
            </a:r>
            <a:r>
              <a:rPr lang="tr-TR" altLang="tr-TR" sz="1600" dirty="0" smtClean="0">
                <a:solidFill>
                  <a:schemeClr val="tx1"/>
                </a:solidFill>
                <a:effectLst/>
                <a:latin typeface="Garamond" panose="02020404030301010803" pitchFamily="18" charset="0"/>
              </a:rPr>
              <a:t> Fiber-</a:t>
            </a:r>
            <a:r>
              <a:rPr lang="tr-TR" altLang="tr-TR" sz="1600" dirty="0" err="1" smtClean="0">
                <a:solidFill>
                  <a:schemeClr val="tx1"/>
                </a:solidFill>
                <a:effectLst/>
                <a:latin typeface="Garamond" panose="02020404030301010803" pitchFamily="18" charset="0"/>
              </a:rPr>
              <a:t>Epoxy</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Composite</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Materials</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Experimental</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Mechanics</a:t>
            </a:r>
            <a:r>
              <a:rPr lang="tr-TR" altLang="tr-TR" sz="1600" dirty="0" smtClean="0">
                <a:solidFill>
                  <a:schemeClr val="tx1"/>
                </a:solidFill>
                <a:effectLst/>
                <a:latin typeface="Garamond" panose="02020404030301010803" pitchFamily="18" charset="0"/>
              </a:rPr>
              <a:t>, 34(1): 27–36.</a:t>
            </a:r>
            <a:br>
              <a:rPr lang="tr-TR" altLang="tr-TR" sz="1600" dirty="0" smtClean="0">
                <a:solidFill>
                  <a:schemeClr val="tx1"/>
                </a:solidFill>
                <a:effectLst/>
                <a:latin typeface="Garamond" panose="02020404030301010803" pitchFamily="18" charset="0"/>
              </a:rPr>
            </a:br>
            <a:r>
              <a:rPr lang="tr-TR" altLang="tr-TR" sz="1600" dirty="0" smtClean="0">
                <a:solidFill>
                  <a:schemeClr val="tx1"/>
                </a:solidFill>
                <a:effectLst/>
                <a:latin typeface="Garamond" panose="02020404030301010803" pitchFamily="18" charset="0"/>
              </a:rPr>
              <a:t>3. </a:t>
            </a:r>
            <a:r>
              <a:rPr lang="tr-TR" altLang="tr-TR" sz="1600" dirty="0" err="1" smtClean="0">
                <a:solidFill>
                  <a:schemeClr val="tx1"/>
                </a:solidFill>
                <a:effectLst/>
                <a:latin typeface="Garamond" panose="02020404030301010803" pitchFamily="18" charset="0"/>
              </a:rPr>
              <a:t>Cantwell</a:t>
            </a:r>
            <a:r>
              <a:rPr lang="tr-TR" altLang="tr-TR" sz="1600" dirty="0" smtClean="0">
                <a:solidFill>
                  <a:schemeClr val="tx1"/>
                </a:solidFill>
                <a:effectLst/>
                <a:latin typeface="Garamond" panose="02020404030301010803" pitchFamily="18" charset="0"/>
              </a:rPr>
              <a:t>, W. J. (1996). The </a:t>
            </a:r>
            <a:r>
              <a:rPr lang="tr-TR" altLang="tr-TR" sz="1600" dirty="0" err="1" smtClean="0">
                <a:solidFill>
                  <a:schemeClr val="tx1"/>
                </a:solidFill>
                <a:effectLst/>
                <a:latin typeface="Garamond" panose="02020404030301010803" pitchFamily="18" charset="0"/>
              </a:rPr>
              <a:t>Influence</a:t>
            </a:r>
            <a:r>
              <a:rPr lang="tr-TR" altLang="tr-TR" sz="1600" dirty="0" smtClean="0">
                <a:solidFill>
                  <a:schemeClr val="tx1"/>
                </a:solidFill>
                <a:effectLst/>
                <a:latin typeface="Garamond" panose="02020404030301010803" pitchFamily="18" charset="0"/>
              </a:rPr>
              <a:t> of </a:t>
            </a:r>
            <a:r>
              <a:rPr lang="tr-TR" altLang="tr-TR" sz="1600" dirty="0" err="1" smtClean="0">
                <a:solidFill>
                  <a:schemeClr val="tx1"/>
                </a:solidFill>
                <a:effectLst/>
                <a:latin typeface="Garamond" panose="02020404030301010803" pitchFamily="18" charset="0"/>
              </a:rPr>
              <a:t>Stamping</a:t>
            </a:r>
            <a:r>
              <a:rPr lang="tr-TR" altLang="tr-TR" sz="1600" dirty="0" smtClean="0">
                <a:solidFill>
                  <a:schemeClr val="tx1"/>
                </a:solidFill>
                <a:effectLst/>
                <a:latin typeface="Garamond" panose="02020404030301010803" pitchFamily="18" charset="0"/>
              </a:rPr>
              <a:t> </a:t>
            </a:r>
            <a:r>
              <a:rPr lang="tr-TR" altLang="tr-TR" sz="1600" dirty="0" err="1" smtClean="0">
                <a:solidFill>
                  <a:schemeClr val="tx1"/>
                </a:solidFill>
                <a:effectLst/>
                <a:latin typeface="Garamond" panose="02020404030301010803" pitchFamily="18" charset="0"/>
              </a:rPr>
              <a:t>Temperature</a:t>
            </a:r>
            <a:r>
              <a:rPr lang="tr-TR" altLang="tr-TR" sz="1600" dirty="0" smtClean="0">
                <a:solidFill>
                  <a:schemeClr val="tx1"/>
                </a:solidFill>
                <a:effectLst/>
                <a:latin typeface="Garamond" panose="02020404030301010803" pitchFamily="18" charset="0"/>
              </a:rPr>
              <a:t> on the </a:t>
            </a:r>
            <a:r>
              <a:rPr lang="tr-TR" altLang="tr-TR" sz="1600" dirty="0" err="1" smtClean="0">
                <a:solidFill>
                  <a:schemeClr val="tx1"/>
                </a:solidFill>
                <a:effectLst/>
                <a:latin typeface="Garamond" panose="02020404030301010803" pitchFamily="18" charset="0"/>
              </a:rPr>
              <a:t>Properties</a:t>
            </a:r>
            <a:r>
              <a:rPr lang="tr-TR" altLang="tr-TR" sz="1600" dirty="0" smtClean="0">
                <a:solidFill>
                  <a:schemeClr val="tx1"/>
                </a:solidFill>
                <a:effectLst/>
                <a:latin typeface="Garamond" panose="02020404030301010803" pitchFamily="18" charset="0"/>
              </a:rPr>
              <a:t> of </a:t>
            </a:r>
            <a:r>
              <a:rPr lang="tr-TR" altLang="tr-TR" sz="1600" dirty="0">
                <a:solidFill>
                  <a:schemeClr val="tx1"/>
                </a:solidFill>
                <a:effectLst/>
                <a:latin typeface="Garamond" panose="02020404030301010803" pitchFamily="18" charset="0"/>
              </a:rPr>
              <a:t>a</a:t>
            </a:r>
            <a:br>
              <a:rPr lang="tr-TR" altLang="tr-TR" sz="1600" dirty="0">
                <a:solidFill>
                  <a:schemeClr val="tx1"/>
                </a:solidFill>
                <a:effectLst/>
                <a:latin typeface="Garamond" panose="02020404030301010803" pitchFamily="18" charset="0"/>
              </a:rPr>
            </a:br>
            <a:r>
              <a:rPr lang="tr-TR" altLang="tr-TR" sz="1600" dirty="0" err="1">
                <a:solidFill>
                  <a:schemeClr val="tx1"/>
                </a:solidFill>
                <a:effectLst/>
                <a:latin typeface="Garamond" panose="02020404030301010803" pitchFamily="18" charset="0"/>
              </a:rPr>
              <a:t>Glass</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Matt</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Thermoplastic</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Composite</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Journal</a:t>
            </a:r>
            <a:r>
              <a:rPr lang="tr-TR" altLang="tr-TR" sz="1600" dirty="0">
                <a:solidFill>
                  <a:schemeClr val="tx1"/>
                </a:solidFill>
                <a:effectLst/>
                <a:latin typeface="Garamond" panose="02020404030301010803" pitchFamily="18" charset="0"/>
              </a:rPr>
              <a:t> of </a:t>
            </a:r>
            <a:r>
              <a:rPr lang="tr-TR" altLang="tr-TR" sz="1600" dirty="0" err="1">
                <a:solidFill>
                  <a:schemeClr val="tx1"/>
                </a:solidFill>
                <a:effectLst/>
                <a:latin typeface="Garamond" panose="02020404030301010803" pitchFamily="18" charset="0"/>
              </a:rPr>
              <a:t>Composite</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Materials</a:t>
            </a:r>
            <a:r>
              <a:rPr lang="tr-TR" altLang="tr-TR" sz="1600" dirty="0">
                <a:solidFill>
                  <a:schemeClr val="tx1"/>
                </a:solidFill>
                <a:effectLst/>
                <a:latin typeface="Garamond" panose="02020404030301010803" pitchFamily="18" charset="0"/>
              </a:rPr>
              <a:t>, 30(11): 1266–1281.</a:t>
            </a:r>
            <a:br>
              <a:rPr lang="tr-TR" altLang="tr-TR" sz="1600" dirty="0">
                <a:solidFill>
                  <a:schemeClr val="tx1"/>
                </a:solidFill>
                <a:effectLst/>
                <a:latin typeface="Garamond" panose="02020404030301010803" pitchFamily="18" charset="0"/>
              </a:rPr>
            </a:br>
            <a:r>
              <a:rPr lang="tr-TR" altLang="tr-TR" sz="1600" dirty="0">
                <a:solidFill>
                  <a:schemeClr val="tx1"/>
                </a:solidFill>
                <a:effectLst/>
                <a:latin typeface="Garamond" panose="02020404030301010803" pitchFamily="18" charset="0"/>
              </a:rPr>
              <a:t>4. </a:t>
            </a:r>
            <a:r>
              <a:rPr lang="tr-TR" altLang="tr-TR" sz="1600" dirty="0" err="1">
                <a:solidFill>
                  <a:schemeClr val="tx1"/>
                </a:solidFill>
                <a:effectLst/>
                <a:latin typeface="Garamond" panose="02020404030301010803" pitchFamily="18" charset="0"/>
              </a:rPr>
              <a:t>Shi</a:t>
            </a:r>
            <a:r>
              <a:rPr lang="tr-TR" altLang="tr-TR" sz="1600" dirty="0">
                <a:solidFill>
                  <a:schemeClr val="tx1"/>
                </a:solidFill>
                <a:effectLst/>
                <a:latin typeface="Garamond" panose="02020404030301010803" pitchFamily="18" charset="0"/>
              </a:rPr>
              <a:t>, F. F. (1996). The </a:t>
            </a:r>
            <a:r>
              <a:rPr lang="tr-TR" altLang="tr-TR" sz="1600" dirty="0" err="1">
                <a:solidFill>
                  <a:schemeClr val="tx1"/>
                </a:solidFill>
                <a:effectLst/>
                <a:latin typeface="Garamond" panose="02020404030301010803" pitchFamily="18" charset="0"/>
              </a:rPr>
              <a:t>Mechanical</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Properties</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and</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Deformation</a:t>
            </a:r>
            <a:r>
              <a:rPr lang="tr-TR" altLang="tr-TR" sz="1600" dirty="0">
                <a:solidFill>
                  <a:schemeClr val="tx1"/>
                </a:solidFill>
                <a:effectLst/>
                <a:latin typeface="Garamond" panose="02020404030301010803" pitchFamily="18" charset="0"/>
              </a:rPr>
              <a:t> of </a:t>
            </a:r>
            <a:r>
              <a:rPr lang="tr-TR" altLang="tr-TR" sz="1600" dirty="0" err="1">
                <a:solidFill>
                  <a:schemeClr val="tx1"/>
                </a:solidFill>
                <a:effectLst/>
                <a:latin typeface="Garamond" panose="02020404030301010803" pitchFamily="18" charset="0"/>
              </a:rPr>
              <a:t>Shear-Induced</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Polymer</a:t>
            </a:r>
            <a:r>
              <a:rPr lang="tr-TR" altLang="tr-TR" sz="1600" dirty="0">
                <a:solidFill>
                  <a:schemeClr val="tx1"/>
                </a:solidFill>
                <a:effectLst/>
                <a:latin typeface="Garamond" panose="02020404030301010803" pitchFamily="18" charset="0"/>
              </a:rPr>
              <a:t> Liquid </a:t>
            </a:r>
            <a:r>
              <a:rPr lang="tr-TR" altLang="tr-TR" sz="1600" dirty="0" err="1">
                <a:solidFill>
                  <a:schemeClr val="tx1"/>
                </a:solidFill>
                <a:effectLst/>
                <a:latin typeface="Garamond" panose="02020404030301010803" pitchFamily="18" charset="0"/>
              </a:rPr>
              <a:t>Crystalline</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Fibers</a:t>
            </a:r>
            <a:r>
              <a:rPr lang="tr-TR" altLang="tr-TR" sz="1600" dirty="0">
                <a:solidFill>
                  <a:schemeClr val="tx1"/>
                </a:solidFill>
                <a:effectLst/>
                <a:latin typeface="Garamond" panose="02020404030301010803" pitchFamily="18" charset="0"/>
              </a:rPr>
              <a:t> in an </a:t>
            </a:r>
            <a:r>
              <a:rPr lang="tr-TR" altLang="tr-TR" sz="1600" dirty="0" err="1">
                <a:solidFill>
                  <a:schemeClr val="tx1"/>
                </a:solidFill>
                <a:effectLst/>
                <a:latin typeface="Garamond" panose="02020404030301010803" pitchFamily="18" charset="0"/>
              </a:rPr>
              <a:t>Engineering</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Thermoplastic</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Journal</a:t>
            </a:r>
            <a:r>
              <a:rPr lang="tr-TR" altLang="tr-TR" sz="1600" dirty="0">
                <a:solidFill>
                  <a:schemeClr val="tx1"/>
                </a:solidFill>
                <a:effectLst/>
                <a:latin typeface="Garamond" panose="02020404030301010803" pitchFamily="18" charset="0"/>
              </a:rPr>
              <a:t> of </a:t>
            </a:r>
            <a:r>
              <a:rPr lang="tr-TR" altLang="tr-TR" sz="1600" dirty="0" err="1">
                <a:solidFill>
                  <a:schemeClr val="tx1"/>
                </a:solidFill>
                <a:effectLst/>
                <a:latin typeface="Garamond" panose="02020404030301010803" pitchFamily="18" charset="0"/>
              </a:rPr>
              <a:t>Composite</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Materials</a:t>
            </a:r>
            <a:r>
              <a:rPr lang="tr-TR" altLang="tr-TR" sz="1600" dirty="0">
                <a:solidFill>
                  <a:schemeClr val="tx1"/>
                </a:solidFill>
                <a:effectLst/>
                <a:latin typeface="Garamond" panose="02020404030301010803" pitchFamily="18" charset="0"/>
              </a:rPr>
              <a:t>, 30(14): 1613–1626.</a:t>
            </a:r>
            <a:br>
              <a:rPr lang="tr-TR" altLang="tr-TR" sz="1600" dirty="0">
                <a:solidFill>
                  <a:schemeClr val="tx1"/>
                </a:solidFill>
                <a:effectLst/>
                <a:latin typeface="Garamond" panose="02020404030301010803" pitchFamily="18" charset="0"/>
              </a:rPr>
            </a:br>
            <a:r>
              <a:rPr lang="tr-TR" altLang="tr-TR" sz="1600" dirty="0">
                <a:solidFill>
                  <a:schemeClr val="tx1"/>
                </a:solidFill>
                <a:effectLst/>
                <a:latin typeface="Garamond" panose="02020404030301010803" pitchFamily="18" charset="0"/>
              </a:rPr>
              <a:t>5. Akay, M. </a:t>
            </a:r>
            <a:r>
              <a:rPr lang="tr-TR" altLang="tr-TR" sz="1600" dirty="0" err="1">
                <a:solidFill>
                  <a:schemeClr val="tx1"/>
                </a:solidFill>
                <a:effectLst/>
                <a:latin typeface="Garamond" panose="02020404030301010803" pitchFamily="18" charset="0"/>
              </a:rPr>
              <a:t>and</a:t>
            </a:r>
            <a:r>
              <a:rPr lang="tr-TR" altLang="tr-TR" sz="1600" dirty="0">
                <a:solidFill>
                  <a:schemeClr val="tx1"/>
                </a:solidFill>
                <a:effectLst/>
                <a:latin typeface="Garamond" panose="02020404030301010803" pitchFamily="18" charset="0"/>
              </a:rPr>
              <a:t> O¨ </a:t>
            </a:r>
            <a:r>
              <a:rPr lang="tr-TR" altLang="tr-TR" sz="1600" dirty="0" err="1">
                <a:solidFill>
                  <a:schemeClr val="tx1"/>
                </a:solidFill>
                <a:effectLst/>
                <a:latin typeface="Garamond" panose="02020404030301010803" pitchFamily="18" charset="0"/>
              </a:rPr>
              <a:t>zden</a:t>
            </a:r>
            <a:r>
              <a:rPr lang="tr-TR" altLang="tr-TR" sz="1600" dirty="0">
                <a:solidFill>
                  <a:schemeClr val="tx1"/>
                </a:solidFill>
                <a:effectLst/>
                <a:latin typeface="Garamond" panose="02020404030301010803" pitchFamily="18" charset="0"/>
              </a:rPr>
              <a:t>, S. (1994). </a:t>
            </a:r>
            <a:r>
              <a:rPr lang="tr-TR" altLang="tr-TR" sz="1600" dirty="0" err="1">
                <a:solidFill>
                  <a:schemeClr val="tx1"/>
                </a:solidFill>
                <a:effectLst/>
                <a:latin typeface="Garamond" panose="02020404030301010803" pitchFamily="18" charset="0"/>
              </a:rPr>
              <a:t>Measurement</a:t>
            </a:r>
            <a:r>
              <a:rPr lang="tr-TR" altLang="tr-TR" sz="1600" dirty="0">
                <a:solidFill>
                  <a:schemeClr val="tx1"/>
                </a:solidFill>
                <a:effectLst/>
                <a:latin typeface="Garamond" panose="02020404030301010803" pitchFamily="18" charset="0"/>
              </a:rPr>
              <a:t> of </a:t>
            </a:r>
            <a:r>
              <a:rPr lang="tr-TR" altLang="tr-TR" sz="1600" dirty="0" err="1">
                <a:solidFill>
                  <a:schemeClr val="tx1"/>
                </a:solidFill>
                <a:effectLst/>
                <a:latin typeface="Garamond" panose="02020404030301010803" pitchFamily="18" charset="0"/>
              </a:rPr>
              <a:t>Residual</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Stresses</a:t>
            </a:r>
            <a:r>
              <a:rPr lang="tr-TR" altLang="tr-TR" sz="1600" dirty="0">
                <a:solidFill>
                  <a:schemeClr val="tx1"/>
                </a:solidFill>
                <a:effectLst/>
                <a:latin typeface="Garamond" panose="02020404030301010803" pitchFamily="18" charset="0"/>
              </a:rPr>
              <a:t> in </a:t>
            </a:r>
            <a:r>
              <a:rPr lang="tr-TR" altLang="tr-TR" sz="1600" dirty="0" err="1">
                <a:solidFill>
                  <a:schemeClr val="tx1"/>
                </a:solidFill>
                <a:effectLst/>
                <a:latin typeface="Garamond" panose="02020404030301010803" pitchFamily="18" charset="0"/>
              </a:rPr>
              <a:t>Injection</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Moulded</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Thermoplastics</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Polymer</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Testing</a:t>
            </a:r>
            <a:r>
              <a:rPr lang="tr-TR" altLang="tr-TR" sz="1600" dirty="0">
                <a:solidFill>
                  <a:schemeClr val="tx1"/>
                </a:solidFill>
                <a:effectLst/>
                <a:latin typeface="Garamond" panose="02020404030301010803" pitchFamily="18" charset="0"/>
              </a:rPr>
              <a:t>, 13: 323–354.</a:t>
            </a:r>
            <a:br>
              <a:rPr lang="tr-TR" altLang="tr-TR" sz="1600" dirty="0">
                <a:solidFill>
                  <a:schemeClr val="tx1"/>
                </a:solidFill>
                <a:effectLst/>
                <a:latin typeface="Garamond" panose="02020404030301010803" pitchFamily="18" charset="0"/>
              </a:rPr>
            </a:br>
            <a:r>
              <a:rPr lang="tr-TR" altLang="tr-TR" sz="1600" dirty="0">
                <a:solidFill>
                  <a:schemeClr val="tx1"/>
                </a:solidFill>
                <a:effectLst/>
                <a:latin typeface="Garamond" panose="02020404030301010803" pitchFamily="18" charset="0"/>
              </a:rPr>
              <a:t>6. Akay, M. </a:t>
            </a:r>
            <a:r>
              <a:rPr lang="tr-TR" altLang="tr-TR" sz="1600" dirty="0" err="1">
                <a:solidFill>
                  <a:schemeClr val="tx1"/>
                </a:solidFill>
                <a:effectLst/>
                <a:latin typeface="Garamond" panose="02020404030301010803" pitchFamily="18" charset="0"/>
              </a:rPr>
              <a:t>and</a:t>
            </a:r>
            <a:r>
              <a:rPr lang="tr-TR" altLang="tr-TR" sz="1600" dirty="0">
                <a:solidFill>
                  <a:schemeClr val="tx1"/>
                </a:solidFill>
                <a:effectLst/>
                <a:latin typeface="Garamond" panose="02020404030301010803" pitchFamily="18" charset="0"/>
              </a:rPr>
              <a:t> O¨ </a:t>
            </a:r>
            <a:r>
              <a:rPr lang="tr-TR" altLang="tr-TR" sz="1600" dirty="0" err="1">
                <a:solidFill>
                  <a:schemeClr val="tx1"/>
                </a:solidFill>
                <a:effectLst/>
                <a:latin typeface="Garamond" panose="02020404030301010803" pitchFamily="18" charset="0"/>
              </a:rPr>
              <a:t>zden</a:t>
            </a:r>
            <a:r>
              <a:rPr lang="tr-TR" altLang="tr-TR" sz="1600" dirty="0">
                <a:solidFill>
                  <a:schemeClr val="tx1"/>
                </a:solidFill>
                <a:effectLst/>
                <a:latin typeface="Garamond" panose="02020404030301010803" pitchFamily="18" charset="0"/>
              </a:rPr>
              <a:t>, S. (1996). </a:t>
            </a:r>
            <a:r>
              <a:rPr lang="tr-TR" altLang="tr-TR" sz="1600" dirty="0" err="1">
                <a:solidFill>
                  <a:schemeClr val="tx1"/>
                </a:solidFill>
                <a:effectLst/>
                <a:latin typeface="Garamond" panose="02020404030301010803" pitchFamily="18" charset="0"/>
              </a:rPr>
              <a:t>Influence</a:t>
            </a:r>
            <a:r>
              <a:rPr lang="tr-TR" altLang="tr-TR" sz="1600" dirty="0">
                <a:solidFill>
                  <a:schemeClr val="tx1"/>
                </a:solidFill>
                <a:effectLst/>
                <a:latin typeface="Garamond" panose="02020404030301010803" pitchFamily="18" charset="0"/>
              </a:rPr>
              <a:t> of </a:t>
            </a:r>
            <a:r>
              <a:rPr lang="tr-TR" altLang="tr-TR" sz="1600" dirty="0" err="1">
                <a:solidFill>
                  <a:schemeClr val="tx1"/>
                </a:solidFill>
                <a:effectLst/>
                <a:latin typeface="Garamond" panose="02020404030301010803" pitchFamily="18" charset="0"/>
              </a:rPr>
              <a:t>Residual</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Stresses</a:t>
            </a:r>
            <a:r>
              <a:rPr lang="tr-TR" altLang="tr-TR" sz="1600" dirty="0">
                <a:solidFill>
                  <a:schemeClr val="tx1"/>
                </a:solidFill>
                <a:effectLst/>
                <a:latin typeface="Garamond" panose="02020404030301010803" pitchFamily="18" charset="0"/>
              </a:rPr>
              <a:t> on </a:t>
            </a:r>
            <a:r>
              <a:rPr lang="tr-TR" altLang="tr-TR" sz="1600" dirty="0" err="1">
                <a:solidFill>
                  <a:schemeClr val="tx1"/>
                </a:solidFill>
                <a:effectLst/>
                <a:latin typeface="Garamond" panose="02020404030301010803" pitchFamily="18" charset="0"/>
              </a:rPr>
              <a:t>Mechanical</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and</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Thermal</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Properties</a:t>
            </a:r>
            <a:r>
              <a:rPr lang="tr-TR" altLang="tr-TR" sz="1600" dirty="0">
                <a:solidFill>
                  <a:schemeClr val="tx1"/>
                </a:solidFill>
                <a:effectLst/>
                <a:latin typeface="Garamond" panose="02020404030301010803" pitchFamily="18" charset="0"/>
              </a:rPr>
              <a:t> of </a:t>
            </a:r>
            <a:r>
              <a:rPr lang="tr-TR" altLang="tr-TR" sz="1600" dirty="0" err="1">
                <a:solidFill>
                  <a:schemeClr val="tx1"/>
                </a:solidFill>
                <a:effectLst/>
                <a:latin typeface="Garamond" panose="02020404030301010803" pitchFamily="18" charset="0"/>
              </a:rPr>
              <a:t>Injection</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Moulded</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Polycarbonate</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Plastics</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Rubber</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and</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Composites</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Processing</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and</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App</a:t>
            </a:r>
            <a:r>
              <a:rPr lang="tr-TR" altLang="tr-TR" sz="1600" dirty="0">
                <a:solidFill>
                  <a:schemeClr val="tx1"/>
                </a:solidFill>
                <a:effectLst/>
                <a:latin typeface="Garamond" panose="02020404030301010803" pitchFamily="18" charset="0"/>
              </a:rPr>
              <a:t>., 25(3): 138–144.</a:t>
            </a:r>
            <a:br>
              <a:rPr lang="tr-TR" altLang="tr-TR" sz="1600" dirty="0">
                <a:solidFill>
                  <a:schemeClr val="tx1"/>
                </a:solidFill>
                <a:effectLst/>
                <a:latin typeface="Garamond" panose="02020404030301010803" pitchFamily="18" charset="0"/>
              </a:rPr>
            </a:br>
            <a:r>
              <a:rPr lang="tr-TR" altLang="tr-TR" sz="1600" dirty="0">
                <a:solidFill>
                  <a:schemeClr val="tx1"/>
                </a:solidFill>
                <a:effectLst/>
                <a:latin typeface="Garamond" panose="02020404030301010803" pitchFamily="18" charset="0"/>
              </a:rPr>
              <a:t>7. </a:t>
            </a:r>
            <a:r>
              <a:rPr lang="tr-TR" altLang="tr-TR" sz="1600" dirty="0" err="1">
                <a:solidFill>
                  <a:schemeClr val="tx1"/>
                </a:solidFill>
                <a:effectLst/>
                <a:latin typeface="Garamond" panose="02020404030301010803" pitchFamily="18" charset="0"/>
              </a:rPr>
              <a:t>Jeronimidis</a:t>
            </a:r>
            <a:r>
              <a:rPr lang="tr-TR" altLang="tr-TR" sz="1600" dirty="0">
                <a:solidFill>
                  <a:schemeClr val="tx1"/>
                </a:solidFill>
                <a:effectLst/>
                <a:latin typeface="Garamond" panose="02020404030301010803" pitchFamily="18" charset="0"/>
              </a:rPr>
              <a:t>, G. </a:t>
            </a:r>
            <a:r>
              <a:rPr lang="tr-TR" altLang="tr-TR" sz="1600" dirty="0" err="1">
                <a:solidFill>
                  <a:schemeClr val="tx1"/>
                </a:solidFill>
                <a:effectLst/>
                <a:latin typeface="Garamond" panose="02020404030301010803" pitchFamily="18" charset="0"/>
              </a:rPr>
              <a:t>and</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Parkyn</a:t>
            </a:r>
            <a:r>
              <a:rPr lang="tr-TR" altLang="tr-TR" sz="1600" dirty="0">
                <a:solidFill>
                  <a:schemeClr val="tx1"/>
                </a:solidFill>
                <a:effectLst/>
                <a:latin typeface="Garamond" panose="02020404030301010803" pitchFamily="18" charset="0"/>
              </a:rPr>
              <a:t>, A. T. (1998). </a:t>
            </a:r>
            <a:r>
              <a:rPr lang="tr-TR" altLang="tr-TR" sz="1600" dirty="0" err="1">
                <a:solidFill>
                  <a:schemeClr val="tx1"/>
                </a:solidFill>
                <a:effectLst/>
                <a:latin typeface="Garamond" panose="02020404030301010803" pitchFamily="18" charset="0"/>
              </a:rPr>
              <a:t>Residual</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Stresses</a:t>
            </a:r>
            <a:r>
              <a:rPr lang="tr-TR" altLang="tr-TR" sz="1600" dirty="0">
                <a:solidFill>
                  <a:schemeClr val="tx1"/>
                </a:solidFill>
                <a:effectLst/>
                <a:latin typeface="Garamond" panose="02020404030301010803" pitchFamily="18" charset="0"/>
              </a:rPr>
              <a:t> in </a:t>
            </a:r>
            <a:r>
              <a:rPr lang="tr-TR" altLang="tr-TR" sz="1600" dirty="0" err="1">
                <a:solidFill>
                  <a:schemeClr val="tx1"/>
                </a:solidFill>
                <a:effectLst/>
                <a:latin typeface="Garamond" panose="02020404030301010803" pitchFamily="18" charset="0"/>
              </a:rPr>
              <a:t>Carbon</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Fibre-Thermoplastic</a:t>
            </a:r>
            <a:r>
              <a:rPr lang="tr-TR" altLang="tr-TR" sz="1600" dirty="0">
                <a:solidFill>
                  <a:schemeClr val="tx1"/>
                </a:solidFill>
                <a:effectLst/>
                <a:latin typeface="Garamond" panose="02020404030301010803" pitchFamily="18" charset="0"/>
              </a:rPr>
              <a:t> Matris </a:t>
            </a:r>
            <a:r>
              <a:rPr lang="tr-TR" altLang="tr-TR" sz="1600" dirty="0" err="1">
                <a:solidFill>
                  <a:schemeClr val="tx1"/>
                </a:solidFill>
                <a:effectLst/>
                <a:latin typeface="Garamond" panose="02020404030301010803" pitchFamily="18" charset="0"/>
              </a:rPr>
              <a:t>Laminates</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Journal</a:t>
            </a:r>
            <a:r>
              <a:rPr lang="tr-TR" altLang="tr-TR" sz="1600" dirty="0">
                <a:solidFill>
                  <a:schemeClr val="tx1"/>
                </a:solidFill>
                <a:effectLst/>
                <a:latin typeface="Garamond" panose="02020404030301010803" pitchFamily="18" charset="0"/>
              </a:rPr>
              <a:t> of </a:t>
            </a:r>
            <a:r>
              <a:rPr lang="tr-TR" altLang="tr-TR" sz="1600" dirty="0" err="1">
                <a:solidFill>
                  <a:schemeClr val="tx1"/>
                </a:solidFill>
                <a:effectLst/>
                <a:latin typeface="Garamond" panose="02020404030301010803" pitchFamily="18" charset="0"/>
              </a:rPr>
              <a:t>Composite</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Materials</a:t>
            </a:r>
            <a:r>
              <a:rPr lang="tr-TR" altLang="tr-TR" sz="1600" dirty="0">
                <a:solidFill>
                  <a:schemeClr val="tx1"/>
                </a:solidFill>
                <a:effectLst/>
                <a:latin typeface="Garamond" panose="02020404030301010803" pitchFamily="18" charset="0"/>
              </a:rPr>
              <a:t>, 22(5): 401–415.</a:t>
            </a:r>
            <a:br>
              <a:rPr lang="tr-TR" altLang="tr-TR" sz="1600" dirty="0">
                <a:solidFill>
                  <a:schemeClr val="tx1"/>
                </a:solidFill>
                <a:effectLst/>
                <a:latin typeface="Garamond" panose="02020404030301010803" pitchFamily="18" charset="0"/>
              </a:rPr>
            </a:br>
            <a:r>
              <a:rPr lang="tr-TR" altLang="tr-TR" sz="1600" dirty="0">
                <a:solidFill>
                  <a:schemeClr val="tx1"/>
                </a:solidFill>
                <a:effectLst/>
                <a:latin typeface="Garamond" panose="02020404030301010803" pitchFamily="18" charset="0"/>
              </a:rPr>
              <a:t>8. </a:t>
            </a:r>
            <a:r>
              <a:rPr lang="tr-TR" altLang="tr-TR" sz="1600" dirty="0" err="1">
                <a:solidFill>
                  <a:schemeClr val="tx1"/>
                </a:solidFill>
                <a:effectLst/>
                <a:latin typeface="Garamond" panose="02020404030301010803" pitchFamily="18" charset="0"/>
              </a:rPr>
              <a:t>Chung</a:t>
            </a:r>
            <a:r>
              <a:rPr lang="tr-TR" altLang="tr-TR" sz="1600" dirty="0">
                <a:solidFill>
                  <a:schemeClr val="tx1"/>
                </a:solidFill>
                <a:effectLst/>
                <a:latin typeface="Garamond" panose="02020404030301010803" pitchFamily="18" charset="0"/>
              </a:rPr>
              <a:t>, I., Sun, C. T., </a:t>
            </a:r>
            <a:r>
              <a:rPr lang="tr-TR" altLang="tr-TR" sz="1600" dirty="0" err="1">
                <a:solidFill>
                  <a:schemeClr val="tx1"/>
                </a:solidFill>
                <a:effectLst/>
                <a:latin typeface="Garamond" panose="02020404030301010803" pitchFamily="18" charset="0"/>
              </a:rPr>
              <a:t>and</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Chang</a:t>
            </a:r>
            <a:r>
              <a:rPr lang="tr-TR" altLang="tr-TR" sz="1600" dirty="0">
                <a:solidFill>
                  <a:schemeClr val="tx1"/>
                </a:solidFill>
                <a:effectLst/>
                <a:latin typeface="Garamond" panose="02020404030301010803" pitchFamily="18" charset="0"/>
              </a:rPr>
              <a:t>, I. Y. (1993). </a:t>
            </a:r>
            <a:r>
              <a:rPr lang="tr-TR" altLang="tr-TR" sz="1600" dirty="0" err="1">
                <a:solidFill>
                  <a:schemeClr val="tx1"/>
                </a:solidFill>
                <a:effectLst/>
                <a:latin typeface="Garamond" panose="02020404030301010803" pitchFamily="18" charset="0"/>
              </a:rPr>
              <a:t>Modeling</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Creep</a:t>
            </a:r>
            <a:r>
              <a:rPr lang="tr-TR" altLang="tr-TR" sz="1600" dirty="0">
                <a:solidFill>
                  <a:schemeClr val="tx1"/>
                </a:solidFill>
                <a:effectLst/>
                <a:latin typeface="Garamond" panose="02020404030301010803" pitchFamily="18" charset="0"/>
              </a:rPr>
              <a:t> in </a:t>
            </a:r>
            <a:r>
              <a:rPr lang="tr-TR" altLang="tr-TR" sz="1600" dirty="0" err="1">
                <a:solidFill>
                  <a:schemeClr val="tx1"/>
                </a:solidFill>
                <a:effectLst/>
                <a:latin typeface="Garamond" panose="02020404030301010803" pitchFamily="18" charset="0"/>
              </a:rPr>
              <a:t>Thermoplastic</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Composites</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Journal</a:t>
            </a:r>
            <a:r>
              <a:rPr lang="tr-TR" altLang="tr-TR" sz="1600" dirty="0">
                <a:solidFill>
                  <a:schemeClr val="tx1"/>
                </a:solidFill>
                <a:effectLst/>
                <a:latin typeface="Garamond" panose="02020404030301010803" pitchFamily="18" charset="0"/>
              </a:rPr>
              <a:t> of </a:t>
            </a:r>
            <a:r>
              <a:rPr lang="tr-TR" altLang="tr-TR" sz="1600" dirty="0" err="1">
                <a:solidFill>
                  <a:schemeClr val="tx1"/>
                </a:solidFill>
                <a:effectLst/>
                <a:latin typeface="Garamond" panose="02020404030301010803" pitchFamily="18" charset="0"/>
              </a:rPr>
              <a:t>Composite</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Materials</a:t>
            </a:r>
            <a:r>
              <a:rPr lang="tr-TR" altLang="tr-TR" sz="1600" dirty="0">
                <a:solidFill>
                  <a:schemeClr val="tx1"/>
                </a:solidFill>
                <a:effectLst/>
                <a:latin typeface="Garamond" panose="02020404030301010803" pitchFamily="18" charset="0"/>
              </a:rPr>
              <a:t>, 27(10): 1009–1029.</a:t>
            </a:r>
            <a:br>
              <a:rPr lang="tr-TR" altLang="tr-TR" sz="1600" dirty="0">
                <a:solidFill>
                  <a:schemeClr val="tx1"/>
                </a:solidFill>
                <a:effectLst/>
                <a:latin typeface="Garamond" panose="02020404030301010803" pitchFamily="18" charset="0"/>
              </a:rPr>
            </a:br>
            <a:r>
              <a:rPr lang="tr-TR" altLang="tr-TR" sz="1600" dirty="0">
                <a:solidFill>
                  <a:schemeClr val="tx1"/>
                </a:solidFill>
                <a:effectLst/>
                <a:latin typeface="Garamond" panose="02020404030301010803" pitchFamily="18" charset="0"/>
              </a:rPr>
              <a:t>9. </a:t>
            </a:r>
            <a:r>
              <a:rPr lang="tr-TR" altLang="tr-TR" sz="1600" dirty="0" err="1">
                <a:solidFill>
                  <a:schemeClr val="tx1"/>
                </a:solidFill>
                <a:effectLst/>
                <a:latin typeface="Garamond" panose="02020404030301010803" pitchFamily="18" charset="0"/>
              </a:rPr>
              <a:t>Domb</a:t>
            </a:r>
            <a:r>
              <a:rPr lang="tr-TR" altLang="tr-TR" sz="1600" dirty="0">
                <a:solidFill>
                  <a:schemeClr val="tx1"/>
                </a:solidFill>
                <a:effectLst/>
                <a:latin typeface="Garamond" panose="02020404030301010803" pitchFamily="18" charset="0"/>
              </a:rPr>
              <a:t>, M. M. </a:t>
            </a:r>
            <a:r>
              <a:rPr lang="tr-TR" altLang="tr-TR" sz="1600" dirty="0" err="1">
                <a:solidFill>
                  <a:schemeClr val="tx1"/>
                </a:solidFill>
                <a:effectLst/>
                <a:latin typeface="Garamond" panose="02020404030301010803" pitchFamily="18" charset="0"/>
              </a:rPr>
              <a:t>and</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Hansen</a:t>
            </a:r>
            <a:r>
              <a:rPr lang="tr-TR" altLang="tr-TR" sz="1600" dirty="0">
                <a:solidFill>
                  <a:schemeClr val="tx1"/>
                </a:solidFill>
                <a:effectLst/>
                <a:latin typeface="Garamond" panose="02020404030301010803" pitchFamily="18" charset="0"/>
              </a:rPr>
              <a:t>, J. S. (1998). The </a:t>
            </a:r>
            <a:r>
              <a:rPr lang="tr-TR" altLang="tr-TR" sz="1600" dirty="0" err="1">
                <a:solidFill>
                  <a:schemeClr val="tx1"/>
                </a:solidFill>
                <a:effectLst/>
                <a:latin typeface="Garamond" panose="02020404030301010803" pitchFamily="18" charset="0"/>
              </a:rPr>
              <a:t>Effect</a:t>
            </a:r>
            <a:r>
              <a:rPr lang="tr-TR" altLang="tr-TR" sz="1600" dirty="0">
                <a:solidFill>
                  <a:schemeClr val="tx1"/>
                </a:solidFill>
                <a:effectLst/>
                <a:latin typeface="Garamond" panose="02020404030301010803" pitchFamily="18" charset="0"/>
              </a:rPr>
              <a:t> of </a:t>
            </a:r>
            <a:r>
              <a:rPr lang="tr-TR" altLang="tr-TR" sz="1600" dirty="0" err="1">
                <a:solidFill>
                  <a:schemeClr val="tx1"/>
                </a:solidFill>
                <a:effectLst/>
                <a:latin typeface="Garamond" panose="02020404030301010803" pitchFamily="18" charset="0"/>
              </a:rPr>
              <a:t>Cooling</a:t>
            </a:r>
            <a:r>
              <a:rPr lang="tr-TR" altLang="tr-TR" sz="1600" dirty="0">
                <a:solidFill>
                  <a:schemeClr val="tx1"/>
                </a:solidFill>
                <a:effectLst/>
                <a:latin typeface="Garamond" panose="02020404030301010803" pitchFamily="18" charset="0"/>
              </a:rPr>
              <a:t> Rate on </a:t>
            </a:r>
            <a:r>
              <a:rPr lang="tr-TR" altLang="tr-TR" sz="1600" dirty="0" err="1">
                <a:solidFill>
                  <a:schemeClr val="tx1"/>
                </a:solidFill>
                <a:effectLst/>
                <a:latin typeface="Garamond" panose="02020404030301010803" pitchFamily="18" charset="0"/>
              </a:rPr>
              <a:t>Free-Edge</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Stress</a:t>
            </a:r>
            <a:r>
              <a:rPr lang="tr-TR" altLang="tr-TR" sz="1600" dirty="0">
                <a:solidFill>
                  <a:schemeClr val="tx1"/>
                </a:solidFill>
                <a:effectLst/>
                <a:latin typeface="Garamond" panose="02020404030301010803" pitchFamily="18" charset="0"/>
              </a:rPr>
              <a:t> Development in Semi-</a:t>
            </a:r>
            <a:r>
              <a:rPr lang="tr-TR" altLang="tr-TR" sz="1600" dirty="0" err="1">
                <a:solidFill>
                  <a:schemeClr val="tx1"/>
                </a:solidFill>
                <a:effectLst/>
                <a:latin typeface="Garamond" panose="02020404030301010803" pitchFamily="18" charset="0"/>
              </a:rPr>
              <a:t>Crystalline</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Thermoplastic</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Laminates</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Journal</a:t>
            </a:r>
            <a:r>
              <a:rPr lang="tr-TR" altLang="tr-TR" sz="1600" dirty="0">
                <a:solidFill>
                  <a:schemeClr val="tx1"/>
                </a:solidFill>
                <a:effectLst/>
                <a:latin typeface="Garamond" panose="02020404030301010803" pitchFamily="18" charset="0"/>
              </a:rPr>
              <a:t> of </a:t>
            </a:r>
            <a:r>
              <a:rPr lang="tr-TR" altLang="tr-TR" sz="1600" dirty="0" err="1">
                <a:solidFill>
                  <a:schemeClr val="tx1"/>
                </a:solidFill>
                <a:effectLst/>
                <a:latin typeface="Garamond" panose="02020404030301010803" pitchFamily="18" charset="0"/>
              </a:rPr>
              <a:t>Composite</a:t>
            </a:r>
            <a:r>
              <a:rPr lang="tr-TR" altLang="tr-TR" sz="1600" dirty="0">
                <a:solidFill>
                  <a:schemeClr val="tx1"/>
                </a:solidFill>
                <a:effectLst/>
                <a:latin typeface="Garamond" panose="02020404030301010803" pitchFamily="18" charset="0"/>
              </a:rPr>
              <a:t> </a:t>
            </a:r>
            <a:r>
              <a:rPr lang="tr-TR" altLang="tr-TR" sz="1600" dirty="0" err="1">
                <a:solidFill>
                  <a:schemeClr val="tx1"/>
                </a:solidFill>
                <a:effectLst/>
                <a:latin typeface="Garamond" panose="02020404030301010803" pitchFamily="18" charset="0"/>
              </a:rPr>
              <a:t>Materials</a:t>
            </a:r>
            <a:r>
              <a:rPr lang="tr-TR" altLang="tr-TR" sz="1600" dirty="0">
                <a:solidFill>
                  <a:schemeClr val="tx1"/>
                </a:solidFill>
                <a:effectLst/>
                <a:latin typeface="Garamond" panose="02020404030301010803" pitchFamily="18" charset="0"/>
              </a:rPr>
              <a:t>, 32(4): 361–385.</a:t>
            </a:r>
            <a:r>
              <a:rPr lang="tr-TR" altLang="tr-TR" sz="1600" dirty="0" smtClean="0">
                <a:solidFill>
                  <a:schemeClr val="tx1"/>
                </a:solidFill>
                <a:effectLst/>
                <a:latin typeface="Garamond" panose="02020404030301010803" pitchFamily="18" charset="0"/>
              </a:rPr>
              <a:t/>
            </a:r>
            <a:br>
              <a:rPr lang="tr-TR" altLang="tr-TR" sz="1600" dirty="0" smtClean="0">
                <a:solidFill>
                  <a:schemeClr val="tx1"/>
                </a:solidFill>
                <a:effectLst/>
                <a:latin typeface="Garamond" panose="02020404030301010803" pitchFamily="18" charset="0"/>
              </a:rPr>
            </a:br>
            <a:r>
              <a:rPr lang="en-US" altLang="tr-TR" sz="1600" dirty="0" smtClean="0">
                <a:solidFill>
                  <a:schemeClr val="tx1"/>
                </a:solidFill>
                <a:effectLst/>
                <a:latin typeface="Garamond" panose="02020404030301010803" pitchFamily="18" charset="0"/>
              </a:rPr>
              <a:t> </a:t>
            </a:r>
            <a:r>
              <a:rPr lang="tr-TR" altLang="tr-TR" sz="1600" dirty="0" smtClean="0">
                <a:solidFill>
                  <a:schemeClr val="tx1"/>
                </a:solidFill>
                <a:effectLst/>
                <a:latin typeface="Garamond" panose="02020404030301010803" pitchFamily="18" charset="0"/>
              </a:rPr>
              <a:t/>
            </a:r>
            <a:br>
              <a:rPr lang="tr-TR" altLang="tr-TR" sz="1600" dirty="0" smtClean="0">
                <a:solidFill>
                  <a:schemeClr val="tx1"/>
                </a:solidFill>
                <a:effectLst/>
                <a:latin typeface="Garamond" panose="02020404030301010803" pitchFamily="18" charset="0"/>
              </a:rPr>
            </a:br>
            <a:r>
              <a:rPr lang="en-US" altLang="tr-TR" sz="1600" dirty="0" smtClean="0">
                <a:solidFill>
                  <a:schemeClr val="tx1"/>
                </a:solidFill>
                <a:effectLst/>
                <a:latin typeface="Garamond" panose="02020404030301010803" pitchFamily="18" charset="0"/>
              </a:rPr>
              <a:t> </a:t>
            </a:r>
            <a:r>
              <a:rPr lang="tr-TR" altLang="tr-TR" sz="1600" dirty="0" smtClean="0">
                <a:solidFill>
                  <a:schemeClr val="tx1"/>
                </a:solidFill>
                <a:effectLst/>
                <a:latin typeface="Garamond" panose="02020404030301010803" pitchFamily="18" charset="0"/>
              </a:rPr>
              <a:t/>
            </a:r>
            <a:br>
              <a:rPr lang="tr-TR" altLang="tr-TR" sz="1600" dirty="0" smtClean="0">
                <a:solidFill>
                  <a:schemeClr val="tx1"/>
                </a:solidFill>
                <a:effectLst/>
                <a:latin typeface="Garamond" panose="02020404030301010803" pitchFamily="18" charset="0"/>
              </a:rPr>
            </a:br>
            <a:r>
              <a:rPr lang="en-US" altLang="tr-TR" sz="1600" dirty="0" smtClean="0">
                <a:solidFill>
                  <a:schemeClr val="tx1"/>
                </a:solidFill>
                <a:effectLst/>
                <a:latin typeface="Garamond" panose="02020404030301010803" pitchFamily="18" charset="0"/>
              </a:rPr>
              <a:t> </a:t>
            </a:r>
            <a:r>
              <a:rPr lang="tr-TR" altLang="tr-TR" sz="1600" dirty="0" smtClean="0">
                <a:solidFill>
                  <a:schemeClr val="tx1"/>
                </a:solidFill>
                <a:effectLst/>
                <a:latin typeface="Garamond" panose="02020404030301010803" pitchFamily="18" charset="0"/>
              </a:rPr>
              <a:t/>
            </a:r>
            <a:br>
              <a:rPr lang="tr-TR" altLang="tr-TR" sz="1600" dirty="0" smtClean="0">
                <a:solidFill>
                  <a:schemeClr val="tx1"/>
                </a:solidFill>
                <a:effectLst/>
                <a:latin typeface="Garamond" panose="02020404030301010803" pitchFamily="18" charset="0"/>
              </a:rPr>
            </a:br>
            <a:endParaRPr lang="en-US" altLang="tr-TR" sz="1600" dirty="0" smtClean="0">
              <a:solidFill>
                <a:schemeClr val="tx1"/>
              </a:solidFill>
              <a:effectLst/>
              <a:latin typeface="Garamond" panose="02020404030301010803" pitchFamily="18" charset="0"/>
            </a:endParaRPr>
          </a:p>
        </p:txBody>
      </p:sp>
      <p:sp>
        <p:nvSpPr>
          <p:cNvPr id="4"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27</a:t>
            </a:fld>
            <a:endParaRPr lang="en-US" altLang="tr-TR" sz="1200" b="0" dirty="0">
              <a:latin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87624" y="1628800"/>
            <a:ext cx="6400800" cy="2016224"/>
          </a:xfrm>
        </p:spPr>
        <p:txBody>
          <a:bodyPr>
            <a:noAutofit/>
          </a:bodyPr>
          <a:lstStyle/>
          <a:p>
            <a:pPr marL="0" indent="0" algn="ctr">
              <a:buFont typeface="Wingdings" pitchFamily="2" charset="2"/>
              <a:buNone/>
              <a:defRPr/>
            </a:pPr>
            <a:endParaRPr lang="tr-TR" sz="3600" b="1" dirty="0" smtClean="0">
              <a:latin typeface="Garamond" panose="02020404030301010803" pitchFamily="18" charset="0"/>
            </a:endParaRPr>
          </a:p>
          <a:p>
            <a:pPr marL="0" indent="0" algn="ctr">
              <a:buFont typeface="Wingdings" pitchFamily="2" charset="2"/>
              <a:buNone/>
              <a:defRPr/>
            </a:pPr>
            <a:endParaRPr lang="tr-TR" sz="3600" b="1" dirty="0">
              <a:latin typeface="Garamond" panose="02020404030301010803" pitchFamily="18" charset="0"/>
            </a:endParaRPr>
          </a:p>
          <a:p>
            <a:pPr marL="0" indent="0" algn="ctr">
              <a:buFont typeface="Wingdings" pitchFamily="2" charset="2"/>
              <a:buNone/>
              <a:defRPr/>
            </a:pPr>
            <a:r>
              <a:rPr lang="tr-TR" sz="3600" b="1" dirty="0" smtClean="0">
                <a:latin typeface="Garamond" panose="02020404030301010803" pitchFamily="18" charset="0"/>
              </a:rPr>
              <a:t>THANKS</a:t>
            </a:r>
            <a:endParaRPr lang="tr-TR" sz="3600" b="1" dirty="0">
              <a:latin typeface="Garamond" panose="02020404030301010803" pitchFamily="18" charset="0"/>
            </a:endParaRPr>
          </a:p>
        </p:txBody>
      </p:sp>
      <p:sp>
        <p:nvSpPr>
          <p:cNvPr id="4"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28</a:t>
            </a:fld>
            <a:endParaRPr lang="en-US" altLang="tr-TR" sz="1200" b="0"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214313" y="228600"/>
            <a:ext cx="8715375" cy="1128713"/>
          </a:xfrm>
          <a:prstGeom prst="rect">
            <a:avLst/>
          </a:prstGeom>
          <a:noFill/>
          <a:ln w="9525">
            <a:noFill/>
            <a:miter lim="800000"/>
            <a:headEnd/>
            <a:tailEnd/>
          </a:ln>
          <a:effectLst/>
        </p:spPr>
        <p:txBody>
          <a:bodyPr lIns="92075" tIns="46038" rIns="92075" bIns="46038"/>
          <a:lstStyle/>
          <a:p>
            <a:pPr algn="ctr">
              <a:lnSpc>
                <a:spcPct val="80000"/>
              </a:lnSpc>
              <a:spcBef>
                <a:spcPct val="20000"/>
              </a:spcBef>
              <a:defRPr/>
            </a:pPr>
            <a:endParaRPr lang="tr-TR" sz="2500" dirty="0">
              <a:effectLst>
                <a:outerShdw blurRad="38100" dist="38100" dir="2700000" algn="tl">
                  <a:srgbClr val="000000"/>
                </a:outerShdw>
              </a:effectLst>
            </a:endParaRPr>
          </a:p>
          <a:p>
            <a:pPr algn="ctr">
              <a:lnSpc>
                <a:spcPct val="80000"/>
              </a:lnSpc>
              <a:defRPr/>
            </a:pPr>
            <a:r>
              <a:rPr lang="tr-TR" sz="2000" dirty="0"/>
              <a:t>GEDİZ UNIVERSITY, ENGINEERING FACULTY,DEPARTMENT OF MECHANICAL ENGINEERING,TURKEY.</a:t>
            </a:r>
          </a:p>
        </p:txBody>
      </p:sp>
      <p:sp>
        <p:nvSpPr>
          <p:cNvPr id="8" name="Text Box 7"/>
          <p:cNvSpPr txBox="1">
            <a:spLocks noChangeArrowheads="1"/>
          </p:cNvSpPr>
          <p:nvPr/>
        </p:nvSpPr>
        <p:spPr bwMode="auto">
          <a:xfrm>
            <a:off x="1371600" y="1295400"/>
            <a:ext cx="67056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eaLnBrk="1" hangingPunct="1">
              <a:spcBef>
                <a:spcPct val="50000"/>
              </a:spcBef>
              <a:buClrTx/>
              <a:buSzTx/>
              <a:buFontTx/>
              <a:buNone/>
            </a:pPr>
            <a:r>
              <a:rPr lang="tr-TR" altLang="tr-TR" sz="1800" dirty="0"/>
              <a:t>3</a:t>
            </a:r>
            <a:r>
              <a:rPr lang="tr-TR" altLang="tr-TR" sz="1800" baseline="30000" dirty="0"/>
              <a:t>st</a:t>
            </a:r>
            <a:r>
              <a:rPr lang="tr-TR" altLang="tr-TR" sz="1800" dirty="0"/>
              <a:t> INTERNATIONAL  CONFERENCE AND EXHIBITION  ON  MECHANICAL &amp; AEROSPACE  ENGINEERING</a:t>
            </a:r>
          </a:p>
        </p:txBody>
      </p:sp>
      <p:sp>
        <p:nvSpPr>
          <p:cNvPr id="9" name="Rectangle 2"/>
          <p:cNvSpPr txBox="1">
            <a:spLocks noChangeArrowheads="1"/>
          </p:cNvSpPr>
          <p:nvPr/>
        </p:nvSpPr>
        <p:spPr>
          <a:xfrm>
            <a:off x="899592" y="2132856"/>
            <a:ext cx="6940352" cy="154838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fontAlgn="auto">
              <a:spcAft>
                <a:spcPts val="0"/>
              </a:spcAft>
              <a:buNone/>
            </a:pPr>
            <a:r>
              <a:rPr lang="en-US" altLang="tr-TR" sz="2000" dirty="0" smtClean="0">
                <a:solidFill>
                  <a:srgbClr val="FF0000"/>
                </a:solidFill>
                <a:effectLst/>
              </a:rPr>
              <a:t>INVESTIGATION OF THE EFFECT OF TIO</a:t>
            </a:r>
            <a:r>
              <a:rPr lang="en-US" altLang="tr-TR" sz="2000" baseline="-25000" dirty="0" smtClean="0">
                <a:solidFill>
                  <a:srgbClr val="FF0000"/>
                </a:solidFill>
                <a:effectLst/>
              </a:rPr>
              <a:t>2</a:t>
            </a:r>
            <a:r>
              <a:rPr lang="en-US" altLang="tr-TR" sz="2000" dirty="0" smtClean="0">
                <a:solidFill>
                  <a:srgbClr val="FF0000"/>
                </a:solidFill>
                <a:effectLst/>
              </a:rPr>
              <a:t> ON THE THERMAL,MECHANICAL AND EROSIVE PROPERTIES OF AVIATION THERMOPLASTIC COMPOSITES</a:t>
            </a:r>
            <a:endParaRPr lang="tr-TR" altLang="tr-TR" sz="2000" dirty="0" smtClean="0">
              <a:solidFill>
                <a:srgbClr val="FF0000"/>
              </a:solidFill>
              <a:effectLst/>
            </a:endParaRPr>
          </a:p>
        </p:txBody>
      </p:sp>
      <p:sp>
        <p:nvSpPr>
          <p:cNvPr id="10" name="Rectangle 3"/>
          <p:cNvSpPr txBox="1">
            <a:spLocks noChangeArrowheads="1"/>
          </p:cNvSpPr>
          <p:nvPr/>
        </p:nvSpPr>
        <p:spPr>
          <a:xfrm>
            <a:off x="2607668" y="3681238"/>
            <a:ext cx="3600400" cy="1152525"/>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fontAlgn="auto">
              <a:lnSpc>
                <a:spcPct val="80000"/>
              </a:lnSpc>
              <a:defRPr/>
            </a:pPr>
            <a:endParaRPr lang="tr-TR" altLang="tr-TR" sz="2400" b="0" dirty="0" smtClean="0"/>
          </a:p>
          <a:p>
            <a:pPr marL="45720" indent="0" fontAlgn="auto">
              <a:lnSpc>
                <a:spcPct val="80000"/>
              </a:lnSpc>
              <a:buNone/>
              <a:defRPr/>
            </a:pPr>
            <a:r>
              <a:rPr lang="tr-TR" altLang="tr-TR" sz="2400" b="0" dirty="0" smtClean="0"/>
              <a:t>Fuat OKUMUŞ</a:t>
            </a:r>
          </a:p>
          <a:p>
            <a:pPr fontAlgn="auto">
              <a:lnSpc>
                <a:spcPct val="80000"/>
              </a:lnSpc>
              <a:defRPr/>
            </a:pPr>
            <a:endParaRPr lang="tr-TR" altLang="tr-TR" sz="2400" b="0" baseline="30000" dirty="0" smtClean="0"/>
          </a:p>
          <a:p>
            <a:pPr marL="45720" indent="0" fontAlgn="auto">
              <a:lnSpc>
                <a:spcPct val="80000"/>
              </a:lnSpc>
              <a:buNone/>
              <a:defRPr/>
            </a:pPr>
            <a:r>
              <a:rPr lang="tr-TR" altLang="tr-TR" sz="2800" b="0" baseline="30000" dirty="0" smtClean="0">
                <a:hlinkClick r:id="rId2"/>
              </a:rPr>
              <a:t>fokumus1953@hotmail.com</a:t>
            </a:r>
            <a:endParaRPr lang="tr-TR" altLang="tr-TR" sz="2800" b="0" baseline="30000" dirty="0" smtClean="0"/>
          </a:p>
          <a:p>
            <a:pPr fontAlgn="auto">
              <a:lnSpc>
                <a:spcPct val="80000"/>
              </a:lnSpc>
              <a:defRPr/>
            </a:pPr>
            <a:endParaRPr lang="tr-TR" altLang="tr-TR" sz="2800" b="0" baseline="30000" dirty="0" smtClean="0"/>
          </a:p>
          <a:p>
            <a:pPr fontAlgn="auto">
              <a:lnSpc>
                <a:spcPct val="80000"/>
              </a:lnSpc>
              <a:defRPr/>
            </a:pPr>
            <a:endParaRPr lang="tr-TR" altLang="tr-TR" sz="2000" b="0" dirty="0" smtClean="0"/>
          </a:p>
        </p:txBody>
      </p:sp>
      <p:sp>
        <p:nvSpPr>
          <p:cNvPr id="11" name="Dikdörtgen 1"/>
          <p:cNvSpPr>
            <a:spLocks noChangeArrowheads="1"/>
          </p:cNvSpPr>
          <p:nvPr/>
        </p:nvSpPr>
        <p:spPr bwMode="auto">
          <a:xfrm>
            <a:off x="2240930" y="5516562"/>
            <a:ext cx="4257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eaLnBrk="1" hangingPunct="1">
              <a:spcBef>
                <a:spcPct val="50000"/>
              </a:spcBef>
              <a:buClrTx/>
              <a:buSzTx/>
              <a:buFontTx/>
              <a:buNone/>
            </a:pPr>
            <a:r>
              <a:rPr lang="tr-TR" altLang="tr-TR" sz="1800" dirty="0"/>
              <a:t>San </a:t>
            </a:r>
            <a:r>
              <a:rPr lang="tr-TR" altLang="tr-TR" sz="1800" dirty="0" err="1"/>
              <a:t>Francisco,USA</a:t>
            </a:r>
            <a:r>
              <a:rPr lang="tr-TR" altLang="tr-TR" sz="1800" dirty="0"/>
              <a:t>, </a:t>
            </a:r>
            <a:r>
              <a:rPr lang="tr-TR" altLang="tr-TR" sz="1800" dirty="0" err="1"/>
              <a:t>October</a:t>
            </a:r>
            <a:r>
              <a:rPr lang="tr-TR" altLang="tr-TR" sz="1800" dirty="0"/>
              <a:t> 05-07, 2015.  </a:t>
            </a:r>
            <a:endParaRPr lang="en-US" altLang="tr-TR" sz="1800" dirty="0"/>
          </a:p>
        </p:txBody>
      </p:sp>
      <p:sp>
        <p:nvSpPr>
          <p:cNvPr id="12"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3</a:t>
            </a:fld>
            <a:endParaRPr lang="en-US" altLang="tr-TR" sz="1200" b="0" dirty="0">
              <a:latin typeface="Arial" charset="0"/>
            </a:endParaRPr>
          </a:p>
        </p:txBody>
      </p:sp>
    </p:spTree>
    <p:extLst>
      <p:ext uri="{BB962C8B-B14F-4D97-AF65-F5344CB8AC3E}">
        <p14:creationId xmlns:p14="http://schemas.microsoft.com/office/powerpoint/2010/main" val="65222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627784" y="764704"/>
            <a:ext cx="3240360"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2880" indent="0">
              <a:buNone/>
            </a:pPr>
            <a:r>
              <a:rPr lang="tr-TR" altLang="tr-TR" sz="3200" b="0" dirty="0" smtClean="0">
                <a:solidFill>
                  <a:schemeClr val="tx1"/>
                </a:solidFill>
                <a:effectLst/>
              </a:rPr>
              <a:t>CONTENTS</a:t>
            </a:r>
            <a:endParaRPr lang="en-US" altLang="tr-TR" sz="3200" b="0" dirty="0" smtClean="0">
              <a:solidFill>
                <a:schemeClr val="tx1"/>
              </a:solidFill>
              <a:effectLst/>
            </a:endParaRPr>
          </a:p>
        </p:txBody>
      </p:sp>
      <p:graphicFrame>
        <p:nvGraphicFramePr>
          <p:cNvPr id="18490" name="Group 58"/>
          <p:cNvGraphicFramePr>
            <a:graphicFrameLocks noGrp="1"/>
          </p:cNvGraphicFramePr>
          <p:nvPr>
            <p:ph sz="half" idx="4294967295"/>
            <p:extLst>
              <p:ext uri="{D42A27DB-BD31-4B8C-83A1-F6EECF244321}">
                <p14:modId xmlns:p14="http://schemas.microsoft.com/office/powerpoint/2010/main" val="3754665680"/>
              </p:ext>
            </p:extLst>
          </p:nvPr>
        </p:nvGraphicFramePr>
        <p:xfrm>
          <a:off x="467544" y="1484784"/>
          <a:ext cx="7416800" cy="4606924"/>
        </p:xfrm>
        <a:graphic>
          <a:graphicData uri="http://schemas.openxmlformats.org/drawingml/2006/table">
            <a:tbl>
              <a:tblPr/>
              <a:tblGrid>
                <a:gridCol w="7416800"/>
              </a:tblGrid>
              <a:tr h="892573">
                <a:tc>
                  <a:txBody>
                    <a:bodyPr/>
                    <a:lstStyle>
                      <a:lvl1pPr marL="711200" indent="-711200" eaLnBrk="0" hangingPunct="0">
                        <a:spcBef>
                          <a:spcPct val="20000"/>
                        </a:spcBef>
                        <a:buClr>
                          <a:schemeClr val="hlink"/>
                        </a:buClr>
                        <a:buSzPct val="70000"/>
                        <a:buFont typeface="Wingdings" pitchFamily="2" charset="2"/>
                        <a:defRPr sz="28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defRPr sz="24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defRPr sz="20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defRPr>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9pPr>
                    </a:lstStyle>
                    <a:p>
                      <a:pPr marL="711200" marR="0" lvl="0" indent="-711200" algn="l" defTabSz="914400" rtl="0" eaLnBrk="0" fontAlgn="auto" latinLnBrk="0" hangingPunct="0">
                        <a:lnSpc>
                          <a:spcPct val="100000"/>
                        </a:lnSpc>
                        <a:spcBef>
                          <a:spcPct val="20000"/>
                        </a:spcBef>
                        <a:spcAft>
                          <a:spcPts val="0"/>
                        </a:spcAft>
                        <a:buClr>
                          <a:schemeClr val="hlink"/>
                        </a:buClr>
                        <a:buSzPct val="70000"/>
                        <a:buFont typeface="Wingdings" pitchFamily="2" charset="2"/>
                        <a:buNone/>
                        <a:tabLst/>
                        <a:defRPr/>
                      </a:pPr>
                      <a:r>
                        <a:rPr kumimoji="0" lang="tr-TR" altLang="tr-TR" sz="1800" b="1" i="0" u="none" strike="noStrike" cap="none" normalizeH="0" baseline="0" dirty="0" smtClean="0">
                          <a:ln>
                            <a:noFill/>
                          </a:ln>
                          <a:solidFill>
                            <a:schemeClr val="tx1"/>
                          </a:solidFill>
                          <a:effectLst/>
                          <a:latin typeface="Garamond" pitchFamily="18" charset="0"/>
                        </a:rPr>
                        <a:t>I.</a:t>
                      </a:r>
                      <a:r>
                        <a:rPr lang="tr-TR" sz="1800" b="1" dirty="0" smtClean="0"/>
                        <a:t> </a:t>
                      </a:r>
                      <a:r>
                        <a:rPr lang="tr-TR" sz="1800" b="1" dirty="0" smtClean="0">
                          <a:effectLst/>
                        </a:rPr>
                        <a:t>MAIN GOAL OF THE STUDY</a:t>
                      </a:r>
                      <a:endParaRPr kumimoji="0" lang="en-US" altLang="tr-TR" sz="1800" b="1" i="0" u="none" strike="noStrike" cap="none" normalizeH="0" baseline="0" dirty="0" smtClean="0">
                        <a:ln>
                          <a:noFill/>
                        </a:ln>
                        <a:solidFill>
                          <a:schemeClr val="tx1"/>
                        </a:solidFill>
                        <a:effectLst/>
                        <a:latin typeface="Garamond" pitchFamily="18" charset="0"/>
                      </a:endParaRPr>
                    </a:p>
                    <a:p>
                      <a:r>
                        <a:rPr lang="tr-TR" sz="1800" b="1" dirty="0" smtClean="0"/>
                        <a:t>  </a:t>
                      </a:r>
                      <a:endParaRPr lang="tr-TR" sz="1800" b="1" dirty="0"/>
                    </a:p>
                  </a:txBody>
                  <a:tcPr marT="45718" marB="4571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07973">
                <a:tc>
                  <a:txBody>
                    <a:bodyPr/>
                    <a:lstStyle>
                      <a:lvl1pPr marL="711200" indent="-711200" eaLnBrk="0" hangingPunct="0">
                        <a:spcBef>
                          <a:spcPct val="20000"/>
                        </a:spcBef>
                        <a:buClr>
                          <a:schemeClr val="hlink"/>
                        </a:buClr>
                        <a:buSzPct val="70000"/>
                        <a:buFont typeface="Wingdings" pitchFamily="2" charset="2"/>
                        <a:defRPr sz="28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defRPr sz="24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defRPr sz="20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defRPr>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9pPr>
                    </a:lstStyle>
                    <a:p>
                      <a:pPr marL="711200" marR="0" lvl="0" indent="-71120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tr-TR" altLang="tr-TR" sz="1800" b="1" i="0" u="none" strike="noStrike" cap="none" normalizeH="0" baseline="0" dirty="0" smtClean="0">
                          <a:ln>
                            <a:noFill/>
                          </a:ln>
                          <a:solidFill>
                            <a:schemeClr val="tx1"/>
                          </a:solidFill>
                          <a:effectLst/>
                          <a:latin typeface="Garamond" pitchFamily="18" charset="0"/>
                        </a:rPr>
                        <a:t> </a:t>
                      </a:r>
                      <a:r>
                        <a:rPr lang="tr-TR" sz="1800" b="1" dirty="0" smtClean="0">
                          <a:effectLst/>
                        </a:rPr>
                        <a:t>II. </a:t>
                      </a:r>
                      <a:r>
                        <a:rPr lang="tr-TR" sz="1800" b="1" dirty="0" smtClean="0"/>
                        <a:t>GENERAL</a:t>
                      </a:r>
                      <a:endParaRPr kumimoji="0" lang="en-US" altLang="tr-TR" sz="1800" b="1" i="0" u="none" strike="noStrike" cap="none" normalizeH="0" baseline="0" dirty="0" smtClean="0">
                        <a:ln>
                          <a:noFill/>
                        </a:ln>
                        <a:solidFill>
                          <a:schemeClr val="tx1"/>
                        </a:solidFill>
                        <a:effectLst/>
                        <a:latin typeface="Garamond" pitchFamily="18" charset="0"/>
                      </a:endParaRPr>
                    </a:p>
                  </a:txBody>
                  <a:tcPr marT="45718" marB="4571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51969">
                <a:tc>
                  <a:txBody>
                    <a:bodyPr/>
                    <a:lstStyle>
                      <a:lvl1pPr marL="711200" indent="-711200" eaLnBrk="0" hangingPunct="0">
                        <a:spcBef>
                          <a:spcPct val="20000"/>
                        </a:spcBef>
                        <a:buClr>
                          <a:schemeClr val="hlink"/>
                        </a:buClr>
                        <a:buSzPct val="70000"/>
                        <a:buFont typeface="Wingdings" pitchFamily="2" charset="2"/>
                        <a:defRPr sz="28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defRPr sz="24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defRPr sz="20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defRPr>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9pPr>
                    </a:lstStyle>
                    <a:p>
                      <a:pPr marL="711200" marR="0" lvl="0" indent="-71120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tr-TR" altLang="tr-TR" sz="1800" b="1" i="0" u="none" strike="noStrike" cap="none" normalizeH="0" baseline="0" dirty="0" smtClean="0">
                          <a:ln>
                            <a:noFill/>
                          </a:ln>
                          <a:solidFill>
                            <a:schemeClr val="tx1"/>
                          </a:solidFill>
                          <a:effectLst/>
                          <a:latin typeface="Garamond" pitchFamily="18" charset="0"/>
                        </a:rPr>
                        <a:t>III</a:t>
                      </a:r>
                      <a:r>
                        <a:rPr lang="en-US" sz="1800" b="1" dirty="0" smtClean="0">
                          <a:effectLst/>
                        </a:rPr>
                        <a:t>. MATERIAL AND METHOD</a:t>
                      </a:r>
                      <a:endParaRPr kumimoji="0" lang="en-US" altLang="tr-TR" sz="1800" b="1" i="0" u="none" strike="noStrike" cap="none" normalizeH="0" baseline="0" dirty="0" smtClean="0">
                        <a:ln>
                          <a:noFill/>
                        </a:ln>
                        <a:solidFill>
                          <a:schemeClr val="tx1"/>
                        </a:solidFill>
                        <a:effectLst/>
                        <a:latin typeface="Garamond" pitchFamily="18" charset="0"/>
                      </a:endParaRPr>
                    </a:p>
                  </a:txBody>
                  <a:tcPr marT="45718" marB="4571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14358">
                <a:tc>
                  <a:txBody>
                    <a:bodyPr/>
                    <a:lstStyle>
                      <a:lvl1pPr eaLnBrk="0" hangingPunct="0">
                        <a:spcBef>
                          <a:spcPct val="20000"/>
                        </a:spcBef>
                        <a:buClr>
                          <a:schemeClr val="hlink"/>
                        </a:buClr>
                        <a:buSzPct val="70000"/>
                        <a:buFont typeface="Wingdings" pitchFamily="2" charset="2"/>
                        <a:defRPr sz="28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defRPr sz="24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defRPr sz="20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defRPr>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defRPr/>
                      </a:pPr>
                      <a:r>
                        <a:rPr kumimoji="0" lang="tr-TR" altLang="tr-TR" sz="1800" b="1" i="0" u="none" strike="noStrike" cap="none" normalizeH="0" baseline="0" dirty="0" smtClean="0">
                          <a:ln>
                            <a:noFill/>
                          </a:ln>
                          <a:solidFill>
                            <a:schemeClr val="tx1"/>
                          </a:solidFill>
                          <a:effectLst/>
                          <a:latin typeface="Garamond" pitchFamily="18" charset="0"/>
                        </a:rPr>
                        <a:t>IV.</a:t>
                      </a:r>
                      <a:r>
                        <a:rPr lang="tr-TR" sz="1800" b="1" dirty="0" smtClean="0">
                          <a:effectLst/>
                        </a:rPr>
                        <a:t>  </a:t>
                      </a:r>
                      <a:r>
                        <a:rPr lang="en-US" sz="1800" b="1" dirty="0" smtClean="0">
                          <a:effectLst/>
                        </a:rPr>
                        <a:t>CONCLUSIONS.</a:t>
                      </a:r>
                      <a:endParaRPr lang="tr-TR" sz="1800" dirty="0" smtClean="0">
                        <a:effectLst/>
                      </a:endParaRP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endParaRPr kumimoji="0" lang="en-US" altLang="tr-TR" sz="1800" b="0" i="0" u="none" strike="noStrike" cap="none" normalizeH="0" baseline="0" dirty="0" smtClean="0">
                        <a:ln>
                          <a:noFill/>
                        </a:ln>
                        <a:solidFill>
                          <a:schemeClr val="tx1"/>
                        </a:solidFill>
                        <a:effectLst/>
                        <a:latin typeface="Garamond" pitchFamily="18" charset="0"/>
                      </a:endParaRPr>
                    </a:p>
                  </a:txBody>
                  <a:tcPr marT="45718" marB="4571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40051">
                <a:tc>
                  <a:txBody>
                    <a:bodyPr/>
                    <a:lstStyle>
                      <a:lvl1pPr eaLnBrk="0" hangingPunct="0">
                        <a:spcBef>
                          <a:spcPct val="20000"/>
                        </a:spcBef>
                        <a:buClr>
                          <a:schemeClr val="hlink"/>
                        </a:buClr>
                        <a:buSzPct val="70000"/>
                        <a:buFont typeface="Wingdings" pitchFamily="2" charset="2"/>
                        <a:defRPr sz="28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defRPr sz="24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defRPr sz="20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defRPr>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defRPr>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defRPr>
                          <a:solidFill>
                            <a:schemeClr val="tx1"/>
                          </a:solidFill>
                          <a:latin typeface="Garamond" pitchFamily="18"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tr-TR" altLang="tr-TR" sz="1800" b="1" i="0" u="none" strike="noStrike" cap="none" normalizeH="0" baseline="0" dirty="0" smtClean="0">
                          <a:ln>
                            <a:noFill/>
                          </a:ln>
                          <a:solidFill>
                            <a:schemeClr val="tx1"/>
                          </a:solidFill>
                          <a:effectLst/>
                          <a:latin typeface="Garamond" pitchFamily="18" charset="0"/>
                        </a:rPr>
                        <a:t>V.</a:t>
                      </a:r>
                      <a:r>
                        <a:rPr lang="tr-TR" sz="2000" b="1" dirty="0" smtClean="0">
                          <a:effectLst/>
                        </a:rPr>
                        <a:t> </a:t>
                      </a:r>
                      <a:r>
                        <a:rPr lang="en-US" sz="1800" b="1" dirty="0" smtClean="0">
                          <a:effectLst/>
                        </a:rPr>
                        <a:t>REFER</a:t>
                      </a:r>
                      <a:r>
                        <a:rPr lang="tr-TR" sz="1800" b="1" dirty="0" smtClean="0">
                          <a:effectLst/>
                        </a:rPr>
                        <a:t>EN</a:t>
                      </a:r>
                      <a:r>
                        <a:rPr lang="en-US" sz="1800" b="1" dirty="0" smtClean="0">
                          <a:effectLst/>
                        </a:rPr>
                        <a:t>CES </a:t>
                      </a:r>
                      <a:endParaRPr kumimoji="0" lang="en-US" altLang="tr-TR" sz="1800" b="1" i="0" u="none" strike="noStrike" cap="none" normalizeH="0" baseline="0" dirty="0" smtClean="0">
                        <a:ln>
                          <a:noFill/>
                        </a:ln>
                        <a:solidFill>
                          <a:schemeClr val="tx1"/>
                        </a:solidFill>
                        <a:effectLst/>
                        <a:latin typeface="Garamond" pitchFamily="18" charset="0"/>
                      </a:endParaRPr>
                    </a:p>
                  </a:txBody>
                  <a:tcPr marT="45718" marB="4571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4</a:t>
            </a:fld>
            <a:endParaRPr lang="en-US" altLang="tr-TR" sz="1200" b="0" dirty="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19614925-99CA-4018-884A-2F89238C7DAD}" type="slidenum">
              <a:rPr lang="tr-TR" smtClean="0"/>
              <a:pPr>
                <a:defRPr/>
              </a:pPr>
              <a:t>5</a:t>
            </a:fld>
            <a:endParaRPr lang="tr-TR"/>
          </a:p>
        </p:txBody>
      </p:sp>
      <p:sp>
        <p:nvSpPr>
          <p:cNvPr id="6" name="Başlık 1"/>
          <p:cNvSpPr>
            <a:spLocks noGrp="1"/>
          </p:cNvSpPr>
          <p:nvPr>
            <p:ph sz="quarter" idx="13"/>
          </p:nvPr>
        </p:nvSpPr>
        <p:spPr>
          <a:xfrm>
            <a:off x="1143000" y="731520"/>
            <a:ext cx="7677472" cy="4785712"/>
          </a:xfrm>
        </p:spPr>
        <p:txBody>
          <a:bodyPr>
            <a:noAutofit/>
          </a:bodyPr>
          <a:lstStyle/>
          <a:p>
            <a:pPr marL="182880" indent="0" algn="l">
              <a:buNone/>
            </a:pPr>
            <a:r>
              <a:rPr lang="tr-TR" altLang="tr-TR" sz="2400" b="1" dirty="0" smtClean="0">
                <a:solidFill>
                  <a:schemeClr val="tx1"/>
                </a:solidFill>
                <a:effectLst/>
                <a:latin typeface="Garamond" panose="02020404030301010803" pitchFamily="18" charset="0"/>
              </a:rPr>
              <a:t>I. MAIN GOAL OF THE STUDY</a:t>
            </a:r>
            <a:br>
              <a:rPr lang="tr-TR" altLang="tr-TR" sz="2400" b="1" dirty="0" smtClean="0">
                <a:solidFill>
                  <a:schemeClr val="tx1"/>
                </a:solidFill>
                <a:effectLst/>
                <a:latin typeface="Garamond" panose="02020404030301010803" pitchFamily="18" charset="0"/>
              </a:rPr>
            </a:br>
            <a:r>
              <a:rPr lang="tr-TR" altLang="tr-TR" sz="2400" b="1" dirty="0" smtClean="0">
                <a:solidFill>
                  <a:schemeClr val="tx1"/>
                </a:solidFill>
                <a:effectLst/>
                <a:latin typeface="Garamond" panose="02020404030301010803" pitchFamily="18" charset="0"/>
              </a:rPr>
              <a:t/>
            </a:r>
            <a:br>
              <a:rPr lang="tr-TR" altLang="tr-TR" sz="2400" b="1" dirty="0" smtClean="0">
                <a:solidFill>
                  <a:schemeClr val="tx1"/>
                </a:solidFill>
                <a:effectLst/>
                <a:latin typeface="Garamond" panose="02020404030301010803" pitchFamily="18" charset="0"/>
              </a:rPr>
            </a:br>
            <a:r>
              <a:rPr lang="en-US" altLang="tr-TR" sz="2400" b="1" dirty="0" smtClean="0">
                <a:solidFill>
                  <a:schemeClr val="tx1"/>
                </a:solidFill>
                <a:effectLst/>
                <a:latin typeface="Garamond" panose="02020404030301010803" pitchFamily="18" charset="0"/>
              </a:rPr>
              <a:t>In </a:t>
            </a:r>
            <a:r>
              <a:rPr lang="tr-TR" altLang="tr-TR" sz="2400" b="1" dirty="0" err="1" smtClean="0">
                <a:solidFill>
                  <a:schemeClr val="tx1"/>
                </a:solidFill>
                <a:effectLst/>
                <a:latin typeface="Garamond" panose="02020404030301010803" pitchFamily="18" charset="0"/>
              </a:rPr>
              <a:t>this</a:t>
            </a:r>
            <a:r>
              <a:rPr lang="tr-TR" altLang="tr-TR" sz="2400" b="1" dirty="0" smtClean="0">
                <a:solidFill>
                  <a:schemeClr val="tx1"/>
                </a:solidFill>
                <a:effectLst/>
                <a:latin typeface="Garamond" panose="02020404030301010803" pitchFamily="18" charset="0"/>
              </a:rPr>
              <a:t> </a:t>
            </a:r>
            <a:r>
              <a:rPr lang="tr-TR" altLang="tr-TR" sz="2400" b="1" dirty="0" err="1" smtClean="0">
                <a:solidFill>
                  <a:schemeClr val="tx1"/>
                </a:solidFill>
                <a:effectLst/>
                <a:latin typeface="Garamond" panose="02020404030301010803" pitchFamily="18" charset="0"/>
              </a:rPr>
              <a:t>study</a:t>
            </a:r>
            <a:r>
              <a:rPr lang="en-US" altLang="tr-TR" sz="2400" b="1" dirty="0" smtClean="0">
                <a:solidFill>
                  <a:schemeClr val="tx1"/>
                </a:solidFill>
                <a:effectLst/>
                <a:latin typeface="Garamond" panose="02020404030301010803" pitchFamily="18" charset="0"/>
              </a:rPr>
              <a:t>, we carried out  the flexural, thermal, and erosive wear performance of </a:t>
            </a:r>
            <a:r>
              <a:rPr lang="tr-TR" altLang="tr-TR" sz="2400" b="1" dirty="0" smtClean="0">
                <a:solidFill>
                  <a:schemeClr val="tx1"/>
                </a:solidFill>
                <a:effectLst/>
                <a:latin typeface="Garamond" panose="02020404030301010803" pitchFamily="18" charset="0"/>
              </a:rPr>
              <a:t>PEI  </a:t>
            </a:r>
            <a:r>
              <a:rPr lang="en-US" altLang="tr-TR" sz="2400" b="1" dirty="0" smtClean="0">
                <a:solidFill>
                  <a:schemeClr val="tx1"/>
                </a:solidFill>
                <a:effectLst/>
                <a:latin typeface="Garamond" panose="02020404030301010803" pitchFamily="18" charset="0"/>
              </a:rPr>
              <a:t>/TiO</a:t>
            </a:r>
            <a:r>
              <a:rPr lang="en-US" altLang="tr-TR" sz="2400" b="1" baseline="-25000" dirty="0" smtClean="0">
                <a:solidFill>
                  <a:schemeClr val="tx1"/>
                </a:solidFill>
                <a:effectLst/>
                <a:latin typeface="Garamond" panose="02020404030301010803" pitchFamily="18" charset="0"/>
              </a:rPr>
              <a:t>2</a:t>
            </a:r>
            <a:r>
              <a:rPr lang="en-US" altLang="tr-TR" sz="2400" b="1" dirty="0" smtClean="0">
                <a:solidFill>
                  <a:schemeClr val="tx1"/>
                </a:solidFill>
                <a:effectLst/>
                <a:latin typeface="Garamond" panose="02020404030301010803" pitchFamily="18" charset="0"/>
              </a:rPr>
              <a:t>  composites. we tested </a:t>
            </a:r>
            <a:r>
              <a:rPr lang="tr-TR" altLang="tr-TR" sz="2400" b="1" dirty="0" smtClean="0">
                <a:solidFill>
                  <a:schemeClr val="tx1"/>
                </a:solidFill>
                <a:effectLst/>
                <a:latin typeface="Garamond" panose="02020404030301010803" pitchFamily="18" charset="0"/>
              </a:rPr>
              <a:t>PEI</a:t>
            </a:r>
            <a:r>
              <a:rPr lang="en-US" altLang="tr-TR" sz="2400" b="1" dirty="0" smtClean="0">
                <a:solidFill>
                  <a:schemeClr val="tx1"/>
                </a:solidFill>
                <a:effectLst/>
                <a:latin typeface="Garamond" panose="02020404030301010803" pitchFamily="18" charset="0"/>
              </a:rPr>
              <a:t>/TiO</a:t>
            </a:r>
            <a:r>
              <a:rPr lang="en-US" altLang="tr-TR" sz="2400" b="1" baseline="-25000" dirty="0" smtClean="0">
                <a:solidFill>
                  <a:schemeClr val="tx1"/>
                </a:solidFill>
                <a:effectLst/>
                <a:latin typeface="Garamond" panose="02020404030301010803" pitchFamily="18" charset="0"/>
              </a:rPr>
              <a:t>2</a:t>
            </a:r>
            <a:r>
              <a:rPr lang="en-US" altLang="tr-TR" sz="2400" b="1" dirty="0" smtClean="0">
                <a:solidFill>
                  <a:schemeClr val="tx1"/>
                </a:solidFill>
                <a:effectLst/>
                <a:latin typeface="Garamond" panose="02020404030301010803" pitchFamily="18" charset="0"/>
              </a:rPr>
              <a:t> composites containing varying amounts—5,10,15,20,25, and 30 %</a:t>
            </a:r>
            <a:r>
              <a:rPr lang="tr-TR" altLang="tr-TR" sz="2400" b="1" dirty="0" smtClean="0">
                <a:solidFill>
                  <a:schemeClr val="tx1"/>
                </a:solidFill>
                <a:effectLst/>
                <a:latin typeface="Garamond" panose="02020404030301010803" pitchFamily="18" charset="0"/>
              </a:rPr>
              <a:t> </a:t>
            </a:r>
            <a:r>
              <a:rPr lang="en-US" altLang="tr-TR" sz="2400" b="1" dirty="0" smtClean="0">
                <a:solidFill>
                  <a:schemeClr val="tx1"/>
                </a:solidFill>
                <a:effectLst/>
                <a:latin typeface="Garamond" panose="02020404030301010803" pitchFamily="18" charset="0"/>
              </a:rPr>
              <a:t>by weight (</a:t>
            </a:r>
            <a:r>
              <a:rPr lang="en-US" altLang="tr-TR" sz="2400" b="1" dirty="0" err="1" smtClean="0">
                <a:solidFill>
                  <a:schemeClr val="tx1"/>
                </a:solidFill>
                <a:effectLst/>
                <a:latin typeface="Garamond" panose="02020404030301010803" pitchFamily="18" charset="0"/>
              </a:rPr>
              <a:t>wt</a:t>
            </a:r>
            <a:r>
              <a:rPr lang="en-US" altLang="tr-TR" sz="2400" b="1" dirty="0" smtClean="0">
                <a:solidFill>
                  <a:schemeClr val="tx1"/>
                </a:solidFill>
                <a:effectLst/>
                <a:latin typeface="Garamond" panose="02020404030301010803" pitchFamily="18" charset="0"/>
              </a:rPr>
              <a:t>%)—of a</a:t>
            </a:r>
            <a:r>
              <a:rPr lang="tr-TR" altLang="tr-TR" sz="2400" b="1" dirty="0" smtClean="0">
                <a:solidFill>
                  <a:schemeClr val="tx1"/>
                </a:solidFill>
                <a:effectLst/>
                <a:latin typeface="Garamond" panose="02020404030301010803" pitchFamily="18" charset="0"/>
              </a:rPr>
              <a:t> </a:t>
            </a:r>
            <a:r>
              <a:rPr lang="en-US" altLang="tr-TR" sz="2400" b="1" dirty="0" smtClean="0">
                <a:solidFill>
                  <a:schemeClr val="tx1"/>
                </a:solidFill>
                <a:effectLst/>
                <a:latin typeface="Garamond" panose="02020404030301010803" pitchFamily="18" charset="0"/>
              </a:rPr>
              <a:t>TiO</a:t>
            </a:r>
            <a:r>
              <a:rPr lang="en-US" altLang="tr-TR" sz="2400" b="1" baseline="-25000" dirty="0" smtClean="0">
                <a:solidFill>
                  <a:schemeClr val="tx1"/>
                </a:solidFill>
                <a:effectLst/>
                <a:latin typeface="Garamond" panose="02020404030301010803" pitchFamily="18" charset="0"/>
              </a:rPr>
              <a:t>2</a:t>
            </a:r>
            <a:r>
              <a:rPr lang="en-US" altLang="tr-TR" sz="2400" b="1" dirty="0" smtClean="0">
                <a:solidFill>
                  <a:schemeClr val="tx1"/>
                </a:solidFill>
                <a:effectLst/>
                <a:latin typeface="Garamond" panose="02020404030301010803" pitchFamily="18" charset="0"/>
              </a:rPr>
              <a:t> particle filler. We measured the erosive-wear resistance of these </a:t>
            </a:r>
            <a:r>
              <a:rPr lang="tr-TR" altLang="tr-TR" sz="2400" b="1" dirty="0" smtClean="0">
                <a:solidFill>
                  <a:schemeClr val="tx1"/>
                </a:solidFill>
                <a:effectLst/>
                <a:latin typeface="Garamond" panose="02020404030301010803" pitchFamily="18" charset="0"/>
              </a:rPr>
              <a:t>PEI </a:t>
            </a:r>
            <a:r>
              <a:rPr lang="en-US" altLang="tr-TR" sz="2400" b="1" dirty="0" smtClean="0">
                <a:solidFill>
                  <a:schemeClr val="tx1"/>
                </a:solidFill>
                <a:effectLst/>
                <a:latin typeface="Garamond" panose="02020404030301010803" pitchFamily="18" charset="0"/>
              </a:rPr>
              <a:t>/TiO</a:t>
            </a:r>
            <a:r>
              <a:rPr lang="en-US" altLang="tr-TR" sz="2400" b="1" baseline="-25000" dirty="0" smtClean="0">
                <a:solidFill>
                  <a:schemeClr val="tx1"/>
                </a:solidFill>
                <a:effectLst/>
                <a:latin typeface="Garamond" panose="02020404030301010803" pitchFamily="18" charset="0"/>
              </a:rPr>
              <a:t>2</a:t>
            </a:r>
            <a:r>
              <a:rPr lang="en-US" altLang="tr-TR" sz="2400" b="1" dirty="0" smtClean="0">
                <a:solidFill>
                  <a:schemeClr val="tx1"/>
                </a:solidFill>
                <a:effectLst/>
                <a:latin typeface="Garamond" panose="02020404030301010803" pitchFamily="18" charset="0"/>
              </a:rPr>
              <a:t> composites, and their flexural properties both before and after  undergoing erosion. We also determined the thermal stability of the composites using </a:t>
            </a:r>
            <a:r>
              <a:rPr lang="en-US" altLang="tr-TR" sz="2400" b="1" dirty="0" err="1" smtClean="0">
                <a:solidFill>
                  <a:schemeClr val="tx1"/>
                </a:solidFill>
                <a:effectLst/>
                <a:latin typeface="Garamond" panose="02020404030301010803" pitchFamily="18" charset="0"/>
              </a:rPr>
              <a:t>thermogravimetric</a:t>
            </a:r>
            <a:r>
              <a:rPr lang="en-US" altLang="tr-TR" sz="2400" b="1" dirty="0" smtClean="0">
                <a:solidFill>
                  <a:schemeClr val="tx1"/>
                </a:solidFill>
                <a:effectLst/>
                <a:latin typeface="Garamond" panose="02020404030301010803" pitchFamily="18" charset="0"/>
              </a:rPr>
              <a:t> analysis methods.</a:t>
            </a:r>
            <a:r>
              <a:rPr lang="tr-TR" altLang="tr-TR" sz="2400" b="1" dirty="0" smtClean="0">
                <a:solidFill>
                  <a:schemeClr val="tx1"/>
                </a:solidFill>
                <a:effectLst/>
                <a:latin typeface="Garamond" panose="02020404030301010803" pitchFamily="18" charset="0"/>
              </a:rPr>
              <a:t/>
            </a:r>
            <a:br>
              <a:rPr lang="tr-TR" altLang="tr-TR" sz="2400" b="1" dirty="0" smtClean="0">
                <a:solidFill>
                  <a:schemeClr val="tx1"/>
                </a:solidFill>
                <a:effectLst/>
                <a:latin typeface="Garamond" panose="02020404030301010803" pitchFamily="18" charset="0"/>
              </a:rPr>
            </a:br>
            <a:r>
              <a:rPr lang="en-US" altLang="tr-TR" sz="2400" b="1" dirty="0" smtClean="0">
                <a:solidFill>
                  <a:schemeClr val="tx1"/>
                </a:solidFill>
                <a:effectLst/>
                <a:latin typeface="Garamond" panose="02020404030301010803" pitchFamily="18" charset="0"/>
              </a:rPr>
              <a:t> </a:t>
            </a:r>
            <a:endParaRPr lang="tr-TR" altLang="tr-TR" sz="2400" b="1" dirty="0" smtClean="0">
              <a:solidFill>
                <a:schemeClr val="tx1"/>
              </a:solidFill>
              <a:effectLst/>
              <a:latin typeface="Garamond" panose="02020404030301010803" pitchFamily="18" charset="0"/>
            </a:endParaRPr>
          </a:p>
        </p:txBody>
      </p:sp>
    </p:spTree>
    <p:extLst>
      <p:ext uri="{BB962C8B-B14F-4D97-AF65-F5344CB8AC3E}">
        <p14:creationId xmlns:p14="http://schemas.microsoft.com/office/powerpoint/2010/main" val="2111685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Dikdörtgen 1"/>
          <p:cNvSpPr>
            <a:spLocks noChangeArrowheads="1"/>
          </p:cNvSpPr>
          <p:nvPr/>
        </p:nvSpPr>
        <p:spPr bwMode="auto">
          <a:xfrm>
            <a:off x="395288" y="2120900"/>
            <a:ext cx="754221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eaLnBrk="1" hangingPunct="1">
              <a:spcBef>
                <a:spcPct val="0"/>
              </a:spcBef>
              <a:buClrTx/>
              <a:buSzTx/>
              <a:buFontTx/>
              <a:buNone/>
            </a:pPr>
            <a:r>
              <a:rPr lang="tr-TR" altLang="tr-TR" sz="2400" dirty="0" err="1"/>
              <a:t>Polyetherimide</a:t>
            </a:r>
            <a:r>
              <a:rPr lang="tr-TR" altLang="tr-TR" sz="2400" dirty="0"/>
              <a:t> (PEI) is a </a:t>
            </a:r>
            <a:r>
              <a:rPr lang="tr-TR" altLang="tr-TR" sz="2400" dirty="0" err="1"/>
              <a:t>semicrystalline</a:t>
            </a:r>
            <a:r>
              <a:rPr lang="tr-TR" altLang="tr-TR" sz="2400" dirty="0"/>
              <a:t> </a:t>
            </a:r>
            <a:r>
              <a:rPr lang="tr-TR" altLang="tr-TR" sz="2400" dirty="0" err="1"/>
              <a:t>aromatic</a:t>
            </a:r>
            <a:r>
              <a:rPr lang="tr-TR" altLang="tr-TR" sz="2400" dirty="0"/>
              <a:t> </a:t>
            </a:r>
            <a:r>
              <a:rPr lang="tr-TR" altLang="tr-TR" sz="2400" dirty="0" err="1"/>
              <a:t>polymer</a:t>
            </a:r>
            <a:r>
              <a:rPr lang="tr-TR" altLang="tr-TR" sz="2400" dirty="0"/>
              <a:t> </a:t>
            </a:r>
            <a:r>
              <a:rPr lang="tr-TR" altLang="tr-TR" sz="2400" dirty="0" err="1"/>
              <a:t>which</a:t>
            </a:r>
            <a:r>
              <a:rPr lang="tr-TR" altLang="tr-TR" sz="2400" dirty="0"/>
              <a:t> </a:t>
            </a:r>
            <a:r>
              <a:rPr lang="tr-TR" altLang="tr-TR" sz="2400" dirty="0" err="1"/>
              <a:t>possesses</a:t>
            </a:r>
            <a:r>
              <a:rPr lang="tr-TR" altLang="tr-TR" sz="2400" dirty="0"/>
              <a:t> </a:t>
            </a:r>
            <a:r>
              <a:rPr lang="tr-TR" altLang="tr-TR" sz="2400" dirty="0" err="1"/>
              <a:t>excellent</a:t>
            </a:r>
            <a:r>
              <a:rPr lang="tr-TR" altLang="tr-TR" sz="2400" dirty="0"/>
              <a:t> </a:t>
            </a:r>
            <a:r>
              <a:rPr lang="tr-TR" altLang="tr-TR" sz="2400" dirty="0" err="1"/>
              <a:t>mechanical</a:t>
            </a:r>
            <a:r>
              <a:rPr lang="tr-TR" altLang="tr-TR" sz="2400" dirty="0"/>
              <a:t> </a:t>
            </a:r>
            <a:r>
              <a:rPr lang="tr-TR" altLang="tr-TR" sz="2400" dirty="0" err="1"/>
              <a:t>properties,good</a:t>
            </a:r>
            <a:r>
              <a:rPr lang="tr-TR" altLang="tr-TR" sz="2400" dirty="0"/>
              <a:t> </a:t>
            </a:r>
            <a:r>
              <a:rPr lang="tr-TR" altLang="tr-TR" sz="2400" dirty="0" err="1"/>
              <a:t>stability</a:t>
            </a:r>
            <a:r>
              <a:rPr lang="tr-TR" altLang="tr-TR" sz="2400" dirty="0"/>
              <a:t> at </a:t>
            </a:r>
            <a:r>
              <a:rPr lang="tr-TR" altLang="tr-TR" sz="2400" dirty="0" err="1"/>
              <a:t>eleveted</a:t>
            </a:r>
            <a:r>
              <a:rPr lang="tr-TR" altLang="tr-TR" sz="2400" dirty="0"/>
              <a:t> </a:t>
            </a:r>
            <a:r>
              <a:rPr lang="tr-TR" altLang="tr-TR" sz="2400" dirty="0" err="1"/>
              <a:t>temperature,outstanding</a:t>
            </a:r>
            <a:r>
              <a:rPr lang="tr-TR" altLang="tr-TR" sz="2400" dirty="0"/>
              <a:t> </a:t>
            </a:r>
            <a:r>
              <a:rPr lang="tr-TR" altLang="tr-TR" sz="2400" dirty="0" err="1"/>
              <a:t>chemical</a:t>
            </a:r>
            <a:r>
              <a:rPr lang="tr-TR" altLang="tr-TR" sz="2400" dirty="0"/>
              <a:t> </a:t>
            </a:r>
            <a:r>
              <a:rPr lang="tr-TR" altLang="tr-TR" sz="2400" dirty="0" err="1"/>
              <a:t>resistance,and</a:t>
            </a:r>
            <a:r>
              <a:rPr lang="tr-TR" altLang="tr-TR" sz="2400" dirty="0"/>
              <a:t> </a:t>
            </a:r>
            <a:r>
              <a:rPr lang="tr-TR" altLang="tr-TR" sz="2400" dirty="0" err="1"/>
              <a:t>inherent</a:t>
            </a:r>
            <a:r>
              <a:rPr lang="tr-TR" altLang="tr-TR" sz="2400" dirty="0"/>
              <a:t> </a:t>
            </a:r>
            <a:r>
              <a:rPr lang="tr-TR" altLang="tr-TR" sz="2400" dirty="0" err="1"/>
              <a:t>flame</a:t>
            </a:r>
            <a:r>
              <a:rPr lang="tr-TR" altLang="tr-TR" sz="2400" dirty="0"/>
              <a:t> </a:t>
            </a:r>
            <a:r>
              <a:rPr lang="tr-TR" altLang="tr-TR" sz="2400" dirty="0" err="1"/>
              <a:t>retardancy.In</a:t>
            </a:r>
            <a:r>
              <a:rPr lang="tr-TR" altLang="tr-TR" sz="2400" dirty="0"/>
              <a:t> </a:t>
            </a:r>
            <a:r>
              <a:rPr lang="tr-TR" altLang="tr-TR" sz="2400" dirty="0" err="1"/>
              <a:t>addition</a:t>
            </a:r>
            <a:r>
              <a:rPr lang="tr-TR" altLang="tr-TR" sz="2400" dirty="0"/>
              <a:t> </a:t>
            </a:r>
            <a:r>
              <a:rPr lang="tr-TR" altLang="tr-TR" sz="2400" dirty="0" err="1"/>
              <a:t>to</a:t>
            </a:r>
            <a:r>
              <a:rPr lang="tr-TR" altLang="tr-TR" sz="2400" dirty="0"/>
              <a:t> </a:t>
            </a:r>
            <a:r>
              <a:rPr lang="tr-TR" altLang="tr-TR" sz="2400" dirty="0" err="1"/>
              <a:t>these</a:t>
            </a:r>
            <a:r>
              <a:rPr lang="tr-TR" altLang="tr-TR" sz="2400" dirty="0"/>
              <a:t> </a:t>
            </a:r>
            <a:r>
              <a:rPr lang="tr-TR" altLang="tr-TR" sz="2400" dirty="0" err="1"/>
              <a:t>advantages,the</a:t>
            </a:r>
            <a:r>
              <a:rPr lang="tr-TR" altLang="tr-TR" sz="2400" dirty="0"/>
              <a:t> </a:t>
            </a:r>
            <a:r>
              <a:rPr lang="tr-TR" altLang="tr-TR" sz="2400" dirty="0" err="1"/>
              <a:t>relatively</a:t>
            </a:r>
            <a:r>
              <a:rPr lang="tr-TR" altLang="tr-TR" sz="2400" dirty="0"/>
              <a:t> </a:t>
            </a:r>
            <a:r>
              <a:rPr lang="tr-TR" altLang="tr-TR" sz="2400" dirty="0" err="1"/>
              <a:t>low</a:t>
            </a:r>
            <a:r>
              <a:rPr lang="tr-TR" altLang="tr-TR" sz="2400" dirty="0"/>
              <a:t> </a:t>
            </a:r>
            <a:r>
              <a:rPr lang="tr-TR" altLang="tr-TR" sz="2400" dirty="0" err="1"/>
              <a:t>material</a:t>
            </a:r>
            <a:r>
              <a:rPr lang="tr-TR" altLang="tr-TR" sz="2400" dirty="0"/>
              <a:t> </a:t>
            </a:r>
            <a:r>
              <a:rPr lang="tr-TR" altLang="tr-TR" sz="2400" dirty="0" err="1"/>
              <a:t>cost</a:t>
            </a:r>
            <a:r>
              <a:rPr lang="tr-TR" altLang="tr-TR" sz="2400" dirty="0"/>
              <a:t> </a:t>
            </a:r>
            <a:r>
              <a:rPr lang="tr-TR" altLang="tr-TR" sz="2400" dirty="0" err="1"/>
              <a:t>and</a:t>
            </a:r>
            <a:r>
              <a:rPr lang="tr-TR" altLang="tr-TR" sz="2400" dirty="0"/>
              <a:t> </a:t>
            </a:r>
            <a:r>
              <a:rPr lang="tr-TR" altLang="tr-TR" sz="2400" dirty="0" err="1"/>
              <a:t>good</a:t>
            </a:r>
            <a:r>
              <a:rPr lang="tr-TR" altLang="tr-TR" sz="2400" dirty="0"/>
              <a:t> </a:t>
            </a:r>
            <a:r>
              <a:rPr lang="tr-TR" altLang="tr-TR" sz="2400" dirty="0" err="1"/>
              <a:t>process</a:t>
            </a:r>
            <a:r>
              <a:rPr lang="tr-TR" altLang="tr-TR" sz="2400" dirty="0"/>
              <a:t> </a:t>
            </a:r>
            <a:r>
              <a:rPr lang="tr-TR" altLang="tr-TR" sz="2400" dirty="0" err="1"/>
              <a:t>ability</a:t>
            </a:r>
            <a:r>
              <a:rPr lang="tr-TR" altLang="tr-TR" sz="2400" dirty="0"/>
              <a:t> </a:t>
            </a:r>
            <a:r>
              <a:rPr lang="tr-TR" altLang="tr-TR" sz="2400" dirty="0" err="1"/>
              <a:t>make</a:t>
            </a:r>
            <a:r>
              <a:rPr lang="tr-TR" altLang="tr-TR" sz="2400" dirty="0"/>
              <a:t> PEI a </a:t>
            </a:r>
            <a:r>
              <a:rPr lang="tr-TR" altLang="tr-TR" sz="2400" dirty="0" err="1"/>
              <a:t>highly</a:t>
            </a:r>
            <a:r>
              <a:rPr lang="tr-TR" altLang="tr-TR" sz="2400" dirty="0"/>
              <a:t> </a:t>
            </a:r>
            <a:r>
              <a:rPr lang="tr-TR" altLang="tr-TR" sz="2400" dirty="0" err="1"/>
              <a:t>competative</a:t>
            </a:r>
            <a:r>
              <a:rPr lang="tr-TR" altLang="tr-TR" sz="2400" dirty="0"/>
              <a:t> </a:t>
            </a:r>
            <a:r>
              <a:rPr lang="tr-TR" altLang="tr-TR" sz="2400" dirty="0" err="1"/>
              <a:t>engineering</a:t>
            </a:r>
            <a:r>
              <a:rPr lang="tr-TR" altLang="tr-TR" sz="2400" dirty="0"/>
              <a:t> </a:t>
            </a:r>
            <a:r>
              <a:rPr lang="tr-TR" altLang="tr-TR" sz="2400" dirty="0" err="1"/>
              <a:t>material</a:t>
            </a:r>
            <a:r>
              <a:rPr lang="tr-TR" altLang="tr-TR" sz="2400" dirty="0"/>
              <a:t> </a:t>
            </a:r>
            <a:r>
              <a:rPr lang="tr-TR" altLang="tr-TR" sz="2400" dirty="0" err="1"/>
              <a:t>among</a:t>
            </a:r>
            <a:r>
              <a:rPr lang="tr-TR" altLang="tr-TR" sz="2400" dirty="0"/>
              <a:t> </a:t>
            </a:r>
            <a:r>
              <a:rPr lang="tr-TR" altLang="tr-TR" sz="2400" dirty="0" err="1"/>
              <a:t>current</a:t>
            </a:r>
            <a:r>
              <a:rPr lang="tr-TR" altLang="tr-TR" sz="2400" dirty="0"/>
              <a:t> </a:t>
            </a:r>
            <a:r>
              <a:rPr lang="tr-TR" altLang="tr-TR" sz="2400" dirty="0" err="1"/>
              <a:t>high-performance</a:t>
            </a:r>
            <a:r>
              <a:rPr lang="tr-TR" altLang="tr-TR" sz="2400" dirty="0"/>
              <a:t> </a:t>
            </a:r>
            <a:r>
              <a:rPr lang="tr-TR" altLang="tr-TR" sz="2400" dirty="0" err="1"/>
              <a:t>thermoplastics</a:t>
            </a:r>
            <a:r>
              <a:rPr lang="tr-TR" altLang="tr-TR" sz="2400" dirty="0"/>
              <a:t>.</a:t>
            </a:r>
          </a:p>
        </p:txBody>
      </p:sp>
      <p:sp>
        <p:nvSpPr>
          <p:cNvPr id="5126" name="Metin kutusu 2"/>
          <p:cNvSpPr txBox="1">
            <a:spLocks noChangeArrowheads="1"/>
          </p:cNvSpPr>
          <p:nvPr/>
        </p:nvSpPr>
        <p:spPr bwMode="auto">
          <a:xfrm>
            <a:off x="430213" y="1198563"/>
            <a:ext cx="3768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eaLnBrk="1" hangingPunct="1">
              <a:spcBef>
                <a:spcPct val="0"/>
              </a:spcBef>
              <a:buClrTx/>
              <a:buSzTx/>
              <a:buFontTx/>
              <a:buNone/>
            </a:pPr>
            <a:r>
              <a:rPr lang="tr-TR" altLang="tr-TR" sz="1800" dirty="0" smtClean="0"/>
              <a:t>II. </a:t>
            </a:r>
            <a:r>
              <a:rPr lang="tr-TR" altLang="tr-TR" sz="1800" dirty="0"/>
              <a:t>GENERAL  </a:t>
            </a:r>
          </a:p>
        </p:txBody>
      </p:sp>
      <p:sp>
        <p:nvSpPr>
          <p:cNvPr id="7"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6</a:t>
            </a:fld>
            <a:endParaRPr lang="en-US" altLang="tr-TR" sz="1200" b="0" dirty="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ikdörtgen 2"/>
          <p:cNvSpPr>
            <a:spLocks noChangeArrowheads="1"/>
          </p:cNvSpPr>
          <p:nvPr/>
        </p:nvSpPr>
        <p:spPr bwMode="auto">
          <a:xfrm>
            <a:off x="900113" y="750888"/>
            <a:ext cx="7488237"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eaLnBrk="1" hangingPunct="1">
              <a:spcBef>
                <a:spcPct val="0"/>
              </a:spcBef>
              <a:buClrTx/>
              <a:buSzTx/>
              <a:buFontTx/>
              <a:buNone/>
            </a:pPr>
            <a:endParaRPr lang="tr-TR" altLang="tr-TR" sz="2400" dirty="0"/>
          </a:p>
          <a:p>
            <a:pPr eaLnBrk="1" hangingPunct="1">
              <a:spcBef>
                <a:spcPct val="0"/>
              </a:spcBef>
              <a:buClrTx/>
              <a:buSzTx/>
              <a:buFontTx/>
              <a:buNone/>
            </a:pPr>
            <a:endParaRPr lang="tr-TR" altLang="tr-TR" sz="2400" dirty="0"/>
          </a:p>
          <a:p>
            <a:pPr eaLnBrk="1" hangingPunct="1">
              <a:spcBef>
                <a:spcPct val="0"/>
              </a:spcBef>
              <a:buClrTx/>
              <a:buSzTx/>
              <a:buFontTx/>
              <a:buNone/>
            </a:pPr>
            <a:endParaRPr lang="tr-TR" altLang="tr-TR" sz="2400" dirty="0"/>
          </a:p>
          <a:p>
            <a:pPr eaLnBrk="1" hangingPunct="1">
              <a:spcBef>
                <a:spcPct val="0"/>
              </a:spcBef>
              <a:buClrTx/>
              <a:buSzTx/>
              <a:buFontTx/>
              <a:buNone/>
            </a:pPr>
            <a:r>
              <a:rPr lang="en-US" altLang="tr-TR" sz="2400" dirty="0"/>
              <a:t>Generally,</a:t>
            </a:r>
            <a:r>
              <a:rPr lang="tr-TR" altLang="tr-TR" sz="2400" dirty="0"/>
              <a:t> </a:t>
            </a:r>
            <a:r>
              <a:rPr lang="en-US" altLang="tr-TR" sz="2400" dirty="0"/>
              <a:t>t</a:t>
            </a:r>
            <a:r>
              <a:rPr lang="tr-TR" altLang="tr-TR" sz="2400" dirty="0" err="1"/>
              <a:t>hermoplastıc</a:t>
            </a:r>
            <a:r>
              <a:rPr lang="tr-TR" altLang="tr-TR" sz="2400" dirty="0"/>
              <a:t> </a:t>
            </a:r>
            <a:r>
              <a:rPr lang="tr-TR" altLang="tr-TR" sz="2400" dirty="0" err="1"/>
              <a:t>composites</a:t>
            </a:r>
            <a:r>
              <a:rPr lang="tr-TR" altLang="tr-TR" sz="2400" dirty="0"/>
              <a:t>, </a:t>
            </a:r>
            <a:r>
              <a:rPr lang="tr-TR" altLang="tr-TR" sz="2400" dirty="0" err="1"/>
              <a:t>particularly</a:t>
            </a:r>
            <a:r>
              <a:rPr lang="tr-TR" altLang="tr-TR" sz="2400" dirty="0"/>
              <a:t> in </a:t>
            </a:r>
            <a:r>
              <a:rPr lang="tr-TR" altLang="tr-TR" sz="2400" dirty="0" err="1"/>
              <a:t>automotive</a:t>
            </a:r>
            <a:r>
              <a:rPr lang="tr-TR" altLang="tr-TR" sz="2400" dirty="0"/>
              <a:t>  </a:t>
            </a:r>
            <a:r>
              <a:rPr lang="tr-TR" altLang="tr-TR" sz="2400" dirty="0" err="1"/>
              <a:t>applications</a:t>
            </a:r>
            <a:r>
              <a:rPr lang="tr-TR" altLang="tr-TR" sz="2400" dirty="0"/>
              <a:t>, </a:t>
            </a:r>
            <a:r>
              <a:rPr lang="tr-TR" altLang="tr-TR" sz="2400" dirty="0" err="1"/>
              <a:t>high</a:t>
            </a:r>
            <a:r>
              <a:rPr lang="tr-TR" altLang="tr-TR" sz="2400" dirty="0"/>
              <a:t> </a:t>
            </a:r>
            <a:r>
              <a:rPr lang="tr-TR" altLang="tr-TR" sz="2400" dirty="0" err="1"/>
              <a:t>performance</a:t>
            </a:r>
            <a:r>
              <a:rPr lang="tr-TR" altLang="tr-TR" sz="2400" dirty="0"/>
              <a:t> </a:t>
            </a:r>
            <a:r>
              <a:rPr lang="tr-TR" altLang="tr-TR" sz="2400" dirty="0" err="1"/>
              <a:t>aircraft</a:t>
            </a:r>
            <a:r>
              <a:rPr lang="tr-TR" altLang="tr-TR" sz="2400" dirty="0"/>
              <a:t> </a:t>
            </a:r>
            <a:r>
              <a:rPr lang="tr-TR" altLang="tr-TR" sz="2400" dirty="0" err="1"/>
              <a:t>and</a:t>
            </a:r>
            <a:r>
              <a:rPr lang="tr-TR" altLang="tr-TR" sz="2400" dirty="0"/>
              <a:t> </a:t>
            </a:r>
            <a:r>
              <a:rPr lang="tr-TR" altLang="tr-TR" sz="2400" dirty="0" err="1"/>
              <a:t>aerospace</a:t>
            </a:r>
            <a:r>
              <a:rPr lang="tr-TR" altLang="tr-TR" sz="2400" dirty="0"/>
              <a:t> </a:t>
            </a:r>
            <a:r>
              <a:rPr lang="tr-TR" altLang="tr-TR" sz="2400" dirty="0" err="1"/>
              <a:t>structures</a:t>
            </a:r>
            <a:r>
              <a:rPr lang="tr-TR" altLang="tr-TR" sz="2400" dirty="0"/>
              <a:t> </a:t>
            </a:r>
            <a:r>
              <a:rPr lang="tr-TR" altLang="tr-TR" sz="2400" dirty="0" err="1"/>
              <a:t>have</a:t>
            </a:r>
            <a:r>
              <a:rPr lang="tr-TR" altLang="tr-TR" sz="2400" dirty="0"/>
              <a:t> </a:t>
            </a:r>
            <a:r>
              <a:rPr lang="tr-TR" altLang="tr-TR" sz="2400" dirty="0" err="1"/>
              <a:t>become</a:t>
            </a:r>
            <a:r>
              <a:rPr lang="tr-TR" altLang="tr-TR" sz="2400" dirty="0"/>
              <a:t> </a:t>
            </a:r>
            <a:r>
              <a:rPr lang="tr-TR" altLang="tr-TR" sz="2400" dirty="0" err="1"/>
              <a:t>increasingly</a:t>
            </a:r>
            <a:r>
              <a:rPr lang="tr-TR" altLang="tr-TR" sz="2400" dirty="0"/>
              <a:t> popular on </a:t>
            </a:r>
            <a:r>
              <a:rPr lang="tr-TR" altLang="tr-TR" sz="2400" dirty="0" err="1"/>
              <a:t>account</a:t>
            </a:r>
            <a:r>
              <a:rPr lang="tr-TR" altLang="tr-TR" sz="2400" dirty="0"/>
              <a:t> of </a:t>
            </a:r>
            <a:r>
              <a:rPr lang="tr-TR" altLang="tr-TR" sz="2400" dirty="0" err="1"/>
              <a:t>their</a:t>
            </a:r>
            <a:r>
              <a:rPr lang="tr-TR" altLang="tr-TR" sz="2400" dirty="0"/>
              <a:t> </a:t>
            </a:r>
            <a:r>
              <a:rPr lang="tr-TR" altLang="tr-TR" sz="2400" dirty="0" err="1"/>
              <a:t>many</a:t>
            </a:r>
            <a:r>
              <a:rPr lang="tr-TR" altLang="tr-TR" sz="2400" dirty="0"/>
              <a:t> </a:t>
            </a:r>
            <a:r>
              <a:rPr lang="tr-TR" altLang="tr-TR" sz="2400" dirty="0" err="1"/>
              <a:t>advantages</a:t>
            </a:r>
            <a:r>
              <a:rPr lang="tr-TR" altLang="tr-TR" sz="2400" dirty="0"/>
              <a:t>, </a:t>
            </a:r>
            <a:r>
              <a:rPr lang="tr-TR" altLang="tr-TR" sz="2400" dirty="0" err="1"/>
              <a:t>including</a:t>
            </a:r>
            <a:r>
              <a:rPr lang="tr-TR" altLang="tr-TR" sz="2400" dirty="0"/>
              <a:t> </a:t>
            </a:r>
            <a:r>
              <a:rPr lang="tr-TR" altLang="tr-TR" sz="2400" dirty="0" err="1" smtClean="0"/>
              <a:t>good</a:t>
            </a:r>
            <a:r>
              <a:rPr lang="tr-TR" altLang="tr-TR" sz="2400" dirty="0" smtClean="0"/>
              <a:t> </a:t>
            </a:r>
            <a:r>
              <a:rPr lang="tr-TR" altLang="tr-TR" sz="2400" dirty="0" err="1"/>
              <a:t>fracture</a:t>
            </a:r>
            <a:r>
              <a:rPr lang="tr-TR" altLang="tr-TR" sz="2400" dirty="0"/>
              <a:t> </a:t>
            </a:r>
            <a:r>
              <a:rPr lang="tr-TR" altLang="tr-TR" sz="2400" dirty="0" err="1"/>
              <a:t>toughness</a:t>
            </a:r>
            <a:r>
              <a:rPr lang="tr-TR" altLang="tr-TR" sz="2400" dirty="0"/>
              <a:t>, </a:t>
            </a:r>
            <a:r>
              <a:rPr lang="tr-TR" altLang="tr-TR" sz="2400" dirty="0" err="1"/>
              <a:t>increased</a:t>
            </a:r>
            <a:r>
              <a:rPr lang="tr-TR" altLang="tr-TR" sz="2400" dirty="0"/>
              <a:t> </a:t>
            </a:r>
            <a:r>
              <a:rPr lang="tr-TR" altLang="tr-TR" sz="2400" dirty="0" err="1"/>
              <a:t>impact</a:t>
            </a:r>
            <a:r>
              <a:rPr lang="tr-TR" altLang="tr-TR" sz="2400" dirty="0"/>
              <a:t> </a:t>
            </a:r>
            <a:r>
              <a:rPr lang="tr-TR" altLang="tr-TR" sz="2400" dirty="0" err="1"/>
              <a:t>resistance</a:t>
            </a:r>
            <a:r>
              <a:rPr lang="tr-TR" altLang="tr-TR" sz="2400" dirty="0"/>
              <a:t>, </a:t>
            </a:r>
            <a:r>
              <a:rPr lang="tr-TR" altLang="tr-TR" sz="2400" dirty="0" err="1"/>
              <a:t>higher</a:t>
            </a:r>
            <a:r>
              <a:rPr lang="tr-TR" altLang="tr-TR" sz="2400" dirty="0"/>
              <a:t> </a:t>
            </a:r>
            <a:r>
              <a:rPr lang="tr-TR" altLang="tr-TR" sz="2400" dirty="0" err="1"/>
              <a:t>solvent</a:t>
            </a:r>
            <a:r>
              <a:rPr lang="tr-TR" altLang="tr-TR" sz="2400" dirty="0"/>
              <a:t> </a:t>
            </a:r>
            <a:r>
              <a:rPr lang="tr-TR" altLang="tr-TR" sz="2400" dirty="0" err="1"/>
              <a:t>resistance</a:t>
            </a:r>
            <a:r>
              <a:rPr lang="tr-TR" altLang="tr-TR" sz="2400" dirty="0"/>
              <a:t>, </a:t>
            </a:r>
            <a:r>
              <a:rPr lang="tr-TR" altLang="tr-TR" sz="2400" dirty="0" err="1"/>
              <a:t>high</a:t>
            </a:r>
            <a:r>
              <a:rPr lang="tr-TR" altLang="tr-TR" sz="2400" dirty="0"/>
              <a:t> </a:t>
            </a:r>
            <a:r>
              <a:rPr lang="tr-TR" altLang="tr-TR" sz="2400" dirty="0" err="1"/>
              <a:t>specific</a:t>
            </a:r>
            <a:r>
              <a:rPr lang="tr-TR" altLang="tr-TR" sz="2400" dirty="0"/>
              <a:t> </a:t>
            </a:r>
            <a:r>
              <a:rPr lang="tr-TR" altLang="tr-TR" sz="2400" dirty="0" err="1"/>
              <a:t>stiffness</a:t>
            </a:r>
            <a:r>
              <a:rPr lang="tr-TR" altLang="tr-TR" sz="2400" dirty="0"/>
              <a:t> </a:t>
            </a:r>
            <a:r>
              <a:rPr lang="tr-TR" altLang="tr-TR" sz="2400" dirty="0" err="1"/>
              <a:t>and</a:t>
            </a:r>
            <a:r>
              <a:rPr lang="tr-TR" altLang="tr-TR" sz="2400" dirty="0"/>
              <a:t> </a:t>
            </a:r>
            <a:r>
              <a:rPr lang="tr-TR" altLang="tr-TR" sz="2400" dirty="0" err="1"/>
              <a:t>specific</a:t>
            </a:r>
            <a:r>
              <a:rPr lang="tr-TR" altLang="tr-TR" sz="2400" dirty="0"/>
              <a:t> </a:t>
            </a:r>
            <a:r>
              <a:rPr lang="tr-TR" altLang="tr-TR" sz="2400" dirty="0" err="1"/>
              <a:t>strength</a:t>
            </a:r>
            <a:r>
              <a:rPr lang="tr-TR" altLang="tr-TR" sz="2400" dirty="0" smtClean="0"/>
              <a:t>.</a:t>
            </a:r>
            <a:endParaRPr lang="tr-TR" altLang="tr-TR" sz="2400" dirty="0"/>
          </a:p>
        </p:txBody>
      </p:sp>
      <p:sp>
        <p:nvSpPr>
          <p:cNvPr id="5"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7</a:t>
            </a:fld>
            <a:endParaRPr lang="en-US" altLang="tr-TR" sz="1200" b="0" dirty="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1124744"/>
            <a:ext cx="7406640" cy="3528392"/>
          </a:xfrm>
        </p:spPr>
        <p:txBody>
          <a:bodyPr>
            <a:noAutofit/>
          </a:bodyPr>
          <a:lstStyle/>
          <a:p>
            <a:pPr marL="182880" indent="0">
              <a:buNone/>
              <a:defRPr/>
            </a:pPr>
            <a:r>
              <a:rPr lang="tr-TR" sz="2400" dirty="0" err="1" smtClean="0">
                <a:solidFill>
                  <a:schemeClr val="tx1"/>
                </a:solidFill>
                <a:latin typeface="Garamond" panose="02020404030301010803" pitchFamily="18" charset="0"/>
              </a:rPr>
              <a:t>Moreover</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thermoplastic</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composites</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possess</a:t>
            </a:r>
            <a:r>
              <a:rPr lang="tr-TR" sz="2400" dirty="0" smtClean="0">
                <a:solidFill>
                  <a:schemeClr val="tx1"/>
                </a:solidFill>
                <a:latin typeface="Garamond" panose="02020404030301010803" pitchFamily="18" charset="0"/>
              </a:rPr>
              <a:t> the </a:t>
            </a:r>
            <a:r>
              <a:rPr lang="tr-TR" sz="2400" dirty="0" err="1" smtClean="0">
                <a:solidFill>
                  <a:schemeClr val="tx1"/>
                </a:solidFill>
                <a:latin typeface="Garamond" panose="02020404030301010803" pitchFamily="18" charset="0"/>
              </a:rPr>
              <a:t>unique</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characteristic</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that</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they</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may</a:t>
            </a:r>
            <a:r>
              <a:rPr lang="tr-TR" sz="2400" dirty="0" smtClean="0">
                <a:solidFill>
                  <a:schemeClr val="tx1"/>
                </a:solidFill>
                <a:latin typeface="Garamond" panose="02020404030301010803" pitchFamily="18" charset="0"/>
              </a:rPr>
              <a:t> be </a:t>
            </a:r>
            <a:r>
              <a:rPr lang="tr-TR" sz="2400" dirty="0" err="1" smtClean="0">
                <a:solidFill>
                  <a:schemeClr val="tx1"/>
                </a:solidFill>
                <a:latin typeface="Garamond" panose="02020404030301010803" pitchFamily="18" charset="0"/>
              </a:rPr>
              <a:t>remelted</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and</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repaired</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they</a:t>
            </a:r>
            <a:r>
              <a:rPr lang="tr-TR" sz="2400" dirty="0" smtClean="0">
                <a:solidFill>
                  <a:schemeClr val="tx1"/>
                </a:solidFill>
                <a:latin typeface="Garamond" panose="02020404030301010803" pitchFamily="18" charset="0"/>
              </a:rPr>
              <a:t> can be </a:t>
            </a:r>
            <a:r>
              <a:rPr lang="tr-TR" sz="2400" dirty="0" err="1" smtClean="0">
                <a:solidFill>
                  <a:schemeClr val="tx1"/>
                </a:solidFill>
                <a:latin typeface="Garamond" panose="02020404030301010803" pitchFamily="18" charset="0"/>
              </a:rPr>
              <a:t>remelted</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for</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repairing</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local</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cracks</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and</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delaminations</a:t>
            </a:r>
            <a:r>
              <a:rPr lang="tr-TR" sz="2400" dirty="0" smtClean="0">
                <a:solidFill>
                  <a:schemeClr val="tx1"/>
                </a:solidFill>
                <a:latin typeface="Garamond" panose="02020404030301010803" pitchFamily="18" charset="0"/>
              </a:rPr>
              <a:t>. As a </a:t>
            </a:r>
            <a:r>
              <a:rPr lang="tr-TR" sz="2400" dirty="0" err="1" smtClean="0">
                <a:solidFill>
                  <a:schemeClr val="tx1"/>
                </a:solidFill>
                <a:latin typeface="Garamond" panose="02020404030301010803" pitchFamily="18" charset="0"/>
              </a:rPr>
              <a:t>result</a:t>
            </a:r>
            <a:r>
              <a:rPr lang="tr-TR" sz="2400" dirty="0" smtClean="0">
                <a:solidFill>
                  <a:schemeClr val="tx1"/>
                </a:solidFill>
                <a:latin typeface="Garamond" panose="02020404030301010803" pitchFamily="18" charset="0"/>
              </a:rPr>
              <a:t> of </a:t>
            </a:r>
            <a:r>
              <a:rPr lang="tr-TR" sz="2400" dirty="0" err="1" smtClean="0">
                <a:solidFill>
                  <a:schemeClr val="tx1"/>
                </a:solidFill>
                <a:latin typeface="Garamond" panose="02020404030301010803" pitchFamily="18" charset="0"/>
              </a:rPr>
              <a:t>their</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potential</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for</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high</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production</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rates</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and</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lowmaterial</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costs</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thermoplastic</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composites</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are</a:t>
            </a:r>
            <a:r>
              <a:rPr lang="tr-TR" sz="2400" dirty="0" smtClean="0">
                <a:solidFill>
                  <a:schemeClr val="tx1"/>
                </a:solidFill>
                <a:latin typeface="Garamond" panose="02020404030301010803" pitchFamily="18" charset="0"/>
              </a:rPr>
              <a:t> of </a:t>
            </a:r>
            <a:r>
              <a:rPr lang="tr-TR" sz="2400" dirty="0" err="1" smtClean="0">
                <a:solidFill>
                  <a:schemeClr val="tx1"/>
                </a:solidFill>
                <a:latin typeface="Garamond" panose="02020404030301010803" pitchFamily="18" charset="0"/>
              </a:rPr>
              <a:t>interest</a:t>
            </a:r>
            <a:r>
              <a:rPr lang="tr-TR" sz="2400" dirty="0" smtClean="0">
                <a:solidFill>
                  <a:schemeClr val="tx1"/>
                </a:solidFill>
                <a:latin typeface="Garamond" panose="02020404030301010803" pitchFamily="18" charset="0"/>
              </a:rPr>
              <a:t> in a </a:t>
            </a:r>
            <a:r>
              <a:rPr lang="tr-TR" sz="2400" dirty="0" err="1" smtClean="0">
                <a:solidFill>
                  <a:schemeClr val="tx1"/>
                </a:solidFill>
                <a:latin typeface="Garamond" panose="02020404030301010803" pitchFamily="18" charset="0"/>
              </a:rPr>
              <a:t>wide</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range</a:t>
            </a:r>
            <a:r>
              <a:rPr lang="tr-TR" sz="2400" dirty="0" smtClean="0">
                <a:solidFill>
                  <a:schemeClr val="tx1"/>
                </a:solidFill>
                <a:latin typeface="Garamond" panose="02020404030301010803" pitchFamily="18" charset="0"/>
              </a:rPr>
              <a:t> of </a:t>
            </a:r>
            <a:r>
              <a:rPr lang="tr-TR" sz="2400" dirty="0" err="1" smtClean="0">
                <a:solidFill>
                  <a:schemeClr val="tx1"/>
                </a:solidFill>
                <a:latin typeface="Garamond" panose="02020404030301010803" pitchFamily="18" charset="0"/>
              </a:rPr>
              <a:t>sectors</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including</a:t>
            </a:r>
            <a:r>
              <a:rPr lang="tr-TR" sz="2400" dirty="0" smtClean="0">
                <a:solidFill>
                  <a:schemeClr val="tx1"/>
                </a:solidFill>
                <a:latin typeface="Garamond" panose="02020404030301010803" pitchFamily="18" charset="0"/>
              </a:rPr>
              <a:t> the </a:t>
            </a:r>
            <a:r>
              <a:rPr lang="tr-TR" sz="2400" dirty="0" err="1" smtClean="0">
                <a:solidFill>
                  <a:schemeClr val="tx1"/>
                </a:solidFill>
                <a:latin typeface="Garamond" panose="02020404030301010803" pitchFamily="18" charset="0"/>
              </a:rPr>
              <a:t>automotive</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construction</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and</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aerospace</a:t>
            </a:r>
            <a:r>
              <a:rPr lang="tr-TR" sz="2400" dirty="0" smtClean="0">
                <a:solidFill>
                  <a:schemeClr val="tx1"/>
                </a:solidFill>
                <a:latin typeface="Garamond" panose="02020404030301010803" pitchFamily="18" charset="0"/>
              </a:rPr>
              <a:t> </a:t>
            </a:r>
            <a:r>
              <a:rPr lang="tr-TR" sz="2400" dirty="0" err="1" smtClean="0">
                <a:solidFill>
                  <a:schemeClr val="tx1"/>
                </a:solidFill>
                <a:latin typeface="Garamond" panose="02020404030301010803" pitchFamily="18" charset="0"/>
              </a:rPr>
              <a:t>industries</a:t>
            </a:r>
            <a:r>
              <a:rPr lang="tr-TR" altLang="tr-TR" sz="2400" dirty="0"/>
              <a:t/>
            </a:r>
            <a:br>
              <a:rPr lang="tr-TR" altLang="tr-TR" sz="2400" dirty="0"/>
            </a:br>
            <a:endParaRPr lang="tr-TR" sz="2400" dirty="0">
              <a:solidFill>
                <a:schemeClr val="tx1"/>
              </a:solidFill>
              <a:latin typeface="Garamond" panose="02020404030301010803" pitchFamily="18" charset="0"/>
            </a:endParaRPr>
          </a:p>
        </p:txBody>
      </p:sp>
      <p:sp>
        <p:nvSpPr>
          <p:cNvPr id="6" name="Rectangle 3"/>
          <p:cNvSpPr txBox="1">
            <a:spLocks noGrp="1" noChangeArrowheads="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eaLnBrk="0" hangingPunct="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eaLnBrk="0" hangingPunct="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eaLnBrk="0" hangingPunct="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r" eaLnBrk="1" hangingPunct="1">
              <a:spcBef>
                <a:spcPct val="0"/>
              </a:spcBef>
              <a:buClrTx/>
              <a:buSzTx/>
              <a:buFontTx/>
              <a:buNone/>
            </a:pPr>
            <a:fld id="{354F94D2-DFA5-4913-8DE8-58A574C0F6B3}" type="slidenum">
              <a:rPr lang="en-US" altLang="tr-TR" sz="1200" b="0">
                <a:latin typeface="Arial" charset="0"/>
              </a:rPr>
              <a:pPr algn="r" eaLnBrk="1" hangingPunct="1">
                <a:spcBef>
                  <a:spcPct val="0"/>
                </a:spcBef>
                <a:buClrTx/>
                <a:buSzTx/>
                <a:buFontTx/>
                <a:buNone/>
              </a:pPr>
              <a:t>8</a:t>
            </a:fld>
            <a:endParaRPr lang="en-US" altLang="tr-TR" sz="1200" b="0" dirty="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19614925-99CA-4018-884A-2F89238C7DAD}" type="slidenum">
              <a:rPr lang="tr-TR" smtClean="0"/>
              <a:pPr>
                <a:defRPr/>
              </a:pPr>
              <a:t>9</a:t>
            </a:fld>
            <a:endParaRPr lang="tr-TR"/>
          </a:p>
        </p:txBody>
      </p:sp>
      <p:sp>
        <p:nvSpPr>
          <p:cNvPr id="4" name="Başlık 3"/>
          <p:cNvSpPr>
            <a:spLocks noGrp="1"/>
          </p:cNvSpPr>
          <p:nvPr>
            <p:ph type="title"/>
          </p:nvPr>
        </p:nvSpPr>
        <p:spPr>
          <a:xfrm>
            <a:off x="827584" y="332656"/>
            <a:ext cx="6512511" cy="1143000"/>
          </a:xfrm>
        </p:spPr>
        <p:txBody>
          <a:bodyPr/>
          <a:lstStyle/>
          <a:p>
            <a:pPr algn="l"/>
            <a:r>
              <a:rPr lang="tr-TR" sz="2400" dirty="0" smtClean="0">
                <a:latin typeface="Garamond" panose="02020404030301010803" pitchFamily="18" charset="0"/>
              </a:rPr>
              <a:t>III.MATERIAL AND METHODE</a:t>
            </a:r>
            <a:endParaRPr lang="tr-TR" sz="2400" dirty="0">
              <a:latin typeface="Garamond" panose="02020404030301010803" pitchFamily="18" charset="0"/>
            </a:endParaRPr>
          </a:p>
        </p:txBody>
      </p:sp>
      <p:sp>
        <p:nvSpPr>
          <p:cNvPr id="5" name="İçerik Yer Tutucusu 4"/>
          <p:cNvSpPr>
            <a:spLocks noGrp="1"/>
          </p:cNvSpPr>
          <p:nvPr>
            <p:ph sz="quarter" idx="13"/>
          </p:nvPr>
        </p:nvSpPr>
        <p:spPr>
          <a:xfrm>
            <a:off x="1043608" y="1196752"/>
            <a:ext cx="7344816" cy="4968552"/>
          </a:xfrm>
        </p:spPr>
        <p:txBody>
          <a:bodyPr>
            <a:normAutofit/>
          </a:bodyPr>
          <a:lstStyle/>
          <a:p>
            <a:r>
              <a:rPr lang="tr-TR" sz="2400" b="1" dirty="0" err="1" smtClean="0">
                <a:latin typeface="Garamond" panose="02020404030301010803" pitchFamily="18" charset="0"/>
              </a:rPr>
              <a:t>In</a:t>
            </a:r>
            <a:r>
              <a:rPr lang="tr-TR" sz="2400" b="1" dirty="0" smtClean="0">
                <a:latin typeface="Garamond" panose="02020404030301010803" pitchFamily="18" charset="0"/>
              </a:rPr>
              <a:t> </a:t>
            </a:r>
            <a:r>
              <a:rPr lang="tr-TR" sz="2400" b="1" dirty="0" err="1" smtClean="0">
                <a:latin typeface="Garamond" panose="02020404030301010803" pitchFamily="18" charset="0"/>
              </a:rPr>
              <a:t>this</a:t>
            </a:r>
            <a:r>
              <a:rPr lang="tr-TR" sz="2400" b="1" dirty="0" smtClean="0">
                <a:latin typeface="Garamond" panose="02020404030301010803" pitchFamily="18" charset="0"/>
              </a:rPr>
              <a:t> </a:t>
            </a:r>
            <a:r>
              <a:rPr lang="tr-TR" sz="2400" b="1" dirty="0" err="1" smtClean="0">
                <a:latin typeface="Garamond" panose="02020404030301010803" pitchFamily="18" charset="0"/>
              </a:rPr>
              <a:t>study,we</a:t>
            </a:r>
            <a:r>
              <a:rPr lang="tr-TR" sz="2400" b="1" dirty="0" smtClean="0">
                <a:latin typeface="Garamond" panose="02020404030301010803" pitchFamily="18" charset="0"/>
              </a:rPr>
              <a:t> </a:t>
            </a:r>
            <a:r>
              <a:rPr lang="tr-TR" sz="2400" b="1" dirty="0" err="1" smtClean="0">
                <a:latin typeface="Garamond" panose="02020404030301010803" pitchFamily="18" charset="0"/>
              </a:rPr>
              <a:t>prepared</a:t>
            </a:r>
            <a:r>
              <a:rPr lang="tr-TR" sz="2400" b="1" dirty="0" smtClean="0">
                <a:latin typeface="Garamond" panose="02020404030301010803" pitchFamily="18" charset="0"/>
              </a:rPr>
              <a:t> </a:t>
            </a:r>
            <a:r>
              <a:rPr lang="tr-TR" sz="2400" b="1" dirty="0" err="1" smtClean="0">
                <a:latin typeface="Garamond" panose="02020404030301010803" pitchFamily="18" charset="0"/>
              </a:rPr>
              <a:t>the</a:t>
            </a:r>
            <a:r>
              <a:rPr lang="tr-TR" sz="2400" b="1" dirty="0" smtClean="0">
                <a:latin typeface="Garamond" panose="02020404030301010803" pitchFamily="18" charset="0"/>
              </a:rPr>
              <a:t> </a:t>
            </a:r>
            <a:r>
              <a:rPr lang="tr-TR" sz="2400" b="1" dirty="0" err="1" smtClean="0">
                <a:latin typeface="Garamond" panose="02020404030301010803" pitchFamily="18" charset="0"/>
              </a:rPr>
              <a:t>Polyetherimide</a:t>
            </a:r>
            <a:r>
              <a:rPr lang="tr-TR" sz="2400" b="1" dirty="0" smtClean="0">
                <a:latin typeface="Garamond" panose="02020404030301010803" pitchFamily="18" charset="0"/>
              </a:rPr>
              <a:t>(PEI) </a:t>
            </a:r>
            <a:r>
              <a:rPr lang="tr-TR" sz="2400" b="1" dirty="0" err="1" smtClean="0">
                <a:latin typeface="Garamond" panose="02020404030301010803" pitchFamily="18" charset="0"/>
              </a:rPr>
              <a:t>thermoplastic</a:t>
            </a:r>
            <a:r>
              <a:rPr lang="tr-TR" sz="2400" b="1" dirty="0" smtClean="0">
                <a:latin typeface="Garamond" panose="02020404030301010803" pitchFamily="18" charset="0"/>
              </a:rPr>
              <a:t> </a:t>
            </a:r>
            <a:r>
              <a:rPr lang="tr-TR" sz="2400" b="1" dirty="0" err="1" smtClean="0">
                <a:latin typeface="Garamond" panose="02020404030301010803" pitchFamily="18" charset="0"/>
              </a:rPr>
              <a:t>composite</a:t>
            </a:r>
            <a:r>
              <a:rPr lang="tr-TR" sz="2400" b="1" dirty="0" smtClean="0">
                <a:latin typeface="Garamond" panose="02020404030301010803" pitchFamily="18" charset="0"/>
              </a:rPr>
              <a:t> </a:t>
            </a:r>
            <a:r>
              <a:rPr lang="tr-TR" sz="2400" b="1" dirty="0" err="1" smtClean="0">
                <a:latin typeface="Garamond" panose="02020404030301010803" pitchFamily="18" charset="0"/>
              </a:rPr>
              <a:t>samples</a:t>
            </a:r>
            <a:r>
              <a:rPr lang="tr-TR" sz="2400" b="1" dirty="0" smtClean="0">
                <a:latin typeface="Garamond" panose="02020404030301010803" pitchFamily="18" charset="0"/>
              </a:rPr>
              <a:t> </a:t>
            </a:r>
            <a:r>
              <a:rPr lang="tr-TR" sz="2400" b="1" dirty="0" err="1" smtClean="0">
                <a:latin typeface="Garamond" panose="02020404030301010803" pitchFamily="18" charset="0"/>
              </a:rPr>
              <a:t>with</a:t>
            </a:r>
            <a:r>
              <a:rPr lang="tr-TR" sz="2400" b="1" dirty="0" smtClean="0">
                <a:latin typeface="Garamond" panose="02020404030301010803" pitchFamily="18" charset="0"/>
              </a:rPr>
              <a:t> </a:t>
            </a:r>
            <a:r>
              <a:rPr lang="tr-TR" sz="2400" b="1" dirty="0" err="1" smtClean="0">
                <a:latin typeface="Garamond" panose="02020404030301010803" pitchFamily="18" charset="0"/>
              </a:rPr>
              <a:t>different</a:t>
            </a:r>
            <a:r>
              <a:rPr lang="tr-TR" sz="2400" b="1" dirty="0" smtClean="0">
                <a:latin typeface="Garamond" panose="02020404030301010803" pitchFamily="18" charset="0"/>
              </a:rPr>
              <a:t> TiO2 </a:t>
            </a:r>
            <a:r>
              <a:rPr lang="tr-TR" sz="2400" b="1" dirty="0" err="1" smtClean="0">
                <a:latin typeface="Garamond" panose="02020404030301010803" pitchFamily="18" charset="0"/>
              </a:rPr>
              <a:t>particle</a:t>
            </a:r>
            <a:r>
              <a:rPr lang="tr-TR" sz="2400" b="1" dirty="0" smtClean="0">
                <a:latin typeface="Garamond" panose="02020404030301010803" pitchFamily="18" charset="0"/>
              </a:rPr>
              <a:t> </a:t>
            </a:r>
            <a:r>
              <a:rPr lang="tr-TR" sz="2400" b="1" dirty="0" err="1" smtClean="0">
                <a:latin typeface="Garamond" panose="02020404030301010803" pitchFamily="18" charset="0"/>
              </a:rPr>
              <a:t>concentrations</a:t>
            </a:r>
            <a:r>
              <a:rPr lang="tr-TR" sz="2400" b="1" dirty="0" smtClean="0">
                <a:latin typeface="Garamond" panose="02020404030301010803" pitchFamily="18" charset="0"/>
              </a:rPr>
              <a:t> </a:t>
            </a:r>
            <a:r>
              <a:rPr lang="tr-TR" sz="2400" b="1" dirty="0" err="1" smtClean="0">
                <a:latin typeface="Garamond" panose="02020404030301010803" pitchFamily="18" charset="0"/>
              </a:rPr>
              <a:t>using</a:t>
            </a:r>
            <a:r>
              <a:rPr lang="tr-TR" sz="2400" b="1" dirty="0" smtClean="0">
                <a:latin typeface="Garamond" panose="02020404030301010803" pitchFamily="18" charset="0"/>
              </a:rPr>
              <a:t> </a:t>
            </a:r>
            <a:r>
              <a:rPr lang="tr-TR" sz="2400" b="1" dirty="0" err="1" smtClean="0">
                <a:latin typeface="Garamond" panose="02020404030301010803" pitchFamily="18" charset="0"/>
              </a:rPr>
              <a:t>twin-screw</a:t>
            </a:r>
            <a:r>
              <a:rPr lang="tr-TR" sz="2400" b="1" dirty="0" smtClean="0">
                <a:latin typeface="Garamond" panose="02020404030301010803" pitchFamily="18" charset="0"/>
              </a:rPr>
              <a:t> </a:t>
            </a:r>
            <a:r>
              <a:rPr lang="tr-TR" sz="2400" b="1" dirty="0" err="1" smtClean="0">
                <a:latin typeface="Garamond" panose="02020404030301010803" pitchFamily="18" charset="0"/>
              </a:rPr>
              <a:t>extruder</a:t>
            </a:r>
            <a:r>
              <a:rPr lang="tr-TR" sz="2400" b="1" dirty="0" smtClean="0">
                <a:latin typeface="Garamond" panose="02020404030301010803" pitchFamily="18" charset="0"/>
              </a:rPr>
              <a:t> </a:t>
            </a:r>
            <a:r>
              <a:rPr lang="tr-TR" sz="2400" b="1" dirty="0" err="1" smtClean="0">
                <a:latin typeface="Garamond" panose="02020404030301010803" pitchFamily="18" charset="0"/>
              </a:rPr>
              <a:t>and</a:t>
            </a:r>
            <a:r>
              <a:rPr lang="tr-TR" sz="2400" b="1" dirty="0" smtClean="0">
                <a:latin typeface="Garamond" panose="02020404030301010803" pitchFamily="18" charset="0"/>
              </a:rPr>
              <a:t> </a:t>
            </a:r>
            <a:r>
              <a:rPr lang="tr-TR" sz="2400" b="1" dirty="0" err="1" smtClean="0">
                <a:latin typeface="Garamond" panose="02020404030301010803" pitchFamily="18" charset="0"/>
              </a:rPr>
              <a:t>injection</a:t>
            </a:r>
            <a:r>
              <a:rPr lang="tr-TR" sz="2400" b="1" dirty="0" smtClean="0">
                <a:latin typeface="Garamond" panose="02020404030301010803" pitchFamily="18" charset="0"/>
              </a:rPr>
              <a:t> </a:t>
            </a:r>
            <a:r>
              <a:rPr lang="tr-TR" sz="2400" b="1" dirty="0" err="1" smtClean="0">
                <a:latin typeface="Garamond" panose="02020404030301010803" pitchFamily="18" charset="0"/>
              </a:rPr>
              <a:t>molding</a:t>
            </a:r>
            <a:r>
              <a:rPr lang="tr-TR" sz="2400" b="1" dirty="0" smtClean="0">
                <a:latin typeface="Garamond" panose="02020404030301010803" pitchFamily="18" charset="0"/>
              </a:rPr>
              <a:t> </a:t>
            </a:r>
            <a:r>
              <a:rPr lang="tr-TR" sz="2400" b="1" dirty="0" err="1" smtClean="0">
                <a:latin typeface="Garamond" panose="02020404030301010803" pitchFamily="18" charset="0"/>
              </a:rPr>
              <a:t>machines.The</a:t>
            </a:r>
            <a:r>
              <a:rPr lang="tr-TR" sz="2400" b="1" dirty="0" smtClean="0">
                <a:latin typeface="Garamond" panose="02020404030301010803" pitchFamily="18" charset="0"/>
              </a:rPr>
              <a:t> </a:t>
            </a:r>
            <a:r>
              <a:rPr lang="tr-TR" sz="2400" b="1" dirty="0" err="1" smtClean="0">
                <a:latin typeface="Garamond" panose="02020404030301010803" pitchFamily="18" charset="0"/>
              </a:rPr>
              <a:t>Polyetherimide</a:t>
            </a:r>
            <a:endParaRPr lang="tr-TR" sz="2400" b="1" dirty="0" smtClean="0">
              <a:latin typeface="Garamond" panose="02020404030301010803" pitchFamily="18" charset="0"/>
            </a:endParaRPr>
          </a:p>
          <a:p>
            <a:pPr marL="45720" indent="0">
              <a:buNone/>
            </a:pPr>
            <a:r>
              <a:rPr lang="tr-TR" sz="2400" b="1" dirty="0" err="1" smtClean="0">
                <a:latin typeface="Garamond" panose="02020404030301010803" pitchFamily="18" charset="0"/>
              </a:rPr>
              <a:t>used</a:t>
            </a:r>
            <a:r>
              <a:rPr lang="tr-TR" sz="2400" b="1" dirty="0" smtClean="0">
                <a:latin typeface="Garamond" panose="02020404030301010803" pitchFamily="18" charset="0"/>
              </a:rPr>
              <a:t> as </a:t>
            </a:r>
            <a:r>
              <a:rPr lang="tr-TR" sz="2400" b="1" dirty="0" err="1" smtClean="0">
                <a:latin typeface="Garamond" panose="02020404030301010803" pitchFamily="18" charset="0"/>
              </a:rPr>
              <a:t>the</a:t>
            </a:r>
            <a:r>
              <a:rPr lang="tr-TR" sz="2400" b="1" dirty="0" smtClean="0">
                <a:latin typeface="Garamond" panose="02020404030301010803" pitchFamily="18" charset="0"/>
              </a:rPr>
              <a:t> </a:t>
            </a:r>
            <a:r>
              <a:rPr lang="tr-TR" sz="2400" b="1" dirty="0" err="1" smtClean="0">
                <a:latin typeface="Garamond" panose="02020404030301010803" pitchFamily="18" charset="0"/>
              </a:rPr>
              <a:t>matrix</a:t>
            </a:r>
            <a:r>
              <a:rPr lang="tr-TR" sz="2400" b="1" dirty="0" smtClean="0">
                <a:latin typeface="Garamond" panose="02020404030301010803" pitchFamily="18" charset="0"/>
              </a:rPr>
              <a:t> </a:t>
            </a:r>
            <a:r>
              <a:rPr lang="tr-TR" sz="2400" b="1" dirty="0" err="1" smtClean="0">
                <a:latin typeface="Garamond" panose="02020404030301010803" pitchFamily="18" charset="0"/>
              </a:rPr>
              <a:t>resin</a:t>
            </a:r>
            <a:r>
              <a:rPr lang="tr-TR" sz="2400" b="1" dirty="0" smtClean="0">
                <a:latin typeface="Garamond" panose="02020404030301010803" pitchFamily="18" charset="0"/>
              </a:rPr>
              <a:t> </a:t>
            </a:r>
            <a:r>
              <a:rPr lang="tr-TR" sz="2400" b="1" dirty="0" err="1" smtClean="0">
                <a:latin typeface="Garamond" panose="02020404030301010803" pitchFamily="18" charset="0"/>
              </a:rPr>
              <a:t>material</a:t>
            </a:r>
            <a:r>
              <a:rPr lang="tr-TR" sz="2400" b="1" dirty="0" smtClean="0">
                <a:latin typeface="Garamond" panose="02020404030301010803" pitchFamily="18" charset="0"/>
              </a:rPr>
              <a:t> </a:t>
            </a:r>
            <a:r>
              <a:rPr lang="tr-TR" sz="2400" b="1" dirty="0" err="1" smtClean="0">
                <a:latin typeface="Garamond" panose="02020404030301010803" pitchFamily="18" charset="0"/>
              </a:rPr>
              <a:t>for</a:t>
            </a:r>
            <a:r>
              <a:rPr lang="tr-TR" sz="2400" b="1" dirty="0" smtClean="0">
                <a:latin typeface="Garamond" panose="02020404030301010803" pitchFamily="18" charset="0"/>
              </a:rPr>
              <a:t> </a:t>
            </a:r>
            <a:r>
              <a:rPr lang="tr-TR" sz="2400" b="1" dirty="0" err="1" smtClean="0">
                <a:latin typeface="Garamond" panose="02020404030301010803" pitchFamily="18" charset="0"/>
              </a:rPr>
              <a:t>the</a:t>
            </a:r>
            <a:r>
              <a:rPr lang="tr-TR" sz="2400" b="1" dirty="0" smtClean="0">
                <a:latin typeface="Garamond" panose="02020404030301010803" pitchFamily="18" charset="0"/>
              </a:rPr>
              <a:t> </a:t>
            </a:r>
            <a:r>
              <a:rPr lang="tr-TR" sz="2400" b="1" dirty="0" err="1" smtClean="0">
                <a:latin typeface="Garamond" panose="02020404030301010803" pitchFamily="18" charset="0"/>
              </a:rPr>
              <a:t>composite</a:t>
            </a:r>
            <a:r>
              <a:rPr lang="tr-TR" sz="2400" b="1" dirty="0" smtClean="0">
                <a:latin typeface="Garamond" panose="02020404030301010803" pitchFamily="18" charset="0"/>
              </a:rPr>
              <a:t> </a:t>
            </a:r>
            <a:r>
              <a:rPr lang="tr-TR" sz="2400" b="1" dirty="0" err="1" smtClean="0">
                <a:latin typeface="Garamond" panose="02020404030301010803" pitchFamily="18" charset="0"/>
              </a:rPr>
              <a:t>and</a:t>
            </a:r>
            <a:r>
              <a:rPr lang="tr-TR" sz="2400" b="1" dirty="0" smtClean="0">
                <a:latin typeface="Garamond" panose="02020404030301010803" pitchFamily="18" charset="0"/>
              </a:rPr>
              <a:t> as </a:t>
            </a:r>
            <a:r>
              <a:rPr lang="tr-TR" sz="2400" b="1" dirty="0" err="1" smtClean="0">
                <a:latin typeface="Garamond" panose="02020404030301010803" pitchFamily="18" charset="0"/>
              </a:rPr>
              <a:t>the</a:t>
            </a:r>
            <a:r>
              <a:rPr lang="tr-TR" sz="2400" b="1" dirty="0" smtClean="0">
                <a:latin typeface="Garamond" panose="02020404030301010803" pitchFamily="18" charset="0"/>
              </a:rPr>
              <a:t> filler </a:t>
            </a:r>
            <a:r>
              <a:rPr lang="tr-TR" sz="2400" b="1" dirty="0" err="1" smtClean="0">
                <a:latin typeface="Garamond" panose="02020404030301010803" pitchFamily="18" charset="0"/>
              </a:rPr>
              <a:t>material</a:t>
            </a:r>
            <a:r>
              <a:rPr lang="tr-TR" sz="2400" b="1" dirty="0" smtClean="0">
                <a:latin typeface="Garamond" panose="02020404030301010803" pitchFamily="18" charset="0"/>
              </a:rPr>
              <a:t> </a:t>
            </a:r>
            <a:r>
              <a:rPr lang="tr-TR" sz="2400" b="1" dirty="0" err="1" smtClean="0">
                <a:latin typeface="Garamond" panose="02020404030301010803" pitchFamily="18" charset="0"/>
              </a:rPr>
              <a:t>used</a:t>
            </a:r>
            <a:r>
              <a:rPr lang="tr-TR" sz="2400" b="1" dirty="0" smtClean="0">
                <a:latin typeface="Garamond" panose="02020404030301010803" pitchFamily="18" charset="0"/>
              </a:rPr>
              <a:t> </a:t>
            </a:r>
            <a:r>
              <a:rPr lang="tr-TR" sz="2400" b="1" dirty="0" err="1" smtClean="0">
                <a:latin typeface="Garamond" panose="02020404030301010803" pitchFamily="18" charset="0"/>
              </a:rPr>
              <a:t>technical</a:t>
            </a:r>
            <a:r>
              <a:rPr lang="tr-TR" sz="2400" b="1" dirty="0" smtClean="0">
                <a:latin typeface="Garamond" panose="02020404030301010803" pitchFamily="18" charset="0"/>
              </a:rPr>
              <a:t> 99% </a:t>
            </a:r>
            <a:r>
              <a:rPr lang="tr-TR" sz="2400" b="1" dirty="0" err="1" smtClean="0">
                <a:latin typeface="Garamond" panose="02020404030301010803" pitchFamily="18" charset="0"/>
              </a:rPr>
              <a:t>grade</a:t>
            </a:r>
            <a:r>
              <a:rPr lang="tr-TR" sz="2400" b="1" dirty="0" smtClean="0">
                <a:latin typeface="Garamond" panose="02020404030301010803" pitchFamily="18" charset="0"/>
              </a:rPr>
              <a:t> </a:t>
            </a:r>
            <a:r>
              <a:rPr lang="tr-TR" sz="2400" b="1" dirty="0" err="1" smtClean="0">
                <a:latin typeface="Garamond" panose="02020404030301010803" pitchFamily="18" charset="0"/>
              </a:rPr>
              <a:t>titanium</a:t>
            </a:r>
            <a:r>
              <a:rPr lang="tr-TR" sz="2400" b="1" dirty="0" smtClean="0">
                <a:latin typeface="Garamond" panose="02020404030301010803" pitchFamily="18" charset="0"/>
              </a:rPr>
              <a:t> </a:t>
            </a:r>
            <a:r>
              <a:rPr lang="tr-TR" sz="2400" b="1" dirty="0" err="1" smtClean="0">
                <a:latin typeface="Garamond" panose="02020404030301010803" pitchFamily="18" charset="0"/>
              </a:rPr>
              <a:t>two</a:t>
            </a:r>
            <a:r>
              <a:rPr lang="tr-TR" sz="2400" b="1" dirty="0" smtClean="0">
                <a:latin typeface="Garamond" panose="02020404030301010803" pitchFamily="18" charset="0"/>
              </a:rPr>
              <a:t> </a:t>
            </a:r>
            <a:r>
              <a:rPr lang="tr-TR" sz="2400" b="1" dirty="0" err="1" smtClean="0">
                <a:latin typeface="Garamond" panose="02020404030301010803" pitchFamily="18" charset="0"/>
              </a:rPr>
              <a:t>oxide</a:t>
            </a:r>
            <a:r>
              <a:rPr lang="tr-TR" sz="2400" b="1" dirty="0" smtClean="0">
                <a:latin typeface="Garamond" panose="02020404030301010803" pitchFamily="18" charset="0"/>
              </a:rPr>
              <a:t>(</a:t>
            </a:r>
            <a:r>
              <a:rPr lang="tr-TR" sz="2400" b="1" dirty="0" err="1" smtClean="0">
                <a:latin typeface="Garamond" panose="02020404030301010803" pitchFamily="18" charset="0"/>
              </a:rPr>
              <a:t>commercial</a:t>
            </a:r>
            <a:r>
              <a:rPr lang="tr-TR" sz="2400" b="1" dirty="0" smtClean="0">
                <a:latin typeface="Garamond" panose="02020404030301010803" pitchFamily="18" charset="0"/>
              </a:rPr>
              <a:t> </a:t>
            </a:r>
            <a:r>
              <a:rPr lang="tr-TR" sz="2400" b="1" dirty="0" err="1" smtClean="0">
                <a:latin typeface="Garamond" panose="02020404030301010803" pitchFamily="18" charset="0"/>
              </a:rPr>
              <a:t>code</a:t>
            </a:r>
            <a:r>
              <a:rPr lang="tr-TR" sz="2400" b="1" dirty="0" smtClean="0">
                <a:latin typeface="Garamond" panose="02020404030301010803" pitchFamily="18" charset="0"/>
              </a:rPr>
              <a:t> 13551) .</a:t>
            </a:r>
          </a:p>
          <a:p>
            <a:pPr marL="45720" indent="0">
              <a:buNone/>
            </a:pPr>
            <a:r>
              <a:rPr lang="tr-TR" sz="2400" b="1" dirty="0" err="1" smtClean="0">
                <a:latin typeface="Garamond" panose="02020404030301010803" pitchFamily="18" charset="0"/>
              </a:rPr>
              <a:t>The</a:t>
            </a:r>
            <a:r>
              <a:rPr lang="tr-TR" sz="2400" b="1" dirty="0" smtClean="0">
                <a:latin typeface="Garamond" panose="02020404030301010803" pitchFamily="18" charset="0"/>
              </a:rPr>
              <a:t> size  of </a:t>
            </a:r>
            <a:r>
              <a:rPr lang="tr-TR" sz="2400" b="1" dirty="0" err="1" smtClean="0">
                <a:latin typeface="Garamond" panose="02020404030301010803" pitchFamily="18" charset="0"/>
              </a:rPr>
              <a:t>the</a:t>
            </a:r>
            <a:r>
              <a:rPr lang="tr-TR" sz="2400" b="1" dirty="0" smtClean="0">
                <a:latin typeface="Garamond" panose="02020404030301010803" pitchFamily="18" charset="0"/>
              </a:rPr>
              <a:t> TiO2 </a:t>
            </a:r>
            <a:r>
              <a:rPr lang="tr-TR" sz="2400" b="1" dirty="0" err="1" smtClean="0">
                <a:latin typeface="Garamond" panose="02020404030301010803" pitchFamily="18" charset="0"/>
              </a:rPr>
              <a:t>particles</a:t>
            </a:r>
            <a:r>
              <a:rPr lang="tr-TR" sz="2400" b="1" dirty="0" smtClean="0">
                <a:latin typeface="Garamond" panose="02020404030301010803" pitchFamily="18" charset="0"/>
              </a:rPr>
              <a:t> </a:t>
            </a:r>
            <a:r>
              <a:rPr lang="tr-TR" sz="2400" b="1" dirty="0" err="1" smtClean="0">
                <a:latin typeface="Garamond" panose="02020404030301010803" pitchFamily="18" charset="0"/>
              </a:rPr>
              <a:t>was</a:t>
            </a:r>
            <a:r>
              <a:rPr lang="tr-TR" sz="2400" b="1" dirty="0" smtClean="0">
                <a:latin typeface="Garamond" panose="02020404030301010803" pitchFamily="18" charset="0"/>
              </a:rPr>
              <a:t> </a:t>
            </a:r>
            <a:r>
              <a:rPr lang="tr-TR" sz="2400" b="1" dirty="0" err="1" smtClean="0">
                <a:latin typeface="Garamond" panose="02020404030301010803" pitchFamily="18" charset="0"/>
              </a:rPr>
              <a:t>approximately</a:t>
            </a:r>
            <a:r>
              <a:rPr lang="tr-TR" sz="2400" b="1" dirty="0" smtClean="0">
                <a:latin typeface="Garamond" panose="02020404030301010803" pitchFamily="18" charset="0"/>
              </a:rPr>
              <a:t> 220nm.</a:t>
            </a:r>
          </a:p>
          <a:p>
            <a:pPr marL="45720" indent="0">
              <a:buNone/>
            </a:pPr>
            <a:r>
              <a:rPr lang="tr-TR" sz="2400" b="1" dirty="0" err="1" smtClean="0">
                <a:latin typeface="Garamond" panose="02020404030301010803" pitchFamily="18" charset="0"/>
              </a:rPr>
              <a:t>The</a:t>
            </a:r>
            <a:r>
              <a:rPr lang="tr-TR" sz="2400" b="1" dirty="0" smtClean="0">
                <a:latin typeface="Garamond" panose="02020404030301010803" pitchFamily="18" charset="0"/>
              </a:rPr>
              <a:t> </a:t>
            </a:r>
            <a:r>
              <a:rPr lang="tr-TR" sz="2400" b="1" dirty="0" err="1" smtClean="0">
                <a:latin typeface="Garamond" panose="02020404030301010803" pitchFamily="18" charset="0"/>
              </a:rPr>
              <a:t>proccessing</a:t>
            </a:r>
            <a:r>
              <a:rPr lang="tr-TR" sz="2400" b="1" dirty="0" smtClean="0">
                <a:latin typeface="Garamond" panose="02020404030301010803" pitchFamily="18" charset="0"/>
              </a:rPr>
              <a:t> </a:t>
            </a:r>
            <a:r>
              <a:rPr lang="tr-TR" sz="2400" b="1" dirty="0" err="1" smtClean="0">
                <a:latin typeface="Garamond" panose="02020404030301010803" pitchFamily="18" charset="0"/>
              </a:rPr>
              <a:t>parameters</a:t>
            </a:r>
            <a:r>
              <a:rPr lang="tr-TR" sz="2400" b="1" dirty="0" smtClean="0">
                <a:latin typeface="Garamond" panose="02020404030301010803" pitchFamily="18" charset="0"/>
              </a:rPr>
              <a:t> </a:t>
            </a:r>
            <a:r>
              <a:rPr lang="tr-TR" sz="2400" b="1" dirty="0" err="1" smtClean="0">
                <a:latin typeface="Garamond" panose="02020404030301010803" pitchFamily="18" charset="0"/>
              </a:rPr>
              <a:t>employed</a:t>
            </a:r>
            <a:r>
              <a:rPr lang="tr-TR" sz="2400" b="1" dirty="0" smtClean="0">
                <a:latin typeface="Garamond" panose="02020404030301010803" pitchFamily="18" charset="0"/>
              </a:rPr>
              <a:t> </a:t>
            </a:r>
            <a:r>
              <a:rPr lang="tr-TR" sz="2400" b="1" dirty="0" err="1" smtClean="0">
                <a:latin typeface="Garamond" panose="02020404030301010803" pitchFamily="18" charset="0"/>
              </a:rPr>
              <a:t>for</a:t>
            </a:r>
            <a:r>
              <a:rPr lang="tr-TR" sz="2400" b="1" dirty="0" smtClean="0">
                <a:latin typeface="Garamond" panose="02020404030301010803" pitchFamily="18" charset="0"/>
              </a:rPr>
              <a:t> </a:t>
            </a:r>
            <a:r>
              <a:rPr lang="tr-TR" sz="2400" b="1" dirty="0" err="1" smtClean="0">
                <a:latin typeface="Garamond" panose="02020404030301010803" pitchFamily="18" charset="0"/>
              </a:rPr>
              <a:t>the</a:t>
            </a:r>
            <a:r>
              <a:rPr lang="tr-TR" sz="2400" b="1" dirty="0" smtClean="0">
                <a:latin typeface="Garamond" panose="02020404030301010803" pitchFamily="18" charset="0"/>
              </a:rPr>
              <a:t> </a:t>
            </a:r>
            <a:r>
              <a:rPr lang="tr-TR" sz="2400" b="1" dirty="0" err="1" smtClean="0">
                <a:latin typeface="Garamond" panose="02020404030301010803" pitchFamily="18" charset="0"/>
              </a:rPr>
              <a:t>micro-compounder</a:t>
            </a:r>
            <a:r>
              <a:rPr lang="tr-TR" sz="2400" b="1" dirty="0" smtClean="0">
                <a:latin typeface="Garamond" panose="02020404030301010803" pitchFamily="18" charset="0"/>
              </a:rPr>
              <a:t> </a:t>
            </a:r>
            <a:r>
              <a:rPr lang="tr-TR" sz="2400" b="1" dirty="0" err="1" smtClean="0">
                <a:latin typeface="Garamond" panose="02020404030301010803" pitchFamily="18" charset="0"/>
              </a:rPr>
              <a:t>and</a:t>
            </a:r>
            <a:r>
              <a:rPr lang="tr-TR" sz="2400" b="1" dirty="0" smtClean="0">
                <a:latin typeface="Garamond" panose="02020404030301010803" pitchFamily="18" charset="0"/>
              </a:rPr>
              <a:t> </a:t>
            </a:r>
            <a:r>
              <a:rPr lang="tr-TR" sz="2400" b="1" dirty="0" err="1" smtClean="0">
                <a:latin typeface="Garamond" panose="02020404030301010803" pitchFamily="18" charset="0"/>
              </a:rPr>
              <a:t>for</a:t>
            </a:r>
            <a:r>
              <a:rPr lang="tr-TR" sz="2400" b="1" dirty="0" smtClean="0">
                <a:latin typeface="Garamond" panose="02020404030301010803" pitchFamily="18" charset="0"/>
              </a:rPr>
              <a:t> </a:t>
            </a:r>
            <a:r>
              <a:rPr lang="tr-TR" sz="2400" b="1" dirty="0" err="1" smtClean="0">
                <a:latin typeface="Garamond" panose="02020404030301010803" pitchFamily="18" charset="0"/>
              </a:rPr>
              <a:t>injection</a:t>
            </a:r>
            <a:r>
              <a:rPr lang="tr-TR" sz="2400" b="1" dirty="0" smtClean="0">
                <a:latin typeface="Garamond" panose="02020404030301010803" pitchFamily="18" charset="0"/>
              </a:rPr>
              <a:t> </a:t>
            </a:r>
            <a:r>
              <a:rPr lang="tr-TR" sz="2400" b="1" dirty="0" err="1" smtClean="0">
                <a:latin typeface="Garamond" panose="02020404030301010803" pitchFamily="18" charset="0"/>
              </a:rPr>
              <a:t>molding</a:t>
            </a:r>
            <a:r>
              <a:rPr lang="tr-TR" sz="2400" b="1" dirty="0" smtClean="0">
                <a:latin typeface="Garamond" panose="02020404030301010803" pitchFamily="18" charset="0"/>
              </a:rPr>
              <a:t> </a:t>
            </a:r>
            <a:r>
              <a:rPr lang="tr-TR" sz="2400" b="1" dirty="0" err="1" smtClean="0">
                <a:latin typeface="Garamond" panose="02020404030301010803" pitchFamily="18" charset="0"/>
              </a:rPr>
              <a:t>are</a:t>
            </a:r>
            <a:r>
              <a:rPr lang="tr-TR" sz="2400" b="1" dirty="0" smtClean="0">
                <a:latin typeface="Garamond" panose="02020404030301010803" pitchFamily="18" charset="0"/>
              </a:rPr>
              <a:t> </a:t>
            </a:r>
            <a:r>
              <a:rPr lang="tr-TR" sz="2400" b="1" dirty="0" err="1" smtClean="0">
                <a:latin typeface="Garamond" panose="02020404030301010803" pitchFamily="18" charset="0"/>
              </a:rPr>
              <a:t>given</a:t>
            </a:r>
            <a:r>
              <a:rPr lang="tr-TR" sz="2400" b="1" dirty="0" smtClean="0">
                <a:latin typeface="Garamond" panose="02020404030301010803" pitchFamily="18" charset="0"/>
              </a:rPr>
              <a:t> in </a:t>
            </a:r>
            <a:r>
              <a:rPr lang="tr-TR" sz="2400" b="1" dirty="0" err="1" smtClean="0">
                <a:latin typeface="Garamond" panose="02020404030301010803" pitchFamily="18" charset="0"/>
              </a:rPr>
              <a:t>the</a:t>
            </a:r>
            <a:r>
              <a:rPr lang="tr-TR" sz="2400" b="1" dirty="0" smtClean="0">
                <a:latin typeface="Garamond" panose="02020404030301010803" pitchFamily="18" charset="0"/>
              </a:rPr>
              <a:t> </a:t>
            </a:r>
            <a:r>
              <a:rPr lang="tr-TR" sz="2400" b="1" dirty="0" err="1" smtClean="0">
                <a:latin typeface="Garamond" panose="02020404030301010803" pitchFamily="18" charset="0"/>
              </a:rPr>
              <a:t>table</a:t>
            </a:r>
            <a:r>
              <a:rPr lang="tr-TR" sz="2400" b="1" dirty="0" smtClean="0">
                <a:latin typeface="Garamond" panose="02020404030301010803" pitchFamily="18" charset="0"/>
              </a:rPr>
              <a:t> 1.</a:t>
            </a:r>
            <a:endParaRPr lang="tr-TR" sz="2400" b="1" dirty="0">
              <a:latin typeface="Garamond" panose="02020404030301010803" pitchFamily="18" charset="0"/>
            </a:endParaRPr>
          </a:p>
        </p:txBody>
      </p:sp>
    </p:spTree>
    <p:extLst>
      <p:ext uri="{BB962C8B-B14F-4D97-AF65-F5344CB8AC3E}">
        <p14:creationId xmlns:p14="http://schemas.microsoft.com/office/powerpoint/2010/main" val="4284164276"/>
      </p:ext>
    </p:extLst>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3_一般">
  <a:themeElements>
    <a:clrScheme name="一般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13_一般">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dirty="0" err="1" smtClean="0"/>
        </a:defPPr>
      </a:lstStyle>
    </a:txDef>
  </a:objectDefaults>
  <a:extraClrSchemeLst>
    <a:extraClrScheme>
      <a:clrScheme name="一般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一般 2">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一般 3">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3768114</TotalTime>
  <Words>1141</Words>
  <Application>Microsoft Office PowerPoint</Application>
  <PresentationFormat>On-screen Show (4:3)</PresentationFormat>
  <Paragraphs>148</Paragraphs>
  <Slides>28</Slides>
  <Notes>6</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Hava Akımı</vt:lpstr>
      <vt:lpstr>13_一般</vt:lpstr>
      <vt:lpstr>About OMICS Group</vt:lpstr>
      <vt:lpstr>About OMICS Group Conferences</vt:lpstr>
      <vt:lpstr>PowerPoint Presentation</vt:lpstr>
      <vt:lpstr>CONTENTS</vt:lpstr>
      <vt:lpstr>PowerPoint Presentation</vt:lpstr>
      <vt:lpstr>PowerPoint Presentation</vt:lpstr>
      <vt:lpstr>PowerPoint Presentation</vt:lpstr>
      <vt:lpstr>Moreover, thermoplastic composites possess the unique characteristic that they may be remelted and repaired; they can be remelted for repairing local cracks and delaminations. As a result of their potential for high production rates and lowmaterial costs, thermoplastic composites are of interest in a wide range of sectors including the automotive, construction and aerospace industries </vt:lpstr>
      <vt:lpstr>III.MATERIAL AND METHODE</vt:lpstr>
      <vt:lpstr> Table 1.The processing  parameters for the Polyetherimide   thermoplastic composites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Finally, we determined the thermal stability of the thermoplastic composite  samples using Q50 TGA equipment supplied by TA Instruments.  The samples (12mg) were heated from room temperature to 10000 C at a rate of 250C /min in nitrogen atmosphere.  The temperature of 15 wt% loss was taken as the onset degradation temperature (T15).   Figure 6. shows the TGA results for neat Polyetherimide  and its TiO2-reinforced Thermoplastic composites.Up to 30 wt% there is no remarkable change in the thermal stability of the PEI composites. However, we would expect increasing theTiO2 loading beyond this point to produce a decrease in thermal stability. The 30 wt% loading reduced the maximum decomposition temperature by 220C.   </vt:lpstr>
      <vt:lpstr>PowerPoint Presentation</vt:lpstr>
      <vt:lpstr>PowerPoint Presentation</vt:lpstr>
      <vt:lpstr>V. REFERENCES :    1. Jegley, D. (1993). Impact-Damaged Graphite-Thermoplastic Trapezoidal-Corrugation Sandwich and Semi-Sandwich Panels, Journal of Composite Materials, 27(5): 526–538.   2. Gascoigne, H. E. (1994). Residual Surface Stresses in Laminated Cross-Ply Fiber-Epoxy Composite Materials, Experimental Mechanics, 34(1): 27–36. 3. Cantwell, W. J. (1996). The Influence of Stamping Temperature on the Properties of a Glass Matt Thermoplastic Composite, Journal of Composite Materials, 30(11): 1266–1281. 4. Shi, F. F. (1996). The Mechanical Properties and Deformation of Shear-Induced Polymer Liquid Crystalline Fibers in an Engineering Thermoplastic, Journal of Composite Materials, 30(14): 1613–1626. 5. Akay, M. and O¨ zden, S. (1994). Measurement of Residual Stresses in Injection Moulded Thermoplastics, Polymer Testing, 13: 323–354. 6. Akay, M. and O¨ zden, S. (1996). Influence of Residual Stresses on Mechanical and Thermal Properties of Injection Moulded Polycarbonate, Plastics, Rubber and Composites Processing and App., 25(3): 138–144. 7. Jeronimidis, G. and Parkyn, A. T. (1998). Residual Stresses in Carbon Fibre-Thermoplastic Matris Laminates, Journal of Composite Materials, 22(5): 401–415. 8. Chung, I., Sun, C. T., and Chang, I. Y. (1993). Modeling Creep in Thermoplastic Composites, Journal of Composite Materials, 27(10): 1009–1029. 9. Domb, M. M. and Hansen, J. S. (1998). The Effect of Cooling Rate on Free-Edge Stress Development in Semi-Crystalline Thermoplastic Laminates, Journal of Composite Materials, 32(4): 361–385.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Küreselleşme, Teknolojiler ve Bilişim Teknolojileri Etkileşimi</dc:title>
  <dc:creator>AlpKor</dc:creator>
  <cp:lastModifiedBy>valentina</cp:lastModifiedBy>
  <cp:revision>728</cp:revision>
  <dcterms:created xsi:type="dcterms:W3CDTF">2004-03-28T14:12:09Z</dcterms:created>
  <dcterms:modified xsi:type="dcterms:W3CDTF">2015-10-15T11:47:13Z</dcterms:modified>
</cp:coreProperties>
</file>