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9"/>
  </p:notesMasterIdLst>
  <p:sldIdLst>
    <p:sldId id="257" r:id="rId2"/>
    <p:sldId id="258" r:id="rId3"/>
    <p:sldId id="265" r:id="rId4"/>
    <p:sldId id="318" r:id="rId5"/>
    <p:sldId id="284" r:id="rId6"/>
    <p:sldId id="263" r:id="rId7"/>
    <p:sldId id="282" r:id="rId8"/>
    <p:sldId id="309" r:id="rId9"/>
    <p:sldId id="281" r:id="rId10"/>
    <p:sldId id="286" r:id="rId11"/>
    <p:sldId id="266" r:id="rId12"/>
    <p:sldId id="293" r:id="rId13"/>
    <p:sldId id="288" r:id="rId14"/>
    <p:sldId id="312" r:id="rId15"/>
    <p:sldId id="269" r:id="rId16"/>
    <p:sldId id="272" r:id="rId17"/>
    <p:sldId id="273" r:id="rId18"/>
    <p:sldId id="291" r:id="rId19"/>
    <p:sldId id="271" r:id="rId20"/>
    <p:sldId id="292" r:id="rId21"/>
    <p:sldId id="275" r:id="rId22"/>
    <p:sldId id="267" r:id="rId23"/>
    <p:sldId id="296" r:id="rId24"/>
    <p:sldId id="297" r:id="rId25"/>
    <p:sldId id="295" r:id="rId26"/>
    <p:sldId id="304" r:id="rId27"/>
    <p:sldId id="277" r:id="rId28"/>
    <p:sldId id="278" r:id="rId29"/>
    <p:sldId id="310" r:id="rId30"/>
    <p:sldId id="311" r:id="rId31"/>
    <p:sldId id="280" r:id="rId32"/>
    <p:sldId id="299" r:id="rId33"/>
    <p:sldId id="313" r:id="rId34"/>
    <p:sldId id="315" r:id="rId35"/>
    <p:sldId id="317" r:id="rId36"/>
    <p:sldId id="261" r:id="rId37"/>
    <p:sldId id="300" r:id="rId38"/>
    <p:sldId id="319" r:id="rId39"/>
    <p:sldId id="268" r:id="rId40"/>
    <p:sldId id="264" r:id="rId41"/>
    <p:sldId id="305" r:id="rId42"/>
    <p:sldId id="301" r:id="rId43"/>
    <p:sldId id="302" r:id="rId44"/>
    <p:sldId id="307" r:id="rId45"/>
    <p:sldId id="314" r:id="rId46"/>
    <p:sldId id="308" r:id="rId47"/>
    <p:sldId id="303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9F8B1-14DB-4FAC-8C42-53D52CA881CB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5B1F-EA8F-418A-83C5-812BB70D8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http://forums.au.reachout.com/t5/image/serverpage/image-id/941i6385EB477719EC2A?v=mpbl-1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45B1F-EA8F-418A-83C5-812BB70D8B9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5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4CF8-9F99-4FA8-9DA1-11FA3D623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458C-26E4-412A-99CE-68E55FD77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2D97-5852-4125-B7B3-09AB0CE24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DB81-0DA5-41C1-BC61-54389BE1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2676-6A0B-4B50-8311-C6502D9F2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6F74-9E3B-42CA-9A3B-119114F1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E886-47CC-45B4-80FB-CF5D90AAE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8278-6F2C-432A-9A3E-C9874FB5C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5D60-2E44-4572-A64E-3E4CD6157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C522-9344-4F57-AFD3-9F7563A2C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6E31-1009-43C8-8DC0-92C760536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03ADA0-AD14-443D-9A89-B0C250AF8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28" r:id="rId2"/>
    <p:sldLayoutId id="2147483737" r:id="rId3"/>
    <p:sldLayoutId id="2147483729" r:id="rId4"/>
    <p:sldLayoutId id="2147483738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Dr. Fred Williams III, DVM, DACVP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Assistant Professor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Veterinary Medical Diagnostic Laboratory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University of Missouri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E-mail:  williamsfre@missouri.edu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600" dirty="0" smtClean="0"/>
              <a:t>Abortion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13316" name="Picture 4" descr="F26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463" y="-228600"/>
            <a:ext cx="96869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Can be nearly anything that infects the uterus and/or placenta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Salmonella, </a:t>
            </a:r>
            <a:r>
              <a:rPr lang="en-US" dirty="0" err="1" smtClean="0"/>
              <a:t>Pasteurella</a:t>
            </a:r>
            <a:r>
              <a:rPr lang="en-US" dirty="0" smtClean="0"/>
              <a:t>, Haemophilus, Streptococcus,  E. coli, T</a:t>
            </a:r>
            <a:r>
              <a:rPr lang="en-US" b="1" u="sng" dirty="0" smtClean="0"/>
              <a:t>. </a:t>
            </a:r>
            <a:r>
              <a:rPr lang="en-US" b="1" u="sng" dirty="0" err="1" smtClean="0"/>
              <a:t>pyogenes</a:t>
            </a:r>
            <a:r>
              <a:rPr lang="en-US" dirty="0" smtClean="0"/>
              <a:t>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Lesions are non-specific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 err="1" smtClean="0"/>
              <a:t>placentitis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Suppurative bronchopneumonia, fetal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Septicemia, fetal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Fetal </a:t>
            </a:r>
            <a:r>
              <a:rPr lang="en-US" dirty="0" err="1" smtClean="0"/>
              <a:t>abomasal</a:t>
            </a:r>
            <a:r>
              <a:rPr lang="en-US" dirty="0" smtClean="0"/>
              <a:t> </a:t>
            </a:r>
            <a:r>
              <a:rPr lang="en-US" dirty="0" smtClean="0"/>
              <a:t>fluid is critical</a:t>
            </a:r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Bacterial 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15364" name="Picture 4" descr="F052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Fibrinous Placentitis</a:t>
            </a:r>
          </a:p>
        </p:txBody>
      </p:sp>
      <p:pic>
        <p:nvPicPr>
          <p:cNvPr id="16388" name="Picture 4" descr="F01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307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7244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F01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25" y="3819525"/>
            <a:ext cx="4359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by side comparison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Inflamed</a:t>
            </a:r>
            <a:endParaRPr lang="en-US" dirty="0"/>
          </a:p>
        </p:txBody>
      </p:sp>
      <p:pic>
        <p:nvPicPr>
          <p:cNvPr id="9" name="Picture 4" descr="F019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745" y="2743200"/>
            <a:ext cx="43902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252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2" y="2743200"/>
            <a:ext cx="423504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Campylobacter fetus var. </a:t>
            </a:r>
            <a:r>
              <a:rPr lang="en-US" dirty="0" err="1" smtClean="0"/>
              <a:t>venerealis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Bovine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Venereally</a:t>
            </a:r>
            <a:r>
              <a:rPr lang="en-US" dirty="0" smtClean="0"/>
              <a:t> transmitted from prepuce/penis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ED or early fetal death =&gt; irregular estrus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Increased resistance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Campylobacter fetus subsp. fetus and </a:t>
            </a:r>
            <a:r>
              <a:rPr lang="en-US" dirty="0" err="1" smtClean="0"/>
              <a:t>jejuni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Ovine =&gt; develop metritis =&gt; death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Late term abortions =&gt; abortion storms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Hepatic necrosis, fetus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Campylobacter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Brucella</a:t>
            </a:r>
            <a:r>
              <a:rPr lang="en-US" sz="2800" dirty="0" smtClean="0"/>
              <a:t> </a:t>
            </a:r>
            <a:r>
              <a:rPr lang="en-US" sz="2800" dirty="0" err="1" smtClean="0"/>
              <a:t>abortus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Bovine =&gt; ingestion =&gt; systemic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May infect trophoblast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Brucella</a:t>
            </a:r>
            <a:r>
              <a:rPr lang="en-US" sz="2800" dirty="0" smtClean="0"/>
              <a:t> </a:t>
            </a:r>
            <a:r>
              <a:rPr lang="en-US" sz="2800" dirty="0" err="1" smtClean="0"/>
              <a:t>canis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Ingestion or venereal =&gt; head/neck lymphadenitis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Fetus:  endocarditis, pneumonia, hepatitis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Brucella</a:t>
            </a:r>
            <a:r>
              <a:rPr lang="en-US" sz="2800" dirty="0" smtClean="0"/>
              <a:t> </a:t>
            </a:r>
            <a:r>
              <a:rPr lang="en-US" sz="2800" dirty="0" err="1" smtClean="0"/>
              <a:t>ovis</a:t>
            </a:r>
            <a:r>
              <a:rPr lang="en-US" sz="2800" dirty="0" smtClean="0"/>
              <a:t> / </a:t>
            </a:r>
            <a:r>
              <a:rPr lang="en-US" sz="2800" dirty="0" err="1" smtClean="0"/>
              <a:t>melitensis</a:t>
            </a:r>
            <a:r>
              <a:rPr lang="en-US" sz="2800" dirty="0" smtClean="0"/>
              <a:t> (goats)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Venereal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Shed in milk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Brucella</a:t>
            </a:r>
            <a:r>
              <a:rPr lang="en-US" sz="2800" dirty="0" smtClean="0"/>
              <a:t> </a:t>
            </a:r>
            <a:r>
              <a:rPr lang="en-US" sz="2800" dirty="0" err="1" smtClean="0"/>
              <a:t>suis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Lesions in bone/joints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Does not require pregnancy =&gt; endometritis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Brucella =&gt; ZOONOTIC!!!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Coxiella</a:t>
            </a:r>
            <a:r>
              <a:rPr lang="en-US" sz="2800" dirty="0" smtClean="0"/>
              <a:t> </a:t>
            </a:r>
            <a:r>
              <a:rPr lang="en-US" sz="2800" dirty="0" err="1" smtClean="0"/>
              <a:t>burnetti</a:t>
            </a:r>
            <a:r>
              <a:rPr lang="en-US" sz="2800" dirty="0" smtClean="0"/>
              <a:t> =&gt; ZOONOTIC!!!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Q-fever in humans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Ovines</a:t>
            </a:r>
            <a:r>
              <a:rPr lang="en-US" dirty="0" smtClean="0"/>
              <a:t> and </a:t>
            </a:r>
            <a:r>
              <a:rPr lang="en-US" dirty="0" err="1" smtClean="0"/>
              <a:t>Caprines</a:t>
            </a:r>
            <a:r>
              <a:rPr lang="en-US" dirty="0" smtClean="0"/>
              <a:t>, goats MC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Ingestion or inhalation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Shed in vaginal discharge or milk, Giemsa stain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Intercotyledonary</a:t>
            </a:r>
            <a:r>
              <a:rPr lang="en-US" dirty="0" smtClean="0"/>
              <a:t> </a:t>
            </a:r>
            <a:r>
              <a:rPr lang="en-US" dirty="0" err="1" smtClean="0"/>
              <a:t>chorioallantois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Thick yellow, covered with exudate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Chlamydophila</a:t>
            </a:r>
            <a:r>
              <a:rPr lang="en-US" sz="2800" dirty="0" smtClean="0"/>
              <a:t> </a:t>
            </a:r>
            <a:r>
              <a:rPr lang="en-US" sz="2800" dirty="0" err="1" smtClean="0"/>
              <a:t>abortus</a:t>
            </a:r>
            <a:r>
              <a:rPr lang="en-US" sz="2800" dirty="0" smtClean="0"/>
              <a:t> (ovine)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Late term abortion, fetal autolysis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Oral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Immune to re-infection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Intercotyledonary</a:t>
            </a:r>
            <a:r>
              <a:rPr lang="en-US" dirty="0" smtClean="0"/>
              <a:t> </a:t>
            </a:r>
            <a:r>
              <a:rPr lang="en-US" dirty="0" err="1" smtClean="0"/>
              <a:t>chorioallantois</a:t>
            </a:r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54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Intercotyledonary</a:t>
            </a:r>
            <a:r>
              <a:rPr lang="en-US" dirty="0" smtClean="0"/>
              <a:t> </a:t>
            </a:r>
            <a:r>
              <a:rPr lang="en-US" dirty="0" err="1" smtClean="0"/>
              <a:t>Chorioallantois</a:t>
            </a:r>
            <a:endParaRPr dirty="0" smtClean="0"/>
          </a:p>
        </p:txBody>
      </p:sp>
      <p:pic>
        <p:nvPicPr>
          <p:cNvPr id="22532" name="Picture 4" descr="F22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Leptospira</a:t>
            </a:r>
            <a:r>
              <a:rPr lang="en-US" sz="2400" dirty="0" smtClean="0"/>
              <a:t> =&gt;  ZOONOTIC!!!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Largely bovine and porcine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L. </a:t>
            </a:r>
            <a:r>
              <a:rPr lang="en-US" sz="1800" dirty="0" err="1" smtClean="0"/>
              <a:t>interrogans</a:t>
            </a:r>
            <a:r>
              <a:rPr lang="en-US" sz="1800" dirty="0" smtClean="0"/>
              <a:t> </a:t>
            </a:r>
            <a:r>
              <a:rPr lang="en-US" sz="1800" dirty="0" err="1" smtClean="0"/>
              <a:t>serovar</a:t>
            </a:r>
            <a:r>
              <a:rPr lang="en-US" sz="1800" dirty="0" smtClean="0"/>
              <a:t> </a:t>
            </a:r>
            <a:r>
              <a:rPr lang="en-US" sz="1800" dirty="0" err="1" smtClean="0"/>
              <a:t>hardjo</a:t>
            </a:r>
            <a:r>
              <a:rPr lang="en-US" sz="1800" dirty="0" smtClean="0"/>
              <a:t> and </a:t>
            </a:r>
            <a:r>
              <a:rPr lang="en-US" sz="1800" dirty="0" err="1" smtClean="0"/>
              <a:t>serovar</a:t>
            </a:r>
            <a:r>
              <a:rPr lang="en-US" sz="1800" dirty="0" smtClean="0"/>
              <a:t> </a:t>
            </a:r>
            <a:r>
              <a:rPr lang="en-US" sz="1800" dirty="0" err="1" smtClean="0"/>
              <a:t>pomona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Often no c/s =&gt; localize in the kidneys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Abortion weeks after septicemic phase, in last trimester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Placental edema with fetal ascites and peritonitis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Advanced fetal autolysis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/>
              <a:t>Flexispira</a:t>
            </a:r>
            <a:r>
              <a:rPr lang="en-US" sz="2200" dirty="0" smtClean="0"/>
              <a:t> </a:t>
            </a:r>
            <a:r>
              <a:rPr lang="en-US" sz="2200" dirty="0" err="1" smtClean="0"/>
              <a:t>rappini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Similar to Campylobacter, liver necrosis, Giemsa +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Foothill abortion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 CA and adjacent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Cows new to the territory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Lesion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 smtClean="0"/>
              <a:t>Petechiation of conjunctiva and tongue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Abortion:  Expulsion of the fetus before full development; may be alive or dead</a:t>
            </a:r>
          </a:p>
          <a:p>
            <a:pPr eaLnBrk="1" hangingPunct="1"/>
            <a:r>
              <a:rPr lang="en-US" dirty="0" smtClean="0"/>
              <a:t>Stillbirth:  Expulsion of a dead fetus at full gestational development</a:t>
            </a:r>
          </a:p>
          <a:p>
            <a:pPr lvl="1" eaLnBrk="1" hangingPunct="1"/>
            <a:r>
              <a:rPr lang="en-US" dirty="0" smtClean="0"/>
              <a:t>Determination of term in bovines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Embryonic death vs. Fetal death: Occurs earlier in the gestational period</a:t>
            </a:r>
          </a:p>
          <a:p>
            <a:pPr lvl="1" eaLnBrk="1" hangingPunct="1"/>
            <a:r>
              <a:rPr lang="en-US" dirty="0" smtClean="0"/>
              <a:t>May appear as infertility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Defining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F22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575"/>
            <a:ext cx="914400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063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Leptospirosis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Bovine, ovine, and caprine</a:t>
            </a:r>
          </a:p>
          <a:p>
            <a:pPr eaLnBrk="1" hangingPunct="1"/>
            <a:r>
              <a:rPr lang="en-US" dirty="0" smtClean="0"/>
              <a:t>Last trimester</a:t>
            </a:r>
          </a:p>
          <a:p>
            <a:pPr eaLnBrk="1" hangingPunct="1"/>
            <a:r>
              <a:rPr lang="en-US" dirty="0" smtClean="0"/>
              <a:t>Lesions</a:t>
            </a:r>
          </a:p>
          <a:p>
            <a:pPr lvl="1" eaLnBrk="1" hangingPunct="1"/>
            <a:r>
              <a:rPr lang="en-US" dirty="0" smtClean="0"/>
              <a:t>Suppurative hepatitis</a:t>
            </a:r>
          </a:p>
          <a:p>
            <a:pPr lvl="1" eaLnBrk="1" hangingPunct="1"/>
            <a:r>
              <a:rPr lang="en-US" dirty="0" smtClean="0"/>
              <a:t>Fibrin in body cavities</a:t>
            </a:r>
          </a:p>
          <a:p>
            <a:pPr lvl="1" eaLnBrk="1" hangingPunct="1"/>
            <a:r>
              <a:rPr lang="en-US" dirty="0" smtClean="0"/>
              <a:t>Suppurative placentitis</a:t>
            </a:r>
          </a:p>
          <a:p>
            <a:pPr eaLnBrk="1" hangingPunct="1"/>
            <a:r>
              <a:rPr lang="en-US" dirty="0" smtClean="0"/>
              <a:t>Lesion in the fetus/calf?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Listeria </a:t>
            </a:r>
            <a:r>
              <a:rPr dirty="0" err="1" smtClean="0"/>
              <a:t>monocytogenes</a:t>
            </a:r>
            <a:r>
              <a:rPr dirty="0" smtClean="0"/>
              <a:t> =&gt; ZOONOTIC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63638"/>
            <a:ext cx="8686800" cy="5313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Multiple etiologies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“Herpesvirus hates babies!”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Fetal mummification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Developmental anomalies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Akabane</a:t>
            </a:r>
            <a:r>
              <a:rPr lang="en-US" sz="2800" dirty="0" smtClean="0"/>
              <a:t> and Cache Valley (</a:t>
            </a:r>
            <a:r>
              <a:rPr lang="en-US" sz="2800" dirty="0" err="1" smtClean="0"/>
              <a:t>Bunyaviridae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Ovines</a:t>
            </a:r>
            <a:r>
              <a:rPr lang="en-US" dirty="0" smtClean="0"/>
              <a:t> and other ruminants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Nervous malformation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Arthrogryposis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Bluetongue (</a:t>
            </a:r>
            <a:r>
              <a:rPr lang="en-US" sz="2800" dirty="0" err="1" smtClean="0"/>
              <a:t>orbiviridae</a:t>
            </a:r>
            <a:r>
              <a:rPr lang="en-US" sz="2800" dirty="0" smtClean="0"/>
              <a:t>) =&gt; Summer/Early Fall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MC in ovine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Nervous malformation: encephalitis and retinitis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Arthrogryposis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Exposed prior to day 100, may clear the virus =&gt; </a:t>
            </a:r>
            <a:r>
              <a:rPr lang="en-US" dirty="0" err="1" smtClean="0"/>
              <a:t>neg</a:t>
            </a:r>
            <a:r>
              <a:rPr lang="en-US" dirty="0" smtClean="0"/>
              <a:t> PCR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Viral 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27652" name="Picture 5" descr="F26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" y="-66675"/>
            <a:ext cx="91725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Equine</a:t>
            </a:r>
            <a:endParaRPr lang="en-US" dirty="0"/>
          </a:p>
        </p:txBody>
      </p:sp>
      <p:pic>
        <p:nvPicPr>
          <p:cNvPr id="9" name="Picture 4" descr="F010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91400" cy="5003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Feline</a:t>
            </a:r>
            <a:endParaRPr dirty="0" smtClean="0"/>
          </a:p>
        </p:txBody>
      </p:sp>
      <p:pic>
        <p:nvPicPr>
          <p:cNvPr id="29700" name="Picture 4" descr="F02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4837"/>
            <a:ext cx="54864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F01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4876800" cy="320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Arthrogryposis</a:t>
            </a:r>
          </a:p>
        </p:txBody>
      </p:sp>
      <p:pic>
        <p:nvPicPr>
          <p:cNvPr id="30724" name="Picture 4" descr="F26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0062"/>
            <a:ext cx="50577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F27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075" y="1447800"/>
            <a:ext cx="51149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Herpesvirus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/>
              <a:t>Lymphoid necrosis spleen/thymus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/>
              <a:t>Hepatic necrosis, multifocal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/>
              <a:t>Pulmonary necrosis, multifocal (equine)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Fibrin plaques in lung &amp; trachea =&gt; characteristic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Pestivirus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BVD (</a:t>
            </a:r>
            <a:r>
              <a:rPr lang="en-US" dirty="0" err="1" smtClean="0"/>
              <a:t>bov</a:t>
            </a:r>
            <a:r>
              <a:rPr lang="en-US" dirty="0" smtClean="0"/>
              <a:t>); Border </a:t>
            </a:r>
            <a:r>
              <a:rPr lang="en-US" dirty="0" err="1" smtClean="0"/>
              <a:t>Dz</a:t>
            </a:r>
            <a:r>
              <a:rPr lang="en-US" dirty="0" smtClean="0"/>
              <a:t> (</a:t>
            </a:r>
            <a:r>
              <a:rPr lang="en-US" dirty="0" err="1" smtClean="0"/>
              <a:t>ovi</a:t>
            </a:r>
            <a:r>
              <a:rPr lang="en-US" dirty="0" smtClean="0"/>
              <a:t>); Hog Cholera (</a:t>
            </a:r>
            <a:r>
              <a:rPr lang="en-US" dirty="0" err="1" smtClean="0"/>
              <a:t>por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Fetal death or malformation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Persistently infected BVD calves, day 120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Persistently infected kids, </a:t>
            </a:r>
            <a:r>
              <a:rPr lang="en-US" dirty="0" err="1" smtClean="0"/>
              <a:t>b/f</a:t>
            </a:r>
            <a:r>
              <a:rPr lang="en-US" dirty="0" smtClean="0"/>
              <a:t> day 60-80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“Hairy Shakers” =&gt; sheep, thick </a:t>
            </a:r>
            <a:r>
              <a:rPr lang="en-US" dirty="0" err="1" smtClean="0"/>
              <a:t>haircoat</a:t>
            </a:r>
            <a:r>
              <a:rPr lang="en-US" dirty="0" smtClean="0"/>
              <a:t>, pigmented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Targets oligodendrocytes =&gt; </a:t>
            </a:r>
            <a:r>
              <a:rPr lang="en-US" dirty="0" err="1" smtClean="0"/>
              <a:t>hypomyelinogenesis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Porcine parvovirus (environmental)</a:t>
            </a:r>
          </a:p>
          <a:p>
            <a:pPr lvl="1" eaLnBrk="1" hangingPunct="1"/>
            <a:r>
              <a:rPr lang="en-US" dirty="0" smtClean="0"/>
              <a:t>Embryonic and early fetal loss</a:t>
            </a:r>
          </a:p>
          <a:p>
            <a:pPr lvl="1" eaLnBrk="1" hangingPunct="1"/>
            <a:r>
              <a:rPr lang="en-US" dirty="0" smtClean="0"/>
              <a:t>Mummification </a:t>
            </a:r>
          </a:p>
          <a:p>
            <a:pPr eaLnBrk="1" hangingPunct="1"/>
            <a:r>
              <a:rPr lang="en-US" dirty="0" smtClean="0"/>
              <a:t>PRRS  (</a:t>
            </a:r>
            <a:r>
              <a:rPr lang="en-US" dirty="0" err="1" smtClean="0"/>
              <a:t>Arteriveridae</a:t>
            </a:r>
            <a:r>
              <a:rPr lang="en-US" dirty="0" smtClean="0"/>
              <a:t>), 60% of porcine abortions</a:t>
            </a:r>
          </a:p>
          <a:p>
            <a:pPr lvl="1" eaLnBrk="1" hangingPunct="1"/>
            <a:r>
              <a:rPr lang="en-US" dirty="0" smtClean="0"/>
              <a:t>Hemorrhage in umbilical cords</a:t>
            </a:r>
          </a:p>
          <a:p>
            <a:pPr lvl="1" eaLnBrk="1" hangingPunct="1"/>
            <a:r>
              <a:rPr lang="en-US" dirty="0" smtClean="0"/>
              <a:t>Affects 50% of fetuses in litter</a:t>
            </a:r>
          </a:p>
          <a:p>
            <a:pPr lvl="2" eaLnBrk="1" hangingPunct="1"/>
            <a:r>
              <a:rPr lang="en-US" dirty="0"/>
              <a:t>Interstitial pneumonia in live </a:t>
            </a:r>
            <a:r>
              <a:rPr lang="en-US" dirty="0" smtClean="0"/>
              <a:t>littermates</a:t>
            </a:r>
          </a:p>
          <a:p>
            <a:pPr eaLnBrk="1" hangingPunct="1"/>
            <a:r>
              <a:rPr lang="en-US" dirty="0" smtClean="0"/>
              <a:t>Porcine Circovirus =&gt; myocardium and lymphoid</a:t>
            </a:r>
          </a:p>
          <a:p>
            <a:pPr eaLnBrk="1" hangingPunct="1"/>
            <a:r>
              <a:rPr lang="en-US" dirty="0" smtClean="0"/>
              <a:t>CSF/Pseudorabies =&gt; Feral pig reservoir</a:t>
            </a:r>
          </a:p>
          <a:p>
            <a:pPr eaLnBrk="1" hangingPunct="1"/>
            <a:r>
              <a:rPr lang="en-US" dirty="0" smtClean="0"/>
              <a:t>Sow Infertility Syndrome (Virus X)</a:t>
            </a:r>
            <a:endParaRPr lang="en-US" dirty="0"/>
          </a:p>
          <a:p>
            <a:pPr lvl="2" eaLnBrk="1" hangingPunct="1"/>
            <a:endParaRPr 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SMEDI (78% in pigs)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11268" name="Picture 4" descr="F05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23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572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Confounding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Loss of 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 utero autolysis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Loss of placenta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Genetic causes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Toxic causes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 non-infectious causes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814 abortions, a specific cause was identified in 29.5%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smtClean="0"/>
              <a:t>Anderson, Blanchard, Barr.  A survey of causes of bovine abortion occurring in the San Joaquin Valley, CA.  Journal of Veterinary Diagnostic Investigation. 1990 Oct; 2(4):283-7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1,784 abortions, etiologic </a:t>
            </a:r>
            <a:r>
              <a:rPr lang="en-US" sz="2400" dirty="0" err="1" smtClean="0"/>
              <a:t>Dx</a:t>
            </a:r>
            <a:r>
              <a:rPr lang="en-US" sz="2400" dirty="0" smtClean="0"/>
              <a:t> was made in 44%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err="1" smtClean="0"/>
              <a:t>Kirkbride</a:t>
            </a:r>
            <a:r>
              <a:rPr lang="en-US" sz="1200" dirty="0" smtClean="0"/>
              <a:t> CA.  Diagnoses in 1,784 ovine abortions and stillbirths. Journal of Veterinary Diagnostic Investigation. 1993 Jul; 5(3):398-402</a:t>
            </a: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smtClean="0"/>
              <a:t>Frequency of good Dx on abortion cases?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Porcine Maceration</a:t>
            </a:r>
            <a:endParaRPr lang="en-US" dirty="0"/>
          </a:p>
        </p:txBody>
      </p:sp>
      <p:pic>
        <p:nvPicPr>
          <p:cNvPr id="59394" name="Picture 2" descr="Click to browse nex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20025" cy="512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Toxoplasma</a:t>
            </a:r>
            <a:r>
              <a:rPr lang="en-US" sz="2400" dirty="0" smtClean="0"/>
              <a:t> </a:t>
            </a:r>
            <a:r>
              <a:rPr lang="en-US" sz="2400" dirty="0" err="1" smtClean="0"/>
              <a:t>gondii</a:t>
            </a:r>
            <a:r>
              <a:rPr lang="en-US" sz="2400" dirty="0" smtClean="0"/>
              <a:t> (ovine)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Ingestion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Necrotic, “rice grain” on cotyledons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Leukoencephalomalacia</a:t>
            </a:r>
            <a:r>
              <a:rPr lang="en-US" sz="2000" dirty="0" smtClean="0"/>
              <a:t>, fetus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Placentitis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Neospora</a:t>
            </a:r>
            <a:r>
              <a:rPr lang="en-US" sz="2400" dirty="0" smtClean="0"/>
              <a:t> </a:t>
            </a:r>
            <a:r>
              <a:rPr lang="en-US" sz="2400" dirty="0" err="1" smtClean="0"/>
              <a:t>caninum</a:t>
            </a:r>
            <a:r>
              <a:rPr lang="en-US" sz="2400" dirty="0" smtClean="0"/>
              <a:t> (bovine)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Abort in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trimester, few lesions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Necrosis in the brain and heart with cysts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Vertical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Variable pathogenicity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Tritrichomonas</a:t>
            </a:r>
            <a:r>
              <a:rPr lang="en-US" sz="2400" dirty="0" smtClean="0"/>
              <a:t> </a:t>
            </a:r>
            <a:r>
              <a:rPr lang="en-US" sz="2400" dirty="0" err="1" smtClean="0"/>
              <a:t>foetus</a:t>
            </a:r>
            <a:r>
              <a:rPr lang="en-US" sz="2400" dirty="0" smtClean="0"/>
              <a:t> (bovine)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Mild </a:t>
            </a:r>
            <a:r>
              <a:rPr lang="en-US" sz="2000" dirty="0" err="1" smtClean="0"/>
              <a:t>placentitis</a:t>
            </a:r>
            <a:r>
              <a:rPr lang="en-US" sz="2000" dirty="0" smtClean="0"/>
              <a:t>, may have severe </a:t>
            </a:r>
            <a:r>
              <a:rPr lang="en-US" sz="2000" dirty="0" err="1" smtClean="0"/>
              <a:t>endometritis</a:t>
            </a:r>
            <a:r>
              <a:rPr lang="en-US" sz="2000" dirty="0" smtClean="0"/>
              <a:t> =&gt; </a:t>
            </a:r>
            <a:r>
              <a:rPr lang="en-US" sz="2000" dirty="0" err="1" smtClean="0"/>
              <a:t>pyometra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 fetal lesions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Protozoa within abomasal fluids, </a:t>
            </a:r>
            <a:r>
              <a:rPr lang="en-US" sz="2000" dirty="0" err="1" smtClean="0"/>
              <a:t>smegma</a:t>
            </a:r>
            <a:r>
              <a:rPr lang="en-US" sz="2000" dirty="0" smtClean="0"/>
              <a:t>, or vaginal swab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Giemsa highlights organism in placenta, lung, and abomasum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Protozoal Etiologies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F23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51816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Toxoplasmosis </a:t>
            </a:r>
            <a:r>
              <a:rPr err="1" smtClean="0"/>
              <a:t>gondii</a:t>
            </a:r>
            <a:endParaRPr smtClean="0"/>
          </a:p>
        </p:txBody>
      </p:sp>
      <p:pic>
        <p:nvPicPr>
          <p:cNvPr id="35845" name="Picture 4" descr="F09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3607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Intercotyledonary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Chlamydophila</a:t>
            </a:r>
            <a:r>
              <a:rPr lang="en-US" dirty="0" smtClean="0"/>
              <a:t> vs. </a:t>
            </a:r>
            <a:r>
              <a:rPr lang="en-US" smtClean="0"/>
              <a:t>Toxoplasma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Cotyledonary</a:t>
            </a:r>
            <a:endParaRPr lang="en-US" dirty="0"/>
          </a:p>
        </p:txBody>
      </p:sp>
      <p:pic>
        <p:nvPicPr>
          <p:cNvPr id="9" name="Picture 5" descr="F2335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800"/>
            <a:ext cx="424104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222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45130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Neospora</a:t>
            </a:r>
            <a:endParaRPr lang="en-US" dirty="0"/>
          </a:p>
        </p:txBody>
      </p:sp>
      <p:pic>
        <p:nvPicPr>
          <p:cNvPr id="2050" name="Picture 2" descr="Click to browse next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3" y="1447800"/>
            <a:ext cx="73765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Neospora</a:t>
            </a:r>
            <a:endParaRPr lang="en-US" dirty="0"/>
          </a:p>
        </p:txBody>
      </p:sp>
      <p:pic>
        <p:nvPicPr>
          <p:cNvPr id="4098" name="Picture 2" descr="Click to browse next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9"/>
            <a:ext cx="4419600" cy="29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lick to browse next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7308"/>
            <a:ext cx="4059238" cy="30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0105943">
            <a:off x="7822011" y="4071383"/>
            <a:ext cx="3810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MC </a:t>
            </a:r>
            <a:r>
              <a:rPr lang="en-US" dirty="0" err="1" smtClean="0"/>
              <a:t>assoc’d</a:t>
            </a:r>
            <a:r>
              <a:rPr lang="en-US" dirty="0" smtClean="0"/>
              <a:t> with plaques on the skin</a:t>
            </a:r>
          </a:p>
          <a:p>
            <a:pPr eaLnBrk="1" hangingPunct="1"/>
            <a:r>
              <a:rPr lang="en-US" dirty="0" smtClean="0"/>
              <a:t>MC cause of abortion </a:t>
            </a:r>
            <a:r>
              <a:rPr lang="en-US" dirty="0" err="1" smtClean="0"/>
              <a:t>Aspergillus</a:t>
            </a:r>
            <a:r>
              <a:rPr lang="en-US" dirty="0" smtClean="0"/>
              <a:t> sp. </a:t>
            </a:r>
          </a:p>
          <a:p>
            <a:pPr lvl="1" eaLnBrk="1" hangingPunct="1"/>
            <a:r>
              <a:rPr lang="en-US" dirty="0" smtClean="0"/>
              <a:t>Others:  </a:t>
            </a:r>
            <a:r>
              <a:rPr lang="en-US" dirty="0" err="1" smtClean="0"/>
              <a:t>Mucor</a:t>
            </a:r>
            <a:r>
              <a:rPr lang="en-US" dirty="0" smtClean="0"/>
              <a:t>, </a:t>
            </a:r>
            <a:r>
              <a:rPr lang="en-US" dirty="0" err="1" smtClean="0"/>
              <a:t>Rhizopus</a:t>
            </a:r>
            <a:r>
              <a:rPr lang="en-US" dirty="0" smtClean="0"/>
              <a:t>, </a:t>
            </a:r>
            <a:r>
              <a:rPr lang="en-US" dirty="0" err="1" smtClean="0"/>
              <a:t>Absidia</a:t>
            </a:r>
            <a:r>
              <a:rPr lang="en-US" dirty="0" smtClean="0"/>
              <a:t>, Candida</a:t>
            </a:r>
          </a:p>
          <a:p>
            <a:pPr eaLnBrk="1" hangingPunct="1"/>
            <a:r>
              <a:rPr lang="en-US" dirty="0" smtClean="0"/>
              <a:t>MC in bovine &amp; equine</a:t>
            </a:r>
          </a:p>
          <a:p>
            <a:pPr lvl="1" eaLnBrk="1" hangingPunct="1"/>
            <a:r>
              <a:rPr lang="en-US" dirty="0" smtClean="0"/>
              <a:t>Bovine =&gt; </a:t>
            </a:r>
            <a:r>
              <a:rPr lang="en-US" dirty="0" err="1" smtClean="0"/>
              <a:t>hematogenous</a:t>
            </a:r>
            <a:endParaRPr lang="en-US" dirty="0" smtClean="0"/>
          </a:p>
          <a:p>
            <a:pPr lvl="1" eaLnBrk="1" hangingPunct="1"/>
            <a:r>
              <a:rPr lang="en-US" dirty="0" smtClean="0"/>
              <a:t>Equine =&gt; cervix</a:t>
            </a:r>
          </a:p>
          <a:p>
            <a:pPr eaLnBrk="1" hangingPunct="1"/>
            <a:r>
              <a:rPr lang="en-US" dirty="0" smtClean="0"/>
              <a:t>RARE in porcine, approximately 0.3% fungal </a:t>
            </a:r>
          </a:p>
          <a:p>
            <a:pPr eaLnBrk="1" hangingPunct="1"/>
            <a:r>
              <a:rPr lang="en-US" dirty="0" smtClean="0"/>
              <a:t>Fibrinous </a:t>
            </a:r>
            <a:r>
              <a:rPr lang="en-US" dirty="0" err="1" smtClean="0"/>
              <a:t>placentitis</a:t>
            </a:r>
            <a:r>
              <a:rPr lang="en-US" dirty="0" smtClean="0"/>
              <a:t> =&gt; identical to bacterial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Fungal abortions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37892" name="Picture 4" descr="F0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3" y="152400"/>
            <a:ext cx="92964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</a:p>
          <a:p>
            <a:pPr lvl="1"/>
            <a:r>
              <a:rPr lang="en-US" dirty="0" smtClean="0"/>
              <a:t>Herpesvirus</a:t>
            </a:r>
          </a:p>
          <a:p>
            <a:pPr lvl="1"/>
            <a:r>
              <a:rPr lang="en-US" dirty="0" smtClean="0"/>
              <a:t>Canine Parvovirus type 1 / </a:t>
            </a:r>
            <a:r>
              <a:rPr lang="en-US" dirty="0" err="1" smtClean="0"/>
              <a:t>Panleukopenia</a:t>
            </a:r>
            <a:endParaRPr lang="en-US" dirty="0" smtClean="0"/>
          </a:p>
          <a:p>
            <a:pPr lvl="2"/>
            <a:r>
              <a:rPr lang="en-US" dirty="0" smtClean="0"/>
              <a:t>Necrotizing enteritis w/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/b, no crypt necrosis</a:t>
            </a:r>
          </a:p>
          <a:p>
            <a:pPr lvl="1"/>
            <a:r>
              <a:rPr lang="en-US" dirty="0" smtClean="0"/>
              <a:t>Adenovirus type 1</a:t>
            </a:r>
          </a:p>
          <a:p>
            <a:r>
              <a:rPr lang="en-US" dirty="0" smtClean="0"/>
              <a:t>Bacteria</a:t>
            </a:r>
          </a:p>
          <a:p>
            <a:pPr lvl="1"/>
            <a:r>
              <a:rPr lang="en-US" dirty="0" err="1" smtClean="0"/>
              <a:t>Brucella</a:t>
            </a:r>
            <a:r>
              <a:rPr lang="en-US" dirty="0" smtClean="0"/>
              <a:t>, E. coli, Staphylococcus aureus, Beta hemolytic Streptococcus spp.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Feline: Antifungal drugs =&gt;teratogenic effects</a:t>
            </a:r>
          </a:p>
          <a:p>
            <a:pPr lvl="1"/>
            <a:r>
              <a:rPr lang="en-US" dirty="0" smtClean="0"/>
              <a:t>NSAIDS, glucocorticoids, </a:t>
            </a:r>
            <a:r>
              <a:rPr lang="en-US" dirty="0" err="1" smtClean="0"/>
              <a:t>tetracyclines</a:t>
            </a:r>
            <a:r>
              <a:rPr lang="en-US" dirty="0" smtClean="0"/>
              <a:t>, chloramphenicol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 &amp; Feline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Nitrate </a:t>
            </a:r>
            <a:r>
              <a:rPr lang="en-US" dirty="0" err="1" smtClean="0"/>
              <a:t>Toxicosis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Consumption of plants high in nitrates or contaminated water (nitrogen fertilizers)</a:t>
            </a:r>
          </a:p>
          <a:p>
            <a:pPr lvl="1" eaLnBrk="1" hangingPunct="1"/>
            <a:r>
              <a:rPr lang="en-US" dirty="0" smtClean="0"/>
              <a:t>Chocolate brown blood, no lesions</a:t>
            </a:r>
          </a:p>
          <a:p>
            <a:pPr lvl="1" eaLnBrk="1" hangingPunct="1"/>
            <a:r>
              <a:rPr lang="en-US" dirty="0" smtClean="0"/>
              <a:t>Test levels of nitrate in aqueous humor</a:t>
            </a:r>
          </a:p>
          <a:p>
            <a:pPr eaLnBrk="1" hangingPunct="1"/>
            <a:r>
              <a:rPr lang="en-US" dirty="0" smtClean="0"/>
              <a:t>CO in porcine (b/t 120 and 260 </a:t>
            </a:r>
            <a:r>
              <a:rPr lang="en-US" dirty="0" err="1" smtClean="0"/>
              <a:t>pppm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err="1" smtClean="0"/>
              <a:t>Dx</a:t>
            </a:r>
            <a:r>
              <a:rPr lang="en-US" dirty="0" smtClean="0"/>
              <a:t> with 5-10 mL of thoracic fluid</a:t>
            </a:r>
          </a:p>
          <a:p>
            <a:pPr lvl="1" eaLnBrk="1" hangingPunct="1"/>
            <a:r>
              <a:rPr lang="en-US" dirty="0" err="1" smtClean="0"/>
              <a:t>Carboxyhemoglobin</a:t>
            </a:r>
            <a:r>
              <a:rPr lang="en-US" dirty="0" smtClean="0"/>
              <a:t> levels &gt;2% are diagnostic</a:t>
            </a:r>
          </a:p>
          <a:p>
            <a:pPr eaLnBrk="1" hangingPunct="1"/>
            <a:r>
              <a:rPr lang="en-US" dirty="0" smtClean="0"/>
              <a:t>Variable Toxicity Teratogens</a:t>
            </a:r>
          </a:p>
          <a:p>
            <a:pPr lvl="1" eaLnBrk="1" hangingPunct="1"/>
            <a:r>
              <a:rPr lang="en-US" dirty="0" smtClean="0"/>
              <a:t>Pine needles, </a:t>
            </a:r>
            <a:r>
              <a:rPr lang="en-US" dirty="0" err="1" smtClean="0"/>
              <a:t>broomweed</a:t>
            </a:r>
            <a:r>
              <a:rPr lang="en-US" dirty="0" smtClean="0"/>
              <a:t>, </a:t>
            </a:r>
            <a:r>
              <a:rPr lang="en-US" dirty="0" err="1" smtClean="0"/>
              <a:t>swainsonine</a:t>
            </a:r>
            <a:r>
              <a:rPr lang="en-US" dirty="0" smtClean="0"/>
              <a:t>, Sweet pea,</a:t>
            </a:r>
          </a:p>
          <a:p>
            <a:pPr lvl="1" eaLnBrk="1" hangingPunct="1"/>
            <a:r>
              <a:rPr lang="en-US" dirty="0" smtClean="0"/>
              <a:t>Arthrogryposis</a:t>
            </a:r>
          </a:p>
          <a:p>
            <a:pPr lvl="2" eaLnBrk="1" hangingPunct="1"/>
            <a:r>
              <a:rPr lang="en-US" dirty="0" smtClean="0"/>
              <a:t>Lupine, Tobacco, Poison Hemlock, Locoweed</a:t>
            </a:r>
          </a:p>
          <a:p>
            <a:pPr lvl="1" eaLnBrk="1" hangingPunct="1"/>
            <a:r>
              <a:rPr lang="en-US" dirty="0" smtClean="0"/>
              <a:t>Clover =&gt; Estrogen =&gt; Infertility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Other 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Sheep/goats no diagnosis in approximately 55%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Pigs 1/3 of cases have a diagnosis</a:t>
            </a:r>
          </a:p>
          <a:p>
            <a:r>
              <a:rPr lang="en-US" dirty="0" smtClean="0"/>
              <a:t>Equine occur 10-15%, with 16% idiopathic</a:t>
            </a:r>
          </a:p>
          <a:p>
            <a:pPr lvl="1"/>
            <a:r>
              <a:rPr lang="en-US" dirty="0" smtClean="0"/>
              <a:t>Typically in 1</a:t>
            </a:r>
            <a:r>
              <a:rPr lang="en-US" baseline="30000" dirty="0" smtClean="0"/>
              <a:t>st</a:t>
            </a:r>
            <a:r>
              <a:rPr lang="en-US" dirty="0" smtClean="0"/>
              <a:t> 40 days or late in term</a:t>
            </a:r>
          </a:p>
          <a:p>
            <a:pPr lvl="1"/>
            <a:r>
              <a:rPr lang="en-US" dirty="0" smtClean="0"/>
              <a:t>Shoulder joints of late term fetus for </a:t>
            </a:r>
            <a:r>
              <a:rPr lang="en-US" dirty="0" err="1" smtClean="0"/>
              <a:t>hemarthrosis</a:t>
            </a:r>
            <a:r>
              <a:rPr lang="en-US" dirty="0" smtClean="0"/>
              <a:t>/fractures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Species variation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Synophthalmia (cyclopia) in ovines</a:t>
            </a:r>
          </a:p>
          <a:p>
            <a:pPr lvl="1" eaLnBrk="1" hangingPunct="1"/>
            <a:r>
              <a:rPr lang="en-US" smtClean="0"/>
              <a:t>Veratrum californicum, day 13-15</a:t>
            </a:r>
          </a:p>
          <a:p>
            <a:pPr eaLnBrk="1" hangingPunct="1"/>
            <a:r>
              <a:rPr lang="en-US" smtClean="0"/>
              <a:t>Schistosomas reflexus</a:t>
            </a:r>
          </a:p>
          <a:p>
            <a:pPr eaLnBrk="1" hangingPunct="1"/>
            <a:r>
              <a:rPr lang="en-US" smtClean="0"/>
              <a:t>Amorphous globosus</a:t>
            </a:r>
          </a:p>
          <a:p>
            <a:pPr eaLnBrk="1" hangingPunct="1"/>
            <a:r>
              <a:rPr lang="en-US" smtClean="0"/>
              <a:t>Spider Lamb Dz = &gt; Suffolk</a:t>
            </a:r>
          </a:p>
          <a:p>
            <a:pPr eaLnBrk="1" hangingPunct="1"/>
            <a:r>
              <a:rPr lang="en-US" smtClean="0"/>
              <a:t>Torsion of the umbilical cord</a:t>
            </a:r>
          </a:p>
          <a:p>
            <a:pPr lvl="1" eaLnBrk="1" hangingPunct="1"/>
            <a:r>
              <a:rPr lang="en-US" smtClean="0"/>
              <a:t>Equines</a:t>
            </a:r>
          </a:p>
          <a:p>
            <a:pPr lvl="1" eaLnBrk="1" hangingPunct="1"/>
            <a:r>
              <a:rPr lang="en-US" smtClean="0"/>
              <a:t>XS twisting compromises umbilical vessels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Fetal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41988" name="Picture 4" descr="F247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02038"/>
            <a:ext cx="449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03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43012" name="Picture 4" descr="F13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44036" name="Picture 4" descr="F03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588"/>
            <a:ext cx="45720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F03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49355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Determination of Fetal Age</a:t>
            </a:r>
          </a:p>
          <a:p>
            <a:pPr lvl="1" eaLnBrk="1" hangingPunct="1"/>
            <a:r>
              <a:rPr lang="en-US" dirty="0" smtClean="0"/>
              <a:t>CR length  AND body weight</a:t>
            </a:r>
          </a:p>
          <a:p>
            <a:pPr lvl="1" eaLnBrk="1" hangingPunct="1"/>
            <a:r>
              <a:rPr lang="en-US" dirty="0" smtClean="0"/>
              <a:t>Developmental features</a:t>
            </a:r>
          </a:p>
          <a:p>
            <a:pPr eaLnBrk="1" hangingPunct="1"/>
            <a:r>
              <a:rPr lang="en-US" dirty="0" smtClean="0"/>
              <a:t>Timing of Fetal Death</a:t>
            </a:r>
          </a:p>
          <a:p>
            <a:pPr lvl="1" eaLnBrk="1" hangingPunct="1"/>
            <a:r>
              <a:rPr lang="en-US" dirty="0" smtClean="0"/>
              <a:t>Lungs, eponychium, colostrum in the </a:t>
            </a:r>
            <a:r>
              <a:rPr lang="en-US" dirty="0"/>
              <a:t>stomach/abomasum, umbilical hematoma</a:t>
            </a:r>
            <a:endParaRPr lang="en-US" dirty="0" smtClean="0"/>
          </a:p>
          <a:p>
            <a:pPr eaLnBrk="1" hangingPunct="1"/>
            <a:r>
              <a:rPr lang="en-US" dirty="0" smtClean="0"/>
              <a:t>Tissue collection</a:t>
            </a:r>
          </a:p>
          <a:p>
            <a:pPr lvl="1" eaLnBrk="1" hangingPunct="1"/>
            <a:r>
              <a:rPr lang="en-US" dirty="0" smtClean="0"/>
              <a:t>Bacterial</a:t>
            </a:r>
          </a:p>
          <a:p>
            <a:pPr lvl="2" eaLnBrk="1" hangingPunct="1"/>
            <a:r>
              <a:rPr lang="en-US" dirty="0" smtClean="0"/>
              <a:t>Lungs, </a:t>
            </a:r>
            <a:r>
              <a:rPr lang="en-US" dirty="0" err="1" smtClean="0"/>
              <a:t>Abomasal</a:t>
            </a:r>
            <a:r>
              <a:rPr lang="en-US" dirty="0" smtClean="0"/>
              <a:t>/stomach fluid, brain, placenta, liver</a:t>
            </a:r>
          </a:p>
          <a:p>
            <a:pPr lvl="1" eaLnBrk="1" hangingPunct="1"/>
            <a:r>
              <a:rPr lang="en-US" dirty="0" smtClean="0"/>
              <a:t>Viral</a:t>
            </a:r>
          </a:p>
          <a:p>
            <a:pPr lvl="2" eaLnBrk="1" hangingPunct="1"/>
            <a:r>
              <a:rPr lang="en-US" dirty="0" smtClean="0"/>
              <a:t>Lymphoid tissues, placenta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Fetal Necropsy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Umbilical Hematoma</a:t>
            </a:r>
            <a:endParaRPr lang="en-US" dirty="0"/>
          </a:p>
        </p:txBody>
      </p:sp>
      <p:pic>
        <p:nvPicPr>
          <p:cNvPr id="4" name="Picture 13" descr="2-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6934200" cy="462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06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Serology</a:t>
            </a:r>
          </a:p>
          <a:p>
            <a:pPr lvl="2" eaLnBrk="1" hangingPunct="1"/>
            <a:r>
              <a:rPr lang="en-US" smtClean="0"/>
              <a:t>Fetal fluids</a:t>
            </a:r>
          </a:p>
          <a:p>
            <a:pPr lvl="2" eaLnBrk="1" hangingPunct="1"/>
            <a:r>
              <a:rPr lang="en-US" smtClean="0"/>
              <a:t>Interpretation:  What is normal?</a:t>
            </a:r>
          </a:p>
          <a:p>
            <a:pPr lvl="1" eaLnBrk="1" hangingPunct="1"/>
            <a:r>
              <a:rPr lang="en-US" smtClean="0"/>
              <a:t>Toxicology</a:t>
            </a:r>
          </a:p>
          <a:p>
            <a:pPr lvl="2" eaLnBrk="1" hangingPunct="1"/>
            <a:r>
              <a:rPr lang="en-US" smtClean="0"/>
              <a:t>Ocular fluid/eyes in bovines =&gt; Nitrates</a:t>
            </a:r>
          </a:p>
          <a:p>
            <a:pPr lvl="1" eaLnBrk="1" hangingPunct="1"/>
            <a:r>
              <a:rPr lang="en-US" smtClean="0"/>
              <a:t>Cytology</a:t>
            </a:r>
          </a:p>
          <a:p>
            <a:pPr lvl="2" eaLnBrk="1" hangingPunct="1"/>
            <a:r>
              <a:rPr lang="en-US" smtClean="0"/>
              <a:t>Impression smears </a:t>
            </a:r>
          </a:p>
          <a:p>
            <a:pPr lvl="1" eaLnBrk="1" hangingPunct="1"/>
            <a:r>
              <a:rPr lang="en-US" smtClean="0"/>
              <a:t>Histopathology</a:t>
            </a:r>
          </a:p>
          <a:p>
            <a:pPr lvl="2" eaLnBrk="1" hangingPunct="1"/>
            <a:r>
              <a:rPr lang="en-US" smtClean="0"/>
              <a:t>GI tract can be largely ignored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Fetal </a:t>
            </a:r>
            <a:r>
              <a:rPr err="1" smtClean="0"/>
              <a:t>Nx</a:t>
            </a:r>
            <a:r>
              <a:rPr smtClean="0"/>
              <a:t> (cont’d)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s.au.reachout.com/t5/image/serverpage/image-id/941i6385EB477719EC2A?v=mpbl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0"/>
            <a:ext cx="9148354" cy="686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8196" name="Picture 4" descr="F25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F252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958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F001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95600"/>
            <a:ext cx="3962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Maceration:  putrefactive destruction of the fetus; assoc’d with endometritis</a:t>
            </a:r>
          </a:p>
          <a:p>
            <a:pPr lvl="1" eaLnBrk="1" hangingPunct="1"/>
            <a:r>
              <a:rPr lang="en-US" smtClean="0"/>
              <a:t>Fetid odor</a:t>
            </a:r>
          </a:p>
          <a:p>
            <a:pPr lvl="1" eaLnBrk="1" hangingPunct="1"/>
            <a:r>
              <a:rPr lang="en-US" smtClean="0"/>
              <a:t>Bacterial etiologies</a:t>
            </a:r>
          </a:p>
          <a:p>
            <a:pPr lvl="1" eaLnBrk="1" hangingPunct="1"/>
            <a:r>
              <a:rPr lang="en-US" smtClean="0"/>
              <a:t>Emphysema </a:t>
            </a:r>
          </a:p>
          <a:p>
            <a:pPr eaLnBrk="1" hangingPunct="1"/>
            <a:r>
              <a:rPr lang="en-US" sz="2800" smtClean="0"/>
              <a:t>Mummification:  retained fetus, progressively dehydrated; virtually sterile =&gt; no lytic organisms</a:t>
            </a:r>
          </a:p>
          <a:p>
            <a:pPr lvl="1" eaLnBrk="1" hangingPunct="1"/>
            <a:r>
              <a:rPr lang="en-US" smtClean="0"/>
              <a:t>Viral or non-infectious etiologies</a:t>
            </a:r>
          </a:p>
          <a:p>
            <a:pPr lvl="1" eaLnBrk="1" hangingPunct="1"/>
            <a:r>
              <a:rPr lang="en-US" smtClean="0"/>
              <a:t>May be held indefinitely</a:t>
            </a:r>
          </a:p>
          <a:p>
            <a:pPr lvl="1" eaLnBrk="1" hangingPunct="1"/>
            <a:r>
              <a:rPr lang="en-US" smtClean="0"/>
              <a:t>Parvovirus (porcines) =&gt; vary among piglets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Maceration vs. Mummification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02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90850"/>
            <a:ext cx="5715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Maceration =&gt; “Chewed up”</a:t>
            </a:r>
            <a:endParaRPr dirty="0" smtClean="0"/>
          </a:p>
        </p:txBody>
      </p:sp>
      <p:pic>
        <p:nvPicPr>
          <p:cNvPr id="10245" name="Picture 4" descr="F0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8287"/>
            <a:ext cx="45720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Mummification =&gt;  “Dried up”</a:t>
            </a:r>
            <a:endParaRPr dirty="0" smtClean="0"/>
          </a:p>
        </p:txBody>
      </p:sp>
      <p:pic>
        <p:nvPicPr>
          <p:cNvPr id="33796" name="Picture 4" descr="F05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01737"/>
            <a:ext cx="89916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Twinning</a:t>
            </a:r>
          </a:p>
          <a:p>
            <a:pPr lvl="1" eaLnBrk="1" hangingPunct="1"/>
            <a:r>
              <a:rPr lang="en-US" smtClean="0"/>
              <a:t>MC a problem in the mare</a:t>
            </a:r>
          </a:p>
          <a:p>
            <a:pPr lvl="1" eaLnBrk="1" hangingPunct="1"/>
            <a:r>
              <a:rPr lang="en-US" smtClean="0"/>
              <a:t>Assoc’d with Freemartinism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8688</TotalTime>
  <Words>1187</Words>
  <Application>Microsoft Office PowerPoint</Application>
  <PresentationFormat>On-screen Show (4:3)</PresentationFormat>
  <Paragraphs>246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Constantia</vt:lpstr>
      <vt:lpstr>Times New Roman</vt:lpstr>
      <vt:lpstr>Wingdings</vt:lpstr>
      <vt:lpstr>Wingdings 2</vt:lpstr>
      <vt:lpstr>Paper</vt:lpstr>
      <vt:lpstr>Abortion Pathology</vt:lpstr>
      <vt:lpstr>Defining Terms</vt:lpstr>
      <vt:lpstr>Frequency of good Dx on abortion cases?</vt:lpstr>
      <vt:lpstr>Species variation</vt:lpstr>
      <vt:lpstr>PowerPoint Presentation</vt:lpstr>
      <vt:lpstr>Maceration vs. Mummification</vt:lpstr>
      <vt:lpstr>Maceration =&gt; “Chewed up”</vt:lpstr>
      <vt:lpstr>Mummification =&gt;  “Dried up”</vt:lpstr>
      <vt:lpstr>PowerPoint Presentation</vt:lpstr>
      <vt:lpstr>PowerPoint Presentation</vt:lpstr>
      <vt:lpstr>Bacterial Causes</vt:lpstr>
      <vt:lpstr>PowerPoint Presentation</vt:lpstr>
      <vt:lpstr>Fibrinous Placentitis</vt:lpstr>
      <vt:lpstr>Side by side comparison</vt:lpstr>
      <vt:lpstr>Campylobacter</vt:lpstr>
      <vt:lpstr>Brucella =&gt; ZOONOTIC!!!</vt:lpstr>
      <vt:lpstr>PowerPoint Presentation</vt:lpstr>
      <vt:lpstr>Intercotyledonary Chorioallantois</vt:lpstr>
      <vt:lpstr>PowerPoint Presentation</vt:lpstr>
      <vt:lpstr>Leptospirosis</vt:lpstr>
      <vt:lpstr>Listeria monocytogenes =&gt; ZOONOTIC</vt:lpstr>
      <vt:lpstr>Viral Causes</vt:lpstr>
      <vt:lpstr>PowerPoint Presentation</vt:lpstr>
      <vt:lpstr>Equine</vt:lpstr>
      <vt:lpstr>Feline</vt:lpstr>
      <vt:lpstr>Arthrogryposis</vt:lpstr>
      <vt:lpstr>PowerPoint Presentation</vt:lpstr>
      <vt:lpstr>SMEDI (78% in pigs)</vt:lpstr>
      <vt:lpstr>PowerPoint Presentation</vt:lpstr>
      <vt:lpstr>Porcine Maceration</vt:lpstr>
      <vt:lpstr>Protozoal Etiologies</vt:lpstr>
      <vt:lpstr>Toxoplasmosis gondii</vt:lpstr>
      <vt:lpstr>Chlamydophila vs. Toxoplasma</vt:lpstr>
      <vt:lpstr>Neospora</vt:lpstr>
      <vt:lpstr>Neospora</vt:lpstr>
      <vt:lpstr>Fungal abortions</vt:lpstr>
      <vt:lpstr>PowerPoint Presentation</vt:lpstr>
      <vt:lpstr>Canine &amp; Feline</vt:lpstr>
      <vt:lpstr>Other causes</vt:lpstr>
      <vt:lpstr>Fetal anomalies</vt:lpstr>
      <vt:lpstr>PowerPoint Presentation</vt:lpstr>
      <vt:lpstr>PowerPoint Presentation</vt:lpstr>
      <vt:lpstr>PowerPoint Presentation</vt:lpstr>
      <vt:lpstr>Fetal Necropsy Protocol</vt:lpstr>
      <vt:lpstr>Umbilical Hematoma</vt:lpstr>
      <vt:lpstr>Fetal Nx (cont’d)</vt:lpstr>
      <vt:lpstr>Questions?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VPB 5766 Reproductive Pathology</dc:title>
  <dc:creator>williamsfre</dc:creator>
  <cp:lastModifiedBy>vetlap</cp:lastModifiedBy>
  <cp:revision>39</cp:revision>
  <dcterms:created xsi:type="dcterms:W3CDTF">2006-11-01T19:54:59Z</dcterms:created>
  <dcterms:modified xsi:type="dcterms:W3CDTF">2015-08-31T06:04:11Z</dcterms:modified>
</cp:coreProperties>
</file>