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791" r:id="rId2"/>
    <p:sldMasterId id="2147483808" r:id="rId3"/>
    <p:sldMasterId id="2147483827" r:id="rId4"/>
    <p:sldMasterId id="2147483841" r:id="rId5"/>
    <p:sldMasterId id="2147483858" r:id="rId6"/>
  </p:sldMasterIdLst>
  <p:notesMasterIdLst>
    <p:notesMasterId r:id="rId49"/>
  </p:notesMasterIdLst>
  <p:handoutMasterIdLst>
    <p:handoutMasterId r:id="rId50"/>
  </p:handoutMasterIdLst>
  <p:sldIdLst>
    <p:sldId id="264" r:id="rId7"/>
    <p:sldId id="520" r:id="rId8"/>
    <p:sldId id="674" r:id="rId9"/>
    <p:sldId id="589" r:id="rId10"/>
    <p:sldId id="655" r:id="rId11"/>
    <p:sldId id="656" r:id="rId12"/>
    <p:sldId id="657" r:id="rId13"/>
    <p:sldId id="590" r:id="rId14"/>
    <p:sldId id="591" r:id="rId15"/>
    <p:sldId id="592" r:id="rId16"/>
    <p:sldId id="593" r:id="rId17"/>
    <p:sldId id="649" r:id="rId18"/>
    <p:sldId id="597" r:id="rId19"/>
    <p:sldId id="598" r:id="rId20"/>
    <p:sldId id="599" r:id="rId21"/>
    <p:sldId id="600" r:id="rId22"/>
    <p:sldId id="601" r:id="rId23"/>
    <p:sldId id="602" r:id="rId24"/>
    <p:sldId id="603" r:id="rId25"/>
    <p:sldId id="604" r:id="rId26"/>
    <p:sldId id="605" r:id="rId27"/>
    <p:sldId id="607" r:id="rId28"/>
    <p:sldId id="645" r:id="rId29"/>
    <p:sldId id="653" r:id="rId30"/>
    <p:sldId id="613" r:id="rId31"/>
    <p:sldId id="614" r:id="rId32"/>
    <p:sldId id="615" r:id="rId33"/>
    <p:sldId id="616" r:id="rId34"/>
    <p:sldId id="620" r:id="rId35"/>
    <p:sldId id="621" r:id="rId36"/>
    <p:sldId id="622" r:id="rId37"/>
    <p:sldId id="662" r:id="rId38"/>
    <p:sldId id="661" r:id="rId39"/>
    <p:sldId id="640" r:id="rId40"/>
    <p:sldId id="641" r:id="rId41"/>
    <p:sldId id="642" r:id="rId42"/>
    <p:sldId id="666" r:id="rId43"/>
    <p:sldId id="673" r:id="rId44"/>
    <p:sldId id="672" r:id="rId45"/>
    <p:sldId id="667" r:id="rId46"/>
    <p:sldId id="660" r:id="rId47"/>
    <p:sldId id="587" r:id="rId48"/>
  </p:sldIdLst>
  <p:sldSz cx="9144000" cy="6858000" type="screen4x3"/>
  <p:notesSz cx="7010400" cy="9296400"/>
  <p:defaultTextStyle>
    <a:defPPr>
      <a:defRPr lang="en-US"/>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705B2FC-B44D-FC4E-9571-D468D6CFA497}">
          <p14:sldIdLst>
            <p14:sldId id="264"/>
            <p14:sldId id="520"/>
            <p14:sldId id="674"/>
            <p14:sldId id="589"/>
            <p14:sldId id="655"/>
            <p14:sldId id="656"/>
            <p14:sldId id="657"/>
            <p14:sldId id="590"/>
            <p14:sldId id="591"/>
            <p14:sldId id="592"/>
            <p14:sldId id="593"/>
            <p14:sldId id="649"/>
            <p14:sldId id="597"/>
            <p14:sldId id="598"/>
            <p14:sldId id="599"/>
            <p14:sldId id="600"/>
            <p14:sldId id="601"/>
            <p14:sldId id="602"/>
            <p14:sldId id="603"/>
            <p14:sldId id="604"/>
            <p14:sldId id="605"/>
            <p14:sldId id="607"/>
            <p14:sldId id="645"/>
            <p14:sldId id="653"/>
            <p14:sldId id="613"/>
            <p14:sldId id="614"/>
            <p14:sldId id="615"/>
            <p14:sldId id="616"/>
            <p14:sldId id="620"/>
            <p14:sldId id="621"/>
            <p14:sldId id="622"/>
            <p14:sldId id="662"/>
            <p14:sldId id="661"/>
            <p14:sldId id="640"/>
            <p14:sldId id="641"/>
            <p14:sldId id="642"/>
            <p14:sldId id="666"/>
            <p14:sldId id="673"/>
            <p14:sldId id="672"/>
            <p14:sldId id="667"/>
            <p14:sldId id="660"/>
            <p14:sldId id="58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9D43"/>
    <a:srgbClr val="31987B"/>
    <a:srgbClr val="FFB441"/>
    <a:srgbClr val="FF9900"/>
    <a:srgbClr val="FFFF66"/>
    <a:srgbClr val="6699FF"/>
    <a:srgbClr val="CC0099"/>
    <a:srgbClr val="9900CC"/>
    <a:srgbClr val="CC00CC"/>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autoAdjust="0"/>
    <p:restoredTop sz="93812" autoAdjust="0"/>
  </p:normalViewPr>
  <p:slideViewPr>
    <p:cSldViewPr snapToGrid="0">
      <p:cViewPr>
        <p:scale>
          <a:sx n="75" d="100"/>
          <a:sy n="75" d="100"/>
        </p:scale>
        <p:origin x="-840" y="-72"/>
      </p:cViewPr>
      <p:guideLst>
        <p:guide orient="horz" pos="2160"/>
        <p:guide pos="2880"/>
      </p:guideLst>
    </p:cSldViewPr>
  </p:slideViewPr>
  <p:outlineViewPr>
    <p:cViewPr>
      <p:scale>
        <a:sx n="33" d="100"/>
        <a:sy n="33" d="100"/>
      </p:scale>
      <p:origin x="0" y="5160"/>
    </p:cViewPr>
  </p:outlineViewPr>
  <p:notesTextViewPr>
    <p:cViewPr>
      <p:scale>
        <a:sx n="100" d="100"/>
        <a:sy n="100" d="100"/>
      </p:scale>
      <p:origin x="0" y="0"/>
    </p:cViewPr>
  </p:notesTextViewPr>
  <p:sorterViewPr>
    <p:cViewPr>
      <p:scale>
        <a:sx n="66" d="100"/>
        <a:sy n="66" d="100"/>
      </p:scale>
      <p:origin x="0" y="15420"/>
    </p:cViewPr>
  </p:sorterViewPr>
  <p:notesViewPr>
    <p:cSldViewPr snapToGrid="0">
      <p:cViewPr varScale="1">
        <p:scale>
          <a:sx n="81" d="100"/>
          <a:sy n="81" d="100"/>
        </p:scale>
        <p:origin x="-226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830057443016075E-2"/>
          <c:y val="4.1894547354242591E-2"/>
          <c:w val="0.7224679476409761"/>
          <c:h val="0.90532299334561062"/>
        </c:manualLayout>
      </c:layout>
      <c:scatterChart>
        <c:scatterStyle val="lineMarker"/>
        <c:varyColors val="0"/>
        <c:ser>
          <c:idx val="0"/>
          <c:order val="0"/>
          <c:tx>
            <c:strRef>
              <c:f>Sheet1!$B$4</c:f>
              <c:strCache>
                <c:ptCount val="1"/>
                <c:pt idx="0">
                  <c:v>Sanger</c:v>
                </c:pt>
              </c:strCache>
            </c:strRef>
          </c:tx>
          <c:spPr>
            <a:ln w="38100"/>
            <a:effectLst/>
          </c:spPr>
          <c:marker>
            <c:spPr>
              <a:ln w="38100"/>
              <a:effectLst/>
            </c:spPr>
          </c:marker>
          <c:xVal>
            <c:numRef>
              <c:f>Sheet1!$A$5:$A$10</c:f>
              <c:numCache>
                <c:formatCode>General</c:formatCode>
                <c:ptCount val="6"/>
                <c:pt idx="0">
                  <c:v>100</c:v>
                </c:pt>
                <c:pt idx="1">
                  <c:v>1000</c:v>
                </c:pt>
                <c:pt idx="2">
                  <c:v>2500</c:v>
                </c:pt>
                <c:pt idx="3">
                  <c:v>10000</c:v>
                </c:pt>
                <c:pt idx="4">
                  <c:v>100000</c:v>
                </c:pt>
                <c:pt idx="5">
                  <c:v>1000000</c:v>
                </c:pt>
              </c:numCache>
            </c:numRef>
          </c:xVal>
          <c:yVal>
            <c:numRef>
              <c:f>Sheet1!$B$5:$B$10</c:f>
              <c:numCache>
                <c:formatCode>General</c:formatCode>
                <c:ptCount val="6"/>
                <c:pt idx="0">
                  <c:v>7500</c:v>
                </c:pt>
                <c:pt idx="1">
                  <c:v>7500</c:v>
                </c:pt>
                <c:pt idx="2">
                  <c:v>7500</c:v>
                </c:pt>
                <c:pt idx="3">
                  <c:v>7500</c:v>
                </c:pt>
                <c:pt idx="4">
                  <c:v>7500</c:v>
                </c:pt>
                <c:pt idx="5">
                  <c:v>7500</c:v>
                </c:pt>
              </c:numCache>
            </c:numRef>
          </c:yVal>
          <c:smooth val="0"/>
        </c:ser>
        <c:ser>
          <c:idx val="1"/>
          <c:order val="1"/>
          <c:tx>
            <c:strRef>
              <c:f>Sheet1!$C$4</c:f>
              <c:strCache>
                <c:ptCount val="1"/>
                <c:pt idx="0">
                  <c:v>NGS</c:v>
                </c:pt>
              </c:strCache>
            </c:strRef>
          </c:tx>
          <c:spPr>
            <a:ln w="38100"/>
            <a:effectLst/>
          </c:spPr>
          <c:marker>
            <c:spPr>
              <a:ln w="38100"/>
              <a:effectLst/>
            </c:spPr>
          </c:marker>
          <c:xVal>
            <c:numRef>
              <c:f>Sheet1!$A$5:$A$10</c:f>
              <c:numCache>
                <c:formatCode>General</c:formatCode>
                <c:ptCount val="6"/>
                <c:pt idx="0">
                  <c:v>100</c:v>
                </c:pt>
                <c:pt idx="1">
                  <c:v>1000</c:v>
                </c:pt>
                <c:pt idx="2">
                  <c:v>2500</c:v>
                </c:pt>
                <c:pt idx="3">
                  <c:v>10000</c:v>
                </c:pt>
                <c:pt idx="4">
                  <c:v>100000</c:v>
                </c:pt>
                <c:pt idx="5">
                  <c:v>1000000</c:v>
                </c:pt>
              </c:numCache>
            </c:numRef>
          </c:xVal>
          <c:yVal>
            <c:numRef>
              <c:f>Sheet1!$C$5:$C$10</c:f>
              <c:numCache>
                <c:formatCode>General</c:formatCode>
                <c:ptCount val="6"/>
                <c:pt idx="0">
                  <c:v>300</c:v>
                </c:pt>
                <c:pt idx="1">
                  <c:v>3000</c:v>
                </c:pt>
                <c:pt idx="2">
                  <c:v>7500</c:v>
                </c:pt>
                <c:pt idx="3">
                  <c:v>30000</c:v>
                </c:pt>
                <c:pt idx="4">
                  <c:v>300000</c:v>
                </c:pt>
                <c:pt idx="5">
                  <c:v>3000000</c:v>
                </c:pt>
              </c:numCache>
            </c:numRef>
          </c:yVal>
          <c:smooth val="0"/>
        </c:ser>
        <c:dLbls>
          <c:showLegendKey val="0"/>
          <c:showVal val="0"/>
          <c:showCatName val="0"/>
          <c:showSerName val="0"/>
          <c:showPercent val="0"/>
          <c:showBubbleSize val="0"/>
        </c:dLbls>
        <c:axId val="229777408"/>
        <c:axId val="229779328"/>
      </c:scatterChart>
      <c:valAx>
        <c:axId val="229777408"/>
        <c:scaling>
          <c:logBase val="10"/>
          <c:orientation val="minMax"/>
          <c:min val="100"/>
        </c:scaling>
        <c:delete val="0"/>
        <c:axPos val="b"/>
        <c:numFmt formatCode="General" sourceLinked="1"/>
        <c:majorTickMark val="out"/>
        <c:minorTickMark val="none"/>
        <c:tickLblPos val="nextTo"/>
        <c:txPr>
          <a:bodyPr/>
          <a:lstStyle/>
          <a:p>
            <a:pPr>
              <a:defRPr>
                <a:solidFill>
                  <a:schemeClr val="bg1"/>
                </a:solidFill>
              </a:defRPr>
            </a:pPr>
            <a:endParaRPr lang="en-US"/>
          </a:p>
        </c:txPr>
        <c:crossAx val="229779328"/>
        <c:crossesAt val="100"/>
        <c:crossBetween val="midCat"/>
      </c:valAx>
      <c:valAx>
        <c:axId val="229779328"/>
        <c:scaling>
          <c:logBase val="10"/>
          <c:orientation val="minMax"/>
          <c:min val="100"/>
        </c:scaling>
        <c:delete val="0"/>
        <c:axPos val="l"/>
        <c:majorGridlines>
          <c:spPr>
            <a:ln>
              <a:noFill/>
            </a:ln>
            <a:effectLst>
              <a:outerShdw blurRad="50800" dist="38100" dir="2700000" algn="tl" rotWithShape="0">
                <a:prstClr val="black">
                  <a:alpha val="40000"/>
                </a:prstClr>
              </a:outerShdw>
            </a:effectLst>
          </c:spPr>
        </c:majorGridlines>
        <c:numFmt formatCode="General" sourceLinked="1"/>
        <c:majorTickMark val="out"/>
        <c:minorTickMark val="none"/>
        <c:tickLblPos val="nextTo"/>
        <c:txPr>
          <a:bodyPr/>
          <a:lstStyle/>
          <a:p>
            <a:pPr>
              <a:defRPr>
                <a:solidFill>
                  <a:schemeClr val="bg1"/>
                </a:solidFill>
              </a:defRPr>
            </a:pPr>
            <a:endParaRPr lang="en-US"/>
          </a:p>
        </c:txPr>
        <c:crossAx val="229777408"/>
        <c:crossesAt val="100"/>
        <c:crossBetween val="midCat"/>
      </c:valAx>
      <c:spPr>
        <a:effectLst/>
      </c:spPr>
    </c:plotArea>
    <c:plotVisOnly val="1"/>
    <c:dispBlanksAs val="gap"/>
    <c:showDLblsOverMax val="0"/>
  </c:chart>
  <c:txPr>
    <a:bodyPr/>
    <a:lstStyle/>
    <a:p>
      <a:pPr>
        <a:defRPr>
          <a:solidFill>
            <a:sysClr val="windowText" lastClr="000000"/>
          </a:solidFill>
        </a:defRPr>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31863">
              <a:defRPr sz="1200"/>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31863">
              <a:defRPr sz="1200"/>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31863">
              <a:defRPr sz="1200"/>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31863">
              <a:defRPr sz="1200"/>
            </a:lvl1pPr>
          </a:lstStyle>
          <a:p>
            <a:pPr>
              <a:defRPr/>
            </a:pPr>
            <a:fld id="{9FB021FE-9EB7-4E5C-BB0C-0290341750E5}" type="slidenum">
              <a:rPr lang="en-US"/>
              <a:pPr>
                <a:defRPr/>
              </a:pPr>
              <a:t>‹#›</a:t>
            </a:fld>
            <a:endParaRPr lang="en-US"/>
          </a:p>
        </p:txBody>
      </p:sp>
    </p:spTree>
    <p:extLst>
      <p:ext uri="{BB962C8B-B14F-4D97-AF65-F5344CB8AC3E}">
        <p14:creationId xmlns:p14="http://schemas.microsoft.com/office/powerpoint/2010/main" val="2217387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defTabSz="931863">
              <a:defRPr sz="1200"/>
            </a:lvl1pPr>
          </a:lstStyle>
          <a:p>
            <a:pPr>
              <a:defRPr/>
            </a:pPr>
            <a:endParaRPr lang="en-US"/>
          </a:p>
        </p:txBody>
      </p:sp>
      <p:sp>
        <p:nvSpPr>
          <p:cNvPr id="54275" name="Rectangle 3"/>
          <p:cNvSpPr>
            <a:spLocks noGrp="1" noChangeArrowheads="1"/>
          </p:cNvSpPr>
          <p:nvPr>
            <p:ph type="dt" idx="1"/>
          </p:nvPr>
        </p:nvSpPr>
        <p:spPr bwMode="auto">
          <a:xfrm>
            <a:off x="3971925" y="0"/>
            <a:ext cx="3038475" cy="465138"/>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lvl1pPr algn="r" defTabSz="931863">
              <a:defRPr sz="1200"/>
            </a:lvl1pPr>
          </a:lstStyle>
          <a:p>
            <a:pPr>
              <a:defRPr/>
            </a:pPr>
            <a:endParaRPr lang="en-US"/>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935038" y="4416425"/>
            <a:ext cx="5140325" cy="4183063"/>
          </a:xfrm>
          <a:prstGeom prst="rect">
            <a:avLst/>
          </a:prstGeom>
          <a:noFill/>
          <a:ln w="9525">
            <a:noFill/>
            <a:miter lim="800000"/>
            <a:headEnd/>
            <a:tailEnd/>
          </a:ln>
        </p:spPr>
        <p:txBody>
          <a:bodyPr vert="horz" wrap="square" lIns="93164" tIns="46582" rIns="93164" bIns="4658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4278"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defTabSz="931863">
              <a:defRPr sz="1200"/>
            </a:lvl1pPr>
          </a:lstStyle>
          <a:p>
            <a:pPr>
              <a:defRPr/>
            </a:pPr>
            <a:endParaRPr lang="en-US"/>
          </a:p>
        </p:txBody>
      </p:sp>
      <p:sp>
        <p:nvSpPr>
          <p:cNvPr id="54279"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p:spPr>
        <p:txBody>
          <a:bodyPr vert="horz" wrap="square" lIns="93164" tIns="46582" rIns="93164" bIns="46582" numCol="1" anchor="b" anchorCtr="0" compatLnSpc="1">
            <a:prstTxWarp prst="textNoShape">
              <a:avLst/>
            </a:prstTxWarp>
          </a:bodyPr>
          <a:lstStyle>
            <a:lvl1pPr algn="r" defTabSz="931863">
              <a:defRPr sz="1200"/>
            </a:lvl1pPr>
          </a:lstStyle>
          <a:p>
            <a:pPr>
              <a:defRPr/>
            </a:pPr>
            <a:fld id="{CE2FECC4-DAC2-40AD-A553-8B55346ACC9D}" type="slidenum">
              <a:rPr lang="en-US"/>
              <a:pPr>
                <a:defRPr/>
              </a:pPr>
              <a:t>‹#›</a:t>
            </a:fld>
            <a:endParaRPr lang="en-US"/>
          </a:p>
        </p:txBody>
      </p:sp>
    </p:spTree>
    <p:extLst>
      <p:ext uri="{BB962C8B-B14F-4D97-AF65-F5344CB8AC3E}">
        <p14:creationId xmlns:p14="http://schemas.microsoft.com/office/powerpoint/2010/main" val="23486095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mkweb.bcgsc.ca/circo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AA80C4DD-DD1F-48D0-9C57-C9E1B7A545DF}" type="slidenum">
              <a:rPr lang="en-GB" smtClean="0"/>
              <a:pPr/>
              <a:t>2</a:t>
            </a:fld>
            <a:endParaRPr lang="en-GB" dirty="0"/>
          </a:p>
        </p:txBody>
      </p:sp>
    </p:spTree>
    <p:extLst>
      <p:ext uri="{BB962C8B-B14F-4D97-AF65-F5344CB8AC3E}">
        <p14:creationId xmlns:p14="http://schemas.microsoft.com/office/powerpoint/2010/main" val="174954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234729" marR="0" lvl="0" indent="-234729" algn="l" defTabSz="914400" rtl="0" eaLnBrk="1" fontAlgn="base" latinLnBrk="0" hangingPunct="1">
              <a:lnSpc>
                <a:spcPct val="100000"/>
              </a:lnSpc>
              <a:spcBef>
                <a:spcPct val="50000"/>
              </a:spcBef>
              <a:spcAft>
                <a:spcPct val="0"/>
              </a:spcAft>
              <a:buClr>
                <a:srgbClr val="F89D21"/>
              </a:buClr>
              <a:buSzPct val="60000"/>
              <a:buFontTx/>
              <a:buBlip>
                <a:blip r:embed="rId3"/>
              </a:buBlip>
              <a:tabLst/>
              <a:defRPr/>
            </a:pPr>
            <a:r>
              <a:rPr lang="en-US" sz="1800" dirty="0" smtClean="0"/>
              <a:t>A Lot Can Happen in 6 Years…</a:t>
            </a:r>
          </a:p>
          <a:p>
            <a:pPr marL="0" marR="0" lvl="0" indent="0" algn="l" defTabSz="914400" rtl="0" eaLnBrk="1" fontAlgn="base" latinLnBrk="0" hangingPunct="1">
              <a:lnSpc>
                <a:spcPct val="100000"/>
              </a:lnSpc>
              <a:spcBef>
                <a:spcPct val="50000"/>
              </a:spcBef>
              <a:spcAft>
                <a:spcPct val="0"/>
              </a:spcAft>
              <a:buClr>
                <a:srgbClr val="F89D21"/>
              </a:buClr>
              <a:buSzPct val="60000"/>
              <a:buFontTx/>
              <a:buNone/>
              <a:tabLst/>
              <a:defRPr/>
            </a:pPr>
            <a:endParaRPr kumimoji="0" lang="en-US" sz="1800" b="0" i="0" u="none" strike="noStrike" kern="0" cap="none" spc="0" normalizeH="0" baseline="0" noProof="0" dirty="0" smtClean="0">
              <a:ln>
                <a:noFill/>
              </a:ln>
              <a:solidFill>
                <a:srgbClr val="4D4D4F"/>
              </a:solidFill>
              <a:effectLst/>
              <a:uLnTx/>
              <a:uFillTx/>
              <a:latin typeface="Arial"/>
              <a:ea typeface="+mn-ea"/>
              <a:cs typeface="+mn-cs"/>
            </a:endParaRPr>
          </a:p>
          <a:p>
            <a:pPr marL="234729" marR="0" lvl="0" indent="-234729" algn="l" defTabSz="914400" rtl="0" eaLnBrk="1" fontAlgn="base" latinLnBrk="0" hangingPunct="1">
              <a:lnSpc>
                <a:spcPct val="100000"/>
              </a:lnSpc>
              <a:spcBef>
                <a:spcPct val="50000"/>
              </a:spcBef>
              <a:spcAft>
                <a:spcPct val="0"/>
              </a:spcAft>
              <a:buClr>
                <a:srgbClr val="F89D21"/>
              </a:buClr>
              <a:buSzPct val="60000"/>
              <a:buFontTx/>
              <a:buBlip>
                <a:blip r:embed="rId3"/>
              </a:buBlip>
              <a:tabLst/>
              <a:defRPr/>
            </a:pPr>
            <a:r>
              <a:rPr kumimoji="0" lang="en-US" sz="1800" b="0" i="0" u="none" strike="noStrike" kern="0" cap="none" spc="0" normalizeH="0" baseline="0" noProof="0" dirty="0" smtClean="0">
                <a:ln>
                  <a:noFill/>
                </a:ln>
                <a:solidFill>
                  <a:srgbClr val="4D4D4F"/>
                </a:solidFill>
                <a:effectLst/>
                <a:uLnTx/>
                <a:uFillTx/>
                <a:latin typeface="Arial"/>
                <a:ea typeface="+mn-ea"/>
                <a:cs typeface="+mn-cs"/>
              </a:rPr>
              <a:t>In cancer analysis, we need to find mutations in tumor not present in normal (germline) sample</a:t>
            </a:r>
          </a:p>
          <a:p>
            <a:pPr marL="234729" marR="0" lvl="0" indent="-234729" algn="l" defTabSz="914400" rtl="0" eaLnBrk="1" fontAlgn="base" latinLnBrk="0" hangingPunct="1">
              <a:lnSpc>
                <a:spcPct val="100000"/>
              </a:lnSpc>
              <a:spcBef>
                <a:spcPct val="50000"/>
              </a:spcBef>
              <a:spcAft>
                <a:spcPct val="0"/>
              </a:spcAft>
              <a:buClr>
                <a:srgbClr val="F89D21"/>
              </a:buClr>
              <a:buSzPct val="60000"/>
              <a:buFontTx/>
              <a:buBlip>
                <a:blip r:embed="rId3"/>
              </a:buBlip>
              <a:tabLst/>
              <a:defRPr/>
            </a:pPr>
            <a:endParaRPr kumimoji="0" lang="en-US" sz="1800" b="0" i="0" u="none" strike="noStrike" kern="0" cap="none" spc="0" normalizeH="0" baseline="0" noProof="0" dirty="0" smtClean="0">
              <a:ln>
                <a:noFill/>
              </a:ln>
              <a:solidFill>
                <a:srgbClr val="4D4D4F"/>
              </a:solidFill>
              <a:effectLst/>
              <a:uLnTx/>
              <a:uFillTx/>
              <a:latin typeface="Arial"/>
              <a:ea typeface="+mn-ea"/>
              <a:cs typeface="+mn-cs"/>
            </a:endParaRPr>
          </a:p>
          <a:p>
            <a:pPr marL="234729" marR="0" lvl="0" indent="-234729" algn="l" defTabSz="914400" rtl="0" eaLnBrk="1" fontAlgn="base" latinLnBrk="0" hangingPunct="1">
              <a:lnSpc>
                <a:spcPct val="100000"/>
              </a:lnSpc>
              <a:spcBef>
                <a:spcPct val="50000"/>
              </a:spcBef>
              <a:spcAft>
                <a:spcPct val="0"/>
              </a:spcAft>
              <a:buClr>
                <a:srgbClr val="F89D21"/>
              </a:buClr>
              <a:buSzPct val="60000"/>
              <a:buFontTx/>
              <a:buBlip>
                <a:blip r:embed="rId3"/>
              </a:buBlip>
              <a:tabLst/>
              <a:defRPr/>
            </a:pPr>
            <a:r>
              <a:rPr kumimoji="0" lang="en-US" sz="1800" b="0" i="0" u="none" strike="noStrike" kern="0" cap="none" spc="0" normalizeH="0" baseline="0" noProof="0" dirty="0" smtClean="0">
                <a:ln>
                  <a:noFill/>
                </a:ln>
                <a:solidFill>
                  <a:srgbClr val="4D4D4F"/>
                </a:solidFill>
                <a:effectLst/>
                <a:uLnTx/>
                <a:uFillTx/>
                <a:latin typeface="Arial"/>
                <a:ea typeface="+mn-ea"/>
                <a:cs typeface="+mn-cs"/>
              </a:rPr>
              <a:t>This is a challenge because:</a:t>
            </a:r>
          </a:p>
          <a:p>
            <a:pPr marL="691505" marR="0" lvl="1" indent="-234729" algn="l" defTabSz="914400" rtl="0" eaLnBrk="1" fontAlgn="base" latinLnBrk="0" hangingPunct="1">
              <a:lnSpc>
                <a:spcPct val="100000"/>
              </a:lnSpc>
              <a:spcBef>
                <a:spcPct val="20000"/>
              </a:spcBef>
              <a:spcAft>
                <a:spcPct val="0"/>
              </a:spcAft>
              <a:buClr>
                <a:srgbClr val="4D4D4F"/>
              </a:buClr>
              <a:buSzTx/>
              <a:buFont typeface="Arial" charset="0"/>
              <a:buChar char="–"/>
              <a:tabLst/>
              <a:defRPr/>
            </a:pPr>
            <a:r>
              <a:rPr kumimoji="0" lang="en-US" sz="1600" b="0" i="0" u="none" strike="noStrike" kern="0" cap="none" spc="0" normalizeH="0" baseline="0" noProof="0" dirty="0" smtClean="0">
                <a:ln>
                  <a:noFill/>
                </a:ln>
                <a:solidFill>
                  <a:srgbClr val="4D4D4F"/>
                </a:solidFill>
                <a:effectLst/>
                <a:uLnTx/>
                <a:uFillTx/>
                <a:latin typeface="Arial"/>
              </a:rPr>
              <a:t>There are many more normal variants compared to somatic variants</a:t>
            </a:r>
          </a:p>
          <a:p>
            <a:pPr marL="691505" marR="0" lvl="1" indent="-234729" algn="l" defTabSz="914400" rtl="0" eaLnBrk="1" fontAlgn="base" latinLnBrk="0" hangingPunct="1">
              <a:lnSpc>
                <a:spcPct val="100000"/>
              </a:lnSpc>
              <a:spcBef>
                <a:spcPct val="20000"/>
              </a:spcBef>
              <a:spcAft>
                <a:spcPct val="0"/>
              </a:spcAft>
              <a:buClr>
                <a:srgbClr val="4D4D4F"/>
              </a:buClr>
              <a:buSzTx/>
              <a:buFont typeface="Arial" charset="0"/>
              <a:buChar char="–"/>
              <a:tabLst/>
              <a:defRPr/>
            </a:pPr>
            <a:r>
              <a:rPr kumimoji="0" lang="en-US" sz="1600" b="0" i="0" u="none" strike="noStrike" kern="0" cap="none" spc="0" normalizeH="0" baseline="0" noProof="0" dirty="0" smtClean="0">
                <a:ln>
                  <a:noFill/>
                </a:ln>
                <a:solidFill>
                  <a:srgbClr val="4D4D4F"/>
                </a:solidFill>
                <a:effectLst/>
                <a:uLnTx/>
                <a:uFillTx/>
                <a:latin typeface="Arial"/>
              </a:rPr>
              <a:t>Tumors often have normal sample “impurity” mixed-in</a:t>
            </a:r>
          </a:p>
          <a:p>
            <a:pPr marL="691505" marR="0" lvl="1" indent="-234729" algn="l" defTabSz="914400" rtl="0" eaLnBrk="1" fontAlgn="base" latinLnBrk="0" hangingPunct="1">
              <a:lnSpc>
                <a:spcPct val="100000"/>
              </a:lnSpc>
              <a:spcBef>
                <a:spcPct val="20000"/>
              </a:spcBef>
              <a:spcAft>
                <a:spcPct val="0"/>
              </a:spcAft>
              <a:buClr>
                <a:srgbClr val="4D4D4F"/>
              </a:buClr>
              <a:buSzTx/>
              <a:buFont typeface="Arial" charset="0"/>
              <a:buChar char="–"/>
              <a:tabLst/>
              <a:defRPr/>
            </a:pPr>
            <a:r>
              <a:rPr kumimoji="0" lang="en-US" sz="1600" b="0" i="0" u="none" strike="noStrike" kern="0" cap="none" spc="0" normalizeH="0" baseline="0" noProof="0" dirty="0" smtClean="0">
                <a:ln>
                  <a:noFill/>
                </a:ln>
                <a:solidFill>
                  <a:srgbClr val="4D4D4F"/>
                </a:solidFill>
                <a:effectLst/>
                <a:uLnTx/>
                <a:uFillTx/>
                <a:latin typeface="Arial"/>
              </a:rPr>
              <a:t>Tumors have copy number changes in many genes</a:t>
            </a:r>
          </a:p>
          <a:p>
            <a:pPr marL="691505" marR="0" lvl="1" indent="-234729" algn="l" defTabSz="914400" rtl="0" eaLnBrk="1" fontAlgn="base" latinLnBrk="0" hangingPunct="1">
              <a:lnSpc>
                <a:spcPct val="100000"/>
              </a:lnSpc>
              <a:spcBef>
                <a:spcPct val="20000"/>
              </a:spcBef>
              <a:spcAft>
                <a:spcPct val="0"/>
              </a:spcAft>
              <a:buClr>
                <a:srgbClr val="4D4D4F"/>
              </a:buClr>
              <a:buSzTx/>
              <a:buFont typeface="Arial" charset="0"/>
              <a:buChar char="–"/>
              <a:tabLst/>
              <a:defRPr/>
            </a:pPr>
            <a:r>
              <a:rPr kumimoji="0" lang="en-US" sz="1600" b="0" i="0" u="none" strike="noStrike" kern="0" cap="none" spc="0" normalizeH="0" baseline="0" noProof="0" dirty="0" smtClean="0">
                <a:ln>
                  <a:noFill/>
                </a:ln>
                <a:solidFill>
                  <a:srgbClr val="4D4D4F"/>
                </a:solidFill>
                <a:effectLst/>
                <a:uLnTx/>
                <a:uFillTx/>
                <a:latin typeface="Arial"/>
              </a:rPr>
              <a:t>Tumors can have multiple sub-clones of cancer cells</a:t>
            </a:r>
          </a:p>
          <a:p>
            <a:endParaRPr lang="en-US" dirty="0"/>
          </a:p>
        </p:txBody>
      </p:sp>
      <p:sp>
        <p:nvSpPr>
          <p:cNvPr id="4" name="Slide Number Placeholder 3"/>
          <p:cNvSpPr>
            <a:spLocks noGrp="1"/>
          </p:cNvSpPr>
          <p:nvPr>
            <p:ph type="sldNum" sz="quarter" idx="10"/>
          </p:nvPr>
        </p:nvSpPr>
        <p:spPr>
          <a:xfrm>
            <a:off x="3970338" y="8829675"/>
            <a:ext cx="3038475" cy="465138"/>
          </a:xfrm>
          <a:prstGeom prst="rect">
            <a:avLst/>
          </a:prstGeom>
        </p:spPr>
        <p:txBody>
          <a:bodyPr/>
          <a:lstStyle/>
          <a:p>
            <a:pPr>
              <a:defRPr/>
            </a:pPr>
            <a:fld id="{CE2FECC4-DAC2-40AD-A553-8B55346ACC9D}" type="slidenum">
              <a:rPr lang="en-US" smtClean="0">
                <a:solidFill>
                  <a:prstClr val="black"/>
                </a:solidFill>
              </a:rPr>
              <a:pPr>
                <a:defRPr/>
              </a:pPr>
              <a:t>13</a:t>
            </a:fld>
            <a:endParaRPr lang="en-US" dirty="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53570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Review the main themes that underlie the huge potential of cancer genome sequencing: </a:t>
            </a:r>
          </a:p>
          <a:p>
            <a:r>
              <a:rPr lang="en-US" sz="1200" dirty="0" smtClean="0"/>
              <a:t>Cancer is a disease of the genome.  Every cancer is different, containing a unique combination of germline and somatic mutations that together give rise to the specific properties of the individual cancer.  Our particular focus is therefore on whole genome sequencing, which has opened the possibility for the first time to determine comprehensive, ultimately near-complete catalogues of genomic variation, whether germline or somatic; and to use sequencing both for discovery and routine screening.  In the last few years, attention of substitutions has expanded to include comprehensive studies on all other types of variant as well as they are all important as candidates for biological effects and disease mutation.  Near-complete ascertainment of all changes in a cancer creates a new and unrivalled opportunity for understanding the mechanism of cancer onset, progression, sensitivity to chemotherapy as well as providing new biomarkers for diagnosis and prognosis.  In the near future we anticipate a revolution in healthcare and personalised cancer treatment with accurate, high throughput, low cost sequencing at the heart of clinical practice. </a:t>
            </a:r>
            <a:endParaRPr lang="en-GB"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prstClr val="black"/>
                </a:solidFill>
              </a:rPr>
              <a:pPr>
                <a:defRPr/>
              </a:pPr>
              <a:t>15</a:t>
            </a:fld>
            <a:endParaRPr lang="en-US" dirty="0">
              <a:solidFill>
                <a:prstClr val="black"/>
              </a:solidFill>
            </a:endParaRPr>
          </a:p>
        </p:txBody>
      </p:sp>
    </p:spTree>
    <p:extLst>
      <p:ext uri="{BB962C8B-B14F-4D97-AF65-F5344CB8AC3E}">
        <p14:creationId xmlns:p14="http://schemas.microsoft.com/office/powerpoint/2010/main" val="450385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Imago" pitchFamily="2" charset="0"/>
                <a:ea typeface="+mn-ea"/>
                <a:cs typeface="+mn-cs"/>
              </a:rPr>
              <a:t>Intratumor Heterogeneity Revealed by multiregion Sequencing</a:t>
            </a:r>
          </a:p>
          <a:p>
            <a:r>
              <a:rPr lang="en-US" sz="1200" b="0" i="0" u="none" strike="noStrike" kern="1200" baseline="0" dirty="0" smtClean="0">
                <a:solidFill>
                  <a:schemeClr val="tx1"/>
                </a:solidFill>
                <a:latin typeface="Imago" pitchFamily="2" charset="0"/>
                <a:ea typeface="+mn-ea"/>
                <a:cs typeface="+mn-cs"/>
              </a:rPr>
              <a:t>n engl j med 366;10</a:t>
            </a:r>
            <a:br>
              <a:rPr lang="en-US" sz="1200" b="0" i="0" u="none" strike="noStrike" kern="1200" baseline="0" dirty="0" smtClean="0">
                <a:solidFill>
                  <a:schemeClr val="tx1"/>
                </a:solidFill>
                <a:latin typeface="Imago" pitchFamily="2" charset="0"/>
                <a:ea typeface="+mn-ea"/>
                <a:cs typeface="+mn-cs"/>
              </a:rPr>
            </a:br>
            <a:r>
              <a:rPr lang="en-US" sz="1200" b="0" i="0" u="none" strike="noStrike" kern="1200" baseline="0" dirty="0" smtClean="0">
                <a:solidFill>
                  <a:schemeClr val="tx1"/>
                </a:solidFill>
                <a:latin typeface="Imago" pitchFamily="2" charset="0"/>
                <a:ea typeface="+mn-ea"/>
                <a:cs typeface="+mn-cs"/>
              </a:rPr>
              <a:t>march 8, 2012</a:t>
            </a:r>
            <a:endParaRPr lang="en-US" sz="1200" b="1" i="0" u="none" strike="noStrike" kern="1200" baseline="0" dirty="0" smtClean="0">
              <a:solidFill>
                <a:schemeClr val="tx1"/>
              </a:solidFill>
              <a:latin typeface="Imago" pitchFamily="2" charset="0"/>
              <a:ea typeface="+mn-ea"/>
              <a:cs typeface="+mn-cs"/>
            </a:endParaRPr>
          </a:p>
          <a:p>
            <a:endParaRPr lang="en-US" sz="1200" b="1" i="0" u="none" strike="noStrike" kern="1200" baseline="0" dirty="0" smtClean="0">
              <a:solidFill>
                <a:schemeClr val="tx1"/>
              </a:solidFill>
              <a:latin typeface="Imago" pitchFamily="2" charset="0"/>
              <a:ea typeface="+mn-ea"/>
              <a:cs typeface="+mn-cs"/>
            </a:endParaRPr>
          </a:p>
          <a:p>
            <a:r>
              <a:rPr lang="en-US" sz="1200" b="1" i="0" u="none" strike="noStrike" kern="1200" baseline="0" dirty="0" smtClean="0">
                <a:solidFill>
                  <a:schemeClr val="tx1"/>
                </a:solidFill>
                <a:latin typeface="Imago" pitchFamily="2" charset="0"/>
                <a:ea typeface="+mn-ea"/>
                <a:cs typeface="+mn-cs"/>
              </a:rPr>
              <a:t>Background</a:t>
            </a:r>
          </a:p>
          <a:p>
            <a:r>
              <a:rPr lang="en-US" sz="1200" b="0" i="0" u="none" strike="noStrike" kern="1200" baseline="0" dirty="0" smtClean="0">
                <a:solidFill>
                  <a:schemeClr val="tx1"/>
                </a:solidFill>
                <a:latin typeface="Imago" pitchFamily="2" charset="0"/>
                <a:ea typeface="+mn-ea"/>
                <a:cs typeface="+mn-cs"/>
              </a:rPr>
              <a:t>Intratumor heterogeneity may foster tumor evolution and adaptation and hinder</a:t>
            </a:r>
          </a:p>
          <a:p>
            <a:r>
              <a:rPr lang="en-US" sz="1200" b="0" i="0" u="none" strike="noStrike" kern="1200" baseline="0" dirty="0" smtClean="0">
                <a:solidFill>
                  <a:schemeClr val="tx1"/>
                </a:solidFill>
                <a:latin typeface="Imago" pitchFamily="2" charset="0"/>
                <a:ea typeface="+mn-ea"/>
                <a:cs typeface="+mn-cs"/>
              </a:rPr>
              <a:t>personalized-medicine strategies that depend on results from single tumor-biopsy</a:t>
            </a:r>
          </a:p>
          <a:p>
            <a:r>
              <a:rPr lang="en-US" sz="1200" b="0" i="0" u="none" strike="noStrike" kern="1200" baseline="0" dirty="0" smtClean="0">
                <a:solidFill>
                  <a:schemeClr val="tx1"/>
                </a:solidFill>
                <a:latin typeface="Imago" pitchFamily="2" charset="0"/>
                <a:ea typeface="+mn-ea"/>
                <a:cs typeface="+mn-cs"/>
              </a:rPr>
              <a:t>samples.</a:t>
            </a:r>
          </a:p>
          <a:p>
            <a:r>
              <a:rPr lang="en-US" sz="1200" b="1" i="0" u="none" strike="noStrike" kern="1200" baseline="0" dirty="0" smtClean="0">
                <a:solidFill>
                  <a:schemeClr val="tx1"/>
                </a:solidFill>
                <a:latin typeface="Imago" pitchFamily="2" charset="0"/>
                <a:ea typeface="+mn-ea"/>
                <a:cs typeface="+mn-cs"/>
              </a:rPr>
              <a:t>Methods</a:t>
            </a:r>
          </a:p>
          <a:p>
            <a:r>
              <a:rPr lang="en-US" sz="1200" b="0" i="0" u="none" strike="noStrike" kern="1200" baseline="0" dirty="0" smtClean="0">
                <a:solidFill>
                  <a:schemeClr val="tx1"/>
                </a:solidFill>
                <a:latin typeface="Imago" pitchFamily="2" charset="0"/>
                <a:ea typeface="+mn-ea"/>
                <a:cs typeface="+mn-cs"/>
              </a:rPr>
              <a:t>To examine intratumor heterogeneity, we performed exome sequencing, chromosome</a:t>
            </a:r>
          </a:p>
          <a:p>
            <a:r>
              <a:rPr lang="en-US" sz="1200" b="0" i="0" u="none" strike="noStrike" kern="1200" baseline="0" dirty="0" smtClean="0">
                <a:solidFill>
                  <a:schemeClr val="tx1"/>
                </a:solidFill>
                <a:latin typeface="Imago" pitchFamily="2" charset="0"/>
                <a:ea typeface="+mn-ea"/>
                <a:cs typeface="+mn-cs"/>
              </a:rPr>
              <a:t>aberration analysis, and ploidy profiling on multiple spatially separated samples obtained</a:t>
            </a:r>
          </a:p>
          <a:p>
            <a:r>
              <a:rPr lang="en-US" sz="1200" b="0" i="0" u="none" strike="noStrike" kern="1200" baseline="0" dirty="0" smtClean="0">
                <a:solidFill>
                  <a:schemeClr val="tx1"/>
                </a:solidFill>
                <a:latin typeface="Imago" pitchFamily="2" charset="0"/>
                <a:ea typeface="+mn-ea"/>
                <a:cs typeface="+mn-cs"/>
              </a:rPr>
              <a:t>from primary renal carcinomas and associated metastatic sites. We characterized</a:t>
            </a:r>
          </a:p>
          <a:p>
            <a:r>
              <a:rPr lang="en-US" sz="1200" b="0" i="0" u="none" strike="noStrike" kern="1200" baseline="0" dirty="0" smtClean="0">
                <a:solidFill>
                  <a:schemeClr val="tx1"/>
                </a:solidFill>
                <a:latin typeface="Imago" pitchFamily="2" charset="0"/>
                <a:ea typeface="+mn-ea"/>
                <a:cs typeface="+mn-cs"/>
              </a:rPr>
              <a:t>the consequences of intratumor heterogeneity using immunohistochemical analysis,</a:t>
            </a:r>
          </a:p>
          <a:p>
            <a:r>
              <a:rPr lang="en-US" sz="1200" b="0" i="0" u="none" strike="noStrike" kern="1200" baseline="0" dirty="0" smtClean="0">
                <a:solidFill>
                  <a:schemeClr val="tx1"/>
                </a:solidFill>
                <a:latin typeface="Imago" pitchFamily="2" charset="0"/>
                <a:ea typeface="+mn-ea"/>
                <a:cs typeface="+mn-cs"/>
              </a:rPr>
              <a:t>mutation functional analysis, and profiling of messenger RNA expression.</a:t>
            </a:r>
          </a:p>
          <a:p>
            <a:r>
              <a:rPr lang="en-US" sz="1200" b="1" i="0" u="none" strike="noStrike" kern="1200" baseline="0" dirty="0" smtClean="0">
                <a:solidFill>
                  <a:schemeClr val="tx1"/>
                </a:solidFill>
                <a:latin typeface="Imago" pitchFamily="2" charset="0"/>
                <a:ea typeface="+mn-ea"/>
                <a:cs typeface="+mn-cs"/>
              </a:rPr>
              <a:t>Results</a:t>
            </a:r>
          </a:p>
          <a:p>
            <a:r>
              <a:rPr lang="en-US" sz="1200" b="0" i="0" u="none" strike="noStrike" kern="1200" baseline="0" dirty="0" smtClean="0">
                <a:solidFill>
                  <a:schemeClr val="tx1"/>
                </a:solidFill>
                <a:latin typeface="Imago" pitchFamily="2" charset="0"/>
                <a:ea typeface="+mn-ea"/>
                <a:cs typeface="+mn-cs"/>
              </a:rPr>
              <a:t>Phylogenetic reconstruction revealed branched evolutionary tumor growth, with 63 to</a:t>
            </a:r>
          </a:p>
          <a:p>
            <a:r>
              <a:rPr lang="en-US" sz="1200" b="0" i="0" u="none" strike="noStrike" kern="1200" baseline="0" dirty="0" smtClean="0">
                <a:solidFill>
                  <a:schemeClr val="tx1"/>
                </a:solidFill>
                <a:latin typeface="Imago" pitchFamily="2" charset="0"/>
                <a:ea typeface="+mn-ea"/>
                <a:cs typeface="+mn-cs"/>
              </a:rPr>
              <a:t>69% of all somatic mutations not detectable across every tumor region.</a:t>
            </a:r>
          </a:p>
          <a:p>
            <a:r>
              <a:rPr lang="en-US" sz="1200" b="0" i="0" u="none" strike="noStrike" kern="1200" baseline="0" dirty="0" smtClean="0">
                <a:solidFill>
                  <a:schemeClr val="tx1"/>
                </a:solidFill>
                <a:latin typeface="Imago" pitchFamily="2" charset="0"/>
                <a:ea typeface="+mn-ea"/>
                <a:cs typeface="+mn-cs"/>
              </a:rPr>
              <a:t>Allelic composition and</a:t>
            </a:r>
          </a:p>
          <a:p>
            <a:r>
              <a:rPr lang="en-US" sz="1200" b="0" i="0" u="none" strike="noStrike" kern="1200" baseline="0" dirty="0" smtClean="0">
                <a:solidFill>
                  <a:schemeClr val="tx1"/>
                </a:solidFill>
                <a:latin typeface="Imago" pitchFamily="2" charset="0"/>
                <a:ea typeface="+mn-ea"/>
                <a:cs typeface="+mn-cs"/>
              </a:rPr>
              <a:t>ploidy profiling analysis revealed extensive intratumor heterogeneity, with 26 of 30 tumor</a:t>
            </a:r>
          </a:p>
          <a:p>
            <a:r>
              <a:rPr lang="en-US" sz="1200" b="0" i="0" u="none" strike="noStrike" kern="1200" baseline="0" dirty="0" smtClean="0">
                <a:solidFill>
                  <a:schemeClr val="tx1"/>
                </a:solidFill>
                <a:latin typeface="Imago" pitchFamily="2" charset="0"/>
                <a:ea typeface="+mn-ea"/>
                <a:cs typeface="+mn-cs"/>
              </a:rPr>
              <a:t>samples from four tumors harboring divergent allelic-imbalance profiles and with</a:t>
            </a:r>
          </a:p>
          <a:p>
            <a:r>
              <a:rPr lang="en-US" sz="1200" b="0" i="0" u="none" strike="noStrike" kern="1200" baseline="0" dirty="0" smtClean="0">
                <a:solidFill>
                  <a:schemeClr val="tx1"/>
                </a:solidFill>
                <a:latin typeface="Imago" pitchFamily="2" charset="0"/>
                <a:ea typeface="+mn-ea"/>
                <a:cs typeface="+mn-cs"/>
              </a:rPr>
              <a:t>ploidy heterogeneity in two of four tumors.</a:t>
            </a:r>
          </a:p>
          <a:p>
            <a:r>
              <a:rPr lang="en-US" sz="1200" b="1" i="0" u="none" strike="noStrike" kern="1200" baseline="0" dirty="0" smtClean="0">
                <a:solidFill>
                  <a:schemeClr val="tx1"/>
                </a:solidFill>
                <a:latin typeface="Imago" pitchFamily="2" charset="0"/>
                <a:ea typeface="+mn-ea"/>
                <a:cs typeface="+mn-cs"/>
              </a:rPr>
              <a:t>Conclusions</a:t>
            </a:r>
          </a:p>
          <a:p>
            <a:r>
              <a:rPr lang="en-US" sz="1200" b="0" i="0" u="none" strike="noStrike" kern="1200" baseline="0" dirty="0" smtClean="0">
                <a:solidFill>
                  <a:schemeClr val="tx1"/>
                </a:solidFill>
                <a:latin typeface="Imago" pitchFamily="2" charset="0"/>
                <a:ea typeface="+mn-ea"/>
                <a:cs typeface="+mn-cs"/>
              </a:rPr>
              <a:t>Intratumor heterogeneity can lead to underestimation of the tumor genomics landscape</a:t>
            </a:r>
          </a:p>
          <a:p>
            <a:r>
              <a:rPr lang="en-US" sz="1200" b="0" i="0" u="none" strike="noStrike" kern="1200" baseline="0" dirty="0" smtClean="0">
                <a:solidFill>
                  <a:schemeClr val="tx1"/>
                </a:solidFill>
                <a:latin typeface="Imago" pitchFamily="2" charset="0"/>
                <a:ea typeface="+mn-ea"/>
                <a:cs typeface="+mn-cs"/>
              </a:rPr>
              <a:t>portrayed from single tumor-biopsy samples and may present major challenges to</a:t>
            </a:r>
          </a:p>
          <a:p>
            <a:r>
              <a:rPr lang="en-US" sz="1200" b="0" i="0" u="none" strike="noStrike" kern="1200" baseline="0" dirty="0" smtClean="0">
                <a:solidFill>
                  <a:schemeClr val="tx1"/>
                </a:solidFill>
                <a:latin typeface="Imago" pitchFamily="2" charset="0"/>
                <a:ea typeface="+mn-ea"/>
                <a:cs typeface="+mn-cs"/>
              </a:rPr>
              <a:t>personalized-medicine and biomarker development. Intratumor heterogeneity, associated</a:t>
            </a:r>
          </a:p>
          <a:p>
            <a:r>
              <a:rPr lang="en-US" sz="1200" b="0" i="0" u="none" strike="noStrike" kern="1200" baseline="0" dirty="0" smtClean="0">
                <a:solidFill>
                  <a:schemeClr val="tx1"/>
                </a:solidFill>
                <a:latin typeface="Imago" pitchFamily="2" charset="0"/>
                <a:ea typeface="+mn-ea"/>
                <a:cs typeface="+mn-cs"/>
              </a:rPr>
              <a:t>with heterogeneous protein function, may foster tumor adaptation and therapeutic</a:t>
            </a:r>
          </a:p>
          <a:p>
            <a:r>
              <a:rPr lang="en-US" sz="1200" b="0" i="0" u="none" strike="noStrike" kern="1200" baseline="0" dirty="0" smtClean="0">
                <a:solidFill>
                  <a:schemeClr val="tx1"/>
                </a:solidFill>
                <a:latin typeface="Imago" pitchFamily="2" charset="0"/>
                <a:ea typeface="+mn-ea"/>
                <a:cs typeface="+mn-cs"/>
              </a:rPr>
              <a:t>failure through Darwinian selection.</a:t>
            </a:r>
          </a:p>
          <a:p>
            <a:endParaRPr lang="en-US" sz="1200" b="0" i="0" u="none" strike="noStrike" kern="1200" baseline="0" dirty="0" smtClean="0">
              <a:solidFill>
                <a:schemeClr val="tx1"/>
              </a:solidFill>
              <a:latin typeface="Imago" pitchFamily="2" charset="0"/>
              <a:ea typeface="+mn-ea"/>
              <a:cs typeface="+mn-cs"/>
            </a:endParaRPr>
          </a:p>
          <a:p>
            <a:r>
              <a:rPr lang="en-US" sz="1200" b="0" i="0" u="none" strike="noStrike" kern="1200" baseline="0" dirty="0" smtClean="0">
                <a:solidFill>
                  <a:schemeClr val="tx1"/>
                </a:solidFill>
                <a:latin typeface="Imago" pitchFamily="2" charset="0"/>
                <a:ea typeface="+mn-ea"/>
                <a:cs typeface="+mn-cs"/>
              </a:rPr>
              <a:t>Biopsy samples were obtained before</a:t>
            </a:r>
          </a:p>
          <a:p>
            <a:r>
              <a:rPr lang="en-US" sz="1200" b="0" i="0" u="none" strike="noStrike" kern="1200" baseline="0" dirty="0" smtClean="0">
                <a:solidFill>
                  <a:schemeClr val="tx1"/>
                </a:solidFill>
                <a:latin typeface="Imago" pitchFamily="2" charset="0"/>
                <a:ea typeface="+mn-ea"/>
                <a:cs typeface="+mn-cs"/>
              </a:rPr>
              <a:t>the initiation of 6 weeks of treatment with everolimus.</a:t>
            </a:r>
          </a:p>
          <a:p>
            <a:r>
              <a:rPr lang="en-US" sz="1200" b="0" i="0" u="none" strike="noStrike" kern="1200" baseline="0" dirty="0" smtClean="0">
                <a:solidFill>
                  <a:schemeClr val="tx1"/>
                </a:solidFill>
                <a:latin typeface="Imago" pitchFamily="2" charset="0"/>
                <a:ea typeface="+mn-ea"/>
                <a:cs typeface="+mn-cs"/>
              </a:rPr>
              <a:t>After a 1-week washout period in which</a:t>
            </a:r>
          </a:p>
          <a:p>
            <a:r>
              <a:rPr lang="en-US" sz="1200" b="0" i="0" u="none" strike="noStrike" kern="1200" baseline="0" dirty="0" smtClean="0">
                <a:solidFill>
                  <a:schemeClr val="tx1"/>
                </a:solidFill>
                <a:latin typeface="Imago" pitchFamily="2" charset="0"/>
                <a:ea typeface="+mn-ea"/>
                <a:cs typeface="+mn-cs"/>
              </a:rPr>
              <a:t>patients did not receive everolimus, a nephrectomy</a:t>
            </a:r>
          </a:p>
          <a:p>
            <a:r>
              <a:rPr lang="en-US" sz="1200" b="0" i="0" u="none" strike="noStrike" kern="1200" baseline="0" dirty="0" smtClean="0">
                <a:solidFill>
                  <a:schemeClr val="tx1"/>
                </a:solidFill>
                <a:latin typeface="Imago" pitchFamily="2" charset="0"/>
                <a:ea typeface="+mn-ea"/>
                <a:cs typeface="+mn-cs"/>
              </a:rPr>
              <a:t>was performed. Everolimus treatment was continued</a:t>
            </a:r>
          </a:p>
          <a:p>
            <a:r>
              <a:rPr lang="en-US" sz="1200" b="0" i="0" u="none" strike="noStrike" kern="1200" baseline="0" dirty="0" smtClean="0">
                <a:solidFill>
                  <a:schemeClr val="tx1"/>
                </a:solidFill>
                <a:latin typeface="Imago" pitchFamily="2" charset="0"/>
                <a:ea typeface="+mn-ea"/>
                <a:cs typeface="+mn-cs"/>
              </a:rPr>
              <a:t>after recovery from surgery until tumor progression.</a:t>
            </a:r>
          </a:p>
          <a:p>
            <a:endParaRPr lang="en-US" sz="1200" b="0" i="0" u="none" strike="noStrike" kern="1200" baseline="0" dirty="0" smtClean="0">
              <a:solidFill>
                <a:schemeClr val="tx1"/>
              </a:solidFill>
              <a:latin typeface="Imago" pitchFamily="2" charset="0"/>
              <a:ea typeface="+mn-ea"/>
              <a:cs typeface="+mn-cs"/>
            </a:endParaRPr>
          </a:p>
          <a:p>
            <a:r>
              <a:rPr lang="en-US" sz="1200" b="0" i="0" u="none" strike="noStrike" kern="1200" baseline="0" dirty="0" smtClean="0">
                <a:solidFill>
                  <a:schemeClr val="tx1"/>
                </a:solidFill>
                <a:latin typeface="Imago" pitchFamily="2" charset="0"/>
                <a:ea typeface="+mn-ea"/>
                <a:cs typeface="+mn-cs"/>
              </a:rPr>
              <a:t>**************</a:t>
            </a:r>
          </a:p>
          <a:p>
            <a:endParaRPr lang="en-US" sz="1200" b="0" i="0" u="none" strike="noStrike" kern="1200" baseline="0" dirty="0" smtClean="0">
              <a:solidFill>
                <a:schemeClr val="tx1"/>
              </a:solidFill>
              <a:latin typeface="Imago" pitchFamily="2" charset="0"/>
              <a:ea typeface="+mn-ea"/>
              <a:cs typeface="+mn-cs"/>
            </a:endParaRPr>
          </a:p>
          <a:p>
            <a:r>
              <a:rPr lang="en-US" sz="1200" b="0" i="0" u="none" strike="noStrike" kern="1200" baseline="0" dirty="0" smtClean="0">
                <a:solidFill>
                  <a:schemeClr val="tx1"/>
                </a:solidFill>
                <a:latin typeface="Imago" pitchFamily="2" charset="0"/>
                <a:ea typeface="+mn-ea"/>
                <a:cs typeface="+mn-cs"/>
              </a:rPr>
              <a:t>Take home messages </a:t>
            </a:r>
          </a:p>
          <a:p>
            <a:r>
              <a:rPr lang="en-US" sz="1200" b="0" i="0" u="none" strike="noStrike" kern="1200" baseline="0" dirty="0" smtClean="0">
                <a:solidFill>
                  <a:schemeClr val="tx1"/>
                </a:solidFill>
                <a:latin typeface="Imago" pitchFamily="2" charset="0"/>
                <a:ea typeface="+mn-ea"/>
                <a:cs typeface="+mn-cs"/>
              </a:rPr>
              <a:t>•Tumours are composed of multiple, genetically diverse clones </a:t>
            </a:r>
          </a:p>
          <a:p>
            <a:r>
              <a:rPr lang="en-US" sz="1200" b="0" i="0" u="none" strike="noStrike" kern="1200" baseline="0" dirty="0" smtClean="0">
                <a:solidFill>
                  <a:schemeClr val="tx1"/>
                </a:solidFill>
                <a:latin typeface="Imago" pitchFamily="2" charset="0"/>
                <a:ea typeface="+mn-ea"/>
                <a:cs typeface="+mn-cs"/>
              </a:rPr>
              <a:t>–Additional mutations are accumulated over time </a:t>
            </a:r>
          </a:p>
          <a:p>
            <a:r>
              <a:rPr lang="en-US" sz="1200" b="0" i="0" u="none" strike="noStrike" kern="1200" baseline="0" dirty="0" smtClean="0">
                <a:solidFill>
                  <a:schemeClr val="tx1"/>
                </a:solidFill>
                <a:latin typeface="Imago" pitchFamily="2" charset="0"/>
                <a:ea typeface="+mn-ea"/>
                <a:cs typeface="+mn-cs"/>
              </a:rPr>
              <a:t>–At diagnosis, tumours are already mosaics! </a:t>
            </a:r>
          </a:p>
          <a:p>
            <a:r>
              <a:rPr lang="en-US" sz="1200" b="0" i="0" u="none" strike="noStrike" kern="1200" baseline="0" dirty="0" smtClean="0">
                <a:solidFill>
                  <a:schemeClr val="tx1"/>
                </a:solidFill>
                <a:latin typeface="Imago" pitchFamily="2" charset="0"/>
                <a:ea typeface="+mn-ea"/>
                <a:cs typeface="+mn-cs"/>
              </a:rPr>
              <a:t>•Which sample should be used for biomarker testing? </a:t>
            </a:r>
          </a:p>
          <a:p>
            <a:r>
              <a:rPr lang="en-US" sz="1200" b="0" i="0" u="none" strike="noStrike" kern="1200" baseline="0" dirty="0" smtClean="0">
                <a:solidFill>
                  <a:schemeClr val="tx1"/>
                </a:solidFill>
                <a:latin typeface="Imago" pitchFamily="2" charset="0"/>
                <a:ea typeface="+mn-ea"/>
                <a:cs typeface="+mn-cs"/>
              </a:rPr>
              <a:t>–Primary vs metastasis vs CTCs </a:t>
            </a:r>
          </a:p>
          <a:p>
            <a:endParaRPr lang="en-US" dirty="0"/>
          </a:p>
        </p:txBody>
      </p:sp>
    </p:spTree>
    <p:extLst>
      <p:ext uri="{BB962C8B-B14F-4D97-AF65-F5344CB8AC3E}">
        <p14:creationId xmlns:p14="http://schemas.microsoft.com/office/powerpoint/2010/main" val="41920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smtClean="0">
                <a:solidFill>
                  <a:schemeClr val="tx1"/>
                </a:solidFill>
                <a:effectLst/>
                <a:latin typeface="Imago" pitchFamily="2" charset="0"/>
                <a:ea typeface="+mn-ea"/>
                <a:cs typeface="+mn-cs"/>
              </a:rPr>
              <a:t>Landscape of cancer genes and mutational processes in breast cancer</a:t>
            </a:r>
            <a:br>
              <a:rPr lang="en-US" sz="1200" b="1" i="0" kern="1200" dirty="0" smtClean="0">
                <a:solidFill>
                  <a:schemeClr val="tx1"/>
                </a:solidFill>
                <a:effectLst/>
                <a:latin typeface="Imago" pitchFamily="2" charset="0"/>
                <a:ea typeface="+mn-ea"/>
                <a:cs typeface="+mn-cs"/>
              </a:rPr>
            </a:br>
            <a:r>
              <a:rPr lang="en-US" sz="1200" b="0" i="1" kern="1200" dirty="0" smtClean="0">
                <a:solidFill>
                  <a:schemeClr val="tx1"/>
                </a:solidFill>
                <a:effectLst/>
                <a:latin typeface="Imago" pitchFamily="2" charset="0"/>
                <a:ea typeface="+mn-ea"/>
                <a:cs typeface="+mn-cs"/>
              </a:rPr>
              <a:t>Nature</a:t>
            </a:r>
            <a:r>
              <a:rPr lang="en-US" sz="1200" b="0" i="0" kern="1200" dirty="0" smtClean="0">
                <a:solidFill>
                  <a:schemeClr val="tx1"/>
                </a:solidFill>
                <a:effectLst/>
                <a:latin typeface="Imago" pitchFamily="2" charset="0"/>
                <a:ea typeface="+mn-ea"/>
                <a:cs typeface="+mn-cs"/>
              </a:rPr>
              <a:t> 2012;</a:t>
            </a:r>
            <a:r>
              <a:rPr lang="en-US" sz="1200" b="1" i="0" kern="1200" dirty="0" smtClean="0">
                <a:solidFill>
                  <a:schemeClr val="tx1"/>
                </a:solidFill>
                <a:effectLst/>
                <a:latin typeface="Imago" pitchFamily="2" charset="0"/>
                <a:ea typeface="+mn-ea"/>
                <a:cs typeface="+mn-cs"/>
              </a:rPr>
              <a:t>486</a:t>
            </a:r>
            <a:r>
              <a:rPr lang="en-US" sz="1200" b="0" i="0" kern="1200" dirty="0" smtClean="0">
                <a:solidFill>
                  <a:schemeClr val="tx1"/>
                </a:solidFill>
                <a:effectLst/>
                <a:latin typeface="Imago" pitchFamily="2" charset="0"/>
                <a:ea typeface="+mn-ea"/>
                <a:cs typeface="+mn-cs"/>
              </a:rPr>
              <a:t>;7403;400-4</a:t>
            </a:r>
          </a:p>
          <a:p>
            <a:pPr fontAlgn="base"/>
            <a:r>
              <a:rPr lang="en-US" sz="1200" b="0" i="0" kern="1200" dirty="0" smtClean="0">
                <a:solidFill>
                  <a:schemeClr val="tx1"/>
                </a:solidFill>
                <a:effectLst/>
                <a:latin typeface="Imago" pitchFamily="2" charset="0"/>
                <a:ea typeface="+mn-ea"/>
                <a:cs typeface="+mn-cs"/>
              </a:rPr>
              <a:t>16 May 2012</a:t>
            </a:r>
          </a:p>
          <a:p>
            <a:endParaRPr lang="en-US" sz="1200" b="0" i="0" kern="1200" dirty="0" smtClean="0">
              <a:solidFill>
                <a:schemeClr val="tx1"/>
              </a:solidFill>
              <a:effectLst/>
              <a:latin typeface="Imago" pitchFamily="2" charset="0"/>
              <a:ea typeface="+mn-ea"/>
              <a:cs typeface="+mn-cs"/>
            </a:endParaRPr>
          </a:p>
          <a:p>
            <a:r>
              <a:rPr lang="en-US" sz="1200" b="0" i="0" kern="1200" dirty="0" smtClean="0">
                <a:solidFill>
                  <a:schemeClr val="tx1"/>
                </a:solidFill>
                <a:effectLst/>
                <a:latin typeface="Imago" pitchFamily="2" charset="0"/>
                <a:ea typeface="+mn-ea"/>
                <a:cs typeface="+mn-cs"/>
              </a:rPr>
              <a:t>IMAGE:</a:t>
            </a:r>
          </a:p>
          <a:p>
            <a:r>
              <a:rPr lang="en-US" sz="1200" b="0" i="0" kern="1200" dirty="0" smtClean="0">
                <a:solidFill>
                  <a:schemeClr val="tx1"/>
                </a:solidFill>
                <a:effectLst/>
                <a:latin typeface="Imago" pitchFamily="2" charset="0"/>
                <a:ea typeface="+mn-ea"/>
                <a:cs typeface="+mn-cs"/>
              </a:rPr>
              <a:t>The landscape of driver mutations in breast cancer. Each of the 40 cancer genes in which a driver mutation or copy number change has been identified is listed down the left-hand side. The number of mutations in each gene in the 100 tumours is shown, as is the number of driver mutations in each breast cancer.</a:t>
            </a:r>
          </a:p>
          <a:p>
            <a:endParaRPr lang="en-US" sz="1200" b="0" i="0" kern="1200" dirty="0" smtClean="0">
              <a:solidFill>
                <a:schemeClr val="tx1"/>
              </a:solidFill>
              <a:effectLst/>
              <a:latin typeface="Imago" pitchFamily="2" charset="0"/>
              <a:ea typeface="+mn-ea"/>
              <a:cs typeface="+mn-cs"/>
            </a:endParaRPr>
          </a:p>
          <a:p>
            <a:r>
              <a:rPr lang="en-US" sz="1200" b="0" i="0" kern="1200" dirty="0" smtClean="0">
                <a:solidFill>
                  <a:schemeClr val="tx1"/>
                </a:solidFill>
                <a:effectLst/>
                <a:latin typeface="Imago" pitchFamily="2" charset="0"/>
                <a:ea typeface="+mn-ea"/>
                <a:cs typeface="+mn-cs"/>
              </a:rPr>
              <a:t>TEXT FROM SANGER INSTITUTE SUMMARY</a:t>
            </a:r>
          </a:p>
          <a:p>
            <a:pPr fontAlgn="base"/>
            <a:r>
              <a:rPr lang="en-US" sz="1200" b="0" i="0" kern="1200" dirty="0" smtClean="0">
                <a:solidFill>
                  <a:schemeClr val="tx1"/>
                </a:solidFill>
                <a:effectLst/>
                <a:latin typeface="Imago" pitchFamily="2" charset="0"/>
                <a:ea typeface="+mn-ea"/>
                <a:cs typeface="+mn-cs"/>
              </a:rPr>
              <a:t>In a study published today in </a:t>
            </a:r>
            <a:r>
              <a:rPr lang="en-US" sz="1200" b="0" i="1" kern="1200" dirty="0" smtClean="0">
                <a:solidFill>
                  <a:schemeClr val="tx1"/>
                </a:solidFill>
                <a:effectLst/>
                <a:latin typeface="Imago" pitchFamily="2" charset="0"/>
                <a:ea typeface="+mn-ea"/>
                <a:cs typeface="+mn-cs"/>
              </a:rPr>
              <a:t>Nature</a:t>
            </a:r>
            <a:r>
              <a:rPr lang="en-US" sz="1200" b="0" i="0" kern="1200" dirty="0" smtClean="0">
                <a:solidFill>
                  <a:schemeClr val="tx1"/>
                </a:solidFill>
                <a:effectLst/>
                <a:latin typeface="Imago" pitchFamily="2" charset="0"/>
                <a:ea typeface="+mn-ea"/>
                <a:cs typeface="+mn-cs"/>
              </a:rPr>
              <a:t>, researchers describe nine new genes that drive the development of breast cancer. This takes the tally of all genes associated with breast cancer development to 40.</a:t>
            </a:r>
          </a:p>
          <a:p>
            <a:pPr fontAlgn="base"/>
            <a:r>
              <a:rPr lang="en-US" sz="1200" b="0" i="0" kern="1200" dirty="0" smtClean="0">
                <a:solidFill>
                  <a:schemeClr val="tx1"/>
                </a:solidFill>
                <a:effectLst/>
                <a:latin typeface="Imago" pitchFamily="2" charset="0"/>
                <a:ea typeface="+mn-ea"/>
                <a:cs typeface="+mn-cs"/>
              </a:rPr>
              <a:t>The team examined all the genes in the genomes of 100 cases of breast cancer. The mutated cancer-causing genes were different in different cancer samples, indicating that breast cancer is genetically very diverse. Understanding the consequences of this diversity will be important in progressing towards more rational treatment.</a:t>
            </a:r>
          </a:p>
          <a:p>
            <a:pPr fontAlgn="base"/>
            <a:r>
              <a:rPr lang="en-US" sz="1200" b="0" i="0" kern="1200" dirty="0" smtClean="0">
                <a:solidFill>
                  <a:schemeClr val="tx1"/>
                </a:solidFill>
                <a:effectLst/>
                <a:latin typeface="Imago" pitchFamily="2" charset="0"/>
                <a:ea typeface="+mn-ea"/>
                <a:cs typeface="+mn-cs"/>
              </a:rPr>
              <a:t>Changes to DNA lie behind all cases of cancer. Cancer develops as a result of mutations - called somatic mutations - that are acquired during a person's lifetime. Driver mutations, which occur in cancer genes, are a small subset of somatic mutations that drive the development of cancer.</a:t>
            </a:r>
          </a:p>
          <a:p>
            <a:pPr fontAlgn="base"/>
            <a:r>
              <a:rPr lang="en-US" sz="1200" b="1" i="1" kern="1200" dirty="0" smtClean="0">
                <a:solidFill>
                  <a:schemeClr val="tx1"/>
                </a:solidFill>
                <a:effectLst/>
                <a:latin typeface="Imago" pitchFamily="2" charset="0"/>
                <a:ea typeface="+mn-ea"/>
                <a:cs typeface="+mn-cs"/>
              </a:rPr>
              <a:t>"Breast cancer is the most common cancer in women,"</a:t>
            </a:r>
            <a:r>
              <a:rPr lang="en-US" sz="1200" b="0" i="0" kern="1200" dirty="0" smtClean="0">
                <a:solidFill>
                  <a:schemeClr val="tx1"/>
                </a:solidFill>
                <a:effectLst/>
                <a:latin typeface="Imago" pitchFamily="2" charset="0"/>
                <a:ea typeface="+mn-ea"/>
                <a:cs typeface="+mn-cs"/>
              </a:rPr>
              <a:t> explains Dr Patrick Tarpey, first author from the Wellcome Trust Sanger Institute. </a:t>
            </a:r>
            <a:r>
              <a:rPr lang="en-US" sz="1200" b="1" i="1" kern="1200" dirty="0" smtClean="0">
                <a:solidFill>
                  <a:schemeClr val="tx1"/>
                </a:solidFill>
                <a:effectLst/>
                <a:latin typeface="Imago" pitchFamily="2" charset="0"/>
                <a:ea typeface="+mn-ea"/>
                <a:cs typeface="+mn-cs"/>
              </a:rPr>
              <a:t>"To identify new cancer genes that lead to the development of breast cancer, we searched for driver mutations in over 21,000 genes, and found evidence for nine new cancer genes involved in the development of this cancer."</a:t>
            </a:r>
            <a:endParaRPr lang="en-US" sz="1200" b="0" i="0" kern="1200" dirty="0" smtClean="0">
              <a:solidFill>
                <a:schemeClr val="tx1"/>
              </a:solidFill>
              <a:effectLst/>
              <a:latin typeface="Imago" pitchFamily="2" charset="0"/>
              <a:ea typeface="+mn-ea"/>
              <a:cs typeface="+mn-cs"/>
            </a:endParaRPr>
          </a:p>
          <a:p>
            <a:pPr fontAlgn="base"/>
            <a:r>
              <a:rPr lang="en-US" sz="1200" b="0" i="0" kern="1200" dirty="0" smtClean="0">
                <a:solidFill>
                  <a:schemeClr val="tx1"/>
                </a:solidFill>
                <a:effectLst/>
                <a:latin typeface="Imago" pitchFamily="2" charset="0"/>
                <a:ea typeface="+mn-ea"/>
                <a:cs typeface="+mn-cs"/>
              </a:rPr>
              <a:t>These genome analyses provide a direct survey of the landscape of driver mutations in breast cancer. The team found driver mutations were present in at least 40 different cancer genes. Most individual cancers had different combinations of mutated cancer genes, demonstrating the substantial genetic diversity in breast cancer.</a:t>
            </a:r>
          </a:p>
          <a:p>
            <a:endParaRPr lang="en-US" sz="1200" b="0" i="0" kern="1200" dirty="0" smtClean="0">
              <a:solidFill>
                <a:schemeClr val="tx1"/>
              </a:solidFill>
              <a:effectLst/>
              <a:latin typeface="Imago" pitchFamily="2" charset="0"/>
              <a:ea typeface="+mn-ea"/>
              <a:cs typeface="+mn-cs"/>
            </a:endParaRPr>
          </a:p>
          <a:p>
            <a:pPr fontAlgn="base"/>
            <a:r>
              <a:rPr lang="en-US" sz="1200" b="1" i="1" kern="1200" dirty="0" smtClean="0">
                <a:solidFill>
                  <a:schemeClr val="tx1"/>
                </a:solidFill>
                <a:effectLst/>
                <a:latin typeface="Imago" pitchFamily="2" charset="0"/>
                <a:ea typeface="+mn-ea"/>
                <a:cs typeface="+mn-cs"/>
              </a:rPr>
              <a:t>"In 28 cases we found only a single driver, but the maximum number of driver mutations in an individual cancer was six,"</a:t>
            </a:r>
            <a:r>
              <a:rPr lang="en-US" sz="1200" b="0" i="0" kern="1200" dirty="0" smtClean="0">
                <a:solidFill>
                  <a:schemeClr val="tx1"/>
                </a:solidFill>
                <a:effectLst/>
                <a:latin typeface="Imago" pitchFamily="2" charset="0"/>
                <a:ea typeface="+mn-ea"/>
                <a:cs typeface="+mn-cs"/>
              </a:rPr>
              <a:t> says Professor Mike Stratton, lead author and Director of the Wellcome Trust Sanger Institute. </a:t>
            </a:r>
            <a:r>
              <a:rPr lang="en-US" sz="1200" b="1" i="1" kern="1200" dirty="0" smtClean="0">
                <a:solidFill>
                  <a:schemeClr val="tx1"/>
                </a:solidFill>
                <a:effectLst/>
                <a:latin typeface="Imago" pitchFamily="2" charset="0"/>
                <a:ea typeface="+mn-ea"/>
                <a:cs typeface="+mn-cs"/>
              </a:rPr>
              <a:t>"We found that breast cancer can be caused by more than 70 different combinations of mutations.</a:t>
            </a:r>
            <a:endParaRPr lang="en-US" sz="1200" b="0" i="0" kern="1200" dirty="0" smtClean="0">
              <a:solidFill>
                <a:schemeClr val="tx1"/>
              </a:solidFill>
              <a:effectLst/>
              <a:latin typeface="Imago" pitchFamily="2" charset="0"/>
              <a:ea typeface="+mn-ea"/>
              <a:cs typeface="+mn-cs"/>
            </a:endParaRPr>
          </a:p>
          <a:p>
            <a:pPr fontAlgn="base"/>
            <a:r>
              <a:rPr lang="en-US" sz="1200" b="1" i="1" kern="1200" dirty="0" smtClean="0">
                <a:solidFill>
                  <a:schemeClr val="tx1"/>
                </a:solidFill>
                <a:effectLst/>
                <a:latin typeface="Imago" pitchFamily="2" charset="0"/>
                <a:ea typeface="+mn-ea"/>
                <a:cs typeface="+mn-cs"/>
              </a:rPr>
              <a:t>"If we consider three breast cancers, each with four driver mutations: they might share none of those driver mutations - so each is a different genetic 'animal'. They are different cancers driven by different genes. We need to classify them as carefully as we can. This study is a step towards that goal."</a:t>
            </a:r>
          </a:p>
          <a:p>
            <a:pPr fontAlgn="base"/>
            <a:r>
              <a:rPr lang="en-US" sz="1200" b="1" i="1" kern="1200" dirty="0" smtClean="0">
                <a:solidFill>
                  <a:schemeClr val="tx1"/>
                </a:solidFill>
                <a:effectLst/>
                <a:latin typeface="Imago" pitchFamily="2" charset="0"/>
                <a:ea typeface="+mn-ea"/>
                <a:cs typeface="+mn-cs"/>
              </a:rPr>
              <a:t>"One of the most striking things about breast cancer is how it progresses differently in each patient and how each patient responds differently to therapy,"</a:t>
            </a:r>
            <a:r>
              <a:rPr lang="en-US" sz="1200" b="0" i="0" kern="1200" dirty="0" smtClean="0">
                <a:solidFill>
                  <a:schemeClr val="tx1"/>
                </a:solidFill>
                <a:effectLst/>
                <a:latin typeface="Imago" pitchFamily="2" charset="0"/>
                <a:ea typeface="+mn-ea"/>
                <a:cs typeface="+mn-cs"/>
              </a:rPr>
              <a:t> explains Dr Andy Futreal, until recently, Head of Cancer Genomics at the Wellcome Trust Sanger Institute and currently an Honorary Faculty Member at the Institute. </a:t>
            </a:r>
            <a:r>
              <a:rPr lang="en-US" sz="1200" b="1" i="1" kern="1200" dirty="0" smtClean="0">
                <a:solidFill>
                  <a:schemeClr val="tx1"/>
                </a:solidFill>
                <a:effectLst/>
                <a:latin typeface="Imago" pitchFamily="2" charset="0"/>
                <a:ea typeface="+mn-ea"/>
                <a:cs typeface="+mn-cs"/>
              </a:rPr>
              <a:t>"Our results can help us to understand these differences."</a:t>
            </a:r>
            <a:endParaRPr lang="en-US" sz="1200" b="0" i="0" kern="1200" dirty="0" smtClean="0">
              <a:solidFill>
                <a:schemeClr val="tx1"/>
              </a:solidFill>
              <a:effectLst/>
              <a:latin typeface="Imago" pitchFamily="2" charset="0"/>
              <a:ea typeface="+mn-ea"/>
              <a:cs typeface="+mn-cs"/>
            </a:endParaRPr>
          </a:p>
          <a:p>
            <a:pPr fontAlgn="base"/>
            <a:r>
              <a:rPr lang="en-US" sz="1200" b="0" i="0" kern="1200" dirty="0" smtClean="0">
                <a:solidFill>
                  <a:schemeClr val="tx1"/>
                </a:solidFill>
                <a:effectLst/>
                <a:latin typeface="Imago" pitchFamily="2" charset="0"/>
                <a:ea typeface="+mn-ea"/>
                <a:cs typeface="+mn-cs"/>
              </a:rPr>
              <a:t>Our genomes are scarred by decades of continual assault that leave mutations scattered though our DNA. This is the most comprehensive study thus far of mutations in breast cancers, discovering nine new mutated genes that cause breast cancer, and revealing the full diversity of the driving events that convert normal breast cells into breast cancers.</a:t>
            </a:r>
          </a:p>
          <a:p>
            <a:pPr fontAlgn="base"/>
            <a:r>
              <a:rPr lang="en-US" sz="1200" b="1" i="1" kern="1200" dirty="0" smtClean="0">
                <a:solidFill>
                  <a:schemeClr val="tx1"/>
                </a:solidFill>
                <a:effectLst/>
                <a:latin typeface="Imago" pitchFamily="2" charset="0"/>
                <a:ea typeface="+mn-ea"/>
                <a:cs typeface="+mn-cs"/>
              </a:rPr>
              <a:t>"The picture is certainly more complicated than we would have wanted, but as with many other things knowledge is our strongest weapon. These comprehensive insights reveal the faulty wiring of the cellular circuit board that causes cells to behave as cancers. Understanding our enemy at this level of detail will allow us to take more rational approaches to therapy, to understand why some cancers respond to drugs and others do not, and direct us to new vulnerabilities to be exploited in new treatments,"</a:t>
            </a:r>
            <a:r>
              <a:rPr lang="en-US" sz="1200" b="0" i="0" kern="1200" dirty="0" smtClean="0">
                <a:solidFill>
                  <a:schemeClr val="tx1"/>
                </a:solidFill>
                <a:effectLst/>
                <a:latin typeface="Imago" pitchFamily="2" charset="0"/>
                <a:ea typeface="+mn-ea"/>
                <a:cs typeface="+mn-cs"/>
              </a:rPr>
              <a:t> adds Professor Stratton.</a:t>
            </a:r>
          </a:p>
          <a:p>
            <a:endParaRPr lang="en-US" sz="1200" b="0" i="0" kern="1200" dirty="0" smtClean="0">
              <a:solidFill>
                <a:schemeClr val="tx1"/>
              </a:solidFill>
              <a:effectLst/>
              <a:latin typeface="Imago" pitchFamily="2" charset="0"/>
              <a:ea typeface="+mn-ea"/>
              <a:cs typeface="+mn-cs"/>
            </a:endParaRPr>
          </a:p>
          <a:p>
            <a:endParaRPr lang="en-US" dirty="0" smtClean="0"/>
          </a:p>
          <a:p>
            <a:endParaRPr lang="en-US" dirty="0"/>
          </a:p>
        </p:txBody>
      </p:sp>
    </p:spTree>
    <p:extLst>
      <p:ext uri="{BB962C8B-B14F-4D97-AF65-F5344CB8AC3E}">
        <p14:creationId xmlns:p14="http://schemas.microsoft.com/office/powerpoint/2010/main" val="190608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PNAS</a:t>
            </a:r>
            <a:r>
              <a:rPr lang="en-US" sz="1200" b="1" i="0" kern="1200" dirty="0" smtClean="0">
                <a:solidFill>
                  <a:schemeClr val="tx1"/>
                </a:solidFill>
                <a:effectLst/>
                <a:latin typeface="Imago" pitchFamily="2" charset="0"/>
                <a:ea typeface="+mn-ea"/>
                <a:cs typeface="+mn-cs"/>
              </a:rPr>
              <a:t> March 15, 2011 </a:t>
            </a:r>
            <a:r>
              <a:rPr lang="en-US" sz="1200" b="0" i="0" kern="1200" dirty="0" smtClean="0">
                <a:solidFill>
                  <a:schemeClr val="tx1"/>
                </a:solidFill>
                <a:effectLst/>
                <a:latin typeface="Imago" pitchFamily="2" charset="0"/>
                <a:ea typeface="+mn-ea"/>
                <a:cs typeface="+mn-cs"/>
              </a:rPr>
              <a:t>vol. 108 no. 11 </a:t>
            </a:r>
            <a:r>
              <a:rPr lang="en-US" sz="1200" b="1" i="0" kern="1200" dirty="0" smtClean="0">
                <a:solidFill>
                  <a:schemeClr val="tx1"/>
                </a:solidFill>
                <a:effectLst/>
                <a:latin typeface="Imago" pitchFamily="2" charset="0"/>
                <a:ea typeface="+mn-ea"/>
                <a:cs typeface="+mn-cs"/>
              </a:rPr>
              <a:t>4364-4369</a:t>
            </a:r>
            <a:endParaRPr lang="en-US" dirty="0" smtClean="0"/>
          </a:p>
          <a:p>
            <a:pPr marL="0" marR="0" indent="0" algn="l" defTabSz="915988"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Imago" pitchFamily="2" charset="0"/>
                <a:ea typeface="+mn-ea"/>
                <a:cs typeface="+mn-cs"/>
              </a:rPr>
              <a:t>Transcriptionally repressed genes become aberrantly methylated and distinguish tumors of different lineages in breast cancer</a:t>
            </a:r>
          </a:p>
          <a:p>
            <a:endParaRPr lang="en-US" dirty="0" smtClean="0"/>
          </a:p>
          <a:p>
            <a:r>
              <a:rPr lang="en-US" sz="1200" b="0" i="0" u="none" strike="noStrike" kern="1200" baseline="0" dirty="0" smtClean="0">
                <a:solidFill>
                  <a:schemeClr val="tx1"/>
                </a:solidFill>
                <a:latin typeface="Imago" pitchFamily="2" charset="0"/>
                <a:ea typeface="+mn-ea"/>
                <a:cs typeface="+mn-cs"/>
              </a:rPr>
              <a:t>Fig. S5. (A) Primary tumors show differential methylation of SRAM genes preferentially methylated in EPCAM+ve and −ve cell lines. The heat map shows the</a:t>
            </a:r>
          </a:p>
          <a:p>
            <a:r>
              <a:rPr lang="en-US" sz="1200" b="0" i="0" u="none" strike="noStrike" kern="1200" baseline="0" dirty="0" smtClean="0">
                <a:solidFill>
                  <a:schemeClr val="tx1"/>
                </a:solidFill>
                <a:latin typeface="Imago" pitchFamily="2" charset="0"/>
                <a:ea typeface="+mn-ea"/>
                <a:cs typeface="+mn-cs"/>
              </a:rPr>
              <a:t>methylation frequency of differentially methylated SRAM genes in 47 primary breast tumors. Only genes that are unmethylated in the normal breast are</a:t>
            </a:r>
          </a:p>
          <a:p>
            <a:r>
              <a:rPr lang="en-US" sz="1200" b="0" i="0" u="none" strike="noStrike" kern="1200" baseline="0" dirty="0" smtClean="0">
                <a:solidFill>
                  <a:schemeClr val="tx1"/>
                </a:solidFill>
                <a:latin typeface="Imago" pitchFamily="2" charset="0"/>
                <a:ea typeface="+mn-ea"/>
                <a:cs typeface="+mn-cs"/>
              </a:rPr>
              <a:t>shown. Genes and samples are ordered by their frequency of methylation. Multiple probes are shown for some genes. This is a larger version of Fig. 5A and</a:t>
            </a:r>
          </a:p>
          <a:p>
            <a:r>
              <a:rPr lang="en-US" sz="1200" b="0" i="0" u="none" strike="noStrike" kern="1200" baseline="0" dirty="0" smtClean="0">
                <a:solidFill>
                  <a:schemeClr val="tx1"/>
                </a:solidFill>
                <a:latin typeface="Imago" pitchFamily="2" charset="0"/>
                <a:ea typeface="+mn-ea"/>
                <a:cs typeface="+mn-cs"/>
              </a:rPr>
              <a:t>includes additional data. The sidebars indicate which probes are in CpG islands (as defined in Illingworth et al.; ref. 1) and the expression of each gene in</a:t>
            </a:r>
          </a:p>
          <a:p>
            <a:r>
              <a:rPr lang="en-US" sz="1200" b="0" i="0" u="none" strike="noStrike" kern="1200" baseline="0" dirty="0" smtClean="0">
                <a:solidFill>
                  <a:schemeClr val="tx1"/>
                </a:solidFill>
                <a:latin typeface="Imago" pitchFamily="2" charset="0"/>
                <a:ea typeface="+mn-ea"/>
                <a:cs typeface="+mn-cs"/>
              </a:rPr>
              <a:t>different cell types in the normal breast (2). Expression is shown as median z scores. Missing data are indicated in gray. Lum, luminal epithelial cells; Lum. Pro., luminal epithelial progenitors; Basal, basal myoepithelial cells; Stroma, stromal fraction.</a:t>
            </a:r>
          </a:p>
          <a:p>
            <a:endParaRPr lang="en-US" sz="1200" b="0" i="0" u="none" strike="noStrike" kern="1200" baseline="0" dirty="0" smtClean="0">
              <a:solidFill>
                <a:schemeClr val="tx1"/>
              </a:solidFill>
              <a:latin typeface="Imago" pitchFamily="2" charset="0"/>
              <a:ea typeface="+mn-ea"/>
              <a:cs typeface="+mn-cs"/>
            </a:endParaRPr>
          </a:p>
          <a:p>
            <a:endParaRPr lang="en-US" sz="1200" b="0" i="0" u="none" strike="noStrike" kern="1200" baseline="0" dirty="0" smtClean="0">
              <a:solidFill>
                <a:schemeClr val="tx1"/>
              </a:solidFill>
              <a:latin typeface="Imago" pitchFamily="2" charset="0"/>
              <a:ea typeface="+mn-ea"/>
              <a:cs typeface="+mn-cs"/>
            </a:endParaRPr>
          </a:p>
          <a:p>
            <a:r>
              <a:rPr lang="en-US" sz="1200" b="0" i="0" kern="1200" dirty="0" smtClean="0">
                <a:solidFill>
                  <a:schemeClr val="tx1"/>
                </a:solidFill>
                <a:effectLst/>
                <a:latin typeface="Imago" pitchFamily="2" charset="0"/>
                <a:ea typeface="+mn-ea"/>
                <a:cs typeface="+mn-cs"/>
              </a:rPr>
              <a:t>ChIP-Seq, also known as ChIP-Sequencing, is widely used to analyze protein interactions with DNA. It combines chromatin immunoprecipitation (ChIP) with massively parallel DNA sequencing to identify binding sites of DNA-associated proteins, and can be used to precisely map global binding sites for any protein of interest. ChIP sequencing offers higher resolution and more precise and abundant information in comparison with array-based ChIP-chip.</a:t>
            </a:r>
            <a:endParaRPr lang="en-US" dirty="0"/>
          </a:p>
        </p:txBody>
      </p:sp>
    </p:spTree>
    <p:extLst>
      <p:ext uri="{BB962C8B-B14F-4D97-AF65-F5344CB8AC3E}">
        <p14:creationId xmlns:p14="http://schemas.microsoft.com/office/powerpoint/2010/main" val="2181002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725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pPr eaLnBrk="1" hangingPunct="1"/>
            <a:endParaRPr lang="en-GB"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24</a:t>
            </a:fld>
            <a:endParaRPr lang="en-US"/>
          </a:p>
        </p:txBody>
      </p:sp>
    </p:spTree>
    <p:extLst>
      <p:ext uri="{BB962C8B-B14F-4D97-AF65-F5344CB8AC3E}">
        <p14:creationId xmlns:p14="http://schemas.microsoft.com/office/powerpoint/2010/main" val="1837695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29590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bwMode="auto">
          <a:xfrm>
            <a:off x="1181100" y="204788"/>
            <a:ext cx="3048000" cy="2286000"/>
          </a:xfrm>
          <a:noFill/>
          <a:ln>
            <a:solidFill>
              <a:srgbClr val="000000"/>
            </a:solidFill>
            <a:miter lim="800000"/>
            <a:headEnd/>
            <a:tailEnd/>
          </a:ln>
        </p:spPr>
      </p:sp>
      <p:sp>
        <p:nvSpPr>
          <p:cNvPr id="30722" name="Rectangle 3"/>
          <p:cNvSpPr>
            <a:spLocks noGrp="1" noChangeArrowheads="1"/>
          </p:cNvSpPr>
          <p:nvPr>
            <p:ph type="body" idx="1"/>
          </p:nvPr>
        </p:nvSpPr>
        <p:spPr bwMode="auto">
          <a:xfrm>
            <a:off x="935634" y="4416098"/>
            <a:ext cx="5139134" cy="4183995"/>
          </a:xfrm>
          <a:noFill/>
        </p:spPr>
        <p:txBody>
          <a:bodyPr wrap="square" lIns="93150" tIns="46576" rIns="93150" bIns="46576" numCol="1" anchor="t" anchorCtr="0" compatLnSpc="1">
            <a:prstTxWarp prst="textNoShape">
              <a:avLst/>
            </a:prstTxWarp>
          </a:bodyPr>
          <a:lstStyle/>
          <a:p>
            <a:pPr eaLnBrk="1" hangingPunct="1"/>
            <a:endParaRPr lang="en-US" dirty="0" smtClean="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prstClr val="black"/>
                </a:solidFill>
              </a:rPr>
              <a:pPr>
                <a:defRPr/>
              </a:pPr>
              <a:t>27</a:t>
            </a:fld>
            <a:endParaRPr lang="en-US" dirty="0">
              <a:solidFill>
                <a:prstClr val="black"/>
              </a:solidFill>
            </a:endParaRPr>
          </a:p>
        </p:txBody>
      </p:sp>
    </p:spTree>
    <p:extLst>
      <p:ext uri="{BB962C8B-B14F-4D97-AF65-F5344CB8AC3E}">
        <p14:creationId xmlns:p14="http://schemas.microsoft.com/office/powerpoint/2010/main" val="1194211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nSpc>
                <a:spcPct val="115000"/>
              </a:lnSpc>
              <a:spcBef>
                <a:spcPts val="0"/>
              </a:spcBef>
              <a:spcAft>
                <a:spcPts val="0"/>
              </a:spcAft>
            </a:pPr>
            <a:r>
              <a:rPr lang="en-US" sz="1400" b="1" dirty="0" smtClean="0">
                <a:solidFill>
                  <a:schemeClr val="tx1"/>
                </a:solidFill>
              </a:rPr>
              <a:t>Single Therapeutic Agent +</a:t>
            </a:r>
            <a:br>
              <a:rPr lang="en-US" sz="1400" b="1" dirty="0" smtClean="0">
                <a:solidFill>
                  <a:schemeClr val="tx1"/>
                </a:solidFill>
              </a:rPr>
            </a:br>
            <a:r>
              <a:rPr lang="en-US" sz="1400" b="1" dirty="0" smtClean="0">
                <a:solidFill>
                  <a:schemeClr val="tx1"/>
                </a:solidFill>
              </a:rPr>
              <a:t>Multiple Cancer Types or Subtypes</a:t>
            </a:r>
            <a:br>
              <a:rPr lang="en-US" sz="1400" b="1" dirty="0" smtClean="0">
                <a:solidFill>
                  <a:schemeClr val="tx1"/>
                </a:solidFill>
              </a:rPr>
            </a:br>
            <a:endParaRPr lang="en-US" sz="1400" b="1" dirty="0" smtClean="0">
              <a:solidFill>
                <a:schemeClr val="tx1"/>
              </a:solidFill>
            </a:endParaRPr>
          </a:p>
          <a:p>
            <a:pPr marL="171450" indent="-171450">
              <a:lnSpc>
                <a:spcPct val="115000"/>
              </a:lnSpc>
              <a:spcBef>
                <a:spcPts val="0"/>
              </a:spcBef>
              <a:spcAft>
                <a:spcPts val="0"/>
              </a:spcAft>
              <a:buClr>
                <a:srgbClr val="FFB441"/>
              </a:buClr>
              <a:buSzPct val="50000"/>
              <a:buFont typeface="Lucida Grande"/>
              <a:buChar char="▶"/>
            </a:pPr>
            <a:r>
              <a:rPr lang="en-US" dirty="0" smtClean="0">
                <a:solidFill>
                  <a:schemeClr val="tx1"/>
                </a:solidFill>
              </a:rPr>
              <a:t>Single agent targeting a </a:t>
            </a:r>
            <a:r>
              <a:rPr lang="en-US" b="1" i="1" dirty="0" smtClean="0">
                <a:solidFill>
                  <a:schemeClr val="tx1"/>
                </a:solidFill>
              </a:rPr>
              <a:t>specific genetic or molecular abnormality</a:t>
            </a:r>
            <a:r>
              <a:rPr lang="en-US" b="1" dirty="0" smtClean="0">
                <a:solidFill>
                  <a:schemeClr val="tx1"/>
                </a:solidFill>
              </a:rPr>
              <a:t> </a:t>
            </a:r>
            <a:r>
              <a:rPr lang="en-US" dirty="0" smtClean="0">
                <a:solidFill>
                  <a:schemeClr val="tx1"/>
                </a:solidFill>
              </a:rPr>
              <a:t>(i.e. </a:t>
            </a:r>
            <a:r>
              <a:rPr lang="en-US" i="1" dirty="0" smtClean="0">
                <a:solidFill>
                  <a:schemeClr val="tx1"/>
                </a:solidFill>
              </a:rPr>
              <a:t>BRAF</a:t>
            </a:r>
            <a:r>
              <a:rPr lang="en-US" dirty="0" smtClean="0">
                <a:solidFill>
                  <a:schemeClr val="tx1"/>
                </a:solidFill>
              </a:rPr>
              <a:t> V600E)</a:t>
            </a:r>
          </a:p>
          <a:p>
            <a:pPr marL="171450" indent="-171450">
              <a:lnSpc>
                <a:spcPct val="115000"/>
              </a:lnSpc>
              <a:spcBef>
                <a:spcPts val="0"/>
              </a:spcBef>
              <a:spcAft>
                <a:spcPts val="0"/>
              </a:spcAft>
              <a:buClr>
                <a:srgbClr val="FFB441"/>
              </a:buClr>
              <a:buSzPct val="50000"/>
              <a:buFont typeface="Lucida Grande"/>
              <a:buChar char="▶"/>
            </a:pPr>
            <a:r>
              <a:rPr lang="en-US" dirty="0" smtClean="0">
                <a:solidFill>
                  <a:schemeClr val="tx1"/>
                </a:solidFill>
              </a:rPr>
              <a:t>Single agent tested on different cancer types or subtypes</a:t>
            </a:r>
            <a:endParaRPr lang="en-US" dirty="0" smtClean="0">
              <a:solidFill>
                <a:schemeClr val="tx1"/>
              </a:solidFill>
              <a:latin typeface="Calibri"/>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3413780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nSpc>
                <a:spcPct val="115000"/>
              </a:lnSpc>
              <a:spcBef>
                <a:spcPts val="0"/>
              </a:spcBef>
              <a:spcAft>
                <a:spcPts val="0"/>
              </a:spcAft>
            </a:pPr>
            <a:r>
              <a:rPr lang="en-US" sz="1400" b="1" dirty="0" smtClean="0">
                <a:solidFill>
                  <a:schemeClr val="tx1"/>
                </a:solidFill>
              </a:rPr>
              <a:t>Single Therapeutic Agent +</a:t>
            </a:r>
            <a:br>
              <a:rPr lang="en-US" sz="1400" b="1" dirty="0" smtClean="0">
                <a:solidFill>
                  <a:schemeClr val="tx1"/>
                </a:solidFill>
              </a:rPr>
            </a:br>
            <a:r>
              <a:rPr lang="en-US" sz="1400" b="1" dirty="0" smtClean="0">
                <a:solidFill>
                  <a:schemeClr val="tx1"/>
                </a:solidFill>
              </a:rPr>
              <a:t>Multiple Cancer Types or Subtypes</a:t>
            </a:r>
            <a:br>
              <a:rPr lang="en-US" sz="1400" b="1" dirty="0" smtClean="0">
                <a:solidFill>
                  <a:schemeClr val="tx1"/>
                </a:solidFill>
              </a:rPr>
            </a:br>
            <a:endParaRPr lang="en-US" sz="1400" b="1" dirty="0" smtClean="0">
              <a:solidFill>
                <a:schemeClr val="tx1"/>
              </a:solidFill>
            </a:endParaRPr>
          </a:p>
          <a:p>
            <a:pPr marL="171450" indent="-171450">
              <a:lnSpc>
                <a:spcPct val="115000"/>
              </a:lnSpc>
              <a:spcBef>
                <a:spcPts val="0"/>
              </a:spcBef>
              <a:spcAft>
                <a:spcPts val="0"/>
              </a:spcAft>
              <a:buClr>
                <a:srgbClr val="FFB441"/>
              </a:buClr>
              <a:buSzPct val="50000"/>
              <a:buFont typeface="Lucida Grande"/>
              <a:buChar char="▶"/>
            </a:pPr>
            <a:r>
              <a:rPr lang="en-US" dirty="0" smtClean="0">
                <a:solidFill>
                  <a:schemeClr val="tx1"/>
                </a:solidFill>
              </a:rPr>
              <a:t>Single agent targeting a </a:t>
            </a:r>
            <a:r>
              <a:rPr lang="en-US" b="1" i="1" dirty="0" smtClean="0">
                <a:solidFill>
                  <a:schemeClr val="tx1"/>
                </a:solidFill>
              </a:rPr>
              <a:t>specific genetic or molecular abnormality</a:t>
            </a:r>
            <a:r>
              <a:rPr lang="en-US" b="1" dirty="0" smtClean="0">
                <a:solidFill>
                  <a:schemeClr val="tx1"/>
                </a:solidFill>
              </a:rPr>
              <a:t> </a:t>
            </a:r>
            <a:r>
              <a:rPr lang="en-US" dirty="0" smtClean="0">
                <a:solidFill>
                  <a:schemeClr val="tx1"/>
                </a:solidFill>
              </a:rPr>
              <a:t>(i.e. </a:t>
            </a:r>
            <a:r>
              <a:rPr lang="en-US" i="1" dirty="0" smtClean="0">
                <a:solidFill>
                  <a:schemeClr val="tx1"/>
                </a:solidFill>
              </a:rPr>
              <a:t>BRAF</a:t>
            </a:r>
            <a:r>
              <a:rPr lang="en-US" dirty="0" smtClean="0">
                <a:solidFill>
                  <a:schemeClr val="tx1"/>
                </a:solidFill>
              </a:rPr>
              <a:t> V600E)</a:t>
            </a:r>
          </a:p>
          <a:p>
            <a:pPr marL="171450" indent="-171450">
              <a:lnSpc>
                <a:spcPct val="115000"/>
              </a:lnSpc>
              <a:spcBef>
                <a:spcPts val="0"/>
              </a:spcBef>
              <a:spcAft>
                <a:spcPts val="0"/>
              </a:spcAft>
              <a:buClr>
                <a:srgbClr val="FFB441"/>
              </a:buClr>
              <a:buSzPct val="50000"/>
              <a:buFont typeface="Lucida Grande"/>
              <a:buChar char="▶"/>
            </a:pPr>
            <a:r>
              <a:rPr lang="en-US" dirty="0" smtClean="0">
                <a:solidFill>
                  <a:schemeClr val="tx1"/>
                </a:solidFill>
              </a:rPr>
              <a:t>Single agent tested on different cancer types or subtypes</a:t>
            </a:r>
            <a:endParaRPr lang="en-US" dirty="0" smtClean="0">
              <a:solidFill>
                <a:schemeClr val="tx1"/>
              </a:solidFill>
              <a:latin typeface="Calibri"/>
              <a:ea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4137801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AGP and </a:t>
            </a:r>
            <a:r>
              <a:rPr lang="en-US" dirty="0" err="1" smtClean="0"/>
              <a:t>Oncopanel</a:t>
            </a:r>
            <a:r>
              <a:rPr lang="en-US" dirty="0" smtClean="0"/>
              <a:t> strategy then feed into a</a:t>
            </a:r>
            <a:r>
              <a:rPr lang="en-US" baseline="0" dirty="0" smtClean="0"/>
              <a:t> collaborative ecosystem between leading cancer and research centers, pharma, biotech and CROs.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37</a:t>
            </a:fld>
            <a:endParaRPr lang="en-US"/>
          </a:p>
        </p:txBody>
      </p:sp>
    </p:spTree>
    <p:extLst>
      <p:ext uri="{BB962C8B-B14F-4D97-AF65-F5344CB8AC3E}">
        <p14:creationId xmlns:p14="http://schemas.microsoft.com/office/powerpoint/2010/main" val="13077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AGP and </a:t>
            </a:r>
            <a:r>
              <a:rPr lang="en-US" dirty="0" err="1" smtClean="0"/>
              <a:t>Oncopanel</a:t>
            </a:r>
            <a:r>
              <a:rPr lang="en-US" dirty="0" smtClean="0"/>
              <a:t> strategy then feed into a</a:t>
            </a:r>
            <a:r>
              <a:rPr lang="en-US" baseline="0" dirty="0" smtClean="0"/>
              <a:t> collaborative ecosystem between leading cancer and research centers, pharma, biotech and CROs.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38</a:t>
            </a:fld>
            <a:endParaRPr lang="en-US"/>
          </a:p>
        </p:txBody>
      </p:sp>
    </p:spTree>
    <p:extLst>
      <p:ext uri="{BB962C8B-B14F-4D97-AF65-F5344CB8AC3E}">
        <p14:creationId xmlns:p14="http://schemas.microsoft.com/office/powerpoint/2010/main" val="13077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1837695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6</a:t>
            </a:fld>
            <a:endParaRPr lang="en-US" dirty="0"/>
          </a:p>
        </p:txBody>
      </p:sp>
    </p:spTree>
    <p:extLst>
      <p:ext uri="{BB962C8B-B14F-4D97-AF65-F5344CB8AC3E}">
        <p14:creationId xmlns:p14="http://schemas.microsoft.com/office/powerpoint/2010/main" val="196828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7</a:t>
            </a:fld>
            <a:endParaRPr lang="en-US" dirty="0"/>
          </a:p>
        </p:txBody>
      </p:sp>
    </p:spTree>
    <p:extLst>
      <p:ext uri="{BB962C8B-B14F-4D97-AF65-F5344CB8AC3E}">
        <p14:creationId xmlns:p14="http://schemas.microsoft.com/office/powerpoint/2010/main" val="1968285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Translocations create “fusion</a:t>
            </a:r>
            <a:r>
              <a:rPr lang="en-US" baseline="0" dirty="0" smtClean="0"/>
              <a:t> genes”</a:t>
            </a:r>
          </a:p>
        </p:txBody>
      </p:sp>
    </p:spTree>
    <p:extLst>
      <p:ext uri="{BB962C8B-B14F-4D97-AF65-F5344CB8AC3E}">
        <p14:creationId xmlns:p14="http://schemas.microsoft.com/office/powerpoint/2010/main" val="61876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Translocations create “fusion</a:t>
            </a:r>
            <a:r>
              <a:rPr lang="en-US" baseline="0" dirty="0" smtClean="0"/>
              <a:t> genes”</a:t>
            </a:r>
          </a:p>
        </p:txBody>
      </p:sp>
    </p:spTree>
    <p:extLst>
      <p:ext uri="{BB962C8B-B14F-4D97-AF65-F5344CB8AC3E}">
        <p14:creationId xmlns:p14="http://schemas.microsoft.com/office/powerpoint/2010/main" val="618762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Translocations create “fusion</a:t>
            </a:r>
            <a:r>
              <a:rPr lang="en-US" baseline="0" dirty="0" smtClean="0"/>
              <a:t> genes”</a:t>
            </a:r>
          </a:p>
        </p:txBody>
      </p:sp>
    </p:spTree>
    <p:extLst>
      <p:ext uri="{BB962C8B-B14F-4D97-AF65-F5344CB8AC3E}">
        <p14:creationId xmlns:p14="http://schemas.microsoft.com/office/powerpoint/2010/main" val="618762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988" rtl="0" eaLnBrk="0" fontAlgn="base" latinLnBrk="0" hangingPunct="0">
              <a:lnSpc>
                <a:spcPct val="100000"/>
              </a:lnSpc>
              <a:spcBef>
                <a:spcPct val="30000"/>
              </a:spcBef>
              <a:spcAft>
                <a:spcPct val="0"/>
              </a:spcAft>
              <a:buClrTx/>
              <a:buSzTx/>
              <a:buFontTx/>
              <a:buNone/>
              <a:tabLst/>
              <a:defRPr/>
            </a:pPr>
            <a:r>
              <a:rPr kumimoji="0" lang="en-US" sz="1200" b="1" i="0" u="none" strike="noStrike" kern="1200" cap="none" spc="0" normalizeH="0" baseline="0" noProof="0" dirty="0" smtClean="0">
                <a:ln>
                  <a:noFill/>
                </a:ln>
                <a:solidFill>
                  <a:srgbClr val="000000"/>
                </a:solidFill>
                <a:effectLst/>
                <a:uLnTx/>
                <a:uFillTx/>
                <a:latin typeface="Imago" pitchFamily="2" charset="0"/>
                <a:ea typeface="+mn-ea"/>
                <a:cs typeface="+mn-cs"/>
              </a:rPr>
              <a:t>MCF-7 Breast Cancer Genome Analysis</a:t>
            </a:r>
          </a:p>
          <a:p>
            <a:pPr marL="0" marR="0" lvl="0" indent="0" algn="l" defTabSz="915988"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srgbClr val="000000"/>
              </a:solidFill>
              <a:effectLst/>
              <a:uLnTx/>
              <a:uFillTx/>
              <a:latin typeface="Imago" pitchFamily="2" charset="0"/>
              <a:ea typeface="+mn-ea"/>
              <a:cs typeface="+mn-cs"/>
            </a:endParaRPr>
          </a:p>
          <a:p>
            <a:pPr marL="0" marR="0" lvl="0" indent="0" algn="l" defTabSz="915988"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srgbClr val="000000"/>
                </a:solidFill>
                <a:effectLst/>
                <a:uLnTx/>
                <a:uFillTx/>
                <a:latin typeface="Imago" pitchFamily="2" charset="0"/>
                <a:ea typeface="+mn-ea"/>
                <a:cs typeface="+mn-cs"/>
              </a:rPr>
              <a:t>Circular visualization of the MCF-7 genome obtained using </a:t>
            </a:r>
            <a:r>
              <a:rPr kumimoji="0" lang="en-US" sz="1200" b="1" i="0" u="none" strike="noStrike" kern="1200" cap="none" spc="0" normalizeH="0" baseline="0" noProof="0" dirty="0" smtClean="0">
                <a:ln>
                  <a:noFill/>
                </a:ln>
                <a:solidFill>
                  <a:srgbClr val="000000"/>
                </a:solidFill>
                <a:effectLst/>
                <a:uLnTx/>
                <a:uFillTx/>
                <a:latin typeface="Imago" pitchFamily="2" charset="0"/>
                <a:ea typeface="+mn-ea"/>
                <a:cs typeface="+mn-cs"/>
                <a:hlinkClick r:id="rId3"/>
              </a:rPr>
              <a:t>Circos software</a:t>
            </a:r>
            <a:r>
              <a:rPr kumimoji="0" lang="en-US" sz="1200" b="0" i="0" u="none" strike="noStrike" kern="1200" cap="none" spc="0" normalizeH="0" baseline="0" noProof="0" dirty="0" smtClean="0">
                <a:ln>
                  <a:noFill/>
                </a:ln>
                <a:solidFill>
                  <a:srgbClr val="000000"/>
                </a:solidFill>
                <a:effectLst/>
                <a:uLnTx/>
                <a:uFillTx/>
                <a:latin typeface="Imago" pitchFamily="2" charset="0"/>
                <a:ea typeface="+mn-ea"/>
                <a:cs typeface="+mn-cs"/>
              </a:rPr>
              <a:t> courtesy of Dr. Martin Krzywinski. Chromosomes are individually colored with centromeres in white and Low Copy Repeat (LCR) regions in black. MCF-7 BAC array Comparative Genome Hybridization data (Jonsson et al. 2007) is plotted with gains is green and losses in red using log(2)ratio. The inner chromosome annotations depict 157 somatic MCF-7 breast tumor chromosomal rearrangements associated with LCRs (black) and breakpoints not associated with LCRs (green). Chromosomal rearrangements are depicted on each side of the MCF-7 breakpoints; intra-chromosomal rearrangements (blue) are located outside and inter-chromosomal rearrangements (red) are located in the center of the circle.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E2FECC4-DAC2-40AD-A553-8B55346ACC9D}" type="slidenum">
              <a:rPr lang="en-US" smtClean="0"/>
              <a:pPr>
                <a:defRPr/>
              </a:pPr>
              <a:t>12</a:t>
            </a:fld>
            <a:endParaRPr lang="en-US" dirty="0"/>
          </a:p>
        </p:txBody>
      </p:sp>
    </p:spTree>
    <p:extLst>
      <p:ext uri="{BB962C8B-B14F-4D97-AF65-F5344CB8AC3E}">
        <p14:creationId xmlns:p14="http://schemas.microsoft.com/office/powerpoint/2010/main" val="37384820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6.jp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198437"/>
            <a:ext cx="6576148" cy="5922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2014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2256865605"/>
      </p:ext>
    </p:extLst>
  </p:cSld>
  <p:clrMapOvr>
    <a:masterClrMapping/>
  </p:clrMapOvr>
  <p:transition spd="med">
    <p:wipe dir="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437950"/>
            <a:ext cx="8257241" cy="2036460"/>
          </a:xfrm>
        </p:spPr>
        <p:txBody>
          <a:bodyPr anchor="ctr"/>
          <a:lstStyle>
            <a:lvl1pPr algn="l">
              <a:defRPr sz="3200" b="0" baseline="0">
                <a:solidFill>
                  <a:srgbClr val="1A1818"/>
                </a:solidFill>
              </a:defRPr>
            </a:lvl1pPr>
          </a:lstStyle>
          <a:p>
            <a:r>
              <a:rPr lang="en-US" dirty="0" smtClean="0"/>
              <a:t>Click to edit section title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Tree>
    <p:extLst>
      <p:ext uri="{BB962C8B-B14F-4D97-AF65-F5344CB8AC3E}">
        <p14:creationId xmlns:p14="http://schemas.microsoft.com/office/powerpoint/2010/main" val="4058106707"/>
      </p:ext>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587553"/>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156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198437"/>
            <a:ext cx="6576148" cy="5922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707845635"/>
      </p:ext>
    </p:extLst>
  </p:cSld>
  <p:clrMapOvr>
    <a:masterClrMapping/>
  </p:clrMapOvr>
  <p:transition spd="med">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6"/>
            <a:ext cx="9144000" cy="6124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085879175"/>
      </p:ext>
    </p:extLst>
  </p:cSld>
  <p:clrMapOvr>
    <a:masterClrMapping/>
  </p:clrMapOvr>
  <p:transition spd="med">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1" y="2096"/>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2119708364"/>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934315899"/>
      </p:ext>
    </p:extLst>
  </p:cSld>
  <p:clrMapOvr>
    <a:masterClrMapping/>
  </p:clrMapOvr>
  <p:transition spd="med">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303906223"/>
      </p:ext>
    </p:extLst>
  </p:cSld>
  <p:clrMapOvr>
    <a:masterClrMapping/>
  </p:clrMapOvr>
  <p:transition spd="med">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0" y="2095"/>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383908572"/>
      </p:ext>
    </p:extLst>
  </p:cSld>
  <p:clrMapOvr>
    <a:masterClrMapping/>
  </p:clrMapOvr>
  <p:transition spd="med">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262399857"/>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6"/>
            <a:ext cx="9144000" cy="6124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2014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011065896"/>
      </p:ext>
    </p:extLst>
  </p:cSld>
  <p:clrMapOvr>
    <a:masterClrMapping/>
  </p:clrMapOvr>
  <p:transition spd="med">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2364171"/>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3541412533"/>
      </p:ext>
    </p:extLst>
  </p:cSld>
  <p:clrMapOvr>
    <a:masterClrMapping/>
  </p:clrMapOvr>
  <p:transition spd="med">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437950"/>
            <a:ext cx="8257241" cy="2036460"/>
          </a:xfrm>
        </p:spPr>
        <p:txBody>
          <a:bodyPr anchor="ctr"/>
          <a:lstStyle>
            <a:lvl1pPr algn="l">
              <a:defRPr sz="3200" b="0" baseline="0">
                <a:solidFill>
                  <a:srgbClr val="1A1818"/>
                </a:solidFill>
              </a:defRPr>
            </a:lvl1pPr>
          </a:lstStyle>
          <a:p>
            <a:r>
              <a:rPr lang="en-US" dirty="0" smtClean="0"/>
              <a:t>Click to edit section title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Tree>
    <p:extLst>
      <p:ext uri="{BB962C8B-B14F-4D97-AF65-F5344CB8AC3E}">
        <p14:creationId xmlns:p14="http://schemas.microsoft.com/office/powerpoint/2010/main" val="2646880048"/>
      </p:ext>
    </p:extLst>
  </p:cSld>
  <p:clrMapOvr>
    <a:masterClrMapping/>
  </p:clrMapOvr>
  <p:transition spd="med">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4348621"/>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9646551"/>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109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731845420"/>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A1818"/>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30673533"/>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198437"/>
            <a:ext cx="6576148" cy="5922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989917400"/>
      </p:ext>
    </p:extLst>
  </p:cSld>
  <p:clrMapOvr>
    <a:masterClrMapping/>
  </p:clrMapOvr>
  <p:transition spd="med">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6"/>
            <a:ext cx="9144000" cy="6124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1727840930"/>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1" y="2096"/>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2014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4113493940"/>
      </p:ext>
    </p:extLst>
  </p:cSld>
  <p:clrMapOvr>
    <a:masterClrMapping/>
  </p:clrMapOvr>
  <p:transition spd="med">
    <p:wipe dir="r"/>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1" y="2096"/>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2196398777"/>
      </p:ext>
    </p:extLst>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597434366"/>
      </p:ext>
    </p:extLst>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925605248"/>
      </p:ext>
    </p:extLst>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0" y="2095"/>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3224400186"/>
      </p:ext>
    </p:extLst>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443732769"/>
      </p:ext>
    </p:extLst>
  </p:cSld>
  <p:clrMapOvr>
    <a:masterClrMapping/>
  </p:clrMapOvr>
  <p:transition spd="med">
    <p:wipe dir="r"/>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1493091"/>
      </p:ext>
    </p:extLst>
  </p:cSld>
  <p:clrMapOvr>
    <a:masterClrMapping/>
  </p:clrMapOvr>
  <p:transition spd="med">
    <p:wipe dir="r"/>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715810308"/>
      </p:ext>
    </p:extLst>
  </p:cSld>
  <p:clrMapOvr>
    <a:masterClrMapping/>
  </p:clrMapOvr>
  <p:transition spd="med">
    <p:wipe dir="r"/>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437950"/>
            <a:ext cx="8257241" cy="2036460"/>
          </a:xfrm>
        </p:spPr>
        <p:txBody>
          <a:bodyPr anchor="ctr"/>
          <a:lstStyle>
            <a:lvl1pPr algn="l">
              <a:defRPr sz="3200" b="0" baseline="0">
                <a:solidFill>
                  <a:srgbClr val="1A1818"/>
                </a:solidFill>
              </a:defRPr>
            </a:lvl1pPr>
          </a:lstStyle>
          <a:p>
            <a:r>
              <a:rPr lang="en-US" dirty="0" smtClean="0"/>
              <a:t>Click to edit section title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Tree>
    <p:extLst>
      <p:ext uri="{BB962C8B-B14F-4D97-AF65-F5344CB8AC3E}">
        <p14:creationId xmlns:p14="http://schemas.microsoft.com/office/powerpoint/2010/main" val="904722829"/>
      </p:ext>
    </p:extLst>
  </p:cSld>
  <p:clrMapOvr>
    <a:masterClrMapping/>
  </p:clrMapOvr>
  <p:transition spd="med">
    <p:wipe dir="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5776502"/>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0312" y="1435608"/>
            <a:ext cx="3973512" cy="4546600"/>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21200" y="1435608"/>
            <a:ext cx="3975100" cy="4546600"/>
          </a:xfrm>
        </p:spPr>
        <p:txBody>
          <a:bodyPr/>
          <a:lstStyle>
            <a:lvl1pPr>
              <a:defRPr sz="1800"/>
            </a:lvl1pPr>
            <a:lvl2pPr>
              <a:defRPr sz="16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58845044"/>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2014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3138046728"/>
      </p:ext>
    </p:extLst>
  </p:cSld>
  <p:clrMapOvr>
    <a:masterClrMapping/>
  </p:clrMapOvr>
  <p:transition spd="med">
    <p:wipe dir="r"/>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780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Tree>
    <p:extLst>
      <p:ext uri="{BB962C8B-B14F-4D97-AF65-F5344CB8AC3E}">
        <p14:creationId xmlns:p14="http://schemas.microsoft.com/office/powerpoint/2010/main" val="991537900"/>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0FABA4-8465-4ECC-85DB-9E83359430D3}"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C493833-1C23-4B70-A41B-E91A4A625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7878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A1818"/>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60449015"/>
      </p:ext>
    </p:extLst>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198437"/>
            <a:ext cx="6576148" cy="5922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867873217"/>
      </p:ext>
    </p:extLst>
  </p:cSld>
  <p:clrMapOvr>
    <a:masterClrMapping/>
  </p:clrMapOvr>
  <p:transition spd="med">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176"/>
            <a:ext cx="9144000" cy="6124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solidFill>
                  <a:srgbClr val="1A1818"/>
                </a:solidFill>
              </a:defRPr>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solidFill>
                  <a:srgbClr val="1A1818"/>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4061946119"/>
      </p:ext>
    </p:extLst>
  </p:cSld>
  <p:clrMapOvr>
    <a:masterClrMapping/>
  </p:clrMapOvr>
  <p:transition spd="med">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3074"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1" y="2096"/>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2021177560"/>
      </p:ext>
    </p:extLst>
  </p:cSld>
  <p:clrMapOvr>
    <a:masterClrMapping/>
  </p:clrMapOvr>
  <p:transition spd="med">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062740768"/>
      </p:ext>
    </p:extLst>
  </p:cSld>
  <p:clrMapOvr>
    <a:masterClrMapping/>
  </p:clrMapOvr>
  <p:transition spd="med">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4089026074"/>
      </p:ext>
    </p:extLst>
  </p:cSld>
  <p:clrMapOvr>
    <a:masterClrMapping/>
  </p:clrMapOvr>
  <p:transition spd="med">
    <p:wipe dir="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0" y="2095"/>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583045881"/>
      </p:ext>
    </p:extLst>
  </p:cSld>
  <p:clrMapOvr>
    <a:masterClrMapping/>
  </p:clrMapOvr>
  <p:transition spd="med">
    <p:wipe dir="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2014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967473000"/>
      </p:ext>
    </p:extLst>
  </p:cSld>
  <p:clrMapOvr>
    <a:masterClrMapping/>
  </p:clrMapOvr>
  <p:transition spd="med">
    <p:wipe dir="r"/>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51136693"/>
      </p:ext>
    </p:extLst>
  </p:cSld>
  <p:clrMapOvr>
    <a:masterClrMapping/>
  </p:clrMapOvr>
  <p:transition spd="med">
    <p:wipe dir="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9095505"/>
      </p:ext>
    </p:extLst>
  </p:cSld>
  <p:clrMapOvr>
    <a:masterClrMapping/>
  </p:clrMapOvr>
  <p:transition spd="med">
    <p:wipe dir="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3044888141"/>
      </p:ext>
    </p:extLst>
  </p:cSld>
  <p:clrMapOvr>
    <a:masterClrMapping/>
  </p:clrMapOvr>
  <p:transition spd="med">
    <p:wipe dir="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437950"/>
            <a:ext cx="8257241" cy="2036460"/>
          </a:xfrm>
        </p:spPr>
        <p:txBody>
          <a:bodyPr anchor="ctr"/>
          <a:lstStyle>
            <a:lvl1pPr algn="l">
              <a:defRPr sz="3200" b="0" baseline="0">
                <a:solidFill>
                  <a:srgbClr val="1A1818"/>
                </a:solidFill>
              </a:defRPr>
            </a:lvl1pPr>
          </a:lstStyle>
          <a:p>
            <a:r>
              <a:rPr lang="en-US" dirty="0" smtClean="0"/>
              <a:t>Click to edit section title</a:t>
            </a:r>
            <a:endParaRPr lang="en-US" dirty="0"/>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Tree>
    <p:extLst>
      <p:ext uri="{BB962C8B-B14F-4D97-AF65-F5344CB8AC3E}">
        <p14:creationId xmlns:p14="http://schemas.microsoft.com/office/powerpoint/2010/main" val="3339696256"/>
      </p:ext>
    </p:extLst>
  </p:cSld>
  <p:clrMapOvr>
    <a:masterClrMapping/>
  </p:clrMapOvr>
  <p:transition spd="med">
    <p:wipe dir="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3582552"/>
      </p:ext>
    </p:extLst>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F0FABA4-8465-4ECC-85DB-9E83359430D3}" type="datetimeFigureOut">
              <a:rPr lang="en-US" smtClean="0">
                <a:solidFill>
                  <a:prstClr val="black">
                    <a:tint val="75000"/>
                  </a:prstClr>
                </a:solidFill>
              </a:rPr>
              <a:pPr/>
              <a:t>11/4/2014</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1C493833-1C23-4B70-A41B-E91A4A62581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35868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3900344297"/>
      </p:ext>
    </p:extLst>
  </p:cSld>
  <p:clrMapOvr>
    <a:masterClrMapping/>
  </p:clrMapOvr>
  <p:transition spd="med">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3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6921927"/>
      </p:ext>
    </p:extLst>
  </p:cSld>
  <p:clrMapOvr>
    <a:masterClrMapping/>
  </p:clrMapOvr>
  <p:transition spd="med">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cstate="print"/>
          <a:srcRect t="3333"/>
          <a:stretch/>
        </p:blipFill>
        <p:spPr>
          <a:xfrm>
            <a:off x="0" y="3263900"/>
            <a:ext cx="9144000" cy="3314700"/>
          </a:xfrm>
          <a:prstGeom prst="rect">
            <a:avLst/>
          </a:prstGeom>
        </p:spPr>
      </p:pic>
      <p:pic>
        <p:nvPicPr>
          <p:cNvPr id="1026" name="Picture 2" descr="\\ussd-file\depts\Commercial\Marketing\Marketing_Services\Graphics_Team\GraphicsStore\PowerPoint\^PPT templates\2013\support\Model_Redhair_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704"/>
          <a:stretch/>
        </p:blipFill>
        <p:spPr bwMode="auto">
          <a:xfrm>
            <a:off x="0" y="198437"/>
            <a:ext cx="6576148" cy="59229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4D4D4F"/>
                </a:solidFill>
              </a:rPr>
              <a:t>© 2013 Illumina, Inc. All rights reserved.</a:t>
            </a:r>
          </a:p>
          <a:p>
            <a:r>
              <a:rPr lang="en-US" sz="600" dirty="0" smtClean="0">
                <a:solidFill>
                  <a:srgbClr val="4D4D4F"/>
                </a:solidFill>
              </a:rPr>
              <a:t>Illumina, </a:t>
            </a:r>
            <a:r>
              <a:rPr lang="en-US" sz="600" dirty="0" err="1" smtClean="0">
                <a:solidFill>
                  <a:srgbClr val="4D4D4F"/>
                </a:solidFill>
              </a:rPr>
              <a:t>IlluminaDx</a:t>
            </a:r>
            <a:r>
              <a:rPr lang="en-US" sz="600" dirty="0" smtClean="0">
                <a:solidFill>
                  <a:srgbClr val="4D4D4F"/>
                </a:solidFill>
              </a:rPr>
              <a:t>, </a:t>
            </a:r>
            <a:r>
              <a:rPr lang="en-US" sz="600" dirty="0" err="1" smtClean="0">
                <a:solidFill>
                  <a:srgbClr val="4D4D4F"/>
                </a:solidFill>
              </a:rPr>
              <a:t>BaseSpace</a:t>
            </a:r>
            <a:r>
              <a:rPr lang="en-US" sz="600" dirty="0" smtClean="0">
                <a:solidFill>
                  <a:srgbClr val="4D4D4F"/>
                </a:solidFill>
              </a:rPr>
              <a:t>, </a:t>
            </a:r>
            <a:r>
              <a:rPr lang="en-US" sz="600" dirty="0" err="1" smtClean="0">
                <a:solidFill>
                  <a:srgbClr val="4D4D4F"/>
                </a:solidFill>
              </a:rPr>
              <a:t>BeadArray</a:t>
            </a:r>
            <a:r>
              <a:rPr lang="en-US" sz="600" dirty="0" smtClean="0">
                <a:solidFill>
                  <a:srgbClr val="4D4D4F"/>
                </a:solidFill>
              </a:rPr>
              <a:t>, </a:t>
            </a:r>
            <a:r>
              <a:rPr lang="en-US" sz="600" dirty="0" err="1" smtClean="0">
                <a:solidFill>
                  <a:srgbClr val="4D4D4F"/>
                </a:solidFill>
              </a:rPr>
              <a:t>BeadXpress</a:t>
            </a:r>
            <a:r>
              <a:rPr lang="en-US" sz="600" dirty="0" smtClean="0">
                <a:solidFill>
                  <a:srgbClr val="4D4D4F"/>
                </a:solidFill>
              </a:rPr>
              <a:t>, </a:t>
            </a:r>
            <a:r>
              <a:rPr lang="en-US" sz="600" dirty="0" err="1" smtClean="0">
                <a:solidFill>
                  <a:srgbClr val="4D4D4F"/>
                </a:solidFill>
              </a:rPr>
              <a:t>cBot</a:t>
            </a:r>
            <a:r>
              <a:rPr lang="en-US" sz="600" dirty="0" smtClean="0">
                <a:solidFill>
                  <a:srgbClr val="4D4D4F"/>
                </a:solidFill>
              </a:rPr>
              <a:t>, </a:t>
            </a:r>
            <a:r>
              <a:rPr lang="en-US" sz="600" dirty="0" err="1" smtClean="0">
                <a:solidFill>
                  <a:srgbClr val="4D4D4F"/>
                </a:solidFill>
              </a:rPr>
              <a:t>CSPro</a:t>
            </a:r>
            <a:r>
              <a:rPr lang="en-US" sz="600" dirty="0" smtClean="0">
                <a:solidFill>
                  <a:srgbClr val="4D4D4F"/>
                </a:solidFill>
              </a:rPr>
              <a:t>, DASL, </a:t>
            </a:r>
            <a:r>
              <a:rPr lang="en-US" sz="600" dirty="0" err="1" smtClean="0">
                <a:solidFill>
                  <a:srgbClr val="4D4D4F"/>
                </a:solidFill>
              </a:rPr>
              <a:t>DesignStudio</a:t>
            </a:r>
            <a:r>
              <a:rPr lang="en-US" sz="600" dirty="0" smtClean="0">
                <a:solidFill>
                  <a:srgbClr val="4D4D4F"/>
                </a:solidFill>
              </a:rPr>
              <a:t>, Eco, </a:t>
            </a:r>
            <a:r>
              <a:rPr lang="en-US" sz="600" dirty="0" err="1" smtClean="0">
                <a:solidFill>
                  <a:srgbClr val="4D4D4F"/>
                </a:solidFill>
              </a:rPr>
              <a:t>GAIIx</a:t>
            </a:r>
            <a:r>
              <a:rPr lang="en-US" sz="600" dirty="0" smtClean="0">
                <a:solidFill>
                  <a:srgbClr val="4D4D4F"/>
                </a:solidFill>
              </a:rPr>
              <a:t>, Genetic Energy, Genome Analyzer, </a:t>
            </a:r>
            <a:r>
              <a:rPr lang="en-US" sz="600" dirty="0" err="1" smtClean="0">
                <a:solidFill>
                  <a:srgbClr val="4D4D4F"/>
                </a:solidFill>
              </a:rPr>
              <a:t>GenomeStudio</a:t>
            </a:r>
            <a:r>
              <a:rPr lang="en-US" sz="600" dirty="0" smtClean="0">
                <a:solidFill>
                  <a:srgbClr val="4D4D4F"/>
                </a:solidFill>
              </a:rPr>
              <a:t>, </a:t>
            </a:r>
            <a:r>
              <a:rPr lang="en-US" sz="600" dirty="0" err="1" smtClean="0">
                <a:solidFill>
                  <a:srgbClr val="4D4D4F"/>
                </a:solidFill>
              </a:rPr>
              <a:t>GoldenGate</a:t>
            </a:r>
            <a:r>
              <a:rPr lang="en-US" sz="600" dirty="0" smtClean="0">
                <a:solidFill>
                  <a:srgbClr val="4D4D4F"/>
                </a:solidFill>
              </a:rPr>
              <a:t>, </a:t>
            </a:r>
            <a:r>
              <a:rPr lang="en-US" sz="600" dirty="0" err="1" smtClean="0">
                <a:solidFill>
                  <a:srgbClr val="4D4D4F"/>
                </a:solidFill>
              </a:rPr>
              <a:t>HiScan</a:t>
            </a:r>
            <a:r>
              <a:rPr lang="en-US" sz="600" dirty="0" smtClean="0">
                <a:solidFill>
                  <a:srgbClr val="4D4D4F"/>
                </a:solidFill>
              </a:rPr>
              <a:t>, </a:t>
            </a:r>
            <a:r>
              <a:rPr lang="en-US" sz="600" dirty="0" err="1" smtClean="0">
                <a:solidFill>
                  <a:srgbClr val="4D4D4F"/>
                </a:solidFill>
              </a:rPr>
              <a:t>HiSeq</a:t>
            </a:r>
            <a:r>
              <a:rPr lang="en-US" sz="600" dirty="0" smtClean="0">
                <a:solidFill>
                  <a:srgbClr val="4D4D4F"/>
                </a:solidFill>
              </a:rPr>
              <a:t>, </a:t>
            </a:r>
            <a:r>
              <a:rPr lang="en-US" sz="600" dirty="0" err="1" smtClean="0">
                <a:solidFill>
                  <a:srgbClr val="4D4D4F"/>
                </a:solidFill>
              </a:rPr>
              <a:t>Infinium</a:t>
            </a:r>
            <a:r>
              <a:rPr lang="en-US" sz="600" dirty="0" smtClean="0">
                <a:solidFill>
                  <a:srgbClr val="4D4D4F"/>
                </a:solidFill>
              </a:rPr>
              <a:t>, </a:t>
            </a:r>
            <a:r>
              <a:rPr lang="en-US" sz="600" dirty="0" err="1" smtClean="0">
                <a:solidFill>
                  <a:srgbClr val="4D4D4F"/>
                </a:solidFill>
              </a:rPr>
              <a:t>iSelect</a:t>
            </a:r>
            <a:r>
              <a:rPr lang="en-US" sz="600" dirty="0" smtClean="0">
                <a:solidFill>
                  <a:srgbClr val="4D4D4F"/>
                </a:solidFill>
              </a:rPr>
              <a:t>, </a:t>
            </a:r>
            <a:r>
              <a:rPr lang="en-US" sz="600" dirty="0" err="1" smtClean="0">
                <a:solidFill>
                  <a:srgbClr val="4D4D4F"/>
                </a:solidFill>
              </a:rPr>
              <a:t>MiSeq</a:t>
            </a:r>
            <a:r>
              <a:rPr lang="en-US" sz="600" dirty="0" smtClean="0">
                <a:solidFill>
                  <a:srgbClr val="4D4D4F"/>
                </a:solidFill>
              </a:rPr>
              <a:t>, </a:t>
            </a:r>
            <a:r>
              <a:rPr lang="en-US" sz="600" dirty="0" err="1" smtClean="0">
                <a:solidFill>
                  <a:srgbClr val="4D4D4F"/>
                </a:solidFill>
              </a:rPr>
              <a:t>Nextera</a:t>
            </a:r>
            <a:r>
              <a:rPr lang="en-US" sz="600" dirty="0" smtClean="0">
                <a:solidFill>
                  <a:srgbClr val="4D4D4F"/>
                </a:solidFill>
              </a:rPr>
              <a:t>, </a:t>
            </a:r>
            <a:r>
              <a:rPr lang="en-US" sz="600" dirty="0" err="1" smtClean="0">
                <a:solidFill>
                  <a:srgbClr val="4D4D4F"/>
                </a:solidFill>
              </a:rPr>
              <a:t>NuPCR</a:t>
            </a:r>
            <a:r>
              <a:rPr lang="en-US" sz="600" dirty="0" smtClean="0">
                <a:solidFill>
                  <a:srgbClr val="4D4D4F"/>
                </a:solidFill>
              </a:rPr>
              <a:t>, </a:t>
            </a:r>
            <a:r>
              <a:rPr lang="en-US" sz="600" dirty="0" err="1" smtClean="0">
                <a:solidFill>
                  <a:srgbClr val="4D4D4F"/>
                </a:solidFill>
              </a:rPr>
              <a:t>SeqMonitor</a:t>
            </a:r>
            <a:r>
              <a:rPr lang="en-US" sz="600" dirty="0" smtClean="0">
                <a:solidFill>
                  <a:srgbClr val="4D4D4F"/>
                </a:solidFill>
              </a:rPr>
              <a:t>, </a:t>
            </a:r>
            <a:r>
              <a:rPr lang="en-US" sz="600" dirty="0" err="1" smtClean="0">
                <a:solidFill>
                  <a:srgbClr val="4D4D4F"/>
                </a:solidFill>
              </a:rPr>
              <a:t>Solexa</a:t>
            </a:r>
            <a:r>
              <a:rPr lang="en-US" sz="600" dirty="0" smtClean="0">
                <a:solidFill>
                  <a:srgbClr val="4D4D4F"/>
                </a:solidFill>
              </a:rPr>
              <a:t>, </a:t>
            </a:r>
            <a:r>
              <a:rPr lang="en-US" sz="600" dirty="0" err="1" smtClean="0">
                <a:solidFill>
                  <a:srgbClr val="4D4D4F"/>
                </a:solidFill>
              </a:rPr>
              <a:t>TruSeq</a:t>
            </a:r>
            <a:r>
              <a:rPr lang="en-US" sz="600" dirty="0" smtClean="0">
                <a:solidFill>
                  <a:srgbClr val="4D4D4F"/>
                </a:solidFill>
              </a:rPr>
              <a:t>, </a:t>
            </a:r>
            <a:r>
              <a:rPr lang="en-US" sz="600" dirty="0" err="1" smtClean="0">
                <a:solidFill>
                  <a:srgbClr val="4D4D4F"/>
                </a:solidFill>
              </a:rPr>
              <a:t>TruSight</a:t>
            </a:r>
            <a:r>
              <a:rPr lang="en-US" sz="600" dirty="0" smtClean="0">
                <a:solidFill>
                  <a:srgbClr val="4D4D4F"/>
                </a:solidFill>
              </a:rPr>
              <a:t>, </a:t>
            </a:r>
            <a:r>
              <a:rPr lang="en-US" sz="600" dirty="0" err="1" smtClean="0">
                <a:solidFill>
                  <a:srgbClr val="4D4D4F"/>
                </a:solidFill>
              </a:rPr>
              <a:t>VeraCode</a:t>
            </a:r>
            <a:r>
              <a:rPr lang="en-US" sz="600" dirty="0" smtClean="0">
                <a:solidFill>
                  <a:srgbClr val="4D4D4F"/>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6324600" y="3309938"/>
            <a:ext cx="25082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4D4D4F"/>
                </a:solidFill>
                <a:cs typeface="Arial" charset="0"/>
              </a:rPr>
              <a:t> </a:t>
            </a:r>
            <a:r>
              <a:rPr lang="en-US" sz="1000" b="1"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3364033399"/>
      </p:ext>
    </p:extLst>
  </p:cSld>
  <p:clrMapOvr>
    <a:masterClrMapping/>
  </p:clrMapOvr>
  <p:transition spd="med">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02">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cstate="print"/>
          <a:srcRect t="3333"/>
          <a:stretch/>
        </p:blipFill>
        <p:spPr>
          <a:xfrm>
            <a:off x="0" y="3263900"/>
            <a:ext cx="9144000" cy="3314700"/>
          </a:xfrm>
          <a:prstGeom prst="rect">
            <a:avLst/>
          </a:prstGeom>
        </p:spPr>
      </p:pic>
      <p:pic>
        <p:nvPicPr>
          <p:cNvPr id="2050" name="Picture 2" descr="\\ussd-file\depts\Commercial\Marketing\Marketing_Services\Graphics_Team\GraphicsStore\PowerPoint\^PPT templates\2013\support\ClinicalG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76"/>
            <a:ext cx="9144000" cy="61245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4D4D4F"/>
                </a:solidFill>
              </a:rPr>
              <a:t>© 2013 Illumina, Inc. All rights reserved.</a:t>
            </a:r>
          </a:p>
          <a:p>
            <a:r>
              <a:rPr lang="en-US" sz="600" dirty="0" smtClean="0">
                <a:solidFill>
                  <a:srgbClr val="4D4D4F"/>
                </a:solidFill>
              </a:rPr>
              <a:t>Illumina, </a:t>
            </a:r>
            <a:r>
              <a:rPr lang="en-US" sz="600" dirty="0" err="1" smtClean="0">
                <a:solidFill>
                  <a:srgbClr val="4D4D4F"/>
                </a:solidFill>
              </a:rPr>
              <a:t>IlluminaDx</a:t>
            </a:r>
            <a:r>
              <a:rPr lang="en-US" sz="600" dirty="0" smtClean="0">
                <a:solidFill>
                  <a:srgbClr val="4D4D4F"/>
                </a:solidFill>
              </a:rPr>
              <a:t>, </a:t>
            </a:r>
            <a:r>
              <a:rPr lang="en-US" sz="600" dirty="0" err="1" smtClean="0">
                <a:solidFill>
                  <a:srgbClr val="4D4D4F"/>
                </a:solidFill>
              </a:rPr>
              <a:t>BaseSpace</a:t>
            </a:r>
            <a:r>
              <a:rPr lang="en-US" sz="600" dirty="0" smtClean="0">
                <a:solidFill>
                  <a:srgbClr val="4D4D4F"/>
                </a:solidFill>
              </a:rPr>
              <a:t>, </a:t>
            </a:r>
            <a:r>
              <a:rPr lang="en-US" sz="600" dirty="0" err="1" smtClean="0">
                <a:solidFill>
                  <a:srgbClr val="4D4D4F"/>
                </a:solidFill>
              </a:rPr>
              <a:t>BeadArray</a:t>
            </a:r>
            <a:r>
              <a:rPr lang="en-US" sz="600" dirty="0" smtClean="0">
                <a:solidFill>
                  <a:srgbClr val="4D4D4F"/>
                </a:solidFill>
              </a:rPr>
              <a:t>, </a:t>
            </a:r>
            <a:r>
              <a:rPr lang="en-US" sz="600" dirty="0" err="1" smtClean="0">
                <a:solidFill>
                  <a:srgbClr val="4D4D4F"/>
                </a:solidFill>
              </a:rPr>
              <a:t>BeadXpress</a:t>
            </a:r>
            <a:r>
              <a:rPr lang="en-US" sz="600" dirty="0" smtClean="0">
                <a:solidFill>
                  <a:srgbClr val="4D4D4F"/>
                </a:solidFill>
              </a:rPr>
              <a:t>, </a:t>
            </a:r>
            <a:r>
              <a:rPr lang="en-US" sz="600" dirty="0" err="1" smtClean="0">
                <a:solidFill>
                  <a:srgbClr val="4D4D4F"/>
                </a:solidFill>
              </a:rPr>
              <a:t>cBot</a:t>
            </a:r>
            <a:r>
              <a:rPr lang="en-US" sz="600" dirty="0" smtClean="0">
                <a:solidFill>
                  <a:srgbClr val="4D4D4F"/>
                </a:solidFill>
              </a:rPr>
              <a:t>, </a:t>
            </a:r>
            <a:r>
              <a:rPr lang="en-US" sz="600" dirty="0" err="1" smtClean="0">
                <a:solidFill>
                  <a:srgbClr val="4D4D4F"/>
                </a:solidFill>
              </a:rPr>
              <a:t>CSPro</a:t>
            </a:r>
            <a:r>
              <a:rPr lang="en-US" sz="600" dirty="0" smtClean="0">
                <a:solidFill>
                  <a:srgbClr val="4D4D4F"/>
                </a:solidFill>
              </a:rPr>
              <a:t>, DASL, </a:t>
            </a:r>
            <a:r>
              <a:rPr lang="en-US" sz="600" dirty="0" err="1" smtClean="0">
                <a:solidFill>
                  <a:srgbClr val="4D4D4F"/>
                </a:solidFill>
              </a:rPr>
              <a:t>DesignStudio</a:t>
            </a:r>
            <a:r>
              <a:rPr lang="en-US" sz="600" dirty="0" smtClean="0">
                <a:solidFill>
                  <a:srgbClr val="4D4D4F"/>
                </a:solidFill>
              </a:rPr>
              <a:t>, Eco, </a:t>
            </a:r>
            <a:r>
              <a:rPr lang="en-US" sz="600" dirty="0" err="1" smtClean="0">
                <a:solidFill>
                  <a:srgbClr val="4D4D4F"/>
                </a:solidFill>
              </a:rPr>
              <a:t>GAIIx</a:t>
            </a:r>
            <a:r>
              <a:rPr lang="en-US" sz="600" dirty="0" smtClean="0">
                <a:solidFill>
                  <a:srgbClr val="4D4D4F"/>
                </a:solidFill>
              </a:rPr>
              <a:t>, Genetic Energy, Genome Analyzer, </a:t>
            </a:r>
            <a:r>
              <a:rPr lang="en-US" sz="600" dirty="0" err="1" smtClean="0">
                <a:solidFill>
                  <a:srgbClr val="4D4D4F"/>
                </a:solidFill>
              </a:rPr>
              <a:t>GenomeStudio</a:t>
            </a:r>
            <a:r>
              <a:rPr lang="en-US" sz="600" dirty="0" smtClean="0">
                <a:solidFill>
                  <a:srgbClr val="4D4D4F"/>
                </a:solidFill>
              </a:rPr>
              <a:t>, </a:t>
            </a:r>
            <a:r>
              <a:rPr lang="en-US" sz="600" dirty="0" err="1" smtClean="0">
                <a:solidFill>
                  <a:srgbClr val="4D4D4F"/>
                </a:solidFill>
              </a:rPr>
              <a:t>GoldenGate</a:t>
            </a:r>
            <a:r>
              <a:rPr lang="en-US" sz="600" dirty="0" smtClean="0">
                <a:solidFill>
                  <a:srgbClr val="4D4D4F"/>
                </a:solidFill>
              </a:rPr>
              <a:t>, </a:t>
            </a:r>
            <a:r>
              <a:rPr lang="en-US" sz="600" dirty="0" err="1" smtClean="0">
                <a:solidFill>
                  <a:srgbClr val="4D4D4F"/>
                </a:solidFill>
              </a:rPr>
              <a:t>HiScan</a:t>
            </a:r>
            <a:r>
              <a:rPr lang="en-US" sz="600" dirty="0" smtClean="0">
                <a:solidFill>
                  <a:srgbClr val="4D4D4F"/>
                </a:solidFill>
              </a:rPr>
              <a:t>, </a:t>
            </a:r>
            <a:r>
              <a:rPr lang="en-US" sz="600" dirty="0" err="1" smtClean="0">
                <a:solidFill>
                  <a:srgbClr val="4D4D4F"/>
                </a:solidFill>
              </a:rPr>
              <a:t>HiSeq</a:t>
            </a:r>
            <a:r>
              <a:rPr lang="en-US" sz="600" dirty="0" smtClean="0">
                <a:solidFill>
                  <a:srgbClr val="4D4D4F"/>
                </a:solidFill>
              </a:rPr>
              <a:t>, </a:t>
            </a:r>
            <a:r>
              <a:rPr lang="en-US" sz="600" dirty="0" err="1" smtClean="0">
                <a:solidFill>
                  <a:srgbClr val="4D4D4F"/>
                </a:solidFill>
              </a:rPr>
              <a:t>Infinium</a:t>
            </a:r>
            <a:r>
              <a:rPr lang="en-US" sz="600" dirty="0" smtClean="0">
                <a:solidFill>
                  <a:srgbClr val="4D4D4F"/>
                </a:solidFill>
              </a:rPr>
              <a:t>, </a:t>
            </a:r>
            <a:r>
              <a:rPr lang="en-US" sz="600" dirty="0" err="1" smtClean="0">
                <a:solidFill>
                  <a:srgbClr val="4D4D4F"/>
                </a:solidFill>
              </a:rPr>
              <a:t>iSelect</a:t>
            </a:r>
            <a:r>
              <a:rPr lang="en-US" sz="600" dirty="0" smtClean="0">
                <a:solidFill>
                  <a:srgbClr val="4D4D4F"/>
                </a:solidFill>
              </a:rPr>
              <a:t>, </a:t>
            </a:r>
            <a:r>
              <a:rPr lang="en-US" sz="600" dirty="0" err="1" smtClean="0">
                <a:solidFill>
                  <a:srgbClr val="4D4D4F"/>
                </a:solidFill>
              </a:rPr>
              <a:t>MiSeq</a:t>
            </a:r>
            <a:r>
              <a:rPr lang="en-US" sz="600" dirty="0" smtClean="0">
                <a:solidFill>
                  <a:srgbClr val="4D4D4F"/>
                </a:solidFill>
              </a:rPr>
              <a:t>, </a:t>
            </a:r>
            <a:r>
              <a:rPr lang="en-US" sz="600" dirty="0" err="1" smtClean="0">
                <a:solidFill>
                  <a:srgbClr val="4D4D4F"/>
                </a:solidFill>
              </a:rPr>
              <a:t>Nextera</a:t>
            </a:r>
            <a:r>
              <a:rPr lang="en-US" sz="600" dirty="0" smtClean="0">
                <a:solidFill>
                  <a:srgbClr val="4D4D4F"/>
                </a:solidFill>
              </a:rPr>
              <a:t>, </a:t>
            </a:r>
            <a:r>
              <a:rPr lang="en-US" sz="600" dirty="0" err="1" smtClean="0">
                <a:solidFill>
                  <a:srgbClr val="4D4D4F"/>
                </a:solidFill>
              </a:rPr>
              <a:t>NuPCR</a:t>
            </a:r>
            <a:r>
              <a:rPr lang="en-US" sz="600" dirty="0" smtClean="0">
                <a:solidFill>
                  <a:srgbClr val="4D4D4F"/>
                </a:solidFill>
              </a:rPr>
              <a:t>, </a:t>
            </a:r>
            <a:r>
              <a:rPr lang="en-US" sz="600" dirty="0" err="1" smtClean="0">
                <a:solidFill>
                  <a:srgbClr val="4D4D4F"/>
                </a:solidFill>
              </a:rPr>
              <a:t>SeqMonitor</a:t>
            </a:r>
            <a:r>
              <a:rPr lang="en-US" sz="600" dirty="0" smtClean="0">
                <a:solidFill>
                  <a:srgbClr val="4D4D4F"/>
                </a:solidFill>
              </a:rPr>
              <a:t>, </a:t>
            </a:r>
            <a:r>
              <a:rPr lang="en-US" sz="600" dirty="0" err="1" smtClean="0">
                <a:solidFill>
                  <a:srgbClr val="4D4D4F"/>
                </a:solidFill>
              </a:rPr>
              <a:t>Solexa</a:t>
            </a:r>
            <a:r>
              <a:rPr lang="en-US" sz="600" dirty="0" smtClean="0">
                <a:solidFill>
                  <a:srgbClr val="4D4D4F"/>
                </a:solidFill>
              </a:rPr>
              <a:t>, </a:t>
            </a:r>
            <a:r>
              <a:rPr lang="en-US" sz="600" dirty="0" err="1" smtClean="0">
                <a:solidFill>
                  <a:srgbClr val="4D4D4F"/>
                </a:solidFill>
              </a:rPr>
              <a:t>TruSeq</a:t>
            </a:r>
            <a:r>
              <a:rPr lang="en-US" sz="600" dirty="0" smtClean="0">
                <a:solidFill>
                  <a:srgbClr val="4D4D4F"/>
                </a:solidFill>
              </a:rPr>
              <a:t>, </a:t>
            </a:r>
            <a:r>
              <a:rPr lang="en-US" sz="600" dirty="0" err="1" smtClean="0">
                <a:solidFill>
                  <a:srgbClr val="4D4D4F"/>
                </a:solidFill>
              </a:rPr>
              <a:t>TruSight</a:t>
            </a:r>
            <a:r>
              <a:rPr lang="en-US" sz="600" dirty="0" smtClean="0">
                <a:solidFill>
                  <a:srgbClr val="4D4D4F"/>
                </a:solidFill>
              </a:rPr>
              <a:t>, </a:t>
            </a:r>
            <a:r>
              <a:rPr lang="en-US" sz="600" dirty="0" err="1" smtClean="0">
                <a:solidFill>
                  <a:srgbClr val="4D4D4F"/>
                </a:solidFill>
              </a:rPr>
              <a:t>VeraCode</a:t>
            </a:r>
            <a:r>
              <a:rPr lang="en-US" sz="600" dirty="0" smtClean="0">
                <a:solidFill>
                  <a:srgbClr val="4D4D4F"/>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4D4D4F"/>
                </a:solidFill>
                <a:cs typeface="Arial" charset="0"/>
              </a:rPr>
              <a:t> </a:t>
            </a:r>
            <a:r>
              <a:rPr lang="en-US" sz="1000" b="1"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1584092797"/>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263900"/>
            <a:ext cx="9144000" cy="3314700"/>
          </a:xfrm>
          <a:prstGeom prst="rect">
            <a:avLst/>
          </a:prstGeom>
        </p:spPr>
      </p:pic>
      <p:pic>
        <p:nvPicPr>
          <p:cNvPr id="5122" name="Picture 2"/>
          <p:cNvPicPr>
            <a:picLocks noChangeAspect="1" noChangeArrowheads="1"/>
          </p:cNvPicPr>
          <p:nvPr userDrawn="1"/>
        </p:nvPicPr>
        <p:blipFill>
          <a:blip r:embed="rId3">
            <a:extLst>
              <a:ext uri="{28A0092B-C50C-407E-A947-70E740481C1C}">
                <a14:useLocalDpi xmlns:a14="http://schemas.microsoft.com/office/drawing/2010/main"/>
              </a:ext>
            </a:extLst>
          </a:blip>
          <a:stretch>
            <a:fillRect/>
          </a:stretch>
        </p:blipFill>
        <p:spPr bwMode="auto">
          <a:xfrm>
            <a:off x="0" y="2095"/>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extLst>
              <a:ext uri="{28A0092B-C50C-407E-A947-70E740481C1C}">
                <a14:useLocalDpi xmlns:a14="http://schemas.microsoft.com/office/drawing/2010/main"/>
              </a:ext>
            </a:extLst>
          </a:blip>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kern="1200" dirty="0" smtClean="0">
                <a:solidFill>
                  <a:schemeClr val="tx1"/>
                </a:solidFill>
                <a:latin typeface="Arial" charset="0"/>
                <a:ea typeface="+mn-ea"/>
                <a:cs typeface="+mn-cs"/>
              </a:rPr>
              <a:t>© 2014 Illumina, Inc. All rights reserved.</a:t>
            </a:r>
          </a:p>
          <a:p>
            <a:r>
              <a:rPr lang="en-US" sz="600" kern="1200" dirty="0" smtClean="0">
                <a:solidFill>
                  <a:schemeClr val="tx1"/>
                </a:solidFill>
                <a:latin typeface="Arial" charset="0"/>
                <a:ea typeface="+mn-ea"/>
                <a:cs typeface="+mn-cs"/>
              </a:rPr>
              <a:t>Illumina, </a:t>
            </a:r>
            <a:r>
              <a:rPr lang="en-US" sz="600" kern="1200" dirty="0" err="1" smtClean="0">
                <a:solidFill>
                  <a:schemeClr val="tx1"/>
                </a:solidFill>
                <a:latin typeface="Arial" charset="0"/>
                <a:ea typeface="+mn-ea"/>
                <a:cs typeface="+mn-cs"/>
              </a:rPr>
              <a:t>IlluminaDx</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BaseSpace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BeadArray</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BeadXpress</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cBot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CSPro</a:t>
            </a:r>
            <a:r>
              <a:rPr lang="en-US" sz="600" kern="1200" dirty="0" smtClean="0">
                <a:solidFill>
                  <a:schemeClr val="tx1"/>
                </a:solidFill>
                <a:latin typeface="Arial" charset="0"/>
                <a:ea typeface="+mn-ea"/>
                <a:cs typeface="+mn-cs"/>
              </a:rPr>
              <a:t>, DASL, </a:t>
            </a:r>
            <a:r>
              <a:rPr lang="en-US" sz="600" kern="1200" dirty="0" err="1" smtClean="0">
                <a:solidFill>
                  <a:schemeClr val="tx1"/>
                </a:solidFill>
                <a:latin typeface="Arial" charset="0"/>
                <a:ea typeface="+mn-ea"/>
                <a:cs typeface="+mn-cs"/>
              </a:rPr>
              <a:t>DesignStudio</a:t>
            </a:r>
            <a:r>
              <a:rPr lang="en-US" sz="600" kern="1200" dirty="0" smtClean="0">
                <a:solidFill>
                  <a:schemeClr val="tx1"/>
                </a:solidFill>
                <a:latin typeface="Arial" charset="0"/>
                <a:ea typeface="+mn-ea"/>
                <a:cs typeface="+mn-cs"/>
              </a:rPr>
              <a:t>, Eco, </a:t>
            </a:r>
            <a:r>
              <a:rPr lang="en-US" sz="600" kern="1200" dirty="0" err="1" smtClean="0">
                <a:solidFill>
                  <a:schemeClr val="tx1"/>
                </a:solidFill>
                <a:latin typeface="Arial" charset="0"/>
                <a:ea typeface="+mn-ea"/>
                <a:cs typeface="+mn-cs"/>
              </a:rPr>
              <a:t>GAIIx</a:t>
            </a:r>
            <a:r>
              <a:rPr lang="en-US" sz="600" kern="1200" dirty="0" smtClean="0">
                <a:solidFill>
                  <a:schemeClr val="tx1"/>
                </a:solidFill>
                <a:latin typeface="Arial" charset="0"/>
                <a:ea typeface="+mn-ea"/>
                <a:cs typeface="+mn-cs"/>
              </a:rPr>
              <a:t>, Genetic Energy, Genome Analyzer, </a:t>
            </a:r>
            <a:r>
              <a:rPr lang="en-US" sz="600" kern="1200" dirty="0" err="1" smtClean="0">
                <a:solidFill>
                  <a:schemeClr val="tx1"/>
                </a:solidFill>
                <a:latin typeface="Arial" charset="0"/>
                <a:ea typeface="+mn-ea"/>
                <a:cs typeface="+mn-cs"/>
              </a:rPr>
              <a:t>GenomeStudio</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GoldenGate</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HiScan</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HiSeq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Infinium</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iSelect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MiSeq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Nextera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NuPCR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SeqMonitor</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Solexa</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TruSeq</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TruSight</a:t>
            </a:r>
            <a:r>
              <a:rPr lang="en-US" sz="600" kern="1200" dirty="0" smtClean="0">
                <a:solidFill>
                  <a:schemeClr val="tx1"/>
                </a:solidFill>
                <a:latin typeface="Arial" charset="0"/>
                <a:ea typeface="+mn-ea"/>
                <a:cs typeface="+mn-cs"/>
              </a:rPr>
              <a:t>, </a:t>
            </a:r>
            <a:r>
              <a:rPr lang="en-US" sz="600" kern="1200" dirty="0" err="1" smtClean="0">
                <a:solidFill>
                  <a:schemeClr val="tx1"/>
                </a:solidFill>
                <a:latin typeface="Arial" charset="0"/>
                <a:ea typeface="+mn-ea"/>
                <a:cs typeface="+mn-cs"/>
              </a:rPr>
              <a:t>VeraCode</a:t>
            </a:r>
            <a:r>
              <a:rPr lang="en-US" sz="600" kern="1200" dirty="0" smtClean="0">
                <a:solidFill>
                  <a:schemeClr val="tx1"/>
                </a:solidFill>
                <a:latin typeface="Arial" charset="0"/>
                <a:ea typeface="+mn-ea"/>
                <a:cs typeface="+mn-cs"/>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Tree>
    <p:extLst>
      <p:ext uri="{BB962C8B-B14F-4D97-AF65-F5344CB8AC3E}">
        <p14:creationId xmlns:p14="http://schemas.microsoft.com/office/powerpoint/2010/main" val="1488593229"/>
      </p:ext>
    </p:extLst>
  </p:cSld>
  <p:clrMapOvr>
    <a:masterClrMapping/>
  </p:clrMapOvr>
  <p:transition spd="med">
    <p:wipe dir="r"/>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03">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cstate="print"/>
          <a:srcRect t="3333"/>
          <a:stretch/>
        </p:blipFill>
        <p:spPr>
          <a:xfrm>
            <a:off x="0" y="3263900"/>
            <a:ext cx="9144000" cy="3314700"/>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 y="2096"/>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4D4D4F"/>
                </a:solidFill>
              </a:rPr>
              <a:t>© 2013 Illumina, Inc. All rights reserved.</a:t>
            </a:r>
          </a:p>
          <a:p>
            <a:r>
              <a:rPr lang="en-US" sz="600" dirty="0" smtClean="0">
                <a:solidFill>
                  <a:srgbClr val="4D4D4F"/>
                </a:solidFill>
              </a:rPr>
              <a:t>Illumina, </a:t>
            </a:r>
            <a:r>
              <a:rPr lang="en-US" sz="600" dirty="0" err="1" smtClean="0">
                <a:solidFill>
                  <a:srgbClr val="4D4D4F"/>
                </a:solidFill>
              </a:rPr>
              <a:t>IlluminaDx</a:t>
            </a:r>
            <a:r>
              <a:rPr lang="en-US" sz="600" dirty="0" smtClean="0">
                <a:solidFill>
                  <a:srgbClr val="4D4D4F"/>
                </a:solidFill>
              </a:rPr>
              <a:t>, </a:t>
            </a:r>
            <a:r>
              <a:rPr lang="en-US" sz="600" dirty="0" err="1" smtClean="0">
                <a:solidFill>
                  <a:srgbClr val="4D4D4F"/>
                </a:solidFill>
              </a:rPr>
              <a:t>BaseSpace</a:t>
            </a:r>
            <a:r>
              <a:rPr lang="en-US" sz="600" dirty="0" smtClean="0">
                <a:solidFill>
                  <a:srgbClr val="4D4D4F"/>
                </a:solidFill>
              </a:rPr>
              <a:t>, </a:t>
            </a:r>
            <a:r>
              <a:rPr lang="en-US" sz="600" dirty="0" err="1" smtClean="0">
                <a:solidFill>
                  <a:srgbClr val="4D4D4F"/>
                </a:solidFill>
              </a:rPr>
              <a:t>BeadArray</a:t>
            </a:r>
            <a:r>
              <a:rPr lang="en-US" sz="600" dirty="0" smtClean="0">
                <a:solidFill>
                  <a:srgbClr val="4D4D4F"/>
                </a:solidFill>
              </a:rPr>
              <a:t>, </a:t>
            </a:r>
            <a:r>
              <a:rPr lang="en-US" sz="600" dirty="0" err="1" smtClean="0">
                <a:solidFill>
                  <a:srgbClr val="4D4D4F"/>
                </a:solidFill>
              </a:rPr>
              <a:t>BeadXpress</a:t>
            </a:r>
            <a:r>
              <a:rPr lang="en-US" sz="600" dirty="0" smtClean="0">
                <a:solidFill>
                  <a:srgbClr val="4D4D4F"/>
                </a:solidFill>
              </a:rPr>
              <a:t>, </a:t>
            </a:r>
            <a:r>
              <a:rPr lang="en-US" sz="600" dirty="0" err="1" smtClean="0">
                <a:solidFill>
                  <a:srgbClr val="4D4D4F"/>
                </a:solidFill>
              </a:rPr>
              <a:t>cBot</a:t>
            </a:r>
            <a:r>
              <a:rPr lang="en-US" sz="600" dirty="0" smtClean="0">
                <a:solidFill>
                  <a:srgbClr val="4D4D4F"/>
                </a:solidFill>
              </a:rPr>
              <a:t>, </a:t>
            </a:r>
            <a:r>
              <a:rPr lang="en-US" sz="600" dirty="0" err="1" smtClean="0">
                <a:solidFill>
                  <a:srgbClr val="4D4D4F"/>
                </a:solidFill>
              </a:rPr>
              <a:t>CSPro</a:t>
            </a:r>
            <a:r>
              <a:rPr lang="en-US" sz="600" dirty="0" smtClean="0">
                <a:solidFill>
                  <a:srgbClr val="4D4D4F"/>
                </a:solidFill>
              </a:rPr>
              <a:t>, DASL, </a:t>
            </a:r>
            <a:r>
              <a:rPr lang="en-US" sz="600" dirty="0" err="1" smtClean="0">
                <a:solidFill>
                  <a:srgbClr val="4D4D4F"/>
                </a:solidFill>
              </a:rPr>
              <a:t>DesignStudio</a:t>
            </a:r>
            <a:r>
              <a:rPr lang="en-US" sz="600" dirty="0" smtClean="0">
                <a:solidFill>
                  <a:srgbClr val="4D4D4F"/>
                </a:solidFill>
              </a:rPr>
              <a:t>, Eco, </a:t>
            </a:r>
            <a:r>
              <a:rPr lang="en-US" sz="600" dirty="0" err="1" smtClean="0">
                <a:solidFill>
                  <a:srgbClr val="4D4D4F"/>
                </a:solidFill>
              </a:rPr>
              <a:t>GAIIx</a:t>
            </a:r>
            <a:r>
              <a:rPr lang="en-US" sz="600" dirty="0" smtClean="0">
                <a:solidFill>
                  <a:srgbClr val="4D4D4F"/>
                </a:solidFill>
              </a:rPr>
              <a:t>, Genetic Energy, Genome Analyzer, </a:t>
            </a:r>
            <a:r>
              <a:rPr lang="en-US" sz="600" dirty="0" err="1" smtClean="0">
                <a:solidFill>
                  <a:srgbClr val="4D4D4F"/>
                </a:solidFill>
              </a:rPr>
              <a:t>GenomeStudio</a:t>
            </a:r>
            <a:r>
              <a:rPr lang="en-US" sz="600" dirty="0" smtClean="0">
                <a:solidFill>
                  <a:srgbClr val="4D4D4F"/>
                </a:solidFill>
              </a:rPr>
              <a:t>, </a:t>
            </a:r>
            <a:r>
              <a:rPr lang="en-US" sz="600" dirty="0" err="1" smtClean="0">
                <a:solidFill>
                  <a:srgbClr val="4D4D4F"/>
                </a:solidFill>
              </a:rPr>
              <a:t>GoldenGate</a:t>
            </a:r>
            <a:r>
              <a:rPr lang="en-US" sz="600" dirty="0" smtClean="0">
                <a:solidFill>
                  <a:srgbClr val="4D4D4F"/>
                </a:solidFill>
              </a:rPr>
              <a:t>, </a:t>
            </a:r>
            <a:r>
              <a:rPr lang="en-US" sz="600" dirty="0" err="1" smtClean="0">
                <a:solidFill>
                  <a:srgbClr val="4D4D4F"/>
                </a:solidFill>
              </a:rPr>
              <a:t>HiScan</a:t>
            </a:r>
            <a:r>
              <a:rPr lang="en-US" sz="600" dirty="0" smtClean="0">
                <a:solidFill>
                  <a:srgbClr val="4D4D4F"/>
                </a:solidFill>
              </a:rPr>
              <a:t>, </a:t>
            </a:r>
            <a:r>
              <a:rPr lang="en-US" sz="600" dirty="0" err="1" smtClean="0">
                <a:solidFill>
                  <a:srgbClr val="4D4D4F"/>
                </a:solidFill>
              </a:rPr>
              <a:t>HiSeq</a:t>
            </a:r>
            <a:r>
              <a:rPr lang="en-US" sz="600" dirty="0" smtClean="0">
                <a:solidFill>
                  <a:srgbClr val="4D4D4F"/>
                </a:solidFill>
              </a:rPr>
              <a:t>, </a:t>
            </a:r>
            <a:r>
              <a:rPr lang="en-US" sz="600" dirty="0" err="1" smtClean="0">
                <a:solidFill>
                  <a:srgbClr val="4D4D4F"/>
                </a:solidFill>
              </a:rPr>
              <a:t>Infinium</a:t>
            </a:r>
            <a:r>
              <a:rPr lang="en-US" sz="600" dirty="0" smtClean="0">
                <a:solidFill>
                  <a:srgbClr val="4D4D4F"/>
                </a:solidFill>
              </a:rPr>
              <a:t>, </a:t>
            </a:r>
            <a:r>
              <a:rPr lang="en-US" sz="600" dirty="0" err="1" smtClean="0">
                <a:solidFill>
                  <a:srgbClr val="4D4D4F"/>
                </a:solidFill>
              </a:rPr>
              <a:t>iSelect</a:t>
            </a:r>
            <a:r>
              <a:rPr lang="en-US" sz="600" dirty="0" smtClean="0">
                <a:solidFill>
                  <a:srgbClr val="4D4D4F"/>
                </a:solidFill>
              </a:rPr>
              <a:t>, </a:t>
            </a:r>
            <a:r>
              <a:rPr lang="en-US" sz="600" dirty="0" err="1" smtClean="0">
                <a:solidFill>
                  <a:srgbClr val="4D4D4F"/>
                </a:solidFill>
              </a:rPr>
              <a:t>MiSeq</a:t>
            </a:r>
            <a:r>
              <a:rPr lang="en-US" sz="600" dirty="0" smtClean="0">
                <a:solidFill>
                  <a:srgbClr val="4D4D4F"/>
                </a:solidFill>
              </a:rPr>
              <a:t>, </a:t>
            </a:r>
            <a:r>
              <a:rPr lang="en-US" sz="600" dirty="0" err="1" smtClean="0">
                <a:solidFill>
                  <a:srgbClr val="4D4D4F"/>
                </a:solidFill>
              </a:rPr>
              <a:t>Nextera</a:t>
            </a:r>
            <a:r>
              <a:rPr lang="en-US" sz="600" dirty="0" smtClean="0">
                <a:solidFill>
                  <a:srgbClr val="4D4D4F"/>
                </a:solidFill>
              </a:rPr>
              <a:t>, </a:t>
            </a:r>
            <a:r>
              <a:rPr lang="en-US" sz="600" dirty="0" err="1" smtClean="0">
                <a:solidFill>
                  <a:srgbClr val="4D4D4F"/>
                </a:solidFill>
              </a:rPr>
              <a:t>NuPCR</a:t>
            </a:r>
            <a:r>
              <a:rPr lang="en-US" sz="600" dirty="0" smtClean="0">
                <a:solidFill>
                  <a:srgbClr val="4D4D4F"/>
                </a:solidFill>
              </a:rPr>
              <a:t>, </a:t>
            </a:r>
            <a:r>
              <a:rPr lang="en-US" sz="600" dirty="0" err="1" smtClean="0">
                <a:solidFill>
                  <a:srgbClr val="4D4D4F"/>
                </a:solidFill>
              </a:rPr>
              <a:t>SeqMonitor</a:t>
            </a:r>
            <a:r>
              <a:rPr lang="en-US" sz="600" dirty="0" smtClean="0">
                <a:solidFill>
                  <a:srgbClr val="4D4D4F"/>
                </a:solidFill>
              </a:rPr>
              <a:t>, </a:t>
            </a:r>
            <a:r>
              <a:rPr lang="en-US" sz="600" dirty="0" err="1" smtClean="0">
                <a:solidFill>
                  <a:srgbClr val="4D4D4F"/>
                </a:solidFill>
              </a:rPr>
              <a:t>Solexa</a:t>
            </a:r>
            <a:r>
              <a:rPr lang="en-US" sz="600" dirty="0" smtClean="0">
                <a:solidFill>
                  <a:srgbClr val="4D4D4F"/>
                </a:solidFill>
              </a:rPr>
              <a:t>, </a:t>
            </a:r>
            <a:r>
              <a:rPr lang="en-US" sz="600" dirty="0" err="1" smtClean="0">
                <a:solidFill>
                  <a:srgbClr val="4D4D4F"/>
                </a:solidFill>
              </a:rPr>
              <a:t>TruSeq</a:t>
            </a:r>
            <a:r>
              <a:rPr lang="en-US" sz="600" dirty="0" smtClean="0">
                <a:solidFill>
                  <a:srgbClr val="4D4D4F"/>
                </a:solidFill>
              </a:rPr>
              <a:t>, </a:t>
            </a:r>
            <a:r>
              <a:rPr lang="en-US" sz="600" dirty="0" err="1" smtClean="0">
                <a:solidFill>
                  <a:srgbClr val="4D4D4F"/>
                </a:solidFill>
              </a:rPr>
              <a:t>TruSight</a:t>
            </a:r>
            <a:r>
              <a:rPr lang="en-US" sz="600" dirty="0" smtClean="0">
                <a:solidFill>
                  <a:srgbClr val="4D4D4F"/>
                </a:solidFill>
              </a:rPr>
              <a:t>, </a:t>
            </a:r>
            <a:r>
              <a:rPr lang="en-US" sz="600" dirty="0" err="1" smtClean="0">
                <a:solidFill>
                  <a:srgbClr val="4D4D4F"/>
                </a:solidFill>
              </a:rPr>
              <a:t>VeraCode</a:t>
            </a:r>
            <a:r>
              <a:rPr lang="en-US" sz="600" dirty="0" smtClean="0">
                <a:solidFill>
                  <a:srgbClr val="4D4D4F"/>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4D4D4F"/>
                </a:solidFill>
                <a:cs typeface="Arial" charset="0"/>
              </a:rPr>
              <a:t> </a:t>
            </a:r>
            <a:r>
              <a:rPr lang="en-US" sz="1000" b="1"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4188306865"/>
      </p:ext>
    </p:extLst>
  </p:cSld>
  <p:clrMapOvr>
    <a:masterClrMapping/>
  </p:clrMapOvr>
  <p:transition spd="med">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04">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cstate="print"/>
          <a:srcRect t="3333"/>
          <a:stretch/>
        </p:blipFill>
        <p:spPr>
          <a:xfrm>
            <a:off x="0" y="3263900"/>
            <a:ext cx="9144000" cy="3314700"/>
          </a:xfrm>
          <a:prstGeom prst="rect">
            <a:avLst/>
          </a:prstGeom>
        </p:spPr>
      </p:pic>
      <p:pic>
        <p:nvPicPr>
          <p:cNvPr id="4098" name="Picture 2" descr="\\ussd-file\depts\Commercial\Marketing\Marketing_Services\Graphics_Team\GraphicsStore\PowerPoint\^PPT templates\2013\support\Model_MaleYoung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4D4D4F"/>
                </a:solidFill>
              </a:rPr>
              <a:t>© 2013 Illumina, Inc. All rights reserved.</a:t>
            </a:r>
          </a:p>
          <a:p>
            <a:r>
              <a:rPr lang="en-US" sz="600" dirty="0" smtClean="0">
                <a:solidFill>
                  <a:srgbClr val="4D4D4F"/>
                </a:solidFill>
              </a:rPr>
              <a:t>Illumina, </a:t>
            </a:r>
            <a:r>
              <a:rPr lang="en-US" sz="600" dirty="0" err="1" smtClean="0">
                <a:solidFill>
                  <a:srgbClr val="4D4D4F"/>
                </a:solidFill>
              </a:rPr>
              <a:t>IlluminaDx</a:t>
            </a:r>
            <a:r>
              <a:rPr lang="en-US" sz="600" dirty="0" smtClean="0">
                <a:solidFill>
                  <a:srgbClr val="4D4D4F"/>
                </a:solidFill>
              </a:rPr>
              <a:t>, </a:t>
            </a:r>
            <a:r>
              <a:rPr lang="en-US" sz="600" dirty="0" err="1" smtClean="0">
                <a:solidFill>
                  <a:srgbClr val="4D4D4F"/>
                </a:solidFill>
              </a:rPr>
              <a:t>BaseSpace</a:t>
            </a:r>
            <a:r>
              <a:rPr lang="en-US" sz="600" dirty="0" smtClean="0">
                <a:solidFill>
                  <a:srgbClr val="4D4D4F"/>
                </a:solidFill>
              </a:rPr>
              <a:t>, </a:t>
            </a:r>
            <a:r>
              <a:rPr lang="en-US" sz="600" dirty="0" err="1" smtClean="0">
                <a:solidFill>
                  <a:srgbClr val="4D4D4F"/>
                </a:solidFill>
              </a:rPr>
              <a:t>BeadArray</a:t>
            </a:r>
            <a:r>
              <a:rPr lang="en-US" sz="600" dirty="0" smtClean="0">
                <a:solidFill>
                  <a:srgbClr val="4D4D4F"/>
                </a:solidFill>
              </a:rPr>
              <a:t>, </a:t>
            </a:r>
            <a:r>
              <a:rPr lang="en-US" sz="600" dirty="0" err="1" smtClean="0">
                <a:solidFill>
                  <a:srgbClr val="4D4D4F"/>
                </a:solidFill>
              </a:rPr>
              <a:t>BeadXpress</a:t>
            </a:r>
            <a:r>
              <a:rPr lang="en-US" sz="600" dirty="0" smtClean="0">
                <a:solidFill>
                  <a:srgbClr val="4D4D4F"/>
                </a:solidFill>
              </a:rPr>
              <a:t>, </a:t>
            </a:r>
            <a:r>
              <a:rPr lang="en-US" sz="600" dirty="0" err="1" smtClean="0">
                <a:solidFill>
                  <a:srgbClr val="4D4D4F"/>
                </a:solidFill>
              </a:rPr>
              <a:t>cBot</a:t>
            </a:r>
            <a:r>
              <a:rPr lang="en-US" sz="600" dirty="0" smtClean="0">
                <a:solidFill>
                  <a:srgbClr val="4D4D4F"/>
                </a:solidFill>
              </a:rPr>
              <a:t>, </a:t>
            </a:r>
            <a:r>
              <a:rPr lang="en-US" sz="600" dirty="0" err="1" smtClean="0">
                <a:solidFill>
                  <a:srgbClr val="4D4D4F"/>
                </a:solidFill>
              </a:rPr>
              <a:t>CSPro</a:t>
            </a:r>
            <a:r>
              <a:rPr lang="en-US" sz="600" dirty="0" smtClean="0">
                <a:solidFill>
                  <a:srgbClr val="4D4D4F"/>
                </a:solidFill>
              </a:rPr>
              <a:t>, DASL, </a:t>
            </a:r>
            <a:r>
              <a:rPr lang="en-US" sz="600" dirty="0" err="1" smtClean="0">
                <a:solidFill>
                  <a:srgbClr val="4D4D4F"/>
                </a:solidFill>
              </a:rPr>
              <a:t>DesignStudio</a:t>
            </a:r>
            <a:r>
              <a:rPr lang="en-US" sz="600" dirty="0" smtClean="0">
                <a:solidFill>
                  <a:srgbClr val="4D4D4F"/>
                </a:solidFill>
              </a:rPr>
              <a:t>, Eco, </a:t>
            </a:r>
            <a:r>
              <a:rPr lang="en-US" sz="600" dirty="0" err="1" smtClean="0">
                <a:solidFill>
                  <a:srgbClr val="4D4D4F"/>
                </a:solidFill>
              </a:rPr>
              <a:t>GAIIx</a:t>
            </a:r>
            <a:r>
              <a:rPr lang="en-US" sz="600" dirty="0" smtClean="0">
                <a:solidFill>
                  <a:srgbClr val="4D4D4F"/>
                </a:solidFill>
              </a:rPr>
              <a:t>, Genetic Energy, Genome Analyzer, </a:t>
            </a:r>
            <a:r>
              <a:rPr lang="en-US" sz="600" dirty="0" err="1" smtClean="0">
                <a:solidFill>
                  <a:srgbClr val="4D4D4F"/>
                </a:solidFill>
              </a:rPr>
              <a:t>GenomeStudio</a:t>
            </a:r>
            <a:r>
              <a:rPr lang="en-US" sz="600" dirty="0" smtClean="0">
                <a:solidFill>
                  <a:srgbClr val="4D4D4F"/>
                </a:solidFill>
              </a:rPr>
              <a:t>, </a:t>
            </a:r>
            <a:r>
              <a:rPr lang="en-US" sz="600" dirty="0" err="1" smtClean="0">
                <a:solidFill>
                  <a:srgbClr val="4D4D4F"/>
                </a:solidFill>
              </a:rPr>
              <a:t>GoldenGate</a:t>
            </a:r>
            <a:r>
              <a:rPr lang="en-US" sz="600" dirty="0" smtClean="0">
                <a:solidFill>
                  <a:srgbClr val="4D4D4F"/>
                </a:solidFill>
              </a:rPr>
              <a:t>, </a:t>
            </a:r>
            <a:r>
              <a:rPr lang="en-US" sz="600" dirty="0" err="1" smtClean="0">
                <a:solidFill>
                  <a:srgbClr val="4D4D4F"/>
                </a:solidFill>
              </a:rPr>
              <a:t>HiScan</a:t>
            </a:r>
            <a:r>
              <a:rPr lang="en-US" sz="600" dirty="0" smtClean="0">
                <a:solidFill>
                  <a:srgbClr val="4D4D4F"/>
                </a:solidFill>
              </a:rPr>
              <a:t>, </a:t>
            </a:r>
            <a:r>
              <a:rPr lang="en-US" sz="600" dirty="0" err="1" smtClean="0">
                <a:solidFill>
                  <a:srgbClr val="4D4D4F"/>
                </a:solidFill>
              </a:rPr>
              <a:t>HiSeq</a:t>
            </a:r>
            <a:r>
              <a:rPr lang="en-US" sz="600" dirty="0" smtClean="0">
                <a:solidFill>
                  <a:srgbClr val="4D4D4F"/>
                </a:solidFill>
              </a:rPr>
              <a:t>, </a:t>
            </a:r>
            <a:r>
              <a:rPr lang="en-US" sz="600" dirty="0" err="1" smtClean="0">
                <a:solidFill>
                  <a:srgbClr val="4D4D4F"/>
                </a:solidFill>
              </a:rPr>
              <a:t>Infinium</a:t>
            </a:r>
            <a:r>
              <a:rPr lang="en-US" sz="600" dirty="0" smtClean="0">
                <a:solidFill>
                  <a:srgbClr val="4D4D4F"/>
                </a:solidFill>
              </a:rPr>
              <a:t>, </a:t>
            </a:r>
            <a:r>
              <a:rPr lang="en-US" sz="600" dirty="0" err="1" smtClean="0">
                <a:solidFill>
                  <a:srgbClr val="4D4D4F"/>
                </a:solidFill>
              </a:rPr>
              <a:t>iSelect</a:t>
            </a:r>
            <a:r>
              <a:rPr lang="en-US" sz="600" dirty="0" smtClean="0">
                <a:solidFill>
                  <a:srgbClr val="4D4D4F"/>
                </a:solidFill>
              </a:rPr>
              <a:t>, </a:t>
            </a:r>
            <a:r>
              <a:rPr lang="en-US" sz="600" dirty="0" err="1" smtClean="0">
                <a:solidFill>
                  <a:srgbClr val="4D4D4F"/>
                </a:solidFill>
              </a:rPr>
              <a:t>MiSeq</a:t>
            </a:r>
            <a:r>
              <a:rPr lang="en-US" sz="600" dirty="0" smtClean="0">
                <a:solidFill>
                  <a:srgbClr val="4D4D4F"/>
                </a:solidFill>
              </a:rPr>
              <a:t>, </a:t>
            </a:r>
            <a:r>
              <a:rPr lang="en-US" sz="600" dirty="0" err="1" smtClean="0">
                <a:solidFill>
                  <a:srgbClr val="4D4D4F"/>
                </a:solidFill>
              </a:rPr>
              <a:t>Nextera</a:t>
            </a:r>
            <a:r>
              <a:rPr lang="en-US" sz="600" dirty="0" smtClean="0">
                <a:solidFill>
                  <a:srgbClr val="4D4D4F"/>
                </a:solidFill>
              </a:rPr>
              <a:t>, </a:t>
            </a:r>
            <a:r>
              <a:rPr lang="en-US" sz="600" dirty="0" err="1" smtClean="0">
                <a:solidFill>
                  <a:srgbClr val="4D4D4F"/>
                </a:solidFill>
              </a:rPr>
              <a:t>NuPCR</a:t>
            </a:r>
            <a:r>
              <a:rPr lang="en-US" sz="600" dirty="0" smtClean="0">
                <a:solidFill>
                  <a:srgbClr val="4D4D4F"/>
                </a:solidFill>
              </a:rPr>
              <a:t>, </a:t>
            </a:r>
            <a:r>
              <a:rPr lang="en-US" sz="600" dirty="0" err="1" smtClean="0">
                <a:solidFill>
                  <a:srgbClr val="4D4D4F"/>
                </a:solidFill>
              </a:rPr>
              <a:t>SeqMonitor</a:t>
            </a:r>
            <a:r>
              <a:rPr lang="en-US" sz="600" dirty="0" smtClean="0">
                <a:solidFill>
                  <a:srgbClr val="4D4D4F"/>
                </a:solidFill>
              </a:rPr>
              <a:t>, </a:t>
            </a:r>
            <a:r>
              <a:rPr lang="en-US" sz="600" dirty="0" err="1" smtClean="0">
                <a:solidFill>
                  <a:srgbClr val="4D4D4F"/>
                </a:solidFill>
              </a:rPr>
              <a:t>Solexa</a:t>
            </a:r>
            <a:r>
              <a:rPr lang="en-US" sz="600" dirty="0" smtClean="0">
                <a:solidFill>
                  <a:srgbClr val="4D4D4F"/>
                </a:solidFill>
              </a:rPr>
              <a:t>, </a:t>
            </a:r>
            <a:r>
              <a:rPr lang="en-US" sz="600" dirty="0" err="1" smtClean="0">
                <a:solidFill>
                  <a:srgbClr val="4D4D4F"/>
                </a:solidFill>
              </a:rPr>
              <a:t>TruSeq</a:t>
            </a:r>
            <a:r>
              <a:rPr lang="en-US" sz="600" dirty="0" smtClean="0">
                <a:solidFill>
                  <a:srgbClr val="4D4D4F"/>
                </a:solidFill>
              </a:rPr>
              <a:t>, </a:t>
            </a:r>
            <a:r>
              <a:rPr lang="en-US" sz="600" dirty="0" err="1" smtClean="0">
                <a:solidFill>
                  <a:srgbClr val="4D4D4F"/>
                </a:solidFill>
              </a:rPr>
              <a:t>TruSight</a:t>
            </a:r>
            <a:r>
              <a:rPr lang="en-US" sz="600" dirty="0" smtClean="0">
                <a:solidFill>
                  <a:srgbClr val="4D4D4F"/>
                </a:solidFill>
              </a:rPr>
              <a:t>, </a:t>
            </a:r>
            <a:r>
              <a:rPr lang="en-US" sz="600" dirty="0" err="1" smtClean="0">
                <a:solidFill>
                  <a:srgbClr val="4D4D4F"/>
                </a:solidFill>
              </a:rPr>
              <a:t>VeraCode</a:t>
            </a:r>
            <a:r>
              <a:rPr lang="en-US" sz="600" dirty="0" smtClean="0">
                <a:solidFill>
                  <a:srgbClr val="4D4D4F"/>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4D4D4F"/>
                </a:solidFill>
                <a:cs typeface="Arial" charset="0"/>
              </a:rPr>
              <a:t> </a:t>
            </a:r>
            <a:r>
              <a:rPr lang="en-US" sz="1000" b="1"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2988000520"/>
      </p:ext>
    </p:extLst>
  </p:cSld>
  <p:clrMapOvr>
    <a:masterClrMapping/>
  </p:clrMapOvr>
  <p:transition spd="med">
    <p:wipe dir="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05">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cstate="print"/>
          <a:srcRect t="3333"/>
          <a:stretch/>
        </p:blipFill>
        <p:spPr>
          <a:xfrm>
            <a:off x="0" y="3263900"/>
            <a:ext cx="9144000" cy="3314700"/>
          </a:xfrm>
          <a:prstGeom prst="rect">
            <a:avLst/>
          </a:prstGeom>
        </p:spPr>
      </p:pic>
      <p:pic>
        <p:nvPicPr>
          <p:cNvPr id="5122" name="Picture 2" descr="\\ussd-file\depts\Commercial\Marketing\Marketing_Services\Graphics_Team\GraphicsStore\PowerPoint\^PPT templates\2013\support\Models_Grou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12457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4D4D4F"/>
                </a:solidFill>
              </a:rPr>
              <a:t>© 2013 Illumina, Inc. All rights reserved.</a:t>
            </a:r>
          </a:p>
          <a:p>
            <a:r>
              <a:rPr lang="en-US" sz="600" dirty="0" smtClean="0">
                <a:solidFill>
                  <a:srgbClr val="4D4D4F"/>
                </a:solidFill>
              </a:rPr>
              <a:t>Illumina, </a:t>
            </a:r>
            <a:r>
              <a:rPr lang="en-US" sz="600" dirty="0" err="1" smtClean="0">
                <a:solidFill>
                  <a:srgbClr val="4D4D4F"/>
                </a:solidFill>
              </a:rPr>
              <a:t>IlluminaDx</a:t>
            </a:r>
            <a:r>
              <a:rPr lang="en-US" sz="600" dirty="0" smtClean="0">
                <a:solidFill>
                  <a:srgbClr val="4D4D4F"/>
                </a:solidFill>
              </a:rPr>
              <a:t>, </a:t>
            </a:r>
            <a:r>
              <a:rPr lang="en-US" sz="600" dirty="0" err="1" smtClean="0">
                <a:solidFill>
                  <a:srgbClr val="4D4D4F"/>
                </a:solidFill>
              </a:rPr>
              <a:t>BaseSpace</a:t>
            </a:r>
            <a:r>
              <a:rPr lang="en-US" sz="600" dirty="0" smtClean="0">
                <a:solidFill>
                  <a:srgbClr val="4D4D4F"/>
                </a:solidFill>
              </a:rPr>
              <a:t>, </a:t>
            </a:r>
            <a:r>
              <a:rPr lang="en-US" sz="600" dirty="0" err="1" smtClean="0">
                <a:solidFill>
                  <a:srgbClr val="4D4D4F"/>
                </a:solidFill>
              </a:rPr>
              <a:t>BeadArray</a:t>
            </a:r>
            <a:r>
              <a:rPr lang="en-US" sz="600" dirty="0" smtClean="0">
                <a:solidFill>
                  <a:srgbClr val="4D4D4F"/>
                </a:solidFill>
              </a:rPr>
              <a:t>, </a:t>
            </a:r>
            <a:r>
              <a:rPr lang="en-US" sz="600" dirty="0" err="1" smtClean="0">
                <a:solidFill>
                  <a:srgbClr val="4D4D4F"/>
                </a:solidFill>
              </a:rPr>
              <a:t>BeadXpress</a:t>
            </a:r>
            <a:r>
              <a:rPr lang="en-US" sz="600" dirty="0" smtClean="0">
                <a:solidFill>
                  <a:srgbClr val="4D4D4F"/>
                </a:solidFill>
              </a:rPr>
              <a:t>, </a:t>
            </a:r>
            <a:r>
              <a:rPr lang="en-US" sz="600" dirty="0" err="1" smtClean="0">
                <a:solidFill>
                  <a:srgbClr val="4D4D4F"/>
                </a:solidFill>
              </a:rPr>
              <a:t>cBot</a:t>
            </a:r>
            <a:r>
              <a:rPr lang="en-US" sz="600" dirty="0" smtClean="0">
                <a:solidFill>
                  <a:srgbClr val="4D4D4F"/>
                </a:solidFill>
              </a:rPr>
              <a:t>, </a:t>
            </a:r>
            <a:r>
              <a:rPr lang="en-US" sz="600" dirty="0" err="1" smtClean="0">
                <a:solidFill>
                  <a:srgbClr val="4D4D4F"/>
                </a:solidFill>
              </a:rPr>
              <a:t>CSPro</a:t>
            </a:r>
            <a:r>
              <a:rPr lang="en-US" sz="600" dirty="0" smtClean="0">
                <a:solidFill>
                  <a:srgbClr val="4D4D4F"/>
                </a:solidFill>
              </a:rPr>
              <a:t>, DASL, </a:t>
            </a:r>
            <a:r>
              <a:rPr lang="en-US" sz="600" dirty="0" err="1" smtClean="0">
                <a:solidFill>
                  <a:srgbClr val="4D4D4F"/>
                </a:solidFill>
              </a:rPr>
              <a:t>DesignStudio</a:t>
            </a:r>
            <a:r>
              <a:rPr lang="en-US" sz="600" dirty="0" smtClean="0">
                <a:solidFill>
                  <a:srgbClr val="4D4D4F"/>
                </a:solidFill>
              </a:rPr>
              <a:t>, Eco, </a:t>
            </a:r>
            <a:r>
              <a:rPr lang="en-US" sz="600" dirty="0" err="1" smtClean="0">
                <a:solidFill>
                  <a:srgbClr val="4D4D4F"/>
                </a:solidFill>
              </a:rPr>
              <a:t>GAIIx</a:t>
            </a:r>
            <a:r>
              <a:rPr lang="en-US" sz="600" dirty="0" smtClean="0">
                <a:solidFill>
                  <a:srgbClr val="4D4D4F"/>
                </a:solidFill>
              </a:rPr>
              <a:t>, Genetic Energy, Genome Analyzer, </a:t>
            </a:r>
            <a:r>
              <a:rPr lang="en-US" sz="600" dirty="0" err="1" smtClean="0">
                <a:solidFill>
                  <a:srgbClr val="4D4D4F"/>
                </a:solidFill>
              </a:rPr>
              <a:t>GenomeStudio</a:t>
            </a:r>
            <a:r>
              <a:rPr lang="en-US" sz="600" dirty="0" smtClean="0">
                <a:solidFill>
                  <a:srgbClr val="4D4D4F"/>
                </a:solidFill>
              </a:rPr>
              <a:t>, </a:t>
            </a:r>
            <a:r>
              <a:rPr lang="en-US" sz="600" dirty="0" err="1" smtClean="0">
                <a:solidFill>
                  <a:srgbClr val="4D4D4F"/>
                </a:solidFill>
              </a:rPr>
              <a:t>GoldenGate</a:t>
            </a:r>
            <a:r>
              <a:rPr lang="en-US" sz="600" dirty="0" smtClean="0">
                <a:solidFill>
                  <a:srgbClr val="4D4D4F"/>
                </a:solidFill>
              </a:rPr>
              <a:t>, </a:t>
            </a:r>
            <a:r>
              <a:rPr lang="en-US" sz="600" dirty="0" err="1" smtClean="0">
                <a:solidFill>
                  <a:srgbClr val="4D4D4F"/>
                </a:solidFill>
              </a:rPr>
              <a:t>HiScan</a:t>
            </a:r>
            <a:r>
              <a:rPr lang="en-US" sz="600" dirty="0" smtClean="0">
                <a:solidFill>
                  <a:srgbClr val="4D4D4F"/>
                </a:solidFill>
              </a:rPr>
              <a:t>, </a:t>
            </a:r>
            <a:r>
              <a:rPr lang="en-US" sz="600" dirty="0" err="1" smtClean="0">
                <a:solidFill>
                  <a:srgbClr val="4D4D4F"/>
                </a:solidFill>
              </a:rPr>
              <a:t>HiSeq</a:t>
            </a:r>
            <a:r>
              <a:rPr lang="en-US" sz="600" dirty="0" smtClean="0">
                <a:solidFill>
                  <a:srgbClr val="4D4D4F"/>
                </a:solidFill>
              </a:rPr>
              <a:t>, </a:t>
            </a:r>
            <a:r>
              <a:rPr lang="en-US" sz="600" dirty="0" err="1" smtClean="0">
                <a:solidFill>
                  <a:srgbClr val="4D4D4F"/>
                </a:solidFill>
              </a:rPr>
              <a:t>Infinium</a:t>
            </a:r>
            <a:r>
              <a:rPr lang="en-US" sz="600" dirty="0" smtClean="0">
                <a:solidFill>
                  <a:srgbClr val="4D4D4F"/>
                </a:solidFill>
              </a:rPr>
              <a:t>, </a:t>
            </a:r>
            <a:r>
              <a:rPr lang="en-US" sz="600" dirty="0" err="1" smtClean="0">
                <a:solidFill>
                  <a:srgbClr val="4D4D4F"/>
                </a:solidFill>
              </a:rPr>
              <a:t>iSelect</a:t>
            </a:r>
            <a:r>
              <a:rPr lang="en-US" sz="600" dirty="0" smtClean="0">
                <a:solidFill>
                  <a:srgbClr val="4D4D4F"/>
                </a:solidFill>
              </a:rPr>
              <a:t>, </a:t>
            </a:r>
            <a:r>
              <a:rPr lang="en-US" sz="600" dirty="0" err="1" smtClean="0">
                <a:solidFill>
                  <a:srgbClr val="4D4D4F"/>
                </a:solidFill>
              </a:rPr>
              <a:t>MiSeq</a:t>
            </a:r>
            <a:r>
              <a:rPr lang="en-US" sz="600" dirty="0" smtClean="0">
                <a:solidFill>
                  <a:srgbClr val="4D4D4F"/>
                </a:solidFill>
              </a:rPr>
              <a:t>, </a:t>
            </a:r>
            <a:r>
              <a:rPr lang="en-US" sz="600" dirty="0" err="1" smtClean="0">
                <a:solidFill>
                  <a:srgbClr val="4D4D4F"/>
                </a:solidFill>
              </a:rPr>
              <a:t>Nextera</a:t>
            </a:r>
            <a:r>
              <a:rPr lang="en-US" sz="600" dirty="0" smtClean="0">
                <a:solidFill>
                  <a:srgbClr val="4D4D4F"/>
                </a:solidFill>
              </a:rPr>
              <a:t>, </a:t>
            </a:r>
            <a:r>
              <a:rPr lang="en-US" sz="600" dirty="0" err="1" smtClean="0">
                <a:solidFill>
                  <a:srgbClr val="4D4D4F"/>
                </a:solidFill>
              </a:rPr>
              <a:t>NuPCR</a:t>
            </a:r>
            <a:r>
              <a:rPr lang="en-US" sz="600" dirty="0" smtClean="0">
                <a:solidFill>
                  <a:srgbClr val="4D4D4F"/>
                </a:solidFill>
              </a:rPr>
              <a:t>, </a:t>
            </a:r>
            <a:r>
              <a:rPr lang="en-US" sz="600" dirty="0" err="1" smtClean="0">
                <a:solidFill>
                  <a:srgbClr val="4D4D4F"/>
                </a:solidFill>
              </a:rPr>
              <a:t>SeqMonitor</a:t>
            </a:r>
            <a:r>
              <a:rPr lang="en-US" sz="600" dirty="0" smtClean="0">
                <a:solidFill>
                  <a:srgbClr val="4D4D4F"/>
                </a:solidFill>
              </a:rPr>
              <a:t>, </a:t>
            </a:r>
            <a:r>
              <a:rPr lang="en-US" sz="600" dirty="0" err="1" smtClean="0">
                <a:solidFill>
                  <a:srgbClr val="4D4D4F"/>
                </a:solidFill>
              </a:rPr>
              <a:t>Solexa</a:t>
            </a:r>
            <a:r>
              <a:rPr lang="en-US" sz="600" dirty="0" smtClean="0">
                <a:solidFill>
                  <a:srgbClr val="4D4D4F"/>
                </a:solidFill>
              </a:rPr>
              <a:t>, </a:t>
            </a:r>
            <a:r>
              <a:rPr lang="en-US" sz="600" dirty="0" err="1" smtClean="0">
                <a:solidFill>
                  <a:srgbClr val="4D4D4F"/>
                </a:solidFill>
              </a:rPr>
              <a:t>TruSeq</a:t>
            </a:r>
            <a:r>
              <a:rPr lang="en-US" sz="600" dirty="0" smtClean="0">
                <a:solidFill>
                  <a:srgbClr val="4D4D4F"/>
                </a:solidFill>
              </a:rPr>
              <a:t>, </a:t>
            </a:r>
            <a:r>
              <a:rPr lang="en-US" sz="600" dirty="0" err="1" smtClean="0">
                <a:solidFill>
                  <a:srgbClr val="4D4D4F"/>
                </a:solidFill>
              </a:rPr>
              <a:t>TruSight</a:t>
            </a:r>
            <a:r>
              <a:rPr lang="en-US" sz="600" dirty="0" smtClean="0">
                <a:solidFill>
                  <a:srgbClr val="4D4D4F"/>
                </a:solidFill>
              </a:rPr>
              <a:t>, </a:t>
            </a:r>
            <a:r>
              <a:rPr lang="en-US" sz="600" dirty="0" err="1" smtClean="0">
                <a:solidFill>
                  <a:srgbClr val="4D4D4F"/>
                </a:solidFill>
              </a:rPr>
              <a:t>VeraCode</a:t>
            </a:r>
            <a:r>
              <a:rPr lang="en-US" sz="600" dirty="0" smtClean="0">
                <a:solidFill>
                  <a:srgbClr val="4D4D4F"/>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4D4D4F"/>
                </a:solidFill>
                <a:cs typeface="Arial" charset="0"/>
              </a:rPr>
              <a:t> </a:t>
            </a:r>
            <a:r>
              <a:rPr lang="en-US" sz="1000" b="1"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3416641578"/>
      </p:ext>
    </p:extLst>
  </p:cSld>
  <p:clrMapOvr>
    <a:masterClrMapping/>
  </p:clrMapOvr>
  <p:transition spd="med">
    <p:wipe dir="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p:nvPicPr>
        <p:blipFill rotWithShape="1">
          <a:blip r:embed="rId2" cstate="print"/>
          <a:srcRect t="3333"/>
          <a:stretch/>
        </p:blipFill>
        <p:spPr>
          <a:xfrm>
            <a:off x="0" y="3263900"/>
            <a:ext cx="9144000" cy="3314700"/>
          </a:xfrm>
          <a:prstGeom prst="rect">
            <a:avLst/>
          </a:prstGeom>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2095"/>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4D4D4F"/>
                </a:solidFill>
              </a:rPr>
              <a:t>© 2013 Illumina, Inc. All rights reserved.</a:t>
            </a:r>
          </a:p>
          <a:p>
            <a:r>
              <a:rPr lang="en-US" sz="600" dirty="0" smtClean="0">
                <a:solidFill>
                  <a:srgbClr val="4D4D4F"/>
                </a:solidFill>
              </a:rPr>
              <a:t>Illumina, </a:t>
            </a:r>
            <a:r>
              <a:rPr lang="en-US" sz="600" dirty="0" err="1" smtClean="0">
                <a:solidFill>
                  <a:srgbClr val="4D4D4F"/>
                </a:solidFill>
              </a:rPr>
              <a:t>IlluminaDx</a:t>
            </a:r>
            <a:r>
              <a:rPr lang="en-US" sz="600" dirty="0" smtClean="0">
                <a:solidFill>
                  <a:srgbClr val="4D4D4F"/>
                </a:solidFill>
              </a:rPr>
              <a:t>, </a:t>
            </a:r>
            <a:r>
              <a:rPr lang="en-US" sz="600" dirty="0" err="1" smtClean="0">
                <a:solidFill>
                  <a:srgbClr val="4D4D4F"/>
                </a:solidFill>
              </a:rPr>
              <a:t>BaseSpace</a:t>
            </a:r>
            <a:r>
              <a:rPr lang="en-US" sz="600" dirty="0" smtClean="0">
                <a:solidFill>
                  <a:srgbClr val="4D4D4F"/>
                </a:solidFill>
              </a:rPr>
              <a:t>, </a:t>
            </a:r>
            <a:r>
              <a:rPr lang="en-US" sz="600" dirty="0" err="1" smtClean="0">
                <a:solidFill>
                  <a:srgbClr val="4D4D4F"/>
                </a:solidFill>
              </a:rPr>
              <a:t>BeadArray</a:t>
            </a:r>
            <a:r>
              <a:rPr lang="en-US" sz="600" dirty="0" smtClean="0">
                <a:solidFill>
                  <a:srgbClr val="4D4D4F"/>
                </a:solidFill>
              </a:rPr>
              <a:t>, </a:t>
            </a:r>
            <a:r>
              <a:rPr lang="en-US" sz="600" dirty="0" err="1" smtClean="0">
                <a:solidFill>
                  <a:srgbClr val="4D4D4F"/>
                </a:solidFill>
              </a:rPr>
              <a:t>BeadXpress</a:t>
            </a:r>
            <a:r>
              <a:rPr lang="en-US" sz="600" dirty="0" smtClean="0">
                <a:solidFill>
                  <a:srgbClr val="4D4D4F"/>
                </a:solidFill>
              </a:rPr>
              <a:t>, </a:t>
            </a:r>
            <a:r>
              <a:rPr lang="en-US" sz="600" dirty="0" err="1" smtClean="0">
                <a:solidFill>
                  <a:srgbClr val="4D4D4F"/>
                </a:solidFill>
              </a:rPr>
              <a:t>cBot</a:t>
            </a:r>
            <a:r>
              <a:rPr lang="en-US" sz="600" dirty="0" smtClean="0">
                <a:solidFill>
                  <a:srgbClr val="4D4D4F"/>
                </a:solidFill>
              </a:rPr>
              <a:t>, </a:t>
            </a:r>
            <a:r>
              <a:rPr lang="en-US" sz="600" dirty="0" err="1" smtClean="0">
                <a:solidFill>
                  <a:srgbClr val="4D4D4F"/>
                </a:solidFill>
              </a:rPr>
              <a:t>CSPro</a:t>
            </a:r>
            <a:r>
              <a:rPr lang="en-US" sz="600" dirty="0" smtClean="0">
                <a:solidFill>
                  <a:srgbClr val="4D4D4F"/>
                </a:solidFill>
              </a:rPr>
              <a:t>, DASL, </a:t>
            </a:r>
            <a:r>
              <a:rPr lang="en-US" sz="600" dirty="0" err="1" smtClean="0">
                <a:solidFill>
                  <a:srgbClr val="4D4D4F"/>
                </a:solidFill>
              </a:rPr>
              <a:t>DesignStudio</a:t>
            </a:r>
            <a:r>
              <a:rPr lang="en-US" sz="600" dirty="0" smtClean="0">
                <a:solidFill>
                  <a:srgbClr val="4D4D4F"/>
                </a:solidFill>
              </a:rPr>
              <a:t>, Eco, </a:t>
            </a:r>
            <a:r>
              <a:rPr lang="en-US" sz="600" dirty="0" err="1" smtClean="0">
                <a:solidFill>
                  <a:srgbClr val="4D4D4F"/>
                </a:solidFill>
              </a:rPr>
              <a:t>GAIIx</a:t>
            </a:r>
            <a:r>
              <a:rPr lang="en-US" sz="600" dirty="0" smtClean="0">
                <a:solidFill>
                  <a:srgbClr val="4D4D4F"/>
                </a:solidFill>
              </a:rPr>
              <a:t>, Genetic Energy, Genome Analyzer, </a:t>
            </a:r>
            <a:r>
              <a:rPr lang="en-US" sz="600" dirty="0" err="1" smtClean="0">
                <a:solidFill>
                  <a:srgbClr val="4D4D4F"/>
                </a:solidFill>
              </a:rPr>
              <a:t>GenomeStudio</a:t>
            </a:r>
            <a:r>
              <a:rPr lang="en-US" sz="600" dirty="0" smtClean="0">
                <a:solidFill>
                  <a:srgbClr val="4D4D4F"/>
                </a:solidFill>
              </a:rPr>
              <a:t>, </a:t>
            </a:r>
            <a:r>
              <a:rPr lang="en-US" sz="600" dirty="0" err="1" smtClean="0">
                <a:solidFill>
                  <a:srgbClr val="4D4D4F"/>
                </a:solidFill>
              </a:rPr>
              <a:t>GoldenGate</a:t>
            </a:r>
            <a:r>
              <a:rPr lang="en-US" sz="600" dirty="0" smtClean="0">
                <a:solidFill>
                  <a:srgbClr val="4D4D4F"/>
                </a:solidFill>
              </a:rPr>
              <a:t>, </a:t>
            </a:r>
            <a:r>
              <a:rPr lang="en-US" sz="600" dirty="0" err="1" smtClean="0">
                <a:solidFill>
                  <a:srgbClr val="4D4D4F"/>
                </a:solidFill>
              </a:rPr>
              <a:t>HiScan</a:t>
            </a:r>
            <a:r>
              <a:rPr lang="en-US" sz="600" dirty="0" smtClean="0">
                <a:solidFill>
                  <a:srgbClr val="4D4D4F"/>
                </a:solidFill>
              </a:rPr>
              <a:t>, </a:t>
            </a:r>
            <a:r>
              <a:rPr lang="en-US" sz="600" dirty="0" err="1" smtClean="0">
                <a:solidFill>
                  <a:srgbClr val="4D4D4F"/>
                </a:solidFill>
              </a:rPr>
              <a:t>HiSeq</a:t>
            </a:r>
            <a:r>
              <a:rPr lang="en-US" sz="600" dirty="0" smtClean="0">
                <a:solidFill>
                  <a:srgbClr val="4D4D4F"/>
                </a:solidFill>
              </a:rPr>
              <a:t>, </a:t>
            </a:r>
            <a:r>
              <a:rPr lang="en-US" sz="600" dirty="0" err="1" smtClean="0">
                <a:solidFill>
                  <a:srgbClr val="4D4D4F"/>
                </a:solidFill>
              </a:rPr>
              <a:t>Infinium</a:t>
            </a:r>
            <a:r>
              <a:rPr lang="en-US" sz="600" dirty="0" smtClean="0">
                <a:solidFill>
                  <a:srgbClr val="4D4D4F"/>
                </a:solidFill>
              </a:rPr>
              <a:t>, </a:t>
            </a:r>
            <a:r>
              <a:rPr lang="en-US" sz="600" dirty="0" err="1" smtClean="0">
                <a:solidFill>
                  <a:srgbClr val="4D4D4F"/>
                </a:solidFill>
              </a:rPr>
              <a:t>iSelect</a:t>
            </a:r>
            <a:r>
              <a:rPr lang="en-US" sz="600" dirty="0" smtClean="0">
                <a:solidFill>
                  <a:srgbClr val="4D4D4F"/>
                </a:solidFill>
              </a:rPr>
              <a:t>, </a:t>
            </a:r>
            <a:r>
              <a:rPr lang="en-US" sz="600" dirty="0" err="1" smtClean="0">
                <a:solidFill>
                  <a:srgbClr val="4D4D4F"/>
                </a:solidFill>
              </a:rPr>
              <a:t>MiSeq</a:t>
            </a:r>
            <a:r>
              <a:rPr lang="en-US" sz="600" dirty="0" smtClean="0">
                <a:solidFill>
                  <a:srgbClr val="4D4D4F"/>
                </a:solidFill>
              </a:rPr>
              <a:t>, </a:t>
            </a:r>
            <a:r>
              <a:rPr lang="en-US" sz="600" dirty="0" err="1" smtClean="0">
                <a:solidFill>
                  <a:srgbClr val="4D4D4F"/>
                </a:solidFill>
              </a:rPr>
              <a:t>Nextera</a:t>
            </a:r>
            <a:r>
              <a:rPr lang="en-US" sz="600" dirty="0" smtClean="0">
                <a:solidFill>
                  <a:srgbClr val="4D4D4F"/>
                </a:solidFill>
              </a:rPr>
              <a:t>, </a:t>
            </a:r>
            <a:r>
              <a:rPr lang="en-US" sz="600" dirty="0" err="1" smtClean="0">
                <a:solidFill>
                  <a:srgbClr val="4D4D4F"/>
                </a:solidFill>
              </a:rPr>
              <a:t>NuPCR</a:t>
            </a:r>
            <a:r>
              <a:rPr lang="en-US" sz="600" dirty="0" smtClean="0">
                <a:solidFill>
                  <a:srgbClr val="4D4D4F"/>
                </a:solidFill>
              </a:rPr>
              <a:t>, </a:t>
            </a:r>
            <a:r>
              <a:rPr lang="en-US" sz="600" dirty="0" err="1" smtClean="0">
                <a:solidFill>
                  <a:srgbClr val="4D4D4F"/>
                </a:solidFill>
              </a:rPr>
              <a:t>SeqMonitor</a:t>
            </a:r>
            <a:r>
              <a:rPr lang="en-US" sz="600" dirty="0" smtClean="0">
                <a:solidFill>
                  <a:srgbClr val="4D4D4F"/>
                </a:solidFill>
              </a:rPr>
              <a:t>, </a:t>
            </a:r>
            <a:r>
              <a:rPr lang="en-US" sz="600" dirty="0" err="1" smtClean="0">
                <a:solidFill>
                  <a:srgbClr val="4D4D4F"/>
                </a:solidFill>
              </a:rPr>
              <a:t>Solexa</a:t>
            </a:r>
            <a:r>
              <a:rPr lang="en-US" sz="600" dirty="0" smtClean="0">
                <a:solidFill>
                  <a:srgbClr val="4D4D4F"/>
                </a:solidFill>
              </a:rPr>
              <a:t>, </a:t>
            </a:r>
            <a:r>
              <a:rPr lang="en-US" sz="600" dirty="0" err="1" smtClean="0">
                <a:solidFill>
                  <a:srgbClr val="4D4D4F"/>
                </a:solidFill>
              </a:rPr>
              <a:t>TruSeq</a:t>
            </a:r>
            <a:r>
              <a:rPr lang="en-US" sz="600" dirty="0" smtClean="0">
                <a:solidFill>
                  <a:srgbClr val="4D4D4F"/>
                </a:solidFill>
              </a:rPr>
              <a:t>, </a:t>
            </a:r>
            <a:r>
              <a:rPr lang="en-US" sz="600" dirty="0" err="1" smtClean="0">
                <a:solidFill>
                  <a:srgbClr val="4D4D4F"/>
                </a:solidFill>
              </a:rPr>
              <a:t>TruSight</a:t>
            </a:r>
            <a:r>
              <a:rPr lang="en-US" sz="600" dirty="0" smtClean="0">
                <a:solidFill>
                  <a:srgbClr val="4D4D4F"/>
                </a:solidFill>
              </a:rPr>
              <a:t>, </a:t>
            </a:r>
            <a:r>
              <a:rPr lang="en-US" sz="600" dirty="0" err="1" smtClean="0">
                <a:solidFill>
                  <a:srgbClr val="4D4D4F"/>
                </a:solidFill>
              </a:rPr>
              <a:t>VeraCode</a:t>
            </a:r>
            <a:r>
              <a:rPr lang="en-US" sz="600" dirty="0" smtClean="0">
                <a:solidFill>
                  <a:srgbClr val="4D4D4F"/>
                </a:solidFill>
              </a:rPr>
              <a:t>, the pumpkin orange color, and the Genetic Energy streaming bases design are trademarks or registered trademarks of Illumina, Inc. All other brands and names contained herein are the property of their respective owners.   </a:t>
            </a:r>
          </a:p>
        </p:txBody>
      </p:sp>
      <p:sp>
        <p:nvSpPr>
          <p:cNvPr id="17" name="Rectangle 10"/>
          <p:cNvSpPr>
            <a:spLocks noGrp="1" noChangeArrowheads="1"/>
          </p:cNvSpPr>
          <p:nvPr>
            <p:ph type="ctrTitle" hasCustomPrompt="1"/>
          </p:nvPr>
        </p:nvSpPr>
        <p:spPr>
          <a:xfrm>
            <a:off x="3657601" y="1203325"/>
            <a:ext cx="5175250" cy="1597025"/>
          </a:xfrm>
          <a:prstGeom prst="rect">
            <a:avLst/>
          </a:prstGeom>
        </p:spPr>
        <p:txBody>
          <a:bodyPr/>
          <a:lstStyle>
            <a:lvl1pPr algn="r">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5029200" y="3309938"/>
            <a:ext cx="3803650"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8" name="Text Box 3"/>
          <p:cNvSpPr txBox="1">
            <a:spLocks noChangeArrowheads="1"/>
          </p:cNvSpPr>
          <p:nvPr/>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4D4D4F"/>
                </a:solidFill>
                <a:cs typeface="Arial" charset="0"/>
              </a:rPr>
              <a:t> </a:t>
            </a:r>
            <a:r>
              <a:rPr lang="en-US" sz="1000" b="1"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1989905047"/>
      </p:ext>
    </p:extLst>
  </p:cSld>
  <p:clrMapOvr>
    <a:masterClrMapping/>
  </p:clrMapOvr>
  <p:transition spd="med">
    <p:wipe dir="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pic>
        <p:nvPicPr>
          <p:cNvPr id="7"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202110866"/>
      </p:ext>
    </p:extLst>
  </p:cSld>
  <p:clrMapOvr>
    <a:masterClrMapping/>
  </p:clrMapOvr>
  <p:transition spd="med">
    <p:wipe dir="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43535467"/>
      </p:ext>
    </p:extLst>
  </p:cSld>
  <p:clrMapOvr>
    <a:masterClrMapping/>
  </p:clrMapOvr>
  <p:transition spd="med">
    <p:wipe dir="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3750186738"/>
      </p:ext>
    </p:extLst>
  </p:cSld>
  <p:clrMapOvr>
    <a:masterClrMapping/>
  </p:clrMapOvr>
  <p:transition spd="med">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pic>
        <p:nvPicPr>
          <p:cNvPr id="6" name="Picture 8" descr="ILLUMINA_LOGO_RGB_new"/>
          <p:cNvPicPr>
            <a:picLocks noChangeAspect="1" noChangeArrowheads="1"/>
          </p:cNvPicPr>
          <p:nvPr/>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8" name="Rectangle 10"/>
          <p:cNvSpPr>
            <a:spLocks noGrp="1" noChangeArrowheads="1"/>
          </p:cNvSpPr>
          <p:nvPr>
            <p:ph type="ctrTitle" hasCustomPrompt="1"/>
          </p:nvPr>
        </p:nvSpPr>
        <p:spPr>
          <a:xfrm>
            <a:off x="469900" y="554038"/>
            <a:ext cx="8257241" cy="2330450"/>
          </a:xfrm>
        </p:spPr>
        <p:txBody>
          <a:bodyPr anchor="t"/>
          <a:lstStyle>
            <a:lvl1pPr algn="l">
              <a:defRPr sz="3200" b="0" baseline="0"/>
            </a:lvl1pPr>
          </a:lstStyle>
          <a:p>
            <a:r>
              <a:rPr lang="en-US" dirty="0" smtClean="0"/>
              <a:t>Click to edit section title</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Tree>
    <p:extLst>
      <p:ext uri="{BB962C8B-B14F-4D97-AF65-F5344CB8AC3E}">
        <p14:creationId xmlns:p14="http://schemas.microsoft.com/office/powerpoint/2010/main" val="1272117785"/>
      </p:ext>
    </p:extLst>
  </p:cSld>
  <p:clrMapOvr>
    <a:masterClrMapping/>
  </p:clrMapOvr>
  <p:transition spd="med">
    <p:wipe dir="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cSld name="Title Slide">
    <p:spTree>
      <p:nvGrpSpPr>
        <p:cNvPr id="1" name=""/>
        <p:cNvGrpSpPr/>
        <p:nvPr/>
      </p:nvGrpSpPr>
      <p:grpSpPr>
        <a:xfrm>
          <a:off x="0" y="0"/>
          <a:ext cx="0" cy="0"/>
          <a:chOff x="0" y="0"/>
          <a:chExt cx="0" cy="0"/>
        </a:xfrm>
      </p:grpSpPr>
      <p:sp>
        <p:nvSpPr>
          <p:cNvPr id="5" name="Rectangle 3"/>
          <p:cNvSpPr>
            <a:spLocks noChangeArrowheads="1"/>
          </p:cNvSpPr>
          <p:nvPr userDrawn="1"/>
        </p:nvSpPr>
        <p:spPr bwMode="auto">
          <a:xfrm rot="10800000">
            <a:off x="0" y="3702050"/>
            <a:ext cx="7053263" cy="2770188"/>
          </a:xfrm>
          <a:prstGeom prst="rect">
            <a:avLst/>
          </a:prstGeom>
          <a:gradFill rotWithShape="1">
            <a:gsLst>
              <a:gs pos="0">
                <a:schemeClr val="bg1">
                  <a:gamma/>
                  <a:tint val="0"/>
                  <a:invGamma/>
                </a:schemeClr>
              </a:gs>
              <a:gs pos="100000">
                <a:schemeClr val="bg1">
                  <a:alpha val="0"/>
                </a:schemeClr>
              </a:gs>
            </a:gsLst>
            <a:lin ang="5400000" scaled="1"/>
          </a:gradFill>
          <a:ln w="12700" algn="ctr">
            <a:noFill/>
            <a:miter lim="800000"/>
            <a:headEnd/>
            <a:tailEnd/>
          </a:ln>
          <a:effectLst/>
        </p:spPr>
        <p:txBody>
          <a:bodyPr wrap="none" anchor="ctr"/>
          <a:lstStyle/>
          <a:p>
            <a:pPr eaLnBrk="0" hangingPunct="0">
              <a:defRPr/>
            </a:pPr>
            <a:endParaRPr lang="en-US" sz="1800">
              <a:solidFill>
                <a:srgbClr val="4D4D4F"/>
              </a:solidFill>
            </a:endParaRPr>
          </a:p>
        </p:txBody>
      </p:sp>
      <p:sp>
        <p:nvSpPr>
          <p:cNvPr id="9" name="Text Box 3"/>
          <p:cNvSpPr txBox="1">
            <a:spLocks noChangeArrowheads="1"/>
          </p:cNvSpPr>
          <p:nvPr userDrawn="1"/>
        </p:nvSpPr>
        <p:spPr bwMode="auto">
          <a:xfrm>
            <a:off x="0" y="5711825"/>
            <a:ext cx="9144000" cy="215900"/>
          </a:xfrm>
          <a:prstGeom prst="rect">
            <a:avLst/>
          </a:prstGeom>
          <a:noFill/>
          <a:ln w="9525">
            <a:noFill/>
            <a:miter lim="800000"/>
            <a:headEnd/>
            <a:tailEnd/>
          </a:ln>
          <a:effectLst/>
        </p:spPr>
        <p:txBody>
          <a:bodyPr>
            <a:spAutoFit/>
          </a:bodyPr>
          <a:lstStyle/>
          <a:p>
            <a:pPr algn="ctr">
              <a:defRPr/>
            </a:pPr>
            <a:r>
              <a:rPr lang="en-US" sz="800" dirty="0">
                <a:solidFill>
                  <a:srgbClr val="4D4D4F"/>
                </a:solidFill>
                <a:cs typeface="Arial" charset="0"/>
              </a:rPr>
              <a:t> </a:t>
            </a:r>
            <a:r>
              <a:rPr lang="en-US" sz="800" dirty="0">
                <a:solidFill>
                  <a:srgbClr val="616161"/>
                </a:solidFill>
                <a:cs typeface="Arial" charset="0"/>
              </a:rPr>
              <a:t>COMPANY CONFIDENTIAL – DO NOT DISTRIBUTE</a:t>
            </a:r>
            <a:endParaRPr lang="en-US" sz="800" dirty="0">
              <a:solidFill>
                <a:srgbClr val="4D4D4F"/>
              </a:solidFill>
              <a:latin typeface="Arial" pitchFamily="34" charset="0"/>
            </a:endParaRPr>
          </a:p>
        </p:txBody>
      </p:sp>
      <p:sp>
        <p:nvSpPr>
          <p:cNvPr id="12" name="Rectangle 10"/>
          <p:cNvSpPr>
            <a:spLocks noGrp="1" noChangeArrowheads="1"/>
          </p:cNvSpPr>
          <p:nvPr>
            <p:ph type="ctrTitle"/>
          </p:nvPr>
        </p:nvSpPr>
        <p:spPr>
          <a:xfrm>
            <a:off x="4386263" y="1203325"/>
            <a:ext cx="4294187" cy="2330450"/>
          </a:xfrm>
          <a:prstGeom prst="rect">
            <a:avLst/>
          </a:prstGeom>
        </p:spPr>
        <p:txBody>
          <a:bodyPr/>
          <a:lstStyle>
            <a:lvl1pPr algn="r">
              <a:defRPr sz="3600" b="0"/>
            </a:lvl1pPr>
          </a:lstStyle>
          <a:p>
            <a:r>
              <a:rPr lang="en-US" smtClean="0"/>
              <a:t>Click to edit Master title style</a:t>
            </a:r>
            <a:endParaRPr lang="en-US" dirty="0"/>
          </a:p>
        </p:txBody>
      </p:sp>
      <p:sp>
        <p:nvSpPr>
          <p:cNvPr id="13" name="Rectangle 11"/>
          <p:cNvSpPr>
            <a:spLocks noGrp="1" noChangeArrowheads="1"/>
          </p:cNvSpPr>
          <p:nvPr>
            <p:ph type="subTitle" idx="1"/>
          </p:nvPr>
        </p:nvSpPr>
        <p:spPr>
          <a:xfrm>
            <a:off x="4386263" y="3681413"/>
            <a:ext cx="4294187" cy="1060450"/>
          </a:xfrm>
        </p:spPr>
        <p:txBody>
          <a:bodyPr/>
          <a:lstStyle>
            <a:lvl1pPr marL="0" indent="0" algn="r">
              <a:spcBef>
                <a:spcPct val="0"/>
              </a:spcBef>
              <a:buFontTx/>
              <a:buNone/>
              <a:defRPr/>
            </a:lvl1pPr>
          </a:lstStyle>
          <a:p>
            <a:r>
              <a:rPr lang="en-US" smtClean="0"/>
              <a:t>Click to edit Master subtitle style</a:t>
            </a:r>
            <a:endParaRPr lang="en-US" dirty="0"/>
          </a:p>
        </p:txBody>
      </p:sp>
      <p:sp>
        <p:nvSpPr>
          <p:cNvPr id="10" name="Text Box 6"/>
          <p:cNvSpPr txBox="1">
            <a:spLocks noChangeArrowheads="1"/>
          </p:cNvSpPr>
          <p:nvPr userDrawn="1"/>
        </p:nvSpPr>
        <p:spPr bwMode="auto">
          <a:xfrm>
            <a:off x="122237" y="5902325"/>
            <a:ext cx="7395263" cy="369332"/>
          </a:xfrm>
          <a:prstGeom prst="rect">
            <a:avLst/>
          </a:prstGeom>
          <a:noFill/>
          <a:ln w="9525">
            <a:noFill/>
            <a:miter lim="800000"/>
            <a:headEnd/>
            <a:tailEnd/>
          </a:ln>
          <a:effectLst/>
        </p:spPr>
        <p:txBody>
          <a:bodyPr wrap="square">
            <a:spAutoFit/>
          </a:bodyPr>
          <a:lstStyle/>
          <a:p>
            <a:pPr eaLnBrk="0" hangingPunct="0">
              <a:defRPr/>
            </a:pPr>
            <a:r>
              <a:rPr lang="en-US" sz="600" dirty="0">
                <a:solidFill>
                  <a:srgbClr val="4D4D4F"/>
                </a:solidFill>
                <a:latin typeface="Arial"/>
              </a:rPr>
              <a:t>© 2010 Illumina, Inc. All rights reserved.</a:t>
            </a:r>
          </a:p>
          <a:p>
            <a:pPr eaLnBrk="0" hangingPunct="0">
              <a:defRPr/>
            </a:pPr>
            <a:r>
              <a:rPr lang="en-US" sz="600" dirty="0">
                <a:solidFill>
                  <a:srgbClr val="4D4D4F"/>
                </a:solidFill>
                <a:latin typeface="Arial"/>
              </a:rPr>
              <a:t>Illumina, </a:t>
            </a:r>
            <a:r>
              <a:rPr lang="en-US" sz="600" dirty="0" err="1">
                <a:solidFill>
                  <a:srgbClr val="4D4D4F"/>
                </a:solidFill>
                <a:latin typeface="Arial"/>
              </a:rPr>
              <a:t>illumina</a:t>
            </a:r>
            <a:r>
              <a:rPr lang="en-US" sz="600" i="1" dirty="0" err="1">
                <a:solidFill>
                  <a:srgbClr val="4D4D4F"/>
                </a:solidFill>
                <a:latin typeface="Arial"/>
              </a:rPr>
              <a:t>Dx</a:t>
            </a:r>
            <a:r>
              <a:rPr lang="en-US" sz="600" dirty="0">
                <a:solidFill>
                  <a:srgbClr val="4D4D4F"/>
                </a:solidFill>
                <a:latin typeface="Arial"/>
              </a:rPr>
              <a:t>, </a:t>
            </a:r>
            <a:r>
              <a:rPr lang="en-US" sz="600" dirty="0" err="1">
                <a:solidFill>
                  <a:srgbClr val="4D4D4F"/>
                </a:solidFill>
                <a:latin typeface="Arial"/>
              </a:rPr>
              <a:t>Solexa</a:t>
            </a:r>
            <a:r>
              <a:rPr lang="en-US" sz="600" dirty="0">
                <a:solidFill>
                  <a:srgbClr val="4D4D4F"/>
                </a:solidFill>
                <a:latin typeface="Arial"/>
              </a:rPr>
              <a:t>, Making Sense Out of Life, </a:t>
            </a:r>
            <a:r>
              <a:rPr lang="en-US" sz="600" dirty="0" err="1">
                <a:solidFill>
                  <a:srgbClr val="4D4D4F"/>
                </a:solidFill>
                <a:latin typeface="Arial"/>
              </a:rPr>
              <a:t>Oligator</a:t>
            </a:r>
            <a:r>
              <a:rPr lang="en-US" sz="600" dirty="0">
                <a:solidFill>
                  <a:srgbClr val="4D4D4F"/>
                </a:solidFill>
                <a:latin typeface="Arial"/>
              </a:rPr>
              <a:t>, </a:t>
            </a:r>
            <a:r>
              <a:rPr lang="en-US" sz="600" dirty="0" err="1">
                <a:solidFill>
                  <a:srgbClr val="4D4D4F"/>
                </a:solidFill>
                <a:latin typeface="Arial"/>
              </a:rPr>
              <a:t>Sentrix</a:t>
            </a:r>
            <a:r>
              <a:rPr lang="en-US" sz="600" dirty="0">
                <a:solidFill>
                  <a:srgbClr val="4D4D4F"/>
                </a:solidFill>
                <a:latin typeface="Arial"/>
              </a:rPr>
              <a:t>, </a:t>
            </a:r>
            <a:r>
              <a:rPr lang="en-US" sz="600" dirty="0" err="1">
                <a:solidFill>
                  <a:srgbClr val="4D4D4F"/>
                </a:solidFill>
                <a:latin typeface="Arial"/>
              </a:rPr>
              <a:t>GoldenGate</a:t>
            </a:r>
            <a:r>
              <a:rPr lang="en-US" sz="600" dirty="0">
                <a:solidFill>
                  <a:srgbClr val="4D4D4F"/>
                </a:solidFill>
                <a:latin typeface="Arial"/>
              </a:rPr>
              <a:t>, </a:t>
            </a:r>
            <a:r>
              <a:rPr lang="en-US" sz="600" dirty="0" err="1">
                <a:solidFill>
                  <a:srgbClr val="4D4D4F"/>
                </a:solidFill>
                <a:latin typeface="Arial"/>
              </a:rPr>
              <a:t>GoldenGate</a:t>
            </a:r>
            <a:r>
              <a:rPr lang="en-US" sz="600" dirty="0">
                <a:solidFill>
                  <a:srgbClr val="4D4D4F"/>
                </a:solidFill>
                <a:latin typeface="Arial"/>
              </a:rPr>
              <a:t> Indexing, DASL, </a:t>
            </a:r>
            <a:r>
              <a:rPr lang="en-US" sz="600" dirty="0" err="1">
                <a:solidFill>
                  <a:srgbClr val="4D4D4F"/>
                </a:solidFill>
                <a:latin typeface="Arial"/>
              </a:rPr>
              <a:t>BeadArray</a:t>
            </a:r>
            <a:r>
              <a:rPr lang="en-US" sz="600" dirty="0">
                <a:solidFill>
                  <a:srgbClr val="4D4D4F"/>
                </a:solidFill>
                <a:latin typeface="Arial"/>
              </a:rPr>
              <a:t>, Array of Arrays, </a:t>
            </a:r>
            <a:r>
              <a:rPr lang="en-US" sz="600" dirty="0" err="1">
                <a:solidFill>
                  <a:srgbClr val="4D4D4F"/>
                </a:solidFill>
                <a:latin typeface="Arial"/>
              </a:rPr>
              <a:t>Infinium</a:t>
            </a:r>
            <a:r>
              <a:rPr lang="en-US" sz="600" dirty="0">
                <a:solidFill>
                  <a:srgbClr val="4D4D4F"/>
                </a:solidFill>
                <a:latin typeface="Arial"/>
              </a:rPr>
              <a:t>, </a:t>
            </a:r>
            <a:r>
              <a:rPr lang="en-US" sz="600" dirty="0" err="1">
                <a:solidFill>
                  <a:srgbClr val="4D4D4F"/>
                </a:solidFill>
                <a:latin typeface="Arial"/>
              </a:rPr>
              <a:t>BeadXpress</a:t>
            </a:r>
            <a:r>
              <a:rPr lang="en-US" sz="600" dirty="0">
                <a:solidFill>
                  <a:srgbClr val="4D4D4F"/>
                </a:solidFill>
                <a:latin typeface="Arial"/>
              </a:rPr>
              <a:t>, </a:t>
            </a:r>
            <a:r>
              <a:rPr lang="en-US" sz="600" dirty="0" err="1">
                <a:solidFill>
                  <a:srgbClr val="4D4D4F"/>
                </a:solidFill>
                <a:latin typeface="Arial"/>
              </a:rPr>
              <a:t>VeraCode</a:t>
            </a:r>
            <a:r>
              <a:rPr lang="en-US" sz="600" dirty="0">
                <a:solidFill>
                  <a:srgbClr val="4D4D4F"/>
                </a:solidFill>
                <a:latin typeface="Arial"/>
              </a:rPr>
              <a:t>, </a:t>
            </a:r>
            <a:r>
              <a:rPr lang="en-US" sz="600" dirty="0" err="1">
                <a:solidFill>
                  <a:srgbClr val="4D4D4F"/>
                </a:solidFill>
                <a:latin typeface="Arial"/>
              </a:rPr>
              <a:t>IntelliHyb</a:t>
            </a:r>
            <a:r>
              <a:rPr lang="en-US" sz="600" dirty="0">
                <a:solidFill>
                  <a:srgbClr val="4D4D4F"/>
                </a:solidFill>
                <a:latin typeface="Arial"/>
              </a:rPr>
              <a:t>, </a:t>
            </a:r>
            <a:r>
              <a:rPr lang="en-US" sz="600" dirty="0" err="1">
                <a:solidFill>
                  <a:srgbClr val="4D4D4F"/>
                </a:solidFill>
                <a:latin typeface="Arial"/>
              </a:rPr>
              <a:t>iSelect</a:t>
            </a:r>
            <a:r>
              <a:rPr lang="en-US" sz="600" dirty="0">
                <a:solidFill>
                  <a:srgbClr val="4D4D4F"/>
                </a:solidFill>
                <a:latin typeface="Arial"/>
              </a:rPr>
              <a:t>, </a:t>
            </a:r>
            <a:r>
              <a:rPr lang="en-US" sz="600" dirty="0" err="1">
                <a:solidFill>
                  <a:srgbClr val="4D4D4F"/>
                </a:solidFill>
                <a:latin typeface="Arial"/>
              </a:rPr>
              <a:t>CSPro</a:t>
            </a:r>
            <a:r>
              <a:rPr lang="en-US" sz="600" dirty="0">
                <a:solidFill>
                  <a:srgbClr val="4D4D4F"/>
                </a:solidFill>
                <a:latin typeface="Arial"/>
              </a:rPr>
              <a:t>, </a:t>
            </a:r>
            <a:r>
              <a:rPr lang="en-US" sz="600" dirty="0" err="1">
                <a:solidFill>
                  <a:srgbClr val="4D4D4F"/>
                </a:solidFill>
                <a:latin typeface="Arial"/>
              </a:rPr>
              <a:t>GenomeStudio</a:t>
            </a:r>
            <a:r>
              <a:rPr lang="en-US" sz="600" dirty="0">
                <a:solidFill>
                  <a:srgbClr val="4D4D4F"/>
                </a:solidFill>
                <a:latin typeface="Arial"/>
              </a:rPr>
              <a:t>, Genetic </a:t>
            </a:r>
            <a:r>
              <a:rPr lang="en-US" sz="600" dirty="0" smtClean="0">
                <a:solidFill>
                  <a:srgbClr val="4D4D4F"/>
                </a:solidFill>
                <a:latin typeface="Arial"/>
              </a:rPr>
              <a:t>Energy, </a:t>
            </a:r>
            <a:r>
              <a:rPr lang="en-US" sz="600" dirty="0" err="1" smtClean="0">
                <a:solidFill>
                  <a:srgbClr val="4D4D4F"/>
                </a:solidFill>
                <a:latin typeface="Arial"/>
              </a:rPr>
              <a:t>HiSeq</a:t>
            </a:r>
            <a:r>
              <a:rPr lang="en-US" sz="600" dirty="0" smtClean="0">
                <a:solidFill>
                  <a:srgbClr val="4D4D4F"/>
                </a:solidFill>
                <a:latin typeface="Arial"/>
              </a:rPr>
              <a:t>, </a:t>
            </a:r>
            <a:r>
              <a:rPr lang="en-US" sz="600" dirty="0" err="1" smtClean="0">
                <a:solidFill>
                  <a:srgbClr val="4D4D4F"/>
                </a:solidFill>
                <a:latin typeface="Arial"/>
              </a:rPr>
              <a:t>HiScan</a:t>
            </a:r>
            <a:r>
              <a:rPr lang="en-US" sz="600" dirty="0" smtClean="0">
                <a:solidFill>
                  <a:srgbClr val="4D4D4F"/>
                </a:solidFill>
                <a:latin typeface="Arial"/>
              </a:rPr>
              <a:t>, </a:t>
            </a:r>
            <a:r>
              <a:rPr lang="en-US" sz="600" dirty="0" err="1" smtClean="0">
                <a:solidFill>
                  <a:srgbClr val="4D4D4F"/>
                </a:solidFill>
                <a:latin typeface="Arial"/>
              </a:rPr>
              <a:t>TruSeq</a:t>
            </a:r>
            <a:r>
              <a:rPr lang="en-US" sz="600" dirty="0" smtClean="0">
                <a:solidFill>
                  <a:srgbClr val="4D4D4F"/>
                </a:solidFill>
                <a:latin typeface="Arial"/>
              </a:rPr>
              <a:t> and Eco </a:t>
            </a:r>
            <a:r>
              <a:rPr lang="en-US" sz="600" dirty="0">
                <a:solidFill>
                  <a:srgbClr val="4D4D4F"/>
                </a:solidFill>
                <a:latin typeface="Arial"/>
              </a:rPr>
              <a:t>are registered trademarks or trademarks of Illumina, Inc. All other brands and names contained herein are the property of their respective owners.</a:t>
            </a:r>
          </a:p>
        </p:txBody>
      </p:sp>
    </p:spTree>
    <p:extLst>
      <p:ext uri="{BB962C8B-B14F-4D97-AF65-F5344CB8AC3E}">
        <p14:creationId xmlns:p14="http://schemas.microsoft.com/office/powerpoint/2010/main" val="3541298429"/>
      </p:ext>
    </p:extLst>
  </p:cSld>
  <p:clrMapOvr>
    <a:masterClrMapping/>
  </p:clrMapOvr>
  <p:transition spd="med">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97310195"/>
      </p:ext>
    </p:extLst>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778870706"/>
      </p:ext>
    </p:extLst>
  </p:cSld>
  <p:clrMapOvr>
    <a:masterClrMapping/>
  </p:clrMapOvr>
  <p:transition spd="med">
    <p:wipe dir="r"/>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Section Title Slide">
    <p:spTree>
      <p:nvGrpSpPr>
        <p:cNvPr id="1" name=""/>
        <p:cNvGrpSpPr/>
        <p:nvPr/>
      </p:nvGrpSpPr>
      <p:grpSpPr>
        <a:xfrm>
          <a:off x="0" y="0"/>
          <a:ext cx="0" cy="0"/>
          <a:chOff x="0" y="0"/>
          <a:chExt cx="0" cy="0"/>
        </a:xfrm>
      </p:grpSpPr>
      <p:sp>
        <p:nvSpPr>
          <p:cNvPr id="6" name="Rectangle 10"/>
          <p:cNvSpPr>
            <a:spLocks noGrp="1" noChangeArrowheads="1"/>
          </p:cNvSpPr>
          <p:nvPr>
            <p:ph type="ctrTitle"/>
          </p:nvPr>
        </p:nvSpPr>
        <p:spPr>
          <a:xfrm>
            <a:off x="469900" y="3602038"/>
            <a:ext cx="8257241" cy="2330450"/>
          </a:xfrm>
          <a:prstGeom prst="rect">
            <a:avLst/>
          </a:prstGeom>
        </p:spPr>
        <p:txBody>
          <a:bodyPr/>
          <a:lstStyle>
            <a:lvl1pPr algn="l">
              <a:defRPr sz="3200" b="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037024809"/>
      </p:ext>
    </p:extLst>
  </p:cSld>
  <p:clrMapOvr>
    <a:masterClrMapping/>
  </p:clrMapOvr>
  <p:transition spd="med">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3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3227472571"/>
      </p:ext>
    </p:extLst>
  </p:cSld>
  <p:clrMapOvr>
    <a:masterClrMapping/>
  </p:clrMapOvr>
  <p:transition spd="med">
    <p:wipe dir="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_Title and Content_2">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8920" y="1076008"/>
            <a:ext cx="4297680" cy="1097280"/>
          </a:xfrm>
          <a:ln w="3175">
            <a:solidFill>
              <a:schemeClr val="bg1">
                <a:lumMod val="95000"/>
              </a:schemeClr>
            </a:solidFill>
          </a:ln>
        </p:spPr>
        <p:txBody>
          <a:bodyPr/>
          <a:lstStyle>
            <a:lvl1pPr marL="114300" indent="-114300">
              <a:lnSpc>
                <a:spcPts val="900"/>
              </a:lnSpc>
              <a:defRPr sz="100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Summary</a:t>
            </a:r>
          </a:p>
        </p:txBody>
      </p:sp>
      <p:sp>
        <p:nvSpPr>
          <p:cNvPr id="5" name="Rectangle 2"/>
          <p:cNvSpPr>
            <a:spLocks noGrp="1" noChangeArrowheads="1"/>
          </p:cNvSpPr>
          <p:nvPr>
            <p:ph type="title" hasCustomPrompt="1"/>
          </p:nvPr>
        </p:nvSpPr>
        <p:spPr bwMode="auto">
          <a:xfrm>
            <a:off x="2856739" y="193782"/>
            <a:ext cx="3104420" cy="448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600">
                <a:solidFill>
                  <a:schemeClr val="tx1"/>
                </a:solidFill>
                <a:latin typeface="Calibri" panose="020F0502020204030204" pitchFamily="34" charset="0"/>
              </a:defRPr>
            </a:lvl1pPr>
          </a:lstStyle>
          <a:p>
            <a:pPr lvl="0"/>
            <a:r>
              <a:rPr lang="en-US" dirty="0" smtClean="0"/>
              <a:t>Project Name</a:t>
            </a:r>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26" name="TextBox 25"/>
          <p:cNvSpPr txBox="1"/>
          <p:nvPr userDrawn="1"/>
        </p:nvSpPr>
        <p:spPr>
          <a:xfrm>
            <a:off x="148920" y="838657"/>
            <a:ext cx="608243"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Summary</a:t>
            </a:r>
            <a:endParaRPr lang="en-US" sz="1200" b="1" dirty="0">
              <a:solidFill>
                <a:srgbClr val="4D4D4F"/>
              </a:solidFill>
              <a:latin typeface="Calibri" panose="020F0502020204030204" pitchFamily="34" charset="0"/>
            </a:endParaRPr>
          </a:p>
        </p:txBody>
      </p:sp>
      <p:sp>
        <p:nvSpPr>
          <p:cNvPr id="27" name="Content Placeholder 2"/>
          <p:cNvSpPr>
            <a:spLocks noGrp="1"/>
          </p:cNvSpPr>
          <p:nvPr>
            <p:ph idx="13" hasCustomPrompt="1"/>
          </p:nvPr>
        </p:nvSpPr>
        <p:spPr>
          <a:xfrm>
            <a:off x="148920" y="2463324"/>
            <a:ext cx="4297680" cy="1097280"/>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Summarize patent protection &amp; new patent activity</a:t>
            </a:r>
          </a:p>
        </p:txBody>
      </p:sp>
      <p:sp>
        <p:nvSpPr>
          <p:cNvPr id="28" name="TextBox 27"/>
          <p:cNvSpPr txBox="1"/>
          <p:nvPr userDrawn="1"/>
        </p:nvSpPr>
        <p:spPr>
          <a:xfrm>
            <a:off x="148920" y="2225973"/>
            <a:ext cx="1118704"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Patent Protection</a:t>
            </a:r>
          </a:p>
        </p:txBody>
      </p:sp>
      <p:sp>
        <p:nvSpPr>
          <p:cNvPr id="31" name="Content Placeholder 2"/>
          <p:cNvSpPr>
            <a:spLocks noGrp="1"/>
          </p:cNvSpPr>
          <p:nvPr>
            <p:ph idx="15" hasCustomPrompt="1"/>
          </p:nvPr>
        </p:nvSpPr>
        <p:spPr>
          <a:xfrm>
            <a:off x="148920" y="3850640"/>
            <a:ext cx="4297680" cy="1097280"/>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Summarize trade secrets</a:t>
            </a:r>
          </a:p>
        </p:txBody>
      </p:sp>
      <p:sp>
        <p:nvSpPr>
          <p:cNvPr id="34" name="TextBox 33"/>
          <p:cNvSpPr txBox="1"/>
          <p:nvPr userDrawn="1"/>
        </p:nvSpPr>
        <p:spPr>
          <a:xfrm>
            <a:off x="148920" y="3613289"/>
            <a:ext cx="846770"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Trade Secrets</a:t>
            </a:r>
            <a:endParaRPr lang="en-US" sz="1200" b="1" dirty="0">
              <a:solidFill>
                <a:srgbClr val="4D4D4F"/>
              </a:solidFill>
              <a:latin typeface="Calibri" panose="020F0502020204030204" pitchFamily="34" charset="0"/>
            </a:endParaRPr>
          </a:p>
        </p:txBody>
      </p:sp>
      <p:sp>
        <p:nvSpPr>
          <p:cNvPr id="35" name="Content Placeholder 2"/>
          <p:cNvSpPr>
            <a:spLocks noGrp="1"/>
          </p:cNvSpPr>
          <p:nvPr>
            <p:ph idx="17" hasCustomPrompt="1"/>
          </p:nvPr>
        </p:nvSpPr>
        <p:spPr>
          <a:xfrm>
            <a:off x="148920" y="5246750"/>
            <a:ext cx="4297680" cy="1097280"/>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Summarize TS status</a:t>
            </a:r>
          </a:p>
        </p:txBody>
      </p:sp>
      <p:sp>
        <p:nvSpPr>
          <p:cNvPr id="37" name="TextBox 36"/>
          <p:cNvSpPr txBox="1"/>
          <p:nvPr userDrawn="1"/>
        </p:nvSpPr>
        <p:spPr>
          <a:xfrm>
            <a:off x="148920" y="5000605"/>
            <a:ext cx="744050"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Trademarks</a:t>
            </a:r>
            <a:endParaRPr lang="en-US" sz="1200" b="1" dirty="0">
              <a:solidFill>
                <a:srgbClr val="4D4D4F"/>
              </a:solidFill>
              <a:latin typeface="Calibri" panose="020F0502020204030204" pitchFamily="34" charset="0"/>
            </a:endParaRPr>
          </a:p>
        </p:txBody>
      </p:sp>
      <p:sp>
        <p:nvSpPr>
          <p:cNvPr id="43" name="Content Placeholder 2"/>
          <p:cNvSpPr>
            <a:spLocks noGrp="1"/>
          </p:cNvSpPr>
          <p:nvPr>
            <p:ph idx="21" hasCustomPrompt="1"/>
          </p:nvPr>
        </p:nvSpPr>
        <p:spPr>
          <a:xfrm>
            <a:off x="4631964" y="1076008"/>
            <a:ext cx="4297680" cy="3846617"/>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Summarize FTO progress and concerns</a:t>
            </a:r>
          </a:p>
        </p:txBody>
      </p:sp>
      <p:sp>
        <p:nvSpPr>
          <p:cNvPr id="44" name="TextBox 43"/>
          <p:cNvSpPr txBox="1"/>
          <p:nvPr userDrawn="1"/>
        </p:nvSpPr>
        <p:spPr>
          <a:xfrm>
            <a:off x="4631964" y="876193"/>
            <a:ext cx="667555"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FTO Issues</a:t>
            </a:r>
            <a:endParaRPr lang="en-US" sz="1200" b="1" dirty="0">
              <a:solidFill>
                <a:srgbClr val="4D4D4F"/>
              </a:solidFill>
              <a:latin typeface="Calibri" panose="020F0502020204030204" pitchFamily="34" charset="0"/>
            </a:endParaRPr>
          </a:p>
        </p:txBody>
      </p:sp>
      <p:sp>
        <p:nvSpPr>
          <p:cNvPr id="49" name="Content Placeholder 22"/>
          <p:cNvSpPr>
            <a:spLocks noGrp="1"/>
          </p:cNvSpPr>
          <p:nvPr>
            <p:ph sz="quarter" idx="11" hasCustomPrompt="1"/>
          </p:nvPr>
        </p:nvSpPr>
        <p:spPr>
          <a:xfrm>
            <a:off x="7574949" y="232586"/>
            <a:ext cx="1305090" cy="182880"/>
          </a:xfrm>
        </p:spPr>
        <p:txBody>
          <a:bodyPr lIns="0" tIns="0" rIns="0" bIns="0"/>
          <a:lstStyle>
            <a:lvl1pPr marL="0" indent="0">
              <a:buFontTx/>
              <a:buNone/>
              <a:defRPr sz="1300" baseline="0">
                <a:solidFill>
                  <a:schemeClr val="tx1"/>
                </a:solidFill>
                <a:latin typeface="Calibri" panose="020F0502020204030204" pitchFamily="34" charset="0"/>
              </a:defRPr>
            </a:lvl1pPr>
          </a:lstStyle>
          <a:p>
            <a:pPr lvl="0"/>
            <a:r>
              <a:rPr lang="en-US" dirty="0" smtClean="0"/>
              <a:t>Phase</a:t>
            </a:r>
            <a:endParaRPr lang="en-US" dirty="0"/>
          </a:p>
        </p:txBody>
      </p:sp>
      <p:sp>
        <p:nvSpPr>
          <p:cNvPr id="50" name="Content Placeholder 22"/>
          <p:cNvSpPr>
            <a:spLocks noGrp="1"/>
          </p:cNvSpPr>
          <p:nvPr>
            <p:ph sz="quarter" idx="12" hasCustomPrompt="1"/>
          </p:nvPr>
        </p:nvSpPr>
        <p:spPr>
          <a:xfrm>
            <a:off x="7574949" y="452226"/>
            <a:ext cx="1305090" cy="182880"/>
          </a:xfrm>
        </p:spPr>
        <p:txBody>
          <a:bodyPr lIns="0" tIns="0" rIns="0" bIns="0"/>
          <a:lstStyle>
            <a:lvl1pPr marL="0" indent="0">
              <a:buFontTx/>
              <a:buNone/>
              <a:defRPr sz="1300" baseline="0">
                <a:solidFill>
                  <a:schemeClr val="tx1"/>
                </a:solidFill>
                <a:latin typeface="Calibri" panose="020F0502020204030204" pitchFamily="34" charset="0"/>
              </a:defRPr>
            </a:lvl1pPr>
          </a:lstStyle>
          <a:p>
            <a:pPr lvl="0"/>
            <a:r>
              <a:rPr lang="en-US" dirty="0" smtClean="0"/>
              <a:t>Date</a:t>
            </a:r>
            <a:endParaRPr lang="en-US" dirty="0"/>
          </a:p>
        </p:txBody>
      </p:sp>
      <p:sp>
        <p:nvSpPr>
          <p:cNvPr id="51" name="TextBox 50"/>
          <p:cNvSpPr txBox="1"/>
          <p:nvPr userDrawn="1"/>
        </p:nvSpPr>
        <p:spPr>
          <a:xfrm>
            <a:off x="4631964" y="5000605"/>
            <a:ext cx="1376146"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Software &amp; Copyright</a:t>
            </a:r>
            <a:endParaRPr lang="en-US" sz="1200" b="1" dirty="0">
              <a:solidFill>
                <a:srgbClr val="4D4D4F"/>
              </a:solidFill>
              <a:latin typeface="Calibri" panose="020F0502020204030204" pitchFamily="34" charset="0"/>
            </a:endParaRPr>
          </a:p>
        </p:txBody>
      </p:sp>
      <p:sp>
        <p:nvSpPr>
          <p:cNvPr id="52" name="Content Placeholder 2"/>
          <p:cNvSpPr>
            <a:spLocks noGrp="1"/>
          </p:cNvSpPr>
          <p:nvPr>
            <p:ph idx="22" hasCustomPrompt="1"/>
          </p:nvPr>
        </p:nvSpPr>
        <p:spPr>
          <a:xfrm>
            <a:off x="4631964" y="5246750"/>
            <a:ext cx="4297680" cy="1097280"/>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Summarize software and copyright issues</a:t>
            </a:r>
          </a:p>
        </p:txBody>
      </p:sp>
      <p:sp>
        <p:nvSpPr>
          <p:cNvPr id="2" name="TextBox 1"/>
          <p:cNvSpPr txBox="1"/>
          <p:nvPr userDrawn="1"/>
        </p:nvSpPr>
        <p:spPr>
          <a:xfrm>
            <a:off x="149470" y="248533"/>
            <a:ext cx="2870914" cy="338554"/>
          </a:xfrm>
          <a:prstGeom prst="rect">
            <a:avLst/>
          </a:prstGeom>
          <a:noFill/>
        </p:spPr>
        <p:txBody>
          <a:bodyPr wrap="none" rtlCol="0" anchor="ctr">
            <a:spAutoFit/>
          </a:bodyPr>
          <a:lstStyle/>
          <a:p>
            <a:r>
              <a:rPr lang="en-US" sz="1800" dirty="0" smtClean="0">
                <a:solidFill>
                  <a:srgbClr val="4D4D4F"/>
                </a:solidFill>
                <a:latin typeface="Calibri" panose="020F0502020204030204" pitchFamily="34" charset="0"/>
              </a:rPr>
              <a:t>Phase Exit Legal Assessment for:</a:t>
            </a:r>
            <a:endParaRPr lang="en-US" sz="1800" dirty="0">
              <a:solidFill>
                <a:srgbClr val="4D4D4F"/>
              </a:solidFill>
              <a:latin typeface="Calibri" panose="020F0502020204030204" pitchFamily="34" charset="0"/>
            </a:endParaRPr>
          </a:p>
        </p:txBody>
      </p:sp>
    </p:spTree>
    <p:extLst>
      <p:ext uri="{BB962C8B-B14F-4D97-AF65-F5344CB8AC3E}">
        <p14:creationId xmlns:p14="http://schemas.microsoft.com/office/powerpoint/2010/main" val="2992342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_Title and Content_2">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856739" y="193782"/>
            <a:ext cx="3104420" cy="4480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600">
                <a:solidFill>
                  <a:schemeClr val="tx1"/>
                </a:solidFill>
                <a:latin typeface="Calibri" panose="020F0502020204030204" pitchFamily="34" charset="0"/>
              </a:defRPr>
            </a:lvl1pPr>
          </a:lstStyle>
          <a:p>
            <a:pPr lvl="0"/>
            <a:r>
              <a:rPr lang="en-US" dirty="0" smtClean="0"/>
              <a:t>Project Name</a:t>
            </a:r>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38" name="Content Placeholder 2"/>
          <p:cNvSpPr>
            <a:spLocks noGrp="1"/>
          </p:cNvSpPr>
          <p:nvPr>
            <p:ph idx="18" hasCustomPrompt="1"/>
          </p:nvPr>
        </p:nvSpPr>
        <p:spPr>
          <a:xfrm>
            <a:off x="4701930" y="3935436"/>
            <a:ext cx="4297680" cy="2377440"/>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Key next steps to keep the project on target</a:t>
            </a:r>
          </a:p>
        </p:txBody>
      </p:sp>
      <p:sp>
        <p:nvSpPr>
          <p:cNvPr id="39" name="TextBox 38"/>
          <p:cNvSpPr txBox="1"/>
          <p:nvPr userDrawn="1"/>
        </p:nvSpPr>
        <p:spPr>
          <a:xfrm>
            <a:off x="4701930" y="3703804"/>
            <a:ext cx="1971758"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Planning Ahead for Next Phase</a:t>
            </a:r>
            <a:endParaRPr lang="en-US" sz="1200" b="1" dirty="0">
              <a:solidFill>
                <a:srgbClr val="4D4D4F"/>
              </a:solidFill>
              <a:latin typeface="Calibri" panose="020F0502020204030204" pitchFamily="34" charset="0"/>
            </a:endParaRPr>
          </a:p>
        </p:txBody>
      </p:sp>
      <p:sp>
        <p:nvSpPr>
          <p:cNvPr id="40" name="Content Placeholder 2"/>
          <p:cNvSpPr>
            <a:spLocks noGrp="1"/>
          </p:cNvSpPr>
          <p:nvPr>
            <p:ph idx="19" hasCustomPrompt="1"/>
          </p:nvPr>
        </p:nvSpPr>
        <p:spPr>
          <a:xfrm>
            <a:off x="217858" y="1262677"/>
            <a:ext cx="4297680" cy="5050199"/>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solidFill>
                  <a:schemeClr val="tx1"/>
                </a:solidFill>
                <a:latin typeface="Calibri" panose="020F0502020204030204" pitchFamily="34" charset="0"/>
              </a:defRPr>
            </a:lvl2pPr>
            <a:lvl3pPr marL="457200" indent="-123825">
              <a:lnSpc>
                <a:spcPts val="900"/>
              </a:lnSpc>
              <a:defRPr sz="1000">
                <a:solidFill>
                  <a:schemeClr val="tx1"/>
                </a:solidFill>
                <a:latin typeface="Calibri" panose="020F0502020204030204" pitchFamily="34" charset="0"/>
              </a:defRPr>
            </a:lvl3pPr>
            <a:lvl4pPr>
              <a:defRPr sz="1200"/>
            </a:lvl4pPr>
            <a:lvl5pPr>
              <a:defRPr sz="1200"/>
            </a:lvl5pPr>
          </a:lstStyle>
          <a:p>
            <a:pPr lvl="0"/>
            <a:r>
              <a:rPr lang="en-US" dirty="0" smtClean="0"/>
              <a:t>Summarize Contracts and Licensing Issues</a:t>
            </a:r>
          </a:p>
          <a:p>
            <a:pPr lvl="1"/>
            <a:r>
              <a:rPr lang="en-US" dirty="0" smtClean="0"/>
              <a:t>Second level</a:t>
            </a:r>
          </a:p>
          <a:p>
            <a:pPr lvl="2"/>
            <a:r>
              <a:rPr lang="en-US" dirty="0" smtClean="0"/>
              <a:t>Third level</a:t>
            </a:r>
          </a:p>
        </p:txBody>
      </p:sp>
      <p:sp>
        <p:nvSpPr>
          <p:cNvPr id="41" name="TextBox 40"/>
          <p:cNvSpPr txBox="1"/>
          <p:nvPr userDrawn="1"/>
        </p:nvSpPr>
        <p:spPr>
          <a:xfrm>
            <a:off x="217858" y="1047764"/>
            <a:ext cx="1368965"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Contracts &amp; Licensing</a:t>
            </a:r>
            <a:endParaRPr lang="en-US" sz="1200" b="1" dirty="0">
              <a:solidFill>
                <a:srgbClr val="4D4D4F"/>
              </a:solidFill>
              <a:latin typeface="Calibri" panose="020F0502020204030204" pitchFamily="34" charset="0"/>
            </a:endParaRPr>
          </a:p>
        </p:txBody>
      </p:sp>
      <p:sp>
        <p:nvSpPr>
          <p:cNvPr id="49" name="Content Placeholder 22"/>
          <p:cNvSpPr>
            <a:spLocks noGrp="1"/>
          </p:cNvSpPr>
          <p:nvPr>
            <p:ph sz="quarter" idx="11" hasCustomPrompt="1"/>
          </p:nvPr>
        </p:nvSpPr>
        <p:spPr>
          <a:xfrm>
            <a:off x="7574949" y="232586"/>
            <a:ext cx="1305090" cy="182880"/>
          </a:xfrm>
        </p:spPr>
        <p:txBody>
          <a:bodyPr lIns="0" tIns="0" rIns="0" bIns="0"/>
          <a:lstStyle>
            <a:lvl1pPr marL="0" indent="0">
              <a:buFontTx/>
              <a:buNone/>
              <a:defRPr sz="1300" baseline="0">
                <a:solidFill>
                  <a:schemeClr val="tx1"/>
                </a:solidFill>
                <a:latin typeface="Calibri" panose="020F0502020204030204" pitchFamily="34" charset="0"/>
              </a:defRPr>
            </a:lvl1pPr>
          </a:lstStyle>
          <a:p>
            <a:pPr lvl="0"/>
            <a:r>
              <a:rPr lang="en-US" dirty="0" smtClean="0"/>
              <a:t>Phase</a:t>
            </a:r>
            <a:endParaRPr lang="en-US" dirty="0"/>
          </a:p>
        </p:txBody>
      </p:sp>
      <p:sp>
        <p:nvSpPr>
          <p:cNvPr id="50" name="Content Placeholder 22"/>
          <p:cNvSpPr>
            <a:spLocks noGrp="1"/>
          </p:cNvSpPr>
          <p:nvPr>
            <p:ph sz="quarter" idx="12" hasCustomPrompt="1"/>
          </p:nvPr>
        </p:nvSpPr>
        <p:spPr>
          <a:xfrm>
            <a:off x="7574949" y="452226"/>
            <a:ext cx="1305090" cy="182880"/>
          </a:xfrm>
        </p:spPr>
        <p:txBody>
          <a:bodyPr lIns="0" tIns="0" rIns="0" bIns="0"/>
          <a:lstStyle>
            <a:lvl1pPr marL="0" indent="0">
              <a:buFontTx/>
              <a:buNone/>
              <a:defRPr sz="1300" baseline="0">
                <a:solidFill>
                  <a:schemeClr val="tx1"/>
                </a:solidFill>
                <a:latin typeface="Calibri" panose="020F0502020204030204" pitchFamily="34" charset="0"/>
              </a:defRPr>
            </a:lvl1pPr>
          </a:lstStyle>
          <a:p>
            <a:pPr lvl="0"/>
            <a:r>
              <a:rPr lang="en-US" dirty="0" smtClean="0"/>
              <a:t>Date</a:t>
            </a:r>
            <a:endParaRPr lang="en-US" dirty="0"/>
          </a:p>
        </p:txBody>
      </p:sp>
      <p:sp>
        <p:nvSpPr>
          <p:cNvPr id="53" name="TextBox 52"/>
          <p:cNvSpPr txBox="1"/>
          <p:nvPr userDrawn="1"/>
        </p:nvSpPr>
        <p:spPr>
          <a:xfrm>
            <a:off x="4701930" y="1047764"/>
            <a:ext cx="1154740" cy="184666"/>
          </a:xfrm>
          <a:prstGeom prst="rect">
            <a:avLst/>
          </a:prstGeom>
          <a:noFill/>
        </p:spPr>
        <p:txBody>
          <a:bodyPr wrap="none" lIns="0" tIns="0" rIns="0" bIns="0" rtlCol="0" anchor="ctr" anchorCtr="0">
            <a:spAutoFit/>
          </a:bodyPr>
          <a:lstStyle/>
          <a:p>
            <a:r>
              <a:rPr lang="en-US" sz="1200" b="1" dirty="0" smtClean="0">
                <a:solidFill>
                  <a:srgbClr val="4D4D4F"/>
                </a:solidFill>
                <a:latin typeface="Calibri" panose="020F0502020204030204" pitchFamily="34" charset="0"/>
              </a:rPr>
              <a:t>Other Legal Issues</a:t>
            </a:r>
            <a:endParaRPr lang="en-US" sz="1200" b="1" dirty="0">
              <a:solidFill>
                <a:srgbClr val="4D4D4F"/>
              </a:solidFill>
              <a:latin typeface="Calibri" panose="020F0502020204030204" pitchFamily="34" charset="0"/>
            </a:endParaRPr>
          </a:p>
        </p:txBody>
      </p:sp>
      <p:sp>
        <p:nvSpPr>
          <p:cNvPr id="54" name="Content Placeholder 2"/>
          <p:cNvSpPr>
            <a:spLocks noGrp="1"/>
          </p:cNvSpPr>
          <p:nvPr>
            <p:ph idx="23" hasCustomPrompt="1"/>
          </p:nvPr>
        </p:nvSpPr>
        <p:spPr>
          <a:xfrm>
            <a:off x="4701930" y="1262677"/>
            <a:ext cx="4297680" cy="2377440"/>
          </a:xfrm>
          <a:ln w="3175">
            <a:solidFill>
              <a:schemeClr val="bg1">
                <a:lumMod val="95000"/>
              </a:schemeClr>
            </a:solidFill>
          </a:ln>
        </p:spPr>
        <p:txBody>
          <a:bodyPr/>
          <a:lstStyle>
            <a:lvl1pPr marL="114300" indent="-114300">
              <a:lnSpc>
                <a:spcPts val="900"/>
              </a:lnSpc>
              <a:defRPr sz="1000" baseline="0">
                <a:solidFill>
                  <a:schemeClr val="tx1"/>
                </a:solidFill>
                <a:latin typeface="Calibri" panose="020F0502020204030204" pitchFamily="34" charset="0"/>
              </a:defRPr>
            </a:lvl1pPr>
            <a:lvl2pPr marL="290513" indent="-122238">
              <a:lnSpc>
                <a:spcPts val="900"/>
              </a:lnSpc>
              <a:defRPr sz="1000">
                <a:latin typeface="Calibri" panose="020F0502020204030204" pitchFamily="34" charset="0"/>
              </a:defRPr>
            </a:lvl2pPr>
            <a:lvl3pPr marL="457200" indent="-123825">
              <a:lnSpc>
                <a:spcPts val="900"/>
              </a:lnSpc>
              <a:defRPr sz="1000">
                <a:latin typeface="Calibri" panose="020F0502020204030204" pitchFamily="34" charset="0"/>
              </a:defRPr>
            </a:lvl3pPr>
            <a:lvl4pPr>
              <a:defRPr sz="1200"/>
            </a:lvl4pPr>
            <a:lvl5pPr>
              <a:defRPr sz="1200"/>
            </a:lvl5pPr>
          </a:lstStyle>
          <a:p>
            <a:pPr lvl="0"/>
            <a:r>
              <a:rPr lang="en-US" dirty="0" smtClean="0"/>
              <a:t>Summarize regulatory issues</a:t>
            </a:r>
          </a:p>
        </p:txBody>
      </p:sp>
      <p:sp>
        <p:nvSpPr>
          <p:cNvPr id="2" name="TextBox 1"/>
          <p:cNvSpPr txBox="1"/>
          <p:nvPr userDrawn="1"/>
        </p:nvSpPr>
        <p:spPr>
          <a:xfrm>
            <a:off x="149470" y="248533"/>
            <a:ext cx="2870914" cy="338554"/>
          </a:xfrm>
          <a:prstGeom prst="rect">
            <a:avLst/>
          </a:prstGeom>
          <a:noFill/>
        </p:spPr>
        <p:txBody>
          <a:bodyPr wrap="none" rtlCol="0" anchor="ctr">
            <a:spAutoFit/>
          </a:bodyPr>
          <a:lstStyle/>
          <a:p>
            <a:r>
              <a:rPr lang="en-US" sz="1800" dirty="0" smtClean="0">
                <a:solidFill>
                  <a:srgbClr val="4D4D4F"/>
                </a:solidFill>
                <a:latin typeface="Calibri" panose="020F0502020204030204" pitchFamily="34" charset="0"/>
              </a:rPr>
              <a:t>Phase Exit Legal Assessment for:</a:t>
            </a:r>
            <a:endParaRPr lang="en-US" sz="1800" dirty="0">
              <a:solidFill>
                <a:srgbClr val="4D4D4F"/>
              </a:solidFill>
              <a:latin typeface="Calibri" panose="020F0502020204030204" pitchFamily="34" charset="0"/>
            </a:endParaRPr>
          </a:p>
        </p:txBody>
      </p:sp>
    </p:spTree>
    <p:extLst>
      <p:ext uri="{BB962C8B-B14F-4D97-AF65-F5344CB8AC3E}">
        <p14:creationId xmlns:p14="http://schemas.microsoft.com/office/powerpoint/2010/main" val="36698029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Title Slide_06">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pic>
        <p:nvPicPr>
          <p:cNvPr id="9" name="Picture 4"/>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0" y="1430"/>
            <a:ext cx="9144000" cy="612038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ILLUMINA_LOGO_RGB_new"/>
          <p:cNvPicPr>
            <a:picLocks noChangeAspect="1" noChangeArrowheads="1"/>
          </p:cNvPicPr>
          <p:nvPr userDrawn="1"/>
        </p:nvPicPr>
        <p:blipFill>
          <a:blip r:embed="rId4" cstate="print"/>
          <a:srcRect/>
          <a:stretch>
            <a:fillRect/>
          </a:stretch>
        </p:blipFill>
        <p:spPr bwMode="auto">
          <a:xfrm>
            <a:off x="7816850" y="6374532"/>
            <a:ext cx="1106488" cy="250825"/>
          </a:xfrm>
          <a:prstGeom prst="rect">
            <a:avLst/>
          </a:prstGeom>
          <a:noFill/>
          <a:ln w="9525">
            <a:noFill/>
            <a:miter lim="800000"/>
            <a:headEnd/>
            <a:tailEnd/>
          </a:ln>
        </p:spPr>
      </p:pic>
      <p:sp>
        <p:nvSpPr>
          <p:cNvPr id="17" name="Rectangle 10"/>
          <p:cNvSpPr>
            <a:spLocks noGrp="1" noChangeArrowheads="1"/>
          </p:cNvSpPr>
          <p:nvPr>
            <p:ph type="ctrTitle" hasCustomPrompt="1"/>
          </p:nvPr>
        </p:nvSpPr>
        <p:spPr>
          <a:xfrm>
            <a:off x="210312" y="396487"/>
            <a:ext cx="4976135" cy="1313520"/>
          </a:xfrm>
          <a:prstGeom prst="rect">
            <a:avLst/>
          </a:prstGeom>
        </p:spPr>
        <p:txBody>
          <a:bodyPr/>
          <a:lstStyle>
            <a:lvl1pPr algn="l">
              <a:defRPr sz="3800" b="0"/>
            </a:lvl1pPr>
          </a:lstStyle>
          <a:p>
            <a:r>
              <a:rPr lang="en-US" dirty="0" smtClean="0"/>
              <a:t>Title Slide Presentation Name</a:t>
            </a:r>
            <a:endParaRPr lang="en-US" dirty="0"/>
          </a:p>
        </p:txBody>
      </p:sp>
      <p:sp>
        <p:nvSpPr>
          <p:cNvPr id="18" name="Rectangle 11"/>
          <p:cNvSpPr>
            <a:spLocks noGrp="1" noChangeArrowheads="1"/>
          </p:cNvSpPr>
          <p:nvPr>
            <p:ph type="subTitle" idx="1" hasCustomPrompt="1"/>
          </p:nvPr>
        </p:nvSpPr>
        <p:spPr>
          <a:xfrm>
            <a:off x="210312" y="1920488"/>
            <a:ext cx="3803650" cy="888731"/>
          </a:xfrm>
        </p:spPr>
        <p:txBody>
          <a:bodyPr/>
          <a:lstStyle>
            <a:lvl1pPr marL="0" indent="0" algn="l">
              <a:spcBef>
                <a:spcPct val="0"/>
              </a:spcBef>
              <a:buFontTx/>
              <a:buNone/>
              <a:defRPr sz="2000">
                <a:solidFill>
                  <a:schemeClr val="tx1"/>
                </a:solidFill>
              </a:defRPr>
            </a:lvl1pPr>
          </a:lstStyle>
          <a:p>
            <a:r>
              <a:rPr lang="en-US" sz="2400" dirty="0" smtClean="0"/>
              <a:t>Presenter’s Name, </a:t>
            </a:r>
            <a:br>
              <a:rPr lang="en-US" sz="2400" dirty="0" smtClean="0"/>
            </a:br>
            <a:r>
              <a:rPr lang="en-US" sz="2400" dirty="0" smtClean="0"/>
              <a:t>Title</a:t>
            </a:r>
            <a:endParaRPr lang="en-US" sz="2400" dirty="0"/>
          </a:p>
        </p:txBody>
      </p:sp>
      <p:sp>
        <p:nvSpPr>
          <p:cNvPr id="8" name="Text Box 3"/>
          <p:cNvSpPr txBox="1">
            <a:spLocks noChangeArrowheads="1"/>
          </p:cNvSpPr>
          <p:nvPr userDrawn="1"/>
        </p:nvSpPr>
        <p:spPr bwMode="auto">
          <a:xfrm>
            <a:off x="3924300" y="5848305"/>
            <a:ext cx="52197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1A1818"/>
                </a:solidFill>
                <a:cs typeface="Arial" charset="0"/>
              </a:rPr>
              <a:t> </a:t>
            </a:r>
            <a:r>
              <a:rPr lang="en-US" sz="1000" b="1" dirty="0" smtClean="0">
                <a:solidFill>
                  <a:srgbClr val="616161"/>
                </a:solidFill>
                <a:cs typeface="Arial" charset="0"/>
              </a:rPr>
              <a:t> COMPANY CONFIDENTIAL – FOR INTERNAL USE ONLY</a:t>
            </a:r>
          </a:p>
        </p:txBody>
      </p:sp>
      <p:sp>
        <p:nvSpPr>
          <p:cNvPr id="10" name="Text Box 6"/>
          <p:cNvSpPr txBox="1">
            <a:spLocks noChangeArrowheads="1"/>
          </p:cNvSpPr>
          <p:nvPr userDrawn="1"/>
        </p:nvSpPr>
        <p:spPr bwMode="auto">
          <a:xfrm>
            <a:off x="122237" y="6223791"/>
            <a:ext cx="6983413" cy="553998"/>
          </a:xfrm>
          <a:prstGeom prst="rect">
            <a:avLst/>
          </a:prstGeom>
          <a:noFill/>
          <a:ln w="9525">
            <a:noFill/>
            <a:miter lim="800000"/>
            <a:headEnd/>
            <a:tailEnd/>
          </a:ln>
          <a:effectLst/>
        </p:spPr>
        <p:txBody>
          <a:bodyPr wrap="square">
            <a:spAutoFit/>
          </a:bodyPr>
          <a:lstStyle/>
          <a:p>
            <a:r>
              <a:rPr lang="en-US" sz="600" dirty="0" smtClean="0">
                <a:solidFill>
                  <a:srgbClr val="1A1818"/>
                </a:solidFill>
              </a:rPr>
              <a:t>© 2014 Illumina, Inc. All rights reserved.</a:t>
            </a:r>
          </a:p>
          <a:p>
            <a:r>
              <a:rPr lang="en-US" sz="600" dirty="0" smtClean="0">
                <a:solidFill>
                  <a:srgbClr val="1A1818"/>
                </a:solidFill>
              </a:rPr>
              <a:t>Illumina, 24sure, BaseSpace, BeadArray, BlueFish, BlueFuse, BlueGnome, cBot, CSPro, CytoChip, DesignStudio, Epicentre, GAIIx, Genetic Energy, Genome Analyzer, GenomeStudio, GoldenGate, HiScan, HiSeq, HiSeq X, Infinium, iScan, iSelect, ForenSeq, MiSeq, MiSeqDx, MiSeqFGx, NeoPrep, Nextera, NextBio, NextSeq, Powered by Illumina, SeqMonitor, SureMDA, TruGenome, TruSeq, TruSight, Understand Your Genome, UYG, VeraCode, verifi, VeriSeq, the pumpkin orange color, and the streaming bases design are trademarks of Illumina, Inc. and/or its affiliate(s) in the U.S. and/or other countries.  All other names, logos, and other trademarks are the property of their respective owners.</a:t>
            </a:r>
            <a:endParaRPr lang="en-US" sz="600" dirty="0">
              <a:solidFill>
                <a:srgbClr val="1A1818"/>
              </a:solidFill>
            </a:endParaRPr>
          </a:p>
        </p:txBody>
      </p:sp>
    </p:spTree>
    <p:extLst>
      <p:ext uri="{BB962C8B-B14F-4D97-AF65-F5344CB8AC3E}">
        <p14:creationId xmlns:p14="http://schemas.microsoft.com/office/powerpoint/2010/main" val="821501026"/>
      </p:ext>
    </p:extLst>
  </p:cSld>
  <p:clrMapOvr>
    <a:masterClrMapping/>
  </p:clrMapOvr>
  <p:transition spd="med">
    <p:wipe dir="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_1">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10312" y="1363038"/>
            <a:ext cx="8595360" cy="4612011"/>
          </a:xfrm>
        </p:spPr>
        <p:txBody>
          <a:body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4" name="Text Placeholder 3"/>
          <p:cNvSpPr>
            <a:spLocks noGrp="1"/>
          </p:cNvSpPr>
          <p:nvPr>
            <p:ph type="body" sz="quarter" idx="10" hasCustomPrompt="1"/>
          </p:nvPr>
        </p:nvSpPr>
        <p:spPr>
          <a:xfrm>
            <a:off x="210312" y="6108849"/>
            <a:ext cx="8623300" cy="274320"/>
          </a:xfrm>
        </p:spPr>
        <p:txBody>
          <a:bodyPr anchor="b"/>
          <a:lstStyle>
            <a:lvl1pPr marL="0" indent="0">
              <a:buFont typeface="Arial"/>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2218797131"/>
      </p:ext>
    </p:extLst>
  </p:cSld>
  <p:clrMapOvr>
    <a:masterClrMapping/>
  </p:clrMapOvr>
  <p:transition spd="med">
    <p:wipe dir="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363038"/>
            <a:ext cx="4085463" cy="4617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7" name="Content Placeholder 2"/>
          <p:cNvSpPr>
            <a:spLocks noGrp="1"/>
          </p:cNvSpPr>
          <p:nvPr>
            <p:ph idx="10"/>
          </p:nvPr>
        </p:nvSpPr>
        <p:spPr>
          <a:xfrm>
            <a:off x="4725924" y="1363038"/>
            <a:ext cx="4085463" cy="4617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quarter" idx="11" hasCustomPrompt="1"/>
          </p:nvPr>
        </p:nvSpPr>
        <p:spPr>
          <a:xfrm>
            <a:off x="206375" y="6107490"/>
            <a:ext cx="8610600" cy="274320"/>
          </a:xfrm>
        </p:spPr>
        <p:txBody>
          <a:bodyPr anchor="b"/>
          <a:lstStyle>
            <a:lvl1pPr marL="0" indent="0">
              <a:buFontTx/>
              <a:buNone/>
              <a:defRPr sz="1600"/>
            </a:lvl1pPr>
          </a:lstStyle>
          <a:p>
            <a:r>
              <a:rPr lang="en-US" dirty="0" smtClean="0"/>
              <a:t>Click to edit footer style. </a:t>
            </a:r>
            <a:endParaRPr lang="en-US" dirty="0"/>
          </a:p>
        </p:txBody>
      </p:sp>
    </p:spTree>
    <p:extLst>
      <p:ext uri="{BB962C8B-B14F-4D97-AF65-F5344CB8AC3E}">
        <p14:creationId xmlns:p14="http://schemas.microsoft.com/office/powerpoint/2010/main" val="4102741232"/>
      </p:ext>
    </p:extLst>
  </p:cSld>
  <p:clrMapOvr>
    <a:masterClrMapping/>
  </p:clrMapOvr>
  <p:transition spd="med">
    <p:wipe dir="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hasCustomPrompt="1"/>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Tree>
    <p:extLst>
      <p:ext uri="{BB962C8B-B14F-4D97-AF65-F5344CB8AC3E}">
        <p14:creationId xmlns:p14="http://schemas.microsoft.com/office/powerpoint/2010/main" val="1099290595"/>
      </p:ext>
    </p:extLst>
  </p:cSld>
  <p:clrMapOvr>
    <a:masterClrMapping/>
  </p:clrMapOvr>
  <p:transition spd="med">
    <p:wipe dir="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02525"/>
            <a:ext cx="9143391" cy="5501080"/>
          </a:xfrm>
          <a:prstGeom prst="rect">
            <a:avLst/>
          </a:prstGeom>
        </p:spPr>
      </p:pic>
      <p:sp>
        <p:nvSpPr>
          <p:cNvPr id="8" name="Rectangle 10"/>
          <p:cNvSpPr>
            <a:spLocks noGrp="1" noChangeArrowheads="1"/>
          </p:cNvSpPr>
          <p:nvPr>
            <p:ph type="ctrTitle" hasCustomPrompt="1"/>
          </p:nvPr>
        </p:nvSpPr>
        <p:spPr>
          <a:xfrm>
            <a:off x="210312" y="403165"/>
            <a:ext cx="8257241" cy="2059488"/>
          </a:xfrm>
        </p:spPr>
        <p:txBody>
          <a:bodyPr anchor="ctr"/>
          <a:lstStyle>
            <a:lvl1pPr algn="l">
              <a:defRPr sz="3200" b="0" baseline="0"/>
            </a:lvl1pPr>
          </a:lstStyle>
          <a:p>
            <a:r>
              <a:rPr lang="en-US" dirty="0" smtClean="0"/>
              <a:t>Click to Edit Section Title</a:t>
            </a:r>
            <a:endParaRPr lang="en-US" dirty="0"/>
          </a:p>
        </p:txBody>
      </p:sp>
      <p:pic>
        <p:nvPicPr>
          <p:cNvPr id="7" name="Picture 2" descr="\\ussd-file\depts\Commercial\Marketing\Marketing_Services\Graphics_Team\GraphicsStore\PowerPoint\^PPT templates\2013\support\Background_Images\Cancer.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999449" y="3218564"/>
            <a:ext cx="1983389"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605621"/>
      </p:ext>
    </p:extLst>
  </p:cSld>
  <p:clrMapOvr>
    <a:masterClrMapping/>
  </p:clrMapOvr>
  <p:transition spd="med">
    <p:wipe dir="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Title Slide_01">
    <p:spTree>
      <p:nvGrpSpPr>
        <p:cNvPr id="1" name=""/>
        <p:cNvGrpSpPr/>
        <p:nvPr/>
      </p:nvGrpSpPr>
      <p:grpSpPr>
        <a:xfrm>
          <a:off x="0" y="0"/>
          <a:ext cx="0" cy="0"/>
          <a:chOff x="0" y="0"/>
          <a:chExt cx="0" cy="0"/>
        </a:xfrm>
      </p:grpSpPr>
      <p:pic>
        <p:nvPicPr>
          <p:cNvPr id="11" name="Picture 10" descr="bkgrd-shadow-line-long30.jpg"/>
          <p:cNvPicPr>
            <a:picLocks noChangeAspect="1"/>
          </p:cNvPicPr>
          <p:nvPr userDrawn="1"/>
        </p:nvPicPr>
        <p:blipFill rotWithShape="1">
          <a:blip r:embed="rId2"/>
          <a:srcRect t="3333"/>
          <a:stretch/>
        </p:blipFill>
        <p:spPr>
          <a:xfrm>
            <a:off x="0" y="3263900"/>
            <a:ext cx="9144000" cy="3314700"/>
          </a:xfrm>
          <a:prstGeom prst="rect">
            <a:avLst/>
          </a:prstGeom>
        </p:spPr>
      </p:pic>
      <p:sp>
        <p:nvSpPr>
          <p:cNvPr id="2" name="Rectangle 1"/>
          <p:cNvSpPr/>
          <p:nvPr userDrawn="1"/>
        </p:nvSpPr>
        <p:spPr bwMode="auto">
          <a:xfrm>
            <a:off x="0" y="20158"/>
            <a:ext cx="9144000" cy="6103088"/>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15" name="Picture 3" descr="ILLUMINA_LOGO_RGB_new"/>
          <p:cNvPicPr>
            <a:picLocks noChangeAspect="1" noChangeArrowheads="1"/>
          </p:cNvPicPr>
          <p:nvPr userDrawn="1"/>
        </p:nvPicPr>
        <p:blipFill>
          <a:blip r:embed="rId3" cstate="print"/>
          <a:srcRect/>
          <a:stretch>
            <a:fillRect/>
          </a:stretch>
        </p:blipFill>
        <p:spPr bwMode="auto">
          <a:xfrm>
            <a:off x="7816850" y="6374532"/>
            <a:ext cx="1106488" cy="250825"/>
          </a:xfrm>
          <a:prstGeom prst="rect">
            <a:avLst/>
          </a:prstGeom>
          <a:noFill/>
          <a:ln w="9525">
            <a:noFill/>
            <a:miter lim="800000"/>
            <a:headEnd/>
            <a:tailEnd/>
          </a:ln>
        </p:spPr>
      </p:pic>
      <p:sp>
        <p:nvSpPr>
          <p:cNvPr id="10" name="Text Box 6"/>
          <p:cNvSpPr txBox="1">
            <a:spLocks noChangeArrowheads="1"/>
          </p:cNvSpPr>
          <p:nvPr userDrawn="1"/>
        </p:nvSpPr>
        <p:spPr bwMode="auto">
          <a:xfrm>
            <a:off x="122237" y="6233153"/>
            <a:ext cx="6983413" cy="461665"/>
          </a:xfrm>
          <a:prstGeom prst="rect">
            <a:avLst/>
          </a:prstGeom>
          <a:noFill/>
          <a:ln w="9525">
            <a:noFill/>
            <a:miter lim="800000"/>
            <a:headEnd/>
            <a:tailEnd/>
          </a:ln>
          <a:effectLst/>
        </p:spPr>
        <p:txBody>
          <a:bodyPr wrap="square">
            <a:spAutoFit/>
          </a:bodyPr>
          <a:lstStyle/>
          <a:p>
            <a:r>
              <a:rPr lang="en-US" sz="600" dirty="0" smtClean="0">
                <a:solidFill>
                  <a:srgbClr val="1A1818"/>
                </a:solidFill>
              </a:rPr>
              <a:t>© 2013 Illumina, Inc. All rights reserved.</a:t>
            </a:r>
          </a:p>
          <a:p>
            <a:r>
              <a:rPr lang="en-US" sz="600" dirty="0" smtClean="0">
                <a:solidFill>
                  <a:srgbClr val="1A1818"/>
                </a:solidFill>
              </a:rPr>
              <a:t>Illumina, </a:t>
            </a:r>
            <a:r>
              <a:rPr lang="en-US" sz="600" dirty="0" err="1" smtClean="0">
                <a:solidFill>
                  <a:srgbClr val="1A1818"/>
                </a:solidFill>
              </a:rPr>
              <a:t>IlluminaDx</a:t>
            </a:r>
            <a:r>
              <a:rPr lang="en-US" sz="600" dirty="0" smtClean="0">
                <a:solidFill>
                  <a:srgbClr val="1A1818"/>
                </a:solidFill>
              </a:rPr>
              <a:t>, </a:t>
            </a:r>
            <a:r>
              <a:rPr lang="en-US" sz="600" dirty="0" err="1" smtClean="0">
                <a:solidFill>
                  <a:srgbClr val="1A1818"/>
                </a:solidFill>
              </a:rPr>
              <a:t>BaseSpace</a:t>
            </a:r>
            <a:r>
              <a:rPr lang="en-US" sz="600" dirty="0" smtClean="0">
                <a:solidFill>
                  <a:srgbClr val="1A1818"/>
                </a:solidFill>
              </a:rPr>
              <a:t>, </a:t>
            </a:r>
            <a:r>
              <a:rPr lang="en-US" sz="600" dirty="0" err="1" smtClean="0">
                <a:solidFill>
                  <a:srgbClr val="1A1818"/>
                </a:solidFill>
              </a:rPr>
              <a:t>BeadArray</a:t>
            </a:r>
            <a:r>
              <a:rPr lang="en-US" sz="600" dirty="0" smtClean="0">
                <a:solidFill>
                  <a:srgbClr val="1A1818"/>
                </a:solidFill>
              </a:rPr>
              <a:t>, </a:t>
            </a:r>
            <a:r>
              <a:rPr lang="en-US" sz="600" dirty="0" err="1" smtClean="0">
                <a:solidFill>
                  <a:srgbClr val="1A1818"/>
                </a:solidFill>
              </a:rPr>
              <a:t>BeadXpress</a:t>
            </a:r>
            <a:r>
              <a:rPr lang="en-US" sz="600" dirty="0" smtClean="0">
                <a:solidFill>
                  <a:srgbClr val="1A1818"/>
                </a:solidFill>
              </a:rPr>
              <a:t>, </a:t>
            </a:r>
            <a:r>
              <a:rPr lang="en-US" sz="600" dirty="0" err="1" smtClean="0">
                <a:solidFill>
                  <a:srgbClr val="1A1818"/>
                </a:solidFill>
              </a:rPr>
              <a:t>cBot</a:t>
            </a:r>
            <a:r>
              <a:rPr lang="en-US" sz="600" dirty="0" smtClean="0">
                <a:solidFill>
                  <a:srgbClr val="1A1818"/>
                </a:solidFill>
              </a:rPr>
              <a:t>, </a:t>
            </a:r>
            <a:r>
              <a:rPr lang="en-US" sz="600" dirty="0" err="1" smtClean="0">
                <a:solidFill>
                  <a:srgbClr val="1A1818"/>
                </a:solidFill>
              </a:rPr>
              <a:t>CSPro</a:t>
            </a:r>
            <a:r>
              <a:rPr lang="en-US" sz="600" dirty="0" smtClean="0">
                <a:solidFill>
                  <a:srgbClr val="1A1818"/>
                </a:solidFill>
              </a:rPr>
              <a:t>, DASL, </a:t>
            </a:r>
            <a:r>
              <a:rPr lang="en-US" sz="600" dirty="0" err="1" smtClean="0">
                <a:solidFill>
                  <a:srgbClr val="1A1818"/>
                </a:solidFill>
              </a:rPr>
              <a:t>DesignStudio</a:t>
            </a:r>
            <a:r>
              <a:rPr lang="en-US" sz="600" dirty="0" smtClean="0">
                <a:solidFill>
                  <a:srgbClr val="1A1818"/>
                </a:solidFill>
              </a:rPr>
              <a:t>, Eco, </a:t>
            </a:r>
            <a:r>
              <a:rPr lang="en-US" sz="600" dirty="0" err="1" smtClean="0">
                <a:solidFill>
                  <a:srgbClr val="1A1818"/>
                </a:solidFill>
              </a:rPr>
              <a:t>GAIIx</a:t>
            </a:r>
            <a:r>
              <a:rPr lang="en-US" sz="600" dirty="0" smtClean="0">
                <a:solidFill>
                  <a:srgbClr val="1A1818"/>
                </a:solidFill>
              </a:rPr>
              <a:t>, Genetic Energy, Genome Analyzer, </a:t>
            </a:r>
            <a:r>
              <a:rPr lang="en-US" sz="600" dirty="0" err="1" smtClean="0">
                <a:solidFill>
                  <a:srgbClr val="1A1818"/>
                </a:solidFill>
              </a:rPr>
              <a:t>GenomeStudio</a:t>
            </a:r>
            <a:r>
              <a:rPr lang="en-US" sz="600" dirty="0" smtClean="0">
                <a:solidFill>
                  <a:srgbClr val="1A1818"/>
                </a:solidFill>
              </a:rPr>
              <a:t>, </a:t>
            </a:r>
            <a:r>
              <a:rPr lang="en-US" sz="600" dirty="0" err="1" smtClean="0">
                <a:solidFill>
                  <a:srgbClr val="1A1818"/>
                </a:solidFill>
              </a:rPr>
              <a:t>GoldenGate</a:t>
            </a:r>
            <a:r>
              <a:rPr lang="en-US" sz="600" dirty="0" smtClean="0">
                <a:solidFill>
                  <a:srgbClr val="1A1818"/>
                </a:solidFill>
              </a:rPr>
              <a:t>, </a:t>
            </a:r>
            <a:r>
              <a:rPr lang="en-US" sz="600" dirty="0" err="1" smtClean="0">
                <a:solidFill>
                  <a:srgbClr val="1A1818"/>
                </a:solidFill>
              </a:rPr>
              <a:t>HiScan</a:t>
            </a:r>
            <a:r>
              <a:rPr lang="en-US" sz="600" dirty="0" smtClean="0">
                <a:solidFill>
                  <a:srgbClr val="1A1818"/>
                </a:solidFill>
              </a:rPr>
              <a:t>, </a:t>
            </a:r>
            <a:r>
              <a:rPr lang="en-US" sz="600" dirty="0" err="1" smtClean="0">
                <a:solidFill>
                  <a:srgbClr val="1A1818"/>
                </a:solidFill>
              </a:rPr>
              <a:t>HiSeq</a:t>
            </a:r>
            <a:r>
              <a:rPr lang="en-US" sz="600" dirty="0" smtClean="0">
                <a:solidFill>
                  <a:srgbClr val="1A1818"/>
                </a:solidFill>
              </a:rPr>
              <a:t>, </a:t>
            </a:r>
            <a:r>
              <a:rPr lang="en-US" sz="600" dirty="0" err="1" smtClean="0">
                <a:solidFill>
                  <a:srgbClr val="1A1818"/>
                </a:solidFill>
              </a:rPr>
              <a:t>Infinium</a:t>
            </a:r>
            <a:r>
              <a:rPr lang="en-US" sz="600" dirty="0" smtClean="0">
                <a:solidFill>
                  <a:srgbClr val="1A1818"/>
                </a:solidFill>
              </a:rPr>
              <a:t>, </a:t>
            </a:r>
            <a:r>
              <a:rPr lang="en-US" sz="600" dirty="0" err="1" smtClean="0">
                <a:solidFill>
                  <a:srgbClr val="1A1818"/>
                </a:solidFill>
              </a:rPr>
              <a:t>iSelect</a:t>
            </a:r>
            <a:r>
              <a:rPr lang="en-US" sz="600" dirty="0" smtClean="0">
                <a:solidFill>
                  <a:srgbClr val="1A1818"/>
                </a:solidFill>
              </a:rPr>
              <a:t>, </a:t>
            </a:r>
            <a:r>
              <a:rPr lang="en-US" sz="600" dirty="0" err="1" smtClean="0">
                <a:solidFill>
                  <a:srgbClr val="1A1818"/>
                </a:solidFill>
              </a:rPr>
              <a:t>MiSeq</a:t>
            </a:r>
            <a:r>
              <a:rPr lang="en-US" sz="600" dirty="0" smtClean="0">
                <a:solidFill>
                  <a:srgbClr val="1A1818"/>
                </a:solidFill>
              </a:rPr>
              <a:t>, </a:t>
            </a:r>
            <a:r>
              <a:rPr lang="en-US" sz="600" dirty="0" err="1" smtClean="0">
                <a:solidFill>
                  <a:srgbClr val="1A1818"/>
                </a:solidFill>
              </a:rPr>
              <a:t>Nextera</a:t>
            </a:r>
            <a:r>
              <a:rPr lang="en-US" sz="600" dirty="0" smtClean="0">
                <a:solidFill>
                  <a:srgbClr val="1A1818"/>
                </a:solidFill>
              </a:rPr>
              <a:t>, </a:t>
            </a:r>
            <a:r>
              <a:rPr lang="en-US" sz="600" dirty="0" err="1" smtClean="0">
                <a:solidFill>
                  <a:srgbClr val="1A1818"/>
                </a:solidFill>
              </a:rPr>
              <a:t>NuPCR</a:t>
            </a:r>
            <a:r>
              <a:rPr lang="en-US" sz="600" dirty="0" smtClean="0">
                <a:solidFill>
                  <a:srgbClr val="1A1818"/>
                </a:solidFill>
              </a:rPr>
              <a:t>, </a:t>
            </a:r>
            <a:r>
              <a:rPr lang="en-US" sz="600" dirty="0" err="1" smtClean="0">
                <a:solidFill>
                  <a:srgbClr val="1A1818"/>
                </a:solidFill>
              </a:rPr>
              <a:t>SeqMonitor</a:t>
            </a:r>
            <a:r>
              <a:rPr lang="en-US" sz="600" dirty="0" smtClean="0">
                <a:solidFill>
                  <a:srgbClr val="1A1818"/>
                </a:solidFill>
              </a:rPr>
              <a:t>, </a:t>
            </a:r>
            <a:r>
              <a:rPr lang="en-US" sz="600" dirty="0" err="1" smtClean="0">
                <a:solidFill>
                  <a:srgbClr val="1A1818"/>
                </a:solidFill>
              </a:rPr>
              <a:t>Solexa</a:t>
            </a:r>
            <a:r>
              <a:rPr lang="en-US" sz="600" dirty="0" smtClean="0">
                <a:solidFill>
                  <a:srgbClr val="1A1818"/>
                </a:solidFill>
              </a:rPr>
              <a:t>, </a:t>
            </a:r>
            <a:r>
              <a:rPr lang="en-US" sz="600" dirty="0" err="1" smtClean="0">
                <a:solidFill>
                  <a:srgbClr val="1A1818"/>
                </a:solidFill>
              </a:rPr>
              <a:t>TruSeq</a:t>
            </a:r>
            <a:r>
              <a:rPr lang="en-US" sz="600" dirty="0" smtClean="0">
                <a:solidFill>
                  <a:srgbClr val="1A1818"/>
                </a:solidFill>
              </a:rPr>
              <a:t>, </a:t>
            </a:r>
            <a:r>
              <a:rPr lang="en-US" sz="600" dirty="0" err="1" smtClean="0">
                <a:solidFill>
                  <a:srgbClr val="1A1818"/>
                </a:solidFill>
              </a:rPr>
              <a:t>TruSight</a:t>
            </a:r>
            <a:r>
              <a:rPr lang="en-US" sz="600" dirty="0" smtClean="0">
                <a:solidFill>
                  <a:srgbClr val="1A1818"/>
                </a:solidFill>
              </a:rPr>
              <a:t>, </a:t>
            </a:r>
            <a:r>
              <a:rPr lang="en-US" sz="600" dirty="0" err="1" smtClean="0">
                <a:solidFill>
                  <a:srgbClr val="1A1818"/>
                </a:solidFill>
              </a:rPr>
              <a:t>VeraCode</a:t>
            </a:r>
            <a:r>
              <a:rPr lang="en-US" sz="600" dirty="0" smtClean="0">
                <a:solidFill>
                  <a:srgbClr val="1A1818"/>
                </a:solidFill>
              </a:rPr>
              <a:t>, the pumpkin orange color, and the Genetic Energy streaming bases design are trademarks or registered trademarks of Illumina, Inc. All other brands and names contained herein are the property of their respective owners.   </a:t>
            </a:r>
          </a:p>
        </p:txBody>
      </p:sp>
      <p:pic>
        <p:nvPicPr>
          <p:cNvPr id="1028" name="Picture 4"/>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0" y="1430"/>
            <a:ext cx="9144000" cy="612038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0"/>
          <p:cNvSpPr>
            <a:spLocks noGrp="1" noChangeArrowheads="1"/>
          </p:cNvSpPr>
          <p:nvPr>
            <p:ph type="ctrTitle" hasCustomPrompt="1"/>
          </p:nvPr>
        </p:nvSpPr>
        <p:spPr>
          <a:xfrm>
            <a:off x="451265" y="431429"/>
            <a:ext cx="5175250" cy="1597025"/>
          </a:xfrm>
          <a:prstGeom prst="rect">
            <a:avLst/>
          </a:prstGeom>
        </p:spPr>
        <p:txBody>
          <a:bodyPr/>
          <a:lstStyle>
            <a:lvl1pPr algn="l">
              <a:defRPr sz="3600" b="0"/>
            </a:lvl1pPr>
          </a:lstStyle>
          <a:p>
            <a:r>
              <a:rPr lang="en-US" dirty="0" smtClean="0"/>
              <a:t>Click to edit </a:t>
            </a:r>
            <a:br>
              <a:rPr lang="en-US" dirty="0" smtClean="0"/>
            </a:br>
            <a:r>
              <a:rPr lang="en-US" dirty="0" smtClean="0"/>
              <a:t>Master title style</a:t>
            </a:r>
            <a:endParaRPr lang="en-US" dirty="0"/>
          </a:p>
        </p:txBody>
      </p:sp>
      <p:sp>
        <p:nvSpPr>
          <p:cNvPr id="18" name="Rectangle 11"/>
          <p:cNvSpPr>
            <a:spLocks noGrp="1" noChangeArrowheads="1"/>
          </p:cNvSpPr>
          <p:nvPr>
            <p:ph type="subTitle" idx="1"/>
          </p:nvPr>
        </p:nvSpPr>
        <p:spPr>
          <a:xfrm>
            <a:off x="458191" y="2063031"/>
            <a:ext cx="2508250" cy="1060450"/>
          </a:xfrm>
        </p:spPr>
        <p:txBody>
          <a:bodyPr/>
          <a:lstStyle>
            <a:lvl1pPr marL="0" indent="0" algn="l">
              <a:spcBef>
                <a:spcPct val="0"/>
              </a:spcBef>
              <a:buFontTx/>
              <a:buNone/>
              <a:defRPr/>
            </a:lvl1pPr>
          </a:lstStyle>
          <a:p>
            <a:r>
              <a:rPr lang="en-US" smtClean="0"/>
              <a:t>Click to edit Master subtitle style</a:t>
            </a:r>
            <a:endParaRPr lang="en-US" dirty="0"/>
          </a:p>
        </p:txBody>
      </p:sp>
      <p:sp>
        <p:nvSpPr>
          <p:cNvPr id="12" name="Text Box 3"/>
          <p:cNvSpPr txBox="1">
            <a:spLocks noChangeArrowheads="1"/>
          </p:cNvSpPr>
          <p:nvPr userDrawn="1"/>
        </p:nvSpPr>
        <p:spPr bwMode="auto">
          <a:xfrm>
            <a:off x="0" y="5872055"/>
            <a:ext cx="91440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000" b="1" dirty="0" smtClean="0">
                <a:solidFill>
                  <a:srgbClr val="1A1818"/>
                </a:solidFill>
                <a:cs typeface="Arial" charset="0"/>
              </a:rPr>
              <a:t> </a:t>
            </a:r>
            <a:r>
              <a:rPr lang="en-US" sz="1000" b="1" dirty="0" smtClean="0">
                <a:solidFill>
                  <a:srgbClr val="616161"/>
                </a:solidFill>
                <a:cs typeface="Arial" charset="0"/>
              </a:rPr>
              <a:t>COMPANY CONFIDENTIAL – INTERNAL USE ONLY</a:t>
            </a:r>
            <a:endParaRPr lang="en-US" sz="1000" b="1" dirty="0" smtClean="0">
              <a:solidFill>
                <a:srgbClr val="1A1818"/>
              </a:solidFill>
              <a:latin typeface="Arial" pitchFamily="34" charset="0"/>
            </a:endParaRPr>
          </a:p>
        </p:txBody>
      </p:sp>
    </p:spTree>
    <p:extLst>
      <p:ext uri="{BB962C8B-B14F-4D97-AF65-F5344CB8AC3E}">
        <p14:creationId xmlns:p14="http://schemas.microsoft.com/office/powerpoint/2010/main" val="869791475"/>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3203498"/>
      </p:ext>
    </p:extLst>
  </p:cSld>
  <p:clrMapOvr>
    <a:masterClrMapping/>
  </p:clrMapOvr>
  <p:transition spd="med">
    <p:wipe dir="r"/>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5374826"/>
      </p:ext>
    </p:extLst>
  </p:cSld>
  <p:clrMapOvr>
    <a:masterClrMapping/>
  </p:clrMapOvr>
  <p:transition spd="med">
    <p:wipe dir="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1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724005035"/>
      </p:ext>
    </p:extLst>
  </p:cSld>
  <p:clrMapOvr>
    <a:masterClrMapping/>
  </p:clrMapOvr>
  <p:transition spd="med">
    <p:wipe dir="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935981485"/>
      </p:ext>
    </p:extLst>
  </p:cSld>
  <p:clrMapOvr>
    <a:masterClrMapping/>
  </p:clrMapOvr>
  <p:transition spd="med">
    <p:wipe dir="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3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74983798"/>
      </p:ext>
    </p:extLst>
  </p:cSld>
  <p:clrMapOvr>
    <a:masterClrMapping/>
  </p:clrMapOvr>
  <p:transition spd="med">
    <p:wipe dir="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559642335"/>
      </p:ext>
    </p:extLst>
  </p:cSld>
  <p:clrMapOvr>
    <a:masterClrMapping/>
  </p:clrMapOvr>
  <p:transition spd="med">
    <p:wipe dir="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3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2996959"/>
      </p:ext>
    </p:extLst>
  </p:cSld>
  <p:clrMapOvr>
    <a:masterClrMapping/>
  </p:clrMapOvr>
  <p:transition spd="med">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5_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
        <p:nvSpPr>
          <p:cNvPr id="7" name="Content Placeholder 2"/>
          <p:cNvSpPr>
            <a:spLocks noGrp="1"/>
          </p:cNvSpPr>
          <p:nvPr>
            <p:ph idx="10"/>
          </p:nvPr>
        </p:nvSpPr>
        <p:spPr>
          <a:xfrm>
            <a:off x="4629912" y="1435608"/>
            <a:ext cx="4085463" cy="488289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23085671"/>
      </p:ext>
    </p:extLst>
  </p:cSld>
  <p:clrMapOvr>
    <a:masterClrMapping/>
  </p:clrMapOvr>
  <p:transition spd="med">
    <p:wipe dir="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6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3614526441"/>
      </p:ext>
    </p:extLst>
  </p:cSld>
  <p:clrMapOvr>
    <a:masterClrMapping/>
  </p:clrMapOvr>
  <p:transition spd="med">
    <p:wipe dir="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2923123029"/>
      </p:ext>
    </p:extLst>
  </p:cSld>
  <p:clrMapOvr>
    <a:masterClrMapping/>
  </p:clrMapOvr>
  <p:transition spd="med">
    <p:wipe dir="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1560006857"/>
      </p:ext>
    </p:extLst>
  </p:cSld>
  <p:clrMapOvr>
    <a:masterClrMapping/>
  </p:clrMapOvr>
  <p:transition spd="med">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558661239"/>
      </p:ext>
    </p:extLst>
  </p:cSld>
  <p:clrMapOvr>
    <a:masterClrMapping/>
  </p:clrMapOvr>
  <p:transition spd="med">
    <p:wipe dir="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1_Title and Content_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pic>
        <p:nvPicPr>
          <p:cNvPr id="6" name="Picture 8" descr="ILLUMINA_LOGO_RGB_new"/>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Tree>
    <p:extLst>
      <p:ext uri="{BB962C8B-B14F-4D97-AF65-F5344CB8AC3E}">
        <p14:creationId xmlns:p14="http://schemas.microsoft.com/office/powerpoint/2010/main" val="1491940447"/>
      </p:ext>
    </p:extLst>
  </p:cSld>
  <p:clrMapOvr>
    <a:masterClrMapping/>
  </p:clrMapOvr>
  <p:transition spd="med">
    <p:wipe dir="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image" Target="../media/image3.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19"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image" Target="../media/image2.png"/><Relationship Id="rId2" Type="http://schemas.openxmlformats.org/officeDocument/2006/relationships/slideLayout" Target="../slideLayouts/slideLayout45.xml"/><Relationship Id="rId16" Type="http://schemas.openxmlformats.org/officeDocument/2006/relationships/image" Target="../media/image1.jpe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12.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5.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image" Target="../media/image3.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19" Type="http://schemas.openxmlformats.org/officeDocument/2006/relationships/image" Target="../media/image2.png"/><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6.xml"/><Relationship Id="rId3" Type="http://schemas.openxmlformats.org/officeDocument/2006/relationships/slideLayout" Target="../slideLayouts/slideLayout76.xml"/><Relationship Id="rId21" Type="http://schemas.openxmlformats.org/officeDocument/2006/relationships/image" Target="../media/image15.png"/><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14.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8" name="Picture 8" descr="ILLUMINA_LOGO_RGB_new"/>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pPr>
                <a:defRPr/>
              </a:pPr>
              <a:t>‹#›</a:t>
            </a:fld>
            <a:endParaRPr lang="en-US" sz="1000" dirty="0"/>
          </a:p>
        </p:txBody>
      </p:sp>
    </p:spTree>
    <p:extLst>
      <p:ext uri="{BB962C8B-B14F-4D97-AF65-F5344CB8AC3E}">
        <p14:creationId xmlns:p14="http://schemas.microsoft.com/office/powerpoint/2010/main" val="1858238899"/>
      </p:ext>
    </p:extLst>
  </p:cSld>
  <p:clrMap bg1="lt1" tx1="dk1" bg2="lt2" tx2="dk2" accent1="accent1" accent2="accent2" accent3="accent3" accent4="accent4" accent5="accent5" accent6="accent6" hlink="hlink" folHlink="folHlink"/>
  <p:sldLayoutIdLst>
    <p:sldLayoutId id="2147483777" r:id="rId1"/>
    <p:sldLayoutId id="2147483782" r:id="rId2"/>
    <p:sldLayoutId id="2147483783" r:id="rId3"/>
    <p:sldLayoutId id="2147483784" r:id="rId4"/>
    <p:sldLayoutId id="2147483785" r:id="rId5"/>
    <p:sldLayoutId id="2147483786" r:id="rId6"/>
    <p:sldLayoutId id="2147483778" r:id="rId7"/>
    <p:sldLayoutId id="2147483780" r:id="rId8"/>
    <p:sldLayoutId id="2147483781" r:id="rId9"/>
    <p:sldLayoutId id="2147483779" r:id="rId10"/>
    <p:sldLayoutId id="2147483788" r:id="rId11"/>
    <p:sldLayoutId id="2147483840" r:id="rId12"/>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6"/>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7" cstate="print">
            <a:extLst>
              <a:ext uri="{28A0092B-C50C-407E-A947-70E740481C1C}">
                <a14:useLocalDpi xmlns:a14="http://schemas.microsoft.com/office/drawing/2010/main"/>
              </a:ext>
            </a:extLst>
          </a:blip>
          <a:srcRect/>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8" name="Picture 8" descr="ILLUMINA_LOGO_RGB_new"/>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162499464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 id="2147483805" r:id="rId14"/>
    <p:sldLayoutId id="2147483807" r:id="rId15"/>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9"/>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8" name="Picture 8" descr="ILLUMINA_LOGO_RGB_new"/>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74134870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 id="2147483820" r:id="rId12"/>
    <p:sldLayoutId id="2147483821" r:id="rId13"/>
    <p:sldLayoutId id="2147483822" r:id="rId14"/>
    <p:sldLayoutId id="2147483823" r:id="rId15"/>
    <p:sldLayoutId id="2147483824" r:id="rId16"/>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0"/>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8" name="Picture 8" descr="ILLUMINA_LOGO_RGB_new"/>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210312"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spTree>
    <p:extLst>
      <p:ext uri="{BB962C8B-B14F-4D97-AF65-F5344CB8AC3E}">
        <p14:creationId xmlns:p14="http://schemas.microsoft.com/office/powerpoint/2010/main" val="4215667741"/>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80" r:id="rId13"/>
    <p:sldLayoutId id="2147483882" r:id="rId14"/>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18"/>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8" cstate="print"/>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10312" y="1435608"/>
            <a:ext cx="8595360" cy="48828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8" name="Picture 8" descr="ILLUMINA_LOGO_RGB_new"/>
          <p:cNvPicPr>
            <a:picLocks noChangeAspect="1" noChangeArrowheads="1"/>
          </p:cNvPicPr>
          <p:nvPr/>
        </p:nvPicPr>
        <p:blipFill>
          <a:blip r:embed="rId19" cstate="print"/>
          <a:srcRect/>
          <a:stretch>
            <a:fillRect/>
          </a:stretch>
        </p:blipFill>
        <p:spPr bwMode="auto">
          <a:xfrm>
            <a:off x="7854950" y="6550025"/>
            <a:ext cx="914400" cy="207282"/>
          </a:xfrm>
          <a:prstGeom prst="rect">
            <a:avLst/>
          </a:prstGeom>
          <a:noFill/>
          <a:ln w="9525">
            <a:noFill/>
            <a:miter lim="800000"/>
            <a:headEnd/>
            <a:tailEnd/>
          </a:ln>
        </p:spPr>
      </p:pic>
      <p:sp>
        <p:nvSpPr>
          <p:cNvPr id="8"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4D4D4F"/>
                </a:solidFill>
              </a:rPr>
              <a:pPr>
                <a:defRPr/>
              </a:pPr>
              <a:t>‹#›</a:t>
            </a:fld>
            <a:endParaRPr lang="en-US" sz="1000" dirty="0">
              <a:solidFill>
                <a:srgbClr val="4D4D4F"/>
              </a:solidFill>
            </a:endParaRPr>
          </a:p>
        </p:txBody>
      </p:sp>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srgbClr val="4D4D4F"/>
                </a:solidFill>
                <a:cs typeface="Arial" charset="0"/>
              </a:rPr>
              <a:t> </a:t>
            </a:r>
            <a:r>
              <a:rPr lang="en-US" sz="800" dirty="0" smtClean="0">
                <a:solidFill>
                  <a:srgbClr val="616161"/>
                </a:solidFill>
                <a:cs typeface="Arial" charset="0"/>
              </a:rPr>
              <a:t> COMPANY CONFIDENTIAL – INTERNAL USE ONLY</a:t>
            </a:r>
          </a:p>
        </p:txBody>
      </p:sp>
    </p:spTree>
    <p:extLst>
      <p:ext uri="{BB962C8B-B14F-4D97-AF65-F5344CB8AC3E}">
        <p14:creationId xmlns:p14="http://schemas.microsoft.com/office/powerpoint/2010/main" val="108149877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 id="2147483854" r:id="rId13"/>
    <p:sldLayoutId id="2147483855" r:id="rId14"/>
    <p:sldLayoutId id="2147483856" r:id="rId15"/>
    <p:sldLayoutId id="2147483857" r:id="rId16"/>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0"/>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kgrd-shadow-line-long30.jpg"/>
          <p:cNvPicPr>
            <a:picLocks noChangeAspect="1"/>
          </p:cNvPicPr>
          <p:nvPr/>
        </p:nvPicPr>
        <p:blipFill rotWithShape="1">
          <a:blip r:embed="rId19"/>
          <a:srcRect t="4074"/>
          <a:stretch/>
        </p:blipFill>
        <p:spPr>
          <a:xfrm>
            <a:off x="0" y="3568700"/>
            <a:ext cx="9144000" cy="3289300"/>
          </a:xfrm>
          <a:prstGeom prst="rect">
            <a:avLst/>
          </a:prstGeom>
        </p:spPr>
      </p:pic>
      <p:sp>
        <p:nvSpPr>
          <p:cNvPr id="1026" name="Rectangle 2"/>
          <p:cNvSpPr>
            <a:spLocks noGrp="1" noChangeArrowheads="1"/>
          </p:cNvSpPr>
          <p:nvPr>
            <p:ph type="title"/>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Title</a:t>
            </a:r>
          </a:p>
        </p:txBody>
      </p:sp>
      <p:sp>
        <p:nvSpPr>
          <p:cNvPr id="1027" name="Rectangle 3"/>
          <p:cNvSpPr>
            <a:spLocks noGrp="1" noChangeArrowheads="1"/>
          </p:cNvSpPr>
          <p:nvPr>
            <p:ph type="body" idx="1"/>
          </p:nvPr>
        </p:nvSpPr>
        <p:spPr bwMode="auto">
          <a:xfrm>
            <a:off x="210312" y="1363037"/>
            <a:ext cx="8595360" cy="46177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8" name="Picture 8" descr="ILLUMINA_LOGO_RGB_new"/>
          <p:cNvPicPr>
            <a:picLocks noChangeAspect="1" noChangeArrowheads="1"/>
          </p:cNvPicPr>
          <p:nvPr/>
        </p:nvPicPr>
        <p:blipFill>
          <a:blip r:embed="rId20" cstate="print"/>
          <a:srcRect/>
          <a:stretch>
            <a:fillRect/>
          </a:stretch>
        </p:blipFill>
        <p:spPr bwMode="auto">
          <a:xfrm>
            <a:off x="7854950" y="6550025"/>
            <a:ext cx="914400" cy="207282"/>
          </a:xfrm>
          <a:prstGeom prst="rect">
            <a:avLst/>
          </a:prstGeom>
          <a:noFill/>
          <a:ln w="9525">
            <a:noFill/>
            <a:miter lim="800000"/>
            <a:headEnd/>
            <a:tailEnd/>
          </a:ln>
        </p:spPr>
      </p:pic>
      <p:sp>
        <p:nvSpPr>
          <p:cNvPr id="9" name="Text Box 3"/>
          <p:cNvSpPr txBox="1">
            <a:spLocks noChangeArrowheads="1"/>
          </p:cNvSpPr>
          <p:nvPr/>
        </p:nvSpPr>
        <p:spPr bwMode="auto">
          <a:xfrm>
            <a:off x="0" y="6557187"/>
            <a:ext cx="9144000" cy="21544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800" dirty="0" smtClean="0">
                <a:solidFill>
                  <a:srgbClr val="1A1818"/>
                </a:solidFill>
                <a:cs typeface="Arial" charset="0"/>
              </a:rPr>
              <a:t> </a:t>
            </a:r>
            <a:r>
              <a:rPr lang="en-US" sz="800" dirty="0" smtClean="0">
                <a:solidFill>
                  <a:srgbClr val="616161"/>
                </a:solidFill>
                <a:cs typeface="Arial" charset="0"/>
              </a:rPr>
              <a:t> COMPANY CONFIDENTIAL – FOR INTERNAL USE ONLY</a:t>
            </a:r>
          </a:p>
        </p:txBody>
      </p:sp>
      <p:sp>
        <p:nvSpPr>
          <p:cNvPr id="10" name="Text Box 4"/>
          <p:cNvSpPr txBox="1">
            <a:spLocks noChangeArrowheads="1"/>
          </p:cNvSpPr>
          <p:nvPr/>
        </p:nvSpPr>
        <p:spPr bwMode="auto">
          <a:xfrm>
            <a:off x="574675" y="6547909"/>
            <a:ext cx="819150" cy="244475"/>
          </a:xfrm>
          <a:prstGeom prst="rect">
            <a:avLst/>
          </a:prstGeom>
          <a:noFill/>
          <a:ln w="9525">
            <a:noFill/>
            <a:miter lim="800000"/>
            <a:headEnd/>
            <a:tailEnd/>
          </a:ln>
          <a:effectLst/>
        </p:spPr>
        <p:txBody>
          <a:bodyPr>
            <a:spAutoFit/>
          </a:bodyPr>
          <a:lstStyle/>
          <a:p>
            <a:pPr>
              <a:defRPr/>
            </a:pPr>
            <a:fld id="{5073B0C2-833C-4049-9244-41733BBAE632}" type="slidenum">
              <a:rPr lang="en-US" sz="1000">
                <a:solidFill>
                  <a:srgbClr val="1A1818"/>
                </a:solidFill>
              </a:rPr>
              <a:pPr>
                <a:defRPr/>
              </a:pPr>
              <a:t>‹#›</a:t>
            </a:fld>
            <a:endParaRPr lang="en-US" sz="1000" dirty="0">
              <a:solidFill>
                <a:srgbClr val="1A1818"/>
              </a:solidFill>
            </a:endParaRPr>
          </a:p>
        </p:txBody>
      </p:sp>
      <p:pic>
        <p:nvPicPr>
          <p:cNvPr id="11" name="Picture 2" descr="\\ussd-file\depts\Commercial\Marketing\Marketing_Services\Graphics_Team\GraphicsStore\PowerPoint\^PPT templates\2013\support\Background_Images\Cancer.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17900" y="6504302"/>
            <a:ext cx="273258" cy="391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34718"/>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2" r:id="rId13"/>
    <p:sldLayoutId id="2147483873" r:id="rId14"/>
    <p:sldLayoutId id="2147483874" r:id="rId15"/>
    <p:sldLayoutId id="2147483875" r:id="rId16"/>
    <p:sldLayoutId id="2147483879" r:id="rId17"/>
  </p:sldLayoutIdLst>
  <p:transition spd="med">
    <p:wipe dir="r"/>
  </p:transition>
  <p:timing>
    <p:tnLst>
      <p:par>
        <p:cTn id="1" dur="indefinite" restart="never" nodeType="tmRoot"/>
      </p:par>
    </p:tnLst>
  </p:timing>
  <p:txStyles>
    <p:titleStyle>
      <a:lvl1pPr algn="l" rtl="0" eaLnBrk="1" fontAlgn="base" hangingPunct="1">
        <a:spcBef>
          <a:spcPct val="0"/>
        </a:spcBef>
        <a:spcAft>
          <a:spcPct val="0"/>
        </a:spcAft>
        <a:defRPr sz="2800" b="1">
          <a:solidFill>
            <a:schemeClr val="tx1"/>
          </a:solidFill>
          <a:latin typeface="Arial"/>
          <a:ea typeface="+mj-ea"/>
          <a:cs typeface="Arial"/>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p:titleStyle>
    <p:bodyStyle>
      <a:lvl1pPr marL="234950" indent="-234950" algn="l" rtl="0" eaLnBrk="1" fontAlgn="base" hangingPunct="1">
        <a:spcBef>
          <a:spcPct val="50000"/>
        </a:spcBef>
        <a:spcAft>
          <a:spcPct val="0"/>
        </a:spcAft>
        <a:buClr>
          <a:srgbClr val="F89D21"/>
        </a:buClr>
        <a:buSzPct val="60000"/>
        <a:buBlip>
          <a:blip r:embed="rId22"/>
        </a:buBlip>
        <a:defRPr sz="2000">
          <a:solidFill>
            <a:schemeClr val="tx1"/>
          </a:solidFill>
          <a:latin typeface="Arial"/>
          <a:ea typeface="+mn-ea"/>
          <a:cs typeface="Arial"/>
        </a:defRPr>
      </a:lvl1pPr>
      <a:lvl2pPr marL="692150" indent="-234950" algn="l" rtl="0" eaLnBrk="1" fontAlgn="base" hangingPunct="1">
        <a:spcBef>
          <a:spcPct val="20000"/>
        </a:spcBef>
        <a:spcAft>
          <a:spcPct val="0"/>
        </a:spcAft>
        <a:buClr>
          <a:schemeClr val="tx1"/>
        </a:buClr>
        <a:buFont typeface="Arial" charset="0"/>
        <a:buChar char="–"/>
        <a:defRPr sz="1800">
          <a:solidFill>
            <a:schemeClr val="tx1"/>
          </a:solidFill>
          <a:latin typeface="Arial"/>
          <a:cs typeface="Arial"/>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600">
          <a:solidFill>
            <a:schemeClr val="tx1"/>
          </a:solidFill>
          <a:latin typeface="Arial"/>
          <a:cs typeface="Arial"/>
        </a:defRPr>
      </a:lvl3pPr>
      <a:lvl4pPr marL="1606550" indent="-234950" algn="l" rtl="0" eaLnBrk="1" fontAlgn="base" hangingPunct="1">
        <a:spcBef>
          <a:spcPct val="20000"/>
        </a:spcBef>
        <a:spcAft>
          <a:spcPct val="0"/>
        </a:spcAft>
        <a:buClr>
          <a:schemeClr val="tx1"/>
        </a:buClr>
        <a:buSzPct val="80000"/>
        <a:buFont typeface="Arial" charset="0"/>
        <a:buChar char="–"/>
        <a:defRPr sz="1600">
          <a:solidFill>
            <a:schemeClr val="tx1"/>
          </a:solidFill>
          <a:latin typeface="Arial"/>
          <a:cs typeface="Arial"/>
        </a:defRPr>
      </a:lvl4pPr>
      <a:lvl5pPr marL="2063750" indent="-234950" algn="l" rtl="0" eaLnBrk="1" fontAlgn="base" hangingPunct="1">
        <a:spcBef>
          <a:spcPct val="20000"/>
        </a:spcBef>
        <a:spcAft>
          <a:spcPct val="0"/>
        </a:spcAft>
        <a:buClr>
          <a:srgbClr val="535353"/>
        </a:buClr>
        <a:buFont typeface="Arial" charset="0"/>
        <a:buChar char="-"/>
        <a:defRPr sz="1600">
          <a:solidFill>
            <a:schemeClr val="tx1"/>
          </a:solidFill>
          <a:latin typeface="Arial"/>
          <a:cs typeface="Arial"/>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4.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5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4.xml"/></Relationships>
</file>

<file path=ppt/slides/_rels/slide27.xml.rels><?xml version="1.0" encoding="UTF-8" standalone="yes"?>
<Relationships xmlns="http://schemas.openxmlformats.org/package/2006/relationships"><Relationship Id="rId3" Type="http://schemas.openxmlformats.org/officeDocument/2006/relationships/hyperlink" Target="http://www.fda.gov/MedicalDevices/ProductsandMedicalProcedures/InVitroDiagnostics/ucm301431.htm" TargetMode="External"/><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5.xml"/></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51.xml"/><Relationship Id="rId6" Type="http://schemas.openxmlformats.org/officeDocument/2006/relationships/image" Target="../media/image52.png"/><Relationship Id="rId5" Type="http://schemas.openxmlformats.org/officeDocument/2006/relationships/image" Target="../media/image51.jpeg"/><Relationship Id="rId4" Type="http://schemas.microsoft.com/office/2007/relationships/hdphoto" Target="../media/hdphoto7.wdp"/><Relationship Id="rId9"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3.xml"/><Relationship Id="rId1" Type="http://schemas.openxmlformats.org/officeDocument/2006/relationships/slideLayout" Target="../slideLayouts/slideLayout5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52.xml"/><Relationship Id="rId5" Type="http://schemas.openxmlformats.org/officeDocument/2006/relationships/image" Target="../media/image61.jpeg"/><Relationship Id="rId4" Type="http://schemas.openxmlformats.org/officeDocument/2006/relationships/image" Target="../media/image6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9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683001" y="1063625"/>
            <a:ext cx="5175250" cy="1597025"/>
          </a:xfrm>
        </p:spPr>
        <p:txBody>
          <a:bodyPr/>
          <a:lstStyle/>
          <a:p>
            <a:r>
              <a:rPr lang="en-US" sz="3300" dirty="0" smtClean="0">
                <a:solidFill>
                  <a:srgbClr val="1A1818"/>
                </a:solidFill>
              </a:rPr>
              <a:t>Next-Generation Sequencing in Personalized Medicine</a:t>
            </a:r>
            <a:endParaRPr lang="en-US" sz="3300" dirty="0">
              <a:solidFill>
                <a:srgbClr val="1A1818"/>
              </a:solidFill>
            </a:endParaRPr>
          </a:p>
        </p:txBody>
      </p:sp>
      <p:sp>
        <p:nvSpPr>
          <p:cNvPr id="5" name="Subtitle 4"/>
          <p:cNvSpPr>
            <a:spLocks noGrp="1"/>
          </p:cNvSpPr>
          <p:nvPr>
            <p:ph type="subTitle" idx="1"/>
          </p:nvPr>
        </p:nvSpPr>
        <p:spPr>
          <a:xfrm>
            <a:off x="5054600" y="3868738"/>
            <a:ext cx="3803650" cy="1060450"/>
          </a:xfrm>
        </p:spPr>
        <p:txBody>
          <a:bodyPr/>
          <a:lstStyle/>
          <a:p>
            <a:r>
              <a:rPr lang="en-US" sz="2000" b="1" dirty="0" smtClean="0">
                <a:solidFill>
                  <a:srgbClr val="1A1818"/>
                </a:solidFill>
              </a:rPr>
              <a:t>Erick Lin, MD, PhD</a:t>
            </a:r>
          </a:p>
          <a:p>
            <a:r>
              <a:rPr lang="en-US" sz="1600" dirty="0" smtClean="0">
                <a:solidFill>
                  <a:srgbClr val="1A1818"/>
                </a:solidFill>
              </a:rPr>
              <a:t>Senior Manager, Medical Affairs</a:t>
            </a:r>
          </a:p>
          <a:p>
            <a:r>
              <a:rPr lang="en-US" sz="1600" i="1" dirty="0">
                <a:solidFill>
                  <a:srgbClr val="1A1818"/>
                </a:solidFill>
              </a:rPr>
              <a:t>In vitro </a:t>
            </a:r>
            <a:r>
              <a:rPr lang="en-US" sz="1600" dirty="0" smtClean="0">
                <a:solidFill>
                  <a:srgbClr val="1A1818"/>
                </a:solidFill>
              </a:rPr>
              <a:t>Diagnostics </a:t>
            </a:r>
            <a:r>
              <a:rPr lang="en-US" sz="1600" dirty="0">
                <a:solidFill>
                  <a:srgbClr val="1A1818"/>
                </a:solidFill>
              </a:rPr>
              <a:t>(IVD), Illumina, Inc.</a:t>
            </a:r>
          </a:p>
          <a:p>
            <a:endParaRPr lang="en-US" sz="1500" dirty="0">
              <a:solidFill>
                <a:srgbClr val="1A1818"/>
              </a:solidFill>
            </a:endParaRPr>
          </a:p>
        </p:txBody>
      </p:sp>
    </p:spTree>
    <p:extLst>
      <p:ext uri="{BB962C8B-B14F-4D97-AF65-F5344CB8AC3E}">
        <p14:creationId xmlns:p14="http://schemas.microsoft.com/office/powerpoint/2010/main" val="2250061157"/>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7600" y="1048206"/>
            <a:ext cx="5834039" cy="501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bwMode="auto">
          <a:xfrm>
            <a:off x="5542634" y="937745"/>
            <a:ext cx="1792743" cy="5163531"/>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sp>
        <p:nvSpPr>
          <p:cNvPr id="2" name="Title 1"/>
          <p:cNvSpPr>
            <a:spLocks noGrp="1"/>
          </p:cNvSpPr>
          <p:nvPr>
            <p:ph type="title"/>
          </p:nvPr>
        </p:nvSpPr>
        <p:spPr>
          <a:xfrm>
            <a:off x="210312" y="237744"/>
            <a:ext cx="8601075" cy="908050"/>
          </a:xfrm>
        </p:spPr>
        <p:txBody>
          <a:bodyPr/>
          <a:lstStyle/>
          <a:p>
            <a:r>
              <a:rPr lang="en-US" dirty="0" smtClean="0"/>
              <a:t>Genomic Alterations in Cancer</a:t>
            </a:r>
            <a:br>
              <a:rPr lang="en-US" dirty="0" smtClean="0"/>
            </a:br>
            <a:r>
              <a:rPr lang="en-US" sz="2000" b="0" i="1" dirty="0"/>
              <a:t>Major </a:t>
            </a:r>
            <a:r>
              <a:rPr lang="en-US" sz="2000" b="0" i="1" dirty="0" smtClean="0"/>
              <a:t>classes</a:t>
            </a:r>
            <a:endParaRPr lang="en-US" sz="2000" b="0" dirty="0"/>
          </a:p>
        </p:txBody>
      </p:sp>
      <p:sp>
        <p:nvSpPr>
          <p:cNvPr id="13" name="Content Placeholder 2"/>
          <p:cNvSpPr>
            <a:spLocks noGrp="1"/>
          </p:cNvSpPr>
          <p:nvPr>
            <p:ph idx="1"/>
          </p:nvPr>
        </p:nvSpPr>
        <p:spPr>
          <a:xfrm>
            <a:off x="210312" y="5262635"/>
            <a:ext cx="2798956" cy="647138"/>
          </a:xfrm>
        </p:spPr>
        <p:txBody>
          <a:bodyPr anchor="b"/>
          <a:lstStyle/>
          <a:p>
            <a:pPr marL="0" indent="0">
              <a:spcBef>
                <a:spcPts val="400"/>
              </a:spcBef>
              <a:buNone/>
            </a:pPr>
            <a:r>
              <a:rPr lang="en-US" sz="1200" dirty="0"/>
              <a:t/>
            </a:r>
            <a:br>
              <a:rPr lang="en-US" sz="1200" dirty="0"/>
            </a:br>
            <a:r>
              <a:rPr lang="en-US" sz="1200" b="1" dirty="0"/>
              <a:t>TS</a:t>
            </a:r>
            <a:r>
              <a:rPr lang="en-US" sz="1200" dirty="0"/>
              <a:t>, tumor </a:t>
            </a:r>
            <a:r>
              <a:rPr lang="en-US" sz="1200" dirty="0" smtClean="0"/>
              <a:t>suppressor</a:t>
            </a:r>
          </a:p>
          <a:p>
            <a:pPr marL="0" indent="0">
              <a:spcBef>
                <a:spcPts val="400"/>
              </a:spcBef>
              <a:buNone/>
            </a:pPr>
            <a:r>
              <a:rPr lang="en-US" sz="1200" b="1" dirty="0" smtClean="0"/>
              <a:t>CML</a:t>
            </a:r>
            <a:r>
              <a:rPr lang="en-US" sz="1200" dirty="0"/>
              <a:t>, chronic myelogenous </a:t>
            </a:r>
            <a:r>
              <a:rPr lang="en-US" sz="1200" dirty="0" smtClean="0"/>
              <a:t>leukemia</a:t>
            </a:r>
            <a:endParaRPr lang="en-US" sz="1200" dirty="0"/>
          </a:p>
        </p:txBody>
      </p:sp>
      <p:sp>
        <p:nvSpPr>
          <p:cNvPr id="8" name="TextBox 7"/>
          <p:cNvSpPr txBox="1"/>
          <p:nvPr/>
        </p:nvSpPr>
        <p:spPr>
          <a:xfrm>
            <a:off x="812982" y="6477376"/>
            <a:ext cx="6412066" cy="215357"/>
          </a:xfrm>
          <a:prstGeom prst="rect">
            <a:avLst/>
          </a:prstGeom>
          <a:noFill/>
        </p:spPr>
        <p:txBody>
          <a:bodyPr wrap="square" lIns="91350" tIns="45677" rIns="91350" bIns="45677" rtlCol="0">
            <a:spAutoFit/>
          </a:bodyPr>
          <a:lstStyle/>
          <a:p>
            <a:r>
              <a:rPr lang="en-US" sz="800" dirty="0" err="1">
                <a:solidFill>
                  <a:prstClr val="black"/>
                </a:solidFill>
                <a:latin typeface="Arial"/>
              </a:rPr>
              <a:t>Macconaill</a:t>
            </a:r>
            <a:r>
              <a:rPr lang="en-US" sz="800" dirty="0">
                <a:solidFill>
                  <a:prstClr val="black"/>
                </a:solidFill>
                <a:latin typeface="Arial"/>
              </a:rPr>
              <a:t> LE, Garraway LA. Clinical implications of the cancer genome. Journal of </a:t>
            </a:r>
            <a:r>
              <a:rPr lang="en-US" sz="800" dirty="0" smtClean="0">
                <a:solidFill>
                  <a:prstClr val="black"/>
                </a:solidFill>
                <a:latin typeface="Arial"/>
              </a:rPr>
              <a:t>Clinical Oncology, </a:t>
            </a:r>
            <a:r>
              <a:rPr lang="en-US" sz="800" dirty="0">
                <a:solidFill>
                  <a:prstClr val="black"/>
                </a:solidFill>
                <a:latin typeface="Arial"/>
              </a:rPr>
              <a:t>28(35), 5219-5228 (2010).</a:t>
            </a:r>
          </a:p>
        </p:txBody>
      </p:sp>
    </p:spTree>
    <p:extLst>
      <p:ext uri="{BB962C8B-B14F-4D97-AF65-F5344CB8AC3E}">
        <p14:creationId xmlns:p14="http://schemas.microsoft.com/office/powerpoint/2010/main" val="3673333962"/>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p:spPr>
        <p:txBody>
          <a:bodyPr/>
          <a:lstStyle/>
          <a:p>
            <a:r>
              <a:rPr lang="en-US" dirty="0" smtClean="0"/>
              <a:t>Genomic Alterations in Cancer</a:t>
            </a:r>
            <a:br>
              <a:rPr lang="en-US" dirty="0" smtClean="0"/>
            </a:br>
            <a:r>
              <a:rPr lang="en-US" sz="2000" b="0" i="1" dirty="0"/>
              <a:t>Major </a:t>
            </a:r>
            <a:r>
              <a:rPr lang="en-US" sz="2000" b="0" i="1" dirty="0" smtClean="0"/>
              <a:t>classes</a:t>
            </a:r>
            <a:endParaRPr lang="en-US" sz="2000" b="0"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7600" y="1048206"/>
            <a:ext cx="5834039" cy="501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10312" y="5262635"/>
            <a:ext cx="2798956" cy="647138"/>
          </a:xfrm>
        </p:spPr>
        <p:txBody>
          <a:bodyPr anchor="b"/>
          <a:lstStyle/>
          <a:p>
            <a:pPr marL="0" indent="0">
              <a:spcBef>
                <a:spcPts val="400"/>
              </a:spcBef>
              <a:buNone/>
            </a:pPr>
            <a:r>
              <a:rPr lang="en-US" sz="1200" dirty="0"/>
              <a:t/>
            </a:r>
            <a:br>
              <a:rPr lang="en-US" sz="1200" dirty="0"/>
            </a:br>
            <a:r>
              <a:rPr lang="en-US" sz="1200" b="1" dirty="0"/>
              <a:t>TS</a:t>
            </a:r>
            <a:r>
              <a:rPr lang="en-US" sz="1200" dirty="0"/>
              <a:t>, tumor </a:t>
            </a:r>
            <a:r>
              <a:rPr lang="en-US" sz="1200" dirty="0" smtClean="0"/>
              <a:t>suppressor</a:t>
            </a:r>
          </a:p>
          <a:p>
            <a:pPr marL="0" indent="0">
              <a:spcBef>
                <a:spcPts val="400"/>
              </a:spcBef>
              <a:buNone/>
            </a:pPr>
            <a:r>
              <a:rPr lang="en-US" sz="1200" b="1" dirty="0" smtClean="0"/>
              <a:t>CML</a:t>
            </a:r>
            <a:r>
              <a:rPr lang="en-US" sz="1200" dirty="0"/>
              <a:t>, chronic myelogenous </a:t>
            </a:r>
            <a:r>
              <a:rPr lang="en-US" sz="1200" dirty="0" smtClean="0"/>
              <a:t>leukemia</a:t>
            </a:r>
            <a:endParaRPr lang="en-US" sz="1200" dirty="0"/>
          </a:p>
        </p:txBody>
      </p:sp>
      <p:sp>
        <p:nvSpPr>
          <p:cNvPr id="6" name="TextBox 5"/>
          <p:cNvSpPr txBox="1"/>
          <p:nvPr/>
        </p:nvSpPr>
        <p:spPr>
          <a:xfrm>
            <a:off x="812982" y="6477376"/>
            <a:ext cx="6412066" cy="215357"/>
          </a:xfrm>
          <a:prstGeom prst="rect">
            <a:avLst/>
          </a:prstGeom>
          <a:noFill/>
        </p:spPr>
        <p:txBody>
          <a:bodyPr wrap="square" lIns="91350" tIns="45677" rIns="91350" bIns="45677" rtlCol="0">
            <a:spAutoFit/>
          </a:bodyPr>
          <a:lstStyle/>
          <a:p>
            <a:r>
              <a:rPr lang="en-US" sz="800" dirty="0" err="1">
                <a:solidFill>
                  <a:prstClr val="black"/>
                </a:solidFill>
                <a:latin typeface="Arial"/>
              </a:rPr>
              <a:t>Macconaill</a:t>
            </a:r>
            <a:r>
              <a:rPr lang="en-US" sz="800" dirty="0">
                <a:solidFill>
                  <a:prstClr val="black"/>
                </a:solidFill>
                <a:latin typeface="Arial"/>
              </a:rPr>
              <a:t> LE, Garraway LA. Clinical implications of the cancer genome. Journal of </a:t>
            </a:r>
            <a:r>
              <a:rPr lang="en-US" sz="800" dirty="0" smtClean="0">
                <a:solidFill>
                  <a:prstClr val="black"/>
                </a:solidFill>
                <a:latin typeface="Arial"/>
              </a:rPr>
              <a:t>Clinical Oncology, </a:t>
            </a:r>
            <a:r>
              <a:rPr lang="en-US" sz="800" dirty="0">
                <a:solidFill>
                  <a:prstClr val="black"/>
                </a:solidFill>
                <a:latin typeface="Arial"/>
              </a:rPr>
              <a:t>28(35), 5219-5228 (2010).</a:t>
            </a:r>
          </a:p>
        </p:txBody>
      </p:sp>
    </p:spTree>
    <p:extLst>
      <p:ext uri="{BB962C8B-B14F-4D97-AF65-F5344CB8AC3E}">
        <p14:creationId xmlns:p14="http://schemas.microsoft.com/office/powerpoint/2010/main" val="2176785714"/>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http://www.genboree.org/java-bin/MCF7/graphics/mcf7-links-FINAL-small.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25172" y="1028096"/>
            <a:ext cx="4693658" cy="46566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0312" y="237744"/>
            <a:ext cx="8601075" cy="908050"/>
          </a:xfrm>
        </p:spPr>
        <p:txBody>
          <a:bodyPr/>
          <a:lstStyle/>
          <a:p>
            <a:r>
              <a:rPr lang="en-US" dirty="0">
                <a:solidFill>
                  <a:srgbClr val="1A1818"/>
                </a:solidFill>
              </a:rPr>
              <a:t>Breast Cancer</a:t>
            </a:r>
            <a:br>
              <a:rPr lang="en-US" dirty="0">
                <a:solidFill>
                  <a:srgbClr val="1A1818"/>
                </a:solidFill>
              </a:rPr>
            </a:br>
            <a:r>
              <a:rPr lang="en-US" sz="2000" b="0" i="1" dirty="0" smtClean="0"/>
              <a:t>Genomic analysis</a:t>
            </a:r>
            <a:endParaRPr lang="en-US" b="0" i="1" dirty="0"/>
          </a:p>
        </p:txBody>
      </p:sp>
      <p:sp>
        <p:nvSpPr>
          <p:cNvPr id="5" name="TextBox 4"/>
          <p:cNvSpPr txBox="1"/>
          <p:nvPr/>
        </p:nvSpPr>
        <p:spPr>
          <a:xfrm>
            <a:off x="812982" y="6477376"/>
            <a:ext cx="5802923" cy="338467"/>
          </a:xfrm>
          <a:prstGeom prst="rect">
            <a:avLst/>
          </a:prstGeom>
          <a:noFill/>
        </p:spPr>
        <p:txBody>
          <a:bodyPr wrap="square" lIns="91350" tIns="45677" rIns="91350" bIns="45677" rtlCol="0">
            <a:spAutoFit/>
          </a:bodyPr>
          <a:lstStyle/>
          <a:p>
            <a:r>
              <a:rPr lang="en-US" sz="800" dirty="0"/>
              <a:t>Hampton OA, Den Hollander P, Miller CA</a:t>
            </a:r>
            <a:r>
              <a:rPr lang="en-US" sz="800" i="1" dirty="0"/>
              <a:t> et al.</a:t>
            </a:r>
            <a:r>
              <a:rPr lang="en-US" sz="800" dirty="0"/>
              <a:t> A sequence-level map of chromosomal breakpoints in the MCF-7 breast cancer cell line yields insights into the evolution of a cancer genome. </a:t>
            </a:r>
            <a:r>
              <a:rPr lang="en-US" sz="800" i="1" dirty="0"/>
              <a:t>Genome </a:t>
            </a:r>
            <a:r>
              <a:rPr lang="en-US" sz="800" i="1" dirty="0" smtClean="0"/>
              <a:t>Research</a:t>
            </a:r>
            <a:r>
              <a:rPr lang="en-US" sz="800" dirty="0"/>
              <a:t>, 19(2), 167-177 (2009).</a:t>
            </a:r>
            <a:endParaRPr lang="en-US" sz="750" i="1" dirty="0">
              <a:solidFill>
                <a:schemeClr val="tx2"/>
              </a:solidFill>
              <a:latin typeface="Arial"/>
            </a:endParaRPr>
          </a:p>
        </p:txBody>
      </p:sp>
    </p:spTree>
    <p:extLst>
      <p:ext uri="{BB962C8B-B14F-4D97-AF65-F5344CB8AC3E}">
        <p14:creationId xmlns:p14="http://schemas.microsoft.com/office/powerpoint/2010/main" val="3924218467"/>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210759"/>
            <a:ext cx="4905461" cy="4783685"/>
          </a:xfrm>
        </p:spPr>
        <p:txBody>
          <a:bodyPr/>
          <a:lstStyle/>
          <a:p>
            <a:r>
              <a:rPr lang="en-US" sz="1600" dirty="0" smtClean="0"/>
              <a:t>Sequenced leukemia genome vs. matched normal (skin) genome</a:t>
            </a:r>
            <a:br>
              <a:rPr lang="en-US" sz="1600" dirty="0" smtClean="0"/>
            </a:br>
            <a:endParaRPr lang="en-US" sz="1600" dirty="0" smtClean="0"/>
          </a:p>
          <a:p>
            <a:endParaRPr lang="en-US" sz="1600" dirty="0" smtClean="0"/>
          </a:p>
          <a:p>
            <a:endParaRPr lang="en-US" sz="1600" dirty="0"/>
          </a:p>
          <a:p>
            <a:endParaRPr lang="en-US" sz="1600" dirty="0" smtClean="0"/>
          </a:p>
          <a:p>
            <a:endParaRPr lang="en-US" sz="1600" dirty="0"/>
          </a:p>
          <a:p>
            <a:pPr marL="0" indent="0">
              <a:buNone/>
            </a:pPr>
            <a:r>
              <a:rPr lang="en-US" sz="2400" dirty="0" smtClean="0"/>
              <a:t/>
            </a:r>
            <a:br>
              <a:rPr lang="en-US" sz="2400" dirty="0" smtClean="0"/>
            </a:br>
            <a:endParaRPr lang="en-US" sz="400" dirty="0" smtClean="0"/>
          </a:p>
          <a:p>
            <a:r>
              <a:rPr lang="en-US" sz="1600" dirty="0" smtClean="0"/>
              <a:t>8 new mutations discovered in AML</a:t>
            </a:r>
          </a:p>
          <a:p>
            <a:pPr lvl="1"/>
            <a:r>
              <a:rPr lang="en-US" sz="1400" i="1" dirty="0" smtClean="0"/>
              <a:t>Most in coding genes</a:t>
            </a:r>
          </a:p>
          <a:p>
            <a:pPr lvl="1"/>
            <a:r>
              <a:rPr lang="en-US" sz="1400" i="1" dirty="0" smtClean="0"/>
              <a:t>Out of millions of total SNPs!</a:t>
            </a:r>
          </a:p>
          <a:p>
            <a:r>
              <a:rPr lang="en-US" sz="1600" dirty="0" smtClean="0"/>
              <a:t>“Most of these genes would not have been candidates for directed sequencing on the basis of current understanding of cancer.”</a:t>
            </a:r>
            <a:endParaRPr lang="en-US" sz="1600" dirty="0"/>
          </a:p>
        </p:txBody>
      </p:sp>
      <p:sp>
        <p:nvSpPr>
          <p:cNvPr id="2" name="Title 1"/>
          <p:cNvSpPr>
            <a:spLocks noGrp="1"/>
          </p:cNvSpPr>
          <p:nvPr>
            <p:ph type="title"/>
          </p:nvPr>
        </p:nvSpPr>
        <p:spPr/>
        <p:txBody>
          <a:bodyPr/>
          <a:lstStyle/>
          <a:p>
            <a:r>
              <a:rPr lang="en-US" dirty="0" smtClean="0"/>
              <a:t>WGS</a:t>
            </a:r>
            <a:r>
              <a:rPr lang="en-US" sz="2300" dirty="0" smtClean="0"/>
              <a:t/>
            </a:r>
            <a:br>
              <a:rPr lang="en-US" sz="2300" dirty="0" smtClean="0"/>
            </a:br>
            <a:r>
              <a:rPr lang="en-US" sz="2000" b="0" i="1" dirty="0" smtClean="0"/>
              <a:t>A new era in cancer genomics</a:t>
            </a:r>
            <a:endParaRPr lang="en-US" i="1" dirty="0"/>
          </a:p>
        </p:txBody>
      </p:sp>
      <p:pic>
        <p:nvPicPr>
          <p:cNvPr id="5"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bwMode="auto">
          <a:xfrm>
            <a:off x="5168643" y="1222631"/>
            <a:ext cx="3415687" cy="4507963"/>
          </a:xfrm>
          <a:prstGeom prst="roundRect">
            <a:avLst>
              <a:gd name="adj" fmla="val 1521"/>
            </a:avLst>
          </a:prstGeom>
          <a:noFill/>
          <a:ln w="76200" cmpd="sng">
            <a:solidFill>
              <a:schemeClr val="bg1">
                <a:lumMod val="75000"/>
              </a:schemeClr>
            </a:solidFill>
            <a:miter lim="800000"/>
            <a:headEnd/>
            <a:tailEnd/>
          </a:ln>
        </p:spPr>
      </p:pic>
      <p:sp>
        <p:nvSpPr>
          <p:cNvPr id="7" name="Oval 6"/>
          <p:cNvSpPr/>
          <p:nvPr/>
        </p:nvSpPr>
        <p:spPr bwMode="auto">
          <a:xfrm>
            <a:off x="1837824" y="2910995"/>
            <a:ext cx="854826" cy="859536"/>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endParaRPr lang="en-US" dirty="0">
              <a:solidFill>
                <a:srgbClr val="1A1818"/>
              </a:solidFill>
            </a:endParaRPr>
          </a:p>
        </p:txBody>
      </p:sp>
      <p:sp>
        <p:nvSpPr>
          <p:cNvPr id="9" name="Oval 8"/>
          <p:cNvSpPr/>
          <p:nvPr/>
        </p:nvSpPr>
        <p:spPr bwMode="auto">
          <a:xfrm>
            <a:off x="1872324" y="2984147"/>
            <a:ext cx="714607" cy="713232"/>
          </a:xfrm>
          <a:prstGeom prst="ellipse">
            <a:avLst/>
          </a:prstGeom>
          <a:ln>
            <a:no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350" tIns="45677" rIns="91350" bIns="45677" numCol="1" rtlCol="0" anchor="ctr" anchorCtr="0" compatLnSpc="1">
            <a:prstTxWarp prst="textNoShape">
              <a:avLst/>
            </a:prstTxWarp>
          </a:bodyPr>
          <a:lstStyle/>
          <a:p>
            <a:endParaRPr lang="en-US" dirty="0">
              <a:solidFill>
                <a:srgbClr val="1A1818"/>
              </a:solidFill>
            </a:endParaRPr>
          </a:p>
        </p:txBody>
      </p:sp>
      <p:sp>
        <p:nvSpPr>
          <p:cNvPr id="10" name="Oval 9"/>
          <p:cNvSpPr/>
          <p:nvPr/>
        </p:nvSpPr>
        <p:spPr bwMode="auto">
          <a:xfrm>
            <a:off x="2687047" y="2049109"/>
            <a:ext cx="844455" cy="841248"/>
          </a:xfrm>
          <a:prstGeom prst="ellips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350" tIns="45677" rIns="91350" bIns="45677" numCol="1" rtlCol="0" anchor="ctr" anchorCtr="0" compatLnSpc="1">
            <a:prstTxWarp prst="textNoShape">
              <a:avLst/>
            </a:prstTxWarp>
          </a:bodyPr>
          <a:lstStyle/>
          <a:p>
            <a:endParaRPr lang="en-US" dirty="0">
              <a:solidFill>
                <a:srgbClr val="1A1818"/>
              </a:solidFill>
            </a:endParaRPr>
          </a:p>
        </p:txBody>
      </p:sp>
      <p:sp>
        <p:nvSpPr>
          <p:cNvPr id="11" name="Oval 10"/>
          <p:cNvSpPr/>
          <p:nvPr/>
        </p:nvSpPr>
        <p:spPr bwMode="auto">
          <a:xfrm>
            <a:off x="1334496" y="2108545"/>
            <a:ext cx="717361" cy="722376"/>
          </a:xfrm>
          <a:prstGeom prst="ellips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350" tIns="45677" rIns="91350" bIns="45677" numCol="1" rtlCol="0" anchor="ctr" anchorCtr="0" compatLnSpc="1">
            <a:prstTxWarp prst="textNoShape">
              <a:avLst/>
            </a:prstTxWarp>
          </a:bodyPr>
          <a:lstStyle/>
          <a:p>
            <a:endParaRPr lang="en-US" dirty="0">
              <a:solidFill>
                <a:srgbClr val="1A1818"/>
              </a:solidFill>
            </a:endParaRPr>
          </a:p>
        </p:txBody>
      </p:sp>
      <p:sp>
        <p:nvSpPr>
          <p:cNvPr id="12" name="TextBox 11"/>
          <p:cNvSpPr txBox="1"/>
          <p:nvPr/>
        </p:nvSpPr>
        <p:spPr>
          <a:xfrm>
            <a:off x="283838" y="2238944"/>
            <a:ext cx="966900" cy="461578"/>
          </a:xfrm>
          <a:prstGeom prst="rect">
            <a:avLst/>
          </a:prstGeom>
          <a:noFill/>
          <a:ln>
            <a:noFill/>
          </a:ln>
        </p:spPr>
        <p:txBody>
          <a:bodyPr wrap="none" lIns="91350" tIns="45677" rIns="91350" bIns="45677" rtlCol="0">
            <a:spAutoFit/>
          </a:bodyPr>
          <a:lstStyle/>
          <a:p>
            <a:pPr algn="r"/>
            <a:r>
              <a:rPr lang="en-US" sz="1200" b="1" dirty="0" smtClean="0">
                <a:solidFill>
                  <a:srgbClr val="1A1818"/>
                </a:solidFill>
              </a:rPr>
              <a:t>All Normal</a:t>
            </a:r>
          </a:p>
          <a:p>
            <a:pPr algn="r"/>
            <a:r>
              <a:rPr lang="en-US" sz="1200" b="1" dirty="0" smtClean="0">
                <a:solidFill>
                  <a:srgbClr val="1A1818"/>
                </a:solidFill>
              </a:rPr>
              <a:t>Variants</a:t>
            </a:r>
            <a:endParaRPr lang="en-US" sz="1200" b="1" dirty="0">
              <a:solidFill>
                <a:srgbClr val="1A1818"/>
              </a:solidFill>
            </a:endParaRPr>
          </a:p>
        </p:txBody>
      </p:sp>
      <p:sp>
        <p:nvSpPr>
          <p:cNvPr id="13" name="TextBox 12"/>
          <p:cNvSpPr txBox="1"/>
          <p:nvPr/>
        </p:nvSpPr>
        <p:spPr>
          <a:xfrm>
            <a:off x="3558799" y="2238944"/>
            <a:ext cx="904007" cy="461578"/>
          </a:xfrm>
          <a:prstGeom prst="rect">
            <a:avLst/>
          </a:prstGeom>
          <a:noFill/>
          <a:ln>
            <a:noFill/>
          </a:ln>
        </p:spPr>
        <p:txBody>
          <a:bodyPr wrap="none" lIns="91350" tIns="45677" rIns="91350" bIns="45677" rtlCol="0">
            <a:spAutoFit/>
          </a:bodyPr>
          <a:lstStyle/>
          <a:p>
            <a:r>
              <a:rPr lang="en-US" sz="1200" b="1" dirty="0" smtClean="0">
                <a:solidFill>
                  <a:srgbClr val="1A1818"/>
                </a:solidFill>
              </a:rPr>
              <a:t>All Tumor</a:t>
            </a:r>
          </a:p>
          <a:p>
            <a:r>
              <a:rPr lang="en-US" sz="1200" b="1" dirty="0" smtClean="0">
                <a:solidFill>
                  <a:srgbClr val="1A1818"/>
                </a:solidFill>
              </a:rPr>
              <a:t>Variants</a:t>
            </a:r>
            <a:endParaRPr lang="en-US" sz="1200" b="1" dirty="0">
              <a:solidFill>
                <a:srgbClr val="1A1818"/>
              </a:solidFill>
            </a:endParaRPr>
          </a:p>
        </p:txBody>
      </p:sp>
      <p:sp>
        <p:nvSpPr>
          <p:cNvPr id="14" name="TextBox 13"/>
          <p:cNvSpPr txBox="1"/>
          <p:nvPr/>
        </p:nvSpPr>
        <p:spPr>
          <a:xfrm>
            <a:off x="3441876" y="3275880"/>
            <a:ext cx="796105" cy="646244"/>
          </a:xfrm>
          <a:prstGeom prst="rect">
            <a:avLst/>
          </a:prstGeom>
          <a:noFill/>
        </p:spPr>
        <p:txBody>
          <a:bodyPr wrap="none" lIns="91350" tIns="45677" rIns="91350" bIns="45677" rtlCol="0">
            <a:spAutoFit/>
          </a:bodyPr>
          <a:lstStyle/>
          <a:p>
            <a:r>
              <a:rPr lang="en-US" sz="1200" b="1" dirty="0" smtClean="0">
                <a:solidFill>
                  <a:srgbClr val="1A1818"/>
                </a:solidFill>
              </a:rPr>
              <a:t>Unique </a:t>
            </a:r>
            <a:br>
              <a:rPr lang="en-US" sz="1200" b="1" dirty="0" smtClean="0">
                <a:solidFill>
                  <a:srgbClr val="1A1818"/>
                </a:solidFill>
              </a:rPr>
            </a:br>
            <a:r>
              <a:rPr lang="en-US" sz="1200" b="1" dirty="0" smtClean="0">
                <a:solidFill>
                  <a:srgbClr val="1A1818"/>
                </a:solidFill>
              </a:rPr>
              <a:t>Somatic</a:t>
            </a:r>
          </a:p>
          <a:p>
            <a:r>
              <a:rPr lang="en-US" sz="1200" b="1" dirty="0" smtClean="0">
                <a:solidFill>
                  <a:srgbClr val="1A1818"/>
                </a:solidFill>
              </a:rPr>
              <a:t>Variants</a:t>
            </a:r>
            <a:endParaRPr lang="en-US" b="1" dirty="0">
              <a:solidFill>
                <a:srgbClr val="1A1818"/>
              </a:solidFill>
            </a:endParaRPr>
          </a:p>
        </p:txBody>
      </p:sp>
      <p:cxnSp>
        <p:nvCxnSpPr>
          <p:cNvPr id="15" name="Straight Arrow Connector 14"/>
          <p:cNvCxnSpPr/>
          <p:nvPr/>
        </p:nvCxnSpPr>
        <p:spPr bwMode="auto">
          <a:xfrm flipH="1" flipV="1">
            <a:off x="2718588" y="3434696"/>
            <a:ext cx="687971" cy="150100"/>
          </a:xfrm>
          <a:prstGeom prst="straightConnector1">
            <a:avLst/>
          </a:prstGeom>
          <a:noFill/>
          <a:ln w="57150" cap="flat" cmpd="sng" algn="ctr">
            <a:solidFill>
              <a:schemeClr val="accent4"/>
            </a:solidFill>
            <a:prstDash val="solid"/>
            <a:round/>
            <a:headEnd type="none" w="med" len="med"/>
            <a:tailEnd type="triangle"/>
          </a:ln>
          <a:effectLst/>
        </p:spPr>
      </p:cxnSp>
      <p:cxnSp>
        <p:nvCxnSpPr>
          <p:cNvPr id="8" name="Straight Connector 7"/>
          <p:cNvCxnSpPr/>
          <p:nvPr/>
        </p:nvCxnSpPr>
        <p:spPr bwMode="auto">
          <a:xfrm>
            <a:off x="423083" y="4039111"/>
            <a:ext cx="4094329" cy="0"/>
          </a:xfrm>
          <a:prstGeom prst="line">
            <a:avLst/>
          </a:prstGeom>
          <a:noFill/>
          <a:ln w="28575" cap="flat" cmpd="sng" algn="ctr">
            <a:solidFill>
              <a:schemeClr val="bg2">
                <a:lumMod val="40000"/>
                <a:lumOff val="60000"/>
              </a:schemeClr>
            </a:solidFill>
            <a:prstDash val="solid"/>
            <a:round/>
            <a:headEnd type="none" w="med" len="med"/>
            <a:tailEnd type="none" w="med" len="med"/>
          </a:ln>
          <a:effectLst/>
        </p:spPr>
      </p:cxnSp>
      <p:cxnSp>
        <p:nvCxnSpPr>
          <p:cNvPr id="16" name="Straight Connector 15"/>
          <p:cNvCxnSpPr/>
          <p:nvPr/>
        </p:nvCxnSpPr>
        <p:spPr bwMode="auto">
          <a:xfrm>
            <a:off x="423082" y="1912332"/>
            <a:ext cx="4094329" cy="0"/>
          </a:xfrm>
          <a:prstGeom prst="line">
            <a:avLst/>
          </a:prstGeom>
          <a:noFill/>
          <a:ln w="28575" cap="flat" cmpd="sng" algn="ctr">
            <a:solidFill>
              <a:schemeClr val="bg2">
                <a:lumMod val="40000"/>
                <a:lumOff val="60000"/>
              </a:schemeClr>
            </a:solidFill>
            <a:prstDash val="solid"/>
            <a:round/>
            <a:headEnd type="none" w="med" len="med"/>
            <a:tailEnd type="none" w="med" len="med"/>
          </a:ln>
          <a:effectLst/>
        </p:spPr>
      </p:cxnSp>
      <p:sp>
        <p:nvSpPr>
          <p:cNvPr id="17" name="TextBox 16"/>
          <p:cNvSpPr txBox="1"/>
          <p:nvPr/>
        </p:nvSpPr>
        <p:spPr>
          <a:xfrm>
            <a:off x="812981" y="6477376"/>
            <a:ext cx="7084459" cy="215357"/>
          </a:xfrm>
          <a:prstGeom prst="rect">
            <a:avLst/>
          </a:prstGeom>
          <a:noFill/>
        </p:spPr>
        <p:txBody>
          <a:bodyPr wrap="square" lIns="91350" tIns="45677" rIns="91350" bIns="45677" rtlCol="0">
            <a:spAutoFit/>
          </a:bodyPr>
          <a:lstStyle/>
          <a:p>
            <a:r>
              <a:rPr lang="en-US" sz="800" dirty="0">
                <a:solidFill>
                  <a:srgbClr val="1A1818"/>
                </a:solidFill>
              </a:rPr>
              <a:t>Ley TJ, </a:t>
            </a:r>
            <a:r>
              <a:rPr lang="en-US" sz="800" dirty="0" err="1">
                <a:solidFill>
                  <a:srgbClr val="1A1818"/>
                </a:solidFill>
              </a:rPr>
              <a:t>Mardis</a:t>
            </a:r>
            <a:r>
              <a:rPr lang="en-US" sz="800" dirty="0">
                <a:solidFill>
                  <a:srgbClr val="1A1818"/>
                </a:solidFill>
              </a:rPr>
              <a:t> ER, Ding L</a:t>
            </a:r>
            <a:r>
              <a:rPr lang="en-US" sz="800" i="1" dirty="0">
                <a:solidFill>
                  <a:srgbClr val="1A1818"/>
                </a:solidFill>
              </a:rPr>
              <a:t> et al.</a:t>
            </a:r>
            <a:r>
              <a:rPr lang="en-US" sz="800" dirty="0">
                <a:solidFill>
                  <a:srgbClr val="1A1818"/>
                </a:solidFill>
              </a:rPr>
              <a:t> DNA sequencing of a cytogenetically normal acute myeloid </a:t>
            </a:r>
            <a:r>
              <a:rPr lang="en-US" sz="800" dirty="0" err="1">
                <a:solidFill>
                  <a:srgbClr val="1A1818"/>
                </a:solidFill>
              </a:rPr>
              <a:t>leukaemia</a:t>
            </a:r>
            <a:r>
              <a:rPr lang="en-US" sz="800" dirty="0">
                <a:solidFill>
                  <a:srgbClr val="1A1818"/>
                </a:solidFill>
              </a:rPr>
              <a:t> genome. </a:t>
            </a:r>
            <a:r>
              <a:rPr lang="en-US" sz="800" i="1" dirty="0">
                <a:solidFill>
                  <a:srgbClr val="1A1818"/>
                </a:solidFill>
              </a:rPr>
              <a:t>Nature</a:t>
            </a:r>
            <a:r>
              <a:rPr lang="en-US" sz="800" dirty="0">
                <a:solidFill>
                  <a:srgbClr val="1A1818"/>
                </a:solidFill>
              </a:rPr>
              <a:t>, 456(7218), 66-72 (2008)</a:t>
            </a:r>
            <a:endParaRPr lang="en-US" sz="800" dirty="0">
              <a:solidFill>
                <a:srgbClr val="1A1818"/>
              </a:solidFill>
              <a:latin typeface="Arial" pitchFamily="34" charset="0"/>
              <a:cs typeface="Arial" pitchFamily="34" charset="0"/>
            </a:endParaRPr>
          </a:p>
        </p:txBody>
      </p:sp>
    </p:spTree>
    <p:extLst>
      <p:ext uri="{BB962C8B-B14F-4D97-AF65-F5344CB8AC3E}">
        <p14:creationId xmlns:p14="http://schemas.microsoft.com/office/powerpoint/2010/main" val="4217715094"/>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210312" y="237744"/>
            <a:ext cx="8601075" cy="908050"/>
          </a:xfrm>
        </p:spPr>
        <p:txBody>
          <a:bodyPr/>
          <a:lstStyle/>
          <a:p>
            <a:r>
              <a:rPr lang="en-US" dirty="0" smtClean="0"/>
              <a:t>A New Taxonomy of Cancer</a:t>
            </a:r>
            <a:br>
              <a:rPr lang="en-US" dirty="0" smtClean="0"/>
            </a:br>
            <a:r>
              <a:rPr lang="en-US" sz="2000" b="0" i="1" dirty="0" smtClean="0">
                <a:solidFill>
                  <a:srgbClr val="1A1818"/>
                </a:solidFill>
              </a:rPr>
              <a:t>From organs to molecules</a:t>
            </a:r>
            <a:endParaRPr lang="en-US" b="0" i="1" dirty="0">
              <a:solidFill>
                <a:srgbClr val="1A1818"/>
              </a:solidFill>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46000"/>
                    </a14:imgEffect>
                    <a14:imgEffect>
                      <a14:brightnessContrast bright="15000" contrast="41000"/>
                    </a14:imgEffect>
                  </a14:imgLayer>
                </a14:imgProps>
              </a:ext>
              <a:ext uri="{28A0092B-C50C-407E-A947-70E740481C1C}">
                <a14:useLocalDpi xmlns:a14="http://schemas.microsoft.com/office/drawing/2010/main"/>
              </a:ext>
            </a:extLst>
          </a:blip>
          <a:srcRect/>
          <a:stretch>
            <a:fillRect/>
          </a:stretch>
        </p:blipFill>
        <p:spPr bwMode="auto">
          <a:xfrm>
            <a:off x="1088698" y="1090664"/>
            <a:ext cx="6946983" cy="504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9837" y="6477376"/>
            <a:ext cx="6702322" cy="215357"/>
          </a:xfrm>
          <a:prstGeom prst="rect">
            <a:avLst/>
          </a:prstGeom>
          <a:noFill/>
        </p:spPr>
        <p:txBody>
          <a:bodyPr wrap="square" lIns="91350" tIns="45677" rIns="91350" bIns="45677" rtlCol="0">
            <a:spAutoFit/>
          </a:bodyPr>
          <a:lstStyle/>
          <a:p>
            <a:r>
              <a:rPr lang="en-US" sz="800" dirty="0">
                <a:solidFill>
                  <a:srgbClr val="1A1818"/>
                </a:solidFill>
                <a:latin typeface="Arial" pitchFamily="34" charset="0"/>
                <a:cs typeface="Arial" pitchFamily="34" charset="0"/>
              </a:rPr>
              <a:t>Garraway LA. Genomics-driven oncology: framework for an emerging paradigm. Journal of </a:t>
            </a:r>
            <a:r>
              <a:rPr lang="en-US" sz="800" dirty="0" smtClean="0">
                <a:solidFill>
                  <a:srgbClr val="1A1818"/>
                </a:solidFill>
                <a:latin typeface="Arial" pitchFamily="34" charset="0"/>
                <a:cs typeface="Arial" pitchFamily="34" charset="0"/>
              </a:rPr>
              <a:t>Clinical Oncology, </a:t>
            </a:r>
            <a:r>
              <a:rPr lang="en-US" sz="800" dirty="0">
                <a:solidFill>
                  <a:srgbClr val="1A1818"/>
                </a:solidFill>
                <a:latin typeface="Arial" pitchFamily="34" charset="0"/>
                <a:cs typeface="Arial" pitchFamily="34" charset="0"/>
              </a:rPr>
              <a:t>31(15), 1806-1814 (2013).</a:t>
            </a:r>
          </a:p>
        </p:txBody>
      </p:sp>
    </p:spTree>
    <p:extLst>
      <p:ext uri="{BB962C8B-B14F-4D97-AF65-F5344CB8AC3E}">
        <p14:creationId xmlns:p14="http://schemas.microsoft.com/office/powerpoint/2010/main" val="832476880"/>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ontent Placeholder 3"/>
          <p:cNvSpPr>
            <a:spLocks noGrp="1"/>
          </p:cNvSpPr>
          <p:nvPr>
            <p:ph idx="1"/>
          </p:nvPr>
        </p:nvSpPr>
        <p:spPr>
          <a:xfrm>
            <a:off x="210502" y="1043231"/>
            <a:ext cx="8991319" cy="2631046"/>
          </a:xfrm>
        </p:spPr>
        <p:txBody>
          <a:bodyPr/>
          <a:lstStyle/>
          <a:p>
            <a:r>
              <a:rPr lang="en-US" sz="1400" dirty="0" smtClean="0"/>
              <a:t>WGS is </a:t>
            </a:r>
            <a:r>
              <a:rPr lang="en-US" sz="1400" dirty="0"/>
              <a:t>a </a:t>
            </a:r>
            <a:r>
              <a:rPr lang="en-US" sz="1400" dirty="0">
                <a:solidFill>
                  <a:schemeClr val="accent2"/>
                </a:solidFill>
              </a:rPr>
              <a:t>snapshot</a:t>
            </a:r>
          </a:p>
          <a:p>
            <a:r>
              <a:rPr lang="en-US" sz="1400" dirty="0" smtClean="0"/>
              <a:t>Certain mutations reflect paternal and/or </a:t>
            </a:r>
            <a:r>
              <a:rPr lang="en-US" sz="1400" dirty="0"/>
              <a:t>maternal </a:t>
            </a:r>
            <a:r>
              <a:rPr lang="en-US" sz="1400" dirty="0">
                <a:solidFill>
                  <a:schemeClr val="accent3"/>
                </a:solidFill>
              </a:rPr>
              <a:t>germline</a:t>
            </a:r>
            <a:r>
              <a:rPr lang="en-US" sz="1400" dirty="0"/>
              <a:t> variation</a:t>
            </a:r>
          </a:p>
          <a:p>
            <a:r>
              <a:rPr lang="en-US" sz="1400" dirty="0"/>
              <a:t>Additional </a:t>
            </a:r>
            <a:r>
              <a:rPr lang="en-US" sz="1400" dirty="0">
                <a:solidFill>
                  <a:schemeClr val="accent1"/>
                </a:solidFill>
              </a:rPr>
              <a:t>somatic</a:t>
            </a:r>
            <a:r>
              <a:rPr lang="en-US" sz="1400" dirty="0"/>
              <a:t> </a:t>
            </a:r>
            <a:r>
              <a:rPr lang="en-US" sz="1400" dirty="0" smtClean="0"/>
              <a:t>mutations accumulate </a:t>
            </a:r>
            <a:r>
              <a:rPr lang="en-US" sz="1400" dirty="0"/>
              <a:t>through </a:t>
            </a:r>
            <a:r>
              <a:rPr lang="en-US" sz="1400" dirty="0" smtClean="0"/>
              <a:t>life</a:t>
            </a:r>
          </a:p>
          <a:p>
            <a:r>
              <a:rPr lang="en-US" sz="1400" dirty="0" smtClean="0">
                <a:solidFill>
                  <a:srgbClr val="A92C2F"/>
                </a:solidFill>
              </a:rPr>
              <a:t>“Driver”</a:t>
            </a:r>
            <a:r>
              <a:rPr lang="en-US" sz="1400" dirty="0" smtClean="0">
                <a:solidFill>
                  <a:srgbClr val="FF0000"/>
                </a:solidFill>
              </a:rPr>
              <a:t> </a:t>
            </a:r>
            <a:r>
              <a:rPr lang="en-US" sz="1400" dirty="0" smtClean="0"/>
              <a:t>mutations cause </a:t>
            </a:r>
            <a:r>
              <a:rPr lang="en-US" sz="1400" dirty="0" smtClean="0">
                <a:solidFill>
                  <a:srgbClr val="A92C2F"/>
                </a:solidFill>
              </a:rPr>
              <a:t>cancer</a:t>
            </a:r>
            <a:r>
              <a:rPr lang="en-US" sz="1400" dirty="0" smtClean="0"/>
              <a:t>, </a:t>
            </a:r>
            <a:r>
              <a:rPr lang="en-US" sz="1400" dirty="0" smtClean="0">
                <a:solidFill>
                  <a:schemeClr val="tx2">
                    <a:lumMod val="75000"/>
                  </a:schemeClr>
                </a:solidFill>
              </a:rPr>
              <a:t>“</a:t>
            </a:r>
            <a:r>
              <a:rPr lang="en-US" sz="1400" i="1" dirty="0" smtClean="0">
                <a:solidFill>
                  <a:schemeClr val="tx2">
                    <a:lumMod val="75000"/>
                  </a:schemeClr>
                </a:solidFill>
              </a:rPr>
              <a:t>passenger” </a:t>
            </a:r>
            <a:r>
              <a:rPr lang="en-US" sz="1400" i="1" dirty="0" smtClean="0"/>
              <a:t>mutations </a:t>
            </a:r>
            <a:r>
              <a:rPr lang="en-US" sz="1400" dirty="0" smtClean="0"/>
              <a:t>are carried along</a:t>
            </a:r>
          </a:p>
          <a:p>
            <a:r>
              <a:rPr lang="en-US" sz="1400" dirty="0" smtClean="0">
                <a:solidFill>
                  <a:srgbClr val="A92C2F"/>
                </a:solidFill>
              </a:rPr>
              <a:t>Additional drivers evolve </a:t>
            </a:r>
            <a:r>
              <a:rPr lang="en-US" sz="1400" dirty="0" smtClean="0"/>
              <a:t>and diversify the cancer</a:t>
            </a:r>
          </a:p>
          <a:p>
            <a:r>
              <a:rPr lang="en-US" sz="1400" dirty="0" smtClean="0"/>
              <a:t>Some alter aggressiveness…</a:t>
            </a:r>
          </a:p>
          <a:p>
            <a:r>
              <a:rPr lang="en-US" sz="1400" dirty="0"/>
              <a:t> </a:t>
            </a:r>
            <a:r>
              <a:rPr lang="en-US" sz="1400" dirty="0" smtClean="0"/>
              <a:t>  …which may be </a:t>
            </a:r>
            <a:r>
              <a:rPr lang="en-US" sz="1400" dirty="0" smtClean="0">
                <a:solidFill>
                  <a:srgbClr val="A92C2F"/>
                </a:solidFill>
              </a:rPr>
              <a:t>treatable</a:t>
            </a:r>
          </a:p>
          <a:p>
            <a:r>
              <a:rPr lang="en-US" sz="1400" dirty="0" smtClean="0"/>
              <a:t> Others may alter treatment response, leading to </a:t>
            </a:r>
            <a:r>
              <a:rPr lang="en-US" sz="1400" dirty="0" smtClean="0">
                <a:solidFill>
                  <a:srgbClr val="A92C2F"/>
                </a:solidFill>
              </a:rPr>
              <a:t>relapse</a:t>
            </a:r>
            <a:endParaRPr lang="en-US" sz="1400" dirty="0">
              <a:solidFill>
                <a:srgbClr val="A92C2F"/>
              </a:solidFill>
            </a:endParaRPr>
          </a:p>
        </p:txBody>
      </p:sp>
      <p:grpSp>
        <p:nvGrpSpPr>
          <p:cNvPr id="5" name="Group 4"/>
          <p:cNvGrpSpPr/>
          <p:nvPr/>
        </p:nvGrpSpPr>
        <p:grpSpPr>
          <a:xfrm>
            <a:off x="503296" y="3878101"/>
            <a:ext cx="1725031" cy="1787479"/>
            <a:chOff x="503296" y="3878101"/>
            <a:chExt cx="1725031" cy="1787479"/>
          </a:xfrm>
        </p:grpSpPr>
        <p:sp>
          <p:nvSpPr>
            <p:cNvPr id="34" name="Oval 23"/>
            <p:cNvSpPr>
              <a:spLocks noChangeArrowheads="1"/>
            </p:cNvSpPr>
            <p:nvPr/>
          </p:nvSpPr>
          <p:spPr bwMode="auto">
            <a:xfrm>
              <a:off x="887788" y="3878101"/>
              <a:ext cx="503329" cy="471539"/>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35" name="Rectangle 24"/>
            <p:cNvSpPr>
              <a:spLocks noChangeArrowheads="1"/>
            </p:cNvSpPr>
            <p:nvPr/>
          </p:nvSpPr>
          <p:spPr bwMode="auto">
            <a:xfrm>
              <a:off x="1046389" y="3970904"/>
              <a:ext cx="73402" cy="292204"/>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33" name="Oval 26"/>
            <p:cNvSpPr>
              <a:spLocks noChangeArrowheads="1"/>
            </p:cNvSpPr>
            <p:nvPr/>
          </p:nvSpPr>
          <p:spPr bwMode="auto">
            <a:xfrm>
              <a:off x="1045078" y="4169051"/>
              <a:ext cx="73402" cy="70229"/>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30" name="Oval 30"/>
            <p:cNvSpPr>
              <a:spLocks noChangeArrowheads="1"/>
            </p:cNvSpPr>
            <p:nvPr/>
          </p:nvSpPr>
          <p:spPr bwMode="auto">
            <a:xfrm>
              <a:off x="891925" y="4698469"/>
              <a:ext cx="501950" cy="471539"/>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31" name="Rectangle 32"/>
            <p:cNvSpPr>
              <a:spLocks noChangeArrowheads="1"/>
            </p:cNvSpPr>
            <p:nvPr/>
          </p:nvSpPr>
          <p:spPr bwMode="auto">
            <a:xfrm>
              <a:off x="1175579" y="4788764"/>
              <a:ext cx="73201" cy="292204"/>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9" name="Oval 34"/>
            <p:cNvSpPr>
              <a:spLocks noChangeArrowheads="1"/>
            </p:cNvSpPr>
            <p:nvPr/>
          </p:nvSpPr>
          <p:spPr bwMode="auto">
            <a:xfrm>
              <a:off x="1176886" y="4838927"/>
              <a:ext cx="73201" cy="70229"/>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6" name="Oval 51"/>
            <p:cNvSpPr>
              <a:spLocks noChangeArrowheads="1"/>
            </p:cNvSpPr>
            <p:nvPr/>
          </p:nvSpPr>
          <p:spPr bwMode="auto">
            <a:xfrm>
              <a:off x="1724998" y="4317430"/>
              <a:ext cx="503329" cy="471539"/>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7" name="Rectangle 53"/>
            <p:cNvSpPr>
              <a:spLocks noChangeArrowheads="1"/>
            </p:cNvSpPr>
            <p:nvPr/>
          </p:nvSpPr>
          <p:spPr bwMode="auto">
            <a:xfrm>
              <a:off x="2022539" y="4402708"/>
              <a:ext cx="73402" cy="29345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3" name="Oval 54"/>
            <p:cNvSpPr>
              <a:spLocks noChangeArrowheads="1"/>
            </p:cNvSpPr>
            <p:nvPr/>
          </p:nvSpPr>
          <p:spPr bwMode="auto">
            <a:xfrm>
              <a:off x="2023850" y="4452872"/>
              <a:ext cx="73402" cy="70229"/>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4" name="Rectangle 58"/>
            <p:cNvSpPr>
              <a:spLocks noChangeArrowheads="1"/>
            </p:cNvSpPr>
            <p:nvPr/>
          </p:nvSpPr>
          <p:spPr bwMode="auto">
            <a:xfrm>
              <a:off x="1886221" y="4403962"/>
              <a:ext cx="73402" cy="292204"/>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5" name="Oval 60"/>
            <p:cNvSpPr>
              <a:spLocks noChangeArrowheads="1"/>
            </p:cNvSpPr>
            <p:nvPr/>
          </p:nvSpPr>
          <p:spPr bwMode="auto">
            <a:xfrm>
              <a:off x="1884910" y="4602109"/>
              <a:ext cx="73402" cy="70229"/>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12" name="Line 170"/>
            <p:cNvSpPr>
              <a:spLocks noChangeShapeType="1"/>
            </p:cNvSpPr>
            <p:nvPr/>
          </p:nvSpPr>
          <p:spPr bwMode="auto">
            <a:xfrm flipV="1">
              <a:off x="1485562" y="4669249"/>
              <a:ext cx="171335" cy="139521"/>
            </a:xfrm>
            <a:prstGeom prst="line">
              <a:avLst/>
            </a:prstGeom>
            <a:noFill/>
            <a:ln w="38100">
              <a:solidFill>
                <a:srgbClr val="003399"/>
              </a:solidFill>
              <a:round/>
              <a:headEnd/>
              <a:tailEnd type="triangle" w="med" len="med"/>
            </a:ln>
          </p:spPr>
          <p:txBody>
            <a:bodyPr wrap="none" anchor="ctr"/>
            <a:lstStyle/>
            <a:p>
              <a:endParaRPr lang="en-US" dirty="0">
                <a:solidFill>
                  <a:srgbClr val="1A1818"/>
                </a:solidFill>
              </a:endParaRPr>
            </a:p>
          </p:txBody>
        </p:sp>
        <p:sp>
          <p:nvSpPr>
            <p:cNvPr id="13" name="Line 171"/>
            <p:cNvSpPr>
              <a:spLocks noChangeShapeType="1"/>
            </p:cNvSpPr>
            <p:nvPr/>
          </p:nvSpPr>
          <p:spPr bwMode="auto">
            <a:xfrm>
              <a:off x="1475909" y="4264156"/>
              <a:ext cx="166877" cy="153840"/>
            </a:xfrm>
            <a:prstGeom prst="line">
              <a:avLst/>
            </a:prstGeom>
            <a:noFill/>
            <a:ln w="38100">
              <a:solidFill>
                <a:srgbClr val="003399"/>
              </a:solidFill>
              <a:round/>
              <a:headEnd/>
              <a:tailEnd type="triangle" w="med" len="med"/>
            </a:ln>
          </p:spPr>
          <p:txBody>
            <a:bodyPr wrap="none" anchor="ctr"/>
            <a:lstStyle/>
            <a:p>
              <a:endParaRPr lang="en-US" dirty="0">
                <a:solidFill>
                  <a:srgbClr val="1A1818"/>
                </a:solidFill>
              </a:endParaRPr>
            </a:p>
          </p:txBody>
        </p:sp>
        <p:sp>
          <p:nvSpPr>
            <p:cNvPr id="20" name="Oval 195"/>
            <p:cNvSpPr>
              <a:spLocks noChangeArrowheads="1"/>
            </p:cNvSpPr>
            <p:nvPr/>
          </p:nvSpPr>
          <p:spPr bwMode="auto">
            <a:xfrm>
              <a:off x="503296" y="4071403"/>
              <a:ext cx="139716" cy="134850"/>
            </a:xfrm>
            <a:prstGeom prst="ellipse">
              <a:avLst/>
            </a:prstGeom>
            <a:noFill/>
            <a:ln w="19050" cmpd="sng" algn="ctr">
              <a:solidFill>
                <a:srgbClr val="000000"/>
              </a:solidFill>
              <a:round/>
              <a:headEnd/>
              <a:tailEnd/>
            </a:ln>
          </p:spPr>
          <p:txBody>
            <a:bodyPr wrap="none" anchor="ctr"/>
            <a:lstStyle/>
            <a:p>
              <a:endParaRPr lang="en-GB" dirty="0">
                <a:solidFill>
                  <a:srgbClr val="1A1818"/>
                </a:solidFill>
              </a:endParaRPr>
            </a:p>
          </p:txBody>
        </p:sp>
        <p:sp>
          <p:nvSpPr>
            <p:cNvPr id="21" name="Line 196"/>
            <p:cNvSpPr>
              <a:spLocks noChangeShapeType="1"/>
            </p:cNvSpPr>
            <p:nvPr/>
          </p:nvSpPr>
          <p:spPr bwMode="auto">
            <a:xfrm flipV="1">
              <a:off x="623426" y="3990745"/>
              <a:ext cx="80957" cy="94521"/>
            </a:xfrm>
            <a:prstGeom prst="line">
              <a:avLst/>
            </a:prstGeom>
            <a:noFill/>
            <a:ln w="19050" cmpd="sng">
              <a:solidFill>
                <a:srgbClr val="000000"/>
              </a:solidFill>
              <a:round/>
              <a:headEnd/>
              <a:tailEnd type="triangle" w="med" len="med"/>
            </a:ln>
          </p:spPr>
          <p:txBody>
            <a:bodyPr wrap="none" anchor="ctr"/>
            <a:lstStyle/>
            <a:p>
              <a:endParaRPr lang="en-US" dirty="0">
                <a:solidFill>
                  <a:srgbClr val="1A1818"/>
                </a:solidFill>
              </a:endParaRPr>
            </a:p>
          </p:txBody>
        </p:sp>
        <p:sp>
          <p:nvSpPr>
            <p:cNvPr id="17" name="Oval 194"/>
            <p:cNvSpPr>
              <a:spLocks noChangeArrowheads="1"/>
            </p:cNvSpPr>
            <p:nvPr/>
          </p:nvSpPr>
          <p:spPr bwMode="auto">
            <a:xfrm>
              <a:off x="543214" y="4879078"/>
              <a:ext cx="130836" cy="126596"/>
            </a:xfrm>
            <a:prstGeom prst="ellipse">
              <a:avLst/>
            </a:prstGeom>
            <a:noFill/>
            <a:ln w="19050" cmpd="sng" algn="ctr">
              <a:solidFill>
                <a:srgbClr val="000000"/>
              </a:solidFill>
              <a:round/>
              <a:headEnd/>
              <a:tailEnd/>
            </a:ln>
          </p:spPr>
          <p:txBody>
            <a:bodyPr wrap="none" anchor="ctr"/>
            <a:lstStyle/>
            <a:p>
              <a:endParaRPr lang="en-GB" dirty="0">
                <a:solidFill>
                  <a:srgbClr val="1A1818"/>
                </a:solidFill>
              </a:endParaRPr>
            </a:p>
          </p:txBody>
        </p:sp>
        <p:sp>
          <p:nvSpPr>
            <p:cNvPr id="18" name="Line 197"/>
            <p:cNvSpPr>
              <a:spLocks noChangeShapeType="1"/>
            </p:cNvSpPr>
            <p:nvPr/>
          </p:nvSpPr>
          <p:spPr bwMode="auto">
            <a:xfrm flipH="1">
              <a:off x="605393" y="5001914"/>
              <a:ext cx="0" cy="117822"/>
            </a:xfrm>
            <a:prstGeom prst="line">
              <a:avLst/>
            </a:prstGeom>
            <a:noFill/>
            <a:ln w="19050" cmpd="sng">
              <a:solidFill>
                <a:srgbClr val="000000"/>
              </a:solidFill>
              <a:round/>
              <a:headEnd/>
              <a:tailEnd/>
            </a:ln>
          </p:spPr>
          <p:txBody>
            <a:bodyPr wrap="none" anchor="ctr"/>
            <a:lstStyle/>
            <a:p>
              <a:endParaRPr lang="en-US" dirty="0">
                <a:solidFill>
                  <a:srgbClr val="1A1818"/>
                </a:solidFill>
              </a:endParaRPr>
            </a:p>
          </p:txBody>
        </p:sp>
        <p:sp>
          <p:nvSpPr>
            <p:cNvPr id="19" name="Line 198"/>
            <p:cNvSpPr>
              <a:spLocks noChangeShapeType="1"/>
            </p:cNvSpPr>
            <p:nvPr/>
          </p:nvSpPr>
          <p:spPr bwMode="auto">
            <a:xfrm>
              <a:off x="553577" y="5060825"/>
              <a:ext cx="106223" cy="0"/>
            </a:xfrm>
            <a:prstGeom prst="line">
              <a:avLst/>
            </a:prstGeom>
            <a:noFill/>
            <a:ln w="19050" cmpd="sng">
              <a:solidFill>
                <a:srgbClr val="000000"/>
              </a:solidFill>
              <a:round/>
              <a:headEnd/>
              <a:tailEnd/>
            </a:ln>
          </p:spPr>
          <p:txBody>
            <a:bodyPr wrap="none" anchor="ctr"/>
            <a:lstStyle/>
            <a:p>
              <a:endParaRPr lang="en-US" dirty="0">
                <a:solidFill>
                  <a:srgbClr val="1A1818"/>
                </a:solidFill>
              </a:endParaRPr>
            </a:p>
          </p:txBody>
        </p:sp>
        <p:sp>
          <p:nvSpPr>
            <p:cNvPr id="16" name="Rectangle 203"/>
            <p:cNvSpPr>
              <a:spLocks noChangeArrowheads="1"/>
            </p:cNvSpPr>
            <p:nvPr/>
          </p:nvSpPr>
          <p:spPr bwMode="auto">
            <a:xfrm>
              <a:off x="1074978" y="5327026"/>
              <a:ext cx="1075936" cy="338554"/>
            </a:xfrm>
            <a:prstGeom prst="rect">
              <a:avLst/>
            </a:prstGeom>
            <a:noFill/>
            <a:ln w="12700" algn="ctr">
              <a:noFill/>
              <a:miter lim="800000"/>
              <a:headEnd/>
              <a:tailEnd/>
            </a:ln>
          </p:spPr>
          <p:txBody>
            <a:bodyPr wrap="none">
              <a:spAutoFit/>
            </a:bodyPr>
            <a:lstStyle/>
            <a:p>
              <a:r>
                <a:rPr lang="en-GB" b="1" dirty="0">
                  <a:solidFill>
                    <a:srgbClr val="97AD4A"/>
                  </a:solidFill>
                </a:rPr>
                <a:t>Germline</a:t>
              </a:r>
            </a:p>
          </p:txBody>
        </p:sp>
      </p:grpSp>
      <p:grpSp>
        <p:nvGrpSpPr>
          <p:cNvPr id="7" name="Group 6"/>
          <p:cNvGrpSpPr/>
          <p:nvPr/>
        </p:nvGrpSpPr>
        <p:grpSpPr>
          <a:xfrm>
            <a:off x="4700255" y="4664238"/>
            <a:ext cx="1569059" cy="1213034"/>
            <a:chOff x="4700255" y="4664238"/>
            <a:chExt cx="1569059" cy="1213034"/>
          </a:xfrm>
        </p:grpSpPr>
        <p:sp>
          <p:nvSpPr>
            <p:cNvPr id="59" name="Oval 118"/>
            <p:cNvSpPr>
              <a:spLocks noChangeArrowheads="1"/>
            </p:cNvSpPr>
            <p:nvPr/>
          </p:nvSpPr>
          <p:spPr bwMode="auto">
            <a:xfrm>
              <a:off x="4938995" y="4664238"/>
              <a:ext cx="503700" cy="471312"/>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60" name="Rectangle 119"/>
            <p:cNvSpPr>
              <a:spLocks noChangeArrowheads="1"/>
            </p:cNvSpPr>
            <p:nvPr/>
          </p:nvSpPr>
          <p:spPr bwMode="auto">
            <a:xfrm>
              <a:off x="5223638" y="4760819"/>
              <a:ext cx="73456" cy="293317"/>
            </a:xfrm>
            <a:prstGeom prst="rect">
              <a:avLst/>
            </a:prstGeom>
            <a:solidFill>
              <a:srgbClr val="885087"/>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55" name="Oval 120"/>
            <p:cNvSpPr>
              <a:spLocks noChangeArrowheads="1"/>
            </p:cNvSpPr>
            <p:nvPr/>
          </p:nvSpPr>
          <p:spPr bwMode="auto">
            <a:xfrm>
              <a:off x="5224950" y="4784678"/>
              <a:ext cx="73456" cy="70195"/>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56" name="Rectangle 121"/>
            <p:cNvSpPr>
              <a:spLocks noChangeArrowheads="1"/>
            </p:cNvSpPr>
            <p:nvPr/>
          </p:nvSpPr>
          <p:spPr bwMode="auto">
            <a:xfrm>
              <a:off x="5087219" y="4762073"/>
              <a:ext cx="73456" cy="292063"/>
            </a:xfrm>
            <a:prstGeom prst="rect">
              <a:avLst/>
            </a:prstGeom>
            <a:solidFill>
              <a:srgbClr val="3E7EBE"/>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57" name="Oval 122"/>
            <p:cNvSpPr>
              <a:spLocks noChangeArrowheads="1"/>
            </p:cNvSpPr>
            <p:nvPr/>
          </p:nvSpPr>
          <p:spPr bwMode="auto">
            <a:xfrm>
              <a:off x="5085908" y="4970195"/>
              <a:ext cx="73456" cy="70195"/>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58" name="Oval 123"/>
            <p:cNvSpPr>
              <a:spLocks noChangeArrowheads="1"/>
            </p:cNvSpPr>
            <p:nvPr/>
          </p:nvSpPr>
          <p:spPr bwMode="auto">
            <a:xfrm>
              <a:off x="5223638" y="4970195"/>
              <a:ext cx="73456" cy="70195"/>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53" name="AutoShape 114"/>
            <p:cNvSpPr>
              <a:spLocks noChangeArrowheads="1"/>
            </p:cNvSpPr>
            <p:nvPr/>
          </p:nvSpPr>
          <p:spPr bwMode="auto">
            <a:xfrm>
              <a:off x="5064920" y="4764622"/>
              <a:ext cx="118055" cy="110307"/>
            </a:xfrm>
            <a:prstGeom prst="star5">
              <a:avLst/>
            </a:prstGeom>
            <a:solidFill>
              <a:srgbClr val="FF0000"/>
            </a:solidFill>
            <a:ln w="3175" cmpd="sng">
              <a:solidFill>
                <a:schemeClr val="tx1"/>
              </a:solidFill>
              <a:headEnd/>
              <a:tailEnd/>
            </a:ln>
            <a:effectLst/>
          </p:spPr>
          <p:style>
            <a:lnRef idx="1">
              <a:schemeClr val="accent4"/>
            </a:lnRef>
            <a:fillRef idx="3">
              <a:schemeClr val="accent4"/>
            </a:fillRef>
            <a:effectRef idx="2">
              <a:schemeClr val="accent4"/>
            </a:effectRef>
            <a:fontRef idx="minor">
              <a:schemeClr val="lt1"/>
            </a:fontRef>
          </p:style>
          <p:txBody>
            <a:bodyPr wrap="none" anchor="ctr"/>
            <a:lstStyle/>
            <a:p>
              <a:pPr fontAlgn="auto">
                <a:spcBef>
                  <a:spcPts val="0"/>
                </a:spcBef>
                <a:spcAft>
                  <a:spcPts val="0"/>
                </a:spcAft>
                <a:defRPr/>
              </a:pPr>
              <a:endParaRPr lang="en-US" dirty="0">
                <a:solidFill>
                  <a:srgbClr val="FFFFFF"/>
                </a:solidFill>
              </a:endParaRPr>
            </a:p>
          </p:txBody>
        </p:sp>
        <p:sp>
          <p:nvSpPr>
            <p:cNvPr id="38" name="Line 189"/>
            <p:cNvSpPr>
              <a:spLocks noChangeShapeType="1"/>
            </p:cNvSpPr>
            <p:nvPr/>
          </p:nvSpPr>
          <p:spPr bwMode="auto">
            <a:xfrm rot="19945060">
              <a:off x="4700255" y="4864586"/>
              <a:ext cx="157320" cy="77174"/>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39" name="Line 190"/>
            <p:cNvSpPr>
              <a:spLocks noChangeShapeType="1"/>
            </p:cNvSpPr>
            <p:nvPr/>
          </p:nvSpPr>
          <p:spPr bwMode="auto">
            <a:xfrm rot="19945060">
              <a:off x="5525494" y="4864586"/>
              <a:ext cx="158700" cy="77174"/>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50" name="Oval 128"/>
            <p:cNvSpPr>
              <a:spLocks noChangeArrowheads="1"/>
            </p:cNvSpPr>
            <p:nvPr/>
          </p:nvSpPr>
          <p:spPr bwMode="auto">
            <a:xfrm>
              <a:off x="5765614" y="4664238"/>
              <a:ext cx="503700" cy="471312"/>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51" name="Rectangle 129"/>
            <p:cNvSpPr>
              <a:spLocks noChangeArrowheads="1"/>
            </p:cNvSpPr>
            <p:nvPr/>
          </p:nvSpPr>
          <p:spPr bwMode="auto">
            <a:xfrm>
              <a:off x="6050257" y="4760819"/>
              <a:ext cx="73456" cy="293317"/>
            </a:xfrm>
            <a:prstGeom prst="rect">
              <a:avLst/>
            </a:prstGeom>
            <a:solidFill>
              <a:srgbClr val="885087"/>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46" name="Oval 130"/>
            <p:cNvSpPr>
              <a:spLocks noChangeArrowheads="1"/>
            </p:cNvSpPr>
            <p:nvPr/>
          </p:nvSpPr>
          <p:spPr bwMode="auto">
            <a:xfrm>
              <a:off x="6051569" y="4777164"/>
              <a:ext cx="73456" cy="70195"/>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47" name="Rectangle 131"/>
            <p:cNvSpPr>
              <a:spLocks noChangeArrowheads="1"/>
            </p:cNvSpPr>
            <p:nvPr/>
          </p:nvSpPr>
          <p:spPr bwMode="auto">
            <a:xfrm>
              <a:off x="5913838" y="4762073"/>
              <a:ext cx="73456" cy="292063"/>
            </a:xfrm>
            <a:prstGeom prst="rect">
              <a:avLst/>
            </a:prstGeom>
            <a:solidFill>
              <a:srgbClr val="3E7EBE"/>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48" name="Oval 132"/>
            <p:cNvSpPr>
              <a:spLocks noChangeArrowheads="1"/>
            </p:cNvSpPr>
            <p:nvPr/>
          </p:nvSpPr>
          <p:spPr bwMode="auto">
            <a:xfrm>
              <a:off x="5912527" y="4970195"/>
              <a:ext cx="73456" cy="70195"/>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49" name="Oval 133"/>
            <p:cNvSpPr>
              <a:spLocks noChangeArrowheads="1"/>
            </p:cNvSpPr>
            <p:nvPr/>
          </p:nvSpPr>
          <p:spPr bwMode="auto">
            <a:xfrm>
              <a:off x="6050257" y="4970195"/>
              <a:ext cx="73456" cy="70195"/>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43" name="AutoShape 134"/>
            <p:cNvSpPr>
              <a:spLocks noChangeArrowheads="1"/>
            </p:cNvSpPr>
            <p:nvPr/>
          </p:nvSpPr>
          <p:spPr bwMode="auto">
            <a:xfrm>
              <a:off x="5891539" y="4757108"/>
              <a:ext cx="118055" cy="110307"/>
            </a:xfrm>
            <a:prstGeom prst="star5">
              <a:avLst/>
            </a:prstGeom>
            <a:solidFill>
              <a:srgbClr val="FF0000"/>
            </a:solidFill>
            <a:ln w="3175" cmpd="sng">
              <a:solidFill>
                <a:schemeClr val="tx1"/>
              </a:solidFill>
              <a:headEnd/>
              <a:tailEnd/>
            </a:ln>
            <a:effectLst/>
          </p:spPr>
          <p:style>
            <a:lnRef idx="1">
              <a:schemeClr val="accent4"/>
            </a:lnRef>
            <a:fillRef idx="3">
              <a:schemeClr val="accent4"/>
            </a:fillRef>
            <a:effectRef idx="2">
              <a:schemeClr val="accent4"/>
            </a:effectRef>
            <a:fontRef idx="minor">
              <a:schemeClr val="lt1"/>
            </a:fontRef>
          </p:style>
          <p:txBody>
            <a:bodyPr wrap="none" anchor="ctr"/>
            <a:lstStyle/>
            <a:p>
              <a:pPr fontAlgn="auto">
                <a:spcBef>
                  <a:spcPts val="0"/>
                </a:spcBef>
                <a:spcAft>
                  <a:spcPts val="0"/>
                </a:spcAft>
              </a:pPr>
              <a:endParaRPr lang="en-US" dirty="0">
                <a:solidFill>
                  <a:srgbClr val="FFFFFF"/>
                </a:solidFill>
              </a:endParaRPr>
            </a:p>
          </p:txBody>
        </p:sp>
        <p:sp>
          <p:nvSpPr>
            <p:cNvPr id="44" name="AutoShape 135"/>
            <p:cNvSpPr>
              <a:spLocks noChangeArrowheads="1"/>
            </p:cNvSpPr>
            <p:nvPr/>
          </p:nvSpPr>
          <p:spPr bwMode="auto">
            <a:xfrm rot="10800000" flipV="1">
              <a:off x="6030581" y="4856754"/>
              <a:ext cx="118055" cy="111561"/>
            </a:xfrm>
            <a:prstGeom prst="star5">
              <a:avLst/>
            </a:prstGeom>
            <a:solidFill>
              <a:srgbClr val="FF0000"/>
            </a:solidFill>
            <a:ln w="3175" cmpd="sng">
              <a:solidFill>
                <a:schemeClr val="tx1"/>
              </a:solidFill>
              <a:headEnd/>
              <a:tailEnd/>
            </a:ln>
            <a:effectLst/>
          </p:spPr>
          <p:style>
            <a:lnRef idx="1">
              <a:schemeClr val="accent4"/>
            </a:lnRef>
            <a:fillRef idx="3">
              <a:schemeClr val="accent4"/>
            </a:fillRef>
            <a:effectRef idx="2">
              <a:schemeClr val="accent4"/>
            </a:effectRef>
            <a:fontRef idx="minor">
              <a:schemeClr val="lt1"/>
            </a:fontRef>
          </p:style>
          <p:txBody>
            <a:bodyPr wrap="none" anchor="ctr"/>
            <a:lstStyle/>
            <a:p>
              <a:pPr fontAlgn="auto">
                <a:spcBef>
                  <a:spcPts val="0"/>
                </a:spcBef>
                <a:spcAft>
                  <a:spcPts val="0"/>
                </a:spcAft>
              </a:pPr>
              <a:endParaRPr lang="en-US" dirty="0">
                <a:solidFill>
                  <a:srgbClr val="FFFFFF"/>
                </a:solidFill>
              </a:endParaRPr>
            </a:p>
          </p:txBody>
        </p:sp>
        <p:sp>
          <p:nvSpPr>
            <p:cNvPr id="41" name="Rectangle 204"/>
            <p:cNvSpPr>
              <a:spLocks noChangeArrowheads="1"/>
            </p:cNvSpPr>
            <p:nvPr/>
          </p:nvSpPr>
          <p:spPr bwMode="auto">
            <a:xfrm>
              <a:off x="5039076" y="5292496"/>
              <a:ext cx="1085554" cy="584776"/>
            </a:xfrm>
            <a:prstGeom prst="rect">
              <a:avLst/>
            </a:prstGeom>
            <a:noFill/>
            <a:ln w="12700" algn="ctr">
              <a:noFill/>
              <a:miter lim="800000"/>
              <a:headEnd/>
              <a:tailEnd/>
            </a:ln>
          </p:spPr>
          <p:txBody>
            <a:bodyPr wrap="none">
              <a:spAutoFit/>
            </a:bodyPr>
            <a:lstStyle/>
            <a:p>
              <a:pPr algn="ctr" fontAlgn="auto">
                <a:spcBef>
                  <a:spcPts val="0"/>
                </a:spcBef>
                <a:spcAft>
                  <a:spcPts val="0"/>
                </a:spcAft>
                <a:defRPr/>
              </a:pPr>
              <a:r>
                <a:rPr lang="en-GB" b="1" dirty="0" smtClean="0">
                  <a:solidFill>
                    <a:srgbClr val="A92C2F"/>
                  </a:solidFill>
                  <a:latin typeface="Arial"/>
                </a:rPr>
                <a:t>Cancer</a:t>
              </a:r>
            </a:p>
            <a:p>
              <a:pPr algn="ctr" fontAlgn="auto">
                <a:spcBef>
                  <a:spcPts val="0"/>
                </a:spcBef>
                <a:spcAft>
                  <a:spcPts val="0"/>
                </a:spcAft>
                <a:defRPr/>
              </a:pPr>
              <a:r>
                <a:rPr lang="en-GB" b="1" dirty="0" smtClean="0">
                  <a:solidFill>
                    <a:srgbClr val="A92C2F"/>
                  </a:solidFill>
                  <a:latin typeface="Arial"/>
                </a:rPr>
                <a:t>(Primary)</a:t>
              </a:r>
              <a:endParaRPr lang="en-GB" b="1" dirty="0">
                <a:solidFill>
                  <a:srgbClr val="A92C2F"/>
                </a:solidFill>
                <a:latin typeface="Arial"/>
              </a:endParaRPr>
            </a:p>
          </p:txBody>
        </p:sp>
      </p:grpSp>
      <p:grpSp>
        <p:nvGrpSpPr>
          <p:cNvPr id="6" name="Group 5"/>
          <p:cNvGrpSpPr/>
          <p:nvPr/>
        </p:nvGrpSpPr>
        <p:grpSpPr>
          <a:xfrm>
            <a:off x="2408637" y="3826832"/>
            <a:ext cx="2181176" cy="1930216"/>
            <a:chOff x="2408637" y="3826832"/>
            <a:chExt cx="2181176" cy="1930216"/>
          </a:xfrm>
        </p:grpSpPr>
        <p:sp>
          <p:nvSpPr>
            <p:cNvPr id="115" name="Oval 74"/>
            <p:cNvSpPr>
              <a:spLocks noChangeArrowheads="1"/>
            </p:cNvSpPr>
            <p:nvPr/>
          </p:nvSpPr>
          <p:spPr bwMode="auto">
            <a:xfrm>
              <a:off x="3040503" y="4664238"/>
              <a:ext cx="503561" cy="47156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16" name="Rectangle 75"/>
            <p:cNvSpPr>
              <a:spLocks noChangeArrowheads="1"/>
            </p:cNvSpPr>
            <p:nvPr/>
          </p:nvSpPr>
          <p:spPr bwMode="auto">
            <a:xfrm>
              <a:off x="3325067" y="4761910"/>
              <a:ext cx="73436" cy="292219"/>
            </a:xfrm>
            <a:prstGeom prst="rect">
              <a:avLst/>
            </a:prstGeom>
            <a:solidFill>
              <a:srgbClr val="885087"/>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11" name="Oval 76"/>
            <p:cNvSpPr>
              <a:spLocks noChangeArrowheads="1"/>
            </p:cNvSpPr>
            <p:nvPr/>
          </p:nvSpPr>
          <p:spPr bwMode="auto">
            <a:xfrm>
              <a:off x="3326379" y="4784659"/>
              <a:ext cx="73436"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13" name="Rectangle 78"/>
            <p:cNvSpPr>
              <a:spLocks noChangeArrowheads="1"/>
            </p:cNvSpPr>
            <p:nvPr/>
          </p:nvSpPr>
          <p:spPr bwMode="auto">
            <a:xfrm>
              <a:off x="3188686" y="4763165"/>
              <a:ext cx="73436" cy="292219"/>
            </a:xfrm>
            <a:prstGeom prst="rect">
              <a:avLst/>
            </a:prstGeom>
            <a:solidFill>
              <a:srgbClr val="3E7EBE"/>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14" name="Oval 79"/>
            <p:cNvSpPr>
              <a:spLocks noChangeArrowheads="1"/>
            </p:cNvSpPr>
            <p:nvPr/>
          </p:nvSpPr>
          <p:spPr bwMode="auto">
            <a:xfrm>
              <a:off x="3187375" y="4970157"/>
              <a:ext cx="73436"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08" name="Oval 66"/>
            <p:cNvSpPr>
              <a:spLocks noChangeArrowheads="1"/>
            </p:cNvSpPr>
            <p:nvPr/>
          </p:nvSpPr>
          <p:spPr bwMode="auto">
            <a:xfrm>
              <a:off x="3036363" y="4002874"/>
              <a:ext cx="502181" cy="47156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09" name="Rectangle 67"/>
            <p:cNvSpPr>
              <a:spLocks noChangeArrowheads="1"/>
            </p:cNvSpPr>
            <p:nvPr/>
          </p:nvSpPr>
          <p:spPr bwMode="auto">
            <a:xfrm>
              <a:off x="3317532" y="4093173"/>
              <a:ext cx="75850" cy="292219"/>
            </a:xfrm>
            <a:prstGeom prst="rect">
              <a:avLst/>
            </a:prstGeom>
            <a:solidFill>
              <a:srgbClr val="885087"/>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04" name="Oval 68"/>
            <p:cNvSpPr>
              <a:spLocks noChangeArrowheads="1"/>
            </p:cNvSpPr>
            <p:nvPr/>
          </p:nvSpPr>
          <p:spPr bwMode="auto">
            <a:xfrm>
              <a:off x="3321455" y="4118257"/>
              <a:ext cx="73235"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06" name="Rectangle 70"/>
            <p:cNvSpPr>
              <a:spLocks noChangeArrowheads="1"/>
            </p:cNvSpPr>
            <p:nvPr/>
          </p:nvSpPr>
          <p:spPr bwMode="auto">
            <a:xfrm>
              <a:off x="3184140" y="4094428"/>
              <a:ext cx="73234" cy="292219"/>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07" name="Oval 71"/>
            <p:cNvSpPr>
              <a:spLocks noChangeArrowheads="1"/>
            </p:cNvSpPr>
            <p:nvPr/>
          </p:nvSpPr>
          <p:spPr bwMode="auto">
            <a:xfrm>
              <a:off x="3182832" y="4292585"/>
              <a:ext cx="73234"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02" name="Oval 80"/>
            <p:cNvSpPr>
              <a:spLocks noChangeArrowheads="1"/>
            </p:cNvSpPr>
            <p:nvPr/>
          </p:nvSpPr>
          <p:spPr bwMode="auto">
            <a:xfrm>
              <a:off x="3184140" y="4118257"/>
              <a:ext cx="73235" cy="70233"/>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99" name="Oval 83"/>
            <p:cNvSpPr>
              <a:spLocks noChangeArrowheads="1"/>
            </p:cNvSpPr>
            <p:nvPr/>
          </p:nvSpPr>
          <p:spPr bwMode="auto">
            <a:xfrm>
              <a:off x="4086252" y="4664238"/>
              <a:ext cx="503561" cy="47156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00" name="Rectangle 84"/>
            <p:cNvSpPr>
              <a:spLocks noChangeArrowheads="1"/>
            </p:cNvSpPr>
            <p:nvPr/>
          </p:nvSpPr>
          <p:spPr bwMode="auto">
            <a:xfrm>
              <a:off x="4370816" y="4761910"/>
              <a:ext cx="73436" cy="292219"/>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95" name="Oval 85"/>
            <p:cNvSpPr>
              <a:spLocks noChangeArrowheads="1"/>
            </p:cNvSpPr>
            <p:nvPr/>
          </p:nvSpPr>
          <p:spPr bwMode="auto">
            <a:xfrm>
              <a:off x="4372128" y="4784659"/>
              <a:ext cx="73436"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96" name="Rectangle 87"/>
            <p:cNvSpPr>
              <a:spLocks noChangeArrowheads="1"/>
            </p:cNvSpPr>
            <p:nvPr/>
          </p:nvSpPr>
          <p:spPr bwMode="auto">
            <a:xfrm>
              <a:off x="4234435" y="4763165"/>
              <a:ext cx="73436" cy="292219"/>
            </a:xfrm>
            <a:prstGeom prst="rect">
              <a:avLst/>
            </a:prstGeom>
            <a:solidFill>
              <a:srgbClr val="3E7EBE"/>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97" name="Oval 88"/>
            <p:cNvSpPr>
              <a:spLocks noChangeArrowheads="1"/>
            </p:cNvSpPr>
            <p:nvPr/>
          </p:nvSpPr>
          <p:spPr bwMode="auto">
            <a:xfrm>
              <a:off x="4233124" y="4970157"/>
              <a:ext cx="73436"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98" name="Oval 47"/>
            <p:cNvSpPr>
              <a:spLocks noChangeArrowheads="1"/>
            </p:cNvSpPr>
            <p:nvPr/>
          </p:nvSpPr>
          <p:spPr bwMode="auto">
            <a:xfrm>
              <a:off x="4370816" y="4970157"/>
              <a:ext cx="73436" cy="70233"/>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92" name="Oval 157"/>
            <p:cNvSpPr>
              <a:spLocks noChangeArrowheads="1"/>
            </p:cNvSpPr>
            <p:nvPr/>
          </p:nvSpPr>
          <p:spPr bwMode="auto">
            <a:xfrm>
              <a:off x="4086252" y="4002874"/>
              <a:ext cx="503561" cy="47156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93" name="Rectangle 158"/>
            <p:cNvSpPr>
              <a:spLocks noChangeArrowheads="1"/>
            </p:cNvSpPr>
            <p:nvPr/>
          </p:nvSpPr>
          <p:spPr bwMode="auto">
            <a:xfrm>
              <a:off x="4370816" y="4093173"/>
              <a:ext cx="73436" cy="292219"/>
            </a:xfrm>
            <a:prstGeom prst="rect">
              <a:avLst/>
            </a:prstGeom>
            <a:solidFill>
              <a:srgbClr val="885087"/>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88" name="Oval 159"/>
            <p:cNvSpPr>
              <a:spLocks noChangeArrowheads="1"/>
            </p:cNvSpPr>
            <p:nvPr/>
          </p:nvSpPr>
          <p:spPr bwMode="auto">
            <a:xfrm>
              <a:off x="4372128" y="4118257"/>
              <a:ext cx="73436"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90" name="Rectangle 161"/>
            <p:cNvSpPr>
              <a:spLocks noChangeArrowheads="1"/>
            </p:cNvSpPr>
            <p:nvPr/>
          </p:nvSpPr>
          <p:spPr bwMode="auto">
            <a:xfrm>
              <a:off x="4234435" y="4094428"/>
              <a:ext cx="73436" cy="292219"/>
            </a:xfrm>
            <a:prstGeom prst="rect">
              <a:avLst/>
            </a:prstGeom>
            <a:solidFill>
              <a:srgbClr val="3E7EBE"/>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91" name="Oval 162"/>
            <p:cNvSpPr>
              <a:spLocks noChangeArrowheads="1"/>
            </p:cNvSpPr>
            <p:nvPr/>
          </p:nvSpPr>
          <p:spPr bwMode="auto">
            <a:xfrm>
              <a:off x="4233124" y="4292585"/>
              <a:ext cx="73436" cy="70233"/>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85" name="Oval 163"/>
            <p:cNvSpPr>
              <a:spLocks noChangeArrowheads="1"/>
            </p:cNvSpPr>
            <p:nvPr/>
          </p:nvSpPr>
          <p:spPr bwMode="auto">
            <a:xfrm>
              <a:off x="4234435" y="4118257"/>
              <a:ext cx="73436" cy="70233"/>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86" name="Oval 164"/>
            <p:cNvSpPr>
              <a:spLocks noChangeArrowheads="1"/>
            </p:cNvSpPr>
            <p:nvPr/>
          </p:nvSpPr>
          <p:spPr bwMode="auto">
            <a:xfrm>
              <a:off x="4370816" y="4205421"/>
              <a:ext cx="73436" cy="70233"/>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82" name="Line 174"/>
            <p:cNvSpPr>
              <a:spLocks noChangeShapeType="1"/>
            </p:cNvSpPr>
            <p:nvPr/>
          </p:nvSpPr>
          <p:spPr bwMode="auto">
            <a:xfrm>
              <a:off x="2630756" y="4712978"/>
              <a:ext cx="158866" cy="76494"/>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83" name="Line 175"/>
            <p:cNvSpPr>
              <a:spLocks noChangeShapeType="1"/>
            </p:cNvSpPr>
            <p:nvPr/>
          </p:nvSpPr>
          <p:spPr bwMode="auto">
            <a:xfrm>
              <a:off x="2825072" y="4808283"/>
              <a:ext cx="158866" cy="76494"/>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8" name="Line 168"/>
            <p:cNvSpPr>
              <a:spLocks noChangeShapeType="1"/>
            </p:cNvSpPr>
            <p:nvPr/>
          </p:nvSpPr>
          <p:spPr bwMode="auto">
            <a:xfrm flipV="1">
              <a:off x="2630756" y="4446025"/>
              <a:ext cx="158866" cy="76678"/>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9" name="Line 169"/>
            <p:cNvSpPr>
              <a:spLocks noChangeShapeType="1"/>
            </p:cNvSpPr>
            <p:nvPr/>
          </p:nvSpPr>
          <p:spPr bwMode="auto">
            <a:xfrm flipV="1">
              <a:off x="2825072" y="4350491"/>
              <a:ext cx="158866" cy="76678"/>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4" name="Line 181"/>
            <p:cNvSpPr>
              <a:spLocks noChangeShapeType="1"/>
            </p:cNvSpPr>
            <p:nvPr/>
          </p:nvSpPr>
          <p:spPr bwMode="auto">
            <a:xfrm rot="19945060">
              <a:off x="3630922" y="4200973"/>
              <a:ext cx="158866" cy="76742"/>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5" name="Line 182"/>
            <p:cNvSpPr>
              <a:spLocks noChangeShapeType="1"/>
            </p:cNvSpPr>
            <p:nvPr/>
          </p:nvSpPr>
          <p:spPr bwMode="auto">
            <a:xfrm rot="19945060">
              <a:off x="3847424" y="4200973"/>
              <a:ext cx="158866" cy="76742"/>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2" name="Line 186"/>
            <p:cNvSpPr>
              <a:spLocks noChangeShapeType="1"/>
            </p:cNvSpPr>
            <p:nvPr/>
          </p:nvSpPr>
          <p:spPr bwMode="auto">
            <a:xfrm rot="19945060">
              <a:off x="3630922" y="4864802"/>
              <a:ext cx="158866" cy="76742"/>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3" name="Line 187"/>
            <p:cNvSpPr>
              <a:spLocks noChangeShapeType="1"/>
            </p:cNvSpPr>
            <p:nvPr/>
          </p:nvSpPr>
          <p:spPr bwMode="auto">
            <a:xfrm rot="19945060">
              <a:off x="3847424" y="4864802"/>
              <a:ext cx="158866" cy="76742"/>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70" name="Line 207"/>
            <p:cNvSpPr>
              <a:spLocks noChangeShapeType="1"/>
            </p:cNvSpPr>
            <p:nvPr/>
          </p:nvSpPr>
          <p:spPr bwMode="auto">
            <a:xfrm>
              <a:off x="2408637" y="3826832"/>
              <a:ext cx="0" cy="1676671"/>
            </a:xfrm>
            <a:prstGeom prst="line">
              <a:avLst/>
            </a:prstGeom>
            <a:noFill/>
            <a:ln w="38100">
              <a:solidFill>
                <a:schemeClr val="tx1"/>
              </a:solidFill>
              <a:prstDash val="sysDot"/>
              <a:round/>
              <a:headEnd/>
              <a:tailEnd/>
            </a:ln>
          </p:spPr>
          <p:txBody>
            <a:bodyPr wrap="none" anchor="ctr"/>
            <a:lstStyle/>
            <a:p>
              <a:endParaRPr lang="en-US" dirty="0">
                <a:solidFill>
                  <a:srgbClr val="1A1818"/>
                </a:solidFill>
              </a:endParaRPr>
            </a:p>
          </p:txBody>
        </p:sp>
        <p:sp>
          <p:nvSpPr>
            <p:cNvPr id="71" name="Rectangle 211"/>
            <p:cNvSpPr>
              <a:spLocks noChangeArrowheads="1"/>
            </p:cNvSpPr>
            <p:nvPr/>
          </p:nvSpPr>
          <p:spPr bwMode="auto">
            <a:xfrm>
              <a:off x="3308134" y="5418494"/>
              <a:ext cx="982961" cy="338554"/>
            </a:xfrm>
            <a:prstGeom prst="rect">
              <a:avLst/>
            </a:prstGeom>
            <a:noFill/>
            <a:ln w="12700" algn="ctr">
              <a:noFill/>
              <a:miter lim="800000"/>
              <a:headEnd/>
              <a:tailEnd/>
            </a:ln>
          </p:spPr>
          <p:txBody>
            <a:bodyPr wrap="none">
              <a:spAutoFit/>
            </a:bodyPr>
            <a:lstStyle/>
            <a:p>
              <a:r>
                <a:rPr lang="en-GB" b="1" dirty="0">
                  <a:solidFill>
                    <a:srgbClr val="885087"/>
                  </a:solidFill>
                </a:rPr>
                <a:t>Somatic</a:t>
              </a:r>
            </a:p>
          </p:txBody>
        </p:sp>
      </p:grpSp>
      <p:grpSp>
        <p:nvGrpSpPr>
          <p:cNvPr id="244" name="Group 243"/>
          <p:cNvGrpSpPr/>
          <p:nvPr/>
        </p:nvGrpSpPr>
        <p:grpSpPr>
          <a:xfrm>
            <a:off x="6358455" y="4001905"/>
            <a:ext cx="1370588" cy="1875971"/>
            <a:chOff x="6358455" y="4001905"/>
            <a:chExt cx="1370588" cy="1875971"/>
          </a:xfrm>
        </p:grpSpPr>
        <p:sp>
          <p:nvSpPr>
            <p:cNvPr id="130" name="Rectangle 204"/>
            <p:cNvSpPr>
              <a:spLocks noChangeArrowheads="1"/>
            </p:cNvSpPr>
            <p:nvPr/>
          </p:nvSpPr>
          <p:spPr bwMode="auto">
            <a:xfrm>
              <a:off x="6358455" y="5293100"/>
              <a:ext cx="1370588" cy="584776"/>
            </a:xfrm>
            <a:prstGeom prst="rect">
              <a:avLst/>
            </a:prstGeom>
            <a:noFill/>
            <a:ln w="12700" algn="ctr">
              <a:noFill/>
              <a:miter lim="800000"/>
              <a:headEnd/>
              <a:tailEnd/>
            </a:ln>
          </p:spPr>
          <p:txBody>
            <a:bodyPr wrap="none">
              <a:spAutoFit/>
            </a:bodyPr>
            <a:lstStyle/>
            <a:p>
              <a:pPr algn="ctr" fontAlgn="auto">
                <a:spcBef>
                  <a:spcPts val="0"/>
                </a:spcBef>
                <a:spcAft>
                  <a:spcPts val="0"/>
                </a:spcAft>
                <a:defRPr/>
              </a:pPr>
              <a:r>
                <a:rPr lang="en-GB" b="1" dirty="0" smtClean="0">
                  <a:solidFill>
                    <a:srgbClr val="A92C2F"/>
                  </a:solidFill>
                  <a:latin typeface="Arial"/>
                </a:rPr>
                <a:t>Cancer</a:t>
              </a:r>
            </a:p>
            <a:p>
              <a:pPr algn="ctr" fontAlgn="auto">
                <a:spcBef>
                  <a:spcPts val="0"/>
                </a:spcBef>
                <a:spcAft>
                  <a:spcPts val="0"/>
                </a:spcAft>
                <a:defRPr/>
              </a:pPr>
              <a:r>
                <a:rPr lang="en-GB" b="1" dirty="0" smtClean="0">
                  <a:solidFill>
                    <a:srgbClr val="A92C2F"/>
                  </a:solidFill>
                  <a:latin typeface="Arial"/>
                </a:rPr>
                <a:t>(Metastasis)</a:t>
              </a:r>
              <a:endParaRPr lang="en-GB" b="1" dirty="0">
                <a:solidFill>
                  <a:srgbClr val="A92C2F"/>
                </a:solidFill>
                <a:latin typeface="Arial"/>
              </a:endParaRPr>
            </a:p>
          </p:txBody>
        </p:sp>
        <p:sp>
          <p:nvSpPr>
            <p:cNvPr id="131" name="Line 189"/>
            <p:cNvSpPr>
              <a:spLocks noChangeShapeType="1"/>
            </p:cNvSpPr>
            <p:nvPr/>
          </p:nvSpPr>
          <p:spPr bwMode="auto">
            <a:xfrm rot="19945060">
              <a:off x="6426109" y="4860335"/>
              <a:ext cx="160097" cy="85677"/>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132" name="Line 179"/>
            <p:cNvSpPr>
              <a:spLocks noChangeShapeType="1"/>
            </p:cNvSpPr>
            <p:nvPr/>
          </p:nvSpPr>
          <p:spPr bwMode="auto">
            <a:xfrm flipV="1">
              <a:off x="6433414" y="4577900"/>
              <a:ext cx="145487" cy="135885"/>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128" name="Oval 128"/>
            <p:cNvSpPr>
              <a:spLocks noChangeArrowheads="1"/>
            </p:cNvSpPr>
            <p:nvPr/>
          </p:nvSpPr>
          <p:spPr bwMode="auto">
            <a:xfrm>
              <a:off x="6780329" y="4664238"/>
              <a:ext cx="503700" cy="47131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29" name="Rectangle 129"/>
            <p:cNvSpPr>
              <a:spLocks noChangeArrowheads="1"/>
            </p:cNvSpPr>
            <p:nvPr/>
          </p:nvSpPr>
          <p:spPr bwMode="auto">
            <a:xfrm>
              <a:off x="7064972" y="4754490"/>
              <a:ext cx="73456" cy="29331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24" name="Oval 130"/>
            <p:cNvSpPr>
              <a:spLocks noChangeArrowheads="1"/>
            </p:cNvSpPr>
            <p:nvPr/>
          </p:nvSpPr>
          <p:spPr bwMode="auto">
            <a:xfrm>
              <a:off x="7066284" y="4777163"/>
              <a:ext cx="73456" cy="70196"/>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25" name="Rectangle 131"/>
            <p:cNvSpPr>
              <a:spLocks noChangeArrowheads="1"/>
            </p:cNvSpPr>
            <p:nvPr/>
          </p:nvSpPr>
          <p:spPr bwMode="auto">
            <a:xfrm>
              <a:off x="6928553" y="4755743"/>
              <a:ext cx="73456" cy="292064"/>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26" name="Oval 132"/>
            <p:cNvSpPr>
              <a:spLocks noChangeArrowheads="1"/>
            </p:cNvSpPr>
            <p:nvPr/>
          </p:nvSpPr>
          <p:spPr bwMode="auto">
            <a:xfrm>
              <a:off x="6927242" y="4970194"/>
              <a:ext cx="73456" cy="70196"/>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27" name="Oval 133"/>
            <p:cNvSpPr>
              <a:spLocks noChangeArrowheads="1"/>
            </p:cNvSpPr>
            <p:nvPr/>
          </p:nvSpPr>
          <p:spPr bwMode="auto">
            <a:xfrm>
              <a:off x="7064972" y="4970194"/>
              <a:ext cx="73456" cy="70196"/>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121" name="AutoShape 134"/>
            <p:cNvSpPr>
              <a:spLocks noChangeArrowheads="1"/>
            </p:cNvSpPr>
            <p:nvPr/>
          </p:nvSpPr>
          <p:spPr bwMode="auto">
            <a:xfrm>
              <a:off x="6906254" y="4757107"/>
              <a:ext cx="118055" cy="110308"/>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22" name="AutoShape 135"/>
            <p:cNvSpPr>
              <a:spLocks noChangeArrowheads="1"/>
            </p:cNvSpPr>
            <p:nvPr/>
          </p:nvSpPr>
          <p:spPr bwMode="auto">
            <a:xfrm rot="10800000" flipV="1">
              <a:off x="7045296" y="4856773"/>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146" name="Oval 128"/>
            <p:cNvSpPr>
              <a:spLocks noChangeArrowheads="1"/>
            </p:cNvSpPr>
            <p:nvPr/>
          </p:nvSpPr>
          <p:spPr bwMode="auto">
            <a:xfrm>
              <a:off x="6781636" y="4001905"/>
              <a:ext cx="503700" cy="471315"/>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47" name="Rectangle 129"/>
            <p:cNvSpPr>
              <a:spLocks noChangeArrowheads="1"/>
            </p:cNvSpPr>
            <p:nvPr/>
          </p:nvSpPr>
          <p:spPr bwMode="auto">
            <a:xfrm>
              <a:off x="7066279" y="4092157"/>
              <a:ext cx="73456" cy="29331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42" name="Oval 130"/>
            <p:cNvSpPr>
              <a:spLocks noChangeArrowheads="1"/>
            </p:cNvSpPr>
            <p:nvPr/>
          </p:nvSpPr>
          <p:spPr bwMode="auto">
            <a:xfrm>
              <a:off x="7067591" y="4154832"/>
              <a:ext cx="73456" cy="70196"/>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143" name="Rectangle 131"/>
            <p:cNvSpPr>
              <a:spLocks noChangeArrowheads="1"/>
            </p:cNvSpPr>
            <p:nvPr/>
          </p:nvSpPr>
          <p:spPr bwMode="auto">
            <a:xfrm>
              <a:off x="6929860" y="4093410"/>
              <a:ext cx="73456" cy="292065"/>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44" name="Oval 132"/>
            <p:cNvSpPr>
              <a:spLocks noChangeArrowheads="1"/>
            </p:cNvSpPr>
            <p:nvPr/>
          </p:nvSpPr>
          <p:spPr bwMode="auto">
            <a:xfrm>
              <a:off x="6931172" y="4250097"/>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145" name="Oval 133"/>
            <p:cNvSpPr>
              <a:spLocks noChangeArrowheads="1"/>
            </p:cNvSpPr>
            <p:nvPr/>
          </p:nvSpPr>
          <p:spPr bwMode="auto">
            <a:xfrm>
              <a:off x="7067591" y="4342856"/>
              <a:ext cx="73456" cy="70196"/>
            </a:xfrm>
            <a:prstGeom prst="ellipse">
              <a:avLst/>
            </a:prstGeom>
            <a:solidFill>
              <a:srgbClr val="FFC000"/>
            </a:solidFill>
            <a:ln w="9525" algn="ctr">
              <a:solidFill>
                <a:schemeClr val="tx1"/>
              </a:solidFill>
              <a:round/>
              <a:headEnd/>
              <a:tailEnd/>
            </a:ln>
          </p:spPr>
          <p:txBody>
            <a:bodyPr wrap="none" anchor="ctr"/>
            <a:lstStyle/>
            <a:p>
              <a:endParaRPr lang="en-GB" dirty="0">
                <a:solidFill>
                  <a:srgbClr val="1A1818"/>
                </a:solidFill>
              </a:endParaRPr>
            </a:p>
          </p:txBody>
        </p:sp>
        <p:sp>
          <p:nvSpPr>
            <p:cNvPr id="138" name="AutoShape 134"/>
            <p:cNvSpPr>
              <a:spLocks noChangeArrowheads="1"/>
            </p:cNvSpPr>
            <p:nvPr/>
          </p:nvSpPr>
          <p:spPr bwMode="auto">
            <a:xfrm>
              <a:off x="6908873" y="4039510"/>
              <a:ext cx="118055" cy="110308"/>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39" name="AutoShape 152"/>
            <p:cNvSpPr>
              <a:spLocks noChangeArrowheads="1"/>
            </p:cNvSpPr>
            <p:nvPr/>
          </p:nvSpPr>
          <p:spPr bwMode="auto">
            <a:xfrm>
              <a:off x="6911496" y="4133522"/>
              <a:ext cx="111496" cy="116575"/>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140" name="AutoShape 135"/>
            <p:cNvSpPr>
              <a:spLocks noChangeArrowheads="1"/>
            </p:cNvSpPr>
            <p:nvPr/>
          </p:nvSpPr>
          <p:spPr bwMode="auto">
            <a:xfrm rot="10800000" flipV="1">
              <a:off x="7045291" y="4227535"/>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135" name="AutoShape 135"/>
            <p:cNvSpPr>
              <a:spLocks noChangeArrowheads="1"/>
            </p:cNvSpPr>
            <p:nvPr/>
          </p:nvSpPr>
          <p:spPr bwMode="auto">
            <a:xfrm rot="10800000" flipV="1">
              <a:off x="7043045" y="4039583"/>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136" name="AutoShape 135"/>
            <p:cNvSpPr>
              <a:spLocks noChangeArrowheads="1"/>
            </p:cNvSpPr>
            <p:nvPr/>
          </p:nvSpPr>
          <p:spPr bwMode="auto">
            <a:xfrm rot="10800000" flipV="1">
              <a:off x="6908503" y="4311243"/>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grpSp>
      <p:sp>
        <p:nvSpPr>
          <p:cNvPr id="210" name="Rectangle 204"/>
          <p:cNvSpPr>
            <a:spLocks noChangeArrowheads="1"/>
          </p:cNvSpPr>
          <p:nvPr/>
        </p:nvSpPr>
        <p:spPr bwMode="auto">
          <a:xfrm>
            <a:off x="7648111" y="5715616"/>
            <a:ext cx="1175740" cy="338554"/>
          </a:xfrm>
          <a:prstGeom prst="rect">
            <a:avLst/>
          </a:prstGeom>
          <a:noFill/>
          <a:ln w="12700" algn="ctr">
            <a:noFill/>
            <a:miter lim="800000"/>
            <a:headEnd/>
            <a:tailEnd/>
          </a:ln>
        </p:spPr>
        <p:txBody>
          <a:bodyPr wrap="square">
            <a:spAutoFit/>
          </a:bodyPr>
          <a:lstStyle/>
          <a:p>
            <a:pPr algn="ctr" fontAlgn="auto">
              <a:spcBef>
                <a:spcPts val="0"/>
              </a:spcBef>
              <a:spcAft>
                <a:spcPts val="0"/>
              </a:spcAft>
              <a:defRPr/>
            </a:pPr>
            <a:r>
              <a:rPr lang="en-GB" b="1" dirty="0" smtClean="0">
                <a:solidFill>
                  <a:srgbClr val="A92C2F"/>
                </a:solidFill>
                <a:latin typeface="Arial"/>
              </a:rPr>
              <a:t>Treatment</a:t>
            </a:r>
            <a:endParaRPr lang="en-GB" b="1" dirty="0">
              <a:solidFill>
                <a:srgbClr val="A92C2F"/>
              </a:solidFill>
              <a:latin typeface="Arial"/>
            </a:endParaRPr>
          </a:p>
        </p:txBody>
      </p:sp>
      <p:sp>
        <p:nvSpPr>
          <p:cNvPr id="213" name="Title 1"/>
          <p:cNvSpPr>
            <a:spLocks noGrp="1"/>
          </p:cNvSpPr>
          <p:nvPr>
            <p:ph type="title"/>
          </p:nvPr>
        </p:nvSpPr>
        <p:spPr>
          <a:xfrm>
            <a:off x="210312" y="237744"/>
            <a:ext cx="8601075" cy="908050"/>
          </a:xfrm>
        </p:spPr>
        <p:txBody>
          <a:bodyPr/>
          <a:lstStyle/>
          <a:p>
            <a:r>
              <a:rPr lang="en-GB" dirty="0" smtClean="0"/>
              <a:t>Cancer Genomes Are Dynamic</a:t>
            </a:r>
            <a:endParaRPr lang="en-US" dirty="0"/>
          </a:p>
        </p:txBody>
      </p:sp>
      <p:sp>
        <p:nvSpPr>
          <p:cNvPr id="4" name="Oval 3"/>
          <p:cNvSpPr/>
          <p:nvPr/>
        </p:nvSpPr>
        <p:spPr bwMode="auto">
          <a:xfrm>
            <a:off x="6643938" y="1022809"/>
            <a:ext cx="2073602" cy="2073600"/>
          </a:xfrm>
          <a:prstGeom prst="ellips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dirty="0">
                <a:solidFill>
                  <a:srgbClr val="FFFFFF"/>
                </a:solidFill>
              </a:rPr>
              <a:t>Cancer genomes are </a:t>
            </a:r>
            <a:r>
              <a:rPr lang="en-US" sz="1400" u="sng" dirty="0">
                <a:solidFill>
                  <a:srgbClr val="FFFFFF"/>
                </a:solidFill>
              </a:rPr>
              <a:t>not static</a:t>
            </a:r>
            <a:r>
              <a:rPr lang="en-US" sz="1400" dirty="0">
                <a:solidFill>
                  <a:srgbClr val="FFFFFF"/>
                </a:solidFill>
              </a:rPr>
              <a:t>.</a:t>
            </a:r>
          </a:p>
          <a:p>
            <a:pPr algn="ctr"/>
            <a:endParaRPr lang="en-US" sz="1400" dirty="0">
              <a:solidFill>
                <a:srgbClr val="FFFFFF"/>
              </a:solidFill>
            </a:endParaRPr>
          </a:p>
          <a:p>
            <a:pPr algn="ctr"/>
            <a:r>
              <a:rPr lang="en-US" sz="1400" dirty="0">
                <a:solidFill>
                  <a:srgbClr val="FFFFFF"/>
                </a:solidFill>
              </a:rPr>
              <a:t>In cancer, one snapshot is </a:t>
            </a:r>
            <a:r>
              <a:rPr lang="en-US" sz="1400" u="sng" dirty="0">
                <a:solidFill>
                  <a:srgbClr val="FFFFFF"/>
                </a:solidFill>
              </a:rPr>
              <a:t>not enough</a:t>
            </a:r>
            <a:r>
              <a:rPr lang="en-US" sz="1400" dirty="0">
                <a:solidFill>
                  <a:srgbClr val="FFFFFF"/>
                </a:solidFill>
              </a:rPr>
              <a:t>.</a:t>
            </a:r>
          </a:p>
        </p:txBody>
      </p:sp>
      <p:grpSp>
        <p:nvGrpSpPr>
          <p:cNvPr id="247" name="Group 246"/>
          <p:cNvGrpSpPr/>
          <p:nvPr/>
        </p:nvGrpSpPr>
        <p:grpSpPr>
          <a:xfrm>
            <a:off x="7503175" y="3290251"/>
            <a:ext cx="1314164" cy="1331903"/>
            <a:chOff x="7503175" y="3445826"/>
            <a:chExt cx="1314164" cy="1331903"/>
          </a:xfrm>
        </p:grpSpPr>
        <p:sp>
          <p:nvSpPr>
            <p:cNvPr id="152" name="Line 189"/>
            <p:cNvSpPr>
              <a:spLocks noChangeShapeType="1"/>
            </p:cNvSpPr>
            <p:nvPr/>
          </p:nvSpPr>
          <p:spPr bwMode="auto">
            <a:xfrm rot="19945060">
              <a:off x="7503175" y="4210078"/>
              <a:ext cx="160096" cy="85677"/>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153" name="Line 179"/>
            <p:cNvSpPr>
              <a:spLocks noChangeShapeType="1"/>
            </p:cNvSpPr>
            <p:nvPr/>
          </p:nvSpPr>
          <p:spPr bwMode="auto">
            <a:xfrm flipV="1">
              <a:off x="7510480" y="3930922"/>
              <a:ext cx="145486" cy="135885"/>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211" name="Rectangle 204"/>
            <p:cNvSpPr>
              <a:spLocks noChangeArrowheads="1"/>
            </p:cNvSpPr>
            <p:nvPr/>
          </p:nvSpPr>
          <p:spPr bwMode="auto">
            <a:xfrm>
              <a:off x="7659343" y="4439175"/>
              <a:ext cx="1157996" cy="338554"/>
            </a:xfrm>
            <a:prstGeom prst="rect">
              <a:avLst/>
            </a:prstGeom>
            <a:noFill/>
            <a:ln w="12700" algn="ctr">
              <a:noFill/>
              <a:miter lim="800000"/>
              <a:headEnd/>
              <a:tailEnd/>
            </a:ln>
          </p:spPr>
          <p:txBody>
            <a:bodyPr wrap="square">
              <a:spAutoFit/>
            </a:bodyPr>
            <a:lstStyle/>
            <a:p>
              <a:pPr algn="ctr" fontAlgn="auto">
                <a:spcBef>
                  <a:spcPts val="0"/>
                </a:spcBef>
                <a:spcAft>
                  <a:spcPts val="0"/>
                </a:spcAft>
                <a:defRPr/>
              </a:pPr>
              <a:r>
                <a:rPr lang="en-GB" b="1" dirty="0" smtClean="0">
                  <a:solidFill>
                    <a:srgbClr val="A92C2F"/>
                  </a:solidFill>
                  <a:latin typeface="Arial"/>
                </a:rPr>
                <a:t>Relapse</a:t>
              </a:r>
              <a:endParaRPr lang="en-GB" b="1" dirty="0">
                <a:solidFill>
                  <a:srgbClr val="A92C2F"/>
                </a:solidFill>
                <a:latin typeface="Arial"/>
              </a:endParaRPr>
            </a:p>
          </p:txBody>
        </p:sp>
        <p:sp>
          <p:nvSpPr>
            <p:cNvPr id="212" name="Oval 128"/>
            <p:cNvSpPr>
              <a:spLocks noChangeArrowheads="1"/>
            </p:cNvSpPr>
            <p:nvPr/>
          </p:nvSpPr>
          <p:spPr bwMode="auto">
            <a:xfrm>
              <a:off x="7976475" y="3445826"/>
              <a:ext cx="503700" cy="471315"/>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14" name="Rectangle 129"/>
            <p:cNvSpPr>
              <a:spLocks noChangeArrowheads="1"/>
            </p:cNvSpPr>
            <p:nvPr/>
          </p:nvSpPr>
          <p:spPr bwMode="auto">
            <a:xfrm>
              <a:off x="8269459" y="3536078"/>
              <a:ext cx="73456" cy="29331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16" name="Oval 130"/>
            <p:cNvSpPr>
              <a:spLocks noChangeArrowheads="1"/>
            </p:cNvSpPr>
            <p:nvPr/>
          </p:nvSpPr>
          <p:spPr bwMode="auto">
            <a:xfrm>
              <a:off x="8269459" y="3598753"/>
              <a:ext cx="73456" cy="70196"/>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217" name="Rectangle 131"/>
            <p:cNvSpPr>
              <a:spLocks noChangeArrowheads="1"/>
            </p:cNvSpPr>
            <p:nvPr/>
          </p:nvSpPr>
          <p:spPr bwMode="auto">
            <a:xfrm>
              <a:off x="8132259" y="3537331"/>
              <a:ext cx="73456" cy="292065"/>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18" name="Oval 132"/>
            <p:cNvSpPr>
              <a:spLocks noChangeArrowheads="1"/>
            </p:cNvSpPr>
            <p:nvPr/>
          </p:nvSpPr>
          <p:spPr bwMode="auto">
            <a:xfrm>
              <a:off x="8132259" y="3694018"/>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19" name="Oval 133"/>
            <p:cNvSpPr>
              <a:spLocks noChangeArrowheads="1"/>
            </p:cNvSpPr>
            <p:nvPr/>
          </p:nvSpPr>
          <p:spPr bwMode="auto">
            <a:xfrm>
              <a:off x="8269459" y="3786777"/>
              <a:ext cx="73456" cy="70196"/>
            </a:xfrm>
            <a:prstGeom prst="ellipse">
              <a:avLst/>
            </a:prstGeom>
            <a:solidFill>
              <a:srgbClr val="FFFF66"/>
            </a:solidFill>
            <a:ln w="9525" algn="ctr">
              <a:solidFill>
                <a:schemeClr val="tx1"/>
              </a:solidFill>
              <a:round/>
              <a:headEnd/>
              <a:tailEnd/>
            </a:ln>
          </p:spPr>
          <p:txBody>
            <a:bodyPr wrap="none" anchor="ctr"/>
            <a:lstStyle/>
            <a:p>
              <a:endParaRPr lang="en-GB" dirty="0">
                <a:solidFill>
                  <a:srgbClr val="1A1818"/>
                </a:solidFill>
              </a:endParaRPr>
            </a:p>
          </p:txBody>
        </p:sp>
        <p:sp>
          <p:nvSpPr>
            <p:cNvPr id="220" name="AutoShape 134"/>
            <p:cNvSpPr>
              <a:spLocks noChangeArrowheads="1"/>
            </p:cNvSpPr>
            <p:nvPr/>
          </p:nvSpPr>
          <p:spPr bwMode="auto">
            <a:xfrm>
              <a:off x="8109960" y="3483431"/>
              <a:ext cx="118055" cy="110308"/>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21" name="AutoShape 152"/>
            <p:cNvSpPr>
              <a:spLocks noChangeArrowheads="1"/>
            </p:cNvSpPr>
            <p:nvPr/>
          </p:nvSpPr>
          <p:spPr bwMode="auto">
            <a:xfrm>
              <a:off x="8113239" y="3577443"/>
              <a:ext cx="111496" cy="116575"/>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22" name="AutoShape 135"/>
            <p:cNvSpPr>
              <a:spLocks noChangeArrowheads="1"/>
            </p:cNvSpPr>
            <p:nvPr/>
          </p:nvSpPr>
          <p:spPr bwMode="auto">
            <a:xfrm rot="10800000" flipV="1">
              <a:off x="8247160" y="3671456"/>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23" name="AutoShape 135"/>
            <p:cNvSpPr>
              <a:spLocks noChangeArrowheads="1"/>
            </p:cNvSpPr>
            <p:nvPr/>
          </p:nvSpPr>
          <p:spPr bwMode="auto">
            <a:xfrm rot="10800000" flipV="1">
              <a:off x="8247160" y="3483504"/>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24" name="AutoShape 135"/>
            <p:cNvSpPr>
              <a:spLocks noChangeArrowheads="1"/>
            </p:cNvSpPr>
            <p:nvPr/>
          </p:nvSpPr>
          <p:spPr bwMode="auto">
            <a:xfrm rot="10800000" flipV="1">
              <a:off x="8109960" y="3755164"/>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25" name="Oval 128"/>
            <p:cNvSpPr>
              <a:spLocks noChangeArrowheads="1"/>
            </p:cNvSpPr>
            <p:nvPr/>
          </p:nvSpPr>
          <p:spPr bwMode="auto">
            <a:xfrm>
              <a:off x="7976475" y="4001905"/>
              <a:ext cx="503700" cy="471315"/>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26" name="Rectangle 129"/>
            <p:cNvSpPr>
              <a:spLocks noChangeArrowheads="1"/>
            </p:cNvSpPr>
            <p:nvPr/>
          </p:nvSpPr>
          <p:spPr bwMode="auto">
            <a:xfrm>
              <a:off x="8269459" y="4092157"/>
              <a:ext cx="73456" cy="29331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27" name="Oval 130"/>
            <p:cNvSpPr>
              <a:spLocks noChangeArrowheads="1"/>
            </p:cNvSpPr>
            <p:nvPr/>
          </p:nvSpPr>
          <p:spPr bwMode="auto">
            <a:xfrm>
              <a:off x="8269459" y="4154832"/>
              <a:ext cx="73456" cy="70196"/>
            </a:xfrm>
            <a:prstGeom prst="ellipse">
              <a:avLst/>
            </a:prstGeom>
            <a:solidFill>
              <a:srgbClr val="97AD4A"/>
            </a:solidFill>
            <a:ln w="9525" algn="ctr">
              <a:solidFill>
                <a:schemeClr val="tx1"/>
              </a:solidFill>
              <a:round/>
              <a:headEnd/>
              <a:tailEnd/>
            </a:ln>
          </p:spPr>
          <p:txBody>
            <a:bodyPr wrap="none" anchor="ctr"/>
            <a:lstStyle/>
            <a:p>
              <a:endParaRPr lang="en-GB" dirty="0">
                <a:solidFill>
                  <a:srgbClr val="1A1818"/>
                </a:solidFill>
              </a:endParaRPr>
            </a:p>
          </p:txBody>
        </p:sp>
        <p:sp>
          <p:nvSpPr>
            <p:cNvPr id="228" name="Rectangle 131"/>
            <p:cNvSpPr>
              <a:spLocks noChangeArrowheads="1"/>
            </p:cNvSpPr>
            <p:nvPr/>
          </p:nvSpPr>
          <p:spPr bwMode="auto">
            <a:xfrm>
              <a:off x="8132259" y="4093410"/>
              <a:ext cx="73456" cy="292065"/>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29" name="Oval 132"/>
            <p:cNvSpPr>
              <a:spLocks noChangeArrowheads="1"/>
            </p:cNvSpPr>
            <p:nvPr/>
          </p:nvSpPr>
          <p:spPr bwMode="auto">
            <a:xfrm>
              <a:off x="8132259" y="4250097"/>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30" name="Oval 133"/>
            <p:cNvSpPr>
              <a:spLocks noChangeArrowheads="1"/>
            </p:cNvSpPr>
            <p:nvPr/>
          </p:nvSpPr>
          <p:spPr bwMode="auto">
            <a:xfrm>
              <a:off x="8269459" y="4342856"/>
              <a:ext cx="73456" cy="70196"/>
            </a:xfrm>
            <a:prstGeom prst="ellipse">
              <a:avLst/>
            </a:prstGeom>
            <a:solidFill>
              <a:srgbClr val="FFFF66"/>
            </a:solidFill>
            <a:ln w="9525" algn="ctr">
              <a:solidFill>
                <a:schemeClr val="tx1"/>
              </a:solidFill>
              <a:round/>
              <a:headEnd/>
              <a:tailEnd/>
            </a:ln>
          </p:spPr>
          <p:txBody>
            <a:bodyPr wrap="none" anchor="ctr"/>
            <a:lstStyle/>
            <a:p>
              <a:endParaRPr lang="en-GB" dirty="0">
                <a:solidFill>
                  <a:srgbClr val="1A1818"/>
                </a:solidFill>
              </a:endParaRPr>
            </a:p>
          </p:txBody>
        </p:sp>
        <p:sp>
          <p:nvSpPr>
            <p:cNvPr id="231" name="AutoShape 134"/>
            <p:cNvSpPr>
              <a:spLocks noChangeArrowheads="1"/>
            </p:cNvSpPr>
            <p:nvPr/>
          </p:nvSpPr>
          <p:spPr bwMode="auto">
            <a:xfrm>
              <a:off x="8109960" y="4039510"/>
              <a:ext cx="118055" cy="110308"/>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32" name="AutoShape 152"/>
            <p:cNvSpPr>
              <a:spLocks noChangeArrowheads="1"/>
            </p:cNvSpPr>
            <p:nvPr/>
          </p:nvSpPr>
          <p:spPr bwMode="auto">
            <a:xfrm>
              <a:off x="8113239" y="4133522"/>
              <a:ext cx="111496" cy="116575"/>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33" name="AutoShape 135"/>
            <p:cNvSpPr>
              <a:spLocks noChangeArrowheads="1"/>
            </p:cNvSpPr>
            <p:nvPr/>
          </p:nvSpPr>
          <p:spPr bwMode="auto">
            <a:xfrm rot="10800000" flipV="1">
              <a:off x="8247160" y="4227535"/>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34" name="AutoShape 135"/>
            <p:cNvSpPr>
              <a:spLocks noChangeArrowheads="1"/>
            </p:cNvSpPr>
            <p:nvPr/>
          </p:nvSpPr>
          <p:spPr bwMode="auto">
            <a:xfrm rot="10800000" flipV="1">
              <a:off x="8247160" y="4039583"/>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35" name="AutoShape 135"/>
            <p:cNvSpPr>
              <a:spLocks noChangeArrowheads="1"/>
            </p:cNvSpPr>
            <p:nvPr/>
          </p:nvSpPr>
          <p:spPr bwMode="auto">
            <a:xfrm rot="10800000" flipV="1">
              <a:off x="8109960" y="4311243"/>
              <a:ext cx="118055" cy="111561"/>
            </a:xfrm>
            <a:prstGeom prst="star5">
              <a:avLst/>
            </a:prstGeom>
            <a:solidFill>
              <a:srgbClr val="FF0000"/>
            </a:solidFill>
            <a:ln w="3175" cmpd="sng" algn="ctr">
              <a:solidFill>
                <a:schemeClr val="tx1"/>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grpSp>
      <p:grpSp>
        <p:nvGrpSpPr>
          <p:cNvPr id="246" name="Group 245"/>
          <p:cNvGrpSpPr/>
          <p:nvPr/>
        </p:nvGrpSpPr>
        <p:grpSpPr>
          <a:xfrm>
            <a:off x="7503175" y="4664238"/>
            <a:ext cx="977000" cy="1087410"/>
            <a:chOff x="7503175" y="4664238"/>
            <a:chExt cx="977000" cy="1087410"/>
          </a:xfrm>
        </p:grpSpPr>
        <p:sp>
          <p:nvSpPr>
            <p:cNvPr id="208" name="Oval 128"/>
            <p:cNvSpPr>
              <a:spLocks noChangeArrowheads="1"/>
            </p:cNvSpPr>
            <p:nvPr/>
          </p:nvSpPr>
          <p:spPr bwMode="auto">
            <a:xfrm>
              <a:off x="7976475" y="4664238"/>
              <a:ext cx="503700" cy="47131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09" name="Rectangle 129"/>
            <p:cNvSpPr>
              <a:spLocks noChangeArrowheads="1"/>
            </p:cNvSpPr>
            <p:nvPr/>
          </p:nvSpPr>
          <p:spPr bwMode="auto">
            <a:xfrm>
              <a:off x="8269459" y="4764621"/>
              <a:ext cx="73456" cy="29331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04" name="Oval 130"/>
            <p:cNvSpPr>
              <a:spLocks noChangeArrowheads="1"/>
            </p:cNvSpPr>
            <p:nvPr/>
          </p:nvSpPr>
          <p:spPr bwMode="auto">
            <a:xfrm>
              <a:off x="8269459" y="4777163"/>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05" name="Rectangle 131"/>
            <p:cNvSpPr>
              <a:spLocks noChangeArrowheads="1"/>
            </p:cNvSpPr>
            <p:nvPr/>
          </p:nvSpPr>
          <p:spPr bwMode="auto">
            <a:xfrm>
              <a:off x="8132259" y="4765874"/>
              <a:ext cx="73456" cy="292064"/>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06" name="Oval 132"/>
            <p:cNvSpPr>
              <a:spLocks noChangeArrowheads="1"/>
            </p:cNvSpPr>
            <p:nvPr/>
          </p:nvSpPr>
          <p:spPr bwMode="auto">
            <a:xfrm>
              <a:off x="8132259" y="4973951"/>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07" name="Oval 133"/>
            <p:cNvSpPr>
              <a:spLocks noChangeArrowheads="1"/>
            </p:cNvSpPr>
            <p:nvPr/>
          </p:nvSpPr>
          <p:spPr bwMode="auto">
            <a:xfrm>
              <a:off x="8269459" y="4973951"/>
              <a:ext cx="73456" cy="70196"/>
            </a:xfrm>
            <a:prstGeom prst="ellipse">
              <a:avLst/>
            </a:prstGeom>
            <a:solidFill>
              <a:srgbClr val="FFFF66"/>
            </a:solidFill>
            <a:ln w="9525" algn="ctr">
              <a:solidFill>
                <a:schemeClr val="tx1"/>
              </a:solidFill>
              <a:round/>
              <a:headEnd/>
              <a:tailEnd/>
            </a:ln>
          </p:spPr>
          <p:txBody>
            <a:bodyPr wrap="none" anchor="ctr"/>
            <a:lstStyle/>
            <a:p>
              <a:endParaRPr lang="en-GB" dirty="0">
                <a:solidFill>
                  <a:srgbClr val="1A1818"/>
                </a:solidFill>
              </a:endParaRPr>
            </a:p>
          </p:txBody>
        </p:sp>
        <p:sp>
          <p:nvSpPr>
            <p:cNvPr id="200" name="AutoShape 134"/>
            <p:cNvSpPr>
              <a:spLocks noChangeArrowheads="1"/>
            </p:cNvSpPr>
            <p:nvPr/>
          </p:nvSpPr>
          <p:spPr bwMode="auto">
            <a:xfrm>
              <a:off x="8109960" y="4757107"/>
              <a:ext cx="118055" cy="110308"/>
            </a:xfrm>
            <a:prstGeom prst="star5">
              <a:avLst/>
            </a:prstGeom>
            <a:solidFill>
              <a:srgbClr val="FF0000"/>
            </a:solidFill>
            <a:ln w="3175" cmpd="sng" algn="ctr">
              <a:solidFill>
                <a:srgbClr val="1A1818"/>
              </a:solidFill>
              <a:miter lim="800000"/>
              <a:headEnd/>
              <a:tailEnd/>
            </a:ln>
            <a:effectLst/>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01" name="AutoShape 152"/>
            <p:cNvSpPr>
              <a:spLocks noChangeArrowheads="1"/>
            </p:cNvSpPr>
            <p:nvPr/>
          </p:nvSpPr>
          <p:spPr bwMode="auto">
            <a:xfrm>
              <a:off x="8113207" y="4856676"/>
              <a:ext cx="111561" cy="116743"/>
            </a:xfrm>
            <a:prstGeom prst="star5">
              <a:avLst/>
            </a:prstGeom>
            <a:solidFill>
              <a:srgbClr val="FF0000"/>
            </a:solidFill>
            <a:ln w="3175" cmpd="sng" algn="ctr">
              <a:solidFill>
                <a:srgbClr val="1A1818"/>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02" name="AutoShape 135"/>
            <p:cNvSpPr>
              <a:spLocks noChangeArrowheads="1"/>
            </p:cNvSpPr>
            <p:nvPr/>
          </p:nvSpPr>
          <p:spPr bwMode="auto">
            <a:xfrm rot="10800000" flipV="1">
              <a:off x="8247160" y="4861857"/>
              <a:ext cx="118055" cy="111561"/>
            </a:xfrm>
            <a:prstGeom prst="star5">
              <a:avLst/>
            </a:prstGeom>
            <a:solidFill>
              <a:srgbClr val="FF0000"/>
            </a:solidFill>
            <a:ln w="3175" cmpd="sng" algn="ctr">
              <a:solidFill>
                <a:srgbClr val="1A1818"/>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197" name="Oval 128"/>
            <p:cNvSpPr>
              <a:spLocks noChangeArrowheads="1"/>
            </p:cNvSpPr>
            <p:nvPr/>
          </p:nvSpPr>
          <p:spPr bwMode="auto">
            <a:xfrm>
              <a:off x="7976475" y="5280334"/>
              <a:ext cx="503700" cy="471314"/>
            </a:xfrm>
            <a:prstGeom prst="ellipse">
              <a:avLst/>
            </a:prstGeom>
            <a:solidFill>
              <a:schemeClr val="bg2">
                <a:lumMod val="20000"/>
                <a:lumOff val="80000"/>
              </a:schemeClr>
            </a:solidFill>
            <a:ln w="2857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186" name="Line 189"/>
            <p:cNvSpPr>
              <a:spLocks noChangeShapeType="1"/>
            </p:cNvSpPr>
            <p:nvPr/>
          </p:nvSpPr>
          <p:spPr bwMode="auto">
            <a:xfrm rot="1654940" flipV="1">
              <a:off x="7503175" y="4860335"/>
              <a:ext cx="160096" cy="85677"/>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187" name="Line 179"/>
            <p:cNvSpPr>
              <a:spLocks noChangeShapeType="1"/>
            </p:cNvSpPr>
            <p:nvPr/>
          </p:nvSpPr>
          <p:spPr bwMode="auto">
            <a:xfrm>
              <a:off x="7510480" y="5091529"/>
              <a:ext cx="145486" cy="135885"/>
            </a:xfrm>
            <a:prstGeom prst="line">
              <a:avLst/>
            </a:prstGeom>
            <a:noFill/>
            <a:ln w="38100">
              <a:solidFill>
                <a:srgbClr val="969696"/>
              </a:solidFill>
              <a:round/>
              <a:headEnd/>
              <a:tailEnd type="triangle" w="med" len="med"/>
            </a:ln>
          </p:spPr>
          <p:txBody>
            <a:bodyPr wrap="none" anchor="ctr"/>
            <a:lstStyle/>
            <a:p>
              <a:endParaRPr lang="en-US" dirty="0">
                <a:solidFill>
                  <a:srgbClr val="1A1818"/>
                </a:solidFill>
              </a:endParaRPr>
            </a:p>
          </p:txBody>
        </p:sp>
        <p:sp>
          <p:nvSpPr>
            <p:cNvPr id="236" name="Rectangle 129"/>
            <p:cNvSpPr>
              <a:spLocks noChangeArrowheads="1"/>
            </p:cNvSpPr>
            <p:nvPr/>
          </p:nvSpPr>
          <p:spPr bwMode="auto">
            <a:xfrm>
              <a:off x="8269459" y="5373302"/>
              <a:ext cx="73456" cy="293318"/>
            </a:xfrm>
            <a:prstGeom prst="rect">
              <a:avLst/>
            </a:prstGeom>
            <a:solidFill>
              <a:schemeClr val="accent1"/>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37" name="Oval 130"/>
            <p:cNvSpPr>
              <a:spLocks noChangeArrowheads="1"/>
            </p:cNvSpPr>
            <p:nvPr/>
          </p:nvSpPr>
          <p:spPr bwMode="auto">
            <a:xfrm>
              <a:off x="8269459" y="5385844"/>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38" name="Rectangle 131"/>
            <p:cNvSpPr>
              <a:spLocks noChangeArrowheads="1"/>
            </p:cNvSpPr>
            <p:nvPr/>
          </p:nvSpPr>
          <p:spPr bwMode="auto">
            <a:xfrm>
              <a:off x="8132259" y="5374555"/>
              <a:ext cx="73456" cy="292064"/>
            </a:xfrm>
            <a:prstGeom prst="rect">
              <a:avLst/>
            </a:prstGeom>
            <a:solidFill>
              <a:schemeClr val="accent2"/>
            </a:solidFill>
            <a:ln w="9525" algn="ctr">
              <a:noFill/>
              <a:miter lim="800000"/>
              <a:headEnd/>
              <a:tailEnd/>
            </a:ln>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39" name="Oval 132"/>
            <p:cNvSpPr>
              <a:spLocks noChangeArrowheads="1"/>
            </p:cNvSpPr>
            <p:nvPr/>
          </p:nvSpPr>
          <p:spPr bwMode="auto">
            <a:xfrm>
              <a:off x="8132259" y="5582632"/>
              <a:ext cx="73456" cy="70196"/>
            </a:xfrm>
            <a:prstGeom prst="ellipse">
              <a:avLst/>
            </a:prstGeom>
            <a:solidFill>
              <a:schemeClr val="accent3"/>
            </a:solidFill>
            <a:ln w="9525" algn="ctr">
              <a:solidFill>
                <a:schemeClr val="tx1"/>
              </a:solidFill>
              <a:round/>
              <a:headEnd/>
              <a:tailEnd/>
            </a:ln>
          </p:spPr>
          <p:txBody>
            <a:bodyPr wrap="none" anchor="ctr"/>
            <a:lstStyle/>
            <a:p>
              <a:endParaRPr lang="en-GB" dirty="0">
                <a:solidFill>
                  <a:srgbClr val="1A1818"/>
                </a:solidFill>
              </a:endParaRPr>
            </a:p>
          </p:txBody>
        </p:sp>
        <p:sp>
          <p:nvSpPr>
            <p:cNvPr id="240" name="Oval 133"/>
            <p:cNvSpPr>
              <a:spLocks noChangeArrowheads="1"/>
            </p:cNvSpPr>
            <p:nvPr/>
          </p:nvSpPr>
          <p:spPr bwMode="auto">
            <a:xfrm>
              <a:off x="8269459" y="5582632"/>
              <a:ext cx="73456" cy="70196"/>
            </a:xfrm>
            <a:prstGeom prst="ellipse">
              <a:avLst/>
            </a:prstGeom>
            <a:solidFill>
              <a:srgbClr val="FFFF66"/>
            </a:solidFill>
            <a:ln w="9525" algn="ctr">
              <a:solidFill>
                <a:schemeClr val="tx1"/>
              </a:solidFill>
              <a:round/>
              <a:headEnd/>
              <a:tailEnd/>
            </a:ln>
          </p:spPr>
          <p:txBody>
            <a:bodyPr wrap="none" anchor="ctr"/>
            <a:lstStyle/>
            <a:p>
              <a:endParaRPr lang="en-GB" dirty="0">
                <a:solidFill>
                  <a:srgbClr val="1A1818"/>
                </a:solidFill>
              </a:endParaRPr>
            </a:p>
          </p:txBody>
        </p:sp>
        <p:sp>
          <p:nvSpPr>
            <p:cNvPr id="241" name="AutoShape 134"/>
            <p:cNvSpPr>
              <a:spLocks noChangeArrowheads="1"/>
            </p:cNvSpPr>
            <p:nvPr/>
          </p:nvSpPr>
          <p:spPr bwMode="auto">
            <a:xfrm>
              <a:off x="8109960" y="5365788"/>
              <a:ext cx="118055" cy="110308"/>
            </a:xfrm>
            <a:prstGeom prst="star5">
              <a:avLst/>
            </a:prstGeom>
            <a:solidFill>
              <a:srgbClr val="FF0000"/>
            </a:solidFill>
            <a:ln w="3175" cmpd="sng" algn="ctr">
              <a:solidFill>
                <a:srgbClr val="1A1818"/>
              </a:solidFill>
              <a:miter lim="800000"/>
              <a:headEnd/>
              <a:tailEnd/>
            </a:ln>
            <a:effectLst/>
          </p:spPr>
          <p:txBody>
            <a:bodyPr wrap="none" anchor="ctr"/>
            <a:lstStyle/>
            <a:p>
              <a:pPr fontAlgn="auto">
                <a:spcBef>
                  <a:spcPts val="0"/>
                </a:spcBef>
                <a:spcAft>
                  <a:spcPts val="0"/>
                </a:spcAft>
                <a:defRPr/>
              </a:pPr>
              <a:endParaRPr lang="en-US" dirty="0">
                <a:solidFill>
                  <a:srgbClr val="1A1818"/>
                </a:solidFill>
                <a:latin typeface="Arial"/>
              </a:endParaRPr>
            </a:p>
          </p:txBody>
        </p:sp>
        <p:sp>
          <p:nvSpPr>
            <p:cNvPr id="242" name="AutoShape 152"/>
            <p:cNvSpPr>
              <a:spLocks noChangeArrowheads="1"/>
            </p:cNvSpPr>
            <p:nvPr/>
          </p:nvSpPr>
          <p:spPr bwMode="auto">
            <a:xfrm>
              <a:off x="8113207" y="5465357"/>
              <a:ext cx="111561" cy="116743"/>
            </a:xfrm>
            <a:prstGeom prst="star5">
              <a:avLst/>
            </a:prstGeom>
            <a:solidFill>
              <a:srgbClr val="FF0000"/>
            </a:solidFill>
            <a:ln w="3175" cmpd="sng" algn="ctr">
              <a:solidFill>
                <a:srgbClr val="1A1818"/>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sp>
          <p:nvSpPr>
            <p:cNvPr id="243" name="AutoShape 135"/>
            <p:cNvSpPr>
              <a:spLocks noChangeArrowheads="1"/>
            </p:cNvSpPr>
            <p:nvPr/>
          </p:nvSpPr>
          <p:spPr bwMode="auto">
            <a:xfrm rot="10800000" flipV="1">
              <a:off x="8247160" y="5470538"/>
              <a:ext cx="118055" cy="111561"/>
            </a:xfrm>
            <a:prstGeom prst="star5">
              <a:avLst/>
            </a:prstGeom>
            <a:solidFill>
              <a:srgbClr val="FF0000"/>
            </a:solidFill>
            <a:ln w="3175" cmpd="sng" algn="ctr">
              <a:solidFill>
                <a:srgbClr val="1A1818"/>
              </a:solidFill>
              <a:miter lim="800000"/>
              <a:headEnd/>
              <a:tailEnd/>
            </a:ln>
            <a:effectLst/>
          </p:spPr>
          <p:txBody>
            <a:bodyPr wrap="none" anchor="ctr"/>
            <a:lstStyle/>
            <a:p>
              <a:pPr fontAlgn="auto">
                <a:spcBef>
                  <a:spcPts val="0"/>
                </a:spcBef>
                <a:spcAft>
                  <a:spcPts val="0"/>
                </a:spcAft>
              </a:pPr>
              <a:endParaRPr lang="en-US" dirty="0">
                <a:solidFill>
                  <a:srgbClr val="1A1818"/>
                </a:solidFill>
                <a:latin typeface="Arial"/>
              </a:endParaRPr>
            </a:p>
          </p:txBody>
        </p:sp>
      </p:grpSp>
    </p:spTree>
    <p:extLst>
      <p:ext uri="{BB962C8B-B14F-4D97-AF65-F5344CB8AC3E}">
        <p14:creationId xmlns:p14="http://schemas.microsoft.com/office/powerpoint/2010/main" val="1298111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
                                            <p:txEl>
                                              <p:pRg st="0" end="0"/>
                                            </p:txEl>
                                          </p:spTgt>
                                        </p:tgtEl>
                                        <p:attrNameLst>
                                          <p:attrName>style.visibility</p:attrName>
                                        </p:attrNameLst>
                                      </p:cBhvr>
                                      <p:to>
                                        <p:strVal val="visible"/>
                                      </p:to>
                                    </p:set>
                                    <p:animEffect transition="in" filter="fade">
                                      <p:cBhvr>
                                        <p:cTn id="7" dur="500"/>
                                        <p:tgtEl>
                                          <p:spTgt spid="2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
                                            <p:txEl>
                                              <p:pRg st="1" end="1"/>
                                            </p:txEl>
                                          </p:spTgt>
                                        </p:tgtEl>
                                        <p:attrNameLst>
                                          <p:attrName>style.visibility</p:attrName>
                                        </p:attrNameLst>
                                      </p:cBhvr>
                                      <p:to>
                                        <p:strVal val="visible"/>
                                      </p:to>
                                    </p:set>
                                    <p:animEffect transition="in" filter="fade">
                                      <p:cBhvr>
                                        <p:cTn id="12" dur="500"/>
                                        <p:tgtEl>
                                          <p:spTgt spid="21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5">
                                            <p:txEl>
                                              <p:pRg st="2" end="2"/>
                                            </p:txEl>
                                          </p:spTgt>
                                        </p:tgtEl>
                                        <p:attrNameLst>
                                          <p:attrName>style.visibility</p:attrName>
                                        </p:attrNameLst>
                                      </p:cBhvr>
                                      <p:to>
                                        <p:strVal val="visible"/>
                                      </p:to>
                                    </p:set>
                                    <p:animEffect transition="in" filter="fade">
                                      <p:cBhvr>
                                        <p:cTn id="20" dur="500"/>
                                        <p:tgtEl>
                                          <p:spTgt spid="21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5">
                                            <p:txEl>
                                              <p:pRg st="3" end="3"/>
                                            </p:txEl>
                                          </p:spTgt>
                                        </p:tgtEl>
                                        <p:attrNameLst>
                                          <p:attrName>style.visibility</p:attrName>
                                        </p:attrNameLst>
                                      </p:cBhvr>
                                      <p:to>
                                        <p:strVal val="visible"/>
                                      </p:to>
                                    </p:set>
                                    <p:animEffect transition="in" filter="fade">
                                      <p:cBhvr>
                                        <p:cTn id="28" dur="500"/>
                                        <p:tgtEl>
                                          <p:spTgt spid="215">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5">
                                            <p:txEl>
                                              <p:pRg st="4" end="4"/>
                                            </p:txEl>
                                          </p:spTgt>
                                        </p:tgtEl>
                                        <p:attrNameLst>
                                          <p:attrName>style.visibility</p:attrName>
                                        </p:attrNameLst>
                                      </p:cBhvr>
                                      <p:to>
                                        <p:strVal val="visible"/>
                                      </p:to>
                                    </p:set>
                                    <p:animEffect transition="in" filter="fade">
                                      <p:cBhvr>
                                        <p:cTn id="36" dur="500"/>
                                        <p:tgtEl>
                                          <p:spTgt spid="215">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4"/>
                                        </p:tgtEl>
                                        <p:attrNameLst>
                                          <p:attrName>style.visibility</p:attrName>
                                        </p:attrNameLst>
                                      </p:cBhvr>
                                      <p:to>
                                        <p:strVal val="visible"/>
                                      </p:to>
                                    </p:set>
                                    <p:animEffect transition="in" filter="fade">
                                      <p:cBhvr>
                                        <p:cTn id="39" dur="500"/>
                                        <p:tgtEl>
                                          <p:spTgt spid="24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5">
                                            <p:txEl>
                                              <p:pRg st="5" end="5"/>
                                            </p:txEl>
                                          </p:spTgt>
                                        </p:tgtEl>
                                        <p:attrNameLst>
                                          <p:attrName>style.visibility</p:attrName>
                                        </p:attrNameLst>
                                      </p:cBhvr>
                                      <p:to>
                                        <p:strVal val="visible"/>
                                      </p:to>
                                    </p:set>
                                    <p:animEffect transition="in" filter="fade">
                                      <p:cBhvr>
                                        <p:cTn id="44" dur="500"/>
                                        <p:tgtEl>
                                          <p:spTgt spid="215">
                                            <p:txEl>
                                              <p:pRg st="5" end="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15">
                                            <p:txEl>
                                              <p:pRg st="6" end="6"/>
                                            </p:txEl>
                                          </p:spTgt>
                                        </p:tgtEl>
                                        <p:attrNameLst>
                                          <p:attrName>style.visibility</p:attrName>
                                        </p:attrNameLst>
                                      </p:cBhvr>
                                      <p:to>
                                        <p:strVal val="visible"/>
                                      </p:to>
                                    </p:set>
                                    <p:animEffect transition="in" filter="fade">
                                      <p:cBhvr>
                                        <p:cTn id="47" dur="500"/>
                                        <p:tgtEl>
                                          <p:spTgt spid="215">
                                            <p:txEl>
                                              <p:pRg st="6" end="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246"/>
                                        </p:tgtEl>
                                        <p:attrNameLst>
                                          <p:attrName>style.visibility</p:attrName>
                                        </p:attrNameLst>
                                      </p:cBhvr>
                                      <p:to>
                                        <p:strVal val="visible"/>
                                      </p:to>
                                    </p:set>
                                    <p:animEffect transition="in" filter="fade">
                                      <p:cBhvr>
                                        <p:cTn id="50" dur="500"/>
                                        <p:tgtEl>
                                          <p:spTgt spid="24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0"/>
                                        </p:tgtEl>
                                        <p:attrNameLst>
                                          <p:attrName>style.visibility</p:attrName>
                                        </p:attrNameLst>
                                      </p:cBhvr>
                                      <p:to>
                                        <p:strVal val="visible"/>
                                      </p:to>
                                    </p:set>
                                    <p:animEffect transition="in" filter="fade">
                                      <p:cBhvr>
                                        <p:cTn id="53" dur="500"/>
                                        <p:tgtEl>
                                          <p:spTgt spid="210"/>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210"/>
                                        </p:tgtEl>
                                      </p:cBhvr>
                                    </p:animEffect>
                                    <p:set>
                                      <p:cBhvr>
                                        <p:cTn id="58" dur="1" fill="hold">
                                          <p:stCondLst>
                                            <p:cond delay="499"/>
                                          </p:stCondLst>
                                        </p:cTn>
                                        <p:tgtEl>
                                          <p:spTgt spid="210"/>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46"/>
                                        </p:tgtEl>
                                      </p:cBhvr>
                                    </p:animEffect>
                                    <p:set>
                                      <p:cBhvr>
                                        <p:cTn id="61" dur="1" fill="hold">
                                          <p:stCondLst>
                                            <p:cond delay="499"/>
                                          </p:stCondLst>
                                        </p:cTn>
                                        <p:tgtEl>
                                          <p:spTgt spid="246"/>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215">
                                            <p:txEl>
                                              <p:pRg st="7" end="7"/>
                                            </p:txEl>
                                          </p:spTgt>
                                        </p:tgtEl>
                                        <p:attrNameLst>
                                          <p:attrName>style.visibility</p:attrName>
                                        </p:attrNameLst>
                                      </p:cBhvr>
                                      <p:to>
                                        <p:strVal val="visible"/>
                                      </p:to>
                                    </p:set>
                                    <p:animEffect transition="in" filter="fade">
                                      <p:cBhvr>
                                        <p:cTn id="64" dur="500"/>
                                        <p:tgtEl>
                                          <p:spTgt spid="215">
                                            <p:txEl>
                                              <p:pRg st="7" end="7"/>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47"/>
                                        </p:tgtEl>
                                        <p:attrNameLst>
                                          <p:attrName>style.visibility</p:attrName>
                                        </p:attrNameLst>
                                      </p:cBhvr>
                                      <p:to>
                                        <p:strVal val="visible"/>
                                      </p:to>
                                    </p:set>
                                    <p:animEffect transition="in" filter="fade">
                                      <p:cBhvr>
                                        <p:cTn id="67" dur="500"/>
                                        <p:tgtEl>
                                          <p:spTgt spid="247"/>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10" grpId="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20485" y="4994597"/>
            <a:ext cx="7903030" cy="769441"/>
          </a:xfrm>
          <a:prstGeom prst="rect">
            <a:avLst/>
          </a:prstGeom>
        </p:spPr>
        <p:txBody>
          <a:bodyPr wrap="square">
            <a:spAutoFit/>
          </a:bodyPr>
          <a:lstStyle/>
          <a:p>
            <a:pPr marL="0" lvl="1" algn="ctr"/>
            <a:r>
              <a:rPr lang="en-US" sz="2200" b="1" dirty="0" smtClean="0">
                <a:solidFill>
                  <a:srgbClr val="885087"/>
                </a:solidFill>
              </a:rPr>
              <a:t>24% of patients with </a:t>
            </a:r>
            <a:r>
              <a:rPr lang="en-US" sz="2200" b="1" i="1" dirty="0" smtClean="0">
                <a:solidFill>
                  <a:srgbClr val="885087"/>
                </a:solidFill>
              </a:rPr>
              <a:t>HER2</a:t>
            </a:r>
            <a:r>
              <a:rPr lang="en-US" sz="2200" b="1" dirty="0" smtClean="0">
                <a:solidFill>
                  <a:srgbClr val="885087"/>
                </a:solidFill>
              </a:rPr>
              <a:t>-positive primary breast tumors had </a:t>
            </a:r>
            <a:r>
              <a:rPr lang="en-US" sz="2200" b="1" i="1" dirty="0" smtClean="0">
                <a:solidFill>
                  <a:srgbClr val="885087"/>
                </a:solidFill>
              </a:rPr>
              <a:t>HER2</a:t>
            </a:r>
            <a:r>
              <a:rPr lang="en-US" sz="2200" b="1" dirty="0" smtClean="0">
                <a:solidFill>
                  <a:srgbClr val="885087"/>
                </a:solidFill>
              </a:rPr>
              <a:t>-negative metastatic tumors</a:t>
            </a:r>
            <a:endParaRPr lang="en-US" sz="2200" b="1" dirty="0">
              <a:solidFill>
                <a:srgbClr val="885087"/>
              </a:solidFill>
            </a:endParaRPr>
          </a:p>
        </p:txBody>
      </p:sp>
      <p:sp>
        <p:nvSpPr>
          <p:cNvPr id="7" name="Title 1"/>
          <p:cNvSpPr>
            <a:spLocks noGrp="1"/>
          </p:cNvSpPr>
          <p:nvPr>
            <p:ph type="title"/>
          </p:nvPr>
        </p:nvSpPr>
        <p:spPr/>
        <p:txBody>
          <a:bodyPr/>
          <a:lstStyle/>
          <a:p>
            <a:r>
              <a:rPr lang="en-US" dirty="0" smtClean="0"/>
              <a:t>Evolution of Cancer Genomes</a:t>
            </a:r>
            <a:br>
              <a:rPr lang="en-US" dirty="0" smtClean="0"/>
            </a:br>
            <a:r>
              <a:rPr lang="en-US" sz="2000" b="0" i="1" dirty="0" smtClean="0">
                <a:solidFill>
                  <a:srgbClr val="1A1818"/>
                </a:solidFill>
              </a:rPr>
              <a:t>Primary vs. metastatic tumors</a:t>
            </a:r>
            <a:endParaRPr lang="en-US" sz="2000" b="0" i="1" dirty="0">
              <a:solidFill>
                <a:srgbClr val="1A1818"/>
              </a:solidFill>
            </a:endParaRPr>
          </a:p>
        </p:txBody>
      </p:sp>
      <p:pic>
        <p:nvPicPr>
          <p:cNvPr id="1028" name="Picture 4"/>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528" t="-1" r="1528" b="-8533"/>
          <a:stretch/>
        </p:blipFill>
        <p:spPr bwMode="auto">
          <a:xfrm>
            <a:off x="673995" y="1583858"/>
            <a:ext cx="7796010" cy="3000697"/>
          </a:xfrm>
          <a:prstGeom prst="roundRect">
            <a:avLst>
              <a:gd name="adj" fmla="val 6276"/>
            </a:avLst>
          </a:prstGeom>
          <a:solidFill>
            <a:schemeClr val="bg1"/>
          </a:solidFill>
          <a:ln w="76200" cmpd="sng">
            <a:solidFill>
              <a:schemeClr val="bg1">
                <a:lumMod val="75000"/>
              </a:schemeClr>
            </a:solidFill>
            <a:miter lim="800000"/>
            <a:headEnd/>
            <a:tailEnd/>
          </a:ln>
          <a:extLst/>
        </p:spPr>
      </p:pic>
      <p:sp>
        <p:nvSpPr>
          <p:cNvPr id="5" name="TextBox 4"/>
          <p:cNvSpPr txBox="1"/>
          <p:nvPr/>
        </p:nvSpPr>
        <p:spPr>
          <a:xfrm>
            <a:off x="812981" y="6477376"/>
            <a:ext cx="7084459" cy="338467"/>
          </a:xfrm>
          <a:prstGeom prst="rect">
            <a:avLst/>
          </a:prstGeom>
          <a:noFill/>
        </p:spPr>
        <p:txBody>
          <a:bodyPr wrap="square" lIns="91350" tIns="45677" rIns="91350" bIns="45677" rtlCol="0">
            <a:spAutoFit/>
          </a:bodyPr>
          <a:lstStyle/>
          <a:p>
            <a:r>
              <a:rPr lang="en-US" sz="800" dirty="0" smtClean="0">
                <a:solidFill>
                  <a:srgbClr val="1A1818"/>
                </a:solidFill>
              </a:rPr>
              <a:t>Niikura </a:t>
            </a:r>
            <a:r>
              <a:rPr lang="en-US" sz="800" dirty="0">
                <a:solidFill>
                  <a:srgbClr val="1A1818"/>
                </a:solidFill>
              </a:rPr>
              <a:t>N, Liu J, Hayashi N</a:t>
            </a:r>
            <a:r>
              <a:rPr lang="en-US" sz="800" i="1" dirty="0">
                <a:solidFill>
                  <a:srgbClr val="1A1818"/>
                </a:solidFill>
              </a:rPr>
              <a:t> et al.</a:t>
            </a:r>
            <a:r>
              <a:rPr lang="en-US" sz="800" dirty="0">
                <a:solidFill>
                  <a:srgbClr val="1A1818"/>
                </a:solidFill>
              </a:rPr>
              <a:t> Loss of human epidermal growth factor receptor 2 (HER2) expression in metastatic sites of HER2-overexpressing primary breast tumors. </a:t>
            </a:r>
            <a:r>
              <a:rPr lang="en-US" sz="800" i="1" dirty="0">
                <a:solidFill>
                  <a:srgbClr val="1A1818"/>
                </a:solidFill>
              </a:rPr>
              <a:t>Journal of clinical oncology : official journal of the American Society of Clinical Oncology</a:t>
            </a:r>
            <a:r>
              <a:rPr lang="en-US" sz="800" dirty="0">
                <a:solidFill>
                  <a:srgbClr val="1A1818"/>
                </a:solidFill>
              </a:rPr>
              <a:t>, 30(6), 593-599 (2012).</a:t>
            </a:r>
            <a:endParaRPr lang="en-US" sz="800" dirty="0">
              <a:solidFill>
                <a:srgbClr val="1A1818"/>
              </a:solidFill>
              <a:latin typeface="Arial" pitchFamily="34" charset="0"/>
              <a:cs typeface="Arial" pitchFamily="34" charset="0"/>
            </a:endParaRPr>
          </a:p>
        </p:txBody>
      </p:sp>
    </p:spTree>
    <p:extLst>
      <p:ext uri="{BB962C8B-B14F-4D97-AF65-F5344CB8AC3E}">
        <p14:creationId xmlns:p14="http://schemas.microsoft.com/office/powerpoint/2010/main" val="356531093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312" y="1435608"/>
            <a:ext cx="4085463" cy="4882896"/>
          </a:xfrm>
        </p:spPr>
        <p:txBody>
          <a:bodyPr/>
          <a:lstStyle/>
          <a:p>
            <a:pPr marL="0" indent="0">
              <a:buNone/>
            </a:pPr>
            <a:r>
              <a:rPr lang="en-US" b="1" dirty="0">
                <a:solidFill>
                  <a:schemeClr val="accent1"/>
                </a:solidFill>
              </a:rPr>
              <a:t>Example #1 </a:t>
            </a:r>
            <a:endParaRPr lang="en-US" dirty="0">
              <a:solidFill>
                <a:schemeClr val="accent1"/>
              </a:solidFill>
            </a:endParaRPr>
          </a:p>
          <a:p>
            <a:pPr marL="0" indent="0">
              <a:buNone/>
            </a:pPr>
            <a:r>
              <a:rPr lang="en-US" sz="1500" b="1" dirty="0">
                <a:solidFill>
                  <a:srgbClr val="1A1818"/>
                </a:solidFill>
              </a:rPr>
              <a:t>Chronic </a:t>
            </a:r>
            <a:r>
              <a:rPr lang="en-US" sz="1500" b="1" dirty="0" err="1">
                <a:solidFill>
                  <a:srgbClr val="1A1818"/>
                </a:solidFill>
              </a:rPr>
              <a:t>Myelogenous</a:t>
            </a:r>
            <a:r>
              <a:rPr lang="en-US" sz="1500" b="1" dirty="0">
                <a:solidFill>
                  <a:srgbClr val="1A1818"/>
                </a:solidFill>
              </a:rPr>
              <a:t> Leukemia (CML)</a:t>
            </a:r>
          </a:p>
          <a:p>
            <a:endParaRPr lang="en-US" b="1" dirty="0" smtClean="0">
              <a:solidFill>
                <a:srgbClr val="FFB441"/>
              </a:solidFill>
            </a:endParaRPr>
          </a:p>
          <a:p>
            <a:endParaRPr lang="en-US" b="1" dirty="0">
              <a:solidFill>
                <a:srgbClr val="FFB441"/>
              </a:solidFill>
            </a:endParaRPr>
          </a:p>
          <a:p>
            <a:endParaRPr lang="en-US" b="1" dirty="0">
              <a:solidFill>
                <a:srgbClr val="FFB441"/>
              </a:solidFill>
            </a:endParaRPr>
          </a:p>
          <a:p>
            <a:endParaRPr lang="en-US" b="1" dirty="0">
              <a:solidFill>
                <a:srgbClr val="FFB441"/>
              </a:solidFill>
            </a:endParaRPr>
          </a:p>
          <a:p>
            <a:endParaRPr lang="en-US" b="1" dirty="0">
              <a:solidFill>
                <a:srgbClr val="FFB441"/>
              </a:solidFill>
            </a:endParaRPr>
          </a:p>
          <a:p>
            <a:r>
              <a:rPr lang="en-US" b="1" dirty="0" smtClean="0"/>
              <a:t>T315I </a:t>
            </a:r>
            <a:r>
              <a:rPr lang="en-US" dirty="0"/>
              <a:t>“gatekeeper mutation” leads to acquired BCR-ABL tyrosine kinase inhibitor resistance</a:t>
            </a:r>
          </a:p>
          <a:p>
            <a:endParaRPr lang="en-US" dirty="0"/>
          </a:p>
        </p:txBody>
      </p:sp>
      <p:sp>
        <p:nvSpPr>
          <p:cNvPr id="7" name="Title 1"/>
          <p:cNvSpPr>
            <a:spLocks noGrp="1"/>
          </p:cNvSpPr>
          <p:nvPr>
            <p:ph type="title"/>
          </p:nvPr>
        </p:nvSpPr>
        <p:spPr/>
        <p:txBody>
          <a:bodyPr/>
          <a:lstStyle/>
          <a:p>
            <a:r>
              <a:rPr lang="en-US" dirty="0"/>
              <a:t>Evolution of Cancer Genomes</a:t>
            </a:r>
            <a:br>
              <a:rPr lang="en-US" dirty="0"/>
            </a:br>
            <a:r>
              <a:rPr lang="en-US" sz="2000" b="0" i="1" dirty="0" smtClean="0">
                <a:solidFill>
                  <a:srgbClr val="1A1818"/>
                </a:solidFill>
              </a:rPr>
              <a:t>Tumors change in response to treatment</a:t>
            </a:r>
            <a:endParaRPr lang="en-US" sz="2000" b="0" i="1" dirty="0">
              <a:solidFill>
                <a:srgbClr val="1A1818"/>
              </a:solidFill>
            </a:endParaRPr>
          </a:p>
        </p:txBody>
      </p:sp>
      <p:sp>
        <p:nvSpPr>
          <p:cNvPr id="3" name="Content Placeholder 2"/>
          <p:cNvSpPr>
            <a:spLocks noGrp="1"/>
          </p:cNvSpPr>
          <p:nvPr>
            <p:ph idx="10"/>
          </p:nvPr>
        </p:nvSpPr>
        <p:spPr>
          <a:xfrm>
            <a:off x="4799242" y="1435608"/>
            <a:ext cx="4085463" cy="4882896"/>
          </a:xfrm>
        </p:spPr>
        <p:txBody>
          <a:bodyPr/>
          <a:lstStyle/>
          <a:p>
            <a:pPr marL="0" indent="0">
              <a:buNone/>
            </a:pPr>
            <a:r>
              <a:rPr lang="en-US" b="1" dirty="0">
                <a:solidFill>
                  <a:srgbClr val="885087"/>
                </a:solidFill>
              </a:rPr>
              <a:t>Example #2 </a:t>
            </a:r>
          </a:p>
          <a:p>
            <a:pPr marL="0" indent="0">
              <a:buNone/>
            </a:pPr>
            <a:r>
              <a:rPr lang="en-US" sz="1600" b="1" dirty="0">
                <a:solidFill>
                  <a:srgbClr val="1A1818"/>
                </a:solidFill>
              </a:rPr>
              <a:t>Non-Small Cell Lung Cancer (NSCLC)</a:t>
            </a:r>
          </a:p>
          <a:p>
            <a:endParaRPr lang="en-US" b="1" dirty="0">
              <a:solidFill>
                <a:srgbClr val="FFB441"/>
              </a:solidFill>
            </a:endParaRPr>
          </a:p>
          <a:p>
            <a:endParaRPr lang="en-US" b="1" dirty="0" smtClean="0">
              <a:solidFill>
                <a:srgbClr val="FFB441"/>
              </a:solidFill>
            </a:endParaRPr>
          </a:p>
          <a:p>
            <a:endParaRPr lang="en-US" b="1" dirty="0">
              <a:solidFill>
                <a:srgbClr val="FFB441"/>
              </a:solidFill>
            </a:endParaRPr>
          </a:p>
          <a:p>
            <a:endParaRPr lang="en-US" b="1" dirty="0" smtClean="0">
              <a:solidFill>
                <a:srgbClr val="FFB441"/>
              </a:solidFill>
            </a:endParaRPr>
          </a:p>
          <a:p>
            <a:endParaRPr lang="en-US" b="1" dirty="0" smtClean="0">
              <a:solidFill>
                <a:srgbClr val="FFB441"/>
              </a:solidFill>
            </a:endParaRPr>
          </a:p>
          <a:p>
            <a:endParaRPr lang="en-US" b="1" dirty="0">
              <a:solidFill>
                <a:srgbClr val="FFB441"/>
              </a:solidFill>
            </a:endParaRPr>
          </a:p>
          <a:p>
            <a:r>
              <a:rPr lang="en-US" b="1" dirty="0" smtClean="0">
                <a:solidFill>
                  <a:srgbClr val="1A1818"/>
                </a:solidFill>
              </a:rPr>
              <a:t>T790M</a:t>
            </a:r>
            <a:r>
              <a:rPr lang="en-US" dirty="0" smtClean="0">
                <a:solidFill>
                  <a:srgbClr val="1A1818"/>
                </a:solidFill>
              </a:rPr>
              <a:t> </a:t>
            </a:r>
            <a:r>
              <a:rPr lang="en-US" dirty="0"/>
              <a:t>mutation leads to acquired EGFR tyrosine kinase inhibitor resistance</a:t>
            </a:r>
          </a:p>
          <a:p>
            <a:endParaRPr lang="en-US" dirty="0"/>
          </a:p>
        </p:txBody>
      </p:sp>
      <p:pic>
        <p:nvPicPr>
          <p:cNvPr id="9"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2956" r="-2956" b="-6931"/>
          <a:stretch/>
        </p:blipFill>
        <p:spPr bwMode="auto">
          <a:xfrm>
            <a:off x="355452" y="2401958"/>
            <a:ext cx="4140113" cy="1452607"/>
          </a:xfrm>
          <a:prstGeom prst="roundRect">
            <a:avLst>
              <a:gd name="adj" fmla="val 9900"/>
            </a:avLst>
          </a:prstGeom>
          <a:noFill/>
          <a:ln w="76200" cmpd="sng">
            <a:solidFill>
              <a:schemeClr val="bg1">
                <a:lumMod val="7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5"/>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533" t="-2331" r="-1330" b="-780"/>
          <a:stretch/>
        </p:blipFill>
        <p:spPr bwMode="auto">
          <a:xfrm>
            <a:off x="4922758" y="2401958"/>
            <a:ext cx="3676952" cy="1898952"/>
          </a:xfrm>
          <a:prstGeom prst="roundRect">
            <a:avLst>
              <a:gd name="adj" fmla="val 9900"/>
            </a:avLst>
          </a:prstGeom>
          <a:solidFill>
            <a:srgbClr val="FFFFFF"/>
          </a:solidFill>
          <a:ln w="76200" cmpd="sng">
            <a:solidFill>
              <a:schemeClr val="bg1">
                <a:lumMod val="75000"/>
              </a:schemeClr>
            </a:solidFill>
            <a:miter lim="800000"/>
            <a:headEnd/>
            <a:tailEnd/>
          </a:ln>
          <a:extLst/>
        </p:spPr>
      </p:pic>
      <p:sp>
        <p:nvSpPr>
          <p:cNvPr id="8" name="TextBox 7"/>
          <p:cNvSpPr txBox="1"/>
          <p:nvPr/>
        </p:nvSpPr>
        <p:spPr>
          <a:xfrm>
            <a:off x="812981" y="6477376"/>
            <a:ext cx="7084459" cy="415412"/>
          </a:xfrm>
          <a:prstGeom prst="rect">
            <a:avLst/>
          </a:prstGeom>
          <a:noFill/>
        </p:spPr>
        <p:txBody>
          <a:bodyPr wrap="square" lIns="91350" tIns="45677" rIns="91350" bIns="45677" rtlCol="0">
            <a:spAutoFit/>
          </a:bodyPr>
          <a:lstStyle/>
          <a:p>
            <a:r>
              <a:rPr lang="en-US" sz="700" dirty="0" smtClean="0">
                <a:solidFill>
                  <a:srgbClr val="1A1818"/>
                </a:solidFill>
              </a:rPr>
              <a:t>1. Bose </a:t>
            </a:r>
            <a:r>
              <a:rPr lang="en-US" sz="700" dirty="0">
                <a:solidFill>
                  <a:srgbClr val="1A1818"/>
                </a:solidFill>
              </a:rPr>
              <a:t>P, Park H, Al-</a:t>
            </a:r>
            <a:r>
              <a:rPr lang="en-US" sz="700" dirty="0" err="1">
                <a:solidFill>
                  <a:srgbClr val="1A1818"/>
                </a:solidFill>
              </a:rPr>
              <a:t>Khafaji</a:t>
            </a:r>
            <a:r>
              <a:rPr lang="en-US" sz="700" dirty="0">
                <a:solidFill>
                  <a:srgbClr val="1A1818"/>
                </a:solidFill>
              </a:rPr>
              <a:t> J, Grant S. Strategies to circumvent the T315I gatekeeper mutation in the </a:t>
            </a:r>
            <a:r>
              <a:rPr lang="en-US" sz="700" dirty="0" err="1">
                <a:solidFill>
                  <a:srgbClr val="1A1818"/>
                </a:solidFill>
              </a:rPr>
              <a:t>Bcr-Abl</a:t>
            </a:r>
            <a:r>
              <a:rPr lang="en-US" sz="700" dirty="0">
                <a:solidFill>
                  <a:srgbClr val="1A1818"/>
                </a:solidFill>
              </a:rPr>
              <a:t> tyrosine kinase. </a:t>
            </a:r>
            <a:r>
              <a:rPr lang="en-US" sz="700" i="1" dirty="0">
                <a:solidFill>
                  <a:srgbClr val="1A1818"/>
                </a:solidFill>
              </a:rPr>
              <a:t>Leukemia research reports</a:t>
            </a:r>
            <a:r>
              <a:rPr lang="en-US" sz="700" dirty="0">
                <a:solidFill>
                  <a:srgbClr val="1A1818"/>
                </a:solidFill>
              </a:rPr>
              <a:t>, 2(1), 18-20 (2013</a:t>
            </a:r>
            <a:r>
              <a:rPr lang="en-US" sz="700" dirty="0" smtClean="0">
                <a:solidFill>
                  <a:srgbClr val="1A1818"/>
                </a:solidFill>
              </a:rPr>
              <a:t>).</a:t>
            </a:r>
          </a:p>
          <a:p>
            <a:r>
              <a:rPr lang="en-US" sz="700" dirty="0" smtClean="0">
                <a:solidFill>
                  <a:srgbClr val="1A1818"/>
                </a:solidFill>
              </a:rPr>
              <a:t>2. </a:t>
            </a:r>
            <a:r>
              <a:rPr lang="en-US" sz="700" dirty="0" err="1" smtClean="0">
                <a:solidFill>
                  <a:srgbClr val="1A1818"/>
                </a:solidFill>
              </a:rPr>
              <a:t>Nurwidya</a:t>
            </a:r>
            <a:r>
              <a:rPr lang="en-US" sz="700" dirty="0" smtClean="0">
                <a:solidFill>
                  <a:srgbClr val="1A1818"/>
                </a:solidFill>
              </a:rPr>
              <a:t> </a:t>
            </a:r>
            <a:r>
              <a:rPr lang="en-US" sz="700" dirty="0">
                <a:solidFill>
                  <a:srgbClr val="1A1818"/>
                </a:solidFill>
              </a:rPr>
              <a:t>F, Takahashi F, Murakami A</a:t>
            </a:r>
            <a:r>
              <a:rPr lang="en-US" sz="700" i="1" dirty="0">
                <a:solidFill>
                  <a:srgbClr val="1A1818"/>
                </a:solidFill>
              </a:rPr>
              <a:t> et al.</a:t>
            </a:r>
            <a:r>
              <a:rPr lang="en-US" sz="700" dirty="0">
                <a:solidFill>
                  <a:srgbClr val="1A1818"/>
                </a:solidFill>
              </a:rPr>
              <a:t> Acquired resistance of non-small cell lung cancer to epidermal growth factor receptor tyrosine kinase inhibitors. </a:t>
            </a:r>
            <a:r>
              <a:rPr lang="en-US" sz="700" i="1" dirty="0">
                <a:solidFill>
                  <a:srgbClr val="1A1818"/>
                </a:solidFill>
              </a:rPr>
              <a:t>Respiratory investigation</a:t>
            </a:r>
            <a:r>
              <a:rPr lang="en-US" sz="700" dirty="0">
                <a:solidFill>
                  <a:srgbClr val="1A1818"/>
                </a:solidFill>
              </a:rPr>
              <a:t>, 52(2), 82-91 (2014).</a:t>
            </a:r>
            <a:endParaRPr lang="en-US" sz="700" dirty="0">
              <a:solidFill>
                <a:srgbClr val="1A1818"/>
              </a:solidFill>
              <a:latin typeface="Arial" pitchFamily="34" charset="0"/>
              <a:cs typeface="Arial" pitchFamily="34" charset="0"/>
            </a:endParaRPr>
          </a:p>
        </p:txBody>
      </p:sp>
    </p:spTree>
    <p:extLst>
      <p:ext uri="{BB962C8B-B14F-4D97-AF65-F5344CB8AC3E}">
        <p14:creationId xmlns:p14="http://schemas.microsoft.com/office/powerpoint/2010/main" val="154562872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210312" y="237744"/>
            <a:ext cx="8601075" cy="908050"/>
          </a:xfrm>
        </p:spPr>
        <p:txBody>
          <a:bodyPr/>
          <a:lstStyle/>
          <a:p>
            <a:r>
              <a:rPr lang="en-US" dirty="0" smtClean="0"/>
              <a:t>Intratumoral </a:t>
            </a:r>
            <a:r>
              <a:rPr lang="en-US" dirty="0"/>
              <a:t>&amp;</a:t>
            </a:r>
            <a:r>
              <a:rPr lang="en-US" dirty="0" smtClean="0"/>
              <a:t> Intermetastatic Clonal Heterogeneity</a:t>
            </a:r>
            <a:br>
              <a:rPr lang="en-US" dirty="0" smtClean="0"/>
            </a:br>
            <a:r>
              <a:rPr lang="en-US" sz="2000" b="0" i="1" dirty="0" smtClean="0">
                <a:solidFill>
                  <a:srgbClr val="1A1818"/>
                </a:solidFill>
              </a:rPr>
              <a:t>Heterogeneity within single patient</a:t>
            </a:r>
            <a:endParaRPr lang="en-US" b="0" dirty="0">
              <a:solidFill>
                <a:srgbClr val="1A1818"/>
              </a:solidFill>
            </a:endParaRPr>
          </a:p>
        </p:txBody>
      </p:sp>
      <p:grpSp>
        <p:nvGrpSpPr>
          <p:cNvPr id="2" name="Group 1"/>
          <p:cNvGrpSpPr/>
          <p:nvPr/>
        </p:nvGrpSpPr>
        <p:grpSpPr>
          <a:xfrm>
            <a:off x="1643821" y="1222629"/>
            <a:ext cx="5856358" cy="4612320"/>
            <a:chOff x="1132766" y="1001404"/>
            <a:chExt cx="6810232" cy="5363569"/>
          </a:xfrm>
        </p:grpSpPr>
        <p:sp>
          <p:nvSpPr>
            <p:cNvPr id="7" name="Rounded Rectangle 6"/>
            <p:cNvSpPr/>
            <p:nvPr/>
          </p:nvSpPr>
          <p:spPr bwMode="auto">
            <a:xfrm>
              <a:off x="1132766" y="1001404"/>
              <a:ext cx="6810232" cy="5363569"/>
            </a:xfrm>
            <a:prstGeom prst="roundRect">
              <a:avLst>
                <a:gd name="adj" fmla="val 3295"/>
              </a:avLst>
            </a:prstGeom>
            <a:solidFill>
              <a:schemeClr val="bg1">
                <a:lumMod val="75000"/>
              </a:schemeClr>
            </a:solidFill>
            <a:ln>
              <a:solidFill>
                <a:schemeClr val="bg1">
                  <a:lumMod val="75000"/>
                </a:schemeClr>
              </a:solid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pic>
          <p:nvPicPr>
            <p:cNvPr id="13316" name="Picture 4"/>
            <p:cNvPicPr>
              <a:picLocks noChangeAspect="1" noChangeArrowheads="1"/>
            </p:cNvPicPr>
            <p:nvPr/>
          </p:nvPicPr>
          <p:blipFill rotWithShape="1">
            <a:blip r:embed="rId3" cstate="print">
              <a:alphaModFix/>
              <a:extLst>
                <a:ext uri="{BEBA8EAE-BF5A-486C-A8C5-ECC9F3942E4B}">
                  <a14:imgProps xmlns:a14="http://schemas.microsoft.com/office/drawing/2010/main">
                    <a14:imgLayer r:embed="rId4">
                      <a14:imgEffect>
                        <a14:sharpenSoften amount="78000"/>
                      </a14:imgEffect>
                      <a14:imgEffect>
                        <a14:brightnessContrast contrast="20000"/>
                      </a14:imgEffect>
                    </a14:imgLayer>
                  </a14:imgProps>
                </a:ext>
                <a:ext uri="{28A0092B-C50C-407E-A947-70E740481C1C}">
                  <a14:useLocalDpi xmlns:a14="http://schemas.microsoft.com/office/drawing/2010/main"/>
                </a:ext>
              </a:extLst>
            </a:blip>
            <a:srcRect l="-1216" t="-351" r="-1348" b="-1315"/>
            <a:stretch/>
          </p:blipFill>
          <p:spPr bwMode="auto">
            <a:xfrm>
              <a:off x="1240216" y="1135144"/>
              <a:ext cx="6595332" cy="5096089"/>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8" name="TextBox 7"/>
          <p:cNvSpPr txBox="1"/>
          <p:nvPr/>
        </p:nvSpPr>
        <p:spPr>
          <a:xfrm>
            <a:off x="812981" y="6477376"/>
            <a:ext cx="6991615" cy="321283"/>
          </a:xfrm>
          <a:prstGeom prst="rect">
            <a:avLst/>
          </a:prstGeom>
          <a:noFill/>
        </p:spPr>
        <p:txBody>
          <a:bodyPr wrap="square" lIns="91350" tIns="45677" rIns="91350" bIns="45677" rtlCol="0">
            <a:spAutoFit/>
          </a:bodyPr>
          <a:lstStyle/>
          <a:p>
            <a:pPr defTabSz="414683" hangingPunct="0">
              <a:lnSpc>
                <a:spcPct val="93000"/>
              </a:lnSpc>
              <a:buClr>
                <a:srgbClr val="000000"/>
              </a:buClr>
              <a:buSzPct val="45000"/>
              <a:tabLst>
                <a:tab pos="723900" algn="l"/>
                <a:tab pos="1447800" algn="l"/>
                <a:tab pos="2171700" algn="l"/>
                <a:tab pos="2895600" algn="l"/>
                <a:tab pos="3619500" algn="l"/>
              </a:tabLst>
            </a:pPr>
            <a:r>
              <a:rPr lang="en-US" sz="800" dirty="0" err="1">
                <a:solidFill>
                  <a:srgbClr val="1A1818"/>
                </a:solidFill>
              </a:rPr>
              <a:t>Gerlinger</a:t>
            </a:r>
            <a:r>
              <a:rPr lang="en-US" sz="800" dirty="0">
                <a:solidFill>
                  <a:srgbClr val="1A1818"/>
                </a:solidFill>
              </a:rPr>
              <a:t> M, Rowan AJ, </a:t>
            </a:r>
            <a:r>
              <a:rPr lang="en-US" sz="800" dirty="0" err="1">
                <a:solidFill>
                  <a:srgbClr val="1A1818"/>
                </a:solidFill>
              </a:rPr>
              <a:t>Horswell</a:t>
            </a:r>
            <a:r>
              <a:rPr lang="en-US" sz="800" dirty="0">
                <a:solidFill>
                  <a:srgbClr val="1A1818"/>
                </a:solidFill>
              </a:rPr>
              <a:t> S</a:t>
            </a:r>
            <a:r>
              <a:rPr lang="en-US" sz="800" i="1" dirty="0">
                <a:solidFill>
                  <a:srgbClr val="1A1818"/>
                </a:solidFill>
              </a:rPr>
              <a:t> et al.</a:t>
            </a:r>
            <a:r>
              <a:rPr lang="en-US" sz="800" dirty="0">
                <a:solidFill>
                  <a:srgbClr val="1A1818"/>
                </a:solidFill>
              </a:rPr>
              <a:t> </a:t>
            </a:r>
            <a:r>
              <a:rPr lang="en-US" sz="800" dirty="0" err="1">
                <a:solidFill>
                  <a:srgbClr val="1A1818"/>
                </a:solidFill>
              </a:rPr>
              <a:t>Intratumor</a:t>
            </a:r>
            <a:r>
              <a:rPr lang="en-US" sz="800" dirty="0">
                <a:solidFill>
                  <a:srgbClr val="1A1818"/>
                </a:solidFill>
              </a:rPr>
              <a:t> heterogeneity and branched evolution revealed by </a:t>
            </a:r>
            <a:r>
              <a:rPr lang="en-US" sz="800" dirty="0" err="1">
                <a:solidFill>
                  <a:srgbClr val="1A1818"/>
                </a:solidFill>
              </a:rPr>
              <a:t>multiregion</a:t>
            </a:r>
            <a:r>
              <a:rPr lang="en-US" sz="800" dirty="0">
                <a:solidFill>
                  <a:srgbClr val="1A1818"/>
                </a:solidFill>
              </a:rPr>
              <a:t> sequencing. </a:t>
            </a:r>
            <a:r>
              <a:rPr lang="en-US" sz="800" i="1" dirty="0">
                <a:solidFill>
                  <a:srgbClr val="1A1818"/>
                </a:solidFill>
              </a:rPr>
              <a:t>The New England </a:t>
            </a:r>
            <a:r>
              <a:rPr lang="en-US" sz="800" i="1" dirty="0" smtClean="0">
                <a:solidFill>
                  <a:srgbClr val="1A1818"/>
                </a:solidFill>
              </a:rPr>
              <a:t>Journal </a:t>
            </a:r>
            <a:r>
              <a:rPr lang="en-US" sz="800" i="1" dirty="0">
                <a:solidFill>
                  <a:srgbClr val="1A1818"/>
                </a:solidFill>
              </a:rPr>
              <a:t>of </a:t>
            </a:r>
            <a:r>
              <a:rPr lang="en-US" sz="800" i="1" dirty="0" smtClean="0">
                <a:solidFill>
                  <a:srgbClr val="1A1818"/>
                </a:solidFill>
              </a:rPr>
              <a:t>Medicine</a:t>
            </a:r>
            <a:r>
              <a:rPr lang="en-US" sz="800" dirty="0">
                <a:solidFill>
                  <a:srgbClr val="1A1818"/>
                </a:solidFill>
              </a:rPr>
              <a:t>, 366(10), 883-892 (2012</a:t>
            </a:r>
            <a:r>
              <a:rPr lang="en-US" sz="800" dirty="0" smtClean="0">
                <a:solidFill>
                  <a:srgbClr val="1A1818"/>
                </a:solidFill>
              </a:rPr>
              <a:t>).</a:t>
            </a:r>
            <a:endParaRPr lang="en-US" sz="800" dirty="0">
              <a:solidFill>
                <a:srgbClr val="1A1818"/>
              </a:solidFill>
              <a:ea typeface="msgothic" charset="0"/>
              <a:cs typeface="msgothic" charset="0"/>
            </a:endParaRPr>
          </a:p>
        </p:txBody>
      </p:sp>
    </p:spTree>
    <p:extLst>
      <p:ext uri="{BB962C8B-B14F-4D97-AF65-F5344CB8AC3E}">
        <p14:creationId xmlns:p14="http://schemas.microsoft.com/office/powerpoint/2010/main" val="663408162"/>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20586" y="1078552"/>
            <a:ext cx="8898341" cy="5296848"/>
          </a:xfrm>
          <a:prstGeom prst="roundRect">
            <a:avLst>
              <a:gd name="adj" fmla="val 3295"/>
            </a:avLst>
          </a:prstGeom>
          <a:gradFill>
            <a:gsLst>
              <a:gs pos="0">
                <a:srgbClr val="DEDEDE"/>
              </a:gs>
              <a:gs pos="100000">
                <a:schemeClr val="bg2">
                  <a:lumMod val="20000"/>
                  <a:lumOff val="8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6" name="Title 2"/>
          <p:cNvSpPr>
            <a:spLocks noGrp="1"/>
          </p:cNvSpPr>
          <p:nvPr>
            <p:ph type="title"/>
          </p:nvPr>
        </p:nvSpPr>
        <p:spPr/>
        <p:txBody>
          <a:bodyPr/>
          <a:lstStyle/>
          <a:p>
            <a:r>
              <a:rPr lang="en-US" dirty="0" smtClean="0"/>
              <a:t>Interpatient Genetic Heterogeneity</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927" y="1343661"/>
            <a:ext cx="8414473" cy="480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21527" y="639356"/>
            <a:ext cx="8604973" cy="369332"/>
          </a:xfrm>
          <a:prstGeom prst="rect">
            <a:avLst/>
          </a:prstGeom>
          <a:noFill/>
        </p:spPr>
        <p:txBody>
          <a:bodyPr wrap="square" rtlCol="0">
            <a:spAutoFit/>
          </a:bodyPr>
          <a:lstStyle/>
          <a:p>
            <a:r>
              <a:rPr lang="en-US" sz="1800" i="1" dirty="0" smtClean="0">
                <a:solidFill>
                  <a:srgbClr val="1A1818"/>
                </a:solidFill>
              </a:rPr>
              <a:t>Breast Cancer – 40 Cancer Genes Across </a:t>
            </a:r>
            <a:r>
              <a:rPr lang="en-US" sz="1800" i="1" dirty="0">
                <a:solidFill>
                  <a:srgbClr val="1A1818"/>
                </a:solidFill>
              </a:rPr>
              <a:t>100 </a:t>
            </a:r>
            <a:r>
              <a:rPr lang="en-US" sz="1800" i="1" dirty="0" smtClean="0">
                <a:solidFill>
                  <a:srgbClr val="1A1818"/>
                </a:solidFill>
              </a:rPr>
              <a:t>Tumors</a:t>
            </a:r>
            <a:endParaRPr lang="en-US" sz="1800" i="1" dirty="0">
              <a:solidFill>
                <a:srgbClr val="1A1818"/>
              </a:solidFill>
            </a:endParaRPr>
          </a:p>
        </p:txBody>
      </p:sp>
      <p:sp>
        <p:nvSpPr>
          <p:cNvPr id="10" name="TextBox 9"/>
          <p:cNvSpPr txBox="1"/>
          <p:nvPr/>
        </p:nvSpPr>
        <p:spPr>
          <a:xfrm>
            <a:off x="812981" y="6477376"/>
            <a:ext cx="6991615" cy="206765"/>
          </a:xfrm>
          <a:prstGeom prst="rect">
            <a:avLst/>
          </a:prstGeom>
          <a:noFill/>
        </p:spPr>
        <p:txBody>
          <a:bodyPr wrap="square" lIns="91350" tIns="45677" rIns="91350" bIns="45677" rtlCol="0">
            <a:spAutoFit/>
          </a:bodyPr>
          <a:lstStyle/>
          <a:p>
            <a:pPr defTabSz="414683" hangingPunct="0">
              <a:lnSpc>
                <a:spcPct val="93000"/>
              </a:lnSpc>
              <a:buClr>
                <a:srgbClr val="000000"/>
              </a:buClr>
              <a:buSzPct val="45000"/>
            </a:pPr>
            <a:r>
              <a:rPr lang="en-GB" sz="800" dirty="0">
                <a:solidFill>
                  <a:srgbClr val="1A1818"/>
                </a:solidFill>
              </a:rPr>
              <a:t>Stephens et al, Nature 2012; Shah et al. Nature 2012; Ellis et al. Nature 2012; </a:t>
            </a:r>
            <a:r>
              <a:rPr lang="en-GB" sz="800" dirty="0" err="1">
                <a:solidFill>
                  <a:srgbClr val="1A1818"/>
                </a:solidFill>
              </a:rPr>
              <a:t>Banerji</a:t>
            </a:r>
            <a:r>
              <a:rPr lang="en-GB" sz="800" dirty="0">
                <a:solidFill>
                  <a:srgbClr val="1A1818"/>
                </a:solidFill>
              </a:rPr>
              <a:t> et al. Nature 2012</a:t>
            </a:r>
          </a:p>
        </p:txBody>
      </p:sp>
    </p:spTree>
    <p:extLst>
      <p:ext uri="{BB962C8B-B14F-4D97-AF65-F5344CB8AC3E}">
        <p14:creationId xmlns:p14="http://schemas.microsoft.com/office/powerpoint/2010/main" val="49553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210310" y="1435608"/>
            <a:ext cx="8501427" cy="4882896"/>
          </a:xfrm>
        </p:spPr>
        <p:txBody>
          <a:bodyPr/>
          <a:lstStyle/>
          <a:p>
            <a:r>
              <a:rPr lang="en-US" sz="2000" dirty="0" smtClean="0"/>
              <a:t>I am an employee of Illumina, Inc. and declare stock ownership in the company.</a:t>
            </a:r>
            <a:br>
              <a:rPr lang="en-US" sz="2000" dirty="0" smtClean="0"/>
            </a:br>
            <a:endParaRPr lang="en-US" sz="2000" dirty="0" smtClean="0"/>
          </a:p>
          <a:p>
            <a:r>
              <a:rPr lang="en-US" sz="2000" dirty="0" smtClean="0"/>
              <a:t>Some of the genomic testing applications mentioned herein are not available as commercial products and/or do not have marketing authorization in all countries.</a:t>
            </a:r>
            <a:endParaRPr lang="en-US" sz="2000" dirty="0"/>
          </a:p>
        </p:txBody>
      </p:sp>
      <p:sp>
        <p:nvSpPr>
          <p:cNvPr id="4" name="Title 3"/>
          <p:cNvSpPr>
            <a:spLocks noGrp="1"/>
          </p:cNvSpPr>
          <p:nvPr>
            <p:ph type="title"/>
          </p:nvPr>
        </p:nvSpPr>
        <p:spPr/>
        <p:txBody>
          <a:bodyPr/>
          <a:lstStyle/>
          <a:p>
            <a:r>
              <a:rPr lang="en-US" smtClean="0"/>
              <a:t>Disclosures</a:t>
            </a:r>
            <a:br>
              <a:rPr lang="en-US" smtClean="0"/>
            </a:br>
            <a:r>
              <a:rPr lang="en-US" smtClean="0"/>
              <a:t/>
            </a:r>
            <a:br>
              <a:rPr lang="en-US" smtClean="0"/>
            </a:br>
            <a:endParaRPr lang="en-US" dirty="0"/>
          </a:p>
        </p:txBody>
      </p:sp>
    </p:spTree>
    <p:extLst>
      <p:ext uri="{BB962C8B-B14F-4D97-AF65-F5344CB8AC3E}">
        <p14:creationId xmlns:p14="http://schemas.microsoft.com/office/powerpoint/2010/main" val="3983821654"/>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bwMode="auto">
          <a:xfrm>
            <a:off x="2149475" y="691769"/>
            <a:ext cx="5222875" cy="5803413"/>
          </a:xfrm>
          <a:prstGeom prst="roundRect">
            <a:avLst>
              <a:gd name="adj" fmla="val 3295"/>
            </a:avLst>
          </a:prstGeom>
          <a:gradFill>
            <a:gsLst>
              <a:gs pos="0">
                <a:srgbClr val="DEDEDE"/>
              </a:gs>
              <a:gs pos="100000">
                <a:schemeClr val="bg2">
                  <a:lumMod val="20000"/>
                  <a:lumOff val="8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7" name="Title 2"/>
          <p:cNvSpPr txBox="1">
            <a:spLocks/>
          </p:cNvSpPr>
          <p:nvPr/>
        </p:nvSpPr>
        <p:spPr>
          <a:xfrm>
            <a:off x="210312" y="237744"/>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6772" algn="l" rtl="0" eaLnBrk="1" fontAlgn="base" hangingPunct="1">
              <a:spcBef>
                <a:spcPct val="0"/>
              </a:spcBef>
              <a:spcAft>
                <a:spcPct val="0"/>
              </a:spcAft>
              <a:defRPr sz="2400" b="1">
                <a:solidFill>
                  <a:schemeClr val="tx1"/>
                </a:solidFill>
                <a:latin typeface="Arial" charset="0"/>
              </a:defRPr>
            </a:lvl6pPr>
            <a:lvl7pPr marL="913548" algn="l" rtl="0" eaLnBrk="1" fontAlgn="base" hangingPunct="1">
              <a:spcBef>
                <a:spcPct val="0"/>
              </a:spcBef>
              <a:spcAft>
                <a:spcPct val="0"/>
              </a:spcAft>
              <a:defRPr sz="2400" b="1">
                <a:solidFill>
                  <a:schemeClr val="tx1"/>
                </a:solidFill>
                <a:latin typeface="Arial" charset="0"/>
              </a:defRPr>
            </a:lvl7pPr>
            <a:lvl8pPr marL="1370322" algn="l" rtl="0" eaLnBrk="1" fontAlgn="base" hangingPunct="1">
              <a:spcBef>
                <a:spcPct val="0"/>
              </a:spcBef>
              <a:spcAft>
                <a:spcPct val="0"/>
              </a:spcAft>
              <a:defRPr sz="2400" b="1">
                <a:solidFill>
                  <a:schemeClr val="tx1"/>
                </a:solidFill>
                <a:latin typeface="Arial" charset="0"/>
              </a:defRPr>
            </a:lvl8pPr>
            <a:lvl9pPr marL="1827094" algn="l" rtl="0" eaLnBrk="1" fontAlgn="base" hangingPunct="1">
              <a:spcBef>
                <a:spcPct val="0"/>
              </a:spcBef>
              <a:spcAft>
                <a:spcPct val="0"/>
              </a:spcAft>
              <a:defRPr sz="2400" b="1">
                <a:solidFill>
                  <a:schemeClr val="tx1"/>
                </a:solidFill>
                <a:latin typeface="Arial" charset="0"/>
              </a:defRPr>
            </a:lvl9pPr>
          </a:lstStyle>
          <a:p>
            <a:r>
              <a:rPr lang="en-US" kern="0" dirty="0" smtClean="0">
                <a:solidFill>
                  <a:srgbClr val="1A1818"/>
                </a:solidFill>
              </a:rPr>
              <a:t>Interpatient Epigenetic Heterogeneity</a:t>
            </a:r>
            <a:endParaRPr lang="en-US" kern="0" dirty="0">
              <a:solidFill>
                <a:srgbClr val="1A1818"/>
              </a:solidFill>
            </a:endParaRPr>
          </a:p>
        </p:txBody>
      </p:sp>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218" y="888997"/>
            <a:ext cx="4850513" cy="539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221527" y="639356"/>
            <a:ext cx="8604973" cy="369332"/>
          </a:xfrm>
          <a:prstGeom prst="rect">
            <a:avLst/>
          </a:prstGeom>
          <a:noFill/>
        </p:spPr>
        <p:txBody>
          <a:bodyPr wrap="square" rtlCol="0">
            <a:spAutoFit/>
          </a:bodyPr>
          <a:lstStyle/>
          <a:p>
            <a:r>
              <a:rPr lang="en-US" sz="1800" i="1" dirty="0" smtClean="0">
                <a:solidFill>
                  <a:srgbClr val="1A1818"/>
                </a:solidFill>
              </a:rPr>
              <a:t>Breast Cancer</a:t>
            </a:r>
            <a:endParaRPr lang="en-US" sz="1800" i="1" dirty="0">
              <a:solidFill>
                <a:srgbClr val="1A1818"/>
              </a:solidFill>
            </a:endParaRPr>
          </a:p>
        </p:txBody>
      </p:sp>
      <p:sp>
        <p:nvSpPr>
          <p:cNvPr id="11" name="TextBox 10"/>
          <p:cNvSpPr txBox="1"/>
          <p:nvPr/>
        </p:nvSpPr>
        <p:spPr>
          <a:xfrm>
            <a:off x="812981" y="6477376"/>
            <a:ext cx="6991615" cy="206765"/>
          </a:xfrm>
          <a:prstGeom prst="rect">
            <a:avLst/>
          </a:prstGeom>
          <a:noFill/>
        </p:spPr>
        <p:txBody>
          <a:bodyPr wrap="square" lIns="91350" tIns="45677" rIns="91350" bIns="45677" rtlCol="0">
            <a:spAutoFit/>
          </a:bodyPr>
          <a:lstStyle/>
          <a:p>
            <a:pPr defTabSz="414683" hangingPunct="0">
              <a:lnSpc>
                <a:spcPct val="93000"/>
              </a:lnSpc>
              <a:buClr>
                <a:srgbClr val="000000"/>
              </a:buClr>
              <a:buSzPct val="45000"/>
              <a:tabLst>
                <a:tab pos="723900" algn="l"/>
                <a:tab pos="1447800" algn="l"/>
                <a:tab pos="2171700" algn="l"/>
                <a:tab pos="2895600" algn="l"/>
                <a:tab pos="3619500" algn="l"/>
              </a:tabLst>
            </a:pPr>
            <a:r>
              <a:rPr lang="en-US" sz="800" dirty="0">
                <a:solidFill>
                  <a:srgbClr val="1A1818"/>
                </a:solidFill>
                <a:ea typeface="msgothic" charset="0"/>
                <a:cs typeface="msgothic" charset="0"/>
              </a:rPr>
              <a:t>PNAS March 15, 2011 vol. 108 no. 11 4364-4369</a:t>
            </a:r>
          </a:p>
        </p:txBody>
      </p:sp>
    </p:spTree>
    <p:extLst>
      <p:ext uri="{BB962C8B-B14F-4D97-AF65-F5344CB8AC3E}">
        <p14:creationId xmlns:p14="http://schemas.microsoft.com/office/powerpoint/2010/main" val="1821508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bwMode="auto">
          <a:xfrm>
            <a:off x="120586" y="1464562"/>
            <a:ext cx="8898341" cy="4396636"/>
          </a:xfrm>
          <a:prstGeom prst="roundRect">
            <a:avLst>
              <a:gd name="adj" fmla="val 3295"/>
            </a:avLst>
          </a:prstGeom>
          <a:gradFill>
            <a:gsLst>
              <a:gs pos="0">
                <a:srgbClr val="DEDEDE"/>
              </a:gs>
              <a:gs pos="100000">
                <a:schemeClr val="bg2">
                  <a:lumMod val="20000"/>
                  <a:lumOff val="8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6" name="Title 2"/>
          <p:cNvSpPr txBox="1">
            <a:spLocks/>
          </p:cNvSpPr>
          <p:nvPr/>
        </p:nvSpPr>
        <p:spPr>
          <a:xfrm>
            <a:off x="210312" y="237744"/>
            <a:ext cx="8601075" cy="908050"/>
          </a:xfrm>
          <a:prstGeom prst="rect">
            <a:avLst/>
          </a:prstGeom>
        </p:spPr>
        <p:txBody>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6772" algn="l" rtl="0" eaLnBrk="1" fontAlgn="base" hangingPunct="1">
              <a:spcBef>
                <a:spcPct val="0"/>
              </a:spcBef>
              <a:spcAft>
                <a:spcPct val="0"/>
              </a:spcAft>
              <a:defRPr sz="2400" b="1">
                <a:solidFill>
                  <a:schemeClr val="tx1"/>
                </a:solidFill>
                <a:latin typeface="Arial" charset="0"/>
              </a:defRPr>
            </a:lvl6pPr>
            <a:lvl7pPr marL="913548" algn="l" rtl="0" eaLnBrk="1" fontAlgn="base" hangingPunct="1">
              <a:spcBef>
                <a:spcPct val="0"/>
              </a:spcBef>
              <a:spcAft>
                <a:spcPct val="0"/>
              </a:spcAft>
              <a:defRPr sz="2400" b="1">
                <a:solidFill>
                  <a:schemeClr val="tx1"/>
                </a:solidFill>
                <a:latin typeface="Arial" charset="0"/>
              </a:defRPr>
            </a:lvl7pPr>
            <a:lvl8pPr marL="1370322" algn="l" rtl="0" eaLnBrk="1" fontAlgn="base" hangingPunct="1">
              <a:spcBef>
                <a:spcPct val="0"/>
              </a:spcBef>
              <a:spcAft>
                <a:spcPct val="0"/>
              </a:spcAft>
              <a:defRPr sz="2400" b="1">
                <a:solidFill>
                  <a:schemeClr val="tx1"/>
                </a:solidFill>
                <a:latin typeface="Arial" charset="0"/>
              </a:defRPr>
            </a:lvl8pPr>
            <a:lvl9pPr marL="1827094" algn="l" rtl="0" eaLnBrk="1" fontAlgn="base" hangingPunct="1">
              <a:spcBef>
                <a:spcPct val="0"/>
              </a:spcBef>
              <a:spcAft>
                <a:spcPct val="0"/>
              </a:spcAft>
              <a:defRPr sz="2400" b="1">
                <a:solidFill>
                  <a:schemeClr val="tx1"/>
                </a:solidFill>
                <a:latin typeface="Arial" charset="0"/>
              </a:defRPr>
            </a:lvl9pPr>
          </a:lstStyle>
          <a:p>
            <a:r>
              <a:rPr lang="en-US" kern="0" dirty="0" smtClean="0">
                <a:solidFill>
                  <a:srgbClr val="1A1818"/>
                </a:solidFill>
              </a:rPr>
              <a:t>Interpatient Transcriptomic Heterogeneity</a:t>
            </a:r>
            <a:endParaRPr lang="en-US" kern="0" dirty="0">
              <a:solidFill>
                <a:srgbClr val="1A1818"/>
              </a:solidFill>
            </a:endParaRPr>
          </a:p>
        </p:txBody>
      </p:sp>
      <p:pic>
        <p:nvPicPr>
          <p:cNvPr id="16387" name="Picture 3" descr="C:\Users\elin1\Pictures\Transcriptom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60" y="1653784"/>
            <a:ext cx="8541527" cy="40360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1527" y="639356"/>
            <a:ext cx="8604973" cy="369332"/>
          </a:xfrm>
          <a:prstGeom prst="rect">
            <a:avLst/>
          </a:prstGeom>
          <a:noFill/>
        </p:spPr>
        <p:txBody>
          <a:bodyPr wrap="square" rtlCol="0">
            <a:spAutoFit/>
          </a:bodyPr>
          <a:lstStyle/>
          <a:p>
            <a:r>
              <a:rPr lang="en-US" sz="1800" i="1" dirty="0" smtClean="0">
                <a:solidFill>
                  <a:srgbClr val="1A1818"/>
                </a:solidFill>
              </a:rPr>
              <a:t>Breast Cancer</a:t>
            </a:r>
            <a:endParaRPr lang="en-US" sz="1800" i="1" dirty="0">
              <a:solidFill>
                <a:srgbClr val="1A1818"/>
              </a:solidFill>
            </a:endParaRPr>
          </a:p>
        </p:txBody>
      </p:sp>
      <p:sp>
        <p:nvSpPr>
          <p:cNvPr id="9" name="TextBox 8"/>
          <p:cNvSpPr txBox="1"/>
          <p:nvPr/>
        </p:nvSpPr>
        <p:spPr>
          <a:xfrm>
            <a:off x="812981" y="6477376"/>
            <a:ext cx="6991615" cy="206765"/>
          </a:xfrm>
          <a:prstGeom prst="rect">
            <a:avLst/>
          </a:prstGeom>
          <a:noFill/>
        </p:spPr>
        <p:txBody>
          <a:bodyPr wrap="square" lIns="91350" tIns="45677" rIns="91350" bIns="45677" rtlCol="0">
            <a:spAutoFit/>
          </a:bodyPr>
          <a:lstStyle/>
          <a:p>
            <a:pPr defTabSz="414683" hangingPunct="0">
              <a:lnSpc>
                <a:spcPct val="93000"/>
              </a:lnSpc>
              <a:buClr>
                <a:srgbClr val="000000"/>
              </a:buClr>
              <a:buSzPct val="45000"/>
              <a:tabLst>
                <a:tab pos="723900" algn="l"/>
                <a:tab pos="1447800" algn="l"/>
                <a:tab pos="2171700" algn="l"/>
                <a:tab pos="2895600" algn="l"/>
                <a:tab pos="3619500" algn="l"/>
              </a:tabLst>
            </a:pPr>
            <a:r>
              <a:rPr lang="en-US" sz="800" dirty="0" err="1">
                <a:solidFill>
                  <a:srgbClr val="1A1818"/>
                </a:solidFill>
                <a:ea typeface="msgothic" charset="0"/>
                <a:cs typeface="msgothic" charset="0"/>
              </a:rPr>
              <a:t>Transcriptomic</a:t>
            </a:r>
            <a:r>
              <a:rPr lang="en-US" sz="800" dirty="0">
                <a:solidFill>
                  <a:srgbClr val="1A1818"/>
                </a:solidFill>
                <a:ea typeface="msgothic" charset="0"/>
                <a:cs typeface="msgothic" charset="0"/>
              </a:rPr>
              <a:t> landscape of breast cancers through mRNA sequencing. Scientific Reports 2, Article number: 264. 14 February 2012</a:t>
            </a:r>
          </a:p>
        </p:txBody>
      </p:sp>
    </p:spTree>
    <p:extLst>
      <p:ext uri="{BB962C8B-B14F-4D97-AF65-F5344CB8AC3E}">
        <p14:creationId xmlns:p14="http://schemas.microsoft.com/office/powerpoint/2010/main" val="2180644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Group 96"/>
          <p:cNvGrpSpPr/>
          <p:nvPr/>
        </p:nvGrpSpPr>
        <p:grpSpPr>
          <a:xfrm>
            <a:off x="4425384" y="869387"/>
            <a:ext cx="4630844" cy="5212042"/>
            <a:chOff x="4425384" y="869387"/>
            <a:chExt cx="4630844" cy="5212042"/>
          </a:xfrm>
        </p:grpSpPr>
        <p:sp>
          <p:nvSpPr>
            <p:cNvPr id="101" name="Rounded Rectangle 100"/>
            <p:cNvSpPr/>
            <p:nvPr/>
          </p:nvSpPr>
          <p:spPr bwMode="auto">
            <a:xfrm>
              <a:off x="4425384" y="1002159"/>
              <a:ext cx="4630844" cy="5079270"/>
            </a:xfrm>
            <a:prstGeom prst="roundRect">
              <a:avLst>
                <a:gd name="adj" fmla="val 4665"/>
              </a:avLst>
            </a:prstGeom>
            <a:noFill/>
            <a:ln w="1270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sp>
          <p:nvSpPr>
            <p:cNvPr id="22541" name="Text Box 318"/>
            <p:cNvSpPr txBox="1">
              <a:spLocks noChangeArrowheads="1"/>
            </p:cNvSpPr>
            <p:nvPr/>
          </p:nvSpPr>
          <p:spPr bwMode="auto">
            <a:xfrm>
              <a:off x="4646883" y="869387"/>
              <a:ext cx="4056476" cy="307777"/>
            </a:xfrm>
            <a:prstGeom prst="rect">
              <a:avLst/>
            </a:prstGeom>
            <a:solidFill>
              <a:schemeClr val="bg1"/>
            </a:solidFill>
            <a:ln w="9525" algn="ctr">
              <a:noFill/>
              <a:miter lim="800000"/>
              <a:headEnd/>
              <a:tailEnd/>
            </a:ln>
            <a:effectLst/>
          </p:spPr>
          <p:txBody>
            <a:bodyPr wrap="square">
              <a:spAutoFit/>
            </a:bodyPr>
            <a:lstStyle/>
            <a:p>
              <a:pPr algn="ctr" defTabSz="5014913"/>
              <a:r>
                <a:rPr lang="en-GB" sz="1400" b="1" dirty="0">
                  <a:solidFill>
                    <a:srgbClr val="3E7EBE"/>
                  </a:solidFill>
                </a:rPr>
                <a:t>B. </a:t>
              </a:r>
              <a:r>
                <a:rPr lang="en-GB" sz="1400" b="1" dirty="0" smtClean="0">
                  <a:solidFill>
                    <a:srgbClr val="3E7EBE"/>
                  </a:solidFill>
                </a:rPr>
                <a:t>NGS / Massively parallel sequencing (MPS)</a:t>
              </a:r>
              <a:endParaRPr lang="en-GB" sz="1400" b="1" dirty="0">
                <a:solidFill>
                  <a:srgbClr val="3E7EBE"/>
                </a:solidFill>
              </a:endParaRPr>
            </a:p>
          </p:txBody>
        </p:sp>
        <p:sp>
          <p:nvSpPr>
            <p:cNvPr id="22542" name="Text Box 299"/>
            <p:cNvSpPr txBox="1">
              <a:spLocks noChangeArrowheads="1"/>
            </p:cNvSpPr>
            <p:nvPr/>
          </p:nvSpPr>
          <p:spPr bwMode="auto">
            <a:xfrm>
              <a:off x="5976938" y="5293040"/>
              <a:ext cx="1484312" cy="701675"/>
            </a:xfrm>
            <a:prstGeom prst="rect">
              <a:avLst/>
            </a:prstGeom>
            <a:noFill/>
            <a:ln w="9525" algn="ctr">
              <a:noFill/>
              <a:miter lim="800000"/>
              <a:headEnd/>
              <a:tailEnd/>
            </a:ln>
            <a:effectLst/>
          </p:spPr>
          <p:txBody>
            <a:bodyPr>
              <a:spAutoFit/>
            </a:bodyPr>
            <a:lstStyle/>
            <a:p>
              <a:pPr algn="ctr" defTabSz="5014913"/>
              <a:r>
                <a:rPr lang="en-GB" sz="2000" b="1" dirty="0">
                  <a:solidFill>
                    <a:srgbClr val="1A1818"/>
                  </a:solidFill>
                </a:rPr>
                <a:t>A                              </a:t>
              </a:r>
            </a:p>
            <a:p>
              <a:pPr algn="ctr" defTabSz="5014913"/>
              <a:r>
                <a:rPr lang="en-GB" sz="2000" b="1" dirty="0">
                  <a:solidFill>
                    <a:srgbClr val="1A1818"/>
                  </a:solidFill>
                </a:rPr>
                <a:t>G</a:t>
              </a:r>
              <a:r>
                <a:rPr lang="en-GB" sz="1400" b="1" dirty="0">
                  <a:solidFill>
                    <a:srgbClr val="1A1818"/>
                  </a:solidFill>
                </a:rPr>
                <a:t>              </a:t>
              </a:r>
            </a:p>
          </p:txBody>
        </p:sp>
        <p:sp>
          <p:nvSpPr>
            <p:cNvPr id="22543" name="Line 300"/>
            <p:cNvSpPr>
              <a:spLocks noChangeShapeType="1"/>
            </p:cNvSpPr>
            <p:nvPr/>
          </p:nvSpPr>
          <p:spPr bwMode="auto">
            <a:xfrm>
              <a:off x="6718300" y="4973632"/>
              <a:ext cx="0" cy="327025"/>
            </a:xfrm>
            <a:prstGeom prst="line">
              <a:avLst/>
            </a:prstGeom>
            <a:noFill/>
            <a:ln w="57150">
              <a:solidFill>
                <a:schemeClr val="accent2"/>
              </a:solidFill>
              <a:round/>
              <a:headEnd type="triangle" w="med" len="med"/>
              <a:tailEnd type="triangle" w="med" len="med"/>
            </a:ln>
            <a:effectLst/>
          </p:spPr>
          <p:txBody>
            <a:bodyPr>
              <a:spAutoFit/>
            </a:bodyPr>
            <a:lstStyle/>
            <a:p>
              <a:endParaRPr lang="en-US">
                <a:solidFill>
                  <a:srgbClr val="1A1818"/>
                </a:solidFill>
              </a:endParaRPr>
            </a:p>
          </p:txBody>
        </p:sp>
        <p:grpSp>
          <p:nvGrpSpPr>
            <p:cNvPr id="6" name="Group 309"/>
            <p:cNvGrpSpPr>
              <a:grpSpLocks/>
            </p:cNvGrpSpPr>
            <p:nvPr/>
          </p:nvGrpSpPr>
          <p:grpSpPr bwMode="auto">
            <a:xfrm>
              <a:off x="5048581" y="1366148"/>
              <a:ext cx="3289300" cy="1092200"/>
              <a:chOff x="2915" y="871"/>
              <a:chExt cx="2386" cy="943"/>
            </a:xfrm>
            <a:effectLst>
              <a:outerShdw blurRad="50800" dist="38100" dir="2700000" algn="tl" rotWithShape="0">
                <a:prstClr val="black">
                  <a:alpha val="40000"/>
                </a:prstClr>
              </a:outerShdw>
            </a:effectLst>
          </p:grpSpPr>
          <p:sp>
            <p:nvSpPr>
              <p:cNvPr id="22557" name="Line 310"/>
              <p:cNvSpPr>
                <a:spLocks noChangeShapeType="1"/>
              </p:cNvSpPr>
              <p:nvPr/>
            </p:nvSpPr>
            <p:spPr bwMode="auto">
              <a:xfrm>
                <a:off x="4019" y="1608"/>
                <a:ext cx="1282" cy="150"/>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sp>
            <p:nvSpPr>
              <p:cNvPr id="22558" name="Line 311"/>
              <p:cNvSpPr>
                <a:spLocks noChangeShapeType="1"/>
              </p:cNvSpPr>
              <p:nvPr/>
            </p:nvSpPr>
            <p:spPr bwMode="auto">
              <a:xfrm>
                <a:off x="5298" y="1759"/>
                <a:ext cx="0" cy="55"/>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grpSp>
            <p:nvGrpSpPr>
              <p:cNvPr id="7" name="Group 312"/>
              <p:cNvGrpSpPr>
                <a:grpSpLocks/>
              </p:cNvGrpSpPr>
              <p:nvPr/>
            </p:nvGrpSpPr>
            <p:grpSpPr bwMode="auto">
              <a:xfrm>
                <a:off x="2915" y="1608"/>
                <a:ext cx="1020" cy="206"/>
                <a:chOff x="2918" y="1608"/>
                <a:chExt cx="1094" cy="206"/>
              </a:xfrm>
            </p:grpSpPr>
            <p:sp>
              <p:nvSpPr>
                <p:cNvPr id="22563" name="Line 313"/>
                <p:cNvSpPr>
                  <a:spLocks noChangeShapeType="1"/>
                </p:cNvSpPr>
                <p:nvPr/>
              </p:nvSpPr>
              <p:spPr bwMode="auto">
                <a:xfrm flipH="1">
                  <a:off x="2923" y="1608"/>
                  <a:ext cx="1089" cy="150"/>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sp>
              <p:nvSpPr>
                <p:cNvPr id="22564" name="Line 314"/>
                <p:cNvSpPr>
                  <a:spLocks noChangeShapeType="1"/>
                </p:cNvSpPr>
                <p:nvPr/>
              </p:nvSpPr>
              <p:spPr bwMode="auto">
                <a:xfrm>
                  <a:off x="2918" y="1759"/>
                  <a:ext cx="0" cy="55"/>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grpSp>
          <p:grpSp>
            <p:nvGrpSpPr>
              <p:cNvPr id="8" name="Group 315"/>
              <p:cNvGrpSpPr>
                <a:grpSpLocks/>
              </p:cNvGrpSpPr>
              <p:nvPr/>
            </p:nvGrpSpPr>
            <p:grpSpPr bwMode="auto">
              <a:xfrm>
                <a:off x="3930" y="871"/>
                <a:ext cx="89" cy="730"/>
                <a:chOff x="1556" y="1137"/>
                <a:chExt cx="84" cy="466"/>
              </a:xfrm>
            </p:grpSpPr>
            <p:sp>
              <p:nvSpPr>
                <p:cNvPr id="22561" name="Line 316"/>
                <p:cNvSpPr>
                  <a:spLocks noChangeShapeType="1"/>
                </p:cNvSpPr>
                <p:nvPr/>
              </p:nvSpPr>
              <p:spPr bwMode="auto">
                <a:xfrm>
                  <a:off x="1556" y="1137"/>
                  <a:ext cx="0" cy="466"/>
                </a:xfrm>
                <a:prstGeom prst="line">
                  <a:avLst/>
                </a:prstGeom>
                <a:noFill/>
                <a:ln w="9525">
                  <a:solidFill>
                    <a:srgbClr val="FF0000"/>
                  </a:solidFill>
                  <a:round/>
                  <a:headEnd/>
                  <a:tailEnd/>
                </a:ln>
              </p:spPr>
              <p:txBody>
                <a:bodyPr>
                  <a:spAutoFit/>
                </a:bodyPr>
                <a:lstStyle/>
                <a:p>
                  <a:endParaRPr lang="en-US">
                    <a:solidFill>
                      <a:srgbClr val="1A1818"/>
                    </a:solidFill>
                  </a:endParaRPr>
                </a:p>
              </p:txBody>
            </p:sp>
            <p:sp>
              <p:nvSpPr>
                <p:cNvPr id="22562" name="Line 317"/>
                <p:cNvSpPr>
                  <a:spLocks noChangeShapeType="1"/>
                </p:cNvSpPr>
                <p:nvPr/>
              </p:nvSpPr>
              <p:spPr bwMode="auto">
                <a:xfrm>
                  <a:off x="1640" y="1137"/>
                  <a:ext cx="0" cy="466"/>
                </a:xfrm>
                <a:prstGeom prst="line">
                  <a:avLst/>
                </a:prstGeom>
                <a:noFill/>
                <a:ln w="9525">
                  <a:solidFill>
                    <a:srgbClr val="FF0000"/>
                  </a:solidFill>
                  <a:round/>
                  <a:headEnd/>
                  <a:tailEnd/>
                </a:ln>
              </p:spPr>
              <p:txBody>
                <a:bodyPr>
                  <a:spAutoFit/>
                </a:bodyPr>
                <a:lstStyle/>
                <a:p>
                  <a:endParaRPr lang="en-US">
                    <a:solidFill>
                      <a:srgbClr val="1A1818"/>
                    </a:solidFill>
                  </a:endParaRPr>
                </a:p>
              </p:txBody>
            </p:sp>
          </p:grpSp>
        </p:grpSp>
        <p:sp>
          <p:nvSpPr>
            <p:cNvPr id="22545" name="Text Box 320"/>
            <p:cNvSpPr txBox="1">
              <a:spLocks noChangeArrowheads="1"/>
            </p:cNvSpPr>
            <p:nvPr/>
          </p:nvSpPr>
          <p:spPr bwMode="auto">
            <a:xfrm>
              <a:off x="7228050" y="2627245"/>
              <a:ext cx="1544637" cy="523220"/>
            </a:xfrm>
            <a:prstGeom prst="rect">
              <a:avLst/>
            </a:prstGeom>
            <a:noFill/>
            <a:ln w="9525" algn="ctr">
              <a:noFill/>
              <a:miter lim="800000"/>
              <a:headEnd/>
              <a:tailEnd/>
            </a:ln>
            <a:effectLst/>
          </p:spPr>
          <p:txBody>
            <a:bodyPr wrap="square">
              <a:spAutoFit/>
            </a:bodyPr>
            <a:lstStyle>
              <a:defPPr>
                <a:defRPr lang="en-US"/>
              </a:defPPr>
              <a:lvl1pPr algn="ctr" defTabSz="5014913">
                <a:spcBef>
                  <a:spcPct val="50000"/>
                </a:spcBef>
                <a:defRPr sz="1400"/>
              </a:lvl1pPr>
            </a:lstStyle>
            <a:p>
              <a:pPr>
                <a:spcBef>
                  <a:spcPts val="0"/>
                </a:spcBef>
              </a:pPr>
              <a:r>
                <a:rPr lang="en-GB" dirty="0">
                  <a:solidFill>
                    <a:srgbClr val="1A1818"/>
                  </a:solidFill>
                </a:rPr>
                <a:t>NGS </a:t>
              </a:r>
            </a:p>
            <a:p>
              <a:pPr>
                <a:spcBef>
                  <a:spcPts val="0"/>
                </a:spcBef>
              </a:pPr>
              <a:r>
                <a:rPr lang="en-GB" dirty="0">
                  <a:solidFill>
                    <a:srgbClr val="1A1818"/>
                  </a:solidFill>
                </a:rPr>
                <a:t>&gt;</a:t>
              </a:r>
              <a:r>
                <a:rPr lang="en-GB" dirty="0" smtClean="0">
                  <a:solidFill>
                    <a:srgbClr val="1A1818"/>
                  </a:solidFill>
                </a:rPr>
                <a:t>100x–1000x</a:t>
              </a:r>
              <a:endParaRPr lang="en-GB" dirty="0">
                <a:solidFill>
                  <a:srgbClr val="1A1818"/>
                </a:solidFill>
              </a:endParaRPr>
            </a:p>
          </p:txBody>
        </p:sp>
        <p:grpSp>
          <p:nvGrpSpPr>
            <p:cNvPr id="10" name="Group 61"/>
            <p:cNvGrpSpPr>
              <a:grpSpLocks/>
            </p:cNvGrpSpPr>
            <p:nvPr/>
          </p:nvGrpSpPr>
          <p:grpSpPr bwMode="auto">
            <a:xfrm>
              <a:off x="5623005" y="1344309"/>
              <a:ext cx="1781175" cy="314325"/>
              <a:chOff x="938" y="1159"/>
              <a:chExt cx="1122" cy="198"/>
            </a:xfrm>
            <a:effectLst>
              <a:outerShdw blurRad="50800" dist="38100" dir="2700000" algn="tl" rotWithShape="0">
                <a:prstClr val="black">
                  <a:alpha val="40000"/>
                </a:prstClr>
              </a:outerShdw>
            </a:effectLst>
          </p:grpSpPr>
          <p:sp>
            <p:nvSpPr>
              <p:cNvPr id="22549" name="Line 279"/>
              <p:cNvSpPr>
                <a:spLocks noChangeShapeType="1"/>
              </p:cNvSpPr>
              <p:nvPr/>
            </p:nvSpPr>
            <p:spPr bwMode="auto">
              <a:xfrm flipH="1" flipV="1">
                <a:off x="938" y="1244"/>
                <a:ext cx="1122" cy="0"/>
              </a:xfrm>
              <a:prstGeom prst="line">
                <a:avLst/>
              </a:prstGeom>
              <a:noFill/>
              <a:ln w="9525">
                <a:solidFill>
                  <a:schemeClr val="tx1"/>
                </a:solidFill>
                <a:round/>
                <a:headEnd/>
                <a:tailEnd/>
              </a:ln>
            </p:spPr>
            <p:txBody>
              <a:bodyPr>
                <a:spAutoFit/>
              </a:bodyPr>
              <a:lstStyle/>
              <a:p>
                <a:endParaRPr lang="en-US">
                  <a:solidFill>
                    <a:srgbClr val="1A1818"/>
                  </a:solidFill>
                </a:endParaRPr>
              </a:p>
            </p:txBody>
          </p:sp>
          <p:sp>
            <p:nvSpPr>
              <p:cNvPr id="22550" name="Rectangle 281"/>
              <p:cNvSpPr>
                <a:spLocks noChangeArrowheads="1"/>
              </p:cNvSpPr>
              <p:nvPr/>
            </p:nvSpPr>
            <p:spPr bwMode="auto">
              <a:xfrm>
                <a:off x="1731" y="1159"/>
                <a:ext cx="238" cy="198"/>
              </a:xfrm>
              <a:prstGeom prst="rect">
                <a:avLst/>
              </a:prstGeom>
              <a:solidFill>
                <a:schemeClr val="bg1"/>
              </a:solidFill>
              <a:ln w="9525" algn="ctr">
                <a:solidFill>
                  <a:schemeClr val="tx1"/>
                </a:solidFill>
                <a:miter lim="800000"/>
                <a:headEnd/>
                <a:tailEnd/>
              </a:ln>
            </p:spPr>
            <p:txBody>
              <a:bodyPr anchor="ctr">
                <a:spAutoFit/>
              </a:bodyPr>
              <a:lstStyle/>
              <a:p>
                <a:pPr defTabSz="5014913"/>
                <a:endParaRPr lang="en-GB" sz="1400">
                  <a:solidFill>
                    <a:srgbClr val="1A1818"/>
                  </a:solidFill>
                </a:endParaRPr>
              </a:p>
            </p:txBody>
          </p:sp>
          <p:sp>
            <p:nvSpPr>
              <p:cNvPr id="22551" name="Rectangle 281"/>
              <p:cNvSpPr>
                <a:spLocks noChangeArrowheads="1"/>
              </p:cNvSpPr>
              <p:nvPr/>
            </p:nvSpPr>
            <p:spPr bwMode="auto">
              <a:xfrm>
                <a:off x="1025" y="1159"/>
                <a:ext cx="238" cy="198"/>
              </a:xfrm>
              <a:prstGeom prst="rect">
                <a:avLst/>
              </a:prstGeom>
              <a:solidFill>
                <a:schemeClr val="bg1"/>
              </a:solidFill>
              <a:ln w="9525" algn="ctr">
                <a:solidFill>
                  <a:schemeClr val="tx1"/>
                </a:solidFill>
                <a:miter lim="800000"/>
                <a:headEnd/>
                <a:tailEnd/>
              </a:ln>
            </p:spPr>
            <p:txBody>
              <a:bodyPr anchor="ctr">
                <a:spAutoFit/>
              </a:bodyPr>
              <a:lstStyle/>
              <a:p>
                <a:pPr defTabSz="5014913"/>
                <a:endParaRPr lang="en-GB" sz="1400">
                  <a:solidFill>
                    <a:srgbClr val="1A1818"/>
                  </a:solidFill>
                </a:endParaRPr>
              </a:p>
            </p:txBody>
          </p:sp>
          <p:sp>
            <p:nvSpPr>
              <p:cNvPr id="22552" name="Rectangle 281"/>
              <p:cNvSpPr>
                <a:spLocks noChangeArrowheads="1"/>
              </p:cNvSpPr>
              <p:nvPr/>
            </p:nvSpPr>
            <p:spPr bwMode="auto">
              <a:xfrm>
                <a:off x="1380" y="1159"/>
                <a:ext cx="238" cy="198"/>
              </a:xfrm>
              <a:prstGeom prst="rect">
                <a:avLst/>
              </a:prstGeom>
              <a:solidFill>
                <a:schemeClr val="bg1"/>
              </a:solidFill>
              <a:ln w="9525" algn="ctr">
                <a:solidFill>
                  <a:schemeClr val="tx1"/>
                </a:solidFill>
                <a:miter lim="800000"/>
                <a:headEnd/>
                <a:tailEnd/>
              </a:ln>
            </p:spPr>
            <p:txBody>
              <a:bodyPr anchor="ctr">
                <a:spAutoFit/>
              </a:bodyPr>
              <a:lstStyle/>
              <a:p>
                <a:pPr defTabSz="5014913"/>
                <a:endParaRPr lang="en-GB" sz="1400">
                  <a:solidFill>
                    <a:srgbClr val="1A1818"/>
                  </a:solidFill>
                </a:endParaRPr>
              </a:p>
            </p:txBody>
          </p:sp>
        </p:grpSp>
        <p:grpSp>
          <p:nvGrpSpPr>
            <p:cNvPr id="48" name="Group 270"/>
            <p:cNvGrpSpPr>
              <a:grpSpLocks/>
            </p:cNvGrpSpPr>
            <p:nvPr/>
          </p:nvGrpSpPr>
          <p:grpSpPr bwMode="auto">
            <a:xfrm>
              <a:off x="6286832" y="1843082"/>
              <a:ext cx="450850" cy="84138"/>
              <a:chOff x="1326" y="1733"/>
              <a:chExt cx="338" cy="72"/>
            </a:xfrm>
            <a:effectLst>
              <a:outerShdw blurRad="50800" dist="38100" dir="2700000" algn="tl" rotWithShape="0">
                <a:prstClr val="black">
                  <a:alpha val="40000"/>
                </a:prstClr>
              </a:outerShdw>
            </a:effectLst>
          </p:grpSpPr>
          <p:sp>
            <p:nvSpPr>
              <p:cNvPr id="49" name="Line 271"/>
              <p:cNvSpPr>
                <a:spLocks noChangeShapeType="1"/>
              </p:cNvSpPr>
              <p:nvPr/>
            </p:nvSpPr>
            <p:spPr bwMode="auto">
              <a:xfrm flipH="1">
                <a:off x="1326" y="1805"/>
                <a:ext cx="320" cy="0"/>
              </a:xfrm>
              <a:prstGeom prst="line">
                <a:avLst/>
              </a:prstGeom>
              <a:noFill/>
              <a:ln w="38100">
                <a:solidFill>
                  <a:schemeClr val="tx1"/>
                </a:solidFill>
                <a:round/>
                <a:headEnd/>
                <a:tailEnd type="triangle" w="med" len="med"/>
              </a:ln>
            </p:spPr>
            <p:txBody>
              <a:bodyPr wrap="none">
                <a:spAutoFit/>
              </a:bodyPr>
              <a:lstStyle/>
              <a:p>
                <a:endParaRPr lang="en-US">
                  <a:solidFill>
                    <a:srgbClr val="1A1818"/>
                  </a:solidFill>
                </a:endParaRPr>
              </a:p>
            </p:txBody>
          </p:sp>
          <p:sp>
            <p:nvSpPr>
              <p:cNvPr id="50" name="Line 272"/>
              <p:cNvSpPr>
                <a:spLocks noChangeShapeType="1"/>
              </p:cNvSpPr>
              <p:nvPr/>
            </p:nvSpPr>
            <p:spPr bwMode="auto">
              <a:xfrm>
                <a:off x="1344" y="1733"/>
                <a:ext cx="320" cy="0"/>
              </a:xfrm>
              <a:prstGeom prst="line">
                <a:avLst/>
              </a:prstGeom>
              <a:noFill/>
              <a:ln w="38100">
                <a:solidFill>
                  <a:schemeClr val="tx1"/>
                </a:solidFill>
                <a:round/>
                <a:headEnd/>
                <a:tailEnd type="triangle" w="med" len="med"/>
              </a:ln>
            </p:spPr>
            <p:txBody>
              <a:bodyPr wrap="none">
                <a:spAutoFit/>
              </a:bodyPr>
              <a:lstStyle/>
              <a:p>
                <a:endParaRPr lang="en-US">
                  <a:solidFill>
                    <a:srgbClr val="1A1818"/>
                  </a:solidFill>
                </a:endParaRPr>
              </a:p>
            </p:txBody>
          </p:sp>
        </p:grpSp>
        <p:sp>
          <p:nvSpPr>
            <p:cNvPr id="51" name="Text Box 275"/>
            <p:cNvSpPr txBox="1">
              <a:spLocks noChangeArrowheads="1"/>
            </p:cNvSpPr>
            <p:nvPr/>
          </p:nvSpPr>
          <p:spPr bwMode="auto">
            <a:xfrm>
              <a:off x="5143832" y="1843082"/>
              <a:ext cx="1141412" cy="336550"/>
            </a:xfrm>
            <a:prstGeom prst="rect">
              <a:avLst/>
            </a:prstGeom>
            <a:noFill/>
            <a:ln w="9525" algn="ctr">
              <a:noFill/>
              <a:miter lim="800000"/>
              <a:headEnd/>
              <a:tailEnd/>
            </a:ln>
            <a:effectLst/>
          </p:spPr>
          <p:txBody>
            <a:bodyPr>
              <a:spAutoFit/>
            </a:bodyPr>
            <a:lstStyle/>
            <a:p>
              <a:pPr algn="r" defTabSz="5014913"/>
              <a:r>
                <a:rPr lang="en-GB" dirty="0">
                  <a:solidFill>
                    <a:srgbClr val="000000"/>
                  </a:solidFill>
                </a:rPr>
                <a:t>amplicon</a:t>
              </a:r>
            </a:p>
          </p:txBody>
        </p:sp>
        <p:grpSp>
          <p:nvGrpSpPr>
            <p:cNvPr id="11" name="Group 4"/>
            <p:cNvGrpSpPr>
              <a:grpSpLocks noChangeAspect="1"/>
            </p:cNvGrpSpPr>
            <p:nvPr/>
          </p:nvGrpSpPr>
          <p:grpSpPr bwMode="auto">
            <a:xfrm>
              <a:off x="4511675" y="2581202"/>
              <a:ext cx="4481513" cy="2289175"/>
              <a:chOff x="2740" y="1790"/>
              <a:chExt cx="2823" cy="1442"/>
            </a:xfrm>
            <a:effectLst>
              <a:outerShdw blurRad="50800" dist="38100" dir="2700000" algn="tl" rotWithShape="0">
                <a:prstClr val="black">
                  <a:alpha val="40000"/>
                </a:prstClr>
              </a:outerShdw>
            </a:effectLst>
          </p:grpSpPr>
          <p:sp>
            <p:nvSpPr>
              <p:cNvPr id="12" name="AutoShape 3"/>
              <p:cNvSpPr>
                <a:spLocks noChangeAspect="1" noChangeArrowheads="1" noTextEdit="1"/>
              </p:cNvSpPr>
              <p:nvPr/>
            </p:nvSpPr>
            <p:spPr bwMode="auto">
              <a:xfrm>
                <a:off x="2740" y="1790"/>
                <a:ext cx="2823" cy="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1A1818"/>
                  </a:solidFill>
                </a:endParaRPr>
              </a:p>
            </p:txBody>
          </p:sp>
          <p:sp>
            <p:nvSpPr>
              <p:cNvPr id="13" name="Rectangle 5"/>
              <p:cNvSpPr>
                <a:spLocks noChangeArrowheads="1"/>
              </p:cNvSpPr>
              <p:nvPr/>
            </p:nvSpPr>
            <p:spPr bwMode="auto">
              <a:xfrm>
                <a:off x="2742" y="1792"/>
                <a:ext cx="2809" cy="1428"/>
              </a:xfrm>
              <a:prstGeom prst="rect">
                <a:avLst/>
              </a:prstGeom>
              <a:noFill/>
              <a:ln w="9525" cap="rnd">
                <a:solidFill>
                  <a:srgbClr val="4D4D4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1A1818"/>
                  </a:solidFill>
                </a:endParaRPr>
              </a:p>
            </p:txBody>
          </p:sp>
          <p:sp>
            <p:nvSpPr>
              <p:cNvPr id="14" name="Rectangle 6"/>
              <p:cNvSpPr>
                <a:spLocks noChangeArrowheads="1"/>
              </p:cNvSpPr>
              <p:nvPr/>
            </p:nvSpPr>
            <p:spPr bwMode="auto">
              <a:xfrm>
                <a:off x="2804" y="1820"/>
                <a:ext cx="133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AAAACCAGAGTCTAGCACCTTCTCATCAGGAGCA</a:t>
                </a:r>
                <a:endParaRPr lang="en-US" altLang="en-US" sz="1800" smtClean="0">
                  <a:solidFill>
                    <a:srgbClr val="1A1818"/>
                  </a:solidFill>
                </a:endParaRPr>
              </a:p>
            </p:txBody>
          </p:sp>
          <p:sp>
            <p:nvSpPr>
              <p:cNvPr id="15" name="Rectangle 7"/>
              <p:cNvSpPr>
                <a:spLocks noChangeArrowheads="1"/>
              </p:cNvSpPr>
              <p:nvPr/>
            </p:nvSpPr>
            <p:spPr bwMode="auto">
              <a:xfrm>
                <a:off x="4097" y="1818"/>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CC00"/>
                    </a:solidFill>
                    <a:latin typeface="Courier New" pitchFamily="49" charset="0"/>
                  </a:rPr>
                  <a:t>G</a:t>
                </a:r>
                <a:endParaRPr lang="en-US" altLang="en-US" sz="1800" smtClean="0">
                  <a:solidFill>
                    <a:srgbClr val="1A1818"/>
                  </a:solidFill>
                </a:endParaRPr>
              </a:p>
            </p:txBody>
          </p:sp>
          <p:sp>
            <p:nvSpPr>
              <p:cNvPr id="16" name="Rectangle 8"/>
              <p:cNvSpPr>
                <a:spLocks noChangeArrowheads="1"/>
              </p:cNvSpPr>
              <p:nvPr/>
            </p:nvSpPr>
            <p:spPr bwMode="auto">
              <a:xfrm>
                <a:off x="2843" y="1881"/>
                <a:ext cx="129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AAACCAGAGTCTAGCACCTTCTCATCAGGAGCA</a:t>
                </a:r>
                <a:endParaRPr lang="en-US" altLang="en-US" sz="1800" smtClean="0">
                  <a:solidFill>
                    <a:srgbClr val="1A1818"/>
                  </a:solidFill>
                </a:endParaRPr>
              </a:p>
            </p:txBody>
          </p:sp>
          <p:sp>
            <p:nvSpPr>
              <p:cNvPr id="17" name="Rectangle 9"/>
              <p:cNvSpPr>
                <a:spLocks noChangeArrowheads="1"/>
              </p:cNvSpPr>
              <p:nvPr/>
            </p:nvSpPr>
            <p:spPr bwMode="auto">
              <a:xfrm>
                <a:off x="4097" y="1879"/>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18" name="Rectangle 10"/>
              <p:cNvSpPr>
                <a:spLocks noChangeArrowheads="1"/>
              </p:cNvSpPr>
              <p:nvPr/>
            </p:nvSpPr>
            <p:spPr bwMode="auto">
              <a:xfrm>
                <a:off x="4135" y="1881"/>
                <a:ext cx="11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9F9F9F"/>
                    </a:solidFill>
                    <a:latin typeface="Courier New" pitchFamily="49" charset="0"/>
                  </a:rPr>
                  <a:t>C </a:t>
                </a:r>
                <a:endParaRPr lang="en-US" altLang="en-US" sz="1800" smtClean="0">
                  <a:solidFill>
                    <a:srgbClr val="1A1818"/>
                  </a:solidFill>
                </a:endParaRPr>
              </a:p>
            </p:txBody>
          </p:sp>
          <p:sp>
            <p:nvSpPr>
              <p:cNvPr id="19" name="Rectangle 11"/>
              <p:cNvSpPr>
                <a:spLocks noChangeArrowheads="1"/>
              </p:cNvSpPr>
              <p:nvPr/>
            </p:nvSpPr>
            <p:spPr bwMode="auto">
              <a:xfrm>
                <a:off x="2881" y="1943"/>
                <a:ext cx="125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AACCAGAGTCTAGCACCTTCTCATCAGGAGCA</a:t>
                </a:r>
                <a:endParaRPr lang="en-US" altLang="en-US" sz="1800" smtClean="0">
                  <a:solidFill>
                    <a:srgbClr val="1A1818"/>
                  </a:solidFill>
                </a:endParaRPr>
              </a:p>
            </p:txBody>
          </p:sp>
          <p:sp>
            <p:nvSpPr>
              <p:cNvPr id="20" name="Rectangle 12"/>
              <p:cNvSpPr>
                <a:spLocks noChangeArrowheads="1"/>
              </p:cNvSpPr>
              <p:nvPr/>
            </p:nvSpPr>
            <p:spPr bwMode="auto">
              <a:xfrm>
                <a:off x="4097" y="1941"/>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21" name="Rectangle 13"/>
              <p:cNvSpPr>
                <a:spLocks noChangeArrowheads="1"/>
              </p:cNvSpPr>
              <p:nvPr/>
            </p:nvSpPr>
            <p:spPr bwMode="auto">
              <a:xfrm>
                <a:off x="4135" y="1943"/>
                <a:ext cx="11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a:t>
                </a:r>
                <a:endParaRPr lang="en-US" altLang="en-US" sz="1800" smtClean="0">
                  <a:solidFill>
                    <a:srgbClr val="1A1818"/>
                  </a:solidFill>
                </a:endParaRPr>
              </a:p>
            </p:txBody>
          </p:sp>
          <p:sp>
            <p:nvSpPr>
              <p:cNvPr id="22" name="Rectangle 14"/>
              <p:cNvSpPr>
                <a:spLocks noChangeArrowheads="1"/>
              </p:cNvSpPr>
              <p:nvPr/>
            </p:nvSpPr>
            <p:spPr bwMode="auto">
              <a:xfrm>
                <a:off x="2918" y="2006"/>
                <a:ext cx="121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ACCAGAGTCTAGCACCTTCTCATCAGCAGCA</a:t>
                </a:r>
                <a:endParaRPr lang="en-US" altLang="en-US" sz="1800" smtClean="0">
                  <a:solidFill>
                    <a:srgbClr val="1A1818"/>
                  </a:solidFill>
                </a:endParaRPr>
              </a:p>
            </p:txBody>
          </p:sp>
          <p:sp>
            <p:nvSpPr>
              <p:cNvPr id="23" name="Rectangle 15"/>
              <p:cNvSpPr>
                <a:spLocks noChangeArrowheads="1"/>
              </p:cNvSpPr>
              <p:nvPr/>
            </p:nvSpPr>
            <p:spPr bwMode="auto">
              <a:xfrm>
                <a:off x="4097" y="2004"/>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24" name="Rectangle 16"/>
              <p:cNvSpPr>
                <a:spLocks noChangeArrowheads="1"/>
              </p:cNvSpPr>
              <p:nvPr/>
            </p:nvSpPr>
            <p:spPr bwMode="auto">
              <a:xfrm>
                <a:off x="4135" y="2006"/>
                <a:ext cx="15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a:t>
                </a:r>
                <a:endParaRPr lang="en-US" altLang="en-US" sz="1800" smtClean="0">
                  <a:solidFill>
                    <a:srgbClr val="1A1818"/>
                  </a:solidFill>
                </a:endParaRPr>
              </a:p>
            </p:txBody>
          </p:sp>
          <p:sp>
            <p:nvSpPr>
              <p:cNvPr id="25" name="Rectangle 17"/>
              <p:cNvSpPr>
                <a:spLocks noChangeArrowheads="1"/>
              </p:cNvSpPr>
              <p:nvPr/>
            </p:nvSpPr>
            <p:spPr bwMode="auto">
              <a:xfrm>
                <a:off x="2918" y="2067"/>
                <a:ext cx="121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ACCAGAGTCTAGCACCTTCTCATCAGGAGCA</a:t>
                </a:r>
                <a:endParaRPr lang="en-US" altLang="en-US" sz="1800" smtClean="0">
                  <a:solidFill>
                    <a:srgbClr val="1A1818"/>
                  </a:solidFill>
                </a:endParaRPr>
              </a:p>
            </p:txBody>
          </p:sp>
          <p:sp>
            <p:nvSpPr>
              <p:cNvPr id="26" name="Rectangle 18"/>
              <p:cNvSpPr>
                <a:spLocks noChangeArrowheads="1"/>
              </p:cNvSpPr>
              <p:nvPr/>
            </p:nvSpPr>
            <p:spPr bwMode="auto">
              <a:xfrm>
                <a:off x="4097" y="2065"/>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CC00"/>
                    </a:solidFill>
                    <a:latin typeface="Courier New" pitchFamily="49" charset="0"/>
                  </a:rPr>
                  <a:t>G</a:t>
                </a:r>
                <a:endParaRPr lang="en-US" altLang="en-US" sz="1800" smtClean="0">
                  <a:solidFill>
                    <a:srgbClr val="1A1818"/>
                  </a:solidFill>
                </a:endParaRPr>
              </a:p>
            </p:txBody>
          </p:sp>
          <p:sp>
            <p:nvSpPr>
              <p:cNvPr id="27" name="Rectangle 19"/>
              <p:cNvSpPr>
                <a:spLocks noChangeArrowheads="1"/>
              </p:cNvSpPr>
              <p:nvPr/>
            </p:nvSpPr>
            <p:spPr bwMode="auto">
              <a:xfrm>
                <a:off x="4135" y="2067"/>
                <a:ext cx="15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a:t>
                </a:r>
                <a:endParaRPr lang="en-US" altLang="en-US" sz="1800" smtClean="0">
                  <a:solidFill>
                    <a:srgbClr val="1A1818"/>
                  </a:solidFill>
                </a:endParaRPr>
              </a:p>
            </p:txBody>
          </p:sp>
          <p:sp>
            <p:nvSpPr>
              <p:cNvPr id="28" name="Rectangle 20"/>
              <p:cNvSpPr>
                <a:spLocks noChangeArrowheads="1"/>
              </p:cNvSpPr>
              <p:nvPr/>
            </p:nvSpPr>
            <p:spPr bwMode="auto">
              <a:xfrm>
                <a:off x="2957" y="2130"/>
                <a:ext cx="117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CCAGAGTCTAGCACCTTCTCATCAGGAGCA</a:t>
                </a:r>
                <a:endParaRPr lang="en-US" altLang="en-US" sz="1800" smtClean="0">
                  <a:solidFill>
                    <a:srgbClr val="1A1818"/>
                  </a:solidFill>
                </a:endParaRPr>
              </a:p>
            </p:txBody>
          </p:sp>
          <p:sp>
            <p:nvSpPr>
              <p:cNvPr id="29" name="Rectangle 21"/>
              <p:cNvSpPr>
                <a:spLocks noChangeArrowheads="1"/>
              </p:cNvSpPr>
              <p:nvPr/>
            </p:nvSpPr>
            <p:spPr bwMode="auto">
              <a:xfrm>
                <a:off x="4097" y="2128"/>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30" name="Rectangle 22"/>
              <p:cNvSpPr>
                <a:spLocks noChangeArrowheads="1"/>
              </p:cNvSpPr>
              <p:nvPr/>
            </p:nvSpPr>
            <p:spPr bwMode="auto">
              <a:xfrm>
                <a:off x="4135" y="2130"/>
                <a:ext cx="26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  </a:t>
                </a:r>
                <a:endParaRPr lang="en-US" altLang="en-US" sz="1800" smtClean="0">
                  <a:solidFill>
                    <a:srgbClr val="1A1818"/>
                  </a:solidFill>
                </a:endParaRPr>
              </a:p>
            </p:txBody>
          </p:sp>
          <p:sp>
            <p:nvSpPr>
              <p:cNvPr id="31" name="Rectangle 23"/>
              <p:cNvSpPr>
                <a:spLocks noChangeArrowheads="1"/>
              </p:cNvSpPr>
              <p:nvPr/>
            </p:nvSpPr>
            <p:spPr bwMode="auto">
              <a:xfrm>
                <a:off x="3071" y="2191"/>
                <a:ext cx="106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GAGTCTAGCACCTTCTCATCAGGAGCA</a:t>
                </a:r>
                <a:endParaRPr lang="en-US" altLang="en-US" sz="1800" smtClean="0">
                  <a:solidFill>
                    <a:srgbClr val="1A1818"/>
                  </a:solidFill>
                </a:endParaRPr>
              </a:p>
            </p:txBody>
          </p:sp>
          <p:sp>
            <p:nvSpPr>
              <p:cNvPr id="32" name="Rectangle 24"/>
              <p:cNvSpPr>
                <a:spLocks noChangeArrowheads="1"/>
              </p:cNvSpPr>
              <p:nvPr/>
            </p:nvSpPr>
            <p:spPr bwMode="auto">
              <a:xfrm>
                <a:off x="4097" y="2189"/>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33" name="Rectangle 25"/>
              <p:cNvSpPr>
                <a:spLocks noChangeArrowheads="1"/>
              </p:cNvSpPr>
              <p:nvPr/>
            </p:nvSpPr>
            <p:spPr bwMode="auto">
              <a:xfrm>
                <a:off x="4135" y="2191"/>
                <a:ext cx="30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a:t>
                </a:r>
                <a:endParaRPr lang="en-US" altLang="en-US" sz="1800" smtClean="0">
                  <a:solidFill>
                    <a:srgbClr val="1A1818"/>
                  </a:solidFill>
                </a:endParaRPr>
              </a:p>
            </p:txBody>
          </p:sp>
          <p:sp>
            <p:nvSpPr>
              <p:cNvPr id="34" name="Rectangle 26"/>
              <p:cNvSpPr>
                <a:spLocks noChangeArrowheads="1"/>
              </p:cNvSpPr>
              <p:nvPr/>
            </p:nvSpPr>
            <p:spPr bwMode="auto">
              <a:xfrm>
                <a:off x="3223" y="2254"/>
                <a:ext cx="91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CTAGCACCTTCTCATCAGGAGCA</a:t>
                </a:r>
                <a:endParaRPr lang="en-US" altLang="en-US" sz="1800" smtClean="0">
                  <a:solidFill>
                    <a:srgbClr val="1A1818"/>
                  </a:solidFill>
                </a:endParaRPr>
              </a:p>
            </p:txBody>
          </p:sp>
          <p:sp>
            <p:nvSpPr>
              <p:cNvPr id="35" name="Rectangle 27"/>
              <p:cNvSpPr>
                <a:spLocks noChangeArrowheads="1"/>
              </p:cNvSpPr>
              <p:nvPr/>
            </p:nvSpPr>
            <p:spPr bwMode="auto">
              <a:xfrm>
                <a:off x="4097" y="2252"/>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CC00"/>
                    </a:solidFill>
                    <a:latin typeface="Courier New" pitchFamily="49" charset="0"/>
                  </a:rPr>
                  <a:t>G</a:t>
                </a:r>
                <a:endParaRPr lang="en-US" altLang="en-US" sz="1800" smtClean="0">
                  <a:solidFill>
                    <a:srgbClr val="1A1818"/>
                  </a:solidFill>
                </a:endParaRPr>
              </a:p>
            </p:txBody>
          </p:sp>
          <p:sp>
            <p:nvSpPr>
              <p:cNvPr id="36" name="Rectangle 28"/>
              <p:cNvSpPr>
                <a:spLocks noChangeArrowheads="1"/>
              </p:cNvSpPr>
              <p:nvPr/>
            </p:nvSpPr>
            <p:spPr bwMode="auto">
              <a:xfrm>
                <a:off x="4135" y="2254"/>
                <a:ext cx="45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a:t>
                </a:r>
                <a:endParaRPr lang="en-US" altLang="en-US" sz="1800" smtClean="0">
                  <a:solidFill>
                    <a:srgbClr val="1A1818"/>
                  </a:solidFill>
                </a:endParaRPr>
              </a:p>
            </p:txBody>
          </p:sp>
          <p:sp>
            <p:nvSpPr>
              <p:cNvPr id="37" name="Rectangle 29"/>
              <p:cNvSpPr>
                <a:spLocks noChangeArrowheads="1"/>
              </p:cNvSpPr>
              <p:nvPr/>
            </p:nvSpPr>
            <p:spPr bwMode="auto">
              <a:xfrm>
                <a:off x="3261" y="2316"/>
                <a:ext cx="875"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TAGCACCTTCTCATCAGAAGCA</a:t>
                </a:r>
                <a:endParaRPr lang="en-US" altLang="en-US" sz="1800" smtClean="0">
                  <a:solidFill>
                    <a:srgbClr val="1A1818"/>
                  </a:solidFill>
                </a:endParaRPr>
              </a:p>
            </p:txBody>
          </p:sp>
          <p:sp>
            <p:nvSpPr>
              <p:cNvPr id="38" name="Rectangle 30"/>
              <p:cNvSpPr>
                <a:spLocks noChangeArrowheads="1"/>
              </p:cNvSpPr>
              <p:nvPr/>
            </p:nvSpPr>
            <p:spPr bwMode="auto">
              <a:xfrm>
                <a:off x="4097" y="2314"/>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39" name="Rectangle 31"/>
              <p:cNvSpPr>
                <a:spLocks noChangeArrowheads="1"/>
              </p:cNvSpPr>
              <p:nvPr/>
            </p:nvSpPr>
            <p:spPr bwMode="auto">
              <a:xfrm>
                <a:off x="4135" y="2316"/>
                <a:ext cx="494"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a:t>
                </a:r>
                <a:endParaRPr lang="en-US" altLang="en-US" sz="1800" smtClean="0">
                  <a:solidFill>
                    <a:srgbClr val="1A1818"/>
                  </a:solidFill>
                </a:endParaRPr>
              </a:p>
            </p:txBody>
          </p:sp>
          <p:sp>
            <p:nvSpPr>
              <p:cNvPr id="40" name="Rectangle 32"/>
              <p:cNvSpPr>
                <a:spLocks noChangeArrowheads="1"/>
              </p:cNvSpPr>
              <p:nvPr/>
            </p:nvSpPr>
            <p:spPr bwMode="auto">
              <a:xfrm>
                <a:off x="3299" y="2377"/>
                <a:ext cx="83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AGCACCTTCTCATCAGGAGCA</a:t>
                </a:r>
                <a:endParaRPr lang="en-US" altLang="en-US" sz="1800" smtClean="0">
                  <a:solidFill>
                    <a:srgbClr val="1A1818"/>
                  </a:solidFill>
                </a:endParaRPr>
              </a:p>
            </p:txBody>
          </p:sp>
          <p:sp>
            <p:nvSpPr>
              <p:cNvPr id="41" name="Rectangle 33"/>
              <p:cNvSpPr>
                <a:spLocks noChangeArrowheads="1"/>
              </p:cNvSpPr>
              <p:nvPr/>
            </p:nvSpPr>
            <p:spPr bwMode="auto">
              <a:xfrm>
                <a:off x="4097" y="2375"/>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42" name="Rectangle 34"/>
              <p:cNvSpPr>
                <a:spLocks noChangeArrowheads="1"/>
              </p:cNvSpPr>
              <p:nvPr/>
            </p:nvSpPr>
            <p:spPr bwMode="auto">
              <a:xfrm>
                <a:off x="4135" y="2377"/>
                <a:ext cx="53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a:t>
                </a:r>
                <a:endParaRPr lang="en-US" altLang="en-US" sz="1800" smtClean="0">
                  <a:solidFill>
                    <a:srgbClr val="1A1818"/>
                  </a:solidFill>
                </a:endParaRPr>
              </a:p>
            </p:txBody>
          </p:sp>
          <p:sp>
            <p:nvSpPr>
              <p:cNvPr id="43" name="Rectangle 35"/>
              <p:cNvSpPr>
                <a:spLocks noChangeArrowheads="1"/>
              </p:cNvSpPr>
              <p:nvPr/>
            </p:nvSpPr>
            <p:spPr bwMode="auto">
              <a:xfrm>
                <a:off x="3413" y="2440"/>
                <a:ext cx="7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smtClean="0">
                    <a:solidFill>
                      <a:srgbClr val="4D4D4F"/>
                    </a:solidFill>
                    <a:latin typeface="Courier New" pitchFamily="49" charset="0"/>
                  </a:rPr>
                  <a:t>CCCTTCTCATCAGGAGCA</a:t>
                </a:r>
                <a:endParaRPr lang="en-US" altLang="en-US" sz="1800" dirty="0" smtClean="0">
                  <a:solidFill>
                    <a:srgbClr val="1A1818"/>
                  </a:solidFill>
                </a:endParaRPr>
              </a:p>
            </p:txBody>
          </p:sp>
          <p:sp>
            <p:nvSpPr>
              <p:cNvPr id="44" name="Rectangle 36"/>
              <p:cNvSpPr>
                <a:spLocks noChangeArrowheads="1"/>
              </p:cNvSpPr>
              <p:nvPr/>
            </p:nvSpPr>
            <p:spPr bwMode="auto">
              <a:xfrm>
                <a:off x="4097" y="2438"/>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CC00"/>
                    </a:solidFill>
                    <a:latin typeface="Courier New" pitchFamily="49" charset="0"/>
                  </a:rPr>
                  <a:t>G</a:t>
                </a:r>
                <a:endParaRPr lang="en-US" altLang="en-US" sz="1800" smtClean="0">
                  <a:solidFill>
                    <a:srgbClr val="1A1818"/>
                  </a:solidFill>
                </a:endParaRPr>
              </a:p>
            </p:txBody>
          </p:sp>
          <p:sp>
            <p:nvSpPr>
              <p:cNvPr id="45" name="Rectangle 37"/>
              <p:cNvSpPr>
                <a:spLocks noChangeArrowheads="1"/>
              </p:cNvSpPr>
              <p:nvPr/>
            </p:nvSpPr>
            <p:spPr bwMode="auto">
              <a:xfrm>
                <a:off x="4135" y="2440"/>
                <a:ext cx="6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dirty="0" smtClean="0">
                    <a:solidFill>
                      <a:srgbClr val="000000"/>
                    </a:solidFill>
                    <a:latin typeface="Courier New" pitchFamily="49" charset="0"/>
                  </a:rPr>
                  <a:t>CGTCTGCCTTCGCTAG</a:t>
                </a:r>
                <a:endParaRPr lang="en-US" altLang="en-US" sz="1800" dirty="0" smtClean="0">
                  <a:solidFill>
                    <a:srgbClr val="1A1818"/>
                  </a:solidFill>
                </a:endParaRPr>
              </a:p>
            </p:txBody>
          </p:sp>
          <p:sp>
            <p:nvSpPr>
              <p:cNvPr id="46" name="Rectangle 38"/>
              <p:cNvSpPr>
                <a:spLocks noChangeArrowheads="1"/>
              </p:cNvSpPr>
              <p:nvPr/>
            </p:nvSpPr>
            <p:spPr bwMode="auto">
              <a:xfrm>
                <a:off x="3413" y="2501"/>
                <a:ext cx="7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ACCTTCTCATCAGTAGCA</a:t>
                </a:r>
                <a:endParaRPr lang="en-US" altLang="en-US" sz="1800" smtClean="0">
                  <a:solidFill>
                    <a:srgbClr val="1A1818"/>
                  </a:solidFill>
                </a:endParaRPr>
              </a:p>
            </p:txBody>
          </p:sp>
          <p:sp>
            <p:nvSpPr>
              <p:cNvPr id="52" name="Rectangle 39"/>
              <p:cNvSpPr>
                <a:spLocks noChangeArrowheads="1"/>
              </p:cNvSpPr>
              <p:nvPr/>
            </p:nvSpPr>
            <p:spPr bwMode="auto">
              <a:xfrm>
                <a:off x="4097" y="2499"/>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53" name="Rectangle 40"/>
              <p:cNvSpPr>
                <a:spLocks noChangeArrowheads="1"/>
              </p:cNvSpPr>
              <p:nvPr/>
            </p:nvSpPr>
            <p:spPr bwMode="auto">
              <a:xfrm>
                <a:off x="4135" y="2501"/>
                <a:ext cx="6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a:t>
                </a:r>
                <a:endParaRPr lang="en-US" altLang="en-US" sz="1800" smtClean="0">
                  <a:solidFill>
                    <a:srgbClr val="1A1818"/>
                  </a:solidFill>
                </a:endParaRPr>
              </a:p>
            </p:txBody>
          </p:sp>
          <p:sp>
            <p:nvSpPr>
              <p:cNvPr id="54" name="Rectangle 41"/>
              <p:cNvSpPr>
                <a:spLocks noChangeArrowheads="1"/>
              </p:cNvSpPr>
              <p:nvPr/>
            </p:nvSpPr>
            <p:spPr bwMode="auto">
              <a:xfrm>
                <a:off x="3489" y="2564"/>
                <a:ext cx="646"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CTTCTCATCAGGAGCA</a:t>
                </a:r>
                <a:endParaRPr lang="en-US" altLang="en-US" sz="1800" smtClean="0">
                  <a:solidFill>
                    <a:srgbClr val="1A1818"/>
                  </a:solidFill>
                </a:endParaRPr>
              </a:p>
            </p:txBody>
          </p:sp>
          <p:sp>
            <p:nvSpPr>
              <p:cNvPr id="55" name="Rectangle 42"/>
              <p:cNvSpPr>
                <a:spLocks noChangeArrowheads="1"/>
              </p:cNvSpPr>
              <p:nvPr/>
            </p:nvSpPr>
            <p:spPr bwMode="auto">
              <a:xfrm>
                <a:off x="4097" y="2562"/>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56" name="Rectangle 43"/>
              <p:cNvSpPr>
                <a:spLocks noChangeArrowheads="1"/>
              </p:cNvSpPr>
              <p:nvPr/>
            </p:nvSpPr>
            <p:spPr bwMode="auto">
              <a:xfrm>
                <a:off x="4135" y="2564"/>
                <a:ext cx="723"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a:t>
                </a:r>
                <a:endParaRPr lang="en-US" altLang="en-US" sz="1800" smtClean="0">
                  <a:solidFill>
                    <a:srgbClr val="1A1818"/>
                  </a:solidFill>
                </a:endParaRPr>
              </a:p>
            </p:txBody>
          </p:sp>
          <p:sp>
            <p:nvSpPr>
              <p:cNvPr id="57" name="Rectangle 44"/>
              <p:cNvSpPr>
                <a:spLocks noChangeArrowheads="1"/>
              </p:cNvSpPr>
              <p:nvPr/>
            </p:nvSpPr>
            <p:spPr bwMode="auto">
              <a:xfrm>
                <a:off x="3717" y="2625"/>
                <a:ext cx="4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ATCAGGAGCA</a:t>
                </a:r>
                <a:endParaRPr lang="en-US" altLang="en-US" sz="1800" smtClean="0">
                  <a:solidFill>
                    <a:srgbClr val="1A1818"/>
                  </a:solidFill>
                </a:endParaRPr>
              </a:p>
            </p:txBody>
          </p:sp>
          <p:sp>
            <p:nvSpPr>
              <p:cNvPr id="58" name="Rectangle 45"/>
              <p:cNvSpPr>
                <a:spLocks noChangeArrowheads="1"/>
              </p:cNvSpPr>
              <p:nvPr/>
            </p:nvSpPr>
            <p:spPr bwMode="auto">
              <a:xfrm>
                <a:off x="4097" y="2623"/>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CC00"/>
                    </a:solidFill>
                    <a:latin typeface="Courier New" pitchFamily="49" charset="0"/>
                  </a:rPr>
                  <a:t>G</a:t>
                </a:r>
                <a:endParaRPr lang="en-US" altLang="en-US" sz="1800" smtClean="0">
                  <a:solidFill>
                    <a:srgbClr val="1A1818"/>
                  </a:solidFill>
                </a:endParaRPr>
              </a:p>
            </p:txBody>
          </p:sp>
          <p:sp>
            <p:nvSpPr>
              <p:cNvPr id="59" name="Rectangle 46"/>
              <p:cNvSpPr>
                <a:spLocks noChangeArrowheads="1"/>
              </p:cNvSpPr>
              <p:nvPr/>
            </p:nvSpPr>
            <p:spPr bwMode="auto">
              <a:xfrm>
                <a:off x="4135" y="2625"/>
                <a:ext cx="95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a:t>
                </a:r>
                <a:endParaRPr lang="en-US" altLang="en-US" sz="1800" smtClean="0">
                  <a:solidFill>
                    <a:srgbClr val="1A1818"/>
                  </a:solidFill>
                </a:endParaRPr>
              </a:p>
            </p:txBody>
          </p:sp>
          <p:sp>
            <p:nvSpPr>
              <p:cNvPr id="60" name="Rectangle 47"/>
              <p:cNvSpPr>
                <a:spLocks noChangeArrowheads="1"/>
              </p:cNvSpPr>
              <p:nvPr/>
            </p:nvSpPr>
            <p:spPr bwMode="auto">
              <a:xfrm>
                <a:off x="3717" y="2687"/>
                <a:ext cx="41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ATCAGGAGCA</a:t>
                </a:r>
                <a:endParaRPr lang="en-US" altLang="en-US" sz="1800" smtClean="0">
                  <a:solidFill>
                    <a:srgbClr val="1A1818"/>
                  </a:solidFill>
                </a:endParaRPr>
              </a:p>
            </p:txBody>
          </p:sp>
          <p:sp>
            <p:nvSpPr>
              <p:cNvPr id="61" name="Rectangle 48"/>
              <p:cNvSpPr>
                <a:spLocks noChangeArrowheads="1"/>
              </p:cNvSpPr>
              <p:nvPr/>
            </p:nvSpPr>
            <p:spPr bwMode="auto">
              <a:xfrm>
                <a:off x="4097" y="2685"/>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62" name="Rectangle 49"/>
              <p:cNvSpPr>
                <a:spLocks noChangeArrowheads="1"/>
              </p:cNvSpPr>
              <p:nvPr/>
            </p:nvSpPr>
            <p:spPr bwMode="auto">
              <a:xfrm>
                <a:off x="4135" y="2687"/>
                <a:ext cx="95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a:t>
                </a:r>
                <a:endParaRPr lang="en-US" altLang="en-US" sz="1800" smtClean="0">
                  <a:solidFill>
                    <a:srgbClr val="1A1818"/>
                  </a:solidFill>
                </a:endParaRPr>
              </a:p>
            </p:txBody>
          </p:sp>
          <p:sp>
            <p:nvSpPr>
              <p:cNvPr id="63" name="Rectangle 50"/>
              <p:cNvSpPr>
                <a:spLocks noChangeArrowheads="1"/>
              </p:cNvSpPr>
              <p:nvPr/>
            </p:nvSpPr>
            <p:spPr bwMode="auto">
              <a:xfrm>
                <a:off x="3755" y="2750"/>
                <a:ext cx="38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4D4D4F"/>
                    </a:solidFill>
                    <a:latin typeface="Courier New" pitchFamily="49" charset="0"/>
                  </a:rPr>
                  <a:t>TCAGGAGCA</a:t>
                </a:r>
                <a:endParaRPr lang="en-US" altLang="en-US" sz="1800" smtClean="0">
                  <a:solidFill>
                    <a:srgbClr val="1A1818"/>
                  </a:solidFill>
                </a:endParaRPr>
              </a:p>
            </p:txBody>
          </p:sp>
          <p:sp>
            <p:nvSpPr>
              <p:cNvPr id="22528" name="Rectangle 51"/>
              <p:cNvSpPr>
                <a:spLocks noChangeArrowheads="1"/>
              </p:cNvSpPr>
              <p:nvPr/>
            </p:nvSpPr>
            <p:spPr bwMode="auto">
              <a:xfrm>
                <a:off x="4097" y="2748"/>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CC00"/>
                    </a:solidFill>
                    <a:latin typeface="Courier New" pitchFamily="49" charset="0"/>
                  </a:rPr>
                  <a:t>G</a:t>
                </a:r>
                <a:endParaRPr lang="en-US" altLang="en-US" sz="1800" smtClean="0">
                  <a:solidFill>
                    <a:srgbClr val="1A1818"/>
                  </a:solidFill>
                </a:endParaRPr>
              </a:p>
            </p:txBody>
          </p:sp>
          <p:sp>
            <p:nvSpPr>
              <p:cNvPr id="22529" name="Rectangle 52"/>
              <p:cNvSpPr>
                <a:spLocks noChangeArrowheads="1"/>
              </p:cNvSpPr>
              <p:nvPr/>
            </p:nvSpPr>
            <p:spPr bwMode="auto">
              <a:xfrm>
                <a:off x="4135" y="2750"/>
                <a:ext cx="98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CGTCTGCCTTCGCTAGGCTGACATC</a:t>
                </a:r>
                <a:endParaRPr lang="en-US" altLang="en-US" sz="1800" smtClean="0">
                  <a:solidFill>
                    <a:srgbClr val="1A1818"/>
                  </a:solidFill>
                </a:endParaRPr>
              </a:p>
            </p:txBody>
          </p:sp>
          <p:sp>
            <p:nvSpPr>
              <p:cNvPr id="22535" name="Rectangle 53"/>
              <p:cNvSpPr>
                <a:spLocks noChangeArrowheads="1"/>
              </p:cNvSpPr>
              <p:nvPr/>
            </p:nvSpPr>
            <p:spPr bwMode="auto">
              <a:xfrm>
                <a:off x="3907" y="2811"/>
                <a:ext cx="22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GAGCA</a:t>
                </a:r>
                <a:endParaRPr lang="en-US" altLang="en-US" sz="1800" smtClean="0">
                  <a:solidFill>
                    <a:srgbClr val="1A1818"/>
                  </a:solidFill>
                </a:endParaRPr>
              </a:p>
            </p:txBody>
          </p:sp>
          <p:sp>
            <p:nvSpPr>
              <p:cNvPr id="22539" name="Rectangle 54"/>
              <p:cNvSpPr>
                <a:spLocks noChangeArrowheads="1"/>
              </p:cNvSpPr>
              <p:nvPr/>
            </p:nvSpPr>
            <p:spPr bwMode="auto">
              <a:xfrm>
                <a:off x="4097" y="2809"/>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22544" name="Rectangle 55"/>
              <p:cNvSpPr>
                <a:spLocks noChangeArrowheads="1"/>
              </p:cNvSpPr>
              <p:nvPr/>
            </p:nvSpPr>
            <p:spPr bwMode="auto">
              <a:xfrm>
                <a:off x="4135" y="2811"/>
                <a:ext cx="11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CGTCTGCCTTCGCTAGGCTGACATCGCGG</a:t>
                </a:r>
                <a:endParaRPr lang="en-US" altLang="en-US" sz="1800" smtClean="0">
                  <a:solidFill>
                    <a:srgbClr val="1A1818"/>
                  </a:solidFill>
                </a:endParaRPr>
              </a:p>
            </p:txBody>
          </p:sp>
          <p:sp>
            <p:nvSpPr>
              <p:cNvPr id="22546" name="Rectangle 56"/>
              <p:cNvSpPr>
                <a:spLocks noChangeArrowheads="1"/>
              </p:cNvSpPr>
              <p:nvPr/>
            </p:nvSpPr>
            <p:spPr bwMode="auto">
              <a:xfrm>
                <a:off x="3907" y="2874"/>
                <a:ext cx="22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GAGCA</a:t>
                </a:r>
                <a:endParaRPr lang="en-US" altLang="en-US" sz="1800" smtClean="0">
                  <a:solidFill>
                    <a:srgbClr val="1A1818"/>
                  </a:solidFill>
                </a:endParaRPr>
              </a:p>
            </p:txBody>
          </p:sp>
          <p:sp>
            <p:nvSpPr>
              <p:cNvPr id="22547" name="Rectangle 57"/>
              <p:cNvSpPr>
                <a:spLocks noChangeArrowheads="1"/>
              </p:cNvSpPr>
              <p:nvPr/>
            </p:nvSpPr>
            <p:spPr bwMode="auto">
              <a:xfrm>
                <a:off x="4097" y="2872"/>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22559" name="Rectangle 58"/>
              <p:cNvSpPr>
                <a:spLocks noChangeArrowheads="1"/>
              </p:cNvSpPr>
              <p:nvPr/>
            </p:nvSpPr>
            <p:spPr bwMode="auto">
              <a:xfrm>
                <a:off x="4135" y="2874"/>
                <a:ext cx="1140"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CGTCTGCCTTCGCTAGGCTGACATCGCGG</a:t>
                </a:r>
                <a:endParaRPr lang="en-US" altLang="en-US" sz="1800" smtClean="0">
                  <a:solidFill>
                    <a:srgbClr val="1A1818"/>
                  </a:solidFill>
                </a:endParaRPr>
              </a:p>
            </p:txBody>
          </p:sp>
          <p:sp>
            <p:nvSpPr>
              <p:cNvPr id="22560" name="Rectangle 59"/>
              <p:cNvSpPr>
                <a:spLocks noChangeArrowheads="1"/>
              </p:cNvSpPr>
              <p:nvPr/>
            </p:nvSpPr>
            <p:spPr bwMode="auto">
              <a:xfrm>
                <a:off x="4059" y="2935"/>
                <a:ext cx="7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A</a:t>
                </a:r>
                <a:endParaRPr lang="en-US" altLang="en-US" sz="1800" smtClean="0">
                  <a:solidFill>
                    <a:srgbClr val="1A1818"/>
                  </a:solidFill>
                </a:endParaRPr>
              </a:p>
            </p:txBody>
          </p:sp>
          <p:sp>
            <p:nvSpPr>
              <p:cNvPr id="22565" name="Rectangle 60"/>
              <p:cNvSpPr>
                <a:spLocks noChangeArrowheads="1"/>
              </p:cNvSpPr>
              <p:nvPr/>
            </p:nvSpPr>
            <p:spPr bwMode="auto">
              <a:xfrm>
                <a:off x="4097" y="2933"/>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22566" name="Rectangle 61"/>
              <p:cNvSpPr>
                <a:spLocks noChangeArrowheads="1"/>
              </p:cNvSpPr>
              <p:nvPr/>
            </p:nvSpPr>
            <p:spPr bwMode="auto">
              <a:xfrm>
                <a:off x="4135" y="2935"/>
                <a:ext cx="129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CGTCTGCCTTCGCTAGGCTGACATCGCGGGACC</a:t>
                </a:r>
                <a:endParaRPr lang="en-US" altLang="en-US" sz="1800" smtClean="0">
                  <a:solidFill>
                    <a:srgbClr val="1A1818"/>
                  </a:solidFill>
                </a:endParaRPr>
              </a:p>
            </p:txBody>
          </p:sp>
          <p:sp>
            <p:nvSpPr>
              <p:cNvPr id="22575" name="Rectangle 62"/>
              <p:cNvSpPr>
                <a:spLocks noChangeArrowheads="1"/>
              </p:cNvSpPr>
              <p:nvPr/>
            </p:nvSpPr>
            <p:spPr bwMode="auto">
              <a:xfrm>
                <a:off x="4059" y="2998"/>
                <a:ext cx="77"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A</a:t>
                </a:r>
                <a:endParaRPr lang="en-US" altLang="en-US" sz="1800" smtClean="0">
                  <a:solidFill>
                    <a:srgbClr val="1A1818"/>
                  </a:solidFill>
                </a:endParaRPr>
              </a:p>
            </p:txBody>
          </p:sp>
          <p:sp>
            <p:nvSpPr>
              <p:cNvPr id="22576" name="Rectangle 63"/>
              <p:cNvSpPr>
                <a:spLocks noChangeArrowheads="1"/>
              </p:cNvSpPr>
              <p:nvPr/>
            </p:nvSpPr>
            <p:spPr bwMode="auto">
              <a:xfrm>
                <a:off x="4097" y="2996"/>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FF0000"/>
                    </a:solidFill>
                    <a:latin typeface="Courier New" pitchFamily="49" charset="0"/>
                  </a:rPr>
                  <a:t>A</a:t>
                </a:r>
                <a:endParaRPr lang="en-US" altLang="en-US" sz="1800" smtClean="0">
                  <a:solidFill>
                    <a:srgbClr val="1A1818"/>
                  </a:solidFill>
                </a:endParaRPr>
              </a:p>
            </p:txBody>
          </p:sp>
          <p:sp>
            <p:nvSpPr>
              <p:cNvPr id="22577" name="Rectangle 64"/>
              <p:cNvSpPr>
                <a:spLocks noChangeArrowheads="1"/>
              </p:cNvSpPr>
              <p:nvPr/>
            </p:nvSpPr>
            <p:spPr bwMode="auto">
              <a:xfrm>
                <a:off x="4135" y="2998"/>
                <a:ext cx="129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CGTCTGCCTTCGCTAGGCTGACATCGCGGGACC</a:t>
                </a:r>
                <a:endParaRPr lang="en-US" altLang="en-US" sz="1800" smtClean="0">
                  <a:solidFill>
                    <a:srgbClr val="1A1818"/>
                  </a:solidFill>
                </a:endParaRPr>
              </a:p>
            </p:txBody>
          </p:sp>
          <p:sp>
            <p:nvSpPr>
              <p:cNvPr id="22578" name="Rectangle 65"/>
              <p:cNvSpPr>
                <a:spLocks noChangeArrowheads="1"/>
              </p:cNvSpPr>
              <p:nvPr/>
            </p:nvSpPr>
            <p:spPr bwMode="auto">
              <a:xfrm>
                <a:off x="2804" y="3121"/>
                <a:ext cx="1331"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AAAACCAGAGTCTAGCACCTTCTCATCAGGAGCA</a:t>
                </a:r>
                <a:endParaRPr lang="en-US" altLang="en-US" sz="1800" smtClean="0">
                  <a:solidFill>
                    <a:srgbClr val="1A1818"/>
                  </a:solidFill>
                </a:endParaRPr>
              </a:p>
            </p:txBody>
          </p:sp>
          <p:sp>
            <p:nvSpPr>
              <p:cNvPr id="22579" name="Rectangle 66"/>
              <p:cNvSpPr>
                <a:spLocks noChangeArrowheads="1"/>
              </p:cNvSpPr>
              <p:nvPr/>
            </p:nvSpPr>
            <p:spPr bwMode="auto">
              <a:xfrm>
                <a:off x="4097" y="3119"/>
                <a:ext cx="77"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b="1" smtClean="0">
                    <a:solidFill>
                      <a:srgbClr val="000000"/>
                    </a:solidFill>
                    <a:latin typeface="Courier New" pitchFamily="49" charset="0"/>
                  </a:rPr>
                  <a:t>G</a:t>
                </a:r>
                <a:endParaRPr lang="en-US" altLang="en-US" sz="1800" smtClean="0">
                  <a:solidFill>
                    <a:srgbClr val="1A1818"/>
                  </a:solidFill>
                </a:endParaRPr>
              </a:p>
            </p:txBody>
          </p:sp>
          <p:sp>
            <p:nvSpPr>
              <p:cNvPr id="22580" name="Rectangle 67"/>
              <p:cNvSpPr>
                <a:spLocks noChangeArrowheads="1"/>
              </p:cNvSpPr>
              <p:nvPr/>
            </p:nvSpPr>
            <p:spPr bwMode="auto">
              <a:xfrm>
                <a:off x="4135" y="3121"/>
                <a:ext cx="1292"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itchFamily="34" charset="0"/>
                    <a:cs typeface="Arial" pitchFamily="34" charset="0"/>
                  </a:defRPr>
                </a:lvl1pPr>
                <a:lvl2pPr>
                  <a:defRPr>
                    <a:solidFill>
                      <a:schemeClr val="tx1"/>
                    </a:solidFill>
                    <a:latin typeface="Arial" pitchFamily="34" charset="0"/>
                    <a:cs typeface="Arial" pitchFamily="34" charset="0"/>
                  </a:defRPr>
                </a:lvl2pPr>
                <a:lvl3pPr>
                  <a:defRPr>
                    <a:solidFill>
                      <a:schemeClr val="tx1"/>
                    </a:solidFill>
                    <a:latin typeface="Arial" pitchFamily="34" charset="0"/>
                    <a:cs typeface="Arial" pitchFamily="34" charset="0"/>
                  </a:defRPr>
                </a:lvl3pPr>
                <a:lvl4pPr>
                  <a:defRPr>
                    <a:solidFill>
                      <a:schemeClr val="tx1"/>
                    </a:solidFill>
                    <a:latin typeface="Arial" pitchFamily="34" charset="0"/>
                    <a:cs typeface="Arial" pitchFamily="34" charset="0"/>
                  </a:defRPr>
                </a:lvl4pPr>
                <a:lvl5pPr>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r>
                  <a:rPr lang="en-US" altLang="en-US" sz="800" smtClean="0">
                    <a:solidFill>
                      <a:srgbClr val="000000"/>
                    </a:solidFill>
                    <a:latin typeface="Courier New" pitchFamily="49" charset="0"/>
                  </a:rPr>
                  <a:t>CGTCTGCCTTCGCTAGGCTGACATCGCGGGACC</a:t>
                </a:r>
                <a:endParaRPr lang="en-US" altLang="en-US" sz="1800" smtClean="0">
                  <a:solidFill>
                    <a:srgbClr val="1A1818"/>
                  </a:solidFill>
                </a:endParaRPr>
              </a:p>
            </p:txBody>
          </p:sp>
        </p:grpSp>
      </p:grpSp>
      <p:grpSp>
        <p:nvGrpSpPr>
          <p:cNvPr id="99" name="Group 98"/>
          <p:cNvGrpSpPr/>
          <p:nvPr/>
        </p:nvGrpSpPr>
        <p:grpSpPr>
          <a:xfrm>
            <a:off x="3383813" y="1388110"/>
            <a:ext cx="1076600" cy="4506828"/>
            <a:chOff x="3383813" y="1388110"/>
            <a:chExt cx="1076600" cy="4506828"/>
          </a:xfrm>
        </p:grpSpPr>
        <p:sp>
          <p:nvSpPr>
            <p:cNvPr id="22531" name="Text Box 273"/>
            <p:cNvSpPr txBox="1">
              <a:spLocks noChangeArrowheads="1"/>
            </p:cNvSpPr>
            <p:nvPr/>
          </p:nvSpPr>
          <p:spPr bwMode="auto">
            <a:xfrm>
              <a:off x="3467294" y="5617939"/>
              <a:ext cx="909637" cy="276999"/>
            </a:xfrm>
            <a:prstGeom prst="rect">
              <a:avLst/>
            </a:prstGeom>
            <a:noFill/>
            <a:ln w="9525" algn="ctr">
              <a:noFill/>
              <a:miter lim="800000"/>
              <a:headEnd/>
              <a:tailEnd/>
            </a:ln>
            <a:effectLst/>
          </p:spPr>
          <p:txBody>
            <a:bodyPr>
              <a:spAutoFit/>
            </a:bodyPr>
            <a:lstStyle/>
            <a:p>
              <a:pPr algn="ctr" defTabSz="5014913"/>
              <a:r>
                <a:rPr lang="en-GB" sz="1200" b="1" dirty="0" smtClean="0">
                  <a:solidFill>
                    <a:srgbClr val="FFFFFF">
                      <a:lumMod val="50000"/>
                    </a:srgbClr>
                  </a:solidFill>
                </a:rPr>
                <a:t>VARIANT</a:t>
              </a:r>
              <a:endParaRPr lang="en-GB" sz="1200" b="1" dirty="0">
                <a:solidFill>
                  <a:srgbClr val="FFFFFF">
                    <a:lumMod val="50000"/>
                  </a:srgbClr>
                </a:solidFill>
              </a:endParaRPr>
            </a:p>
          </p:txBody>
        </p:sp>
        <p:sp>
          <p:nvSpPr>
            <p:cNvPr id="22532" name="Text Box 274"/>
            <p:cNvSpPr txBox="1">
              <a:spLocks noChangeArrowheads="1"/>
            </p:cNvSpPr>
            <p:nvPr/>
          </p:nvSpPr>
          <p:spPr bwMode="auto">
            <a:xfrm>
              <a:off x="3558575" y="1388110"/>
              <a:ext cx="727075" cy="276999"/>
            </a:xfrm>
            <a:prstGeom prst="rect">
              <a:avLst/>
            </a:prstGeom>
            <a:noFill/>
            <a:ln w="9525" algn="ctr">
              <a:noFill/>
              <a:miter lim="800000"/>
              <a:headEnd/>
              <a:tailEnd/>
            </a:ln>
            <a:effectLst/>
          </p:spPr>
          <p:txBody>
            <a:bodyPr>
              <a:spAutoFit/>
            </a:bodyPr>
            <a:lstStyle/>
            <a:p>
              <a:pPr algn="ctr" defTabSz="5014913"/>
              <a:r>
                <a:rPr lang="en-GB" sz="1200" b="1" dirty="0" smtClean="0">
                  <a:solidFill>
                    <a:srgbClr val="FFFFFF">
                      <a:lumMod val="50000"/>
                    </a:srgbClr>
                  </a:solidFill>
                </a:rPr>
                <a:t>GENE</a:t>
              </a:r>
              <a:endParaRPr lang="en-GB" sz="1200" b="1" dirty="0">
                <a:solidFill>
                  <a:srgbClr val="FFFFFF">
                    <a:lumMod val="50000"/>
                  </a:srgbClr>
                </a:solidFill>
              </a:endParaRPr>
            </a:p>
          </p:txBody>
        </p:sp>
        <p:sp>
          <p:nvSpPr>
            <p:cNvPr id="22533" name="Text Box 276"/>
            <p:cNvSpPr txBox="1">
              <a:spLocks noChangeArrowheads="1"/>
            </p:cNvSpPr>
            <p:nvPr/>
          </p:nvSpPr>
          <p:spPr bwMode="auto">
            <a:xfrm>
              <a:off x="3383813" y="3605636"/>
              <a:ext cx="1076600" cy="276999"/>
            </a:xfrm>
            <a:prstGeom prst="rect">
              <a:avLst/>
            </a:prstGeom>
            <a:noFill/>
            <a:ln w="9525" algn="ctr">
              <a:noFill/>
              <a:miter lim="800000"/>
              <a:headEnd/>
              <a:tailEnd/>
            </a:ln>
            <a:effectLst/>
          </p:spPr>
          <p:txBody>
            <a:bodyPr wrap="square">
              <a:spAutoFit/>
            </a:bodyPr>
            <a:lstStyle/>
            <a:p>
              <a:pPr algn="ctr" defTabSz="5014913"/>
              <a:r>
                <a:rPr lang="en-GB" sz="1200" b="1" dirty="0" smtClean="0">
                  <a:solidFill>
                    <a:srgbClr val="7F7F7F"/>
                  </a:solidFill>
                </a:rPr>
                <a:t>SEQUENCE</a:t>
              </a:r>
              <a:endParaRPr lang="en-GB" sz="1200" b="1" dirty="0">
                <a:solidFill>
                  <a:srgbClr val="7F7F7F"/>
                </a:solidFill>
              </a:endParaRPr>
            </a:p>
          </p:txBody>
        </p:sp>
        <p:sp>
          <p:nvSpPr>
            <p:cNvPr id="22581" name="Rectangle 22580"/>
            <p:cNvSpPr/>
            <p:nvPr/>
          </p:nvSpPr>
          <p:spPr bwMode="auto">
            <a:xfrm rot="10800000">
              <a:off x="3804552" y="1724659"/>
              <a:ext cx="235120" cy="1829680"/>
            </a:xfrm>
            <a:prstGeom prst="rect">
              <a:avLst/>
            </a:prstGeom>
            <a:solidFill>
              <a:schemeClr val="bg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FFFFFF">
                    <a:lumMod val="50000"/>
                  </a:srgbClr>
                </a:solidFill>
              </a:endParaRPr>
            </a:p>
          </p:txBody>
        </p:sp>
        <p:sp>
          <p:nvSpPr>
            <p:cNvPr id="119" name="Isosceles Triangle 118"/>
            <p:cNvSpPr/>
            <p:nvPr/>
          </p:nvSpPr>
          <p:spPr bwMode="auto">
            <a:xfrm rot="10800000">
              <a:off x="3804553" y="3924532"/>
              <a:ext cx="235120" cy="1638662"/>
            </a:xfrm>
            <a:prstGeom prst="triangle">
              <a:avLst/>
            </a:prstGeom>
            <a:solidFill>
              <a:schemeClr val="bg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FFFFFF">
                    <a:lumMod val="50000"/>
                  </a:srgbClr>
                </a:solidFill>
              </a:endParaRPr>
            </a:p>
          </p:txBody>
        </p:sp>
      </p:grpSp>
      <p:grpSp>
        <p:nvGrpSpPr>
          <p:cNvPr id="98" name="Group 97"/>
          <p:cNvGrpSpPr/>
          <p:nvPr/>
        </p:nvGrpSpPr>
        <p:grpSpPr>
          <a:xfrm>
            <a:off x="54590" y="833038"/>
            <a:ext cx="3350120" cy="5270288"/>
            <a:chOff x="54590" y="833038"/>
            <a:chExt cx="3350120" cy="5270288"/>
          </a:xfrm>
        </p:grpSpPr>
        <p:sp>
          <p:nvSpPr>
            <p:cNvPr id="22537" name="Text Box 285"/>
            <p:cNvSpPr txBox="1">
              <a:spLocks noChangeArrowheads="1"/>
            </p:cNvSpPr>
            <p:nvPr/>
          </p:nvSpPr>
          <p:spPr bwMode="auto">
            <a:xfrm>
              <a:off x="2132940" y="5293040"/>
              <a:ext cx="499134" cy="701675"/>
            </a:xfrm>
            <a:prstGeom prst="rect">
              <a:avLst/>
            </a:prstGeom>
            <a:noFill/>
            <a:ln w="9525" algn="ctr">
              <a:noFill/>
              <a:miter lim="800000"/>
              <a:headEnd/>
              <a:tailEnd/>
            </a:ln>
            <a:effectLst/>
          </p:spPr>
          <p:txBody>
            <a:bodyPr wrap="square">
              <a:spAutoFit/>
            </a:bodyPr>
            <a:lstStyle/>
            <a:p>
              <a:pPr algn="ctr" defTabSz="5014913"/>
              <a:r>
                <a:rPr lang="en-GB" sz="2000" b="1" dirty="0">
                  <a:solidFill>
                    <a:srgbClr val="1A1818"/>
                  </a:solidFill>
                </a:rPr>
                <a:t>A                         </a:t>
              </a:r>
            </a:p>
            <a:p>
              <a:pPr algn="ctr" defTabSz="5014913"/>
              <a:r>
                <a:rPr lang="en-GB" sz="2000" b="1" dirty="0">
                  <a:solidFill>
                    <a:srgbClr val="1A1818"/>
                  </a:solidFill>
                </a:rPr>
                <a:t>G</a:t>
              </a:r>
              <a:r>
                <a:rPr lang="en-GB" sz="1400" b="1" dirty="0">
                  <a:solidFill>
                    <a:srgbClr val="1A1818"/>
                  </a:solidFill>
                </a:rPr>
                <a:t>        </a:t>
              </a:r>
            </a:p>
          </p:txBody>
        </p:sp>
        <p:sp>
          <p:nvSpPr>
            <p:cNvPr id="126" name="Rounded Rectangle 125"/>
            <p:cNvSpPr/>
            <p:nvPr/>
          </p:nvSpPr>
          <p:spPr bwMode="auto">
            <a:xfrm>
              <a:off x="87580" y="1001227"/>
              <a:ext cx="3317130" cy="5102099"/>
            </a:xfrm>
            <a:prstGeom prst="roundRect">
              <a:avLst>
                <a:gd name="adj" fmla="val 4665"/>
              </a:avLst>
            </a:prstGeom>
            <a:noFill/>
            <a:ln w="1270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pic>
          <p:nvPicPr>
            <p:cNvPr id="22534" name="Picture 269" descr="image001"/>
            <p:cNvPicPr>
              <a:picLocks noChangeAspect="1" noChangeArrowheads="1"/>
            </p:cNvPicPr>
            <p:nvPr/>
          </p:nvPicPr>
          <p:blipFill>
            <a:blip r:embed="rId3" cstate="print">
              <a:lum contrast="18000"/>
              <a:extLst>
                <a:ext uri="{28A0092B-C50C-407E-A947-70E740481C1C}">
                  <a14:useLocalDpi xmlns:a14="http://schemas.microsoft.com/office/drawing/2010/main"/>
                </a:ext>
              </a:extLst>
            </a:blip>
            <a:srcRect/>
            <a:stretch>
              <a:fillRect/>
            </a:stretch>
          </p:blipFill>
          <p:spPr bwMode="auto">
            <a:xfrm>
              <a:off x="1399844" y="2847067"/>
              <a:ext cx="1874838" cy="16652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22536" name="Text Box 275"/>
            <p:cNvSpPr txBox="1">
              <a:spLocks noChangeArrowheads="1"/>
            </p:cNvSpPr>
            <p:nvPr/>
          </p:nvSpPr>
          <p:spPr bwMode="auto">
            <a:xfrm>
              <a:off x="944232" y="1843082"/>
              <a:ext cx="1141412" cy="336550"/>
            </a:xfrm>
            <a:prstGeom prst="rect">
              <a:avLst/>
            </a:prstGeom>
            <a:noFill/>
            <a:ln w="9525" algn="ctr">
              <a:noFill/>
              <a:miter lim="800000"/>
              <a:headEnd/>
              <a:tailEnd/>
            </a:ln>
            <a:effectLst/>
          </p:spPr>
          <p:txBody>
            <a:bodyPr>
              <a:spAutoFit/>
            </a:bodyPr>
            <a:lstStyle/>
            <a:p>
              <a:pPr algn="r" defTabSz="5014913"/>
              <a:r>
                <a:rPr lang="en-GB" dirty="0">
                  <a:solidFill>
                    <a:srgbClr val="000000"/>
                  </a:solidFill>
                </a:rPr>
                <a:t>amplicon</a:t>
              </a:r>
            </a:p>
          </p:txBody>
        </p:sp>
        <p:sp>
          <p:nvSpPr>
            <p:cNvPr id="22538" name="Line 286"/>
            <p:cNvSpPr>
              <a:spLocks noChangeShapeType="1"/>
            </p:cNvSpPr>
            <p:nvPr/>
          </p:nvSpPr>
          <p:spPr bwMode="auto">
            <a:xfrm>
              <a:off x="2369807" y="4973632"/>
              <a:ext cx="0" cy="327025"/>
            </a:xfrm>
            <a:prstGeom prst="line">
              <a:avLst/>
            </a:prstGeom>
            <a:noFill/>
            <a:ln w="57150">
              <a:solidFill>
                <a:schemeClr val="accent2"/>
              </a:solidFill>
              <a:round/>
              <a:headEnd type="triangle" w="med" len="med"/>
              <a:tailEnd type="triangle" w="med" len="med"/>
            </a:ln>
            <a:effectLst/>
          </p:spPr>
          <p:txBody>
            <a:bodyPr>
              <a:spAutoFit/>
            </a:bodyPr>
            <a:lstStyle/>
            <a:p>
              <a:endParaRPr lang="en-US">
                <a:solidFill>
                  <a:srgbClr val="1A1818"/>
                </a:solidFill>
              </a:endParaRPr>
            </a:p>
          </p:txBody>
        </p:sp>
        <p:grpSp>
          <p:nvGrpSpPr>
            <p:cNvPr id="3" name="Group 287"/>
            <p:cNvGrpSpPr>
              <a:grpSpLocks/>
            </p:cNvGrpSpPr>
            <p:nvPr/>
          </p:nvGrpSpPr>
          <p:grpSpPr bwMode="auto">
            <a:xfrm>
              <a:off x="1379207" y="1678667"/>
              <a:ext cx="1912937" cy="1063625"/>
              <a:chOff x="934" y="873"/>
              <a:chExt cx="1344" cy="918"/>
            </a:xfrm>
            <a:effectLst>
              <a:outerShdw blurRad="50800" dist="38100" dir="2700000" algn="tl" rotWithShape="0">
                <a:prstClr val="black">
                  <a:alpha val="40000"/>
                </a:prstClr>
              </a:outerShdw>
            </a:effectLst>
          </p:grpSpPr>
          <p:grpSp>
            <p:nvGrpSpPr>
              <p:cNvPr id="4" name="Group 288"/>
              <p:cNvGrpSpPr>
                <a:grpSpLocks/>
              </p:cNvGrpSpPr>
              <p:nvPr/>
            </p:nvGrpSpPr>
            <p:grpSpPr bwMode="auto">
              <a:xfrm>
                <a:off x="934" y="1603"/>
                <a:ext cx="1344" cy="188"/>
                <a:chOff x="934" y="1603"/>
                <a:chExt cx="1344" cy="364"/>
              </a:xfrm>
            </p:grpSpPr>
            <p:sp>
              <p:nvSpPr>
                <p:cNvPr id="22569" name="Line 289"/>
                <p:cNvSpPr>
                  <a:spLocks noChangeShapeType="1"/>
                </p:cNvSpPr>
                <p:nvPr/>
              </p:nvSpPr>
              <p:spPr bwMode="auto">
                <a:xfrm flipH="1">
                  <a:off x="937" y="1603"/>
                  <a:ext cx="613" cy="265"/>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sp>
              <p:nvSpPr>
                <p:cNvPr id="22570" name="Line 290"/>
                <p:cNvSpPr>
                  <a:spLocks noChangeShapeType="1"/>
                </p:cNvSpPr>
                <p:nvPr/>
              </p:nvSpPr>
              <p:spPr bwMode="auto">
                <a:xfrm>
                  <a:off x="1641" y="1603"/>
                  <a:ext cx="631" cy="265"/>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sp>
              <p:nvSpPr>
                <p:cNvPr id="22571" name="Line 291"/>
                <p:cNvSpPr>
                  <a:spLocks noChangeShapeType="1"/>
                </p:cNvSpPr>
                <p:nvPr/>
              </p:nvSpPr>
              <p:spPr bwMode="auto">
                <a:xfrm>
                  <a:off x="2278" y="1870"/>
                  <a:ext cx="0" cy="97"/>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sp>
              <p:nvSpPr>
                <p:cNvPr id="22572" name="Line 292"/>
                <p:cNvSpPr>
                  <a:spLocks noChangeShapeType="1"/>
                </p:cNvSpPr>
                <p:nvPr/>
              </p:nvSpPr>
              <p:spPr bwMode="auto">
                <a:xfrm>
                  <a:off x="934" y="1870"/>
                  <a:ext cx="0" cy="97"/>
                </a:xfrm>
                <a:prstGeom prst="line">
                  <a:avLst/>
                </a:prstGeom>
                <a:noFill/>
                <a:ln w="9525">
                  <a:solidFill>
                    <a:srgbClr val="FF0000"/>
                  </a:solidFill>
                  <a:round/>
                  <a:headEnd/>
                  <a:tailEnd/>
                </a:ln>
              </p:spPr>
              <p:txBody>
                <a:bodyPr wrap="none">
                  <a:spAutoFit/>
                </a:bodyPr>
                <a:lstStyle/>
                <a:p>
                  <a:endParaRPr lang="en-US">
                    <a:solidFill>
                      <a:srgbClr val="1A1818"/>
                    </a:solidFill>
                  </a:endParaRPr>
                </a:p>
              </p:txBody>
            </p:sp>
          </p:grpSp>
          <p:grpSp>
            <p:nvGrpSpPr>
              <p:cNvPr id="5" name="Group 293"/>
              <p:cNvGrpSpPr>
                <a:grpSpLocks/>
              </p:cNvGrpSpPr>
              <p:nvPr/>
            </p:nvGrpSpPr>
            <p:grpSpPr bwMode="auto">
              <a:xfrm>
                <a:off x="1556" y="873"/>
                <a:ext cx="84" cy="730"/>
                <a:chOff x="1556" y="1137"/>
                <a:chExt cx="84" cy="466"/>
              </a:xfrm>
            </p:grpSpPr>
            <p:sp>
              <p:nvSpPr>
                <p:cNvPr id="22567" name="Line 294"/>
                <p:cNvSpPr>
                  <a:spLocks noChangeShapeType="1"/>
                </p:cNvSpPr>
                <p:nvPr/>
              </p:nvSpPr>
              <p:spPr bwMode="auto">
                <a:xfrm>
                  <a:off x="1556" y="1137"/>
                  <a:ext cx="0" cy="466"/>
                </a:xfrm>
                <a:prstGeom prst="line">
                  <a:avLst/>
                </a:prstGeom>
                <a:noFill/>
                <a:ln w="9525">
                  <a:solidFill>
                    <a:srgbClr val="FF0000"/>
                  </a:solidFill>
                  <a:round/>
                  <a:headEnd/>
                  <a:tailEnd/>
                </a:ln>
              </p:spPr>
              <p:txBody>
                <a:bodyPr>
                  <a:spAutoFit/>
                </a:bodyPr>
                <a:lstStyle/>
                <a:p>
                  <a:endParaRPr lang="en-US">
                    <a:solidFill>
                      <a:srgbClr val="1A1818"/>
                    </a:solidFill>
                  </a:endParaRPr>
                </a:p>
              </p:txBody>
            </p:sp>
            <p:sp>
              <p:nvSpPr>
                <p:cNvPr id="22568" name="Line 295"/>
                <p:cNvSpPr>
                  <a:spLocks noChangeShapeType="1"/>
                </p:cNvSpPr>
                <p:nvPr/>
              </p:nvSpPr>
              <p:spPr bwMode="auto">
                <a:xfrm>
                  <a:off x="1640" y="1137"/>
                  <a:ext cx="0" cy="466"/>
                </a:xfrm>
                <a:prstGeom prst="line">
                  <a:avLst/>
                </a:prstGeom>
                <a:noFill/>
                <a:ln w="9525">
                  <a:solidFill>
                    <a:srgbClr val="FF0000"/>
                  </a:solidFill>
                  <a:round/>
                  <a:headEnd/>
                  <a:tailEnd/>
                </a:ln>
              </p:spPr>
              <p:txBody>
                <a:bodyPr>
                  <a:spAutoFit/>
                </a:bodyPr>
                <a:lstStyle/>
                <a:p>
                  <a:endParaRPr lang="en-US">
                    <a:solidFill>
                      <a:srgbClr val="1A1818"/>
                    </a:solidFill>
                  </a:endParaRPr>
                </a:p>
              </p:txBody>
            </p:sp>
          </p:grpSp>
        </p:grpSp>
        <p:sp>
          <p:nvSpPr>
            <p:cNvPr id="22540" name="Text Box 296"/>
            <p:cNvSpPr txBox="1">
              <a:spLocks noChangeArrowheads="1"/>
            </p:cNvSpPr>
            <p:nvPr/>
          </p:nvSpPr>
          <p:spPr bwMode="auto">
            <a:xfrm>
              <a:off x="274891" y="833038"/>
              <a:ext cx="2219966" cy="307777"/>
            </a:xfrm>
            <a:prstGeom prst="rect">
              <a:avLst/>
            </a:prstGeom>
            <a:solidFill>
              <a:schemeClr val="bg1"/>
            </a:solidFill>
            <a:ln w="9525" algn="ctr">
              <a:noFill/>
              <a:miter lim="800000"/>
              <a:headEnd/>
              <a:tailEnd/>
            </a:ln>
            <a:effectLst/>
          </p:spPr>
          <p:txBody>
            <a:bodyPr wrap="none">
              <a:spAutoFit/>
            </a:bodyPr>
            <a:lstStyle/>
            <a:p>
              <a:pPr algn="ctr" defTabSz="5014913"/>
              <a:r>
                <a:rPr lang="en-GB" sz="1400" b="1" dirty="0">
                  <a:solidFill>
                    <a:srgbClr val="3E7EBE"/>
                  </a:solidFill>
                </a:rPr>
                <a:t>A. Capillary sequencing</a:t>
              </a:r>
            </a:p>
          </p:txBody>
        </p:sp>
        <p:grpSp>
          <p:nvGrpSpPr>
            <p:cNvPr id="9" name="Group 60"/>
            <p:cNvGrpSpPr>
              <a:grpSpLocks/>
            </p:cNvGrpSpPr>
            <p:nvPr/>
          </p:nvGrpSpPr>
          <p:grpSpPr bwMode="auto">
            <a:xfrm>
              <a:off x="1432632" y="1358597"/>
              <a:ext cx="1781175" cy="314325"/>
              <a:chOff x="924" y="1168"/>
              <a:chExt cx="1122" cy="198"/>
            </a:xfrm>
            <a:effectLst>
              <a:outerShdw blurRad="50800" dist="38100" dir="2700000" algn="tl" rotWithShape="0">
                <a:prstClr val="black">
                  <a:alpha val="40000"/>
                </a:prstClr>
              </a:outerShdw>
            </a:effectLst>
          </p:grpSpPr>
          <p:sp>
            <p:nvSpPr>
              <p:cNvPr id="22553" name="Line 279"/>
              <p:cNvSpPr>
                <a:spLocks noChangeShapeType="1"/>
              </p:cNvSpPr>
              <p:nvPr/>
            </p:nvSpPr>
            <p:spPr bwMode="auto">
              <a:xfrm flipH="1" flipV="1">
                <a:off x="924" y="1247"/>
                <a:ext cx="1122" cy="0"/>
              </a:xfrm>
              <a:prstGeom prst="line">
                <a:avLst/>
              </a:prstGeom>
              <a:noFill/>
              <a:ln w="9525">
                <a:solidFill>
                  <a:schemeClr val="tx1"/>
                </a:solidFill>
                <a:round/>
                <a:headEnd/>
                <a:tailEnd/>
              </a:ln>
            </p:spPr>
            <p:txBody>
              <a:bodyPr>
                <a:spAutoFit/>
              </a:bodyPr>
              <a:lstStyle/>
              <a:p>
                <a:endParaRPr lang="en-US">
                  <a:solidFill>
                    <a:srgbClr val="1A1818"/>
                  </a:solidFill>
                </a:endParaRPr>
              </a:p>
            </p:txBody>
          </p:sp>
          <p:sp>
            <p:nvSpPr>
              <p:cNvPr id="22554" name="Rectangle 281"/>
              <p:cNvSpPr>
                <a:spLocks noChangeArrowheads="1"/>
              </p:cNvSpPr>
              <p:nvPr/>
            </p:nvSpPr>
            <p:spPr bwMode="auto">
              <a:xfrm>
                <a:off x="1717" y="1168"/>
                <a:ext cx="238" cy="198"/>
              </a:xfrm>
              <a:prstGeom prst="rect">
                <a:avLst/>
              </a:prstGeom>
              <a:solidFill>
                <a:schemeClr val="bg1"/>
              </a:solidFill>
              <a:ln w="9525" algn="ctr">
                <a:solidFill>
                  <a:schemeClr val="tx1"/>
                </a:solidFill>
                <a:miter lim="800000"/>
                <a:headEnd/>
                <a:tailEnd/>
              </a:ln>
            </p:spPr>
            <p:txBody>
              <a:bodyPr anchor="ctr">
                <a:spAutoFit/>
              </a:bodyPr>
              <a:lstStyle/>
              <a:p>
                <a:pPr defTabSz="5014913"/>
                <a:endParaRPr lang="en-GB" sz="1400">
                  <a:solidFill>
                    <a:srgbClr val="1A1818"/>
                  </a:solidFill>
                </a:endParaRPr>
              </a:p>
            </p:txBody>
          </p:sp>
          <p:sp>
            <p:nvSpPr>
              <p:cNvPr id="22555" name="Rectangle 281"/>
              <p:cNvSpPr>
                <a:spLocks noChangeArrowheads="1"/>
              </p:cNvSpPr>
              <p:nvPr/>
            </p:nvSpPr>
            <p:spPr bwMode="auto">
              <a:xfrm>
                <a:off x="1011" y="1168"/>
                <a:ext cx="238" cy="198"/>
              </a:xfrm>
              <a:prstGeom prst="rect">
                <a:avLst/>
              </a:prstGeom>
              <a:solidFill>
                <a:schemeClr val="bg1"/>
              </a:solidFill>
              <a:ln w="9525" algn="ctr">
                <a:solidFill>
                  <a:schemeClr val="tx1"/>
                </a:solidFill>
                <a:miter lim="800000"/>
                <a:headEnd/>
                <a:tailEnd/>
              </a:ln>
            </p:spPr>
            <p:txBody>
              <a:bodyPr anchor="ctr">
                <a:spAutoFit/>
              </a:bodyPr>
              <a:lstStyle/>
              <a:p>
                <a:pPr defTabSz="5014913"/>
                <a:endParaRPr lang="en-GB" sz="1400">
                  <a:solidFill>
                    <a:srgbClr val="1A1818"/>
                  </a:solidFill>
                </a:endParaRPr>
              </a:p>
            </p:txBody>
          </p:sp>
          <p:sp>
            <p:nvSpPr>
              <p:cNvPr id="22556" name="Rectangle 281"/>
              <p:cNvSpPr>
                <a:spLocks noChangeArrowheads="1"/>
              </p:cNvSpPr>
              <p:nvPr/>
            </p:nvSpPr>
            <p:spPr bwMode="auto">
              <a:xfrm>
                <a:off x="1366" y="1168"/>
                <a:ext cx="238" cy="198"/>
              </a:xfrm>
              <a:prstGeom prst="rect">
                <a:avLst/>
              </a:prstGeom>
              <a:solidFill>
                <a:schemeClr val="bg1"/>
              </a:solidFill>
              <a:ln w="9525" algn="ctr">
                <a:solidFill>
                  <a:schemeClr val="tx1"/>
                </a:solidFill>
                <a:miter lim="800000"/>
                <a:headEnd/>
                <a:tailEnd/>
              </a:ln>
            </p:spPr>
            <p:txBody>
              <a:bodyPr anchor="ctr">
                <a:spAutoFit/>
              </a:bodyPr>
              <a:lstStyle/>
              <a:p>
                <a:pPr defTabSz="5014913"/>
                <a:endParaRPr lang="en-GB" sz="1400">
                  <a:solidFill>
                    <a:srgbClr val="1A1818"/>
                  </a:solidFill>
                </a:endParaRPr>
              </a:p>
            </p:txBody>
          </p:sp>
        </p:grpSp>
        <p:sp>
          <p:nvSpPr>
            <p:cNvPr id="117" name="Text Box 320"/>
            <p:cNvSpPr txBox="1">
              <a:spLocks noChangeArrowheads="1"/>
            </p:cNvSpPr>
            <p:nvPr/>
          </p:nvSpPr>
          <p:spPr bwMode="auto">
            <a:xfrm>
              <a:off x="54590" y="2731548"/>
              <a:ext cx="1236327" cy="523220"/>
            </a:xfrm>
            <a:prstGeom prst="rect">
              <a:avLst/>
            </a:prstGeom>
            <a:noFill/>
            <a:ln w="9525" algn="ctr">
              <a:noFill/>
              <a:miter lim="800000"/>
              <a:headEnd/>
              <a:tailEnd/>
            </a:ln>
            <a:effectLst/>
          </p:spPr>
          <p:txBody>
            <a:bodyPr wrap="square">
              <a:spAutoFit/>
            </a:bodyPr>
            <a:lstStyle/>
            <a:p>
              <a:pPr algn="ctr" defTabSz="5014913">
                <a:spcBef>
                  <a:spcPct val="50000"/>
                </a:spcBef>
              </a:pPr>
              <a:r>
                <a:rPr lang="en-GB" sz="1400" dirty="0" smtClean="0">
                  <a:solidFill>
                    <a:srgbClr val="1A1818"/>
                  </a:solidFill>
                </a:rPr>
                <a:t>Bi-directional 2x</a:t>
              </a:r>
              <a:endParaRPr lang="en-GB" sz="1400" dirty="0">
                <a:solidFill>
                  <a:srgbClr val="1A1818"/>
                </a:solidFill>
              </a:endParaRPr>
            </a:p>
          </p:txBody>
        </p:sp>
        <p:grpSp>
          <p:nvGrpSpPr>
            <p:cNvPr id="2" name="Group 270"/>
            <p:cNvGrpSpPr>
              <a:grpSpLocks/>
            </p:cNvGrpSpPr>
            <p:nvPr/>
          </p:nvGrpSpPr>
          <p:grpSpPr bwMode="auto">
            <a:xfrm>
              <a:off x="2087232" y="1843082"/>
              <a:ext cx="450850" cy="84138"/>
              <a:chOff x="1326" y="1733"/>
              <a:chExt cx="338" cy="72"/>
            </a:xfrm>
            <a:effectLst>
              <a:outerShdw blurRad="50800" dist="38100" dir="2700000" algn="tl" rotWithShape="0">
                <a:prstClr val="black">
                  <a:alpha val="40000"/>
                </a:prstClr>
              </a:outerShdw>
            </a:effectLst>
          </p:grpSpPr>
          <p:sp>
            <p:nvSpPr>
              <p:cNvPr id="22573" name="Line 271"/>
              <p:cNvSpPr>
                <a:spLocks noChangeShapeType="1"/>
              </p:cNvSpPr>
              <p:nvPr/>
            </p:nvSpPr>
            <p:spPr bwMode="auto">
              <a:xfrm flipH="1">
                <a:off x="1326" y="1805"/>
                <a:ext cx="320" cy="0"/>
              </a:xfrm>
              <a:prstGeom prst="line">
                <a:avLst/>
              </a:prstGeom>
              <a:noFill/>
              <a:ln w="38100">
                <a:solidFill>
                  <a:schemeClr val="tx1"/>
                </a:solidFill>
                <a:round/>
                <a:headEnd/>
                <a:tailEnd type="triangle" w="med" len="med"/>
              </a:ln>
            </p:spPr>
            <p:txBody>
              <a:bodyPr wrap="none">
                <a:spAutoFit/>
              </a:bodyPr>
              <a:lstStyle/>
              <a:p>
                <a:endParaRPr lang="en-US">
                  <a:solidFill>
                    <a:srgbClr val="1A1818"/>
                  </a:solidFill>
                </a:endParaRPr>
              </a:p>
            </p:txBody>
          </p:sp>
          <p:sp>
            <p:nvSpPr>
              <p:cNvPr id="22574" name="Line 272"/>
              <p:cNvSpPr>
                <a:spLocks noChangeShapeType="1"/>
              </p:cNvSpPr>
              <p:nvPr/>
            </p:nvSpPr>
            <p:spPr bwMode="auto">
              <a:xfrm>
                <a:off x="1344" y="1733"/>
                <a:ext cx="320" cy="0"/>
              </a:xfrm>
              <a:prstGeom prst="line">
                <a:avLst/>
              </a:prstGeom>
              <a:noFill/>
              <a:ln w="38100">
                <a:solidFill>
                  <a:schemeClr val="tx1"/>
                </a:solidFill>
                <a:round/>
                <a:headEnd/>
                <a:tailEnd type="triangle" w="med" len="med"/>
              </a:ln>
            </p:spPr>
            <p:txBody>
              <a:bodyPr wrap="none">
                <a:spAutoFit/>
              </a:bodyPr>
              <a:lstStyle/>
              <a:p>
                <a:endParaRPr lang="en-US">
                  <a:solidFill>
                    <a:srgbClr val="1A1818"/>
                  </a:solidFill>
                </a:endParaRPr>
              </a:p>
            </p:txBody>
          </p:sp>
        </p:grpSp>
      </p:grpSp>
      <p:sp>
        <p:nvSpPr>
          <p:cNvPr id="96" name="Title 95"/>
          <p:cNvSpPr>
            <a:spLocks noGrp="1"/>
          </p:cNvSpPr>
          <p:nvPr>
            <p:ph type="title"/>
          </p:nvPr>
        </p:nvSpPr>
        <p:spPr/>
        <p:txBody>
          <a:bodyPr/>
          <a:lstStyle/>
          <a:p>
            <a:r>
              <a:rPr lang="en-US" dirty="0">
                <a:solidFill>
                  <a:srgbClr val="1A1818"/>
                </a:solidFill>
              </a:rPr>
              <a:t>NGS vs. </a:t>
            </a:r>
            <a:r>
              <a:rPr lang="en-US" dirty="0" smtClean="0">
                <a:solidFill>
                  <a:srgbClr val="1A1818"/>
                </a:solidFill>
              </a:rPr>
              <a:t>Sanger</a:t>
            </a:r>
            <a:endParaRPr lang="en-US" dirty="0"/>
          </a:p>
        </p:txBody>
      </p:sp>
    </p:spTree>
    <p:extLst>
      <p:ext uri="{BB962C8B-B14F-4D97-AF65-F5344CB8AC3E}">
        <p14:creationId xmlns:p14="http://schemas.microsoft.com/office/powerpoint/2010/main" val="11260407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ipe(up)">
                                      <p:cBhvr>
                                        <p:cTn id="7" dur="10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500"/>
                                        <p:tgtEl>
                                          <p:spTgt spid="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Clinical Laboratory Analysis</a:t>
            </a:r>
            <a:r>
              <a:rPr lang="en-US" dirty="0"/>
              <a:t/>
            </a:r>
            <a:br>
              <a:rPr lang="en-US" dirty="0"/>
            </a:br>
            <a:r>
              <a:rPr lang="en-US" sz="2000" b="0" i="1" dirty="0" smtClean="0"/>
              <a:t>Sanger vs NGS cost of sequencing per run</a:t>
            </a:r>
            <a:endParaRPr lang="en-US" sz="2000" dirty="0"/>
          </a:p>
        </p:txBody>
      </p:sp>
      <p:graphicFrame>
        <p:nvGraphicFramePr>
          <p:cNvPr id="5" name="Chart 4"/>
          <p:cNvGraphicFramePr>
            <a:graphicFrameLocks/>
          </p:cNvGraphicFramePr>
          <p:nvPr>
            <p:extLst>
              <p:ext uri="{D42A27DB-BD31-4B8C-83A1-F6EECF244321}">
                <p14:modId xmlns:p14="http://schemas.microsoft.com/office/powerpoint/2010/main" val="2705759051"/>
              </p:ext>
            </p:extLst>
          </p:nvPr>
        </p:nvGraphicFramePr>
        <p:xfrm>
          <a:off x="1371414" y="1152059"/>
          <a:ext cx="6560807" cy="494700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596904" y="6013312"/>
            <a:ext cx="3877985" cy="369332"/>
          </a:xfrm>
          <a:prstGeom prst="rect">
            <a:avLst/>
          </a:prstGeom>
          <a:noFill/>
          <a:effectLst/>
        </p:spPr>
        <p:txBody>
          <a:bodyPr wrap="none" rtlCol="0">
            <a:spAutoFit/>
          </a:bodyPr>
          <a:lstStyle/>
          <a:p>
            <a:r>
              <a:rPr lang="en-US" sz="1800" b="1" dirty="0" smtClean="0"/>
              <a:t>Number of Base Pairs Sequenced</a:t>
            </a:r>
            <a:endParaRPr lang="en-US" sz="1800" b="1" dirty="0"/>
          </a:p>
        </p:txBody>
      </p:sp>
      <p:grpSp>
        <p:nvGrpSpPr>
          <p:cNvPr id="16" name="Group 15"/>
          <p:cNvGrpSpPr/>
          <p:nvPr/>
        </p:nvGrpSpPr>
        <p:grpSpPr>
          <a:xfrm>
            <a:off x="3686786" y="4445412"/>
            <a:ext cx="3083139" cy="757857"/>
            <a:chOff x="3567044" y="4561524"/>
            <a:chExt cx="3083139" cy="757857"/>
          </a:xfrm>
          <a:effectLst/>
        </p:grpSpPr>
        <p:sp>
          <p:nvSpPr>
            <p:cNvPr id="11" name="TextBox 10"/>
            <p:cNvSpPr txBox="1"/>
            <p:nvPr/>
          </p:nvSpPr>
          <p:spPr>
            <a:xfrm>
              <a:off x="3728853" y="4734606"/>
              <a:ext cx="2921330" cy="584775"/>
            </a:xfrm>
            <a:prstGeom prst="rect">
              <a:avLst/>
            </a:prstGeom>
            <a:noFill/>
            <a:effectLst/>
          </p:spPr>
          <p:txBody>
            <a:bodyPr wrap="square" rtlCol="0">
              <a:spAutoFit/>
            </a:bodyPr>
            <a:lstStyle/>
            <a:p>
              <a:pPr algn="ctr" fontAlgn="auto">
                <a:spcBef>
                  <a:spcPts val="0"/>
                </a:spcBef>
                <a:spcAft>
                  <a:spcPts val="0"/>
                </a:spcAft>
              </a:pPr>
              <a:r>
                <a:rPr lang="en-US" b="1" i="1" dirty="0" smtClean="0">
                  <a:solidFill>
                    <a:srgbClr val="009900"/>
                  </a:solidFill>
                  <a:latin typeface="Arial"/>
                  <a:cs typeface="Arial"/>
                </a:rPr>
                <a:t>NGS is more </a:t>
              </a:r>
              <a:r>
                <a:rPr lang="en-US" b="1" i="1" u="sng" dirty="0" smtClean="0">
                  <a:solidFill>
                    <a:srgbClr val="009900"/>
                  </a:solidFill>
                  <a:latin typeface="Arial"/>
                  <a:cs typeface="Arial"/>
                </a:rPr>
                <a:t>cost-effective</a:t>
              </a:r>
              <a:endParaRPr lang="en-US" b="1" i="1" dirty="0" smtClean="0">
                <a:solidFill>
                  <a:srgbClr val="009900"/>
                </a:solidFill>
                <a:latin typeface="Arial"/>
                <a:cs typeface="Arial"/>
              </a:endParaRPr>
            </a:p>
            <a:p>
              <a:pPr algn="ctr" fontAlgn="auto">
                <a:spcBef>
                  <a:spcPts val="0"/>
                </a:spcBef>
                <a:spcAft>
                  <a:spcPts val="0"/>
                </a:spcAft>
              </a:pPr>
              <a:r>
                <a:rPr lang="en-US" b="1" i="1" dirty="0" smtClean="0">
                  <a:solidFill>
                    <a:srgbClr val="009900"/>
                  </a:solidFill>
                  <a:latin typeface="Arial"/>
                  <a:cs typeface="Arial"/>
                </a:rPr>
                <a:t>compared to Sanger per run</a:t>
              </a:r>
            </a:p>
          </p:txBody>
        </p:sp>
        <p:cxnSp>
          <p:nvCxnSpPr>
            <p:cNvPr id="12" name="Straight Arrow Connector 11"/>
            <p:cNvCxnSpPr/>
            <p:nvPr/>
          </p:nvCxnSpPr>
          <p:spPr>
            <a:xfrm>
              <a:off x="3567044" y="4561524"/>
              <a:ext cx="3083139" cy="0"/>
            </a:xfrm>
            <a:prstGeom prst="straightConnector1">
              <a:avLst/>
            </a:prstGeom>
            <a:ln>
              <a:solidFill>
                <a:srgbClr val="009900"/>
              </a:solidFill>
              <a:prstDash val="dash"/>
              <a:tailEnd type="arrow"/>
            </a:ln>
            <a:effectLst/>
          </p:spPr>
          <p:style>
            <a:lnRef idx="3">
              <a:schemeClr val="dk1"/>
            </a:lnRef>
            <a:fillRef idx="0">
              <a:schemeClr val="dk1"/>
            </a:fillRef>
            <a:effectRef idx="2">
              <a:schemeClr val="dk1"/>
            </a:effectRef>
            <a:fontRef idx="minor">
              <a:schemeClr val="tx1"/>
            </a:fontRef>
          </p:style>
        </p:cxnSp>
      </p:grpSp>
      <p:sp>
        <p:nvSpPr>
          <p:cNvPr id="13" name="TextBox 12"/>
          <p:cNvSpPr txBox="1"/>
          <p:nvPr/>
        </p:nvSpPr>
        <p:spPr>
          <a:xfrm>
            <a:off x="6880090" y="4004849"/>
            <a:ext cx="684803" cy="369332"/>
          </a:xfrm>
          <a:prstGeom prst="rect">
            <a:avLst/>
          </a:prstGeom>
          <a:noFill/>
          <a:effectLst/>
        </p:spPr>
        <p:txBody>
          <a:bodyPr wrap="none" rtlCol="0">
            <a:spAutoFit/>
          </a:bodyPr>
          <a:lstStyle/>
          <a:p>
            <a:r>
              <a:rPr lang="en-US" sz="1800" b="1" dirty="0" smtClean="0">
                <a:solidFill>
                  <a:schemeClr val="accent6">
                    <a:lumMod val="50000"/>
                  </a:schemeClr>
                </a:solidFill>
              </a:rPr>
              <a:t>NGS</a:t>
            </a:r>
            <a:endParaRPr lang="en-US" sz="1800" b="1" dirty="0">
              <a:solidFill>
                <a:schemeClr val="accent6">
                  <a:lumMod val="50000"/>
                </a:schemeClr>
              </a:solidFill>
            </a:endParaRPr>
          </a:p>
        </p:txBody>
      </p:sp>
      <p:sp>
        <p:nvSpPr>
          <p:cNvPr id="15" name="TextBox 14"/>
          <p:cNvSpPr txBox="1"/>
          <p:nvPr/>
        </p:nvSpPr>
        <p:spPr>
          <a:xfrm>
            <a:off x="6878982" y="1442671"/>
            <a:ext cx="966931" cy="369332"/>
          </a:xfrm>
          <a:prstGeom prst="rect">
            <a:avLst/>
          </a:prstGeom>
          <a:noFill/>
          <a:effectLst/>
        </p:spPr>
        <p:txBody>
          <a:bodyPr wrap="none" rtlCol="0">
            <a:spAutoFit/>
          </a:bodyPr>
          <a:lstStyle/>
          <a:p>
            <a:r>
              <a:rPr lang="en-US" sz="1800" b="1" dirty="0" smtClean="0">
                <a:solidFill>
                  <a:srgbClr val="A50021"/>
                </a:solidFill>
              </a:rPr>
              <a:t>Sanger</a:t>
            </a:r>
            <a:endParaRPr lang="en-US" sz="1800" b="1" dirty="0">
              <a:solidFill>
                <a:srgbClr val="A50021"/>
              </a:solidFill>
            </a:endParaRPr>
          </a:p>
        </p:txBody>
      </p:sp>
      <p:sp>
        <p:nvSpPr>
          <p:cNvPr id="17" name="TextBox 16"/>
          <p:cNvSpPr txBox="1"/>
          <p:nvPr/>
        </p:nvSpPr>
        <p:spPr>
          <a:xfrm rot="16200000">
            <a:off x="-122233" y="3299653"/>
            <a:ext cx="3288080" cy="369332"/>
          </a:xfrm>
          <a:prstGeom prst="rect">
            <a:avLst/>
          </a:prstGeom>
          <a:noFill/>
          <a:effectLst/>
        </p:spPr>
        <p:txBody>
          <a:bodyPr wrap="none" rtlCol="0">
            <a:spAutoFit/>
          </a:bodyPr>
          <a:lstStyle/>
          <a:p>
            <a:r>
              <a:rPr lang="en-US" sz="1800" b="1" dirty="0" smtClean="0"/>
              <a:t>Cost of Sequencing per Run</a:t>
            </a:r>
            <a:endParaRPr lang="en-US" sz="1800" b="1" dirty="0"/>
          </a:p>
        </p:txBody>
      </p:sp>
      <p:sp>
        <p:nvSpPr>
          <p:cNvPr id="3" name="Rectangle 2"/>
          <p:cNvSpPr/>
          <p:nvPr/>
        </p:nvSpPr>
        <p:spPr bwMode="auto">
          <a:xfrm>
            <a:off x="5438816" y="3024161"/>
            <a:ext cx="3628984" cy="889379"/>
          </a:xfrm>
          <a:prstGeom prst="rect">
            <a:avLst/>
          </a:prstGeom>
          <a:gradFill flip="none" rotWithShape="1">
            <a:gsLst>
              <a:gs pos="0">
                <a:srgbClr val="FFFF61">
                  <a:tint val="66000"/>
                  <a:satMod val="160000"/>
                </a:srgbClr>
              </a:gs>
              <a:gs pos="50000">
                <a:srgbClr val="FFFF61">
                  <a:tint val="44500"/>
                  <a:satMod val="160000"/>
                </a:srgbClr>
              </a:gs>
              <a:gs pos="100000">
                <a:srgbClr val="FFFF61">
                  <a:tint val="23500"/>
                  <a:satMod val="160000"/>
                </a:srgbClr>
              </a:gs>
            </a:gsLst>
            <a:lin ang="2700000" scaled="1"/>
            <a:tileRect/>
          </a:gra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kern="0" dirty="0" smtClean="0"/>
              <a:t>Goal is to utilize </a:t>
            </a:r>
            <a:r>
              <a:rPr lang="en-US" u="sng" kern="0" dirty="0" smtClean="0"/>
              <a:t>NGS platform</a:t>
            </a:r>
            <a:r>
              <a:rPr lang="en-US" kern="0" dirty="0" smtClean="0"/>
              <a:t> as a </a:t>
            </a:r>
          </a:p>
          <a:p>
            <a:r>
              <a:rPr lang="en-US" b="1" kern="0" dirty="0" smtClean="0"/>
              <a:t>cost-effective</a:t>
            </a:r>
            <a:r>
              <a:rPr lang="en-US" kern="0" dirty="0" smtClean="0"/>
              <a:t>  </a:t>
            </a:r>
            <a:r>
              <a:rPr lang="en-US" kern="0" dirty="0"/>
              <a:t>and </a:t>
            </a:r>
            <a:r>
              <a:rPr lang="en-US" b="1" kern="0" dirty="0" smtClean="0"/>
              <a:t>financially-</a:t>
            </a:r>
          </a:p>
          <a:p>
            <a:r>
              <a:rPr lang="en-US" b="1" kern="0" dirty="0" smtClean="0"/>
              <a:t>sustainable</a:t>
            </a:r>
            <a:r>
              <a:rPr lang="en-US" kern="0" dirty="0" smtClean="0"/>
              <a:t> technology in clinical labs</a:t>
            </a:r>
            <a:endParaRPr lang="en-US" kern="0" dirty="0"/>
          </a:p>
        </p:txBody>
      </p:sp>
      <p:grpSp>
        <p:nvGrpSpPr>
          <p:cNvPr id="19" name="Group 18"/>
          <p:cNvGrpSpPr/>
          <p:nvPr/>
        </p:nvGrpSpPr>
        <p:grpSpPr>
          <a:xfrm>
            <a:off x="3066804" y="2981921"/>
            <a:ext cx="1370888" cy="1338304"/>
            <a:chOff x="3023262" y="3083519"/>
            <a:chExt cx="1370888" cy="1338304"/>
          </a:xfrm>
          <a:effectLst/>
        </p:grpSpPr>
        <p:grpSp>
          <p:nvGrpSpPr>
            <p:cNvPr id="21" name="Group 20"/>
            <p:cNvGrpSpPr/>
            <p:nvPr/>
          </p:nvGrpSpPr>
          <p:grpSpPr>
            <a:xfrm>
              <a:off x="3023262" y="3083519"/>
              <a:ext cx="1370888" cy="905347"/>
              <a:chOff x="2947062" y="3235919"/>
              <a:chExt cx="1370888" cy="905347"/>
            </a:xfrm>
          </p:grpSpPr>
          <p:cxnSp>
            <p:nvCxnSpPr>
              <p:cNvPr id="23" name="Straight Arrow Connector 22"/>
              <p:cNvCxnSpPr/>
              <p:nvPr/>
            </p:nvCxnSpPr>
            <p:spPr>
              <a:xfrm>
                <a:off x="3559916" y="3574473"/>
                <a:ext cx="0" cy="566793"/>
              </a:xfrm>
              <a:prstGeom prst="straightConnector1">
                <a:avLst/>
              </a:prstGeom>
              <a:ln>
                <a:solidFill>
                  <a:srgbClr val="009900"/>
                </a:solidFill>
                <a:tailEnd type="arrow"/>
              </a:ln>
              <a:effectLst/>
            </p:spPr>
            <p:style>
              <a:lnRef idx="3">
                <a:schemeClr val="dk1"/>
              </a:lnRef>
              <a:fillRef idx="0">
                <a:schemeClr val="dk1"/>
              </a:fillRef>
              <a:effectRef idx="2">
                <a:schemeClr val="dk1"/>
              </a:effectRef>
              <a:fontRef idx="minor">
                <a:schemeClr val="tx1"/>
              </a:fontRef>
            </p:style>
          </p:cxnSp>
          <p:sp>
            <p:nvSpPr>
              <p:cNvPr id="24" name="TextBox 23"/>
              <p:cNvSpPr txBox="1"/>
              <p:nvPr/>
            </p:nvSpPr>
            <p:spPr>
              <a:xfrm>
                <a:off x="2947062" y="3235919"/>
                <a:ext cx="1370888" cy="338554"/>
              </a:xfrm>
              <a:prstGeom prst="rect">
                <a:avLst/>
              </a:prstGeom>
              <a:noFill/>
              <a:effectLst/>
            </p:spPr>
            <p:txBody>
              <a:bodyPr wrap="none" rtlCol="0">
                <a:spAutoFit/>
              </a:bodyPr>
              <a:lstStyle/>
              <a:p>
                <a:pPr fontAlgn="auto">
                  <a:spcBef>
                    <a:spcPts val="0"/>
                  </a:spcBef>
                  <a:spcAft>
                    <a:spcPts val="0"/>
                  </a:spcAft>
                </a:pPr>
                <a:r>
                  <a:rPr lang="en-US" b="1" dirty="0">
                    <a:solidFill>
                      <a:srgbClr val="009900"/>
                    </a:solidFill>
                    <a:latin typeface="Arial"/>
                    <a:cs typeface="Arial"/>
                  </a:rPr>
                  <a:t>Lab specific</a:t>
                </a:r>
              </a:p>
            </p:txBody>
          </p:sp>
        </p:grpSp>
        <p:sp>
          <p:nvSpPr>
            <p:cNvPr id="22" name="Oval 21"/>
            <p:cNvSpPr/>
            <p:nvPr/>
          </p:nvSpPr>
          <p:spPr bwMode="auto">
            <a:xfrm>
              <a:off x="3467750" y="4093749"/>
              <a:ext cx="342355" cy="328074"/>
            </a:xfrm>
            <a:prstGeom prst="ellipse">
              <a:avLst/>
            </a:prstGeom>
            <a:noFill/>
            <a:ln w="38100" cap="flat" cmpd="sng" algn="ctr">
              <a:solidFill>
                <a:srgbClr val="00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Tree>
    <p:extLst>
      <p:ext uri="{BB962C8B-B14F-4D97-AF65-F5344CB8AC3E}">
        <p14:creationId xmlns:p14="http://schemas.microsoft.com/office/powerpoint/2010/main" val="97438827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4176691168"/>
              </p:ext>
            </p:extLst>
          </p:nvPr>
        </p:nvGraphicFramePr>
        <p:xfrm>
          <a:off x="339285" y="1351640"/>
          <a:ext cx="8499695" cy="3346966"/>
        </p:xfrm>
        <a:graphic>
          <a:graphicData uri="http://schemas.openxmlformats.org/drawingml/2006/table">
            <a:tbl>
              <a:tblPr firstRow="1" firstCol="1" lastCol="1">
                <a:tableStyleId>{E8034E78-7F5D-4C2E-B375-FC64B27BC917}</a:tableStyleId>
              </a:tblPr>
              <a:tblGrid>
                <a:gridCol w="1210115"/>
                <a:gridCol w="1854200"/>
                <a:gridCol w="1473200"/>
                <a:gridCol w="2133600"/>
                <a:gridCol w="1828580"/>
              </a:tblGrid>
              <a:tr h="805775">
                <a:tc>
                  <a:txBody>
                    <a:bodyPr/>
                    <a:lstStyle/>
                    <a:p>
                      <a:pPr algn="ctr" fontAlgn="ctr"/>
                      <a:r>
                        <a:rPr lang="en-US" sz="1600" u="none" strike="noStrike" dirty="0">
                          <a:effectLst/>
                        </a:rPr>
                        <a:t>Technology</a:t>
                      </a:r>
                      <a:endParaRPr lang="en-US" sz="1600" b="1" i="0" u="none" strike="noStrike" dirty="0">
                        <a:solidFill>
                          <a:srgbClr val="FFFFFF"/>
                        </a:solidFill>
                        <a:effectLst/>
                        <a:latin typeface="Arial"/>
                        <a:cs typeface="Arial"/>
                      </a:endParaRPr>
                    </a:p>
                  </a:txBody>
                  <a:tcPr marL="14794" marR="14794" marT="14794" marB="0" anchor="ctr">
                    <a:lnB w="12700"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ctr" fontAlgn="ctr"/>
                      <a:r>
                        <a:rPr lang="en-US" sz="1600" u="none" strike="noStrike" dirty="0" smtClean="0">
                          <a:effectLst/>
                        </a:rPr>
                        <a:t>Data Generated</a:t>
                      </a:r>
                      <a:endParaRPr lang="en-US" sz="1600" b="1" i="0" u="none" strike="noStrike" dirty="0">
                        <a:solidFill>
                          <a:srgbClr val="FFFFFF"/>
                        </a:solidFill>
                        <a:effectLst/>
                        <a:latin typeface="Arial"/>
                        <a:cs typeface="Arial"/>
                      </a:endParaRPr>
                    </a:p>
                  </a:txBody>
                  <a:tcPr marL="14794" marR="14794" marT="14794" marB="0" anchor="ctr">
                    <a:lnB w="12700"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ctr" fontAlgn="ctr"/>
                      <a:r>
                        <a:rPr lang="en-US" sz="1600" u="none" strike="noStrike" dirty="0" smtClean="0">
                          <a:effectLst/>
                        </a:rPr>
                        <a:t>Analysis</a:t>
                      </a:r>
                      <a:endParaRPr lang="en-US" sz="1600" b="1" i="0" u="none" strike="noStrike" dirty="0">
                        <a:solidFill>
                          <a:srgbClr val="FFFFFF"/>
                        </a:solidFill>
                        <a:effectLst/>
                        <a:latin typeface="Arial"/>
                        <a:cs typeface="Arial"/>
                      </a:endParaRPr>
                    </a:p>
                  </a:txBody>
                  <a:tcPr marL="14794" marR="14794" marT="14794" marB="0" anchor="ctr">
                    <a:lnB w="12700"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ctr" fontAlgn="ctr"/>
                      <a:r>
                        <a:rPr lang="en-US" sz="1600" u="none" strike="noStrike" dirty="0">
                          <a:effectLst/>
                        </a:rPr>
                        <a:t>Output per Run</a:t>
                      </a:r>
                      <a:endParaRPr lang="en-US" sz="1600" b="1" i="0" u="none" strike="noStrike" dirty="0">
                        <a:solidFill>
                          <a:srgbClr val="FFFFFF"/>
                        </a:solidFill>
                        <a:effectLst/>
                        <a:latin typeface="Arial"/>
                        <a:cs typeface="Arial"/>
                      </a:endParaRPr>
                    </a:p>
                  </a:txBody>
                  <a:tcPr marL="14794" marR="14794" marT="14794" marB="0" anchor="ctr">
                    <a:lnB w="12700" cap="flat" cmpd="sng" algn="ctr">
                      <a:solidFill>
                        <a:srgbClr val="FFFFFF"/>
                      </a:solidFill>
                      <a:prstDash val="solid"/>
                      <a:round/>
                      <a:headEnd type="none" w="med" len="med"/>
                      <a:tailEnd type="none" w="med" len="med"/>
                    </a:lnB>
                    <a:solidFill>
                      <a:schemeClr val="accent2">
                        <a:lumMod val="75000"/>
                      </a:schemeClr>
                    </a:solidFill>
                  </a:tcPr>
                </a:tc>
                <a:tc>
                  <a:txBody>
                    <a:bodyPr/>
                    <a:lstStyle/>
                    <a:p>
                      <a:pPr algn="ctr" fontAlgn="ctr"/>
                      <a:r>
                        <a:rPr lang="en-US" sz="1600" u="none" strike="noStrike" dirty="0" smtClean="0">
                          <a:effectLst/>
                        </a:rPr>
                        <a:t>Limited of Detection (LOD)</a:t>
                      </a:r>
                      <a:endParaRPr lang="en-US" sz="1600" b="1" i="0" u="none" strike="noStrike" dirty="0">
                        <a:solidFill>
                          <a:srgbClr val="FFFFFF"/>
                        </a:solidFill>
                        <a:effectLst/>
                        <a:latin typeface="Arial"/>
                        <a:cs typeface="Arial"/>
                      </a:endParaRPr>
                    </a:p>
                  </a:txBody>
                  <a:tcPr marL="14794" marR="14794" marT="14794" marB="0" anchor="ctr">
                    <a:lnB w="12700" cap="flat" cmpd="sng" algn="ctr">
                      <a:solidFill>
                        <a:srgbClr val="FFFFFF"/>
                      </a:solidFill>
                      <a:prstDash val="solid"/>
                      <a:round/>
                      <a:headEnd type="none" w="med" len="med"/>
                      <a:tailEnd type="none" w="med" len="med"/>
                    </a:lnB>
                    <a:solidFill>
                      <a:schemeClr val="accent2">
                        <a:lumMod val="75000"/>
                      </a:schemeClr>
                    </a:solidFill>
                  </a:tcPr>
                </a:tc>
              </a:tr>
              <a:tr h="1296984">
                <a:tc>
                  <a:txBody>
                    <a:bodyPr/>
                    <a:lstStyle/>
                    <a:p>
                      <a:pPr algn="ctr" fontAlgn="ctr"/>
                      <a:r>
                        <a:rPr lang="en-US" sz="1600" u="none" strike="noStrike" dirty="0" smtClean="0">
                          <a:solidFill>
                            <a:schemeClr val="tx1"/>
                          </a:solidFill>
                          <a:effectLst/>
                        </a:rPr>
                        <a:t>Sanger</a:t>
                      </a:r>
                      <a:endParaRPr lang="en-US" sz="1600" b="1"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r>
                        <a:rPr lang="en-US" sz="1600" b="0" i="0" u="none" strike="noStrike" dirty="0" err="1" smtClean="0">
                          <a:solidFill>
                            <a:schemeClr val="tx1"/>
                          </a:solidFill>
                          <a:effectLst/>
                          <a:latin typeface="+mn-lt"/>
                          <a:cs typeface="+mn-cs"/>
                        </a:rPr>
                        <a:t>Electropherograms</a:t>
                      </a:r>
                      <a:endParaRPr lang="en-US" sz="1600" b="0" i="0" u="none" strike="noStrike" dirty="0" smtClean="0">
                        <a:solidFill>
                          <a:schemeClr val="tx1"/>
                        </a:solidFill>
                        <a:effectLst/>
                        <a:latin typeface="+mn-lt"/>
                        <a:cs typeface="+mn-cs"/>
                      </a:endParaRPr>
                    </a:p>
                    <a:p>
                      <a:pPr algn="ctr" fontAlgn="ctr"/>
                      <a:r>
                        <a:rPr lang="en-US" sz="1600" b="0" i="0" u="none" strike="noStrike" dirty="0" smtClean="0">
                          <a:solidFill>
                            <a:schemeClr val="tx1"/>
                          </a:solidFill>
                          <a:effectLst/>
                          <a:latin typeface="+mn-lt"/>
                          <a:cs typeface="+mn-cs"/>
                        </a:rPr>
                        <a:t>(“Sanger</a:t>
                      </a:r>
                      <a:r>
                        <a:rPr lang="en-US" sz="1600" b="0" i="0" u="none" strike="noStrike" baseline="0" dirty="0" smtClean="0">
                          <a:solidFill>
                            <a:schemeClr val="tx1"/>
                          </a:solidFill>
                          <a:effectLst/>
                          <a:latin typeface="+mn-lt"/>
                          <a:cs typeface="+mn-cs"/>
                        </a:rPr>
                        <a:t> traces”)</a:t>
                      </a:r>
                      <a:endParaRPr lang="en-US" sz="1600" b="0"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r>
                        <a:rPr lang="en-US" sz="1600" u="none" strike="noStrike" dirty="0" smtClean="0">
                          <a:solidFill>
                            <a:schemeClr val="tx1"/>
                          </a:solidFill>
                          <a:effectLst/>
                        </a:rPr>
                        <a:t>Manual</a:t>
                      </a:r>
                    </a:p>
                    <a:p>
                      <a:pPr algn="ctr" fontAlgn="ctr"/>
                      <a:r>
                        <a:rPr lang="en-US" sz="1600" b="0" i="0" u="none" strike="noStrike" dirty="0" smtClean="0">
                          <a:solidFill>
                            <a:schemeClr val="tx1"/>
                          </a:solidFill>
                          <a:effectLst/>
                          <a:latin typeface="Arial"/>
                          <a:cs typeface="Arial"/>
                        </a:rPr>
                        <a:t>Automated</a:t>
                      </a:r>
                      <a:endParaRPr lang="en-US" sz="1600" b="0"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ctr" fontAlgn="ctr"/>
                      <a:r>
                        <a:rPr lang="en-US" sz="1600" u="none" strike="noStrike" dirty="0">
                          <a:solidFill>
                            <a:schemeClr val="tx1"/>
                          </a:solidFill>
                          <a:effectLst/>
                        </a:rPr>
                        <a:t>550 </a:t>
                      </a:r>
                      <a:r>
                        <a:rPr lang="en-US" sz="1600" u="none" strike="noStrike" dirty="0" smtClean="0">
                          <a:solidFill>
                            <a:schemeClr val="tx1"/>
                          </a:solidFill>
                          <a:effectLst/>
                        </a:rPr>
                        <a:t>bp</a:t>
                      </a:r>
                      <a:r>
                        <a:rPr lang="en-US" sz="1600" b="0" i="0" u="none" strike="noStrike" dirty="0" smtClean="0">
                          <a:solidFill>
                            <a:schemeClr val="tx1"/>
                          </a:solidFill>
                          <a:effectLst/>
                          <a:latin typeface="Arial"/>
                          <a:cs typeface="Arial"/>
                        </a:rPr>
                        <a:t> – </a:t>
                      </a:r>
                      <a:r>
                        <a:rPr lang="en-US" sz="1600" u="none" strike="noStrike" dirty="0" smtClean="0">
                          <a:solidFill>
                            <a:schemeClr val="tx1"/>
                          </a:solidFill>
                          <a:effectLst/>
                        </a:rPr>
                        <a:t>86,400 </a:t>
                      </a:r>
                      <a:r>
                        <a:rPr lang="en-US" sz="1600" u="none" strike="noStrike" dirty="0">
                          <a:solidFill>
                            <a:schemeClr val="tx1"/>
                          </a:solidFill>
                          <a:effectLst/>
                        </a:rPr>
                        <a:t>bp</a:t>
                      </a:r>
                      <a:endParaRPr lang="en-US" sz="1600" b="0"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solidFill>
                            <a:schemeClr val="tx1"/>
                          </a:solidFill>
                          <a:effectLst/>
                        </a:rPr>
                        <a:t>20%</a:t>
                      </a:r>
                      <a:endParaRPr lang="en-US" sz="1600" b="1" i="0" u="none" strike="noStrike" dirty="0" smtClean="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1244207">
                <a:tc>
                  <a:txBody>
                    <a:bodyPr/>
                    <a:lstStyle/>
                    <a:p>
                      <a:pPr algn="ctr" fontAlgn="ctr"/>
                      <a:r>
                        <a:rPr lang="en-US" sz="1600" u="none" strike="noStrike" dirty="0" smtClean="0">
                          <a:solidFill>
                            <a:schemeClr val="tx1"/>
                          </a:solidFill>
                          <a:effectLst/>
                        </a:rPr>
                        <a:t>NGS</a:t>
                      </a:r>
                      <a:endParaRPr lang="en-US" sz="1600" b="1"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60000"/>
                        <a:lumOff val="40000"/>
                      </a:schemeClr>
                    </a:solidFill>
                  </a:tcPr>
                </a:tc>
                <a:tc>
                  <a:txBody>
                    <a:bodyPr/>
                    <a:lstStyle/>
                    <a:p>
                      <a:pPr algn="ctr" fontAlgn="ctr"/>
                      <a:r>
                        <a:rPr lang="en-US" sz="1600" u="none" strike="noStrike" dirty="0" smtClean="0">
                          <a:solidFill>
                            <a:schemeClr val="tx1"/>
                          </a:solidFill>
                          <a:effectLst/>
                        </a:rPr>
                        <a:t>Raw Data</a:t>
                      </a:r>
                    </a:p>
                    <a:p>
                      <a:pPr algn="ctr" fontAlgn="ctr"/>
                      <a:r>
                        <a:rPr lang="en-US" sz="1600" u="none" strike="noStrike" dirty="0" smtClean="0">
                          <a:solidFill>
                            <a:schemeClr val="tx1"/>
                          </a:solidFill>
                          <a:effectLst/>
                        </a:rPr>
                        <a:t>FASTQ Files</a:t>
                      </a:r>
                    </a:p>
                    <a:p>
                      <a:pPr algn="ctr" fontAlgn="ctr"/>
                      <a:r>
                        <a:rPr lang="en-US" sz="1600" b="0" i="0" u="none" strike="noStrike" dirty="0" smtClean="0">
                          <a:solidFill>
                            <a:schemeClr val="tx1"/>
                          </a:solidFill>
                          <a:effectLst/>
                          <a:latin typeface="Arial"/>
                          <a:cs typeface="Arial"/>
                        </a:rPr>
                        <a:t>* BAM</a:t>
                      </a:r>
                      <a:r>
                        <a:rPr lang="en-US" sz="1600" b="0" i="0" u="none" strike="noStrike" baseline="0" dirty="0" smtClean="0">
                          <a:solidFill>
                            <a:schemeClr val="tx1"/>
                          </a:solidFill>
                          <a:effectLst/>
                          <a:latin typeface="Arial"/>
                          <a:cs typeface="Arial"/>
                        </a:rPr>
                        <a:t> Files</a:t>
                      </a:r>
                      <a:br>
                        <a:rPr lang="en-US" sz="1600" b="0" i="0" u="none" strike="noStrike" baseline="0" dirty="0" smtClean="0">
                          <a:solidFill>
                            <a:schemeClr val="tx1"/>
                          </a:solidFill>
                          <a:effectLst/>
                          <a:latin typeface="Arial"/>
                          <a:cs typeface="Arial"/>
                        </a:rPr>
                      </a:br>
                      <a:r>
                        <a:rPr lang="en-US" sz="1600" b="0" i="0" u="none" strike="noStrike" baseline="0" dirty="0" smtClean="0">
                          <a:solidFill>
                            <a:schemeClr val="tx1"/>
                          </a:solidFill>
                          <a:effectLst/>
                          <a:latin typeface="Arial"/>
                          <a:cs typeface="Arial"/>
                        </a:rPr>
                        <a:t>** VCF Files</a:t>
                      </a:r>
                      <a:endParaRPr lang="en-US" sz="1600" b="0"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60000"/>
                        <a:lumOff val="40000"/>
                      </a:schemeClr>
                    </a:solidFill>
                  </a:tcPr>
                </a:tc>
                <a:tc>
                  <a:txBody>
                    <a:bodyPr/>
                    <a:lstStyle/>
                    <a:p>
                      <a:pPr algn="ctr" fontAlgn="ctr"/>
                      <a:r>
                        <a:rPr lang="en-US" sz="1600" u="none" strike="noStrike" dirty="0" smtClean="0">
                          <a:solidFill>
                            <a:schemeClr val="tx1"/>
                          </a:solidFill>
                          <a:effectLst/>
                        </a:rPr>
                        <a:t>Bioinformatics (Automated)</a:t>
                      </a:r>
                      <a:endParaRPr lang="en-US" sz="1600" b="0"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60000"/>
                        <a:lumOff val="40000"/>
                      </a:schemeClr>
                    </a:solidFill>
                  </a:tcPr>
                </a:tc>
                <a:tc>
                  <a:txBody>
                    <a:bodyPr/>
                    <a:lstStyle/>
                    <a:p>
                      <a:pPr algn="ctr" fontAlgn="ctr"/>
                      <a:r>
                        <a:rPr lang="en-US" sz="1600" u="none" strike="noStrike" dirty="0" smtClean="0">
                          <a:solidFill>
                            <a:schemeClr val="tx1"/>
                          </a:solidFill>
                          <a:effectLst/>
                        </a:rPr>
                        <a:t>15 Gb</a:t>
                      </a:r>
                      <a:r>
                        <a:rPr lang="en-US" sz="1600" u="none" strike="noStrike" baseline="0" dirty="0" smtClean="0">
                          <a:solidFill>
                            <a:schemeClr val="tx1"/>
                          </a:solidFill>
                          <a:effectLst/>
                        </a:rPr>
                        <a:t> – 600 Gb</a:t>
                      </a:r>
                      <a:endParaRPr lang="en-US" sz="1600" b="0"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60000"/>
                        <a:lumOff val="40000"/>
                      </a:schemeClr>
                    </a:solidFill>
                  </a:tcPr>
                </a:tc>
                <a:tc>
                  <a:txBody>
                    <a:bodyPr/>
                    <a:lstStyle/>
                    <a:p>
                      <a:pPr algn="ctr" fontAlgn="ctr"/>
                      <a:r>
                        <a:rPr lang="en-US" sz="1600" u="none" strike="noStrike" dirty="0" smtClean="0">
                          <a:solidFill>
                            <a:schemeClr val="tx1"/>
                          </a:solidFill>
                          <a:effectLst/>
                        </a:rPr>
                        <a:t>3 –</a:t>
                      </a:r>
                      <a:r>
                        <a:rPr lang="en-US" sz="1600" u="none" strike="noStrike" baseline="0" dirty="0" smtClean="0">
                          <a:solidFill>
                            <a:schemeClr val="tx1"/>
                          </a:solidFill>
                          <a:effectLst/>
                        </a:rPr>
                        <a:t> 5%</a:t>
                      </a:r>
                      <a:endParaRPr lang="en-US" sz="1600" b="1" i="0" u="none" strike="noStrike" dirty="0">
                        <a:solidFill>
                          <a:schemeClr val="tx1"/>
                        </a:solidFill>
                        <a:effectLst/>
                        <a:latin typeface="Arial"/>
                        <a:cs typeface="Arial"/>
                      </a:endParaRPr>
                    </a:p>
                  </a:txBody>
                  <a:tcPr marL="14794" marR="14794" marT="14794"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2">
                        <a:lumMod val="60000"/>
                        <a:lumOff val="40000"/>
                      </a:schemeClr>
                    </a:solidFill>
                  </a:tcPr>
                </a:tc>
              </a:tr>
            </a:tbl>
          </a:graphicData>
        </a:graphic>
      </p:graphicFrame>
      <p:sp>
        <p:nvSpPr>
          <p:cNvPr id="2" name="Title 1"/>
          <p:cNvSpPr>
            <a:spLocks noGrp="1"/>
          </p:cNvSpPr>
          <p:nvPr>
            <p:ph type="title"/>
          </p:nvPr>
        </p:nvSpPr>
        <p:spPr/>
        <p:txBody>
          <a:bodyPr/>
          <a:lstStyle/>
          <a:p>
            <a:r>
              <a:rPr lang="en-US" dirty="0"/>
              <a:t>NGS vs. Sanger</a:t>
            </a:r>
            <a:br>
              <a:rPr lang="en-US" dirty="0"/>
            </a:br>
            <a:r>
              <a:rPr lang="en-US" sz="2000" b="0" i="1" dirty="0" smtClean="0"/>
              <a:t>Summary table</a:t>
            </a:r>
            <a:endParaRPr lang="en-US" dirty="0"/>
          </a:p>
        </p:txBody>
      </p:sp>
      <p:sp>
        <p:nvSpPr>
          <p:cNvPr id="3" name="Rectangle 2"/>
          <p:cNvSpPr/>
          <p:nvPr/>
        </p:nvSpPr>
        <p:spPr>
          <a:xfrm>
            <a:off x="317500" y="5452189"/>
            <a:ext cx="7962900" cy="523220"/>
          </a:xfrm>
          <a:prstGeom prst="rect">
            <a:avLst/>
          </a:prstGeom>
        </p:spPr>
        <p:txBody>
          <a:bodyPr wrap="square">
            <a:spAutoFit/>
          </a:bodyPr>
          <a:lstStyle/>
          <a:p>
            <a:pPr fontAlgn="ctr"/>
            <a:r>
              <a:rPr lang="en-US" sz="1400" dirty="0" smtClean="0">
                <a:solidFill>
                  <a:srgbClr val="1A1818"/>
                </a:solidFill>
                <a:latin typeface="Arial"/>
                <a:cs typeface="Arial"/>
              </a:rPr>
              <a:t>*</a:t>
            </a:r>
            <a:r>
              <a:rPr lang="en-US" sz="1400" b="1" dirty="0" smtClean="0">
                <a:solidFill>
                  <a:srgbClr val="1A1818"/>
                </a:solidFill>
                <a:latin typeface="Arial"/>
                <a:cs typeface="Arial"/>
              </a:rPr>
              <a:t> BAM </a:t>
            </a:r>
            <a:r>
              <a:rPr lang="en-US" sz="1400" dirty="0" smtClean="0">
                <a:solidFill>
                  <a:srgbClr val="1A1818"/>
                </a:solidFill>
                <a:latin typeface="Arial"/>
                <a:cs typeface="Arial"/>
              </a:rPr>
              <a:t>or</a:t>
            </a:r>
            <a:r>
              <a:rPr lang="en-US" sz="1400" b="1" dirty="0" smtClean="0">
                <a:solidFill>
                  <a:srgbClr val="1A1818"/>
                </a:solidFill>
                <a:latin typeface="Arial"/>
                <a:cs typeface="Arial"/>
              </a:rPr>
              <a:t> SAM </a:t>
            </a:r>
            <a:r>
              <a:rPr lang="en-US" sz="1400" dirty="0" smtClean="0">
                <a:solidFill>
                  <a:srgbClr val="1A1818"/>
                </a:solidFill>
                <a:latin typeface="Arial"/>
                <a:cs typeface="Arial"/>
              </a:rPr>
              <a:t>= </a:t>
            </a:r>
            <a:r>
              <a:rPr lang="en-US" sz="1400" b="1" dirty="0" smtClean="0">
                <a:solidFill>
                  <a:srgbClr val="1A1818"/>
                </a:solidFill>
                <a:latin typeface="Arial"/>
                <a:cs typeface="Arial"/>
              </a:rPr>
              <a:t>B</a:t>
            </a:r>
            <a:r>
              <a:rPr lang="en-US" sz="1400" dirty="0" smtClean="0">
                <a:solidFill>
                  <a:srgbClr val="1A1818"/>
                </a:solidFill>
                <a:latin typeface="Arial"/>
                <a:cs typeface="Arial"/>
              </a:rPr>
              <a:t>inary </a:t>
            </a:r>
            <a:r>
              <a:rPr lang="en-US" sz="1400" b="1" dirty="0" smtClean="0">
                <a:solidFill>
                  <a:srgbClr val="1A1818"/>
                </a:solidFill>
                <a:latin typeface="Arial"/>
                <a:cs typeface="Arial"/>
              </a:rPr>
              <a:t>A</a:t>
            </a:r>
            <a:r>
              <a:rPr lang="en-US" sz="1400" dirty="0" smtClean="0">
                <a:solidFill>
                  <a:srgbClr val="1A1818"/>
                </a:solidFill>
                <a:latin typeface="Arial"/>
                <a:cs typeface="Arial"/>
              </a:rPr>
              <a:t>lignment/</a:t>
            </a:r>
            <a:r>
              <a:rPr lang="en-US" sz="1400" b="1" dirty="0" smtClean="0">
                <a:solidFill>
                  <a:srgbClr val="1A1818"/>
                </a:solidFill>
                <a:latin typeface="Arial"/>
                <a:cs typeface="Arial"/>
              </a:rPr>
              <a:t>M</a:t>
            </a:r>
            <a:r>
              <a:rPr lang="en-US" sz="1400" dirty="0" smtClean="0">
                <a:solidFill>
                  <a:srgbClr val="1A1818"/>
                </a:solidFill>
                <a:latin typeface="Arial"/>
                <a:cs typeface="Arial"/>
              </a:rPr>
              <a:t>ap or </a:t>
            </a:r>
            <a:r>
              <a:rPr lang="en-US" sz="1400" b="1" dirty="0" smtClean="0">
                <a:solidFill>
                  <a:srgbClr val="1A1818"/>
                </a:solidFill>
                <a:latin typeface="Arial"/>
                <a:cs typeface="Arial"/>
              </a:rPr>
              <a:t>S</a:t>
            </a:r>
            <a:r>
              <a:rPr lang="en-US" sz="1400" dirty="0" smtClean="0">
                <a:solidFill>
                  <a:srgbClr val="1A1818"/>
                </a:solidFill>
                <a:latin typeface="Arial"/>
                <a:cs typeface="Arial"/>
              </a:rPr>
              <a:t>equence </a:t>
            </a:r>
            <a:r>
              <a:rPr lang="en-US" sz="1400" b="1" dirty="0" smtClean="0">
                <a:solidFill>
                  <a:srgbClr val="1A1818"/>
                </a:solidFill>
                <a:latin typeface="Arial"/>
                <a:cs typeface="Arial"/>
              </a:rPr>
              <a:t>A</a:t>
            </a:r>
            <a:r>
              <a:rPr lang="en-US" sz="1400" dirty="0" smtClean="0">
                <a:solidFill>
                  <a:srgbClr val="1A1818"/>
                </a:solidFill>
                <a:latin typeface="Arial"/>
                <a:cs typeface="Arial"/>
              </a:rPr>
              <a:t>lignment/</a:t>
            </a:r>
            <a:r>
              <a:rPr lang="en-US" sz="1400" b="1" dirty="0" smtClean="0">
                <a:solidFill>
                  <a:srgbClr val="1A1818"/>
                </a:solidFill>
                <a:latin typeface="Arial"/>
                <a:cs typeface="Arial"/>
              </a:rPr>
              <a:t>M</a:t>
            </a:r>
            <a:r>
              <a:rPr lang="en-US" sz="1400" dirty="0" smtClean="0">
                <a:solidFill>
                  <a:srgbClr val="1A1818"/>
                </a:solidFill>
                <a:latin typeface="Arial"/>
                <a:cs typeface="Arial"/>
              </a:rPr>
              <a:t>ap</a:t>
            </a:r>
          </a:p>
          <a:p>
            <a:pPr fontAlgn="ctr"/>
            <a:r>
              <a:rPr lang="en-US" sz="1400" dirty="0" smtClean="0">
                <a:solidFill>
                  <a:srgbClr val="1A1818"/>
                </a:solidFill>
                <a:latin typeface="Arial"/>
                <a:cs typeface="Arial"/>
              </a:rPr>
              <a:t>** </a:t>
            </a:r>
            <a:r>
              <a:rPr lang="en-US" sz="1400" b="1" dirty="0" smtClean="0">
                <a:solidFill>
                  <a:srgbClr val="1A1818"/>
                </a:solidFill>
                <a:latin typeface="Arial"/>
                <a:cs typeface="Arial"/>
              </a:rPr>
              <a:t>VCF</a:t>
            </a:r>
            <a:r>
              <a:rPr lang="en-US" sz="1400" dirty="0" smtClean="0">
                <a:solidFill>
                  <a:srgbClr val="1A1818"/>
                </a:solidFill>
                <a:latin typeface="Arial"/>
                <a:cs typeface="Arial"/>
              </a:rPr>
              <a:t> = </a:t>
            </a:r>
            <a:r>
              <a:rPr lang="en-US" sz="1400" b="1" dirty="0" smtClean="0">
                <a:solidFill>
                  <a:srgbClr val="1A1818"/>
                </a:solidFill>
                <a:latin typeface="Arial"/>
                <a:cs typeface="Arial"/>
              </a:rPr>
              <a:t>V</a:t>
            </a:r>
            <a:r>
              <a:rPr lang="en-US" sz="1400" dirty="0" smtClean="0">
                <a:solidFill>
                  <a:srgbClr val="1A1818"/>
                </a:solidFill>
                <a:latin typeface="Arial"/>
                <a:cs typeface="Arial"/>
              </a:rPr>
              <a:t>ariant </a:t>
            </a:r>
            <a:r>
              <a:rPr lang="en-US" sz="1400" b="1" dirty="0" smtClean="0">
                <a:solidFill>
                  <a:srgbClr val="1A1818"/>
                </a:solidFill>
                <a:latin typeface="Arial"/>
                <a:cs typeface="Arial"/>
              </a:rPr>
              <a:t>C</a:t>
            </a:r>
            <a:r>
              <a:rPr lang="en-US" sz="1400" dirty="0" smtClean="0">
                <a:solidFill>
                  <a:srgbClr val="1A1818"/>
                </a:solidFill>
                <a:latin typeface="Arial"/>
                <a:cs typeface="Arial"/>
              </a:rPr>
              <a:t>all </a:t>
            </a:r>
            <a:r>
              <a:rPr lang="en-US" sz="1400" b="1" dirty="0" smtClean="0">
                <a:solidFill>
                  <a:srgbClr val="1A1818"/>
                </a:solidFill>
                <a:latin typeface="Arial"/>
                <a:cs typeface="Arial"/>
              </a:rPr>
              <a:t>F</a:t>
            </a:r>
            <a:r>
              <a:rPr lang="en-US" sz="1400" dirty="0" smtClean="0">
                <a:solidFill>
                  <a:srgbClr val="1A1818"/>
                </a:solidFill>
                <a:latin typeface="Arial"/>
                <a:cs typeface="Arial"/>
              </a:rPr>
              <a:t>ormat</a:t>
            </a:r>
            <a:endParaRPr lang="en-US" sz="1400" dirty="0">
              <a:solidFill>
                <a:srgbClr val="1A1818"/>
              </a:solidFill>
              <a:latin typeface="Arial"/>
              <a:cs typeface="Arial"/>
            </a:endParaRPr>
          </a:p>
        </p:txBody>
      </p:sp>
    </p:spTree>
    <p:extLst>
      <p:ext uri="{BB962C8B-B14F-4D97-AF65-F5344CB8AC3E}">
        <p14:creationId xmlns:p14="http://schemas.microsoft.com/office/powerpoint/2010/main" val="3955005335"/>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Characterization of </a:t>
            </a:r>
            <a:r>
              <a:rPr lang="en-US" dirty="0"/>
              <a:t>Cancer Genomes</a:t>
            </a:r>
            <a:r>
              <a:rPr lang="en-US" dirty="0" smtClean="0"/>
              <a:t/>
            </a:r>
            <a:br>
              <a:rPr lang="en-US" dirty="0" smtClean="0"/>
            </a:br>
            <a:r>
              <a:rPr lang="en-US" sz="2000" b="0" i="1" dirty="0" smtClean="0"/>
              <a:t>Technologies</a:t>
            </a:r>
            <a:endParaRPr lang="en-US" sz="2000" b="0" i="1" dirty="0"/>
          </a:p>
        </p:txBody>
      </p:sp>
      <p:sp>
        <p:nvSpPr>
          <p:cNvPr id="15" name="TextBox 14"/>
          <p:cNvSpPr txBox="1"/>
          <p:nvPr/>
        </p:nvSpPr>
        <p:spPr>
          <a:xfrm>
            <a:off x="968715" y="6511501"/>
            <a:ext cx="6736777" cy="338467"/>
          </a:xfrm>
          <a:prstGeom prst="rect">
            <a:avLst/>
          </a:prstGeom>
          <a:noFill/>
        </p:spPr>
        <p:txBody>
          <a:bodyPr wrap="square" lIns="91350" tIns="45677" rIns="91350" bIns="45677" rtlCol="0">
            <a:spAutoFit/>
          </a:bodyPr>
          <a:lstStyle/>
          <a:p>
            <a:r>
              <a:rPr lang="en-US" sz="800" b="1" dirty="0" smtClean="0">
                <a:solidFill>
                  <a:srgbClr val="4D4D4F"/>
                </a:solidFill>
              </a:rPr>
              <a:t>Adapted from: Clinical </a:t>
            </a:r>
            <a:r>
              <a:rPr lang="en-US" sz="800" b="1" dirty="0">
                <a:solidFill>
                  <a:srgbClr val="4D4D4F"/>
                </a:solidFill>
              </a:rPr>
              <a:t>Implementation of Comprehensive Strategies to Characterize Cancer Genomes: Opportunities and Challenges</a:t>
            </a:r>
            <a:endParaRPr lang="en-US" sz="800" dirty="0">
              <a:solidFill>
                <a:prstClr val="black"/>
              </a:solidFill>
              <a:latin typeface="Arial"/>
            </a:endParaRPr>
          </a:p>
          <a:p>
            <a:r>
              <a:rPr lang="en-US" sz="800" dirty="0" smtClean="0">
                <a:solidFill>
                  <a:srgbClr val="4D4D4F"/>
                </a:solidFill>
              </a:rPr>
              <a:t>MacConaill</a:t>
            </a:r>
            <a:r>
              <a:rPr lang="en-US" sz="800" dirty="0">
                <a:solidFill>
                  <a:srgbClr val="4D4D4F"/>
                </a:solidFill>
              </a:rPr>
              <a:t>, </a:t>
            </a:r>
            <a:r>
              <a:rPr lang="en-US" sz="800" dirty="0" smtClean="0">
                <a:solidFill>
                  <a:srgbClr val="4D4D4F"/>
                </a:solidFill>
              </a:rPr>
              <a:t>et al. </a:t>
            </a:r>
            <a:r>
              <a:rPr lang="en-US" sz="800" i="1" dirty="0">
                <a:solidFill>
                  <a:srgbClr val="4D4D4F"/>
                </a:solidFill>
              </a:rPr>
              <a:t>Cancer Discovery </a:t>
            </a:r>
            <a:r>
              <a:rPr lang="en-US" sz="800" dirty="0">
                <a:solidFill>
                  <a:srgbClr val="4D4D4F"/>
                </a:solidFill>
              </a:rPr>
              <a:t>2011;1:297-311</a:t>
            </a:r>
            <a:r>
              <a:rPr lang="en-US" sz="800" dirty="0" smtClean="0">
                <a:solidFill>
                  <a:srgbClr val="4D4D4F"/>
                </a:solidFill>
              </a:rPr>
              <a:t>.</a:t>
            </a:r>
            <a:endParaRPr lang="en-US" sz="800" dirty="0">
              <a:solidFill>
                <a:srgbClr val="4D4D4F"/>
              </a:solidFill>
            </a:endParaRPr>
          </a:p>
        </p:txBody>
      </p:sp>
      <p:sp>
        <p:nvSpPr>
          <p:cNvPr id="8" name="Rounded Rectangle 7"/>
          <p:cNvSpPr/>
          <p:nvPr/>
        </p:nvSpPr>
        <p:spPr bwMode="auto">
          <a:xfrm>
            <a:off x="853622" y="1082048"/>
            <a:ext cx="7367595" cy="5198319"/>
          </a:xfrm>
          <a:prstGeom prst="roundRect">
            <a:avLst>
              <a:gd name="adj" fmla="val 3295"/>
            </a:avLst>
          </a:prstGeom>
          <a:gradFill>
            <a:gsLst>
              <a:gs pos="0">
                <a:srgbClr val="DEDEDE"/>
              </a:gs>
              <a:gs pos="100000">
                <a:schemeClr val="bg2">
                  <a:lumMod val="20000"/>
                  <a:lumOff val="80000"/>
                </a:schemeClr>
              </a:gs>
            </a:gsLst>
          </a:gra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822" y="1229954"/>
            <a:ext cx="7099193" cy="4902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158" y="5943355"/>
            <a:ext cx="1389261" cy="15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 name="Group 10"/>
          <p:cNvGrpSpPr/>
          <p:nvPr/>
        </p:nvGrpSpPr>
        <p:grpSpPr>
          <a:xfrm>
            <a:off x="1315844" y="1628775"/>
            <a:ext cx="5281314" cy="1151745"/>
            <a:chOff x="1315844" y="1628775"/>
            <a:chExt cx="5281314" cy="1151745"/>
          </a:xfrm>
        </p:grpSpPr>
        <p:sp>
          <p:nvSpPr>
            <p:cNvPr id="12" name="Rectangle 11"/>
            <p:cNvSpPr/>
            <p:nvPr/>
          </p:nvSpPr>
          <p:spPr bwMode="auto">
            <a:xfrm>
              <a:off x="1315844" y="1628775"/>
              <a:ext cx="2363981" cy="158750"/>
            </a:xfrm>
            <a:prstGeom prst="rect">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sp>
          <p:nvSpPr>
            <p:cNvPr id="16" name="Rectangle 15"/>
            <p:cNvSpPr/>
            <p:nvPr/>
          </p:nvSpPr>
          <p:spPr bwMode="auto">
            <a:xfrm>
              <a:off x="5203903" y="1716854"/>
              <a:ext cx="1393255" cy="1063666"/>
            </a:xfrm>
            <a:prstGeom prst="rect">
              <a:avLst/>
            </a:prstGeom>
            <a:noFill/>
            <a:ln w="1905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grpSp>
      <p:grpSp>
        <p:nvGrpSpPr>
          <p:cNvPr id="14" name="Group 13"/>
          <p:cNvGrpSpPr/>
          <p:nvPr/>
        </p:nvGrpSpPr>
        <p:grpSpPr>
          <a:xfrm>
            <a:off x="1315844" y="2984500"/>
            <a:ext cx="5281314" cy="301625"/>
            <a:chOff x="1315844" y="2984500"/>
            <a:chExt cx="5281314" cy="301625"/>
          </a:xfrm>
        </p:grpSpPr>
        <p:sp>
          <p:nvSpPr>
            <p:cNvPr id="4" name="Rectangle 3"/>
            <p:cNvSpPr/>
            <p:nvPr/>
          </p:nvSpPr>
          <p:spPr bwMode="auto">
            <a:xfrm>
              <a:off x="1315844" y="2984500"/>
              <a:ext cx="3434576" cy="177800"/>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sp>
          <p:nvSpPr>
            <p:cNvPr id="17" name="Rectangle 16"/>
            <p:cNvSpPr/>
            <p:nvPr/>
          </p:nvSpPr>
          <p:spPr bwMode="auto">
            <a:xfrm>
              <a:off x="5203903" y="3073400"/>
              <a:ext cx="1393255" cy="212725"/>
            </a:xfrm>
            <a:prstGeom prst="rect">
              <a:avLst/>
            </a:prstGeom>
            <a:noFill/>
            <a:ln w="1905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grpSp>
      <p:grpSp>
        <p:nvGrpSpPr>
          <p:cNvPr id="20" name="Group 19"/>
          <p:cNvGrpSpPr/>
          <p:nvPr/>
        </p:nvGrpSpPr>
        <p:grpSpPr>
          <a:xfrm>
            <a:off x="1353944" y="4338540"/>
            <a:ext cx="5243214" cy="214410"/>
            <a:chOff x="1353944" y="4338540"/>
            <a:chExt cx="5243214" cy="214410"/>
          </a:xfrm>
        </p:grpSpPr>
        <p:sp>
          <p:nvSpPr>
            <p:cNvPr id="13" name="Rectangle 12"/>
            <p:cNvSpPr/>
            <p:nvPr/>
          </p:nvSpPr>
          <p:spPr bwMode="auto">
            <a:xfrm>
              <a:off x="1353944" y="4338540"/>
              <a:ext cx="1717288" cy="177800"/>
            </a:xfrm>
            <a:prstGeom prst="rect">
              <a:avLst/>
            </a:prstGeom>
            <a:noFill/>
            <a:ln w="190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sp>
          <p:nvSpPr>
            <p:cNvPr id="18" name="Rectangle 17"/>
            <p:cNvSpPr/>
            <p:nvPr/>
          </p:nvSpPr>
          <p:spPr bwMode="auto">
            <a:xfrm>
              <a:off x="5203903" y="4338540"/>
              <a:ext cx="1393255" cy="214410"/>
            </a:xfrm>
            <a:prstGeom prst="rect">
              <a:avLst/>
            </a:prstGeom>
            <a:noFill/>
            <a:ln w="19050" cap="flat" cmpd="sng" algn="ctr">
              <a:solidFill>
                <a:srgbClr val="00B0F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grpSp>
      <p:sp>
        <p:nvSpPr>
          <p:cNvPr id="19" name="Rectangle 18"/>
          <p:cNvSpPr/>
          <p:nvPr/>
        </p:nvSpPr>
        <p:spPr bwMode="auto">
          <a:xfrm>
            <a:off x="6962079" y="2950303"/>
            <a:ext cx="1158390" cy="573484"/>
          </a:xfrm>
          <a:prstGeom prst="rect">
            <a:avLst/>
          </a:prstGeom>
          <a:noFill/>
          <a:ln w="38100" cap="flat" cmpd="sng" algn="ctr">
            <a:solidFill>
              <a:srgbClr val="FF99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4D4D4F"/>
              </a:solidFill>
            </a:endParaRPr>
          </a:p>
        </p:txBody>
      </p:sp>
      <p:sp>
        <p:nvSpPr>
          <p:cNvPr id="3" name="TextBox 2"/>
          <p:cNvSpPr txBox="1"/>
          <p:nvPr/>
        </p:nvSpPr>
        <p:spPr>
          <a:xfrm>
            <a:off x="5232400" y="2496199"/>
            <a:ext cx="596638" cy="246221"/>
          </a:xfrm>
          <a:prstGeom prst="rect">
            <a:avLst/>
          </a:prstGeom>
          <a:noFill/>
        </p:spPr>
        <p:txBody>
          <a:bodyPr wrap="none" rtlCol="0">
            <a:spAutoFit/>
          </a:bodyPr>
          <a:lstStyle/>
          <a:p>
            <a:r>
              <a:rPr lang="en-US" sz="1000" dirty="0" err="1" smtClean="0"/>
              <a:t>ddPCR</a:t>
            </a:r>
            <a:endParaRPr lang="en-US" sz="1000" dirty="0"/>
          </a:p>
        </p:txBody>
      </p:sp>
      <p:sp>
        <p:nvSpPr>
          <p:cNvPr id="21" name="TextBox 20"/>
          <p:cNvSpPr txBox="1"/>
          <p:nvPr/>
        </p:nvSpPr>
        <p:spPr>
          <a:xfrm>
            <a:off x="5752838" y="3052604"/>
            <a:ext cx="667170" cy="246221"/>
          </a:xfrm>
          <a:prstGeom prst="rect">
            <a:avLst/>
          </a:prstGeom>
          <a:noFill/>
        </p:spPr>
        <p:txBody>
          <a:bodyPr wrap="none" rtlCol="0">
            <a:spAutoFit/>
          </a:bodyPr>
          <a:lstStyle/>
          <a:p>
            <a:r>
              <a:rPr lang="en-US" sz="1000" dirty="0" smtClean="0"/>
              <a:t>, </a:t>
            </a:r>
            <a:r>
              <a:rPr lang="en-US" sz="1000" dirty="0" err="1" smtClean="0"/>
              <a:t>ddPCR</a:t>
            </a:r>
            <a:endParaRPr lang="en-US" sz="1000" dirty="0"/>
          </a:p>
        </p:txBody>
      </p:sp>
    </p:spTree>
    <p:extLst>
      <p:ext uri="{BB962C8B-B14F-4D97-AF65-F5344CB8AC3E}">
        <p14:creationId xmlns:p14="http://schemas.microsoft.com/office/powerpoint/2010/main" val="321437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Genomic Alterations in Cancer</a:t>
            </a:r>
            <a:endParaRPr lang="en-US" dirty="0"/>
          </a:p>
        </p:txBody>
      </p:sp>
      <p:sp>
        <p:nvSpPr>
          <p:cNvPr id="9" name="TextBox 8"/>
          <p:cNvSpPr txBox="1"/>
          <p:nvPr/>
        </p:nvSpPr>
        <p:spPr>
          <a:xfrm>
            <a:off x="1102530" y="6558737"/>
            <a:ext cx="5119851" cy="215357"/>
          </a:xfrm>
          <a:prstGeom prst="rect">
            <a:avLst/>
          </a:prstGeom>
          <a:noFill/>
        </p:spPr>
        <p:txBody>
          <a:bodyPr wrap="square" lIns="91350" tIns="45677" rIns="91350" bIns="45677" rtlCol="0">
            <a:spAutoFit/>
          </a:bodyPr>
          <a:lstStyle/>
          <a:p>
            <a:r>
              <a:rPr lang="en-US" sz="800" dirty="0">
                <a:solidFill>
                  <a:prstClr val="black"/>
                </a:solidFill>
                <a:latin typeface="Arial"/>
              </a:rPr>
              <a:t>Clinical Implications of the Cancer Genome. J Clin Oncol 28:5219-5228.</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52" y="1326995"/>
            <a:ext cx="8946169" cy="4170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221527" y="639356"/>
            <a:ext cx="8353761" cy="369332"/>
          </a:xfrm>
          <a:prstGeom prst="rect">
            <a:avLst/>
          </a:prstGeom>
          <a:noFill/>
        </p:spPr>
        <p:txBody>
          <a:bodyPr wrap="square" rtlCol="0">
            <a:spAutoFit/>
          </a:bodyPr>
          <a:lstStyle/>
          <a:p>
            <a:r>
              <a:rPr lang="en-US" sz="1800" i="1" dirty="0">
                <a:solidFill>
                  <a:srgbClr val="1A1818"/>
                </a:solidFill>
              </a:rPr>
              <a:t>Categories of Genomic Alteration and Exemplary Cancer Genes</a:t>
            </a:r>
          </a:p>
        </p:txBody>
      </p:sp>
      <p:sp>
        <p:nvSpPr>
          <p:cNvPr id="6" name="Rectangle 5"/>
          <p:cNvSpPr/>
          <p:nvPr/>
        </p:nvSpPr>
        <p:spPr bwMode="auto">
          <a:xfrm>
            <a:off x="1740567" y="4570731"/>
            <a:ext cx="7258654" cy="212327"/>
          </a:xfrm>
          <a:prstGeom prst="rect">
            <a:avLst/>
          </a:prstGeom>
          <a:no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7" name="Rectangle 6"/>
          <p:cNvSpPr/>
          <p:nvPr/>
        </p:nvSpPr>
        <p:spPr bwMode="auto">
          <a:xfrm>
            <a:off x="1740566" y="3199948"/>
            <a:ext cx="7289135" cy="212325"/>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8" name="Rectangle 7"/>
          <p:cNvSpPr/>
          <p:nvPr/>
        </p:nvSpPr>
        <p:spPr bwMode="auto">
          <a:xfrm>
            <a:off x="1740567" y="2219211"/>
            <a:ext cx="7258653" cy="202584"/>
          </a:xfrm>
          <a:prstGeom prst="rect">
            <a:avLst/>
          </a:prstGeom>
          <a:noFill/>
          <a:ln w="28575" cap="flat" cmpd="sng" algn="ctr">
            <a:solidFill>
              <a:srgbClr val="6699FF"/>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Tree>
    <p:extLst>
      <p:ext uri="{BB962C8B-B14F-4D97-AF65-F5344CB8AC3E}">
        <p14:creationId xmlns:p14="http://schemas.microsoft.com/office/powerpoint/2010/main" val="136865024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24186789"/>
              </p:ext>
            </p:extLst>
          </p:nvPr>
        </p:nvGraphicFramePr>
        <p:xfrm>
          <a:off x="457994" y="1243950"/>
          <a:ext cx="8228012" cy="4327518"/>
        </p:xfrm>
        <a:graphic>
          <a:graphicData uri="http://schemas.openxmlformats.org/drawingml/2006/table">
            <a:tbl>
              <a:tblPr firstRow="1" firstCol="1" bandRow="1">
                <a:tableStyleId>{E8034E78-7F5D-4C2E-B375-FC64B27BC917}</a:tableStyleId>
              </a:tblPr>
              <a:tblGrid>
                <a:gridCol w="490227"/>
                <a:gridCol w="1711258"/>
                <a:gridCol w="3422515"/>
                <a:gridCol w="2604012"/>
              </a:tblGrid>
              <a:tr h="304231">
                <a:tc>
                  <a:txBody>
                    <a:bodyPr/>
                    <a:lstStyle/>
                    <a:p>
                      <a:pPr marL="0" marR="0" algn="ctr">
                        <a:lnSpc>
                          <a:spcPct val="115000"/>
                        </a:lnSpc>
                        <a:spcBef>
                          <a:spcPts val="0"/>
                        </a:spcBef>
                        <a:spcAft>
                          <a:spcPts val="0"/>
                        </a:spcAft>
                      </a:pPr>
                      <a:r>
                        <a:rPr lang="en-US" sz="1400" dirty="0"/>
                        <a:t> </a:t>
                      </a:r>
                      <a:r>
                        <a:rPr lang="en-US" sz="1400" dirty="0" smtClean="0"/>
                        <a:t>                                                                                                                                                                                          </a:t>
                      </a:r>
                      <a:endParaRPr lang="en-US" sz="1400" b="1" dirty="0"/>
                    </a:p>
                  </a:txBody>
                  <a:tcPr marL="43761" marR="43761" marT="43761" marB="43761" anchor="ctr"/>
                </a:tc>
                <a:tc>
                  <a:txBody>
                    <a:bodyPr/>
                    <a:lstStyle/>
                    <a:p>
                      <a:pPr marL="0" marR="0" algn="ctr">
                        <a:lnSpc>
                          <a:spcPct val="115000"/>
                        </a:lnSpc>
                        <a:spcBef>
                          <a:spcPts val="0"/>
                        </a:spcBef>
                        <a:spcAft>
                          <a:spcPts val="0"/>
                        </a:spcAft>
                      </a:pPr>
                      <a:r>
                        <a:rPr lang="en-US" sz="1400" dirty="0"/>
                        <a:t>Drug Trade </a:t>
                      </a:r>
                      <a:r>
                        <a:rPr lang="en-US" sz="1400" dirty="0" smtClean="0"/>
                        <a:t>Name</a:t>
                      </a:r>
                      <a:endParaRPr lang="en-US" sz="1400" b="1" dirty="0"/>
                    </a:p>
                  </a:txBody>
                  <a:tcPr marL="43761" marR="43761" marT="43761" marB="43761" anchor="ctr"/>
                </a:tc>
                <a:tc>
                  <a:txBody>
                    <a:bodyPr/>
                    <a:lstStyle/>
                    <a:p>
                      <a:pPr marL="0" marR="0" algn="ctr">
                        <a:lnSpc>
                          <a:spcPct val="115000"/>
                        </a:lnSpc>
                        <a:spcBef>
                          <a:spcPts val="0"/>
                        </a:spcBef>
                        <a:spcAft>
                          <a:spcPts val="0"/>
                        </a:spcAft>
                      </a:pPr>
                      <a:r>
                        <a:rPr lang="en-US" sz="1400" dirty="0"/>
                        <a:t>Device Trade Name</a:t>
                      </a:r>
                      <a:endParaRPr lang="en-US" sz="1400" b="1" dirty="0"/>
                    </a:p>
                  </a:txBody>
                  <a:tcPr marL="43761" marR="43761" marT="43761" marB="43761" anchor="ctr"/>
                </a:tc>
                <a:tc>
                  <a:txBody>
                    <a:bodyPr/>
                    <a:lstStyle/>
                    <a:p>
                      <a:pPr marL="0" marR="0" algn="ctr">
                        <a:lnSpc>
                          <a:spcPct val="115000"/>
                        </a:lnSpc>
                        <a:spcBef>
                          <a:spcPts val="0"/>
                        </a:spcBef>
                        <a:spcAft>
                          <a:spcPts val="0"/>
                        </a:spcAft>
                      </a:pPr>
                      <a:r>
                        <a:rPr lang="en-US" sz="1400" dirty="0"/>
                        <a:t>Device Manufacturer</a:t>
                      </a:r>
                      <a:endParaRPr lang="en-US" sz="1400" b="1" dirty="0"/>
                    </a:p>
                  </a:txBody>
                  <a:tcPr marL="43761" marR="43761" marT="43761" marB="43761" anchor="ctr"/>
                </a:tc>
              </a:tr>
              <a:tr h="323041">
                <a:tc>
                  <a:txBody>
                    <a:bodyPr/>
                    <a:lstStyle/>
                    <a:p>
                      <a:pPr marL="0" marR="0" algn="ctr">
                        <a:lnSpc>
                          <a:spcPct val="115000"/>
                        </a:lnSpc>
                        <a:spcBef>
                          <a:spcPts val="0"/>
                        </a:spcBef>
                        <a:spcAft>
                          <a:spcPts val="0"/>
                        </a:spcAft>
                      </a:pPr>
                      <a:r>
                        <a:rPr lang="en-US" sz="1400" dirty="0"/>
                        <a:t>1</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Erbitux;</a:t>
                      </a:r>
                      <a:r>
                        <a:rPr lang="en-US" sz="1200" baseline="0" dirty="0" smtClean="0">
                          <a:solidFill>
                            <a:srgbClr val="1A1818"/>
                          </a:solidFill>
                        </a:rPr>
                        <a:t> Vectibix</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smtClean="0">
                          <a:solidFill>
                            <a:srgbClr val="1A1818"/>
                          </a:solidFill>
                        </a:rPr>
                        <a:t>therascreen KRAS </a:t>
                      </a:r>
                      <a:r>
                        <a:rPr lang="en-US" sz="1200" dirty="0">
                          <a:solidFill>
                            <a:srgbClr val="1A1818"/>
                          </a:solidFill>
                        </a:rPr>
                        <a:t>RGQ PCR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Qiagen Manchester, Ltd.</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2</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Gilotrif</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therascreen EGFR RGQ PCR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Qiagen Manchester, Ltd.</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3</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Herceptin</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INFORM HER-2/NEU</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Ventana Medical Systems,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4</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Herceptin</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PATHVYSION HER-2 DNA Probe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Abbott Molecular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5</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Herceptin</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SPOT-LIGHT HER2 CISH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Life Technologies,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6</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Herceptin</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HER2 CISH PharmDx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Dako Denmark A/S</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7</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Herceptin</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INFORM HER2 DUAL ISH DNA Probe Cocktail</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Ventana Medical Systems,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8</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Herceptin; Perjeta</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HER2 FISH PharmDx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Dako Denmark A/S</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9</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Mekinist; Tafinlar</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THxID™ BRAF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bioMérieux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10</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Tarceva</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cobas EGFR Mutation Test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Roche Molecular Systems,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11</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Xalkori</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VYSIS ALK Break Apart FISH Probe Kit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Abbott Molecular Inc.</a:t>
                      </a:r>
                      <a:endParaRPr lang="en-US" sz="1200" b="0" dirty="0">
                        <a:solidFill>
                          <a:srgbClr val="1A1818"/>
                        </a:solidFill>
                      </a:endParaRPr>
                    </a:p>
                  </a:txBody>
                  <a:tcPr anchor="ctr"/>
                </a:tc>
              </a:tr>
              <a:tr h="323041">
                <a:tc>
                  <a:txBody>
                    <a:bodyPr/>
                    <a:lstStyle/>
                    <a:p>
                      <a:pPr marL="0" marR="0" algn="ctr">
                        <a:lnSpc>
                          <a:spcPct val="115000"/>
                        </a:lnSpc>
                        <a:spcBef>
                          <a:spcPts val="0"/>
                        </a:spcBef>
                        <a:spcAft>
                          <a:spcPts val="0"/>
                        </a:spcAft>
                      </a:pPr>
                      <a:r>
                        <a:rPr lang="en-US" sz="1400" dirty="0"/>
                        <a:t>12</a:t>
                      </a:r>
                      <a:endParaRPr lang="en-US" sz="1400" b="0" dirty="0"/>
                    </a:p>
                  </a:txBody>
                  <a:tcPr marL="43761" marR="43761" marT="43761" marB="43761" anchor="ctr"/>
                </a:tc>
                <a:tc>
                  <a:txBody>
                    <a:bodyPr/>
                    <a:lstStyle/>
                    <a:p>
                      <a:pPr marL="0" marR="0">
                        <a:lnSpc>
                          <a:spcPct val="115000"/>
                        </a:lnSpc>
                        <a:spcBef>
                          <a:spcPts val="0"/>
                        </a:spcBef>
                        <a:spcAft>
                          <a:spcPts val="0"/>
                        </a:spcAft>
                      </a:pPr>
                      <a:r>
                        <a:rPr lang="en-US" sz="1200" dirty="0" smtClean="0">
                          <a:solidFill>
                            <a:srgbClr val="1A1818"/>
                          </a:solidFill>
                        </a:rPr>
                        <a:t>Zelboraf</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COBAS 4800 BRAF V600 Mutation Test</a:t>
                      </a:r>
                      <a:endParaRPr lang="en-US" sz="1200" b="0" dirty="0">
                        <a:solidFill>
                          <a:srgbClr val="1A1818"/>
                        </a:solidFill>
                      </a:endParaRPr>
                    </a:p>
                  </a:txBody>
                  <a:tcPr anchor="ctr"/>
                </a:tc>
                <a:tc>
                  <a:txBody>
                    <a:bodyPr/>
                    <a:lstStyle/>
                    <a:p>
                      <a:pPr marL="0" marR="0">
                        <a:lnSpc>
                          <a:spcPct val="115000"/>
                        </a:lnSpc>
                        <a:spcBef>
                          <a:spcPts val="0"/>
                        </a:spcBef>
                        <a:spcAft>
                          <a:spcPts val="0"/>
                        </a:spcAft>
                      </a:pPr>
                      <a:r>
                        <a:rPr lang="en-US" sz="1200" dirty="0">
                          <a:solidFill>
                            <a:srgbClr val="1A1818"/>
                          </a:solidFill>
                        </a:rPr>
                        <a:t>Roche Molecular Systems, Inc.</a:t>
                      </a:r>
                      <a:endParaRPr lang="en-US" sz="1200" b="0" dirty="0">
                        <a:solidFill>
                          <a:srgbClr val="1A1818"/>
                        </a:solidFill>
                      </a:endParaRPr>
                    </a:p>
                  </a:txBody>
                  <a:tcPr anchor="ctr"/>
                </a:tc>
              </a:tr>
            </a:tbl>
          </a:graphicData>
        </a:graphic>
      </p:graphicFrame>
      <p:sp>
        <p:nvSpPr>
          <p:cNvPr id="7" name="Rectangle 1"/>
          <p:cNvSpPr>
            <a:spLocks noChangeArrowheads="1"/>
          </p:cNvSpPr>
          <p:nvPr/>
        </p:nvSpPr>
        <p:spPr bwMode="auto">
          <a:xfrm>
            <a:off x="455494" y="5736895"/>
            <a:ext cx="8233012" cy="307777"/>
          </a:xfrm>
          <a:prstGeom prst="rect">
            <a:avLst/>
          </a:prstGeom>
          <a:solidFill>
            <a:schemeClr val="bg1">
              <a:lumMod val="75000"/>
            </a:schemeClr>
          </a:solidFill>
          <a:ln>
            <a:noFill/>
          </a:ln>
          <a:effectLst/>
          <a:extLst/>
        </p:spPr>
        <p:style>
          <a:lnRef idx="1">
            <a:schemeClr val="dk1"/>
          </a:lnRef>
          <a:fillRef idx="3">
            <a:schemeClr val="dk1"/>
          </a:fillRef>
          <a:effectRef idx="2">
            <a:schemeClr val="dk1"/>
          </a:effectRef>
          <a:fontRef idx="minor">
            <a:schemeClr val="lt1"/>
          </a:fontRef>
        </p:style>
        <p:txBody>
          <a:bodyPr vert="horz" wrap="square" lIns="91440" tIns="45720" rIns="91440" bIns="45720" numCol="1" anchor="ctr" anchorCtr="0" compatLnSpc="1">
            <a:prstTxWarp prst="textNoShape">
              <a:avLst/>
            </a:prstTxWarp>
            <a:spAutoFit/>
          </a:bodyPr>
          <a:lstStyle/>
          <a:p>
            <a:pPr algn="ctr" eaLnBrk="0" hangingPunct="0"/>
            <a:r>
              <a:rPr lang="en-US" sz="1400" b="1" dirty="0" smtClean="0">
                <a:solidFill>
                  <a:srgbClr val="1A1818"/>
                </a:solidFill>
                <a:ea typeface="Calibri" pitchFamily="34" charset="0"/>
                <a:cs typeface="Times New Roman" pitchFamily="18" charset="0"/>
              </a:rPr>
              <a:t>TOTAL (12):  FISH/CISH </a:t>
            </a:r>
            <a:r>
              <a:rPr lang="en-US" sz="1400" b="1" dirty="0" smtClean="0">
                <a:solidFill>
                  <a:srgbClr val="1A1818"/>
                </a:solidFill>
                <a:ea typeface="Calibri" pitchFamily="34" charset="0"/>
                <a:cs typeface="Times New Roman" pitchFamily="18" charset="0"/>
                <a:sym typeface="Wingdings" panose="05000000000000000000" pitchFamily="2" charset="2"/>
              </a:rPr>
              <a:t> </a:t>
            </a:r>
            <a:r>
              <a:rPr lang="en-US" sz="1400" dirty="0" smtClean="0">
                <a:solidFill>
                  <a:srgbClr val="1A1818"/>
                </a:solidFill>
                <a:ea typeface="Calibri" pitchFamily="34" charset="0"/>
                <a:cs typeface="Times New Roman" pitchFamily="18" charset="0"/>
              </a:rPr>
              <a:t>HER2 (6); </a:t>
            </a:r>
            <a:r>
              <a:rPr lang="en-US" sz="1400" dirty="0">
                <a:solidFill>
                  <a:srgbClr val="1A1818"/>
                </a:solidFill>
                <a:ea typeface="Calibri" pitchFamily="34" charset="0"/>
                <a:cs typeface="Times New Roman" pitchFamily="18" charset="0"/>
              </a:rPr>
              <a:t>ALK (1</a:t>
            </a:r>
            <a:r>
              <a:rPr lang="en-US" sz="1400" dirty="0" smtClean="0">
                <a:solidFill>
                  <a:srgbClr val="1A1818"/>
                </a:solidFill>
                <a:ea typeface="Calibri" pitchFamily="34" charset="0"/>
                <a:cs typeface="Times New Roman" pitchFamily="18" charset="0"/>
              </a:rPr>
              <a:t>)   </a:t>
            </a:r>
            <a:r>
              <a:rPr lang="en-US" sz="1400" b="1" dirty="0" smtClean="0">
                <a:solidFill>
                  <a:srgbClr val="1A1818"/>
                </a:solidFill>
                <a:ea typeface="Calibri" pitchFamily="34" charset="0"/>
                <a:cs typeface="Times New Roman" pitchFamily="18" charset="0"/>
              </a:rPr>
              <a:t>qPCR</a:t>
            </a:r>
            <a:r>
              <a:rPr lang="en-US" sz="1400" b="1" dirty="0">
                <a:solidFill>
                  <a:srgbClr val="1A1818"/>
                </a:solidFill>
                <a:ea typeface="Calibri" pitchFamily="34" charset="0"/>
                <a:cs typeface="Times New Roman" pitchFamily="18" charset="0"/>
              </a:rPr>
              <a:t> </a:t>
            </a:r>
            <a:r>
              <a:rPr lang="en-US" sz="1400" b="1" dirty="0">
                <a:solidFill>
                  <a:srgbClr val="1A1818"/>
                </a:solidFill>
                <a:ea typeface="Calibri" pitchFamily="34" charset="0"/>
                <a:cs typeface="Times New Roman" pitchFamily="18" charset="0"/>
                <a:sym typeface="Wingdings" panose="05000000000000000000" pitchFamily="2" charset="2"/>
              </a:rPr>
              <a:t> </a:t>
            </a:r>
            <a:r>
              <a:rPr lang="en-US" sz="1400" dirty="0" smtClean="0">
                <a:solidFill>
                  <a:srgbClr val="1A1818"/>
                </a:solidFill>
                <a:ea typeface="Calibri" pitchFamily="34" charset="0"/>
                <a:cs typeface="Times New Roman" pitchFamily="18" charset="0"/>
              </a:rPr>
              <a:t>KRAS </a:t>
            </a:r>
            <a:r>
              <a:rPr lang="en-US" sz="1400" dirty="0">
                <a:solidFill>
                  <a:srgbClr val="1A1818"/>
                </a:solidFill>
                <a:ea typeface="Calibri" pitchFamily="34" charset="0"/>
                <a:cs typeface="Times New Roman" pitchFamily="18" charset="0"/>
              </a:rPr>
              <a:t>(1) </a:t>
            </a:r>
            <a:r>
              <a:rPr lang="en-US" sz="1400" dirty="0" smtClean="0">
                <a:solidFill>
                  <a:srgbClr val="1A1818"/>
                </a:solidFill>
                <a:ea typeface="Calibri" pitchFamily="34" charset="0"/>
                <a:cs typeface="Times New Roman" pitchFamily="18" charset="0"/>
              </a:rPr>
              <a:t>; EGFR (2); BRAF </a:t>
            </a:r>
            <a:r>
              <a:rPr lang="en-US" sz="1400" dirty="0">
                <a:solidFill>
                  <a:srgbClr val="1A1818"/>
                </a:solidFill>
                <a:ea typeface="Calibri" pitchFamily="34" charset="0"/>
                <a:cs typeface="Times New Roman" pitchFamily="18" charset="0"/>
              </a:rPr>
              <a:t>(2</a:t>
            </a:r>
            <a:r>
              <a:rPr lang="en-US" sz="1400" dirty="0" smtClean="0">
                <a:solidFill>
                  <a:srgbClr val="1A1818"/>
                </a:solidFill>
                <a:ea typeface="Calibri" pitchFamily="34" charset="0"/>
                <a:cs typeface="Times New Roman" pitchFamily="18" charset="0"/>
              </a:rPr>
              <a:t>)</a:t>
            </a:r>
            <a:endParaRPr lang="en-US" sz="1000" dirty="0" smtClean="0">
              <a:solidFill>
                <a:srgbClr val="1A1818"/>
              </a:solidFill>
              <a:cs typeface="Arial" pitchFamily="34" charset="0"/>
            </a:endParaRPr>
          </a:p>
        </p:txBody>
      </p:sp>
      <p:sp>
        <p:nvSpPr>
          <p:cNvPr id="11" name="Title 1"/>
          <p:cNvSpPr txBox="1">
            <a:spLocks/>
          </p:cNvSpPr>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kern="0" dirty="0" smtClean="0">
                <a:solidFill>
                  <a:srgbClr val="1A1818"/>
                </a:solidFill>
              </a:rPr>
              <a:t>Nucleic Acid Companion Diagnostics</a:t>
            </a:r>
          </a:p>
          <a:p>
            <a:r>
              <a:rPr lang="en-US" sz="2000" b="0" i="1" dirty="0" smtClean="0">
                <a:solidFill>
                  <a:srgbClr val="1A1818"/>
                </a:solidFill>
              </a:rPr>
              <a:t>FDA-approved </a:t>
            </a:r>
            <a:r>
              <a:rPr lang="en-US" sz="2000" b="0" i="1" dirty="0" err="1" smtClean="0">
                <a:solidFill>
                  <a:srgbClr val="1A1818"/>
                </a:solidFill>
              </a:rPr>
              <a:t>CDx</a:t>
            </a:r>
            <a:r>
              <a:rPr lang="en-US" sz="2000" b="0" i="1" dirty="0" smtClean="0">
                <a:solidFill>
                  <a:srgbClr val="1A1818"/>
                </a:solidFill>
              </a:rPr>
              <a:t> tests</a:t>
            </a:r>
            <a:endParaRPr lang="en-US" sz="2000" b="0" i="1" dirty="0">
              <a:solidFill>
                <a:srgbClr val="1A1818"/>
              </a:solidFill>
            </a:endParaRPr>
          </a:p>
        </p:txBody>
      </p:sp>
      <p:sp>
        <p:nvSpPr>
          <p:cNvPr id="8" name="TextBox 7"/>
          <p:cNvSpPr txBox="1"/>
          <p:nvPr/>
        </p:nvSpPr>
        <p:spPr>
          <a:xfrm>
            <a:off x="812981" y="6477376"/>
            <a:ext cx="6991615" cy="215357"/>
          </a:xfrm>
          <a:prstGeom prst="rect">
            <a:avLst/>
          </a:prstGeom>
          <a:noFill/>
        </p:spPr>
        <p:txBody>
          <a:bodyPr wrap="square" lIns="91350" tIns="45677" rIns="91350" bIns="45677" rtlCol="0">
            <a:spAutoFit/>
          </a:bodyPr>
          <a:lstStyle/>
          <a:p>
            <a:r>
              <a:rPr lang="en-US" sz="800" dirty="0">
                <a:solidFill>
                  <a:srgbClr val="1A1818"/>
                </a:solidFill>
                <a:ea typeface="Calibri" pitchFamily="34" charset="0"/>
                <a:cs typeface="Times New Roman" pitchFamily="18" charset="0"/>
                <a:hlinkClick r:id="rId3"/>
              </a:rPr>
              <a:t>US Food and Drug Administration</a:t>
            </a:r>
            <a:r>
              <a:rPr lang="en-US" sz="800" dirty="0">
                <a:solidFill>
                  <a:srgbClr val="1A1818"/>
                </a:solidFill>
                <a:ea typeface="Calibri" pitchFamily="34" charset="0"/>
                <a:cs typeface="Times New Roman" pitchFamily="18" charset="0"/>
              </a:rPr>
              <a:t> [Last Updated: </a:t>
            </a:r>
            <a:r>
              <a:rPr lang="en-US" sz="800" dirty="0" smtClean="0">
                <a:solidFill>
                  <a:srgbClr val="1A1818"/>
                </a:solidFill>
                <a:ea typeface="Calibri" pitchFamily="34" charset="0"/>
                <a:cs typeface="Times New Roman" pitchFamily="18" charset="0"/>
              </a:rPr>
              <a:t>07/31/2014</a:t>
            </a:r>
            <a:r>
              <a:rPr lang="en-US" sz="800" dirty="0">
                <a:solidFill>
                  <a:srgbClr val="1A1818"/>
                </a:solidFill>
                <a:ea typeface="Calibri" pitchFamily="34" charset="0"/>
                <a:cs typeface="Times New Roman" pitchFamily="18" charset="0"/>
              </a:rPr>
              <a:t>]</a:t>
            </a:r>
            <a:endParaRPr lang="en-US" sz="800" dirty="0">
              <a:solidFill>
                <a:srgbClr val="1A1818"/>
              </a:solidFill>
              <a:cs typeface="Arial" pitchFamily="34" charset="0"/>
            </a:endParaRPr>
          </a:p>
        </p:txBody>
      </p:sp>
    </p:spTree>
    <p:extLst>
      <p:ext uri="{BB962C8B-B14F-4D97-AF65-F5344CB8AC3E}">
        <p14:creationId xmlns:p14="http://schemas.microsoft.com/office/powerpoint/2010/main" val="41334819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Companion Diagnostics Scene 2012: Single Genes</a:t>
            </a:r>
            <a:endParaRPr lang="en-US" dirty="0"/>
          </a:p>
        </p:txBody>
      </p:sp>
      <p:sp>
        <p:nvSpPr>
          <p:cNvPr id="5" name="TextBox 4"/>
          <p:cNvSpPr txBox="1"/>
          <p:nvPr/>
        </p:nvSpPr>
        <p:spPr>
          <a:xfrm>
            <a:off x="968716" y="6589558"/>
            <a:ext cx="4729558" cy="215357"/>
          </a:xfrm>
          <a:prstGeom prst="rect">
            <a:avLst/>
          </a:prstGeom>
          <a:noFill/>
        </p:spPr>
        <p:txBody>
          <a:bodyPr wrap="square" lIns="91350" tIns="45677" rIns="91350" bIns="45677" rtlCol="0">
            <a:spAutoFit/>
          </a:bodyPr>
          <a:lstStyle/>
          <a:p>
            <a:r>
              <a:rPr lang="en-US" sz="800" dirty="0">
                <a:solidFill>
                  <a:prstClr val="black"/>
                </a:solidFill>
                <a:latin typeface="Arial"/>
              </a:rPr>
              <a:t>The Genetic Basis for Cancer Treatment Decisions. Hudson et at. Cell 148, February 3, 2012</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797" y="1397000"/>
            <a:ext cx="8633448" cy="4561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21527" y="639356"/>
            <a:ext cx="8353761" cy="369332"/>
          </a:xfrm>
          <a:prstGeom prst="rect">
            <a:avLst/>
          </a:prstGeom>
          <a:noFill/>
        </p:spPr>
        <p:txBody>
          <a:bodyPr wrap="square" rtlCol="0">
            <a:spAutoFit/>
          </a:bodyPr>
          <a:lstStyle/>
          <a:p>
            <a:r>
              <a:rPr lang="en-US" sz="1800" i="1" dirty="0">
                <a:solidFill>
                  <a:srgbClr val="1A1818"/>
                </a:solidFill>
              </a:rPr>
              <a:t>Selected Genetic Markers and Their Application in Cancer Treatment</a:t>
            </a:r>
          </a:p>
        </p:txBody>
      </p:sp>
      <p:grpSp>
        <p:nvGrpSpPr>
          <p:cNvPr id="4" name="Group 3"/>
          <p:cNvGrpSpPr/>
          <p:nvPr/>
        </p:nvGrpSpPr>
        <p:grpSpPr>
          <a:xfrm>
            <a:off x="6509866" y="1718153"/>
            <a:ext cx="2065421" cy="1893727"/>
            <a:chOff x="6509866" y="1718153"/>
            <a:chExt cx="2065421" cy="1893727"/>
          </a:xfrm>
        </p:grpSpPr>
        <p:sp>
          <p:nvSpPr>
            <p:cNvPr id="7" name="Rectangle 6"/>
            <p:cNvSpPr/>
            <p:nvPr/>
          </p:nvSpPr>
          <p:spPr bwMode="auto">
            <a:xfrm>
              <a:off x="6901090" y="1718153"/>
              <a:ext cx="1674197" cy="1893727"/>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FF0000"/>
                </a:solidFill>
              </a:endParaRPr>
            </a:p>
          </p:txBody>
        </p:sp>
        <p:sp>
          <p:nvSpPr>
            <p:cNvPr id="3" name="TextBox 2"/>
            <p:cNvSpPr txBox="1"/>
            <p:nvPr/>
          </p:nvSpPr>
          <p:spPr>
            <a:xfrm>
              <a:off x="6509866" y="1842939"/>
              <a:ext cx="338554" cy="1639231"/>
            </a:xfrm>
            <a:prstGeom prst="rect">
              <a:avLst/>
            </a:prstGeom>
            <a:noFill/>
          </p:spPr>
          <p:txBody>
            <a:bodyPr vert="vert270" wrap="none" rtlCol="0">
              <a:spAutoFit/>
            </a:bodyPr>
            <a:lstStyle/>
            <a:p>
              <a:r>
                <a:rPr lang="en-US" sz="1000" b="1" dirty="0" smtClean="0">
                  <a:solidFill>
                    <a:srgbClr val="FF0000"/>
                  </a:solidFill>
                </a:rPr>
                <a:t>Small molecule inhibitors</a:t>
              </a:r>
              <a:endParaRPr lang="en-US" sz="1000" b="1" dirty="0">
                <a:solidFill>
                  <a:srgbClr val="FF0000"/>
                </a:solidFill>
              </a:endParaRPr>
            </a:p>
          </p:txBody>
        </p:sp>
      </p:grpSp>
      <p:grpSp>
        <p:nvGrpSpPr>
          <p:cNvPr id="12" name="Group 11"/>
          <p:cNvGrpSpPr/>
          <p:nvPr/>
        </p:nvGrpSpPr>
        <p:grpSpPr>
          <a:xfrm>
            <a:off x="6509866" y="3660878"/>
            <a:ext cx="2065422" cy="652042"/>
            <a:chOff x="6509866" y="3660878"/>
            <a:chExt cx="2065422" cy="652042"/>
          </a:xfrm>
        </p:grpSpPr>
        <p:sp>
          <p:nvSpPr>
            <p:cNvPr id="8" name="Rectangle 7"/>
            <p:cNvSpPr/>
            <p:nvPr/>
          </p:nvSpPr>
          <p:spPr bwMode="auto">
            <a:xfrm>
              <a:off x="6901816" y="3660878"/>
              <a:ext cx="1673472" cy="652042"/>
            </a:xfrm>
            <a:prstGeom prst="rect">
              <a:avLst/>
            </a:prstGeom>
            <a:noFill/>
            <a:ln w="28575" cap="flat" cmpd="sng" algn="ctr">
              <a:solidFill>
                <a:schemeClr val="accent6">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10" name="TextBox 9"/>
            <p:cNvSpPr txBox="1"/>
            <p:nvPr/>
          </p:nvSpPr>
          <p:spPr>
            <a:xfrm>
              <a:off x="6509866" y="3757870"/>
              <a:ext cx="338554" cy="448200"/>
            </a:xfrm>
            <a:prstGeom prst="rect">
              <a:avLst/>
            </a:prstGeom>
            <a:noFill/>
          </p:spPr>
          <p:txBody>
            <a:bodyPr vert="vert270" wrap="none" rtlCol="0">
              <a:spAutoFit/>
            </a:bodyPr>
            <a:lstStyle/>
            <a:p>
              <a:r>
                <a:rPr lang="en-US" sz="1000" b="1" dirty="0" smtClean="0">
                  <a:solidFill>
                    <a:srgbClr val="A9C1D9">
                      <a:lumMod val="75000"/>
                    </a:srgbClr>
                  </a:solidFill>
                </a:rPr>
                <a:t>mAbs</a:t>
              </a:r>
              <a:endParaRPr lang="en-US" sz="1000" b="1" dirty="0">
                <a:solidFill>
                  <a:srgbClr val="A9C1D9">
                    <a:lumMod val="75000"/>
                  </a:srgbClr>
                </a:solidFill>
              </a:endParaRPr>
            </a:p>
          </p:txBody>
        </p:sp>
      </p:grpSp>
      <p:grpSp>
        <p:nvGrpSpPr>
          <p:cNvPr id="13" name="Group 12"/>
          <p:cNvGrpSpPr/>
          <p:nvPr/>
        </p:nvGrpSpPr>
        <p:grpSpPr>
          <a:xfrm>
            <a:off x="6509866" y="4351020"/>
            <a:ext cx="2176934" cy="929640"/>
            <a:chOff x="6509866" y="4351020"/>
            <a:chExt cx="2176934" cy="929640"/>
          </a:xfrm>
        </p:grpSpPr>
        <p:sp>
          <p:nvSpPr>
            <p:cNvPr id="9" name="Rectangle 8"/>
            <p:cNvSpPr/>
            <p:nvPr/>
          </p:nvSpPr>
          <p:spPr bwMode="auto">
            <a:xfrm>
              <a:off x="6903719" y="4351020"/>
              <a:ext cx="1783081" cy="929640"/>
            </a:xfrm>
            <a:prstGeom prst="rect">
              <a:avLst/>
            </a:prstGeom>
            <a:noFill/>
            <a:ln w="28575"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dirty="0" smtClean="0">
                <a:solidFill>
                  <a:srgbClr val="1A1818"/>
                </a:solidFill>
              </a:endParaRPr>
            </a:p>
          </p:txBody>
        </p:sp>
        <p:sp>
          <p:nvSpPr>
            <p:cNvPr id="11" name="TextBox 10"/>
            <p:cNvSpPr txBox="1"/>
            <p:nvPr/>
          </p:nvSpPr>
          <p:spPr>
            <a:xfrm>
              <a:off x="6509866" y="4593723"/>
              <a:ext cx="338554" cy="526747"/>
            </a:xfrm>
            <a:prstGeom prst="rect">
              <a:avLst/>
            </a:prstGeom>
            <a:noFill/>
          </p:spPr>
          <p:txBody>
            <a:bodyPr vert="vert270" wrap="none" rtlCol="0">
              <a:spAutoFit/>
            </a:bodyPr>
            <a:lstStyle/>
            <a:p>
              <a:r>
                <a:rPr lang="en-US" sz="1000" b="1" dirty="0" smtClean="0">
                  <a:solidFill>
                    <a:srgbClr val="00B050"/>
                  </a:solidFill>
                </a:rPr>
                <a:t>Chemo</a:t>
              </a:r>
              <a:endParaRPr lang="en-US" sz="1000" b="1" dirty="0">
                <a:solidFill>
                  <a:srgbClr val="00B050"/>
                </a:solidFill>
              </a:endParaRPr>
            </a:p>
          </p:txBody>
        </p:sp>
      </p:grpSp>
    </p:spTree>
    <p:extLst>
      <p:ext uri="{BB962C8B-B14F-4D97-AF65-F5344CB8AC3E}">
        <p14:creationId xmlns:p14="http://schemas.microsoft.com/office/powerpoint/2010/main" val="36160724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0312" y="237744"/>
            <a:ext cx="8601075" cy="908050"/>
          </a:xfrm>
        </p:spPr>
        <p:txBody>
          <a:bodyPr/>
          <a:lstStyle/>
          <a:p>
            <a:r>
              <a:rPr lang="en-US" dirty="0" smtClean="0"/>
              <a:t>Molecularly Informed Clinical Trials</a:t>
            </a:r>
            <a:r>
              <a:rPr lang="en-US" dirty="0"/>
              <a:t/>
            </a:r>
            <a:br>
              <a:rPr lang="en-US" dirty="0"/>
            </a:br>
            <a:r>
              <a:rPr lang="en-US" sz="2000" b="0" i="1" dirty="0" smtClean="0"/>
              <a:t>Basket study design</a:t>
            </a:r>
            <a:endParaRPr lang="en-US" sz="2000" b="0" i="1" dirty="0"/>
          </a:p>
        </p:txBody>
      </p:sp>
      <p:pic>
        <p:nvPicPr>
          <p:cNvPr id="205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04" b="99530" l="445" r="94383"/>
                    </a14:imgEffect>
                  </a14:imgLayer>
                </a14:imgProps>
              </a:ext>
              <a:ext uri="{28A0092B-C50C-407E-A947-70E740481C1C}">
                <a14:useLocalDpi xmlns:a14="http://schemas.microsoft.com/office/drawing/2010/main"/>
              </a:ext>
            </a:extLst>
          </a:blip>
          <a:srcRect/>
          <a:stretch>
            <a:fillRect/>
          </a:stretch>
        </p:blipFill>
        <p:spPr bwMode="auto">
          <a:xfrm>
            <a:off x="6565196" y="210479"/>
            <a:ext cx="2497392" cy="1477878"/>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Rounded Rectangle 28"/>
          <p:cNvSpPr/>
          <p:nvPr/>
        </p:nvSpPr>
        <p:spPr bwMode="auto">
          <a:xfrm>
            <a:off x="3384160" y="1678879"/>
            <a:ext cx="2205463" cy="693854"/>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400" b="1" dirty="0" smtClean="0">
                <a:solidFill>
                  <a:srgbClr val="FFFFFF"/>
                </a:solidFill>
              </a:rPr>
              <a:t>Single </a:t>
            </a:r>
            <a:r>
              <a:rPr lang="en-US" sz="1400" b="1" dirty="0">
                <a:solidFill>
                  <a:srgbClr val="FFFFFF"/>
                </a:solidFill>
              </a:rPr>
              <a:t>t</a:t>
            </a:r>
            <a:r>
              <a:rPr lang="en-US" sz="1400" b="1" dirty="0" smtClean="0">
                <a:solidFill>
                  <a:srgbClr val="FFFFFF"/>
                </a:solidFill>
              </a:rPr>
              <a:t>herapeutic agent</a:t>
            </a:r>
          </a:p>
        </p:txBody>
      </p:sp>
      <p:sp>
        <p:nvSpPr>
          <p:cNvPr id="32" name="Rounded Rectangle 31"/>
          <p:cNvSpPr/>
          <p:nvPr/>
        </p:nvSpPr>
        <p:spPr bwMode="auto">
          <a:xfrm>
            <a:off x="3384160" y="2769221"/>
            <a:ext cx="2205463" cy="693854"/>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a:solidFill>
                  <a:srgbClr val="FFFFFF"/>
                </a:solidFill>
              </a:rPr>
              <a:t>Specific genetic or molecular abnormality</a:t>
            </a:r>
          </a:p>
        </p:txBody>
      </p:sp>
      <p:grpSp>
        <p:nvGrpSpPr>
          <p:cNvPr id="23" name="Group 22"/>
          <p:cNvGrpSpPr/>
          <p:nvPr/>
        </p:nvGrpSpPr>
        <p:grpSpPr>
          <a:xfrm>
            <a:off x="328342" y="4367525"/>
            <a:ext cx="8233317" cy="811599"/>
            <a:chOff x="328342" y="4367525"/>
            <a:chExt cx="8233317" cy="811599"/>
          </a:xfrm>
        </p:grpSpPr>
        <p:sp>
          <p:nvSpPr>
            <p:cNvPr id="33" name="Rounded Rectangle 32"/>
            <p:cNvSpPr/>
            <p:nvPr/>
          </p:nvSpPr>
          <p:spPr bwMode="auto">
            <a:xfrm>
              <a:off x="328342" y="4367525"/>
              <a:ext cx="1195658" cy="811599"/>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smtClean="0">
                  <a:solidFill>
                    <a:srgbClr val="FFFFFF"/>
                  </a:solidFill>
                </a:rPr>
                <a:t>Lung</a:t>
              </a:r>
            </a:p>
            <a:p>
              <a:pPr algn="ctr"/>
              <a:r>
                <a:rPr lang="en-US" sz="1400" b="1" dirty="0" smtClean="0">
                  <a:solidFill>
                    <a:srgbClr val="FFFFFF"/>
                  </a:solidFill>
                </a:rPr>
                <a:t>Cancer</a:t>
              </a:r>
              <a:endParaRPr lang="en-US" sz="1400" b="1" dirty="0">
                <a:solidFill>
                  <a:srgbClr val="FFFFFF"/>
                </a:solidFill>
              </a:endParaRPr>
            </a:p>
          </p:txBody>
        </p:sp>
        <p:sp>
          <p:nvSpPr>
            <p:cNvPr id="34" name="Rounded Rectangle 33"/>
            <p:cNvSpPr/>
            <p:nvPr/>
          </p:nvSpPr>
          <p:spPr bwMode="auto">
            <a:xfrm>
              <a:off x="2087757" y="4367525"/>
              <a:ext cx="1195658" cy="811599"/>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smtClean="0">
                  <a:solidFill>
                    <a:srgbClr val="FFFFFF"/>
                  </a:solidFill>
                </a:rPr>
                <a:t>Colorectal</a:t>
              </a:r>
            </a:p>
            <a:p>
              <a:pPr algn="ctr"/>
              <a:r>
                <a:rPr lang="en-US" sz="1400" b="1" dirty="0" smtClean="0">
                  <a:solidFill>
                    <a:srgbClr val="FFFFFF"/>
                  </a:solidFill>
                </a:rPr>
                <a:t>Cancer</a:t>
              </a:r>
              <a:endParaRPr lang="en-US" sz="1400" b="1" dirty="0">
                <a:solidFill>
                  <a:srgbClr val="FFFFFF"/>
                </a:solidFill>
              </a:endParaRPr>
            </a:p>
          </p:txBody>
        </p:sp>
        <p:sp>
          <p:nvSpPr>
            <p:cNvPr id="35" name="Rounded Rectangle 34"/>
            <p:cNvSpPr/>
            <p:nvPr/>
          </p:nvSpPr>
          <p:spPr bwMode="auto">
            <a:xfrm>
              <a:off x="3889062" y="4367525"/>
              <a:ext cx="1195658" cy="811599"/>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smtClean="0">
                  <a:solidFill>
                    <a:srgbClr val="FFFFFF"/>
                  </a:solidFill>
                </a:rPr>
                <a:t>Breast</a:t>
              </a:r>
            </a:p>
            <a:p>
              <a:pPr algn="ctr"/>
              <a:r>
                <a:rPr lang="en-US" sz="1400" b="1" dirty="0" smtClean="0">
                  <a:solidFill>
                    <a:srgbClr val="FFFFFF"/>
                  </a:solidFill>
                </a:rPr>
                <a:t>Cancer</a:t>
              </a:r>
              <a:endParaRPr lang="en-US" sz="1400" b="1" dirty="0">
                <a:solidFill>
                  <a:srgbClr val="FFFFFF"/>
                </a:solidFill>
              </a:endParaRPr>
            </a:p>
          </p:txBody>
        </p:sp>
        <p:sp>
          <p:nvSpPr>
            <p:cNvPr id="36" name="Rounded Rectangle 35"/>
            <p:cNvSpPr/>
            <p:nvPr/>
          </p:nvSpPr>
          <p:spPr bwMode="auto">
            <a:xfrm>
              <a:off x="5606587" y="4367525"/>
              <a:ext cx="1195658" cy="811599"/>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smtClean="0">
                  <a:solidFill>
                    <a:srgbClr val="FFFFFF"/>
                  </a:solidFill>
                </a:rPr>
                <a:t>Prostate</a:t>
              </a:r>
            </a:p>
            <a:p>
              <a:pPr algn="ctr"/>
              <a:r>
                <a:rPr lang="en-US" sz="1400" b="1" dirty="0" smtClean="0">
                  <a:solidFill>
                    <a:srgbClr val="FFFFFF"/>
                  </a:solidFill>
                </a:rPr>
                <a:t>Cancer</a:t>
              </a:r>
              <a:endParaRPr lang="en-US" sz="1400" b="1" dirty="0">
                <a:solidFill>
                  <a:srgbClr val="FFFFFF"/>
                </a:solidFill>
              </a:endParaRPr>
            </a:p>
          </p:txBody>
        </p:sp>
        <p:sp>
          <p:nvSpPr>
            <p:cNvPr id="37" name="Rounded Rectangle 36"/>
            <p:cNvSpPr/>
            <p:nvPr/>
          </p:nvSpPr>
          <p:spPr bwMode="auto">
            <a:xfrm>
              <a:off x="7366001" y="4367525"/>
              <a:ext cx="1195658" cy="811599"/>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400" b="1" dirty="0" smtClean="0">
                  <a:solidFill>
                    <a:srgbClr val="FFFFFF"/>
                  </a:solidFill>
                </a:rPr>
                <a:t>Renal</a:t>
              </a:r>
            </a:p>
            <a:p>
              <a:pPr algn="ctr"/>
              <a:r>
                <a:rPr lang="en-US" sz="1400" b="1" dirty="0" smtClean="0">
                  <a:solidFill>
                    <a:srgbClr val="FFFFFF"/>
                  </a:solidFill>
                </a:rPr>
                <a:t>Cancer</a:t>
              </a:r>
              <a:endParaRPr lang="en-US" sz="1400" b="1" dirty="0">
                <a:solidFill>
                  <a:srgbClr val="FFFFFF"/>
                </a:solidFill>
              </a:endParaRPr>
            </a:p>
          </p:txBody>
        </p:sp>
      </p:grpSp>
      <p:cxnSp>
        <p:nvCxnSpPr>
          <p:cNvPr id="5" name="Straight Arrow Connector 4"/>
          <p:cNvCxnSpPr>
            <a:stCxn id="29" idx="2"/>
            <a:endCxn id="32" idx="0"/>
          </p:cNvCxnSpPr>
          <p:nvPr/>
        </p:nvCxnSpPr>
        <p:spPr bwMode="auto">
          <a:xfrm>
            <a:off x="4486892" y="2372733"/>
            <a:ext cx="0" cy="396488"/>
          </a:xfrm>
          <a:prstGeom prst="straightConnector1">
            <a:avLst/>
          </a:prstGeom>
          <a:ln>
            <a:solidFill>
              <a:schemeClr val="tx1"/>
            </a:solidFill>
            <a:headEnd type="none" w="med" len="med"/>
            <a:tailEnd type="arrow"/>
          </a:ln>
          <a:effectLst/>
        </p:spPr>
        <p:style>
          <a:lnRef idx="2">
            <a:schemeClr val="dk1"/>
          </a:lnRef>
          <a:fillRef idx="0">
            <a:schemeClr val="dk1"/>
          </a:fillRef>
          <a:effectRef idx="1">
            <a:schemeClr val="dk1"/>
          </a:effectRef>
          <a:fontRef idx="minor">
            <a:schemeClr val="tx1"/>
          </a:fontRef>
        </p:style>
      </p:cxnSp>
      <p:grpSp>
        <p:nvGrpSpPr>
          <p:cNvPr id="19" name="Group 18"/>
          <p:cNvGrpSpPr/>
          <p:nvPr/>
        </p:nvGrpSpPr>
        <p:grpSpPr>
          <a:xfrm>
            <a:off x="912308" y="3463075"/>
            <a:ext cx="7065774" cy="904450"/>
            <a:chOff x="912308" y="3463075"/>
            <a:chExt cx="7065774" cy="904450"/>
          </a:xfrm>
        </p:grpSpPr>
        <p:cxnSp>
          <p:nvCxnSpPr>
            <p:cNvPr id="22" name="Straight Arrow Connector 21"/>
            <p:cNvCxnSpPr/>
            <p:nvPr/>
          </p:nvCxnSpPr>
          <p:spPr bwMode="auto">
            <a:xfrm flipH="1">
              <a:off x="4486891" y="3463075"/>
              <a:ext cx="1" cy="904450"/>
            </a:xfrm>
            <a:prstGeom prst="straightConnector1">
              <a:avLst/>
            </a:prstGeom>
            <a:ln>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6" name="Straight Connector 5"/>
            <p:cNvCxnSpPr/>
            <p:nvPr/>
          </p:nvCxnSpPr>
          <p:spPr bwMode="auto">
            <a:xfrm>
              <a:off x="912308" y="3869072"/>
              <a:ext cx="7065464" cy="0"/>
            </a:xfrm>
            <a:prstGeom prst="line">
              <a:avLst/>
            </a:prstGeom>
            <a:noFill/>
            <a:ln w="25400" cap="flat" cmpd="sng" algn="ctr">
              <a:solidFill>
                <a:schemeClr val="tx1"/>
              </a:solidFill>
              <a:prstDash val="solid"/>
              <a:round/>
              <a:headEnd type="none" w="med" len="med"/>
              <a:tailEnd type="none" w="med" len="med"/>
            </a:ln>
            <a:effectLst/>
          </p:spPr>
        </p:cxnSp>
        <p:cxnSp>
          <p:nvCxnSpPr>
            <p:cNvPr id="21" name="Straight Arrow Connector 20"/>
            <p:cNvCxnSpPr/>
            <p:nvPr/>
          </p:nvCxnSpPr>
          <p:spPr bwMode="auto">
            <a:xfrm>
              <a:off x="913471"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p:nvPr/>
          </p:nvCxnSpPr>
          <p:spPr bwMode="auto">
            <a:xfrm>
              <a:off x="2688435"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31" name="Straight Arrow Connector 30"/>
            <p:cNvCxnSpPr/>
            <p:nvPr/>
          </p:nvCxnSpPr>
          <p:spPr bwMode="auto">
            <a:xfrm>
              <a:off x="6203118"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38" name="Straight Arrow Connector 37"/>
            <p:cNvCxnSpPr/>
            <p:nvPr/>
          </p:nvCxnSpPr>
          <p:spPr bwMode="auto">
            <a:xfrm>
              <a:off x="7978082"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grpSp>
    </p:spTree>
    <p:extLst>
      <p:ext uri="{BB962C8B-B14F-4D97-AF65-F5344CB8AC3E}">
        <p14:creationId xmlns:p14="http://schemas.microsoft.com/office/powerpoint/2010/main" val="20660004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4778860" y="3737610"/>
            <a:ext cx="3996896" cy="2674620"/>
          </a:xfrm>
          <a:prstGeom prst="rect">
            <a:avLst/>
          </a:prstGeom>
          <a:gradFill flip="none" rotWithShape="1">
            <a:gsLst>
              <a:gs pos="0">
                <a:schemeClr val="accent6">
                  <a:lumMod val="40000"/>
                  <a:lumOff val="60000"/>
                  <a:alpha val="85000"/>
                </a:schemeClr>
              </a:gs>
              <a:gs pos="100000">
                <a:schemeClr val="accent6">
                  <a:lumMod val="20000"/>
                  <a:lumOff val="80000"/>
                  <a:alpha val="0"/>
                </a:schemeClr>
              </a:gs>
            </a:gsLst>
            <a:lin ang="16200000" scaled="1"/>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78860" y="1111155"/>
            <a:ext cx="3996896" cy="23690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247940" y="1627139"/>
            <a:ext cx="8595360" cy="4882896"/>
          </a:xfrm>
        </p:spPr>
        <p:txBody>
          <a:bodyPr/>
          <a:lstStyle/>
          <a:p>
            <a:pPr>
              <a:lnSpc>
                <a:spcPct val="150000"/>
              </a:lnSpc>
            </a:pPr>
            <a:r>
              <a:rPr lang="en-US" sz="2000" dirty="0" smtClean="0"/>
              <a:t>Founded Fall 1998 </a:t>
            </a:r>
          </a:p>
          <a:p>
            <a:pPr lvl="1">
              <a:lnSpc>
                <a:spcPct val="150000"/>
              </a:lnSpc>
            </a:pPr>
            <a:r>
              <a:rPr lang="en-US" sz="1800" dirty="0" smtClean="0"/>
              <a:t>IPO July 27, 2000</a:t>
            </a:r>
          </a:p>
          <a:p>
            <a:pPr>
              <a:lnSpc>
                <a:spcPct val="150000"/>
              </a:lnSpc>
            </a:pPr>
            <a:endParaRPr lang="en-US" sz="2000" dirty="0" smtClean="0"/>
          </a:p>
          <a:p>
            <a:pPr>
              <a:lnSpc>
                <a:spcPct val="150000"/>
              </a:lnSpc>
            </a:pPr>
            <a:r>
              <a:rPr lang="en-US" sz="2000" dirty="0" smtClean="0"/>
              <a:t>Headquartered in San Diego, CA</a:t>
            </a:r>
          </a:p>
          <a:p>
            <a:pPr lvl="1">
              <a:lnSpc>
                <a:spcPct val="150000"/>
              </a:lnSpc>
            </a:pPr>
            <a:r>
              <a:rPr lang="en-US" sz="1800" dirty="0" smtClean="0"/>
              <a:t>1.2M square ft. in 7 countries</a:t>
            </a:r>
          </a:p>
          <a:p>
            <a:pPr lvl="1">
              <a:lnSpc>
                <a:spcPct val="150000"/>
              </a:lnSpc>
            </a:pPr>
            <a:r>
              <a:rPr lang="en-US" sz="1800" dirty="0"/>
              <a:t>&gt;</a:t>
            </a:r>
            <a:r>
              <a:rPr lang="en-US" sz="1800" dirty="0" smtClean="0"/>
              <a:t>3,200 employees</a:t>
            </a:r>
          </a:p>
          <a:p>
            <a:pPr lvl="1">
              <a:lnSpc>
                <a:spcPct val="150000"/>
              </a:lnSpc>
            </a:pPr>
            <a:r>
              <a:rPr lang="en-US" sz="1800" dirty="0" smtClean="0"/>
              <a:t>13 offices around the world</a:t>
            </a:r>
          </a:p>
          <a:p>
            <a:pPr lvl="1">
              <a:lnSpc>
                <a:spcPct val="150000"/>
              </a:lnSpc>
            </a:pPr>
            <a:r>
              <a:rPr lang="en-US" sz="1800" dirty="0" smtClean="0"/>
              <a:t>65% of employee base in California</a:t>
            </a:r>
          </a:p>
          <a:p>
            <a:pPr>
              <a:lnSpc>
                <a:spcPct val="150000"/>
              </a:lnSpc>
            </a:pPr>
            <a:endParaRPr lang="en-US" sz="2000" dirty="0"/>
          </a:p>
        </p:txBody>
      </p:sp>
      <p:sp>
        <p:nvSpPr>
          <p:cNvPr id="29697" name="Rectangle 2"/>
          <p:cNvSpPr>
            <a:spLocks noGrp="1" noChangeArrowheads="1"/>
          </p:cNvSpPr>
          <p:nvPr>
            <p:ph type="title"/>
          </p:nvPr>
        </p:nvSpPr>
        <p:spPr>
          <a:xfrm>
            <a:off x="238610" y="282313"/>
            <a:ext cx="8601075" cy="908051"/>
          </a:xfrm>
        </p:spPr>
        <p:txBody>
          <a:bodyPr/>
          <a:lstStyle/>
          <a:p>
            <a:pPr eaLnBrk="1" hangingPunct="1"/>
            <a:r>
              <a:rPr lang="en-US" dirty="0" smtClean="0"/>
              <a:t>Our Background</a:t>
            </a:r>
            <a:br>
              <a:rPr lang="en-US" dirty="0" smtClean="0"/>
            </a:br>
            <a:r>
              <a:rPr lang="en-US" sz="1800" b="0" i="1" dirty="0" smtClean="0"/>
              <a:t>Leading Innovation Regionally and Around the Globe</a:t>
            </a:r>
            <a:endParaRPr lang="en-US" sz="2000" b="0" i="1" dirty="0" smtClean="0"/>
          </a:p>
        </p:txBody>
      </p:sp>
      <p:sp>
        <p:nvSpPr>
          <p:cNvPr id="6" name="Content Placeholder 4"/>
          <p:cNvSpPr txBox="1">
            <a:spLocks/>
          </p:cNvSpPr>
          <p:nvPr/>
        </p:nvSpPr>
        <p:spPr bwMode="auto">
          <a:xfrm>
            <a:off x="4736775" y="3887828"/>
            <a:ext cx="4081066" cy="3837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4"/>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pPr marL="0" indent="0" algn="ctr">
              <a:buNone/>
            </a:pPr>
            <a:r>
              <a:rPr lang="en-US" sz="1800" b="1" kern="0" dirty="0" smtClean="0">
                <a:solidFill>
                  <a:schemeClr val="bg1">
                    <a:lumMod val="50000"/>
                  </a:schemeClr>
                </a:solidFill>
              </a:rPr>
              <a:t>AWARDS</a:t>
            </a:r>
          </a:p>
        </p:txBody>
      </p:sp>
      <p:sp>
        <p:nvSpPr>
          <p:cNvPr id="8" name="Rectangle 7"/>
          <p:cNvSpPr/>
          <p:nvPr/>
        </p:nvSpPr>
        <p:spPr>
          <a:xfrm>
            <a:off x="4804260" y="4468000"/>
            <a:ext cx="4038981" cy="1497333"/>
          </a:xfrm>
          <a:prstGeom prst="rect">
            <a:avLst/>
          </a:prstGeom>
        </p:spPr>
        <p:txBody>
          <a:bodyPr wrap="square">
            <a:spAutoFit/>
          </a:bodyPr>
          <a:lstStyle/>
          <a:p>
            <a:pPr marL="0" lvl="1" algn="ctr">
              <a:lnSpc>
                <a:spcPct val="110000"/>
              </a:lnSpc>
            </a:pPr>
            <a:r>
              <a:rPr lang="en-US" sz="1400" i="1" kern="0" dirty="0"/>
              <a:t>MIT Technology </a:t>
            </a:r>
            <a:r>
              <a:rPr lang="en-US" sz="1400" i="1" kern="0" dirty="0" smtClean="0"/>
              <a:t>Review</a:t>
            </a:r>
            <a:br>
              <a:rPr lang="en-US" sz="1400" i="1" kern="0" dirty="0" smtClean="0"/>
            </a:br>
            <a:endParaRPr lang="en-US" sz="500" i="1" kern="0" dirty="0"/>
          </a:p>
          <a:p>
            <a:pPr marL="0" lvl="2" algn="ctr">
              <a:lnSpc>
                <a:spcPct val="110000"/>
              </a:lnSpc>
            </a:pPr>
            <a:r>
              <a:rPr lang="en-US" sz="1400" b="1" i="1" kern="0" dirty="0"/>
              <a:t>50 Disruptive </a:t>
            </a:r>
            <a:r>
              <a:rPr lang="en-US" sz="1400" b="1" i="1" kern="0" dirty="0" smtClean="0"/>
              <a:t>Companies</a:t>
            </a:r>
            <a:br>
              <a:rPr lang="en-US" sz="1400" b="1" i="1" kern="0" dirty="0" smtClean="0"/>
            </a:br>
            <a:r>
              <a:rPr lang="en-US" sz="1400" kern="0" dirty="0" smtClean="0"/>
              <a:t>2010</a:t>
            </a:r>
            <a:r>
              <a:rPr lang="en-US" sz="1400" kern="0" dirty="0"/>
              <a:t>, </a:t>
            </a:r>
            <a:r>
              <a:rPr lang="en-US" sz="1400" kern="0" dirty="0" smtClean="0"/>
              <a:t>2013</a:t>
            </a:r>
          </a:p>
          <a:p>
            <a:pPr marL="0" lvl="2" algn="ctr">
              <a:lnSpc>
                <a:spcPct val="110000"/>
              </a:lnSpc>
            </a:pPr>
            <a:endParaRPr lang="en-US" sz="800" i="1" kern="0" dirty="0"/>
          </a:p>
          <a:p>
            <a:pPr marL="0" lvl="2" algn="ctr">
              <a:lnSpc>
                <a:spcPct val="110000"/>
              </a:lnSpc>
            </a:pPr>
            <a:r>
              <a:rPr lang="en-US" sz="1400" b="1" i="1" kern="0" dirty="0" smtClean="0"/>
              <a:t>Smartest Company</a:t>
            </a:r>
          </a:p>
          <a:p>
            <a:pPr marL="0" lvl="2" algn="ctr">
              <a:lnSpc>
                <a:spcPct val="110000"/>
              </a:lnSpc>
            </a:pPr>
            <a:r>
              <a:rPr lang="en-US" sz="1400" kern="0" dirty="0" smtClean="0"/>
              <a:t>2014</a:t>
            </a:r>
            <a:endParaRPr lang="en-US" sz="1400" kern="0" dirty="0"/>
          </a:p>
        </p:txBody>
      </p:sp>
    </p:spTree>
    <p:extLst>
      <p:ext uri="{BB962C8B-B14F-4D97-AF65-F5344CB8AC3E}">
        <p14:creationId xmlns:p14="http://schemas.microsoft.com/office/powerpoint/2010/main" val="373447130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0312" y="237744"/>
            <a:ext cx="8601075" cy="908050"/>
          </a:xfrm>
        </p:spPr>
        <p:txBody>
          <a:bodyPr/>
          <a:lstStyle/>
          <a:p>
            <a:r>
              <a:rPr lang="en-US" dirty="0" smtClean="0"/>
              <a:t>Molecularly Informed Clinical Trials</a:t>
            </a:r>
            <a:r>
              <a:rPr lang="en-US" dirty="0"/>
              <a:t/>
            </a:r>
            <a:br>
              <a:rPr lang="en-US" dirty="0"/>
            </a:br>
            <a:r>
              <a:rPr lang="en-US" sz="2000" b="0" i="1" dirty="0" smtClean="0"/>
              <a:t>Basket study example</a:t>
            </a:r>
            <a:endParaRPr lang="en-US" sz="2000" b="0" i="1" dirty="0"/>
          </a:p>
        </p:txBody>
      </p:sp>
      <p:sp>
        <p:nvSpPr>
          <p:cNvPr id="3" name="Rectangle 2"/>
          <p:cNvSpPr/>
          <p:nvPr/>
        </p:nvSpPr>
        <p:spPr>
          <a:xfrm>
            <a:off x="250411" y="1679666"/>
            <a:ext cx="8612252" cy="1218795"/>
          </a:xfrm>
          <a:prstGeom prst="rect">
            <a:avLst/>
          </a:prstGeom>
        </p:spPr>
        <p:txBody>
          <a:bodyPr wrap="square">
            <a:spAutoFit/>
          </a:bodyPr>
          <a:lstStyle/>
          <a:p>
            <a:pPr marL="171450" indent="-171450">
              <a:lnSpc>
                <a:spcPct val="115000"/>
              </a:lnSpc>
              <a:spcBef>
                <a:spcPts val="0"/>
              </a:spcBef>
              <a:spcAft>
                <a:spcPts val="0"/>
              </a:spcAft>
              <a:buClr>
                <a:srgbClr val="FFB441"/>
              </a:buClr>
              <a:buSzPct val="50000"/>
              <a:buFont typeface="Lucida Grande"/>
              <a:buChar char="▶"/>
            </a:pPr>
            <a:r>
              <a:rPr lang="en-US" dirty="0">
                <a:solidFill>
                  <a:srgbClr val="1A1818"/>
                </a:solidFill>
              </a:rPr>
              <a:t>Identify </a:t>
            </a:r>
            <a:r>
              <a:rPr lang="en-US" dirty="0" smtClean="0">
                <a:solidFill>
                  <a:srgbClr val="1A1818"/>
                </a:solidFill>
              </a:rPr>
              <a:t>mutations/amplifications/translocations </a:t>
            </a:r>
            <a:r>
              <a:rPr lang="en-US" dirty="0">
                <a:solidFill>
                  <a:srgbClr val="1A1818"/>
                </a:solidFill>
              </a:rPr>
              <a:t>in </a:t>
            </a:r>
            <a:r>
              <a:rPr lang="en-US" dirty="0" smtClean="0">
                <a:solidFill>
                  <a:srgbClr val="1A1818"/>
                </a:solidFill>
              </a:rPr>
              <a:t>patient tumor sample</a:t>
            </a:r>
            <a:r>
              <a:rPr lang="en-US" dirty="0">
                <a:solidFill>
                  <a:srgbClr val="1A1818"/>
                </a:solidFill>
              </a:rPr>
              <a:t/>
            </a:r>
            <a:br>
              <a:rPr lang="en-US" dirty="0">
                <a:solidFill>
                  <a:srgbClr val="1A1818"/>
                </a:solidFill>
              </a:rPr>
            </a:br>
            <a:r>
              <a:rPr lang="en-US" dirty="0">
                <a:solidFill>
                  <a:srgbClr val="1A1818"/>
                </a:solidFill>
              </a:rPr>
              <a:t>– </a:t>
            </a:r>
            <a:r>
              <a:rPr lang="en-US" dirty="0" smtClean="0">
                <a:solidFill>
                  <a:srgbClr val="1A1818"/>
                </a:solidFill>
              </a:rPr>
              <a:t>eligibility </a:t>
            </a:r>
            <a:r>
              <a:rPr lang="en-US" dirty="0">
                <a:solidFill>
                  <a:srgbClr val="1A1818"/>
                </a:solidFill>
              </a:rPr>
              <a:t>determination </a:t>
            </a:r>
          </a:p>
          <a:p>
            <a:pPr marL="171450" indent="-171450">
              <a:lnSpc>
                <a:spcPct val="115000"/>
              </a:lnSpc>
              <a:spcBef>
                <a:spcPts val="0"/>
              </a:spcBef>
              <a:spcAft>
                <a:spcPts val="0"/>
              </a:spcAft>
              <a:buClr>
                <a:srgbClr val="FFB441"/>
              </a:buClr>
              <a:buSzPct val="50000"/>
              <a:buFont typeface="Lucida Grande"/>
              <a:buChar char="▶"/>
            </a:pPr>
            <a:r>
              <a:rPr lang="en-US" dirty="0">
                <a:solidFill>
                  <a:srgbClr val="1A1818"/>
                </a:solidFill>
              </a:rPr>
              <a:t>Assign patient to relevant </a:t>
            </a:r>
            <a:r>
              <a:rPr lang="en-US" dirty="0" smtClean="0">
                <a:solidFill>
                  <a:srgbClr val="1A1818"/>
                </a:solidFill>
              </a:rPr>
              <a:t>agent/regimen</a:t>
            </a:r>
          </a:p>
          <a:p>
            <a:pPr marL="285750" indent="-285750">
              <a:lnSpc>
                <a:spcPct val="115000"/>
              </a:lnSpc>
              <a:spcBef>
                <a:spcPts val="0"/>
              </a:spcBef>
              <a:spcAft>
                <a:spcPts val="0"/>
              </a:spcAft>
              <a:buFont typeface="Arial" panose="020B0604020202020204" pitchFamily="34" charset="0"/>
              <a:buChar char="•"/>
            </a:pPr>
            <a:endParaRPr lang="en-US" dirty="0">
              <a:solidFill>
                <a:srgbClr val="4D4D4F"/>
              </a:solidFill>
            </a:endParaRPr>
          </a:p>
        </p:txBody>
      </p:sp>
      <p:sp>
        <p:nvSpPr>
          <p:cNvPr id="9" name="Rectangle 8"/>
          <p:cNvSpPr/>
          <p:nvPr/>
        </p:nvSpPr>
        <p:spPr>
          <a:xfrm>
            <a:off x="252348" y="1292933"/>
            <a:ext cx="8345552" cy="369332"/>
          </a:xfrm>
          <a:prstGeom prst="rect">
            <a:avLst/>
          </a:prstGeom>
        </p:spPr>
        <p:txBody>
          <a:bodyPr wrap="square">
            <a:spAutoFit/>
          </a:bodyPr>
          <a:lstStyle/>
          <a:p>
            <a:r>
              <a:rPr lang="en-US" sz="1800" dirty="0" smtClean="0">
                <a:solidFill>
                  <a:srgbClr val="1A1818"/>
                </a:solidFill>
              </a:rPr>
              <a:t>NCI’s</a:t>
            </a:r>
            <a:r>
              <a:rPr lang="en-US" sz="1800" b="1" dirty="0" smtClean="0">
                <a:solidFill>
                  <a:srgbClr val="1A1818"/>
                </a:solidFill>
              </a:rPr>
              <a:t> </a:t>
            </a:r>
            <a:r>
              <a:rPr lang="en-US" sz="1800" b="1" dirty="0" smtClean="0">
                <a:solidFill>
                  <a:srgbClr val="3E7EBE"/>
                </a:solidFill>
              </a:rPr>
              <a:t>MATCH</a:t>
            </a:r>
            <a:r>
              <a:rPr lang="en-US" sz="1800" dirty="0" smtClean="0">
                <a:solidFill>
                  <a:srgbClr val="4D4D4F"/>
                </a:solidFill>
              </a:rPr>
              <a:t> (</a:t>
            </a:r>
            <a:r>
              <a:rPr lang="en-US" sz="1800" b="1" dirty="0" smtClean="0">
                <a:solidFill>
                  <a:srgbClr val="0070C0"/>
                </a:solidFill>
              </a:rPr>
              <a:t>M</a:t>
            </a:r>
            <a:r>
              <a:rPr lang="en-US" sz="1800" dirty="0" smtClean="0">
                <a:solidFill>
                  <a:srgbClr val="1A1818"/>
                </a:solidFill>
              </a:rPr>
              <a:t>olecular</a:t>
            </a:r>
            <a:r>
              <a:rPr lang="en-US" sz="1800" dirty="0" smtClean="0">
                <a:solidFill>
                  <a:srgbClr val="4D4D4F"/>
                </a:solidFill>
              </a:rPr>
              <a:t> </a:t>
            </a:r>
            <a:r>
              <a:rPr lang="en-US" sz="1800" b="1" dirty="0" smtClean="0">
                <a:solidFill>
                  <a:srgbClr val="0070C0"/>
                </a:solidFill>
              </a:rPr>
              <a:t>A</a:t>
            </a:r>
            <a:r>
              <a:rPr lang="en-US" sz="1800" dirty="0" smtClean="0">
                <a:solidFill>
                  <a:srgbClr val="1A1818"/>
                </a:solidFill>
              </a:rPr>
              <a:t>nalysis for </a:t>
            </a:r>
            <a:r>
              <a:rPr lang="en-US" sz="1800" b="1" dirty="0" smtClean="0">
                <a:solidFill>
                  <a:srgbClr val="0070C0"/>
                </a:solidFill>
              </a:rPr>
              <a:t>T</a:t>
            </a:r>
            <a:r>
              <a:rPr lang="en-US" sz="1800" dirty="0" smtClean="0">
                <a:solidFill>
                  <a:srgbClr val="1A1818"/>
                </a:solidFill>
              </a:rPr>
              <a:t>herapy</a:t>
            </a:r>
            <a:r>
              <a:rPr lang="en-US" sz="1800" dirty="0" smtClean="0">
                <a:solidFill>
                  <a:srgbClr val="4D4D4F"/>
                </a:solidFill>
              </a:rPr>
              <a:t> </a:t>
            </a:r>
            <a:r>
              <a:rPr lang="en-US" sz="1800" b="1" dirty="0" smtClean="0">
                <a:solidFill>
                  <a:srgbClr val="0070C0"/>
                </a:solidFill>
              </a:rPr>
              <a:t>CH</a:t>
            </a:r>
            <a:r>
              <a:rPr lang="en-US" sz="1800" dirty="0" smtClean="0">
                <a:solidFill>
                  <a:srgbClr val="1A1818"/>
                </a:solidFill>
              </a:rPr>
              <a:t>oice</a:t>
            </a:r>
            <a:r>
              <a:rPr lang="en-US" sz="1800" dirty="0" smtClean="0">
                <a:solidFill>
                  <a:srgbClr val="4D4D4F"/>
                </a:solidFill>
              </a:rPr>
              <a:t>)</a:t>
            </a:r>
          </a:p>
        </p:txBody>
      </p:sp>
      <p:sp>
        <p:nvSpPr>
          <p:cNvPr id="6" name="TextBox 5"/>
          <p:cNvSpPr txBox="1"/>
          <p:nvPr/>
        </p:nvSpPr>
        <p:spPr>
          <a:xfrm>
            <a:off x="327682" y="3577501"/>
            <a:ext cx="946976" cy="86868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nchor="ctr">
            <a:noAutofit/>
          </a:bodyPr>
          <a:lstStyle/>
          <a:p>
            <a:pPr algn="ctr"/>
            <a:endParaRPr lang="en-US" sz="1000" b="1" dirty="0" smtClean="0">
              <a:solidFill>
                <a:srgbClr val="FFFFFF"/>
              </a:solidFill>
            </a:endParaRPr>
          </a:p>
          <a:p>
            <a:pPr algn="ctr"/>
            <a:r>
              <a:rPr lang="en-US" sz="1000" b="1" dirty="0" smtClean="0">
                <a:solidFill>
                  <a:srgbClr val="FFFFFF"/>
                </a:solidFill>
              </a:rPr>
              <a:t>Genetic sequencing</a:t>
            </a:r>
          </a:p>
          <a:p>
            <a:pPr algn="ctr"/>
            <a:endParaRPr lang="en-US" sz="1000" b="1" dirty="0">
              <a:solidFill>
                <a:srgbClr val="FFFFFF"/>
              </a:solidFill>
            </a:endParaRPr>
          </a:p>
        </p:txBody>
      </p:sp>
      <p:sp>
        <p:nvSpPr>
          <p:cNvPr id="12" name="TextBox 11"/>
          <p:cNvSpPr txBox="1"/>
          <p:nvPr/>
        </p:nvSpPr>
        <p:spPr>
          <a:xfrm>
            <a:off x="1443346" y="3577501"/>
            <a:ext cx="901700" cy="8686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00" b="1" dirty="0" smtClean="0">
              <a:solidFill>
                <a:srgbClr val="FFFFFF"/>
              </a:solidFill>
            </a:endParaRPr>
          </a:p>
          <a:p>
            <a:pPr algn="ctr"/>
            <a:r>
              <a:rPr lang="en-US" sz="1000" b="1" dirty="0" smtClean="0">
                <a:solidFill>
                  <a:srgbClr val="FFFFFF"/>
                </a:solidFill>
              </a:rPr>
              <a:t>Actionable mutation detected</a:t>
            </a:r>
          </a:p>
          <a:p>
            <a:pPr algn="ctr"/>
            <a:endParaRPr lang="en-US" sz="1000" b="1" dirty="0">
              <a:solidFill>
                <a:srgbClr val="FFFFFF"/>
              </a:solidFill>
            </a:endParaRPr>
          </a:p>
        </p:txBody>
      </p:sp>
      <p:sp>
        <p:nvSpPr>
          <p:cNvPr id="13" name="TextBox 12"/>
          <p:cNvSpPr txBox="1"/>
          <p:nvPr/>
        </p:nvSpPr>
        <p:spPr>
          <a:xfrm>
            <a:off x="2513734" y="3577501"/>
            <a:ext cx="704024" cy="868680"/>
          </a:xfrm>
          <a:prstGeom prst="rect">
            <a:avLst/>
          </a:prstGeom>
          <a:gradFill>
            <a:gsLst>
              <a:gs pos="0">
                <a:schemeClr val="bg1">
                  <a:lumMod val="75000"/>
                </a:schemeClr>
              </a:gs>
              <a:gs pos="100000">
                <a:schemeClr val="bg1">
                  <a:lumMod val="95000"/>
                </a:scheme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wrap="square" rtlCol="0" anchor="ctr">
            <a:noAutofit/>
          </a:bodyPr>
          <a:lstStyle/>
          <a:p>
            <a:pPr algn="ctr"/>
            <a:endParaRPr lang="en-US" sz="1000" b="1" dirty="0" smtClean="0">
              <a:solidFill>
                <a:srgbClr val="1A1818"/>
              </a:solidFill>
            </a:endParaRPr>
          </a:p>
          <a:p>
            <a:pPr algn="ctr"/>
            <a:r>
              <a:rPr lang="en-US" sz="1000" b="1" dirty="0" smtClean="0">
                <a:solidFill>
                  <a:srgbClr val="1A1818"/>
                </a:solidFill>
              </a:rPr>
              <a:t>Study</a:t>
            </a:r>
          </a:p>
          <a:p>
            <a:pPr algn="ctr"/>
            <a:r>
              <a:rPr lang="en-US" sz="1000" b="1" dirty="0" smtClean="0">
                <a:solidFill>
                  <a:srgbClr val="1A1818"/>
                </a:solidFill>
              </a:rPr>
              <a:t>agent</a:t>
            </a:r>
          </a:p>
          <a:p>
            <a:pPr algn="ctr"/>
            <a:endParaRPr lang="en-US" sz="1000" b="1" dirty="0">
              <a:solidFill>
                <a:srgbClr val="1A1818"/>
              </a:solidFill>
            </a:endParaRPr>
          </a:p>
        </p:txBody>
      </p:sp>
      <p:sp>
        <p:nvSpPr>
          <p:cNvPr id="14" name="TextBox 13"/>
          <p:cNvSpPr txBox="1"/>
          <p:nvPr/>
        </p:nvSpPr>
        <p:spPr>
          <a:xfrm>
            <a:off x="3517034" y="2772336"/>
            <a:ext cx="946976" cy="1323439"/>
          </a:xfrm>
          <a:prstGeom prst="rect">
            <a:avLst/>
          </a:prstGeom>
          <a:gradFill>
            <a:gsLst>
              <a:gs pos="0">
                <a:schemeClr val="accent3">
                  <a:lumMod val="50000"/>
                </a:schemeClr>
              </a:gs>
              <a:gs pos="100000">
                <a:srgbClr val="889D43"/>
              </a:gs>
            </a:gsLst>
          </a:gradFill>
          <a:ln/>
        </p:spPr>
        <p:style>
          <a:lnRef idx="1">
            <a:schemeClr val="accent3"/>
          </a:lnRef>
          <a:fillRef idx="3">
            <a:schemeClr val="accent3"/>
          </a:fillRef>
          <a:effectRef idx="2">
            <a:schemeClr val="accent3"/>
          </a:effectRef>
          <a:fontRef idx="minor">
            <a:schemeClr val="lt1"/>
          </a:fontRef>
        </p:style>
        <p:txBody>
          <a:bodyPr wrap="square" rtlCol="0">
            <a:noAutofit/>
          </a:bodyPr>
          <a:lstStyle/>
          <a:p>
            <a:pPr algn="ctr"/>
            <a:endParaRPr lang="en-US" sz="1000" b="1" dirty="0" smtClean="0">
              <a:solidFill>
                <a:srgbClr val="FFFFFF"/>
              </a:solidFill>
            </a:endParaRPr>
          </a:p>
          <a:p>
            <a:pPr algn="ctr"/>
            <a:r>
              <a:rPr lang="en-US" sz="1000" b="1" dirty="0" smtClean="0">
                <a:solidFill>
                  <a:srgbClr val="FFFFFF"/>
                </a:solidFill>
              </a:rPr>
              <a:t>Stable disease, complete or partial response (CR+PR)</a:t>
            </a:r>
          </a:p>
          <a:p>
            <a:pPr algn="ctr"/>
            <a:endParaRPr lang="en-US" sz="1000" b="1" dirty="0">
              <a:solidFill>
                <a:srgbClr val="FFFFFF"/>
              </a:solidFill>
            </a:endParaRPr>
          </a:p>
        </p:txBody>
      </p:sp>
      <p:sp>
        <p:nvSpPr>
          <p:cNvPr id="15" name="TextBox 14"/>
          <p:cNvSpPr txBox="1"/>
          <p:nvPr/>
        </p:nvSpPr>
        <p:spPr>
          <a:xfrm>
            <a:off x="3522845" y="4424066"/>
            <a:ext cx="946976" cy="868680"/>
          </a:xfrm>
          <a:prstGeom prst="rect">
            <a:avLst/>
          </a:prstGeom>
          <a:ln/>
        </p:spPr>
        <p:style>
          <a:lnRef idx="1">
            <a:schemeClr val="dk1"/>
          </a:lnRef>
          <a:fillRef idx="3">
            <a:schemeClr val="dk1"/>
          </a:fillRef>
          <a:effectRef idx="2">
            <a:schemeClr val="dk1"/>
          </a:effectRef>
          <a:fontRef idx="minor">
            <a:schemeClr val="lt1"/>
          </a:fontRef>
        </p:style>
        <p:txBody>
          <a:bodyPr wrap="square" rtlCol="0" anchor="ctr">
            <a:noAutofit/>
          </a:bodyPr>
          <a:lstStyle/>
          <a:p>
            <a:pPr algn="ctr"/>
            <a:r>
              <a:rPr lang="en-US" sz="1000" b="1" dirty="0" smtClean="0">
                <a:solidFill>
                  <a:srgbClr val="FFFFFF"/>
                </a:solidFill>
              </a:rPr>
              <a:t>Progressive disease </a:t>
            </a:r>
            <a:br>
              <a:rPr lang="en-US" sz="1000" b="1" dirty="0" smtClean="0">
                <a:solidFill>
                  <a:srgbClr val="FFFFFF"/>
                </a:solidFill>
              </a:rPr>
            </a:br>
            <a:r>
              <a:rPr lang="en-US" sz="1000" b="1" dirty="0" smtClean="0">
                <a:solidFill>
                  <a:srgbClr val="FFFFFF"/>
                </a:solidFill>
              </a:rPr>
              <a:t>(PD)</a:t>
            </a:r>
          </a:p>
        </p:txBody>
      </p:sp>
      <p:sp>
        <p:nvSpPr>
          <p:cNvPr id="16" name="TextBox 15"/>
          <p:cNvSpPr txBox="1"/>
          <p:nvPr/>
        </p:nvSpPr>
        <p:spPr>
          <a:xfrm>
            <a:off x="4612822" y="2999715"/>
            <a:ext cx="1199324" cy="868680"/>
          </a:xfrm>
          <a:prstGeom prst="rect">
            <a:avLst/>
          </a:prstGeom>
          <a:gradFill>
            <a:gsLst>
              <a:gs pos="0">
                <a:schemeClr val="bg1">
                  <a:lumMod val="75000"/>
                </a:schemeClr>
              </a:gs>
              <a:gs pos="100000">
                <a:schemeClr val="bg1">
                  <a:lumMod val="95000"/>
                </a:schemeClr>
              </a:gs>
            </a:gsLst>
            <a:lin ang="16200000" scaled="0"/>
          </a:gradFill>
          <a:ln>
            <a:noFill/>
          </a:ln>
        </p:spPr>
        <p:style>
          <a:lnRef idx="1">
            <a:schemeClr val="accent6"/>
          </a:lnRef>
          <a:fillRef idx="3">
            <a:schemeClr val="accent6"/>
          </a:fillRef>
          <a:effectRef idx="2">
            <a:schemeClr val="accent6"/>
          </a:effectRef>
          <a:fontRef idx="minor">
            <a:schemeClr val="lt1"/>
          </a:fontRef>
        </p:style>
        <p:txBody>
          <a:bodyPr wrap="square" rtlCol="0" anchor="ctr">
            <a:noAutofit/>
          </a:bodyPr>
          <a:lstStyle>
            <a:defPPr>
              <a:defRPr lang="en-US"/>
            </a:defPPr>
            <a:lvl1pPr algn="ctr">
              <a:defRPr sz="1000" b="1">
                <a:solidFill>
                  <a:schemeClr val="tx1"/>
                </a:solidFill>
              </a:defRPr>
            </a:lvl1pPr>
          </a:lstStyle>
          <a:p>
            <a:r>
              <a:rPr lang="en-US" dirty="0" smtClean="0">
                <a:solidFill>
                  <a:srgbClr val="1A1818"/>
                </a:solidFill>
              </a:rPr>
              <a:t>Continue </a:t>
            </a:r>
            <a:r>
              <a:rPr lang="en-US" dirty="0">
                <a:solidFill>
                  <a:srgbClr val="1A1818"/>
                </a:solidFill>
              </a:rPr>
              <a:t>on study agent until </a:t>
            </a:r>
            <a:r>
              <a:rPr lang="en-US" dirty="0" smtClean="0">
                <a:solidFill>
                  <a:srgbClr val="1A1818"/>
                </a:solidFill>
              </a:rPr>
              <a:t>progression</a:t>
            </a:r>
            <a:endParaRPr lang="en-US" dirty="0">
              <a:solidFill>
                <a:srgbClr val="1A1818"/>
              </a:solidFill>
            </a:endParaRPr>
          </a:p>
        </p:txBody>
      </p:sp>
      <p:cxnSp>
        <p:nvCxnSpPr>
          <p:cNvPr id="11" name="Straight Arrow Connector 10"/>
          <p:cNvCxnSpPr>
            <a:stCxn id="6" idx="3"/>
            <a:endCxn id="12" idx="1"/>
          </p:cNvCxnSpPr>
          <p:nvPr/>
        </p:nvCxnSpPr>
        <p:spPr bwMode="auto">
          <a:xfrm>
            <a:off x="1274658" y="4011841"/>
            <a:ext cx="168688" cy="0"/>
          </a:xfrm>
          <a:prstGeom prst="straightConnector1">
            <a:avLst/>
          </a:prstGeom>
          <a:noFill/>
          <a:ln w="12700" cap="flat" cmpd="sng" algn="ctr">
            <a:solidFill>
              <a:schemeClr val="tx1"/>
            </a:solidFill>
            <a:prstDash val="solid"/>
            <a:round/>
            <a:headEnd type="none" w="med" len="med"/>
            <a:tailEnd type="arrow"/>
          </a:ln>
          <a:effectLst/>
        </p:spPr>
      </p:cxnSp>
      <p:cxnSp>
        <p:nvCxnSpPr>
          <p:cNvPr id="18" name="Straight Arrow Connector 17"/>
          <p:cNvCxnSpPr>
            <a:stCxn id="12" idx="3"/>
            <a:endCxn id="13" idx="1"/>
          </p:cNvCxnSpPr>
          <p:nvPr/>
        </p:nvCxnSpPr>
        <p:spPr bwMode="auto">
          <a:xfrm>
            <a:off x="2345046" y="4011841"/>
            <a:ext cx="168688" cy="0"/>
          </a:xfrm>
          <a:prstGeom prst="straightConnector1">
            <a:avLst/>
          </a:prstGeom>
          <a:noFill/>
          <a:ln w="12700" cap="flat" cmpd="sng" algn="ctr">
            <a:solidFill>
              <a:schemeClr val="tx1"/>
            </a:solidFill>
            <a:prstDash val="solid"/>
            <a:round/>
            <a:headEnd type="none" w="med" len="med"/>
            <a:tailEnd type="arrow"/>
          </a:ln>
          <a:effectLst/>
        </p:spPr>
      </p:cxnSp>
      <p:cxnSp>
        <p:nvCxnSpPr>
          <p:cNvPr id="20" name="Elbow Connector 19"/>
          <p:cNvCxnSpPr>
            <a:stCxn id="13" idx="3"/>
            <a:endCxn id="14" idx="1"/>
          </p:cNvCxnSpPr>
          <p:nvPr/>
        </p:nvCxnSpPr>
        <p:spPr bwMode="auto">
          <a:xfrm flipV="1">
            <a:off x="3217758" y="3434056"/>
            <a:ext cx="299276" cy="577785"/>
          </a:xfrm>
          <a:prstGeom prst="bentConnector3">
            <a:avLst/>
          </a:prstGeom>
          <a:noFill/>
          <a:ln w="12700" cap="flat" cmpd="sng" algn="ctr">
            <a:solidFill>
              <a:schemeClr val="tx1"/>
            </a:solidFill>
            <a:prstDash val="solid"/>
            <a:round/>
            <a:headEnd type="none" w="med" len="med"/>
            <a:tailEnd type="arrow"/>
          </a:ln>
          <a:effectLst/>
        </p:spPr>
      </p:cxnSp>
      <p:cxnSp>
        <p:nvCxnSpPr>
          <p:cNvPr id="22" name="Elbow Connector 21"/>
          <p:cNvCxnSpPr>
            <a:stCxn id="13" idx="3"/>
            <a:endCxn id="15" idx="1"/>
          </p:cNvCxnSpPr>
          <p:nvPr/>
        </p:nvCxnSpPr>
        <p:spPr bwMode="auto">
          <a:xfrm>
            <a:off x="3217758" y="4011841"/>
            <a:ext cx="305087" cy="846565"/>
          </a:xfrm>
          <a:prstGeom prst="bentConnector3">
            <a:avLst>
              <a:gd name="adj1" fmla="val 49595"/>
            </a:avLst>
          </a:prstGeom>
          <a:noFill/>
          <a:ln w="12700" cap="flat" cmpd="sng" algn="ctr">
            <a:solidFill>
              <a:schemeClr val="tx1"/>
            </a:solidFill>
            <a:prstDash val="solid"/>
            <a:round/>
            <a:headEnd type="none" w="med" len="med"/>
            <a:tailEnd type="arrow"/>
          </a:ln>
          <a:effectLst/>
        </p:spPr>
      </p:cxnSp>
      <p:cxnSp>
        <p:nvCxnSpPr>
          <p:cNvPr id="24" name="Straight Arrow Connector 23"/>
          <p:cNvCxnSpPr>
            <a:stCxn id="14" idx="3"/>
            <a:endCxn id="16" idx="1"/>
          </p:cNvCxnSpPr>
          <p:nvPr/>
        </p:nvCxnSpPr>
        <p:spPr bwMode="auto">
          <a:xfrm flipV="1">
            <a:off x="4464010" y="3434055"/>
            <a:ext cx="148812" cy="1"/>
          </a:xfrm>
          <a:prstGeom prst="straightConnector1">
            <a:avLst/>
          </a:prstGeom>
          <a:noFill/>
          <a:ln w="12700" cap="flat" cmpd="sng" algn="ctr">
            <a:solidFill>
              <a:schemeClr val="tx1"/>
            </a:solidFill>
            <a:prstDash val="solid"/>
            <a:round/>
            <a:headEnd type="none" w="med" len="med"/>
            <a:tailEnd type="arrow"/>
          </a:ln>
          <a:effectLst/>
        </p:spPr>
      </p:cxnSp>
      <p:sp>
        <p:nvSpPr>
          <p:cNvPr id="40" name="TextBox 39"/>
          <p:cNvSpPr txBox="1"/>
          <p:nvPr/>
        </p:nvSpPr>
        <p:spPr>
          <a:xfrm>
            <a:off x="5983891" y="4424066"/>
            <a:ext cx="969262" cy="86868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sz="1000" b="1" dirty="0" smtClean="0">
              <a:solidFill>
                <a:srgbClr val="FFFFFF"/>
              </a:solidFill>
            </a:endParaRPr>
          </a:p>
          <a:p>
            <a:pPr algn="ctr"/>
            <a:r>
              <a:rPr lang="en-US" sz="1000" b="1" dirty="0" smtClean="0">
                <a:solidFill>
                  <a:srgbClr val="FFFFFF"/>
                </a:solidFill>
              </a:rPr>
              <a:t>Check for ADDITIONAL actionable mutations</a:t>
            </a:r>
          </a:p>
          <a:p>
            <a:pPr algn="ctr"/>
            <a:endParaRPr lang="en-US" sz="1000" b="1" dirty="0">
              <a:solidFill>
                <a:srgbClr val="FFFFFF"/>
              </a:solidFill>
            </a:endParaRPr>
          </a:p>
        </p:txBody>
      </p:sp>
      <p:cxnSp>
        <p:nvCxnSpPr>
          <p:cNvPr id="43" name="Straight Arrow Connector 42"/>
          <p:cNvCxnSpPr>
            <a:stCxn id="15" idx="3"/>
            <a:endCxn id="40" idx="1"/>
          </p:cNvCxnSpPr>
          <p:nvPr/>
        </p:nvCxnSpPr>
        <p:spPr bwMode="auto">
          <a:xfrm>
            <a:off x="4469821" y="4858406"/>
            <a:ext cx="1514070" cy="0"/>
          </a:xfrm>
          <a:prstGeom prst="straightConnector1">
            <a:avLst/>
          </a:prstGeom>
          <a:noFill/>
          <a:ln w="12700" cap="flat" cmpd="sng" algn="ctr">
            <a:solidFill>
              <a:schemeClr val="tx1"/>
            </a:solidFill>
            <a:prstDash val="solid"/>
            <a:round/>
            <a:headEnd type="none" w="med" len="med"/>
            <a:tailEnd type="arrow"/>
          </a:ln>
          <a:effectLst/>
        </p:spPr>
      </p:cxnSp>
      <p:cxnSp>
        <p:nvCxnSpPr>
          <p:cNvPr id="47" name="Elbow Connector 46"/>
          <p:cNvCxnSpPr>
            <a:stCxn id="40" idx="2"/>
            <a:endCxn id="12" idx="2"/>
          </p:cNvCxnSpPr>
          <p:nvPr/>
        </p:nvCxnSpPr>
        <p:spPr bwMode="auto">
          <a:xfrm rot="5400000" flipH="1">
            <a:off x="3758076" y="2582301"/>
            <a:ext cx="846565" cy="4574326"/>
          </a:xfrm>
          <a:prstGeom prst="bentConnector3">
            <a:avLst>
              <a:gd name="adj1" fmla="val -27003"/>
            </a:avLst>
          </a:prstGeom>
          <a:noFill/>
          <a:ln w="12700" cap="flat" cmpd="sng" algn="ctr">
            <a:solidFill>
              <a:schemeClr val="tx1"/>
            </a:solidFill>
            <a:prstDash val="solid"/>
            <a:round/>
            <a:headEnd type="none" w="med" len="med"/>
            <a:tailEnd type="arrow"/>
          </a:ln>
          <a:effectLst/>
        </p:spPr>
      </p:cxnSp>
      <p:sp>
        <p:nvSpPr>
          <p:cNvPr id="56" name="TextBox 55"/>
          <p:cNvSpPr txBox="1"/>
          <p:nvPr/>
        </p:nvSpPr>
        <p:spPr>
          <a:xfrm>
            <a:off x="7693438" y="4423727"/>
            <a:ext cx="1272762" cy="869358"/>
          </a:xfrm>
          <a:prstGeom prst="rect">
            <a:avLst/>
          </a:prstGeom>
          <a:ln>
            <a:noFill/>
          </a:ln>
        </p:spPr>
        <p:style>
          <a:lnRef idx="1">
            <a:schemeClr val="accent3"/>
          </a:lnRef>
          <a:fillRef idx="2">
            <a:schemeClr val="accent3"/>
          </a:fillRef>
          <a:effectRef idx="1">
            <a:schemeClr val="accent3"/>
          </a:effectRef>
          <a:fontRef idx="minor">
            <a:schemeClr val="dk1"/>
          </a:fontRef>
        </p:style>
        <p:txBody>
          <a:bodyPr wrap="square" rtlCol="0" anchor="ctr">
            <a:noAutofit/>
          </a:bodyPr>
          <a:lstStyle/>
          <a:p>
            <a:pPr algn="ctr"/>
            <a:endParaRPr lang="en-US" sz="1000" b="1" dirty="0" smtClean="0">
              <a:solidFill>
                <a:srgbClr val="4D4D4F"/>
              </a:solidFill>
            </a:endParaRPr>
          </a:p>
          <a:p>
            <a:pPr algn="ctr"/>
            <a:r>
              <a:rPr lang="en-US" sz="1000" b="1" dirty="0" smtClean="0">
                <a:solidFill>
                  <a:srgbClr val="4D4D4F"/>
                </a:solidFill>
              </a:rPr>
              <a:t>No additional actionable mutations, or withdraw consent</a:t>
            </a:r>
          </a:p>
          <a:p>
            <a:pPr algn="ctr"/>
            <a:endParaRPr lang="en-US" sz="1000" b="1" dirty="0">
              <a:solidFill>
                <a:srgbClr val="4D4D4F"/>
              </a:solidFill>
            </a:endParaRPr>
          </a:p>
        </p:txBody>
      </p:sp>
      <p:cxnSp>
        <p:nvCxnSpPr>
          <p:cNvPr id="57" name="Straight Arrow Connector 56"/>
          <p:cNvCxnSpPr>
            <a:stCxn id="40" idx="3"/>
            <a:endCxn id="56" idx="1"/>
          </p:cNvCxnSpPr>
          <p:nvPr/>
        </p:nvCxnSpPr>
        <p:spPr bwMode="auto">
          <a:xfrm>
            <a:off x="6953153" y="4858406"/>
            <a:ext cx="740285" cy="0"/>
          </a:xfrm>
          <a:prstGeom prst="straightConnector1">
            <a:avLst/>
          </a:prstGeom>
          <a:noFill/>
          <a:ln w="12700" cap="flat" cmpd="sng" algn="ctr">
            <a:solidFill>
              <a:schemeClr val="tx1"/>
            </a:solidFill>
            <a:prstDash val="solid"/>
            <a:round/>
            <a:headEnd type="none" w="med" len="med"/>
            <a:tailEnd type="arrow"/>
          </a:ln>
          <a:effectLst/>
        </p:spPr>
      </p:cxnSp>
      <p:sp>
        <p:nvSpPr>
          <p:cNvPr id="60" name="TextBox 59"/>
          <p:cNvSpPr txBox="1"/>
          <p:nvPr/>
        </p:nvSpPr>
        <p:spPr>
          <a:xfrm>
            <a:off x="7693438" y="5598747"/>
            <a:ext cx="1272762" cy="320280"/>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nchor="ctr">
            <a:noAutofit/>
          </a:bodyPr>
          <a:lstStyle/>
          <a:p>
            <a:pPr algn="ctr"/>
            <a:endParaRPr lang="en-US" sz="1000" b="1" dirty="0" smtClean="0">
              <a:solidFill>
                <a:srgbClr val="FFFFFF"/>
              </a:solidFill>
            </a:endParaRPr>
          </a:p>
          <a:p>
            <a:pPr algn="ctr"/>
            <a:r>
              <a:rPr lang="en-US" sz="1000" b="1" dirty="0" smtClean="0">
                <a:solidFill>
                  <a:srgbClr val="FFFFFF"/>
                </a:solidFill>
              </a:rPr>
              <a:t>Off study</a:t>
            </a:r>
          </a:p>
          <a:p>
            <a:pPr algn="ctr"/>
            <a:endParaRPr lang="en-US" sz="1000" b="1" dirty="0">
              <a:solidFill>
                <a:srgbClr val="FFFFFF"/>
              </a:solidFill>
            </a:endParaRPr>
          </a:p>
        </p:txBody>
      </p:sp>
      <p:cxnSp>
        <p:nvCxnSpPr>
          <p:cNvPr id="59" name="Straight Arrow Connector 58"/>
          <p:cNvCxnSpPr>
            <a:stCxn id="56" idx="2"/>
            <a:endCxn id="60" idx="0"/>
          </p:cNvCxnSpPr>
          <p:nvPr/>
        </p:nvCxnSpPr>
        <p:spPr bwMode="auto">
          <a:xfrm>
            <a:off x="8329819" y="5293085"/>
            <a:ext cx="0" cy="305662"/>
          </a:xfrm>
          <a:prstGeom prst="straightConnector1">
            <a:avLst/>
          </a:prstGeom>
          <a:noFill/>
          <a:ln w="12700" cap="flat" cmpd="sng" algn="ctr">
            <a:solidFill>
              <a:schemeClr val="tx1"/>
            </a:solidFill>
            <a:prstDash val="solid"/>
            <a:round/>
            <a:headEnd type="none" w="med" len="med"/>
            <a:tailEnd type="arrow"/>
          </a:ln>
          <a:effectLst/>
        </p:spPr>
      </p:cxnSp>
      <p:sp>
        <p:nvSpPr>
          <p:cNvPr id="61" name="TextBox 60"/>
          <p:cNvSpPr txBox="1"/>
          <p:nvPr/>
        </p:nvSpPr>
        <p:spPr>
          <a:xfrm>
            <a:off x="252349" y="3009097"/>
            <a:ext cx="2890075" cy="338554"/>
          </a:xfrm>
          <a:prstGeom prst="rect">
            <a:avLst/>
          </a:prstGeom>
          <a:noFill/>
          <a:ln>
            <a:noFill/>
          </a:ln>
        </p:spPr>
        <p:txBody>
          <a:bodyPr wrap="square" rtlCol="0">
            <a:spAutoFit/>
          </a:bodyPr>
          <a:lstStyle/>
          <a:p>
            <a:r>
              <a:rPr lang="en-US" b="1" dirty="0" smtClean="0">
                <a:solidFill>
                  <a:srgbClr val="1A1818"/>
                </a:solidFill>
              </a:rPr>
              <a:t>MATCH Study Design</a:t>
            </a:r>
            <a:endParaRPr lang="en-US" b="1" dirty="0">
              <a:solidFill>
                <a:srgbClr val="1A1818"/>
              </a:solidFill>
            </a:endParaRPr>
          </a:p>
        </p:txBody>
      </p:sp>
      <p:sp>
        <p:nvSpPr>
          <p:cNvPr id="62" name="TextBox 61"/>
          <p:cNvSpPr txBox="1"/>
          <p:nvPr/>
        </p:nvSpPr>
        <p:spPr>
          <a:xfrm>
            <a:off x="5915520" y="5541188"/>
            <a:ext cx="518241" cy="276999"/>
          </a:xfrm>
          <a:prstGeom prst="rect">
            <a:avLst/>
          </a:prstGeom>
          <a:noFill/>
        </p:spPr>
        <p:txBody>
          <a:bodyPr wrap="none" rtlCol="0">
            <a:spAutoFit/>
          </a:bodyPr>
          <a:lstStyle/>
          <a:p>
            <a:r>
              <a:rPr lang="en-US" sz="1200" b="1" dirty="0">
                <a:solidFill>
                  <a:srgbClr val="97AD4A"/>
                </a:solidFill>
              </a:rPr>
              <a:t>YES</a:t>
            </a:r>
          </a:p>
        </p:txBody>
      </p:sp>
      <p:sp>
        <p:nvSpPr>
          <p:cNvPr id="66" name="TextBox 65"/>
          <p:cNvSpPr txBox="1"/>
          <p:nvPr/>
        </p:nvSpPr>
        <p:spPr>
          <a:xfrm>
            <a:off x="7067219" y="4571314"/>
            <a:ext cx="415498" cy="276999"/>
          </a:xfrm>
          <a:prstGeom prst="rect">
            <a:avLst/>
          </a:prstGeom>
          <a:noFill/>
        </p:spPr>
        <p:txBody>
          <a:bodyPr wrap="none" rtlCol="0">
            <a:spAutoFit/>
          </a:bodyPr>
          <a:lstStyle/>
          <a:p>
            <a:r>
              <a:rPr lang="en-US" sz="1200" b="1" dirty="0" smtClean="0">
                <a:solidFill>
                  <a:srgbClr val="A92C2F"/>
                </a:solidFill>
              </a:rPr>
              <a:t>NO</a:t>
            </a:r>
            <a:endParaRPr lang="en-US" sz="1200" b="1" dirty="0">
              <a:solidFill>
                <a:srgbClr val="A92C2F"/>
              </a:solidFill>
            </a:endParaRPr>
          </a:p>
        </p:txBody>
      </p:sp>
      <p:sp>
        <p:nvSpPr>
          <p:cNvPr id="31" name="Rectangle 30"/>
          <p:cNvSpPr/>
          <p:nvPr/>
        </p:nvSpPr>
        <p:spPr bwMode="auto">
          <a:xfrm>
            <a:off x="5816600" y="312093"/>
            <a:ext cx="3174907" cy="613427"/>
          </a:xfrm>
          <a:prstGeom prst="rect">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0" numCol="1" rtlCol="0" anchor="ctr" anchorCtr="0" compatLnSpc="1">
            <a:prstTxWarp prst="textNoShape">
              <a:avLst/>
            </a:prstTxWarp>
          </a:bodyPr>
          <a:lstStyle/>
          <a:p>
            <a:pPr>
              <a:lnSpc>
                <a:spcPts val="1780"/>
              </a:lnSpc>
              <a:spcAft>
                <a:spcPts val="0"/>
              </a:spcAft>
            </a:pPr>
            <a:r>
              <a:rPr lang="en-US" sz="2400" kern="0" spc="70" dirty="0" smtClean="0">
                <a:solidFill>
                  <a:srgbClr val="A92C2F"/>
                </a:solidFill>
                <a:latin typeface="Arial Narrow"/>
                <a:cs typeface="Arial Narrow"/>
              </a:rPr>
              <a:t>National Cancer Institute</a:t>
            </a:r>
            <a:r>
              <a:rPr lang="en-US" dirty="0">
                <a:solidFill>
                  <a:srgbClr val="A92C2F"/>
                </a:solidFill>
              </a:rPr>
              <a:t/>
            </a:r>
            <a:br>
              <a:rPr lang="en-US" dirty="0">
                <a:solidFill>
                  <a:srgbClr val="A92C2F"/>
                </a:solidFill>
              </a:rPr>
            </a:br>
            <a:r>
              <a:rPr lang="en-US" sz="1100" kern="0" spc="40" dirty="0" smtClean="0">
                <a:solidFill>
                  <a:srgbClr val="A92C2F"/>
                </a:solidFill>
              </a:rPr>
              <a:t>at the National Institutes of Health</a:t>
            </a:r>
          </a:p>
        </p:txBody>
      </p:sp>
      <p:cxnSp>
        <p:nvCxnSpPr>
          <p:cNvPr id="53" name="Elbow Connector 52"/>
          <p:cNvCxnSpPr>
            <a:stCxn id="16" idx="2"/>
            <a:endCxn id="15" idx="0"/>
          </p:cNvCxnSpPr>
          <p:nvPr/>
        </p:nvCxnSpPr>
        <p:spPr bwMode="auto">
          <a:xfrm rot="5400000">
            <a:off x="4326574" y="3538155"/>
            <a:ext cx="555671" cy="1216151"/>
          </a:xfrm>
          <a:prstGeom prst="bentConnector3">
            <a:avLst>
              <a:gd name="adj1" fmla="val 67431"/>
            </a:avLst>
          </a:prstGeom>
          <a:noFill/>
          <a:ln w="12700" cap="flat" cmpd="sng" algn="ctr">
            <a:solidFill>
              <a:schemeClr val="tx1"/>
            </a:solidFill>
            <a:prstDash val="solid"/>
            <a:round/>
            <a:headEnd type="none" w="med" len="med"/>
            <a:tailEnd type="arrow" w="med" len="med"/>
          </a:ln>
          <a:effectLst/>
        </p:spPr>
      </p:cxnSp>
      <p:sp>
        <p:nvSpPr>
          <p:cNvPr id="29" name="TextBox 28"/>
          <p:cNvSpPr txBox="1"/>
          <p:nvPr/>
        </p:nvSpPr>
        <p:spPr>
          <a:xfrm>
            <a:off x="812981" y="6477376"/>
            <a:ext cx="6991615" cy="215357"/>
          </a:xfrm>
          <a:prstGeom prst="rect">
            <a:avLst/>
          </a:prstGeom>
          <a:noFill/>
        </p:spPr>
        <p:txBody>
          <a:bodyPr wrap="square" lIns="91350" tIns="45677" rIns="91350" bIns="45677" rtlCol="0">
            <a:spAutoFit/>
          </a:bodyPr>
          <a:lstStyle/>
          <a:p>
            <a:r>
              <a:rPr lang="en-US" sz="800" dirty="0">
                <a:solidFill>
                  <a:srgbClr val="1A1818"/>
                </a:solidFill>
              </a:rPr>
              <a:t>Adapted from http://deainfo.nci.nih.gov/advisory/ncab/164_1213/Conley.pdf</a:t>
            </a:r>
          </a:p>
        </p:txBody>
      </p:sp>
    </p:spTree>
    <p:extLst>
      <p:ext uri="{BB962C8B-B14F-4D97-AF65-F5344CB8AC3E}">
        <p14:creationId xmlns:p14="http://schemas.microsoft.com/office/powerpoint/2010/main" val="2930992057"/>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0312" y="237744"/>
            <a:ext cx="8601075" cy="908050"/>
          </a:xfrm>
        </p:spPr>
        <p:txBody>
          <a:bodyPr/>
          <a:lstStyle/>
          <a:p>
            <a:r>
              <a:rPr lang="en-US" dirty="0" smtClean="0"/>
              <a:t>Molecularly Informed Clinical Trials</a:t>
            </a:r>
            <a:r>
              <a:rPr lang="en-US" dirty="0"/>
              <a:t/>
            </a:r>
            <a:br>
              <a:rPr lang="en-US" dirty="0"/>
            </a:br>
            <a:r>
              <a:rPr lang="en-US" sz="2000" b="0" i="1" dirty="0" smtClean="0"/>
              <a:t>Umbrella study design</a:t>
            </a:r>
            <a:endParaRPr lang="en-US" sz="2000" b="0" i="1" dirty="0"/>
          </a:p>
        </p:txBody>
      </p:sp>
      <p:sp>
        <p:nvSpPr>
          <p:cNvPr id="29" name="Rounded Rectangle 28"/>
          <p:cNvSpPr/>
          <p:nvPr/>
        </p:nvSpPr>
        <p:spPr bwMode="auto">
          <a:xfrm>
            <a:off x="3384160" y="1678879"/>
            <a:ext cx="2205463" cy="693854"/>
          </a:xfrm>
          <a:prstGeom prst="roundRect">
            <a:avLst/>
          </a:prstGeom>
          <a:ln>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45720" rIns="91440" bIns="45720" numCol="1" rtlCol="0" anchor="ctr" anchorCtr="0" compatLnSpc="1">
            <a:prstTxWarp prst="textNoShape">
              <a:avLst/>
            </a:prstTxWarp>
          </a:bodyPr>
          <a:lstStyle/>
          <a:p>
            <a:pPr algn="ctr"/>
            <a:r>
              <a:rPr lang="en-US" sz="1250" b="1" dirty="0" smtClean="0">
                <a:solidFill>
                  <a:srgbClr val="FFFFFF"/>
                </a:solidFill>
              </a:rPr>
              <a:t>Single Cancer Type</a:t>
            </a:r>
          </a:p>
        </p:txBody>
      </p:sp>
      <p:grpSp>
        <p:nvGrpSpPr>
          <p:cNvPr id="23" name="Group 22"/>
          <p:cNvGrpSpPr/>
          <p:nvPr/>
        </p:nvGrpSpPr>
        <p:grpSpPr>
          <a:xfrm>
            <a:off x="386887" y="4584497"/>
            <a:ext cx="8233317" cy="811599"/>
            <a:chOff x="328342" y="4367525"/>
            <a:chExt cx="8233317" cy="811599"/>
          </a:xfrm>
        </p:grpSpPr>
        <p:sp>
          <p:nvSpPr>
            <p:cNvPr id="33" name="Rounded Rectangle 32"/>
            <p:cNvSpPr/>
            <p:nvPr/>
          </p:nvSpPr>
          <p:spPr bwMode="auto">
            <a:xfrm>
              <a:off x="328342" y="4367525"/>
              <a:ext cx="1195658" cy="81159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smtClean="0">
                  <a:solidFill>
                    <a:srgbClr val="FFFFFF"/>
                  </a:solidFill>
                </a:rPr>
                <a:t>Molecular</a:t>
              </a:r>
            </a:p>
            <a:p>
              <a:pPr algn="ctr"/>
              <a:r>
                <a:rPr lang="en-US" sz="1250" b="1" dirty="0" smtClean="0">
                  <a:solidFill>
                    <a:srgbClr val="FFFFFF"/>
                  </a:solidFill>
                </a:rPr>
                <a:t>Target #1</a:t>
              </a:r>
              <a:endParaRPr lang="en-US" sz="1250" b="1" dirty="0">
                <a:solidFill>
                  <a:srgbClr val="FFFFFF"/>
                </a:solidFill>
              </a:endParaRPr>
            </a:p>
          </p:txBody>
        </p:sp>
        <p:sp>
          <p:nvSpPr>
            <p:cNvPr id="34" name="Rounded Rectangle 33"/>
            <p:cNvSpPr/>
            <p:nvPr/>
          </p:nvSpPr>
          <p:spPr bwMode="auto">
            <a:xfrm>
              <a:off x="2087757" y="4367525"/>
              <a:ext cx="1195658" cy="81159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Molecular</a:t>
              </a:r>
            </a:p>
            <a:p>
              <a:pPr algn="ctr"/>
              <a:r>
                <a:rPr lang="en-US" sz="1250" b="1" dirty="0">
                  <a:solidFill>
                    <a:srgbClr val="FFFFFF"/>
                  </a:solidFill>
                </a:rPr>
                <a:t>Target </a:t>
              </a:r>
              <a:r>
                <a:rPr lang="en-US" sz="1250" b="1" dirty="0" smtClean="0">
                  <a:solidFill>
                    <a:srgbClr val="FFFFFF"/>
                  </a:solidFill>
                </a:rPr>
                <a:t>#2</a:t>
              </a:r>
              <a:endParaRPr lang="en-US" sz="1250" b="1" dirty="0">
                <a:solidFill>
                  <a:srgbClr val="FFFFFF"/>
                </a:solidFill>
              </a:endParaRPr>
            </a:p>
          </p:txBody>
        </p:sp>
        <p:sp>
          <p:nvSpPr>
            <p:cNvPr id="35" name="Rounded Rectangle 34"/>
            <p:cNvSpPr/>
            <p:nvPr/>
          </p:nvSpPr>
          <p:spPr bwMode="auto">
            <a:xfrm>
              <a:off x="3889062" y="4367525"/>
              <a:ext cx="1195658" cy="81159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Molecular</a:t>
              </a:r>
            </a:p>
            <a:p>
              <a:pPr algn="ctr"/>
              <a:r>
                <a:rPr lang="en-US" sz="1250" b="1" dirty="0">
                  <a:solidFill>
                    <a:srgbClr val="FFFFFF"/>
                  </a:solidFill>
                </a:rPr>
                <a:t>Target </a:t>
              </a:r>
              <a:r>
                <a:rPr lang="en-US" sz="1250" b="1" dirty="0" smtClean="0">
                  <a:solidFill>
                    <a:srgbClr val="FFFFFF"/>
                  </a:solidFill>
                </a:rPr>
                <a:t>#3</a:t>
              </a:r>
              <a:endParaRPr lang="en-US" sz="1250" b="1" dirty="0">
                <a:solidFill>
                  <a:srgbClr val="FFFFFF"/>
                </a:solidFill>
              </a:endParaRPr>
            </a:p>
          </p:txBody>
        </p:sp>
        <p:sp>
          <p:nvSpPr>
            <p:cNvPr id="36" name="Rounded Rectangle 35"/>
            <p:cNvSpPr/>
            <p:nvPr/>
          </p:nvSpPr>
          <p:spPr bwMode="auto">
            <a:xfrm>
              <a:off x="5606587" y="4367525"/>
              <a:ext cx="1195658" cy="81159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Molecular</a:t>
              </a:r>
            </a:p>
            <a:p>
              <a:pPr algn="ctr"/>
              <a:r>
                <a:rPr lang="en-US" sz="1250" b="1" dirty="0">
                  <a:solidFill>
                    <a:srgbClr val="FFFFFF"/>
                  </a:solidFill>
                </a:rPr>
                <a:t>Target </a:t>
              </a:r>
              <a:r>
                <a:rPr lang="en-US" sz="1250" b="1" dirty="0" smtClean="0">
                  <a:solidFill>
                    <a:srgbClr val="FFFFFF"/>
                  </a:solidFill>
                </a:rPr>
                <a:t>#4</a:t>
              </a:r>
              <a:endParaRPr lang="en-US" sz="1250" b="1" dirty="0">
                <a:solidFill>
                  <a:srgbClr val="FFFFFF"/>
                </a:solidFill>
              </a:endParaRPr>
            </a:p>
          </p:txBody>
        </p:sp>
        <p:sp>
          <p:nvSpPr>
            <p:cNvPr id="37" name="Rounded Rectangle 36"/>
            <p:cNvSpPr/>
            <p:nvPr/>
          </p:nvSpPr>
          <p:spPr bwMode="auto">
            <a:xfrm>
              <a:off x="7366001" y="4367525"/>
              <a:ext cx="1195658" cy="811599"/>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Molecular</a:t>
              </a:r>
            </a:p>
            <a:p>
              <a:pPr algn="ctr"/>
              <a:r>
                <a:rPr lang="en-US" sz="1250" b="1" dirty="0">
                  <a:solidFill>
                    <a:srgbClr val="FFFFFF"/>
                  </a:solidFill>
                </a:rPr>
                <a:t>Target </a:t>
              </a:r>
              <a:r>
                <a:rPr lang="en-US" sz="1250" b="1" dirty="0" smtClean="0">
                  <a:solidFill>
                    <a:srgbClr val="FFFFFF"/>
                  </a:solidFill>
                </a:rPr>
                <a:t>#5</a:t>
              </a:r>
              <a:endParaRPr lang="en-US" sz="1250" b="1" dirty="0">
                <a:solidFill>
                  <a:srgbClr val="FFFFFF"/>
                </a:solidFill>
              </a:endParaRPr>
            </a:p>
          </p:txBody>
        </p:sp>
      </p:grpSp>
      <p:grpSp>
        <p:nvGrpSpPr>
          <p:cNvPr id="19" name="Group 18"/>
          <p:cNvGrpSpPr/>
          <p:nvPr/>
        </p:nvGrpSpPr>
        <p:grpSpPr>
          <a:xfrm>
            <a:off x="984716" y="4081692"/>
            <a:ext cx="7039211" cy="502805"/>
            <a:chOff x="926171" y="3864720"/>
            <a:chExt cx="7039211" cy="502805"/>
          </a:xfrm>
        </p:grpSpPr>
        <p:cxnSp>
          <p:nvCxnSpPr>
            <p:cNvPr id="22" name="Straight Arrow Connector 21"/>
            <p:cNvCxnSpPr/>
            <p:nvPr/>
          </p:nvCxnSpPr>
          <p:spPr bwMode="auto">
            <a:xfrm>
              <a:off x="4486892" y="3864720"/>
              <a:ext cx="0" cy="502805"/>
            </a:xfrm>
            <a:prstGeom prst="straightConnector1">
              <a:avLst/>
            </a:prstGeom>
            <a:ln>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21" name="Straight Arrow Connector 20"/>
            <p:cNvCxnSpPr/>
            <p:nvPr/>
          </p:nvCxnSpPr>
          <p:spPr bwMode="auto">
            <a:xfrm>
              <a:off x="926171"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p:nvPr/>
          </p:nvCxnSpPr>
          <p:spPr bwMode="auto">
            <a:xfrm>
              <a:off x="2688435"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31" name="Straight Arrow Connector 30"/>
            <p:cNvCxnSpPr/>
            <p:nvPr/>
          </p:nvCxnSpPr>
          <p:spPr bwMode="auto">
            <a:xfrm>
              <a:off x="6203118"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38" name="Straight Arrow Connector 37"/>
            <p:cNvCxnSpPr/>
            <p:nvPr/>
          </p:nvCxnSpPr>
          <p:spPr bwMode="auto">
            <a:xfrm>
              <a:off x="7965382"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grpSp>
      <p:grpSp>
        <p:nvGrpSpPr>
          <p:cNvPr id="20" name="Group 19"/>
          <p:cNvGrpSpPr/>
          <p:nvPr/>
        </p:nvGrpSpPr>
        <p:grpSpPr>
          <a:xfrm>
            <a:off x="399587" y="3278075"/>
            <a:ext cx="8233317" cy="811599"/>
            <a:chOff x="328342" y="4367525"/>
            <a:chExt cx="8233317" cy="811599"/>
          </a:xfrm>
        </p:grpSpPr>
        <p:sp>
          <p:nvSpPr>
            <p:cNvPr id="24" name="Rounded Rectangle 23"/>
            <p:cNvSpPr/>
            <p:nvPr/>
          </p:nvSpPr>
          <p:spPr bwMode="auto">
            <a:xfrm>
              <a:off x="328342" y="4367525"/>
              <a:ext cx="1195658" cy="81159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smtClean="0">
                  <a:solidFill>
                    <a:srgbClr val="FFFFFF"/>
                  </a:solidFill>
                </a:rPr>
                <a:t>Therapeutic Agent #1</a:t>
              </a:r>
              <a:endParaRPr lang="en-US" sz="1250" b="1" dirty="0">
                <a:solidFill>
                  <a:srgbClr val="FFFFFF"/>
                </a:solidFill>
              </a:endParaRPr>
            </a:p>
          </p:txBody>
        </p:sp>
        <p:sp>
          <p:nvSpPr>
            <p:cNvPr id="25" name="Rounded Rectangle 24"/>
            <p:cNvSpPr/>
            <p:nvPr/>
          </p:nvSpPr>
          <p:spPr bwMode="auto">
            <a:xfrm>
              <a:off x="2087757" y="4367525"/>
              <a:ext cx="1195658" cy="81159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Therapeutic Agent </a:t>
              </a:r>
              <a:r>
                <a:rPr lang="en-US" sz="1250" b="1" dirty="0" smtClean="0">
                  <a:solidFill>
                    <a:srgbClr val="FFFFFF"/>
                  </a:solidFill>
                </a:rPr>
                <a:t>#2</a:t>
              </a:r>
              <a:endParaRPr lang="en-US" sz="1250" b="1" dirty="0">
                <a:solidFill>
                  <a:srgbClr val="FFFFFF"/>
                </a:solidFill>
              </a:endParaRPr>
            </a:p>
          </p:txBody>
        </p:sp>
        <p:sp>
          <p:nvSpPr>
            <p:cNvPr id="26" name="Rounded Rectangle 25"/>
            <p:cNvSpPr/>
            <p:nvPr/>
          </p:nvSpPr>
          <p:spPr bwMode="auto">
            <a:xfrm>
              <a:off x="3889062" y="4367525"/>
              <a:ext cx="1195658" cy="81159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Therapeutic Agent </a:t>
              </a:r>
              <a:r>
                <a:rPr lang="en-US" sz="1250" b="1" dirty="0" smtClean="0">
                  <a:solidFill>
                    <a:srgbClr val="FFFFFF"/>
                  </a:solidFill>
                </a:rPr>
                <a:t>#3</a:t>
              </a:r>
              <a:endParaRPr lang="en-US" sz="1250" b="1" dirty="0">
                <a:solidFill>
                  <a:srgbClr val="FFFFFF"/>
                </a:solidFill>
              </a:endParaRPr>
            </a:p>
          </p:txBody>
        </p:sp>
        <p:sp>
          <p:nvSpPr>
            <p:cNvPr id="27" name="Rounded Rectangle 26"/>
            <p:cNvSpPr/>
            <p:nvPr/>
          </p:nvSpPr>
          <p:spPr bwMode="auto">
            <a:xfrm>
              <a:off x="5606587" y="4367525"/>
              <a:ext cx="1195658" cy="81159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Therapeutic Agent </a:t>
              </a:r>
              <a:r>
                <a:rPr lang="en-US" sz="1250" b="1" dirty="0" smtClean="0">
                  <a:solidFill>
                    <a:srgbClr val="FFFFFF"/>
                  </a:solidFill>
                </a:rPr>
                <a:t>#4</a:t>
              </a:r>
              <a:endParaRPr lang="en-US" sz="1250" b="1" dirty="0">
                <a:solidFill>
                  <a:srgbClr val="FFFFFF"/>
                </a:solidFill>
              </a:endParaRPr>
            </a:p>
          </p:txBody>
        </p:sp>
        <p:sp>
          <p:nvSpPr>
            <p:cNvPr id="30" name="Rounded Rectangle 29"/>
            <p:cNvSpPr/>
            <p:nvPr/>
          </p:nvSpPr>
          <p:spPr bwMode="auto">
            <a:xfrm>
              <a:off x="7366001" y="4367525"/>
              <a:ext cx="1195658" cy="811599"/>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91440" tIns="45720" rIns="91440" bIns="45720" numCol="1" rtlCol="0" anchor="ctr" anchorCtr="0" compatLnSpc="1">
              <a:prstTxWarp prst="textNoShape">
                <a:avLst/>
              </a:prstTxWarp>
            </a:bodyPr>
            <a:lstStyle/>
            <a:p>
              <a:pPr algn="ctr"/>
              <a:r>
                <a:rPr lang="en-US" sz="1250" b="1" dirty="0">
                  <a:solidFill>
                    <a:srgbClr val="FFFFFF"/>
                  </a:solidFill>
                </a:rPr>
                <a:t>Therapeutic Agent </a:t>
              </a:r>
              <a:r>
                <a:rPr lang="en-US" sz="1250" b="1" dirty="0" smtClean="0">
                  <a:solidFill>
                    <a:srgbClr val="FFFFFF"/>
                  </a:solidFill>
                </a:rPr>
                <a:t>#5</a:t>
              </a:r>
              <a:endParaRPr lang="en-US" sz="1250" b="1" dirty="0">
                <a:solidFill>
                  <a:srgbClr val="FFFFFF"/>
                </a:solidFill>
              </a:endParaRPr>
            </a:p>
          </p:txBody>
        </p:sp>
      </p:grpSp>
      <p:grpSp>
        <p:nvGrpSpPr>
          <p:cNvPr id="39" name="Group 38"/>
          <p:cNvGrpSpPr/>
          <p:nvPr/>
        </p:nvGrpSpPr>
        <p:grpSpPr>
          <a:xfrm>
            <a:off x="954159" y="2373625"/>
            <a:ext cx="7065464" cy="904450"/>
            <a:chOff x="912308" y="3463075"/>
            <a:chExt cx="7065464" cy="904450"/>
          </a:xfrm>
        </p:grpSpPr>
        <p:cxnSp>
          <p:nvCxnSpPr>
            <p:cNvPr id="40" name="Straight Arrow Connector 39"/>
            <p:cNvCxnSpPr/>
            <p:nvPr/>
          </p:nvCxnSpPr>
          <p:spPr bwMode="auto">
            <a:xfrm flipH="1">
              <a:off x="4486891" y="3463075"/>
              <a:ext cx="1" cy="904450"/>
            </a:xfrm>
            <a:prstGeom prst="straightConnector1">
              <a:avLst/>
            </a:prstGeom>
            <a:ln>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41" name="Straight Connector 40"/>
            <p:cNvCxnSpPr/>
            <p:nvPr/>
          </p:nvCxnSpPr>
          <p:spPr bwMode="auto">
            <a:xfrm>
              <a:off x="912308" y="3869072"/>
              <a:ext cx="7065464" cy="0"/>
            </a:xfrm>
            <a:prstGeom prst="line">
              <a:avLst/>
            </a:prstGeom>
            <a:noFill/>
            <a:ln w="25400" cap="flat" cmpd="sng" algn="ctr">
              <a:solidFill>
                <a:schemeClr val="tx1"/>
              </a:solidFill>
              <a:prstDash val="solid"/>
              <a:round/>
              <a:headEnd type="none" w="med" len="med"/>
              <a:tailEnd type="none" w="med" len="med"/>
            </a:ln>
            <a:effectLst/>
          </p:spPr>
        </p:cxnSp>
        <p:cxnSp>
          <p:nvCxnSpPr>
            <p:cNvPr id="42" name="Straight Arrow Connector 41"/>
            <p:cNvCxnSpPr/>
            <p:nvPr/>
          </p:nvCxnSpPr>
          <p:spPr bwMode="auto">
            <a:xfrm>
              <a:off x="926171"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43" name="Straight Arrow Connector 42"/>
            <p:cNvCxnSpPr/>
            <p:nvPr/>
          </p:nvCxnSpPr>
          <p:spPr bwMode="auto">
            <a:xfrm>
              <a:off x="2688435"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44" name="Straight Arrow Connector 43"/>
            <p:cNvCxnSpPr/>
            <p:nvPr/>
          </p:nvCxnSpPr>
          <p:spPr bwMode="auto">
            <a:xfrm>
              <a:off x="6203118"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cxnSp>
          <p:nvCxnSpPr>
            <p:cNvPr id="45" name="Straight Arrow Connector 44"/>
            <p:cNvCxnSpPr/>
            <p:nvPr/>
          </p:nvCxnSpPr>
          <p:spPr bwMode="auto">
            <a:xfrm>
              <a:off x="7965382" y="3864720"/>
              <a:ext cx="0" cy="502805"/>
            </a:xfrm>
            <a:prstGeom prst="straightConnector1">
              <a:avLst/>
            </a:prstGeom>
            <a:ln w="25400" cmpd="sng">
              <a:solidFill>
                <a:schemeClr val="tx1"/>
              </a:solidFill>
              <a:headEnd type="none" w="med" len="med"/>
              <a:tailEnd type="arrow"/>
            </a:ln>
            <a:effectLst/>
          </p:spPr>
          <p:style>
            <a:lnRef idx="2">
              <a:schemeClr val="accent4"/>
            </a:lnRef>
            <a:fillRef idx="0">
              <a:schemeClr val="accent4"/>
            </a:fillRef>
            <a:effectRef idx="1">
              <a:schemeClr val="accent4"/>
            </a:effectRef>
            <a:fontRef idx="minor">
              <a:schemeClr val="tx1"/>
            </a:fontRef>
          </p:style>
        </p:cxnSp>
      </p:grpSp>
      <p:pic>
        <p:nvPicPr>
          <p:cNvPr id="32" name="Picture 2" descr="http://cdn.shopify.com/s/files/1/0227/0033/products/Davek_Umbrella_Elite_Open_Straight_1024x1024.jpg?v=13814469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3490" y="292962"/>
            <a:ext cx="1990116" cy="1366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52160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up)">
                                      <p:cBhvr>
                                        <p:cTn id="17" dur="500"/>
                                        <p:tgtEl>
                                          <p:spTgt spid="3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up)">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0312" y="237744"/>
            <a:ext cx="8601075" cy="908050"/>
          </a:xfrm>
        </p:spPr>
        <p:txBody>
          <a:bodyPr/>
          <a:lstStyle/>
          <a:p>
            <a:r>
              <a:rPr lang="en-US" dirty="0" smtClean="0"/>
              <a:t>Molecularly Informed Clinical Trials</a:t>
            </a:r>
            <a:r>
              <a:rPr lang="en-US" dirty="0"/>
              <a:t/>
            </a:r>
            <a:br>
              <a:rPr lang="en-US" dirty="0"/>
            </a:br>
            <a:r>
              <a:rPr lang="en-US" sz="2000" b="0" i="1" dirty="0" smtClean="0"/>
              <a:t>Umbrella study example</a:t>
            </a:r>
            <a:endParaRPr lang="en-US" sz="2000" b="0" i="1" dirty="0"/>
          </a:p>
        </p:txBody>
      </p:sp>
      <p:sp>
        <p:nvSpPr>
          <p:cNvPr id="3" name="Rectangle 2"/>
          <p:cNvSpPr/>
          <p:nvPr/>
        </p:nvSpPr>
        <p:spPr>
          <a:xfrm>
            <a:off x="480948" y="2739437"/>
            <a:ext cx="8129651" cy="3754874"/>
          </a:xfrm>
          <a:prstGeom prst="rect">
            <a:avLst/>
          </a:prstGeom>
        </p:spPr>
        <p:txBody>
          <a:bodyPr wrap="square">
            <a:spAutoFit/>
          </a:bodyPr>
          <a:lstStyle/>
          <a:p>
            <a:r>
              <a:rPr lang="en-US" sz="1800" b="1" dirty="0" smtClean="0">
                <a:solidFill>
                  <a:srgbClr val="0070C0"/>
                </a:solidFill>
              </a:rPr>
              <a:t>I-SPY </a:t>
            </a:r>
            <a:r>
              <a:rPr lang="en-US" sz="1800" b="1" dirty="0">
                <a:solidFill>
                  <a:srgbClr val="0070C0"/>
                </a:solidFill>
              </a:rPr>
              <a:t>2 TRIAL </a:t>
            </a:r>
            <a:r>
              <a:rPr lang="en-US" sz="1800" dirty="0">
                <a:solidFill>
                  <a:schemeClr val="tx1">
                    <a:lumMod val="50000"/>
                  </a:schemeClr>
                </a:solidFill>
              </a:rPr>
              <a:t>(</a:t>
            </a:r>
            <a:r>
              <a:rPr lang="en-US" sz="1800" b="1" dirty="0">
                <a:solidFill>
                  <a:srgbClr val="0070C0"/>
                </a:solidFill>
              </a:rPr>
              <a:t>I</a:t>
            </a:r>
            <a:r>
              <a:rPr lang="en-US" sz="1800" dirty="0">
                <a:solidFill>
                  <a:schemeClr val="tx1">
                    <a:lumMod val="50000"/>
                  </a:schemeClr>
                </a:solidFill>
              </a:rPr>
              <a:t>nvestigation of </a:t>
            </a:r>
            <a:r>
              <a:rPr lang="en-US" sz="1800" b="1" dirty="0">
                <a:solidFill>
                  <a:srgbClr val="0070C0"/>
                </a:solidFill>
              </a:rPr>
              <a:t>S</a:t>
            </a:r>
            <a:r>
              <a:rPr lang="en-US" sz="1800" dirty="0">
                <a:solidFill>
                  <a:schemeClr val="tx1">
                    <a:lumMod val="50000"/>
                  </a:schemeClr>
                </a:solidFill>
              </a:rPr>
              <a:t>erial Studies to </a:t>
            </a:r>
            <a:r>
              <a:rPr lang="en-US" sz="1800" b="1" dirty="0">
                <a:solidFill>
                  <a:srgbClr val="0070C0"/>
                </a:solidFill>
              </a:rPr>
              <a:t>P</a:t>
            </a:r>
            <a:r>
              <a:rPr lang="en-US" sz="1800" dirty="0">
                <a:solidFill>
                  <a:schemeClr val="tx1">
                    <a:lumMod val="50000"/>
                  </a:schemeClr>
                </a:solidFill>
              </a:rPr>
              <a:t>redict </a:t>
            </a:r>
            <a:r>
              <a:rPr lang="en-US" sz="1800" b="1" dirty="0">
                <a:solidFill>
                  <a:srgbClr val="0070C0"/>
                </a:solidFill>
              </a:rPr>
              <a:t>Y</a:t>
            </a:r>
            <a:r>
              <a:rPr lang="en-US" sz="1800" dirty="0">
                <a:solidFill>
                  <a:schemeClr val="tx1">
                    <a:lumMod val="50000"/>
                  </a:schemeClr>
                </a:solidFill>
              </a:rPr>
              <a:t>our </a:t>
            </a:r>
            <a:r>
              <a:rPr lang="en-US" sz="1800" b="1" dirty="0">
                <a:solidFill>
                  <a:srgbClr val="0070C0"/>
                </a:solidFill>
              </a:rPr>
              <a:t>T</a:t>
            </a:r>
            <a:r>
              <a:rPr lang="en-US" sz="1800" dirty="0">
                <a:solidFill>
                  <a:schemeClr val="tx1">
                    <a:lumMod val="50000"/>
                  </a:schemeClr>
                </a:solidFill>
              </a:rPr>
              <a:t>herapeutic </a:t>
            </a:r>
            <a:r>
              <a:rPr lang="en-US" sz="1800" b="1" dirty="0">
                <a:solidFill>
                  <a:srgbClr val="0070C0"/>
                </a:solidFill>
              </a:rPr>
              <a:t>R</a:t>
            </a:r>
            <a:r>
              <a:rPr lang="en-US" sz="1800" dirty="0">
                <a:solidFill>
                  <a:schemeClr val="tx1">
                    <a:lumMod val="50000"/>
                  </a:schemeClr>
                </a:solidFill>
              </a:rPr>
              <a:t>esponse with </a:t>
            </a:r>
            <a:r>
              <a:rPr lang="en-US" sz="1800" b="1" dirty="0">
                <a:solidFill>
                  <a:srgbClr val="0070C0"/>
                </a:solidFill>
              </a:rPr>
              <a:t>I</a:t>
            </a:r>
            <a:r>
              <a:rPr lang="en-US" sz="1800" dirty="0">
                <a:solidFill>
                  <a:schemeClr val="tx1">
                    <a:lumMod val="50000"/>
                  </a:schemeClr>
                </a:solidFill>
              </a:rPr>
              <a:t>maging </a:t>
            </a:r>
            <a:r>
              <a:rPr lang="en-US" sz="1800" b="1" dirty="0">
                <a:solidFill>
                  <a:srgbClr val="0070C0"/>
                </a:solidFill>
              </a:rPr>
              <a:t>A</a:t>
            </a:r>
            <a:r>
              <a:rPr lang="en-US" sz="1800" dirty="0">
                <a:solidFill>
                  <a:schemeClr val="tx1">
                    <a:lumMod val="50000"/>
                  </a:schemeClr>
                </a:solidFill>
              </a:rPr>
              <a:t>nd mo</a:t>
            </a:r>
            <a:r>
              <a:rPr lang="en-US" sz="1800" b="1" dirty="0">
                <a:solidFill>
                  <a:srgbClr val="0070C0"/>
                </a:solidFill>
              </a:rPr>
              <a:t>L</a:t>
            </a:r>
            <a:r>
              <a:rPr lang="en-US" sz="1800" dirty="0">
                <a:solidFill>
                  <a:schemeClr val="tx1">
                    <a:lumMod val="50000"/>
                  </a:schemeClr>
                </a:solidFill>
              </a:rPr>
              <a:t>ecular Analysis </a:t>
            </a:r>
            <a:r>
              <a:rPr lang="en-US" sz="1800" b="1" dirty="0">
                <a:solidFill>
                  <a:srgbClr val="0070C0"/>
                </a:solidFill>
              </a:rPr>
              <a:t>2</a:t>
            </a:r>
            <a:r>
              <a:rPr lang="en-US" sz="1800" dirty="0" smtClean="0">
                <a:solidFill>
                  <a:schemeClr val="tx1">
                    <a:lumMod val="50000"/>
                  </a:schemeClr>
                </a:solidFill>
              </a:rPr>
              <a:t>)</a:t>
            </a:r>
            <a:endParaRPr lang="en-US" sz="1800" dirty="0">
              <a:solidFill>
                <a:schemeClr val="tx1">
                  <a:lumMod val="50000"/>
                </a:schemeClr>
              </a:solidFill>
            </a:endParaRPr>
          </a:p>
          <a:p>
            <a:endParaRPr lang="en-US" sz="1800" dirty="0"/>
          </a:p>
          <a:p>
            <a:pPr marL="742950" lvl="1" indent="-285750">
              <a:lnSpc>
                <a:spcPct val="115000"/>
              </a:lnSpc>
              <a:spcBef>
                <a:spcPts val="0"/>
              </a:spcBef>
              <a:spcAft>
                <a:spcPts val="0"/>
              </a:spcAft>
              <a:buFont typeface="Arial" panose="020B0604020202020204" pitchFamily="34" charset="0"/>
              <a:buChar char="•"/>
            </a:pPr>
            <a:r>
              <a:rPr lang="en-US" dirty="0" smtClean="0"/>
              <a:t>Clinical </a:t>
            </a:r>
            <a:r>
              <a:rPr lang="en-US" dirty="0"/>
              <a:t>trial for women with newly diagnosed locally advanced breast </a:t>
            </a:r>
            <a:r>
              <a:rPr lang="en-US" dirty="0" smtClean="0"/>
              <a:t>cancer</a:t>
            </a:r>
            <a:br>
              <a:rPr lang="en-US" dirty="0" smtClean="0"/>
            </a:br>
            <a:endParaRPr lang="en-US" dirty="0" smtClean="0"/>
          </a:p>
          <a:p>
            <a:pPr marL="742950" lvl="1" indent="-285750">
              <a:lnSpc>
                <a:spcPct val="115000"/>
              </a:lnSpc>
              <a:spcBef>
                <a:spcPts val="0"/>
              </a:spcBef>
              <a:spcAft>
                <a:spcPts val="0"/>
              </a:spcAft>
              <a:buFont typeface="Arial" panose="020B0604020202020204" pitchFamily="34" charset="0"/>
              <a:buChar char="•"/>
            </a:pPr>
            <a:r>
              <a:rPr lang="en-US" dirty="0"/>
              <a:t>T</a:t>
            </a:r>
            <a:r>
              <a:rPr lang="en-US" dirty="0" smtClean="0"/>
              <a:t>est </a:t>
            </a:r>
            <a:r>
              <a:rPr lang="en-US" dirty="0"/>
              <a:t>whether adding investigational drugs to standard chemotherapy is better than standard chemotherapy alone before having surgery </a:t>
            </a:r>
            <a:endParaRPr lang="en-US" dirty="0" smtClean="0"/>
          </a:p>
          <a:p>
            <a:pPr marL="742950" lvl="1" indent="-285750">
              <a:lnSpc>
                <a:spcPct val="115000"/>
              </a:lnSpc>
              <a:spcBef>
                <a:spcPts val="0"/>
              </a:spcBef>
              <a:spcAft>
                <a:spcPts val="0"/>
              </a:spcAft>
              <a:buFont typeface="Arial" panose="020B0604020202020204" pitchFamily="34" charset="0"/>
              <a:buChar char="•"/>
            </a:pPr>
            <a:endParaRPr lang="en-US" dirty="0"/>
          </a:p>
          <a:p>
            <a:pPr marL="742950" lvl="1" indent="-285750">
              <a:lnSpc>
                <a:spcPct val="115000"/>
              </a:lnSpc>
              <a:spcBef>
                <a:spcPts val="0"/>
              </a:spcBef>
              <a:spcAft>
                <a:spcPts val="0"/>
              </a:spcAft>
              <a:buFont typeface="Arial" panose="020B0604020202020204" pitchFamily="34" charset="0"/>
              <a:buChar char="•"/>
            </a:pPr>
            <a:r>
              <a:rPr lang="en-US" dirty="0"/>
              <a:t>T</a:t>
            </a:r>
            <a:r>
              <a:rPr lang="en-US" dirty="0" smtClean="0"/>
              <a:t>reatment </a:t>
            </a:r>
            <a:r>
              <a:rPr lang="en-US" dirty="0"/>
              <a:t>phase of this trial will be testing multiple investigational drugs that are thought to target the biology of each participant’s </a:t>
            </a:r>
            <a:r>
              <a:rPr lang="en-US" dirty="0" smtClean="0"/>
              <a:t>tumor</a:t>
            </a:r>
          </a:p>
          <a:p>
            <a:pPr marL="742950" lvl="1" indent="-285750">
              <a:lnSpc>
                <a:spcPct val="115000"/>
              </a:lnSpc>
              <a:spcBef>
                <a:spcPts val="0"/>
              </a:spcBef>
              <a:spcAft>
                <a:spcPts val="0"/>
              </a:spcAft>
              <a:buFont typeface="Arial" panose="020B0604020202020204" pitchFamily="34" charset="0"/>
              <a:buChar char="•"/>
            </a:pPr>
            <a:endParaRPr lang="en-US" dirty="0"/>
          </a:p>
          <a:p>
            <a:pPr marL="742950" lvl="1" indent="-285750">
              <a:lnSpc>
                <a:spcPct val="115000"/>
              </a:lnSpc>
              <a:spcBef>
                <a:spcPts val="0"/>
              </a:spcBef>
              <a:spcAft>
                <a:spcPts val="0"/>
              </a:spcAft>
              <a:buFont typeface="Arial" panose="020B0604020202020204" pitchFamily="34" charset="0"/>
              <a:buChar char="•"/>
            </a:pPr>
            <a:r>
              <a:rPr lang="en-US" dirty="0" smtClean="0"/>
              <a:t>Help </a:t>
            </a:r>
            <a:r>
              <a:rPr lang="en-US" dirty="0"/>
              <a:t>the study researchers learn more quickly which investigational drugs will be most beneficial for women with certain tumor </a:t>
            </a:r>
            <a:r>
              <a:rPr lang="en-US" dirty="0" smtClean="0"/>
              <a:t>characteristic</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343" y="1413877"/>
            <a:ext cx="4406900" cy="100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2982" y="6477375"/>
            <a:ext cx="7081767" cy="215357"/>
          </a:xfrm>
          <a:prstGeom prst="rect">
            <a:avLst/>
          </a:prstGeom>
          <a:noFill/>
        </p:spPr>
        <p:txBody>
          <a:bodyPr wrap="square" lIns="91350" tIns="45677" rIns="91350" bIns="45677" rtlCol="0">
            <a:spAutoFit/>
          </a:bodyPr>
          <a:lstStyle/>
          <a:p>
            <a:r>
              <a:rPr lang="en-US" sz="800" dirty="0"/>
              <a:t>http://www.ispy2.org/</a:t>
            </a:r>
          </a:p>
        </p:txBody>
      </p:sp>
      <p:sp>
        <p:nvSpPr>
          <p:cNvPr id="8" name="Rectangle 7"/>
          <p:cNvSpPr/>
          <p:nvPr/>
        </p:nvSpPr>
        <p:spPr bwMode="auto">
          <a:xfrm>
            <a:off x="7637318" y="6504709"/>
            <a:ext cx="1381991" cy="27016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605127299"/>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10312" y="237744"/>
            <a:ext cx="8601075" cy="908050"/>
          </a:xfrm>
        </p:spPr>
        <p:txBody>
          <a:bodyPr/>
          <a:lstStyle/>
          <a:p>
            <a:r>
              <a:rPr lang="en-US" dirty="0"/>
              <a:t>Exceptional </a:t>
            </a:r>
            <a:r>
              <a:rPr lang="en-US" dirty="0" smtClean="0"/>
              <a:t>Responders</a:t>
            </a:r>
            <a:r>
              <a:rPr lang="en-US" dirty="0"/>
              <a:t/>
            </a:r>
            <a:br>
              <a:rPr lang="en-US" dirty="0"/>
            </a:br>
            <a:r>
              <a:rPr lang="en-US" sz="2000" b="0" i="1" dirty="0" smtClean="0">
                <a:solidFill>
                  <a:srgbClr val="1A1818"/>
                </a:solidFill>
              </a:rPr>
              <a:t>N-of-1 experiences</a:t>
            </a:r>
            <a:endParaRPr lang="en-US" sz="2000" b="0" i="1" dirty="0">
              <a:solidFill>
                <a:srgbClr val="1A1818"/>
              </a:solidFill>
            </a:endParaRPr>
          </a:p>
        </p:txBody>
      </p:sp>
      <p:sp>
        <p:nvSpPr>
          <p:cNvPr id="9" name="Content Placeholder 1"/>
          <p:cNvSpPr txBox="1">
            <a:spLocks/>
          </p:cNvSpPr>
          <p:nvPr/>
        </p:nvSpPr>
        <p:spPr>
          <a:xfrm>
            <a:off x="485140" y="1234704"/>
            <a:ext cx="3629660" cy="4505696"/>
          </a:xfrm>
          <a:prstGeom prst="rect">
            <a:avLst/>
          </a:prstGeom>
        </p:spPr>
        <p:txBody>
          <a:bodyPr/>
          <a:lstStyle>
            <a:lvl1pPr marL="234950" indent="-234950" algn="l" rtl="0" eaLnBrk="1" fontAlgn="base" hangingPunct="1">
              <a:spcBef>
                <a:spcPct val="50000"/>
              </a:spcBef>
              <a:spcAft>
                <a:spcPct val="0"/>
              </a:spcAft>
              <a:buClr>
                <a:srgbClr val="F89D21"/>
              </a:buClr>
              <a:buSzPct val="60000"/>
              <a:buBlip>
                <a:blip r:embed="rId2"/>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pPr marL="0" indent="0">
              <a:buNone/>
            </a:pPr>
            <a:r>
              <a:rPr lang="en-US" sz="2000" b="1" dirty="0" smtClean="0">
                <a:solidFill>
                  <a:srgbClr val="1A1818"/>
                </a:solidFill>
              </a:rPr>
              <a:t>Case #1</a:t>
            </a:r>
          </a:p>
          <a:p>
            <a:r>
              <a:rPr lang="en-US" kern="0" dirty="0" smtClean="0"/>
              <a:t>A </a:t>
            </a:r>
            <a:r>
              <a:rPr lang="en-US" kern="0" dirty="0"/>
              <a:t>70-year-old </a:t>
            </a:r>
            <a:r>
              <a:rPr lang="en-US" kern="0" dirty="0" smtClean="0"/>
              <a:t>woman with advanced melanoma</a:t>
            </a:r>
            <a:br>
              <a:rPr lang="en-US" kern="0" dirty="0" smtClean="0"/>
            </a:br>
            <a:endParaRPr lang="en-US" kern="0" dirty="0" smtClean="0"/>
          </a:p>
          <a:p>
            <a:r>
              <a:rPr lang="en-US" b="1" kern="0" dirty="0" smtClean="0"/>
              <a:t>29-patient</a:t>
            </a:r>
            <a:r>
              <a:rPr lang="en-US" kern="0" dirty="0" smtClean="0"/>
              <a:t> </a:t>
            </a:r>
            <a:r>
              <a:rPr lang="en-US" b="1" kern="0" dirty="0" smtClean="0"/>
              <a:t>study</a:t>
            </a:r>
            <a:r>
              <a:rPr lang="en-US" kern="0" dirty="0" smtClean="0"/>
              <a:t> of </a:t>
            </a:r>
            <a:r>
              <a:rPr lang="en-US" kern="0" dirty="0"/>
              <a:t>a </a:t>
            </a:r>
            <a:r>
              <a:rPr lang="en-US" kern="0" dirty="0" smtClean="0"/>
              <a:t>drug </a:t>
            </a:r>
            <a:r>
              <a:rPr lang="en-US" kern="0" dirty="0"/>
              <a:t>under development by Pfizer Inc. </a:t>
            </a:r>
            <a:r>
              <a:rPr lang="en-US" kern="0" dirty="0" smtClean="0"/>
              <a:t/>
            </a:r>
            <a:br>
              <a:rPr lang="en-US" kern="0" dirty="0" smtClean="0"/>
            </a:br>
            <a:endParaRPr lang="en-US" kern="0" dirty="0"/>
          </a:p>
          <a:p>
            <a:r>
              <a:rPr lang="en-US" b="1" kern="0" dirty="0" smtClean="0"/>
              <a:t>Only 1 of 29 patients</a:t>
            </a:r>
            <a:r>
              <a:rPr lang="en-US" kern="0" dirty="0" smtClean="0"/>
              <a:t>, the 70-year-old woman came </a:t>
            </a:r>
            <a:r>
              <a:rPr lang="en-US" kern="0" dirty="0"/>
              <a:t>away with her cancer in </a:t>
            </a:r>
            <a:r>
              <a:rPr lang="en-US" kern="0" dirty="0" smtClean="0"/>
              <a:t>remission</a:t>
            </a:r>
            <a:br>
              <a:rPr lang="en-US" kern="0" dirty="0" smtClean="0"/>
            </a:br>
            <a:endParaRPr lang="en-US" kern="0" dirty="0" smtClean="0"/>
          </a:p>
          <a:p>
            <a:endParaRPr lang="en-US" kern="0" dirty="0"/>
          </a:p>
          <a:p>
            <a:r>
              <a:rPr lang="en-US" dirty="0" smtClean="0"/>
              <a:t>Researchers are now studying how </a:t>
            </a:r>
            <a:r>
              <a:rPr lang="en-US" b="1" dirty="0" smtClean="0"/>
              <a:t>her </a:t>
            </a:r>
            <a:r>
              <a:rPr lang="en-US" b="1" dirty="0"/>
              <a:t>unique </a:t>
            </a:r>
            <a:r>
              <a:rPr lang="en-US" b="1" dirty="0" smtClean="0"/>
              <a:t>genomic alterations</a:t>
            </a:r>
            <a:r>
              <a:rPr lang="en-US" dirty="0" smtClean="0"/>
              <a:t> </a:t>
            </a:r>
            <a:r>
              <a:rPr lang="en-US" dirty="0"/>
              <a:t>may have interacted with the drug to spur her </a:t>
            </a:r>
            <a:r>
              <a:rPr lang="en-US" dirty="0" smtClean="0"/>
              <a:t>recovery</a:t>
            </a:r>
            <a:endParaRPr lang="en-US" kern="0" dirty="0" smtClean="0"/>
          </a:p>
        </p:txBody>
      </p:sp>
      <p:sp>
        <p:nvSpPr>
          <p:cNvPr id="5" name="Content Placeholder 1"/>
          <p:cNvSpPr txBox="1">
            <a:spLocks/>
          </p:cNvSpPr>
          <p:nvPr/>
        </p:nvSpPr>
        <p:spPr>
          <a:xfrm>
            <a:off x="4853854" y="1227446"/>
            <a:ext cx="3629660" cy="4944754"/>
          </a:xfrm>
          <a:prstGeom prst="rect">
            <a:avLst/>
          </a:prstGeom>
        </p:spPr>
        <p:txBody>
          <a:bodyPr/>
          <a:lstStyle>
            <a:lvl1pPr marL="234950" indent="-234950" algn="l" rtl="0" eaLnBrk="1" fontAlgn="base" hangingPunct="1">
              <a:spcBef>
                <a:spcPct val="50000"/>
              </a:spcBef>
              <a:spcAft>
                <a:spcPct val="0"/>
              </a:spcAft>
              <a:buClr>
                <a:srgbClr val="F89D21"/>
              </a:buClr>
              <a:buSzPct val="60000"/>
              <a:buBlip>
                <a:blip r:embed="rId2"/>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pPr marL="0" indent="0">
              <a:buNone/>
            </a:pPr>
            <a:r>
              <a:rPr lang="en-US" sz="2000" b="1" dirty="0" smtClean="0">
                <a:solidFill>
                  <a:srgbClr val="1A1818"/>
                </a:solidFill>
              </a:rPr>
              <a:t>Case #2</a:t>
            </a:r>
          </a:p>
          <a:p>
            <a:r>
              <a:rPr lang="en-US" dirty="0" smtClean="0"/>
              <a:t>A </a:t>
            </a:r>
            <a:r>
              <a:rPr lang="en-US" dirty="0"/>
              <a:t>woman with advanced bladder </a:t>
            </a:r>
            <a:r>
              <a:rPr lang="en-US" dirty="0" smtClean="0"/>
              <a:t>cancer</a:t>
            </a:r>
            <a:br>
              <a:rPr lang="en-US" dirty="0" smtClean="0"/>
            </a:br>
            <a:endParaRPr lang="en-US" dirty="0" smtClean="0"/>
          </a:p>
          <a:p>
            <a:r>
              <a:rPr lang="en-US" b="1" kern="0" dirty="0" smtClean="0"/>
              <a:t>45-patient </a:t>
            </a:r>
            <a:r>
              <a:rPr lang="en-US" b="1" kern="0" dirty="0"/>
              <a:t>study </a:t>
            </a:r>
            <a:r>
              <a:rPr lang="en-US" kern="0" dirty="0"/>
              <a:t>of </a:t>
            </a:r>
            <a:r>
              <a:rPr lang="en-US" kern="0" dirty="0" smtClean="0"/>
              <a:t>a drug by Novartis</a:t>
            </a:r>
            <a:br>
              <a:rPr lang="en-US" kern="0" dirty="0" smtClean="0"/>
            </a:br>
            <a:endParaRPr lang="en-US" kern="0" dirty="0" smtClean="0"/>
          </a:p>
          <a:p>
            <a:r>
              <a:rPr lang="en-US" dirty="0" smtClean="0"/>
              <a:t>"</a:t>
            </a:r>
            <a:r>
              <a:rPr lang="en-US" b="1" dirty="0"/>
              <a:t>Every other patient died</a:t>
            </a:r>
            <a:r>
              <a:rPr lang="en-US" dirty="0"/>
              <a:t>, but she's without evidence of disease for more than three years now," said </a:t>
            </a:r>
            <a:r>
              <a:rPr lang="en-US" dirty="0" smtClean="0"/>
              <a:t>Dr. </a:t>
            </a:r>
            <a:r>
              <a:rPr lang="en-US" dirty="0" err="1" smtClean="0"/>
              <a:t>Solit</a:t>
            </a:r>
            <a:r>
              <a:rPr lang="en-US" dirty="0" smtClean="0"/>
              <a:t> (MSKCC oncologist)</a:t>
            </a:r>
            <a:br>
              <a:rPr lang="en-US" dirty="0" smtClean="0"/>
            </a:br>
            <a:endParaRPr lang="en-US" dirty="0" smtClean="0"/>
          </a:p>
          <a:p>
            <a:r>
              <a:rPr lang="en-US" dirty="0" smtClean="0"/>
              <a:t>Researchers discovered a </a:t>
            </a:r>
            <a:r>
              <a:rPr lang="en-US" b="1" dirty="0"/>
              <a:t>combination of two gene mutations</a:t>
            </a:r>
            <a:r>
              <a:rPr lang="en-US" dirty="0"/>
              <a:t> </a:t>
            </a:r>
            <a:r>
              <a:rPr lang="en-US" dirty="0" smtClean="0"/>
              <a:t>made her </a:t>
            </a:r>
            <a:r>
              <a:rPr lang="en-US" dirty="0"/>
              <a:t>particularly receptive to the treatment</a:t>
            </a:r>
            <a:endParaRPr lang="en-US" kern="0" dirty="0"/>
          </a:p>
        </p:txBody>
      </p:sp>
      <p:sp>
        <p:nvSpPr>
          <p:cNvPr id="8" name="TextBox 7"/>
          <p:cNvSpPr txBox="1"/>
          <p:nvPr/>
        </p:nvSpPr>
        <p:spPr>
          <a:xfrm>
            <a:off x="812981" y="6477376"/>
            <a:ext cx="6991615" cy="338467"/>
          </a:xfrm>
          <a:prstGeom prst="rect">
            <a:avLst/>
          </a:prstGeom>
          <a:noFill/>
        </p:spPr>
        <p:txBody>
          <a:bodyPr wrap="square" lIns="91350" tIns="45677" rIns="91350" bIns="45677" rtlCol="0">
            <a:spAutoFit/>
          </a:bodyPr>
          <a:lstStyle/>
          <a:p>
            <a:r>
              <a:rPr lang="en-US" sz="800" dirty="0"/>
              <a:t>Case #1 - http://www.bloomberg.com/news/2014-04-11/cancer-miracle-patients-studied-anew-for-disease-clues.html</a:t>
            </a:r>
          </a:p>
          <a:p>
            <a:r>
              <a:rPr lang="en-US" sz="800" dirty="0"/>
              <a:t>Case #2 - http://www.reuters.com/article/2013/09/15/us-cancer-superresponders-idUSBRE98E07420130915</a:t>
            </a:r>
          </a:p>
        </p:txBody>
      </p:sp>
    </p:spTree>
    <p:extLst>
      <p:ext uri="{BB962C8B-B14F-4D97-AF65-F5344CB8AC3E}">
        <p14:creationId xmlns:p14="http://schemas.microsoft.com/office/powerpoint/2010/main" val="60465863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Straight Arrow Connector 68"/>
          <p:cNvCxnSpPr/>
          <p:nvPr/>
        </p:nvCxnSpPr>
        <p:spPr bwMode="auto">
          <a:xfrm flipV="1">
            <a:off x="4817542" y="2161429"/>
            <a:ext cx="1907637" cy="4762"/>
          </a:xfrm>
          <a:prstGeom prst="straightConnector1">
            <a:avLst/>
          </a:prstGeom>
          <a:noFill/>
          <a:ln w="12700" cap="flat" cmpd="sng" algn="ctr">
            <a:solidFill>
              <a:schemeClr val="tx1"/>
            </a:solidFill>
            <a:prstDash val="solid"/>
            <a:round/>
            <a:headEnd type="none" w="med" len="med"/>
            <a:tailEnd type="arrow"/>
          </a:ln>
          <a:effectLst/>
        </p:spPr>
      </p:cxnSp>
      <p:sp>
        <p:nvSpPr>
          <p:cNvPr id="3" name="Title 2"/>
          <p:cNvSpPr>
            <a:spLocks noGrp="1"/>
          </p:cNvSpPr>
          <p:nvPr>
            <p:ph type="title"/>
          </p:nvPr>
        </p:nvSpPr>
        <p:spPr>
          <a:effectLst/>
        </p:spPr>
        <p:txBody>
          <a:bodyPr/>
          <a:lstStyle/>
          <a:p>
            <a:r>
              <a:rPr lang="en-GB" dirty="0" smtClean="0"/>
              <a:t>Drug-Centered Oncology Rx: Traditional Approach</a:t>
            </a:r>
            <a:endParaRPr lang="en-US" dirty="0"/>
          </a:p>
        </p:txBody>
      </p:sp>
      <p:sp>
        <p:nvSpPr>
          <p:cNvPr id="14" name="TextBox 13"/>
          <p:cNvSpPr txBox="1"/>
          <p:nvPr/>
        </p:nvSpPr>
        <p:spPr>
          <a:xfrm>
            <a:off x="227008" y="940652"/>
            <a:ext cx="2040441" cy="400110"/>
          </a:xfrm>
          <a:prstGeom prst="rect">
            <a:avLst/>
          </a:prstGeom>
          <a:noFill/>
          <a:effectLst/>
        </p:spPr>
        <p:txBody>
          <a:bodyPr wrap="square" rtlCol="0">
            <a:spAutoFit/>
          </a:bodyPr>
          <a:lstStyle/>
          <a:p>
            <a:pPr algn="ctr" eaLnBrk="1" hangingPunct="1">
              <a:spcBef>
                <a:spcPct val="0"/>
              </a:spcBef>
            </a:pPr>
            <a:r>
              <a:rPr lang="en-GB" sz="2000" dirty="0" smtClean="0">
                <a:solidFill>
                  <a:srgbClr val="1A1818"/>
                </a:solidFill>
                <a:latin typeface="Arial" charset="0"/>
              </a:rPr>
              <a:t>The (One) Drug</a:t>
            </a:r>
            <a:endParaRPr lang="en-US" sz="2000" dirty="0">
              <a:solidFill>
                <a:srgbClr val="1A1818"/>
              </a:solidFill>
              <a:latin typeface="Arial" charset="0"/>
            </a:endParaRPr>
          </a:p>
        </p:txBody>
      </p:sp>
      <p:pic>
        <p:nvPicPr>
          <p:cNvPr id="8" name="Picture 2" descr="https://encrypted-tbn1.gstatic.com/images?q=tbn:ANd9GcQPgGNxK8J4WgZW6THtzmc0TRFa4MtW23KXhPwG8m9DNc7vAssGv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74228" y="2630491"/>
            <a:ext cx="546000" cy="1592043"/>
          </a:xfrm>
          <a:prstGeom prst="roundRect">
            <a:avLst>
              <a:gd name="adj" fmla="val 50000"/>
            </a:avLst>
          </a:prstGeom>
          <a:noFill/>
          <a:ln>
            <a:noFill/>
          </a:ln>
          <a:effectLst>
            <a:reflection blurRad="6350" stA="52000" endA="300" endPos="35000" dir="5400000" sy="-100000" algn="bl" rotWithShape="0"/>
          </a:effectLst>
          <a:extLst/>
        </p:spPr>
      </p:pic>
      <p:sp>
        <p:nvSpPr>
          <p:cNvPr id="49" name="TextBox 48"/>
          <p:cNvSpPr txBox="1"/>
          <p:nvPr/>
        </p:nvSpPr>
        <p:spPr>
          <a:xfrm>
            <a:off x="887043" y="5748653"/>
            <a:ext cx="1685739" cy="338554"/>
          </a:xfrm>
          <a:prstGeom prst="rect">
            <a:avLst/>
          </a:prstGeom>
          <a:noFill/>
          <a:effectLst/>
        </p:spPr>
        <p:txBody>
          <a:bodyPr wrap="square" rtlCol="0">
            <a:spAutoFit/>
          </a:bodyPr>
          <a:lstStyle/>
          <a:p>
            <a:pPr marL="171450" indent="-171450" eaLnBrk="1" hangingPunct="1">
              <a:spcBef>
                <a:spcPct val="0"/>
              </a:spcBef>
              <a:buClr>
                <a:srgbClr val="FFB441"/>
              </a:buClr>
              <a:buSzPct val="50000"/>
              <a:buFont typeface="Lucida Grande"/>
              <a:buChar char="▶"/>
            </a:pPr>
            <a:r>
              <a:rPr lang="en-GB" sz="1600" dirty="0" smtClean="0">
                <a:solidFill>
                  <a:srgbClr val="1A1818"/>
                </a:solidFill>
                <a:latin typeface="Arial" charset="0"/>
              </a:rPr>
              <a:t>One drug</a:t>
            </a:r>
          </a:p>
        </p:txBody>
      </p:sp>
      <p:sp>
        <p:nvSpPr>
          <p:cNvPr id="4" name="Rectangle 3"/>
          <p:cNvSpPr/>
          <p:nvPr/>
        </p:nvSpPr>
        <p:spPr>
          <a:xfrm>
            <a:off x="2034700" y="5748653"/>
            <a:ext cx="5953459" cy="338554"/>
          </a:xfrm>
          <a:prstGeom prst="rect">
            <a:avLst/>
          </a:prstGeom>
          <a:effectLst/>
        </p:spPr>
        <p:txBody>
          <a:bodyPr wrap="square">
            <a:spAutoFit/>
          </a:bodyPr>
          <a:lstStyle/>
          <a:p>
            <a:pPr eaLnBrk="1" hangingPunct="1">
              <a:spcBef>
                <a:spcPct val="0"/>
              </a:spcBef>
            </a:pPr>
            <a:r>
              <a:rPr lang="en-GB" sz="1600" dirty="0">
                <a:solidFill>
                  <a:srgbClr val="1A1818"/>
                </a:solidFill>
                <a:latin typeface="Arial" charset="0"/>
              </a:rPr>
              <a:t>… that is efficacious in a small fraction of patients…</a:t>
            </a:r>
          </a:p>
        </p:txBody>
      </p:sp>
      <p:sp>
        <p:nvSpPr>
          <p:cNvPr id="5" name="Rectangle 4"/>
          <p:cNvSpPr/>
          <p:nvPr/>
        </p:nvSpPr>
        <p:spPr>
          <a:xfrm>
            <a:off x="887034" y="5998864"/>
            <a:ext cx="5129584" cy="338554"/>
          </a:xfrm>
          <a:prstGeom prst="rect">
            <a:avLst/>
          </a:prstGeom>
          <a:effectLst/>
        </p:spPr>
        <p:txBody>
          <a:bodyPr wrap="square">
            <a:spAutoFit/>
          </a:bodyPr>
          <a:lstStyle/>
          <a:p>
            <a:pPr marL="171450" indent="-171450" eaLnBrk="1" hangingPunct="1">
              <a:spcBef>
                <a:spcPct val="0"/>
              </a:spcBef>
              <a:buClr>
                <a:srgbClr val="FFB441"/>
              </a:buClr>
              <a:buSzPct val="50000"/>
              <a:buFont typeface="Lucida Grande"/>
              <a:buChar char="▶"/>
            </a:pPr>
            <a:r>
              <a:rPr lang="en-GB" sz="1600" dirty="0">
                <a:solidFill>
                  <a:srgbClr val="1A1818"/>
                </a:solidFill>
                <a:latin typeface="Arial" charset="0"/>
              </a:rPr>
              <a:t>Requires a (single-target) CDx for each patient</a:t>
            </a:r>
            <a:r>
              <a:rPr lang="en-GB" sz="1600" dirty="0" smtClean="0">
                <a:solidFill>
                  <a:srgbClr val="1A1818"/>
                </a:solidFill>
                <a:latin typeface="Arial" charset="0"/>
              </a:rPr>
              <a:t>…</a:t>
            </a:r>
            <a:endParaRPr lang="en-US" sz="1600" dirty="0">
              <a:solidFill>
                <a:srgbClr val="1A1818"/>
              </a:solidFill>
              <a:latin typeface="Arial" charset="0"/>
            </a:endParaRPr>
          </a:p>
        </p:txBody>
      </p:sp>
      <p:sp>
        <p:nvSpPr>
          <p:cNvPr id="52" name="Rectangle 51"/>
          <p:cNvSpPr/>
          <p:nvPr/>
        </p:nvSpPr>
        <p:spPr>
          <a:xfrm>
            <a:off x="5566341" y="5998864"/>
            <a:ext cx="2658100" cy="338554"/>
          </a:xfrm>
          <a:prstGeom prst="rect">
            <a:avLst/>
          </a:prstGeom>
          <a:effectLst/>
        </p:spPr>
        <p:txBody>
          <a:bodyPr wrap="none">
            <a:spAutoFit/>
          </a:bodyPr>
          <a:lstStyle/>
          <a:p>
            <a:pPr eaLnBrk="1" hangingPunct="1">
              <a:spcBef>
                <a:spcPct val="0"/>
              </a:spcBef>
            </a:pPr>
            <a:r>
              <a:rPr lang="en-GB" sz="1600" dirty="0">
                <a:solidFill>
                  <a:srgbClr val="1A1818"/>
                </a:solidFill>
                <a:latin typeface="Arial" charset="0"/>
              </a:rPr>
              <a:t>to identify likely responders</a:t>
            </a:r>
            <a:endParaRPr lang="en-US" sz="1600" dirty="0">
              <a:solidFill>
                <a:srgbClr val="1A1818"/>
              </a:solidFill>
              <a:latin typeface="Arial" charset="0"/>
            </a:endParaRPr>
          </a:p>
        </p:txBody>
      </p:sp>
      <p:grpSp>
        <p:nvGrpSpPr>
          <p:cNvPr id="53" name="Group 52"/>
          <p:cNvGrpSpPr/>
          <p:nvPr/>
        </p:nvGrpSpPr>
        <p:grpSpPr>
          <a:xfrm>
            <a:off x="1885950" y="940661"/>
            <a:ext cx="4839220" cy="4872109"/>
            <a:chOff x="1885950" y="940652"/>
            <a:chExt cx="4839220" cy="4872109"/>
          </a:xfrm>
          <a:effectLst/>
        </p:grpSpPr>
        <p:pic>
          <p:nvPicPr>
            <p:cNvPr id="54" name="Picture 2"/>
            <p:cNvPicPr>
              <a:picLocks noChangeAspect="1" noChangeArrowheads="1"/>
            </p:cNvPicPr>
            <p:nvPr/>
          </p:nvPicPr>
          <p:blipFill>
            <a:blip r:embed="rId3" cstate="print">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017711" y="1820334"/>
              <a:ext cx="239074" cy="864042"/>
            </a:xfrm>
            <a:prstGeom prst="roundRect">
              <a:avLst/>
            </a:prstGeom>
            <a:noFill/>
            <a:ln w="9525">
              <a:noFill/>
              <a:miter lim="800000"/>
              <a:headEnd/>
              <a:tailEnd/>
            </a:ln>
            <a:effectLst/>
          </p:spPr>
        </p:pic>
        <p:cxnSp>
          <p:nvCxnSpPr>
            <p:cNvPr id="6" name="Straight Arrow Connector 5"/>
            <p:cNvCxnSpPr/>
            <p:nvPr/>
          </p:nvCxnSpPr>
          <p:spPr bwMode="auto">
            <a:xfrm flipV="1">
              <a:off x="1885950" y="2166409"/>
              <a:ext cx="1895475" cy="1243571"/>
            </a:xfrm>
            <a:prstGeom prst="straightConnector1">
              <a:avLst/>
            </a:prstGeom>
            <a:noFill/>
            <a:ln w="12700" cap="flat" cmpd="sng" algn="ctr">
              <a:solidFill>
                <a:schemeClr val="tx1"/>
              </a:solidFill>
              <a:prstDash val="solid"/>
              <a:round/>
              <a:headEnd type="none" w="med" len="med"/>
              <a:tailEnd type="arrow"/>
            </a:ln>
            <a:effectLst/>
          </p:spPr>
        </p:cxnSp>
        <p:cxnSp>
          <p:nvCxnSpPr>
            <p:cNvPr id="7" name="Straight Arrow Connector 6"/>
            <p:cNvCxnSpPr/>
            <p:nvPr/>
          </p:nvCxnSpPr>
          <p:spPr bwMode="auto">
            <a:xfrm>
              <a:off x="1885950" y="3409979"/>
              <a:ext cx="1895475" cy="1811585"/>
            </a:xfrm>
            <a:prstGeom prst="straightConnector1">
              <a:avLst/>
            </a:prstGeom>
            <a:noFill/>
            <a:ln w="12700" cap="flat" cmpd="sng" algn="ctr">
              <a:solidFill>
                <a:schemeClr val="tx1"/>
              </a:solidFill>
              <a:prstDash val="solid"/>
              <a:round/>
              <a:headEnd type="none" w="med" len="med"/>
              <a:tailEnd type="arrow"/>
            </a:ln>
            <a:effectLst/>
          </p:spPr>
        </p:cxnSp>
        <p:cxnSp>
          <p:nvCxnSpPr>
            <p:cNvPr id="9" name="Straight Arrow Connector 8"/>
            <p:cNvCxnSpPr/>
            <p:nvPr/>
          </p:nvCxnSpPr>
          <p:spPr bwMode="auto">
            <a:xfrm flipV="1">
              <a:off x="1885950" y="3252816"/>
              <a:ext cx="1895475" cy="157164"/>
            </a:xfrm>
            <a:prstGeom prst="straightConnector1">
              <a:avLst/>
            </a:prstGeom>
            <a:noFill/>
            <a:ln w="12700"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a:off x="1885950" y="3409979"/>
              <a:ext cx="1895475" cy="822585"/>
            </a:xfrm>
            <a:prstGeom prst="straightConnector1">
              <a:avLst/>
            </a:prstGeom>
            <a:noFill/>
            <a:ln w="12700" cap="flat" cmpd="sng" algn="ctr">
              <a:solidFill>
                <a:schemeClr val="tx1"/>
              </a:solidFill>
              <a:prstDash val="solid"/>
              <a:round/>
              <a:headEnd type="none" w="med" len="med"/>
              <a:tailEnd type="arrow"/>
            </a:ln>
            <a:effectLst/>
          </p:spPr>
        </p:cxnSp>
        <p:cxnSp>
          <p:nvCxnSpPr>
            <p:cNvPr id="19" name="Straight Arrow Connector 18"/>
            <p:cNvCxnSpPr/>
            <p:nvPr/>
          </p:nvCxnSpPr>
          <p:spPr bwMode="auto">
            <a:xfrm flipV="1">
              <a:off x="4817533" y="5349561"/>
              <a:ext cx="1907637" cy="4762"/>
            </a:xfrm>
            <a:prstGeom prst="straightConnector1">
              <a:avLst/>
            </a:prstGeom>
            <a:noFill/>
            <a:ln w="12700" cap="flat" cmpd="sng" algn="ctr">
              <a:solidFill>
                <a:schemeClr val="tx1"/>
              </a:solidFill>
              <a:prstDash val="solid"/>
              <a:round/>
              <a:headEnd type="none" w="med" len="med"/>
              <a:tailEnd type="arrow"/>
            </a:ln>
            <a:effectLst/>
          </p:spPr>
        </p:cxnSp>
        <p:cxnSp>
          <p:nvCxnSpPr>
            <p:cNvPr id="20" name="Straight Arrow Connector 19"/>
            <p:cNvCxnSpPr/>
            <p:nvPr/>
          </p:nvCxnSpPr>
          <p:spPr bwMode="auto">
            <a:xfrm flipV="1">
              <a:off x="4817533" y="4290855"/>
              <a:ext cx="1907637" cy="4762"/>
            </a:xfrm>
            <a:prstGeom prst="straightConnector1">
              <a:avLst/>
            </a:prstGeom>
            <a:noFill/>
            <a:ln w="12700" cap="flat" cmpd="sng" algn="ctr">
              <a:solidFill>
                <a:schemeClr val="tx1"/>
              </a:solidFill>
              <a:prstDash val="solid"/>
              <a:round/>
              <a:headEnd type="none" w="med" len="med"/>
              <a:tailEnd type="arrow"/>
            </a:ln>
            <a:effectLst/>
          </p:spPr>
        </p:cxnSp>
        <p:cxnSp>
          <p:nvCxnSpPr>
            <p:cNvPr id="21" name="Straight Arrow Connector 20"/>
            <p:cNvCxnSpPr/>
            <p:nvPr/>
          </p:nvCxnSpPr>
          <p:spPr bwMode="auto">
            <a:xfrm flipV="1">
              <a:off x="4817533" y="3259707"/>
              <a:ext cx="1907637" cy="4762"/>
            </a:xfrm>
            <a:prstGeom prst="straightConnector1">
              <a:avLst/>
            </a:prstGeom>
            <a:noFill/>
            <a:ln w="12700" cap="flat" cmpd="sng" algn="ctr">
              <a:solidFill>
                <a:schemeClr val="tx1"/>
              </a:solidFill>
              <a:prstDash val="solid"/>
              <a:round/>
              <a:headEnd type="none" w="med" len="med"/>
              <a:tailEnd type="arrow"/>
            </a:ln>
            <a:effectLst/>
          </p:spPr>
        </p:cxnSp>
        <p:pic>
          <p:nvPicPr>
            <p:cNvPr id="46" name="Picture 2"/>
            <p:cNvPicPr>
              <a:picLocks noChangeAspect="1" noChangeArrowheads="1"/>
            </p:cNvPicPr>
            <p:nvPr/>
          </p:nvPicPr>
          <p:blipFill>
            <a:blip r:embed="rId3" cstate="print">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017711" y="2863129"/>
              <a:ext cx="239074" cy="864042"/>
            </a:xfrm>
            <a:prstGeom prst="rect">
              <a:avLst/>
            </a:prstGeom>
            <a:noFill/>
            <a:ln w="9525">
              <a:noFill/>
              <a:miter lim="800000"/>
              <a:headEnd/>
              <a:tailEnd/>
            </a:ln>
          </p:spPr>
        </p:pic>
        <p:pic>
          <p:nvPicPr>
            <p:cNvPr id="47" name="Picture 2"/>
            <p:cNvPicPr>
              <a:picLocks noChangeAspect="1" noChangeArrowheads="1"/>
            </p:cNvPicPr>
            <p:nvPr/>
          </p:nvPicPr>
          <p:blipFill>
            <a:blip r:embed="rId3" cstate="print">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010726" y="3905924"/>
              <a:ext cx="239074" cy="864042"/>
            </a:xfrm>
            <a:prstGeom prst="rect">
              <a:avLst/>
            </a:prstGeom>
            <a:noFill/>
            <a:ln w="9525">
              <a:noFill/>
              <a:miter lim="800000"/>
              <a:headEnd/>
              <a:tailEnd/>
            </a:ln>
          </p:spPr>
        </p:pic>
        <p:pic>
          <p:nvPicPr>
            <p:cNvPr id="48" name="Picture 2"/>
            <p:cNvPicPr>
              <a:picLocks noChangeAspect="1" noChangeArrowheads="1"/>
            </p:cNvPicPr>
            <p:nvPr/>
          </p:nvPicPr>
          <p:blipFill>
            <a:blip r:embed="rId3" cstate="print">
              <a:biLevel thresh="5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4010726" y="4948719"/>
              <a:ext cx="239074" cy="864042"/>
            </a:xfrm>
            <a:prstGeom prst="rect">
              <a:avLst/>
            </a:prstGeom>
            <a:noFill/>
            <a:ln w="9525">
              <a:noFill/>
              <a:miter lim="800000"/>
              <a:headEnd/>
              <a:tailEnd/>
            </a:ln>
          </p:spPr>
        </p:pic>
        <p:sp>
          <p:nvSpPr>
            <p:cNvPr id="50" name="TextBox 49"/>
            <p:cNvSpPr txBox="1"/>
            <p:nvPr/>
          </p:nvSpPr>
          <p:spPr>
            <a:xfrm>
              <a:off x="2746783" y="940652"/>
              <a:ext cx="2716449" cy="707886"/>
            </a:xfrm>
            <a:prstGeom prst="rect">
              <a:avLst/>
            </a:prstGeom>
            <a:noFill/>
          </p:spPr>
          <p:txBody>
            <a:bodyPr wrap="none" rtlCol="0">
              <a:spAutoFit/>
            </a:bodyPr>
            <a:lstStyle/>
            <a:p>
              <a:pPr algn="ctr" eaLnBrk="1" hangingPunct="1">
                <a:spcBef>
                  <a:spcPct val="0"/>
                </a:spcBef>
              </a:pPr>
              <a:r>
                <a:rPr lang="en-GB" sz="2000" dirty="0" smtClean="0">
                  <a:solidFill>
                    <a:srgbClr val="1A1818"/>
                  </a:solidFill>
                  <a:latin typeface="Arial" charset="0"/>
                </a:rPr>
                <a:t>The “Companion” Test</a:t>
              </a:r>
              <a:br>
                <a:rPr lang="en-GB" sz="2000" dirty="0" smtClean="0">
                  <a:solidFill>
                    <a:srgbClr val="1A1818"/>
                  </a:solidFill>
                  <a:latin typeface="Arial" charset="0"/>
                </a:rPr>
              </a:br>
              <a:r>
                <a:rPr lang="en-GB" sz="2000" dirty="0" smtClean="0">
                  <a:solidFill>
                    <a:srgbClr val="1A1818"/>
                  </a:solidFill>
                  <a:latin typeface="Arial" charset="0"/>
                </a:rPr>
                <a:t>(single-target)</a:t>
              </a:r>
              <a:endParaRPr lang="en-US" sz="2000" dirty="0">
                <a:solidFill>
                  <a:srgbClr val="1A1818"/>
                </a:solidFill>
                <a:latin typeface="Arial" charset="0"/>
              </a:endParaRPr>
            </a:p>
          </p:txBody>
        </p:sp>
      </p:grpSp>
      <p:grpSp>
        <p:nvGrpSpPr>
          <p:cNvPr id="2" name="Group 1"/>
          <p:cNvGrpSpPr/>
          <p:nvPr/>
        </p:nvGrpSpPr>
        <p:grpSpPr>
          <a:xfrm>
            <a:off x="6501165" y="940661"/>
            <a:ext cx="1624613" cy="4848307"/>
            <a:chOff x="6501146" y="940652"/>
            <a:chExt cx="1624613" cy="4848307"/>
          </a:xfrm>
          <a:effectLst/>
        </p:grpSpPr>
        <p:sp>
          <p:nvSpPr>
            <p:cNvPr id="23" name="TextBox 22"/>
            <p:cNvSpPr txBox="1"/>
            <p:nvPr/>
          </p:nvSpPr>
          <p:spPr>
            <a:xfrm>
              <a:off x="6501146" y="940652"/>
              <a:ext cx="1624613" cy="400110"/>
            </a:xfrm>
            <a:prstGeom prst="rect">
              <a:avLst/>
            </a:prstGeom>
            <a:noFill/>
          </p:spPr>
          <p:txBody>
            <a:bodyPr wrap="none" rtlCol="0">
              <a:spAutoFit/>
            </a:bodyPr>
            <a:lstStyle/>
            <a:p>
              <a:pPr eaLnBrk="1" hangingPunct="1">
                <a:spcBef>
                  <a:spcPct val="0"/>
                </a:spcBef>
              </a:pPr>
              <a:r>
                <a:rPr lang="en-GB" sz="2000" dirty="0" smtClean="0">
                  <a:solidFill>
                    <a:srgbClr val="1A1818"/>
                  </a:solidFill>
                  <a:latin typeface="Arial" charset="0"/>
                </a:rPr>
                <a:t>The Patients</a:t>
              </a:r>
              <a:endParaRPr lang="en-US" sz="2000" dirty="0">
                <a:solidFill>
                  <a:srgbClr val="1A1818"/>
                </a:solidFill>
                <a:latin typeface="Arial" charset="0"/>
              </a:endParaRPr>
            </a:p>
          </p:txBody>
        </p:sp>
        <p:pic>
          <p:nvPicPr>
            <p:cNvPr id="1026" name="Picture 2" descr="\\ussd-file\depts\Commercial\Marketing\Marketing_Services\Graphics_Team\GraphicsStore\Image_Library\Stock\Illustrations\Objects\male.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49750" y="2731980"/>
              <a:ext cx="326955" cy="8710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ussd-file\depts\Commercial\Marketing\Marketing_Services\Graphics_Team\GraphicsStore\Image_Library\Stock\Illustrations\Objects\male.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49750" y="3865991"/>
              <a:ext cx="326955" cy="87103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ussd-file\depts\Commercial\Marketing\Marketing_Services\Graphics_Team\GraphicsStore\Image_Library\Stock\Illustrations\Objects\male.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49750" y="4917929"/>
              <a:ext cx="326955" cy="871030"/>
            </a:xfrm>
            <a:prstGeom prst="rect">
              <a:avLst/>
            </a:prstGeom>
            <a:noFill/>
            <a:extLst>
              <a:ext uri="{909E8E84-426E-40DD-AFC4-6F175D3DCCD1}">
                <a14:hiddenFill xmlns:a14="http://schemas.microsoft.com/office/drawing/2010/main">
                  <a:solidFill>
                    <a:srgbClr val="FFFFFF"/>
                  </a:solidFill>
                </a14:hiddenFill>
              </a:ext>
            </a:extLst>
          </p:spPr>
        </p:pic>
      </p:grpSp>
      <p:pic>
        <p:nvPicPr>
          <p:cNvPr id="72" name="Picture 2" descr="\\ussd-file\depts\Commercial\Marketing\Marketing_Services\Graphics_Team\GraphicsStore\Image_Library\Stock\Illustrations\Objects\male.png"/>
          <p:cNvPicPr>
            <a:picLocks noChangeAspect="1" noChangeArrowheads="1"/>
          </p:cNvPicPr>
          <p:nvPr/>
        </p:nvPicPr>
        <p:blipFill>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49759" y="1648538"/>
            <a:ext cx="326955" cy="87103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3" name="Picture 2" descr="\\ussd-file\depts\Commercial\Marketing\Marketing_Services\Graphics_Team\GraphicsStore\Image_Library\Stock\Illustrations\Objects\male.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149759" y="1648538"/>
            <a:ext cx="326955" cy="87103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1" name="Rounded Rectangle 10"/>
          <p:cNvSpPr/>
          <p:nvPr/>
        </p:nvSpPr>
        <p:spPr bwMode="auto">
          <a:xfrm>
            <a:off x="3905081" y="1685567"/>
            <a:ext cx="451042" cy="1032706"/>
          </a:xfrm>
          <a:prstGeom prst="roundRect">
            <a:avLst>
              <a:gd name="adj" fmla="val 50000"/>
            </a:avLst>
          </a:prstGeom>
          <a:noFill/>
          <a:ln w="76200"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1" name="Rectangle 30"/>
          <p:cNvSpPr/>
          <p:nvPr/>
        </p:nvSpPr>
        <p:spPr bwMode="auto">
          <a:xfrm>
            <a:off x="7637318" y="6504709"/>
            <a:ext cx="1381991" cy="27016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2804515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fade">
                                      <p:cBhvr>
                                        <p:cTn id="10" dur="500"/>
                                        <p:tgtEl>
                                          <p:spTgt spid="7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fade">
                                      <p:cBhvr>
                                        <p:cTn id="18" dur="500"/>
                                        <p:tgtEl>
                                          <p:spTgt spid="53"/>
                                        </p:tgtEl>
                                      </p:cBhvr>
                                    </p:animEffect>
                                  </p:childTnLst>
                                </p:cTn>
                              </p:par>
                              <p:par>
                                <p:cTn id="19" presetID="10"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500"/>
                                        <p:tgtEl>
                                          <p:spTgt spid="69"/>
                                        </p:tgtEl>
                                      </p:cBhvr>
                                    </p:animEffect>
                                  </p:childTnLst>
                                </p:cTn>
                              </p:par>
                              <p:par>
                                <p:cTn id="22" presetID="10" presetClass="entr" presetSubtype="0" fill="hold" nodeType="with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fade">
                                      <p:cBhvr>
                                        <p:cTn id="24" dur="500"/>
                                        <p:tgtEl>
                                          <p:spTgt spid="7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7" presetClass="emph" presetSubtype="2" fill="hold" nodeType="withEffect">
                                  <p:stCondLst>
                                    <p:cond delay="0"/>
                                  </p:stCondLst>
                                  <p:childTnLst>
                                    <p:animClr clrSpc="rgb" dir="cw">
                                      <p:cBhvr>
                                        <p:cTn id="34" dur="500" fill="hold"/>
                                        <p:tgtEl>
                                          <p:spTgt spid="69"/>
                                        </p:tgtEl>
                                        <p:attrNameLst>
                                          <p:attrName>stroke.color</p:attrName>
                                        </p:attrNameLst>
                                      </p:cBhvr>
                                      <p:to>
                                        <a:schemeClr val="folHlink"/>
                                      </p:to>
                                    </p:animClr>
                                    <p:set>
                                      <p:cBhvr>
                                        <p:cTn id="35" dur="500" fill="hold"/>
                                        <p:tgtEl>
                                          <p:spTgt spid="69"/>
                                        </p:tgtEl>
                                        <p:attrNameLst>
                                          <p:attrName>stroke.on</p:attrName>
                                        </p:attrNameLst>
                                      </p:cBhvr>
                                      <p:to>
                                        <p:strVal val="true"/>
                                      </p:to>
                                    </p:set>
                                  </p:childTnLst>
                                </p:cTn>
                              </p:par>
                              <p:par>
                                <p:cTn id="36" presetID="10" presetClass="exit" presetSubtype="0" fill="hold" nodeType="withEffect">
                                  <p:stCondLst>
                                    <p:cond delay="0"/>
                                  </p:stCondLst>
                                  <p:childTnLst>
                                    <p:animEffect transition="out" filter="fade">
                                      <p:cBhvr>
                                        <p:cTn id="37" dur="500"/>
                                        <p:tgtEl>
                                          <p:spTgt spid="73"/>
                                        </p:tgtEl>
                                      </p:cBhvr>
                                    </p:animEffect>
                                    <p:set>
                                      <p:cBhvr>
                                        <p:cTn id="38" dur="1" fill="hold">
                                          <p:stCondLst>
                                            <p:cond delay="499"/>
                                          </p:stCondLst>
                                        </p:cTn>
                                        <p:tgtEl>
                                          <p:spTgt spid="73"/>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2" grpId="0"/>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87"/>
          <p:cNvGrpSpPr/>
          <p:nvPr/>
        </p:nvGrpSpPr>
        <p:grpSpPr>
          <a:xfrm>
            <a:off x="795853" y="1877106"/>
            <a:ext cx="3429000" cy="838200"/>
            <a:chOff x="762000" y="1066800"/>
            <a:chExt cx="3429000" cy="838200"/>
          </a:xfrm>
          <a:effectLst>
            <a:outerShdw blurRad="50800" dist="38100" dir="2700000" algn="tl" rotWithShape="0">
              <a:prstClr val="black">
                <a:alpha val="40000"/>
              </a:prstClr>
            </a:outerShdw>
          </a:effectLst>
        </p:grpSpPr>
        <p:sp>
          <p:nvSpPr>
            <p:cNvPr id="4" name="Oval 3"/>
            <p:cNvSpPr/>
            <p:nvPr/>
          </p:nvSpPr>
          <p:spPr>
            <a:xfrm>
              <a:off x="762000" y="1066800"/>
              <a:ext cx="3429000" cy="838200"/>
            </a:xfrm>
            <a:prstGeom prst="ellipse">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7" name="Isosceles Triangle 6"/>
            <p:cNvSpPr/>
            <p:nvPr/>
          </p:nvSpPr>
          <p:spPr>
            <a:xfrm rot="3010570">
              <a:off x="1642644" y="1513881"/>
              <a:ext cx="219033" cy="177191"/>
            </a:xfrm>
            <a:prstGeom prst="triangl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Oval 8"/>
            <p:cNvSpPr/>
            <p:nvPr/>
          </p:nvSpPr>
          <p:spPr>
            <a:xfrm>
              <a:off x="1895778" y="1140486"/>
              <a:ext cx="197763" cy="197763"/>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Isosceles Triangle 9"/>
            <p:cNvSpPr/>
            <p:nvPr/>
          </p:nvSpPr>
          <p:spPr>
            <a:xfrm rot="3010570">
              <a:off x="2362603" y="1128092"/>
              <a:ext cx="219033" cy="177191"/>
            </a:xfrm>
            <a:prstGeom prst="triangl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Oval 11"/>
            <p:cNvSpPr/>
            <p:nvPr/>
          </p:nvSpPr>
          <p:spPr>
            <a:xfrm>
              <a:off x="2867338" y="1160424"/>
              <a:ext cx="202645" cy="202645"/>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Oval 12"/>
            <p:cNvSpPr/>
            <p:nvPr/>
          </p:nvSpPr>
          <p:spPr>
            <a:xfrm>
              <a:off x="2357952" y="1517668"/>
              <a:ext cx="223539" cy="223539"/>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Isosceles Triangle 15"/>
            <p:cNvSpPr/>
            <p:nvPr/>
          </p:nvSpPr>
          <p:spPr>
            <a:xfrm rot="3010570">
              <a:off x="3062622" y="1451514"/>
              <a:ext cx="219033" cy="177191"/>
            </a:xfrm>
            <a:prstGeom prst="triangl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5" name="Regular Pentagon 34"/>
            <p:cNvSpPr/>
            <p:nvPr/>
          </p:nvSpPr>
          <p:spPr>
            <a:xfrm>
              <a:off x="2036525" y="1365269"/>
              <a:ext cx="214380" cy="228600"/>
            </a:xfrm>
            <a:prstGeom prst="pentagon">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6" name="Regular Pentagon 35"/>
            <p:cNvSpPr/>
            <p:nvPr/>
          </p:nvSpPr>
          <p:spPr>
            <a:xfrm>
              <a:off x="2610300" y="1289069"/>
              <a:ext cx="214380" cy="228600"/>
            </a:xfrm>
            <a:prstGeom prst="pentagon">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7" name="Diamond 36"/>
            <p:cNvSpPr/>
            <p:nvPr/>
          </p:nvSpPr>
          <p:spPr>
            <a:xfrm flipH="1">
              <a:off x="2812603" y="1557824"/>
              <a:ext cx="207136" cy="246272"/>
            </a:xfrm>
            <a:prstGeom prst="diamond">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8" name="Diamond 37"/>
            <p:cNvSpPr/>
            <p:nvPr/>
          </p:nvSpPr>
          <p:spPr>
            <a:xfrm flipH="1">
              <a:off x="1498703" y="1249176"/>
              <a:ext cx="207136" cy="246272"/>
            </a:xfrm>
            <a:prstGeom prst="diamond">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9" name="Regular Pentagon 38"/>
            <p:cNvSpPr/>
            <p:nvPr/>
          </p:nvSpPr>
          <p:spPr>
            <a:xfrm>
              <a:off x="3708639" y="1327169"/>
              <a:ext cx="214380" cy="228600"/>
            </a:xfrm>
            <a:prstGeom prst="pentagon">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0" name="Diamond 39"/>
            <p:cNvSpPr/>
            <p:nvPr/>
          </p:nvSpPr>
          <p:spPr>
            <a:xfrm flipH="1">
              <a:off x="3310319" y="1215114"/>
              <a:ext cx="207136" cy="246272"/>
            </a:xfrm>
            <a:prstGeom prst="diamond">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1" name="Regular Pentagon 40"/>
            <p:cNvSpPr/>
            <p:nvPr/>
          </p:nvSpPr>
          <p:spPr>
            <a:xfrm>
              <a:off x="965439" y="1338250"/>
              <a:ext cx="214380" cy="228600"/>
            </a:xfrm>
            <a:prstGeom prst="pentagon">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2" name="Oval 41"/>
            <p:cNvSpPr/>
            <p:nvPr/>
          </p:nvSpPr>
          <p:spPr>
            <a:xfrm>
              <a:off x="1270238" y="1517668"/>
              <a:ext cx="199655" cy="199655"/>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3" name="Oval 42"/>
            <p:cNvSpPr/>
            <p:nvPr/>
          </p:nvSpPr>
          <p:spPr>
            <a:xfrm>
              <a:off x="1901443" y="1658390"/>
              <a:ext cx="198304" cy="198304"/>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4" name="Oval 43"/>
            <p:cNvSpPr/>
            <p:nvPr/>
          </p:nvSpPr>
          <p:spPr>
            <a:xfrm>
              <a:off x="3365601" y="1540109"/>
              <a:ext cx="200686" cy="200686"/>
            </a:xfrm>
            <a:prstGeom prst="ellipse">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87" name="Group 86"/>
          <p:cNvGrpSpPr/>
          <p:nvPr/>
        </p:nvGrpSpPr>
        <p:grpSpPr>
          <a:xfrm>
            <a:off x="795853" y="3581400"/>
            <a:ext cx="3429000" cy="838200"/>
            <a:chOff x="782782" y="2971800"/>
            <a:chExt cx="3429000" cy="838200"/>
          </a:xfrm>
          <a:effectLst>
            <a:outerShdw blurRad="50800" dist="38100" dir="2700000" algn="tl" rotWithShape="0">
              <a:prstClr val="black">
                <a:alpha val="40000"/>
              </a:prstClr>
            </a:outerShdw>
          </a:effectLst>
        </p:grpSpPr>
        <p:sp>
          <p:nvSpPr>
            <p:cNvPr id="5" name="Oval 4"/>
            <p:cNvSpPr/>
            <p:nvPr/>
          </p:nvSpPr>
          <p:spPr>
            <a:xfrm>
              <a:off x="782782" y="2971800"/>
              <a:ext cx="3429000" cy="838200"/>
            </a:xfrm>
            <a:prstGeom prst="ellipse">
              <a:avLst/>
            </a:prstGeom>
            <a:gradFill flip="none" rotWithShape="1">
              <a:gsLst>
                <a:gs pos="0">
                  <a:schemeClr val="accent4">
                    <a:lumMod val="60000"/>
                    <a:lumOff val="40000"/>
                    <a:shade val="30000"/>
                    <a:satMod val="115000"/>
                  </a:schemeClr>
                </a:gs>
                <a:gs pos="50000">
                  <a:schemeClr val="accent4">
                    <a:lumMod val="60000"/>
                    <a:lumOff val="40000"/>
                    <a:shade val="67500"/>
                    <a:satMod val="115000"/>
                  </a:schemeClr>
                </a:gs>
                <a:gs pos="100000">
                  <a:schemeClr val="accent4">
                    <a:lumMod val="60000"/>
                    <a:lumOff val="40000"/>
                    <a:shade val="100000"/>
                    <a:satMod val="115000"/>
                  </a:schemeClr>
                </a:gs>
              </a:gsLst>
              <a:lin ang="5400000" scaled="1"/>
              <a:tileRect/>
            </a:gradFill>
            <a:ln>
              <a:solidFill>
                <a:schemeClr val="accent4">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45" name="Isosceles Triangle 44"/>
            <p:cNvSpPr/>
            <p:nvPr/>
          </p:nvSpPr>
          <p:spPr>
            <a:xfrm rot="3010570">
              <a:off x="1718708" y="3427005"/>
              <a:ext cx="219033" cy="177191"/>
            </a:xfrm>
            <a:prstGeom prst="triangl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47" name="Isosceles Triangle 46"/>
            <p:cNvSpPr/>
            <p:nvPr/>
          </p:nvSpPr>
          <p:spPr>
            <a:xfrm rot="3010570">
              <a:off x="2438667" y="3041216"/>
              <a:ext cx="219033" cy="177191"/>
            </a:xfrm>
            <a:prstGeom prst="triangl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0" name="Isosceles Triangle 49"/>
            <p:cNvSpPr/>
            <p:nvPr/>
          </p:nvSpPr>
          <p:spPr>
            <a:xfrm rot="3010570">
              <a:off x="3138686" y="3364638"/>
              <a:ext cx="219033" cy="177191"/>
            </a:xfrm>
            <a:prstGeom prst="triangl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1" name="Regular Pentagon 50"/>
            <p:cNvSpPr/>
            <p:nvPr/>
          </p:nvSpPr>
          <p:spPr>
            <a:xfrm>
              <a:off x="2112589" y="3278393"/>
              <a:ext cx="214380" cy="228600"/>
            </a:xfrm>
            <a:prstGeom prst="pent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2" name="Regular Pentagon 51"/>
            <p:cNvSpPr/>
            <p:nvPr/>
          </p:nvSpPr>
          <p:spPr>
            <a:xfrm>
              <a:off x="2686364" y="3202193"/>
              <a:ext cx="214380" cy="228600"/>
            </a:xfrm>
            <a:prstGeom prst="pent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3" name="Diamond 52"/>
            <p:cNvSpPr/>
            <p:nvPr/>
          </p:nvSpPr>
          <p:spPr>
            <a:xfrm flipH="1">
              <a:off x="2888667" y="3470948"/>
              <a:ext cx="207136" cy="246272"/>
            </a:xfrm>
            <a:prstGeom prst="diamond">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4" name="Diamond 53"/>
            <p:cNvSpPr/>
            <p:nvPr/>
          </p:nvSpPr>
          <p:spPr>
            <a:xfrm flipH="1">
              <a:off x="1574767" y="3162300"/>
              <a:ext cx="207136" cy="246272"/>
            </a:xfrm>
            <a:prstGeom prst="diamond">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5" name="Regular Pentagon 54"/>
            <p:cNvSpPr/>
            <p:nvPr/>
          </p:nvSpPr>
          <p:spPr>
            <a:xfrm>
              <a:off x="3784703" y="3240293"/>
              <a:ext cx="214380" cy="228600"/>
            </a:xfrm>
            <a:prstGeom prst="pent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6" name="Diamond 55"/>
            <p:cNvSpPr/>
            <p:nvPr/>
          </p:nvSpPr>
          <p:spPr>
            <a:xfrm flipH="1">
              <a:off x="3386383" y="3128238"/>
              <a:ext cx="207136" cy="246272"/>
            </a:xfrm>
            <a:prstGeom prst="diamond">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57" name="Regular Pentagon 56"/>
            <p:cNvSpPr/>
            <p:nvPr/>
          </p:nvSpPr>
          <p:spPr>
            <a:xfrm>
              <a:off x="1041503" y="3251374"/>
              <a:ext cx="214380" cy="228600"/>
            </a:xfrm>
            <a:prstGeom prst="pent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1" name="Hexagon 60"/>
            <p:cNvSpPr/>
            <p:nvPr/>
          </p:nvSpPr>
          <p:spPr>
            <a:xfrm>
              <a:off x="1950074" y="3064828"/>
              <a:ext cx="197062" cy="173339"/>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2" name="Hexagon 61"/>
            <p:cNvSpPr/>
            <p:nvPr/>
          </p:nvSpPr>
          <p:spPr>
            <a:xfrm>
              <a:off x="1346579" y="3431660"/>
              <a:ext cx="197062" cy="173339"/>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3" name="Hexagon 62"/>
            <p:cNvSpPr/>
            <p:nvPr/>
          </p:nvSpPr>
          <p:spPr>
            <a:xfrm>
              <a:off x="2017205" y="3569781"/>
              <a:ext cx="197062" cy="173339"/>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4" name="Hexagon 63"/>
            <p:cNvSpPr/>
            <p:nvPr/>
          </p:nvSpPr>
          <p:spPr>
            <a:xfrm>
              <a:off x="2454899" y="3445828"/>
              <a:ext cx="197062" cy="173339"/>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5" name="Hexagon 64"/>
            <p:cNvSpPr/>
            <p:nvPr/>
          </p:nvSpPr>
          <p:spPr>
            <a:xfrm>
              <a:off x="2992235" y="3087893"/>
              <a:ext cx="197062" cy="173339"/>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66" name="Hexagon 65"/>
            <p:cNvSpPr/>
            <p:nvPr/>
          </p:nvSpPr>
          <p:spPr>
            <a:xfrm>
              <a:off x="3480702" y="3445828"/>
              <a:ext cx="197062" cy="173339"/>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86" name="Group 85"/>
          <p:cNvGrpSpPr/>
          <p:nvPr/>
        </p:nvGrpSpPr>
        <p:grpSpPr>
          <a:xfrm>
            <a:off x="791472" y="5334000"/>
            <a:ext cx="3429000" cy="838200"/>
            <a:chOff x="893618" y="5181600"/>
            <a:chExt cx="3429000" cy="838200"/>
          </a:xfrm>
          <a:effectLst>
            <a:outerShdw blurRad="50800" dist="38100" dir="2700000" algn="tl" rotWithShape="0">
              <a:prstClr val="black">
                <a:alpha val="40000"/>
              </a:prstClr>
            </a:outerShdw>
          </a:effectLst>
        </p:grpSpPr>
        <p:sp>
          <p:nvSpPr>
            <p:cNvPr id="6" name="Oval 5"/>
            <p:cNvSpPr/>
            <p:nvPr/>
          </p:nvSpPr>
          <p:spPr>
            <a:xfrm>
              <a:off x="893618" y="5181600"/>
              <a:ext cx="3429000" cy="838200"/>
            </a:xfrm>
            <a:prstGeom prst="ellipse">
              <a:avLst/>
            </a:prstGeom>
            <a:gradFill flip="none" rotWithShape="1">
              <a:gsLst>
                <a:gs pos="0">
                  <a:schemeClr val="accent3">
                    <a:lumMod val="60000"/>
                    <a:lumOff val="40000"/>
                    <a:shade val="30000"/>
                    <a:satMod val="115000"/>
                  </a:schemeClr>
                </a:gs>
                <a:gs pos="50000">
                  <a:schemeClr val="accent3">
                    <a:lumMod val="60000"/>
                    <a:lumOff val="40000"/>
                    <a:shade val="67500"/>
                    <a:satMod val="115000"/>
                  </a:schemeClr>
                </a:gs>
                <a:gs pos="100000">
                  <a:schemeClr val="accent3">
                    <a:lumMod val="60000"/>
                    <a:lumOff val="40000"/>
                    <a:shade val="100000"/>
                    <a:satMod val="115000"/>
                  </a:schemeClr>
                </a:gs>
              </a:gsLst>
              <a:lin ang="5400000" scaled="1"/>
              <a:tileRect/>
            </a:gradFill>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70" name="Regular Pentagon 69"/>
            <p:cNvSpPr/>
            <p:nvPr/>
          </p:nvSpPr>
          <p:spPr>
            <a:xfrm>
              <a:off x="2143715" y="5477189"/>
              <a:ext cx="214380" cy="228600"/>
            </a:xfrm>
            <a:prstGeom prst="pent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1" name="Regular Pentagon 70"/>
            <p:cNvSpPr/>
            <p:nvPr/>
          </p:nvSpPr>
          <p:spPr>
            <a:xfrm>
              <a:off x="2717490" y="5400989"/>
              <a:ext cx="214380" cy="228600"/>
            </a:xfrm>
            <a:prstGeom prst="pent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2" name="Diamond 71"/>
            <p:cNvSpPr/>
            <p:nvPr/>
          </p:nvSpPr>
          <p:spPr>
            <a:xfrm flipH="1">
              <a:off x="2919793" y="5669744"/>
              <a:ext cx="207136" cy="246272"/>
            </a:xfrm>
            <a:prstGeom prst="diamond">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3" name="Diamond 72"/>
            <p:cNvSpPr/>
            <p:nvPr/>
          </p:nvSpPr>
          <p:spPr>
            <a:xfrm flipH="1">
              <a:off x="1605893" y="5361096"/>
              <a:ext cx="207136" cy="246272"/>
            </a:xfrm>
            <a:prstGeom prst="diamond">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4" name="Regular Pentagon 73"/>
            <p:cNvSpPr/>
            <p:nvPr/>
          </p:nvSpPr>
          <p:spPr>
            <a:xfrm>
              <a:off x="3815829" y="5439089"/>
              <a:ext cx="214380" cy="228600"/>
            </a:xfrm>
            <a:prstGeom prst="pent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5" name="Diamond 74"/>
            <p:cNvSpPr/>
            <p:nvPr/>
          </p:nvSpPr>
          <p:spPr>
            <a:xfrm flipH="1">
              <a:off x="3417509" y="5327034"/>
              <a:ext cx="207136" cy="246272"/>
            </a:xfrm>
            <a:prstGeom prst="diamond">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6" name="Regular Pentagon 75"/>
            <p:cNvSpPr/>
            <p:nvPr/>
          </p:nvSpPr>
          <p:spPr>
            <a:xfrm>
              <a:off x="1072629" y="5450170"/>
              <a:ext cx="214380" cy="228600"/>
            </a:xfrm>
            <a:prstGeom prst="pent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7" name="Hexagon 76"/>
            <p:cNvSpPr/>
            <p:nvPr/>
          </p:nvSpPr>
          <p:spPr>
            <a:xfrm>
              <a:off x="1981200" y="5263624"/>
              <a:ext cx="197062" cy="173339"/>
            </a:xfrm>
            <a:prstGeom prst="hex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8" name="Hexagon 77"/>
            <p:cNvSpPr/>
            <p:nvPr/>
          </p:nvSpPr>
          <p:spPr>
            <a:xfrm>
              <a:off x="1377705" y="5630456"/>
              <a:ext cx="197062" cy="173339"/>
            </a:xfrm>
            <a:prstGeom prst="hex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9" name="Hexagon 78"/>
            <p:cNvSpPr/>
            <p:nvPr/>
          </p:nvSpPr>
          <p:spPr>
            <a:xfrm>
              <a:off x="2048331" y="5768577"/>
              <a:ext cx="197062" cy="173339"/>
            </a:xfrm>
            <a:prstGeom prst="hex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0" name="Hexagon 79"/>
            <p:cNvSpPr/>
            <p:nvPr/>
          </p:nvSpPr>
          <p:spPr>
            <a:xfrm>
              <a:off x="2486025" y="5644624"/>
              <a:ext cx="197062" cy="173339"/>
            </a:xfrm>
            <a:prstGeom prst="hex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1" name="Hexagon 80"/>
            <p:cNvSpPr/>
            <p:nvPr/>
          </p:nvSpPr>
          <p:spPr>
            <a:xfrm>
              <a:off x="3023361" y="5286689"/>
              <a:ext cx="197062" cy="173339"/>
            </a:xfrm>
            <a:prstGeom prst="hex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2" name="Hexagon 81"/>
            <p:cNvSpPr/>
            <p:nvPr/>
          </p:nvSpPr>
          <p:spPr>
            <a:xfrm>
              <a:off x="3511828" y="5644624"/>
              <a:ext cx="197062" cy="173339"/>
            </a:xfrm>
            <a:prstGeom prst="hexagon">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3" name="Parallelogram 82"/>
            <p:cNvSpPr/>
            <p:nvPr/>
          </p:nvSpPr>
          <p:spPr>
            <a:xfrm>
              <a:off x="2391228" y="5240876"/>
              <a:ext cx="291859" cy="141063"/>
            </a:xfrm>
            <a:prstGeom prst="parallelogram">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4" name="Parallelogram 83"/>
            <p:cNvSpPr/>
            <p:nvPr/>
          </p:nvSpPr>
          <p:spPr>
            <a:xfrm>
              <a:off x="1729718" y="5642626"/>
              <a:ext cx="291859" cy="141063"/>
            </a:xfrm>
            <a:prstGeom prst="parallelogram">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5" name="Parallelogram 84"/>
            <p:cNvSpPr/>
            <p:nvPr/>
          </p:nvSpPr>
          <p:spPr>
            <a:xfrm>
              <a:off x="3134421" y="5574251"/>
              <a:ext cx="291859" cy="141063"/>
            </a:xfrm>
            <a:prstGeom prst="parallelogram">
              <a:avLst/>
            </a:prstGeom>
            <a:solidFill>
              <a:schemeClr val="bg1"/>
            </a:solidFill>
            <a:ln>
              <a:solidFill>
                <a:schemeClr val="accent3">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89" name="Group 188"/>
          <p:cNvGrpSpPr/>
          <p:nvPr/>
        </p:nvGrpSpPr>
        <p:grpSpPr>
          <a:xfrm>
            <a:off x="1308668" y="1124528"/>
            <a:ext cx="2280355" cy="611564"/>
            <a:chOff x="1308668" y="2518620"/>
            <a:chExt cx="2280355" cy="611564"/>
          </a:xfrm>
          <a:solidFill>
            <a:schemeClr val="accent4">
              <a:lumMod val="40000"/>
              <a:lumOff val="60000"/>
            </a:schemeClr>
          </a:solidFill>
        </p:grpSpPr>
        <p:grpSp>
          <p:nvGrpSpPr>
            <p:cNvPr id="190" name="Group 189"/>
            <p:cNvGrpSpPr/>
            <p:nvPr/>
          </p:nvGrpSpPr>
          <p:grpSpPr>
            <a:xfrm>
              <a:off x="1943100" y="2931991"/>
              <a:ext cx="190500" cy="198193"/>
              <a:chOff x="5143500" y="1067468"/>
              <a:chExt cx="190500" cy="198193"/>
            </a:xfrm>
            <a:grpFill/>
          </p:grpSpPr>
          <p:sp>
            <p:nvSpPr>
              <p:cNvPr id="206" name="Oval 205"/>
              <p:cNvSpPr/>
              <p:nvPr/>
            </p:nvSpPr>
            <p:spPr>
              <a:xfrm>
                <a:off x="5143500" y="1067468"/>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7" name="Oval 206"/>
              <p:cNvSpPr/>
              <p:nvPr/>
            </p:nvSpPr>
            <p:spPr>
              <a:xfrm>
                <a:off x="5200650" y="1128464"/>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91" name="Group 190"/>
            <p:cNvGrpSpPr/>
            <p:nvPr/>
          </p:nvGrpSpPr>
          <p:grpSpPr>
            <a:xfrm>
              <a:off x="1308668" y="2733798"/>
              <a:ext cx="190500" cy="198193"/>
              <a:chOff x="5143500" y="1067468"/>
              <a:chExt cx="190500" cy="198193"/>
            </a:xfrm>
            <a:grpFill/>
          </p:grpSpPr>
          <p:sp>
            <p:nvSpPr>
              <p:cNvPr id="204" name="Oval 203"/>
              <p:cNvSpPr/>
              <p:nvPr/>
            </p:nvSpPr>
            <p:spPr>
              <a:xfrm>
                <a:off x="5143500" y="1067468"/>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5" name="Oval 204"/>
              <p:cNvSpPr/>
              <p:nvPr/>
            </p:nvSpPr>
            <p:spPr>
              <a:xfrm>
                <a:off x="5200650" y="1128464"/>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92" name="Group 191"/>
            <p:cNvGrpSpPr/>
            <p:nvPr/>
          </p:nvGrpSpPr>
          <p:grpSpPr>
            <a:xfrm>
              <a:off x="1943100" y="2528021"/>
              <a:ext cx="190500" cy="198193"/>
              <a:chOff x="5143500" y="1067468"/>
              <a:chExt cx="190500" cy="198193"/>
            </a:xfrm>
            <a:grpFill/>
          </p:grpSpPr>
          <p:sp>
            <p:nvSpPr>
              <p:cNvPr id="202" name="Oval 201"/>
              <p:cNvSpPr/>
              <p:nvPr/>
            </p:nvSpPr>
            <p:spPr>
              <a:xfrm>
                <a:off x="5143500" y="1067468"/>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3" name="Oval 202"/>
              <p:cNvSpPr/>
              <p:nvPr/>
            </p:nvSpPr>
            <p:spPr>
              <a:xfrm>
                <a:off x="5200650" y="1128464"/>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93" name="Group 192"/>
            <p:cNvGrpSpPr/>
            <p:nvPr/>
          </p:nvGrpSpPr>
          <p:grpSpPr>
            <a:xfrm>
              <a:off x="2415103" y="2812319"/>
              <a:ext cx="190500" cy="198193"/>
              <a:chOff x="5143500" y="1067468"/>
              <a:chExt cx="190500" cy="198193"/>
            </a:xfrm>
            <a:grpFill/>
          </p:grpSpPr>
          <p:sp>
            <p:nvSpPr>
              <p:cNvPr id="200" name="Oval 199"/>
              <p:cNvSpPr/>
              <p:nvPr/>
            </p:nvSpPr>
            <p:spPr>
              <a:xfrm>
                <a:off x="5143500" y="1067468"/>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1" name="Oval 200"/>
              <p:cNvSpPr/>
              <p:nvPr/>
            </p:nvSpPr>
            <p:spPr>
              <a:xfrm>
                <a:off x="5200650" y="1128464"/>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94" name="Group 193"/>
            <p:cNvGrpSpPr/>
            <p:nvPr/>
          </p:nvGrpSpPr>
          <p:grpSpPr>
            <a:xfrm>
              <a:off x="3398523" y="2911415"/>
              <a:ext cx="190500" cy="198193"/>
              <a:chOff x="5143500" y="1067468"/>
              <a:chExt cx="190500" cy="198193"/>
            </a:xfrm>
            <a:grpFill/>
          </p:grpSpPr>
          <p:sp>
            <p:nvSpPr>
              <p:cNvPr id="198" name="Oval 197"/>
              <p:cNvSpPr/>
              <p:nvPr/>
            </p:nvSpPr>
            <p:spPr>
              <a:xfrm>
                <a:off x="5143500" y="1067468"/>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9" name="Oval 198"/>
              <p:cNvSpPr/>
              <p:nvPr/>
            </p:nvSpPr>
            <p:spPr>
              <a:xfrm>
                <a:off x="5200650" y="1128464"/>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195" name="Group 194"/>
            <p:cNvGrpSpPr/>
            <p:nvPr/>
          </p:nvGrpSpPr>
          <p:grpSpPr>
            <a:xfrm>
              <a:off x="2910056" y="2518620"/>
              <a:ext cx="190500" cy="198193"/>
              <a:chOff x="5143500" y="1067468"/>
              <a:chExt cx="190500" cy="198193"/>
            </a:xfrm>
            <a:grpFill/>
          </p:grpSpPr>
          <p:sp>
            <p:nvSpPr>
              <p:cNvPr id="196" name="Oval 195"/>
              <p:cNvSpPr/>
              <p:nvPr/>
            </p:nvSpPr>
            <p:spPr>
              <a:xfrm>
                <a:off x="5143500" y="1067468"/>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7" name="Oval 196"/>
              <p:cNvSpPr/>
              <p:nvPr/>
            </p:nvSpPr>
            <p:spPr>
              <a:xfrm>
                <a:off x="5200650" y="1128464"/>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grpSp>
        <p:nvGrpSpPr>
          <p:cNvPr id="15" name="Group 14"/>
          <p:cNvGrpSpPr/>
          <p:nvPr/>
        </p:nvGrpSpPr>
        <p:grpSpPr>
          <a:xfrm>
            <a:off x="1052093" y="1096822"/>
            <a:ext cx="2450929" cy="731978"/>
            <a:chOff x="1052093" y="792022"/>
            <a:chExt cx="2450929" cy="731978"/>
          </a:xfrm>
          <a:solidFill>
            <a:schemeClr val="accent5">
              <a:lumMod val="60000"/>
              <a:lumOff val="40000"/>
            </a:schemeClr>
          </a:solidFill>
        </p:grpSpPr>
        <p:grpSp>
          <p:nvGrpSpPr>
            <p:cNvPr id="150" name="Group 149"/>
            <p:cNvGrpSpPr/>
            <p:nvPr/>
          </p:nvGrpSpPr>
          <p:grpSpPr>
            <a:xfrm>
              <a:off x="1052093" y="792022"/>
              <a:ext cx="215658" cy="210227"/>
              <a:chOff x="4927842" y="1382619"/>
              <a:chExt cx="215658" cy="210227"/>
            </a:xfrm>
            <a:grpFill/>
          </p:grpSpPr>
          <p:sp>
            <p:nvSpPr>
              <p:cNvPr id="151" name="Cube 150"/>
              <p:cNvSpPr/>
              <p:nvPr/>
            </p:nvSpPr>
            <p:spPr>
              <a:xfrm>
                <a:off x="4927842" y="1382619"/>
                <a:ext cx="215658" cy="210227"/>
              </a:xfrm>
              <a:prstGeom prst="cube">
                <a:avLst>
                  <a:gd name="adj" fmla="val 29531"/>
                </a:avLst>
              </a:prstGeom>
              <a:gradFill flip="none" rotWithShape="1">
                <a:gsLst>
                  <a:gs pos="0">
                    <a:schemeClr val="accent2">
                      <a:lumMod val="75000"/>
                    </a:schemeClr>
                  </a:gs>
                  <a:gs pos="100000">
                    <a:schemeClr val="accent2">
                      <a:lumMod val="40000"/>
                      <a:lumOff val="60000"/>
                    </a:schemeClr>
                  </a:gs>
                </a:gsLst>
                <a:lin ang="5400000" scaled="1"/>
                <a:tileRect/>
              </a:grad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152" name="Oval 151"/>
              <p:cNvSpPr/>
              <p:nvPr/>
            </p:nvSpPr>
            <p:spPr>
              <a:xfrm>
                <a:off x="4965942" y="1473912"/>
                <a:ext cx="76200" cy="76200"/>
              </a:xfrm>
              <a:prstGeom prst="ellipse">
                <a:avLst/>
              </a:prstGeom>
              <a:solidFill>
                <a:schemeClr val="accent5">
                  <a:lumMod val="50000"/>
                </a:schemeClr>
              </a:soli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14" name="Group 213"/>
            <p:cNvGrpSpPr/>
            <p:nvPr/>
          </p:nvGrpSpPr>
          <p:grpSpPr>
            <a:xfrm>
              <a:off x="3287364" y="883315"/>
              <a:ext cx="215658" cy="210227"/>
              <a:chOff x="4927842" y="1382619"/>
              <a:chExt cx="215658" cy="210227"/>
            </a:xfrm>
            <a:grpFill/>
          </p:grpSpPr>
          <p:sp>
            <p:nvSpPr>
              <p:cNvPr id="215" name="Cube 214"/>
              <p:cNvSpPr/>
              <p:nvPr/>
            </p:nvSpPr>
            <p:spPr>
              <a:xfrm>
                <a:off x="4927842" y="1382619"/>
                <a:ext cx="215658" cy="210227"/>
              </a:xfrm>
              <a:prstGeom prst="cube">
                <a:avLst>
                  <a:gd name="adj" fmla="val 29531"/>
                </a:avLst>
              </a:prstGeom>
              <a:gradFill flip="none" rotWithShape="1">
                <a:gsLst>
                  <a:gs pos="0">
                    <a:schemeClr val="accent2">
                      <a:lumMod val="75000"/>
                    </a:schemeClr>
                  </a:gs>
                  <a:gs pos="100000">
                    <a:schemeClr val="accent2">
                      <a:lumMod val="40000"/>
                      <a:lumOff val="60000"/>
                    </a:schemeClr>
                  </a:gs>
                </a:gsLst>
                <a:lin ang="5400000" scaled="1"/>
                <a:tileRect/>
              </a:grad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216" name="Oval 215"/>
              <p:cNvSpPr/>
              <p:nvPr/>
            </p:nvSpPr>
            <p:spPr>
              <a:xfrm>
                <a:off x="4965942" y="1473912"/>
                <a:ext cx="76200" cy="76200"/>
              </a:xfrm>
              <a:prstGeom prst="ellipse">
                <a:avLst/>
              </a:prstGeom>
              <a:solidFill>
                <a:schemeClr val="accent5">
                  <a:lumMod val="50000"/>
                </a:schemeClr>
              </a:soli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17" name="Group 216"/>
            <p:cNvGrpSpPr/>
            <p:nvPr/>
          </p:nvGrpSpPr>
          <p:grpSpPr>
            <a:xfrm>
              <a:off x="2686080" y="1313773"/>
              <a:ext cx="215658" cy="210227"/>
              <a:chOff x="4927842" y="1382619"/>
              <a:chExt cx="215658" cy="210227"/>
            </a:xfrm>
            <a:grpFill/>
          </p:grpSpPr>
          <p:sp>
            <p:nvSpPr>
              <p:cNvPr id="218" name="Cube 217"/>
              <p:cNvSpPr/>
              <p:nvPr/>
            </p:nvSpPr>
            <p:spPr>
              <a:xfrm>
                <a:off x="4927842" y="1382619"/>
                <a:ext cx="215658" cy="210227"/>
              </a:xfrm>
              <a:prstGeom prst="cube">
                <a:avLst>
                  <a:gd name="adj" fmla="val 29531"/>
                </a:avLst>
              </a:prstGeom>
              <a:gradFill flip="none" rotWithShape="1">
                <a:gsLst>
                  <a:gs pos="0">
                    <a:schemeClr val="accent2">
                      <a:lumMod val="75000"/>
                    </a:schemeClr>
                  </a:gs>
                  <a:gs pos="100000">
                    <a:schemeClr val="accent2">
                      <a:lumMod val="40000"/>
                      <a:lumOff val="60000"/>
                    </a:schemeClr>
                  </a:gs>
                </a:gsLst>
                <a:lin ang="5400000" scaled="1"/>
                <a:tileRect/>
              </a:grad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219" name="Oval 218"/>
              <p:cNvSpPr/>
              <p:nvPr/>
            </p:nvSpPr>
            <p:spPr>
              <a:xfrm>
                <a:off x="4965942" y="1473912"/>
                <a:ext cx="76200" cy="76200"/>
              </a:xfrm>
              <a:prstGeom prst="ellipse">
                <a:avLst/>
              </a:prstGeom>
              <a:solidFill>
                <a:schemeClr val="accent5">
                  <a:lumMod val="50000"/>
                </a:schemeClr>
              </a:soli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20" name="Group 219"/>
            <p:cNvGrpSpPr/>
            <p:nvPr/>
          </p:nvGrpSpPr>
          <p:grpSpPr>
            <a:xfrm>
              <a:off x="1627572" y="1007060"/>
              <a:ext cx="215658" cy="210227"/>
              <a:chOff x="4927842" y="1382619"/>
              <a:chExt cx="215658" cy="210227"/>
            </a:xfrm>
            <a:grpFill/>
          </p:grpSpPr>
          <p:sp>
            <p:nvSpPr>
              <p:cNvPr id="221" name="Cube 220"/>
              <p:cNvSpPr/>
              <p:nvPr/>
            </p:nvSpPr>
            <p:spPr>
              <a:xfrm>
                <a:off x="4927842" y="1382619"/>
                <a:ext cx="215658" cy="210227"/>
              </a:xfrm>
              <a:prstGeom prst="cube">
                <a:avLst>
                  <a:gd name="adj" fmla="val 29531"/>
                </a:avLst>
              </a:prstGeom>
              <a:gradFill flip="none" rotWithShape="1">
                <a:gsLst>
                  <a:gs pos="0">
                    <a:schemeClr val="accent2">
                      <a:lumMod val="75000"/>
                    </a:schemeClr>
                  </a:gs>
                  <a:gs pos="100000">
                    <a:schemeClr val="accent2">
                      <a:lumMod val="40000"/>
                      <a:lumOff val="60000"/>
                    </a:schemeClr>
                  </a:gs>
                </a:gsLst>
                <a:lin ang="5400000" scaled="1"/>
                <a:tileRect/>
              </a:grad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222" name="Oval 221"/>
              <p:cNvSpPr/>
              <p:nvPr/>
            </p:nvSpPr>
            <p:spPr>
              <a:xfrm>
                <a:off x="4965942" y="1473912"/>
                <a:ext cx="76200" cy="76200"/>
              </a:xfrm>
              <a:prstGeom prst="ellipse">
                <a:avLst/>
              </a:prstGeom>
              <a:solidFill>
                <a:schemeClr val="accent5">
                  <a:lumMod val="50000"/>
                </a:schemeClr>
              </a:soli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grpSp>
        <p:nvGrpSpPr>
          <p:cNvPr id="233" name="Group 232"/>
          <p:cNvGrpSpPr/>
          <p:nvPr/>
        </p:nvGrpSpPr>
        <p:grpSpPr>
          <a:xfrm>
            <a:off x="1661539" y="1088773"/>
            <a:ext cx="1615061" cy="740027"/>
            <a:chOff x="4953000" y="2079373"/>
            <a:chExt cx="1615061" cy="740027"/>
          </a:xfrm>
        </p:grpSpPr>
        <p:grpSp>
          <p:nvGrpSpPr>
            <p:cNvPr id="234" name="Group 233"/>
            <p:cNvGrpSpPr/>
            <p:nvPr/>
          </p:nvGrpSpPr>
          <p:grpSpPr>
            <a:xfrm>
              <a:off x="5700512" y="2079373"/>
              <a:ext cx="207118" cy="228600"/>
              <a:chOff x="5203627" y="2195302"/>
              <a:chExt cx="207118" cy="228600"/>
            </a:xfrm>
          </p:grpSpPr>
          <p:sp>
            <p:nvSpPr>
              <p:cNvPr id="241" name="Isosceles Triangle 240"/>
              <p:cNvSpPr/>
              <p:nvPr/>
            </p:nvSpPr>
            <p:spPr>
              <a:xfrm rot="4197078">
                <a:off x="5192886" y="2206043"/>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2" name="Oval 241"/>
              <p:cNvSpPr/>
              <p:nvPr/>
            </p:nvSpPr>
            <p:spPr>
              <a:xfrm>
                <a:off x="5285019" y="2273988"/>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35" name="Group 234"/>
            <p:cNvGrpSpPr/>
            <p:nvPr/>
          </p:nvGrpSpPr>
          <p:grpSpPr>
            <a:xfrm>
              <a:off x="4953000" y="2590800"/>
              <a:ext cx="207118" cy="228600"/>
              <a:chOff x="5203627" y="2195302"/>
              <a:chExt cx="207118" cy="228600"/>
            </a:xfrm>
          </p:grpSpPr>
          <p:sp>
            <p:nvSpPr>
              <p:cNvPr id="239" name="Isosceles Triangle 238"/>
              <p:cNvSpPr/>
              <p:nvPr/>
            </p:nvSpPr>
            <p:spPr>
              <a:xfrm rot="4197078">
                <a:off x="5192886" y="2206043"/>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0" name="Oval 239"/>
              <p:cNvSpPr/>
              <p:nvPr/>
            </p:nvSpPr>
            <p:spPr>
              <a:xfrm>
                <a:off x="5285019" y="2273988"/>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36" name="Group 235"/>
            <p:cNvGrpSpPr/>
            <p:nvPr/>
          </p:nvGrpSpPr>
          <p:grpSpPr>
            <a:xfrm>
              <a:off x="6360943" y="2514600"/>
              <a:ext cx="207118" cy="228600"/>
              <a:chOff x="5203627" y="2195302"/>
              <a:chExt cx="207118" cy="228600"/>
            </a:xfrm>
          </p:grpSpPr>
          <p:sp>
            <p:nvSpPr>
              <p:cNvPr id="237" name="Isosceles Triangle 236"/>
              <p:cNvSpPr/>
              <p:nvPr/>
            </p:nvSpPr>
            <p:spPr>
              <a:xfrm rot="4197078">
                <a:off x="5192886" y="2206043"/>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8" name="Oval 237"/>
              <p:cNvSpPr/>
              <p:nvPr/>
            </p:nvSpPr>
            <p:spPr>
              <a:xfrm>
                <a:off x="5285019" y="2273988"/>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grpSp>
        <p:nvGrpSpPr>
          <p:cNvPr id="253" name="Group 252"/>
          <p:cNvGrpSpPr/>
          <p:nvPr/>
        </p:nvGrpSpPr>
        <p:grpSpPr>
          <a:xfrm>
            <a:off x="1661539" y="2801145"/>
            <a:ext cx="1615061" cy="740027"/>
            <a:chOff x="4953000" y="2079373"/>
            <a:chExt cx="1615061" cy="740027"/>
          </a:xfrm>
        </p:grpSpPr>
        <p:grpSp>
          <p:nvGrpSpPr>
            <p:cNvPr id="254" name="Group 253"/>
            <p:cNvGrpSpPr/>
            <p:nvPr/>
          </p:nvGrpSpPr>
          <p:grpSpPr>
            <a:xfrm>
              <a:off x="5700512" y="2079373"/>
              <a:ext cx="207118" cy="228600"/>
              <a:chOff x="5203627" y="2195302"/>
              <a:chExt cx="207118" cy="228600"/>
            </a:xfrm>
          </p:grpSpPr>
          <p:sp>
            <p:nvSpPr>
              <p:cNvPr id="261" name="Isosceles Triangle 260"/>
              <p:cNvSpPr/>
              <p:nvPr/>
            </p:nvSpPr>
            <p:spPr>
              <a:xfrm rot="4197078">
                <a:off x="5192886" y="2206043"/>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2" name="Oval 261"/>
              <p:cNvSpPr/>
              <p:nvPr/>
            </p:nvSpPr>
            <p:spPr>
              <a:xfrm>
                <a:off x="5285019" y="2273988"/>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55" name="Group 254"/>
            <p:cNvGrpSpPr/>
            <p:nvPr/>
          </p:nvGrpSpPr>
          <p:grpSpPr>
            <a:xfrm>
              <a:off x="4953000" y="2590800"/>
              <a:ext cx="207118" cy="228600"/>
              <a:chOff x="5203627" y="2195302"/>
              <a:chExt cx="207118" cy="228600"/>
            </a:xfrm>
          </p:grpSpPr>
          <p:sp>
            <p:nvSpPr>
              <p:cNvPr id="259" name="Isosceles Triangle 258"/>
              <p:cNvSpPr/>
              <p:nvPr/>
            </p:nvSpPr>
            <p:spPr>
              <a:xfrm rot="4197078">
                <a:off x="5192886" y="2206043"/>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60" name="Oval 259"/>
              <p:cNvSpPr/>
              <p:nvPr/>
            </p:nvSpPr>
            <p:spPr>
              <a:xfrm>
                <a:off x="5285019" y="2273988"/>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nvGrpSpPr>
            <p:cNvPr id="256" name="Group 255"/>
            <p:cNvGrpSpPr/>
            <p:nvPr/>
          </p:nvGrpSpPr>
          <p:grpSpPr>
            <a:xfrm>
              <a:off x="6360943" y="2514600"/>
              <a:ext cx="207118" cy="228600"/>
              <a:chOff x="5203627" y="2195302"/>
              <a:chExt cx="207118" cy="228600"/>
            </a:xfrm>
          </p:grpSpPr>
          <p:sp>
            <p:nvSpPr>
              <p:cNvPr id="257" name="Isosceles Triangle 256"/>
              <p:cNvSpPr/>
              <p:nvPr/>
            </p:nvSpPr>
            <p:spPr>
              <a:xfrm rot="4197078">
                <a:off x="5192886" y="2206043"/>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8" name="Oval 257"/>
              <p:cNvSpPr/>
              <p:nvPr/>
            </p:nvSpPr>
            <p:spPr>
              <a:xfrm>
                <a:off x="5285019" y="2273988"/>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grpSp>
      <p:sp>
        <p:nvSpPr>
          <p:cNvPr id="109" name="Title 2"/>
          <p:cNvSpPr txBox="1">
            <a:spLocks/>
          </p:cNvSpPr>
          <p:nvPr/>
        </p:nvSpPr>
        <p:spPr bwMode="auto">
          <a:xfrm>
            <a:off x="210312" y="237744"/>
            <a:ext cx="8601075" cy="908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kern="0" dirty="0" smtClean="0">
                <a:solidFill>
                  <a:srgbClr val="1A1818"/>
                </a:solidFill>
              </a:rPr>
              <a:t>Cancer Is A Heterogeneous Disease</a:t>
            </a:r>
            <a:endParaRPr lang="en-US" kern="0" dirty="0">
              <a:solidFill>
                <a:srgbClr val="1A1818"/>
              </a:solidFill>
            </a:endParaRPr>
          </a:p>
        </p:txBody>
      </p:sp>
      <p:sp>
        <p:nvSpPr>
          <p:cNvPr id="110" name="Content Placeholder 4"/>
          <p:cNvSpPr txBox="1">
            <a:spLocks/>
          </p:cNvSpPr>
          <p:nvPr/>
        </p:nvSpPr>
        <p:spPr bwMode="auto">
          <a:xfrm>
            <a:off x="4978400" y="1030881"/>
            <a:ext cx="4165600" cy="53495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2"/>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pPr marL="0" indent="0">
              <a:spcBef>
                <a:spcPts val="0"/>
              </a:spcBef>
              <a:spcAft>
                <a:spcPts val="0"/>
              </a:spcAft>
              <a:buFontTx/>
              <a:buNone/>
              <a:defRPr/>
            </a:pPr>
            <a:r>
              <a:rPr lang="en-US" sz="1800" b="1" kern="0" dirty="0" smtClean="0">
                <a:solidFill>
                  <a:srgbClr val="3E7EBE"/>
                </a:solidFill>
              </a:rPr>
              <a:t>Need For Combination Therapies</a:t>
            </a:r>
          </a:p>
          <a:p>
            <a:pPr marL="0" indent="0">
              <a:spcBef>
                <a:spcPts val="0"/>
              </a:spcBef>
              <a:spcAft>
                <a:spcPts val="0"/>
              </a:spcAft>
              <a:buFontTx/>
              <a:buNone/>
              <a:defRPr/>
            </a:pPr>
            <a:endParaRPr lang="en-US" sz="1050" b="1" kern="0" dirty="0" smtClean="0">
              <a:solidFill>
                <a:srgbClr val="1A1818"/>
              </a:solidFill>
            </a:endParaRPr>
          </a:p>
          <a:p>
            <a:pPr marL="166688" indent="-166688">
              <a:spcBef>
                <a:spcPts val="0"/>
              </a:spcBef>
              <a:spcAft>
                <a:spcPts val="0"/>
              </a:spcAft>
              <a:defRPr/>
            </a:pPr>
            <a:r>
              <a:rPr lang="en-US" b="1" kern="0" dirty="0" smtClean="0">
                <a:solidFill>
                  <a:srgbClr val="1A1818"/>
                </a:solidFill>
              </a:rPr>
              <a:t>A tumor consists of…</a:t>
            </a:r>
            <a:br>
              <a:rPr lang="en-US" b="1" kern="0" dirty="0" smtClean="0">
                <a:solidFill>
                  <a:srgbClr val="1A1818"/>
                </a:solidFill>
              </a:rPr>
            </a:br>
            <a:endParaRPr lang="en-US" b="1" kern="0" dirty="0" smtClean="0">
              <a:solidFill>
                <a:srgbClr val="1A1818"/>
              </a:solidFill>
            </a:endParaRPr>
          </a:p>
          <a:p>
            <a:pPr marL="344488" lvl="1" indent="-171450">
              <a:spcBef>
                <a:spcPts val="0"/>
              </a:spcBef>
              <a:spcAft>
                <a:spcPts val="0"/>
              </a:spcAft>
              <a:buClr>
                <a:srgbClr val="1A1818"/>
              </a:buClr>
              <a:buFont typeface="Arial" panose="020B0604020202020204" pitchFamily="34" charset="0"/>
              <a:buChar char="•"/>
              <a:defRPr/>
            </a:pPr>
            <a:r>
              <a:rPr lang="en-US" sz="1400" b="1" kern="0" dirty="0" smtClean="0">
                <a:solidFill>
                  <a:srgbClr val="1A1818"/>
                </a:solidFill>
              </a:rPr>
              <a:t>genetically distinct subpopulations</a:t>
            </a:r>
            <a:br>
              <a:rPr lang="en-US" sz="1400" b="1" kern="0" dirty="0" smtClean="0">
                <a:solidFill>
                  <a:srgbClr val="1A1818"/>
                </a:solidFill>
              </a:rPr>
            </a:br>
            <a:r>
              <a:rPr lang="en-US" sz="1400" kern="0" dirty="0" smtClean="0">
                <a:solidFill>
                  <a:srgbClr val="1A1818"/>
                </a:solidFill>
              </a:rPr>
              <a:t>of cancer cells, each with its own </a:t>
            </a:r>
            <a:r>
              <a:rPr lang="en-US" sz="1400" b="1" kern="0" dirty="0" smtClean="0">
                <a:solidFill>
                  <a:srgbClr val="1A1818"/>
                </a:solidFill>
              </a:rPr>
              <a:t>characteristic sensitivity profile</a:t>
            </a:r>
            <a:r>
              <a:rPr lang="en-US" sz="1400" kern="0" dirty="0" smtClean="0">
                <a:solidFill>
                  <a:srgbClr val="1A1818"/>
                </a:solidFill>
              </a:rPr>
              <a:t> </a:t>
            </a:r>
            <a:br>
              <a:rPr lang="en-US" sz="1400" kern="0" dirty="0" smtClean="0">
                <a:solidFill>
                  <a:srgbClr val="1A1818"/>
                </a:solidFill>
              </a:rPr>
            </a:br>
            <a:r>
              <a:rPr lang="en-US" sz="1400" kern="0" dirty="0" smtClean="0">
                <a:solidFill>
                  <a:srgbClr val="1A1818"/>
                </a:solidFill>
              </a:rPr>
              <a:t>to a given therapy</a:t>
            </a:r>
            <a:br>
              <a:rPr lang="en-US" sz="1400" kern="0" dirty="0" smtClean="0">
                <a:solidFill>
                  <a:srgbClr val="1A1818"/>
                </a:solidFill>
              </a:rPr>
            </a:br>
            <a:endParaRPr lang="en-US" sz="1400" kern="0" dirty="0" smtClean="0">
              <a:solidFill>
                <a:srgbClr val="1A1818"/>
              </a:solidFill>
            </a:endParaRPr>
          </a:p>
          <a:p>
            <a:pPr marL="344488" lvl="1" indent="-171450">
              <a:spcBef>
                <a:spcPts val="0"/>
              </a:spcBef>
              <a:spcAft>
                <a:spcPts val="0"/>
              </a:spcAft>
              <a:buClr>
                <a:srgbClr val="1A1818"/>
              </a:buClr>
              <a:buFont typeface="Arial" panose="020B0604020202020204" pitchFamily="34" charset="0"/>
              <a:buChar char="•"/>
              <a:defRPr/>
            </a:pPr>
            <a:endParaRPr lang="en-US" sz="1400" kern="0" dirty="0" smtClean="0">
              <a:solidFill>
                <a:srgbClr val="1A1818"/>
              </a:solidFill>
            </a:endParaRPr>
          </a:p>
          <a:p>
            <a:pPr marL="166688" indent="-166688">
              <a:spcBef>
                <a:spcPts val="0"/>
              </a:spcBef>
              <a:spcAft>
                <a:spcPts val="0"/>
              </a:spcAft>
              <a:defRPr/>
            </a:pPr>
            <a:r>
              <a:rPr lang="en-US" b="1" kern="0" dirty="0" smtClean="0">
                <a:solidFill>
                  <a:srgbClr val="1A1818"/>
                </a:solidFill>
              </a:rPr>
              <a:t>Each cancer therapy can be </a:t>
            </a:r>
            <a:br>
              <a:rPr lang="en-US" b="1" kern="0" dirty="0" smtClean="0">
                <a:solidFill>
                  <a:srgbClr val="1A1818"/>
                </a:solidFill>
              </a:rPr>
            </a:br>
            <a:r>
              <a:rPr lang="en-US" b="1" kern="0" dirty="0" smtClean="0">
                <a:solidFill>
                  <a:srgbClr val="1A1818"/>
                </a:solidFill>
              </a:rPr>
              <a:t>viewed as… </a:t>
            </a:r>
            <a:br>
              <a:rPr lang="en-US" b="1" kern="0" dirty="0" smtClean="0">
                <a:solidFill>
                  <a:srgbClr val="1A1818"/>
                </a:solidFill>
              </a:rPr>
            </a:br>
            <a:endParaRPr lang="en-US" b="1" kern="0" dirty="0" smtClean="0">
              <a:solidFill>
                <a:srgbClr val="1A1818"/>
              </a:solidFill>
            </a:endParaRPr>
          </a:p>
          <a:p>
            <a:pPr marL="403225" lvl="1" indent="-177800">
              <a:spcBef>
                <a:spcPts val="0"/>
              </a:spcBef>
              <a:spcAft>
                <a:spcPts val="0"/>
              </a:spcAft>
              <a:buClr>
                <a:srgbClr val="1A1818"/>
              </a:buClr>
              <a:buFont typeface="Arial" panose="020B0604020202020204" pitchFamily="34" charset="0"/>
              <a:buChar char="•"/>
              <a:defRPr/>
            </a:pPr>
            <a:r>
              <a:rPr lang="en-US" sz="1400" kern="0" dirty="0" smtClean="0">
                <a:solidFill>
                  <a:srgbClr val="1A1818"/>
                </a:solidFill>
              </a:rPr>
              <a:t>a </a:t>
            </a:r>
            <a:r>
              <a:rPr lang="en-US" sz="1400" b="1" kern="0" dirty="0" smtClean="0">
                <a:solidFill>
                  <a:srgbClr val="1A1818"/>
                </a:solidFill>
              </a:rPr>
              <a:t>filter</a:t>
            </a:r>
            <a:r>
              <a:rPr lang="en-US" sz="1400" kern="0" dirty="0" smtClean="0">
                <a:solidFill>
                  <a:srgbClr val="1A1818"/>
                </a:solidFill>
              </a:rPr>
              <a:t> that removes a subpopulation </a:t>
            </a:r>
            <a:br>
              <a:rPr lang="en-US" sz="1400" kern="0" dirty="0" smtClean="0">
                <a:solidFill>
                  <a:srgbClr val="1A1818"/>
                </a:solidFill>
              </a:rPr>
            </a:br>
            <a:r>
              <a:rPr lang="en-US" sz="1400" kern="0" dirty="0" smtClean="0">
                <a:solidFill>
                  <a:srgbClr val="1A1818"/>
                </a:solidFill>
              </a:rPr>
              <a:t>of cancer cells that are sensitive to </a:t>
            </a:r>
            <a:br>
              <a:rPr lang="en-US" sz="1400" kern="0" dirty="0" smtClean="0">
                <a:solidFill>
                  <a:srgbClr val="1A1818"/>
                </a:solidFill>
              </a:rPr>
            </a:br>
            <a:r>
              <a:rPr lang="en-US" sz="1400" kern="0" dirty="0" smtClean="0">
                <a:solidFill>
                  <a:srgbClr val="1A1818"/>
                </a:solidFill>
              </a:rPr>
              <a:t>this treatment</a:t>
            </a:r>
            <a:br>
              <a:rPr lang="en-US" sz="1400" kern="0" dirty="0" smtClean="0">
                <a:solidFill>
                  <a:srgbClr val="1A1818"/>
                </a:solidFill>
              </a:rPr>
            </a:br>
            <a:endParaRPr lang="en-US" sz="1400" kern="0" dirty="0" smtClean="0">
              <a:solidFill>
                <a:srgbClr val="1A1818"/>
              </a:solidFill>
            </a:endParaRPr>
          </a:p>
          <a:p>
            <a:pPr marL="225425" lvl="1" indent="0">
              <a:spcBef>
                <a:spcPts val="0"/>
              </a:spcBef>
              <a:spcAft>
                <a:spcPts val="0"/>
              </a:spcAft>
              <a:buClr>
                <a:srgbClr val="1A1818"/>
              </a:buClr>
              <a:buFont typeface="Arial" charset="0"/>
              <a:buNone/>
              <a:defRPr/>
            </a:pPr>
            <a:endParaRPr lang="en-US" sz="1400" kern="0" dirty="0" smtClean="0">
              <a:solidFill>
                <a:srgbClr val="1A1818"/>
              </a:solidFill>
            </a:endParaRPr>
          </a:p>
          <a:p>
            <a:pPr marL="166688" indent="-166688">
              <a:spcBef>
                <a:spcPts val="0"/>
              </a:spcBef>
              <a:spcAft>
                <a:spcPts val="0"/>
              </a:spcAft>
              <a:defRPr/>
            </a:pPr>
            <a:r>
              <a:rPr lang="en-US" b="1" kern="0" dirty="0" smtClean="0">
                <a:solidFill>
                  <a:srgbClr val="1A1818"/>
                </a:solidFill>
              </a:rPr>
              <a:t>Combination therapy…</a:t>
            </a:r>
            <a:r>
              <a:rPr lang="en-US" kern="0" dirty="0" smtClean="0">
                <a:solidFill>
                  <a:srgbClr val="1A1818"/>
                </a:solidFill>
              </a:rPr>
              <a:t> </a:t>
            </a:r>
            <a:br>
              <a:rPr lang="en-US" kern="0" dirty="0" smtClean="0">
                <a:solidFill>
                  <a:srgbClr val="1A1818"/>
                </a:solidFill>
              </a:rPr>
            </a:br>
            <a:endParaRPr lang="en-US" kern="0" dirty="0" smtClean="0">
              <a:solidFill>
                <a:srgbClr val="1A1818"/>
              </a:solidFill>
            </a:endParaRPr>
          </a:p>
          <a:p>
            <a:pPr marL="403225" lvl="1" indent="-171450">
              <a:spcBef>
                <a:spcPts val="0"/>
              </a:spcBef>
              <a:spcAft>
                <a:spcPts val="0"/>
              </a:spcAft>
              <a:buClr>
                <a:srgbClr val="1A1818"/>
              </a:buClr>
              <a:buFont typeface="Arial" panose="020B0604020202020204" pitchFamily="34" charset="0"/>
              <a:buChar char="•"/>
              <a:defRPr/>
            </a:pPr>
            <a:r>
              <a:rPr lang="en-US" sz="1400" kern="0" dirty="0" smtClean="0">
                <a:solidFill>
                  <a:srgbClr val="1A1818"/>
                </a:solidFill>
              </a:rPr>
              <a:t>for management of cancer as a </a:t>
            </a:r>
            <a:br>
              <a:rPr lang="en-US" sz="1400" kern="0" dirty="0" smtClean="0">
                <a:solidFill>
                  <a:srgbClr val="1A1818"/>
                </a:solidFill>
              </a:rPr>
            </a:br>
            <a:r>
              <a:rPr lang="en-US" sz="1400" b="1" i="1" kern="0" dirty="0" smtClean="0">
                <a:solidFill>
                  <a:srgbClr val="1A1818"/>
                </a:solidFill>
              </a:rPr>
              <a:t>chronic disease</a:t>
            </a:r>
          </a:p>
        </p:txBody>
      </p:sp>
      <p:grpSp>
        <p:nvGrpSpPr>
          <p:cNvPr id="2" name="Group 1"/>
          <p:cNvGrpSpPr/>
          <p:nvPr/>
        </p:nvGrpSpPr>
        <p:grpSpPr>
          <a:xfrm>
            <a:off x="4321995" y="2305730"/>
            <a:ext cx="763497" cy="3454038"/>
            <a:chOff x="4321995" y="2305730"/>
            <a:chExt cx="763497" cy="3454038"/>
          </a:xfrm>
        </p:grpSpPr>
        <p:grpSp>
          <p:nvGrpSpPr>
            <p:cNvPr id="111" name="Group 110"/>
            <p:cNvGrpSpPr/>
            <p:nvPr/>
          </p:nvGrpSpPr>
          <p:grpSpPr>
            <a:xfrm>
              <a:off x="4321995" y="2305730"/>
              <a:ext cx="763497" cy="1716911"/>
              <a:chOff x="3877495" y="2331130"/>
              <a:chExt cx="1371600" cy="1716911"/>
            </a:xfrm>
          </p:grpSpPr>
          <p:cxnSp>
            <p:nvCxnSpPr>
              <p:cNvPr id="112" name="Straight Arrow Connector 111"/>
              <p:cNvCxnSpPr/>
              <p:nvPr/>
            </p:nvCxnSpPr>
            <p:spPr bwMode="auto">
              <a:xfrm flipH="1" flipV="1">
                <a:off x="3877495" y="2331130"/>
                <a:ext cx="1371600" cy="3251"/>
              </a:xfrm>
              <a:prstGeom prst="straightConnector1">
                <a:avLst/>
              </a:prstGeom>
              <a:noFill/>
              <a:ln w="76200" cap="flat" cmpd="sng" algn="ctr">
                <a:solidFill>
                  <a:srgbClr val="3E7EBE"/>
                </a:solidFill>
                <a:prstDash val="solid"/>
                <a:headEnd type="none" w="med" len="med"/>
                <a:tailEnd type="triangle"/>
              </a:ln>
              <a:effectLst/>
            </p:spPr>
          </p:cxnSp>
          <p:cxnSp>
            <p:nvCxnSpPr>
              <p:cNvPr id="113" name="Straight Arrow Connector 112"/>
              <p:cNvCxnSpPr/>
              <p:nvPr/>
            </p:nvCxnSpPr>
            <p:spPr bwMode="auto">
              <a:xfrm flipH="1">
                <a:off x="3877495" y="4048041"/>
                <a:ext cx="1371600" cy="0"/>
              </a:xfrm>
              <a:prstGeom prst="straightConnector1">
                <a:avLst/>
              </a:prstGeom>
              <a:noFill/>
              <a:ln w="76200" cap="flat" cmpd="sng" algn="ctr">
                <a:solidFill>
                  <a:srgbClr val="A92C2F"/>
                </a:solidFill>
                <a:prstDash val="solid"/>
                <a:headEnd type="none" w="med" len="med"/>
                <a:tailEnd type="triangle"/>
              </a:ln>
              <a:effectLst/>
            </p:spPr>
          </p:cxnSp>
        </p:grpSp>
        <p:cxnSp>
          <p:nvCxnSpPr>
            <p:cNvPr id="117" name="Straight Arrow Connector 116"/>
            <p:cNvCxnSpPr/>
            <p:nvPr/>
          </p:nvCxnSpPr>
          <p:spPr bwMode="auto">
            <a:xfrm flipH="1">
              <a:off x="4321995" y="5759768"/>
              <a:ext cx="763497" cy="0"/>
            </a:xfrm>
            <a:prstGeom prst="straightConnector1">
              <a:avLst/>
            </a:prstGeom>
            <a:noFill/>
            <a:ln w="76200" cap="flat" cmpd="sng" algn="ctr">
              <a:solidFill>
                <a:schemeClr val="accent3">
                  <a:lumMod val="75000"/>
                </a:schemeClr>
              </a:solidFill>
              <a:prstDash val="solid"/>
              <a:headEnd type="none" w="med" len="med"/>
              <a:tailEnd type="triangle"/>
            </a:ln>
            <a:effectLst/>
          </p:spPr>
        </p:cxnSp>
      </p:grpSp>
      <p:sp>
        <p:nvSpPr>
          <p:cNvPr id="3" name="Rectangle 2"/>
          <p:cNvSpPr/>
          <p:nvPr/>
        </p:nvSpPr>
        <p:spPr>
          <a:xfrm>
            <a:off x="290098" y="2566795"/>
            <a:ext cx="787395" cy="246221"/>
          </a:xfrm>
          <a:prstGeom prst="rect">
            <a:avLst/>
          </a:prstGeom>
        </p:spPr>
        <p:txBody>
          <a:bodyPr wrap="none">
            <a:spAutoFit/>
          </a:bodyPr>
          <a:lstStyle/>
          <a:p>
            <a:r>
              <a:rPr lang="en-US" sz="1000" b="1" kern="0" dirty="0">
                <a:solidFill>
                  <a:srgbClr val="3E7EBE">
                    <a:lumMod val="75000"/>
                  </a:srgbClr>
                </a:solidFill>
                <a:latin typeface="Arial"/>
              </a:rPr>
              <a:t>Therapy 1</a:t>
            </a:r>
            <a:endParaRPr lang="en-US" sz="1000" b="1" dirty="0">
              <a:solidFill>
                <a:srgbClr val="3E7EBE">
                  <a:lumMod val="75000"/>
                </a:srgbClr>
              </a:solidFill>
              <a:latin typeface="Arial"/>
            </a:endParaRPr>
          </a:p>
        </p:txBody>
      </p:sp>
      <p:sp>
        <p:nvSpPr>
          <p:cNvPr id="120" name="Rectangle 119"/>
          <p:cNvSpPr/>
          <p:nvPr/>
        </p:nvSpPr>
        <p:spPr>
          <a:xfrm>
            <a:off x="290098" y="4230495"/>
            <a:ext cx="787395" cy="246221"/>
          </a:xfrm>
          <a:prstGeom prst="rect">
            <a:avLst/>
          </a:prstGeom>
        </p:spPr>
        <p:txBody>
          <a:bodyPr wrap="none">
            <a:spAutoFit/>
          </a:bodyPr>
          <a:lstStyle/>
          <a:p>
            <a:r>
              <a:rPr lang="en-US" sz="1000" b="1" kern="0" dirty="0">
                <a:solidFill>
                  <a:srgbClr val="A92C2F">
                    <a:lumMod val="75000"/>
                  </a:srgbClr>
                </a:solidFill>
                <a:latin typeface="Arial"/>
              </a:rPr>
              <a:t>Therapy 2</a:t>
            </a:r>
            <a:endParaRPr lang="en-US" sz="1000" b="1" dirty="0">
              <a:solidFill>
                <a:srgbClr val="A92C2F">
                  <a:lumMod val="75000"/>
                </a:srgbClr>
              </a:solidFill>
              <a:latin typeface="Arial"/>
            </a:endParaRPr>
          </a:p>
        </p:txBody>
      </p:sp>
      <p:sp>
        <p:nvSpPr>
          <p:cNvPr id="121" name="Rectangle 120"/>
          <p:cNvSpPr/>
          <p:nvPr/>
        </p:nvSpPr>
        <p:spPr>
          <a:xfrm>
            <a:off x="290097" y="5985256"/>
            <a:ext cx="787395" cy="246221"/>
          </a:xfrm>
          <a:prstGeom prst="rect">
            <a:avLst/>
          </a:prstGeom>
        </p:spPr>
        <p:txBody>
          <a:bodyPr wrap="none">
            <a:spAutoFit/>
          </a:bodyPr>
          <a:lstStyle/>
          <a:p>
            <a:r>
              <a:rPr lang="en-US" sz="1000" b="1" kern="0" dirty="0">
                <a:solidFill>
                  <a:srgbClr val="97AD4A">
                    <a:lumMod val="50000"/>
                  </a:srgbClr>
                </a:solidFill>
                <a:latin typeface="Arial"/>
              </a:rPr>
              <a:t>Therapy 3</a:t>
            </a:r>
            <a:endParaRPr lang="en-US" sz="1000" b="1" dirty="0">
              <a:solidFill>
                <a:srgbClr val="97AD4A">
                  <a:lumMod val="50000"/>
                </a:srgbClr>
              </a:solidFill>
              <a:latin typeface="Arial"/>
            </a:endParaRPr>
          </a:p>
        </p:txBody>
      </p:sp>
      <p:grpSp>
        <p:nvGrpSpPr>
          <p:cNvPr id="8" name="Group 7"/>
          <p:cNvGrpSpPr/>
          <p:nvPr/>
        </p:nvGrpSpPr>
        <p:grpSpPr>
          <a:xfrm>
            <a:off x="7061200" y="2734689"/>
            <a:ext cx="1092199" cy="247990"/>
            <a:chOff x="7061200" y="2734689"/>
            <a:chExt cx="1092199" cy="247990"/>
          </a:xfrm>
        </p:grpSpPr>
        <p:sp>
          <p:nvSpPr>
            <p:cNvPr id="118" name="Cube 117"/>
            <p:cNvSpPr/>
            <p:nvPr/>
          </p:nvSpPr>
          <p:spPr>
            <a:xfrm>
              <a:off x="7061200" y="2772452"/>
              <a:ext cx="215658" cy="210227"/>
            </a:xfrm>
            <a:prstGeom prst="cube">
              <a:avLst>
                <a:gd name="adj" fmla="val 29531"/>
              </a:avLst>
            </a:prstGeom>
            <a:gradFill flip="none" rotWithShape="1">
              <a:gsLst>
                <a:gs pos="0">
                  <a:schemeClr val="accent2">
                    <a:lumMod val="75000"/>
                  </a:schemeClr>
                </a:gs>
                <a:gs pos="100000">
                  <a:schemeClr val="accent2">
                    <a:lumMod val="40000"/>
                    <a:lumOff val="60000"/>
                  </a:schemeClr>
                </a:gs>
              </a:gsLst>
              <a:lin ang="5400000" scaled="1"/>
              <a:tileRect/>
            </a:gradFill>
            <a:ln>
              <a:solidFill>
                <a:schemeClr val="accent2">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fontAlgn="auto">
                <a:spcBef>
                  <a:spcPts val="0"/>
                </a:spcBef>
                <a:spcAft>
                  <a:spcPts val="0"/>
                </a:spcAft>
              </a:pPr>
              <a:endParaRPr lang="en-US" sz="1800">
                <a:solidFill>
                  <a:prstClr val="black"/>
                </a:solidFill>
              </a:endParaRPr>
            </a:p>
          </p:txBody>
        </p:sp>
        <p:sp>
          <p:nvSpPr>
            <p:cNvPr id="119" name="Oval 118"/>
            <p:cNvSpPr/>
            <p:nvPr/>
          </p:nvSpPr>
          <p:spPr>
            <a:xfrm>
              <a:off x="7099300" y="2863745"/>
              <a:ext cx="76200" cy="76200"/>
            </a:xfrm>
            <a:prstGeom prst="ellipse">
              <a:avLst/>
            </a:prstGeom>
            <a:solidFill>
              <a:schemeClr val="accent5">
                <a:lumMod val="50000"/>
              </a:schemeClr>
            </a:solidFill>
            <a:ln>
              <a:solidFill>
                <a:schemeClr val="accent2">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2" name="Oval 121"/>
            <p:cNvSpPr/>
            <p:nvPr/>
          </p:nvSpPr>
          <p:spPr>
            <a:xfrm>
              <a:off x="7522848" y="2784486"/>
              <a:ext cx="190500" cy="198193"/>
            </a:xfrm>
            <a:prstGeom prst="ellipse">
              <a:avLst/>
            </a:prstGeom>
            <a:gradFill>
              <a:gsLst>
                <a:gs pos="0">
                  <a:schemeClr val="accent4">
                    <a:lumMod val="75000"/>
                  </a:schemeClr>
                </a:gs>
                <a:gs pos="100000">
                  <a:schemeClr val="accent4">
                    <a:lumMod val="20000"/>
                    <a:lumOff val="80000"/>
                  </a:schemeClr>
                </a:gs>
              </a:gsLst>
              <a:lin ang="5400000" scaled="1"/>
            </a:gradFill>
            <a:ln w="12700">
              <a:solidFill>
                <a:schemeClr val="accent4">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3" name="Oval 122"/>
            <p:cNvSpPr/>
            <p:nvPr/>
          </p:nvSpPr>
          <p:spPr>
            <a:xfrm>
              <a:off x="7579998" y="2845482"/>
              <a:ext cx="76200" cy="76200"/>
            </a:xfrm>
            <a:prstGeom prst="ellipse">
              <a:avLst/>
            </a:prstGeom>
            <a:solidFill>
              <a:schemeClr val="accent4">
                <a:lumMod val="50000"/>
              </a:schemeClr>
            </a:solidFill>
            <a:ln>
              <a:solidFill>
                <a:schemeClr val="accent4">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4" name="Isosceles Triangle 123"/>
            <p:cNvSpPr/>
            <p:nvPr/>
          </p:nvSpPr>
          <p:spPr>
            <a:xfrm rot="4197078">
              <a:off x="7935540" y="2745430"/>
              <a:ext cx="228600" cy="207118"/>
            </a:xfrm>
            <a:prstGeom prst="triangle">
              <a:avLst/>
            </a:prstGeom>
            <a:solidFill>
              <a:schemeClr val="accent3">
                <a:lumMod val="60000"/>
                <a:lumOff val="40000"/>
              </a:schemeClr>
            </a:solidFill>
            <a:ln>
              <a:solidFill>
                <a:schemeClr val="accent3">
                  <a:lumMod val="60000"/>
                  <a:lumOff val="40000"/>
                </a:schemeClr>
              </a:solidFill>
            </a:ln>
            <a:scene3d>
              <a:camera prst="orthographicFront">
                <a:rot lat="2151454" lon="21563654" rev="15726717"/>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5" name="Oval 124"/>
            <p:cNvSpPr/>
            <p:nvPr/>
          </p:nvSpPr>
          <p:spPr>
            <a:xfrm>
              <a:off x="8027673" y="2813375"/>
              <a:ext cx="76200" cy="76200"/>
            </a:xfrm>
            <a:prstGeom prst="ellipse">
              <a:avLst/>
            </a:prstGeom>
            <a:solidFill>
              <a:schemeClr val="accent3">
                <a:lumMod val="50000"/>
              </a:schemeClr>
            </a:solidFill>
            <a:ln>
              <a:solidFill>
                <a:schemeClr val="accent3">
                  <a:lumMod val="5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grpSp>
      <p:sp>
        <p:nvSpPr>
          <p:cNvPr id="126" name="TextBox 125"/>
          <p:cNvSpPr txBox="1"/>
          <p:nvPr/>
        </p:nvSpPr>
        <p:spPr>
          <a:xfrm>
            <a:off x="812981" y="6477376"/>
            <a:ext cx="6991615" cy="215357"/>
          </a:xfrm>
          <a:prstGeom prst="rect">
            <a:avLst/>
          </a:prstGeom>
          <a:noFill/>
        </p:spPr>
        <p:txBody>
          <a:bodyPr wrap="square" lIns="91350" tIns="45677" rIns="91350" bIns="45677" rtlCol="0">
            <a:spAutoFit/>
          </a:bodyPr>
          <a:lstStyle/>
          <a:p>
            <a:r>
              <a:rPr lang="en-US" sz="800" dirty="0">
                <a:solidFill>
                  <a:srgbClr val="1A1818"/>
                </a:solidFill>
                <a:latin typeface="Arial"/>
              </a:rPr>
              <a:t>Adapated from Luo J, </a:t>
            </a:r>
            <a:r>
              <a:rPr lang="en-US" sz="800" dirty="0" err="1">
                <a:solidFill>
                  <a:srgbClr val="1A1818"/>
                </a:solidFill>
                <a:latin typeface="Arial"/>
              </a:rPr>
              <a:t>Solimini</a:t>
            </a:r>
            <a:r>
              <a:rPr lang="en-US" sz="800" dirty="0">
                <a:solidFill>
                  <a:srgbClr val="1A1818"/>
                </a:solidFill>
                <a:latin typeface="Arial"/>
              </a:rPr>
              <a:t> NL, </a:t>
            </a:r>
            <a:r>
              <a:rPr lang="en-US" sz="800" dirty="0" err="1">
                <a:solidFill>
                  <a:srgbClr val="1A1818"/>
                </a:solidFill>
                <a:latin typeface="Arial"/>
              </a:rPr>
              <a:t>Elledge</a:t>
            </a:r>
            <a:r>
              <a:rPr lang="en-US" sz="800" dirty="0">
                <a:solidFill>
                  <a:srgbClr val="1A1818"/>
                </a:solidFill>
                <a:latin typeface="Arial"/>
              </a:rPr>
              <a:t> SJ. Principles of cancer therapy: oncogene and non-oncogene addiction. </a:t>
            </a:r>
            <a:r>
              <a:rPr lang="en-US" sz="800" i="1" dirty="0">
                <a:solidFill>
                  <a:srgbClr val="1A1818"/>
                </a:solidFill>
                <a:latin typeface="Arial"/>
              </a:rPr>
              <a:t>Cell</a:t>
            </a:r>
            <a:r>
              <a:rPr lang="en-US" sz="800" dirty="0">
                <a:solidFill>
                  <a:srgbClr val="1A1818"/>
                </a:solidFill>
                <a:latin typeface="Arial"/>
              </a:rPr>
              <a:t>, 136(5), 823-837 (2009).</a:t>
            </a:r>
          </a:p>
        </p:txBody>
      </p:sp>
    </p:spTree>
    <p:extLst>
      <p:ext uri="{BB962C8B-B14F-4D97-AF65-F5344CB8AC3E}">
        <p14:creationId xmlns:p14="http://schemas.microsoft.com/office/powerpoint/2010/main" val="327633489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xEl>
                                              <p:pRg st="2" end="2"/>
                                            </p:txEl>
                                          </p:spTgt>
                                        </p:tgtEl>
                                        <p:attrNameLst>
                                          <p:attrName>style.visibility</p:attrName>
                                        </p:attrNameLst>
                                      </p:cBhvr>
                                      <p:to>
                                        <p:strVal val="visible"/>
                                      </p:to>
                                    </p:set>
                                    <p:animEffect transition="in" filter="fade">
                                      <p:cBhvr>
                                        <p:cTn id="7" dur="500"/>
                                        <p:tgtEl>
                                          <p:spTgt spid="110">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0">
                                            <p:txEl>
                                              <p:pRg st="3" end="3"/>
                                            </p:txEl>
                                          </p:spTgt>
                                        </p:tgtEl>
                                        <p:attrNameLst>
                                          <p:attrName>style.visibility</p:attrName>
                                        </p:attrNameLst>
                                      </p:cBhvr>
                                      <p:to>
                                        <p:strVal val="visible"/>
                                      </p:to>
                                    </p:set>
                                    <p:animEffect transition="in" filter="fade">
                                      <p:cBhvr>
                                        <p:cTn id="10" dur="500"/>
                                        <p:tgtEl>
                                          <p:spTgt spid="110">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89"/>
                                        </p:tgtEl>
                                        <p:attrNameLst>
                                          <p:attrName>style.visibility</p:attrName>
                                        </p:attrNameLst>
                                      </p:cBhvr>
                                      <p:to>
                                        <p:strVal val="visible"/>
                                      </p:to>
                                    </p:set>
                                    <p:animEffect transition="in" filter="fade">
                                      <p:cBhvr>
                                        <p:cTn id="19" dur="500"/>
                                        <p:tgtEl>
                                          <p:spTgt spid="189"/>
                                        </p:tgtEl>
                                      </p:cBhvr>
                                    </p:animEffect>
                                  </p:childTnLst>
                                </p:cTn>
                              </p:par>
                              <p:par>
                                <p:cTn id="20" presetID="10" presetClass="entr" presetSubtype="0" fill="hold" nodeType="withEffect">
                                  <p:stCondLst>
                                    <p:cond delay="0"/>
                                  </p:stCondLst>
                                  <p:childTnLst>
                                    <p:set>
                                      <p:cBhvr>
                                        <p:cTn id="21" dur="1" fill="hold">
                                          <p:stCondLst>
                                            <p:cond delay="0"/>
                                          </p:stCondLst>
                                        </p:cTn>
                                        <p:tgtEl>
                                          <p:spTgt spid="233"/>
                                        </p:tgtEl>
                                        <p:attrNameLst>
                                          <p:attrName>style.visibility</p:attrName>
                                        </p:attrNameLst>
                                      </p:cBhvr>
                                      <p:to>
                                        <p:strVal val="visible"/>
                                      </p:to>
                                    </p:set>
                                    <p:animEffect transition="in" filter="fade">
                                      <p:cBhvr>
                                        <p:cTn id="22" dur="500"/>
                                        <p:tgtEl>
                                          <p:spTgt spid="2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10">
                                            <p:txEl>
                                              <p:pRg st="2" end="2"/>
                                            </p:txEl>
                                          </p:spTgt>
                                        </p:tgtEl>
                                      </p:cBhvr>
                                    </p:animEffect>
                                    <p:set>
                                      <p:cBhvr>
                                        <p:cTn id="27" dur="1" fill="hold">
                                          <p:stCondLst>
                                            <p:cond delay="499"/>
                                          </p:stCondLst>
                                        </p:cTn>
                                        <p:tgtEl>
                                          <p:spTgt spid="110">
                                            <p:txEl>
                                              <p:pRg st="2" end="2"/>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0">
                                            <p:txEl>
                                              <p:pRg st="3" end="3"/>
                                            </p:txEl>
                                          </p:spTgt>
                                        </p:tgtEl>
                                      </p:cBhvr>
                                    </p:animEffect>
                                    <p:set>
                                      <p:cBhvr>
                                        <p:cTn id="30" dur="1" fill="hold">
                                          <p:stCondLst>
                                            <p:cond delay="499"/>
                                          </p:stCondLst>
                                        </p:cTn>
                                        <p:tgtEl>
                                          <p:spTgt spid="110">
                                            <p:txEl>
                                              <p:pRg st="3" end="3"/>
                                            </p:txEl>
                                          </p:spTgt>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nodeType="afterEffect">
                                  <p:stCondLst>
                                    <p:cond delay="500"/>
                                  </p:stCondLst>
                                  <p:childTnLst>
                                    <p:set>
                                      <p:cBhvr>
                                        <p:cTn id="36" dur="1" fill="hold">
                                          <p:stCondLst>
                                            <p:cond delay="0"/>
                                          </p:stCondLst>
                                        </p:cTn>
                                        <p:tgtEl>
                                          <p:spTgt spid="110">
                                            <p:txEl>
                                              <p:pRg st="5" end="5"/>
                                            </p:txEl>
                                          </p:spTgt>
                                        </p:tgtEl>
                                        <p:attrNameLst>
                                          <p:attrName>style.visibility</p:attrName>
                                        </p:attrNameLst>
                                      </p:cBhvr>
                                      <p:to>
                                        <p:strVal val="visible"/>
                                      </p:to>
                                    </p:set>
                                    <p:animEffect transition="in" filter="fade">
                                      <p:cBhvr>
                                        <p:cTn id="37" dur="500"/>
                                        <p:tgtEl>
                                          <p:spTgt spid="110">
                                            <p:txEl>
                                              <p:pRg st="5" end="5"/>
                                            </p:txEl>
                                          </p:spTgt>
                                        </p:tgtEl>
                                      </p:cBhvr>
                                    </p:animEffect>
                                  </p:childTnLst>
                                </p:cTn>
                              </p:par>
                              <p:par>
                                <p:cTn id="38" presetID="10" presetClass="entr" presetSubtype="0" fill="hold" nodeType="withEffect">
                                  <p:stCondLst>
                                    <p:cond delay="500"/>
                                  </p:stCondLst>
                                  <p:childTnLst>
                                    <p:set>
                                      <p:cBhvr>
                                        <p:cTn id="39" dur="1" fill="hold">
                                          <p:stCondLst>
                                            <p:cond delay="0"/>
                                          </p:stCondLst>
                                        </p:cTn>
                                        <p:tgtEl>
                                          <p:spTgt spid="110">
                                            <p:txEl>
                                              <p:pRg st="6" end="6"/>
                                            </p:txEl>
                                          </p:spTgt>
                                        </p:tgtEl>
                                        <p:attrNameLst>
                                          <p:attrName>style.visibility</p:attrName>
                                        </p:attrNameLst>
                                      </p:cBhvr>
                                      <p:to>
                                        <p:strVal val="visible"/>
                                      </p:to>
                                    </p:set>
                                    <p:animEffect transition="in" filter="fade">
                                      <p:cBhvr>
                                        <p:cTn id="40" dur="500"/>
                                        <p:tgtEl>
                                          <p:spTgt spid="110">
                                            <p:txEl>
                                              <p:pRg st="6" end="6"/>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childTnLst>
                          </p:cTn>
                        </p:par>
                        <p:par>
                          <p:cTn id="44" fill="hold">
                            <p:stCondLst>
                              <p:cond delay="1500"/>
                            </p:stCondLst>
                            <p:childTnLst>
                              <p:par>
                                <p:cTn id="45" presetID="10" presetClass="exit" presetSubtype="0" fill="hold" nodeType="afterEffect">
                                  <p:stCondLst>
                                    <p:cond delay="5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par>
                          <p:cTn id="48" fill="hold">
                            <p:stCondLst>
                              <p:cond delay="2500"/>
                            </p:stCondLst>
                            <p:childTnLst>
                              <p:par>
                                <p:cTn id="49" presetID="42" presetClass="path" presetSubtype="0" accel="50000" decel="50000" fill="hold" nodeType="afterEffect">
                                  <p:stCondLst>
                                    <p:cond delay="150"/>
                                  </p:stCondLst>
                                  <p:childTnLst>
                                    <p:animMotion origin="layout" path="M 0 0 L 0 0.25 E" pathEditMode="relative" ptsTypes="">
                                      <p:cBhvr>
                                        <p:cTn id="50" dur="2000" fill="hold"/>
                                        <p:tgtEl>
                                          <p:spTgt spid="189"/>
                                        </p:tgtEl>
                                        <p:attrNameLst>
                                          <p:attrName>ppt_x</p:attrName>
                                          <p:attrName>ppt_y</p:attrName>
                                        </p:attrNameLst>
                                      </p:cBhvr>
                                    </p:animMotion>
                                  </p:childTnLst>
                                </p:cTn>
                              </p:par>
                              <p:par>
                                <p:cTn id="51" presetID="42" presetClass="path" presetSubtype="0" accel="50000" decel="50000" fill="hold" nodeType="withEffect">
                                  <p:stCondLst>
                                    <p:cond delay="250"/>
                                  </p:stCondLst>
                                  <p:childTnLst>
                                    <p:animMotion origin="layout" path="M 0 0 L 0 0.25 E" pathEditMode="relative" ptsTypes="">
                                      <p:cBhvr>
                                        <p:cTn id="52" dur="2000" fill="hold"/>
                                        <p:tgtEl>
                                          <p:spTgt spid="233"/>
                                        </p:tgtEl>
                                        <p:attrNameLst>
                                          <p:attrName>ppt_x</p:attrName>
                                          <p:attrName>ppt_y</p:attrName>
                                        </p:attrNameLst>
                                      </p:cBhvr>
                                    </p:animMotion>
                                  </p:childTnLst>
                                </p:cTn>
                              </p:par>
                            </p:childTnLst>
                          </p:cTn>
                        </p:par>
                        <p:par>
                          <p:cTn id="53" fill="hold">
                            <p:stCondLst>
                              <p:cond delay="4750"/>
                            </p:stCondLst>
                            <p:childTnLst>
                              <p:par>
                                <p:cTn id="54" presetID="10" presetClass="exit" presetSubtype="0" fill="hold" nodeType="afterEffect">
                                  <p:stCondLst>
                                    <p:cond delay="250"/>
                                  </p:stCondLst>
                                  <p:childTnLst>
                                    <p:animEffect transition="out" filter="fade">
                                      <p:cBhvr>
                                        <p:cTn id="55" dur="500"/>
                                        <p:tgtEl>
                                          <p:spTgt spid="189"/>
                                        </p:tgtEl>
                                      </p:cBhvr>
                                    </p:animEffect>
                                    <p:set>
                                      <p:cBhvr>
                                        <p:cTn id="56" dur="1" fill="hold">
                                          <p:stCondLst>
                                            <p:cond delay="499"/>
                                          </p:stCondLst>
                                        </p:cTn>
                                        <p:tgtEl>
                                          <p:spTgt spid="189"/>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33"/>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253"/>
                                        </p:tgtEl>
                                        <p:attrNameLst>
                                          <p:attrName>style.visibility</p:attrName>
                                        </p:attrNameLst>
                                      </p:cBhvr>
                                      <p:to>
                                        <p:strVal val="visible"/>
                                      </p:to>
                                    </p:set>
                                  </p:childTnLst>
                                </p:cTn>
                              </p:par>
                            </p:childTnLst>
                          </p:cTn>
                        </p:par>
                        <p:par>
                          <p:cTn id="61" fill="hold">
                            <p:stCondLst>
                              <p:cond delay="5500"/>
                            </p:stCondLst>
                            <p:childTnLst>
                              <p:par>
                                <p:cTn id="62" presetID="42" presetClass="path" presetSubtype="0" accel="50000" decel="50000" fill="hold" nodeType="afterEffect">
                                  <p:stCondLst>
                                    <p:cond delay="150"/>
                                  </p:stCondLst>
                                  <p:childTnLst>
                                    <p:animMotion origin="layout" path="M 0 0 L 0 0.25 E" pathEditMode="relative" ptsTypes="">
                                      <p:cBhvr>
                                        <p:cTn id="63" dur="2000" fill="hold"/>
                                        <p:tgtEl>
                                          <p:spTgt spid="253"/>
                                        </p:tgtEl>
                                        <p:attrNameLst>
                                          <p:attrName>ppt_x</p:attrName>
                                          <p:attrName>ppt_y</p:attrName>
                                        </p:attrNameLst>
                                      </p:cBhvr>
                                    </p:animMotion>
                                  </p:childTnLst>
                                </p:cTn>
                              </p:par>
                            </p:childTnLst>
                          </p:cTn>
                        </p:par>
                        <p:par>
                          <p:cTn id="64" fill="hold">
                            <p:stCondLst>
                              <p:cond delay="7650"/>
                            </p:stCondLst>
                            <p:childTnLst>
                              <p:par>
                                <p:cTn id="65" presetID="10" presetClass="exit" presetSubtype="0" fill="hold" nodeType="afterEffect">
                                  <p:stCondLst>
                                    <p:cond delay="150"/>
                                  </p:stCondLst>
                                  <p:childTnLst>
                                    <p:animEffect transition="out" filter="fade">
                                      <p:cBhvr>
                                        <p:cTn id="66" dur="500"/>
                                        <p:tgtEl>
                                          <p:spTgt spid="253"/>
                                        </p:tgtEl>
                                      </p:cBhvr>
                                    </p:animEffect>
                                    <p:set>
                                      <p:cBhvr>
                                        <p:cTn id="67" dur="1" fill="hold">
                                          <p:stCondLst>
                                            <p:cond delay="499"/>
                                          </p:stCondLst>
                                        </p:cTn>
                                        <p:tgtEl>
                                          <p:spTgt spid="253"/>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10">
                                            <p:txEl>
                                              <p:pRg st="5" end="5"/>
                                            </p:txEl>
                                          </p:spTgt>
                                        </p:tgtEl>
                                      </p:cBhvr>
                                    </p:animEffect>
                                    <p:set>
                                      <p:cBhvr>
                                        <p:cTn id="72" dur="1" fill="hold">
                                          <p:stCondLst>
                                            <p:cond delay="499"/>
                                          </p:stCondLst>
                                        </p:cTn>
                                        <p:tgtEl>
                                          <p:spTgt spid="110">
                                            <p:txEl>
                                              <p:pRg st="5" end="5"/>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10">
                                            <p:txEl>
                                              <p:pRg st="6" end="6"/>
                                            </p:txEl>
                                          </p:spTgt>
                                        </p:tgtEl>
                                      </p:cBhvr>
                                    </p:animEffect>
                                    <p:set>
                                      <p:cBhvr>
                                        <p:cTn id="75" dur="1" fill="hold">
                                          <p:stCondLst>
                                            <p:cond delay="499"/>
                                          </p:stCondLst>
                                        </p:cTn>
                                        <p:tgtEl>
                                          <p:spTgt spid="110">
                                            <p:txEl>
                                              <p:pRg st="6" end="6"/>
                                            </p:txEl>
                                          </p:spTgt>
                                        </p:tgtEl>
                                        <p:attrNameLst>
                                          <p:attrName>style.visibility</p:attrName>
                                        </p:attrNameLst>
                                      </p:cBhvr>
                                      <p:to>
                                        <p:strVal val="hidden"/>
                                      </p:to>
                                    </p:set>
                                  </p:childTnLst>
                                </p:cTn>
                              </p:par>
                              <p:par>
                                <p:cTn id="76" presetID="10" presetClass="entr" presetSubtype="0" fill="hold" nodeType="withEffect">
                                  <p:stCondLst>
                                    <p:cond delay="0"/>
                                  </p:stCondLst>
                                  <p:childTnLst>
                                    <p:set>
                                      <p:cBhvr>
                                        <p:cTn id="77" dur="1" fill="hold">
                                          <p:stCondLst>
                                            <p:cond delay="0"/>
                                          </p:stCondLst>
                                        </p:cTn>
                                        <p:tgtEl>
                                          <p:spTgt spid="110">
                                            <p:txEl>
                                              <p:pRg st="8" end="8"/>
                                            </p:txEl>
                                          </p:spTgt>
                                        </p:tgtEl>
                                        <p:attrNameLst>
                                          <p:attrName>style.visibility</p:attrName>
                                        </p:attrNameLst>
                                      </p:cBhvr>
                                      <p:to>
                                        <p:strVal val="visible"/>
                                      </p:to>
                                    </p:set>
                                    <p:animEffect transition="in" filter="fade">
                                      <p:cBhvr>
                                        <p:cTn id="78" dur="500"/>
                                        <p:tgtEl>
                                          <p:spTgt spid="110">
                                            <p:txEl>
                                              <p:pRg st="8" end="8"/>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110">
                                            <p:txEl>
                                              <p:pRg st="9" end="9"/>
                                            </p:txEl>
                                          </p:spTgt>
                                        </p:tgtEl>
                                        <p:attrNameLst>
                                          <p:attrName>style.visibility</p:attrName>
                                        </p:attrNameLst>
                                      </p:cBhvr>
                                      <p:to>
                                        <p:strVal val="visible"/>
                                      </p:to>
                                    </p:set>
                                    <p:animEffect transition="in" filter="fade">
                                      <p:cBhvr>
                                        <p:cTn id="81" dur="500"/>
                                        <p:tgtEl>
                                          <p:spTgt spid="110">
                                            <p:txEl>
                                              <p:pRg st="9" end="9"/>
                                            </p:txEl>
                                          </p:spTgt>
                                        </p:tgtEl>
                                      </p:cBhvr>
                                    </p:animEffect>
                                  </p:childTnLst>
                                </p:cTn>
                              </p:par>
                              <p:par>
                                <p:cTn id="82" presetID="10" presetClass="exit" presetSubtype="0" fill="hold" nodeType="withEffect">
                                  <p:stCondLst>
                                    <p:cond delay="0"/>
                                  </p:stCondLst>
                                  <p:childTnLst>
                                    <p:animEffect transition="out" filter="fade">
                                      <p:cBhvr>
                                        <p:cTn id="83" dur="500"/>
                                        <p:tgtEl>
                                          <p:spTgt spid="2"/>
                                        </p:tgtEl>
                                      </p:cBhvr>
                                    </p:animEffect>
                                    <p:set>
                                      <p:cBhvr>
                                        <p:cTn id="84"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969581"/>
            <a:ext cx="2457450" cy="400110"/>
          </a:xfrm>
          <a:prstGeom prst="rect">
            <a:avLst/>
          </a:prstGeom>
          <a:noFill/>
          <a:effectLst/>
        </p:spPr>
        <p:txBody>
          <a:bodyPr wrap="square" rtlCol="0">
            <a:spAutoFit/>
          </a:bodyPr>
          <a:lstStyle/>
          <a:p>
            <a:r>
              <a:rPr lang="en-GB" sz="2000" dirty="0" smtClean="0">
                <a:solidFill>
                  <a:srgbClr val="1A1818"/>
                </a:solidFill>
              </a:rPr>
              <a:t>       The Patient</a:t>
            </a:r>
            <a:endParaRPr lang="en-US" sz="2000" dirty="0">
              <a:solidFill>
                <a:srgbClr val="1A1818"/>
              </a:solidFill>
            </a:endParaRPr>
          </a:p>
        </p:txBody>
      </p:sp>
      <p:sp>
        <p:nvSpPr>
          <p:cNvPr id="15" name="TextBox 14"/>
          <p:cNvSpPr txBox="1"/>
          <p:nvPr/>
        </p:nvSpPr>
        <p:spPr>
          <a:xfrm>
            <a:off x="1838427" y="5769872"/>
            <a:ext cx="4236988" cy="584775"/>
          </a:xfrm>
          <a:prstGeom prst="rect">
            <a:avLst/>
          </a:prstGeom>
          <a:noFill/>
          <a:effectLst/>
        </p:spPr>
        <p:txBody>
          <a:bodyPr wrap="square" rtlCol="0">
            <a:spAutoFit/>
          </a:bodyPr>
          <a:lstStyle/>
          <a:p>
            <a:pPr marL="171450" indent="-171450">
              <a:buClr>
                <a:srgbClr val="FFB441"/>
              </a:buClr>
              <a:buSzPct val="50000"/>
              <a:buFont typeface="Lucida Grande"/>
              <a:buChar char="▶"/>
            </a:pPr>
            <a:r>
              <a:rPr lang="en-GB" dirty="0" smtClean="0">
                <a:solidFill>
                  <a:srgbClr val="1A1818"/>
                </a:solidFill>
              </a:rPr>
              <a:t>… to identify the best drug for each patient</a:t>
            </a:r>
          </a:p>
          <a:p>
            <a:pPr marL="171450" indent="-171450">
              <a:buClr>
                <a:srgbClr val="FFB441"/>
              </a:buClr>
              <a:buSzPct val="50000"/>
              <a:buFont typeface="Lucida Grande"/>
              <a:buChar char="▶"/>
            </a:pPr>
            <a:r>
              <a:rPr lang="en-GB" dirty="0" smtClean="0">
                <a:solidFill>
                  <a:srgbClr val="1A1818"/>
                </a:solidFill>
              </a:rPr>
              <a:t>Rise of the “companion therapeutic”?</a:t>
            </a:r>
            <a:endParaRPr lang="en-GB" dirty="0">
              <a:solidFill>
                <a:srgbClr val="1A1818"/>
              </a:solidFill>
            </a:endParaRPr>
          </a:p>
        </p:txBody>
      </p:sp>
      <p:sp>
        <p:nvSpPr>
          <p:cNvPr id="18" name="TextBox 17"/>
          <p:cNvSpPr txBox="1"/>
          <p:nvPr/>
        </p:nvSpPr>
        <p:spPr>
          <a:xfrm>
            <a:off x="7087833" y="969581"/>
            <a:ext cx="1253869" cy="400110"/>
          </a:xfrm>
          <a:prstGeom prst="rect">
            <a:avLst/>
          </a:prstGeom>
          <a:noFill/>
          <a:effectLst/>
        </p:spPr>
        <p:txBody>
          <a:bodyPr wrap="none" rtlCol="0">
            <a:spAutoFit/>
          </a:bodyPr>
          <a:lstStyle/>
          <a:p>
            <a:pPr algn="ctr"/>
            <a:r>
              <a:rPr lang="en-GB" sz="2000" dirty="0" smtClean="0">
                <a:solidFill>
                  <a:srgbClr val="1A1818"/>
                </a:solidFill>
              </a:rPr>
              <a:t>The Drug</a:t>
            </a:r>
          </a:p>
        </p:txBody>
      </p:sp>
      <p:sp>
        <p:nvSpPr>
          <p:cNvPr id="20" name="TextBox 19"/>
          <p:cNvSpPr txBox="1"/>
          <p:nvPr/>
        </p:nvSpPr>
        <p:spPr>
          <a:xfrm>
            <a:off x="3965781" y="2764323"/>
            <a:ext cx="1309687" cy="276999"/>
          </a:xfrm>
          <a:prstGeom prst="rect">
            <a:avLst/>
          </a:prstGeom>
          <a:noFill/>
          <a:effectLst/>
        </p:spPr>
        <p:txBody>
          <a:bodyPr wrap="square" rtlCol="0">
            <a:spAutoFit/>
          </a:bodyPr>
          <a:lstStyle/>
          <a:p>
            <a:endParaRPr lang="en-GB" sz="1200" dirty="0" smtClean="0">
              <a:solidFill>
                <a:srgbClr val="4D4D4F"/>
              </a:solidFill>
            </a:endParaRPr>
          </a:p>
        </p:txBody>
      </p:sp>
      <p:grpSp>
        <p:nvGrpSpPr>
          <p:cNvPr id="2" name="Group 1"/>
          <p:cNvGrpSpPr/>
          <p:nvPr/>
        </p:nvGrpSpPr>
        <p:grpSpPr>
          <a:xfrm>
            <a:off x="1997534" y="3158742"/>
            <a:ext cx="2094643" cy="1391950"/>
            <a:chOff x="1997529" y="3158742"/>
            <a:chExt cx="2094643" cy="1391950"/>
          </a:xfrm>
          <a:effectLst/>
        </p:grpSpPr>
        <p:cxnSp>
          <p:nvCxnSpPr>
            <p:cNvPr id="54" name="Straight Connector 53"/>
            <p:cNvCxnSpPr/>
            <p:nvPr/>
          </p:nvCxnSpPr>
          <p:spPr bwMode="auto">
            <a:xfrm flipV="1">
              <a:off x="1997529" y="3158742"/>
              <a:ext cx="2094643" cy="324688"/>
            </a:xfrm>
            <a:prstGeom prst="line">
              <a:avLst/>
            </a:prstGeom>
            <a:noFill/>
            <a:ln w="12700" cap="flat" cmpd="sng" algn="ctr">
              <a:solidFill>
                <a:schemeClr val="tx1"/>
              </a:solidFill>
              <a:prstDash val="sysDash"/>
              <a:round/>
              <a:headEnd type="none" w="med" len="med"/>
              <a:tailEnd type="none" w="med" len="med"/>
            </a:ln>
            <a:effectLst/>
          </p:spPr>
        </p:cxnSp>
        <p:cxnSp>
          <p:nvCxnSpPr>
            <p:cNvPr id="56" name="Straight Connector 55"/>
            <p:cNvCxnSpPr/>
            <p:nvPr/>
          </p:nvCxnSpPr>
          <p:spPr bwMode="auto">
            <a:xfrm>
              <a:off x="1997529" y="3483429"/>
              <a:ext cx="2094643" cy="375271"/>
            </a:xfrm>
            <a:prstGeom prst="line">
              <a:avLst/>
            </a:prstGeom>
            <a:noFill/>
            <a:ln w="12700" cap="flat" cmpd="sng" algn="ctr">
              <a:solidFill>
                <a:schemeClr val="tx1"/>
              </a:solidFill>
              <a:prstDash val="sysDash"/>
              <a:round/>
              <a:headEnd type="none" w="med" len="med"/>
              <a:tailEnd type="none" w="med" len="med"/>
            </a:ln>
            <a:effectLst/>
          </p:spPr>
        </p:cxnSp>
        <p:cxnSp>
          <p:nvCxnSpPr>
            <p:cNvPr id="58" name="Straight Connector 57"/>
            <p:cNvCxnSpPr/>
            <p:nvPr/>
          </p:nvCxnSpPr>
          <p:spPr bwMode="auto">
            <a:xfrm>
              <a:off x="1997529" y="3483429"/>
              <a:ext cx="2094643" cy="1067263"/>
            </a:xfrm>
            <a:prstGeom prst="line">
              <a:avLst/>
            </a:prstGeom>
            <a:noFill/>
            <a:ln w="12700" cap="flat" cmpd="sng" algn="ctr">
              <a:solidFill>
                <a:schemeClr val="tx1"/>
              </a:solidFill>
              <a:prstDash val="sysDash"/>
              <a:round/>
              <a:headEnd type="none" w="med" len="med"/>
              <a:tailEnd type="none" w="med" len="med"/>
            </a:ln>
            <a:effectLst/>
          </p:spPr>
        </p:cxnSp>
      </p:grpSp>
      <p:pic>
        <p:nvPicPr>
          <p:cNvPr id="37" name="Picture 5"/>
          <p:cNvPicPr>
            <a:picLocks noChangeAspect="1" noChangeArrowheads="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4328560" y="4501064"/>
            <a:ext cx="105801" cy="293511"/>
          </a:xfrm>
          <a:prstGeom prst="rect">
            <a:avLst/>
          </a:prstGeom>
          <a:noFill/>
          <a:ln w="9525">
            <a:noFill/>
            <a:miter lim="800000"/>
            <a:headEnd/>
            <a:tailEnd/>
          </a:ln>
          <a:effectLst/>
        </p:spPr>
      </p:pic>
      <p:pic>
        <p:nvPicPr>
          <p:cNvPr id="47" name="Picture 5"/>
          <p:cNvPicPr>
            <a:picLocks noChangeAspect="1" noChangeArrowheads="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4328562" y="2709333"/>
            <a:ext cx="105801" cy="293511"/>
          </a:xfrm>
          <a:prstGeom prst="rect">
            <a:avLst/>
          </a:prstGeom>
          <a:noFill/>
          <a:ln w="9525">
            <a:noFill/>
            <a:miter lim="800000"/>
            <a:headEnd/>
            <a:tailEnd/>
          </a:ln>
          <a:effectLst/>
        </p:spPr>
      </p:pic>
      <p:pic>
        <p:nvPicPr>
          <p:cNvPr id="48" name="Picture 5"/>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rot="5400000">
            <a:off x="4328562" y="3603180"/>
            <a:ext cx="105801" cy="293511"/>
          </a:xfrm>
          <a:prstGeom prst="rect">
            <a:avLst/>
          </a:prstGeom>
          <a:noFill/>
          <a:ln w="9525">
            <a:noFill/>
            <a:miter lim="800000"/>
            <a:headEnd/>
            <a:tailEnd/>
          </a:ln>
          <a:effectLst/>
        </p:spPr>
      </p:pic>
      <p:grpSp>
        <p:nvGrpSpPr>
          <p:cNvPr id="4" name="Group 3"/>
          <p:cNvGrpSpPr/>
          <p:nvPr/>
        </p:nvGrpSpPr>
        <p:grpSpPr>
          <a:xfrm>
            <a:off x="4745181" y="2919735"/>
            <a:ext cx="2559133" cy="1647287"/>
            <a:chOff x="4745181" y="2919735"/>
            <a:chExt cx="2559133" cy="1647287"/>
          </a:xfrm>
          <a:effectLst/>
        </p:grpSpPr>
        <p:cxnSp>
          <p:nvCxnSpPr>
            <p:cNvPr id="44" name="Straight Arrow Connector 43"/>
            <p:cNvCxnSpPr/>
            <p:nvPr/>
          </p:nvCxnSpPr>
          <p:spPr bwMode="auto">
            <a:xfrm>
              <a:off x="4793673" y="3162980"/>
              <a:ext cx="2510641" cy="4561"/>
            </a:xfrm>
            <a:prstGeom prst="straightConnector1">
              <a:avLst/>
            </a:prstGeom>
            <a:noFill/>
            <a:ln w="12700" cap="flat" cmpd="sng" algn="ctr">
              <a:solidFill>
                <a:schemeClr val="accent2">
                  <a:lumMod val="75000"/>
                </a:schemeClr>
              </a:solidFill>
              <a:prstDash val="solid"/>
              <a:round/>
              <a:headEnd type="none" w="med" len="med"/>
              <a:tailEnd type="arrow"/>
            </a:ln>
            <a:effectLst/>
          </p:spPr>
        </p:cxnSp>
        <p:cxnSp>
          <p:nvCxnSpPr>
            <p:cNvPr id="50" name="Straight Arrow Connector 49"/>
            <p:cNvCxnSpPr/>
            <p:nvPr/>
          </p:nvCxnSpPr>
          <p:spPr bwMode="auto">
            <a:xfrm>
              <a:off x="4793673" y="3861993"/>
              <a:ext cx="2510641" cy="0"/>
            </a:xfrm>
            <a:prstGeom prst="straightConnector1">
              <a:avLst/>
            </a:prstGeom>
            <a:noFill/>
            <a:ln w="12700" cap="flat" cmpd="sng" algn="ctr">
              <a:solidFill>
                <a:schemeClr val="accent4"/>
              </a:solidFill>
              <a:prstDash val="solid"/>
              <a:round/>
              <a:headEnd type="none" w="med" len="med"/>
              <a:tailEnd type="arrow"/>
            </a:ln>
            <a:effectLst/>
          </p:spPr>
        </p:cxnSp>
        <p:cxnSp>
          <p:nvCxnSpPr>
            <p:cNvPr id="52" name="Straight Arrow Connector 51"/>
            <p:cNvCxnSpPr/>
            <p:nvPr/>
          </p:nvCxnSpPr>
          <p:spPr bwMode="auto">
            <a:xfrm>
              <a:off x="4793673" y="4550692"/>
              <a:ext cx="2510641" cy="16330"/>
            </a:xfrm>
            <a:prstGeom prst="straightConnector1">
              <a:avLst/>
            </a:prstGeom>
            <a:noFill/>
            <a:ln w="12700" cap="flat" cmpd="sng" algn="ctr">
              <a:solidFill>
                <a:schemeClr val="accent3"/>
              </a:solidFill>
              <a:prstDash val="solid"/>
              <a:round/>
              <a:headEnd type="none" w="med" len="med"/>
              <a:tailEnd type="arrow"/>
            </a:ln>
            <a:effectLst/>
          </p:spPr>
        </p:cxnSp>
        <p:sp>
          <p:nvSpPr>
            <p:cNvPr id="29" name="TextBox 28"/>
            <p:cNvSpPr txBox="1"/>
            <p:nvPr/>
          </p:nvSpPr>
          <p:spPr>
            <a:xfrm>
              <a:off x="4745182" y="2919735"/>
              <a:ext cx="1641764" cy="246221"/>
            </a:xfrm>
            <a:prstGeom prst="rect">
              <a:avLst/>
            </a:prstGeom>
            <a:noFill/>
          </p:spPr>
          <p:txBody>
            <a:bodyPr wrap="square" rtlCol="0">
              <a:spAutoFit/>
            </a:bodyPr>
            <a:lstStyle/>
            <a:p>
              <a:r>
                <a:rPr lang="en-GB" sz="1000" dirty="0">
                  <a:solidFill>
                    <a:srgbClr val="3E7EBE">
                      <a:lumMod val="75000"/>
                    </a:srgbClr>
                  </a:solidFill>
                </a:rPr>
                <a:t>Target 1 </a:t>
              </a:r>
            </a:p>
          </p:txBody>
        </p:sp>
        <p:sp>
          <p:nvSpPr>
            <p:cNvPr id="30" name="Rectangle 29"/>
            <p:cNvSpPr/>
            <p:nvPr/>
          </p:nvSpPr>
          <p:spPr>
            <a:xfrm>
              <a:off x="4745181" y="3616882"/>
              <a:ext cx="659155" cy="246221"/>
            </a:xfrm>
            <a:prstGeom prst="rect">
              <a:avLst/>
            </a:prstGeom>
          </p:spPr>
          <p:txBody>
            <a:bodyPr wrap="none">
              <a:spAutoFit/>
            </a:bodyPr>
            <a:lstStyle/>
            <a:p>
              <a:r>
                <a:rPr lang="en-GB" sz="1000" dirty="0">
                  <a:solidFill>
                    <a:srgbClr val="A92C2F"/>
                  </a:solidFill>
                </a:rPr>
                <a:t>Target 2</a:t>
              </a:r>
            </a:p>
          </p:txBody>
        </p:sp>
        <p:sp>
          <p:nvSpPr>
            <p:cNvPr id="32" name="TextBox 31"/>
            <p:cNvSpPr txBox="1"/>
            <p:nvPr/>
          </p:nvSpPr>
          <p:spPr>
            <a:xfrm>
              <a:off x="4745182" y="4311951"/>
              <a:ext cx="1546972" cy="246221"/>
            </a:xfrm>
            <a:prstGeom prst="rect">
              <a:avLst/>
            </a:prstGeom>
            <a:noFill/>
          </p:spPr>
          <p:txBody>
            <a:bodyPr wrap="square" rtlCol="0">
              <a:spAutoFit/>
            </a:bodyPr>
            <a:lstStyle/>
            <a:p>
              <a:r>
                <a:rPr lang="en-GB" sz="1000" dirty="0">
                  <a:solidFill>
                    <a:srgbClr val="97AD4A"/>
                  </a:solidFill>
                </a:rPr>
                <a:t>Target 3</a:t>
              </a:r>
              <a:endParaRPr lang="en-US" sz="1000" dirty="0">
                <a:solidFill>
                  <a:srgbClr val="97AD4A"/>
                </a:solidFill>
              </a:endParaRPr>
            </a:p>
          </p:txBody>
        </p:sp>
      </p:grpSp>
      <p:sp>
        <p:nvSpPr>
          <p:cNvPr id="60" name="Title 2"/>
          <p:cNvSpPr>
            <a:spLocks noGrp="1"/>
          </p:cNvSpPr>
          <p:nvPr>
            <p:ph type="title"/>
          </p:nvPr>
        </p:nvSpPr>
        <p:spPr>
          <a:xfrm>
            <a:off x="210321" y="237744"/>
            <a:ext cx="8601075" cy="908050"/>
          </a:xfrm>
        </p:spPr>
        <p:txBody>
          <a:bodyPr/>
          <a:lstStyle/>
          <a:p>
            <a:r>
              <a:rPr lang="en-GB" dirty="0" smtClean="0"/>
              <a:t>Patient-Centered Oncology Rx: Emerging Paradigm</a:t>
            </a:r>
            <a:endParaRPr lang="en-US" dirty="0"/>
          </a:p>
        </p:txBody>
      </p:sp>
      <p:sp>
        <p:nvSpPr>
          <p:cNvPr id="35" name="TextBox 34"/>
          <p:cNvSpPr txBox="1"/>
          <p:nvPr/>
        </p:nvSpPr>
        <p:spPr>
          <a:xfrm>
            <a:off x="3415925" y="815693"/>
            <a:ext cx="1887697" cy="707886"/>
          </a:xfrm>
          <a:prstGeom prst="rect">
            <a:avLst/>
          </a:prstGeom>
          <a:noFill/>
          <a:effectLst/>
        </p:spPr>
        <p:txBody>
          <a:bodyPr wrap="none" rtlCol="0">
            <a:spAutoFit/>
          </a:bodyPr>
          <a:lstStyle/>
          <a:p>
            <a:pPr algn="ctr"/>
            <a:r>
              <a:rPr lang="en-GB" sz="2000" dirty="0" smtClean="0">
                <a:solidFill>
                  <a:srgbClr val="1A1818"/>
                </a:solidFill>
              </a:rPr>
              <a:t>The (One) Test</a:t>
            </a:r>
          </a:p>
          <a:p>
            <a:pPr algn="ctr"/>
            <a:r>
              <a:rPr lang="en-GB" sz="2000" dirty="0" smtClean="0">
                <a:solidFill>
                  <a:srgbClr val="1A1818"/>
                </a:solidFill>
              </a:rPr>
              <a:t>(multi-target)</a:t>
            </a:r>
          </a:p>
        </p:txBody>
      </p:sp>
      <p:sp>
        <p:nvSpPr>
          <p:cNvPr id="3" name="Rectangle 2"/>
          <p:cNvSpPr/>
          <p:nvPr/>
        </p:nvSpPr>
        <p:spPr>
          <a:xfrm>
            <a:off x="7417191" y="1262461"/>
            <a:ext cx="595135" cy="338554"/>
          </a:xfrm>
          <a:prstGeom prst="rect">
            <a:avLst/>
          </a:prstGeom>
          <a:effectLst/>
        </p:spPr>
        <p:txBody>
          <a:bodyPr wrap="none">
            <a:spAutoFit/>
          </a:bodyPr>
          <a:lstStyle/>
          <a:p>
            <a:pPr algn="ctr"/>
            <a:r>
              <a:rPr lang="en-GB" b="1" dirty="0">
                <a:solidFill>
                  <a:srgbClr val="FF0000"/>
                </a:solidFill>
              </a:rPr>
              <a:t>CRx</a:t>
            </a:r>
          </a:p>
        </p:txBody>
      </p:sp>
      <p:sp>
        <p:nvSpPr>
          <p:cNvPr id="5" name="Rectangle 4"/>
          <p:cNvSpPr/>
          <p:nvPr/>
        </p:nvSpPr>
        <p:spPr>
          <a:xfrm>
            <a:off x="1838417" y="5527721"/>
            <a:ext cx="1793114" cy="338554"/>
          </a:xfrm>
          <a:prstGeom prst="rect">
            <a:avLst/>
          </a:prstGeom>
          <a:effectLst/>
        </p:spPr>
        <p:txBody>
          <a:bodyPr wrap="square">
            <a:spAutoFit/>
          </a:bodyPr>
          <a:lstStyle/>
          <a:p>
            <a:pPr marL="171450" indent="-171450">
              <a:buClr>
                <a:srgbClr val="FFB441"/>
              </a:buClr>
              <a:buSzPct val="50000"/>
              <a:buFont typeface="Lucida Grande"/>
              <a:buChar char="▶"/>
            </a:pPr>
            <a:r>
              <a:rPr lang="en-GB" dirty="0">
                <a:solidFill>
                  <a:srgbClr val="1A1818"/>
                </a:solidFill>
              </a:rPr>
              <a:t>One patient</a:t>
            </a:r>
            <a:r>
              <a:rPr lang="en-GB" dirty="0" smtClean="0">
                <a:solidFill>
                  <a:srgbClr val="1A1818"/>
                </a:solidFill>
              </a:rPr>
              <a:t>…</a:t>
            </a:r>
            <a:endParaRPr lang="en-GB" dirty="0">
              <a:solidFill>
                <a:srgbClr val="1A1818"/>
              </a:solidFill>
            </a:endParaRPr>
          </a:p>
        </p:txBody>
      </p:sp>
      <p:sp>
        <p:nvSpPr>
          <p:cNvPr id="6" name="Rectangle 5"/>
          <p:cNvSpPr/>
          <p:nvPr/>
        </p:nvSpPr>
        <p:spPr>
          <a:xfrm>
            <a:off x="3402290" y="5529414"/>
            <a:ext cx="3563796" cy="338554"/>
          </a:xfrm>
          <a:prstGeom prst="rect">
            <a:avLst/>
          </a:prstGeom>
          <a:effectLst/>
        </p:spPr>
        <p:txBody>
          <a:bodyPr wrap="none">
            <a:spAutoFit/>
          </a:bodyPr>
          <a:lstStyle/>
          <a:p>
            <a:r>
              <a:rPr lang="en-GB" dirty="0">
                <a:solidFill>
                  <a:srgbClr val="1A1818"/>
                </a:solidFill>
              </a:rPr>
              <a:t>evaluated by one (multi-target) test…</a:t>
            </a:r>
          </a:p>
        </p:txBody>
      </p:sp>
      <p:pic>
        <p:nvPicPr>
          <p:cNvPr id="43" name="Picture 2" descr="\\ussd-file\depts\Commercial\Marketing\Marketing_Services\Graphics_Team\GraphicsStore\Image_Library\Stock\Illustrations\Objects\male.png"/>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a:fillRect/>
          </a:stretch>
        </p:blipFill>
        <p:spPr bwMode="auto">
          <a:xfrm>
            <a:off x="762597" y="2196433"/>
            <a:ext cx="888781" cy="2367772"/>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7673581" y="2832624"/>
            <a:ext cx="194047" cy="2056294"/>
            <a:chOff x="7673581" y="2832624"/>
            <a:chExt cx="194047" cy="2056294"/>
          </a:xfrm>
        </p:grpSpPr>
        <p:pic>
          <p:nvPicPr>
            <p:cNvPr id="31" name="Picture 2" descr="https://encrypted-tbn1.gstatic.com/images?q=tbn:ANd9GcQPgGNxK8J4WgZW6THtzmc0TRFa4MtW23KXhPwG8m9DNc7vAssGvg"/>
            <p:cNvPicPr>
              <a:picLocks noChangeAspect="1" noChangeArrowheads="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a:ext>
              </a:extLst>
            </a:blip>
            <a:srcRect/>
            <a:stretch/>
          </p:blipFill>
          <p:spPr bwMode="auto">
            <a:xfrm>
              <a:off x="7673589" y="3575808"/>
              <a:ext cx="194039" cy="565784"/>
            </a:xfrm>
            <a:prstGeom prst="roundRect">
              <a:avLst>
                <a:gd name="adj" fmla="val 50000"/>
              </a:avLst>
            </a:prstGeom>
            <a:noFill/>
            <a:ln>
              <a:noFill/>
            </a:ln>
            <a:effectLst/>
            <a:extLst/>
          </p:spPr>
        </p:pic>
        <p:pic>
          <p:nvPicPr>
            <p:cNvPr id="34" name="Picture 2" descr="https://encrypted-tbn1.gstatic.com/images?q=tbn:ANd9GcQPgGNxK8J4WgZW6THtzmc0TRFa4MtW23KXhPwG8m9DNc7vAssGvg"/>
            <p:cNvPicPr>
              <a:picLocks noChangeAspect="1" noChangeArrowheads="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a:ext>
              </a:extLst>
            </a:blip>
            <a:srcRect/>
            <a:stretch/>
          </p:blipFill>
          <p:spPr bwMode="auto">
            <a:xfrm>
              <a:off x="7673581" y="2832624"/>
              <a:ext cx="194039" cy="565784"/>
            </a:xfrm>
            <a:prstGeom prst="roundRect">
              <a:avLst>
                <a:gd name="adj" fmla="val 50000"/>
              </a:avLst>
            </a:prstGeom>
            <a:noFill/>
            <a:ln>
              <a:noFill/>
            </a:ln>
            <a:effectLst/>
            <a:extLst/>
          </p:spPr>
        </p:pic>
        <p:pic>
          <p:nvPicPr>
            <p:cNvPr id="36" name="Picture 2" descr="https://encrypted-tbn1.gstatic.com/images?q=tbn:ANd9GcQPgGNxK8J4WgZW6THtzmc0TRFa4MtW23KXhPwG8m9DNc7vAssGvg"/>
            <p:cNvPicPr>
              <a:picLocks noChangeAspect="1" noChangeArrowheads="1"/>
            </p:cNvPicPr>
            <p:nvPr/>
          </p:nvPicPr>
          <p:blipFill rotWithShape="1">
            <a:blip r:embed="rId5"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bwMode="auto">
            <a:xfrm>
              <a:off x="7673589" y="4323134"/>
              <a:ext cx="194039" cy="565784"/>
            </a:xfrm>
            <a:prstGeom prst="roundRect">
              <a:avLst>
                <a:gd name="adj" fmla="val 50000"/>
              </a:avLst>
            </a:prstGeom>
            <a:noFill/>
            <a:ln>
              <a:noFill/>
            </a:ln>
            <a:effectLst/>
            <a:extLst/>
          </p:spPr>
        </p:pic>
      </p:grpSp>
      <p:grpSp>
        <p:nvGrpSpPr>
          <p:cNvPr id="11" name="Group 10"/>
          <p:cNvGrpSpPr/>
          <p:nvPr/>
        </p:nvGrpSpPr>
        <p:grpSpPr>
          <a:xfrm>
            <a:off x="4092177" y="1709271"/>
            <a:ext cx="619298" cy="3200400"/>
            <a:chOff x="4856307" y="1709271"/>
            <a:chExt cx="619298" cy="3200400"/>
          </a:xfrm>
        </p:grpSpPr>
        <p:pic>
          <p:nvPicPr>
            <p:cNvPr id="8" name="Picture 7" descr="Test_tube_gray-01.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56307" y="1709271"/>
              <a:ext cx="619298" cy="3200400"/>
            </a:xfrm>
            <a:prstGeom prst="rect">
              <a:avLst/>
            </a:prstGeom>
          </p:spPr>
        </p:pic>
        <p:pic>
          <p:nvPicPr>
            <p:cNvPr id="9" name="Picture 8" descr="LittleDNA.png"/>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rot="5400000">
              <a:off x="5080426" y="3667391"/>
              <a:ext cx="181102" cy="384290"/>
            </a:xfrm>
            <a:prstGeom prst="rect">
              <a:avLst/>
            </a:prstGeom>
            <a:effectLst>
              <a:outerShdw blurRad="50800" dist="38100" dir="2700000" algn="tl" rotWithShape="0">
                <a:prstClr val="black">
                  <a:alpha val="40000"/>
                </a:prstClr>
              </a:outerShdw>
            </a:effectLst>
          </p:spPr>
        </p:pic>
        <p:pic>
          <p:nvPicPr>
            <p:cNvPr id="40" name="Picture 39" descr="LittleDNA.png"/>
            <p:cNvPicPr>
              <a:picLocks noChangeAspect="1"/>
            </p:cNvPicPr>
            <p:nvPr/>
          </p:nvPicPr>
          <p:blipFill>
            <a:blip r:embed="rId8">
              <a:duotone>
                <a:schemeClr val="accent3">
                  <a:shade val="45000"/>
                  <a:satMod val="135000"/>
                </a:schemeClr>
                <a:prstClr val="white"/>
              </a:duotone>
              <a:extLst>
                <a:ext uri="{BEBA8EAE-BF5A-486C-A8C5-ECC9F3942E4B}">
                  <a14:imgProps xmlns:a14="http://schemas.microsoft.com/office/drawing/2010/main">
                    <a14:imgLayer r:embed="rId9">
                      <a14:imgEffect>
                        <a14:sharpenSoften amount="100000"/>
                      </a14:imgEffect>
                      <a14:imgEffect>
                        <a14:brightnessContrast bright="91000" contrast="52000"/>
                      </a14:imgEffect>
                    </a14:imgLayer>
                  </a14:imgProps>
                </a:ext>
                <a:ext uri="{28A0092B-C50C-407E-A947-70E740481C1C}">
                  <a14:useLocalDpi xmlns:a14="http://schemas.microsoft.com/office/drawing/2010/main"/>
                </a:ext>
              </a:extLst>
            </a:blip>
            <a:stretch>
              <a:fillRect/>
            </a:stretch>
          </p:blipFill>
          <p:spPr>
            <a:xfrm rot="5400000">
              <a:off x="5080426" y="4361523"/>
              <a:ext cx="181102" cy="384290"/>
            </a:xfrm>
            <a:prstGeom prst="rect">
              <a:avLst/>
            </a:prstGeom>
            <a:effectLst>
              <a:outerShdw blurRad="50800" dist="38100" dir="2700000" algn="tl" rotWithShape="0">
                <a:schemeClr val="tx1">
                  <a:alpha val="43000"/>
                </a:schemeClr>
              </a:outerShdw>
            </a:effectLst>
          </p:spPr>
        </p:pic>
      </p:grpSp>
      <p:pic>
        <p:nvPicPr>
          <p:cNvPr id="38" name="Picture 37" descr="LittleDNA.png"/>
          <p:cNvPicPr>
            <a:picLocks noChangeAspect="1"/>
          </p:cNvPicPr>
          <p:nvPr/>
        </p:nvPicPr>
        <p:blipFill>
          <a:blip r:embed="rId7">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rot="5400000">
            <a:off x="4316296" y="2966597"/>
            <a:ext cx="181102" cy="3842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301799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fade">
                                      <p:cBhvr>
                                        <p:cTn id="42" dur="500"/>
                                        <p:tgtEl>
                                          <p:spTgt spid="15">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
                                            <p:txEl>
                                              <p:pRg st="1" end="1"/>
                                            </p:txEl>
                                          </p:spTgt>
                                        </p:tgtEl>
                                        <p:attrNameLst>
                                          <p:attrName>style.visibility</p:attrName>
                                        </p:attrNameLst>
                                      </p:cBhvr>
                                      <p:to>
                                        <p:strVal val="visible"/>
                                      </p:to>
                                    </p:set>
                                    <p:animEffect transition="in" filter="fade">
                                      <p:cBhvr>
                                        <p:cTn id="5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5" grpId="0"/>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bwMode="auto">
          <a:xfrm>
            <a:off x="1961014" y="2416440"/>
            <a:ext cx="656245" cy="285650"/>
          </a:xfrm>
          <a:prstGeom prst="line">
            <a:avLst/>
          </a:prstGeom>
          <a:noFill/>
          <a:ln w="12700" cap="flat" cmpd="sng" algn="ctr">
            <a:solidFill>
              <a:srgbClr val="008000"/>
            </a:solidFill>
            <a:prstDash val="solid"/>
            <a:round/>
            <a:headEnd type="none" w="med" len="med"/>
            <a:tailEnd type="none" w="med" len="med"/>
          </a:ln>
          <a:effectLst/>
        </p:spPr>
      </p:cxnSp>
      <p:cxnSp>
        <p:nvCxnSpPr>
          <p:cNvPr id="14" name="Straight Connector 13"/>
          <p:cNvCxnSpPr/>
          <p:nvPr/>
        </p:nvCxnSpPr>
        <p:spPr bwMode="auto">
          <a:xfrm flipV="1">
            <a:off x="1961014" y="4018393"/>
            <a:ext cx="644664" cy="324251"/>
          </a:xfrm>
          <a:prstGeom prst="line">
            <a:avLst/>
          </a:prstGeom>
          <a:noFill/>
          <a:ln w="12700" cap="flat" cmpd="sng" algn="ctr">
            <a:solidFill>
              <a:schemeClr val="accent3"/>
            </a:solidFill>
            <a:prstDash val="solid"/>
            <a:round/>
            <a:headEnd type="none" w="med" len="med"/>
            <a:tailEnd type="none" w="med" len="med"/>
          </a:ln>
          <a:effectLst/>
        </p:spPr>
      </p:cxnSp>
      <p:sp>
        <p:nvSpPr>
          <p:cNvPr id="6" name="Freeform 5"/>
          <p:cNvSpPr/>
          <p:nvPr/>
        </p:nvSpPr>
        <p:spPr>
          <a:xfrm>
            <a:off x="2444902" y="2497509"/>
            <a:ext cx="1819163" cy="2007219"/>
          </a:xfrm>
          <a:custGeom>
            <a:avLst/>
            <a:gdLst>
              <a:gd name="connsiteX0" fmla="*/ 0 w 1819163"/>
              <a:gd name="connsiteY0" fmla="*/ 303200 h 2007219"/>
              <a:gd name="connsiteX1" fmla="*/ 303200 w 1819163"/>
              <a:gd name="connsiteY1" fmla="*/ 0 h 2007219"/>
              <a:gd name="connsiteX2" fmla="*/ 1515963 w 1819163"/>
              <a:gd name="connsiteY2" fmla="*/ 0 h 2007219"/>
              <a:gd name="connsiteX3" fmla="*/ 1819163 w 1819163"/>
              <a:gd name="connsiteY3" fmla="*/ 303200 h 2007219"/>
              <a:gd name="connsiteX4" fmla="*/ 1819163 w 1819163"/>
              <a:gd name="connsiteY4" fmla="*/ 1704019 h 2007219"/>
              <a:gd name="connsiteX5" fmla="*/ 1515963 w 1819163"/>
              <a:gd name="connsiteY5" fmla="*/ 2007219 h 2007219"/>
              <a:gd name="connsiteX6" fmla="*/ 303200 w 1819163"/>
              <a:gd name="connsiteY6" fmla="*/ 2007219 h 2007219"/>
              <a:gd name="connsiteX7" fmla="*/ 0 w 1819163"/>
              <a:gd name="connsiteY7" fmla="*/ 1704019 h 2007219"/>
              <a:gd name="connsiteX8" fmla="*/ 0 w 1819163"/>
              <a:gd name="connsiteY8" fmla="*/ 303200 h 20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163" h="2007219">
                <a:moveTo>
                  <a:pt x="0" y="303200"/>
                </a:moveTo>
                <a:cubicBezTo>
                  <a:pt x="0" y="135747"/>
                  <a:pt x="135747" y="0"/>
                  <a:pt x="303200" y="0"/>
                </a:cubicBezTo>
                <a:lnTo>
                  <a:pt x="1515963" y="0"/>
                </a:lnTo>
                <a:cubicBezTo>
                  <a:pt x="1683416" y="0"/>
                  <a:pt x="1819163" y="135747"/>
                  <a:pt x="1819163" y="303200"/>
                </a:cubicBezTo>
                <a:lnTo>
                  <a:pt x="1819163" y="1704019"/>
                </a:lnTo>
                <a:cubicBezTo>
                  <a:pt x="1819163" y="1871472"/>
                  <a:pt x="1683416" y="2007219"/>
                  <a:pt x="1515963" y="2007219"/>
                </a:cubicBezTo>
                <a:lnTo>
                  <a:pt x="303200" y="2007219"/>
                </a:lnTo>
                <a:cubicBezTo>
                  <a:pt x="135747" y="2007219"/>
                  <a:pt x="0" y="1871472"/>
                  <a:pt x="0" y="1704019"/>
                </a:cubicBezTo>
                <a:lnTo>
                  <a:pt x="0" y="303200"/>
                </a:lnTo>
                <a:close/>
              </a:path>
            </a:pathLst>
          </a:custGeom>
          <a:scene3d>
            <a:camera prst="orthographicFront"/>
            <a:lightRig rig="threePt" dir="t">
              <a:rot lat="0" lon="0" rev="7500000"/>
            </a:lightRig>
          </a:scene3d>
          <a:sp3d prstMaterial="plastic"/>
        </p:spPr>
        <p:style>
          <a:lnRef idx="1">
            <a:schemeClr val="accent2"/>
          </a:lnRef>
          <a:fillRef idx="3">
            <a:schemeClr val="accent2"/>
          </a:fillRef>
          <a:effectRef idx="2">
            <a:schemeClr val="accent2"/>
          </a:effectRef>
          <a:fontRef idx="minor">
            <a:schemeClr val="lt1"/>
          </a:fontRef>
        </p:style>
        <p:txBody>
          <a:bodyPr spcFirstLastPara="0" vert="horz" wrap="square" lIns="134524" tIns="134524" rIns="134524" bIns="134524" numCol="1" spcCol="1270" anchor="ctr" anchorCtr="0">
            <a:noAutofit/>
          </a:bodyPr>
          <a:lstStyle/>
          <a:p>
            <a:pPr lvl="0" algn="ctr" defTabSz="800100">
              <a:lnSpc>
                <a:spcPct val="90000"/>
              </a:lnSpc>
              <a:spcBef>
                <a:spcPct val="0"/>
              </a:spcBef>
              <a:spcAft>
                <a:spcPct val="35000"/>
              </a:spcAft>
            </a:pPr>
            <a:r>
              <a:rPr lang="en-US" sz="1800" kern="1200" dirty="0" smtClean="0"/>
              <a:t>Actionable Genome  Consortium  </a:t>
            </a:r>
            <a:endParaRPr lang="en-US" sz="1800" kern="1200" dirty="0"/>
          </a:p>
        </p:txBody>
      </p:sp>
      <p:sp>
        <p:nvSpPr>
          <p:cNvPr id="8" name="Freeform 7"/>
          <p:cNvSpPr/>
          <p:nvPr/>
        </p:nvSpPr>
        <p:spPr>
          <a:xfrm>
            <a:off x="319047" y="1344418"/>
            <a:ext cx="1716205" cy="1165056"/>
          </a:xfrm>
          <a:custGeom>
            <a:avLst/>
            <a:gdLst>
              <a:gd name="connsiteX0" fmla="*/ 0 w 1716205"/>
              <a:gd name="connsiteY0" fmla="*/ 194180 h 1165056"/>
              <a:gd name="connsiteX1" fmla="*/ 194180 w 1716205"/>
              <a:gd name="connsiteY1" fmla="*/ 0 h 1165056"/>
              <a:gd name="connsiteX2" fmla="*/ 1522025 w 1716205"/>
              <a:gd name="connsiteY2" fmla="*/ 0 h 1165056"/>
              <a:gd name="connsiteX3" fmla="*/ 1716205 w 1716205"/>
              <a:gd name="connsiteY3" fmla="*/ 194180 h 1165056"/>
              <a:gd name="connsiteX4" fmla="*/ 1716205 w 1716205"/>
              <a:gd name="connsiteY4" fmla="*/ 970876 h 1165056"/>
              <a:gd name="connsiteX5" fmla="*/ 1522025 w 1716205"/>
              <a:gd name="connsiteY5" fmla="*/ 1165056 h 1165056"/>
              <a:gd name="connsiteX6" fmla="*/ 194180 w 1716205"/>
              <a:gd name="connsiteY6" fmla="*/ 1165056 h 1165056"/>
              <a:gd name="connsiteX7" fmla="*/ 0 w 1716205"/>
              <a:gd name="connsiteY7" fmla="*/ 970876 h 1165056"/>
              <a:gd name="connsiteX8" fmla="*/ 0 w 1716205"/>
              <a:gd name="connsiteY8" fmla="*/ 194180 h 116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205" h="1165056">
                <a:moveTo>
                  <a:pt x="0" y="194180"/>
                </a:moveTo>
                <a:cubicBezTo>
                  <a:pt x="0" y="86937"/>
                  <a:pt x="86937" y="0"/>
                  <a:pt x="194180" y="0"/>
                </a:cubicBezTo>
                <a:lnTo>
                  <a:pt x="1522025" y="0"/>
                </a:lnTo>
                <a:cubicBezTo>
                  <a:pt x="1629268" y="0"/>
                  <a:pt x="1716205" y="86937"/>
                  <a:pt x="1716205" y="194180"/>
                </a:cubicBezTo>
                <a:lnTo>
                  <a:pt x="1716205" y="970876"/>
                </a:lnTo>
                <a:cubicBezTo>
                  <a:pt x="1716205" y="1078119"/>
                  <a:pt x="1629268" y="1165056"/>
                  <a:pt x="1522025" y="1165056"/>
                </a:cubicBezTo>
                <a:lnTo>
                  <a:pt x="194180" y="1165056"/>
                </a:lnTo>
                <a:cubicBezTo>
                  <a:pt x="86937" y="1165056"/>
                  <a:pt x="0" y="1078119"/>
                  <a:pt x="0" y="970876"/>
                </a:cubicBezTo>
                <a:lnTo>
                  <a:pt x="0" y="194180"/>
                </a:lnTo>
                <a:close/>
              </a:path>
            </a:pathLst>
          </a:custGeom>
          <a:gradFill rotWithShape="0">
            <a:gsLst>
              <a:gs pos="0">
                <a:srgbClr val="156713"/>
              </a:gs>
              <a:gs pos="100000">
                <a:srgbClr val="1EA61F"/>
              </a:gs>
            </a:gsLst>
          </a:gradFill>
          <a:ln>
            <a:solidFill>
              <a:srgbClr val="2B8A29"/>
            </a:solidFill>
          </a:ln>
          <a:scene3d>
            <a:camera prst="orthographicFront"/>
            <a:lightRig rig="threePt" dir="t">
              <a:rot lat="0" lon="0" rev="7500000"/>
            </a:lightRig>
          </a:scene3d>
          <a:sp3d prstMaterial="plastic"/>
        </p:spPr>
        <p:style>
          <a:lnRef idx="1">
            <a:schemeClr val="accent3"/>
          </a:lnRef>
          <a:fillRef idx="3">
            <a:schemeClr val="accent3"/>
          </a:fillRef>
          <a:effectRef idx="2">
            <a:schemeClr val="accent3"/>
          </a:effectRef>
          <a:fontRef idx="minor">
            <a:schemeClr val="lt1"/>
          </a:fontRef>
        </p:style>
        <p:txBody>
          <a:bodyPr spcFirstLastPara="0" vert="horz" wrap="square" lIns="107673" tIns="107673" rIns="107673" bIns="107673" numCol="1" spcCol="1270" anchor="ctr" anchorCtr="0">
            <a:noAutofit/>
          </a:bodyPr>
          <a:lstStyle/>
          <a:p>
            <a:pPr lvl="0" algn="ctr" defTabSz="889000">
              <a:lnSpc>
                <a:spcPct val="90000"/>
              </a:lnSpc>
              <a:spcBef>
                <a:spcPct val="0"/>
              </a:spcBef>
              <a:spcAft>
                <a:spcPct val="35000"/>
              </a:spcAft>
            </a:pPr>
            <a:r>
              <a:rPr lang="en-US" sz="2000" kern="1200" dirty="0" smtClean="0"/>
              <a:t>Leading cancer centers</a:t>
            </a:r>
            <a:endParaRPr lang="en-US" sz="2000" kern="1200" dirty="0"/>
          </a:p>
        </p:txBody>
      </p:sp>
      <p:sp>
        <p:nvSpPr>
          <p:cNvPr id="11" name="Freeform 10"/>
          <p:cNvSpPr/>
          <p:nvPr/>
        </p:nvSpPr>
        <p:spPr>
          <a:xfrm>
            <a:off x="326160" y="4242683"/>
            <a:ext cx="1782563" cy="1170466"/>
          </a:xfrm>
          <a:custGeom>
            <a:avLst/>
            <a:gdLst>
              <a:gd name="connsiteX0" fmla="*/ 0 w 1782563"/>
              <a:gd name="connsiteY0" fmla="*/ 195082 h 1170466"/>
              <a:gd name="connsiteX1" fmla="*/ 195082 w 1782563"/>
              <a:gd name="connsiteY1" fmla="*/ 0 h 1170466"/>
              <a:gd name="connsiteX2" fmla="*/ 1587481 w 1782563"/>
              <a:gd name="connsiteY2" fmla="*/ 0 h 1170466"/>
              <a:gd name="connsiteX3" fmla="*/ 1782563 w 1782563"/>
              <a:gd name="connsiteY3" fmla="*/ 195082 h 1170466"/>
              <a:gd name="connsiteX4" fmla="*/ 1782563 w 1782563"/>
              <a:gd name="connsiteY4" fmla="*/ 975384 h 1170466"/>
              <a:gd name="connsiteX5" fmla="*/ 1587481 w 1782563"/>
              <a:gd name="connsiteY5" fmla="*/ 1170466 h 1170466"/>
              <a:gd name="connsiteX6" fmla="*/ 195082 w 1782563"/>
              <a:gd name="connsiteY6" fmla="*/ 1170466 h 1170466"/>
              <a:gd name="connsiteX7" fmla="*/ 0 w 1782563"/>
              <a:gd name="connsiteY7" fmla="*/ 975384 h 1170466"/>
              <a:gd name="connsiteX8" fmla="*/ 0 w 1782563"/>
              <a:gd name="connsiteY8" fmla="*/ 195082 h 11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563" h="1170466">
                <a:moveTo>
                  <a:pt x="0" y="195082"/>
                </a:moveTo>
                <a:cubicBezTo>
                  <a:pt x="0" y="87341"/>
                  <a:pt x="87341" y="0"/>
                  <a:pt x="195082" y="0"/>
                </a:cubicBezTo>
                <a:lnTo>
                  <a:pt x="1587481" y="0"/>
                </a:lnTo>
                <a:cubicBezTo>
                  <a:pt x="1695222" y="0"/>
                  <a:pt x="1782563" y="87341"/>
                  <a:pt x="1782563" y="195082"/>
                </a:cubicBezTo>
                <a:lnTo>
                  <a:pt x="1782563" y="975384"/>
                </a:lnTo>
                <a:cubicBezTo>
                  <a:pt x="1782563" y="1083125"/>
                  <a:pt x="1695222" y="1170466"/>
                  <a:pt x="1587481" y="1170466"/>
                </a:cubicBezTo>
                <a:lnTo>
                  <a:pt x="195082" y="1170466"/>
                </a:lnTo>
                <a:cubicBezTo>
                  <a:pt x="87341" y="1170466"/>
                  <a:pt x="0" y="1083125"/>
                  <a:pt x="0" y="975384"/>
                </a:cubicBezTo>
                <a:lnTo>
                  <a:pt x="0" y="195082"/>
                </a:lnTo>
                <a:close/>
              </a:path>
            </a:pathLst>
          </a:custGeom>
          <a:ln>
            <a:noFill/>
          </a:ln>
          <a:scene3d>
            <a:camera prst="orthographicFront"/>
            <a:lightRig rig="threePt" dir="t">
              <a:rot lat="0" lon="0" rev="7500000"/>
            </a:lightRig>
          </a:scene3d>
          <a:sp3d prstMaterial="plastic"/>
        </p:spPr>
        <p:style>
          <a:lnRef idx="1">
            <a:schemeClr val="accent3"/>
          </a:lnRef>
          <a:fillRef idx="3">
            <a:schemeClr val="accent3"/>
          </a:fillRef>
          <a:effectRef idx="2">
            <a:schemeClr val="accent3"/>
          </a:effectRef>
          <a:fontRef idx="minor">
            <a:schemeClr val="lt1"/>
          </a:fontRef>
        </p:style>
        <p:txBody>
          <a:bodyPr spcFirstLastPara="0" vert="horz" wrap="square" lIns="107937" tIns="107937" rIns="107937" bIns="107937" numCol="1" spcCol="1270" anchor="ctr" anchorCtr="0">
            <a:noAutofit/>
          </a:bodyPr>
          <a:lstStyle/>
          <a:p>
            <a:pPr lvl="0" algn="ctr" defTabSz="889000">
              <a:lnSpc>
                <a:spcPct val="90000"/>
              </a:lnSpc>
              <a:spcBef>
                <a:spcPct val="0"/>
              </a:spcBef>
              <a:spcAft>
                <a:spcPct val="35000"/>
              </a:spcAft>
            </a:pPr>
            <a:r>
              <a:rPr lang="en-US" sz="2000" kern="1200" dirty="0" smtClean="0"/>
              <a:t>Leading research centers</a:t>
            </a:r>
            <a:endParaRPr lang="en-US" sz="2000" kern="1200" dirty="0"/>
          </a:p>
        </p:txBody>
      </p:sp>
      <p:sp>
        <p:nvSpPr>
          <p:cNvPr id="4" name="Title 3"/>
          <p:cNvSpPr>
            <a:spLocks noGrp="1"/>
          </p:cNvSpPr>
          <p:nvPr>
            <p:ph type="title"/>
          </p:nvPr>
        </p:nvSpPr>
        <p:spPr/>
        <p:txBody>
          <a:bodyPr wrap="none"/>
          <a:lstStyle/>
          <a:p>
            <a:r>
              <a:rPr lang="en-US" sz="2700" dirty="0" smtClean="0"/>
              <a:t>Partnering for New Paradigm of Precision Oncology</a:t>
            </a:r>
            <a:endParaRPr lang="en-US" sz="2700" dirty="0"/>
          </a:p>
        </p:txBody>
      </p:sp>
      <p:grpSp>
        <p:nvGrpSpPr>
          <p:cNvPr id="2" name="Group 1"/>
          <p:cNvGrpSpPr/>
          <p:nvPr/>
        </p:nvGrpSpPr>
        <p:grpSpPr>
          <a:xfrm>
            <a:off x="4868189" y="1337442"/>
            <a:ext cx="3888400" cy="4075707"/>
            <a:chOff x="4868189" y="1337442"/>
            <a:chExt cx="3888400" cy="4075707"/>
          </a:xfrm>
        </p:grpSpPr>
        <p:cxnSp>
          <p:nvCxnSpPr>
            <p:cNvPr id="27" name="Straight Connector 26"/>
            <p:cNvCxnSpPr/>
            <p:nvPr/>
          </p:nvCxnSpPr>
          <p:spPr bwMode="auto">
            <a:xfrm flipV="1">
              <a:off x="6525518" y="2141331"/>
              <a:ext cx="547171" cy="506624"/>
            </a:xfrm>
            <a:prstGeom prst="line">
              <a:avLst/>
            </a:prstGeom>
            <a:noFill/>
            <a:ln w="12700" cap="flat" cmpd="sng" algn="ctr">
              <a:solidFill>
                <a:schemeClr val="accent1"/>
              </a:solidFill>
              <a:prstDash val="solid"/>
              <a:round/>
              <a:headEnd type="none" w="med" len="med"/>
              <a:tailEnd type="none" w="med" len="med"/>
            </a:ln>
            <a:effectLst/>
          </p:spPr>
        </p:cxnSp>
        <p:cxnSp>
          <p:nvCxnSpPr>
            <p:cNvPr id="28" name="Straight Connector 27"/>
            <p:cNvCxnSpPr/>
            <p:nvPr/>
          </p:nvCxnSpPr>
          <p:spPr bwMode="auto">
            <a:xfrm>
              <a:off x="6599825" y="3546368"/>
              <a:ext cx="756582" cy="0"/>
            </a:xfrm>
            <a:prstGeom prst="line">
              <a:avLst/>
            </a:prstGeom>
            <a:noFill/>
            <a:ln w="12700" cap="flat" cmpd="sng" algn="ctr">
              <a:solidFill>
                <a:srgbClr val="0000C3"/>
              </a:solidFill>
              <a:prstDash val="solid"/>
              <a:round/>
              <a:headEnd type="none" w="med" len="med"/>
              <a:tailEnd type="none" w="med" len="med"/>
            </a:ln>
            <a:effectLst/>
          </p:spPr>
        </p:cxnSp>
        <p:cxnSp>
          <p:nvCxnSpPr>
            <p:cNvPr id="30" name="Straight Connector 29"/>
            <p:cNvCxnSpPr/>
            <p:nvPr/>
          </p:nvCxnSpPr>
          <p:spPr bwMode="auto">
            <a:xfrm>
              <a:off x="6525518" y="4329946"/>
              <a:ext cx="621478" cy="283710"/>
            </a:xfrm>
            <a:prstGeom prst="line">
              <a:avLst/>
            </a:prstGeom>
            <a:noFill/>
            <a:ln w="12700" cap="flat" cmpd="sng" algn="ctr">
              <a:solidFill>
                <a:schemeClr val="accent5"/>
              </a:solidFill>
              <a:prstDash val="solid"/>
              <a:round/>
              <a:headEnd type="none" w="med" len="med"/>
              <a:tailEnd type="none" w="med" len="med"/>
            </a:ln>
            <a:effectLst/>
          </p:spPr>
        </p:cxnSp>
        <p:sp>
          <p:nvSpPr>
            <p:cNvPr id="19" name="Freeform 18"/>
            <p:cNvSpPr/>
            <p:nvPr/>
          </p:nvSpPr>
          <p:spPr>
            <a:xfrm>
              <a:off x="4868189" y="2501213"/>
              <a:ext cx="1819163" cy="2012311"/>
            </a:xfrm>
            <a:custGeom>
              <a:avLst/>
              <a:gdLst>
                <a:gd name="connsiteX0" fmla="*/ 0 w 1819163"/>
                <a:gd name="connsiteY0" fmla="*/ 303200 h 2012311"/>
                <a:gd name="connsiteX1" fmla="*/ 303200 w 1819163"/>
                <a:gd name="connsiteY1" fmla="*/ 0 h 2012311"/>
                <a:gd name="connsiteX2" fmla="*/ 1515963 w 1819163"/>
                <a:gd name="connsiteY2" fmla="*/ 0 h 2012311"/>
                <a:gd name="connsiteX3" fmla="*/ 1819163 w 1819163"/>
                <a:gd name="connsiteY3" fmla="*/ 303200 h 2012311"/>
                <a:gd name="connsiteX4" fmla="*/ 1819163 w 1819163"/>
                <a:gd name="connsiteY4" fmla="*/ 1709111 h 2012311"/>
                <a:gd name="connsiteX5" fmla="*/ 1515963 w 1819163"/>
                <a:gd name="connsiteY5" fmla="*/ 2012311 h 2012311"/>
                <a:gd name="connsiteX6" fmla="*/ 303200 w 1819163"/>
                <a:gd name="connsiteY6" fmla="*/ 2012311 h 2012311"/>
                <a:gd name="connsiteX7" fmla="*/ 0 w 1819163"/>
                <a:gd name="connsiteY7" fmla="*/ 1709111 h 2012311"/>
                <a:gd name="connsiteX8" fmla="*/ 0 w 1819163"/>
                <a:gd name="connsiteY8" fmla="*/ 303200 h 201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163" h="2012311">
                  <a:moveTo>
                    <a:pt x="0" y="303200"/>
                  </a:moveTo>
                  <a:cubicBezTo>
                    <a:pt x="0" y="135747"/>
                    <a:pt x="135747" y="0"/>
                    <a:pt x="303200" y="0"/>
                  </a:cubicBezTo>
                  <a:lnTo>
                    <a:pt x="1515963" y="0"/>
                  </a:lnTo>
                  <a:cubicBezTo>
                    <a:pt x="1683416" y="0"/>
                    <a:pt x="1819163" y="135747"/>
                    <a:pt x="1819163" y="303200"/>
                  </a:cubicBezTo>
                  <a:lnTo>
                    <a:pt x="1819163" y="1709111"/>
                  </a:lnTo>
                  <a:cubicBezTo>
                    <a:pt x="1819163" y="1876564"/>
                    <a:pt x="1683416" y="2012311"/>
                    <a:pt x="1515963" y="2012311"/>
                  </a:cubicBezTo>
                  <a:lnTo>
                    <a:pt x="303200" y="2012311"/>
                  </a:lnTo>
                  <a:cubicBezTo>
                    <a:pt x="135747" y="2012311"/>
                    <a:pt x="0" y="1876564"/>
                    <a:pt x="0" y="1709111"/>
                  </a:cubicBezTo>
                  <a:lnTo>
                    <a:pt x="0" y="303200"/>
                  </a:lnTo>
                  <a:close/>
                </a:path>
              </a:pathLst>
            </a:custGeom>
            <a:scene3d>
              <a:camera prst="orthographicFront"/>
              <a:lightRig rig="threePt" dir="t">
                <a:rot lat="0" lon="0" rev="7500000"/>
              </a:lightRig>
            </a:scene3d>
            <a:sp3d prstMaterial="plastic"/>
          </p:spPr>
          <p:style>
            <a:lnRef idx="1">
              <a:schemeClr val="accent4"/>
            </a:lnRef>
            <a:fillRef idx="3">
              <a:schemeClr val="accent4"/>
            </a:fillRef>
            <a:effectRef idx="2">
              <a:schemeClr val="accent4"/>
            </a:effectRef>
            <a:fontRef idx="minor">
              <a:schemeClr val="lt1"/>
            </a:fontRef>
          </p:style>
          <p:txBody>
            <a:bodyPr spcFirstLastPara="0" vert="horz" wrap="square" lIns="134524" tIns="134524" rIns="134524" bIns="134524" numCol="1" spcCol="1270" anchor="ctr" anchorCtr="0">
              <a:noAutofit/>
            </a:bodyPr>
            <a:lstStyle/>
            <a:p>
              <a:pPr lvl="0" algn="ctr" defTabSz="800100">
                <a:lnSpc>
                  <a:spcPct val="90000"/>
                </a:lnSpc>
                <a:spcBef>
                  <a:spcPct val="0"/>
                </a:spcBef>
                <a:spcAft>
                  <a:spcPct val="35000"/>
                </a:spcAft>
              </a:pPr>
              <a:r>
                <a:rPr lang="en-US" sz="1800" kern="1200" dirty="0" smtClean="0"/>
                <a:t>Illumina Universal Test for clinical trial and regulatory approval</a:t>
              </a:r>
              <a:endParaRPr lang="en-US" sz="1800" kern="1200" dirty="0"/>
            </a:p>
          </p:txBody>
        </p:sp>
        <p:sp>
          <p:nvSpPr>
            <p:cNvPr id="21" name="Freeform 20"/>
            <p:cNvSpPr/>
            <p:nvPr/>
          </p:nvSpPr>
          <p:spPr>
            <a:xfrm>
              <a:off x="6907581" y="1337442"/>
              <a:ext cx="1472142" cy="947562"/>
            </a:xfrm>
            <a:custGeom>
              <a:avLst/>
              <a:gdLst>
                <a:gd name="connsiteX0" fmla="*/ 0 w 1472142"/>
                <a:gd name="connsiteY0" fmla="*/ 157930 h 947562"/>
                <a:gd name="connsiteX1" fmla="*/ 157930 w 1472142"/>
                <a:gd name="connsiteY1" fmla="*/ 0 h 947562"/>
                <a:gd name="connsiteX2" fmla="*/ 1314212 w 1472142"/>
                <a:gd name="connsiteY2" fmla="*/ 0 h 947562"/>
                <a:gd name="connsiteX3" fmla="*/ 1472142 w 1472142"/>
                <a:gd name="connsiteY3" fmla="*/ 157930 h 947562"/>
                <a:gd name="connsiteX4" fmla="*/ 1472142 w 1472142"/>
                <a:gd name="connsiteY4" fmla="*/ 789632 h 947562"/>
                <a:gd name="connsiteX5" fmla="*/ 1314212 w 1472142"/>
                <a:gd name="connsiteY5" fmla="*/ 947562 h 947562"/>
                <a:gd name="connsiteX6" fmla="*/ 157930 w 1472142"/>
                <a:gd name="connsiteY6" fmla="*/ 947562 h 947562"/>
                <a:gd name="connsiteX7" fmla="*/ 0 w 1472142"/>
                <a:gd name="connsiteY7" fmla="*/ 789632 h 947562"/>
                <a:gd name="connsiteX8" fmla="*/ 0 w 1472142"/>
                <a:gd name="connsiteY8" fmla="*/ 157930 h 94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2" h="947562">
                  <a:moveTo>
                    <a:pt x="0" y="157930"/>
                  </a:moveTo>
                  <a:cubicBezTo>
                    <a:pt x="0" y="70708"/>
                    <a:pt x="70708" y="0"/>
                    <a:pt x="157930" y="0"/>
                  </a:cubicBezTo>
                  <a:lnTo>
                    <a:pt x="1314212" y="0"/>
                  </a:lnTo>
                  <a:cubicBezTo>
                    <a:pt x="1401434" y="0"/>
                    <a:pt x="1472142" y="70708"/>
                    <a:pt x="1472142" y="157930"/>
                  </a:cubicBezTo>
                  <a:lnTo>
                    <a:pt x="1472142" y="789632"/>
                  </a:lnTo>
                  <a:cubicBezTo>
                    <a:pt x="1472142" y="876854"/>
                    <a:pt x="1401434" y="947562"/>
                    <a:pt x="1314212" y="947562"/>
                  </a:cubicBezTo>
                  <a:lnTo>
                    <a:pt x="157930" y="947562"/>
                  </a:lnTo>
                  <a:cubicBezTo>
                    <a:pt x="70708" y="947562"/>
                    <a:pt x="0" y="876854"/>
                    <a:pt x="0" y="789632"/>
                  </a:cubicBezTo>
                  <a:lnTo>
                    <a:pt x="0" y="157930"/>
                  </a:lnTo>
                  <a:close/>
                </a:path>
              </a:pathLst>
            </a:custGeom>
            <a:scene3d>
              <a:camera prst="orthographicFront"/>
              <a:lightRig rig="threePt" dir="t">
                <a:rot lat="0" lon="0" rev="7500000"/>
              </a:lightRig>
            </a:scene3d>
            <a:sp3d prstMaterial="plastic"/>
          </p:spPr>
          <p:style>
            <a:lnRef idx="1">
              <a:schemeClr val="accent1"/>
            </a:lnRef>
            <a:fillRef idx="3">
              <a:schemeClr val="accent1"/>
            </a:fillRef>
            <a:effectRef idx="2">
              <a:schemeClr val="accent1"/>
            </a:effectRef>
            <a:fontRef idx="minor">
              <a:schemeClr val="lt1"/>
            </a:fontRef>
          </p:style>
          <p:txBody>
            <a:bodyPr spcFirstLastPara="0" vert="horz" wrap="square" lIns="97056" tIns="97056" rIns="97056" bIns="97056" numCol="1" spcCol="1270" anchor="ctr" anchorCtr="0">
              <a:noAutofit/>
            </a:bodyPr>
            <a:lstStyle/>
            <a:p>
              <a:pPr lvl="0" algn="ctr" defTabSz="889000">
                <a:lnSpc>
                  <a:spcPct val="90000"/>
                </a:lnSpc>
                <a:spcBef>
                  <a:spcPct val="0"/>
                </a:spcBef>
                <a:spcAft>
                  <a:spcPct val="35000"/>
                </a:spcAft>
              </a:pPr>
              <a:r>
                <a:rPr lang="en-US" sz="2000" kern="1200" dirty="0" smtClean="0"/>
                <a:t>Pharma</a:t>
              </a:r>
              <a:endParaRPr lang="en-US" sz="2000" kern="1200" dirty="0"/>
            </a:p>
          </p:txBody>
        </p:sp>
        <p:sp>
          <p:nvSpPr>
            <p:cNvPr id="23" name="Freeform 22"/>
            <p:cNvSpPr/>
            <p:nvPr/>
          </p:nvSpPr>
          <p:spPr>
            <a:xfrm>
              <a:off x="7273228" y="3013542"/>
              <a:ext cx="1483361" cy="947562"/>
            </a:xfrm>
            <a:custGeom>
              <a:avLst/>
              <a:gdLst>
                <a:gd name="connsiteX0" fmla="*/ 0 w 1483361"/>
                <a:gd name="connsiteY0" fmla="*/ 157930 h 947562"/>
                <a:gd name="connsiteX1" fmla="*/ 157930 w 1483361"/>
                <a:gd name="connsiteY1" fmla="*/ 0 h 947562"/>
                <a:gd name="connsiteX2" fmla="*/ 1325431 w 1483361"/>
                <a:gd name="connsiteY2" fmla="*/ 0 h 947562"/>
                <a:gd name="connsiteX3" fmla="*/ 1483361 w 1483361"/>
                <a:gd name="connsiteY3" fmla="*/ 157930 h 947562"/>
                <a:gd name="connsiteX4" fmla="*/ 1483361 w 1483361"/>
                <a:gd name="connsiteY4" fmla="*/ 789632 h 947562"/>
                <a:gd name="connsiteX5" fmla="*/ 1325431 w 1483361"/>
                <a:gd name="connsiteY5" fmla="*/ 947562 h 947562"/>
                <a:gd name="connsiteX6" fmla="*/ 157930 w 1483361"/>
                <a:gd name="connsiteY6" fmla="*/ 947562 h 947562"/>
                <a:gd name="connsiteX7" fmla="*/ 0 w 1483361"/>
                <a:gd name="connsiteY7" fmla="*/ 789632 h 947562"/>
                <a:gd name="connsiteX8" fmla="*/ 0 w 1483361"/>
                <a:gd name="connsiteY8" fmla="*/ 157930 h 94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361" h="947562">
                  <a:moveTo>
                    <a:pt x="0" y="157930"/>
                  </a:moveTo>
                  <a:cubicBezTo>
                    <a:pt x="0" y="70708"/>
                    <a:pt x="70708" y="0"/>
                    <a:pt x="157930" y="0"/>
                  </a:cubicBezTo>
                  <a:lnTo>
                    <a:pt x="1325431" y="0"/>
                  </a:lnTo>
                  <a:cubicBezTo>
                    <a:pt x="1412653" y="0"/>
                    <a:pt x="1483361" y="70708"/>
                    <a:pt x="1483361" y="157930"/>
                  </a:cubicBezTo>
                  <a:lnTo>
                    <a:pt x="1483361" y="789632"/>
                  </a:lnTo>
                  <a:cubicBezTo>
                    <a:pt x="1483361" y="876854"/>
                    <a:pt x="1412653" y="947562"/>
                    <a:pt x="1325431" y="947562"/>
                  </a:cubicBezTo>
                  <a:lnTo>
                    <a:pt x="157930" y="947562"/>
                  </a:lnTo>
                  <a:cubicBezTo>
                    <a:pt x="70708" y="947562"/>
                    <a:pt x="0" y="876854"/>
                    <a:pt x="0" y="789632"/>
                  </a:cubicBezTo>
                  <a:lnTo>
                    <a:pt x="0" y="157930"/>
                  </a:lnTo>
                  <a:close/>
                </a:path>
              </a:pathLst>
            </a:custGeom>
            <a:gradFill rotWithShape="0">
              <a:gsLst>
                <a:gs pos="100000">
                  <a:srgbClr val="0000C3"/>
                </a:gs>
                <a:gs pos="0">
                  <a:srgbClr val="000080"/>
                </a:gs>
              </a:gsLst>
            </a:gradFill>
            <a:ln>
              <a:noFill/>
            </a:ln>
            <a:scene3d>
              <a:camera prst="orthographicFront"/>
              <a:lightRig rig="threePt" dir="t">
                <a:rot lat="0" lon="0" rev="7500000"/>
              </a:lightRig>
            </a:scene3d>
            <a:sp3d prstMaterial="plastic"/>
          </p:spPr>
          <p:style>
            <a:lnRef idx="1">
              <a:schemeClr val="accent1"/>
            </a:lnRef>
            <a:fillRef idx="3">
              <a:schemeClr val="accent1"/>
            </a:fillRef>
            <a:effectRef idx="2">
              <a:schemeClr val="accent1"/>
            </a:effectRef>
            <a:fontRef idx="minor">
              <a:schemeClr val="lt1"/>
            </a:fontRef>
          </p:style>
          <p:txBody>
            <a:bodyPr spcFirstLastPara="0" vert="horz" wrap="square" lIns="97056" tIns="97056" rIns="97056" bIns="97056" numCol="1" spcCol="1270" anchor="ctr" anchorCtr="0">
              <a:noAutofit/>
            </a:bodyPr>
            <a:lstStyle/>
            <a:p>
              <a:pPr lvl="0" algn="ctr" defTabSz="889000">
                <a:lnSpc>
                  <a:spcPct val="90000"/>
                </a:lnSpc>
                <a:spcBef>
                  <a:spcPct val="0"/>
                </a:spcBef>
                <a:spcAft>
                  <a:spcPct val="35000"/>
                </a:spcAft>
              </a:pPr>
              <a:r>
                <a:rPr lang="en-US" sz="2000" kern="1200" dirty="0" smtClean="0"/>
                <a:t>Biotech</a:t>
              </a:r>
              <a:endParaRPr lang="en-US" sz="2000" kern="1200" dirty="0"/>
            </a:p>
          </p:txBody>
        </p:sp>
        <p:sp>
          <p:nvSpPr>
            <p:cNvPr id="25" name="Freeform 24"/>
            <p:cNvSpPr/>
            <p:nvPr/>
          </p:nvSpPr>
          <p:spPr>
            <a:xfrm>
              <a:off x="6987158" y="4465587"/>
              <a:ext cx="1537021" cy="947562"/>
            </a:xfrm>
            <a:custGeom>
              <a:avLst/>
              <a:gdLst>
                <a:gd name="connsiteX0" fmla="*/ 0 w 1537021"/>
                <a:gd name="connsiteY0" fmla="*/ 157930 h 947562"/>
                <a:gd name="connsiteX1" fmla="*/ 157930 w 1537021"/>
                <a:gd name="connsiteY1" fmla="*/ 0 h 947562"/>
                <a:gd name="connsiteX2" fmla="*/ 1379091 w 1537021"/>
                <a:gd name="connsiteY2" fmla="*/ 0 h 947562"/>
                <a:gd name="connsiteX3" fmla="*/ 1537021 w 1537021"/>
                <a:gd name="connsiteY3" fmla="*/ 157930 h 947562"/>
                <a:gd name="connsiteX4" fmla="*/ 1537021 w 1537021"/>
                <a:gd name="connsiteY4" fmla="*/ 789632 h 947562"/>
                <a:gd name="connsiteX5" fmla="*/ 1379091 w 1537021"/>
                <a:gd name="connsiteY5" fmla="*/ 947562 h 947562"/>
                <a:gd name="connsiteX6" fmla="*/ 157930 w 1537021"/>
                <a:gd name="connsiteY6" fmla="*/ 947562 h 947562"/>
                <a:gd name="connsiteX7" fmla="*/ 0 w 1537021"/>
                <a:gd name="connsiteY7" fmla="*/ 789632 h 947562"/>
                <a:gd name="connsiteX8" fmla="*/ 0 w 1537021"/>
                <a:gd name="connsiteY8" fmla="*/ 157930 h 94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1" h="947562">
                  <a:moveTo>
                    <a:pt x="0" y="157930"/>
                  </a:moveTo>
                  <a:cubicBezTo>
                    <a:pt x="0" y="70708"/>
                    <a:pt x="70708" y="0"/>
                    <a:pt x="157930" y="0"/>
                  </a:cubicBezTo>
                  <a:lnTo>
                    <a:pt x="1379091" y="0"/>
                  </a:lnTo>
                  <a:cubicBezTo>
                    <a:pt x="1466313" y="0"/>
                    <a:pt x="1537021" y="70708"/>
                    <a:pt x="1537021" y="157930"/>
                  </a:cubicBezTo>
                  <a:lnTo>
                    <a:pt x="1537021" y="789632"/>
                  </a:lnTo>
                  <a:cubicBezTo>
                    <a:pt x="1537021" y="876854"/>
                    <a:pt x="1466313" y="947562"/>
                    <a:pt x="1379091" y="947562"/>
                  </a:cubicBezTo>
                  <a:lnTo>
                    <a:pt x="157930" y="947562"/>
                  </a:lnTo>
                  <a:cubicBezTo>
                    <a:pt x="70708" y="947562"/>
                    <a:pt x="0" y="876854"/>
                    <a:pt x="0" y="789632"/>
                  </a:cubicBezTo>
                  <a:lnTo>
                    <a:pt x="0" y="157930"/>
                  </a:lnTo>
                  <a:close/>
                </a:path>
              </a:pathLst>
            </a:custGeom>
            <a:scene3d>
              <a:camera prst="orthographicFront"/>
              <a:lightRig rig="threePt" dir="t">
                <a:rot lat="0" lon="0" rev="7500000"/>
              </a:lightRig>
            </a:scene3d>
            <a:sp3d prstMaterial="plastic"/>
          </p:spPr>
          <p:style>
            <a:lnRef idx="1">
              <a:schemeClr val="accent5"/>
            </a:lnRef>
            <a:fillRef idx="3">
              <a:schemeClr val="accent5"/>
            </a:fillRef>
            <a:effectRef idx="2">
              <a:schemeClr val="accent5"/>
            </a:effectRef>
            <a:fontRef idx="minor">
              <a:schemeClr val="lt1"/>
            </a:fontRef>
          </p:style>
          <p:txBody>
            <a:bodyPr spcFirstLastPara="0" vert="horz" wrap="square" lIns="97056" tIns="97056" rIns="97056" bIns="97056" numCol="1" spcCol="1270" anchor="ctr" anchorCtr="0">
              <a:noAutofit/>
            </a:bodyPr>
            <a:lstStyle/>
            <a:p>
              <a:pPr lvl="0" algn="ctr" defTabSz="889000">
                <a:lnSpc>
                  <a:spcPct val="90000"/>
                </a:lnSpc>
                <a:spcBef>
                  <a:spcPct val="0"/>
                </a:spcBef>
                <a:spcAft>
                  <a:spcPct val="35000"/>
                </a:spcAft>
              </a:pPr>
              <a:r>
                <a:rPr lang="en-US" sz="2000" kern="1200" dirty="0" smtClean="0"/>
                <a:t>CROs</a:t>
              </a:r>
              <a:endParaRPr lang="en-US" sz="2000" kern="1200" dirty="0"/>
            </a:p>
          </p:txBody>
        </p:sp>
      </p:grpSp>
      <p:cxnSp>
        <p:nvCxnSpPr>
          <p:cNvPr id="10" name="Straight Connector 9"/>
          <p:cNvCxnSpPr/>
          <p:nvPr/>
        </p:nvCxnSpPr>
        <p:spPr bwMode="auto">
          <a:xfrm>
            <a:off x="4312920" y="3567901"/>
            <a:ext cx="502920" cy="0"/>
          </a:xfrm>
          <a:prstGeom prst="line">
            <a:avLst/>
          </a:prstGeom>
          <a:noFill/>
          <a:ln w="57150" cap="flat" cmpd="sng" algn="ctr">
            <a:solidFill>
              <a:schemeClr val="tx1"/>
            </a:solidFill>
            <a:prstDash val="sysDot"/>
            <a:round/>
            <a:headEnd type="none" w="med" len="med"/>
            <a:tailEnd type="none" w="med" len="med"/>
          </a:ln>
          <a:effectLst/>
        </p:spPr>
      </p:cxnSp>
      <p:pic>
        <p:nvPicPr>
          <p:cNvPr id="22" name="Picture 6" descr="http://www.awaremanager.com/wp-content/uploads/2014/07/dfci.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0108" y="1229304"/>
            <a:ext cx="4114800" cy="74276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www.cancergoldstandard.org/sites/default/files/organisation/Fred%20Hutchins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3140" y="2285004"/>
            <a:ext cx="4114800" cy="11634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ttp://www.mdanderson.org/newsroom/news-releases/2010/images/mdacc-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6956" y="3684915"/>
            <a:ext cx="2381250" cy="114300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0" descr="http://raindancetech.com/rdt/wp-content/uploads/2012/07/MSKC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99000" y="5107417"/>
            <a:ext cx="4114800" cy="120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99165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19047" y="1344418"/>
            <a:ext cx="3945018" cy="4068731"/>
            <a:chOff x="319047" y="1344418"/>
            <a:chExt cx="3945018" cy="4068731"/>
          </a:xfrm>
        </p:grpSpPr>
        <p:cxnSp>
          <p:nvCxnSpPr>
            <p:cNvPr id="15" name="Straight Connector 14"/>
            <p:cNvCxnSpPr/>
            <p:nvPr/>
          </p:nvCxnSpPr>
          <p:spPr bwMode="auto">
            <a:xfrm>
              <a:off x="1961014" y="2416440"/>
              <a:ext cx="656245" cy="285650"/>
            </a:xfrm>
            <a:prstGeom prst="line">
              <a:avLst/>
            </a:prstGeom>
            <a:noFill/>
            <a:ln w="12700" cap="flat" cmpd="sng" algn="ctr">
              <a:solidFill>
                <a:srgbClr val="008000"/>
              </a:solidFill>
              <a:prstDash val="solid"/>
              <a:round/>
              <a:headEnd type="none" w="med" len="med"/>
              <a:tailEnd type="none" w="med" len="med"/>
            </a:ln>
            <a:effectLst/>
          </p:spPr>
        </p:cxnSp>
        <p:cxnSp>
          <p:nvCxnSpPr>
            <p:cNvPr id="14" name="Straight Connector 13"/>
            <p:cNvCxnSpPr/>
            <p:nvPr/>
          </p:nvCxnSpPr>
          <p:spPr bwMode="auto">
            <a:xfrm flipV="1">
              <a:off x="1961014" y="4018393"/>
              <a:ext cx="644664" cy="324251"/>
            </a:xfrm>
            <a:prstGeom prst="line">
              <a:avLst/>
            </a:prstGeom>
            <a:noFill/>
            <a:ln w="12700" cap="flat" cmpd="sng" algn="ctr">
              <a:solidFill>
                <a:schemeClr val="accent3"/>
              </a:solidFill>
              <a:prstDash val="solid"/>
              <a:round/>
              <a:headEnd type="none" w="med" len="med"/>
              <a:tailEnd type="none" w="med" len="med"/>
            </a:ln>
            <a:effectLst/>
          </p:spPr>
        </p:cxnSp>
        <p:sp>
          <p:nvSpPr>
            <p:cNvPr id="6" name="Freeform 5"/>
            <p:cNvSpPr/>
            <p:nvPr/>
          </p:nvSpPr>
          <p:spPr>
            <a:xfrm>
              <a:off x="2444902" y="2497509"/>
              <a:ext cx="1819163" cy="2007219"/>
            </a:xfrm>
            <a:custGeom>
              <a:avLst/>
              <a:gdLst>
                <a:gd name="connsiteX0" fmla="*/ 0 w 1819163"/>
                <a:gd name="connsiteY0" fmla="*/ 303200 h 2007219"/>
                <a:gd name="connsiteX1" fmla="*/ 303200 w 1819163"/>
                <a:gd name="connsiteY1" fmla="*/ 0 h 2007219"/>
                <a:gd name="connsiteX2" fmla="*/ 1515963 w 1819163"/>
                <a:gd name="connsiteY2" fmla="*/ 0 h 2007219"/>
                <a:gd name="connsiteX3" fmla="*/ 1819163 w 1819163"/>
                <a:gd name="connsiteY3" fmla="*/ 303200 h 2007219"/>
                <a:gd name="connsiteX4" fmla="*/ 1819163 w 1819163"/>
                <a:gd name="connsiteY4" fmla="*/ 1704019 h 2007219"/>
                <a:gd name="connsiteX5" fmla="*/ 1515963 w 1819163"/>
                <a:gd name="connsiteY5" fmla="*/ 2007219 h 2007219"/>
                <a:gd name="connsiteX6" fmla="*/ 303200 w 1819163"/>
                <a:gd name="connsiteY6" fmla="*/ 2007219 h 2007219"/>
                <a:gd name="connsiteX7" fmla="*/ 0 w 1819163"/>
                <a:gd name="connsiteY7" fmla="*/ 1704019 h 2007219"/>
                <a:gd name="connsiteX8" fmla="*/ 0 w 1819163"/>
                <a:gd name="connsiteY8" fmla="*/ 303200 h 20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163" h="2007219">
                  <a:moveTo>
                    <a:pt x="0" y="303200"/>
                  </a:moveTo>
                  <a:cubicBezTo>
                    <a:pt x="0" y="135747"/>
                    <a:pt x="135747" y="0"/>
                    <a:pt x="303200" y="0"/>
                  </a:cubicBezTo>
                  <a:lnTo>
                    <a:pt x="1515963" y="0"/>
                  </a:lnTo>
                  <a:cubicBezTo>
                    <a:pt x="1683416" y="0"/>
                    <a:pt x="1819163" y="135747"/>
                    <a:pt x="1819163" y="303200"/>
                  </a:cubicBezTo>
                  <a:lnTo>
                    <a:pt x="1819163" y="1704019"/>
                  </a:lnTo>
                  <a:cubicBezTo>
                    <a:pt x="1819163" y="1871472"/>
                    <a:pt x="1683416" y="2007219"/>
                    <a:pt x="1515963" y="2007219"/>
                  </a:cubicBezTo>
                  <a:lnTo>
                    <a:pt x="303200" y="2007219"/>
                  </a:lnTo>
                  <a:cubicBezTo>
                    <a:pt x="135747" y="2007219"/>
                    <a:pt x="0" y="1871472"/>
                    <a:pt x="0" y="1704019"/>
                  </a:cubicBezTo>
                  <a:lnTo>
                    <a:pt x="0" y="303200"/>
                  </a:lnTo>
                  <a:close/>
                </a:path>
              </a:pathLst>
            </a:custGeom>
            <a:scene3d>
              <a:camera prst="orthographicFront"/>
              <a:lightRig rig="threePt" dir="t">
                <a:rot lat="0" lon="0" rev="7500000"/>
              </a:lightRig>
            </a:scene3d>
            <a:sp3d prstMaterial="plastic"/>
          </p:spPr>
          <p:style>
            <a:lnRef idx="1">
              <a:schemeClr val="accent2"/>
            </a:lnRef>
            <a:fillRef idx="3">
              <a:schemeClr val="accent2"/>
            </a:fillRef>
            <a:effectRef idx="2">
              <a:schemeClr val="accent2"/>
            </a:effectRef>
            <a:fontRef idx="minor">
              <a:schemeClr val="lt1"/>
            </a:fontRef>
          </p:style>
          <p:txBody>
            <a:bodyPr spcFirstLastPara="0" vert="horz" wrap="square" lIns="134524" tIns="134524" rIns="134524" bIns="134524" numCol="1" spcCol="1270" anchor="ctr" anchorCtr="0">
              <a:noAutofit/>
            </a:bodyPr>
            <a:lstStyle/>
            <a:p>
              <a:pPr lvl="0" algn="ctr" defTabSz="800100">
                <a:lnSpc>
                  <a:spcPct val="90000"/>
                </a:lnSpc>
                <a:spcBef>
                  <a:spcPct val="0"/>
                </a:spcBef>
                <a:spcAft>
                  <a:spcPct val="35000"/>
                </a:spcAft>
              </a:pPr>
              <a:r>
                <a:rPr lang="en-US" sz="1800" kern="1200" dirty="0" smtClean="0"/>
                <a:t>Actionable Genome  Consortium  </a:t>
              </a:r>
              <a:endParaRPr lang="en-US" sz="1800" kern="1200" dirty="0"/>
            </a:p>
          </p:txBody>
        </p:sp>
        <p:sp>
          <p:nvSpPr>
            <p:cNvPr id="8" name="Freeform 7"/>
            <p:cNvSpPr/>
            <p:nvPr/>
          </p:nvSpPr>
          <p:spPr>
            <a:xfrm>
              <a:off x="319047" y="1344418"/>
              <a:ext cx="1716205" cy="1165056"/>
            </a:xfrm>
            <a:custGeom>
              <a:avLst/>
              <a:gdLst>
                <a:gd name="connsiteX0" fmla="*/ 0 w 1716205"/>
                <a:gd name="connsiteY0" fmla="*/ 194180 h 1165056"/>
                <a:gd name="connsiteX1" fmla="*/ 194180 w 1716205"/>
                <a:gd name="connsiteY1" fmla="*/ 0 h 1165056"/>
                <a:gd name="connsiteX2" fmla="*/ 1522025 w 1716205"/>
                <a:gd name="connsiteY2" fmla="*/ 0 h 1165056"/>
                <a:gd name="connsiteX3" fmla="*/ 1716205 w 1716205"/>
                <a:gd name="connsiteY3" fmla="*/ 194180 h 1165056"/>
                <a:gd name="connsiteX4" fmla="*/ 1716205 w 1716205"/>
                <a:gd name="connsiteY4" fmla="*/ 970876 h 1165056"/>
                <a:gd name="connsiteX5" fmla="*/ 1522025 w 1716205"/>
                <a:gd name="connsiteY5" fmla="*/ 1165056 h 1165056"/>
                <a:gd name="connsiteX6" fmla="*/ 194180 w 1716205"/>
                <a:gd name="connsiteY6" fmla="*/ 1165056 h 1165056"/>
                <a:gd name="connsiteX7" fmla="*/ 0 w 1716205"/>
                <a:gd name="connsiteY7" fmla="*/ 970876 h 1165056"/>
                <a:gd name="connsiteX8" fmla="*/ 0 w 1716205"/>
                <a:gd name="connsiteY8" fmla="*/ 194180 h 1165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6205" h="1165056">
                  <a:moveTo>
                    <a:pt x="0" y="194180"/>
                  </a:moveTo>
                  <a:cubicBezTo>
                    <a:pt x="0" y="86937"/>
                    <a:pt x="86937" y="0"/>
                    <a:pt x="194180" y="0"/>
                  </a:cubicBezTo>
                  <a:lnTo>
                    <a:pt x="1522025" y="0"/>
                  </a:lnTo>
                  <a:cubicBezTo>
                    <a:pt x="1629268" y="0"/>
                    <a:pt x="1716205" y="86937"/>
                    <a:pt x="1716205" y="194180"/>
                  </a:cubicBezTo>
                  <a:lnTo>
                    <a:pt x="1716205" y="970876"/>
                  </a:lnTo>
                  <a:cubicBezTo>
                    <a:pt x="1716205" y="1078119"/>
                    <a:pt x="1629268" y="1165056"/>
                    <a:pt x="1522025" y="1165056"/>
                  </a:cubicBezTo>
                  <a:lnTo>
                    <a:pt x="194180" y="1165056"/>
                  </a:lnTo>
                  <a:cubicBezTo>
                    <a:pt x="86937" y="1165056"/>
                    <a:pt x="0" y="1078119"/>
                    <a:pt x="0" y="970876"/>
                  </a:cubicBezTo>
                  <a:lnTo>
                    <a:pt x="0" y="194180"/>
                  </a:lnTo>
                  <a:close/>
                </a:path>
              </a:pathLst>
            </a:custGeom>
            <a:gradFill rotWithShape="0">
              <a:gsLst>
                <a:gs pos="0">
                  <a:srgbClr val="156713"/>
                </a:gs>
                <a:gs pos="100000">
                  <a:srgbClr val="1EA61F"/>
                </a:gs>
              </a:gsLst>
            </a:gradFill>
            <a:ln>
              <a:solidFill>
                <a:srgbClr val="2B8A29"/>
              </a:solidFill>
            </a:ln>
            <a:scene3d>
              <a:camera prst="orthographicFront"/>
              <a:lightRig rig="threePt" dir="t">
                <a:rot lat="0" lon="0" rev="7500000"/>
              </a:lightRig>
            </a:scene3d>
            <a:sp3d prstMaterial="plastic"/>
          </p:spPr>
          <p:style>
            <a:lnRef idx="1">
              <a:schemeClr val="accent3"/>
            </a:lnRef>
            <a:fillRef idx="3">
              <a:schemeClr val="accent3"/>
            </a:fillRef>
            <a:effectRef idx="2">
              <a:schemeClr val="accent3"/>
            </a:effectRef>
            <a:fontRef idx="minor">
              <a:schemeClr val="lt1"/>
            </a:fontRef>
          </p:style>
          <p:txBody>
            <a:bodyPr spcFirstLastPara="0" vert="horz" wrap="square" lIns="107673" tIns="107673" rIns="107673" bIns="107673" numCol="1" spcCol="1270" anchor="ctr" anchorCtr="0">
              <a:noAutofit/>
            </a:bodyPr>
            <a:lstStyle/>
            <a:p>
              <a:pPr lvl="0" algn="ctr" defTabSz="889000">
                <a:lnSpc>
                  <a:spcPct val="90000"/>
                </a:lnSpc>
                <a:spcBef>
                  <a:spcPct val="0"/>
                </a:spcBef>
                <a:spcAft>
                  <a:spcPct val="35000"/>
                </a:spcAft>
              </a:pPr>
              <a:r>
                <a:rPr lang="en-US" sz="2000" kern="1200" dirty="0" smtClean="0"/>
                <a:t>Leading cancer centers</a:t>
              </a:r>
              <a:endParaRPr lang="en-US" sz="2000" kern="1200" dirty="0"/>
            </a:p>
          </p:txBody>
        </p:sp>
        <p:sp>
          <p:nvSpPr>
            <p:cNvPr id="11" name="Freeform 10"/>
            <p:cNvSpPr/>
            <p:nvPr/>
          </p:nvSpPr>
          <p:spPr>
            <a:xfrm>
              <a:off x="326160" y="4242683"/>
              <a:ext cx="1782563" cy="1170466"/>
            </a:xfrm>
            <a:custGeom>
              <a:avLst/>
              <a:gdLst>
                <a:gd name="connsiteX0" fmla="*/ 0 w 1782563"/>
                <a:gd name="connsiteY0" fmla="*/ 195082 h 1170466"/>
                <a:gd name="connsiteX1" fmla="*/ 195082 w 1782563"/>
                <a:gd name="connsiteY1" fmla="*/ 0 h 1170466"/>
                <a:gd name="connsiteX2" fmla="*/ 1587481 w 1782563"/>
                <a:gd name="connsiteY2" fmla="*/ 0 h 1170466"/>
                <a:gd name="connsiteX3" fmla="*/ 1782563 w 1782563"/>
                <a:gd name="connsiteY3" fmla="*/ 195082 h 1170466"/>
                <a:gd name="connsiteX4" fmla="*/ 1782563 w 1782563"/>
                <a:gd name="connsiteY4" fmla="*/ 975384 h 1170466"/>
                <a:gd name="connsiteX5" fmla="*/ 1587481 w 1782563"/>
                <a:gd name="connsiteY5" fmla="*/ 1170466 h 1170466"/>
                <a:gd name="connsiteX6" fmla="*/ 195082 w 1782563"/>
                <a:gd name="connsiteY6" fmla="*/ 1170466 h 1170466"/>
                <a:gd name="connsiteX7" fmla="*/ 0 w 1782563"/>
                <a:gd name="connsiteY7" fmla="*/ 975384 h 1170466"/>
                <a:gd name="connsiteX8" fmla="*/ 0 w 1782563"/>
                <a:gd name="connsiteY8" fmla="*/ 195082 h 117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2563" h="1170466">
                  <a:moveTo>
                    <a:pt x="0" y="195082"/>
                  </a:moveTo>
                  <a:cubicBezTo>
                    <a:pt x="0" y="87341"/>
                    <a:pt x="87341" y="0"/>
                    <a:pt x="195082" y="0"/>
                  </a:cubicBezTo>
                  <a:lnTo>
                    <a:pt x="1587481" y="0"/>
                  </a:lnTo>
                  <a:cubicBezTo>
                    <a:pt x="1695222" y="0"/>
                    <a:pt x="1782563" y="87341"/>
                    <a:pt x="1782563" y="195082"/>
                  </a:cubicBezTo>
                  <a:lnTo>
                    <a:pt x="1782563" y="975384"/>
                  </a:lnTo>
                  <a:cubicBezTo>
                    <a:pt x="1782563" y="1083125"/>
                    <a:pt x="1695222" y="1170466"/>
                    <a:pt x="1587481" y="1170466"/>
                  </a:cubicBezTo>
                  <a:lnTo>
                    <a:pt x="195082" y="1170466"/>
                  </a:lnTo>
                  <a:cubicBezTo>
                    <a:pt x="87341" y="1170466"/>
                    <a:pt x="0" y="1083125"/>
                    <a:pt x="0" y="975384"/>
                  </a:cubicBezTo>
                  <a:lnTo>
                    <a:pt x="0" y="195082"/>
                  </a:lnTo>
                  <a:close/>
                </a:path>
              </a:pathLst>
            </a:custGeom>
            <a:ln>
              <a:noFill/>
            </a:ln>
            <a:scene3d>
              <a:camera prst="orthographicFront"/>
              <a:lightRig rig="threePt" dir="t">
                <a:rot lat="0" lon="0" rev="7500000"/>
              </a:lightRig>
            </a:scene3d>
            <a:sp3d prstMaterial="plastic"/>
          </p:spPr>
          <p:style>
            <a:lnRef idx="1">
              <a:schemeClr val="accent3"/>
            </a:lnRef>
            <a:fillRef idx="3">
              <a:schemeClr val="accent3"/>
            </a:fillRef>
            <a:effectRef idx="2">
              <a:schemeClr val="accent3"/>
            </a:effectRef>
            <a:fontRef idx="minor">
              <a:schemeClr val="lt1"/>
            </a:fontRef>
          </p:style>
          <p:txBody>
            <a:bodyPr spcFirstLastPara="0" vert="horz" wrap="square" lIns="107937" tIns="107937" rIns="107937" bIns="107937" numCol="1" spcCol="1270" anchor="ctr" anchorCtr="0">
              <a:noAutofit/>
            </a:bodyPr>
            <a:lstStyle/>
            <a:p>
              <a:pPr lvl="0" algn="ctr" defTabSz="889000">
                <a:lnSpc>
                  <a:spcPct val="90000"/>
                </a:lnSpc>
                <a:spcBef>
                  <a:spcPct val="0"/>
                </a:spcBef>
                <a:spcAft>
                  <a:spcPct val="35000"/>
                </a:spcAft>
              </a:pPr>
              <a:r>
                <a:rPr lang="en-US" sz="2000" kern="1200" dirty="0" smtClean="0"/>
                <a:t>Leading research centers</a:t>
              </a:r>
              <a:endParaRPr lang="en-US" sz="2000" kern="1200" dirty="0"/>
            </a:p>
          </p:txBody>
        </p:sp>
      </p:grpSp>
      <p:sp>
        <p:nvSpPr>
          <p:cNvPr id="4" name="Title 3"/>
          <p:cNvSpPr>
            <a:spLocks noGrp="1"/>
          </p:cNvSpPr>
          <p:nvPr>
            <p:ph type="title"/>
          </p:nvPr>
        </p:nvSpPr>
        <p:spPr/>
        <p:txBody>
          <a:bodyPr wrap="none"/>
          <a:lstStyle/>
          <a:p>
            <a:r>
              <a:rPr lang="en-US" sz="2700" dirty="0" smtClean="0"/>
              <a:t>Partnering for New Paradigm of Precision Oncology</a:t>
            </a:r>
            <a:endParaRPr lang="en-US" sz="2700" dirty="0"/>
          </a:p>
        </p:txBody>
      </p:sp>
      <p:grpSp>
        <p:nvGrpSpPr>
          <p:cNvPr id="2" name="Group 1"/>
          <p:cNvGrpSpPr/>
          <p:nvPr/>
        </p:nvGrpSpPr>
        <p:grpSpPr>
          <a:xfrm>
            <a:off x="4868189" y="1337442"/>
            <a:ext cx="3888400" cy="4075707"/>
            <a:chOff x="4868189" y="1337442"/>
            <a:chExt cx="3888400" cy="4075707"/>
          </a:xfrm>
        </p:grpSpPr>
        <p:cxnSp>
          <p:nvCxnSpPr>
            <p:cNvPr id="27" name="Straight Connector 26"/>
            <p:cNvCxnSpPr/>
            <p:nvPr/>
          </p:nvCxnSpPr>
          <p:spPr bwMode="auto">
            <a:xfrm flipV="1">
              <a:off x="6525518" y="2141331"/>
              <a:ext cx="547171" cy="506624"/>
            </a:xfrm>
            <a:prstGeom prst="line">
              <a:avLst/>
            </a:prstGeom>
            <a:noFill/>
            <a:ln w="12700" cap="flat" cmpd="sng" algn="ctr">
              <a:solidFill>
                <a:schemeClr val="accent1"/>
              </a:solidFill>
              <a:prstDash val="solid"/>
              <a:round/>
              <a:headEnd type="none" w="med" len="med"/>
              <a:tailEnd type="none" w="med" len="med"/>
            </a:ln>
            <a:effectLst/>
          </p:spPr>
        </p:cxnSp>
        <p:cxnSp>
          <p:nvCxnSpPr>
            <p:cNvPr id="28" name="Straight Connector 27"/>
            <p:cNvCxnSpPr/>
            <p:nvPr/>
          </p:nvCxnSpPr>
          <p:spPr bwMode="auto">
            <a:xfrm>
              <a:off x="6599825" y="3546368"/>
              <a:ext cx="756582" cy="0"/>
            </a:xfrm>
            <a:prstGeom prst="line">
              <a:avLst/>
            </a:prstGeom>
            <a:noFill/>
            <a:ln w="12700" cap="flat" cmpd="sng" algn="ctr">
              <a:solidFill>
                <a:srgbClr val="0000C3"/>
              </a:solidFill>
              <a:prstDash val="solid"/>
              <a:round/>
              <a:headEnd type="none" w="med" len="med"/>
              <a:tailEnd type="none" w="med" len="med"/>
            </a:ln>
            <a:effectLst/>
          </p:spPr>
        </p:cxnSp>
        <p:cxnSp>
          <p:nvCxnSpPr>
            <p:cNvPr id="30" name="Straight Connector 29"/>
            <p:cNvCxnSpPr/>
            <p:nvPr/>
          </p:nvCxnSpPr>
          <p:spPr bwMode="auto">
            <a:xfrm>
              <a:off x="6525518" y="4329946"/>
              <a:ext cx="621478" cy="283710"/>
            </a:xfrm>
            <a:prstGeom prst="line">
              <a:avLst/>
            </a:prstGeom>
            <a:noFill/>
            <a:ln w="12700" cap="flat" cmpd="sng" algn="ctr">
              <a:solidFill>
                <a:schemeClr val="accent5"/>
              </a:solidFill>
              <a:prstDash val="solid"/>
              <a:round/>
              <a:headEnd type="none" w="med" len="med"/>
              <a:tailEnd type="none" w="med" len="med"/>
            </a:ln>
            <a:effectLst/>
          </p:spPr>
        </p:cxnSp>
        <p:sp>
          <p:nvSpPr>
            <p:cNvPr id="19" name="Freeform 18"/>
            <p:cNvSpPr/>
            <p:nvPr/>
          </p:nvSpPr>
          <p:spPr>
            <a:xfrm>
              <a:off x="4868189" y="2501213"/>
              <a:ext cx="1819163" cy="2012311"/>
            </a:xfrm>
            <a:custGeom>
              <a:avLst/>
              <a:gdLst>
                <a:gd name="connsiteX0" fmla="*/ 0 w 1819163"/>
                <a:gd name="connsiteY0" fmla="*/ 303200 h 2012311"/>
                <a:gd name="connsiteX1" fmla="*/ 303200 w 1819163"/>
                <a:gd name="connsiteY1" fmla="*/ 0 h 2012311"/>
                <a:gd name="connsiteX2" fmla="*/ 1515963 w 1819163"/>
                <a:gd name="connsiteY2" fmla="*/ 0 h 2012311"/>
                <a:gd name="connsiteX3" fmla="*/ 1819163 w 1819163"/>
                <a:gd name="connsiteY3" fmla="*/ 303200 h 2012311"/>
                <a:gd name="connsiteX4" fmla="*/ 1819163 w 1819163"/>
                <a:gd name="connsiteY4" fmla="*/ 1709111 h 2012311"/>
                <a:gd name="connsiteX5" fmla="*/ 1515963 w 1819163"/>
                <a:gd name="connsiteY5" fmla="*/ 2012311 h 2012311"/>
                <a:gd name="connsiteX6" fmla="*/ 303200 w 1819163"/>
                <a:gd name="connsiteY6" fmla="*/ 2012311 h 2012311"/>
                <a:gd name="connsiteX7" fmla="*/ 0 w 1819163"/>
                <a:gd name="connsiteY7" fmla="*/ 1709111 h 2012311"/>
                <a:gd name="connsiteX8" fmla="*/ 0 w 1819163"/>
                <a:gd name="connsiteY8" fmla="*/ 303200 h 2012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9163" h="2012311">
                  <a:moveTo>
                    <a:pt x="0" y="303200"/>
                  </a:moveTo>
                  <a:cubicBezTo>
                    <a:pt x="0" y="135747"/>
                    <a:pt x="135747" y="0"/>
                    <a:pt x="303200" y="0"/>
                  </a:cubicBezTo>
                  <a:lnTo>
                    <a:pt x="1515963" y="0"/>
                  </a:lnTo>
                  <a:cubicBezTo>
                    <a:pt x="1683416" y="0"/>
                    <a:pt x="1819163" y="135747"/>
                    <a:pt x="1819163" y="303200"/>
                  </a:cubicBezTo>
                  <a:lnTo>
                    <a:pt x="1819163" y="1709111"/>
                  </a:lnTo>
                  <a:cubicBezTo>
                    <a:pt x="1819163" y="1876564"/>
                    <a:pt x="1683416" y="2012311"/>
                    <a:pt x="1515963" y="2012311"/>
                  </a:cubicBezTo>
                  <a:lnTo>
                    <a:pt x="303200" y="2012311"/>
                  </a:lnTo>
                  <a:cubicBezTo>
                    <a:pt x="135747" y="2012311"/>
                    <a:pt x="0" y="1876564"/>
                    <a:pt x="0" y="1709111"/>
                  </a:cubicBezTo>
                  <a:lnTo>
                    <a:pt x="0" y="303200"/>
                  </a:lnTo>
                  <a:close/>
                </a:path>
              </a:pathLst>
            </a:custGeom>
            <a:scene3d>
              <a:camera prst="orthographicFront"/>
              <a:lightRig rig="threePt" dir="t">
                <a:rot lat="0" lon="0" rev="7500000"/>
              </a:lightRig>
            </a:scene3d>
            <a:sp3d prstMaterial="plastic"/>
          </p:spPr>
          <p:style>
            <a:lnRef idx="1">
              <a:schemeClr val="accent4"/>
            </a:lnRef>
            <a:fillRef idx="3">
              <a:schemeClr val="accent4"/>
            </a:fillRef>
            <a:effectRef idx="2">
              <a:schemeClr val="accent4"/>
            </a:effectRef>
            <a:fontRef idx="minor">
              <a:schemeClr val="lt1"/>
            </a:fontRef>
          </p:style>
          <p:txBody>
            <a:bodyPr spcFirstLastPara="0" vert="horz" wrap="square" lIns="134524" tIns="134524" rIns="134524" bIns="134524" numCol="1" spcCol="1270" anchor="ctr" anchorCtr="0">
              <a:noAutofit/>
            </a:bodyPr>
            <a:lstStyle/>
            <a:p>
              <a:pPr lvl="0" algn="ctr" defTabSz="800100">
                <a:lnSpc>
                  <a:spcPct val="90000"/>
                </a:lnSpc>
                <a:spcBef>
                  <a:spcPct val="0"/>
                </a:spcBef>
                <a:spcAft>
                  <a:spcPct val="35000"/>
                </a:spcAft>
              </a:pPr>
              <a:r>
                <a:rPr lang="en-US" sz="1800" kern="1200" dirty="0" smtClean="0"/>
                <a:t>Illumina Universal Test for clinical trial and regulatory approval</a:t>
              </a:r>
              <a:endParaRPr lang="en-US" sz="1800" kern="1200" dirty="0"/>
            </a:p>
          </p:txBody>
        </p:sp>
        <p:sp>
          <p:nvSpPr>
            <p:cNvPr id="21" name="Freeform 20"/>
            <p:cNvSpPr/>
            <p:nvPr/>
          </p:nvSpPr>
          <p:spPr>
            <a:xfrm>
              <a:off x="6907581" y="1337442"/>
              <a:ext cx="1472142" cy="947562"/>
            </a:xfrm>
            <a:custGeom>
              <a:avLst/>
              <a:gdLst>
                <a:gd name="connsiteX0" fmla="*/ 0 w 1472142"/>
                <a:gd name="connsiteY0" fmla="*/ 157930 h 947562"/>
                <a:gd name="connsiteX1" fmla="*/ 157930 w 1472142"/>
                <a:gd name="connsiteY1" fmla="*/ 0 h 947562"/>
                <a:gd name="connsiteX2" fmla="*/ 1314212 w 1472142"/>
                <a:gd name="connsiteY2" fmla="*/ 0 h 947562"/>
                <a:gd name="connsiteX3" fmla="*/ 1472142 w 1472142"/>
                <a:gd name="connsiteY3" fmla="*/ 157930 h 947562"/>
                <a:gd name="connsiteX4" fmla="*/ 1472142 w 1472142"/>
                <a:gd name="connsiteY4" fmla="*/ 789632 h 947562"/>
                <a:gd name="connsiteX5" fmla="*/ 1314212 w 1472142"/>
                <a:gd name="connsiteY5" fmla="*/ 947562 h 947562"/>
                <a:gd name="connsiteX6" fmla="*/ 157930 w 1472142"/>
                <a:gd name="connsiteY6" fmla="*/ 947562 h 947562"/>
                <a:gd name="connsiteX7" fmla="*/ 0 w 1472142"/>
                <a:gd name="connsiteY7" fmla="*/ 789632 h 947562"/>
                <a:gd name="connsiteX8" fmla="*/ 0 w 1472142"/>
                <a:gd name="connsiteY8" fmla="*/ 157930 h 94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2142" h="947562">
                  <a:moveTo>
                    <a:pt x="0" y="157930"/>
                  </a:moveTo>
                  <a:cubicBezTo>
                    <a:pt x="0" y="70708"/>
                    <a:pt x="70708" y="0"/>
                    <a:pt x="157930" y="0"/>
                  </a:cubicBezTo>
                  <a:lnTo>
                    <a:pt x="1314212" y="0"/>
                  </a:lnTo>
                  <a:cubicBezTo>
                    <a:pt x="1401434" y="0"/>
                    <a:pt x="1472142" y="70708"/>
                    <a:pt x="1472142" y="157930"/>
                  </a:cubicBezTo>
                  <a:lnTo>
                    <a:pt x="1472142" y="789632"/>
                  </a:lnTo>
                  <a:cubicBezTo>
                    <a:pt x="1472142" y="876854"/>
                    <a:pt x="1401434" y="947562"/>
                    <a:pt x="1314212" y="947562"/>
                  </a:cubicBezTo>
                  <a:lnTo>
                    <a:pt x="157930" y="947562"/>
                  </a:lnTo>
                  <a:cubicBezTo>
                    <a:pt x="70708" y="947562"/>
                    <a:pt x="0" y="876854"/>
                    <a:pt x="0" y="789632"/>
                  </a:cubicBezTo>
                  <a:lnTo>
                    <a:pt x="0" y="157930"/>
                  </a:lnTo>
                  <a:close/>
                </a:path>
              </a:pathLst>
            </a:custGeom>
            <a:scene3d>
              <a:camera prst="orthographicFront"/>
              <a:lightRig rig="threePt" dir="t">
                <a:rot lat="0" lon="0" rev="7500000"/>
              </a:lightRig>
            </a:scene3d>
            <a:sp3d prstMaterial="plastic"/>
          </p:spPr>
          <p:style>
            <a:lnRef idx="1">
              <a:schemeClr val="accent1"/>
            </a:lnRef>
            <a:fillRef idx="3">
              <a:schemeClr val="accent1"/>
            </a:fillRef>
            <a:effectRef idx="2">
              <a:schemeClr val="accent1"/>
            </a:effectRef>
            <a:fontRef idx="minor">
              <a:schemeClr val="lt1"/>
            </a:fontRef>
          </p:style>
          <p:txBody>
            <a:bodyPr spcFirstLastPara="0" vert="horz" wrap="square" lIns="97056" tIns="97056" rIns="97056" bIns="97056" numCol="1" spcCol="1270" anchor="ctr" anchorCtr="0">
              <a:noAutofit/>
            </a:bodyPr>
            <a:lstStyle/>
            <a:p>
              <a:pPr lvl="0" algn="ctr" defTabSz="889000">
                <a:lnSpc>
                  <a:spcPct val="90000"/>
                </a:lnSpc>
                <a:spcBef>
                  <a:spcPct val="0"/>
                </a:spcBef>
                <a:spcAft>
                  <a:spcPct val="35000"/>
                </a:spcAft>
              </a:pPr>
              <a:r>
                <a:rPr lang="en-US" sz="2000" kern="1200" dirty="0" smtClean="0"/>
                <a:t>Pharma</a:t>
              </a:r>
              <a:endParaRPr lang="en-US" sz="2000" kern="1200" dirty="0"/>
            </a:p>
          </p:txBody>
        </p:sp>
        <p:sp>
          <p:nvSpPr>
            <p:cNvPr id="23" name="Freeform 22"/>
            <p:cNvSpPr/>
            <p:nvPr/>
          </p:nvSpPr>
          <p:spPr>
            <a:xfrm>
              <a:off x="7273228" y="3013542"/>
              <a:ext cx="1483361" cy="947562"/>
            </a:xfrm>
            <a:custGeom>
              <a:avLst/>
              <a:gdLst>
                <a:gd name="connsiteX0" fmla="*/ 0 w 1483361"/>
                <a:gd name="connsiteY0" fmla="*/ 157930 h 947562"/>
                <a:gd name="connsiteX1" fmla="*/ 157930 w 1483361"/>
                <a:gd name="connsiteY1" fmla="*/ 0 h 947562"/>
                <a:gd name="connsiteX2" fmla="*/ 1325431 w 1483361"/>
                <a:gd name="connsiteY2" fmla="*/ 0 h 947562"/>
                <a:gd name="connsiteX3" fmla="*/ 1483361 w 1483361"/>
                <a:gd name="connsiteY3" fmla="*/ 157930 h 947562"/>
                <a:gd name="connsiteX4" fmla="*/ 1483361 w 1483361"/>
                <a:gd name="connsiteY4" fmla="*/ 789632 h 947562"/>
                <a:gd name="connsiteX5" fmla="*/ 1325431 w 1483361"/>
                <a:gd name="connsiteY5" fmla="*/ 947562 h 947562"/>
                <a:gd name="connsiteX6" fmla="*/ 157930 w 1483361"/>
                <a:gd name="connsiteY6" fmla="*/ 947562 h 947562"/>
                <a:gd name="connsiteX7" fmla="*/ 0 w 1483361"/>
                <a:gd name="connsiteY7" fmla="*/ 789632 h 947562"/>
                <a:gd name="connsiteX8" fmla="*/ 0 w 1483361"/>
                <a:gd name="connsiteY8" fmla="*/ 157930 h 94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361" h="947562">
                  <a:moveTo>
                    <a:pt x="0" y="157930"/>
                  </a:moveTo>
                  <a:cubicBezTo>
                    <a:pt x="0" y="70708"/>
                    <a:pt x="70708" y="0"/>
                    <a:pt x="157930" y="0"/>
                  </a:cubicBezTo>
                  <a:lnTo>
                    <a:pt x="1325431" y="0"/>
                  </a:lnTo>
                  <a:cubicBezTo>
                    <a:pt x="1412653" y="0"/>
                    <a:pt x="1483361" y="70708"/>
                    <a:pt x="1483361" y="157930"/>
                  </a:cubicBezTo>
                  <a:lnTo>
                    <a:pt x="1483361" y="789632"/>
                  </a:lnTo>
                  <a:cubicBezTo>
                    <a:pt x="1483361" y="876854"/>
                    <a:pt x="1412653" y="947562"/>
                    <a:pt x="1325431" y="947562"/>
                  </a:cubicBezTo>
                  <a:lnTo>
                    <a:pt x="157930" y="947562"/>
                  </a:lnTo>
                  <a:cubicBezTo>
                    <a:pt x="70708" y="947562"/>
                    <a:pt x="0" y="876854"/>
                    <a:pt x="0" y="789632"/>
                  </a:cubicBezTo>
                  <a:lnTo>
                    <a:pt x="0" y="157930"/>
                  </a:lnTo>
                  <a:close/>
                </a:path>
              </a:pathLst>
            </a:custGeom>
            <a:gradFill rotWithShape="0">
              <a:gsLst>
                <a:gs pos="100000">
                  <a:srgbClr val="0000C3"/>
                </a:gs>
                <a:gs pos="0">
                  <a:srgbClr val="000080"/>
                </a:gs>
              </a:gsLst>
            </a:gradFill>
            <a:ln>
              <a:noFill/>
            </a:ln>
            <a:scene3d>
              <a:camera prst="orthographicFront"/>
              <a:lightRig rig="threePt" dir="t">
                <a:rot lat="0" lon="0" rev="7500000"/>
              </a:lightRig>
            </a:scene3d>
            <a:sp3d prstMaterial="plastic"/>
          </p:spPr>
          <p:style>
            <a:lnRef idx="1">
              <a:schemeClr val="accent1"/>
            </a:lnRef>
            <a:fillRef idx="3">
              <a:schemeClr val="accent1"/>
            </a:fillRef>
            <a:effectRef idx="2">
              <a:schemeClr val="accent1"/>
            </a:effectRef>
            <a:fontRef idx="minor">
              <a:schemeClr val="lt1"/>
            </a:fontRef>
          </p:style>
          <p:txBody>
            <a:bodyPr spcFirstLastPara="0" vert="horz" wrap="square" lIns="97056" tIns="97056" rIns="97056" bIns="97056" numCol="1" spcCol="1270" anchor="ctr" anchorCtr="0">
              <a:noAutofit/>
            </a:bodyPr>
            <a:lstStyle/>
            <a:p>
              <a:pPr lvl="0" algn="ctr" defTabSz="889000">
                <a:lnSpc>
                  <a:spcPct val="90000"/>
                </a:lnSpc>
                <a:spcBef>
                  <a:spcPct val="0"/>
                </a:spcBef>
                <a:spcAft>
                  <a:spcPct val="35000"/>
                </a:spcAft>
              </a:pPr>
              <a:r>
                <a:rPr lang="en-US" sz="2000" kern="1200" dirty="0" smtClean="0"/>
                <a:t>Biotech</a:t>
              </a:r>
              <a:endParaRPr lang="en-US" sz="2000" kern="1200" dirty="0"/>
            </a:p>
          </p:txBody>
        </p:sp>
        <p:sp>
          <p:nvSpPr>
            <p:cNvPr id="25" name="Freeform 24"/>
            <p:cNvSpPr/>
            <p:nvPr/>
          </p:nvSpPr>
          <p:spPr>
            <a:xfrm>
              <a:off x="6987158" y="4465587"/>
              <a:ext cx="1537021" cy="947562"/>
            </a:xfrm>
            <a:custGeom>
              <a:avLst/>
              <a:gdLst>
                <a:gd name="connsiteX0" fmla="*/ 0 w 1537021"/>
                <a:gd name="connsiteY0" fmla="*/ 157930 h 947562"/>
                <a:gd name="connsiteX1" fmla="*/ 157930 w 1537021"/>
                <a:gd name="connsiteY1" fmla="*/ 0 h 947562"/>
                <a:gd name="connsiteX2" fmla="*/ 1379091 w 1537021"/>
                <a:gd name="connsiteY2" fmla="*/ 0 h 947562"/>
                <a:gd name="connsiteX3" fmla="*/ 1537021 w 1537021"/>
                <a:gd name="connsiteY3" fmla="*/ 157930 h 947562"/>
                <a:gd name="connsiteX4" fmla="*/ 1537021 w 1537021"/>
                <a:gd name="connsiteY4" fmla="*/ 789632 h 947562"/>
                <a:gd name="connsiteX5" fmla="*/ 1379091 w 1537021"/>
                <a:gd name="connsiteY5" fmla="*/ 947562 h 947562"/>
                <a:gd name="connsiteX6" fmla="*/ 157930 w 1537021"/>
                <a:gd name="connsiteY6" fmla="*/ 947562 h 947562"/>
                <a:gd name="connsiteX7" fmla="*/ 0 w 1537021"/>
                <a:gd name="connsiteY7" fmla="*/ 789632 h 947562"/>
                <a:gd name="connsiteX8" fmla="*/ 0 w 1537021"/>
                <a:gd name="connsiteY8" fmla="*/ 157930 h 94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7021" h="947562">
                  <a:moveTo>
                    <a:pt x="0" y="157930"/>
                  </a:moveTo>
                  <a:cubicBezTo>
                    <a:pt x="0" y="70708"/>
                    <a:pt x="70708" y="0"/>
                    <a:pt x="157930" y="0"/>
                  </a:cubicBezTo>
                  <a:lnTo>
                    <a:pt x="1379091" y="0"/>
                  </a:lnTo>
                  <a:cubicBezTo>
                    <a:pt x="1466313" y="0"/>
                    <a:pt x="1537021" y="70708"/>
                    <a:pt x="1537021" y="157930"/>
                  </a:cubicBezTo>
                  <a:lnTo>
                    <a:pt x="1537021" y="789632"/>
                  </a:lnTo>
                  <a:cubicBezTo>
                    <a:pt x="1537021" y="876854"/>
                    <a:pt x="1466313" y="947562"/>
                    <a:pt x="1379091" y="947562"/>
                  </a:cubicBezTo>
                  <a:lnTo>
                    <a:pt x="157930" y="947562"/>
                  </a:lnTo>
                  <a:cubicBezTo>
                    <a:pt x="70708" y="947562"/>
                    <a:pt x="0" y="876854"/>
                    <a:pt x="0" y="789632"/>
                  </a:cubicBezTo>
                  <a:lnTo>
                    <a:pt x="0" y="157930"/>
                  </a:lnTo>
                  <a:close/>
                </a:path>
              </a:pathLst>
            </a:custGeom>
            <a:scene3d>
              <a:camera prst="orthographicFront"/>
              <a:lightRig rig="threePt" dir="t">
                <a:rot lat="0" lon="0" rev="7500000"/>
              </a:lightRig>
            </a:scene3d>
            <a:sp3d prstMaterial="plastic"/>
          </p:spPr>
          <p:style>
            <a:lnRef idx="1">
              <a:schemeClr val="accent5"/>
            </a:lnRef>
            <a:fillRef idx="3">
              <a:schemeClr val="accent5"/>
            </a:fillRef>
            <a:effectRef idx="2">
              <a:schemeClr val="accent5"/>
            </a:effectRef>
            <a:fontRef idx="minor">
              <a:schemeClr val="lt1"/>
            </a:fontRef>
          </p:style>
          <p:txBody>
            <a:bodyPr spcFirstLastPara="0" vert="horz" wrap="square" lIns="97056" tIns="97056" rIns="97056" bIns="97056" numCol="1" spcCol="1270" anchor="ctr" anchorCtr="0">
              <a:noAutofit/>
            </a:bodyPr>
            <a:lstStyle/>
            <a:p>
              <a:pPr lvl="0" algn="ctr" defTabSz="889000">
                <a:lnSpc>
                  <a:spcPct val="90000"/>
                </a:lnSpc>
                <a:spcBef>
                  <a:spcPct val="0"/>
                </a:spcBef>
                <a:spcAft>
                  <a:spcPct val="35000"/>
                </a:spcAft>
              </a:pPr>
              <a:r>
                <a:rPr lang="en-US" sz="2000" kern="1200" dirty="0" smtClean="0"/>
                <a:t>CROs</a:t>
              </a:r>
              <a:endParaRPr lang="en-US" sz="2000" kern="1200" dirty="0"/>
            </a:p>
          </p:txBody>
        </p:sp>
      </p:grpSp>
      <p:cxnSp>
        <p:nvCxnSpPr>
          <p:cNvPr id="10" name="Straight Connector 9"/>
          <p:cNvCxnSpPr/>
          <p:nvPr/>
        </p:nvCxnSpPr>
        <p:spPr bwMode="auto">
          <a:xfrm>
            <a:off x="4312920" y="3567901"/>
            <a:ext cx="502920" cy="0"/>
          </a:xfrm>
          <a:prstGeom prst="line">
            <a:avLst/>
          </a:prstGeom>
          <a:noFill/>
          <a:ln w="57150" cap="flat" cmpd="sng" algn="ctr">
            <a:solidFill>
              <a:schemeClr val="tx1"/>
            </a:solidFill>
            <a:prstDash val="sysDot"/>
            <a:round/>
            <a:headEnd type="none" w="med" len="med"/>
            <a:tailEnd type="none" w="med" len="med"/>
          </a:ln>
          <a:effectLst/>
        </p:spPr>
      </p:cxnSp>
      <p:pic>
        <p:nvPicPr>
          <p:cNvPr id="31" name="Picture 6" descr="https://encrypted-tbn1.gstatic.com/images?q=tbn:ANd9GcTnVt8zb4hUVGhuRtTIweIEsMWyxSqGlO4UpGCPeSquTVFbAFXkbfpELy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345" y="4279851"/>
            <a:ext cx="2314575" cy="197167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s://encrypted-tbn3.gstatic.com/images?q=tbn:ANd9GcSxyYg2f89KuCOgn_Ej3YReqpnM0ELPxKdJrCV-0-DpRp9m7c1QhyKPO4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345" y="921851"/>
            <a:ext cx="3724275" cy="122872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optumhealtheducation.com/sites/www.optumhealtheducation.com/files/Janssen%20Biotech%202011%20%28from%20Web%29.jpg"/>
          <p:cNvPicPr>
            <a:picLocks noChangeAspect="1" noChangeArrowheads="1"/>
          </p:cNvPicPr>
          <p:nvPr/>
        </p:nvPicPr>
        <p:blipFill rotWithShape="1">
          <a:blip r:embed="rId5">
            <a:extLst>
              <a:ext uri="{28A0092B-C50C-407E-A947-70E740481C1C}">
                <a14:useLocalDpi xmlns:a14="http://schemas.microsoft.com/office/drawing/2010/main" val="0"/>
              </a:ext>
            </a:extLst>
          </a:blip>
          <a:srcRect t="19396" b="17895"/>
          <a:stretch/>
        </p:blipFill>
        <p:spPr bwMode="auto">
          <a:xfrm>
            <a:off x="375650" y="2547622"/>
            <a:ext cx="3888415"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62486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0312" y="237744"/>
            <a:ext cx="8601075" cy="908050"/>
          </a:xfrm>
        </p:spPr>
        <p:txBody>
          <a:bodyPr/>
          <a:lstStyle/>
          <a:p>
            <a:r>
              <a:rPr lang="en-US" dirty="0" smtClean="0"/>
              <a:t>Partnering for Precision Oncology Enables</a:t>
            </a:r>
            <a:endParaRPr lang="en-US" dirty="0"/>
          </a:p>
        </p:txBody>
      </p:sp>
      <p:sp>
        <p:nvSpPr>
          <p:cNvPr id="7" name="Content Placeholder 6"/>
          <p:cNvSpPr>
            <a:spLocks noGrp="1"/>
          </p:cNvSpPr>
          <p:nvPr>
            <p:ph idx="10"/>
          </p:nvPr>
        </p:nvSpPr>
        <p:spPr>
          <a:xfrm>
            <a:off x="4387836" y="1817091"/>
            <a:ext cx="4438642" cy="4350212"/>
          </a:xfrm>
        </p:spPr>
        <p:txBody>
          <a:bodyPr/>
          <a:lstStyle/>
          <a:p>
            <a:r>
              <a:rPr lang="en-US" sz="1400" dirty="0" smtClean="0"/>
              <a:t>Standardize</a:t>
            </a:r>
          </a:p>
          <a:p>
            <a:pPr marL="465138" lvl="1" indent="-233363"/>
            <a:r>
              <a:rPr lang="en-US" sz="1400" dirty="0" smtClean="0"/>
              <a:t>Enables standardization of multiplexed platform for relevant genes</a:t>
            </a:r>
          </a:p>
          <a:p>
            <a:r>
              <a:rPr lang="en-US" sz="1400" dirty="0" smtClean="0"/>
              <a:t>Streamline</a:t>
            </a:r>
          </a:p>
          <a:p>
            <a:pPr marL="465138" lvl="1" indent="-233363"/>
            <a:r>
              <a:rPr lang="en-US" sz="1400" dirty="0" smtClean="0"/>
              <a:t>Optimizes introduction of new biomarkers through standard system</a:t>
            </a:r>
          </a:p>
          <a:p>
            <a:r>
              <a:rPr lang="en-US" sz="1400" dirty="0" smtClean="0"/>
              <a:t>Decentralize</a:t>
            </a:r>
          </a:p>
          <a:p>
            <a:pPr marL="465138" lvl="1" indent="-233363"/>
            <a:r>
              <a:rPr lang="en-US" sz="1400" dirty="0" smtClean="0"/>
              <a:t>Deliver universal platform for routine testing enabling rapid commercial access</a:t>
            </a:r>
          </a:p>
          <a:p>
            <a:r>
              <a:rPr lang="en-US" sz="1400" dirty="0" smtClean="0"/>
              <a:t>Investigate</a:t>
            </a:r>
          </a:p>
          <a:p>
            <a:pPr marL="465138" lvl="1" indent="-233363">
              <a:tabLst>
                <a:tab pos="465138" algn="l"/>
              </a:tabLst>
            </a:pPr>
            <a:r>
              <a:rPr lang="en-US" sz="1400" dirty="0" smtClean="0"/>
              <a:t>Brings trial enrollment to local clinics, increasing candidate pool for studies</a:t>
            </a:r>
          </a:p>
          <a:p>
            <a:r>
              <a:rPr lang="en-US" sz="1400" dirty="0" smtClean="0"/>
              <a:t>Collaborate</a:t>
            </a:r>
          </a:p>
          <a:p>
            <a:pPr marL="465138" lvl="1" indent="-233363"/>
            <a:r>
              <a:rPr lang="en-US" sz="1400" dirty="0" smtClean="0"/>
              <a:t>Facilitates combination trials within and across </a:t>
            </a:r>
            <a:r>
              <a:rPr lang="en-US" sz="1400" dirty="0" err="1" smtClean="0"/>
              <a:t>pharma</a:t>
            </a:r>
            <a:r>
              <a:rPr lang="en-US" sz="1400" dirty="0" smtClean="0"/>
              <a:t> companies</a:t>
            </a:r>
          </a:p>
          <a:p>
            <a:endParaRPr lang="en-US" sz="1400" dirty="0"/>
          </a:p>
        </p:txBody>
      </p:sp>
      <p:sp>
        <p:nvSpPr>
          <p:cNvPr id="8" name="Hexagon 7"/>
          <p:cNvSpPr/>
          <p:nvPr/>
        </p:nvSpPr>
        <p:spPr bwMode="auto">
          <a:xfrm>
            <a:off x="1522022" y="2557321"/>
            <a:ext cx="1280160" cy="1097280"/>
          </a:xfrm>
          <a:prstGeom prst="hexagon">
            <a:avLst/>
          </a:prstGeom>
          <a:ln w="12700" cmpd="sng">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CRO’s</a:t>
            </a:r>
          </a:p>
          <a:p>
            <a:pPr marL="0" marR="0" indent="0" algn="ctr" defTabSz="914400" rtl="0" eaLnBrk="1" fontAlgn="base" latinLnBrk="0" hangingPunct="1">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Use through Pharma contracts</a:t>
            </a:r>
          </a:p>
        </p:txBody>
      </p:sp>
      <p:sp>
        <p:nvSpPr>
          <p:cNvPr id="9" name="Hexagon 8"/>
          <p:cNvSpPr/>
          <p:nvPr/>
        </p:nvSpPr>
        <p:spPr bwMode="auto">
          <a:xfrm>
            <a:off x="518387" y="3109777"/>
            <a:ext cx="1280160" cy="1097280"/>
          </a:xfrm>
          <a:prstGeom prst="hexagon">
            <a:avLst/>
          </a:prstGeom>
          <a:gradFill>
            <a:lin ang="13200000" scaled="0"/>
          </a:gradFill>
          <a:ln w="12700" cmpd="sng">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sz="1400" b="0" i="0" u="none" strike="noStrike" cap="none" normalizeH="0" baseline="0" dirty="0" smtClean="0">
                <a:ln>
                  <a:noFill/>
                </a:ln>
                <a:solidFill>
                  <a:schemeClr val="bg1"/>
                </a:solidFill>
                <a:effectLst/>
                <a:latin typeface="Arial" charset="0"/>
              </a:rPr>
              <a:t>Biotech</a:t>
            </a:r>
            <a:br>
              <a:rPr kumimoji="0" lang="en-US" sz="1400" b="0" i="0" u="none" strike="noStrike" cap="none" normalizeH="0" baseline="0" dirty="0" smtClean="0">
                <a:ln>
                  <a:noFill/>
                </a:ln>
                <a:solidFill>
                  <a:schemeClr val="bg1"/>
                </a:solidFill>
                <a:effectLst/>
                <a:latin typeface="Arial" charset="0"/>
              </a:rPr>
            </a:br>
            <a:r>
              <a:rPr kumimoji="0" lang="en-US" sz="900" b="0" i="0" u="none" strike="noStrike" cap="none" normalizeH="0" baseline="0" dirty="0" smtClean="0">
                <a:ln>
                  <a:noFill/>
                </a:ln>
                <a:solidFill>
                  <a:schemeClr val="bg1"/>
                </a:solidFill>
                <a:effectLst/>
                <a:latin typeface="Arial" charset="0"/>
              </a:rPr>
              <a:t>Specify/Use</a:t>
            </a:r>
            <a:endParaRPr kumimoji="0" lang="en-US" sz="1400" b="0" i="0" u="none" strike="noStrike" cap="none" normalizeH="0" baseline="0" dirty="0" smtClean="0">
              <a:ln>
                <a:noFill/>
              </a:ln>
              <a:solidFill>
                <a:schemeClr val="bg1"/>
              </a:solidFill>
              <a:effectLst/>
              <a:latin typeface="Arial" charset="0"/>
            </a:endParaRPr>
          </a:p>
        </p:txBody>
      </p:sp>
      <p:sp>
        <p:nvSpPr>
          <p:cNvPr id="11" name="Hexagon 10"/>
          <p:cNvSpPr/>
          <p:nvPr/>
        </p:nvSpPr>
        <p:spPr bwMode="auto">
          <a:xfrm>
            <a:off x="2532739" y="3102541"/>
            <a:ext cx="1280160" cy="1097280"/>
          </a:xfrm>
          <a:prstGeom prst="hexagon">
            <a:avLst/>
          </a:prstGeom>
          <a:gradFill>
            <a:lin ang="19080000" scaled="0"/>
          </a:gradFill>
          <a:ln w="12700" cmpd="sng">
            <a:solidFill>
              <a:schemeClr val="bg1"/>
            </a:solid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Cancer Centers</a:t>
            </a:r>
          </a:p>
          <a:p>
            <a:pPr marL="0" marR="0" indent="0" algn="ctr" defTabSz="914400" rtl="0" eaLnBrk="1" fontAlgn="base" latinLnBrk="0" hangingPunct="1">
              <a:spcBef>
                <a:spcPct val="0"/>
              </a:spcBef>
              <a:spcAft>
                <a:spcPct val="0"/>
              </a:spcAft>
              <a:buClrTx/>
              <a:buSzTx/>
              <a:buFontTx/>
              <a:buNone/>
              <a:tabLst/>
            </a:pPr>
            <a:r>
              <a:rPr lang="en-US" sz="1000" dirty="0" smtClean="0">
                <a:solidFill>
                  <a:schemeClr val="bg1"/>
                </a:solidFill>
              </a:rPr>
              <a:t>Use in clinical trials</a:t>
            </a:r>
            <a:endParaRPr kumimoji="0" lang="en-US" sz="1000" b="0" i="0" u="none" strike="noStrike" cap="none" normalizeH="0" baseline="0" dirty="0" smtClean="0">
              <a:ln>
                <a:noFill/>
              </a:ln>
              <a:solidFill>
                <a:schemeClr val="bg1"/>
              </a:solidFill>
              <a:effectLst/>
              <a:latin typeface="Arial" charset="0"/>
            </a:endParaRPr>
          </a:p>
        </p:txBody>
      </p:sp>
      <p:sp>
        <p:nvSpPr>
          <p:cNvPr id="14" name="Hexagon 13"/>
          <p:cNvSpPr/>
          <p:nvPr/>
        </p:nvSpPr>
        <p:spPr bwMode="auto">
          <a:xfrm>
            <a:off x="2528919" y="4202649"/>
            <a:ext cx="1280160" cy="1097280"/>
          </a:xfrm>
          <a:prstGeom prst="hexagon">
            <a:avLst/>
          </a:prstGeom>
          <a:gradFill>
            <a:lin ang="1380000" scaled="0"/>
          </a:gradFill>
          <a:ln w="12700" cmpd="sng">
            <a:solidFill>
              <a:schemeClr val="bg1"/>
            </a:solidFill>
            <a:headEnd type="none" w="med" len="med"/>
            <a:tailEnd type="none" w="med" len="med"/>
          </a:ln>
          <a:effec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sz="1500" b="0" i="0" u="none" strike="noStrike" cap="none" normalizeH="0" baseline="0" dirty="0" smtClean="0">
                <a:ln>
                  <a:noFill/>
                </a:ln>
                <a:solidFill>
                  <a:schemeClr val="bg1"/>
                </a:solidFill>
                <a:effectLst/>
                <a:latin typeface="Arial" charset="0"/>
              </a:rPr>
              <a:t>AGC</a:t>
            </a:r>
          </a:p>
          <a:p>
            <a:pPr marL="0" marR="0" indent="0" algn="ctr" defTabSz="914400" rtl="0" eaLnBrk="1" fontAlgn="base" latinLnBrk="0" hangingPunct="1">
              <a:spcBef>
                <a:spcPct val="0"/>
              </a:spcBef>
              <a:spcAft>
                <a:spcPct val="0"/>
              </a:spcAft>
              <a:buClrTx/>
              <a:buSzTx/>
              <a:buFontTx/>
              <a:buNone/>
              <a:tabLst/>
            </a:pPr>
            <a:r>
              <a:rPr lang="en-US" sz="1000" dirty="0" smtClean="0">
                <a:solidFill>
                  <a:schemeClr val="bg1"/>
                </a:solidFill>
              </a:rPr>
              <a:t>Inherit for inclusion in AGP</a:t>
            </a:r>
            <a:endParaRPr kumimoji="0" lang="en-US" sz="1000" b="0" i="0" u="none" strike="noStrike" cap="none" normalizeH="0" baseline="0" dirty="0" smtClean="0">
              <a:ln>
                <a:noFill/>
              </a:ln>
              <a:solidFill>
                <a:schemeClr val="bg1"/>
              </a:solidFill>
              <a:effectLst/>
              <a:latin typeface="Arial" charset="0"/>
            </a:endParaRPr>
          </a:p>
        </p:txBody>
      </p:sp>
      <p:sp>
        <p:nvSpPr>
          <p:cNvPr id="16" name="Hexagon 15"/>
          <p:cNvSpPr/>
          <p:nvPr/>
        </p:nvSpPr>
        <p:spPr bwMode="auto">
          <a:xfrm>
            <a:off x="519542" y="4206267"/>
            <a:ext cx="1280160" cy="1097280"/>
          </a:xfrm>
          <a:prstGeom prst="hexagon">
            <a:avLst/>
          </a:prstGeom>
          <a:gradFill>
            <a:gsLst>
              <a:gs pos="100000">
                <a:schemeClr val="bg2"/>
              </a:gs>
              <a:gs pos="0">
                <a:schemeClr val="bg2">
                  <a:lumMod val="75000"/>
                </a:schemeClr>
              </a:gs>
            </a:gsLst>
            <a:lin ang="7800000" scaled="0"/>
          </a:gradFill>
          <a:ln w="12700" cmpd="sng">
            <a:solidFill>
              <a:schemeClr val="bg1"/>
            </a:solidFill>
            <a:headEnd type="none" w="med" len="med"/>
            <a:tailEnd type="none" w="med" len="med"/>
          </a:ln>
          <a:effectLst/>
        </p:spPr>
        <p:style>
          <a:lnRef idx="1">
            <a:schemeClr val="dk1"/>
          </a:lnRef>
          <a:fillRef idx="3">
            <a:schemeClr val="dk1"/>
          </a:fillRef>
          <a:effectRef idx="2">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lang="en-US" sz="1500" dirty="0" smtClean="0">
                <a:solidFill>
                  <a:schemeClr val="bg1"/>
                </a:solidFill>
              </a:rPr>
              <a:t>Pharma</a:t>
            </a:r>
            <a:endParaRPr kumimoji="0" lang="en-US" sz="1500" b="0" i="0" u="none" strike="noStrike" cap="none" normalizeH="0" baseline="0" dirty="0" smtClean="0">
              <a:ln>
                <a:noFill/>
              </a:ln>
              <a:solidFill>
                <a:schemeClr val="bg1"/>
              </a:solidFill>
              <a:effectLst/>
              <a:latin typeface="Arial" charset="0"/>
            </a:endParaRPr>
          </a:p>
          <a:p>
            <a:pPr marL="0" marR="0" indent="0" algn="ctr" defTabSz="914400" rtl="0" eaLnBrk="1" fontAlgn="base" latinLnBrk="0" hangingPunct="1">
              <a:spcBef>
                <a:spcPct val="0"/>
              </a:spcBef>
              <a:spcAft>
                <a:spcPct val="0"/>
              </a:spcAft>
              <a:buClrTx/>
              <a:buSzTx/>
              <a:buFontTx/>
              <a:buNone/>
              <a:tabLst/>
            </a:pPr>
            <a:r>
              <a:rPr lang="en-US" sz="1000" dirty="0" smtClean="0">
                <a:solidFill>
                  <a:schemeClr val="bg1"/>
                </a:solidFill>
              </a:rPr>
              <a:t>Specify/Use</a:t>
            </a:r>
            <a:endParaRPr kumimoji="0" lang="en-US" sz="1000" b="0" i="0" u="none" strike="noStrike" cap="none" normalizeH="0" baseline="0" dirty="0" smtClean="0">
              <a:ln>
                <a:noFill/>
              </a:ln>
              <a:solidFill>
                <a:schemeClr val="bg1"/>
              </a:solidFill>
              <a:effectLst/>
              <a:latin typeface="Arial" charset="0"/>
            </a:endParaRPr>
          </a:p>
        </p:txBody>
      </p:sp>
      <p:sp>
        <p:nvSpPr>
          <p:cNvPr id="18" name="Hexagon 17"/>
          <p:cNvSpPr/>
          <p:nvPr/>
        </p:nvSpPr>
        <p:spPr bwMode="auto">
          <a:xfrm>
            <a:off x="1522022" y="4751601"/>
            <a:ext cx="1280160" cy="1097280"/>
          </a:xfrm>
          <a:prstGeom prst="hexagon">
            <a:avLst/>
          </a:prstGeom>
          <a:gradFill>
            <a:lin ang="5400000" scaled="0"/>
          </a:gradFill>
          <a:ln w="12700" cmpd="sng">
            <a:solidFill>
              <a:schemeClr val="bg1"/>
            </a:solidFill>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Arial" charset="0"/>
              </a:rPr>
              <a:t>FDA</a:t>
            </a:r>
          </a:p>
          <a:p>
            <a:pPr marL="0" marR="0" indent="0" algn="ctr" defTabSz="914400" rtl="0" eaLnBrk="1" fontAlgn="base" latinLnBrk="0" hangingPunct="1">
              <a:spcBef>
                <a:spcPct val="0"/>
              </a:spcBef>
              <a:spcAft>
                <a:spcPct val="0"/>
              </a:spcAft>
              <a:buClrTx/>
              <a:buSzTx/>
              <a:buFontTx/>
              <a:buNone/>
              <a:tabLst/>
            </a:pPr>
            <a:r>
              <a:rPr kumimoji="0" lang="en-US" sz="1000" b="0" i="0" u="none" strike="noStrike" cap="none" normalizeH="0" baseline="0" dirty="0" smtClean="0">
                <a:ln>
                  <a:noFill/>
                </a:ln>
                <a:solidFill>
                  <a:schemeClr val="bg1"/>
                </a:solidFill>
                <a:effectLst/>
                <a:latin typeface="Arial" charset="0"/>
              </a:rPr>
              <a:t>Evaluate/approve</a:t>
            </a:r>
          </a:p>
        </p:txBody>
      </p:sp>
      <p:sp>
        <p:nvSpPr>
          <p:cNvPr id="28" name="Rounded Rectangle 27"/>
          <p:cNvSpPr/>
          <p:nvPr/>
        </p:nvSpPr>
        <p:spPr bwMode="auto">
          <a:xfrm>
            <a:off x="314960" y="1899920"/>
            <a:ext cx="3708400" cy="4277360"/>
          </a:xfrm>
          <a:prstGeom prst="roundRect">
            <a:avLst>
              <a:gd name="adj" fmla="val 5982"/>
            </a:avLst>
          </a:prstGeom>
          <a:noFill/>
          <a:ln w="38100"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2" name="Rectangle 31"/>
          <p:cNvSpPr/>
          <p:nvPr/>
        </p:nvSpPr>
        <p:spPr>
          <a:xfrm>
            <a:off x="1251196" y="1624117"/>
            <a:ext cx="1835928" cy="800219"/>
          </a:xfrm>
          <a:prstGeom prst="rect">
            <a:avLst/>
          </a:prstGeom>
          <a:solidFill>
            <a:schemeClr val="bg1"/>
          </a:solidFill>
          <a:ln>
            <a:noFill/>
          </a:ln>
        </p:spPr>
        <p:txBody>
          <a:bodyPr wrap="square">
            <a:spAutoFit/>
          </a:bodyPr>
          <a:lstStyle/>
          <a:p>
            <a:pPr algn="ctr"/>
            <a:r>
              <a:rPr lang="en-US" sz="1800" b="1" dirty="0">
                <a:solidFill>
                  <a:srgbClr val="3E7EBE"/>
                </a:solidFill>
              </a:rPr>
              <a:t>Illumina</a:t>
            </a:r>
          </a:p>
          <a:p>
            <a:pPr algn="ctr"/>
            <a:r>
              <a:rPr lang="en-US" sz="1400" dirty="0">
                <a:solidFill>
                  <a:srgbClr val="3E7EBE"/>
                </a:solidFill>
              </a:rPr>
              <a:t>Develop/make/test</a:t>
            </a:r>
            <a:r>
              <a:rPr lang="en-US" sz="1400" dirty="0" smtClean="0">
                <a:solidFill>
                  <a:srgbClr val="3E7EBE"/>
                </a:solidFill>
              </a:rPr>
              <a:t>/</a:t>
            </a:r>
            <a:br>
              <a:rPr lang="en-US" sz="1400" dirty="0" smtClean="0">
                <a:solidFill>
                  <a:srgbClr val="3E7EBE"/>
                </a:solidFill>
              </a:rPr>
            </a:br>
            <a:r>
              <a:rPr lang="en-US" sz="1400" dirty="0" smtClean="0">
                <a:solidFill>
                  <a:srgbClr val="3E7EBE"/>
                </a:solidFill>
              </a:rPr>
              <a:t>submit</a:t>
            </a:r>
            <a:r>
              <a:rPr lang="en-US" sz="1400" dirty="0">
                <a:solidFill>
                  <a:srgbClr val="3E7EBE"/>
                </a:solidFill>
              </a:rPr>
              <a:t>/provide</a:t>
            </a:r>
          </a:p>
        </p:txBody>
      </p:sp>
      <p:sp>
        <p:nvSpPr>
          <p:cNvPr id="2" name="Hexagon 1"/>
          <p:cNvSpPr/>
          <p:nvPr/>
        </p:nvSpPr>
        <p:spPr bwMode="auto">
          <a:xfrm>
            <a:off x="1525640" y="3653986"/>
            <a:ext cx="1280160" cy="1097280"/>
          </a:xfrm>
          <a:prstGeom prst="hexagon">
            <a:avLst/>
          </a:prstGeom>
          <a:ln w="12700" cmpd="sng">
            <a:solidFill>
              <a:schemeClr val="bg1"/>
            </a:solidFill>
            <a:headEnd type="none" w="med" len="med"/>
            <a:tailEnd type="none" w="med" len="med"/>
          </a:ln>
          <a:effectLst/>
        </p:spPr>
        <p:style>
          <a:lnRef idx="1">
            <a:schemeClr val="accent6"/>
          </a:lnRef>
          <a:fillRef idx="3">
            <a:schemeClr val="accent6"/>
          </a:fillRef>
          <a:effectRef idx="2">
            <a:schemeClr val="accent6"/>
          </a:effectRef>
          <a:fontRef idx="minor">
            <a:schemeClr val="lt1"/>
          </a:fontRef>
        </p:style>
        <p:txBody>
          <a:bodyPr vert="horz" wrap="none" lIns="0" tIns="0" rIns="0" bIns="0" numCol="1" rtlCol="0" anchor="ctr" anchorCtr="0" compatLnSpc="1">
            <a:prstTxWarp prst="textNoShape">
              <a:avLst/>
            </a:prstTxWarp>
          </a:bodyPr>
          <a:lstStyle/>
          <a:p>
            <a:pPr marL="0" marR="0" indent="0" algn="ctr" defTabSz="914400" rtl="0" eaLnBrk="1" fontAlgn="base" latinLnBrk="0" hangingPunct="1">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charset="0"/>
              </a:rPr>
              <a:t>Universal </a:t>
            </a:r>
            <a:br>
              <a:rPr kumimoji="0" lang="en-US" b="0" i="0" u="none" strike="noStrike" cap="none" normalizeH="0" baseline="0" dirty="0" smtClean="0">
                <a:ln>
                  <a:noFill/>
                </a:ln>
                <a:solidFill>
                  <a:schemeClr val="tx1"/>
                </a:solidFill>
                <a:effectLst/>
                <a:latin typeface="Arial" charset="0"/>
              </a:rPr>
            </a:br>
            <a:r>
              <a:rPr kumimoji="0" lang="en-US" b="0" i="0" u="none" strike="noStrike" cap="none" normalizeH="0" baseline="0" dirty="0" smtClean="0">
                <a:ln>
                  <a:noFill/>
                </a:ln>
                <a:solidFill>
                  <a:schemeClr val="tx1"/>
                </a:solidFill>
                <a:effectLst/>
                <a:latin typeface="Arial" charset="0"/>
              </a:rPr>
              <a:t>Test</a:t>
            </a:r>
          </a:p>
        </p:txBody>
      </p:sp>
      <p:sp>
        <p:nvSpPr>
          <p:cNvPr id="57" name="Oval 56"/>
          <p:cNvSpPr/>
          <p:nvPr/>
        </p:nvSpPr>
        <p:spPr bwMode="auto">
          <a:xfrm>
            <a:off x="320730" y="2507376"/>
            <a:ext cx="3694804" cy="3456199"/>
          </a:xfrm>
          <a:prstGeom prst="ellipse">
            <a:avLst/>
          </a:prstGeom>
          <a:gradFill flip="none" rotWithShape="1">
            <a:gsLst>
              <a:gs pos="53000">
                <a:schemeClr val="bg1">
                  <a:alpha val="0"/>
                </a:schemeClr>
              </a:gs>
              <a:gs pos="100000">
                <a:schemeClr val="bg1">
                  <a:alpha val="29000"/>
                </a:schemeClr>
              </a:gs>
            </a:gsLst>
            <a:path path="shape">
              <a:fillToRect l="50000" t="50000" r="50000" b="50000"/>
            </a:path>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1" name="Oval 30"/>
          <p:cNvSpPr/>
          <p:nvPr/>
        </p:nvSpPr>
        <p:spPr bwMode="auto">
          <a:xfrm>
            <a:off x="605206" y="5899445"/>
            <a:ext cx="3190240" cy="223520"/>
          </a:xfrm>
          <a:prstGeom prst="ellipse">
            <a:avLst/>
          </a:prstGeom>
          <a:gradFill flip="none" rotWithShape="1">
            <a:gsLst>
              <a:gs pos="1000">
                <a:schemeClr val="bg2">
                  <a:alpha val="71000"/>
                </a:schemeClr>
              </a:gs>
              <a:gs pos="100000">
                <a:schemeClr val="bg1">
                  <a:alpha val="0"/>
                </a:schemeClr>
              </a:gs>
            </a:gsLst>
            <a:path path="shape">
              <a:fillToRect l="50000" t="50000" r="50000" b="50000"/>
            </a:path>
            <a:tileRect/>
          </a:gra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210312" y="1170462"/>
            <a:ext cx="3536556" cy="400110"/>
          </a:xfrm>
          <a:prstGeom prst="rect">
            <a:avLst/>
          </a:prstGeom>
          <a:noFill/>
        </p:spPr>
        <p:txBody>
          <a:bodyPr wrap="square" rtlCol="0">
            <a:spAutoFit/>
          </a:bodyPr>
          <a:lstStyle/>
          <a:p>
            <a:r>
              <a:rPr lang="en-US" sz="2000" b="1" dirty="0" smtClean="0"/>
              <a:t>A Collaborative Ecosystem:</a:t>
            </a:r>
            <a:endParaRPr lang="en-US" sz="2000" b="1" dirty="0"/>
          </a:p>
        </p:txBody>
      </p:sp>
      <p:sp>
        <p:nvSpPr>
          <p:cNvPr id="13" name="TextBox 12"/>
          <p:cNvSpPr txBox="1"/>
          <p:nvPr/>
        </p:nvSpPr>
        <p:spPr>
          <a:xfrm>
            <a:off x="4387836" y="1170462"/>
            <a:ext cx="2490235" cy="400110"/>
          </a:xfrm>
          <a:prstGeom prst="rect">
            <a:avLst/>
          </a:prstGeom>
          <a:noFill/>
        </p:spPr>
        <p:txBody>
          <a:bodyPr wrap="none" rtlCol="0">
            <a:spAutoFit/>
          </a:bodyPr>
          <a:lstStyle/>
          <a:p>
            <a:r>
              <a:rPr lang="en-US" sz="2000" b="1" dirty="0"/>
              <a:t>With the Ability To</a:t>
            </a:r>
            <a:r>
              <a:rPr lang="en-US" sz="2000" b="1" dirty="0" smtClean="0"/>
              <a:t>:</a:t>
            </a:r>
            <a:endParaRPr lang="en-US" sz="2000" b="1" dirty="0"/>
          </a:p>
        </p:txBody>
      </p:sp>
    </p:spTree>
    <p:extLst>
      <p:ext uri="{BB962C8B-B14F-4D97-AF65-F5344CB8AC3E}">
        <p14:creationId xmlns:p14="http://schemas.microsoft.com/office/powerpoint/2010/main" val="174832534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xEl>
                                              <p:pRg st="0" end="0"/>
                                            </p:txEl>
                                          </p:spTgt>
                                        </p:tgtEl>
                                        <p:attrNameLst>
                                          <p:attrName>style.visibility</p:attrName>
                                        </p:attrNameLst>
                                      </p:cBhvr>
                                      <p:to>
                                        <p:strVal val="visible"/>
                                      </p:to>
                                    </p:set>
                                    <p:animEffect transition="in" filter="fade">
                                      <p:cBhvr>
                                        <p:cTn id="44" dur="500"/>
                                        <p:tgtEl>
                                          <p:spTgt spid="7">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
                                            <p:txEl>
                                              <p:pRg st="1" end="1"/>
                                            </p:txEl>
                                          </p:spTgt>
                                        </p:tgtEl>
                                        <p:attrNameLst>
                                          <p:attrName>style.visibility</p:attrName>
                                        </p:attrNameLst>
                                      </p:cBhvr>
                                      <p:to>
                                        <p:strVal val="visible"/>
                                      </p:to>
                                    </p:set>
                                    <p:animEffect transition="in" filter="fade">
                                      <p:cBhvr>
                                        <p:cTn id="47" dur="500"/>
                                        <p:tgtEl>
                                          <p:spTgt spid="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2" end="2"/>
                                            </p:txEl>
                                          </p:spTgt>
                                        </p:tgtEl>
                                        <p:attrNameLst>
                                          <p:attrName>style.visibility</p:attrName>
                                        </p:attrNameLst>
                                      </p:cBhvr>
                                      <p:to>
                                        <p:strVal val="visible"/>
                                      </p:to>
                                    </p:set>
                                    <p:animEffect transition="in" filter="fade">
                                      <p:cBhvr>
                                        <p:cTn id="52" dur="500"/>
                                        <p:tgtEl>
                                          <p:spTgt spid="7">
                                            <p:txEl>
                                              <p:pRg st="2" end="2"/>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fade">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fade">
                                      <p:cBhvr>
                                        <p:cTn id="60" dur="500"/>
                                        <p:tgtEl>
                                          <p:spTgt spid="7">
                                            <p:txEl>
                                              <p:pRg st="4" end="4"/>
                                            </p:tx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animEffect transition="in" filter="fade">
                                      <p:cBhvr>
                                        <p:cTn id="63" dur="500"/>
                                        <p:tgtEl>
                                          <p:spTgt spid="7">
                                            <p:txEl>
                                              <p:pRg st="5" end="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7">
                                            <p:txEl>
                                              <p:pRg st="6" end="6"/>
                                            </p:txEl>
                                          </p:spTgt>
                                        </p:tgtEl>
                                        <p:attrNameLst>
                                          <p:attrName>style.visibility</p:attrName>
                                        </p:attrNameLst>
                                      </p:cBhvr>
                                      <p:to>
                                        <p:strVal val="visible"/>
                                      </p:to>
                                    </p:set>
                                    <p:animEffect transition="in" filter="fade">
                                      <p:cBhvr>
                                        <p:cTn id="68" dur="500"/>
                                        <p:tgtEl>
                                          <p:spTgt spid="7">
                                            <p:txEl>
                                              <p:pRg st="6" end="6"/>
                                            </p:tx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xEl>
                                              <p:pRg st="7" end="7"/>
                                            </p:txEl>
                                          </p:spTgt>
                                        </p:tgtEl>
                                        <p:attrNameLst>
                                          <p:attrName>style.visibility</p:attrName>
                                        </p:attrNameLst>
                                      </p:cBhvr>
                                      <p:to>
                                        <p:strVal val="visible"/>
                                      </p:to>
                                    </p:set>
                                    <p:animEffect transition="in" filter="fade">
                                      <p:cBhvr>
                                        <p:cTn id="71" dur="500"/>
                                        <p:tgtEl>
                                          <p:spTgt spid="7">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7">
                                            <p:txEl>
                                              <p:pRg st="8" end="8"/>
                                            </p:txEl>
                                          </p:spTgt>
                                        </p:tgtEl>
                                        <p:attrNameLst>
                                          <p:attrName>style.visibility</p:attrName>
                                        </p:attrNameLst>
                                      </p:cBhvr>
                                      <p:to>
                                        <p:strVal val="visible"/>
                                      </p:to>
                                    </p:set>
                                    <p:animEffect transition="in" filter="fade">
                                      <p:cBhvr>
                                        <p:cTn id="76" dur="500"/>
                                        <p:tgtEl>
                                          <p:spTgt spid="7">
                                            <p:txEl>
                                              <p:pRg st="8" end="8"/>
                                            </p:txEl>
                                          </p:spTgt>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
                                            <p:txEl>
                                              <p:pRg st="9" end="9"/>
                                            </p:txEl>
                                          </p:spTgt>
                                        </p:tgtEl>
                                        <p:attrNameLst>
                                          <p:attrName>style.visibility</p:attrName>
                                        </p:attrNameLst>
                                      </p:cBhvr>
                                      <p:to>
                                        <p:strVal val="visible"/>
                                      </p:to>
                                    </p:set>
                                    <p:animEffect transition="in" filter="fade">
                                      <p:cBhvr>
                                        <p:cTn id="79"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animBg="1"/>
      <p:bldP spid="9" grpId="0" animBg="1"/>
      <p:bldP spid="11" grpId="0" animBg="1"/>
      <p:bldP spid="14" grpId="0" animBg="1"/>
      <p:bldP spid="16" grpId="0" animBg="1"/>
      <p:bldP spid="18" grpId="0" animBg="1"/>
      <p:bldP spid="2" grpId="0" animBg="1"/>
      <p:bldP spid="31"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352811" y="1203505"/>
            <a:ext cx="8387423" cy="4761195"/>
          </a:xfrm>
        </p:spPr>
        <p:txBody>
          <a:bodyPr/>
          <a:lstStyle/>
          <a:p>
            <a:pPr marL="0" indent="0">
              <a:buNone/>
            </a:pPr>
            <a:endParaRPr lang="en-US" i="1" dirty="0" smtClean="0"/>
          </a:p>
          <a:p>
            <a:pPr marL="0" indent="0">
              <a:buNone/>
            </a:pPr>
            <a:r>
              <a:rPr lang="en-US" i="1" dirty="0" smtClean="0"/>
              <a:t/>
            </a:r>
            <a:br>
              <a:rPr lang="en-US" i="1" dirty="0" smtClean="0"/>
            </a:br>
            <a:r>
              <a:rPr lang="en-US" i="1" dirty="0" smtClean="0"/>
              <a:t>The </a:t>
            </a:r>
            <a:r>
              <a:rPr lang="en-US" i="1" dirty="0"/>
              <a:t>FDA's review of the </a:t>
            </a:r>
            <a:r>
              <a:rPr lang="en-US" i="1" dirty="0" err="1"/>
              <a:t>MiSeqDx</a:t>
            </a:r>
            <a:r>
              <a:rPr lang="en-US" i="1" dirty="0"/>
              <a:t>… provides clinical laboratories with information about the expected performance of the device and the quality </a:t>
            </a:r>
            <a:r>
              <a:rPr lang="en-US" i="1" dirty="0" smtClean="0"/>
              <a:t/>
            </a:r>
            <a:br>
              <a:rPr lang="en-US" i="1" dirty="0" smtClean="0"/>
            </a:br>
            <a:r>
              <a:rPr lang="en-US" i="1" dirty="0" smtClean="0"/>
              <a:t>of </a:t>
            </a:r>
            <a:r>
              <a:rPr lang="en-US" i="1" dirty="0"/>
              <a:t>the results. This information was not previously available for next generation </a:t>
            </a:r>
            <a:r>
              <a:rPr lang="en-US" i="1" dirty="0" smtClean="0"/>
              <a:t>sequencers. With </a:t>
            </a:r>
            <a:r>
              <a:rPr lang="en-US" i="1" dirty="0"/>
              <a:t>this platform, labs can develop tests for clinical use with greater </a:t>
            </a:r>
            <a:r>
              <a:rPr lang="en-US" i="1" dirty="0" smtClean="0"/>
              <a:t>confidence. </a:t>
            </a:r>
            <a:br>
              <a:rPr lang="en-US" i="1" dirty="0" smtClean="0"/>
            </a:br>
            <a:r>
              <a:rPr lang="en-US" sz="600" i="1" dirty="0" smtClean="0"/>
              <a:t/>
            </a:r>
            <a:br>
              <a:rPr lang="en-US" sz="600" i="1" dirty="0" smtClean="0"/>
            </a:br>
            <a:r>
              <a:rPr lang="en-US" sz="1600" b="1" dirty="0" smtClean="0"/>
              <a:t>Alberto Gutierrez, FDA (OIVD)</a:t>
            </a:r>
          </a:p>
          <a:p>
            <a:pPr marL="0" indent="0">
              <a:buNone/>
            </a:pPr>
            <a:endParaRPr lang="en-US" b="1" baseline="30000" dirty="0">
              <a:latin typeface="+mj-lt"/>
            </a:endParaRPr>
          </a:p>
          <a:p>
            <a:pPr marL="0" indent="0">
              <a:buNone/>
            </a:pPr>
            <a:endParaRPr lang="en-US" b="1" baseline="30000" dirty="0">
              <a:latin typeface="+mj-lt"/>
            </a:endParaRPr>
          </a:p>
          <a:p>
            <a:pPr marL="0" indent="0">
              <a:buNone/>
            </a:pPr>
            <a:r>
              <a:rPr lang="en-US" i="1" dirty="0" smtClean="0"/>
              <a:t>The </a:t>
            </a:r>
            <a:r>
              <a:rPr lang="en-US" i="1" dirty="0"/>
              <a:t>marketing authorization for the first </a:t>
            </a:r>
            <a:r>
              <a:rPr lang="en-US" i="1" dirty="0" smtClean="0"/>
              <a:t>next-gen genome </a:t>
            </a:r>
            <a:r>
              <a:rPr lang="en-US" i="1" dirty="0"/>
              <a:t>sequencer represents a significant step forward in the ability to generate genomic information that will ultimately improve patient care... this marketing authorization of a </a:t>
            </a:r>
            <a:r>
              <a:rPr lang="en-US" i="1" dirty="0" smtClean="0"/>
              <a:t>non-disease-specific </a:t>
            </a:r>
            <a:r>
              <a:rPr lang="en-US" i="1" dirty="0"/>
              <a:t>platform will allow any lab to test any sequence for any </a:t>
            </a:r>
            <a:r>
              <a:rPr lang="en-US" i="1" dirty="0" smtClean="0"/>
              <a:t>purpose. </a:t>
            </a:r>
            <a:r>
              <a:rPr lang="en-US" sz="800" i="1" dirty="0"/>
              <a:t/>
            </a:r>
            <a:br>
              <a:rPr lang="en-US" sz="800" i="1" dirty="0"/>
            </a:br>
            <a:r>
              <a:rPr lang="en-US" sz="600" i="1" dirty="0" smtClean="0"/>
              <a:t/>
            </a:r>
            <a:br>
              <a:rPr lang="en-US" sz="600" i="1" dirty="0" smtClean="0"/>
            </a:br>
            <a:r>
              <a:rPr lang="en-US" sz="1600" b="1" dirty="0" smtClean="0"/>
              <a:t>Francis </a:t>
            </a:r>
            <a:r>
              <a:rPr lang="en-US" sz="1600" b="1" dirty="0"/>
              <a:t>Collins, </a:t>
            </a:r>
            <a:r>
              <a:rPr lang="en-US" sz="1600" b="1" dirty="0" smtClean="0"/>
              <a:t>NIH Director</a:t>
            </a:r>
            <a:r>
              <a:rPr lang="en-US" sz="1600" b="1" dirty="0"/>
              <a:t> </a:t>
            </a:r>
            <a:r>
              <a:rPr lang="en-US" sz="1600" b="1" dirty="0" smtClean="0"/>
              <a:t>&amp; Margaret Hamburg, FDA Commissioner</a:t>
            </a:r>
            <a:endParaRPr lang="en-US" sz="1600" b="1" baseline="30000" dirty="0"/>
          </a:p>
          <a:p>
            <a:pPr marL="0" indent="0">
              <a:buNone/>
            </a:pPr>
            <a:endParaRPr lang="en-US" baseline="30000" dirty="0"/>
          </a:p>
          <a:p>
            <a:pPr marL="0" indent="0">
              <a:buNone/>
            </a:pPr>
            <a:endParaRPr lang="en-US" baseline="30000" dirty="0">
              <a:latin typeface="+mj-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077" y="1324303"/>
            <a:ext cx="2731325" cy="422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Grp="1" noChangeArrowheads="1"/>
          </p:cNvSpPr>
          <p:nvPr>
            <p:ph type="title"/>
          </p:nvPr>
        </p:nvSpPr>
        <p:spPr>
          <a:xfrm>
            <a:off x="224825" y="237744"/>
            <a:ext cx="8601075" cy="908050"/>
          </a:xfrm>
        </p:spPr>
        <p:txBody>
          <a:bodyPr/>
          <a:lstStyle/>
          <a:p>
            <a:r>
              <a:rPr lang="en-US" dirty="0" smtClean="0"/>
              <a:t>Dawn </a:t>
            </a:r>
            <a:r>
              <a:rPr lang="en-US" dirty="0"/>
              <a:t>of </a:t>
            </a:r>
            <a:r>
              <a:rPr lang="en-US" dirty="0" smtClean="0"/>
              <a:t>the Genomic Medicine Era</a:t>
            </a:r>
            <a:br>
              <a:rPr lang="en-US" dirty="0" smtClean="0"/>
            </a:br>
            <a:r>
              <a:rPr lang="en-US" sz="2000" b="0" i="1" dirty="0" smtClean="0"/>
              <a:t>First FDA Clearance of a Next-Gen Sequencing Platform (Nov, 2013)</a:t>
            </a:r>
            <a:endParaRPr lang="en-US" b="0" i="1"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86" y="3920005"/>
            <a:ext cx="583882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12982" y="6477375"/>
            <a:ext cx="7081767" cy="338467"/>
          </a:xfrm>
          <a:prstGeom prst="rect">
            <a:avLst/>
          </a:prstGeom>
          <a:noFill/>
        </p:spPr>
        <p:txBody>
          <a:bodyPr wrap="square" lIns="91350" tIns="45677" rIns="91350" bIns="45677" rtlCol="0">
            <a:spAutoFit/>
          </a:bodyPr>
          <a:lstStyle/>
          <a:p>
            <a:r>
              <a:rPr lang="en-US" sz="800" dirty="0">
                <a:solidFill>
                  <a:srgbClr val="1A1818"/>
                </a:solidFill>
              </a:rPr>
              <a:t>Gutierrez, A. FDA clears next-generation sequencer for routine medical care. NHGRI. Nov 20, 2013.</a:t>
            </a:r>
          </a:p>
          <a:p>
            <a:r>
              <a:rPr lang="en-US" sz="800" dirty="0">
                <a:solidFill>
                  <a:srgbClr val="1A1818"/>
                </a:solidFill>
              </a:rPr>
              <a:t>Hamburg, M. &amp; Collins, F. S. First FDA Authorization for Next-Generation Sequencer. N. Engl. J. Med. 1–3 (2013).</a:t>
            </a:r>
          </a:p>
        </p:txBody>
      </p:sp>
    </p:spTree>
    <p:extLst>
      <p:ext uri="{BB962C8B-B14F-4D97-AF65-F5344CB8AC3E}">
        <p14:creationId xmlns:p14="http://schemas.microsoft.com/office/powerpoint/2010/main" val="1589020147"/>
      </p:ext>
    </p:extLst>
  </p:cSld>
  <p:clrMapOvr>
    <a:masterClrMapping/>
  </p:clrMapOvr>
  <p:transition spd="med">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2613892" y="3553883"/>
            <a:ext cx="5992020" cy="1934765"/>
          </a:xfrm>
          <a:custGeom>
            <a:avLst/>
            <a:gdLst>
              <a:gd name="connsiteX0" fmla="*/ 0 w 5843064"/>
              <a:gd name="connsiteY0" fmla="*/ 241846 h 1934765"/>
              <a:gd name="connsiteX1" fmla="*/ 4875682 w 5843064"/>
              <a:gd name="connsiteY1" fmla="*/ 241846 h 1934765"/>
              <a:gd name="connsiteX2" fmla="*/ 4875682 w 5843064"/>
              <a:gd name="connsiteY2" fmla="*/ 0 h 1934765"/>
              <a:gd name="connsiteX3" fmla="*/ 5843064 w 5843064"/>
              <a:gd name="connsiteY3" fmla="*/ 967383 h 1934765"/>
              <a:gd name="connsiteX4" fmla="*/ 4875682 w 5843064"/>
              <a:gd name="connsiteY4" fmla="*/ 1934765 h 1934765"/>
              <a:gd name="connsiteX5" fmla="*/ 4875682 w 5843064"/>
              <a:gd name="connsiteY5" fmla="*/ 1692919 h 1934765"/>
              <a:gd name="connsiteX6" fmla="*/ 0 w 5843064"/>
              <a:gd name="connsiteY6" fmla="*/ 1692919 h 1934765"/>
              <a:gd name="connsiteX7" fmla="*/ 0 w 5843064"/>
              <a:gd name="connsiteY7" fmla="*/ 241846 h 1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43064" h="1934765">
                <a:moveTo>
                  <a:pt x="0" y="241846"/>
                </a:moveTo>
                <a:lnTo>
                  <a:pt x="4875682" y="241846"/>
                </a:lnTo>
                <a:lnTo>
                  <a:pt x="4875682" y="0"/>
                </a:lnTo>
                <a:lnTo>
                  <a:pt x="5843064" y="967383"/>
                </a:lnTo>
                <a:lnTo>
                  <a:pt x="4875682" y="1934765"/>
                </a:lnTo>
                <a:lnTo>
                  <a:pt x="4875682" y="1692919"/>
                </a:lnTo>
                <a:lnTo>
                  <a:pt x="0" y="1692919"/>
                </a:lnTo>
                <a:lnTo>
                  <a:pt x="0" y="241846"/>
                </a:lnTo>
                <a:close/>
              </a:path>
            </a:pathLst>
          </a:custGeom>
          <a:solidFill>
            <a:schemeClr val="accent3">
              <a:lumMod val="40000"/>
              <a:lumOff val="60000"/>
            </a:schemeClr>
          </a:solidFill>
          <a:ln>
            <a:solidFill>
              <a:schemeClr val="accent3"/>
            </a:solidFill>
          </a:ln>
          <a:effectLst/>
        </p:spPr>
        <p:style>
          <a:lnRef idx="1">
            <a:schemeClr val="accent3"/>
          </a:lnRef>
          <a:fillRef idx="3">
            <a:schemeClr val="accent3"/>
          </a:fillRef>
          <a:effectRef idx="2">
            <a:schemeClr val="accent3"/>
          </a:effectRef>
          <a:fontRef idx="minor">
            <a:schemeClr val="dk1">
              <a:hueOff val="0"/>
              <a:satOff val="0"/>
              <a:lumOff val="0"/>
              <a:alphaOff val="0"/>
            </a:schemeClr>
          </a:fontRef>
        </p:style>
        <p:txBody>
          <a:bodyPr spcFirstLastPara="0" vert="horz" wrap="square" lIns="182880" tIns="252006" rIns="1097280" bIns="252006" numCol="1" spcCol="1270" anchor="ctr" anchorCtr="0">
            <a:noAutofit/>
          </a:bodyPr>
          <a:lstStyle/>
          <a:p>
            <a:pPr marL="228600" lvl="1" algn="l" defTabSz="711200">
              <a:lnSpc>
                <a:spcPct val="90000"/>
              </a:lnSpc>
              <a:spcBef>
                <a:spcPct val="0"/>
              </a:spcBef>
              <a:spcAft>
                <a:spcPct val="15000"/>
              </a:spcAft>
            </a:pPr>
            <a:r>
              <a:rPr lang="en-US" sz="1600" kern="1200" dirty="0" smtClean="0">
                <a:solidFill>
                  <a:srgbClr val="1A1818"/>
                </a:solidFill>
              </a:rPr>
              <a:t>Create a research consortium to enable collaborative projects aimed at Cancer Genomics</a:t>
            </a:r>
            <a:endParaRPr lang="en-US" sz="1600" kern="1200" dirty="0">
              <a:solidFill>
                <a:srgbClr val="1A1818"/>
              </a:solidFill>
            </a:endParaRPr>
          </a:p>
        </p:txBody>
      </p:sp>
      <p:sp>
        <p:nvSpPr>
          <p:cNvPr id="6" name="Freeform 5"/>
          <p:cNvSpPr/>
          <p:nvPr/>
        </p:nvSpPr>
        <p:spPr>
          <a:xfrm>
            <a:off x="2631343" y="1425145"/>
            <a:ext cx="5977523" cy="1934765"/>
          </a:xfrm>
          <a:custGeom>
            <a:avLst/>
            <a:gdLst>
              <a:gd name="connsiteX0" fmla="*/ 0 w 5828927"/>
              <a:gd name="connsiteY0" fmla="*/ 241846 h 1934765"/>
              <a:gd name="connsiteX1" fmla="*/ 4861545 w 5828927"/>
              <a:gd name="connsiteY1" fmla="*/ 241846 h 1934765"/>
              <a:gd name="connsiteX2" fmla="*/ 4861545 w 5828927"/>
              <a:gd name="connsiteY2" fmla="*/ 0 h 1934765"/>
              <a:gd name="connsiteX3" fmla="*/ 5828927 w 5828927"/>
              <a:gd name="connsiteY3" fmla="*/ 967383 h 1934765"/>
              <a:gd name="connsiteX4" fmla="*/ 4861545 w 5828927"/>
              <a:gd name="connsiteY4" fmla="*/ 1934765 h 1934765"/>
              <a:gd name="connsiteX5" fmla="*/ 4861545 w 5828927"/>
              <a:gd name="connsiteY5" fmla="*/ 1692919 h 1934765"/>
              <a:gd name="connsiteX6" fmla="*/ 0 w 5828927"/>
              <a:gd name="connsiteY6" fmla="*/ 1692919 h 1934765"/>
              <a:gd name="connsiteX7" fmla="*/ 0 w 5828927"/>
              <a:gd name="connsiteY7" fmla="*/ 241846 h 1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8927" h="1934765">
                <a:moveTo>
                  <a:pt x="0" y="241846"/>
                </a:moveTo>
                <a:lnTo>
                  <a:pt x="4861545" y="241846"/>
                </a:lnTo>
                <a:lnTo>
                  <a:pt x="4861545" y="0"/>
                </a:lnTo>
                <a:lnTo>
                  <a:pt x="5828927" y="967383"/>
                </a:lnTo>
                <a:lnTo>
                  <a:pt x="4861545" y="1934765"/>
                </a:lnTo>
                <a:lnTo>
                  <a:pt x="4861545" y="1692919"/>
                </a:lnTo>
                <a:lnTo>
                  <a:pt x="0" y="1692919"/>
                </a:lnTo>
                <a:lnTo>
                  <a:pt x="0" y="241846"/>
                </a:lnTo>
                <a:close/>
              </a:path>
            </a:pathLst>
          </a:custGeom>
          <a:solidFill>
            <a:schemeClr val="accent2">
              <a:lumMod val="40000"/>
              <a:lumOff val="60000"/>
            </a:schemeClr>
          </a:solidFill>
          <a:ln>
            <a:solidFill>
              <a:schemeClr val="accent2"/>
            </a:solidFill>
          </a:ln>
          <a:effectLst/>
        </p:spPr>
        <p:style>
          <a:lnRef idx="1">
            <a:schemeClr val="accent2"/>
          </a:lnRef>
          <a:fillRef idx="3">
            <a:schemeClr val="accent2"/>
          </a:fillRef>
          <a:effectRef idx="2">
            <a:schemeClr val="accent2"/>
          </a:effectRef>
          <a:fontRef idx="minor">
            <a:schemeClr val="dk1">
              <a:hueOff val="0"/>
              <a:satOff val="0"/>
              <a:lumOff val="0"/>
              <a:alphaOff val="0"/>
            </a:schemeClr>
          </a:fontRef>
        </p:style>
        <p:txBody>
          <a:bodyPr spcFirstLastPara="0" vert="horz" wrap="square" lIns="182880" tIns="250736" rIns="1097280" bIns="250736" numCol="1" spcCol="1270" anchor="ctr" anchorCtr="0">
            <a:noAutofit/>
          </a:bodyPr>
          <a:lstStyle/>
          <a:p>
            <a:pPr marL="228600" lvl="1" algn="l" defTabSz="622300">
              <a:lnSpc>
                <a:spcPct val="90000"/>
              </a:lnSpc>
              <a:spcBef>
                <a:spcPct val="0"/>
              </a:spcBef>
              <a:spcAft>
                <a:spcPct val="15000"/>
              </a:spcAft>
            </a:pPr>
            <a:r>
              <a:rPr lang="en-US" sz="1400" kern="1200" dirty="0" smtClean="0">
                <a:solidFill>
                  <a:schemeClr val="tx1"/>
                </a:solidFill>
              </a:rPr>
              <a:t>Create and disseminate the content, standards, performance characteristics and workflow of an NGS cancer Actionable Genome Panel (AGP*) to guide clinical decision making</a:t>
            </a:r>
            <a:endParaRPr lang="en-US" sz="1400" kern="1200" dirty="0">
              <a:solidFill>
                <a:schemeClr val="tx1"/>
              </a:solidFill>
            </a:endParaRPr>
          </a:p>
        </p:txBody>
      </p:sp>
      <p:sp>
        <p:nvSpPr>
          <p:cNvPr id="10" name="Rectangle 9"/>
          <p:cNvSpPr/>
          <p:nvPr/>
        </p:nvSpPr>
        <p:spPr bwMode="auto">
          <a:xfrm>
            <a:off x="0" y="1405505"/>
            <a:ext cx="591825" cy="4093224"/>
          </a:xfrm>
          <a:prstGeom prst="rect">
            <a:avLst/>
          </a:prstGeom>
          <a:solidFill>
            <a:srgbClr val="FFFFFF"/>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3" name="Title 2"/>
          <p:cNvSpPr>
            <a:spLocks noGrp="1"/>
          </p:cNvSpPr>
          <p:nvPr>
            <p:ph type="title"/>
          </p:nvPr>
        </p:nvSpPr>
        <p:spPr>
          <a:xfrm>
            <a:off x="210312" y="237744"/>
            <a:ext cx="8601075" cy="908050"/>
          </a:xfrm>
        </p:spPr>
        <p:txBody>
          <a:bodyPr/>
          <a:lstStyle/>
          <a:p>
            <a:r>
              <a:rPr lang="en-US" dirty="0" smtClean="0"/>
              <a:t>The Actionable Genome Consortium</a:t>
            </a:r>
            <a:r>
              <a:rPr lang="en-US" dirty="0"/>
              <a:t/>
            </a:r>
            <a:br>
              <a:rPr lang="en-US" dirty="0"/>
            </a:br>
            <a:r>
              <a:rPr lang="en-US" sz="2000" b="0" i="1" dirty="0" smtClean="0"/>
              <a:t>Driving guidelines and answering questions </a:t>
            </a:r>
            <a:endParaRPr lang="en-US" sz="2000" b="0" i="1" dirty="0"/>
          </a:p>
        </p:txBody>
      </p:sp>
      <p:sp>
        <p:nvSpPr>
          <p:cNvPr id="4" name="Rectangle 3"/>
          <p:cNvSpPr/>
          <p:nvPr/>
        </p:nvSpPr>
        <p:spPr>
          <a:xfrm>
            <a:off x="210312" y="6119464"/>
            <a:ext cx="8933688" cy="261610"/>
          </a:xfrm>
          <a:prstGeom prst="rect">
            <a:avLst/>
          </a:prstGeom>
        </p:spPr>
        <p:txBody>
          <a:bodyPr wrap="square">
            <a:spAutoFit/>
          </a:bodyPr>
          <a:lstStyle/>
          <a:p>
            <a:r>
              <a:rPr lang="en-US" sz="1100" dirty="0" smtClean="0"/>
              <a:t>*AGP: The </a:t>
            </a:r>
            <a:r>
              <a:rPr lang="en-US" sz="1100" dirty="0"/>
              <a:t>set of molecular assays that can be recommended to all practicing oncologists as necessary to guide clinical </a:t>
            </a:r>
            <a:r>
              <a:rPr lang="en-US" sz="1100" dirty="0" smtClean="0"/>
              <a:t>decision making</a:t>
            </a:r>
            <a:r>
              <a:rPr lang="en-US" sz="1100" dirty="0"/>
              <a:t>.</a:t>
            </a:r>
          </a:p>
        </p:txBody>
      </p:sp>
      <p:sp>
        <p:nvSpPr>
          <p:cNvPr id="7" name="Freeform 6"/>
          <p:cNvSpPr/>
          <p:nvPr/>
        </p:nvSpPr>
        <p:spPr>
          <a:xfrm>
            <a:off x="303067" y="1425145"/>
            <a:ext cx="2468882" cy="1934765"/>
          </a:xfrm>
          <a:custGeom>
            <a:avLst/>
            <a:gdLst>
              <a:gd name="connsiteX0" fmla="*/ 0 w 2468882"/>
              <a:gd name="connsiteY0" fmla="*/ 322467 h 1934765"/>
              <a:gd name="connsiteX1" fmla="*/ 322467 w 2468882"/>
              <a:gd name="connsiteY1" fmla="*/ 0 h 1934765"/>
              <a:gd name="connsiteX2" fmla="*/ 2146415 w 2468882"/>
              <a:gd name="connsiteY2" fmla="*/ 0 h 1934765"/>
              <a:gd name="connsiteX3" fmla="*/ 2468882 w 2468882"/>
              <a:gd name="connsiteY3" fmla="*/ 322467 h 1934765"/>
              <a:gd name="connsiteX4" fmla="*/ 2468882 w 2468882"/>
              <a:gd name="connsiteY4" fmla="*/ 1612298 h 1934765"/>
              <a:gd name="connsiteX5" fmla="*/ 2146415 w 2468882"/>
              <a:gd name="connsiteY5" fmla="*/ 1934765 h 1934765"/>
              <a:gd name="connsiteX6" fmla="*/ 322467 w 2468882"/>
              <a:gd name="connsiteY6" fmla="*/ 1934765 h 1934765"/>
              <a:gd name="connsiteX7" fmla="*/ 0 w 2468882"/>
              <a:gd name="connsiteY7" fmla="*/ 1612298 h 1934765"/>
              <a:gd name="connsiteX8" fmla="*/ 0 w 2468882"/>
              <a:gd name="connsiteY8" fmla="*/ 322467 h 1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8882" h="1934765">
                <a:moveTo>
                  <a:pt x="0" y="322467"/>
                </a:moveTo>
                <a:cubicBezTo>
                  <a:pt x="0" y="144373"/>
                  <a:pt x="144373" y="0"/>
                  <a:pt x="322467" y="0"/>
                </a:cubicBezTo>
                <a:lnTo>
                  <a:pt x="2146415" y="0"/>
                </a:lnTo>
                <a:cubicBezTo>
                  <a:pt x="2324509" y="0"/>
                  <a:pt x="2468882" y="144373"/>
                  <a:pt x="2468882" y="322467"/>
                </a:cubicBezTo>
                <a:lnTo>
                  <a:pt x="2468882" y="1612298"/>
                </a:lnTo>
                <a:cubicBezTo>
                  <a:pt x="2468882" y="1790392"/>
                  <a:pt x="2324509" y="1934765"/>
                  <a:pt x="2146415" y="1934765"/>
                </a:cubicBezTo>
                <a:lnTo>
                  <a:pt x="322467" y="1934765"/>
                </a:lnTo>
                <a:cubicBezTo>
                  <a:pt x="144373" y="1934765"/>
                  <a:pt x="0" y="1790392"/>
                  <a:pt x="0" y="1612298"/>
                </a:cubicBezTo>
                <a:lnTo>
                  <a:pt x="0" y="322467"/>
                </a:lnTo>
                <a:close/>
              </a:path>
            </a:pathLst>
          </a:custGeom>
        </p:spPr>
        <p:style>
          <a:lnRef idx="1">
            <a:schemeClr val="accent2"/>
          </a:lnRef>
          <a:fillRef idx="3">
            <a:schemeClr val="accent2"/>
          </a:fillRef>
          <a:effectRef idx="2">
            <a:schemeClr val="accent2"/>
          </a:effectRef>
          <a:fontRef idx="minor">
            <a:schemeClr val="lt1"/>
          </a:fontRef>
        </p:style>
        <p:txBody>
          <a:bodyPr spcFirstLastPara="0" vert="horz" wrap="square" lIns="197317" tIns="145882" rIns="197317" bIns="145882" numCol="1" spcCol="1270" anchor="ctr" anchorCtr="0">
            <a:noAutofit/>
          </a:bodyPr>
          <a:lstStyle/>
          <a:p>
            <a:pPr lvl="0" algn="ctr" defTabSz="1200150">
              <a:lnSpc>
                <a:spcPct val="90000"/>
              </a:lnSpc>
              <a:spcBef>
                <a:spcPct val="0"/>
              </a:spcBef>
              <a:spcAft>
                <a:spcPct val="35000"/>
              </a:spcAft>
            </a:pPr>
            <a:r>
              <a:rPr lang="en-US" sz="2700" kern="1200" dirty="0" smtClean="0"/>
              <a:t>Clinical Guidelines</a:t>
            </a:r>
            <a:endParaRPr lang="en-US" sz="2700" kern="1200" dirty="0"/>
          </a:p>
        </p:txBody>
      </p:sp>
      <p:sp>
        <p:nvSpPr>
          <p:cNvPr id="9" name="Freeform 8"/>
          <p:cNvSpPr/>
          <p:nvPr/>
        </p:nvSpPr>
        <p:spPr>
          <a:xfrm>
            <a:off x="303067" y="3553380"/>
            <a:ext cx="2456827" cy="1934765"/>
          </a:xfrm>
          <a:custGeom>
            <a:avLst/>
            <a:gdLst>
              <a:gd name="connsiteX0" fmla="*/ 0 w 2456827"/>
              <a:gd name="connsiteY0" fmla="*/ 322467 h 1934765"/>
              <a:gd name="connsiteX1" fmla="*/ 322467 w 2456827"/>
              <a:gd name="connsiteY1" fmla="*/ 0 h 1934765"/>
              <a:gd name="connsiteX2" fmla="*/ 2134360 w 2456827"/>
              <a:gd name="connsiteY2" fmla="*/ 0 h 1934765"/>
              <a:gd name="connsiteX3" fmla="*/ 2456827 w 2456827"/>
              <a:gd name="connsiteY3" fmla="*/ 322467 h 1934765"/>
              <a:gd name="connsiteX4" fmla="*/ 2456827 w 2456827"/>
              <a:gd name="connsiteY4" fmla="*/ 1612298 h 1934765"/>
              <a:gd name="connsiteX5" fmla="*/ 2134360 w 2456827"/>
              <a:gd name="connsiteY5" fmla="*/ 1934765 h 1934765"/>
              <a:gd name="connsiteX6" fmla="*/ 322467 w 2456827"/>
              <a:gd name="connsiteY6" fmla="*/ 1934765 h 1934765"/>
              <a:gd name="connsiteX7" fmla="*/ 0 w 2456827"/>
              <a:gd name="connsiteY7" fmla="*/ 1612298 h 1934765"/>
              <a:gd name="connsiteX8" fmla="*/ 0 w 2456827"/>
              <a:gd name="connsiteY8" fmla="*/ 322467 h 1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6827" h="1934765">
                <a:moveTo>
                  <a:pt x="0" y="322467"/>
                </a:moveTo>
                <a:cubicBezTo>
                  <a:pt x="0" y="144373"/>
                  <a:pt x="144373" y="0"/>
                  <a:pt x="322467" y="0"/>
                </a:cubicBezTo>
                <a:lnTo>
                  <a:pt x="2134360" y="0"/>
                </a:lnTo>
                <a:cubicBezTo>
                  <a:pt x="2312454" y="0"/>
                  <a:pt x="2456827" y="144373"/>
                  <a:pt x="2456827" y="322467"/>
                </a:cubicBezTo>
                <a:lnTo>
                  <a:pt x="2456827" y="1612298"/>
                </a:lnTo>
                <a:cubicBezTo>
                  <a:pt x="2456827" y="1790392"/>
                  <a:pt x="2312454" y="1934765"/>
                  <a:pt x="2134360" y="1934765"/>
                </a:cubicBezTo>
                <a:lnTo>
                  <a:pt x="322467" y="1934765"/>
                </a:lnTo>
                <a:cubicBezTo>
                  <a:pt x="144373" y="1934765"/>
                  <a:pt x="0" y="1790392"/>
                  <a:pt x="0" y="1612298"/>
                </a:cubicBezTo>
                <a:lnTo>
                  <a:pt x="0" y="322467"/>
                </a:lnTo>
                <a:close/>
              </a:path>
            </a:pathLst>
          </a:custGeom>
        </p:spPr>
        <p:style>
          <a:lnRef idx="1">
            <a:schemeClr val="accent3"/>
          </a:lnRef>
          <a:fillRef idx="3">
            <a:schemeClr val="accent3"/>
          </a:fillRef>
          <a:effectRef idx="2">
            <a:schemeClr val="accent3"/>
          </a:effectRef>
          <a:fontRef idx="minor">
            <a:schemeClr val="lt1"/>
          </a:fontRef>
        </p:style>
        <p:txBody>
          <a:bodyPr spcFirstLastPara="0" vert="horz" wrap="square" lIns="197317" tIns="145882" rIns="197317" bIns="145882" numCol="1" spcCol="1270" anchor="ctr" anchorCtr="0">
            <a:noAutofit/>
          </a:bodyPr>
          <a:lstStyle/>
          <a:p>
            <a:pPr lvl="0" algn="ctr" defTabSz="1200150">
              <a:lnSpc>
                <a:spcPct val="90000"/>
              </a:lnSpc>
              <a:spcBef>
                <a:spcPct val="0"/>
              </a:spcBef>
              <a:spcAft>
                <a:spcPct val="35000"/>
              </a:spcAft>
            </a:pPr>
            <a:r>
              <a:rPr lang="en-US" sz="2700" kern="1200" dirty="0" smtClean="0"/>
              <a:t>Collaborative Research</a:t>
            </a:r>
            <a:endParaRPr lang="en-US" sz="2700" kern="1200" dirty="0"/>
          </a:p>
        </p:txBody>
      </p:sp>
    </p:spTree>
    <p:extLst>
      <p:ext uri="{BB962C8B-B14F-4D97-AF65-F5344CB8AC3E}">
        <p14:creationId xmlns:p14="http://schemas.microsoft.com/office/powerpoint/2010/main" val="86750274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decel="5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0-#ppt_w/2"/>
                                          </p:val>
                                        </p:tav>
                                        <p:tav tm="100000">
                                          <p:val>
                                            <p:strVal val="#ppt_x"/>
                                          </p:val>
                                        </p:tav>
                                      </p:tavLst>
                                    </p:anim>
                                    <p:anim calcmode="lin" valueType="num">
                                      <p:cBhvr additive="base">
                                        <p:cTn id="12"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 presetClass="entr" presetSubtype="8" decel="5000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500" fill="hold"/>
                                        <p:tgtEl>
                                          <p:spTgt spid="8"/>
                                        </p:tgtEl>
                                        <p:attrNameLst>
                                          <p:attrName>ppt_x</p:attrName>
                                        </p:attrNameLst>
                                      </p:cBhvr>
                                      <p:tavLst>
                                        <p:tav tm="0">
                                          <p:val>
                                            <p:strVal val="0-#ppt_w/2"/>
                                          </p:val>
                                        </p:tav>
                                        <p:tav tm="100000">
                                          <p:val>
                                            <p:strVal val="#ppt_x"/>
                                          </p:val>
                                        </p:tav>
                                      </p:tavLst>
                                    </p:anim>
                                    <p:anim calcmode="lin" valueType="num">
                                      <p:cBhvr additive="base">
                                        <p:cTn id="22" dur="1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7"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312" y="237744"/>
            <a:ext cx="8601075" cy="908050"/>
          </a:xfrm>
        </p:spPr>
        <p:txBody>
          <a:bodyPr/>
          <a:lstStyle/>
          <a:p>
            <a:r>
              <a:rPr lang="en-US" dirty="0"/>
              <a:t>Transforming Oncology with Genomics</a:t>
            </a:r>
            <a:r>
              <a:rPr lang="en-US" dirty="0" smtClean="0"/>
              <a:t/>
            </a:r>
            <a:br>
              <a:rPr lang="en-US" dirty="0" smtClean="0"/>
            </a:br>
            <a:r>
              <a:rPr lang="en-US" sz="2000" b="0" i="1" dirty="0">
                <a:solidFill>
                  <a:srgbClr val="1A1818"/>
                </a:solidFill>
              </a:rPr>
              <a:t>Conclusions</a:t>
            </a:r>
            <a:endParaRPr lang="en-US" sz="2200" i="1" dirty="0">
              <a:solidFill>
                <a:srgbClr val="6699FF"/>
              </a:solidFill>
            </a:endParaRPr>
          </a:p>
        </p:txBody>
      </p:sp>
      <p:sp>
        <p:nvSpPr>
          <p:cNvPr id="4" name="Content Placeholder 1"/>
          <p:cNvSpPr txBox="1">
            <a:spLocks/>
          </p:cNvSpPr>
          <p:nvPr/>
        </p:nvSpPr>
        <p:spPr bwMode="auto">
          <a:xfrm>
            <a:off x="210312" y="1183805"/>
            <a:ext cx="8595360" cy="15819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4950" indent="-234950" algn="l" rtl="0" eaLnBrk="1" fontAlgn="base" hangingPunct="1">
              <a:spcBef>
                <a:spcPct val="50000"/>
              </a:spcBef>
              <a:spcAft>
                <a:spcPct val="0"/>
              </a:spcAft>
              <a:buClr>
                <a:srgbClr val="F89D21"/>
              </a:buClr>
              <a:buSzPct val="60000"/>
              <a:buBlip>
                <a:blip r:embed="rId2"/>
              </a:buBlip>
              <a:defRPr>
                <a:solidFill>
                  <a:schemeClr val="tx1"/>
                </a:solidFill>
                <a:latin typeface="+mn-lt"/>
                <a:ea typeface="+mn-ea"/>
                <a:cs typeface="+mn-cs"/>
              </a:defRPr>
            </a:lvl1pPr>
            <a:lvl2pPr marL="692150" indent="-234950" algn="l" rtl="0" eaLnBrk="1" fontAlgn="base" hangingPunct="1">
              <a:spcBef>
                <a:spcPct val="20000"/>
              </a:spcBef>
              <a:spcAft>
                <a:spcPct val="0"/>
              </a:spcAft>
              <a:buClr>
                <a:schemeClr val="tx1"/>
              </a:buClr>
              <a:buFont typeface="Arial" charset="0"/>
              <a:buChar char="–"/>
              <a:defRPr sz="1600">
                <a:solidFill>
                  <a:schemeClr val="tx1"/>
                </a:solidFill>
                <a:latin typeface="+mn-lt"/>
              </a:defRPr>
            </a:lvl2pPr>
            <a:lvl3pPr marL="1149350" indent="-234950" algn="l" rtl="0" eaLnBrk="1" fontAlgn="base" hangingPunct="1">
              <a:spcBef>
                <a:spcPct val="20000"/>
              </a:spcBef>
              <a:spcAft>
                <a:spcPct val="0"/>
              </a:spcAft>
              <a:buClr>
                <a:schemeClr val="tx1"/>
              </a:buClr>
              <a:buSzPct val="80000"/>
              <a:buFont typeface="Wingdings" pitchFamily="2" charset="2"/>
              <a:buChar char="§"/>
              <a:defRPr sz="1400">
                <a:solidFill>
                  <a:schemeClr val="tx1"/>
                </a:solidFill>
                <a:latin typeface="+mn-lt"/>
              </a:defRPr>
            </a:lvl3pPr>
            <a:lvl4pPr marL="1606550" indent="-234950" algn="l" rtl="0" eaLnBrk="1" fontAlgn="base" hangingPunct="1">
              <a:spcBef>
                <a:spcPct val="20000"/>
              </a:spcBef>
              <a:spcAft>
                <a:spcPct val="0"/>
              </a:spcAft>
              <a:buClr>
                <a:schemeClr val="tx1"/>
              </a:buClr>
              <a:buSzPct val="80000"/>
              <a:buFont typeface="Arial" charset="0"/>
              <a:buChar char="–"/>
              <a:defRPr sz="1200">
                <a:solidFill>
                  <a:schemeClr val="tx1"/>
                </a:solidFill>
                <a:latin typeface="+mn-lt"/>
              </a:defRPr>
            </a:lvl4pPr>
            <a:lvl5pPr marL="20637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5pPr>
            <a:lvl6pPr marL="25209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6pPr>
            <a:lvl7pPr marL="29781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7pPr>
            <a:lvl8pPr marL="34353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8pPr>
            <a:lvl9pPr marL="3892550" indent="-234950" algn="l" rtl="0" eaLnBrk="1" fontAlgn="base" hangingPunct="1">
              <a:spcBef>
                <a:spcPct val="20000"/>
              </a:spcBef>
              <a:spcAft>
                <a:spcPct val="0"/>
              </a:spcAft>
              <a:buClr>
                <a:srgbClr val="535353"/>
              </a:buClr>
              <a:buFont typeface="Arial" charset="0"/>
              <a:buChar char="-"/>
              <a:defRPr sz="1200">
                <a:solidFill>
                  <a:schemeClr val="tx1"/>
                </a:solidFill>
                <a:latin typeface="+mn-lt"/>
              </a:defRPr>
            </a:lvl9pPr>
          </a:lstStyle>
          <a:p>
            <a:pPr marL="0" indent="0">
              <a:spcBef>
                <a:spcPts val="400"/>
              </a:spcBef>
              <a:buNone/>
            </a:pPr>
            <a:r>
              <a:rPr lang="en-US" b="1" kern="0" dirty="0" smtClean="0"/>
              <a:t>Comprehensive </a:t>
            </a:r>
            <a:r>
              <a:rPr lang="en-US" b="1" kern="0" dirty="0"/>
              <a:t>genomic interrogation of tumors will be </a:t>
            </a:r>
            <a:r>
              <a:rPr lang="en-US" b="1" kern="0" dirty="0" smtClean="0"/>
              <a:t>commonplace</a:t>
            </a:r>
          </a:p>
          <a:p>
            <a:pPr>
              <a:spcBef>
                <a:spcPts val="400"/>
              </a:spcBef>
              <a:buClr>
                <a:srgbClr val="FFB441"/>
              </a:buClr>
              <a:buSzPct val="40000"/>
              <a:buFont typeface="Lucida Grande"/>
              <a:buChar char="▶"/>
            </a:pPr>
            <a:r>
              <a:rPr lang="en-US" kern="0" dirty="0" smtClean="0"/>
              <a:t>At </a:t>
            </a:r>
            <a:r>
              <a:rPr lang="en-US" kern="0" dirty="0" smtClean="0">
                <a:solidFill>
                  <a:schemeClr val="accent3">
                    <a:lumMod val="75000"/>
                  </a:schemeClr>
                </a:solidFill>
              </a:rPr>
              <a:t>multiple-time </a:t>
            </a:r>
            <a:r>
              <a:rPr lang="en-US" kern="0" dirty="0">
                <a:solidFill>
                  <a:schemeClr val="accent3">
                    <a:lumMod val="75000"/>
                  </a:schemeClr>
                </a:solidFill>
              </a:rPr>
              <a:t>points,</a:t>
            </a:r>
            <a:r>
              <a:rPr lang="en-US" kern="0" dirty="0"/>
              <a:t> from primary screening to advanced </a:t>
            </a:r>
            <a:r>
              <a:rPr lang="en-US" kern="0" dirty="0" smtClean="0"/>
              <a:t>disease</a:t>
            </a:r>
            <a:endParaRPr lang="en-US" kern="0" dirty="0"/>
          </a:p>
          <a:p>
            <a:pPr>
              <a:spcBef>
                <a:spcPts val="400"/>
              </a:spcBef>
              <a:buClr>
                <a:srgbClr val="FFB441"/>
              </a:buClr>
              <a:buSzPct val="40000"/>
              <a:buFont typeface="Lucida Grande"/>
              <a:buChar char="▶"/>
            </a:pPr>
            <a:r>
              <a:rPr lang="en-US" kern="0" dirty="0" smtClean="0"/>
              <a:t>Resulting </a:t>
            </a:r>
            <a:r>
              <a:rPr lang="en-US" kern="0" dirty="0"/>
              <a:t>in earlier detection, </a:t>
            </a:r>
            <a:r>
              <a:rPr lang="en-US" kern="0" dirty="0">
                <a:solidFill>
                  <a:schemeClr val="accent1"/>
                </a:solidFill>
              </a:rPr>
              <a:t>precise diagnosis</a:t>
            </a:r>
            <a:r>
              <a:rPr lang="en-US" kern="0" dirty="0"/>
              <a:t>, and </a:t>
            </a:r>
            <a:r>
              <a:rPr lang="en-US" kern="0" dirty="0" smtClean="0">
                <a:solidFill>
                  <a:srgbClr val="885087"/>
                </a:solidFill>
              </a:rPr>
              <a:t>targeted treatment</a:t>
            </a:r>
            <a:endParaRPr lang="en-US" kern="0" dirty="0" smtClean="0"/>
          </a:p>
          <a:p>
            <a:pPr>
              <a:spcBef>
                <a:spcPts val="400"/>
              </a:spcBef>
              <a:buClr>
                <a:srgbClr val="FFB441"/>
              </a:buClr>
              <a:buSzPct val="40000"/>
              <a:buFont typeface="Lucida Grande"/>
              <a:buChar char="▶"/>
            </a:pPr>
            <a:r>
              <a:rPr lang="en-US" kern="0" dirty="0" smtClean="0"/>
              <a:t>With </a:t>
            </a:r>
            <a:r>
              <a:rPr lang="en-US" kern="0" dirty="0"/>
              <a:t>great potential for non-invasive testing </a:t>
            </a:r>
            <a:r>
              <a:rPr lang="en-US" kern="0" dirty="0" smtClean="0"/>
              <a:t>methods (CTCs and ctDNA)</a:t>
            </a:r>
          </a:p>
          <a:p>
            <a:pPr>
              <a:spcBef>
                <a:spcPts val="400"/>
              </a:spcBef>
              <a:buClr>
                <a:srgbClr val="FFB441"/>
              </a:buClr>
              <a:buSzPct val="40000"/>
              <a:buFont typeface="Lucida Grande"/>
              <a:buChar char="▶"/>
            </a:pPr>
            <a:r>
              <a:rPr lang="en-US" kern="0" dirty="0" smtClean="0"/>
              <a:t>Leading to improved outcomes (chronic management and ultimately cure)</a:t>
            </a:r>
            <a:endParaRPr lang="en-US" kern="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12325" y="2776563"/>
            <a:ext cx="6878564" cy="3344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oup 14"/>
          <p:cNvGrpSpPr/>
          <p:nvPr/>
        </p:nvGrpSpPr>
        <p:grpSpPr>
          <a:xfrm>
            <a:off x="3850003" y="5106162"/>
            <a:ext cx="3893912" cy="1044527"/>
            <a:chOff x="3850003" y="5106162"/>
            <a:chExt cx="3893912" cy="1044527"/>
          </a:xfrm>
        </p:grpSpPr>
        <p:sp>
          <p:nvSpPr>
            <p:cNvPr id="11" name="Rectangle 10"/>
            <p:cNvSpPr/>
            <p:nvPr/>
          </p:nvSpPr>
          <p:spPr bwMode="auto">
            <a:xfrm>
              <a:off x="3850003" y="5654813"/>
              <a:ext cx="1000746" cy="495876"/>
            </a:xfrm>
            <a:prstGeom prst="rect">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5861160" y="5106162"/>
              <a:ext cx="947840" cy="751459"/>
            </a:xfrm>
            <a:prstGeom prst="rect">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6848467" y="5106162"/>
              <a:ext cx="895448" cy="750844"/>
            </a:xfrm>
            <a:prstGeom prst="rect">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4890215" y="5106162"/>
              <a:ext cx="931479" cy="750844"/>
            </a:xfrm>
            <a:prstGeom prst="rect">
              <a:avLst/>
            </a:prstGeom>
            <a:noFill/>
            <a:ln w="28575"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grpSp>
        <p:nvGrpSpPr>
          <p:cNvPr id="8" name="Group 7"/>
          <p:cNvGrpSpPr/>
          <p:nvPr/>
        </p:nvGrpSpPr>
        <p:grpSpPr>
          <a:xfrm>
            <a:off x="1500642" y="3825940"/>
            <a:ext cx="5573901" cy="191831"/>
            <a:chOff x="1500642" y="3825940"/>
            <a:chExt cx="5573901" cy="191831"/>
          </a:xfrm>
        </p:grpSpPr>
        <p:sp>
          <p:nvSpPr>
            <p:cNvPr id="6" name="Rectangle 5"/>
            <p:cNvSpPr/>
            <p:nvPr/>
          </p:nvSpPr>
          <p:spPr bwMode="auto">
            <a:xfrm>
              <a:off x="1500642" y="3825940"/>
              <a:ext cx="805052" cy="191831"/>
            </a:xfrm>
            <a:prstGeom prst="rect">
              <a:avLst/>
            </a:prstGeom>
            <a:noFill/>
            <a:ln w="2857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4287604" y="3825940"/>
              <a:ext cx="805052" cy="191831"/>
            </a:xfrm>
            <a:prstGeom prst="rect">
              <a:avLst/>
            </a:prstGeom>
            <a:noFill/>
            <a:ln w="2857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6269491" y="3825940"/>
              <a:ext cx="805052" cy="191831"/>
            </a:xfrm>
            <a:prstGeom prst="rect">
              <a:avLst/>
            </a:prstGeom>
            <a:noFill/>
            <a:ln w="28575" cap="flat" cmpd="sng" algn="ctr">
              <a:solidFill>
                <a:schemeClr val="accent3"/>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grpSp>
      <p:sp>
        <p:nvSpPr>
          <p:cNvPr id="16" name="Rectangle 15"/>
          <p:cNvSpPr/>
          <p:nvPr/>
        </p:nvSpPr>
        <p:spPr bwMode="auto">
          <a:xfrm>
            <a:off x="7637318" y="6504709"/>
            <a:ext cx="1381991" cy="27016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
        <p:nvSpPr>
          <p:cNvPr id="17" name="TextBox 16"/>
          <p:cNvSpPr txBox="1"/>
          <p:nvPr/>
        </p:nvSpPr>
        <p:spPr>
          <a:xfrm>
            <a:off x="812981" y="6477376"/>
            <a:ext cx="7107525" cy="338467"/>
          </a:xfrm>
          <a:prstGeom prst="rect">
            <a:avLst/>
          </a:prstGeom>
          <a:noFill/>
        </p:spPr>
        <p:txBody>
          <a:bodyPr wrap="square" lIns="91350" tIns="45677" rIns="91350" bIns="45677" rtlCol="0">
            <a:spAutoFit/>
          </a:bodyPr>
          <a:lstStyle/>
          <a:p>
            <a:r>
              <a:rPr lang="en-US" sz="800" dirty="0"/>
              <a:t>Garraway LA. Genomics-driven oncology: framework for an emerging paradigm. </a:t>
            </a:r>
            <a:r>
              <a:rPr lang="en-US" sz="800" i="1" dirty="0"/>
              <a:t>Journal of clinical oncology : official journal of the American Society of Clinical Oncology</a:t>
            </a:r>
            <a:r>
              <a:rPr lang="en-US" sz="800" dirty="0"/>
              <a:t>, 31(15), 1806-1814 (2013</a:t>
            </a:r>
            <a:r>
              <a:rPr lang="en-US" sz="800" dirty="0" smtClean="0"/>
              <a:t>).</a:t>
            </a:r>
            <a:endParaRPr lang="en-US" sz="800" dirty="0">
              <a:solidFill>
                <a:srgbClr val="4D4D4F"/>
              </a:solidFill>
            </a:endParaRPr>
          </a:p>
        </p:txBody>
      </p:sp>
    </p:spTree>
    <p:extLst>
      <p:ext uri="{BB962C8B-B14F-4D97-AF65-F5344CB8AC3E}">
        <p14:creationId xmlns:p14="http://schemas.microsoft.com/office/powerpoint/2010/main" val="32724071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Effect transition="in" filter="wipe(left)">
                                      <p:cBhvr>
                                        <p:cTn id="16" dur="1000"/>
                                        <p:tgtEl>
                                          <p:spTgt spid="2051"/>
                                        </p:tgtEl>
                                      </p:cBhvr>
                                    </p:animEffect>
                                  </p:childTnLst>
                                </p:cTn>
                              </p:par>
                              <p:par>
                                <p:cTn id="17" presetID="22" presetClass="entr" presetSubtype="8" fill="hold"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20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Thank You!</a:t>
            </a:r>
            <a:endParaRPr lang="en-US" dirty="0"/>
          </a:p>
        </p:txBody>
      </p:sp>
      <p:sp>
        <p:nvSpPr>
          <p:cNvPr id="4" name="Rectangle 3"/>
          <p:cNvSpPr/>
          <p:nvPr/>
        </p:nvSpPr>
        <p:spPr bwMode="auto">
          <a:xfrm>
            <a:off x="7637318" y="6504709"/>
            <a:ext cx="1381991" cy="270164"/>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1421756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7905" y="237744"/>
            <a:ext cx="8601075" cy="908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1">
                <a:solidFill>
                  <a:schemeClr val="tx1"/>
                </a:solidFill>
                <a:latin typeface="+mj-lt"/>
                <a:ea typeface="+mj-ea"/>
                <a:cs typeface="+mj-cs"/>
              </a:defRPr>
            </a:lvl1pPr>
            <a:lvl2pPr algn="l" rtl="0" eaLnBrk="1" fontAlgn="base" hangingPunct="1">
              <a:spcBef>
                <a:spcPct val="0"/>
              </a:spcBef>
              <a:spcAft>
                <a:spcPct val="0"/>
              </a:spcAft>
              <a:defRPr sz="2400" b="1">
                <a:solidFill>
                  <a:schemeClr val="tx1"/>
                </a:solidFill>
                <a:latin typeface="Arial" charset="0"/>
              </a:defRPr>
            </a:lvl2pPr>
            <a:lvl3pPr algn="l" rtl="0" eaLnBrk="1" fontAlgn="base" hangingPunct="1">
              <a:spcBef>
                <a:spcPct val="0"/>
              </a:spcBef>
              <a:spcAft>
                <a:spcPct val="0"/>
              </a:spcAft>
              <a:defRPr sz="2400" b="1">
                <a:solidFill>
                  <a:schemeClr val="tx1"/>
                </a:solidFill>
                <a:latin typeface="Arial" charset="0"/>
              </a:defRPr>
            </a:lvl3pPr>
            <a:lvl4pPr algn="l" rtl="0" eaLnBrk="1" fontAlgn="base" hangingPunct="1">
              <a:spcBef>
                <a:spcPct val="0"/>
              </a:spcBef>
              <a:spcAft>
                <a:spcPct val="0"/>
              </a:spcAft>
              <a:defRPr sz="2400" b="1">
                <a:solidFill>
                  <a:schemeClr val="tx1"/>
                </a:solidFill>
                <a:latin typeface="Arial" charset="0"/>
              </a:defRPr>
            </a:lvl4pPr>
            <a:lvl5pPr algn="l" rtl="0" eaLnBrk="1" fontAlgn="base" hangingPunct="1">
              <a:spcBef>
                <a:spcPct val="0"/>
              </a:spcBef>
              <a:spcAft>
                <a:spcPct val="0"/>
              </a:spcAft>
              <a:defRPr sz="2400" b="1">
                <a:solidFill>
                  <a:schemeClr val="tx1"/>
                </a:solidFill>
                <a:latin typeface="Arial" charset="0"/>
              </a:defRPr>
            </a:lvl5pPr>
            <a:lvl6pPr marL="457200" algn="l" rtl="0" eaLnBrk="1" fontAlgn="base" hangingPunct="1">
              <a:spcBef>
                <a:spcPct val="0"/>
              </a:spcBef>
              <a:spcAft>
                <a:spcPct val="0"/>
              </a:spcAft>
              <a:defRPr sz="2400" b="1">
                <a:solidFill>
                  <a:schemeClr val="tx1"/>
                </a:solidFill>
                <a:latin typeface="Arial" charset="0"/>
              </a:defRPr>
            </a:lvl6pPr>
            <a:lvl7pPr marL="914400" algn="l" rtl="0" eaLnBrk="1" fontAlgn="base" hangingPunct="1">
              <a:spcBef>
                <a:spcPct val="0"/>
              </a:spcBef>
              <a:spcAft>
                <a:spcPct val="0"/>
              </a:spcAft>
              <a:defRPr sz="2400" b="1">
                <a:solidFill>
                  <a:schemeClr val="tx1"/>
                </a:solidFill>
                <a:latin typeface="Arial" charset="0"/>
              </a:defRPr>
            </a:lvl7pPr>
            <a:lvl8pPr marL="1371600" algn="l" rtl="0" eaLnBrk="1" fontAlgn="base" hangingPunct="1">
              <a:spcBef>
                <a:spcPct val="0"/>
              </a:spcBef>
              <a:spcAft>
                <a:spcPct val="0"/>
              </a:spcAft>
              <a:defRPr sz="2400" b="1">
                <a:solidFill>
                  <a:schemeClr val="tx1"/>
                </a:solidFill>
                <a:latin typeface="Arial" charset="0"/>
              </a:defRPr>
            </a:lvl8pPr>
            <a:lvl9pPr marL="1828800" algn="l" rtl="0" eaLnBrk="1" fontAlgn="base" hangingPunct="1">
              <a:spcBef>
                <a:spcPct val="0"/>
              </a:spcBef>
              <a:spcAft>
                <a:spcPct val="0"/>
              </a:spcAft>
              <a:defRPr sz="2400" b="1">
                <a:solidFill>
                  <a:schemeClr val="tx1"/>
                </a:solidFill>
                <a:latin typeface="Arial" charset="0"/>
              </a:defRPr>
            </a:lvl9pPr>
          </a:lstStyle>
          <a:p>
            <a:r>
              <a:rPr lang="en-US" kern="0" dirty="0" smtClean="0">
                <a:solidFill>
                  <a:srgbClr val="1A1818"/>
                </a:solidFill>
                <a:cs typeface="Arial"/>
              </a:rPr>
              <a:t>Genomic Era of Medicine</a:t>
            </a:r>
            <a:br>
              <a:rPr lang="en-US" kern="0" dirty="0" smtClean="0">
                <a:solidFill>
                  <a:srgbClr val="1A1818"/>
                </a:solidFill>
                <a:cs typeface="Arial"/>
              </a:rPr>
            </a:br>
            <a:r>
              <a:rPr lang="en-US" sz="2000" b="0" i="1" kern="0" dirty="0" smtClean="0">
                <a:solidFill>
                  <a:srgbClr val="1A1818"/>
                </a:solidFill>
                <a:cs typeface="Arial"/>
              </a:rPr>
              <a:t>NGS continues to drive down the cost of sequencing</a:t>
            </a:r>
            <a:endParaRPr lang="en-US" b="0" i="1" kern="0" dirty="0">
              <a:solidFill>
                <a:srgbClr val="1A1818"/>
              </a:solidFill>
              <a:cs typeface="Arial"/>
            </a:endParaRPr>
          </a:p>
        </p:txBody>
      </p:sp>
      <p:pic>
        <p:nvPicPr>
          <p:cNvPr id="39" name="Picture 2" descr="C:\Users\elin1\Documents\11_Manuscripts\2014 05 NGS Profile\MooresLaw_Crop.t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3157" y="1141193"/>
            <a:ext cx="7489468" cy="37109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114" name="TextBox 113"/>
          <p:cNvSpPr txBox="1"/>
          <p:nvPr/>
        </p:nvSpPr>
        <p:spPr>
          <a:xfrm>
            <a:off x="6587879" y="1893619"/>
            <a:ext cx="1055295" cy="263110"/>
          </a:xfrm>
          <a:prstGeom prst="rect">
            <a:avLst/>
          </a:prstGeom>
          <a:noFill/>
          <a:effectLst/>
        </p:spPr>
        <p:txBody>
          <a:bodyPr wrap="none" rtlCol="0">
            <a:spAutoFit/>
          </a:bodyPr>
          <a:lstStyle/>
          <a:p>
            <a:pPr fontAlgn="auto">
              <a:spcBef>
                <a:spcPts val="0"/>
              </a:spcBef>
              <a:spcAft>
                <a:spcPts val="0"/>
              </a:spcAft>
            </a:pPr>
            <a:r>
              <a:rPr lang="en-US" sz="1200" b="1" dirty="0" smtClean="0">
                <a:solidFill>
                  <a:srgbClr val="A92C2F">
                    <a:lumMod val="75000"/>
                  </a:srgbClr>
                </a:solidFill>
                <a:latin typeface="Arial"/>
                <a:cs typeface="Arial"/>
              </a:rPr>
              <a:t>Moore’s Law</a:t>
            </a:r>
            <a:endParaRPr lang="en-US" sz="1200" b="1" dirty="0">
              <a:solidFill>
                <a:srgbClr val="A92C2F">
                  <a:lumMod val="75000"/>
                </a:srgbClr>
              </a:solidFill>
              <a:latin typeface="Arial"/>
              <a:cs typeface="Arial"/>
            </a:endParaRPr>
          </a:p>
        </p:txBody>
      </p:sp>
      <p:sp>
        <p:nvSpPr>
          <p:cNvPr id="123" name="TextBox 122"/>
          <p:cNvSpPr txBox="1"/>
          <p:nvPr/>
        </p:nvSpPr>
        <p:spPr>
          <a:xfrm rot="16200000">
            <a:off x="-396046" y="2749154"/>
            <a:ext cx="2137133" cy="496985"/>
          </a:xfrm>
          <a:prstGeom prst="rect">
            <a:avLst/>
          </a:prstGeom>
          <a:noFill/>
          <a:effectLst/>
        </p:spPr>
        <p:txBody>
          <a:bodyPr wrap="none" rtlCol="0">
            <a:spAutoFit/>
          </a:bodyPr>
          <a:lstStyle/>
          <a:p>
            <a:pPr algn="ctr" fontAlgn="auto">
              <a:spcBef>
                <a:spcPts val="0"/>
              </a:spcBef>
              <a:spcAft>
                <a:spcPts val="0"/>
              </a:spcAft>
            </a:pPr>
            <a:r>
              <a:rPr lang="en-US" sz="1400" b="1" dirty="0" smtClean="0">
                <a:solidFill>
                  <a:prstClr val="black"/>
                </a:solidFill>
                <a:latin typeface="Arial"/>
                <a:cs typeface="Arial"/>
              </a:rPr>
              <a:t>Cost per Raw </a:t>
            </a:r>
            <a:r>
              <a:rPr lang="en-US" sz="1400" b="1" dirty="0" err="1" smtClean="0">
                <a:solidFill>
                  <a:prstClr val="black"/>
                </a:solidFill>
                <a:latin typeface="Arial"/>
                <a:cs typeface="Arial"/>
              </a:rPr>
              <a:t>Megabase</a:t>
            </a:r>
            <a:r>
              <a:rPr lang="en-US" sz="1400" b="1" dirty="0" smtClean="0">
                <a:solidFill>
                  <a:prstClr val="black"/>
                </a:solidFill>
                <a:latin typeface="Arial"/>
                <a:cs typeface="Arial"/>
              </a:rPr>
              <a:t/>
            </a:r>
            <a:br>
              <a:rPr lang="en-US" sz="1400" b="1" dirty="0" smtClean="0">
                <a:solidFill>
                  <a:prstClr val="black"/>
                </a:solidFill>
                <a:latin typeface="Arial"/>
                <a:cs typeface="Arial"/>
              </a:rPr>
            </a:br>
            <a:r>
              <a:rPr lang="en-US" sz="1400" b="1" dirty="0" smtClean="0">
                <a:solidFill>
                  <a:prstClr val="black"/>
                </a:solidFill>
                <a:latin typeface="Arial"/>
                <a:cs typeface="Arial"/>
              </a:rPr>
              <a:t>of DNA Sequence (US$)</a:t>
            </a:r>
            <a:endParaRPr lang="en-US" sz="1400" b="1" dirty="0">
              <a:solidFill>
                <a:prstClr val="black"/>
              </a:solidFill>
              <a:latin typeface="Arial"/>
              <a:cs typeface="Arial"/>
            </a:endParaRPr>
          </a:p>
        </p:txBody>
      </p:sp>
      <p:sp>
        <p:nvSpPr>
          <p:cNvPr id="128" name="Right Brace 127"/>
          <p:cNvSpPr/>
          <p:nvPr/>
        </p:nvSpPr>
        <p:spPr>
          <a:xfrm rot="5400000">
            <a:off x="7548237" y="4342448"/>
            <a:ext cx="299323" cy="1255024"/>
          </a:xfrm>
          <a:prstGeom prst="rightBrace">
            <a:avLst>
              <a:gd name="adj1" fmla="val 69696"/>
              <a:gd name="adj2" fmla="val 50349"/>
            </a:avLst>
          </a:prstGeom>
          <a:no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1800" kern="0" smtClean="0">
              <a:solidFill>
                <a:prstClr val="black"/>
              </a:solidFill>
              <a:latin typeface="Arial"/>
              <a:cs typeface="Arial"/>
            </a:endParaRPr>
          </a:p>
        </p:txBody>
      </p:sp>
      <p:grpSp>
        <p:nvGrpSpPr>
          <p:cNvPr id="15" name="Group 14"/>
          <p:cNvGrpSpPr/>
          <p:nvPr/>
        </p:nvGrpSpPr>
        <p:grpSpPr>
          <a:xfrm>
            <a:off x="7044519" y="3642003"/>
            <a:ext cx="1663811" cy="1687952"/>
            <a:chOff x="7044519" y="3642003"/>
            <a:chExt cx="1663811" cy="1687952"/>
          </a:xfrm>
          <a:effectLst/>
        </p:grpSpPr>
        <p:sp>
          <p:nvSpPr>
            <p:cNvPr id="117" name="TextBox 116"/>
            <p:cNvSpPr txBox="1"/>
            <p:nvPr/>
          </p:nvSpPr>
          <p:spPr>
            <a:xfrm>
              <a:off x="7604129" y="3642003"/>
              <a:ext cx="1104201" cy="246221"/>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A92C2F"/>
                  </a:solidFill>
                  <a:latin typeface="Arial"/>
                  <a:cs typeface="Arial"/>
                </a:rPr>
                <a:t>$1,000 genome</a:t>
              </a:r>
              <a:endParaRPr lang="en-US" sz="1000" b="1" dirty="0">
                <a:solidFill>
                  <a:srgbClr val="A92C2F"/>
                </a:solidFill>
                <a:latin typeface="Arial"/>
                <a:cs typeface="Arial"/>
              </a:endParaRPr>
            </a:p>
          </p:txBody>
        </p:sp>
        <p:cxnSp>
          <p:nvCxnSpPr>
            <p:cNvPr id="120" name="Straight Arrow Connector 119"/>
            <p:cNvCxnSpPr/>
            <p:nvPr/>
          </p:nvCxnSpPr>
          <p:spPr>
            <a:xfrm>
              <a:off x="8158439" y="3895993"/>
              <a:ext cx="0" cy="449942"/>
            </a:xfrm>
            <a:prstGeom prst="straightConnector1">
              <a:avLst/>
            </a:prstGeom>
            <a:noFill/>
            <a:ln w="25400" cap="flat" cmpd="sng" algn="ctr">
              <a:solidFill>
                <a:schemeClr val="accent4"/>
              </a:solidFill>
              <a:prstDash val="solid"/>
              <a:tailEnd type="arrow"/>
            </a:ln>
            <a:effectLst/>
          </p:spPr>
        </p:cxnSp>
        <p:sp>
          <p:nvSpPr>
            <p:cNvPr id="131" name="TextBox 130"/>
            <p:cNvSpPr txBox="1"/>
            <p:nvPr/>
          </p:nvSpPr>
          <p:spPr>
            <a:xfrm>
              <a:off x="7044519" y="5099123"/>
              <a:ext cx="1306768" cy="230832"/>
            </a:xfrm>
            <a:prstGeom prst="rect">
              <a:avLst/>
            </a:prstGeom>
            <a:noFill/>
            <a:effectLst/>
          </p:spPr>
          <p:txBody>
            <a:bodyPr wrap="none" rtlCol="0">
              <a:spAutoFit/>
            </a:bodyPr>
            <a:lstStyle/>
            <a:p>
              <a:pPr algn="ctr" fontAlgn="auto">
                <a:spcBef>
                  <a:spcPts val="0"/>
                </a:spcBef>
                <a:spcAft>
                  <a:spcPts val="0"/>
                </a:spcAft>
              </a:pPr>
              <a:r>
                <a:rPr lang="en-US" sz="900" b="1" dirty="0" smtClean="0">
                  <a:solidFill>
                    <a:srgbClr val="A92C2F"/>
                  </a:solidFill>
                  <a:latin typeface="Arial"/>
                  <a:cs typeface="Arial"/>
                </a:rPr>
                <a:t>Newer NGS systems</a:t>
              </a:r>
              <a:endParaRPr lang="en-US" sz="900" b="1" dirty="0">
                <a:solidFill>
                  <a:srgbClr val="A92C2F"/>
                </a:solidFill>
                <a:latin typeface="Arial"/>
                <a:cs typeface="Arial"/>
              </a:endParaRPr>
            </a:p>
          </p:txBody>
        </p:sp>
      </p:grpSp>
      <p:grpSp>
        <p:nvGrpSpPr>
          <p:cNvPr id="14" name="Group 13"/>
          <p:cNvGrpSpPr/>
          <p:nvPr/>
        </p:nvGrpSpPr>
        <p:grpSpPr>
          <a:xfrm>
            <a:off x="3973447" y="2034542"/>
            <a:ext cx="4641761" cy="4124150"/>
            <a:chOff x="3973447" y="2034542"/>
            <a:chExt cx="4641761" cy="4124150"/>
          </a:xfrm>
          <a:effectLst/>
        </p:grpSpPr>
        <p:sp>
          <p:nvSpPr>
            <p:cNvPr id="115" name="TextBox 114"/>
            <p:cNvSpPr txBox="1"/>
            <p:nvPr/>
          </p:nvSpPr>
          <p:spPr>
            <a:xfrm>
              <a:off x="5192211" y="2034542"/>
              <a:ext cx="961434" cy="246221"/>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3E7EBE"/>
                  </a:solidFill>
                  <a:latin typeface="Arial"/>
                  <a:cs typeface="Arial"/>
                </a:rPr>
                <a:t>$1M genome</a:t>
              </a:r>
              <a:endParaRPr lang="en-US" sz="1000" b="1" dirty="0">
                <a:solidFill>
                  <a:srgbClr val="3E7EBE"/>
                </a:solidFill>
                <a:latin typeface="Arial"/>
                <a:cs typeface="Arial"/>
              </a:endParaRPr>
            </a:p>
          </p:txBody>
        </p:sp>
        <p:cxnSp>
          <p:nvCxnSpPr>
            <p:cNvPr id="118" name="Straight Arrow Connector 117"/>
            <p:cNvCxnSpPr/>
            <p:nvPr/>
          </p:nvCxnSpPr>
          <p:spPr>
            <a:xfrm>
              <a:off x="5385254" y="2252563"/>
              <a:ext cx="0" cy="416099"/>
            </a:xfrm>
            <a:prstGeom prst="straightConnector1">
              <a:avLst/>
            </a:prstGeom>
            <a:noFill/>
            <a:ln w="25400" cap="flat" cmpd="sng" algn="ctr">
              <a:solidFill>
                <a:srgbClr val="4F81BD"/>
              </a:solidFill>
              <a:prstDash val="solid"/>
              <a:tailEnd type="arrow"/>
            </a:ln>
            <a:effectLst/>
          </p:spPr>
        </p:cxnSp>
        <p:sp>
          <p:nvSpPr>
            <p:cNvPr id="116" name="TextBox 115"/>
            <p:cNvSpPr txBox="1"/>
            <p:nvPr/>
          </p:nvSpPr>
          <p:spPr>
            <a:xfrm>
              <a:off x="6587897" y="3173339"/>
              <a:ext cx="1018541" cy="246221"/>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3E7EBE"/>
                  </a:solidFill>
                  <a:latin typeface="Arial"/>
                  <a:cs typeface="Arial"/>
                </a:rPr>
                <a:t>$10K genome</a:t>
              </a:r>
              <a:endParaRPr lang="en-US" sz="1000" b="1" dirty="0">
                <a:solidFill>
                  <a:srgbClr val="3E7EBE"/>
                </a:solidFill>
                <a:latin typeface="Arial"/>
                <a:cs typeface="Arial"/>
              </a:endParaRPr>
            </a:p>
          </p:txBody>
        </p:sp>
        <p:cxnSp>
          <p:nvCxnSpPr>
            <p:cNvPr id="119" name="Straight Arrow Connector 118"/>
            <p:cNvCxnSpPr/>
            <p:nvPr/>
          </p:nvCxnSpPr>
          <p:spPr>
            <a:xfrm>
              <a:off x="6948296" y="3391360"/>
              <a:ext cx="0" cy="389233"/>
            </a:xfrm>
            <a:prstGeom prst="straightConnector1">
              <a:avLst/>
            </a:prstGeom>
            <a:noFill/>
            <a:ln w="25400" cap="flat" cmpd="sng" algn="ctr">
              <a:solidFill>
                <a:srgbClr val="4F81BD"/>
              </a:solidFill>
              <a:prstDash val="solid"/>
              <a:tailEnd type="arrow"/>
            </a:ln>
            <a:effectLst/>
          </p:spPr>
        </p:cxnSp>
        <p:grpSp>
          <p:nvGrpSpPr>
            <p:cNvPr id="13" name="Group 12"/>
            <p:cNvGrpSpPr/>
            <p:nvPr/>
          </p:nvGrpSpPr>
          <p:grpSpPr>
            <a:xfrm>
              <a:off x="3973447" y="2958470"/>
              <a:ext cx="4641761" cy="3200222"/>
              <a:chOff x="3973447" y="2958470"/>
              <a:chExt cx="4641761" cy="3200222"/>
            </a:xfrm>
          </p:grpSpPr>
          <p:sp>
            <p:nvSpPr>
              <p:cNvPr id="137" name="TextBox 136"/>
              <p:cNvSpPr txBox="1"/>
              <p:nvPr/>
            </p:nvSpPr>
            <p:spPr>
              <a:xfrm>
                <a:off x="3973447" y="5518624"/>
                <a:ext cx="996693" cy="640068"/>
              </a:xfrm>
              <a:prstGeom prst="rect">
                <a:avLst/>
              </a:prstGeom>
              <a:noFill/>
              <a:ln w="19050">
                <a:noFill/>
              </a:ln>
              <a:effectLst/>
            </p:spPr>
            <p:txBody>
              <a:bodyPr wrap="none" rtlCol="0" anchor="t">
                <a:noAutofit/>
              </a:bodyPr>
              <a:lstStyle/>
              <a:p>
                <a:pPr fontAlgn="auto">
                  <a:spcBef>
                    <a:spcPts val="0"/>
                  </a:spcBef>
                  <a:spcAft>
                    <a:spcPts val="0"/>
                  </a:spcAft>
                  <a:defRPr/>
                </a:pPr>
                <a:r>
                  <a:rPr lang="en-US" sz="1000" b="1" kern="0" dirty="0" smtClean="0">
                    <a:solidFill>
                      <a:srgbClr val="3E7EBE"/>
                    </a:solidFill>
                    <a:latin typeface="Arial"/>
                    <a:cs typeface="Arial"/>
                  </a:rPr>
                  <a:t>2008</a:t>
                </a:r>
              </a:p>
              <a:p>
                <a:pPr fontAlgn="auto">
                  <a:spcBef>
                    <a:spcPts val="0"/>
                  </a:spcBef>
                  <a:spcAft>
                    <a:spcPts val="0"/>
                  </a:spcAft>
                  <a:defRPr/>
                </a:pPr>
                <a:r>
                  <a:rPr lang="en-US" sz="800" b="1" kern="0" dirty="0" err="1" smtClean="0">
                    <a:solidFill>
                      <a:srgbClr val="3E7EBE"/>
                    </a:solidFill>
                    <a:latin typeface="Arial"/>
                    <a:cs typeface="Arial"/>
                  </a:rPr>
                  <a:t>Helicos</a:t>
                </a:r>
                <a:endParaRPr lang="en-US" sz="800" b="1" kern="0" dirty="0" smtClean="0">
                  <a:solidFill>
                    <a:srgbClr val="3E7EBE"/>
                  </a:solidFill>
                  <a:latin typeface="Arial"/>
                  <a:cs typeface="Arial"/>
                </a:endParaRPr>
              </a:p>
              <a:p>
                <a:pPr fontAlgn="auto">
                  <a:spcBef>
                    <a:spcPts val="0"/>
                  </a:spcBef>
                  <a:spcAft>
                    <a:spcPts val="0"/>
                  </a:spcAft>
                  <a:defRPr/>
                </a:pPr>
                <a:r>
                  <a:rPr lang="en-US" sz="800" b="1" kern="0" dirty="0" err="1" smtClean="0">
                    <a:solidFill>
                      <a:srgbClr val="3E7EBE"/>
                    </a:solidFill>
                    <a:latin typeface="Arial"/>
                    <a:cs typeface="Arial"/>
                  </a:rPr>
                  <a:t>BioSciences</a:t>
                </a:r>
                <a:endParaRPr lang="en-US" sz="800" b="1" kern="0" dirty="0" smtClean="0">
                  <a:solidFill>
                    <a:srgbClr val="3E7EBE"/>
                  </a:solidFill>
                  <a:latin typeface="Arial"/>
                  <a:cs typeface="Arial"/>
                </a:endParaRPr>
              </a:p>
            </p:txBody>
          </p:sp>
          <p:grpSp>
            <p:nvGrpSpPr>
              <p:cNvPr id="11" name="Group 10"/>
              <p:cNvGrpSpPr/>
              <p:nvPr/>
            </p:nvGrpSpPr>
            <p:grpSpPr>
              <a:xfrm>
                <a:off x="4424979" y="2958470"/>
                <a:ext cx="4190229" cy="3200222"/>
                <a:chOff x="4424979" y="2958470"/>
                <a:chExt cx="4190229" cy="3200222"/>
              </a:xfrm>
            </p:grpSpPr>
            <p:sp>
              <p:nvSpPr>
                <p:cNvPr id="121" name="TextBox 120"/>
                <p:cNvSpPr txBox="1"/>
                <p:nvPr/>
              </p:nvSpPr>
              <p:spPr>
                <a:xfrm>
                  <a:off x="4424979" y="2958470"/>
                  <a:ext cx="1381909" cy="553998"/>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3E7EBE"/>
                      </a:solidFill>
                      <a:latin typeface="Arial"/>
                      <a:cs typeface="Arial"/>
                    </a:rPr>
                    <a:t>2008</a:t>
                  </a:r>
                </a:p>
                <a:p>
                  <a:pPr fontAlgn="auto">
                    <a:spcBef>
                      <a:spcPts val="0"/>
                    </a:spcBef>
                    <a:spcAft>
                      <a:spcPts val="0"/>
                    </a:spcAft>
                  </a:pPr>
                  <a:r>
                    <a:rPr lang="en-US" sz="1000" b="1" dirty="0" smtClean="0">
                      <a:solidFill>
                        <a:srgbClr val="3E7EBE"/>
                      </a:solidFill>
                      <a:latin typeface="Arial"/>
                      <a:cs typeface="Arial"/>
                    </a:rPr>
                    <a:t>First </a:t>
                  </a:r>
                  <a:r>
                    <a:rPr lang="en-US" sz="1000" b="1" dirty="0" err="1" smtClean="0">
                      <a:solidFill>
                        <a:srgbClr val="3E7EBE"/>
                      </a:solidFill>
                      <a:latin typeface="Arial"/>
                      <a:cs typeface="Arial"/>
                    </a:rPr>
                    <a:t>tumor:normal</a:t>
                  </a:r>
                  <a:endParaRPr lang="en-US" sz="1000" b="1" dirty="0" smtClean="0">
                    <a:solidFill>
                      <a:srgbClr val="3E7EBE"/>
                    </a:solidFill>
                    <a:latin typeface="Arial"/>
                    <a:cs typeface="Arial"/>
                  </a:endParaRPr>
                </a:p>
                <a:p>
                  <a:pPr fontAlgn="auto">
                    <a:spcBef>
                      <a:spcPts val="0"/>
                    </a:spcBef>
                    <a:spcAft>
                      <a:spcPts val="0"/>
                    </a:spcAft>
                  </a:pPr>
                  <a:r>
                    <a:rPr lang="en-US" sz="1000" b="1" dirty="0" smtClean="0">
                      <a:solidFill>
                        <a:srgbClr val="3E7EBE"/>
                      </a:solidFill>
                      <a:latin typeface="Arial"/>
                      <a:cs typeface="Arial"/>
                    </a:rPr>
                    <a:t>genome sequenced</a:t>
                  </a:r>
                  <a:endParaRPr lang="en-US" sz="1000" b="1" dirty="0">
                    <a:solidFill>
                      <a:srgbClr val="3E7EBE"/>
                    </a:solidFill>
                    <a:latin typeface="Arial"/>
                    <a:cs typeface="Arial"/>
                  </a:endParaRPr>
                </a:p>
              </p:txBody>
            </p:sp>
            <p:cxnSp>
              <p:nvCxnSpPr>
                <p:cNvPr id="125" name="Straight Arrow Connector 124"/>
                <p:cNvCxnSpPr/>
                <p:nvPr/>
              </p:nvCxnSpPr>
              <p:spPr>
                <a:xfrm>
                  <a:off x="5210229" y="3631970"/>
                  <a:ext cx="0" cy="798232"/>
                </a:xfrm>
                <a:prstGeom prst="straightConnector1">
                  <a:avLst/>
                </a:prstGeom>
                <a:noFill/>
                <a:ln w="25400" cap="flat" cmpd="sng" algn="ctr">
                  <a:solidFill>
                    <a:sysClr val="windowText" lastClr="000000"/>
                  </a:solidFill>
                  <a:prstDash val="solid"/>
                  <a:tailEnd type="arrow"/>
                </a:ln>
                <a:effectLst/>
              </p:spPr>
            </p:cxnSp>
            <p:sp>
              <p:nvSpPr>
                <p:cNvPr id="127" name="Right Brace 126"/>
                <p:cNvSpPr/>
                <p:nvPr/>
              </p:nvSpPr>
              <p:spPr>
                <a:xfrm rot="5400000">
                  <a:off x="5775181" y="3857317"/>
                  <a:ext cx="287543" cy="2237069"/>
                </a:xfrm>
                <a:prstGeom prst="rightBrace">
                  <a:avLst>
                    <a:gd name="adj1" fmla="val 83707"/>
                    <a:gd name="adj2" fmla="val 50349"/>
                  </a:avLst>
                </a:prstGeom>
                <a:no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1800" kern="0" smtClean="0">
                    <a:solidFill>
                      <a:srgbClr val="3E7EBE"/>
                    </a:solidFill>
                    <a:latin typeface="Arial"/>
                    <a:cs typeface="Arial"/>
                  </a:endParaRPr>
                </a:p>
              </p:txBody>
            </p:sp>
            <p:sp>
              <p:nvSpPr>
                <p:cNvPr id="130" name="TextBox 129"/>
                <p:cNvSpPr txBox="1"/>
                <p:nvPr/>
              </p:nvSpPr>
              <p:spPr>
                <a:xfrm>
                  <a:off x="5045218" y="5099124"/>
                  <a:ext cx="1839716" cy="230832"/>
                </a:xfrm>
                <a:prstGeom prst="rect">
                  <a:avLst/>
                </a:prstGeom>
                <a:noFill/>
                <a:effectLst/>
              </p:spPr>
              <p:txBody>
                <a:bodyPr wrap="none" rtlCol="0">
                  <a:spAutoFit/>
                </a:bodyPr>
                <a:lstStyle/>
                <a:p>
                  <a:pPr fontAlgn="auto">
                    <a:spcBef>
                      <a:spcPts val="0"/>
                    </a:spcBef>
                    <a:spcAft>
                      <a:spcPts val="0"/>
                    </a:spcAft>
                  </a:pPr>
                  <a:r>
                    <a:rPr lang="en-US" sz="900" b="1" dirty="0" smtClean="0">
                      <a:solidFill>
                        <a:srgbClr val="3E7EBE"/>
                      </a:solidFill>
                      <a:latin typeface="Arial"/>
                      <a:cs typeface="Arial"/>
                    </a:rPr>
                    <a:t>Massively parallel sequencing</a:t>
                  </a:r>
                  <a:endParaRPr lang="en-US" sz="900" b="1" dirty="0">
                    <a:solidFill>
                      <a:srgbClr val="3E7EBE"/>
                    </a:solidFill>
                    <a:latin typeface="Arial"/>
                    <a:cs typeface="Arial"/>
                  </a:endParaRPr>
                </a:p>
              </p:txBody>
            </p:sp>
            <p:sp>
              <p:nvSpPr>
                <p:cNvPr id="134" name="TextBox 133"/>
                <p:cNvSpPr txBox="1"/>
                <p:nvPr/>
              </p:nvSpPr>
              <p:spPr>
                <a:xfrm>
                  <a:off x="5188470" y="5518624"/>
                  <a:ext cx="996693" cy="640068"/>
                </a:xfrm>
                <a:prstGeom prst="rect">
                  <a:avLst/>
                </a:prstGeom>
                <a:noFill/>
                <a:ln w="19050">
                  <a:noFill/>
                </a:ln>
                <a:effectLst/>
              </p:spPr>
              <p:txBody>
                <a:bodyPr wrap="none" rtlCol="0" anchor="t">
                  <a:noAutofit/>
                </a:bodyPr>
                <a:lstStyle/>
                <a:p>
                  <a:pPr fontAlgn="auto">
                    <a:spcBef>
                      <a:spcPts val="0"/>
                    </a:spcBef>
                    <a:spcAft>
                      <a:spcPts val="0"/>
                    </a:spcAft>
                    <a:defRPr/>
                  </a:pPr>
                  <a:r>
                    <a:rPr lang="en-US" sz="1000" b="1" kern="0" dirty="0" smtClean="0">
                      <a:solidFill>
                        <a:srgbClr val="3E7EBE"/>
                      </a:solidFill>
                      <a:latin typeface="Arial"/>
                      <a:cs typeface="Arial"/>
                    </a:rPr>
                    <a:t>2009</a:t>
                  </a:r>
                </a:p>
                <a:p>
                  <a:pPr fontAlgn="auto">
                    <a:spcBef>
                      <a:spcPts val="0"/>
                    </a:spcBef>
                    <a:spcAft>
                      <a:spcPts val="0"/>
                    </a:spcAft>
                    <a:defRPr/>
                  </a:pPr>
                  <a:r>
                    <a:rPr lang="en-US" sz="800" b="1" kern="0" dirty="0" smtClean="0">
                      <a:solidFill>
                        <a:srgbClr val="3E7EBE"/>
                      </a:solidFill>
                      <a:latin typeface="Arial"/>
                      <a:cs typeface="Arial"/>
                    </a:rPr>
                    <a:t>Illumina GAIIX,</a:t>
                  </a:r>
                </a:p>
                <a:p>
                  <a:pPr fontAlgn="auto">
                    <a:spcBef>
                      <a:spcPts val="0"/>
                    </a:spcBef>
                    <a:spcAft>
                      <a:spcPts val="0"/>
                    </a:spcAft>
                    <a:defRPr/>
                  </a:pPr>
                  <a:r>
                    <a:rPr lang="en-US" sz="800" b="1" kern="0" dirty="0" err="1" smtClean="0">
                      <a:solidFill>
                        <a:srgbClr val="3E7EBE"/>
                      </a:solidFill>
                      <a:latin typeface="Arial"/>
                      <a:cs typeface="Arial"/>
                    </a:rPr>
                    <a:t>SOLiD</a:t>
                  </a:r>
                  <a:r>
                    <a:rPr lang="en-US" sz="800" b="1" kern="0" dirty="0" smtClean="0">
                      <a:solidFill>
                        <a:srgbClr val="3E7EBE"/>
                      </a:solidFill>
                      <a:latin typeface="Arial"/>
                      <a:cs typeface="Arial"/>
                    </a:rPr>
                    <a:t> 3.0</a:t>
                  </a:r>
                </a:p>
              </p:txBody>
            </p:sp>
            <p:sp>
              <p:nvSpPr>
                <p:cNvPr id="135" name="TextBox 134"/>
                <p:cNvSpPr txBox="1"/>
                <p:nvPr/>
              </p:nvSpPr>
              <p:spPr>
                <a:xfrm>
                  <a:off x="7618515" y="5518624"/>
                  <a:ext cx="996693" cy="640068"/>
                </a:xfrm>
                <a:prstGeom prst="rect">
                  <a:avLst/>
                </a:prstGeom>
                <a:noFill/>
                <a:ln w="19050">
                  <a:noFill/>
                </a:ln>
                <a:effectLst/>
              </p:spPr>
              <p:txBody>
                <a:bodyPr wrap="square" rtlCol="0" anchor="t">
                  <a:noAutofit/>
                </a:bodyPr>
                <a:lstStyle/>
                <a:p>
                  <a:pPr fontAlgn="auto">
                    <a:spcBef>
                      <a:spcPts val="0"/>
                    </a:spcBef>
                    <a:spcAft>
                      <a:spcPts val="0"/>
                    </a:spcAft>
                    <a:defRPr/>
                  </a:pPr>
                  <a:r>
                    <a:rPr lang="en-US" sz="1000" b="1" kern="0" dirty="0" smtClean="0">
                      <a:solidFill>
                        <a:srgbClr val="3E7EBE"/>
                      </a:solidFill>
                      <a:latin typeface="Arial"/>
                      <a:cs typeface="Arial"/>
                    </a:rPr>
                    <a:t>2011</a:t>
                  </a:r>
                </a:p>
                <a:p>
                  <a:pPr fontAlgn="auto">
                    <a:spcBef>
                      <a:spcPts val="0"/>
                    </a:spcBef>
                    <a:spcAft>
                      <a:spcPts val="0"/>
                    </a:spcAft>
                    <a:defRPr/>
                  </a:pPr>
                  <a:r>
                    <a:rPr lang="en-US" sz="800" b="1" kern="0" dirty="0" smtClean="0">
                      <a:solidFill>
                        <a:srgbClr val="3E7EBE"/>
                      </a:solidFill>
                      <a:latin typeface="Arial"/>
                      <a:cs typeface="Arial"/>
                    </a:rPr>
                    <a:t>Ion Torrent PGM</a:t>
                  </a:r>
                </a:p>
                <a:p>
                  <a:pPr fontAlgn="auto">
                    <a:spcBef>
                      <a:spcPts val="0"/>
                    </a:spcBef>
                    <a:spcAft>
                      <a:spcPts val="0"/>
                    </a:spcAft>
                    <a:defRPr/>
                  </a:pPr>
                  <a:r>
                    <a:rPr lang="en-US" sz="800" b="1" kern="0" dirty="0" err="1" smtClean="0">
                      <a:solidFill>
                        <a:srgbClr val="3E7EBE"/>
                      </a:solidFill>
                      <a:latin typeface="Arial"/>
                      <a:cs typeface="Arial"/>
                    </a:rPr>
                    <a:t>PacBio</a:t>
                  </a:r>
                  <a:r>
                    <a:rPr lang="en-US" sz="800" b="1" kern="0" dirty="0" smtClean="0">
                      <a:solidFill>
                        <a:srgbClr val="3E7EBE"/>
                      </a:solidFill>
                      <a:latin typeface="Arial"/>
                      <a:cs typeface="Arial"/>
                    </a:rPr>
                    <a:t> RS</a:t>
                  </a:r>
                </a:p>
                <a:p>
                  <a:pPr fontAlgn="auto">
                    <a:spcBef>
                      <a:spcPts val="0"/>
                    </a:spcBef>
                    <a:spcAft>
                      <a:spcPts val="0"/>
                    </a:spcAft>
                    <a:defRPr/>
                  </a:pPr>
                  <a:r>
                    <a:rPr lang="en-US" sz="800" b="1" kern="0" dirty="0" smtClean="0">
                      <a:solidFill>
                        <a:srgbClr val="3E7EBE"/>
                      </a:solidFill>
                      <a:latin typeface="Arial"/>
                      <a:cs typeface="Arial"/>
                    </a:rPr>
                    <a:t>Illumina MiSeq</a:t>
                  </a:r>
                </a:p>
              </p:txBody>
            </p:sp>
            <p:sp>
              <p:nvSpPr>
                <p:cNvPr id="138" name="TextBox 137"/>
                <p:cNvSpPr txBox="1"/>
                <p:nvPr/>
              </p:nvSpPr>
              <p:spPr>
                <a:xfrm>
                  <a:off x="6295869" y="5518624"/>
                  <a:ext cx="996693" cy="640068"/>
                </a:xfrm>
                <a:prstGeom prst="rect">
                  <a:avLst/>
                </a:prstGeom>
                <a:noFill/>
                <a:ln w="19050">
                  <a:noFill/>
                </a:ln>
                <a:effectLst/>
              </p:spPr>
              <p:txBody>
                <a:bodyPr wrap="none" rtlCol="0" anchor="t">
                  <a:noAutofit/>
                </a:bodyPr>
                <a:lstStyle/>
                <a:p>
                  <a:pPr fontAlgn="auto">
                    <a:spcBef>
                      <a:spcPts val="0"/>
                    </a:spcBef>
                    <a:spcAft>
                      <a:spcPts val="0"/>
                    </a:spcAft>
                    <a:defRPr/>
                  </a:pPr>
                  <a:r>
                    <a:rPr lang="en-US" sz="1000" b="1" kern="0" dirty="0" smtClean="0">
                      <a:solidFill>
                        <a:srgbClr val="3E7EBE"/>
                      </a:solidFill>
                      <a:latin typeface="Arial"/>
                      <a:cs typeface="Arial"/>
                    </a:rPr>
                    <a:t>2010</a:t>
                  </a:r>
                </a:p>
                <a:p>
                  <a:pPr fontAlgn="auto">
                    <a:spcBef>
                      <a:spcPts val="0"/>
                    </a:spcBef>
                    <a:spcAft>
                      <a:spcPts val="0"/>
                    </a:spcAft>
                    <a:defRPr/>
                  </a:pPr>
                  <a:r>
                    <a:rPr lang="en-US" sz="800" b="1" kern="0" dirty="0" smtClean="0">
                      <a:solidFill>
                        <a:srgbClr val="3E7EBE"/>
                      </a:solidFill>
                      <a:latin typeface="Arial"/>
                      <a:cs typeface="Arial"/>
                    </a:rPr>
                    <a:t>Illumina </a:t>
                  </a:r>
                  <a:r>
                    <a:rPr lang="en-US" sz="800" b="1" kern="0" dirty="0" err="1" smtClean="0">
                      <a:solidFill>
                        <a:srgbClr val="3E7EBE"/>
                      </a:solidFill>
                      <a:latin typeface="Arial"/>
                      <a:cs typeface="Arial"/>
                    </a:rPr>
                    <a:t>HiSeq</a:t>
                  </a:r>
                  <a:r>
                    <a:rPr lang="en-US" sz="800" b="1" kern="0" dirty="0" smtClean="0">
                      <a:solidFill>
                        <a:srgbClr val="3E7EBE"/>
                      </a:solidFill>
                      <a:latin typeface="Arial"/>
                      <a:cs typeface="Arial"/>
                    </a:rPr>
                    <a:t> 2000</a:t>
                  </a:r>
                </a:p>
                <a:p>
                  <a:pPr fontAlgn="auto">
                    <a:spcBef>
                      <a:spcPts val="0"/>
                    </a:spcBef>
                    <a:spcAft>
                      <a:spcPts val="0"/>
                    </a:spcAft>
                    <a:defRPr/>
                  </a:pPr>
                  <a:r>
                    <a:rPr lang="en-US" sz="800" b="1" kern="0" dirty="0" smtClean="0">
                      <a:solidFill>
                        <a:srgbClr val="3E7EBE"/>
                      </a:solidFill>
                      <a:latin typeface="Arial"/>
                      <a:cs typeface="Arial"/>
                    </a:rPr>
                    <a:t>Oxford </a:t>
                  </a:r>
                  <a:r>
                    <a:rPr lang="en-US" sz="800" b="1" kern="0" dirty="0" err="1" smtClean="0">
                      <a:solidFill>
                        <a:srgbClr val="3E7EBE"/>
                      </a:solidFill>
                      <a:latin typeface="Arial"/>
                      <a:cs typeface="Arial"/>
                    </a:rPr>
                    <a:t>Nanopore</a:t>
                  </a:r>
                  <a:endParaRPr lang="en-US" sz="800" b="1" kern="0" dirty="0" smtClean="0">
                    <a:solidFill>
                      <a:srgbClr val="3E7EBE"/>
                    </a:solidFill>
                    <a:latin typeface="Arial"/>
                    <a:cs typeface="Arial"/>
                  </a:endParaRPr>
                </a:p>
              </p:txBody>
            </p:sp>
          </p:grpSp>
        </p:grpSp>
      </p:grpSp>
      <p:grpSp>
        <p:nvGrpSpPr>
          <p:cNvPr id="10" name="Group 9"/>
          <p:cNvGrpSpPr/>
          <p:nvPr/>
        </p:nvGrpSpPr>
        <p:grpSpPr>
          <a:xfrm>
            <a:off x="383002" y="3404868"/>
            <a:ext cx="4867555" cy="2753824"/>
            <a:chOff x="383002" y="3404868"/>
            <a:chExt cx="4867555" cy="2753824"/>
          </a:xfrm>
          <a:effectLst/>
        </p:grpSpPr>
        <p:sp>
          <p:nvSpPr>
            <p:cNvPr id="122" name="TextBox 121"/>
            <p:cNvSpPr txBox="1"/>
            <p:nvPr/>
          </p:nvSpPr>
          <p:spPr>
            <a:xfrm>
              <a:off x="1493882" y="3404868"/>
              <a:ext cx="1438828" cy="707886"/>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885087"/>
                  </a:solidFill>
                  <a:latin typeface="Arial"/>
                  <a:cs typeface="Arial"/>
                </a:rPr>
                <a:t>2001</a:t>
              </a:r>
            </a:p>
            <a:p>
              <a:pPr fontAlgn="auto">
                <a:spcBef>
                  <a:spcPts val="0"/>
                </a:spcBef>
                <a:spcAft>
                  <a:spcPts val="0"/>
                </a:spcAft>
              </a:pPr>
              <a:r>
                <a:rPr lang="en-US" sz="1000" b="1" dirty="0" smtClean="0">
                  <a:solidFill>
                    <a:srgbClr val="885087"/>
                  </a:solidFill>
                  <a:latin typeface="Arial"/>
                  <a:cs typeface="Arial"/>
                </a:rPr>
                <a:t>IHGSC reports the</a:t>
              </a:r>
            </a:p>
            <a:p>
              <a:pPr fontAlgn="auto">
                <a:spcBef>
                  <a:spcPts val="0"/>
                </a:spcBef>
                <a:spcAft>
                  <a:spcPts val="0"/>
                </a:spcAft>
              </a:pPr>
              <a:r>
                <a:rPr lang="en-US" sz="1000" b="1" dirty="0">
                  <a:solidFill>
                    <a:srgbClr val="885087"/>
                  </a:solidFill>
                  <a:latin typeface="Arial"/>
                  <a:cs typeface="Arial"/>
                </a:rPr>
                <a:t>s</a:t>
              </a:r>
              <a:r>
                <a:rPr lang="en-US" sz="1000" b="1" dirty="0" smtClean="0">
                  <a:solidFill>
                    <a:srgbClr val="885087"/>
                  </a:solidFill>
                  <a:latin typeface="Arial"/>
                  <a:cs typeface="Arial"/>
                </a:rPr>
                <a:t>equence of the first</a:t>
              </a:r>
            </a:p>
            <a:p>
              <a:pPr fontAlgn="auto">
                <a:spcBef>
                  <a:spcPts val="0"/>
                </a:spcBef>
                <a:spcAft>
                  <a:spcPts val="0"/>
                </a:spcAft>
              </a:pPr>
              <a:r>
                <a:rPr lang="en-US" sz="1000" b="1" dirty="0" smtClean="0">
                  <a:solidFill>
                    <a:srgbClr val="885087"/>
                  </a:solidFill>
                  <a:latin typeface="Arial"/>
                  <a:cs typeface="Arial"/>
                </a:rPr>
                <a:t>human genome</a:t>
              </a:r>
              <a:endParaRPr lang="en-US" sz="1000" b="1" dirty="0">
                <a:solidFill>
                  <a:srgbClr val="885087"/>
                </a:solidFill>
                <a:latin typeface="Arial"/>
                <a:cs typeface="Arial"/>
              </a:endParaRPr>
            </a:p>
          </p:txBody>
        </p:sp>
        <p:cxnSp>
          <p:nvCxnSpPr>
            <p:cNvPr id="124" name="Straight Arrow Connector 123"/>
            <p:cNvCxnSpPr/>
            <p:nvPr/>
          </p:nvCxnSpPr>
          <p:spPr>
            <a:xfrm>
              <a:off x="1849869" y="4141266"/>
              <a:ext cx="0" cy="280223"/>
            </a:xfrm>
            <a:prstGeom prst="straightConnector1">
              <a:avLst/>
            </a:prstGeom>
            <a:noFill/>
            <a:ln w="25400" cap="flat" cmpd="sng" algn="ctr">
              <a:solidFill>
                <a:sysClr val="windowText" lastClr="000000"/>
              </a:solidFill>
              <a:prstDash val="solid"/>
              <a:tailEnd type="arrow"/>
            </a:ln>
            <a:effectLst/>
          </p:spPr>
        </p:cxnSp>
        <p:sp>
          <p:nvSpPr>
            <p:cNvPr id="126" name="Right Brace 125"/>
            <p:cNvSpPr/>
            <p:nvPr/>
          </p:nvSpPr>
          <p:spPr>
            <a:xfrm rot="5400000">
              <a:off x="2775140" y="3119644"/>
              <a:ext cx="309067" cy="3690888"/>
            </a:xfrm>
            <a:prstGeom prst="rightBrace">
              <a:avLst>
                <a:gd name="adj1" fmla="val 69696"/>
                <a:gd name="adj2" fmla="val 50349"/>
              </a:avLst>
            </a:prstGeom>
            <a:noFill/>
            <a:ln w="9525" cap="flat" cmpd="sng" algn="ctr">
              <a:solidFill>
                <a:sysClr val="windowText" lastClr="000000"/>
              </a:solidFill>
              <a:prstDash val="solid"/>
            </a:ln>
            <a:effectLst/>
          </p:spPr>
          <p:txBody>
            <a:bodyPr rtlCol="0" anchor="ctr"/>
            <a:lstStyle/>
            <a:p>
              <a:pPr algn="ctr" fontAlgn="auto">
                <a:spcBef>
                  <a:spcPts val="0"/>
                </a:spcBef>
                <a:spcAft>
                  <a:spcPts val="0"/>
                </a:spcAft>
                <a:defRPr/>
              </a:pPr>
              <a:endParaRPr lang="en-US" sz="1800" kern="0" smtClean="0">
                <a:solidFill>
                  <a:srgbClr val="885087"/>
                </a:solidFill>
                <a:latin typeface="Arial"/>
                <a:cs typeface="Arial"/>
              </a:endParaRPr>
            </a:p>
          </p:txBody>
        </p:sp>
        <p:sp>
          <p:nvSpPr>
            <p:cNvPr id="129" name="TextBox 128"/>
            <p:cNvSpPr txBox="1"/>
            <p:nvPr/>
          </p:nvSpPr>
          <p:spPr>
            <a:xfrm>
              <a:off x="1647983" y="5099124"/>
              <a:ext cx="2660535" cy="230832"/>
            </a:xfrm>
            <a:prstGeom prst="rect">
              <a:avLst/>
            </a:prstGeom>
            <a:noFill/>
            <a:effectLst/>
          </p:spPr>
          <p:txBody>
            <a:bodyPr wrap="none" rtlCol="0">
              <a:spAutoFit/>
            </a:bodyPr>
            <a:lstStyle/>
            <a:p>
              <a:pPr fontAlgn="auto">
                <a:spcBef>
                  <a:spcPts val="0"/>
                </a:spcBef>
                <a:spcAft>
                  <a:spcPts val="0"/>
                </a:spcAft>
              </a:pPr>
              <a:r>
                <a:rPr lang="en-US" sz="900" b="1" dirty="0" smtClean="0">
                  <a:solidFill>
                    <a:srgbClr val="885087"/>
                  </a:solidFill>
                  <a:latin typeface="Arial"/>
                  <a:cs typeface="Arial"/>
                </a:rPr>
                <a:t>Capillary electrophoresis Sanger sequencing</a:t>
              </a:r>
              <a:endParaRPr lang="en-US" sz="900" b="1" dirty="0">
                <a:solidFill>
                  <a:srgbClr val="885087"/>
                </a:solidFill>
                <a:latin typeface="Arial"/>
                <a:cs typeface="Arial"/>
              </a:endParaRPr>
            </a:p>
          </p:txBody>
        </p:sp>
        <p:sp>
          <p:nvSpPr>
            <p:cNvPr id="132" name="TextBox 131"/>
            <p:cNvSpPr txBox="1"/>
            <p:nvPr/>
          </p:nvSpPr>
          <p:spPr>
            <a:xfrm>
              <a:off x="383002" y="5518624"/>
              <a:ext cx="996693" cy="640068"/>
            </a:xfrm>
            <a:prstGeom prst="rect">
              <a:avLst/>
            </a:prstGeom>
            <a:noFill/>
            <a:ln w="19050">
              <a:noFill/>
            </a:ln>
            <a:effectLst/>
          </p:spPr>
          <p:txBody>
            <a:bodyPr wrap="none" rtlCol="0" anchor="t">
              <a:noAutofit/>
            </a:bodyPr>
            <a:lstStyle/>
            <a:p>
              <a:pPr fontAlgn="auto">
                <a:spcBef>
                  <a:spcPts val="0"/>
                </a:spcBef>
                <a:spcAft>
                  <a:spcPts val="0"/>
                </a:spcAft>
                <a:defRPr/>
              </a:pPr>
              <a:r>
                <a:rPr lang="en-US" sz="1000" b="1" kern="0" dirty="0" smtClean="0">
                  <a:solidFill>
                    <a:srgbClr val="885087"/>
                  </a:solidFill>
                  <a:latin typeface="Arial"/>
                  <a:cs typeface="Arial"/>
                </a:rPr>
                <a:t>2005</a:t>
              </a:r>
            </a:p>
            <a:p>
              <a:pPr fontAlgn="auto">
                <a:spcBef>
                  <a:spcPts val="0"/>
                </a:spcBef>
                <a:spcAft>
                  <a:spcPts val="0"/>
                </a:spcAft>
                <a:defRPr/>
              </a:pPr>
              <a:r>
                <a:rPr lang="en-US" sz="800" b="1" kern="0" dirty="0" smtClean="0">
                  <a:solidFill>
                    <a:srgbClr val="885087"/>
                  </a:solidFill>
                  <a:latin typeface="Arial"/>
                  <a:cs typeface="Arial"/>
                </a:rPr>
                <a:t>454 </a:t>
              </a:r>
              <a:r>
                <a:rPr lang="en-US" sz="800" b="1" kern="0" dirty="0" err="1" smtClean="0">
                  <a:solidFill>
                    <a:srgbClr val="885087"/>
                  </a:solidFill>
                  <a:latin typeface="Arial"/>
                  <a:cs typeface="Arial"/>
                </a:rPr>
                <a:t>pyrosequencing</a:t>
              </a:r>
              <a:endParaRPr lang="en-US" sz="800" b="1" kern="0" dirty="0" smtClean="0">
                <a:solidFill>
                  <a:srgbClr val="885087"/>
                </a:solidFill>
                <a:latin typeface="Arial"/>
                <a:cs typeface="Arial"/>
              </a:endParaRPr>
            </a:p>
            <a:p>
              <a:pPr fontAlgn="auto">
                <a:spcBef>
                  <a:spcPts val="0"/>
                </a:spcBef>
                <a:spcAft>
                  <a:spcPts val="0"/>
                </a:spcAft>
                <a:defRPr/>
              </a:pPr>
              <a:r>
                <a:rPr lang="en-US" sz="800" b="1" kern="0" dirty="0" smtClean="0">
                  <a:solidFill>
                    <a:srgbClr val="885087"/>
                  </a:solidFill>
                  <a:latin typeface="Arial"/>
                  <a:cs typeface="Arial"/>
                </a:rPr>
                <a:t>GS-20</a:t>
              </a:r>
            </a:p>
          </p:txBody>
        </p:sp>
        <p:sp>
          <p:nvSpPr>
            <p:cNvPr id="133" name="TextBox 132"/>
            <p:cNvSpPr txBox="1"/>
            <p:nvPr/>
          </p:nvSpPr>
          <p:spPr>
            <a:xfrm>
              <a:off x="2813048" y="5518624"/>
              <a:ext cx="996693" cy="640068"/>
            </a:xfrm>
            <a:prstGeom prst="rect">
              <a:avLst/>
            </a:prstGeom>
            <a:noFill/>
            <a:ln w="19050">
              <a:noFill/>
            </a:ln>
            <a:effectLst/>
          </p:spPr>
          <p:txBody>
            <a:bodyPr wrap="none" rtlCol="0" anchor="t">
              <a:noAutofit/>
            </a:bodyPr>
            <a:lstStyle/>
            <a:p>
              <a:pPr fontAlgn="auto">
                <a:spcBef>
                  <a:spcPts val="0"/>
                </a:spcBef>
                <a:spcAft>
                  <a:spcPts val="0"/>
                </a:spcAft>
                <a:defRPr/>
              </a:pPr>
              <a:r>
                <a:rPr lang="en-US" sz="1000" b="1" kern="0" dirty="0" smtClean="0">
                  <a:solidFill>
                    <a:srgbClr val="885087"/>
                  </a:solidFill>
                  <a:latin typeface="Arial"/>
                  <a:cs typeface="Arial"/>
                </a:rPr>
                <a:t>2007</a:t>
              </a:r>
            </a:p>
            <a:p>
              <a:pPr fontAlgn="auto">
                <a:spcBef>
                  <a:spcPts val="0"/>
                </a:spcBef>
                <a:spcAft>
                  <a:spcPts val="0"/>
                </a:spcAft>
                <a:defRPr/>
              </a:pPr>
              <a:r>
                <a:rPr lang="en-US" sz="800" b="1" kern="0" dirty="0" smtClean="0">
                  <a:solidFill>
                    <a:srgbClr val="885087"/>
                  </a:solidFill>
                  <a:latin typeface="Arial"/>
                  <a:cs typeface="Arial"/>
                </a:rPr>
                <a:t>ABI/</a:t>
              </a:r>
              <a:r>
                <a:rPr lang="en-US" sz="800" b="1" kern="0" dirty="0" err="1" smtClean="0">
                  <a:solidFill>
                    <a:srgbClr val="885087"/>
                  </a:solidFill>
                  <a:latin typeface="Arial"/>
                  <a:cs typeface="Arial"/>
                </a:rPr>
                <a:t>SOLiD</a:t>
              </a:r>
              <a:endParaRPr lang="en-US" sz="800" b="1" kern="0" dirty="0" smtClean="0">
                <a:solidFill>
                  <a:srgbClr val="885087"/>
                </a:solidFill>
                <a:latin typeface="Arial"/>
                <a:cs typeface="Arial"/>
              </a:endParaRPr>
            </a:p>
            <a:p>
              <a:pPr fontAlgn="auto">
                <a:spcBef>
                  <a:spcPts val="0"/>
                </a:spcBef>
                <a:spcAft>
                  <a:spcPts val="0"/>
                </a:spcAft>
                <a:defRPr/>
              </a:pPr>
              <a:r>
                <a:rPr lang="en-US" sz="800" b="1" kern="0" dirty="0" smtClean="0">
                  <a:solidFill>
                    <a:srgbClr val="885087"/>
                  </a:solidFill>
                  <a:latin typeface="Arial"/>
                  <a:cs typeface="Arial"/>
                </a:rPr>
                <a:t>sequencer</a:t>
              </a:r>
            </a:p>
          </p:txBody>
        </p:sp>
        <p:sp>
          <p:nvSpPr>
            <p:cNvPr id="136" name="TextBox 135"/>
            <p:cNvSpPr txBox="1"/>
            <p:nvPr/>
          </p:nvSpPr>
          <p:spPr>
            <a:xfrm>
              <a:off x="1598025" y="5518624"/>
              <a:ext cx="996693" cy="640068"/>
            </a:xfrm>
            <a:prstGeom prst="rect">
              <a:avLst/>
            </a:prstGeom>
            <a:noFill/>
            <a:ln w="19050">
              <a:noFill/>
            </a:ln>
            <a:effectLst/>
          </p:spPr>
          <p:txBody>
            <a:bodyPr wrap="none" rtlCol="0" anchor="t">
              <a:noAutofit/>
            </a:bodyPr>
            <a:lstStyle/>
            <a:p>
              <a:pPr fontAlgn="auto">
                <a:spcBef>
                  <a:spcPts val="0"/>
                </a:spcBef>
                <a:spcAft>
                  <a:spcPts val="0"/>
                </a:spcAft>
                <a:defRPr/>
              </a:pPr>
              <a:r>
                <a:rPr lang="en-US" sz="1000" b="1" kern="0" dirty="0" smtClean="0">
                  <a:solidFill>
                    <a:srgbClr val="885087"/>
                  </a:solidFill>
                  <a:latin typeface="Arial"/>
                  <a:cs typeface="Arial"/>
                </a:rPr>
                <a:t>2006</a:t>
              </a:r>
            </a:p>
            <a:p>
              <a:pPr fontAlgn="auto">
                <a:spcBef>
                  <a:spcPts val="0"/>
                </a:spcBef>
                <a:spcAft>
                  <a:spcPts val="0"/>
                </a:spcAft>
                <a:defRPr/>
              </a:pPr>
              <a:r>
                <a:rPr lang="en-US" sz="800" b="1" kern="0" dirty="0" err="1" smtClean="0">
                  <a:solidFill>
                    <a:srgbClr val="885087"/>
                  </a:solidFill>
                  <a:latin typeface="Arial"/>
                  <a:cs typeface="Arial"/>
                </a:rPr>
                <a:t>Solexa</a:t>
              </a:r>
              <a:r>
                <a:rPr lang="en-US" sz="800" b="1" kern="0" dirty="0" smtClean="0">
                  <a:solidFill>
                    <a:srgbClr val="885087"/>
                  </a:solidFill>
                  <a:latin typeface="Arial"/>
                  <a:cs typeface="Arial"/>
                </a:rPr>
                <a:t>/Illumina</a:t>
              </a:r>
            </a:p>
            <a:p>
              <a:pPr fontAlgn="auto">
                <a:spcBef>
                  <a:spcPts val="0"/>
                </a:spcBef>
                <a:spcAft>
                  <a:spcPts val="0"/>
                </a:spcAft>
                <a:defRPr/>
              </a:pPr>
              <a:r>
                <a:rPr lang="en-US" sz="800" b="1" kern="0" dirty="0" smtClean="0">
                  <a:solidFill>
                    <a:srgbClr val="885087"/>
                  </a:solidFill>
                  <a:latin typeface="Arial"/>
                  <a:cs typeface="Arial"/>
                </a:rPr>
                <a:t>sequencer</a:t>
              </a:r>
            </a:p>
          </p:txBody>
        </p:sp>
        <p:sp>
          <p:nvSpPr>
            <p:cNvPr id="41" name="TextBox 40"/>
            <p:cNvSpPr txBox="1"/>
            <p:nvPr/>
          </p:nvSpPr>
          <p:spPr>
            <a:xfrm>
              <a:off x="3239317" y="3648092"/>
              <a:ext cx="947032" cy="400110"/>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885087"/>
                  </a:solidFill>
                  <a:latin typeface="Arial"/>
                  <a:cs typeface="Arial"/>
                </a:rPr>
                <a:t>2005</a:t>
              </a:r>
            </a:p>
            <a:p>
              <a:pPr fontAlgn="auto">
                <a:spcBef>
                  <a:spcPts val="0"/>
                </a:spcBef>
                <a:spcAft>
                  <a:spcPts val="0"/>
                </a:spcAft>
              </a:pPr>
              <a:r>
                <a:rPr lang="en-US" sz="1000" b="1" dirty="0" smtClean="0">
                  <a:solidFill>
                    <a:srgbClr val="885087"/>
                  </a:solidFill>
                  <a:latin typeface="Arial"/>
                  <a:cs typeface="Arial"/>
                </a:rPr>
                <a:t>Start of NGS</a:t>
              </a:r>
              <a:endParaRPr lang="en-US" sz="1000" b="1" dirty="0">
                <a:solidFill>
                  <a:srgbClr val="885087"/>
                </a:solidFill>
                <a:latin typeface="Arial"/>
                <a:cs typeface="Arial"/>
              </a:endParaRPr>
            </a:p>
          </p:txBody>
        </p:sp>
        <p:cxnSp>
          <p:nvCxnSpPr>
            <p:cNvPr id="42" name="Straight Arrow Connector 41"/>
            <p:cNvCxnSpPr/>
            <p:nvPr/>
          </p:nvCxnSpPr>
          <p:spPr>
            <a:xfrm>
              <a:off x="3765050" y="4145623"/>
              <a:ext cx="0" cy="280222"/>
            </a:xfrm>
            <a:prstGeom prst="straightConnector1">
              <a:avLst/>
            </a:prstGeom>
            <a:noFill/>
            <a:ln w="25400" cap="flat" cmpd="sng" algn="ctr">
              <a:solidFill>
                <a:sysClr val="windowText" lastClr="000000"/>
              </a:solidFill>
              <a:prstDash val="solid"/>
              <a:tailEnd type="arrow"/>
            </a:ln>
            <a:effectLst/>
          </p:spPr>
        </p:cxnSp>
        <p:sp>
          <p:nvSpPr>
            <p:cNvPr id="44" name="TextBox 43"/>
            <p:cNvSpPr txBox="1"/>
            <p:nvPr/>
          </p:nvSpPr>
          <p:spPr>
            <a:xfrm>
              <a:off x="4146669" y="3497280"/>
              <a:ext cx="1103888" cy="553998"/>
            </a:xfrm>
            <a:prstGeom prst="rect">
              <a:avLst/>
            </a:prstGeom>
            <a:noFill/>
            <a:effectLst/>
          </p:spPr>
          <p:txBody>
            <a:bodyPr wrap="none" rtlCol="0">
              <a:spAutoFit/>
            </a:bodyPr>
            <a:lstStyle/>
            <a:p>
              <a:pPr fontAlgn="auto">
                <a:spcBef>
                  <a:spcPts val="0"/>
                </a:spcBef>
                <a:spcAft>
                  <a:spcPts val="0"/>
                </a:spcAft>
              </a:pPr>
              <a:r>
                <a:rPr lang="en-US" sz="1000" b="1" dirty="0" smtClean="0">
                  <a:solidFill>
                    <a:srgbClr val="885087"/>
                  </a:solidFill>
                  <a:latin typeface="Arial"/>
                  <a:cs typeface="Arial"/>
                </a:rPr>
                <a:t>2007</a:t>
              </a:r>
            </a:p>
            <a:p>
              <a:pPr fontAlgn="auto">
                <a:spcBef>
                  <a:spcPts val="0"/>
                </a:spcBef>
                <a:spcAft>
                  <a:spcPts val="0"/>
                </a:spcAft>
              </a:pPr>
              <a:r>
                <a:rPr lang="en-US" sz="1000" b="1" dirty="0" smtClean="0">
                  <a:solidFill>
                    <a:srgbClr val="885087"/>
                  </a:solidFill>
                  <a:latin typeface="Arial"/>
                  <a:cs typeface="Arial"/>
                </a:rPr>
                <a:t>Entry of NGS</a:t>
              </a:r>
            </a:p>
            <a:p>
              <a:pPr fontAlgn="auto">
                <a:spcBef>
                  <a:spcPts val="0"/>
                </a:spcBef>
                <a:spcAft>
                  <a:spcPts val="0"/>
                </a:spcAft>
              </a:pPr>
              <a:r>
                <a:rPr lang="en-US" sz="1000" b="1" dirty="0" smtClean="0">
                  <a:solidFill>
                    <a:srgbClr val="885087"/>
                  </a:solidFill>
                  <a:latin typeface="Arial"/>
                  <a:cs typeface="Arial"/>
                </a:rPr>
                <a:t>into the market</a:t>
              </a:r>
              <a:endParaRPr lang="en-US" sz="1000" b="1" dirty="0">
                <a:solidFill>
                  <a:srgbClr val="885087"/>
                </a:solidFill>
                <a:latin typeface="Arial"/>
                <a:cs typeface="Arial"/>
              </a:endParaRPr>
            </a:p>
          </p:txBody>
        </p:sp>
        <p:cxnSp>
          <p:nvCxnSpPr>
            <p:cNvPr id="45" name="Straight Arrow Connector 44"/>
            <p:cNvCxnSpPr/>
            <p:nvPr/>
          </p:nvCxnSpPr>
          <p:spPr>
            <a:xfrm flipH="1">
              <a:off x="4720540" y="4084684"/>
              <a:ext cx="2165" cy="345517"/>
            </a:xfrm>
            <a:prstGeom prst="straightConnector1">
              <a:avLst/>
            </a:prstGeom>
            <a:noFill/>
            <a:ln w="25400" cap="flat" cmpd="sng" algn="ctr">
              <a:solidFill>
                <a:sysClr val="windowText" lastClr="000000"/>
              </a:solidFill>
              <a:prstDash val="solid"/>
              <a:tailEnd type="arrow"/>
            </a:ln>
            <a:effectLst/>
          </p:spPr>
        </p:cxnSp>
      </p:grpSp>
      <p:sp>
        <p:nvSpPr>
          <p:cNvPr id="5" name="Rounded Rectangle 4"/>
          <p:cNvSpPr/>
          <p:nvPr/>
        </p:nvSpPr>
        <p:spPr bwMode="auto">
          <a:xfrm>
            <a:off x="326236" y="5499314"/>
            <a:ext cx="8491529" cy="656474"/>
          </a:xfrm>
          <a:prstGeom prst="round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sp>
        <p:nvSpPr>
          <p:cNvPr id="2" name="Rounded Rectangle 1"/>
          <p:cNvSpPr/>
          <p:nvPr/>
        </p:nvSpPr>
        <p:spPr bwMode="auto">
          <a:xfrm>
            <a:off x="7102761" y="2446663"/>
            <a:ext cx="1055678" cy="603994"/>
          </a:xfrm>
          <a:prstGeom prst="round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auto">
              <a:spcBef>
                <a:spcPts val="0"/>
              </a:spcBef>
              <a:spcAft>
                <a:spcPts val="0"/>
              </a:spcAft>
              <a:defRPr/>
            </a:pPr>
            <a:r>
              <a:rPr lang="en-US" sz="900" b="1" kern="0" dirty="0">
                <a:solidFill>
                  <a:srgbClr val="A92C2F"/>
                </a:solidFill>
                <a:latin typeface="Calibri"/>
              </a:rPr>
              <a:t>2012 - </a:t>
            </a:r>
            <a:r>
              <a:rPr lang="en-US" sz="900" b="1" kern="0" dirty="0" smtClean="0">
                <a:solidFill>
                  <a:srgbClr val="A92C2F"/>
                </a:solidFill>
                <a:latin typeface="Calibri"/>
              </a:rPr>
              <a:t>2013</a:t>
            </a:r>
            <a:endParaRPr lang="en-US" sz="900" b="1" kern="0" dirty="0">
              <a:solidFill>
                <a:srgbClr val="A92C2F"/>
              </a:solidFill>
              <a:latin typeface="Calibri"/>
            </a:endParaRPr>
          </a:p>
          <a:p>
            <a:pPr fontAlgn="auto">
              <a:spcBef>
                <a:spcPts val="0"/>
              </a:spcBef>
              <a:spcAft>
                <a:spcPts val="0"/>
              </a:spcAft>
              <a:defRPr/>
            </a:pPr>
            <a:r>
              <a:rPr lang="en-US" sz="900" b="1" kern="0" dirty="0" smtClean="0">
                <a:solidFill>
                  <a:srgbClr val="A92C2F"/>
                </a:solidFill>
                <a:latin typeface="Calibri"/>
              </a:rPr>
              <a:t>HiSeq </a:t>
            </a:r>
            <a:r>
              <a:rPr lang="en-US" sz="900" b="1" kern="0" dirty="0">
                <a:solidFill>
                  <a:srgbClr val="A92C2F"/>
                </a:solidFill>
                <a:latin typeface="Calibri"/>
              </a:rPr>
              <a:t>2500</a:t>
            </a:r>
          </a:p>
          <a:p>
            <a:pPr fontAlgn="auto">
              <a:spcBef>
                <a:spcPts val="0"/>
              </a:spcBef>
              <a:spcAft>
                <a:spcPts val="0"/>
              </a:spcAft>
              <a:defRPr/>
            </a:pPr>
            <a:r>
              <a:rPr lang="en-US" sz="900" b="1" kern="0" dirty="0">
                <a:solidFill>
                  <a:srgbClr val="A92C2F"/>
                </a:solidFill>
                <a:latin typeface="Calibri"/>
              </a:rPr>
              <a:t>Ion </a:t>
            </a:r>
            <a:r>
              <a:rPr lang="en-US" sz="900" b="1" kern="0" dirty="0" smtClean="0">
                <a:solidFill>
                  <a:srgbClr val="A92C2F"/>
                </a:solidFill>
                <a:latin typeface="Calibri"/>
              </a:rPr>
              <a:t>Torrent Proton</a:t>
            </a:r>
            <a:endParaRPr lang="en-US" sz="900" b="1" kern="0" dirty="0">
              <a:solidFill>
                <a:srgbClr val="A92C2F"/>
              </a:solidFill>
              <a:latin typeface="Calibri"/>
            </a:endParaRPr>
          </a:p>
          <a:p>
            <a:pPr fontAlgn="auto">
              <a:spcBef>
                <a:spcPts val="0"/>
              </a:spcBef>
              <a:spcAft>
                <a:spcPts val="0"/>
              </a:spcAft>
              <a:defRPr/>
            </a:pPr>
            <a:r>
              <a:rPr lang="en-US" sz="900" b="1" kern="0" dirty="0" err="1" smtClean="0">
                <a:solidFill>
                  <a:srgbClr val="A92C2F"/>
                </a:solidFill>
                <a:latin typeface="Calibri"/>
              </a:rPr>
              <a:t>NextSeq</a:t>
            </a:r>
            <a:endParaRPr lang="en-US" sz="900" b="1" kern="0" dirty="0">
              <a:solidFill>
                <a:srgbClr val="A92C2F"/>
              </a:solidFill>
              <a:latin typeface="Calibri"/>
            </a:endParaRPr>
          </a:p>
        </p:txBody>
      </p:sp>
      <p:sp>
        <p:nvSpPr>
          <p:cNvPr id="43" name="Rounded Rectangle 42"/>
          <p:cNvSpPr/>
          <p:nvPr/>
        </p:nvSpPr>
        <p:spPr bwMode="auto">
          <a:xfrm>
            <a:off x="7747278" y="3173339"/>
            <a:ext cx="822322" cy="358944"/>
          </a:xfrm>
          <a:prstGeom prst="roundRect">
            <a:avLst/>
          </a:prstGeom>
          <a:no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fontAlgn="auto">
              <a:spcBef>
                <a:spcPts val="0"/>
              </a:spcBef>
              <a:spcAft>
                <a:spcPts val="0"/>
              </a:spcAft>
              <a:defRPr/>
            </a:pPr>
            <a:r>
              <a:rPr lang="en-US" sz="900" b="1" kern="0" dirty="0" smtClean="0">
                <a:solidFill>
                  <a:srgbClr val="A92C2F"/>
                </a:solidFill>
                <a:latin typeface="Calibri"/>
              </a:rPr>
              <a:t>2014</a:t>
            </a:r>
            <a:endParaRPr lang="en-US" sz="900" b="1" kern="0" dirty="0">
              <a:solidFill>
                <a:srgbClr val="A92C2F"/>
              </a:solidFill>
              <a:latin typeface="Calibri"/>
            </a:endParaRPr>
          </a:p>
          <a:p>
            <a:pPr fontAlgn="auto">
              <a:spcBef>
                <a:spcPts val="0"/>
              </a:spcBef>
              <a:spcAft>
                <a:spcPts val="0"/>
              </a:spcAft>
              <a:defRPr/>
            </a:pPr>
            <a:r>
              <a:rPr lang="en-US" sz="900" b="1" kern="0" dirty="0">
                <a:solidFill>
                  <a:srgbClr val="A92C2F"/>
                </a:solidFill>
                <a:latin typeface="Calibri"/>
              </a:rPr>
              <a:t>HiSeq X </a:t>
            </a:r>
            <a:r>
              <a:rPr lang="en-US" sz="900" b="1" kern="0" dirty="0" smtClean="0">
                <a:solidFill>
                  <a:srgbClr val="A92C2F"/>
                </a:solidFill>
                <a:latin typeface="Calibri"/>
              </a:rPr>
              <a:t>Ten</a:t>
            </a:r>
            <a:endParaRPr lang="en-US" sz="900" b="1" kern="0" dirty="0">
              <a:solidFill>
                <a:srgbClr val="A92C2F"/>
              </a:solidFill>
              <a:latin typeface="Calibri"/>
            </a:endParaRPr>
          </a:p>
        </p:txBody>
      </p:sp>
      <p:sp>
        <p:nvSpPr>
          <p:cNvPr id="46" name="TextBox 45"/>
          <p:cNvSpPr txBox="1"/>
          <p:nvPr/>
        </p:nvSpPr>
        <p:spPr>
          <a:xfrm>
            <a:off x="812981" y="6425859"/>
            <a:ext cx="7512429" cy="215357"/>
          </a:xfrm>
          <a:prstGeom prst="rect">
            <a:avLst/>
          </a:prstGeom>
          <a:noFill/>
          <a:effectLst/>
        </p:spPr>
        <p:txBody>
          <a:bodyPr wrap="square" lIns="91350" tIns="45677" rIns="91350" bIns="45677" rtlCol="0">
            <a:spAutoFit/>
          </a:bodyPr>
          <a:lstStyle/>
          <a:p>
            <a:r>
              <a:rPr lang="en-US" sz="750" i="1" dirty="0">
                <a:solidFill>
                  <a:srgbClr val="1A1818"/>
                </a:solidFill>
                <a:latin typeface="Arial"/>
              </a:rPr>
              <a:t>Adapted from: </a:t>
            </a:r>
            <a:r>
              <a:rPr lang="en-US" sz="800" dirty="0" err="1">
                <a:solidFill>
                  <a:srgbClr val="1A1818"/>
                </a:solidFill>
              </a:rPr>
              <a:t>MacConaill</a:t>
            </a:r>
            <a:r>
              <a:rPr lang="en-US" sz="800" dirty="0">
                <a:solidFill>
                  <a:srgbClr val="1A1818"/>
                </a:solidFill>
              </a:rPr>
              <a:t> LE. Existing and emerging technologies for tumor genomic profiling. </a:t>
            </a:r>
            <a:r>
              <a:rPr lang="en-US" sz="800" i="1" dirty="0">
                <a:solidFill>
                  <a:srgbClr val="1A1818"/>
                </a:solidFill>
              </a:rPr>
              <a:t>Journal of </a:t>
            </a:r>
            <a:r>
              <a:rPr lang="en-US" sz="800" i="1" dirty="0" smtClean="0">
                <a:solidFill>
                  <a:srgbClr val="1A1818"/>
                </a:solidFill>
              </a:rPr>
              <a:t>Clinical Oncology</a:t>
            </a:r>
            <a:r>
              <a:rPr lang="en-US" sz="800" dirty="0" smtClean="0">
                <a:solidFill>
                  <a:srgbClr val="1A1818"/>
                </a:solidFill>
              </a:rPr>
              <a:t>, </a:t>
            </a:r>
            <a:r>
              <a:rPr lang="en-US" sz="800" dirty="0">
                <a:solidFill>
                  <a:srgbClr val="1A1818"/>
                </a:solidFill>
              </a:rPr>
              <a:t>31(15), 1815-1824 (2013</a:t>
            </a:r>
            <a:r>
              <a:rPr lang="en-US" sz="800" dirty="0" smtClean="0">
                <a:solidFill>
                  <a:srgbClr val="1A1818"/>
                </a:solidFill>
              </a:rPr>
              <a:t>).</a:t>
            </a:r>
            <a:endParaRPr lang="en-US" sz="750" i="1" dirty="0">
              <a:solidFill>
                <a:srgbClr val="1A1818"/>
              </a:solidFill>
              <a:latin typeface="Arial"/>
            </a:endParaRPr>
          </a:p>
        </p:txBody>
      </p:sp>
    </p:spTree>
    <p:extLst>
      <p:ext uri="{BB962C8B-B14F-4D97-AF65-F5344CB8AC3E}">
        <p14:creationId xmlns:p14="http://schemas.microsoft.com/office/powerpoint/2010/main" val="42407723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28"/>
                                        </p:tgtEl>
                                        <p:attrNameLst>
                                          <p:attrName>style.visibility</p:attrName>
                                        </p:attrNameLst>
                                      </p:cBhvr>
                                      <p:to>
                                        <p:strVal val="visible"/>
                                      </p:to>
                                    </p:set>
                                    <p:animEffect transition="in" filter="fade">
                                      <p:cBhvr>
                                        <p:cTn id="23" dur="500"/>
                                        <p:tgtEl>
                                          <p:spTgt spid="12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animBg="1"/>
      <p:bldP spid="5" grpId="0" animBg="1"/>
      <p:bldP spid="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A1818"/>
                </a:solidFill>
              </a:rPr>
              <a:t>Applications of Genomic Testing in Medicine</a:t>
            </a:r>
            <a:endParaRPr lang="en-US" dirty="0">
              <a:solidFill>
                <a:srgbClr val="1A1818"/>
              </a:solidFill>
            </a:endParaRPr>
          </a:p>
        </p:txBody>
      </p:sp>
      <p:grpSp>
        <p:nvGrpSpPr>
          <p:cNvPr id="34" name="Group 33"/>
          <p:cNvGrpSpPr/>
          <p:nvPr/>
        </p:nvGrpSpPr>
        <p:grpSpPr>
          <a:xfrm>
            <a:off x="4556887" y="939316"/>
            <a:ext cx="2142403" cy="2619901"/>
            <a:chOff x="4556887" y="939316"/>
            <a:chExt cx="2142403" cy="2619901"/>
          </a:xfrm>
        </p:grpSpPr>
        <p:pic>
          <p:nvPicPr>
            <p:cNvPr id="8" name="Picture 7" descr="Petri_Dish_Sample_Hand_Glove.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56887" y="1419521"/>
              <a:ext cx="2142403" cy="2139696"/>
            </a:xfrm>
            <a:prstGeom prst="ellipse">
              <a:avLst/>
            </a:prstGeom>
            <a:ln w="12700" cmpd="sng">
              <a:solidFill>
                <a:schemeClr val="tx1"/>
              </a:solidFill>
            </a:ln>
          </p:spPr>
        </p:pic>
        <p:sp>
          <p:nvSpPr>
            <p:cNvPr id="11" name="TextBox 10"/>
            <p:cNvSpPr txBox="1"/>
            <p:nvPr/>
          </p:nvSpPr>
          <p:spPr>
            <a:xfrm>
              <a:off x="4872457" y="939316"/>
              <a:ext cx="1510322" cy="338554"/>
            </a:xfrm>
            <a:prstGeom prst="rect">
              <a:avLst/>
            </a:prstGeom>
            <a:noFill/>
          </p:spPr>
          <p:txBody>
            <a:bodyPr wrap="none" rtlCol="0">
              <a:spAutoFit/>
            </a:bodyPr>
            <a:lstStyle/>
            <a:p>
              <a:pPr algn="ctr"/>
              <a:r>
                <a:rPr lang="en-US" b="1" dirty="0" smtClean="0">
                  <a:solidFill>
                    <a:srgbClr val="1A1818"/>
                  </a:solidFill>
                  <a:latin typeface="Arial"/>
                  <a:cs typeface="Arial"/>
                </a:rPr>
                <a:t>Microbiology</a:t>
              </a:r>
              <a:endParaRPr lang="en-US" b="1" dirty="0">
                <a:solidFill>
                  <a:srgbClr val="1A1818"/>
                </a:solidFill>
                <a:latin typeface="Arial"/>
                <a:cs typeface="Arial"/>
              </a:endParaRPr>
            </a:p>
          </p:txBody>
        </p:sp>
      </p:grpSp>
      <p:grpSp>
        <p:nvGrpSpPr>
          <p:cNvPr id="33" name="Group 32"/>
          <p:cNvGrpSpPr/>
          <p:nvPr/>
        </p:nvGrpSpPr>
        <p:grpSpPr>
          <a:xfrm>
            <a:off x="2252703" y="939316"/>
            <a:ext cx="2215864" cy="2619901"/>
            <a:chOff x="2252703" y="939316"/>
            <a:chExt cx="2215864" cy="2619901"/>
          </a:xfrm>
        </p:grpSpPr>
        <p:sp>
          <p:nvSpPr>
            <p:cNvPr id="9" name="TextBox 8"/>
            <p:cNvSpPr txBox="1"/>
            <p:nvPr/>
          </p:nvSpPr>
          <p:spPr>
            <a:xfrm>
              <a:off x="2252703" y="939316"/>
              <a:ext cx="2213740" cy="338554"/>
            </a:xfrm>
            <a:prstGeom prst="rect">
              <a:avLst/>
            </a:prstGeom>
            <a:noFill/>
          </p:spPr>
          <p:txBody>
            <a:bodyPr wrap="none" rtlCol="0">
              <a:spAutoFit/>
            </a:bodyPr>
            <a:lstStyle/>
            <a:p>
              <a:pPr algn="ctr"/>
              <a:r>
                <a:rPr lang="en-US" b="1" dirty="0" smtClean="0">
                  <a:solidFill>
                    <a:srgbClr val="1A1818"/>
                  </a:solidFill>
                  <a:latin typeface="Arial"/>
                  <a:cs typeface="Arial"/>
                </a:rPr>
                <a:t>Transplant Medicine</a:t>
              </a:r>
              <a:endParaRPr lang="en-US" b="1" dirty="0">
                <a:solidFill>
                  <a:srgbClr val="1A1818"/>
                </a:solidFill>
                <a:latin typeface="Arial"/>
                <a:cs typeface="Arial"/>
              </a:endParaRPr>
            </a:p>
          </p:txBody>
        </p:sp>
        <p:pic>
          <p:nvPicPr>
            <p:cNvPr id="25" name="Picture 24" descr="Organs_16114488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330974" y="1419521"/>
              <a:ext cx="2137593" cy="2139696"/>
            </a:xfrm>
            <a:prstGeom prst="ellipse">
              <a:avLst/>
            </a:prstGeom>
            <a:ln w="12700" cmpd="sng">
              <a:solidFill>
                <a:schemeClr val="tx1"/>
              </a:solidFill>
            </a:ln>
          </p:spPr>
        </p:pic>
      </p:grpSp>
      <p:grpSp>
        <p:nvGrpSpPr>
          <p:cNvPr id="36" name="Group 35"/>
          <p:cNvGrpSpPr/>
          <p:nvPr/>
        </p:nvGrpSpPr>
        <p:grpSpPr>
          <a:xfrm>
            <a:off x="3442879" y="3415997"/>
            <a:ext cx="2139696" cy="2666767"/>
            <a:chOff x="3442879" y="3415997"/>
            <a:chExt cx="2139696" cy="2666767"/>
          </a:xfrm>
        </p:grpSpPr>
        <p:sp>
          <p:nvSpPr>
            <p:cNvPr id="14" name="TextBox 13"/>
            <p:cNvSpPr txBox="1"/>
            <p:nvPr/>
          </p:nvSpPr>
          <p:spPr>
            <a:xfrm>
              <a:off x="4078150" y="5744210"/>
              <a:ext cx="880369" cy="338554"/>
            </a:xfrm>
            <a:prstGeom prst="rect">
              <a:avLst/>
            </a:prstGeom>
            <a:noFill/>
          </p:spPr>
          <p:txBody>
            <a:bodyPr wrap="none" rtlCol="0">
              <a:spAutoFit/>
            </a:bodyPr>
            <a:lstStyle/>
            <a:p>
              <a:pPr algn="ctr"/>
              <a:r>
                <a:rPr lang="en-US" b="1" dirty="0" smtClean="0">
                  <a:solidFill>
                    <a:srgbClr val="1A1818"/>
                  </a:solidFill>
                  <a:latin typeface="Arial"/>
                  <a:cs typeface="Arial"/>
                </a:rPr>
                <a:t>Cancer</a:t>
              </a:r>
              <a:endParaRPr lang="en-US" b="1" dirty="0">
                <a:solidFill>
                  <a:srgbClr val="1A1818"/>
                </a:solidFill>
                <a:latin typeface="Arial"/>
                <a:cs typeface="Arial"/>
              </a:endParaRPr>
            </a:p>
          </p:txBody>
        </p:sp>
        <p:pic>
          <p:nvPicPr>
            <p:cNvPr id="29" name="Picture 28" descr="CancerCells2_sm.jp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42879" y="3415997"/>
              <a:ext cx="2139696" cy="2139696"/>
            </a:xfrm>
            <a:prstGeom prst="ellipse">
              <a:avLst/>
            </a:prstGeom>
            <a:ln w="12700" cmpd="sng">
              <a:solidFill>
                <a:schemeClr val="tx1"/>
              </a:solidFill>
            </a:ln>
          </p:spPr>
        </p:pic>
      </p:grpSp>
      <p:grpSp>
        <p:nvGrpSpPr>
          <p:cNvPr id="37" name="Group 36"/>
          <p:cNvGrpSpPr/>
          <p:nvPr/>
        </p:nvGrpSpPr>
        <p:grpSpPr>
          <a:xfrm>
            <a:off x="5587205" y="3415997"/>
            <a:ext cx="2229630" cy="2666767"/>
            <a:chOff x="5587205" y="3415997"/>
            <a:chExt cx="2229630" cy="2666767"/>
          </a:xfrm>
        </p:grpSpPr>
        <p:sp>
          <p:nvSpPr>
            <p:cNvPr id="13" name="TextBox 12"/>
            <p:cNvSpPr txBox="1"/>
            <p:nvPr/>
          </p:nvSpPr>
          <p:spPr>
            <a:xfrm>
              <a:off x="5587205" y="5744210"/>
              <a:ext cx="2228868" cy="338554"/>
            </a:xfrm>
            <a:prstGeom prst="rect">
              <a:avLst/>
            </a:prstGeom>
            <a:noFill/>
          </p:spPr>
          <p:txBody>
            <a:bodyPr wrap="none" rtlCol="0">
              <a:spAutoFit/>
            </a:bodyPr>
            <a:lstStyle/>
            <a:p>
              <a:pPr algn="ctr"/>
              <a:r>
                <a:rPr lang="en-US" b="1" dirty="0" smtClean="0">
                  <a:solidFill>
                    <a:srgbClr val="1A1818"/>
                  </a:solidFill>
                  <a:latin typeface="Arial"/>
                  <a:cs typeface="Arial"/>
                </a:rPr>
                <a:t>Reproductive Health</a:t>
              </a:r>
              <a:endParaRPr lang="en-US" b="1" dirty="0">
                <a:solidFill>
                  <a:srgbClr val="1A1818"/>
                </a:solidFill>
                <a:latin typeface="Arial"/>
                <a:cs typeface="Arial"/>
              </a:endParaRPr>
            </a:p>
          </p:txBody>
        </p:sp>
        <p:pic>
          <p:nvPicPr>
            <p:cNvPr id="31" name="Picture 30" descr="ReproHealth_161029561.jp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673603" y="3415997"/>
              <a:ext cx="2143232" cy="2139696"/>
            </a:xfrm>
            <a:prstGeom prst="ellipse">
              <a:avLst/>
            </a:prstGeom>
            <a:ln w="12700" cmpd="sng">
              <a:solidFill>
                <a:schemeClr val="tx1"/>
              </a:solidFill>
            </a:ln>
          </p:spPr>
        </p:pic>
      </p:grpSp>
      <p:grpSp>
        <p:nvGrpSpPr>
          <p:cNvPr id="35" name="Group 34"/>
          <p:cNvGrpSpPr/>
          <p:nvPr/>
        </p:nvGrpSpPr>
        <p:grpSpPr>
          <a:xfrm>
            <a:off x="1215186" y="3415997"/>
            <a:ext cx="2141476" cy="2666767"/>
            <a:chOff x="1215186" y="3415997"/>
            <a:chExt cx="2141476" cy="2666767"/>
          </a:xfrm>
        </p:grpSpPr>
        <p:sp>
          <p:nvSpPr>
            <p:cNvPr id="15" name="TextBox 14"/>
            <p:cNvSpPr txBox="1"/>
            <p:nvPr/>
          </p:nvSpPr>
          <p:spPr>
            <a:xfrm>
              <a:off x="1328757" y="5744210"/>
              <a:ext cx="1932813" cy="338554"/>
            </a:xfrm>
            <a:prstGeom prst="rect">
              <a:avLst/>
            </a:prstGeom>
            <a:noFill/>
          </p:spPr>
          <p:txBody>
            <a:bodyPr wrap="none" rtlCol="0">
              <a:spAutoFit/>
            </a:bodyPr>
            <a:lstStyle/>
            <a:p>
              <a:pPr algn="ctr"/>
              <a:r>
                <a:rPr lang="en-US" b="1" dirty="0" smtClean="0">
                  <a:solidFill>
                    <a:srgbClr val="1A1818"/>
                  </a:solidFill>
                  <a:latin typeface="Arial"/>
                  <a:cs typeface="Arial"/>
                </a:rPr>
                <a:t>Inherited Disease</a:t>
              </a:r>
              <a:endParaRPr lang="en-US" b="1" dirty="0">
                <a:solidFill>
                  <a:srgbClr val="1A1818"/>
                </a:solidFill>
                <a:latin typeface="Arial"/>
                <a:cs typeface="Arial"/>
              </a:endParaRPr>
            </a:p>
          </p:txBody>
        </p:sp>
        <p:pic>
          <p:nvPicPr>
            <p:cNvPr id="32" name="Picture 31" descr="Inherited Disease 178715713.jp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15186" y="3415997"/>
              <a:ext cx="2141476" cy="2139696"/>
            </a:xfrm>
            <a:prstGeom prst="ellipse">
              <a:avLst/>
            </a:prstGeom>
            <a:ln w="12700" cmpd="sng">
              <a:solidFill>
                <a:schemeClr val="tx1"/>
              </a:solidFill>
            </a:ln>
          </p:spPr>
        </p:pic>
      </p:grpSp>
    </p:spTree>
    <p:extLst>
      <p:ext uri="{BB962C8B-B14F-4D97-AF65-F5344CB8AC3E}">
        <p14:creationId xmlns:p14="http://schemas.microsoft.com/office/powerpoint/2010/main" val="2146212291"/>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1A1818"/>
                </a:solidFill>
              </a:rPr>
              <a:t>Applications of Genomic Testing in Medicine</a:t>
            </a:r>
            <a:endParaRPr lang="en-US" dirty="0">
              <a:solidFill>
                <a:srgbClr val="1A1818"/>
              </a:solidFill>
            </a:endParaRPr>
          </a:p>
        </p:txBody>
      </p:sp>
      <p:grpSp>
        <p:nvGrpSpPr>
          <p:cNvPr id="36" name="Group 35"/>
          <p:cNvGrpSpPr/>
          <p:nvPr/>
        </p:nvGrpSpPr>
        <p:grpSpPr>
          <a:xfrm>
            <a:off x="3442879" y="3415997"/>
            <a:ext cx="2139696" cy="2666767"/>
            <a:chOff x="3442879" y="3415997"/>
            <a:chExt cx="2139696" cy="2666767"/>
          </a:xfrm>
        </p:grpSpPr>
        <p:sp>
          <p:nvSpPr>
            <p:cNvPr id="14" name="TextBox 13"/>
            <p:cNvSpPr txBox="1"/>
            <p:nvPr/>
          </p:nvSpPr>
          <p:spPr>
            <a:xfrm>
              <a:off x="4078150" y="5744210"/>
              <a:ext cx="880369" cy="338554"/>
            </a:xfrm>
            <a:prstGeom prst="rect">
              <a:avLst/>
            </a:prstGeom>
            <a:noFill/>
          </p:spPr>
          <p:txBody>
            <a:bodyPr wrap="none" rtlCol="0">
              <a:spAutoFit/>
            </a:bodyPr>
            <a:lstStyle/>
            <a:p>
              <a:pPr algn="ctr"/>
              <a:r>
                <a:rPr lang="en-US" b="1" dirty="0" smtClean="0">
                  <a:solidFill>
                    <a:srgbClr val="1A1818"/>
                  </a:solidFill>
                  <a:latin typeface="Arial"/>
                  <a:cs typeface="Arial"/>
                </a:rPr>
                <a:t>Cancer</a:t>
              </a:r>
              <a:endParaRPr lang="en-US" b="1" dirty="0">
                <a:solidFill>
                  <a:srgbClr val="1A1818"/>
                </a:solidFill>
                <a:latin typeface="Arial"/>
                <a:cs typeface="Arial"/>
              </a:endParaRPr>
            </a:p>
          </p:txBody>
        </p:sp>
        <p:pic>
          <p:nvPicPr>
            <p:cNvPr id="29" name="Picture 28" descr="CancerCells2_sm.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42879" y="3415997"/>
              <a:ext cx="2139696" cy="2139696"/>
            </a:xfrm>
            <a:prstGeom prst="ellipse">
              <a:avLst/>
            </a:prstGeom>
            <a:ln w="12700" cmpd="sng">
              <a:solidFill>
                <a:schemeClr val="tx1"/>
              </a:solidFill>
            </a:ln>
          </p:spPr>
        </p:pic>
      </p:grpSp>
    </p:spTree>
    <p:extLst>
      <p:ext uri="{BB962C8B-B14F-4D97-AF65-F5344CB8AC3E}">
        <p14:creationId xmlns:p14="http://schemas.microsoft.com/office/powerpoint/2010/main" val="675970449"/>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0312" y="3233412"/>
            <a:ext cx="8595360" cy="2112885"/>
          </a:xfrm>
        </p:spPr>
        <p:txBody>
          <a:bodyPr/>
          <a:lstStyle/>
          <a:p>
            <a:r>
              <a:rPr lang="en-US" dirty="0" smtClean="0"/>
              <a:t>For more than a century, cancers have been </a:t>
            </a:r>
            <a:r>
              <a:rPr lang="en-US" b="1" dirty="0" smtClean="0"/>
              <a:t>classified by the organ or tissue </a:t>
            </a:r>
            <a:br>
              <a:rPr lang="en-US" b="1" dirty="0" smtClean="0"/>
            </a:br>
            <a:r>
              <a:rPr lang="en-US" i="1" dirty="0" smtClean="0"/>
              <a:t>– with therapies geared to those specific areas</a:t>
            </a:r>
          </a:p>
          <a:p>
            <a:r>
              <a:rPr lang="en-US" dirty="0" smtClean="0"/>
              <a:t>As more is learned about the basic biological processes in cancers, a new perspective has emerged</a:t>
            </a:r>
          </a:p>
          <a:p>
            <a:r>
              <a:rPr lang="en-US" dirty="0" smtClean="0"/>
              <a:t>The shift from an organ-focused to a </a:t>
            </a:r>
            <a:r>
              <a:rPr lang="en-US" b="1" i="1" dirty="0" smtClean="0"/>
              <a:t>gene-focused approach</a:t>
            </a:r>
            <a:r>
              <a:rPr lang="en-US" dirty="0" smtClean="0"/>
              <a:t> to cancer is already having a profound effect on the way cancer is treated</a:t>
            </a:r>
            <a:endParaRPr lang="en-US" dirty="0"/>
          </a:p>
        </p:txBody>
      </p:sp>
      <p:sp>
        <p:nvSpPr>
          <p:cNvPr id="10" name="Title 3"/>
          <p:cNvSpPr>
            <a:spLocks noGrp="1"/>
          </p:cNvSpPr>
          <p:nvPr>
            <p:ph type="title"/>
          </p:nvPr>
        </p:nvSpPr>
        <p:spPr>
          <a:xfrm>
            <a:off x="210312" y="237744"/>
            <a:ext cx="8601075" cy="908050"/>
          </a:xfrm>
        </p:spPr>
        <p:txBody>
          <a:bodyPr/>
          <a:lstStyle/>
          <a:p>
            <a:r>
              <a:rPr lang="en-US" dirty="0" smtClean="0"/>
              <a:t>A New Taxonomy of Cancer</a:t>
            </a:r>
            <a:br>
              <a:rPr lang="en-US" dirty="0" smtClean="0"/>
            </a:br>
            <a:r>
              <a:rPr lang="en-US" sz="2000" b="0" i="1" dirty="0" smtClean="0">
                <a:solidFill>
                  <a:srgbClr val="1A1818"/>
                </a:solidFill>
              </a:rPr>
              <a:t>From organs to molecules</a:t>
            </a:r>
            <a:endParaRPr lang="en-US" sz="2000" b="0" dirty="0">
              <a:solidFill>
                <a:srgbClr val="1A1818"/>
              </a:solidFill>
            </a:endParaRPr>
          </a:p>
        </p:txBody>
      </p:sp>
      <p:sp>
        <p:nvSpPr>
          <p:cNvPr id="11" name="TextBox 10"/>
          <p:cNvSpPr txBox="1"/>
          <p:nvPr/>
        </p:nvSpPr>
        <p:spPr>
          <a:xfrm>
            <a:off x="812982" y="6477376"/>
            <a:ext cx="5802923" cy="338467"/>
          </a:xfrm>
          <a:prstGeom prst="rect">
            <a:avLst/>
          </a:prstGeom>
          <a:noFill/>
        </p:spPr>
        <p:txBody>
          <a:bodyPr wrap="square" lIns="91350" tIns="45677" rIns="91350" bIns="45677" rtlCol="0">
            <a:spAutoFit/>
          </a:bodyPr>
          <a:lstStyle/>
          <a:p>
            <a:r>
              <a:rPr lang="en-US" sz="800" dirty="0">
                <a:solidFill>
                  <a:prstClr val="black"/>
                </a:solidFill>
                <a:latin typeface="Arial"/>
              </a:rPr>
              <a:t>Interview with Edward J. Benz, Jr., </a:t>
            </a:r>
            <a:r>
              <a:rPr lang="en-US" sz="800" dirty="0" smtClean="0">
                <a:solidFill>
                  <a:prstClr val="black"/>
                </a:solidFill>
                <a:latin typeface="Arial"/>
              </a:rPr>
              <a:t>MD</a:t>
            </a:r>
          </a:p>
          <a:p>
            <a:r>
              <a:rPr lang="en-US" sz="800" dirty="0" smtClean="0">
                <a:solidFill>
                  <a:prstClr val="black"/>
                </a:solidFill>
                <a:latin typeface="Arial"/>
              </a:rPr>
              <a:t>www.standup2cancer.org/innovations_in_science/view/genomics_and_the_future_of_cancer_treatment</a:t>
            </a:r>
            <a:endParaRPr lang="en-US" sz="800" dirty="0">
              <a:solidFill>
                <a:prstClr val="black"/>
              </a:solidFill>
              <a:latin typeface="Arial"/>
            </a:endParaRPr>
          </a:p>
        </p:txBody>
      </p:sp>
      <p:grpSp>
        <p:nvGrpSpPr>
          <p:cNvPr id="5" name="Group 4"/>
          <p:cNvGrpSpPr/>
          <p:nvPr/>
        </p:nvGrpSpPr>
        <p:grpSpPr>
          <a:xfrm>
            <a:off x="1392073" y="1279220"/>
            <a:ext cx="6469038" cy="1651381"/>
            <a:chOff x="1392073" y="1279220"/>
            <a:chExt cx="6469038" cy="1651381"/>
          </a:xfrm>
        </p:grpSpPr>
        <p:sp>
          <p:nvSpPr>
            <p:cNvPr id="8" name="Rounded Rectangle 7"/>
            <p:cNvSpPr/>
            <p:nvPr/>
          </p:nvSpPr>
          <p:spPr bwMode="auto">
            <a:xfrm>
              <a:off x="1392073" y="1279220"/>
              <a:ext cx="6469038" cy="1651381"/>
            </a:xfrm>
            <a:prstGeom prst="roundRect">
              <a:avLst>
                <a:gd name="adj" fmla="val 8512"/>
              </a:avLst>
            </a:prstGeom>
            <a:solidFill>
              <a:schemeClr val="bg1">
                <a:lumMod val="75000"/>
              </a:schemeClr>
            </a:solidFill>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none" lIns="91440" tIns="45720" rIns="91440" bIns="45720" numCol="1" rtlCol="0" anchor="ctr" anchorCtr="0" compatLnSpc="1">
              <a:prstTxWarp prst="textNoShape">
                <a:avLst/>
              </a:prstTxWarp>
            </a:bodyPr>
            <a:lstStyle/>
            <a:p>
              <a:endParaRPr lang="en-US" sz="1200" dirty="0" smtClean="0">
                <a:solidFill>
                  <a:srgbClr val="1A1818"/>
                </a:solidFill>
                <a:latin typeface="Verdana"/>
                <a:cs typeface="Verdana"/>
              </a:endParaRPr>
            </a:p>
          </p:txBody>
        </p:sp>
        <p:sp>
          <p:nvSpPr>
            <p:cNvPr id="4" name="Rounded Rectangle 3"/>
            <p:cNvSpPr/>
            <p:nvPr/>
          </p:nvSpPr>
          <p:spPr bwMode="auto">
            <a:xfrm>
              <a:off x="1507040" y="1377951"/>
              <a:ext cx="6239104" cy="1459334"/>
            </a:xfrm>
            <a:prstGeom prst="roundRect">
              <a:avLst>
                <a:gd name="adj" fmla="val 7967"/>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280988" lvl="1" indent="-280988">
                <a:buClr>
                  <a:srgbClr val="FF9900"/>
                </a:buClr>
                <a:buSzPct val="100000"/>
                <a:buFont typeface="Lucida Grande"/>
                <a:buChar char="➞"/>
              </a:pPr>
              <a:r>
                <a:rPr lang="en-US" b="1" dirty="0">
                  <a:solidFill>
                    <a:srgbClr val="1A1818"/>
                  </a:solidFill>
                  <a:latin typeface="Verdana"/>
                  <a:cs typeface="Verdana"/>
                </a:rPr>
                <a:t>Genomics and the Future of Cancer Treatment</a:t>
              </a:r>
            </a:p>
            <a:p>
              <a:endParaRPr lang="en-US" sz="1400" dirty="0">
                <a:solidFill>
                  <a:srgbClr val="1A1818"/>
                </a:solidFill>
                <a:latin typeface="Verdana"/>
                <a:cs typeface="Verdana"/>
              </a:endParaRPr>
            </a:p>
            <a:p>
              <a:r>
                <a:rPr lang="en-US" sz="1400" dirty="0">
                  <a:solidFill>
                    <a:srgbClr val="1A1818"/>
                  </a:solidFill>
                  <a:latin typeface="Verdana"/>
                  <a:cs typeface="Verdana"/>
                </a:rPr>
                <a:t>According to the President of the Dana Farber Cancer</a:t>
              </a:r>
            </a:p>
            <a:p>
              <a:r>
                <a:rPr lang="en-US" sz="1400" dirty="0">
                  <a:solidFill>
                    <a:srgbClr val="1A1818"/>
                  </a:solidFill>
                  <a:latin typeface="Verdana"/>
                  <a:cs typeface="Verdana"/>
                </a:rPr>
                <a:t>Institute, we may soon look at the concept of “organ-based”</a:t>
              </a:r>
            </a:p>
            <a:p>
              <a:r>
                <a:rPr lang="en-US" sz="1400" dirty="0">
                  <a:solidFill>
                    <a:srgbClr val="1A1818"/>
                  </a:solidFill>
                  <a:latin typeface="Verdana"/>
                  <a:cs typeface="Verdana"/>
                </a:rPr>
                <a:t>cancer types as ancient history.</a:t>
              </a:r>
            </a:p>
          </p:txBody>
        </p:sp>
      </p:grpSp>
    </p:spTree>
    <p:extLst>
      <p:ext uri="{BB962C8B-B14F-4D97-AF65-F5344CB8AC3E}">
        <p14:creationId xmlns:p14="http://schemas.microsoft.com/office/powerpoint/2010/main" val="195500796"/>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77600" y="1048206"/>
            <a:ext cx="5834039" cy="501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3110333" y="937745"/>
            <a:ext cx="4225046" cy="5163531"/>
          </a:xfrm>
          <a:prstGeom prst="rect">
            <a:avLst/>
          </a:prstGeom>
          <a:solidFill>
            <a:schemeClr val="bg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srgbClr val="1A1818"/>
              </a:solidFill>
            </a:endParaRPr>
          </a:p>
        </p:txBody>
      </p:sp>
      <p:sp>
        <p:nvSpPr>
          <p:cNvPr id="2" name="Title 1"/>
          <p:cNvSpPr>
            <a:spLocks noGrp="1"/>
          </p:cNvSpPr>
          <p:nvPr>
            <p:ph type="title"/>
          </p:nvPr>
        </p:nvSpPr>
        <p:spPr>
          <a:xfrm>
            <a:off x="210312" y="237744"/>
            <a:ext cx="8601075" cy="908050"/>
          </a:xfrm>
        </p:spPr>
        <p:txBody>
          <a:bodyPr/>
          <a:lstStyle/>
          <a:p>
            <a:r>
              <a:rPr lang="en-US" dirty="0" smtClean="0"/>
              <a:t>Genomic Alterations in Cancer</a:t>
            </a:r>
            <a:br>
              <a:rPr lang="en-US" dirty="0" smtClean="0"/>
            </a:br>
            <a:r>
              <a:rPr lang="en-US" sz="2000" b="0" i="1" dirty="0"/>
              <a:t>Major </a:t>
            </a:r>
            <a:r>
              <a:rPr lang="en-US" sz="2000" b="0" i="1" dirty="0" smtClean="0"/>
              <a:t>classes</a:t>
            </a:r>
            <a:endParaRPr lang="en-US" sz="2000" b="0" dirty="0"/>
          </a:p>
        </p:txBody>
      </p:sp>
      <p:sp>
        <p:nvSpPr>
          <p:cNvPr id="8" name="Content Placeholder 2"/>
          <p:cNvSpPr>
            <a:spLocks noGrp="1"/>
          </p:cNvSpPr>
          <p:nvPr>
            <p:ph idx="1"/>
          </p:nvPr>
        </p:nvSpPr>
        <p:spPr>
          <a:xfrm>
            <a:off x="210312" y="5262635"/>
            <a:ext cx="2798956" cy="647138"/>
          </a:xfrm>
        </p:spPr>
        <p:txBody>
          <a:bodyPr anchor="b"/>
          <a:lstStyle/>
          <a:p>
            <a:pPr marL="0" indent="0">
              <a:spcBef>
                <a:spcPts val="400"/>
              </a:spcBef>
              <a:buNone/>
            </a:pPr>
            <a:r>
              <a:rPr lang="en-US" sz="1200" dirty="0"/>
              <a:t/>
            </a:r>
            <a:br>
              <a:rPr lang="en-US" sz="1200" dirty="0"/>
            </a:br>
            <a:r>
              <a:rPr lang="en-US" sz="1200" b="1" dirty="0"/>
              <a:t>TS</a:t>
            </a:r>
            <a:r>
              <a:rPr lang="en-US" sz="1200" dirty="0"/>
              <a:t>, tumor </a:t>
            </a:r>
            <a:r>
              <a:rPr lang="en-US" sz="1200" dirty="0" smtClean="0"/>
              <a:t>suppressor</a:t>
            </a:r>
          </a:p>
          <a:p>
            <a:pPr marL="0" indent="0">
              <a:spcBef>
                <a:spcPts val="400"/>
              </a:spcBef>
              <a:buNone/>
            </a:pPr>
            <a:r>
              <a:rPr lang="en-US" sz="1200" b="1" dirty="0" smtClean="0"/>
              <a:t>CML</a:t>
            </a:r>
            <a:r>
              <a:rPr lang="en-US" sz="1200" dirty="0"/>
              <a:t>, chronic myelogenous </a:t>
            </a:r>
            <a:r>
              <a:rPr lang="en-US" sz="1200" dirty="0" smtClean="0"/>
              <a:t>leukemia</a:t>
            </a:r>
            <a:endParaRPr lang="en-US" sz="1200" dirty="0"/>
          </a:p>
        </p:txBody>
      </p:sp>
      <p:sp>
        <p:nvSpPr>
          <p:cNvPr id="9" name="TextBox 8"/>
          <p:cNvSpPr txBox="1"/>
          <p:nvPr/>
        </p:nvSpPr>
        <p:spPr>
          <a:xfrm>
            <a:off x="812982" y="6477376"/>
            <a:ext cx="6412066" cy="215357"/>
          </a:xfrm>
          <a:prstGeom prst="rect">
            <a:avLst/>
          </a:prstGeom>
          <a:noFill/>
        </p:spPr>
        <p:txBody>
          <a:bodyPr wrap="square" lIns="91350" tIns="45677" rIns="91350" bIns="45677" rtlCol="0">
            <a:spAutoFit/>
          </a:bodyPr>
          <a:lstStyle/>
          <a:p>
            <a:r>
              <a:rPr lang="en-US" sz="800" dirty="0" err="1">
                <a:solidFill>
                  <a:prstClr val="black"/>
                </a:solidFill>
                <a:latin typeface="Arial"/>
              </a:rPr>
              <a:t>Macconaill</a:t>
            </a:r>
            <a:r>
              <a:rPr lang="en-US" sz="800" dirty="0">
                <a:solidFill>
                  <a:prstClr val="black"/>
                </a:solidFill>
                <a:latin typeface="Arial"/>
              </a:rPr>
              <a:t> LE, Garraway LA. Clinical implications of the cancer genome. Journal of </a:t>
            </a:r>
            <a:r>
              <a:rPr lang="en-US" sz="800" dirty="0" smtClean="0">
                <a:solidFill>
                  <a:prstClr val="black"/>
                </a:solidFill>
                <a:latin typeface="Arial"/>
              </a:rPr>
              <a:t>Clinical Oncology, </a:t>
            </a:r>
            <a:r>
              <a:rPr lang="en-US" sz="800" dirty="0">
                <a:solidFill>
                  <a:prstClr val="black"/>
                </a:solidFill>
                <a:latin typeface="Arial"/>
              </a:rPr>
              <a:t>28(35), 5219-5228 (2010).</a:t>
            </a:r>
          </a:p>
        </p:txBody>
      </p:sp>
    </p:spTree>
    <p:extLst>
      <p:ext uri="{BB962C8B-B14F-4D97-AF65-F5344CB8AC3E}">
        <p14:creationId xmlns:p14="http://schemas.microsoft.com/office/powerpoint/2010/main" val="433214890"/>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Illumina_Template_Corporate_EXTERNAL">
  <a:themeElements>
    <a:clrScheme name="Jewel Tones">
      <a:dk1>
        <a:srgbClr val="1A1818"/>
      </a:dk1>
      <a:lt1>
        <a:srgbClr val="FFFFFF"/>
      </a:lt1>
      <a:dk2>
        <a:srgbClr val="1A1818"/>
      </a:dk2>
      <a:lt2>
        <a:srgbClr val="7D7C7C"/>
      </a:lt2>
      <a:accent1>
        <a:srgbClr val="885087"/>
      </a:accent1>
      <a:accent2>
        <a:srgbClr val="3E7EBE"/>
      </a:accent2>
      <a:accent3>
        <a:srgbClr val="97AD4A"/>
      </a:accent3>
      <a:accent4>
        <a:srgbClr val="A92C2F"/>
      </a:accent4>
      <a:accent5>
        <a:srgbClr val="31859C"/>
      </a:accent5>
      <a:accent6>
        <a:srgbClr val="A9C1D9"/>
      </a:accent6>
      <a:hlink>
        <a:srgbClr val="3E7EBE"/>
      </a:hlink>
      <a:folHlink>
        <a:srgbClr val="97AD4A"/>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Illumina_Template_Corporate_EXTERNAL">
  <a:themeElements>
    <a:clrScheme name="Jewel Tones">
      <a:dk1>
        <a:srgbClr val="1A1818"/>
      </a:dk1>
      <a:lt1>
        <a:srgbClr val="FFFFFF"/>
      </a:lt1>
      <a:dk2>
        <a:srgbClr val="1A1818"/>
      </a:dk2>
      <a:lt2>
        <a:srgbClr val="7D7C7C"/>
      </a:lt2>
      <a:accent1>
        <a:srgbClr val="885087"/>
      </a:accent1>
      <a:accent2>
        <a:srgbClr val="3E7EBE"/>
      </a:accent2>
      <a:accent3>
        <a:srgbClr val="97AD4A"/>
      </a:accent3>
      <a:accent4>
        <a:srgbClr val="A92C2F"/>
      </a:accent4>
      <a:accent5>
        <a:srgbClr val="31859C"/>
      </a:accent5>
      <a:accent6>
        <a:srgbClr val="A9C1D9"/>
      </a:accent6>
      <a:hlink>
        <a:srgbClr val="3E7EBE"/>
      </a:hlink>
      <a:folHlink>
        <a:srgbClr val="97AD4A"/>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Illumina_Template_Corporate_EXTERNAL">
  <a:themeElements>
    <a:clrScheme name="Jewel Tones">
      <a:dk1>
        <a:srgbClr val="1A1818"/>
      </a:dk1>
      <a:lt1>
        <a:srgbClr val="FFFFFF"/>
      </a:lt1>
      <a:dk2>
        <a:srgbClr val="1A1818"/>
      </a:dk2>
      <a:lt2>
        <a:srgbClr val="7D7C7C"/>
      </a:lt2>
      <a:accent1>
        <a:srgbClr val="885087"/>
      </a:accent1>
      <a:accent2>
        <a:srgbClr val="3E7EBE"/>
      </a:accent2>
      <a:accent3>
        <a:srgbClr val="97AD4A"/>
      </a:accent3>
      <a:accent4>
        <a:srgbClr val="A92C2F"/>
      </a:accent4>
      <a:accent5>
        <a:srgbClr val="31859C"/>
      </a:accent5>
      <a:accent6>
        <a:srgbClr val="A9C1D9"/>
      </a:accent6>
      <a:hlink>
        <a:srgbClr val="3E7EBE"/>
      </a:hlink>
      <a:folHlink>
        <a:srgbClr val="97AD4A"/>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Illumina_Template_Corporate_EXTERNAL">
  <a:themeElements>
    <a:clrScheme name="Jewel Tones">
      <a:dk1>
        <a:srgbClr val="1A1818"/>
      </a:dk1>
      <a:lt1>
        <a:srgbClr val="FFFFFF"/>
      </a:lt1>
      <a:dk2>
        <a:srgbClr val="1A1818"/>
      </a:dk2>
      <a:lt2>
        <a:srgbClr val="7D7C7C"/>
      </a:lt2>
      <a:accent1>
        <a:srgbClr val="885087"/>
      </a:accent1>
      <a:accent2>
        <a:srgbClr val="3E7EBE"/>
      </a:accent2>
      <a:accent3>
        <a:srgbClr val="97AD4A"/>
      </a:accent3>
      <a:accent4>
        <a:srgbClr val="A92C2F"/>
      </a:accent4>
      <a:accent5>
        <a:srgbClr val="31859C"/>
      </a:accent5>
      <a:accent6>
        <a:srgbClr val="A9C1D9"/>
      </a:accent6>
      <a:hlink>
        <a:srgbClr val="3E7EBE"/>
      </a:hlink>
      <a:folHlink>
        <a:srgbClr val="97AD4A"/>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Illumina_Template_Corporate_CONFIDENTIAL">
  <a:themeElements>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Illumina_Template_Cancer_INTERNAL">
  <a:themeElements>
    <a:clrScheme name="Jewel Tones">
      <a:dk1>
        <a:srgbClr val="1A1818"/>
      </a:dk1>
      <a:lt1>
        <a:srgbClr val="FFFFFF"/>
      </a:lt1>
      <a:dk2>
        <a:srgbClr val="1A1818"/>
      </a:dk2>
      <a:lt2>
        <a:srgbClr val="7D7C7C"/>
      </a:lt2>
      <a:accent1>
        <a:srgbClr val="885087"/>
      </a:accent1>
      <a:accent2>
        <a:srgbClr val="3E7EBE"/>
      </a:accent2>
      <a:accent3>
        <a:srgbClr val="97AD4A"/>
      </a:accent3>
      <a:accent4>
        <a:srgbClr val="A92C2F"/>
      </a:accent4>
      <a:accent5>
        <a:srgbClr val="31859C"/>
      </a:accent5>
      <a:accent6>
        <a:srgbClr val="A9C1D9"/>
      </a:accent6>
      <a:hlink>
        <a:srgbClr val="3E7EBE"/>
      </a:hlink>
      <a:folHlink>
        <a:srgbClr val="97AD4A"/>
      </a:folHlink>
    </a:clrScheme>
    <a:fontScheme name="2_IlluminaTemplateEXTERNAL01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
      <a:clrScheme name="Illumina Colors">
        <a:dk1>
          <a:srgbClr val="4D4D4F"/>
        </a:dk1>
        <a:lt1>
          <a:srgbClr val="FFFFFF"/>
        </a:lt1>
        <a:dk2>
          <a:srgbClr val="4D4D4F"/>
        </a:dk2>
        <a:lt2>
          <a:srgbClr val="BBBBBB"/>
        </a:lt2>
        <a:accent1>
          <a:srgbClr val="AD73AC"/>
        </a:accent1>
        <a:accent2>
          <a:srgbClr val="7CA8D4"/>
        </a:accent2>
        <a:accent3>
          <a:srgbClr val="B9C980"/>
        </a:accent3>
        <a:accent4>
          <a:srgbClr val="D04C4F"/>
        </a:accent4>
        <a:accent5>
          <a:srgbClr val="D3BCD2"/>
        </a:accent5>
        <a:accent6>
          <a:srgbClr val="A9C1D9"/>
        </a:accent6>
        <a:hlink>
          <a:srgbClr val="B9C980"/>
        </a:hlink>
        <a:folHlink>
          <a:srgbClr val="7CA8D4"/>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10546</TotalTime>
  <Words>2505</Words>
  <Application>Microsoft Office PowerPoint</Application>
  <PresentationFormat>On-screen Show (4:3)</PresentationFormat>
  <Paragraphs>656</Paragraphs>
  <Slides>42</Slides>
  <Notes>24</Notes>
  <HiddenSlides>0</HiddenSlides>
  <MMClips>0</MMClips>
  <ScaleCrop>false</ScaleCrop>
  <HeadingPairs>
    <vt:vector size="4" baseType="variant">
      <vt:variant>
        <vt:lpstr>Theme</vt:lpstr>
      </vt:variant>
      <vt:variant>
        <vt:i4>6</vt:i4>
      </vt:variant>
      <vt:variant>
        <vt:lpstr>Slide Titles</vt:lpstr>
      </vt:variant>
      <vt:variant>
        <vt:i4>42</vt:i4>
      </vt:variant>
    </vt:vector>
  </HeadingPairs>
  <TitlesOfParts>
    <vt:vector size="48" baseType="lpstr">
      <vt:lpstr>Illumina_Template_Corporate_EXTERNAL</vt:lpstr>
      <vt:lpstr>1_Illumina_Template_Corporate_EXTERNAL</vt:lpstr>
      <vt:lpstr>2_Illumina_Template_Corporate_EXTERNAL</vt:lpstr>
      <vt:lpstr>3_Illumina_Template_Corporate_EXTERNAL</vt:lpstr>
      <vt:lpstr>Illumina_Template_Corporate_CONFIDENTIAL</vt:lpstr>
      <vt:lpstr>Illumina_Template_Cancer_INTERNAL</vt:lpstr>
      <vt:lpstr>Next-Generation Sequencing in Personalized Medicine</vt:lpstr>
      <vt:lpstr>Disclosures  </vt:lpstr>
      <vt:lpstr>Our Background Leading Innovation Regionally and Around the Globe</vt:lpstr>
      <vt:lpstr>Dawn of the Genomic Medicine Era First FDA Clearance of a Next-Gen Sequencing Platform (Nov, 2013)</vt:lpstr>
      <vt:lpstr>PowerPoint Presentation</vt:lpstr>
      <vt:lpstr>Applications of Genomic Testing in Medicine</vt:lpstr>
      <vt:lpstr>Applications of Genomic Testing in Medicine</vt:lpstr>
      <vt:lpstr>A New Taxonomy of Cancer From organs to molecules</vt:lpstr>
      <vt:lpstr>Genomic Alterations in Cancer Major classes</vt:lpstr>
      <vt:lpstr>Genomic Alterations in Cancer Major classes</vt:lpstr>
      <vt:lpstr>Genomic Alterations in Cancer Major classes</vt:lpstr>
      <vt:lpstr>Breast Cancer Genomic analysis</vt:lpstr>
      <vt:lpstr>WGS A new era in cancer genomics</vt:lpstr>
      <vt:lpstr>A New Taxonomy of Cancer From organs to molecules</vt:lpstr>
      <vt:lpstr>Cancer Genomes Are Dynamic</vt:lpstr>
      <vt:lpstr>Evolution of Cancer Genomes Primary vs. metastatic tumors</vt:lpstr>
      <vt:lpstr>Evolution of Cancer Genomes Tumors change in response to treatment</vt:lpstr>
      <vt:lpstr>Intratumoral &amp; Intermetastatic Clonal Heterogeneity Heterogeneity within single patient</vt:lpstr>
      <vt:lpstr>Interpatient Genetic Heterogeneity</vt:lpstr>
      <vt:lpstr>PowerPoint Presentation</vt:lpstr>
      <vt:lpstr>PowerPoint Presentation</vt:lpstr>
      <vt:lpstr>NGS vs. Sanger</vt:lpstr>
      <vt:lpstr>Clinical Laboratory Analysis Sanger vs NGS cost of sequencing per run</vt:lpstr>
      <vt:lpstr>NGS vs. Sanger Summary table</vt:lpstr>
      <vt:lpstr>Characterization of Cancer Genomes Technologies</vt:lpstr>
      <vt:lpstr>Genomic Alterations in Cancer</vt:lpstr>
      <vt:lpstr>PowerPoint Presentation</vt:lpstr>
      <vt:lpstr>Companion Diagnostics Scene 2012: Single Genes</vt:lpstr>
      <vt:lpstr>Molecularly Informed Clinical Trials Basket study design</vt:lpstr>
      <vt:lpstr>Molecularly Informed Clinical Trials Basket study example</vt:lpstr>
      <vt:lpstr>Molecularly Informed Clinical Trials Umbrella study design</vt:lpstr>
      <vt:lpstr>Molecularly Informed Clinical Trials Umbrella study example</vt:lpstr>
      <vt:lpstr>Exceptional Responders N-of-1 experiences</vt:lpstr>
      <vt:lpstr>Drug-Centered Oncology Rx: Traditional Approach</vt:lpstr>
      <vt:lpstr>PowerPoint Presentation</vt:lpstr>
      <vt:lpstr>Patient-Centered Oncology Rx: Emerging Paradigm</vt:lpstr>
      <vt:lpstr>Partnering for New Paradigm of Precision Oncology</vt:lpstr>
      <vt:lpstr>Partnering for New Paradigm of Precision Oncology</vt:lpstr>
      <vt:lpstr>Partnering for Precision Oncology Enables</vt:lpstr>
      <vt:lpstr>The Actionable Genome Consortium Driving guidelines and answering questions </vt:lpstr>
      <vt:lpstr>Transforming Oncology with Genomics Conclusions</vt:lpstr>
      <vt:lpstr>Thank You!</vt:lpstr>
    </vt:vector>
  </TitlesOfParts>
  <Company>Illumina, Inc.</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Erick Lin</dc:creator>
  <cp:lastModifiedBy>Erick Lin</cp:lastModifiedBy>
  <cp:revision>1237</cp:revision>
  <cp:lastPrinted>2014-09-23T20:11:25Z</cp:lastPrinted>
  <dcterms:created xsi:type="dcterms:W3CDTF">2014-03-17T19:40:18Z</dcterms:created>
  <dcterms:modified xsi:type="dcterms:W3CDTF">2014-11-04T16:59:51Z</dcterms:modified>
</cp:coreProperties>
</file>