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7" r:id="rId2"/>
    <p:sldId id="268" r:id="rId3"/>
    <p:sldId id="256"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DA1B5-CEC6-4AED-BFD5-9B89CEAC99FA}" type="datetimeFigureOut">
              <a:rPr lang="en-US" smtClean="0"/>
              <a:pPr/>
              <a:t>10/31/2014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DAF1D-77F3-4904-B3E6-2595F4B51D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DAF1D-77F3-4904-B3E6-2595F4B51D4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DAF1D-77F3-4904-B3E6-2595F4B51D4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20A37-E106-4C5F-B88A-4E59E182A56B}" type="datetimeFigureOut">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D9E65-E525-4F86-A146-F62820CD52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20A37-E106-4C5F-B88A-4E59E182A56B}" type="datetimeFigureOut">
              <a:rPr lang="en-US" smtClean="0"/>
              <a:pPr/>
              <a:t>10/31/2014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E65-E525-4F86-A146-F62820CD52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aycockfa@appstat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63" y="428625"/>
            <a:ext cx="8186737" cy="1143000"/>
          </a:xfrm>
          <a:ln w="3175"/>
        </p:spPr>
        <p:txBody>
          <a:bodyPr/>
          <a:lstStyle/>
          <a:p>
            <a:pPr eaLnBrk="1" hangingPunct="1">
              <a:defRPr/>
            </a:pPr>
            <a:r>
              <a:rPr lang="en-US" sz="3600" dirty="0" smtClean="0">
                <a:solidFill>
                  <a:schemeClr val="accent4">
                    <a:lumMod val="50000"/>
                  </a:schemeClr>
                </a:solidFill>
                <a:effectLst>
                  <a:outerShdw blurRad="38100" dist="38100" dir="2700000" algn="tl">
                    <a:srgbClr val="000000">
                      <a:alpha val="43137"/>
                    </a:srgbClr>
                  </a:outerShdw>
                </a:effectLst>
                <a:latin typeface="Baskerville Old Face" pitchFamily="18" charset="0"/>
              </a:rPr>
              <a:t>About OMICS Group</a:t>
            </a:r>
            <a:endParaRPr lang="en-US" sz="3600" dirty="0">
              <a:solidFill>
                <a:schemeClr val="accent4">
                  <a:lumMod val="50000"/>
                </a:schemeClr>
              </a:solidFill>
              <a:effectLst>
                <a:outerShdw blurRad="38100" dist="38100" dir="2700000" algn="tl">
                  <a:srgbClr val="000000">
                    <a:alpha val="43137"/>
                  </a:srgbClr>
                </a:outerShdw>
              </a:effectLst>
              <a:latin typeface="Baskerville Old Face" pitchFamily="18" charset="0"/>
            </a:endParaRPr>
          </a:p>
        </p:txBody>
      </p:sp>
      <p:sp>
        <p:nvSpPr>
          <p:cNvPr id="7" name="Content Placeholder 3"/>
          <p:cNvSpPr>
            <a:spLocks noGrp="1"/>
          </p:cNvSpPr>
          <p:nvPr>
            <p:ph idx="1"/>
          </p:nvPr>
        </p:nvSpPr>
        <p:spPr>
          <a:xfrm>
            <a:off x="838200" y="2038350"/>
            <a:ext cx="7467600" cy="3951288"/>
          </a:xfrm>
          <a:solidFill>
            <a:schemeClr val="accent4">
              <a:lumMod val="60000"/>
              <a:lumOff val="40000"/>
            </a:schemeClr>
          </a:solidFill>
        </p:spPr>
        <p:txBody>
          <a:bodyPr>
            <a:normAutofit fontScale="92500" lnSpcReduction="20000"/>
          </a:bodyPr>
          <a:lstStyle/>
          <a:p>
            <a:pPr algn="just" eaLnBrk="1" hangingPunct="1">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625" y="285750"/>
            <a:ext cx="8229600" cy="1143000"/>
          </a:xfrm>
        </p:spPr>
        <p:txBody>
          <a:bodyPr/>
          <a:lstStyle/>
          <a:p>
            <a:pPr eaLnBrk="1" hangingPunct="1">
              <a:defRPr/>
            </a:pPr>
            <a:r>
              <a:rPr lang="en-US" sz="3600" dirty="0" smtClean="0">
                <a:solidFill>
                  <a:schemeClr val="accent4">
                    <a:lumMod val="50000"/>
                  </a:schemeClr>
                </a:solidFill>
                <a:effectLst>
                  <a:outerShdw blurRad="38100" dist="38100" dir="2700000" algn="tl">
                    <a:srgbClr val="000000">
                      <a:alpha val="43137"/>
                    </a:srgbClr>
                  </a:outerShdw>
                </a:effectLst>
                <a:latin typeface="Baskerville Old Face" pitchFamily="18" charset="0"/>
              </a:rPr>
              <a:t>About OMICS Group Conferences</a:t>
            </a:r>
          </a:p>
        </p:txBody>
      </p:sp>
      <p:sp>
        <p:nvSpPr>
          <p:cNvPr id="5" name="Content Placeholder 2"/>
          <p:cNvSpPr>
            <a:spLocks noGrp="1"/>
          </p:cNvSpPr>
          <p:nvPr>
            <p:ph idx="1"/>
          </p:nvPr>
        </p:nvSpPr>
        <p:spPr>
          <a:xfrm>
            <a:off x="571500" y="1571625"/>
            <a:ext cx="7972425" cy="4483100"/>
          </a:xfrm>
          <a:solidFill>
            <a:schemeClr val="accent4">
              <a:lumMod val="60000"/>
              <a:lumOff val="40000"/>
            </a:schemeClr>
          </a:solidFill>
        </p:spPr>
        <p:txBody>
          <a:bodyPr/>
          <a:lstStyle/>
          <a:p>
            <a:pPr algn="just" eaLnBrk="1" hangingPunct="1">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eaLnBrk="1" hangingPunct="1">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a:blipFill>
            <a:blip r:embed="rId3" cstate="print"/>
            <a:tile tx="0" ty="0" sx="100000" sy="100000" flip="none" algn="tl"/>
          </a:blipFill>
        </p:spPr>
        <p:txBody>
          <a:bodyPr/>
          <a:lstStyle/>
          <a:p>
            <a:r>
              <a:rPr lang="en-US" dirty="0" smtClean="0"/>
              <a:t>21</a:t>
            </a:r>
            <a:r>
              <a:rPr lang="en-US" baseline="30000" dirty="0" smtClean="0"/>
              <a:t>ST</a:t>
            </a:r>
            <a:r>
              <a:rPr lang="en-US" dirty="0" smtClean="0"/>
              <a:t> CENTURY TELEVISION</a:t>
            </a:r>
            <a:endParaRPr lang="en-US" dirty="0"/>
          </a:p>
        </p:txBody>
      </p:sp>
      <p:sp>
        <p:nvSpPr>
          <p:cNvPr id="3" name="Subtitle 2"/>
          <p:cNvSpPr>
            <a:spLocks noGrp="1"/>
          </p:cNvSpPr>
          <p:nvPr>
            <p:ph type="subTitle" idx="1"/>
          </p:nvPr>
        </p:nvSpPr>
        <p:spPr>
          <a:xfrm>
            <a:off x="0" y="6286500"/>
            <a:ext cx="9144000" cy="571500"/>
          </a:xfrm>
          <a:blipFill>
            <a:blip r:embed="rId3" cstate="print"/>
            <a:tile tx="0" ty="0" sx="100000" sy="100000" flip="none" algn="tl"/>
          </a:blipFill>
        </p:spPr>
        <p:txBody>
          <a:bodyPr>
            <a:normAutofit lnSpcReduction="10000"/>
          </a:bodyPr>
          <a:lstStyle/>
          <a:p>
            <a:r>
              <a:rPr lang="en-US" dirty="0">
                <a:solidFill>
                  <a:schemeClr val="tx1"/>
                </a:solidFill>
                <a:latin typeface="Times New Roman" pitchFamily="18" charset="0"/>
                <a:cs typeface="Times New Roman" pitchFamily="18" charset="0"/>
              </a:rPr>
              <a:t>THE PLAYERS, THE VIEWERS, THE MONEY</a:t>
            </a:r>
          </a:p>
        </p:txBody>
      </p:sp>
      <p:sp>
        <p:nvSpPr>
          <p:cNvPr id="8" name="TextBox 7"/>
          <p:cNvSpPr txBox="1"/>
          <p:nvPr/>
        </p:nvSpPr>
        <p:spPr>
          <a:xfrm>
            <a:off x="0" y="1752600"/>
            <a:ext cx="9144000" cy="3785652"/>
          </a:xfrm>
          <a:prstGeom prst="rect">
            <a:avLst/>
          </a:prstGeom>
          <a:noFill/>
        </p:spPr>
        <p:txBody>
          <a:bodyPr wrap="square" rtlCol="0">
            <a:spAutoFit/>
          </a:bodyPr>
          <a:lstStyle/>
          <a:p>
            <a:pPr algn="ctr"/>
            <a:r>
              <a:rPr lang="en-US" sz="8000" b="1" dirty="0" smtClean="0">
                <a:latin typeface="Times New Roman" pitchFamily="18" charset="0"/>
                <a:cs typeface="Times New Roman" pitchFamily="18" charset="0"/>
              </a:rPr>
              <a:t>THE GLOBAL FUTURE</a:t>
            </a:r>
          </a:p>
          <a:p>
            <a:pPr algn="ctr"/>
            <a:r>
              <a:rPr lang="en-US" sz="8000" b="1" dirty="0" smtClean="0">
                <a:latin typeface="Times New Roman" pitchFamily="18" charset="0"/>
                <a:cs typeface="Times New Roman" pitchFamily="18" charset="0"/>
              </a:rPr>
              <a:t>OF TELEVISION</a:t>
            </a:r>
            <a:endParaRPr lang="en-US" sz="8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a:blipFill>
            <a:blip r:embed="rId3" cstate="print"/>
            <a:tile tx="0" ty="0" sx="100000" sy="100000" flip="none" algn="tl"/>
          </a:blipFill>
        </p:spPr>
        <p:txBody>
          <a:bodyPr/>
          <a:lstStyle/>
          <a:p>
            <a:r>
              <a:rPr lang="en-US" dirty="0" smtClean="0"/>
              <a:t>21</a:t>
            </a:r>
            <a:r>
              <a:rPr lang="en-US" baseline="30000" dirty="0" smtClean="0"/>
              <a:t>ST</a:t>
            </a:r>
            <a:r>
              <a:rPr lang="en-US" dirty="0" smtClean="0"/>
              <a:t> CENTURY TELEVISION</a:t>
            </a:r>
            <a:endParaRPr lang="en-US" dirty="0"/>
          </a:p>
        </p:txBody>
      </p:sp>
      <p:sp>
        <p:nvSpPr>
          <p:cNvPr id="3" name="Subtitle 2"/>
          <p:cNvSpPr>
            <a:spLocks noGrp="1"/>
          </p:cNvSpPr>
          <p:nvPr>
            <p:ph type="subTitle" idx="1"/>
          </p:nvPr>
        </p:nvSpPr>
        <p:spPr>
          <a:xfrm>
            <a:off x="0" y="6286500"/>
            <a:ext cx="9144000" cy="571500"/>
          </a:xfrm>
          <a:blipFill>
            <a:blip r:embed="rId3" cstate="print"/>
            <a:tile tx="0" ty="0" sx="100000" sy="100000" flip="none" algn="tl"/>
          </a:blipFill>
        </p:spPr>
        <p:txBody>
          <a:bodyPr>
            <a:normAutofit lnSpcReduction="10000"/>
          </a:bodyPr>
          <a:lstStyle/>
          <a:p>
            <a:r>
              <a:rPr lang="en-US" dirty="0">
                <a:solidFill>
                  <a:schemeClr val="tx1"/>
                </a:solidFill>
                <a:latin typeface="Times New Roman" pitchFamily="18" charset="0"/>
                <a:cs typeface="Times New Roman" pitchFamily="18" charset="0"/>
              </a:rPr>
              <a:t>THE PLAYERS, THE VIEWERS, THE MONEY</a:t>
            </a:r>
          </a:p>
        </p:txBody>
      </p:sp>
      <p:sp>
        <p:nvSpPr>
          <p:cNvPr id="8" name="TextBox 7"/>
          <p:cNvSpPr txBox="1"/>
          <p:nvPr/>
        </p:nvSpPr>
        <p:spPr>
          <a:xfrm>
            <a:off x="0" y="1752600"/>
            <a:ext cx="9144000" cy="4647426"/>
          </a:xfrm>
          <a:prstGeom prst="rect">
            <a:avLst/>
          </a:prstGeom>
          <a:noFill/>
        </p:spPr>
        <p:txBody>
          <a:bodyPr wrap="square" rtlCol="0">
            <a:spAutoFit/>
          </a:bodyPr>
          <a:lstStyle/>
          <a:p>
            <a:pPr algn="ctr"/>
            <a:r>
              <a:rPr lang="en-US" sz="8000" b="1" dirty="0" smtClean="0">
                <a:latin typeface="Times New Roman" pitchFamily="18" charset="0"/>
                <a:cs typeface="Times New Roman" pitchFamily="18" charset="0"/>
              </a:rPr>
              <a:t>THANK YOU!</a:t>
            </a:r>
          </a:p>
          <a:p>
            <a:pPr algn="ctr"/>
            <a:endParaRPr lang="en-US" sz="48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Frank A. </a:t>
            </a:r>
            <a:r>
              <a:rPr lang="en-US" sz="2400" b="1" dirty="0" err="1" smtClean="0">
                <a:latin typeface="Times New Roman" pitchFamily="18" charset="0"/>
                <a:cs typeface="Times New Roman" pitchFamily="18" charset="0"/>
              </a:rPr>
              <a:t>Aycock</a:t>
            </a:r>
            <a:r>
              <a:rPr lang="en-US" sz="2400" b="1" dirty="0" smtClean="0">
                <a:latin typeface="Times New Roman" pitchFamily="18" charset="0"/>
                <a:cs typeface="Times New Roman" pitchFamily="18" charset="0"/>
              </a:rPr>
              <a:t>, Ph.D., Appalachian State University</a:t>
            </a:r>
          </a:p>
          <a:p>
            <a:pPr algn="ctr"/>
            <a:r>
              <a:rPr lang="en-US" sz="2400" b="1" dirty="0" smtClean="0">
                <a:latin typeface="Times New Roman" pitchFamily="18" charset="0"/>
                <a:cs typeface="Times New Roman" pitchFamily="18" charset="0"/>
                <a:hlinkClick r:id="rId4"/>
              </a:rPr>
              <a:t>aycockfa@appstate.edu</a:t>
            </a:r>
            <a:endParaRPr lang="en-US" sz="2400" b="1" dirty="0" smtClean="0">
              <a:latin typeface="Times New Roman" pitchFamily="18" charset="0"/>
              <a:cs typeface="Times New Roman" pitchFamily="18" charset="0"/>
            </a:endParaRPr>
          </a:p>
          <a:p>
            <a:pPr algn="ct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BOOKS: </a:t>
            </a:r>
            <a:r>
              <a:rPr lang="en-US" sz="2400" b="1" i="1" dirty="0" smtClean="0">
                <a:latin typeface="Times New Roman" pitchFamily="18" charset="0"/>
                <a:cs typeface="Times New Roman" pitchFamily="18" charset="0"/>
              </a:rPr>
              <a:t>21</a:t>
            </a:r>
            <a:r>
              <a:rPr lang="en-US" sz="2400" b="1" i="1" baseline="30000" dirty="0" smtClean="0">
                <a:latin typeface="Times New Roman" pitchFamily="18" charset="0"/>
                <a:cs typeface="Times New Roman" pitchFamily="18" charset="0"/>
              </a:rPr>
              <a:t>ST</a:t>
            </a:r>
            <a:r>
              <a:rPr lang="en-US" sz="2400" b="1" i="1" dirty="0" smtClean="0">
                <a:latin typeface="Times New Roman" pitchFamily="18" charset="0"/>
                <a:cs typeface="Times New Roman" pitchFamily="18" charset="0"/>
              </a:rPr>
              <a:t> Century Television: The Players, The Viewers, The Money</a:t>
            </a:r>
          </a:p>
          <a:p>
            <a:r>
              <a:rPr lang="en-US" sz="2400" b="1" i="1" dirty="0" smtClean="0">
                <a:latin typeface="Times New Roman" pitchFamily="18" charset="0"/>
                <a:cs typeface="Times New Roman" pitchFamily="18" charset="0"/>
              </a:rPr>
              <a:t>                     Television In The Cloud                                        </a:t>
            </a:r>
          </a:p>
          <a:p>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94</Words>
  <Application>Microsoft Office PowerPoint</Application>
  <PresentationFormat>On-screen Show (4:3)</PresentationFormat>
  <Paragraphs>20</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About OMICS Group</vt:lpstr>
      <vt:lpstr>About OMICS Group Conferences</vt:lpstr>
      <vt:lpstr>21ST CENTURY TELEVISION</vt:lpstr>
      <vt:lpstr>21ST CENTURY TELEVISION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TELEVISION</dc:title>
  <dc:creator>Frank</dc:creator>
  <cp:lastModifiedBy>niveditha-s</cp:lastModifiedBy>
  <cp:revision>11</cp:revision>
  <dcterms:created xsi:type="dcterms:W3CDTF">2014-10-18T00:04:50Z</dcterms:created>
  <dcterms:modified xsi:type="dcterms:W3CDTF">2014-10-31T12:16:51Z</dcterms:modified>
</cp:coreProperties>
</file>