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4" r:id="rId2"/>
    <p:sldId id="295" r:id="rId3"/>
    <p:sldId id="257" r:id="rId4"/>
    <p:sldId id="288" r:id="rId5"/>
    <p:sldId id="259" r:id="rId6"/>
    <p:sldId id="289" r:id="rId7"/>
    <p:sldId id="290" r:id="rId8"/>
    <p:sldId id="261" r:id="rId9"/>
    <p:sldId id="291" r:id="rId10"/>
    <p:sldId id="269" r:id="rId11"/>
    <p:sldId id="271" r:id="rId12"/>
    <p:sldId id="266" r:id="rId13"/>
    <p:sldId id="267" r:id="rId14"/>
    <p:sldId id="292" r:id="rId15"/>
    <p:sldId id="293" r:id="rId16"/>
    <p:sldId id="280" r:id="rId17"/>
    <p:sldId id="274" r:id="rId18"/>
    <p:sldId id="277" r:id="rId19"/>
    <p:sldId id="281" r:id="rId20"/>
    <p:sldId id="263" r:id="rId21"/>
    <p:sldId id="262" r:id="rId22"/>
    <p:sldId id="287" r:id="rId23"/>
    <p:sldId id="296" r:id="rId24"/>
  </p:sldIdLst>
  <p:sldSz cx="9144000" cy="6858000" type="screen4x3"/>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FF99"/>
    <a:srgbClr val="CC3300"/>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74" y="-3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62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A05E3C55-E2AB-42A3-8E5D-38F522130958}" type="datetimeFigureOut">
              <a:rPr lang="fr-FR" smtClean="0"/>
              <a:pPr/>
              <a:t>17/11/2014</a:t>
            </a:fld>
            <a:endParaRPr lang="fr-FR"/>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D539FA91-F5EA-40C7-9269-C09F1B317243}" type="slidenum">
              <a:rPr lang="fr-FR" smtClean="0"/>
              <a:pPr/>
              <a:t>‹#›</a:t>
            </a:fld>
            <a:endParaRPr lang="fr-FR"/>
          </a:p>
        </p:txBody>
      </p:sp>
    </p:spTree>
    <p:extLst>
      <p:ext uri="{BB962C8B-B14F-4D97-AF65-F5344CB8AC3E}">
        <p14:creationId xmlns:p14="http://schemas.microsoft.com/office/powerpoint/2010/main" xmlns="" val="83722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smtClean="0"/>
          </a:p>
        </p:txBody>
      </p:sp>
      <p:sp>
        <p:nvSpPr>
          <p:cNvPr id="4" name="Slide Number Placeholder 3"/>
          <p:cNvSpPr>
            <a:spLocks noGrp="1"/>
          </p:cNvSpPr>
          <p:nvPr>
            <p:ph type="sldNum" sz="quarter" idx="5"/>
          </p:nvPr>
        </p:nvSpPr>
        <p:spPr/>
        <p:txBody>
          <a:bodyPr/>
          <a:lstStyle/>
          <a:p>
            <a:pPr>
              <a:defRPr/>
            </a:pPr>
            <a:fld id="{8E497B4C-33FB-47A7-8C43-0EB1C51377C1}" type="slidenum">
              <a:rPr lang="en-NZ" smtClean="0"/>
              <a:pPr>
                <a:defRPr/>
              </a:pPr>
              <a:t>3</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Slide Image Placeholder 1"/>
          <p:cNvSpPr>
            <a:spLocks noGrp="1" noRot="1" noChangeAspect="1" noTextEdit="1"/>
          </p:cNvSpPr>
          <p:nvPr>
            <p:ph type="sldImg"/>
          </p:nvPr>
        </p:nvSpPr>
        <p:spPr bwMode="auto">
          <a:noFill/>
          <a:ln>
            <a:solidFill>
              <a:srgbClr val="000000"/>
            </a:solidFill>
            <a:miter lim="800000"/>
            <a:headEnd/>
            <a:tailEnd/>
          </a:ln>
        </p:spPr>
      </p:sp>
      <p:sp>
        <p:nvSpPr>
          <p:cNvPr id="4270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smtClean="0"/>
          </a:p>
        </p:txBody>
      </p:sp>
      <p:sp>
        <p:nvSpPr>
          <p:cNvPr id="427011" name="Slide Number Placeholder 3"/>
          <p:cNvSpPr txBox="1">
            <a:spLocks noGrp="1"/>
          </p:cNvSpPr>
          <p:nvPr/>
        </p:nvSpPr>
        <p:spPr bwMode="auto">
          <a:xfrm>
            <a:off x="3854939" y="9440646"/>
            <a:ext cx="2949099" cy="496967"/>
          </a:xfrm>
          <a:prstGeom prst="rect">
            <a:avLst/>
          </a:prstGeom>
          <a:noFill/>
          <a:ln w="9525">
            <a:noFill/>
            <a:miter lim="800000"/>
            <a:headEnd/>
            <a:tailEnd/>
          </a:ln>
        </p:spPr>
        <p:txBody>
          <a:bodyPr anchor="b"/>
          <a:lstStyle/>
          <a:p>
            <a:pPr algn="r"/>
            <a:fld id="{5BCF3E58-47F8-463B-BA88-5E0EA941C9B5}" type="slidenum">
              <a:rPr lang="en-GB" sz="1200">
                <a:latin typeface="Arial" charset="0"/>
                <a:cs typeface="Arial" charset="0"/>
              </a:rPr>
              <a:pPr algn="r"/>
              <a:t>12</a:t>
            </a:fld>
            <a:endParaRPr lang="en-GB" sz="120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9410" name="Text Box 1"/>
          <p:cNvSpPr txBox="1">
            <a:spLocks noChangeArrowheads="1"/>
          </p:cNvSpPr>
          <p:nvPr/>
        </p:nvSpPr>
        <p:spPr bwMode="auto">
          <a:xfrm>
            <a:off x="-14118496" y="-12822782"/>
            <a:ext cx="16528817" cy="13578586"/>
          </a:xfrm>
          <a:prstGeom prst="rect">
            <a:avLst/>
          </a:prstGeom>
          <a:solidFill>
            <a:srgbClr val="FFFFFF"/>
          </a:solidFill>
          <a:ln w="9360">
            <a:solidFill>
              <a:srgbClr val="000000"/>
            </a:solidFill>
            <a:miter lim="800000"/>
            <a:headEnd/>
            <a:tailEnd/>
          </a:ln>
        </p:spPr>
        <p:txBody>
          <a:bodyPr wrap="none" anchor="ctr"/>
          <a:lstStyle/>
          <a:p>
            <a:endParaRPr lang="en-NZ">
              <a:latin typeface="Arial" charset="0"/>
              <a:cs typeface="Arial" charset="0"/>
            </a:endParaRPr>
          </a:p>
        </p:txBody>
      </p:sp>
      <p:sp>
        <p:nvSpPr>
          <p:cNvPr id="529411" name="Rectangle 2"/>
          <p:cNvSpPr>
            <a:spLocks noGrp="1" noChangeArrowheads="1"/>
          </p:cNvSpPr>
          <p:nvPr>
            <p:ph type="body"/>
          </p:nvPr>
        </p:nvSpPr>
        <p:spPr bwMode="auto">
          <a:xfrm>
            <a:off x="680562" y="4721186"/>
            <a:ext cx="5436614" cy="4464075"/>
          </a:xfrm>
          <a:noFill/>
        </p:spPr>
        <p:txBody>
          <a:bodyPr wrap="none" numCol="1" anchor="ctr" anchorCtr="0" compatLnSpc="1">
            <a:prstTxWarp prst="textNoShape">
              <a:avLst/>
            </a:prstTxWarp>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40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8372" name="Espace réservé du numéro de diapositive 3"/>
          <p:cNvSpPr>
            <a:spLocks noGrp="1"/>
          </p:cNvSpPr>
          <p:nvPr>
            <p:ph type="sldNum" sz="quarter" idx="5"/>
          </p:nvPr>
        </p:nvSpPr>
        <p:spPr bwMode="auto">
          <a:ln>
            <a:miter lim="800000"/>
            <a:headEnd/>
            <a:tailEnd/>
          </a:ln>
        </p:spPr>
        <p:txBody>
          <a:bodyPr/>
          <a:lstStyle/>
          <a:p>
            <a:pPr>
              <a:defRPr/>
            </a:pPr>
            <a:fld id="{9ADBC4BF-C79A-4A91-A440-415358017968}" type="slidenum">
              <a:rPr lang="fr-FR" smtClean="0"/>
              <a:pPr>
                <a:defRPr/>
              </a:pPr>
              <a:t>22</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B1B3BF66-01DB-4211-8C7C-EA62CF5AA231}" type="datetimeFigureOut">
              <a:rPr lang="fr-FR" smtClean="0"/>
              <a:pPr/>
              <a:t>17/11/2014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8FA990-40E9-44D9-BAAA-58886B79CACB}" type="slidenum">
              <a:rPr lang="fr-FR" smtClean="0"/>
              <a:pPr/>
              <a:t>‹#›</a:t>
            </a:fld>
            <a:endParaRPr lang="fr-FR"/>
          </a:p>
        </p:txBody>
      </p:sp>
    </p:spTree>
    <p:extLst>
      <p:ext uri="{BB962C8B-B14F-4D97-AF65-F5344CB8AC3E}">
        <p14:creationId xmlns:p14="http://schemas.microsoft.com/office/powerpoint/2010/main" xmlns="" val="168914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B3BF66-01DB-4211-8C7C-EA62CF5AA231}" type="datetimeFigureOut">
              <a:rPr lang="fr-FR" smtClean="0"/>
              <a:pPr/>
              <a:t>17/11/2014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8FA990-40E9-44D9-BAAA-58886B79CACB}" type="slidenum">
              <a:rPr lang="fr-FR" smtClean="0"/>
              <a:pPr/>
              <a:t>‹#›</a:t>
            </a:fld>
            <a:endParaRPr lang="fr-FR"/>
          </a:p>
        </p:txBody>
      </p:sp>
    </p:spTree>
    <p:extLst>
      <p:ext uri="{BB962C8B-B14F-4D97-AF65-F5344CB8AC3E}">
        <p14:creationId xmlns:p14="http://schemas.microsoft.com/office/powerpoint/2010/main" xmlns="" val="360886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B3BF66-01DB-4211-8C7C-EA62CF5AA231}" type="datetimeFigureOut">
              <a:rPr lang="fr-FR" smtClean="0"/>
              <a:pPr/>
              <a:t>17/11/2014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8FA990-40E9-44D9-BAAA-58886B79CACB}" type="slidenum">
              <a:rPr lang="fr-FR" smtClean="0"/>
              <a:pPr/>
              <a:t>‹#›</a:t>
            </a:fld>
            <a:endParaRPr lang="fr-FR"/>
          </a:p>
        </p:txBody>
      </p:sp>
    </p:spTree>
    <p:extLst>
      <p:ext uri="{BB962C8B-B14F-4D97-AF65-F5344CB8AC3E}">
        <p14:creationId xmlns:p14="http://schemas.microsoft.com/office/powerpoint/2010/main" xmlns="" val="62027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B3BF66-01DB-4211-8C7C-EA62CF5AA231}" type="datetimeFigureOut">
              <a:rPr lang="fr-FR" smtClean="0"/>
              <a:pPr/>
              <a:t>17/11/2014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8FA990-40E9-44D9-BAAA-58886B79CACB}" type="slidenum">
              <a:rPr lang="fr-FR" smtClean="0"/>
              <a:pPr/>
              <a:t>‹#›</a:t>
            </a:fld>
            <a:endParaRPr lang="fr-FR"/>
          </a:p>
        </p:txBody>
      </p:sp>
    </p:spTree>
    <p:extLst>
      <p:ext uri="{BB962C8B-B14F-4D97-AF65-F5344CB8AC3E}">
        <p14:creationId xmlns:p14="http://schemas.microsoft.com/office/powerpoint/2010/main" xmlns="" val="374991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B3BF66-01DB-4211-8C7C-EA62CF5AA231}" type="datetimeFigureOut">
              <a:rPr lang="fr-FR" smtClean="0"/>
              <a:pPr/>
              <a:t>17/11/2014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8FA990-40E9-44D9-BAAA-58886B79CACB}" type="slidenum">
              <a:rPr lang="fr-FR" smtClean="0"/>
              <a:pPr/>
              <a:t>‹#›</a:t>
            </a:fld>
            <a:endParaRPr lang="fr-FR"/>
          </a:p>
        </p:txBody>
      </p:sp>
    </p:spTree>
    <p:extLst>
      <p:ext uri="{BB962C8B-B14F-4D97-AF65-F5344CB8AC3E}">
        <p14:creationId xmlns:p14="http://schemas.microsoft.com/office/powerpoint/2010/main" xmlns="" val="395876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B1B3BF66-01DB-4211-8C7C-EA62CF5AA231}" type="datetimeFigureOut">
              <a:rPr lang="fr-FR" smtClean="0"/>
              <a:pPr/>
              <a:t>17/11/2014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E8FA990-40E9-44D9-BAAA-58886B79CACB}" type="slidenum">
              <a:rPr lang="fr-FR" smtClean="0"/>
              <a:pPr/>
              <a:t>‹#›</a:t>
            </a:fld>
            <a:endParaRPr lang="fr-FR"/>
          </a:p>
        </p:txBody>
      </p:sp>
    </p:spTree>
    <p:extLst>
      <p:ext uri="{BB962C8B-B14F-4D97-AF65-F5344CB8AC3E}">
        <p14:creationId xmlns:p14="http://schemas.microsoft.com/office/powerpoint/2010/main" xmlns="" val="253664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B1B3BF66-01DB-4211-8C7C-EA62CF5AA231}" type="datetimeFigureOut">
              <a:rPr lang="fr-FR" smtClean="0"/>
              <a:pPr/>
              <a:t>17/11/2014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E8FA990-40E9-44D9-BAAA-58886B79CACB}" type="slidenum">
              <a:rPr lang="fr-FR" smtClean="0"/>
              <a:pPr/>
              <a:t>‹#›</a:t>
            </a:fld>
            <a:endParaRPr lang="fr-FR"/>
          </a:p>
        </p:txBody>
      </p:sp>
    </p:spTree>
    <p:extLst>
      <p:ext uri="{BB962C8B-B14F-4D97-AF65-F5344CB8AC3E}">
        <p14:creationId xmlns:p14="http://schemas.microsoft.com/office/powerpoint/2010/main" xmlns="" val="379467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B1B3BF66-01DB-4211-8C7C-EA62CF5AA231}" type="datetimeFigureOut">
              <a:rPr lang="fr-FR" smtClean="0"/>
              <a:pPr/>
              <a:t>17/11/2014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E8FA990-40E9-44D9-BAAA-58886B79CACB}" type="slidenum">
              <a:rPr lang="fr-FR" smtClean="0"/>
              <a:pPr/>
              <a:t>‹#›</a:t>
            </a:fld>
            <a:endParaRPr lang="fr-FR"/>
          </a:p>
        </p:txBody>
      </p:sp>
    </p:spTree>
    <p:extLst>
      <p:ext uri="{BB962C8B-B14F-4D97-AF65-F5344CB8AC3E}">
        <p14:creationId xmlns:p14="http://schemas.microsoft.com/office/powerpoint/2010/main" xmlns="" val="5103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3BF66-01DB-4211-8C7C-EA62CF5AA231}" type="datetimeFigureOut">
              <a:rPr lang="fr-FR" smtClean="0"/>
              <a:pPr/>
              <a:t>17/11/2014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E8FA990-40E9-44D9-BAAA-58886B79CACB}" type="slidenum">
              <a:rPr lang="fr-FR" smtClean="0"/>
              <a:pPr/>
              <a:t>‹#›</a:t>
            </a:fld>
            <a:endParaRPr lang="fr-FR"/>
          </a:p>
        </p:txBody>
      </p:sp>
    </p:spTree>
    <p:extLst>
      <p:ext uri="{BB962C8B-B14F-4D97-AF65-F5344CB8AC3E}">
        <p14:creationId xmlns:p14="http://schemas.microsoft.com/office/powerpoint/2010/main" xmlns="" val="137315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3BF66-01DB-4211-8C7C-EA62CF5AA231}" type="datetimeFigureOut">
              <a:rPr lang="fr-FR" smtClean="0"/>
              <a:pPr/>
              <a:t>17/11/2014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E8FA990-40E9-44D9-BAAA-58886B79CACB}" type="slidenum">
              <a:rPr lang="fr-FR" smtClean="0"/>
              <a:pPr/>
              <a:t>‹#›</a:t>
            </a:fld>
            <a:endParaRPr lang="fr-FR"/>
          </a:p>
        </p:txBody>
      </p:sp>
    </p:spTree>
    <p:extLst>
      <p:ext uri="{BB962C8B-B14F-4D97-AF65-F5344CB8AC3E}">
        <p14:creationId xmlns:p14="http://schemas.microsoft.com/office/powerpoint/2010/main" xmlns="" val="2448094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3BF66-01DB-4211-8C7C-EA62CF5AA231}" type="datetimeFigureOut">
              <a:rPr lang="fr-FR" smtClean="0"/>
              <a:pPr/>
              <a:t>17/11/2014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E8FA990-40E9-44D9-BAAA-58886B79CACB}" type="slidenum">
              <a:rPr lang="fr-FR" smtClean="0"/>
              <a:pPr/>
              <a:t>‹#›</a:t>
            </a:fld>
            <a:endParaRPr lang="fr-FR"/>
          </a:p>
        </p:txBody>
      </p:sp>
    </p:spTree>
    <p:extLst>
      <p:ext uri="{BB962C8B-B14F-4D97-AF65-F5344CB8AC3E}">
        <p14:creationId xmlns:p14="http://schemas.microsoft.com/office/powerpoint/2010/main" xmlns="" val="65820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3BF66-01DB-4211-8C7C-EA62CF5AA231}" type="datetimeFigureOut">
              <a:rPr lang="fr-FR" smtClean="0"/>
              <a:pPr/>
              <a:t>17/11/2014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FA990-40E9-44D9-BAAA-58886B79CACB}" type="slidenum">
              <a:rPr lang="fr-FR" smtClean="0"/>
              <a:pPr/>
              <a:t>‹#›</a:t>
            </a:fld>
            <a:endParaRPr lang="fr-FR"/>
          </a:p>
        </p:txBody>
      </p:sp>
    </p:spTree>
    <p:extLst>
      <p:ext uri="{BB962C8B-B14F-4D97-AF65-F5344CB8AC3E}">
        <p14:creationId xmlns:p14="http://schemas.microsoft.com/office/powerpoint/2010/main" xmlns="" val="3339818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jpeg"/><Relationship Id="rId5" Type="http://schemas.openxmlformats.org/officeDocument/2006/relationships/oleObject" Target="../embeddings/oleObject3.bin"/><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hyperlink" Target="mailto:materialsscience.conference@omicsgroup.us" TargetMode="External"/><Relationship Id="rId2" Type="http://schemas.openxmlformats.org/officeDocument/2006/relationships/hyperlink" Target="http://materialsscience.conferenceseries.com/" TargetMode="External"/><Relationship Id="rId1" Type="http://schemas.openxmlformats.org/officeDocument/2006/relationships/slideLayout" Target="../slideLayouts/slideLayout2.xml"/><Relationship Id="rId4" Type="http://schemas.openxmlformats.org/officeDocument/2006/relationships/hyperlink" Target="mailto:materialsscience@omicsgroup.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121" y="1052736"/>
            <a:ext cx="8715375" cy="553998"/>
          </a:xfrm>
          <a:prstGeom prst="rect">
            <a:avLst/>
          </a:prstGeom>
        </p:spPr>
        <p:txBody>
          <a:bodyPr wrap="square">
            <a:spAutoFit/>
          </a:bodyPr>
          <a:lstStyle/>
          <a:p>
            <a:pPr>
              <a:defRPr/>
            </a:pPr>
            <a:r>
              <a:rPr lang="fr-FR" dirty="0" err="1">
                <a:solidFill>
                  <a:schemeClr val="tx1"/>
                </a:solidFill>
                <a:latin typeface="Comic Sans MS" pitchFamily="66" charset="0"/>
              </a:rPr>
              <a:t>Rocksalt</a:t>
            </a:r>
            <a:r>
              <a:rPr lang="fr-FR" dirty="0">
                <a:solidFill>
                  <a:schemeClr val="tx1"/>
                </a:solidFill>
                <a:latin typeface="Comic Sans MS" pitchFamily="66" charset="0"/>
              </a:rPr>
              <a:t> (</a:t>
            </a:r>
            <a:r>
              <a:rPr lang="fr-FR" dirty="0" err="1">
                <a:solidFill>
                  <a:schemeClr val="tx1"/>
                </a:solidFill>
                <a:latin typeface="Comic Sans MS" pitchFamily="66" charset="0"/>
              </a:rPr>
              <a:t>NaCl</a:t>
            </a:r>
            <a:r>
              <a:rPr lang="fr-FR" dirty="0">
                <a:solidFill>
                  <a:schemeClr val="tx1"/>
                </a:solidFill>
                <a:latin typeface="Comic Sans MS" pitchFamily="66" charset="0"/>
              </a:rPr>
              <a:t>) structure Re</a:t>
            </a:r>
            <a:r>
              <a:rPr lang="fr-FR" baseline="30000" dirty="0">
                <a:solidFill>
                  <a:schemeClr val="tx1"/>
                </a:solidFill>
                <a:latin typeface="Comic Sans MS" pitchFamily="66" charset="0"/>
              </a:rPr>
              <a:t>3+</a:t>
            </a:r>
            <a:r>
              <a:rPr lang="fr-FR" dirty="0">
                <a:solidFill>
                  <a:schemeClr val="tx1"/>
                </a:solidFill>
                <a:latin typeface="Comic Sans MS" pitchFamily="66" charset="0"/>
              </a:rPr>
              <a:t>N</a:t>
            </a:r>
            <a:r>
              <a:rPr lang="fr-FR" baseline="30000" dirty="0">
                <a:solidFill>
                  <a:schemeClr val="tx1"/>
                </a:solidFill>
                <a:latin typeface="Comic Sans MS" pitchFamily="66" charset="0"/>
              </a:rPr>
              <a:t>3+</a:t>
            </a:r>
            <a:r>
              <a:rPr lang="fr-FR" dirty="0">
                <a:solidFill>
                  <a:schemeClr val="tx1"/>
                </a:solidFill>
                <a:latin typeface="Comic Sans MS" pitchFamily="66" charset="0"/>
              </a:rPr>
              <a:t> - </a:t>
            </a:r>
            <a:r>
              <a:rPr lang="fr-FR" dirty="0" err="1">
                <a:solidFill>
                  <a:schemeClr val="tx1"/>
                </a:solidFill>
                <a:latin typeface="Comic Sans MS" pitchFamily="66" charset="0"/>
              </a:rPr>
              <a:t>Rocksalt</a:t>
            </a:r>
            <a:r>
              <a:rPr lang="fr-FR" dirty="0">
                <a:solidFill>
                  <a:schemeClr val="tx1"/>
                </a:solidFill>
                <a:latin typeface="Comic Sans MS" pitchFamily="66" charset="0"/>
              </a:rPr>
              <a:t> (111) surface ≡ </a:t>
            </a:r>
            <a:r>
              <a:rPr lang="fr-FR" dirty="0" err="1">
                <a:solidFill>
                  <a:schemeClr val="tx1"/>
                </a:solidFill>
                <a:latin typeface="Comic Sans MS" pitchFamily="66" charset="0"/>
              </a:rPr>
              <a:t>hcp</a:t>
            </a:r>
            <a:r>
              <a:rPr lang="fr-FR" dirty="0">
                <a:solidFill>
                  <a:schemeClr val="tx1"/>
                </a:solidFill>
                <a:latin typeface="Comic Sans MS" pitchFamily="66" charset="0"/>
              </a:rPr>
              <a:t> (0001) surface</a:t>
            </a:r>
          </a:p>
          <a:p>
            <a:pPr>
              <a:defRPr/>
            </a:pPr>
            <a:endParaRPr lang="fr-FR" baseline="30000" dirty="0">
              <a:solidFill>
                <a:schemeClr val="tx1"/>
              </a:solidFill>
              <a:latin typeface="Comic Sans MS" pitchFamily="66" charset="0"/>
            </a:endParaRPr>
          </a:p>
        </p:txBody>
      </p:sp>
      <p:grpSp>
        <p:nvGrpSpPr>
          <p:cNvPr id="5" name="Groupe 79"/>
          <p:cNvGrpSpPr>
            <a:grpSpLocks/>
          </p:cNvGrpSpPr>
          <p:nvPr/>
        </p:nvGrpSpPr>
        <p:grpSpPr bwMode="auto">
          <a:xfrm>
            <a:off x="341734" y="1340764"/>
            <a:ext cx="8344086" cy="3755622"/>
            <a:chOff x="2700760" y="19665677"/>
            <a:chExt cx="8343917" cy="3755799"/>
          </a:xfrm>
        </p:grpSpPr>
        <p:grpSp>
          <p:nvGrpSpPr>
            <p:cNvPr id="6" name="Groupe 76"/>
            <p:cNvGrpSpPr>
              <a:grpSpLocks/>
            </p:cNvGrpSpPr>
            <p:nvPr/>
          </p:nvGrpSpPr>
          <p:grpSpPr bwMode="auto">
            <a:xfrm>
              <a:off x="2700760" y="19665677"/>
              <a:ext cx="8280102" cy="3412592"/>
              <a:chOff x="2700760" y="19665677"/>
              <a:chExt cx="8280102" cy="3412592"/>
            </a:xfrm>
          </p:grpSpPr>
          <p:pic>
            <p:nvPicPr>
              <p:cNvPr id="9" name="Image 3" descr="GdN_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0760" y="20198544"/>
                <a:ext cx="3152775"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age 55" descr="GaN_2.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24987" y="20198544"/>
                <a:ext cx="2555875"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Groupe 70"/>
              <p:cNvGrpSpPr>
                <a:grpSpLocks/>
              </p:cNvGrpSpPr>
              <p:nvPr/>
            </p:nvGrpSpPr>
            <p:grpSpPr bwMode="auto">
              <a:xfrm>
                <a:off x="6408763" y="20954330"/>
                <a:ext cx="1880160" cy="1368152"/>
                <a:chOff x="6192739" y="20450572"/>
                <a:chExt cx="1880160" cy="1368152"/>
              </a:xfrm>
            </p:grpSpPr>
            <p:sp>
              <p:nvSpPr>
                <p:cNvPr id="14" name="Oval 7"/>
                <p:cNvSpPr>
                  <a:spLocks noChangeArrowheads="1"/>
                </p:cNvSpPr>
                <p:nvPr/>
              </p:nvSpPr>
              <p:spPr bwMode="auto">
                <a:xfrm>
                  <a:off x="6192739" y="21437724"/>
                  <a:ext cx="381000" cy="381000"/>
                </a:xfrm>
                <a:prstGeom prst="ellipse">
                  <a:avLst/>
                </a:prstGeom>
                <a:solidFill>
                  <a:srgbClr val="33CC33"/>
                </a:solidFill>
                <a:ln w="9525">
                  <a:solidFill>
                    <a:schemeClr val="tx1"/>
                  </a:solidFill>
                  <a:round/>
                  <a:headEnd/>
                  <a:tailEnd/>
                </a:ln>
              </p:spPr>
              <p:txBody>
                <a:bodyPr wrap="none" anchor="ctr"/>
                <a:lstStyle/>
                <a:p>
                  <a:endParaRPr lang="fr-FR" altLang="fr-FR">
                    <a:latin typeface="Calibri" pitchFamily="34" charset="0"/>
                    <a:cs typeface="Arial" pitchFamily="34" charset="0"/>
                  </a:endParaRPr>
                </a:p>
              </p:txBody>
            </p:sp>
            <p:sp>
              <p:nvSpPr>
                <p:cNvPr id="15" name="Text Box 8"/>
                <p:cNvSpPr txBox="1">
                  <a:spLocks noChangeArrowheads="1"/>
                </p:cNvSpPr>
                <p:nvPr/>
              </p:nvSpPr>
              <p:spPr bwMode="auto">
                <a:xfrm>
                  <a:off x="6607391" y="21443263"/>
                  <a:ext cx="1439833" cy="369904"/>
                </a:xfrm>
                <a:prstGeom prst="rect">
                  <a:avLst/>
                </a:prstGeom>
                <a:noFill/>
                <a:ln w="9525">
                  <a:noFill/>
                  <a:miter lim="800000"/>
                  <a:headEnd/>
                  <a:tailEnd/>
                </a:ln>
              </p:spPr>
              <p:txBody>
                <a:bodyPr>
                  <a:spAutoFit/>
                </a:bodyPr>
                <a:lstStyle/>
                <a:p>
                  <a:pPr>
                    <a:defRPr/>
                  </a:pPr>
                  <a:r>
                    <a:rPr lang="en-US" sz="1800" b="1" i="1" dirty="0">
                      <a:solidFill>
                        <a:srgbClr val="33CC33"/>
                      </a:solidFill>
                      <a:effectLst>
                        <a:outerShdw blurRad="38100" dist="38100" dir="2700000" algn="tl">
                          <a:srgbClr val="C0C0C0"/>
                        </a:outerShdw>
                      </a:effectLst>
                      <a:latin typeface="Calibri" pitchFamily="34" charset="0"/>
                      <a:cs typeface="Arial" charset="0"/>
                    </a:rPr>
                    <a:t>= Nitrogen</a:t>
                  </a:r>
                  <a:endParaRPr lang="en-US" sz="1800" b="1" i="1" dirty="0">
                    <a:solidFill>
                      <a:srgbClr val="33CC33"/>
                    </a:solidFill>
                    <a:effectLst>
                      <a:outerShdw blurRad="38100" dist="38100" dir="2700000" algn="tl">
                        <a:srgbClr val="C0C0C0"/>
                      </a:outerShdw>
                    </a:effectLst>
                    <a:latin typeface="Calibri" pitchFamily="34" charset="0"/>
                    <a:cs typeface="Arial" charset="0"/>
                    <a:sym typeface="Symbol" pitchFamily="18" charset="2"/>
                  </a:endParaRPr>
                </a:p>
              </p:txBody>
            </p:sp>
            <p:sp>
              <p:nvSpPr>
                <p:cNvPr id="16" name="Oval 9"/>
                <p:cNvSpPr>
                  <a:spLocks noChangeArrowheads="1"/>
                </p:cNvSpPr>
                <p:nvPr/>
              </p:nvSpPr>
              <p:spPr bwMode="auto">
                <a:xfrm>
                  <a:off x="6240364" y="20498196"/>
                  <a:ext cx="274638" cy="274638"/>
                </a:xfrm>
                <a:prstGeom prst="ellipse">
                  <a:avLst/>
                </a:prstGeom>
                <a:solidFill>
                  <a:srgbClr val="0000FF"/>
                </a:solidFill>
                <a:ln w="9525">
                  <a:solidFill>
                    <a:schemeClr val="tx1"/>
                  </a:solidFill>
                  <a:round/>
                  <a:headEnd/>
                  <a:tailEnd/>
                </a:ln>
              </p:spPr>
              <p:txBody>
                <a:bodyPr wrap="none" anchor="ctr"/>
                <a:lstStyle/>
                <a:p>
                  <a:endParaRPr lang="fr-FR" altLang="fr-FR">
                    <a:latin typeface="Calibri" pitchFamily="34" charset="0"/>
                    <a:cs typeface="Arial" pitchFamily="34" charset="0"/>
                  </a:endParaRPr>
                </a:p>
              </p:txBody>
            </p:sp>
            <p:sp>
              <p:nvSpPr>
                <p:cNvPr id="17" name="Text Box 10"/>
                <p:cNvSpPr txBox="1">
                  <a:spLocks noChangeArrowheads="1"/>
                </p:cNvSpPr>
                <p:nvPr/>
              </p:nvSpPr>
              <p:spPr bwMode="auto">
                <a:xfrm>
                  <a:off x="6607391" y="20451029"/>
                  <a:ext cx="1463645" cy="369905"/>
                </a:xfrm>
                <a:prstGeom prst="rect">
                  <a:avLst/>
                </a:prstGeom>
                <a:noFill/>
                <a:ln w="9525">
                  <a:noFill/>
                  <a:miter lim="800000"/>
                  <a:headEnd/>
                  <a:tailEnd/>
                </a:ln>
                <a:effectLst/>
              </p:spPr>
              <p:txBody>
                <a:bodyPr>
                  <a:spAutoFit/>
                </a:bodyPr>
                <a:lstStyle/>
                <a:p>
                  <a:pPr>
                    <a:defRPr/>
                  </a:pPr>
                  <a:r>
                    <a:rPr lang="en-US" sz="1800" b="1" i="1" dirty="0">
                      <a:solidFill>
                        <a:srgbClr val="0000FF"/>
                      </a:solidFill>
                      <a:effectLst>
                        <a:outerShdw blurRad="38100" dist="38100" dir="2700000" algn="tl">
                          <a:srgbClr val="C0C0C0"/>
                        </a:outerShdw>
                      </a:effectLst>
                      <a:latin typeface="Calibri" pitchFamily="34" charset="0"/>
                      <a:cs typeface="Arial" charset="0"/>
                    </a:rPr>
                    <a:t>= RE ion</a:t>
                  </a:r>
                  <a:endParaRPr lang="en-US" sz="1800" b="1" i="1" dirty="0">
                    <a:solidFill>
                      <a:srgbClr val="0000FF"/>
                    </a:solidFill>
                    <a:effectLst>
                      <a:outerShdw blurRad="38100" dist="38100" dir="2700000" algn="tl">
                        <a:srgbClr val="C0C0C0"/>
                      </a:outerShdw>
                    </a:effectLst>
                    <a:latin typeface="Calibri" pitchFamily="34" charset="0"/>
                    <a:cs typeface="Arial" charset="0"/>
                    <a:sym typeface="Symbol" pitchFamily="18" charset="2"/>
                  </a:endParaRPr>
                </a:p>
              </p:txBody>
            </p:sp>
            <p:sp>
              <p:nvSpPr>
                <p:cNvPr id="18" name="Oval 9"/>
                <p:cNvSpPr>
                  <a:spLocks noChangeArrowheads="1"/>
                </p:cNvSpPr>
                <p:nvPr/>
              </p:nvSpPr>
              <p:spPr bwMode="auto">
                <a:xfrm>
                  <a:off x="6251099" y="21009220"/>
                  <a:ext cx="274638" cy="274638"/>
                </a:xfrm>
                <a:prstGeom prst="ellipse">
                  <a:avLst/>
                </a:prstGeom>
                <a:solidFill>
                  <a:srgbClr val="FF0000"/>
                </a:solidFill>
                <a:ln w="9525">
                  <a:solidFill>
                    <a:schemeClr val="tx1"/>
                  </a:solidFill>
                  <a:round/>
                  <a:headEnd/>
                  <a:tailEnd/>
                </a:ln>
              </p:spPr>
              <p:txBody>
                <a:bodyPr wrap="none" anchor="ctr"/>
                <a:lstStyle/>
                <a:p>
                  <a:endParaRPr lang="fr-FR" altLang="fr-FR">
                    <a:latin typeface="Calibri" pitchFamily="34" charset="0"/>
                    <a:cs typeface="Arial" pitchFamily="34" charset="0"/>
                  </a:endParaRPr>
                </a:p>
              </p:txBody>
            </p:sp>
            <p:sp>
              <p:nvSpPr>
                <p:cNvPr id="19" name="Text Box 10"/>
                <p:cNvSpPr txBox="1">
                  <a:spLocks noChangeArrowheads="1"/>
                </p:cNvSpPr>
                <p:nvPr/>
              </p:nvSpPr>
              <p:spPr bwMode="auto">
                <a:xfrm>
                  <a:off x="6608978" y="20959053"/>
                  <a:ext cx="1463645" cy="369905"/>
                </a:xfrm>
                <a:prstGeom prst="rect">
                  <a:avLst/>
                </a:prstGeom>
                <a:noFill/>
                <a:ln w="9525">
                  <a:noFill/>
                  <a:miter lim="800000"/>
                  <a:headEnd/>
                  <a:tailEnd/>
                </a:ln>
                <a:effectLst/>
              </p:spPr>
              <p:txBody>
                <a:bodyPr>
                  <a:spAutoFit/>
                </a:bodyPr>
                <a:lstStyle/>
                <a:p>
                  <a:pPr>
                    <a:defRPr/>
                  </a:pPr>
                  <a:r>
                    <a:rPr lang="en-US" sz="1800" b="1" i="1" dirty="0">
                      <a:solidFill>
                        <a:srgbClr val="FF0000"/>
                      </a:solidFill>
                      <a:effectLst>
                        <a:outerShdw blurRad="38100" dist="38100" dir="2700000" algn="tl">
                          <a:srgbClr val="C0C0C0"/>
                        </a:outerShdw>
                      </a:effectLst>
                      <a:latin typeface="Calibri" pitchFamily="34" charset="0"/>
                      <a:cs typeface="Arial" charset="0"/>
                    </a:rPr>
                    <a:t>= Gallium</a:t>
                  </a:r>
                  <a:endParaRPr lang="en-US" sz="1800" b="1" i="1" dirty="0">
                    <a:solidFill>
                      <a:srgbClr val="FF0000"/>
                    </a:solidFill>
                    <a:effectLst>
                      <a:outerShdw blurRad="38100" dist="38100" dir="2700000" algn="tl">
                        <a:srgbClr val="C0C0C0"/>
                      </a:outerShdw>
                    </a:effectLst>
                    <a:latin typeface="Calibri" pitchFamily="34" charset="0"/>
                    <a:cs typeface="Arial" charset="0"/>
                    <a:sym typeface="Symbol" pitchFamily="18" charset="2"/>
                  </a:endParaRPr>
                </a:p>
              </p:txBody>
            </p:sp>
          </p:grpSp>
          <p:cxnSp>
            <p:nvCxnSpPr>
              <p:cNvPr id="12" name="Connecteur droit avec flèche 72"/>
              <p:cNvCxnSpPr>
                <a:cxnSpLocks noChangeShapeType="1"/>
              </p:cNvCxnSpPr>
              <p:nvPr/>
            </p:nvCxnSpPr>
            <p:spPr bwMode="auto">
              <a:xfrm>
                <a:off x="5112651" y="20090572"/>
                <a:ext cx="288000" cy="360000"/>
              </a:xfrm>
              <a:prstGeom prst="straightConnector1">
                <a:avLst/>
              </a:prstGeom>
              <a:noFill/>
              <a:ln w="28575" algn="ctr">
                <a:solidFill>
                  <a:srgbClr val="333399"/>
                </a:solidFill>
                <a:round/>
                <a:headEnd type="triangle" w="med" len="med"/>
                <a:tailEnd type="triangle" w="med" len="med"/>
              </a:ln>
              <a:extLst>
                <a:ext uri="{909E8E84-426E-40dd-AFC4-6F175D3DCCD1}">
                  <a14:hiddenFill xmlns:a14="http://schemas.microsoft.com/office/drawing/2010/main" xmlns="">
                    <a:noFill/>
                  </a14:hiddenFill>
                </a:ext>
              </a:extLst>
            </p:spPr>
          </p:cxnSp>
          <p:graphicFrame>
            <p:nvGraphicFramePr>
              <p:cNvPr id="13" name="Object 57"/>
              <p:cNvGraphicFramePr>
                <a:graphicFrameLocks noChangeAspect="1"/>
              </p:cNvGraphicFramePr>
              <p:nvPr/>
            </p:nvGraphicFramePr>
            <p:xfrm>
              <a:off x="5307036" y="19665677"/>
              <a:ext cx="453655" cy="712887"/>
            </p:xfrm>
            <a:graphic>
              <a:graphicData uri="http://schemas.openxmlformats.org/presentationml/2006/ole">
                <p:oleObj spid="_x0000_s4133" name="Équation" r:id="rId5" imgW="266769" imgH="418893" progId="Equation.3">
                  <p:embed/>
                </p:oleObj>
              </a:graphicData>
            </a:graphic>
          </p:graphicFrame>
        </p:grpSp>
        <p:sp>
          <p:nvSpPr>
            <p:cNvPr id="7" name="ZoneTexte 77"/>
            <p:cNvSpPr txBox="1"/>
            <p:nvPr/>
          </p:nvSpPr>
          <p:spPr>
            <a:xfrm>
              <a:off x="2953168" y="23082906"/>
              <a:ext cx="2146699" cy="338570"/>
            </a:xfrm>
            <a:prstGeom prst="rect">
              <a:avLst/>
            </a:prstGeom>
            <a:noFill/>
          </p:spPr>
          <p:txBody>
            <a:bodyPr wrap="none">
              <a:spAutoFit/>
            </a:bodyPr>
            <a:lstStyle/>
            <a:p>
              <a:pPr>
                <a:defRPr/>
              </a:pPr>
              <a:r>
                <a:rPr lang="fr-FR" sz="1600" i="1" dirty="0" err="1">
                  <a:solidFill>
                    <a:schemeClr val="tx1"/>
                  </a:solidFill>
                  <a:latin typeface="Comic Sans MS" pitchFamily="66" charset="0"/>
                </a:rPr>
                <a:t>Rocksalt</a:t>
              </a:r>
              <a:r>
                <a:rPr lang="fr-FR" sz="1600" i="1" dirty="0">
                  <a:solidFill>
                    <a:schemeClr val="tx1"/>
                  </a:solidFill>
                  <a:latin typeface="Comic Sans MS" pitchFamily="66" charset="0"/>
                </a:rPr>
                <a:t> RE-</a:t>
              </a:r>
              <a:r>
                <a:rPr lang="fr-FR" sz="1600" i="1" dirty="0" err="1">
                  <a:solidFill>
                    <a:schemeClr val="tx1"/>
                  </a:solidFill>
                  <a:latin typeface="Comic Sans MS" pitchFamily="66" charset="0"/>
                </a:rPr>
                <a:t>nitrides</a:t>
              </a:r>
              <a:endParaRPr lang="fr-FR" sz="1600" i="1" dirty="0">
                <a:solidFill>
                  <a:schemeClr val="tx1"/>
                </a:solidFill>
                <a:latin typeface="Comic Sans MS" pitchFamily="66" charset="0"/>
              </a:endParaRPr>
            </a:p>
          </p:txBody>
        </p:sp>
        <p:sp>
          <p:nvSpPr>
            <p:cNvPr id="8" name="ZoneTexte 78"/>
            <p:cNvSpPr txBox="1"/>
            <p:nvPr/>
          </p:nvSpPr>
          <p:spPr>
            <a:xfrm>
              <a:off x="8644710" y="23042893"/>
              <a:ext cx="2399967" cy="338570"/>
            </a:xfrm>
            <a:prstGeom prst="rect">
              <a:avLst/>
            </a:prstGeom>
            <a:noFill/>
          </p:spPr>
          <p:txBody>
            <a:bodyPr wrap="none">
              <a:spAutoFit/>
            </a:bodyPr>
            <a:lstStyle/>
            <a:p>
              <a:pPr>
                <a:defRPr/>
              </a:pPr>
              <a:r>
                <a:rPr lang="fr-FR" sz="1600" i="1" dirty="0">
                  <a:solidFill>
                    <a:schemeClr val="tx1"/>
                  </a:solidFill>
                  <a:latin typeface="Comic Sans MS" pitchFamily="66" charset="0"/>
                </a:rPr>
                <a:t>Hexagonal III-</a:t>
              </a:r>
              <a:r>
                <a:rPr lang="fr-FR" sz="1600" i="1" dirty="0" err="1">
                  <a:solidFill>
                    <a:schemeClr val="tx1"/>
                  </a:solidFill>
                  <a:latin typeface="Comic Sans MS" pitchFamily="66" charset="0"/>
                </a:rPr>
                <a:t>nitrides</a:t>
              </a:r>
              <a:endParaRPr lang="fr-FR" sz="1600" i="1" dirty="0">
                <a:solidFill>
                  <a:schemeClr val="tx1"/>
                </a:solidFill>
                <a:latin typeface="Comic Sans MS" pitchFamily="66" charset="0"/>
              </a:endParaRPr>
            </a:p>
          </p:txBody>
        </p:sp>
      </p:grpSp>
      <p:sp>
        <p:nvSpPr>
          <p:cNvPr id="28" name="Rectangle 21"/>
          <p:cNvSpPr>
            <a:spLocks noChangeArrowheads="1"/>
          </p:cNvSpPr>
          <p:nvPr/>
        </p:nvSpPr>
        <p:spPr bwMode="auto">
          <a:xfrm>
            <a:off x="-7044" y="-4653"/>
            <a:ext cx="9043539"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kumimoji="1" lang="en-NZ" sz="2800" b="1" dirty="0" smtClean="0">
                <a:solidFill>
                  <a:srgbClr val="009900"/>
                </a:solidFill>
                <a:latin typeface="Comic Sans MS" pitchFamily="66" charset="0"/>
                <a:cs typeface="Arial" pitchFamily="34" charset="0"/>
              </a:rPr>
              <a:t>Epitaxial growth: combining rare-earth nitrides </a:t>
            </a:r>
            <a:r>
              <a:rPr kumimoji="1" lang="en-NZ" sz="2800" b="1" dirty="0">
                <a:solidFill>
                  <a:srgbClr val="009900"/>
                </a:solidFill>
                <a:latin typeface="Comic Sans MS" pitchFamily="66" charset="0"/>
                <a:cs typeface="Arial" pitchFamily="34" charset="0"/>
              </a:rPr>
              <a:t>and </a:t>
            </a:r>
            <a:r>
              <a:rPr kumimoji="1" lang="en-NZ" sz="2800" b="1" dirty="0" smtClean="0">
                <a:solidFill>
                  <a:srgbClr val="009900"/>
                </a:solidFill>
                <a:latin typeface="Comic Sans MS" pitchFamily="66" charset="0"/>
                <a:cs typeface="Arial" pitchFamily="34" charset="0"/>
              </a:rPr>
              <a:t>group-III nitrides</a:t>
            </a:r>
            <a:endParaRPr kumimoji="1" lang="en-GB" sz="2800" b="1" dirty="0">
              <a:solidFill>
                <a:srgbClr val="009900"/>
              </a:solidFill>
              <a:latin typeface="Comic Sans MS" pitchFamily="66" charset="0"/>
              <a:cs typeface="Arial" pitchFamily="34" charset="0"/>
            </a:endParaRPr>
          </a:p>
        </p:txBody>
      </p:sp>
      <p:sp>
        <p:nvSpPr>
          <p:cNvPr id="29" name="Rectangle 25"/>
          <p:cNvSpPr>
            <a:spLocks noChangeArrowheads="1"/>
          </p:cNvSpPr>
          <p:nvPr/>
        </p:nvSpPr>
        <p:spPr bwMode="auto">
          <a:xfrm>
            <a:off x="341734" y="5373216"/>
            <a:ext cx="368241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NZ" dirty="0">
                <a:latin typeface="Comic Sans MS" pitchFamily="66" charset="0"/>
              </a:rPr>
              <a:t>Indirect Semiconductors</a:t>
            </a:r>
          </a:p>
          <a:p>
            <a:r>
              <a:rPr lang="en-NZ" dirty="0">
                <a:latin typeface="Comic Sans MS" pitchFamily="66" charset="0"/>
              </a:rPr>
              <a:t>Band Gap from ~0.7eV to ~1.8eV</a:t>
            </a:r>
          </a:p>
          <a:p>
            <a:r>
              <a:rPr lang="en-NZ" dirty="0">
                <a:latin typeface="Comic Sans MS" pitchFamily="66" charset="0"/>
              </a:rPr>
              <a:t>Lattice parameter  ~5</a:t>
            </a:r>
            <a:r>
              <a:rPr lang="en-US" dirty="0">
                <a:solidFill>
                  <a:srgbClr val="0000FF"/>
                </a:solidFill>
                <a:latin typeface="Comic Sans MS" pitchFamily="66" charset="0"/>
                <a:sym typeface="Symbol" pitchFamily="18" charset="2"/>
              </a:rPr>
              <a:t> </a:t>
            </a:r>
            <a:r>
              <a:rPr lang="en-US" dirty="0">
                <a:latin typeface="Comic Sans MS" pitchFamily="66" charset="0"/>
                <a:sym typeface="Symbol" pitchFamily="18" charset="2"/>
              </a:rPr>
              <a:t>Å</a:t>
            </a:r>
            <a:endParaRPr lang="fr-FR" dirty="0">
              <a:latin typeface="Comic Sans MS" pitchFamily="66" charset="0"/>
            </a:endParaRPr>
          </a:p>
          <a:p>
            <a:r>
              <a:rPr lang="en-NZ" dirty="0">
                <a:latin typeface="Comic Sans MS" pitchFamily="66" charset="0"/>
              </a:rPr>
              <a:t> </a:t>
            </a:r>
            <a:endParaRPr lang="fr-FR" dirty="0">
              <a:latin typeface="Comic Sans MS" pitchFamily="66" charset="0"/>
            </a:endParaRPr>
          </a:p>
        </p:txBody>
      </p:sp>
      <p:sp>
        <p:nvSpPr>
          <p:cNvPr id="30" name="Rectangle 27"/>
          <p:cNvSpPr>
            <a:spLocks noChangeArrowheads="1"/>
          </p:cNvSpPr>
          <p:nvPr/>
        </p:nvSpPr>
        <p:spPr bwMode="auto">
          <a:xfrm>
            <a:off x="5389984" y="5373216"/>
            <a:ext cx="371928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NZ" dirty="0">
                <a:latin typeface="Comic Sans MS" pitchFamily="66" charset="0"/>
              </a:rPr>
              <a:t>Direct Semiconductor</a:t>
            </a:r>
          </a:p>
          <a:p>
            <a:r>
              <a:rPr lang="en-NZ" dirty="0">
                <a:latin typeface="Comic Sans MS" pitchFamily="66" charset="0"/>
              </a:rPr>
              <a:t>Band Gap from ~6.2eV to ~0.8eV</a:t>
            </a:r>
          </a:p>
          <a:p>
            <a:r>
              <a:rPr lang="en-NZ" dirty="0">
                <a:latin typeface="Comic Sans MS" pitchFamily="66" charset="0"/>
              </a:rPr>
              <a:t>Lattice parameter  ~3.15</a:t>
            </a:r>
            <a:r>
              <a:rPr lang="en-US" dirty="0">
                <a:solidFill>
                  <a:srgbClr val="0000FF"/>
                </a:solidFill>
                <a:latin typeface="Comic Sans MS" pitchFamily="66" charset="0"/>
                <a:sym typeface="Symbol" pitchFamily="18" charset="2"/>
              </a:rPr>
              <a:t> </a:t>
            </a:r>
            <a:r>
              <a:rPr lang="en-US" dirty="0">
                <a:latin typeface="Comic Sans MS" pitchFamily="66" charset="0"/>
                <a:sym typeface="Symbol" pitchFamily="18" charset="2"/>
              </a:rPr>
              <a:t>Å</a:t>
            </a:r>
            <a:endParaRPr lang="fr-FR" dirty="0">
              <a:latin typeface="Comic Sans MS" pitchFamily="66" charset="0"/>
            </a:endParaRPr>
          </a:p>
          <a:p>
            <a:r>
              <a:rPr lang="en-NZ" dirty="0">
                <a:latin typeface="Comic Sans MS" pitchFamily="66" charset="0"/>
              </a:rPr>
              <a:t> </a:t>
            </a:r>
            <a:endParaRPr lang="fr-FR" dirty="0">
              <a:latin typeface="Comic Sans MS" pitchFamily="66" charset="0"/>
            </a:endParaRPr>
          </a:p>
        </p:txBody>
      </p:sp>
    </p:spTree>
    <p:extLst>
      <p:ext uri="{BB962C8B-B14F-4D97-AF65-F5344CB8AC3E}">
        <p14:creationId xmlns:p14="http://schemas.microsoft.com/office/powerpoint/2010/main" xmlns="" val="2361739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121" y="1052736"/>
            <a:ext cx="8715375" cy="553998"/>
          </a:xfrm>
          <a:prstGeom prst="rect">
            <a:avLst/>
          </a:prstGeom>
        </p:spPr>
        <p:txBody>
          <a:bodyPr wrap="square">
            <a:spAutoFit/>
          </a:bodyPr>
          <a:lstStyle/>
          <a:p>
            <a:pPr>
              <a:defRPr/>
            </a:pPr>
            <a:r>
              <a:rPr lang="fr-FR" dirty="0" err="1">
                <a:solidFill>
                  <a:schemeClr val="tx1"/>
                </a:solidFill>
                <a:latin typeface="Comic Sans MS" pitchFamily="66" charset="0"/>
              </a:rPr>
              <a:t>Rocksalt</a:t>
            </a:r>
            <a:r>
              <a:rPr lang="fr-FR" dirty="0">
                <a:solidFill>
                  <a:schemeClr val="tx1"/>
                </a:solidFill>
                <a:latin typeface="Comic Sans MS" pitchFamily="66" charset="0"/>
              </a:rPr>
              <a:t> (</a:t>
            </a:r>
            <a:r>
              <a:rPr lang="fr-FR" dirty="0" err="1">
                <a:solidFill>
                  <a:schemeClr val="tx1"/>
                </a:solidFill>
                <a:latin typeface="Comic Sans MS" pitchFamily="66" charset="0"/>
              </a:rPr>
              <a:t>NaCl</a:t>
            </a:r>
            <a:r>
              <a:rPr lang="fr-FR" dirty="0">
                <a:solidFill>
                  <a:schemeClr val="tx1"/>
                </a:solidFill>
                <a:latin typeface="Comic Sans MS" pitchFamily="66" charset="0"/>
              </a:rPr>
              <a:t>) structure Re</a:t>
            </a:r>
            <a:r>
              <a:rPr lang="fr-FR" baseline="30000" dirty="0">
                <a:solidFill>
                  <a:schemeClr val="tx1"/>
                </a:solidFill>
                <a:latin typeface="Comic Sans MS" pitchFamily="66" charset="0"/>
              </a:rPr>
              <a:t>3+</a:t>
            </a:r>
            <a:r>
              <a:rPr lang="fr-FR" dirty="0">
                <a:solidFill>
                  <a:schemeClr val="tx1"/>
                </a:solidFill>
                <a:latin typeface="Comic Sans MS" pitchFamily="66" charset="0"/>
              </a:rPr>
              <a:t>N</a:t>
            </a:r>
            <a:r>
              <a:rPr lang="fr-FR" baseline="30000" dirty="0">
                <a:solidFill>
                  <a:schemeClr val="tx1"/>
                </a:solidFill>
                <a:latin typeface="Comic Sans MS" pitchFamily="66" charset="0"/>
              </a:rPr>
              <a:t>3+</a:t>
            </a:r>
            <a:r>
              <a:rPr lang="fr-FR" dirty="0">
                <a:solidFill>
                  <a:schemeClr val="tx1"/>
                </a:solidFill>
                <a:latin typeface="Comic Sans MS" pitchFamily="66" charset="0"/>
              </a:rPr>
              <a:t> - </a:t>
            </a:r>
            <a:r>
              <a:rPr lang="fr-FR" dirty="0" err="1">
                <a:solidFill>
                  <a:schemeClr val="tx1"/>
                </a:solidFill>
                <a:latin typeface="Comic Sans MS" pitchFamily="66" charset="0"/>
              </a:rPr>
              <a:t>Rocksalt</a:t>
            </a:r>
            <a:r>
              <a:rPr lang="fr-FR" dirty="0">
                <a:solidFill>
                  <a:schemeClr val="tx1"/>
                </a:solidFill>
                <a:latin typeface="Comic Sans MS" pitchFamily="66" charset="0"/>
              </a:rPr>
              <a:t> (111) surface ≡ </a:t>
            </a:r>
            <a:r>
              <a:rPr lang="fr-FR" dirty="0" err="1">
                <a:solidFill>
                  <a:schemeClr val="tx1"/>
                </a:solidFill>
                <a:latin typeface="Comic Sans MS" pitchFamily="66" charset="0"/>
              </a:rPr>
              <a:t>hcp</a:t>
            </a:r>
            <a:r>
              <a:rPr lang="fr-FR" dirty="0">
                <a:solidFill>
                  <a:schemeClr val="tx1"/>
                </a:solidFill>
                <a:latin typeface="Comic Sans MS" pitchFamily="66" charset="0"/>
              </a:rPr>
              <a:t> (0001) surface</a:t>
            </a:r>
          </a:p>
          <a:p>
            <a:pPr>
              <a:defRPr/>
            </a:pPr>
            <a:endParaRPr lang="fr-FR" baseline="30000" dirty="0">
              <a:solidFill>
                <a:schemeClr val="tx1"/>
              </a:solidFill>
              <a:latin typeface="Comic Sans MS" pitchFamily="66" charset="0"/>
            </a:endParaRPr>
          </a:p>
        </p:txBody>
      </p:sp>
      <p:grpSp>
        <p:nvGrpSpPr>
          <p:cNvPr id="6" name="Groupe 76"/>
          <p:cNvGrpSpPr>
            <a:grpSpLocks/>
          </p:cNvGrpSpPr>
          <p:nvPr/>
        </p:nvGrpSpPr>
        <p:grpSpPr bwMode="auto">
          <a:xfrm>
            <a:off x="341734" y="1340768"/>
            <a:ext cx="8280270" cy="3412432"/>
            <a:chOff x="2700760" y="19665677"/>
            <a:chExt cx="8280102" cy="3412592"/>
          </a:xfrm>
        </p:grpSpPr>
        <p:pic>
          <p:nvPicPr>
            <p:cNvPr id="9" name="Image 3" descr="GdN_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0760" y="20198544"/>
              <a:ext cx="3152775"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age 55" descr="GaN_2.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24987" y="20198544"/>
              <a:ext cx="2555875"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Groupe 70"/>
            <p:cNvGrpSpPr>
              <a:grpSpLocks/>
            </p:cNvGrpSpPr>
            <p:nvPr/>
          </p:nvGrpSpPr>
          <p:grpSpPr bwMode="auto">
            <a:xfrm>
              <a:off x="6408763" y="20954330"/>
              <a:ext cx="1880160" cy="1368152"/>
              <a:chOff x="6192739" y="20450572"/>
              <a:chExt cx="1880160" cy="1368152"/>
            </a:xfrm>
          </p:grpSpPr>
          <p:sp>
            <p:nvSpPr>
              <p:cNvPr id="14" name="Oval 7"/>
              <p:cNvSpPr>
                <a:spLocks noChangeArrowheads="1"/>
              </p:cNvSpPr>
              <p:nvPr/>
            </p:nvSpPr>
            <p:spPr bwMode="auto">
              <a:xfrm>
                <a:off x="6192739" y="21437724"/>
                <a:ext cx="381000" cy="381000"/>
              </a:xfrm>
              <a:prstGeom prst="ellipse">
                <a:avLst/>
              </a:prstGeom>
              <a:solidFill>
                <a:srgbClr val="33CC33"/>
              </a:solidFill>
              <a:ln w="9525">
                <a:solidFill>
                  <a:schemeClr val="tx1"/>
                </a:solidFill>
                <a:round/>
                <a:headEnd/>
                <a:tailEnd/>
              </a:ln>
            </p:spPr>
            <p:txBody>
              <a:bodyPr wrap="none" anchor="ctr"/>
              <a:lstStyle/>
              <a:p>
                <a:endParaRPr lang="fr-FR" altLang="fr-FR">
                  <a:latin typeface="Calibri" pitchFamily="34" charset="0"/>
                  <a:cs typeface="Arial" pitchFamily="34" charset="0"/>
                </a:endParaRPr>
              </a:p>
            </p:txBody>
          </p:sp>
          <p:sp>
            <p:nvSpPr>
              <p:cNvPr id="15" name="Text Box 8"/>
              <p:cNvSpPr txBox="1">
                <a:spLocks noChangeArrowheads="1"/>
              </p:cNvSpPr>
              <p:nvPr/>
            </p:nvSpPr>
            <p:spPr bwMode="auto">
              <a:xfrm>
                <a:off x="6607391" y="21443263"/>
                <a:ext cx="1439833" cy="369904"/>
              </a:xfrm>
              <a:prstGeom prst="rect">
                <a:avLst/>
              </a:prstGeom>
              <a:noFill/>
              <a:ln w="9525">
                <a:noFill/>
                <a:miter lim="800000"/>
                <a:headEnd/>
                <a:tailEnd/>
              </a:ln>
            </p:spPr>
            <p:txBody>
              <a:bodyPr>
                <a:spAutoFit/>
              </a:bodyPr>
              <a:lstStyle/>
              <a:p>
                <a:pPr>
                  <a:defRPr/>
                </a:pPr>
                <a:r>
                  <a:rPr lang="en-US" sz="1800" b="1" i="1" dirty="0">
                    <a:solidFill>
                      <a:srgbClr val="33CC33"/>
                    </a:solidFill>
                    <a:effectLst>
                      <a:outerShdw blurRad="38100" dist="38100" dir="2700000" algn="tl">
                        <a:srgbClr val="C0C0C0"/>
                      </a:outerShdw>
                    </a:effectLst>
                    <a:latin typeface="Calibri" pitchFamily="34" charset="0"/>
                    <a:cs typeface="Arial" charset="0"/>
                  </a:rPr>
                  <a:t>= Nitrogen</a:t>
                </a:r>
                <a:endParaRPr lang="en-US" sz="1800" b="1" i="1" dirty="0">
                  <a:solidFill>
                    <a:srgbClr val="33CC33"/>
                  </a:solidFill>
                  <a:effectLst>
                    <a:outerShdw blurRad="38100" dist="38100" dir="2700000" algn="tl">
                      <a:srgbClr val="C0C0C0"/>
                    </a:outerShdw>
                  </a:effectLst>
                  <a:latin typeface="Calibri" pitchFamily="34" charset="0"/>
                  <a:cs typeface="Arial" charset="0"/>
                  <a:sym typeface="Symbol" pitchFamily="18" charset="2"/>
                </a:endParaRPr>
              </a:p>
            </p:txBody>
          </p:sp>
          <p:sp>
            <p:nvSpPr>
              <p:cNvPr id="16" name="Oval 9"/>
              <p:cNvSpPr>
                <a:spLocks noChangeArrowheads="1"/>
              </p:cNvSpPr>
              <p:nvPr/>
            </p:nvSpPr>
            <p:spPr bwMode="auto">
              <a:xfrm>
                <a:off x="6240364" y="20498196"/>
                <a:ext cx="274638" cy="274638"/>
              </a:xfrm>
              <a:prstGeom prst="ellipse">
                <a:avLst/>
              </a:prstGeom>
              <a:solidFill>
                <a:srgbClr val="0000FF"/>
              </a:solidFill>
              <a:ln w="9525">
                <a:solidFill>
                  <a:schemeClr val="tx1"/>
                </a:solidFill>
                <a:round/>
                <a:headEnd/>
                <a:tailEnd/>
              </a:ln>
            </p:spPr>
            <p:txBody>
              <a:bodyPr wrap="none" anchor="ctr"/>
              <a:lstStyle/>
              <a:p>
                <a:endParaRPr lang="fr-FR" altLang="fr-FR">
                  <a:latin typeface="Calibri" pitchFamily="34" charset="0"/>
                  <a:cs typeface="Arial" pitchFamily="34" charset="0"/>
                </a:endParaRPr>
              </a:p>
            </p:txBody>
          </p:sp>
          <p:sp>
            <p:nvSpPr>
              <p:cNvPr id="17" name="Text Box 10"/>
              <p:cNvSpPr txBox="1">
                <a:spLocks noChangeArrowheads="1"/>
              </p:cNvSpPr>
              <p:nvPr/>
            </p:nvSpPr>
            <p:spPr bwMode="auto">
              <a:xfrm>
                <a:off x="6607391" y="20451029"/>
                <a:ext cx="1463645" cy="369905"/>
              </a:xfrm>
              <a:prstGeom prst="rect">
                <a:avLst/>
              </a:prstGeom>
              <a:noFill/>
              <a:ln w="9525">
                <a:noFill/>
                <a:miter lim="800000"/>
                <a:headEnd/>
                <a:tailEnd/>
              </a:ln>
              <a:effectLst/>
            </p:spPr>
            <p:txBody>
              <a:bodyPr>
                <a:spAutoFit/>
              </a:bodyPr>
              <a:lstStyle/>
              <a:p>
                <a:pPr>
                  <a:defRPr/>
                </a:pPr>
                <a:r>
                  <a:rPr lang="en-US" sz="1800" b="1" i="1" dirty="0">
                    <a:solidFill>
                      <a:srgbClr val="0000FF"/>
                    </a:solidFill>
                    <a:effectLst>
                      <a:outerShdw blurRad="38100" dist="38100" dir="2700000" algn="tl">
                        <a:srgbClr val="C0C0C0"/>
                      </a:outerShdw>
                    </a:effectLst>
                    <a:latin typeface="Calibri" pitchFamily="34" charset="0"/>
                    <a:cs typeface="Arial" charset="0"/>
                  </a:rPr>
                  <a:t>= RE ion</a:t>
                </a:r>
                <a:endParaRPr lang="en-US" sz="1800" b="1" i="1" dirty="0">
                  <a:solidFill>
                    <a:srgbClr val="0000FF"/>
                  </a:solidFill>
                  <a:effectLst>
                    <a:outerShdw blurRad="38100" dist="38100" dir="2700000" algn="tl">
                      <a:srgbClr val="C0C0C0"/>
                    </a:outerShdw>
                  </a:effectLst>
                  <a:latin typeface="Calibri" pitchFamily="34" charset="0"/>
                  <a:cs typeface="Arial" charset="0"/>
                  <a:sym typeface="Symbol" pitchFamily="18" charset="2"/>
                </a:endParaRPr>
              </a:p>
            </p:txBody>
          </p:sp>
          <p:sp>
            <p:nvSpPr>
              <p:cNvPr id="18" name="Oval 9"/>
              <p:cNvSpPr>
                <a:spLocks noChangeArrowheads="1"/>
              </p:cNvSpPr>
              <p:nvPr/>
            </p:nvSpPr>
            <p:spPr bwMode="auto">
              <a:xfrm>
                <a:off x="6251099" y="21009220"/>
                <a:ext cx="274638" cy="274638"/>
              </a:xfrm>
              <a:prstGeom prst="ellipse">
                <a:avLst/>
              </a:prstGeom>
              <a:solidFill>
                <a:srgbClr val="FF0000"/>
              </a:solidFill>
              <a:ln w="9525">
                <a:solidFill>
                  <a:schemeClr val="tx1"/>
                </a:solidFill>
                <a:round/>
                <a:headEnd/>
                <a:tailEnd/>
              </a:ln>
            </p:spPr>
            <p:txBody>
              <a:bodyPr wrap="none" anchor="ctr"/>
              <a:lstStyle/>
              <a:p>
                <a:endParaRPr lang="fr-FR" altLang="fr-FR">
                  <a:latin typeface="Calibri" pitchFamily="34" charset="0"/>
                  <a:cs typeface="Arial" pitchFamily="34" charset="0"/>
                </a:endParaRPr>
              </a:p>
            </p:txBody>
          </p:sp>
          <p:sp>
            <p:nvSpPr>
              <p:cNvPr id="19" name="Text Box 10"/>
              <p:cNvSpPr txBox="1">
                <a:spLocks noChangeArrowheads="1"/>
              </p:cNvSpPr>
              <p:nvPr/>
            </p:nvSpPr>
            <p:spPr bwMode="auto">
              <a:xfrm>
                <a:off x="6608978" y="20959053"/>
                <a:ext cx="1463645" cy="369905"/>
              </a:xfrm>
              <a:prstGeom prst="rect">
                <a:avLst/>
              </a:prstGeom>
              <a:noFill/>
              <a:ln w="9525">
                <a:noFill/>
                <a:miter lim="800000"/>
                <a:headEnd/>
                <a:tailEnd/>
              </a:ln>
              <a:effectLst/>
            </p:spPr>
            <p:txBody>
              <a:bodyPr>
                <a:spAutoFit/>
              </a:bodyPr>
              <a:lstStyle/>
              <a:p>
                <a:pPr>
                  <a:defRPr/>
                </a:pPr>
                <a:r>
                  <a:rPr lang="en-US" sz="1800" b="1" i="1" dirty="0">
                    <a:solidFill>
                      <a:srgbClr val="FF0000"/>
                    </a:solidFill>
                    <a:effectLst>
                      <a:outerShdw blurRad="38100" dist="38100" dir="2700000" algn="tl">
                        <a:srgbClr val="C0C0C0"/>
                      </a:outerShdw>
                    </a:effectLst>
                    <a:latin typeface="Calibri" pitchFamily="34" charset="0"/>
                    <a:cs typeface="Arial" charset="0"/>
                  </a:rPr>
                  <a:t>= Gallium</a:t>
                </a:r>
                <a:endParaRPr lang="en-US" sz="1800" b="1" i="1" dirty="0">
                  <a:solidFill>
                    <a:srgbClr val="FF0000"/>
                  </a:solidFill>
                  <a:effectLst>
                    <a:outerShdw blurRad="38100" dist="38100" dir="2700000" algn="tl">
                      <a:srgbClr val="C0C0C0"/>
                    </a:outerShdw>
                  </a:effectLst>
                  <a:latin typeface="Calibri" pitchFamily="34" charset="0"/>
                  <a:cs typeface="Arial" charset="0"/>
                  <a:sym typeface="Symbol" pitchFamily="18" charset="2"/>
                </a:endParaRPr>
              </a:p>
            </p:txBody>
          </p:sp>
        </p:grpSp>
        <p:cxnSp>
          <p:nvCxnSpPr>
            <p:cNvPr id="12" name="Connecteur droit avec flèche 72"/>
            <p:cNvCxnSpPr>
              <a:cxnSpLocks noChangeShapeType="1"/>
            </p:cNvCxnSpPr>
            <p:nvPr/>
          </p:nvCxnSpPr>
          <p:spPr bwMode="auto">
            <a:xfrm>
              <a:off x="5112651" y="20090572"/>
              <a:ext cx="288000" cy="360000"/>
            </a:xfrm>
            <a:prstGeom prst="straightConnector1">
              <a:avLst/>
            </a:prstGeom>
            <a:noFill/>
            <a:ln w="28575" algn="ctr">
              <a:solidFill>
                <a:srgbClr val="333399"/>
              </a:solidFill>
              <a:round/>
              <a:headEnd type="triangle" w="med" len="med"/>
              <a:tailEnd type="triangle" w="med" len="med"/>
            </a:ln>
            <a:extLst>
              <a:ext uri="{909E8E84-426E-40dd-AFC4-6F175D3DCCD1}">
                <a14:hiddenFill xmlns:a14="http://schemas.microsoft.com/office/drawing/2010/main" xmlns="">
                  <a:noFill/>
                </a14:hiddenFill>
              </a:ext>
            </a:extLst>
          </p:spPr>
        </p:cxnSp>
        <p:graphicFrame>
          <p:nvGraphicFramePr>
            <p:cNvPr id="13" name="Object 57"/>
            <p:cNvGraphicFramePr>
              <a:graphicFrameLocks noChangeAspect="1"/>
            </p:cNvGraphicFramePr>
            <p:nvPr/>
          </p:nvGraphicFramePr>
          <p:xfrm>
            <a:off x="5307036" y="19665677"/>
            <a:ext cx="453655" cy="712887"/>
          </p:xfrm>
          <a:graphic>
            <a:graphicData uri="http://schemas.openxmlformats.org/presentationml/2006/ole">
              <p:oleObj spid="_x0000_s5188" name="Équation" r:id="rId5" imgW="266769" imgH="418893" progId="Equation.3">
                <p:embed/>
              </p:oleObj>
            </a:graphicData>
          </a:graphic>
        </p:graphicFrame>
      </p:grpSp>
      <p:pic>
        <p:nvPicPr>
          <p:cNvPr id="21" name="Picture 8" descr="mcdlogo"/>
          <p:cNvPicPr>
            <a:picLocks noChangeAspect="1" noChangeArrowheads="1"/>
          </p:cNvPicPr>
          <p:nvPr/>
        </p:nvPicPr>
        <p:blipFill>
          <a:blip r:embed="rId6" cstate="print"/>
          <a:srcRect/>
          <a:stretch>
            <a:fillRect/>
          </a:stretch>
        </p:blipFill>
        <p:spPr bwMode="auto">
          <a:xfrm>
            <a:off x="7092950" y="6321276"/>
            <a:ext cx="1985963" cy="585787"/>
          </a:xfrm>
          <a:prstGeom prst="rect">
            <a:avLst/>
          </a:prstGeom>
          <a:gradFill rotWithShape="1">
            <a:gsLst>
              <a:gs pos="0">
                <a:srgbClr val="8080FF"/>
              </a:gs>
              <a:gs pos="50000">
                <a:srgbClr val="B3B3FF"/>
              </a:gs>
              <a:gs pos="100000">
                <a:srgbClr val="DADAFF"/>
              </a:gs>
            </a:gsLst>
            <a:lin ang="16200000" scaled="1"/>
          </a:gradFill>
          <a:ln w="12700">
            <a:noFill/>
            <a:miter lim="800000"/>
            <a:headEnd/>
            <a:tailEnd/>
          </a:ln>
        </p:spPr>
      </p:pic>
      <p:grpSp>
        <p:nvGrpSpPr>
          <p:cNvPr id="22" name="Group 57"/>
          <p:cNvGrpSpPr>
            <a:grpSpLocks/>
          </p:cNvGrpSpPr>
          <p:nvPr/>
        </p:nvGrpSpPr>
        <p:grpSpPr bwMode="auto">
          <a:xfrm>
            <a:off x="381000" y="5013176"/>
            <a:ext cx="8763000" cy="1884362"/>
            <a:chOff x="240" y="3105"/>
            <a:chExt cx="5520" cy="1187"/>
          </a:xfrm>
        </p:grpSpPr>
        <p:grpSp>
          <p:nvGrpSpPr>
            <p:cNvPr id="23" name="Group 56"/>
            <p:cNvGrpSpPr>
              <a:grpSpLocks/>
            </p:cNvGrpSpPr>
            <p:nvPr/>
          </p:nvGrpSpPr>
          <p:grpSpPr bwMode="auto">
            <a:xfrm>
              <a:off x="240" y="3105"/>
              <a:ext cx="5520" cy="1187"/>
              <a:chOff x="240" y="2931"/>
              <a:chExt cx="5520" cy="1187"/>
            </a:xfrm>
          </p:grpSpPr>
          <p:sp>
            <p:nvSpPr>
              <p:cNvPr id="25" name="Text Box 3"/>
              <p:cNvSpPr txBox="1">
                <a:spLocks noChangeArrowheads="1"/>
              </p:cNvSpPr>
              <p:nvPr/>
            </p:nvSpPr>
            <p:spPr bwMode="auto">
              <a:xfrm>
                <a:off x="1806" y="3168"/>
                <a:ext cx="333" cy="231"/>
              </a:xfrm>
              <a:prstGeom prst="rect">
                <a:avLst/>
              </a:prstGeom>
              <a:noFill/>
              <a:ln w="9525">
                <a:noFill/>
                <a:miter lim="800000"/>
                <a:headEnd/>
                <a:tailEnd/>
              </a:ln>
            </p:spPr>
            <p:txBody>
              <a:bodyPr wrap="none">
                <a:spAutoFit/>
              </a:bodyPr>
              <a:lstStyle/>
              <a:p>
                <a:pPr algn="ctr"/>
                <a:r>
                  <a:rPr lang="en-US" b="1">
                    <a:latin typeface="Calibri" pitchFamily="34" charset="0"/>
                    <a:cs typeface="Arial" charset="0"/>
                  </a:rPr>
                  <a:t>AlN</a:t>
                </a:r>
              </a:p>
            </p:txBody>
          </p:sp>
          <p:graphicFrame>
            <p:nvGraphicFramePr>
              <p:cNvPr id="26" name="Object 4"/>
              <p:cNvGraphicFramePr>
                <a:graphicFrameLocks noChangeAspect="1"/>
              </p:cNvGraphicFramePr>
              <p:nvPr/>
            </p:nvGraphicFramePr>
            <p:xfrm>
              <a:off x="768" y="3112"/>
              <a:ext cx="528" cy="264"/>
            </p:xfrm>
            <a:graphic>
              <a:graphicData uri="http://schemas.openxmlformats.org/presentationml/2006/ole">
                <p:oleObj spid="_x0000_s5189" name="Equation" r:id="rId7" imgW="482278" imgH="241415" progId="Equation.3">
                  <p:embed/>
                </p:oleObj>
              </a:graphicData>
            </a:graphic>
          </p:graphicFrame>
          <p:sp>
            <p:nvSpPr>
              <p:cNvPr id="27" name="Text Box 6"/>
              <p:cNvSpPr txBox="1">
                <a:spLocks noChangeArrowheads="1"/>
              </p:cNvSpPr>
              <p:nvPr/>
            </p:nvSpPr>
            <p:spPr bwMode="auto">
              <a:xfrm>
                <a:off x="1624" y="2931"/>
                <a:ext cx="2942" cy="231"/>
              </a:xfrm>
              <a:prstGeom prst="rect">
                <a:avLst/>
              </a:prstGeom>
              <a:noFill/>
              <a:ln w="9525">
                <a:noFill/>
                <a:miter lim="800000"/>
                <a:headEnd/>
                <a:tailEnd/>
              </a:ln>
            </p:spPr>
            <p:txBody>
              <a:bodyPr wrap="none">
                <a:spAutoFit/>
              </a:bodyPr>
              <a:lstStyle/>
              <a:p>
                <a:pPr algn="ctr"/>
                <a:r>
                  <a:rPr lang="en-US" b="1">
                    <a:solidFill>
                      <a:srgbClr val="0000FF"/>
                    </a:solidFill>
                    <a:latin typeface="Calibri" pitchFamily="34" charset="0"/>
                    <a:cs typeface="Arial" charset="0"/>
                  </a:rPr>
                  <a:t>RE-N {111} on III-N {0001} Lattice Mismatch (%)</a:t>
                </a:r>
              </a:p>
            </p:txBody>
          </p:sp>
          <p:sp>
            <p:nvSpPr>
              <p:cNvPr id="31" name="Text Box 47"/>
              <p:cNvSpPr txBox="1">
                <a:spLocks noChangeArrowheads="1"/>
              </p:cNvSpPr>
              <p:nvPr/>
            </p:nvSpPr>
            <p:spPr bwMode="auto">
              <a:xfrm>
                <a:off x="2899" y="3168"/>
                <a:ext cx="374" cy="231"/>
              </a:xfrm>
              <a:prstGeom prst="rect">
                <a:avLst/>
              </a:prstGeom>
              <a:noFill/>
              <a:ln w="9525">
                <a:noFill/>
                <a:miter lim="800000"/>
                <a:headEnd/>
                <a:tailEnd/>
              </a:ln>
            </p:spPr>
            <p:txBody>
              <a:bodyPr wrap="none">
                <a:spAutoFit/>
              </a:bodyPr>
              <a:lstStyle/>
              <a:p>
                <a:pPr algn="ctr"/>
                <a:r>
                  <a:rPr lang="en-US" b="1">
                    <a:latin typeface="Calibri" pitchFamily="34" charset="0"/>
                    <a:cs typeface="Arial" charset="0"/>
                  </a:rPr>
                  <a:t>GaN</a:t>
                </a:r>
              </a:p>
            </p:txBody>
          </p:sp>
          <p:sp>
            <p:nvSpPr>
              <p:cNvPr id="32" name="Text Box 48"/>
              <p:cNvSpPr txBox="1">
                <a:spLocks noChangeArrowheads="1"/>
              </p:cNvSpPr>
              <p:nvPr/>
            </p:nvSpPr>
            <p:spPr bwMode="auto">
              <a:xfrm>
                <a:off x="4059" y="3168"/>
                <a:ext cx="1332" cy="231"/>
              </a:xfrm>
              <a:prstGeom prst="rect">
                <a:avLst/>
              </a:prstGeom>
              <a:noFill/>
              <a:ln w="9525">
                <a:noFill/>
                <a:miter lim="800000"/>
                <a:headEnd/>
                <a:tailEnd/>
              </a:ln>
            </p:spPr>
            <p:txBody>
              <a:bodyPr wrap="none">
                <a:spAutoFit/>
              </a:bodyPr>
              <a:lstStyle/>
              <a:p>
                <a:r>
                  <a:rPr lang="en-US" b="1">
                    <a:latin typeface="Calibri" pitchFamily="34" charset="0"/>
                    <a:cs typeface="Arial" charset="0"/>
                  </a:rPr>
                  <a:t>InN                  Si(111)</a:t>
                </a:r>
              </a:p>
            </p:txBody>
          </p:sp>
          <p:sp>
            <p:nvSpPr>
              <p:cNvPr id="33" name="Rectangle 5"/>
              <p:cNvSpPr>
                <a:spLocks noChangeArrowheads="1"/>
              </p:cNvSpPr>
              <p:nvPr/>
            </p:nvSpPr>
            <p:spPr bwMode="auto">
              <a:xfrm>
                <a:off x="240" y="3385"/>
                <a:ext cx="5520" cy="733"/>
              </a:xfrm>
              <a:prstGeom prst="rect">
                <a:avLst/>
              </a:prstGeom>
              <a:solidFill>
                <a:schemeClr val="bg1"/>
              </a:solidFill>
              <a:ln w="9525">
                <a:noFill/>
                <a:miter lim="800000"/>
                <a:headEnd/>
                <a:tailEnd/>
              </a:ln>
            </p:spPr>
            <p:txBody>
              <a:bodyPr>
                <a:spAutoFit/>
              </a:bodyPr>
              <a:lstStyle/>
              <a:p>
                <a:pPr>
                  <a:lnSpc>
                    <a:spcPct val="130000"/>
                  </a:lnSpc>
                </a:pPr>
                <a:r>
                  <a:rPr lang="en-US" b="1">
                    <a:latin typeface="Calibri" pitchFamily="34" charset="0"/>
                    <a:cs typeface="Arial" charset="0"/>
                  </a:rPr>
                  <a:t>GdN	3.518	              13	           10.3</a:t>
                </a:r>
                <a:r>
                  <a:rPr lang="en-US">
                    <a:solidFill>
                      <a:srgbClr val="0000FF"/>
                    </a:solidFill>
                    <a:latin typeface="Calibri" pitchFamily="34" charset="0"/>
                    <a:cs typeface="Arial" charset="0"/>
                  </a:rPr>
                  <a:t>	          </a:t>
                </a:r>
                <a:r>
                  <a:rPr lang="en-US" b="1">
                    <a:solidFill>
                      <a:srgbClr val="FF0000"/>
                    </a:solidFill>
                    <a:latin typeface="Calibri" pitchFamily="34" charset="0"/>
                    <a:cs typeface="Arial" charset="0"/>
                  </a:rPr>
                  <a:t>-0.85                  </a:t>
                </a:r>
                <a:r>
                  <a:rPr lang="en-US" b="1">
                    <a:latin typeface="Calibri" pitchFamily="34" charset="0"/>
                    <a:cs typeface="Arial" charset="0"/>
                  </a:rPr>
                  <a:t>-8.38                EuN	3.522	           13.2	           11.3</a:t>
                </a:r>
                <a:r>
                  <a:rPr lang="en-US">
                    <a:solidFill>
                      <a:srgbClr val="0000FF"/>
                    </a:solidFill>
                    <a:latin typeface="Calibri" pitchFamily="34" charset="0"/>
                    <a:cs typeface="Arial" charset="0"/>
                  </a:rPr>
                  <a:t>		</a:t>
                </a:r>
                <a:r>
                  <a:rPr lang="en-US" b="1">
                    <a:solidFill>
                      <a:srgbClr val="FF0000"/>
                    </a:solidFill>
                    <a:latin typeface="Calibri" pitchFamily="34" charset="0"/>
                    <a:cs typeface="Arial" charset="0"/>
                  </a:rPr>
                  <a:t>0</a:t>
                </a:r>
                <a:r>
                  <a:rPr lang="en-US">
                    <a:solidFill>
                      <a:srgbClr val="FF0000"/>
                    </a:solidFill>
                    <a:latin typeface="Calibri" pitchFamily="34" charset="0"/>
                    <a:cs typeface="Arial" charset="0"/>
                  </a:rPr>
                  <a:t>                  </a:t>
                </a:r>
                <a:r>
                  <a:rPr lang="en-US" b="1">
                    <a:latin typeface="Calibri" pitchFamily="34" charset="0"/>
                    <a:cs typeface="Arial" charset="0"/>
                  </a:rPr>
                  <a:t>-7.59 </a:t>
                </a:r>
              </a:p>
              <a:p>
                <a:pPr>
                  <a:lnSpc>
                    <a:spcPct val="130000"/>
                  </a:lnSpc>
                </a:pPr>
                <a:r>
                  <a:rPr lang="en-US" b="1">
                    <a:latin typeface="Calibri" pitchFamily="34" charset="0"/>
                    <a:cs typeface="Arial" charset="0"/>
                  </a:rPr>
                  <a:t>SmN	3.56	          14.4	         11.66</a:t>
                </a:r>
                <a:r>
                  <a:rPr lang="en-US">
                    <a:solidFill>
                      <a:srgbClr val="0000FF"/>
                    </a:solidFill>
                    <a:latin typeface="Calibri" pitchFamily="34" charset="0"/>
                    <a:cs typeface="Arial" charset="0"/>
                  </a:rPr>
                  <a:t>	           </a:t>
                </a:r>
                <a:r>
                  <a:rPr lang="en-US" b="1">
                    <a:solidFill>
                      <a:srgbClr val="FF0000"/>
                    </a:solidFill>
                    <a:latin typeface="Calibri" pitchFamily="34" charset="0"/>
                    <a:cs typeface="Arial" charset="0"/>
                  </a:rPr>
                  <a:t>0.36</a:t>
                </a:r>
                <a:r>
                  <a:rPr lang="en-US">
                    <a:solidFill>
                      <a:srgbClr val="0000FF"/>
                    </a:solidFill>
                    <a:latin typeface="Calibri" pitchFamily="34" charset="0"/>
                    <a:cs typeface="Arial" charset="0"/>
                  </a:rPr>
                  <a:t>	   </a:t>
                </a:r>
                <a:r>
                  <a:rPr lang="en-US" b="1">
                    <a:latin typeface="Calibri" pitchFamily="34" charset="0"/>
                    <a:cs typeface="Arial" charset="0"/>
                  </a:rPr>
                  <a:t>-7.26</a:t>
                </a:r>
                <a:endParaRPr lang="en-US" b="1">
                  <a:latin typeface="Calibri" pitchFamily="34" charset="0"/>
                  <a:cs typeface="Arial" charset="0"/>
                  <a:sym typeface="Symbol" pitchFamily="18" charset="2"/>
                </a:endParaRPr>
              </a:p>
            </p:txBody>
          </p:sp>
        </p:grpSp>
        <p:sp>
          <p:nvSpPr>
            <p:cNvPr id="24" name="Line 49"/>
            <p:cNvSpPr>
              <a:spLocks noChangeShapeType="1"/>
            </p:cNvSpPr>
            <p:nvPr/>
          </p:nvSpPr>
          <p:spPr bwMode="auto">
            <a:xfrm>
              <a:off x="773" y="3566"/>
              <a:ext cx="4987" cy="0"/>
            </a:xfrm>
            <a:prstGeom prst="line">
              <a:avLst/>
            </a:prstGeom>
            <a:noFill/>
            <a:ln w="9525">
              <a:solidFill>
                <a:schemeClr val="tx1"/>
              </a:solidFill>
              <a:round/>
              <a:headEnd/>
              <a:tailEnd/>
            </a:ln>
          </p:spPr>
          <p:txBody>
            <a:bodyPr/>
            <a:lstStyle/>
            <a:p>
              <a:endParaRPr lang="en-US"/>
            </a:p>
          </p:txBody>
        </p:sp>
      </p:grpSp>
      <p:sp>
        <p:nvSpPr>
          <p:cNvPr id="34" name="Rectangle 21"/>
          <p:cNvSpPr>
            <a:spLocks noChangeArrowheads="1"/>
          </p:cNvSpPr>
          <p:nvPr/>
        </p:nvSpPr>
        <p:spPr bwMode="auto">
          <a:xfrm>
            <a:off x="-7044" y="-4653"/>
            <a:ext cx="9043539"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kumimoji="1" lang="en-NZ" sz="2800" b="1" dirty="0" smtClean="0">
                <a:solidFill>
                  <a:srgbClr val="009900"/>
                </a:solidFill>
                <a:latin typeface="Comic Sans MS" pitchFamily="66" charset="0"/>
                <a:cs typeface="Arial" pitchFamily="34" charset="0"/>
              </a:rPr>
              <a:t>Epitaxial growth: combining rare-earth nitrides </a:t>
            </a:r>
            <a:r>
              <a:rPr kumimoji="1" lang="en-NZ" sz="2800" b="1" dirty="0">
                <a:solidFill>
                  <a:srgbClr val="009900"/>
                </a:solidFill>
                <a:latin typeface="Comic Sans MS" pitchFamily="66" charset="0"/>
                <a:cs typeface="Arial" pitchFamily="34" charset="0"/>
              </a:rPr>
              <a:t>and </a:t>
            </a:r>
            <a:r>
              <a:rPr kumimoji="1" lang="en-NZ" sz="2800" b="1" dirty="0" smtClean="0">
                <a:solidFill>
                  <a:srgbClr val="009900"/>
                </a:solidFill>
                <a:latin typeface="Comic Sans MS" pitchFamily="66" charset="0"/>
                <a:cs typeface="Arial" pitchFamily="34" charset="0"/>
              </a:rPr>
              <a:t>group-III nitrides</a:t>
            </a:r>
            <a:endParaRPr kumimoji="1" lang="en-GB" sz="2800" b="1" dirty="0">
              <a:solidFill>
                <a:srgbClr val="009900"/>
              </a:solidFill>
              <a:latin typeface="Comic Sans MS" pitchFamily="66" charset="0"/>
              <a:cs typeface="Arial" pitchFamily="34" charset="0"/>
            </a:endParaRPr>
          </a:p>
        </p:txBody>
      </p:sp>
      <p:sp>
        <p:nvSpPr>
          <p:cNvPr id="29" name="ZoneTexte 77"/>
          <p:cNvSpPr txBox="1"/>
          <p:nvPr/>
        </p:nvSpPr>
        <p:spPr bwMode="auto">
          <a:xfrm>
            <a:off x="594147" y="4757832"/>
            <a:ext cx="2146742" cy="338554"/>
          </a:xfrm>
          <a:prstGeom prst="rect">
            <a:avLst/>
          </a:prstGeom>
          <a:noFill/>
        </p:spPr>
        <p:txBody>
          <a:bodyPr wrap="none">
            <a:spAutoFit/>
          </a:bodyPr>
          <a:lstStyle/>
          <a:p>
            <a:pPr>
              <a:defRPr/>
            </a:pPr>
            <a:r>
              <a:rPr lang="fr-FR" sz="1600" i="1" dirty="0" err="1">
                <a:solidFill>
                  <a:schemeClr val="tx1"/>
                </a:solidFill>
                <a:latin typeface="Comic Sans MS" pitchFamily="66" charset="0"/>
              </a:rPr>
              <a:t>Rocksalt</a:t>
            </a:r>
            <a:r>
              <a:rPr lang="fr-FR" sz="1600" i="1" dirty="0">
                <a:solidFill>
                  <a:schemeClr val="tx1"/>
                </a:solidFill>
                <a:latin typeface="Comic Sans MS" pitchFamily="66" charset="0"/>
              </a:rPr>
              <a:t> RE-</a:t>
            </a:r>
            <a:r>
              <a:rPr lang="fr-FR" sz="1600" i="1" dirty="0" err="1">
                <a:solidFill>
                  <a:schemeClr val="tx1"/>
                </a:solidFill>
                <a:latin typeface="Comic Sans MS" pitchFamily="66" charset="0"/>
              </a:rPr>
              <a:t>nitrides</a:t>
            </a:r>
            <a:endParaRPr lang="fr-FR" sz="1600" i="1" dirty="0">
              <a:solidFill>
                <a:schemeClr val="tx1"/>
              </a:solidFill>
              <a:latin typeface="Comic Sans MS" pitchFamily="66" charset="0"/>
            </a:endParaRPr>
          </a:p>
        </p:txBody>
      </p:sp>
      <p:sp>
        <p:nvSpPr>
          <p:cNvPr id="30" name="ZoneTexte 78"/>
          <p:cNvSpPr txBox="1"/>
          <p:nvPr/>
        </p:nvSpPr>
        <p:spPr bwMode="auto">
          <a:xfrm>
            <a:off x="6285804" y="4717821"/>
            <a:ext cx="2400016" cy="338554"/>
          </a:xfrm>
          <a:prstGeom prst="rect">
            <a:avLst/>
          </a:prstGeom>
          <a:noFill/>
        </p:spPr>
        <p:txBody>
          <a:bodyPr wrap="none">
            <a:spAutoFit/>
          </a:bodyPr>
          <a:lstStyle/>
          <a:p>
            <a:pPr>
              <a:defRPr/>
            </a:pPr>
            <a:r>
              <a:rPr lang="fr-FR" sz="1600" i="1" dirty="0">
                <a:solidFill>
                  <a:schemeClr val="tx1"/>
                </a:solidFill>
                <a:latin typeface="Comic Sans MS" pitchFamily="66" charset="0"/>
              </a:rPr>
              <a:t>Hexagonal III-</a:t>
            </a:r>
            <a:r>
              <a:rPr lang="fr-FR" sz="1600" i="1" dirty="0" err="1">
                <a:solidFill>
                  <a:schemeClr val="tx1"/>
                </a:solidFill>
                <a:latin typeface="Comic Sans MS" pitchFamily="66" charset="0"/>
              </a:rPr>
              <a:t>nitrides</a:t>
            </a:r>
            <a:endParaRPr lang="fr-FR" sz="1600" i="1" dirty="0">
              <a:solidFill>
                <a:schemeClr val="tx1"/>
              </a:solidFill>
              <a:latin typeface="Comic Sans MS" pitchFamily="66" charset="0"/>
            </a:endParaRPr>
          </a:p>
        </p:txBody>
      </p:sp>
    </p:spTree>
    <p:extLst>
      <p:ext uri="{BB962C8B-B14F-4D97-AF65-F5344CB8AC3E}">
        <p14:creationId xmlns:p14="http://schemas.microsoft.com/office/powerpoint/2010/main" xmlns="" val="2362714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6"/>
          <p:cNvSpPr txBox="1">
            <a:spLocks noChangeArrowheads="1"/>
          </p:cNvSpPr>
          <p:nvPr/>
        </p:nvSpPr>
        <p:spPr bwMode="auto">
          <a:xfrm>
            <a:off x="5400675" y="1350963"/>
            <a:ext cx="3851275" cy="4247317"/>
          </a:xfrm>
          <a:prstGeom prst="rect">
            <a:avLst/>
          </a:prstGeom>
          <a:noFill/>
          <a:ln w="19050">
            <a:noFill/>
            <a:miter lim="800000"/>
            <a:headEnd/>
            <a:tailEnd/>
          </a:ln>
        </p:spPr>
        <p:txBody>
          <a:bodyPr>
            <a:spAutoFit/>
          </a:bodyPr>
          <a:lstStyle/>
          <a:p>
            <a:r>
              <a:rPr lang="en-NZ" dirty="0">
                <a:latin typeface="Comic Sans MS" pitchFamily="66" charset="0"/>
                <a:cs typeface="Arial" charset="0"/>
              </a:rPr>
              <a:t>The films are grown by deposition of the RE in the presence of </a:t>
            </a:r>
            <a:r>
              <a:rPr lang="en-NZ" dirty="0" smtClean="0">
                <a:latin typeface="Comic Sans MS" pitchFamily="66" charset="0"/>
                <a:cs typeface="Arial" charset="0"/>
              </a:rPr>
              <a:t>NH</a:t>
            </a:r>
            <a:r>
              <a:rPr lang="en-NZ" baseline="-25000" dirty="0" smtClean="0">
                <a:latin typeface="Comic Sans MS" pitchFamily="66" charset="0"/>
                <a:cs typeface="Arial" charset="0"/>
              </a:rPr>
              <a:t>3</a:t>
            </a:r>
            <a:r>
              <a:rPr lang="en-NZ" dirty="0" smtClean="0">
                <a:latin typeface="Comic Sans MS" pitchFamily="66" charset="0"/>
                <a:cs typeface="Arial" charset="0"/>
              </a:rPr>
              <a:t> or N</a:t>
            </a:r>
            <a:r>
              <a:rPr lang="en-NZ" baseline="-25000" dirty="0" smtClean="0">
                <a:latin typeface="Comic Sans MS" pitchFamily="66" charset="0"/>
                <a:cs typeface="Arial" charset="0"/>
              </a:rPr>
              <a:t>2 </a:t>
            </a:r>
            <a:r>
              <a:rPr lang="en-NZ" dirty="0" smtClean="0">
                <a:latin typeface="Comic Sans MS" pitchFamily="66" charset="0"/>
                <a:cs typeface="Arial" charset="0"/>
              </a:rPr>
              <a:t>:</a:t>
            </a:r>
          </a:p>
          <a:p>
            <a:endParaRPr lang="en-NZ" dirty="0">
              <a:latin typeface="Comic Sans MS" pitchFamily="66" charset="0"/>
              <a:cs typeface="Arial" charset="0"/>
            </a:endParaRPr>
          </a:p>
          <a:p>
            <a:r>
              <a:rPr lang="en-NZ" dirty="0">
                <a:latin typeface="Comic Sans MS" pitchFamily="66" charset="0"/>
                <a:cs typeface="Arial" charset="0"/>
              </a:rPr>
              <a:t>-pure N</a:t>
            </a:r>
            <a:r>
              <a:rPr lang="en-NZ" baseline="-25000" dirty="0">
                <a:latin typeface="Comic Sans MS" pitchFamily="66" charset="0"/>
                <a:cs typeface="Arial" charset="0"/>
              </a:rPr>
              <a:t>2</a:t>
            </a:r>
            <a:r>
              <a:rPr lang="en-NZ" dirty="0">
                <a:latin typeface="Comic Sans MS" pitchFamily="66" charset="0"/>
                <a:cs typeface="Arial" charset="0"/>
              </a:rPr>
              <a:t> and sometimes activated nitrogen </a:t>
            </a:r>
          </a:p>
          <a:p>
            <a:r>
              <a:rPr lang="en-NZ" dirty="0">
                <a:latin typeface="Comic Sans MS" pitchFamily="66" charset="0"/>
                <a:cs typeface="Arial" charset="0"/>
              </a:rPr>
              <a:t>-RE thermal evaporation </a:t>
            </a:r>
          </a:p>
          <a:p>
            <a:r>
              <a:rPr lang="en-NZ" dirty="0">
                <a:latin typeface="Comic Sans MS" pitchFamily="66" charset="0"/>
                <a:cs typeface="Arial" charset="0"/>
              </a:rPr>
              <a:t>-Characterisation by RHEED</a:t>
            </a:r>
          </a:p>
          <a:p>
            <a:r>
              <a:rPr lang="en-NZ" dirty="0">
                <a:latin typeface="Comic Sans MS" pitchFamily="66" charset="0"/>
                <a:cs typeface="Arial" charset="0"/>
              </a:rPr>
              <a:t>-Passivation </a:t>
            </a:r>
            <a:r>
              <a:rPr lang="en-NZ" dirty="0" err="1">
                <a:latin typeface="Comic Sans MS" pitchFamily="66" charset="0"/>
                <a:cs typeface="Arial" charset="0"/>
              </a:rPr>
              <a:t>AlN</a:t>
            </a:r>
            <a:r>
              <a:rPr lang="en-NZ" dirty="0">
                <a:latin typeface="Comic Sans MS" pitchFamily="66" charset="0"/>
                <a:cs typeface="Arial" charset="0"/>
              </a:rPr>
              <a:t>/</a:t>
            </a:r>
            <a:r>
              <a:rPr lang="en-NZ" dirty="0" err="1">
                <a:latin typeface="Comic Sans MS" pitchFamily="66" charset="0"/>
                <a:cs typeface="Arial" charset="0"/>
              </a:rPr>
              <a:t>GaN</a:t>
            </a:r>
            <a:r>
              <a:rPr lang="en-NZ" dirty="0">
                <a:latin typeface="Comic Sans MS" pitchFamily="66" charset="0"/>
                <a:cs typeface="Arial" charset="0"/>
              </a:rPr>
              <a:t> cap layers</a:t>
            </a:r>
          </a:p>
          <a:p>
            <a:r>
              <a:rPr lang="en-NZ" dirty="0">
                <a:latin typeface="Comic Sans MS" pitchFamily="66" charset="0"/>
                <a:cs typeface="Arial" charset="0"/>
              </a:rPr>
              <a:t>-ambient T for polycrystalline films</a:t>
            </a:r>
          </a:p>
          <a:p>
            <a:r>
              <a:rPr lang="en-NZ" dirty="0">
                <a:latin typeface="Comic Sans MS" pitchFamily="66" charset="0"/>
                <a:cs typeface="Arial" charset="0"/>
              </a:rPr>
              <a:t>-high-temperature  for epitaxial growth, </a:t>
            </a:r>
            <a:r>
              <a:rPr lang="fr-FR" dirty="0">
                <a:latin typeface="Comic Sans MS" pitchFamily="66" charset="0"/>
                <a:cs typeface="Times New Roman" pitchFamily="18" charset="0"/>
              </a:rPr>
              <a:t>2’’ </a:t>
            </a:r>
            <a:r>
              <a:rPr lang="fr-FR" dirty="0" err="1">
                <a:latin typeface="Comic Sans MS" pitchFamily="66" charset="0"/>
                <a:cs typeface="Times New Roman" pitchFamily="18" charset="0"/>
              </a:rPr>
              <a:t>substrate</a:t>
            </a:r>
            <a:r>
              <a:rPr lang="fr-FR" dirty="0">
                <a:latin typeface="Comic Sans MS" pitchFamily="66" charset="0"/>
                <a:cs typeface="Times New Roman" pitchFamily="18" charset="0"/>
              </a:rPr>
              <a:t> </a:t>
            </a:r>
            <a:r>
              <a:rPr lang="fr-FR" dirty="0" smtClean="0">
                <a:latin typeface="Comic Sans MS" pitchFamily="66" charset="0"/>
                <a:cs typeface="Times New Roman" pitchFamily="18" charset="0"/>
              </a:rPr>
              <a:t> </a:t>
            </a:r>
            <a:r>
              <a:rPr lang="fr-FR" dirty="0" err="1" smtClean="0">
                <a:latin typeface="Comic Sans MS" pitchFamily="66" charset="0"/>
                <a:cs typeface="Times New Roman" pitchFamily="18" charset="0"/>
              </a:rPr>
              <a:t>holder</a:t>
            </a:r>
            <a:r>
              <a:rPr lang="fr-FR" dirty="0">
                <a:latin typeface="Comic Sans MS" pitchFamily="66" charset="0"/>
                <a:cs typeface="Times New Roman" pitchFamily="18" charset="0"/>
              </a:rPr>
              <a:t>.</a:t>
            </a:r>
          </a:p>
          <a:p>
            <a:pPr eaLnBrk="0" hangingPunct="0"/>
            <a:r>
              <a:rPr lang="fr-FR" dirty="0">
                <a:latin typeface="Comic Sans MS" pitchFamily="66" charset="0"/>
                <a:cs typeface="Times New Roman" pitchFamily="18" charset="0"/>
              </a:rPr>
              <a:t>-Base pressure : &lt;10</a:t>
            </a:r>
            <a:r>
              <a:rPr lang="fr-FR" baseline="30000" dirty="0">
                <a:latin typeface="Comic Sans MS" pitchFamily="66" charset="0"/>
                <a:cs typeface="Times New Roman" pitchFamily="18" charset="0"/>
              </a:rPr>
              <a:t>-8</a:t>
            </a:r>
            <a:r>
              <a:rPr lang="fr-FR" dirty="0">
                <a:latin typeface="Comic Sans MS" pitchFamily="66" charset="0"/>
                <a:cs typeface="Times New Roman" pitchFamily="18" charset="0"/>
              </a:rPr>
              <a:t>Torr</a:t>
            </a:r>
          </a:p>
          <a:p>
            <a:pPr eaLnBrk="0" hangingPunct="0">
              <a:buClr>
                <a:schemeClr val="tx1"/>
              </a:buClr>
            </a:pPr>
            <a:r>
              <a:rPr lang="en-GB" dirty="0">
                <a:latin typeface="Comic Sans MS" pitchFamily="66" charset="0"/>
                <a:cs typeface="Arial" charset="0"/>
              </a:rPr>
              <a:t>-Press. Process</a:t>
            </a:r>
            <a:r>
              <a:rPr lang="en-GB" b="1" dirty="0">
                <a:latin typeface="Comic Sans MS" pitchFamily="66" charset="0"/>
                <a:cs typeface="Arial" charset="0"/>
              </a:rPr>
              <a:t> :</a:t>
            </a:r>
            <a:r>
              <a:rPr lang="en-GB" b="1" dirty="0">
                <a:solidFill>
                  <a:srgbClr val="993300"/>
                </a:solidFill>
                <a:latin typeface="Comic Sans MS" pitchFamily="66" charset="0"/>
                <a:cs typeface="Arial" charset="0"/>
              </a:rPr>
              <a:t> </a:t>
            </a:r>
            <a:r>
              <a:rPr lang="fr-FR" dirty="0">
                <a:latin typeface="Comic Sans MS" pitchFamily="66" charset="0"/>
                <a:cs typeface="Arial" charset="0"/>
              </a:rPr>
              <a:t>10</a:t>
            </a:r>
            <a:r>
              <a:rPr lang="fr-FR" baseline="30000" dirty="0">
                <a:latin typeface="Comic Sans MS" pitchFamily="66" charset="0"/>
                <a:cs typeface="Arial" charset="0"/>
              </a:rPr>
              <a:t>-5</a:t>
            </a:r>
            <a:r>
              <a:rPr lang="fr-FR" dirty="0">
                <a:latin typeface="Comic Sans MS" pitchFamily="66" charset="0"/>
                <a:cs typeface="Arial" charset="0"/>
              </a:rPr>
              <a:t>- 10</a:t>
            </a:r>
            <a:r>
              <a:rPr lang="fr-FR" baseline="30000" dirty="0">
                <a:latin typeface="Comic Sans MS" pitchFamily="66" charset="0"/>
                <a:cs typeface="Arial" charset="0"/>
              </a:rPr>
              <a:t>-4</a:t>
            </a:r>
            <a:r>
              <a:rPr lang="fr-FR" dirty="0">
                <a:latin typeface="Comic Sans MS" pitchFamily="66" charset="0"/>
                <a:cs typeface="Arial" charset="0"/>
              </a:rPr>
              <a:t>Torr</a:t>
            </a:r>
            <a:endParaRPr lang="en-NZ" dirty="0">
              <a:latin typeface="Comic Sans MS" pitchFamily="66" charset="0"/>
              <a:cs typeface="Arial" charset="0"/>
            </a:endParaRPr>
          </a:p>
        </p:txBody>
      </p:sp>
      <p:sp>
        <p:nvSpPr>
          <p:cNvPr id="55304" name="Text Box 8"/>
          <p:cNvSpPr txBox="1">
            <a:spLocks noChangeArrowheads="1"/>
          </p:cNvSpPr>
          <p:nvPr/>
        </p:nvSpPr>
        <p:spPr bwMode="auto">
          <a:xfrm>
            <a:off x="1142306" y="5301208"/>
            <a:ext cx="7416427" cy="784830"/>
          </a:xfrm>
          <a:prstGeom prst="rect">
            <a:avLst/>
          </a:prstGeom>
          <a:noFill/>
          <a:ln w="9525">
            <a:noFill/>
            <a:miter lim="800000"/>
            <a:headEnd/>
            <a:tailEnd/>
          </a:ln>
        </p:spPr>
        <p:txBody>
          <a:bodyPr wrap="square">
            <a:spAutoFit/>
          </a:bodyPr>
          <a:lstStyle/>
          <a:p>
            <a:pPr>
              <a:spcBef>
                <a:spcPct val="50000"/>
              </a:spcBef>
            </a:pPr>
            <a:endParaRPr lang="en-NZ" b="1" dirty="0">
              <a:latin typeface="Comic Sans MS" pitchFamily="66" charset="0"/>
              <a:cs typeface="Arial" charset="0"/>
            </a:endParaRPr>
          </a:p>
          <a:p>
            <a:pPr>
              <a:spcBef>
                <a:spcPct val="50000"/>
              </a:spcBef>
            </a:pPr>
            <a:r>
              <a:rPr lang="en-NZ" b="1" dirty="0">
                <a:latin typeface="Comic Sans MS" pitchFamily="66" charset="0"/>
                <a:cs typeface="Arial" charset="0"/>
              </a:rPr>
              <a:t>To date: </a:t>
            </a:r>
            <a:r>
              <a:rPr lang="en-NZ" b="1" dirty="0" err="1">
                <a:solidFill>
                  <a:srgbClr val="FF0000"/>
                </a:solidFill>
                <a:latin typeface="Comic Sans MS" pitchFamily="66" charset="0"/>
                <a:cs typeface="Arial" charset="0"/>
              </a:rPr>
              <a:t>GdN</a:t>
            </a:r>
            <a:r>
              <a:rPr lang="en-NZ" b="1" dirty="0">
                <a:solidFill>
                  <a:srgbClr val="FF0000"/>
                </a:solidFill>
                <a:latin typeface="Comic Sans MS" pitchFamily="66" charset="0"/>
                <a:cs typeface="Arial" charset="0"/>
              </a:rPr>
              <a:t>, </a:t>
            </a:r>
            <a:r>
              <a:rPr lang="en-NZ" b="1" dirty="0" err="1">
                <a:solidFill>
                  <a:srgbClr val="FF0000"/>
                </a:solidFill>
                <a:latin typeface="Comic Sans MS" pitchFamily="66" charset="0"/>
                <a:cs typeface="Arial" charset="0"/>
              </a:rPr>
              <a:t>SmN</a:t>
            </a:r>
            <a:r>
              <a:rPr lang="en-NZ" b="1" dirty="0">
                <a:solidFill>
                  <a:srgbClr val="FF0000"/>
                </a:solidFill>
                <a:latin typeface="Comic Sans MS" pitchFamily="66" charset="0"/>
                <a:cs typeface="Arial" charset="0"/>
              </a:rPr>
              <a:t>, </a:t>
            </a:r>
            <a:r>
              <a:rPr lang="en-NZ" b="1" dirty="0" err="1">
                <a:solidFill>
                  <a:srgbClr val="FF0000"/>
                </a:solidFill>
                <a:latin typeface="Comic Sans MS" pitchFamily="66" charset="0"/>
                <a:cs typeface="Arial" charset="0"/>
              </a:rPr>
              <a:t>DyN</a:t>
            </a:r>
            <a:r>
              <a:rPr lang="en-NZ" b="1" dirty="0">
                <a:solidFill>
                  <a:srgbClr val="FF0000"/>
                </a:solidFill>
                <a:latin typeface="Comic Sans MS" pitchFamily="66" charset="0"/>
                <a:cs typeface="Arial" charset="0"/>
              </a:rPr>
              <a:t>, </a:t>
            </a:r>
            <a:r>
              <a:rPr lang="en-NZ" b="1" dirty="0" err="1">
                <a:solidFill>
                  <a:srgbClr val="FF0000"/>
                </a:solidFill>
                <a:latin typeface="Comic Sans MS" pitchFamily="66" charset="0"/>
                <a:cs typeface="Arial" charset="0"/>
              </a:rPr>
              <a:t>ErN</a:t>
            </a:r>
            <a:r>
              <a:rPr lang="en-NZ" b="1" dirty="0">
                <a:solidFill>
                  <a:srgbClr val="FF0000"/>
                </a:solidFill>
                <a:latin typeface="Comic Sans MS" pitchFamily="66" charset="0"/>
                <a:cs typeface="Arial" charset="0"/>
              </a:rPr>
              <a:t>, </a:t>
            </a:r>
            <a:r>
              <a:rPr lang="en-NZ" b="1" dirty="0" err="1">
                <a:solidFill>
                  <a:srgbClr val="FF0000"/>
                </a:solidFill>
                <a:latin typeface="Comic Sans MS" pitchFamily="66" charset="0"/>
                <a:cs typeface="Arial" charset="0"/>
              </a:rPr>
              <a:t>EuN</a:t>
            </a:r>
            <a:r>
              <a:rPr lang="en-NZ" b="1" dirty="0">
                <a:solidFill>
                  <a:srgbClr val="FF0000"/>
                </a:solidFill>
                <a:latin typeface="Comic Sans MS" pitchFamily="66" charset="0"/>
                <a:cs typeface="Arial" charset="0"/>
              </a:rPr>
              <a:t>, </a:t>
            </a:r>
            <a:r>
              <a:rPr lang="en-NZ" b="1" dirty="0" err="1">
                <a:solidFill>
                  <a:srgbClr val="FF0000"/>
                </a:solidFill>
                <a:latin typeface="Comic Sans MS" pitchFamily="66" charset="0"/>
                <a:cs typeface="Arial" charset="0"/>
              </a:rPr>
              <a:t>LuN</a:t>
            </a:r>
            <a:r>
              <a:rPr lang="en-NZ" b="1" dirty="0">
                <a:solidFill>
                  <a:srgbClr val="FF0000"/>
                </a:solidFill>
                <a:latin typeface="Comic Sans MS" pitchFamily="66" charset="0"/>
                <a:cs typeface="Arial" charset="0"/>
              </a:rPr>
              <a:t>, </a:t>
            </a:r>
            <a:r>
              <a:rPr lang="en-NZ" b="1" dirty="0" err="1" smtClean="0">
                <a:solidFill>
                  <a:srgbClr val="FF0000"/>
                </a:solidFill>
                <a:latin typeface="Comic Sans MS" pitchFamily="66" charset="0"/>
                <a:cs typeface="Arial" charset="0"/>
              </a:rPr>
              <a:t>NdN</a:t>
            </a:r>
            <a:r>
              <a:rPr lang="en-NZ" b="1" dirty="0" smtClean="0">
                <a:solidFill>
                  <a:srgbClr val="FF0000"/>
                </a:solidFill>
                <a:latin typeface="Comic Sans MS" pitchFamily="66" charset="0"/>
                <a:cs typeface="Arial" charset="0"/>
              </a:rPr>
              <a:t>, </a:t>
            </a:r>
            <a:r>
              <a:rPr lang="en-NZ" b="1" dirty="0" err="1" smtClean="0">
                <a:solidFill>
                  <a:srgbClr val="FF0000"/>
                </a:solidFill>
                <a:latin typeface="Comic Sans MS" pitchFamily="66" charset="0"/>
                <a:cs typeface="Arial" charset="0"/>
              </a:rPr>
              <a:t>YbN</a:t>
            </a:r>
            <a:endParaRPr lang="en-GB" b="1" dirty="0">
              <a:solidFill>
                <a:srgbClr val="FF0000"/>
              </a:solidFill>
              <a:latin typeface="Comic Sans MS" pitchFamily="66" charset="0"/>
              <a:cs typeface="Arial" charset="0"/>
            </a:endParaRPr>
          </a:p>
        </p:txBody>
      </p:sp>
      <p:sp>
        <p:nvSpPr>
          <p:cNvPr id="425989" name="Rectangle 1"/>
          <p:cNvSpPr>
            <a:spLocks noChangeArrowheads="1"/>
          </p:cNvSpPr>
          <p:nvPr/>
        </p:nvSpPr>
        <p:spPr bwMode="auto">
          <a:xfrm>
            <a:off x="107950" y="-26988"/>
            <a:ext cx="9144000" cy="501651"/>
          </a:xfrm>
          <a:prstGeom prst="rect">
            <a:avLst/>
          </a:prstGeom>
          <a:noFill/>
          <a:ln w="9525">
            <a:noFill/>
            <a:round/>
            <a:headEnd/>
            <a:tailEnd/>
          </a:ln>
        </p:spPr>
        <p:txBody>
          <a:bodyPr lIns="0" tIns="46800" rIns="0" bIns="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NZ" sz="2800" b="1" dirty="0" smtClean="0">
                <a:solidFill>
                  <a:srgbClr val="009900"/>
                </a:solidFill>
                <a:latin typeface="Comic Sans MS" pitchFamily="66" charset="0"/>
                <a:cs typeface="Arial" charset="0"/>
              </a:rPr>
              <a:t>Molecular beam epitaxy </a:t>
            </a:r>
            <a:endParaRPr lang="en-US" sz="2800" b="1" dirty="0">
              <a:solidFill>
                <a:srgbClr val="009900"/>
              </a:solidFill>
              <a:latin typeface="Comic Sans MS" pitchFamily="66" charset="0"/>
              <a:cs typeface="Arial" charset="0"/>
            </a:endParaRPr>
          </a:p>
        </p:txBody>
      </p:sp>
      <p:pic>
        <p:nvPicPr>
          <p:cNvPr id="8" name="Picture 2" descr="D:\Victoria\Vaccum_System\Photos-UHV system\23737_GCK094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50963"/>
            <a:ext cx="5149581" cy="36959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7450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7"/>
          <p:cNvGrpSpPr>
            <a:grpSpLocks/>
          </p:cNvGrpSpPr>
          <p:nvPr/>
        </p:nvGrpSpPr>
        <p:grpSpPr bwMode="auto">
          <a:xfrm>
            <a:off x="683568" y="980728"/>
            <a:ext cx="2258014" cy="1690494"/>
            <a:chOff x="431" y="1026"/>
            <a:chExt cx="1860" cy="1316"/>
          </a:xfrm>
        </p:grpSpPr>
        <p:grpSp>
          <p:nvGrpSpPr>
            <p:cNvPr id="23" name="Group 4"/>
            <p:cNvGrpSpPr>
              <a:grpSpLocks/>
            </p:cNvGrpSpPr>
            <p:nvPr/>
          </p:nvGrpSpPr>
          <p:grpSpPr bwMode="auto">
            <a:xfrm>
              <a:off x="431" y="1345"/>
              <a:ext cx="1860" cy="997"/>
              <a:chOff x="793" y="1163"/>
              <a:chExt cx="2586" cy="1768"/>
            </a:xfrm>
          </p:grpSpPr>
          <p:sp>
            <p:nvSpPr>
              <p:cNvPr id="25" name="AutoShape 5"/>
              <p:cNvSpPr>
                <a:spLocks noChangeArrowheads="1"/>
              </p:cNvSpPr>
              <p:nvPr/>
            </p:nvSpPr>
            <p:spPr bwMode="auto">
              <a:xfrm>
                <a:off x="793" y="2388"/>
                <a:ext cx="2586" cy="543"/>
              </a:xfrm>
              <a:prstGeom prst="cube">
                <a:avLst>
                  <a:gd name="adj" fmla="val 25000"/>
                </a:avLst>
              </a:prstGeom>
              <a:solidFill>
                <a:srgbClr val="F96367"/>
              </a:solidFill>
              <a:ln w="9525">
                <a:solidFill>
                  <a:schemeClr val="tx1"/>
                </a:solidFill>
                <a:miter lim="800000"/>
                <a:headEnd/>
                <a:tailEnd/>
              </a:ln>
            </p:spPr>
            <p:txBody>
              <a:bodyPr wrap="none" anchor="ctr"/>
              <a:lstStyle/>
              <a:p>
                <a:pPr algn="ctr">
                  <a:lnSpc>
                    <a:spcPct val="93000"/>
                  </a:lnSpc>
                  <a:buClr>
                    <a:srgbClr val="000000"/>
                  </a:buClr>
                  <a:buSzPct val="100000"/>
                  <a:buFont typeface="Arial" charset="0"/>
                  <a:buNone/>
                  <a:defRPr/>
                </a:pPr>
                <a:r>
                  <a:rPr lang="en-NZ" dirty="0">
                    <a:solidFill>
                      <a:schemeClr val="tx1"/>
                    </a:solidFill>
                    <a:latin typeface="+mn-lt"/>
                  </a:rPr>
                  <a:t>Si (111) substrate</a:t>
                </a:r>
                <a:endParaRPr lang="en-GB" dirty="0">
                  <a:solidFill>
                    <a:schemeClr val="tx1"/>
                  </a:solidFill>
                  <a:latin typeface="+mn-lt"/>
                </a:endParaRPr>
              </a:p>
            </p:txBody>
          </p:sp>
          <p:sp>
            <p:nvSpPr>
              <p:cNvPr id="26" name="AutoShape 6"/>
              <p:cNvSpPr>
                <a:spLocks noChangeArrowheads="1"/>
              </p:cNvSpPr>
              <p:nvPr/>
            </p:nvSpPr>
            <p:spPr bwMode="auto">
              <a:xfrm>
                <a:off x="793" y="1979"/>
                <a:ext cx="2586" cy="543"/>
              </a:xfrm>
              <a:prstGeom prst="cube">
                <a:avLst>
                  <a:gd name="adj" fmla="val 25000"/>
                </a:avLst>
              </a:prstGeom>
              <a:solidFill>
                <a:srgbClr val="BBE0E3"/>
              </a:solidFill>
              <a:ln w="9525">
                <a:solidFill>
                  <a:schemeClr val="tx1"/>
                </a:solidFill>
                <a:miter lim="800000"/>
                <a:headEnd/>
                <a:tailEnd/>
              </a:ln>
            </p:spPr>
            <p:txBody>
              <a:bodyPr wrap="none" anchor="ctr"/>
              <a:lstStyle/>
              <a:p>
                <a:pPr algn="ctr">
                  <a:lnSpc>
                    <a:spcPct val="93000"/>
                  </a:lnSpc>
                  <a:buClr>
                    <a:srgbClr val="000000"/>
                  </a:buClr>
                  <a:buSzPct val="100000"/>
                  <a:buFont typeface="Arial" charset="0"/>
                  <a:buNone/>
                  <a:defRPr/>
                </a:pPr>
                <a:r>
                  <a:rPr lang="en-NZ" dirty="0">
                    <a:solidFill>
                      <a:schemeClr val="tx1"/>
                    </a:solidFill>
                    <a:latin typeface="+mn-lt"/>
                  </a:rPr>
                  <a:t>(0001) </a:t>
                </a:r>
                <a:r>
                  <a:rPr lang="en-NZ" dirty="0" err="1">
                    <a:solidFill>
                      <a:schemeClr val="tx1"/>
                    </a:solidFill>
                    <a:latin typeface="+mn-lt"/>
                  </a:rPr>
                  <a:t>AlN</a:t>
                </a:r>
                <a:r>
                  <a:rPr lang="en-NZ" dirty="0">
                    <a:solidFill>
                      <a:schemeClr val="tx1"/>
                    </a:solidFill>
                    <a:latin typeface="+mn-lt"/>
                  </a:rPr>
                  <a:t> – 50-100nm </a:t>
                </a:r>
                <a:endParaRPr lang="en-GB" dirty="0">
                  <a:solidFill>
                    <a:schemeClr val="tx1"/>
                  </a:solidFill>
                  <a:latin typeface="+mn-lt"/>
                </a:endParaRPr>
              </a:p>
            </p:txBody>
          </p:sp>
          <p:sp>
            <p:nvSpPr>
              <p:cNvPr id="27" name="AutoShape 7"/>
              <p:cNvSpPr>
                <a:spLocks noChangeArrowheads="1"/>
              </p:cNvSpPr>
              <p:nvPr/>
            </p:nvSpPr>
            <p:spPr bwMode="auto">
              <a:xfrm>
                <a:off x="793" y="1571"/>
                <a:ext cx="2586" cy="545"/>
              </a:xfrm>
              <a:prstGeom prst="cube">
                <a:avLst>
                  <a:gd name="adj" fmla="val 25000"/>
                </a:avLst>
              </a:prstGeom>
              <a:solidFill>
                <a:srgbClr val="B4F2AC"/>
              </a:solidFill>
              <a:ln w="9525">
                <a:solidFill>
                  <a:schemeClr val="tx1"/>
                </a:solidFill>
                <a:miter lim="800000"/>
                <a:headEnd/>
                <a:tailEnd/>
              </a:ln>
            </p:spPr>
            <p:txBody>
              <a:bodyPr wrap="none" anchor="ctr"/>
              <a:lstStyle/>
              <a:p>
                <a:pPr algn="ctr">
                  <a:lnSpc>
                    <a:spcPct val="93000"/>
                  </a:lnSpc>
                  <a:buClr>
                    <a:srgbClr val="000000"/>
                  </a:buClr>
                  <a:buSzPct val="100000"/>
                  <a:buFont typeface="Arial" charset="0"/>
                  <a:buNone/>
                  <a:defRPr/>
                </a:pPr>
                <a:r>
                  <a:rPr lang="en-NZ" dirty="0" err="1">
                    <a:solidFill>
                      <a:schemeClr val="tx1"/>
                    </a:solidFill>
                    <a:latin typeface="+mn-lt"/>
                  </a:rPr>
                  <a:t>GdN</a:t>
                </a:r>
                <a:r>
                  <a:rPr lang="en-NZ" dirty="0">
                    <a:solidFill>
                      <a:schemeClr val="tx1"/>
                    </a:solidFill>
                    <a:latin typeface="+mn-lt"/>
                  </a:rPr>
                  <a:t>  </a:t>
                </a:r>
                <a:endParaRPr lang="en-GB" dirty="0">
                  <a:solidFill>
                    <a:schemeClr val="tx1"/>
                  </a:solidFill>
                  <a:latin typeface="+mn-lt"/>
                </a:endParaRPr>
              </a:p>
            </p:txBody>
          </p:sp>
          <p:sp>
            <p:nvSpPr>
              <p:cNvPr id="28" name="AutoShape 8"/>
              <p:cNvSpPr>
                <a:spLocks noChangeArrowheads="1"/>
              </p:cNvSpPr>
              <p:nvPr/>
            </p:nvSpPr>
            <p:spPr bwMode="auto">
              <a:xfrm>
                <a:off x="793" y="1163"/>
                <a:ext cx="2586" cy="543"/>
              </a:xfrm>
              <a:prstGeom prst="cube">
                <a:avLst>
                  <a:gd name="adj" fmla="val 25000"/>
                </a:avLst>
              </a:prstGeom>
              <a:solidFill>
                <a:srgbClr val="BBE0E3"/>
              </a:solidFill>
              <a:ln w="9525">
                <a:solidFill>
                  <a:schemeClr val="tx1"/>
                </a:solidFill>
                <a:miter lim="800000"/>
                <a:headEnd/>
                <a:tailEnd/>
              </a:ln>
            </p:spPr>
            <p:txBody>
              <a:bodyPr wrap="none" anchor="ctr"/>
              <a:lstStyle/>
              <a:p>
                <a:pPr algn="ctr">
                  <a:lnSpc>
                    <a:spcPct val="93000"/>
                  </a:lnSpc>
                  <a:buClr>
                    <a:srgbClr val="000000"/>
                  </a:buClr>
                  <a:buSzPct val="100000"/>
                  <a:buFont typeface="Arial" charset="0"/>
                  <a:buNone/>
                  <a:defRPr/>
                </a:pPr>
                <a:r>
                  <a:rPr lang="en-NZ" dirty="0" err="1" smtClean="0">
                    <a:solidFill>
                      <a:schemeClr val="tx1"/>
                    </a:solidFill>
                    <a:latin typeface="+mn-lt"/>
                  </a:rPr>
                  <a:t>GaN</a:t>
                </a:r>
                <a:r>
                  <a:rPr lang="en-NZ" dirty="0" smtClean="0">
                    <a:solidFill>
                      <a:schemeClr val="tx1"/>
                    </a:solidFill>
                    <a:latin typeface="+mn-lt"/>
                  </a:rPr>
                  <a:t>  &gt; 30 nm</a:t>
                </a:r>
                <a:endParaRPr lang="en-GB" dirty="0">
                  <a:solidFill>
                    <a:schemeClr val="tx1"/>
                  </a:solidFill>
                  <a:latin typeface="+mn-lt"/>
                </a:endParaRPr>
              </a:p>
            </p:txBody>
          </p:sp>
          <p:sp>
            <p:nvSpPr>
              <p:cNvPr id="29" name="Text Box 9"/>
              <p:cNvSpPr txBox="1">
                <a:spLocks noChangeArrowheads="1"/>
              </p:cNvSpPr>
              <p:nvPr/>
            </p:nvSpPr>
            <p:spPr bwMode="auto">
              <a:xfrm>
                <a:off x="1503" y="1402"/>
                <a:ext cx="212" cy="483"/>
              </a:xfrm>
              <a:prstGeom prst="rect">
                <a:avLst/>
              </a:prstGeom>
              <a:noFill/>
              <a:ln w="9525">
                <a:noFill/>
                <a:miter lim="800000"/>
                <a:headEnd/>
                <a:tailEnd/>
              </a:ln>
            </p:spPr>
            <p:txBody>
              <a:bodyPr wrap="none">
                <a:spAutoFit/>
              </a:bodyPr>
              <a:lstStyle/>
              <a:p>
                <a:pPr algn="ctr">
                  <a:lnSpc>
                    <a:spcPct val="93000"/>
                  </a:lnSpc>
                  <a:buClr>
                    <a:srgbClr val="000000"/>
                  </a:buClr>
                  <a:buSzPct val="100000"/>
                  <a:buFont typeface="Arial" charset="0"/>
                  <a:buNone/>
                  <a:defRPr/>
                </a:pPr>
                <a:endParaRPr lang="en-US">
                  <a:latin typeface="+mn-lt"/>
                </a:endParaRPr>
              </a:p>
            </p:txBody>
          </p:sp>
        </p:grpSp>
        <p:sp>
          <p:nvSpPr>
            <p:cNvPr id="24" name="Text Box 10"/>
            <p:cNvSpPr txBox="1">
              <a:spLocks noChangeArrowheads="1"/>
            </p:cNvSpPr>
            <p:nvPr/>
          </p:nvSpPr>
          <p:spPr bwMode="auto">
            <a:xfrm>
              <a:off x="502" y="1026"/>
              <a:ext cx="152" cy="272"/>
            </a:xfrm>
            <a:prstGeom prst="rect">
              <a:avLst/>
            </a:prstGeom>
            <a:noFill/>
            <a:ln w="9525">
              <a:noFill/>
              <a:miter lim="800000"/>
              <a:headEnd/>
              <a:tailEnd/>
            </a:ln>
          </p:spPr>
          <p:txBody>
            <a:bodyPr wrap="none">
              <a:spAutoFit/>
            </a:bodyPr>
            <a:lstStyle/>
            <a:p>
              <a:pPr algn="ctr">
                <a:lnSpc>
                  <a:spcPct val="93000"/>
                </a:lnSpc>
                <a:buClr>
                  <a:srgbClr val="000000"/>
                </a:buClr>
                <a:buSzPct val="100000"/>
                <a:buFont typeface="Arial" charset="0"/>
                <a:buNone/>
                <a:defRPr/>
              </a:pPr>
              <a:endParaRPr lang="en-US">
                <a:latin typeface="+mn-lt"/>
              </a:endParaRPr>
            </a:p>
          </p:txBody>
        </p:sp>
      </p:grpSp>
      <p:sp>
        <p:nvSpPr>
          <p:cNvPr id="33" name="TextBox 32"/>
          <p:cNvSpPr txBox="1"/>
          <p:nvPr/>
        </p:nvSpPr>
        <p:spPr>
          <a:xfrm>
            <a:off x="-36512" y="476672"/>
            <a:ext cx="3332262" cy="1077218"/>
          </a:xfrm>
          <a:prstGeom prst="rect">
            <a:avLst/>
          </a:prstGeom>
          <a:noFill/>
        </p:spPr>
        <p:txBody>
          <a:bodyPr wrap="none">
            <a:spAutoFit/>
          </a:bodyPr>
          <a:lstStyle/>
          <a:p>
            <a:pPr>
              <a:defRPr/>
            </a:pPr>
            <a:r>
              <a:rPr lang="en-NZ" sz="1600" b="1" u="sng" dirty="0" smtClean="0">
                <a:solidFill>
                  <a:schemeClr val="tx1"/>
                </a:solidFill>
                <a:latin typeface="Comic Sans MS" pitchFamily="66" charset="0"/>
              </a:rPr>
              <a:t>Structure &amp; </a:t>
            </a:r>
            <a:r>
              <a:rPr lang="en-US" sz="1600" b="1" u="sng" dirty="0" smtClean="0">
                <a:latin typeface="Comic Sans MS" pitchFamily="66" charset="0"/>
              </a:rPr>
              <a:t>Growth </a:t>
            </a:r>
            <a:r>
              <a:rPr lang="en-US" sz="1600" b="1" u="sng" dirty="0">
                <a:latin typeface="Comic Sans MS" pitchFamily="66" charset="0"/>
              </a:rPr>
              <a:t>Conditions:</a:t>
            </a:r>
          </a:p>
          <a:p>
            <a:r>
              <a:rPr lang="en-GB" sz="1600" dirty="0" smtClean="0">
                <a:latin typeface="Comic Sans MS" pitchFamily="66" charset="0"/>
              </a:rPr>
              <a:t>N</a:t>
            </a:r>
            <a:r>
              <a:rPr lang="en-GB" sz="1600" baseline="-25000" dirty="0" smtClean="0">
                <a:latin typeface="Comic Sans MS" pitchFamily="66" charset="0"/>
              </a:rPr>
              <a:t>2</a:t>
            </a:r>
            <a:r>
              <a:rPr lang="en-GB" sz="1600" dirty="0" smtClean="0">
                <a:latin typeface="Comic Sans MS" pitchFamily="66" charset="0"/>
              </a:rPr>
              <a:t>/NH</a:t>
            </a:r>
            <a:r>
              <a:rPr lang="en-GB" sz="1600" baseline="-25000" dirty="0" smtClean="0">
                <a:latin typeface="Comic Sans MS" pitchFamily="66" charset="0"/>
              </a:rPr>
              <a:t>3</a:t>
            </a:r>
            <a:r>
              <a:rPr lang="en-GB" sz="1600" dirty="0" smtClean="0">
                <a:latin typeface="Comic Sans MS" pitchFamily="66" charset="0"/>
              </a:rPr>
              <a:t> flux =  10</a:t>
            </a:r>
            <a:r>
              <a:rPr lang="en-GB" sz="1600" baseline="30000" dirty="0" smtClean="0">
                <a:latin typeface="Comic Sans MS" pitchFamily="66" charset="0"/>
              </a:rPr>
              <a:t>2</a:t>
            </a:r>
            <a:r>
              <a:rPr lang="en-GB" sz="1600" dirty="0" smtClean="0">
                <a:latin typeface="Comic Sans MS" pitchFamily="66" charset="0"/>
              </a:rPr>
              <a:t>-10</a:t>
            </a:r>
            <a:r>
              <a:rPr lang="en-GB" sz="1600" baseline="30000" dirty="0" smtClean="0">
                <a:latin typeface="Comic Sans MS" pitchFamily="66" charset="0"/>
              </a:rPr>
              <a:t>3</a:t>
            </a:r>
            <a:r>
              <a:rPr lang="en-GB" sz="1600" dirty="0" smtClean="0">
                <a:latin typeface="Comic Sans MS" pitchFamily="66" charset="0"/>
              </a:rPr>
              <a:t> </a:t>
            </a:r>
            <a:r>
              <a:rPr lang="en-GB" sz="1600" dirty="0" err="1" smtClean="0">
                <a:latin typeface="Comic Sans MS" pitchFamily="66" charset="0"/>
              </a:rPr>
              <a:t>Gd</a:t>
            </a:r>
            <a:r>
              <a:rPr lang="en-GB" sz="1600" dirty="0" smtClean="0">
                <a:latin typeface="Comic Sans MS" pitchFamily="66" charset="0"/>
              </a:rPr>
              <a:t> flux </a:t>
            </a:r>
          </a:p>
          <a:p>
            <a:pPr>
              <a:defRPr/>
            </a:pPr>
            <a:r>
              <a:rPr lang="en-US" sz="1600" dirty="0" smtClean="0">
                <a:latin typeface="Comic Sans MS" pitchFamily="66" charset="0"/>
              </a:rPr>
              <a:t>Vg </a:t>
            </a:r>
            <a:r>
              <a:rPr lang="en-US" sz="1600" dirty="0">
                <a:latin typeface="Comic Sans MS" pitchFamily="66" charset="0"/>
              </a:rPr>
              <a:t>= 120nm/h - </a:t>
            </a:r>
            <a:r>
              <a:rPr lang="en-US" sz="1600" dirty="0" err="1">
                <a:latin typeface="Comic Sans MS" pitchFamily="66" charset="0"/>
              </a:rPr>
              <a:t>Tg</a:t>
            </a:r>
            <a:r>
              <a:rPr lang="en-US" sz="1600" dirty="0">
                <a:latin typeface="Comic Sans MS" pitchFamily="66" charset="0"/>
              </a:rPr>
              <a:t> = 470-850ºC</a:t>
            </a:r>
          </a:p>
          <a:p>
            <a:pPr>
              <a:defRPr/>
            </a:pPr>
            <a:endParaRPr lang="fr-FR" sz="1600" u="sng" dirty="0">
              <a:solidFill>
                <a:schemeClr val="tx1"/>
              </a:solidFill>
              <a:latin typeface="Comic Sans MS" pitchFamily="66" charset="0"/>
            </a:endParaRPr>
          </a:p>
        </p:txBody>
      </p:sp>
      <p:sp>
        <p:nvSpPr>
          <p:cNvPr id="34" name="Rectangle 1"/>
          <p:cNvSpPr>
            <a:spLocks noChangeArrowheads="1"/>
          </p:cNvSpPr>
          <p:nvPr/>
        </p:nvSpPr>
        <p:spPr bwMode="auto">
          <a:xfrm>
            <a:off x="35496" y="-26988"/>
            <a:ext cx="4572000" cy="501651"/>
          </a:xfrm>
          <a:prstGeom prst="rect">
            <a:avLst/>
          </a:prstGeom>
          <a:noFill/>
          <a:ln w="9525">
            <a:noFill/>
            <a:round/>
            <a:headEnd/>
            <a:tailEnd/>
          </a:ln>
        </p:spPr>
        <p:txBody>
          <a:bodyPr lIns="0" tIns="46800" rIns="0" bIns="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NZ" sz="2800" b="1" dirty="0" smtClean="0">
                <a:solidFill>
                  <a:srgbClr val="009900"/>
                </a:solidFill>
                <a:latin typeface="Comic Sans MS" pitchFamily="66" charset="0"/>
                <a:cs typeface="Arial" charset="0"/>
              </a:rPr>
              <a:t>Molecular beam epitaxy </a:t>
            </a:r>
            <a:endParaRPr lang="en-US" sz="2800" b="1" dirty="0">
              <a:solidFill>
                <a:srgbClr val="009900"/>
              </a:solidFill>
              <a:latin typeface="Comic Sans MS" pitchFamily="66" charset="0"/>
              <a:cs typeface="Arial" charset="0"/>
            </a:endParaRPr>
          </a:p>
        </p:txBody>
      </p:sp>
      <p:grpSp>
        <p:nvGrpSpPr>
          <p:cNvPr id="2" name="Group 1"/>
          <p:cNvGrpSpPr/>
          <p:nvPr/>
        </p:nvGrpSpPr>
        <p:grpSpPr>
          <a:xfrm>
            <a:off x="5840062" y="-9924"/>
            <a:ext cx="3096344" cy="2884235"/>
            <a:chOff x="5840062" y="-9924"/>
            <a:chExt cx="3096344" cy="2884235"/>
          </a:xfrm>
        </p:grpSpPr>
        <p:sp>
          <p:nvSpPr>
            <p:cNvPr id="17" name="Rectangle 16"/>
            <p:cNvSpPr/>
            <p:nvPr/>
          </p:nvSpPr>
          <p:spPr>
            <a:xfrm>
              <a:off x="5840062" y="2227980"/>
              <a:ext cx="3096344" cy="646331"/>
            </a:xfrm>
            <a:prstGeom prst="rect">
              <a:avLst/>
            </a:prstGeom>
          </p:spPr>
          <p:txBody>
            <a:bodyPr wrap="square">
              <a:spAutoFit/>
            </a:bodyPr>
            <a:lstStyle/>
            <a:p>
              <a:pPr>
                <a:defRPr/>
              </a:pPr>
              <a:r>
                <a:rPr lang="en-US" dirty="0" smtClean="0">
                  <a:solidFill>
                    <a:schemeClr val="tx1"/>
                  </a:solidFill>
                  <a:latin typeface="+mn-lt"/>
                </a:rPr>
                <a:t>Twin islands</a:t>
              </a:r>
            </a:p>
            <a:p>
              <a:pPr>
                <a:defRPr/>
              </a:pPr>
              <a:r>
                <a:rPr lang="en-US" dirty="0" smtClean="0">
                  <a:solidFill>
                    <a:schemeClr val="tx1"/>
                  </a:solidFill>
                  <a:latin typeface="+mn-lt"/>
                </a:rPr>
                <a:t>Two </a:t>
              </a:r>
              <a:r>
                <a:rPr lang="en-US" dirty="0" err="1">
                  <a:solidFill>
                    <a:schemeClr val="tx1"/>
                  </a:solidFill>
                  <a:latin typeface="+mn-lt"/>
                </a:rPr>
                <a:t>GdN</a:t>
              </a:r>
              <a:r>
                <a:rPr lang="en-US" dirty="0">
                  <a:solidFill>
                    <a:schemeClr val="tx1"/>
                  </a:solidFill>
                  <a:latin typeface="+mn-lt"/>
                </a:rPr>
                <a:t> in-plane </a:t>
              </a:r>
              <a:r>
                <a:rPr lang="en-US" dirty="0" smtClean="0">
                  <a:solidFill>
                    <a:schemeClr val="tx1"/>
                  </a:solidFill>
                  <a:latin typeface="+mn-lt"/>
                </a:rPr>
                <a:t>orientations</a:t>
              </a:r>
              <a:endParaRPr lang="fr-FR" dirty="0">
                <a:solidFill>
                  <a:schemeClr val="tx1"/>
                </a:solidFill>
                <a:latin typeface="+mn-lt"/>
              </a:endParaRPr>
            </a:p>
          </p:txBody>
        </p:sp>
        <p:pic>
          <p:nvPicPr>
            <p:cNvPr id="30" name="Picture 122" descr="Fig-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3009" t="192" r="903" b="-192"/>
            <a:stretch/>
          </p:blipFill>
          <p:spPr bwMode="auto">
            <a:xfrm>
              <a:off x="5935032" y="160228"/>
              <a:ext cx="2959364"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 Box 4"/>
            <p:cNvSpPr txBox="1">
              <a:spLocks noChangeArrowheads="1"/>
            </p:cNvSpPr>
            <p:nvPr/>
          </p:nvSpPr>
          <p:spPr bwMode="auto">
            <a:xfrm>
              <a:off x="5949548" y="-9924"/>
              <a:ext cx="218361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0033"/>
                  </a:solidFill>
                  <a:latin typeface="Times New Roman" pitchFamily="18" charset="0"/>
                </a:defRPr>
              </a:lvl1pPr>
              <a:lvl2pPr marL="742950" indent="-285750" eaLnBrk="0" hangingPunct="0">
                <a:defRPr sz="3600">
                  <a:solidFill>
                    <a:srgbClr val="FF0033"/>
                  </a:solidFill>
                  <a:latin typeface="Times New Roman" pitchFamily="18" charset="0"/>
                </a:defRPr>
              </a:lvl2pPr>
              <a:lvl3pPr marL="1143000" indent="-228600" eaLnBrk="0" hangingPunct="0">
                <a:defRPr sz="3600">
                  <a:solidFill>
                    <a:srgbClr val="FF0033"/>
                  </a:solidFill>
                  <a:latin typeface="Times New Roman" pitchFamily="18" charset="0"/>
                </a:defRPr>
              </a:lvl3pPr>
              <a:lvl4pPr marL="1600200" indent="-228600" eaLnBrk="0" hangingPunct="0">
                <a:defRPr sz="3600">
                  <a:solidFill>
                    <a:srgbClr val="FF0033"/>
                  </a:solidFill>
                  <a:latin typeface="Times New Roman" pitchFamily="18" charset="0"/>
                </a:defRPr>
              </a:lvl4pPr>
              <a:lvl5pPr marL="2057400" indent="-228600" eaLnBrk="0" hangingPunct="0">
                <a:defRPr sz="3600">
                  <a:solidFill>
                    <a:srgbClr val="FF0033"/>
                  </a:solidFill>
                  <a:latin typeface="Times New Roman" pitchFamily="18" charset="0"/>
                </a:defRPr>
              </a:lvl5pPr>
              <a:lvl6pPr marL="2514600" indent="-228600" eaLnBrk="0" fontAlgn="base" hangingPunct="0">
                <a:spcBef>
                  <a:spcPct val="0"/>
                </a:spcBef>
                <a:spcAft>
                  <a:spcPct val="0"/>
                </a:spcAft>
                <a:defRPr sz="3600">
                  <a:solidFill>
                    <a:srgbClr val="FF0033"/>
                  </a:solidFill>
                  <a:latin typeface="Times New Roman" pitchFamily="18" charset="0"/>
                </a:defRPr>
              </a:lvl6pPr>
              <a:lvl7pPr marL="2971800" indent="-228600" eaLnBrk="0" fontAlgn="base" hangingPunct="0">
                <a:spcBef>
                  <a:spcPct val="0"/>
                </a:spcBef>
                <a:spcAft>
                  <a:spcPct val="0"/>
                </a:spcAft>
                <a:defRPr sz="3600">
                  <a:solidFill>
                    <a:srgbClr val="FF0033"/>
                  </a:solidFill>
                  <a:latin typeface="Times New Roman" pitchFamily="18" charset="0"/>
                </a:defRPr>
              </a:lvl7pPr>
              <a:lvl8pPr marL="3429000" indent="-228600" eaLnBrk="0" fontAlgn="base" hangingPunct="0">
                <a:spcBef>
                  <a:spcPct val="0"/>
                </a:spcBef>
                <a:spcAft>
                  <a:spcPct val="0"/>
                </a:spcAft>
                <a:defRPr sz="3600">
                  <a:solidFill>
                    <a:srgbClr val="FF0033"/>
                  </a:solidFill>
                  <a:latin typeface="Times New Roman" pitchFamily="18" charset="0"/>
                </a:defRPr>
              </a:lvl8pPr>
              <a:lvl9pPr marL="3886200" indent="-228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GB" sz="1600" b="1" u="sng" dirty="0" smtClean="0">
                  <a:solidFill>
                    <a:schemeClr val="tx1"/>
                  </a:solidFill>
                  <a:latin typeface="Comic Sans MS" panose="030F0702030302020204" pitchFamily="66" charset="0"/>
                  <a:cs typeface="Arial" pitchFamily="34" charset="0"/>
                </a:rPr>
                <a:t>STM – </a:t>
              </a:r>
              <a:r>
                <a:rPr lang="en-GB" sz="1600" b="1" u="sng" dirty="0" err="1" smtClean="0">
                  <a:solidFill>
                    <a:schemeClr val="tx1"/>
                  </a:solidFill>
                  <a:latin typeface="Comic Sans MS" panose="030F0702030302020204" pitchFamily="66" charset="0"/>
                  <a:cs typeface="Arial" pitchFamily="34" charset="0"/>
                </a:rPr>
                <a:t>GdN</a:t>
              </a:r>
              <a:r>
                <a:rPr lang="en-GB" sz="1600" b="1" u="sng" dirty="0" smtClean="0">
                  <a:solidFill>
                    <a:schemeClr val="tx1"/>
                  </a:solidFill>
                  <a:latin typeface="Comic Sans MS" panose="030F0702030302020204" pitchFamily="66" charset="0"/>
                  <a:cs typeface="Arial" pitchFamily="34" charset="0"/>
                </a:rPr>
                <a:t> surface</a:t>
              </a:r>
              <a:endParaRPr lang="en-GB" sz="1600" b="1" u="sng" dirty="0">
                <a:solidFill>
                  <a:schemeClr val="tx1"/>
                </a:solidFill>
                <a:latin typeface="Comic Sans MS" panose="030F0702030302020204" pitchFamily="66" charset="0"/>
                <a:cs typeface="Arial" pitchFamily="34" charset="0"/>
              </a:endParaRPr>
            </a:p>
          </p:txBody>
        </p:sp>
      </p:grpSp>
      <p:grpSp>
        <p:nvGrpSpPr>
          <p:cNvPr id="6" name="Group 5"/>
          <p:cNvGrpSpPr/>
          <p:nvPr/>
        </p:nvGrpSpPr>
        <p:grpSpPr>
          <a:xfrm>
            <a:off x="3835770" y="547863"/>
            <a:ext cx="1688359" cy="2154024"/>
            <a:chOff x="3835770" y="547863"/>
            <a:chExt cx="1688359" cy="2154024"/>
          </a:xfrm>
        </p:grpSpPr>
        <p:grpSp>
          <p:nvGrpSpPr>
            <p:cNvPr id="35" name="Group 34"/>
            <p:cNvGrpSpPr/>
            <p:nvPr/>
          </p:nvGrpSpPr>
          <p:grpSpPr>
            <a:xfrm>
              <a:off x="3835770" y="547863"/>
              <a:ext cx="1688359" cy="2154024"/>
              <a:chOff x="3707904" y="1449034"/>
              <a:chExt cx="1688359" cy="2154024"/>
            </a:xfrm>
          </p:grpSpPr>
          <p:grpSp>
            <p:nvGrpSpPr>
              <p:cNvPr id="8" name="Group 150"/>
              <p:cNvGrpSpPr>
                <a:grpSpLocks/>
              </p:cNvGrpSpPr>
              <p:nvPr/>
            </p:nvGrpSpPr>
            <p:grpSpPr bwMode="auto">
              <a:xfrm>
                <a:off x="3707904" y="1449034"/>
                <a:ext cx="1688359" cy="2154024"/>
                <a:chOff x="9410842" y="26350562"/>
                <a:chExt cx="2439452" cy="2954289"/>
              </a:xfrm>
            </p:grpSpPr>
            <p:pic>
              <p:nvPicPr>
                <p:cNvPr id="9" name="Picture 4" descr="D:\Victoria\Franck\CHREA\RHEED+SEM\SCO855\SCO855_cross04.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288" t="16180" r="26999" b="13016"/>
                <a:stretch>
                  <a:fillRect/>
                </a:stretch>
              </p:blipFill>
              <p:spPr bwMode="auto">
                <a:xfrm>
                  <a:off x="9446551" y="26350562"/>
                  <a:ext cx="2403743" cy="2954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3"/>
                <p:cNvSpPr txBox="1">
                  <a:spLocks noChangeArrowheads="1"/>
                </p:cNvSpPr>
                <p:nvPr/>
              </p:nvSpPr>
              <p:spPr bwMode="auto">
                <a:xfrm>
                  <a:off x="9410842" y="28822910"/>
                  <a:ext cx="1040218" cy="464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165600" eaLnBrk="0" hangingPunct="0">
                    <a:defRPr sz="3600">
                      <a:solidFill>
                        <a:srgbClr val="FF0033"/>
                      </a:solidFill>
                      <a:latin typeface="Times New Roman" pitchFamily="18" charset="0"/>
                    </a:defRPr>
                  </a:lvl1pPr>
                  <a:lvl2pPr marL="742950" indent="-285750" defTabSz="4165600" eaLnBrk="0" hangingPunct="0">
                    <a:defRPr sz="3600">
                      <a:solidFill>
                        <a:srgbClr val="FF0033"/>
                      </a:solidFill>
                      <a:latin typeface="Times New Roman" pitchFamily="18" charset="0"/>
                    </a:defRPr>
                  </a:lvl2pPr>
                  <a:lvl3pPr marL="1143000" indent="-228600" defTabSz="4165600" eaLnBrk="0" hangingPunct="0">
                    <a:defRPr sz="3600">
                      <a:solidFill>
                        <a:srgbClr val="FF0033"/>
                      </a:solidFill>
                      <a:latin typeface="Times New Roman" pitchFamily="18" charset="0"/>
                    </a:defRPr>
                  </a:lvl3pPr>
                  <a:lvl4pPr marL="1600200" indent="-228600" defTabSz="4165600" eaLnBrk="0" hangingPunct="0">
                    <a:defRPr sz="3600">
                      <a:solidFill>
                        <a:srgbClr val="FF0033"/>
                      </a:solidFill>
                      <a:latin typeface="Times New Roman" pitchFamily="18" charset="0"/>
                    </a:defRPr>
                  </a:lvl4pPr>
                  <a:lvl5pPr marL="2057400" indent="-228600" defTabSz="4165600" eaLnBrk="0" hangingPunct="0">
                    <a:defRPr sz="3600">
                      <a:solidFill>
                        <a:srgbClr val="FF0033"/>
                      </a:solidFill>
                      <a:latin typeface="Times New Roman" pitchFamily="18" charset="0"/>
                    </a:defRPr>
                  </a:lvl5pPr>
                  <a:lvl6pPr marL="2514600" indent="-228600" defTabSz="4165600" eaLnBrk="0" fontAlgn="base" hangingPunct="0">
                    <a:spcBef>
                      <a:spcPct val="0"/>
                    </a:spcBef>
                    <a:spcAft>
                      <a:spcPct val="0"/>
                    </a:spcAft>
                    <a:defRPr sz="3600">
                      <a:solidFill>
                        <a:srgbClr val="FF0033"/>
                      </a:solidFill>
                      <a:latin typeface="Times New Roman" pitchFamily="18" charset="0"/>
                    </a:defRPr>
                  </a:lvl6pPr>
                  <a:lvl7pPr marL="2971800" indent="-228600" defTabSz="4165600" eaLnBrk="0" fontAlgn="base" hangingPunct="0">
                    <a:spcBef>
                      <a:spcPct val="0"/>
                    </a:spcBef>
                    <a:spcAft>
                      <a:spcPct val="0"/>
                    </a:spcAft>
                    <a:defRPr sz="3600">
                      <a:solidFill>
                        <a:srgbClr val="FF0033"/>
                      </a:solidFill>
                      <a:latin typeface="Times New Roman" pitchFamily="18" charset="0"/>
                    </a:defRPr>
                  </a:lvl7pPr>
                  <a:lvl8pPr marL="3429000" indent="-228600" defTabSz="4165600" eaLnBrk="0" fontAlgn="base" hangingPunct="0">
                    <a:spcBef>
                      <a:spcPct val="0"/>
                    </a:spcBef>
                    <a:spcAft>
                      <a:spcPct val="0"/>
                    </a:spcAft>
                    <a:defRPr sz="3600">
                      <a:solidFill>
                        <a:srgbClr val="FF0033"/>
                      </a:solidFill>
                      <a:latin typeface="Times New Roman" pitchFamily="18" charset="0"/>
                    </a:defRPr>
                  </a:lvl8pPr>
                  <a:lvl9pPr marL="3886200" indent="-228600" defTabSz="4165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NZ" altLang="fr-FR" sz="1600">
                      <a:solidFill>
                        <a:schemeClr val="bg1"/>
                      </a:solidFill>
                      <a:latin typeface="Calibri" pitchFamily="34" charset="0"/>
                    </a:rPr>
                    <a:t>Silicon</a:t>
                  </a:r>
                </a:p>
              </p:txBody>
            </p:sp>
            <p:sp>
              <p:nvSpPr>
                <p:cNvPr id="11" name="TextBox 84"/>
                <p:cNvSpPr txBox="1">
                  <a:spLocks noChangeArrowheads="1"/>
                </p:cNvSpPr>
                <p:nvPr/>
              </p:nvSpPr>
              <p:spPr bwMode="auto">
                <a:xfrm>
                  <a:off x="9410843" y="28313736"/>
                  <a:ext cx="1809356" cy="802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165600" eaLnBrk="0" hangingPunct="0">
                    <a:defRPr sz="3600">
                      <a:solidFill>
                        <a:srgbClr val="FF0033"/>
                      </a:solidFill>
                      <a:latin typeface="Times New Roman" pitchFamily="18" charset="0"/>
                    </a:defRPr>
                  </a:lvl1pPr>
                  <a:lvl2pPr marL="742950" indent="-285750" defTabSz="4165600" eaLnBrk="0" hangingPunct="0">
                    <a:defRPr sz="3600">
                      <a:solidFill>
                        <a:srgbClr val="FF0033"/>
                      </a:solidFill>
                      <a:latin typeface="Times New Roman" pitchFamily="18" charset="0"/>
                    </a:defRPr>
                  </a:lvl2pPr>
                  <a:lvl3pPr marL="1143000" indent="-228600" defTabSz="4165600" eaLnBrk="0" hangingPunct="0">
                    <a:defRPr sz="3600">
                      <a:solidFill>
                        <a:srgbClr val="FF0033"/>
                      </a:solidFill>
                      <a:latin typeface="Times New Roman" pitchFamily="18" charset="0"/>
                    </a:defRPr>
                  </a:lvl3pPr>
                  <a:lvl4pPr marL="1600200" indent="-228600" defTabSz="4165600" eaLnBrk="0" hangingPunct="0">
                    <a:defRPr sz="3600">
                      <a:solidFill>
                        <a:srgbClr val="FF0033"/>
                      </a:solidFill>
                      <a:latin typeface="Times New Roman" pitchFamily="18" charset="0"/>
                    </a:defRPr>
                  </a:lvl4pPr>
                  <a:lvl5pPr marL="2057400" indent="-228600" defTabSz="4165600" eaLnBrk="0" hangingPunct="0">
                    <a:defRPr sz="3600">
                      <a:solidFill>
                        <a:srgbClr val="FF0033"/>
                      </a:solidFill>
                      <a:latin typeface="Times New Roman" pitchFamily="18" charset="0"/>
                    </a:defRPr>
                  </a:lvl5pPr>
                  <a:lvl6pPr marL="2514600" indent="-228600" defTabSz="4165600" eaLnBrk="0" fontAlgn="base" hangingPunct="0">
                    <a:spcBef>
                      <a:spcPct val="0"/>
                    </a:spcBef>
                    <a:spcAft>
                      <a:spcPct val="0"/>
                    </a:spcAft>
                    <a:defRPr sz="3600">
                      <a:solidFill>
                        <a:srgbClr val="FF0033"/>
                      </a:solidFill>
                      <a:latin typeface="Times New Roman" pitchFamily="18" charset="0"/>
                    </a:defRPr>
                  </a:lvl6pPr>
                  <a:lvl7pPr marL="2971800" indent="-228600" defTabSz="4165600" eaLnBrk="0" fontAlgn="base" hangingPunct="0">
                    <a:spcBef>
                      <a:spcPct val="0"/>
                    </a:spcBef>
                    <a:spcAft>
                      <a:spcPct val="0"/>
                    </a:spcAft>
                    <a:defRPr sz="3600">
                      <a:solidFill>
                        <a:srgbClr val="FF0033"/>
                      </a:solidFill>
                      <a:latin typeface="Times New Roman" pitchFamily="18" charset="0"/>
                    </a:defRPr>
                  </a:lvl7pPr>
                  <a:lvl8pPr marL="3429000" indent="-228600" defTabSz="4165600" eaLnBrk="0" fontAlgn="base" hangingPunct="0">
                    <a:spcBef>
                      <a:spcPct val="0"/>
                    </a:spcBef>
                    <a:spcAft>
                      <a:spcPct val="0"/>
                    </a:spcAft>
                    <a:defRPr sz="3600">
                      <a:solidFill>
                        <a:srgbClr val="FF0033"/>
                      </a:solidFill>
                      <a:latin typeface="Times New Roman" pitchFamily="18" charset="0"/>
                    </a:defRPr>
                  </a:lvl8pPr>
                  <a:lvl9pPr marL="3886200" indent="-228600" defTabSz="4165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NZ" altLang="fr-FR" sz="1600" dirty="0" err="1">
                      <a:solidFill>
                        <a:schemeClr val="bg1"/>
                      </a:solidFill>
                      <a:latin typeface="Calibri" pitchFamily="34" charset="0"/>
                    </a:rPr>
                    <a:t>AlN</a:t>
                  </a:r>
                  <a:r>
                    <a:rPr lang="en-NZ" altLang="fr-FR" sz="1600" dirty="0">
                      <a:solidFill>
                        <a:schemeClr val="bg1"/>
                      </a:solidFill>
                      <a:latin typeface="Calibri" pitchFamily="34" charset="0"/>
                    </a:rPr>
                    <a:t>  </a:t>
                  </a:r>
                  <a:r>
                    <a:rPr lang="en-NZ" altLang="fr-FR" sz="1600" dirty="0" smtClean="0">
                      <a:solidFill>
                        <a:schemeClr val="bg1"/>
                      </a:solidFill>
                      <a:latin typeface="Calibri" pitchFamily="34" charset="0"/>
                    </a:rPr>
                    <a:t> 100 </a:t>
                  </a:r>
                  <a:r>
                    <a:rPr lang="en-NZ" altLang="fr-FR" sz="1600" dirty="0">
                      <a:solidFill>
                        <a:schemeClr val="bg1"/>
                      </a:solidFill>
                      <a:latin typeface="Calibri" pitchFamily="34" charset="0"/>
                    </a:rPr>
                    <a:t>nm</a:t>
                  </a:r>
                </a:p>
                <a:p>
                  <a:pPr eaLnBrk="1" hangingPunct="1"/>
                  <a:endParaRPr lang="en-NZ" altLang="fr-FR" sz="1600" dirty="0">
                    <a:solidFill>
                      <a:schemeClr val="bg1"/>
                    </a:solidFill>
                    <a:latin typeface="Calibri" pitchFamily="34" charset="0"/>
                  </a:endParaRPr>
                </a:p>
              </p:txBody>
            </p:sp>
            <p:sp>
              <p:nvSpPr>
                <p:cNvPr id="12" name="TextBox 85"/>
                <p:cNvSpPr txBox="1">
                  <a:spLocks noChangeArrowheads="1"/>
                </p:cNvSpPr>
                <p:nvPr/>
              </p:nvSpPr>
              <p:spPr bwMode="auto">
                <a:xfrm>
                  <a:off x="9410843" y="27830891"/>
                  <a:ext cx="801842" cy="464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165600" eaLnBrk="0" hangingPunct="0">
                    <a:defRPr sz="3600">
                      <a:solidFill>
                        <a:srgbClr val="FF0033"/>
                      </a:solidFill>
                      <a:latin typeface="Times New Roman" pitchFamily="18" charset="0"/>
                    </a:defRPr>
                  </a:lvl1pPr>
                  <a:lvl2pPr marL="742950" indent="-285750" defTabSz="4165600" eaLnBrk="0" hangingPunct="0">
                    <a:defRPr sz="3600">
                      <a:solidFill>
                        <a:srgbClr val="FF0033"/>
                      </a:solidFill>
                      <a:latin typeface="Times New Roman" pitchFamily="18" charset="0"/>
                    </a:defRPr>
                  </a:lvl2pPr>
                  <a:lvl3pPr marL="1143000" indent="-228600" defTabSz="4165600" eaLnBrk="0" hangingPunct="0">
                    <a:defRPr sz="3600">
                      <a:solidFill>
                        <a:srgbClr val="FF0033"/>
                      </a:solidFill>
                      <a:latin typeface="Times New Roman" pitchFamily="18" charset="0"/>
                    </a:defRPr>
                  </a:lvl3pPr>
                  <a:lvl4pPr marL="1600200" indent="-228600" defTabSz="4165600" eaLnBrk="0" hangingPunct="0">
                    <a:defRPr sz="3600">
                      <a:solidFill>
                        <a:srgbClr val="FF0033"/>
                      </a:solidFill>
                      <a:latin typeface="Times New Roman" pitchFamily="18" charset="0"/>
                    </a:defRPr>
                  </a:lvl4pPr>
                  <a:lvl5pPr marL="2057400" indent="-228600" defTabSz="4165600" eaLnBrk="0" hangingPunct="0">
                    <a:defRPr sz="3600">
                      <a:solidFill>
                        <a:srgbClr val="FF0033"/>
                      </a:solidFill>
                      <a:latin typeface="Times New Roman" pitchFamily="18" charset="0"/>
                    </a:defRPr>
                  </a:lvl5pPr>
                  <a:lvl6pPr marL="2514600" indent="-228600" defTabSz="4165600" eaLnBrk="0" fontAlgn="base" hangingPunct="0">
                    <a:spcBef>
                      <a:spcPct val="0"/>
                    </a:spcBef>
                    <a:spcAft>
                      <a:spcPct val="0"/>
                    </a:spcAft>
                    <a:defRPr sz="3600">
                      <a:solidFill>
                        <a:srgbClr val="FF0033"/>
                      </a:solidFill>
                      <a:latin typeface="Times New Roman" pitchFamily="18" charset="0"/>
                    </a:defRPr>
                  </a:lvl6pPr>
                  <a:lvl7pPr marL="2971800" indent="-228600" defTabSz="4165600" eaLnBrk="0" fontAlgn="base" hangingPunct="0">
                    <a:spcBef>
                      <a:spcPct val="0"/>
                    </a:spcBef>
                    <a:spcAft>
                      <a:spcPct val="0"/>
                    </a:spcAft>
                    <a:defRPr sz="3600">
                      <a:solidFill>
                        <a:srgbClr val="FF0033"/>
                      </a:solidFill>
                      <a:latin typeface="Times New Roman" pitchFamily="18" charset="0"/>
                    </a:defRPr>
                  </a:lvl7pPr>
                  <a:lvl8pPr marL="3429000" indent="-228600" defTabSz="4165600" eaLnBrk="0" fontAlgn="base" hangingPunct="0">
                    <a:spcBef>
                      <a:spcPct val="0"/>
                    </a:spcBef>
                    <a:spcAft>
                      <a:spcPct val="0"/>
                    </a:spcAft>
                    <a:defRPr sz="3600">
                      <a:solidFill>
                        <a:srgbClr val="FF0033"/>
                      </a:solidFill>
                      <a:latin typeface="Times New Roman" pitchFamily="18" charset="0"/>
                    </a:defRPr>
                  </a:lvl8pPr>
                  <a:lvl9pPr marL="3886200" indent="-228600" defTabSz="4165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NZ" altLang="fr-FR" sz="1600" dirty="0" err="1">
                      <a:solidFill>
                        <a:schemeClr val="bg1"/>
                      </a:solidFill>
                      <a:latin typeface="Calibri" pitchFamily="34" charset="0"/>
                    </a:rPr>
                    <a:t>GdN</a:t>
                  </a:r>
                  <a:endParaRPr lang="en-NZ" altLang="fr-FR" sz="1600" dirty="0">
                    <a:solidFill>
                      <a:schemeClr val="bg1"/>
                    </a:solidFill>
                    <a:latin typeface="Calibri" pitchFamily="34" charset="0"/>
                  </a:endParaRPr>
                </a:p>
              </p:txBody>
            </p:sp>
            <p:sp>
              <p:nvSpPr>
                <p:cNvPr id="13" name="TextBox 86"/>
                <p:cNvSpPr txBox="1">
                  <a:spLocks noChangeArrowheads="1"/>
                </p:cNvSpPr>
                <p:nvPr/>
              </p:nvSpPr>
              <p:spPr bwMode="auto">
                <a:xfrm>
                  <a:off x="9410843" y="27106905"/>
                  <a:ext cx="1966852" cy="802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165600" eaLnBrk="0" hangingPunct="0">
                    <a:defRPr sz="3600">
                      <a:solidFill>
                        <a:srgbClr val="FF0033"/>
                      </a:solidFill>
                      <a:latin typeface="Times New Roman" pitchFamily="18" charset="0"/>
                    </a:defRPr>
                  </a:lvl1pPr>
                  <a:lvl2pPr marL="742950" indent="-285750" defTabSz="4165600" eaLnBrk="0" hangingPunct="0">
                    <a:defRPr sz="3600">
                      <a:solidFill>
                        <a:srgbClr val="FF0033"/>
                      </a:solidFill>
                      <a:latin typeface="Times New Roman" pitchFamily="18" charset="0"/>
                    </a:defRPr>
                  </a:lvl2pPr>
                  <a:lvl3pPr marL="1143000" indent="-228600" defTabSz="4165600" eaLnBrk="0" hangingPunct="0">
                    <a:defRPr sz="3600">
                      <a:solidFill>
                        <a:srgbClr val="FF0033"/>
                      </a:solidFill>
                      <a:latin typeface="Times New Roman" pitchFamily="18" charset="0"/>
                    </a:defRPr>
                  </a:lvl3pPr>
                  <a:lvl4pPr marL="1600200" indent="-228600" defTabSz="4165600" eaLnBrk="0" hangingPunct="0">
                    <a:defRPr sz="3600">
                      <a:solidFill>
                        <a:srgbClr val="FF0033"/>
                      </a:solidFill>
                      <a:latin typeface="Times New Roman" pitchFamily="18" charset="0"/>
                    </a:defRPr>
                  </a:lvl4pPr>
                  <a:lvl5pPr marL="2057400" indent="-228600" defTabSz="4165600" eaLnBrk="0" hangingPunct="0">
                    <a:defRPr sz="3600">
                      <a:solidFill>
                        <a:srgbClr val="FF0033"/>
                      </a:solidFill>
                      <a:latin typeface="Times New Roman" pitchFamily="18" charset="0"/>
                    </a:defRPr>
                  </a:lvl5pPr>
                  <a:lvl6pPr marL="2514600" indent="-228600" defTabSz="4165600" eaLnBrk="0" fontAlgn="base" hangingPunct="0">
                    <a:spcBef>
                      <a:spcPct val="0"/>
                    </a:spcBef>
                    <a:spcAft>
                      <a:spcPct val="0"/>
                    </a:spcAft>
                    <a:defRPr sz="3600">
                      <a:solidFill>
                        <a:srgbClr val="FF0033"/>
                      </a:solidFill>
                      <a:latin typeface="Times New Roman" pitchFamily="18" charset="0"/>
                    </a:defRPr>
                  </a:lvl6pPr>
                  <a:lvl7pPr marL="2971800" indent="-228600" defTabSz="4165600" eaLnBrk="0" fontAlgn="base" hangingPunct="0">
                    <a:spcBef>
                      <a:spcPct val="0"/>
                    </a:spcBef>
                    <a:spcAft>
                      <a:spcPct val="0"/>
                    </a:spcAft>
                    <a:defRPr sz="3600">
                      <a:solidFill>
                        <a:srgbClr val="FF0033"/>
                      </a:solidFill>
                      <a:latin typeface="Times New Roman" pitchFamily="18" charset="0"/>
                    </a:defRPr>
                  </a:lvl7pPr>
                  <a:lvl8pPr marL="3429000" indent="-228600" defTabSz="4165600" eaLnBrk="0" fontAlgn="base" hangingPunct="0">
                    <a:spcBef>
                      <a:spcPct val="0"/>
                    </a:spcBef>
                    <a:spcAft>
                      <a:spcPct val="0"/>
                    </a:spcAft>
                    <a:defRPr sz="3600">
                      <a:solidFill>
                        <a:srgbClr val="FF0033"/>
                      </a:solidFill>
                      <a:latin typeface="Times New Roman" pitchFamily="18" charset="0"/>
                    </a:defRPr>
                  </a:lvl8pPr>
                  <a:lvl9pPr marL="3886200" indent="-228600" defTabSz="4165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NZ" altLang="fr-FR" sz="1600" dirty="0" err="1" smtClean="0">
                      <a:solidFill>
                        <a:schemeClr val="bg1"/>
                      </a:solidFill>
                      <a:latin typeface="Calibri" pitchFamily="34" charset="0"/>
                    </a:rPr>
                    <a:t>GaN</a:t>
                  </a:r>
                  <a:r>
                    <a:rPr lang="en-NZ" altLang="fr-FR" sz="1600" dirty="0" smtClean="0">
                      <a:solidFill>
                        <a:schemeClr val="bg1"/>
                      </a:solidFill>
                      <a:latin typeface="Calibri" pitchFamily="34" charset="0"/>
                    </a:rPr>
                    <a:t>    120 nm</a:t>
                  </a:r>
                </a:p>
                <a:p>
                  <a:pPr eaLnBrk="1" hangingPunct="1"/>
                  <a:endParaRPr lang="en-NZ" altLang="fr-FR" sz="1600" dirty="0">
                    <a:solidFill>
                      <a:schemeClr val="bg1"/>
                    </a:solidFill>
                    <a:latin typeface="Calibri" pitchFamily="34" charset="0"/>
                  </a:endParaRPr>
                </a:p>
              </p:txBody>
            </p:sp>
          </p:grpSp>
          <p:sp>
            <p:nvSpPr>
              <p:cNvPr id="7" name="Text Box 4"/>
              <p:cNvSpPr txBox="1">
                <a:spLocks noChangeArrowheads="1"/>
              </p:cNvSpPr>
              <p:nvPr/>
            </p:nvSpPr>
            <p:spPr bwMode="auto">
              <a:xfrm>
                <a:off x="3732618" y="1449034"/>
                <a:ext cx="56137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0033"/>
                    </a:solidFill>
                    <a:latin typeface="Times New Roman" pitchFamily="18" charset="0"/>
                  </a:defRPr>
                </a:lvl1pPr>
                <a:lvl2pPr marL="742950" indent="-285750" eaLnBrk="0" hangingPunct="0">
                  <a:defRPr sz="3600">
                    <a:solidFill>
                      <a:srgbClr val="FF0033"/>
                    </a:solidFill>
                    <a:latin typeface="Times New Roman" pitchFamily="18" charset="0"/>
                  </a:defRPr>
                </a:lvl2pPr>
                <a:lvl3pPr marL="1143000" indent="-228600" eaLnBrk="0" hangingPunct="0">
                  <a:defRPr sz="3600">
                    <a:solidFill>
                      <a:srgbClr val="FF0033"/>
                    </a:solidFill>
                    <a:latin typeface="Times New Roman" pitchFamily="18" charset="0"/>
                  </a:defRPr>
                </a:lvl3pPr>
                <a:lvl4pPr marL="1600200" indent="-228600" eaLnBrk="0" hangingPunct="0">
                  <a:defRPr sz="3600">
                    <a:solidFill>
                      <a:srgbClr val="FF0033"/>
                    </a:solidFill>
                    <a:latin typeface="Times New Roman" pitchFamily="18" charset="0"/>
                  </a:defRPr>
                </a:lvl4pPr>
                <a:lvl5pPr marL="2057400" indent="-228600" eaLnBrk="0" hangingPunct="0">
                  <a:defRPr sz="3600">
                    <a:solidFill>
                      <a:srgbClr val="FF0033"/>
                    </a:solidFill>
                    <a:latin typeface="Times New Roman" pitchFamily="18" charset="0"/>
                  </a:defRPr>
                </a:lvl5pPr>
                <a:lvl6pPr marL="2514600" indent="-228600" eaLnBrk="0" fontAlgn="base" hangingPunct="0">
                  <a:spcBef>
                    <a:spcPct val="0"/>
                  </a:spcBef>
                  <a:spcAft>
                    <a:spcPct val="0"/>
                  </a:spcAft>
                  <a:defRPr sz="3600">
                    <a:solidFill>
                      <a:srgbClr val="FF0033"/>
                    </a:solidFill>
                    <a:latin typeface="Times New Roman" pitchFamily="18" charset="0"/>
                  </a:defRPr>
                </a:lvl6pPr>
                <a:lvl7pPr marL="2971800" indent="-228600" eaLnBrk="0" fontAlgn="base" hangingPunct="0">
                  <a:spcBef>
                    <a:spcPct val="0"/>
                  </a:spcBef>
                  <a:spcAft>
                    <a:spcPct val="0"/>
                  </a:spcAft>
                  <a:defRPr sz="3600">
                    <a:solidFill>
                      <a:srgbClr val="FF0033"/>
                    </a:solidFill>
                    <a:latin typeface="Times New Roman" pitchFamily="18" charset="0"/>
                  </a:defRPr>
                </a:lvl7pPr>
                <a:lvl8pPr marL="3429000" indent="-228600" eaLnBrk="0" fontAlgn="base" hangingPunct="0">
                  <a:spcBef>
                    <a:spcPct val="0"/>
                  </a:spcBef>
                  <a:spcAft>
                    <a:spcPct val="0"/>
                  </a:spcAft>
                  <a:defRPr sz="3600">
                    <a:solidFill>
                      <a:srgbClr val="FF0033"/>
                    </a:solidFill>
                    <a:latin typeface="Times New Roman" pitchFamily="18" charset="0"/>
                  </a:defRPr>
                </a:lvl8pPr>
                <a:lvl9pPr marL="3886200" indent="-228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GB" sz="1600" b="1" dirty="0">
                    <a:solidFill>
                      <a:schemeClr val="bg1"/>
                    </a:solidFill>
                    <a:latin typeface="Calibri" pitchFamily="34" charset="0"/>
                    <a:cs typeface="Arial" pitchFamily="34" charset="0"/>
                  </a:rPr>
                  <a:t>SEM</a:t>
                </a:r>
              </a:p>
            </p:txBody>
          </p:sp>
        </p:grpSp>
        <p:sp>
          <p:nvSpPr>
            <p:cNvPr id="5" name="Rectangle 4"/>
            <p:cNvSpPr/>
            <p:nvPr/>
          </p:nvSpPr>
          <p:spPr>
            <a:xfrm>
              <a:off x="4572000" y="1628800"/>
              <a:ext cx="814647" cy="338554"/>
            </a:xfrm>
            <a:prstGeom prst="rect">
              <a:avLst/>
            </a:prstGeom>
          </p:spPr>
          <p:txBody>
            <a:bodyPr wrap="none">
              <a:spAutoFit/>
            </a:bodyPr>
            <a:lstStyle/>
            <a:p>
              <a:r>
                <a:rPr lang="en-NZ" altLang="fr-FR" sz="1600" dirty="0" smtClean="0">
                  <a:solidFill>
                    <a:schemeClr val="bg1"/>
                  </a:solidFill>
                  <a:latin typeface="Calibri" pitchFamily="34" charset="0"/>
                </a:rPr>
                <a:t>100 </a:t>
              </a:r>
              <a:r>
                <a:rPr lang="en-NZ" altLang="fr-FR" sz="1600" dirty="0">
                  <a:solidFill>
                    <a:schemeClr val="bg1"/>
                  </a:solidFill>
                  <a:latin typeface="Calibri" pitchFamily="34" charset="0"/>
                </a:rPr>
                <a:t>nm</a:t>
              </a:r>
            </a:p>
          </p:txBody>
        </p:sp>
      </p:grpSp>
    </p:spTree>
    <p:extLst>
      <p:ext uri="{BB962C8B-B14F-4D97-AF65-F5344CB8AC3E}">
        <p14:creationId xmlns:p14="http://schemas.microsoft.com/office/powerpoint/2010/main" xmlns="" val="189187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7"/>
          <p:cNvGrpSpPr>
            <a:grpSpLocks/>
          </p:cNvGrpSpPr>
          <p:nvPr/>
        </p:nvGrpSpPr>
        <p:grpSpPr bwMode="auto">
          <a:xfrm>
            <a:off x="683568" y="980728"/>
            <a:ext cx="2258014" cy="1690494"/>
            <a:chOff x="431" y="1026"/>
            <a:chExt cx="1860" cy="1316"/>
          </a:xfrm>
        </p:grpSpPr>
        <p:grpSp>
          <p:nvGrpSpPr>
            <p:cNvPr id="23" name="Group 4"/>
            <p:cNvGrpSpPr>
              <a:grpSpLocks/>
            </p:cNvGrpSpPr>
            <p:nvPr/>
          </p:nvGrpSpPr>
          <p:grpSpPr bwMode="auto">
            <a:xfrm>
              <a:off x="431" y="1345"/>
              <a:ext cx="1860" cy="997"/>
              <a:chOff x="793" y="1163"/>
              <a:chExt cx="2586" cy="1768"/>
            </a:xfrm>
          </p:grpSpPr>
          <p:sp>
            <p:nvSpPr>
              <p:cNvPr id="25" name="AutoShape 5"/>
              <p:cNvSpPr>
                <a:spLocks noChangeArrowheads="1"/>
              </p:cNvSpPr>
              <p:nvPr/>
            </p:nvSpPr>
            <p:spPr bwMode="auto">
              <a:xfrm>
                <a:off x="793" y="2388"/>
                <a:ext cx="2586" cy="543"/>
              </a:xfrm>
              <a:prstGeom prst="cube">
                <a:avLst>
                  <a:gd name="adj" fmla="val 25000"/>
                </a:avLst>
              </a:prstGeom>
              <a:solidFill>
                <a:srgbClr val="F96367"/>
              </a:solidFill>
              <a:ln w="9525">
                <a:solidFill>
                  <a:schemeClr val="tx1"/>
                </a:solidFill>
                <a:miter lim="800000"/>
                <a:headEnd/>
                <a:tailEnd/>
              </a:ln>
            </p:spPr>
            <p:txBody>
              <a:bodyPr wrap="none" anchor="ctr"/>
              <a:lstStyle/>
              <a:p>
                <a:pPr algn="ctr">
                  <a:lnSpc>
                    <a:spcPct val="93000"/>
                  </a:lnSpc>
                  <a:buClr>
                    <a:srgbClr val="000000"/>
                  </a:buClr>
                  <a:buSzPct val="100000"/>
                  <a:buFont typeface="Arial" charset="0"/>
                  <a:buNone/>
                  <a:defRPr/>
                </a:pPr>
                <a:r>
                  <a:rPr lang="en-NZ" dirty="0">
                    <a:solidFill>
                      <a:schemeClr val="tx1"/>
                    </a:solidFill>
                    <a:latin typeface="+mn-lt"/>
                  </a:rPr>
                  <a:t>Si (111) substrate</a:t>
                </a:r>
                <a:endParaRPr lang="en-GB" dirty="0">
                  <a:solidFill>
                    <a:schemeClr val="tx1"/>
                  </a:solidFill>
                  <a:latin typeface="+mn-lt"/>
                </a:endParaRPr>
              </a:p>
            </p:txBody>
          </p:sp>
          <p:sp>
            <p:nvSpPr>
              <p:cNvPr id="26" name="AutoShape 6"/>
              <p:cNvSpPr>
                <a:spLocks noChangeArrowheads="1"/>
              </p:cNvSpPr>
              <p:nvPr/>
            </p:nvSpPr>
            <p:spPr bwMode="auto">
              <a:xfrm>
                <a:off x="793" y="1979"/>
                <a:ext cx="2586" cy="543"/>
              </a:xfrm>
              <a:prstGeom prst="cube">
                <a:avLst>
                  <a:gd name="adj" fmla="val 25000"/>
                </a:avLst>
              </a:prstGeom>
              <a:solidFill>
                <a:srgbClr val="BBE0E3"/>
              </a:solidFill>
              <a:ln w="9525">
                <a:solidFill>
                  <a:schemeClr val="tx1"/>
                </a:solidFill>
                <a:miter lim="800000"/>
                <a:headEnd/>
                <a:tailEnd/>
              </a:ln>
            </p:spPr>
            <p:txBody>
              <a:bodyPr wrap="none" anchor="ctr"/>
              <a:lstStyle/>
              <a:p>
                <a:pPr algn="ctr">
                  <a:lnSpc>
                    <a:spcPct val="93000"/>
                  </a:lnSpc>
                  <a:buClr>
                    <a:srgbClr val="000000"/>
                  </a:buClr>
                  <a:buSzPct val="100000"/>
                  <a:buFont typeface="Arial" charset="0"/>
                  <a:buNone/>
                  <a:defRPr/>
                </a:pPr>
                <a:r>
                  <a:rPr lang="en-NZ" dirty="0">
                    <a:solidFill>
                      <a:schemeClr val="tx1"/>
                    </a:solidFill>
                    <a:latin typeface="+mn-lt"/>
                  </a:rPr>
                  <a:t>(0001) </a:t>
                </a:r>
                <a:r>
                  <a:rPr lang="en-NZ" dirty="0" err="1">
                    <a:solidFill>
                      <a:schemeClr val="tx1"/>
                    </a:solidFill>
                    <a:latin typeface="+mn-lt"/>
                  </a:rPr>
                  <a:t>AlN</a:t>
                </a:r>
                <a:r>
                  <a:rPr lang="en-NZ" dirty="0">
                    <a:solidFill>
                      <a:schemeClr val="tx1"/>
                    </a:solidFill>
                    <a:latin typeface="+mn-lt"/>
                  </a:rPr>
                  <a:t> – 50-100nm </a:t>
                </a:r>
                <a:endParaRPr lang="en-GB" dirty="0">
                  <a:solidFill>
                    <a:schemeClr val="tx1"/>
                  </a:solidFill>
                  <a:latin typeface="+mn-lt"/>
                </a:endParaRPr>
              </a:p>
            </p:txBody>
          </p:sp>
          <p:sp>
            <p:nvSpPr>
              <p:cNvPr id="27" name="AutoShape 7"/>
              <p:cNvSpPr>
                <a:spLocks noChangeArrowheads="1"/>
              </p:cNvSpPr>
              <p:nvPr/>
            </p:nvSpPr>
            <p:spPr bwMode="auto">
              <a:xfrm>
                <a:off x="793" y="1571"/>
                <a:ext cx="2586" cy="545"/>
              </a:xfrm>
              <a:prstGeom prst="cube">
                <a:avLst>
                  <a:gd name="adj" fmla="val 25000"/>
                </a:avLst>
              </a:prstGeom>
              <a:solidFill>
                <a:srgbClr val="B4F2AC"/>
              </a:solidFill>
              <a:ln w="9525">
                <a:solidFill>
                  <a:schemeClr val="tx1"/>
                </a:solidFill>
                <a:miter lim="800000"/>
                <a:headEnd/>
                <a:tailEnd/>
              </a:ln>
            </p:spPr>
            <p:txBody>
              <a:bodyPr wrap="none" anchor="ctr"/>
              <a:lstStyle/>
              <a:p>
                <a:pPr algn="ctr">
                  <a:lnSpc>
                    <a:spcPct val="93000"/>
                  </a:lnSpc>
                  <a:buClr>
                    <a:srgbClr val="000000"/>
                  </a:buClr>
                  <a:buSzPct val="100000"/>
                  <a:buFont typeface="Arial" charset="0"/>
                  <a:buNone/>
                  <a:defRPr/>
                </a:pPr>
                <a:r>
                  <a:rPr lang="en-NZ" dirty="0" err="1">
                    <a:solidFill>
                      <a:schemeClr val="tx1"/>
                    </a:solidFill>
                    <a:latin typeface="+mn-lt"/>
                  </a:rPr>
                  <a:t>GdN</a:t>
                </a:r>
                <a:r>
                  <a:rPr lang="en-NZ" dirty="0">
                    <a:solidFill>
                      <a:schemeClr val="tx1"/>
                    </a:solidFill>
                    <a:latin typeface="+mn-lt"/>
                  </a:rPr>
                  <a:t>  </a:t>
                </a:r>
                <a:endParaRPr lang="en-GB" dirty="0">
                  <a:solidFill>
                    <a:schemeClr val="tx1"/>
                  </a:solidFill>
                  <a:latin typeface="+mn-lt"/>
                </a:endParaRPr>
              </a:p>
            </p:txBody>
          </p:sp>
          <p:sp>
            <p:nvSpPr>
              <p:cNvPr id="28" name="AutoShape 8"/>
              <p:cNvSpPr>
                <a:spLocks noChangeArrowheads="1"/>
              </p:cNvSpPr>
              <p:nvPr/>
            </p:nvSpPr>
            <p:spPr bwMode="auto">
              <a:xfrm>
                <a:off x="793" y="1163"/>
                <a:ext cx="2586" cy="543"/>
              </a:xfrm>
              <a:prstGeom prst="cube">
                <a:avLst>
                  <a:gd name="adj" fmla="val 25000"/>
                </a:avLst>
              </a:prstGeom>
              <a:solidFill>
                <a:srgbClr val="BBE0E3"/>
              </a:solidFill>
              <a:ln w="9525">
                <a:solidFill>
                  <a:schemeClr val="tx1"/>
                </a:solidFill>
                <a:miter lim="800000"/>
                <a:headEnd/>
                <a:tailEnd/>
              </a:ln>
            </p:spPr>
            <p:txBody>
              <a:bodyPr wrap="none" anchor="ctr"/>
              <a:lstStyle/>
              <a:p>
                <a:pPr algn="ctr">
                  <a:lnSpc>
                    <a:spcPct val="93000"/>
                  </a:lnSpc>
                  <a:buClr>
                    <a:srgbClr val="000000"/>
                  </a:buClr>
                  <a:buSzPct val="100000"/>
                  <a:buFont typeface="Arial" charset="0"/>
                  <a:buNone/>
                  <a:defRPr/>
                </a:pPr>
                <a:r>
                  <a:rPr lang="en-NZ" dirty="0" err="1" smtClean="0">
                    <a:solidFill>
                      <a:schemeClr val="tx1"/>
                    </a:solidFill>
                    <a:latin typeface="+mn-lt"/>
                  </a:rPr>
                  <a:t>GaN</a:t>
                </a:r>
                <a:r>
                  <a:rPr lang="en-NZ" dirty="0" smtClean="0">
                    <a:solidFill>
                      <a:schemeClr val="tx1"/>
                    </a:solidFill>
                    <a:latin typeface="+mn-lt"/>
                  </a:rPr>
                  <a:t>  &gt; 30 nm</a:t>
                </a:r>
                <a:endParaRPr lang="en-GB" dirty="0">
                  <a:solidFill>
                    <a:schemeClr val="tx1"/>
                  </a:solidFill>
                  <a:latin typeface="+mn-lt"/>
                </a:endParaRPr>
              </a:p>
            </p:txBody>
          </p:sp>
          <p:sp>
            <p:nvSpPr>
              <p:cNvPr id="29" name="Text Box 9"/>
              <p:cNvSpPr txBox="1">
                <a:spLocks noChangeArrowheads="1"/>
              </p:cNvSpPr>
              <p:nvPr/>
            </p:nvSpPr>
            <p:spPr bwMode="auto">
              <a:xfrm>
                <a:off x="1503" y="1402"/>
                <a:ext cx="212" cy="483"/>
              </a:xfrm>
              <a:prstGeom prst="rect">
                <a:avLst/>
              </a:prstGeom>
              <a:noFill/>
              <a:ln w="9525">
                <a:noFill/>
                <a:miter lim="800000"/>
                <a:headEnd/>
                <a:tailEnd/>
              </a:ln>
            </p:spPr>
            <p:txBody>
              <a:bodyPr wrap="none">
                <a:spAutoFit/>
              </a:bodyPr>
              <a:lstStyle/>
              <a:p>
                <a:pPr algn="ctr">
                  <a:lnSpc>
                    <a:spcPct val="93000"/>
                  </a:lnSpc>
                  <a:buClr>
                    <a:srgbClr val="000000"/>
                  </a:buClr>
                  <a:buSzPct val="100000"/>
                  <a:buFont typeface="Arial" charset="0"/>
                  <a:buNone/>
                  <a:defRPr/>
                </a:pPr>
                <a:endParaRPr lang="en-US">
                  <a:latin typeface="+mn-lt"/>
                </a:endParaRPr>
              </a:p>
            </p:txBody>
          </p:sp>
        </p:grpSp>
        <p:sp>
          <p:nvSpPr>
            <p:cNvPr id="24" name="Text Box 10"/>
            <p:cNvSpPr txBox="1">
              <a:spLocks noChangeArrowheads="1"/>
            </p:cNvSpPr>
            <p:nvPr/>
          </p:nvSpPr>
          <p:spPr bwMode="auto">
            <a:xfrm>
              <a:off x="502" y="1026"/>
              <a:ext cx="152" cy="272"/>
            </a:xfrm>
            <a:prstGeom prst="rect">
              <a:avLst/>
            </a:prstGeom>
            <a:noFill/>
            <a:ln w="9525">
              <a:noFill/>
              <a:miter lim="800000"/>
              <a:headEnd/>
              <a:tailEnd/>
            </a:ln>
          </p:spPr>
          <p:txBody>
            <a:bodyPr wrap="none">
              <a:spAutoFit/>
            </a:bodyPr>
            <a:lstStyle/>
            <a:p>
              <a:pPr algn="ctr">
                <a:lnSpc>
                  <a:spcPct val="93000"/>
                </a:lnSpc>
                <a:buClr>
                  <a:srgbClr val="000000"/>
                </a:buClr>
                <a:buSzPct val="100000"/>
                <a:buFont typeface="Arial" charset="0"/>
                <a:buNone/>
                <a:defRPr/>
              </a:pPr>
              <a:endParaRPr lang="en-US">
                <a:latin typeface="+mn-lt"/>
              </a:endParaRPr>
            </a:p>
          </p:txBody>
        </p:sp>
      </p:grpSp>
      <p:sp>
        <p:nvSpPr>
          <p:cNvPr id="33" name="TextBox 32"/>
          <p:cNvSpPr txBox="1"/>
          <p:nvPr/>
        </p:nvSpPr>
        <p:spPr>
          <a:xfrm>
            <a:off x="-36512" y="476672"/>
            <a:ext cx="3332262" cy="1077218"/>
          </a:xfrm>
          <a:prstGeom prst="rect">
            <a:avLst/>
          </a:prstGeom>
          <a:noFill/>
        </p:spPr>
        <p:txBody>
          <a:bodyPr wrap="none">
            <a:spAutoFit/>
          </a:bodyPr>
          <a:lstStyle/>
          <a:p>
            <a:pPr>
              <a:defRPr/>
            </a:pPr>
            <a:r>
              <a:rPr lang="en-NZ" sz="1600" b="1" u="sng" dirty="0" smtClean="0">
                <a:solidFill>
                  <a:schemeClr val="tx1"/>
                </a:solidFill>
                <a:latin typeface="Comic Sans MS" pitchFamily="66" charset="0"/>
              </a:rPr>
              <a:t>Structure &amp; </a:t>
            </a:r>
            <a:r>
              <a:rPr lang="en-US" sz="1600" b="1" u="sng" dirty="0" smtClean="0">
                <a:latin typeface="Comic Sans MS" pitchFamily="66" charset="0"/>
              </a:rPr>
              <a:t>Growth </a:t>
            </a:r>
            <a:r>
              <a:rPr lang="en-US" sz="1600" b="1" u="sng" dirty="0">
                <a:latin typeface="Comic Sans MS" pitchFamily="66" charset="0"/>
              </a:rPr>
              <a:t>Conditions:</a:t>
            </a:r>
          </a:p>
          <a:p>
            <a:r>
              <a:rPr lang="en-GB" sz="1600" dirty="0" smtClean="0">
                <a:latin typeface="Comic Sans MS" pitchFamily="66" charset="0"/>
              </a:rPr>
              <a:t>N</a:t>
            </a:r>
            <a:r>
              <a:rPr lang="en-GB" sz="1600" baseline="-25000" dirty="0" smtClean="0">
                <a:latin typeface="Comic Sans MS" pitchFamily="66" charset="0"/>
              </a:rPr>
              <a:t>2</a:t>
            </a:r>
            <a:r>
              <a:rPr lang="en-GB" sz="1600" dirty="0" smtClean="0">
                <a:latin typeface="Comic Sans MS" pitchFamily="66" charset="0"/>
              </a:rPr>
              <a:t>/NH</a:t>
            </a:r>
            <a:r>
              <a:rPr lang="en-GB" sz="1600" baseline="-25000" dirty="0" smtClean="0">
                <a:latin typeface="Comic Sans MS" pitchFamily="66" charset="0"/>
              </a:rPr>
              <a:t>3</a:t>
            </a:r>
            <a:r>
              <a:rPr lang="en-GB" sz="1600" dirty="0" smtClean="0">
                <a:latin typeface="Comic Sans MS" pitchFamily="66" charset="0"/>
              </a:rPr>
              <a:t> flux =  10</a:t>
            </a:r>
            <a:r>
              <a:rPr lang="en-GB" sz="1600" baseline="30000" dirty="0" smtClean="0">
                <a:latin typeface="Comic Sans MS" pitchFamily="66" charset="0"/>
              </a:rPr>
              <a:t>2</a:t>
            </a:r>
            <a:r>
              <a:rPr lang="en-GB" sz="1600" dirty="0" smtClean="0">
                <a:latin typeface="Comic Sans MS" pitchFamily="66" charset="0"/>
              </a:rPr>
              <a:t>-10</a:t>
            </a:r>
            <a:r>
              <a:rPr lang="en-GB" sz="1600" baseline="30000" dirty="0" smtClean="0">
                <a:latin typeface="Comic Sans MS" pitchFamily="66" charset="0"/>
              </a:rPr>
              <a:t>3</a:t>
            </a:r>
            <a:r>
              <a:rPr lang="en-GB" sz="1600" dirty="0" smtClean="0">
                <a:latin typeface="Comic Sans MS" pitchFamily="66" charset="0"/>
              </a:rPr>
              <a:t> </a:t>
            </a:r>
            <a:r>
              <a:rPr lang="en-GB" sz="1600" dirty="0" err="1" smtClean="0">
                <a:latin typeface="Comic Sans MS" pitchFamily="66" charset="0"/>
              </a:rPr>
              <a:t>Gd</a:t>
            </a:r>
            <a:r>
              <a:rPr lang="en-GB" sz="1600" dirty="0" smtClean="0">
                <a:latin typeface="Comic Sans MS" pitchFamily="66" charset="0"/>
              </a:rPr>
              <a:t> flux </a:t>
            </a:r>
          </a:p>
          <a:p>
            <a:pPr>
              <a:defRPr/>
            </a:pPr>
            <a:r>
              <a:rPr lang="en-US" sz="1600" dirty="0" smtClean="0">
                <a:latin typeface="Comic Sans MS" pitchFamily="66" charset="0"/>
              </a:rPr>
              <a:t>Vg </a:t>
            </a:r>
            <a:r>
              <a:rPr lang="en-US" sz="1600" dirty="0">
                <a:latin typeface="Comic Sans MS" pitchFamily="66" charset="0"/>
              </a:rPr>
              <a:t>= 120nm/h - </a:t>
            </a:r>
            <a:r>
              <a:rPr lang="en-US" sz="1600" dirty="0" err="1">
                <a:latin typeface="Comic Sans MS" pitchFamily="66" charset="0"/>
              </a:rPr>
              <a:t>Tg</a:t>
            </a:r>
            <a:r>
              <a:rPr lang="en-US" sz="1600" dirty="0">
                <a:latin typeface="Comic Sans MS" pitchFamily="66" charset="0"/>
              </a:rPr>
              <a:t> = 470-850ºC</a:t>
            </a:r>
          </a:p>
          <a:p>
            <a:pPr>
              <a:defRPr/>
            </a:pPr>
            <a:endParaRPr lang="fr-FR" sz="1600" u="sng" dirty="0">
              <a:solidFill>
                <a:schemeClr val="tx1"/>
              </a:solidFill>
              <a:latin typeface="Comic Sans MS" pitchFamily="66" charset="0"/>
            </a:endParaRPr>
          </a:p>
        </p:txBody>
      </p:sp>
      <p:sp>
        <p:nvSpPr>
          <p:cNvPr id="34" name="Rectangle 1"/>
          <p:cNvSpPr>
            <a:spLocks noChangeArrowheads="1"/>
          </p:cNvSpPr>
          <p:nvPr/>
        </p:nvSpPr>
        <p:spPr bwMode="auto">
          <a:xfrm>
            <a:off x="35496" y="-26988"/>
            <a:ext cx="4572000" cy="501651"/>
          </a:xfrm>
          <a:prstGeom prst="rect">
            <a:avLst/>
          </a:prstGeom>
          <a:noFill/>
          <a:ln w="9525">
            <a:noFill/>
            <a:round/>
            <a:headEnd/>
            <a:tailEnd/>
          </a:ln>
        </p:spPr>
        <p:txBody>
          <a:bodyPr lIns="0" tIns="46800" rIns="0" bIns="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NZ" sz="2800" b="1" dirty="0" smtClean="0">
                <a:solidFill>
                  <a:srgbClr val="009900"/>
                </a:solidFill>
                <a:latin typeface="Comic Sans MS" pitchFamily="66" charset="0"/>
                <a:cs typeface="Arial" charset="0"/>
              </a:rPr>
              <a:t>Molecular beam epitaxy </a:t>
            </a:r>
            <a:endParaRPr lang="en-US" sz="2800" b="1" dirty="0">
              <a:solidFill>
                <a:srgbClr val="009900"/>
              </a:solidFill>
              <a:latin typeface="Comic Sans MS" pitchFamily="66" charset="0"/>
              <a:cs typeface="Arial" charset="0"/>
            </a:endParaRPr>
          </a:p>
        </p:txBody>
      </p:sp>
      <p:grpSp>
        <p:nvGrpSpPr>
          <p:cNvPr id="2" name="Group 1"/>
          <p:cNvGrpSpPr/>
          <p:nvPr/>
        </p:nvGrpSpPr>
        <p:grpSpPr>
          <a:xfrm>
            <a:off x="5840062" y="-9924"/>
            <a:ext cx="3096344" cy="2884235"/>
            <a:chOff x="5840062" y="-9924"/>
            <a:chExt cx="3096344" cy="2884235"/>
          </a:xfrm>
        </p:grpSpPr>
        <p:sp>
          <p:nvSpPr>
            <p:cNvPr id="17" name="Rectangle 16"/>
            <p:cNvSpPr/>
            <p:nvPr/>
          </p:nvSpPr>
          <p:spPr>
            <a:xfrm>
              <a:off x="5840062" y="2227980"/>
              <a:ext cx="3096344" cy="646331"/>
            </a:xfrm>
            <a:prstGeom prst="rect">
              <a:avLst/>
            </a:prstGeom>
          </p:spPr>
          <p:txBody>
            <a:bodyPr wrap="square">
              <a:spAutoFit/>
            </a:bodyPr>
            <a:lstStyle/>
            <a:p>
              <a:pPr>
                <a:defRPr/>
              </a:pPr>
              <a:r>
                <a:rPr lang="en-US" dirty="0" smtClean="0">
                  <a:solidFill>
                    <a:schemeClr val="tx1"/>
                  </a:solidFill>
                  <a:latin typeface="+mn-lt"/>
                </a:rPr>
                <a:t>Twin islands</a:t>
              </a:r>
            </a:p>
            <a:p>
              <a:pPr>
                <a:defRPr/>
              </a:pPr>
              <a:r>
                <a:rPr lang="en-US" dirty="0" smtClean="0">
                  <a:solidFill>
                    <a:schemeClr val="tx1"/>
                  </a:solidFill>
                  <a:latin typeface="+mn-lt"/>
                </a:rPr>
                <a:t>Two </a:t>
              </a:r>
              <a:r>
                <a:rPr lang="en-US" dirty="0" err="1">
                  <a:solidFill>
                    <a:schemeClr val="tx1"/>
                  </a:solidFill>
                  <a:latin typeface="+mn-lt"/>
                </a:rPr>
                <a:t>GdN</a:t>
              </a:r>
              <a:r>
                <a:rPr lang="en-US" dirty="0">
                  <a:solidFill>
                    <a:schemeClr val="tx1"/>
                  </a:solidFill>
                  <a:latin typeface="+mn-lt"/>
                </a:rPr>
                <a:t> in-plane </a:t>
              </a:r>
              <a:r>
                <a:rPr lang="en-US" dirty="0" smtClean="0">
                  <a:solidFill>
                    <a:schemeClr val="tx1"/>
                  </a:solidFill>
                  <a:latin typeface="+mn-lt"/>
                </a:rPr>
                <a:t>orientations</a:t>
              </a:r>
              <a:endParaRPr lang="fr-FR" dirty="0">
                <a:solidFill>
                  <a:schemeClr val="tx1"/>
                </a:solidFill>
                <a:latin typeface="+mn-lt"/>
              </a:endParaRPr>
            </a:p>
          </p:txBody>
        </p:sp>
        <p:pic>
          <p:nvPicPr>
            <p:cNvPr id="30" name="Picture 122" descr="Fig-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3009" t="192" r="903" b="-192"/>
            <a:stretch/>
          </p:blipFill>
          <p:spPr bwMode="auto">
            <a:xfrm>
              <a:off x="5935032" y="160228"/>
              <a:ext cx="2959364"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 Box 4"/>
            <p:cNvSpPr txBox="1">
              <a:spLocks noChangeArrowheads="1"/>
            </p:cNvSpPr>
            <p:nvPr/>
          </p:nvSpPr>
          <p:spPr bwMode="auto">
            <a:xfrm>
              <a:off x="5949548" y="-9924"/>
              <a:ext cx="218361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0033"/>
                  </a:solidFill>
                  <a:latin typeface="Times New Roman" pitchFamily="18" charset="0"/>
                </a:defRPr>
              </a:lvl1pPr>
              <a:lvl2pPr marL="742950" indent="-285750" eaLnBrk="0" hangingPunct="0">
                <a:defRPr sz="3600">
                  <a:solidFill>
                    <a:srgbClr val="FF0033"/>
                  </a:solidFill>
                  <a:latin typeface="Times New Roman" pitchFamily="18" charset="0"/>
                </a:defRPr>
              </a:lvl2pPr>
              <a:lvl3pPr marL="1143000" indent="-228600" eaLnBrk="0" hangingPunct="0">
                <a:defRPr sz="3600">
                  <a:solidFill>
                    <a:srgbClr val="FF0033"/>
                  </a:solidFill>
                  <a:latin typeface="Times New Roman" pitchFamily="18" charset="0"/>
                </a:defRPr>
              </a:lvl3pPr>
              <a:lvl4pPr marL="1600200" indent="-228600" eaLnBrk="0" hangingPunct="0">
                <a:defRPr sz="3600">
                  <a:solidFill>
                    <a:srgbClr val="FF0033"/>
                  </a:solidFill>
                  <a:latin typeface="Times New Roman" pitchFamily="18" charset="0"/>
                </a:defRPr>
              </a:lvl4pPr>
              <a:lvl5pPr marL="2057400" indent="-228600" eaLnBrk="0" hangingPunct="0">
                <a:defRPr sz="3600">
                  <a:solidFill>
                    <a:srgbClr val="FF0033"/>
                  </a:solidFill>
                  <a:latin typeface="Times New Roman" pitchFamily="18" charset="0"/>
                </a:defRPr>
              </a:lvl5pPr>
              <a:lvl6pPr marL="2514600" indent="-228600" eaLnBrk="0" fontAlgn="base" hangingPunct="0">
                <a:spcBef>
                  <a:spcPct val="0"/>
                </a:spcBef>
                <a:spcAft>
                  <a:spcPct val="0"/>
                </a:spcAft>
                <a:defRPr sz="3600">
                  <a:solidFill>
                    <a:srgbClr val="FF0033"/>
                  </a:solidFill>
                  <a:latin typeface="Times New Roman" pitchFamily="18" charset="0"/>
                </a:defRPr>
              </a:lvl6pPr>
              <a:lvl7pPr marL="2971800" indent="-228600" eaLnBrk="0" fontAlgn="base" hangingPunct="0">
                <a:spcBef>
                  <a:spcPct val="0"/>
                </a:spcBef>
                <a:spcAft>
                  <a:spcPct val="0"/>
                </a:spcAft>
                <a:defRPr sz="3600">
                  <a:solidFill>
                    <a:srgbClr val="FF0033"/>
                  </a:solidFill>
                  <a:latin typeface="Times New Roman" pitchFamily="18" charset="0"/>
                </a:defRPr>
              </a:lvl7pPr>
              <a:lvl8pPr marL="3429000" indent="-228600" eaLnBrk="0" fontAlgn="base" hangingPunct="0">
                <a:spcBef>
                  <a:spcPct val="0"/>
                </a:spcBef>
                <a:spcAft>
                  <a:spcPct val="0"/>
                </a:spcAft>
                <a:defRPr sz="3600">
                  <a:solidFill>
                    <a:srgbClr val="FF0033"/>
                  </a:solidFill>
                  <a:latin typeface="Times New Roman" pitchFamily="18" charset="0"/>
                </a:defRPr>
              </a:lvl8pPr>
              <a:lvl9pPr marL="3886200" indent="-228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GB" sz="1600" b="1" u="sng" dirty="0" smtClean="0">
                  <a:solidFill>
                    <a:schemeClr val="tx1"/>
                  </a:solidFill>
                  <a:latin typeface="Comic Sans MS" panose="030F0702030302020204" pitchFamily="66" charset="0"/>
                  <a:cs typeface="Arial" pitchFamily="34" charset="0"/>
                </a:rPr>
                <a:t>STM – </a:t>
              </a:r>
              <a:r>
                <a:rPr lang="en-GB" sz="1600" b="1" u="sng" dirty="0" err="1" smtClean="0">
                  <a:solidFill>
                    <a:schemeClr val="tx1"/>
                  </a:solidFill>
                  <a:latin typeface="Comic Sans MS" panose="030F0702030302020204" pitchFamily="66" charset="0"/>
                  <a:cs typeface="Arial" pitchFamily="34" charset="0"/>
                </a:rPr>
                <a:t>GdN</a:t>
              </a:r>
              <a:r>
                <a:rPr lang="en-GB" sz="1600" b="1" u="sng" dirty="0" smtClean="0">
                  <a:solidFill>
                    <a:schemeClr val="tx1"/>
                  </a:solidFill>
                  <a:latin typeface="Comic Sans MS" panose="030F0702030302020204" pitchFamily="66" charset="0"/>
                  <a:cs typeface="Arial" pitchFamily="34" charset="0"/>
                </a:rPr>
                <a:t> surface</a:t>
              </a:r>
              <a:endParaRPr lang="en-GB" sz="1600" b="1" u="sng" dirty="0">
                <a:solidFill>
                  <a:schemeClr val="tx1"/>
                </a:solidFill>
                <a:latin typeface="Comic Sans MS" panose="030F0702030302020204" pitchFamily="66" charset="0"/>
                <a:cs typeface="Arial" pitchFamily="34" charset="0"/>
              </a:endParaRPr>
            </a:p>
          </p:txBody>
        </p:sp>
      </p:grpSp>
      <p:grpSp>
        <p:nvGrpSpPr>
          <p:cNvPr id="6" name="Group 5"/>
          <p:cNvGrpSpPr/>
          <p:nvPr/>
        </p:nvGrpSpPr>
        <p:grpSpPr>
          <a:xfrm>
            <a:off x="3835770" y="547863"/>
            <a:ext cx="1688359" cy="2154024"/>
            <a:chOff x="3835770" y="547863"/>
            <a:chExt cx="1688359" cy="2154024"/>
          </a:xfrm>
        </p:grpSpPr>
        <p:grpSp>
          <p:nvGrpSpPr>
            <p:cNvPr id="35" name="Group 34"/>
            <p:cNvGrpSpPr/>
            <p:nvPr/>
          </p:nvGrpSpPr>
          <p:grpSpPr>
            <a:xfrm>
              <a:off x="3835770" y="547863"/>
              <a:ext cx="1688359" cy="2154024"/>
              <a:chOff x="3707904" y="1449034"/>
              <a:chExt cx="1688359" cy="2154024"/>
            </a:xfrm>
          </p:grpSpPr>
          <p:grpSp>
            <p:nvGrpSpPr>
              <p:cNvPr id="8" name="Group 150"/>
              <p:cNvGrpSpPr>
                <a:grpSpLocks/>
              </p:cNvGrpSpPr>
              <p:nvPr/>
            </p:nvGrpSpPr>
            <p:grpSpPr bwMode="auto">
              <a:xfrm>
                <a:off x="3707904" y="1449034"/>
                <a:ext cx="1688359" cy="2154024"/>
                <a:chOff x="9410842" y="26350562"/>
                <a:chExt cx="2439452" cy="2954289"/>
              </a:xfrm>
            </p:grpSpPr>
            <p:pic>
              <p:nvPicPr>
                <p:cNvPr id="9" name="Picture 4" descr="D:\Victoria\Franck\CHREA\RHEED+SEM\SCO855\SCO855_cross04.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288" t="16180" r="26999" b="13016"/>
                <a:stretch>
                  <a:fillRect/>
                </a:stretch>
              </p:blipFill>
              <p:spPr bwMode="auto">
                <a:xfrm>
                  <a:off x="9446551" y="26350562"/>
                  <a:ext cx="2403743" cy="2954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3"/>
                <p:cNvSpPr txBox="1">
                  <a:spLocks noChangeArrowheads="1"/>
                </p:cNvSpPr>
                <p:nvPr/>
              </p:nvSpPr>
              <p:spPr bwMode="auto">
                <a:xfrm>
                  <a:off x="9410842" y="28822910"/>
                  <a:ext cx="1040218" cy="464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165600" eaLnBrk="0" hangingPunct="0">
                    <a:defRPr sz="3600">
                      <a:solidFill>
                        <a:srgbClr val="FF0033"/>
                      </a:solidFill>
                      <a:latin typeface="Times New Roman" pitchFamily="18" charset="0"/>
                    </a:defRPr>
                  </a:lvl1pPr>
                  <a:lvl2pPr marL="742950" indent="-285750" defTabSz="4165600" eaLnBrk="0" hangingPunct="0">
                    <a:defRPr sz="3600">
                      <a:solidFill>
                        <a:srgbClr val="FF0033"/>
                      </a:solidFill>
                      <a:latin typeface="Times New Roman" pitchFamily="18" charset="0"/>
                    </a:defRPr>
                  </a:lvl2pPr>
                  <a:lvl3pPr marL="1143000" indent="-228600" defTabSz="4165600" eaLnBrk="0" hangingPunct="0">
                    <a:defRPr sz="3600">
                      <a:solidFill>
                        <a:srgbClr val="FF0033"/>
                      </a:solidFill>
                      <a:latin typeface="Times New Roman" pitchFamily="18" charset="0"/>
                    </a:defRPr>
                  </a:lvl3pPr>
                  <a:lvl4pPr marL="1600200" indent="-228600" defTabSz="4165600" eaLnBrk="0" hangingPunct="0">
                    <a:defRPr sz="3600">
                      <a:solidFill>
                        <a:srgbClr val="FF0033"/>
                      </a:solidFill>
                      <a:latin typeface="Times New Roman" pitchFamily="18" charset="0"/>
                    </a:defRPr>
                  </a:lvl4pPr>
                  <a:lvl5pPr marL="2057400" indent="-228600" defTabSz="4165600" eaLnBrk="0" hangingPunct="0">
                    <a:defRPr sz="3600">
                      <a:solidFill>
                        <a:srgbClr val="FF0033"/>
                      </a:solidFill>
                      <a:latin typeface="Times New Roman" pitchFamily="18" charset="0"/>
                    </a:defRPr>
                  </a:lvl5pPr>
                  <a:lvl6pPr marL="2514600" indent="-228600" defTabSz="4165600" eaLnBrk="0" fontAlgn="base" hangingPunct="0">
                    <a:spcBef>
                      <a:spcPct val="0"/>
                    </a:spcBef>
                    <a:spcAft>
                      <a:spcPct val="0"/>
                    </a:spcAft>
                    <a:defRPr sz="3600">
                      <a:solidFill>
                        <a:srgbClr val="FF0033"/>
                      </a:solidFill>
                      <a:latin typeface="Times New Roman" pitchFamily="18" charset="0"/>
                    </a:defRPr>
                  </a:lvl6pPr>
                  <a:lvl7pPr marL="2971800" indent="-228600" defTabSz="4165600" eaLnBrk="0" fontAlgn="base" hangingPunct="0">
                    <a:spcBef>
                      <a:spcPct val="0"/>
                    </a:spcBef>
                    <a:spcAft>
                      <a:spcPct val="0"/>
                    </a:spcAft>
                    <a:defRPr sz="3600">
                      <a:solidFill>
                        <a:srgbClr val="FF0033"/>
                      </a:solidFill>
                      <a:latin typeface="Times New Roman" pitchFamily="18" charset="0"/>
                    </a:defRPr>
                  </a:lvl7pPr>
                  <a:lvl8pPr marL="3429000" indent="-228600" defTabSz="4165600" eaLnBrk="0" fontAlgn="base" hangingPunct="0">
                    <a:spcBef>
                      <a:spcPct val="0"/>
                    </a:spcBef>
                    <a:spcAft>
                      <a:spcPct val="0"/>
                    </a:spcAft>
                    <a:defRPr sz="3600">
                      <a:solidFill>
                        <a:srgbClr val="FF0033"/>
                      </a:solidFill>
                      <a:latin typeface="Times New Roman" pitchFamily="18" charset="0"/>
                    </a:defRPr>
                  </a:lvl8pPr>
                  <a:lvl9pPr marL="3886200" indent="-228600" defTabSz="4165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NZ" altLang="fr-FR" sz="1600">
                      <a:solidFill>
                        <a:schemeClr val="bg1"/>
                      </a:solidFill>
                      <a:latin typeface="Calibri" pitchFamily="34" charset="0"/>
                    </a:rPr>
                    <a:t>Silicon</a:t>
                  </a:r>
                </a:p>
              </p:txBody>
            </p:sp>
            <p:sp>
              <p:nvSpPr>
                <p:cNvPr id="11" name="TextBox 84"/>
                <p:cNvSpPr txBox="1">
                  <a:spLocks noChangeArrowheads="1"/>
                </p:cNvSpPr>
                <p:nvPr/>
              </p:nvSpPr>
              <p:spPr bwMode="auto">
                <a:xfrm>
                  <a:off x="9410843" y="28313736"/>
                  <a:ext cx="1809356" cy="802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165600" eaLnBrk="0" hangingPunct="0">
                    <a:defRPr sz="3600">
                      <a:solidFill>
                        <a:srgbClr val="FF0033"/>
                      </a:solidFill>
                      <a:latin typeface="Times New Roman" pitchFamily="18" charset="0"/>
                    </a:defRPr>
                  </a:lvl1pPr>
                  <a:lvl2pPr marL="742950" indent="-285750" defTabSz="4165600" eaLnBrk="0" hangingPunct="0">
                    <a:defRPr sz="3600">
                      <a:solidFill>
                        <a:srgbClr val="FF0033"/>
                      </a:solidFill>
                      <a:latin typeface="Times New Roman" pitchFamily="18" charset="0"/>
                    </a:defRPr>
                  </a:lvl2pPr>
                  <a:lvl3pPr marL="1143000" indent="-228600" defTabSz="4165600" eaLnBrk="0" hangingPunct="0">
                    <a:defRPr sz="3600">
                      <a:solidFill>
                        <a:srgbClr val="FF0033"/>
                      </a:solidFill>
                      <a:latin typeface="Times New Roman" pitchFamily="18" charset="0"/>
                    </a:defRPr>
                  </a:lvl3pPr>
                  <a:lvl4pPr marL="1600200" indent="-228600" defTabSz="4165600" eaLnBrk="0" hangingPunct="0">
                    <a:defRPr sz="3600">
                      <a:solidFill>
                        <a:srgbClr val="FF0033"/>
                      </a:solidFill>
                      <a:latin typeface="Times New Roman" pitchFamily="18" charset="0"/>
                    </a:defRPr>
                  </a:lvl4pPr>
                  <a:lvl5pPr marL="2057400" indent="-228600" defTabSz="4165600" eaLnBrk="0" hangingPunct="0">
                    <a:defRPr sz="3600">
                      <a:solidFill>
                        <a:srgbClr val="FF0033"/>
                      </a:solidFill>
                      <a:latin typeface="Times New Roman" pitchFamily="18" charset="0"/>
                    </a:defRPr>
                  </a:lvl5pPr>
                  <a:lvl6pPr marL="2514600" indent="-228600" defTabSz="4165600" eaLnBrk="0" fontAlgn="base" hangingPunct="0">
                    <a:spcBef>
                      <a:spcPct val="0"/>
                    </a:spcBef>
                    <a:spcAft>
                      <a:spcPct val="0"/>
                    </a:spcAft>
                    <a:defRPr sz="3600">
                      <a:solidFill>
                        <a:srgbClr val="FF0033"/>
                      </a:solidFill>
                      <a:latin typeface="Times New Roman" pitchFamily="18" charset="0"/>
                    </a:defRPr>
                  </a:lvl6pPr>
                  <a:lvl7pPr marL="2971800" indent="-228600" defTabSz="4165600" eaLnBrk="0" fontAlgn="base" hangingPunct="0">
                    <a:spcBef>
                      <a:spcPct val="0"/>
                    </a:spcBef>
                    <a:spcAft>
                      <a:spcPct val="0"/>
                    </a:spcAft>
                    <a:defRPr sz="3600">
                      <a:solidFill>
                        <a:srgbClr val="FF0033"/>
                      </a:solidFill>
                      <a:latin typeface="Times New Roman" pitchFamily="18" charset="0"/>
                    </a:defRPr>
                  </a:lvl7pPr>
                  <a:lvl8pPr marL="3429000" indent="-228600" defTabSz="4165600" eaLnBrk="0" fontAlgn="base" hangingPunct="0">
                    <a:spcBef>
                      <a:spcPct val="0"/>
                    </a:spcBef>
                    <a:spcAft>
                      <a:spcPct val="0"/>
                    </a:spcAft>
                    <a:defRPr sz="3600">
                      <a:solidFill>
                        <a:srgbClr val="FF0033"/>
                      </a:solidFill>
                      <a:latin typeface="Times New Roman" pitchFamily="18" charset="0"/>
                    </a:defRPr>
                  </a:lvl8pPr>
                  <a:lvl9pPr marL="3886200" indent="-228600" defTabSz="4165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NZ" altLang="fr-FR" sz="1600" dirty="0" err="1">
                      <a:solidFill>
                        <a:schemeClr val="bg1"/>
                      </a:solidFill>
                      <a:latin typeface="Calibri" pitchFamily="34" charset="0"/>
                    </a:rPr>
                    <a:t>AlN</a:t>
                  </a:r>
                  <a:r>
                    <a:rPr lang="en-NZ" altLang="fr-FR" sz="1600" dirty="0">
                      <a:solidFill>
                        <a:schemeClr val="bg1"/>
                      </a:solidFill>
                      <a:latin typeface="Calibri" pitchFamily="34" charset="0"/>
                    </a:rPr>
                    <a:t>  </a:t>
                  </a:r>
                  <a:r>
                    <a:rPr lang="en-NZ" altLang="fr-FR" sz="1600" dirty="0" smtClean="0">
                      <a:solidFill>
                        <a:schemeClr val="bg1"/>
                      </a:solidFill>
                      <a:latin typeface="Calibri" pitchFamily="34" charset="0"/>
                    </a:rPr>
                    <a:t> 100 </a:t>
                  </a:r>
                  <a:r>
                    <a:rPr lang="en-NZ" altLang="fr-FR" sz="1600" dirty="0">
                      <a:solidFill>
                        <a:schemeClr val="bg1"/>
                      </a:solidFill>
                      <a:latin typeface="Calibri" pitchFamily="34" charset="0"/>
                    </a:rPr>
                    <a:t>nm</a:t>
                  </a:r>
                </a:p>
                <a:p>
                  <a:pPr eaLnBrk="1" hangingPunct="1"/>
                  <a:endParaRPr lang="en-NZ" altLang="fr-FR" sz="1600" dirty="0">
                    <a:solidFill>
                      <a:schemeClr val="bg1"/>
                    </a:solidFill>
                    <a:latin typeface="Calibri" pitchFamily="34" charset="0"/>
                  </a:endParaRPr>
                </a:p>
              </p:txBody>
            </p:sp>
            <p:sp>
              <p:nvSpPr>
                <p:cNvPr id="12" name="TextBox 85"/>
                <p:cNvSpPr txBox="1">
                  <a:spLocks noChangeArrowheads="1"/>
                </p:cNvSpPr>
                <p:nvPr/>
              </p:nvSpPr>
              <p:spPr bwMode="auto">
                <a:xfrm>
                  <a:off x="9410843" y="27830891"/>
                  <a:ext cx="801842" cy="464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165600" eaLnBrk="0" hangingPunct="0">
                    <a:defRPr sz="3600">
                      <a:solidFill>
                        <a:srgbClr val="FF0033"/>
                      </a:solidFill>
                      <a:latin typeface="Times New Roman" pitchFamily="18" charset="0"/>
                    </a:defRPr>
                  </a:lvl1pPr>
                  <a:lvl2pPr marL="742950" indent="-285750" defTabSz="4165600" eaLnBrk="0" hangingPunct="0">
                    <a:defRPr sz="3600">
                      <a:solidFill>
                        <a:srgbClr val="FF0033"/>
                      </a:solidFill>
                      <a:latin typeface="Times New Roman" pitchFamily="18" charset="0"/>
                    </a:defRPr>
                  </a:lvl2pPr>
                  <a:lvl3pPr marL="1143000" indent="-228600" defTabSz="4165600" eaLnBrk="0" hangingPunct="0">
                    <a:defRPr sz="3600">
                      <a:solidFill>
                        <a:srgbClr val="FF0033"/>
                      </a:solidFill>
                      <a:latin typeface="Times New Roman" pitchFamily="18" charset="0"/>
                    </a:defRPr>
                  </a:lvl3pPr>
                  <a:lvl4pPr marL="1600200" indent="-228600" defTabSz="4165600" eaLnBrk="0" hangingPunct="0">
                    <a:defRPr sz="3600">
                      <a:solidFill>
                        <a:srgbClr val="FF0033"/>
                      </a:solidFill>
                      <a:latin typeface="Times New Roman" pitchFamily="18" charset="0"/>
                    </a:defRPr>
                  </a:lvl4pPr>
                  <a:lvl5pPr marL="2057400" indent="-228600" defTabSz="4165600" eaLnBrk="0" hangingPunct="0">
                    <a:defRPr sz="3600">
                      <a:solidFill>
                        <a:srgbClr val="FF0033"/>
                      </a:solidFill>
                      <a:latin typeface="Times New Roman" pitchFamily="18" charset="0"/>
                    </a:defRPr>
                  </a:lvl5pPr>
                  <a:lvl6pPr marL="2514600" indent="-228600" defTabSz="4165600" eaLnBrk="0" fontAlgn="base" hangingPunct="0">
                    <a:spcBef>
                      <a:spcPct val="0"/>
                    </a:spcBef>
                    <a:spcAft>
                      <a:spcPct val="0"/>
                    </a:spcAft>
                    <a:defRPr sz="3600">
                      <a:solidFill>
                        <a:srgbClr val="FF0033"/>
                      </a:solidFill>
                      <a:latin typeface="Times New Roman" pitchFamily="18" charset="0"/>
                    </a:defRPr>
                  </a:lvl6pPr>
                  <a:lvl7pPr marL="2971800" indent="-228600" defTabSz="4165600" eaLnBrk="0" fontAlgn="base" hangingPunct="0">
                    <a:spcBef>
                      <a:spcPct val="0"/>
                    </a:spcBef>
                    <a:spcAft>
                      <a:spcPct val="0"/>
                    </a:spcAft>
                    <a:defRPr sz="3600">
                      <a:solidFill>
                        <a:srgbClr val="FF0033"/>
                      </a:solidFill>
                      <a:latin typeface="Times New Roman" pitchFamily="18" charset="0"/>
                    </a:defRPr>
                  </a:lvl7pPr>
                  <a:lvl8pPr marL="3429000" indent="-228600" defTabSz="4165600" eaLnBrk="0" fontAlgn="base" hangingPunct="0">
                    <a:spcBef>
                      <a:spcPct val="0"/>
                    </a:spcBef>
                    <a:spcAft>
                      <a:spcPct val="0"/>
                    </a:spcAft>
                    <a:defRPr sz="3600">
                      <a:solidFill>
                        <a:srgbClr val="FF0033"/>
                      </a:solidFill>
                      <a:latin typeface="Times New Roman" pitchFamily="18" charset="0"/>
                    </a:defRPr>
                  </a:lvl8pPr>
                  <a:lvl9pPr marL="3886200" indent="-228600" defTabSz="4165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NZ" altLang="fr-FR" sz="1600" dirty="0" err="1">
                      <a:solidFill>
                        <a:schemeClr val="bg1"/>
                      </a:solidFill>
                      <a:latin typeface="Calibri" pitchFamily="34" charset="0"/>
                    </a:rPr>
                    <a:t>GdN</a:t>
                  </a:r>
                  <a:endParaRPr lang="en-NZ" altLang="fr-FR" sz="1600" dirty="0">
                    <a:solidFill>
                      <a:schemeClr val="bg1"/>
                    </a:solidFill>
                    <a:latin typeface="Calibri" pitchFamily="34" charset="0"/>
                  </a:endParaRPr>
                </a:p>
              </p:txBody>
            </p:sp>
            <p:sp>
              <p:nvSpPr>
                <p:cNvPr id="13" name="TextBox 86"/>
                <p:cNvSpPr txBox="1">
                  <a:spLocks noChangeArrowheads="1"/>
                </p:cNvSpPr>
                <p:nvPr/>
              </p:nvSpPr>
              <p:spPr bwMode="auto">
                <a:xfrm>
                  <a:off x="9410843" y="27106905"/>
                  <a:ext cx="1966852" cy="802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165600" eaLnBrk="0" hangingPunct="0">
                    <a:defRPr sz="3600">
                      <a:solidFill>
                        <a:srgbClr val="FF0033"/>
                      </a:solidFill>
                      <a:latin typeface="Times New Roman" pitchFamily="18" charset="0"/>
                    </a:defRPr>
                  </a:lvl1pPr>
                  <a:lvl2pPr marL="742950" indent="-285750" defTabSz="4165600" eaLnBrk="0" hangingPunct="0">
                    <a:defRPr sz="3600">
                      <a:solidFill>
                        <a:srgbClr val="FF0033"/>
                      </a:solidFill>
                      <a:latin typeface="Times New Roman" pitchFamily="18" charset="0"/>
                    </a:defRPr>
                  </a:lvl2pPr>
                  <a:lvl3pPr marL="1143000" indent="-228600" defTabSz="4165600" eaLnBrk="0" hangingPunct="0">
                    <a:defRPr sz="3600">
                      <a:solidFill>
                        <a:srgbClr val="FF0033"/>
                      </a:solidFill>
                      <a:latin typeface="Times New Roman" pitchFamily="18" charset="0"/>
                    </a:defRPr>
                  </a:lvl3pPr>
                  <a:lvl4pPr marL="1600200" indent="-228600" defTabSz="4165600" eaLnBrk="0" hangingPunct="0">
                    <a:defRPr sz="3600">
                      <a:solidFill>
                        <a:srgbClr val="FF0033"/>
                      </a:solidFill>
                      <a:latin typeface="Times New Roman" pitchFamily="18" charset="0"/>
                    </a:defRPr>
                  </a:lvl4pPr>
                  <a:lvl5pPr marL="2057400" indent="-228600" defTabSz="4165600" eaLnBrk="0" hangingPunct="0">
                    <a:defRPr sz="3600">
                      <a:solidFill>
                        <a:srgbClr val="FF0033"/>
                      </a:solidFill>
                      <a:latin typeface="Times New Roman" pitchFamily="18" charset="0"/>
                    </a:defRPr>
                  </a:lvl5pPr>
                  <a:lvl6pPr marL="2514600" indent="-228600" defTabSz="4165600" eaLnBrk="0" fontAlgn="base" hangingPunct="0">
                    <a:spcBef>
                      <a:spcPct val="0"/>
                    </a:spcBef>
                    <a:spcAft>
                      <a:spcPct val="0"/>
                    </a:spcAft>
                    <a:defRPr sz="3600">
                      <a:solidFill>
                        <a:srgbClr val="FF0033"/>
                      </a:solidFill>
                      <a:latin typeface="Times New Roman" pitchFamily="18" charset="0"/>
                    </a:defRPr>
                  </a:lvl6pPr>
                  <a:lvl7pPr marL="2971800" indent="-228600" defTabSz="4165600" eaLnBrk="0" fontAlgn="base" hangingPunct="0">
                    <a:spcBef>
                      <a:spcPct val="0"/>
                    </a:spcBef>
                    <a:spcAft>
                      <a:spcPct val="0"/>
                    </a:spcAft>
                    <a:defRPr sz="3600">
                      <a:solidFill>
                        <a:srgbClr val="FF0033"/>
                      </a:solidFill>
                      <a:latin typeface="Times New Roman" pitchFamily="18" charset="0"/>
                    </a:defRPr>
                  </a:lvl7pPr>
                  <a:lvl8pPr marL="3429000" indent="-228600" defTabSz="4165600" eaLnBrk="0" fontAlgn="base" hangingPunct="0">
                    <a:spcBef>
                      <a:spcPct val="0"/>
                    </a:spcBef>
                    <a:spcAft>
                      <a:spcPct val="0"/>
                    </a:spcAft>
                    <a:defRPr sz="3600">
                      <a:solidFill>
                        <a:srgbClr val="FF0033"/>
                      </a:solidFill>
                      <a:latin typeface="Times New Roman" pitchFamily="18" charset="0"/>
                    </a:defRPr>
                  </a:lvl8pPr>
                  <a:lvl9pPr marL="3886200" indent="-228600" defTabSz="4165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NZ" altLang="fr-FR" sz="1600" dirty="0" err="1" smtClean="0">
                      <a:solidFill>
                        <a:schemeClr val="bg1"/>
                      </a:solidFill>
                      <a:latin typeface="Calibri" pitchFamily="34" charset="0"/>
                    </a:rPr>
                    <a:t>GaN</a:t>
                  </a:r>
                  <a:r>
                    <a:rPr lang="en-NZ" altLang="fr-FR" sz="1600" dirty="0" smtClean="0">
                      <a:solidFill>
                        <a:schemeClr val="bg1"/>
                      </a:solidFill>
                      <a:latin typeface="Calibri" pitchFamily="34" charset="0"/>
                    </a:rPr>
                    <a:t>    120 nm</a:t>
                  </a:r>
                </a:p>
                <a:p>
                  <a:pPr eaLnBrk="1" hangingPunct="1"/>
                  <a:endParaRPr lang="en-NZ" altLang="fr-FR" sz="1600" dirty="0">
                    <a:solidFill>
                      <a:schemeClr val="bg1"/>
                    </a:solidFill>
                    <a:latin typeface="Calibri" pitchFamily="34" charset="0"/>
                  </a:endParaRPr>
                </a:p>
              </p:txBody>
            </p:sp>
          </p:grpSp>
          <p:sp>
            <p:nvSpPr>
              <p:cNvPr id="7" name="Text Box 4"/>
              <p:cNvSpPr txBox="1">
                <a:spLocks noChangeArrowheads="1"/>
              </p:cNvSpPr>
              <p:nvPr/>
            </p:nvSpPr>
            <p:spPr bwMode="auto">
              <a:xfrm>
                <a:off x="3732618" y="1449034"/>
                <a:ext cx="56137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0033"/>
                    </a:solidFill>
                    <a:latin typeface="Times New Roman" pitchFamily="18" charset="0"/>
                  </a:defRPr>
                </a:lvl1pPr>
                <a:lvl2pPr marL="742950" indent="-285750" eaLnBrk="0" hangingPunct="0">
                  <a:defRPr sz="3600">
                    <a:solidFill>
                      <a:srgbClr val="FF0033"/>
                    </a:solidFill>
                    <a:latin typeface="Times New Roman" pitchFamily="18" charset="0"/>
                  </a:defRPr>
                </a:lvl2pPr>
                <a:lvl3pPr marL="1143000" indent="-228600" eaLnBrk="0" hangingPunct="0">
                  <a:defRPr sz="3600">
                    <a:solidFill>
                      <a:srgbClr val="FF0033"/>
                    </a:solidFill>
                    <a:latin typeface="Times New Roman" pitchFamily="18" charset="0"/>
                  </a:defRPr>
                </a:lvl3pPr>
                <a:lvl4pPr marL="1600200" indent="-228600" eaLnBrk="0" hangingPunct="0">
                  <a:defRPr sz="3600">
                    <a:solidFill>
                      <a:srgbClr val="FF0033"/>
                    </a:solidFill>
                    <a:latin typeface="Times New Roman" pitchFamily="18" charset="0"/>
                  </a:defRPr>
                </a:lvl4pPr>
                <a:lvl5pPr marL="2057400" indent="-228600" eaLnBrk="0" hangingPunct="0">
                  <a:defRPr sz="3600">
                    <a:solidFill>
                      <a:srgbClr val="FF0033"/>
                    </a:solidFill>
                    <a:latin typeface="Times New Roman" pitchFamily="18" charset="0"/>
                  </a:defRPr>
                </a:lvl5pPr>
                <a:lvl6pPr marL="2514600" indent="-228600" eaLnBrk="0" fontAlgn="base" hangingPunct="0">
                  <a:spcBef>
                    <a:spcPct val="0"/>
                  </a:spcBef>
                  <a:spcAft>
                    <a:spcPct val="0"/>
                  </a:spcAft>
                  <a:defRPr sz="3600">
                    <a:solidFill>
                      <a:srgbClr val="FF0033"/>
                    </a:solidFill>
                    <a:latin typeface="Times New Roman" pitchFamily="18" charset="0"/>
                  </a:defRPr>
                </a:lvl6pPr>
                <a:lvl7pPr marL="2971800" indent="-228600" eaLnBrk="0" fontAlgn="base" hangingPunct="0">
                  <a:spcBef>
                    <a:spcPct val="0"/>
                  </a:spcBef>
                  <a:spcAft>
                    <a:spcPct val="0"/>
                  </a:spcAft>
                  <a:defRPr sz="3600">
                    <a:solidFill>
                      <a:srgbClr val="FF0033"/>
                    </a:solidFill>
                    <a:latin typeface="Times New Roman" pitchFamily="18" charset="0"/>
                  </a:defRPr>
                </a:lvl7pPr>
                <a:lvl8pPr marL="3429000" indent="-228600" eaLnBrk="0" fontAlgn="base" hangingPunct="0">
                  <a:spcBef>
                    <a:spcPct val="0"/>
                  </a:spcBef>
                  <a:spcAft>
                    <a:spcPct val="0"/>
                  </a:spcAft>
                  <a:defRPr sz="3600">
                    <a:solidFill>
                      <a:srgbClr val="FF0033"/>
                    </a:solidFill>
                    <a:latin typeface="Times New Roman" pitchFamily="18" charset="0"/>
                  </a:defRPr>
                </a:lvl8pPr>
                <a:lvl9pPr marL="3886200" indent="-228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GB" sz="1600" b="1" dirty="0">
                    <a:solidFill>
                      <a:schemeClr val="bg1"/>
                    </a:solidFill>
                    <a:latin typeface="Calibri" pitchFamily="34" charset="0"/>
                    <a:cs typeface="Arial" pitchFamily="34" charset="0"/>
                  </a:rPr>
                  <a:t>SEM</a:t>
                </a:r>
              </a:p>
            </p:txBody>
          </p:sp>
        </p:grpSp>
        <p:sp>
          <p:nvSpPr>
            <p:cNvPr id="5" name="Rectangle 4"/>
            <p:cNvSpPr/>
            <p:nvPr/>
          </p:nvSpPr>
          <p:spPr>
            <a:xfrm>
              <a:off x="4572000" y="1628800"/>
              <a:ext cx="814647" cy="338554"/>
            </a:xfrm>
            <a:prstGeom prst="rect">
              <a:avLst/>
            </a:prstGeom>
          </p:spPr>
          <p:txBody>
            <a:bodyPr wrap="none">
              <a:spAutoFit/>
            </a:bodyPr>
            <a:lstStyle/>
            <a:p>
              <a:r>
                <a:rPr lang="en-NZ" altLang="fr-FR" sz="1600" dirty="0" smtClean="0">
                  <a:solidFill>
                    <a:schemeClr val="bg1"/>
                  </a:solidFill>
                  <a:latin typeface="Calibri" pitchFamily="34" charset="0"/>
                </a:rPr>
                <a:t>100 </a:t>
              </a:r>
              <a:r>
                <a:rPr lang="en-NZ" altLang="fr-FR" sz="1600" dirty="0">
                  <a:solidFill>
                    <a:schemeClr val="bg1"/>
                  </a:solidFill>
                  <a:latin typeface="Calibri" pitchFamily="34" charset="0"/>
                </a:rPr>
                <a:t>nm</a:t>
              </a:r>
            </a:p>
          </p:txBody>
        </p:sp>
      </p:grpSp>
      <p:pic>
        <p:nvPicPr>
          <p:cNvPr id="31" name="Picture 30"/>
          <p:cNvPicPr/>
          <p:nvPr/>
        </p:nvPicPr>
        <p:blipFill>
          <a:blip r:embed="rId4" cstate="print">
            <a:extLst>
              <a:ext uri="{28A0092B-C50C-407E-A947-70E740481C1C}">
                <a14:useLocalDpi xmlns:a14="http://schemas.microsoft.com/office/drawing/2010/main" xmlns="" val="0"/>
              </a:ext>
            </a:extLst>
          </a:blip>
          <a:stretch>
            <a:fillRect/>
          </a:stretch>
        </p:blipFill>
        <p:spPr>
          <a:xfrm>
            <a:off x="0" y="2996952"/>
            <a:ext cx="5406381" cy="3600400"/>
          </a:xfrm>
          <a:prstGeom prst="rect">
            <a:avLst/>
          </a:prstGeom>
        </p:spPr>
      </p:pic>
      <p:sp>
        <p:nvSpPr>
          <p:cNvPr id="32" name="Rectangle 18"/>
          <p:cNvSpPr>
            <a:spLocks noChangeArrowheads="1"/>
          </p:cNvSpPr>
          <p:nvPr/>
        </p:nvSpPr>
        <p:spPr bwMode="auto">
          <a:xfrm>
            <a:off x="4788024" y="3284984"/>
            <a:ext cx="4355976" cy="1323439"/>
          </a:xfrm>
          <a:prstGeom prst="rect">
            <a:avLst/>
          </a:prstGeom>
          <a:noFill/>
          <a:ln>
            <a:noFill/>
          </a:ln>
          <a:extLst/>
        </p:spPr>
        <p:txBody>
          <a:bodyPr wrap="square" anchor="ctr">
            <a:spAutoFit/>
          </a:bodyPr>
          <a:lstStyle/>
          <a:p>
            <a:pPr>
              <a:defRPr/>
            </a:pPr>
            <a:r>
              <a:rPr lang="en-US" altLang="fr-FR" sz="2000" dirty="0" err="1">
                <a:solidFill>
                  <a:schemeClr val="tx1"/>
                </a:solidFill>
                <a:latin typeface="Comic Sans MS" panose="030F0702030302020204" pitchFamily="66" charset="0"/>
                <a:cs typeface="Arial" pitchFamily="34" charset="0"/>
                <a:sym typeface="Symbol" pitchFamily="18" charset="2"/>
              </a:rPr>
              <a:t>GdN</a:t>
            </a:r>
            <a:r>
              <a:rPr lang="en-US" altLang="fr-FR" sz="2000" dirty="0">
                <a:solidFill>
                  <a:schemeClr val="tx1"/>
                </a:solidFill>
                <a:latin typeface="Comic Sans MS" panose="030F0702030302020204" pitchFamily="66" charset="0"/>
                <a:cs typeface="Arial" pitchFamily="34" charset="0"/>
                <a:sym typeface="Symbol" pitchFamily="18" charset="2"/>
              </a:rPr>
              <a:t> (111) epitaxial on </a:t>
            </a:r>
            <a:r>
              <a:rPr lang="en-US" altLang="fr-FR" sz="2000" dirty="0" err="1">
                <a:solidFill>
                  <a:schemeClr val="tx1"/>
                </a:solidFill>
                <a:latin typeface="Comic Sans MS" panose="030F0702030302020204" pitchFamily="66" charset="0"/>
                <a:cs typeface="Arial" pitchFamily="34" charset="0"/>
                <a:sym typeface="Symbol" pitchFamily="18" charset="2"/>
              </a:rPr>
              <a:t>AlN</a:t>
            </a:r>
            <a:r>
              <a:rPr lang="en-US" altLang="fr-FR" sz="2000" dirty="0">
                <a:solidFill>
                  <a:schemeClr val="tx1"/>
                </a:solidFill>
                <a:latin typeface="Comic Sans MS" panose="030F0702030302020204" pitchFamily="66" charset="0"/>
                <a:cs typeface="Arial" pitchFamily="34" charset="0"/>
                <a:sym typeface="Symbol" pitchFamily="18" charset="2"/>
              </a:rPr>
              <a:t> (0001)  </a:t>
            </a:r>
          </a:p>
          <a:p>
            <a:pPr>
              <a:defRPr/>
            </a:pPr>
            <a:r>
              <a:rPr lang="en-US" altLang="fr-FR" sz="2000" dirty="0">
                <a:solidFill>
                  <a:schemeClr val="tx1"/>
                </a:solidFill>
                <a:latin typeface="Comic Sans MS" panose="030F0702030302020204" pitchFamily="66" charset="0"/>
                <a:cs typeface="Arial" pitchFamily="34" charset="0"/>
                <a:sym typeface="Symbol" pitchFamily="18" charset="2"/>
              </a:rPr>
              <a:t> </a:t>
            </a:r>
            <a:r>
              <a:rPr lang="en-US" altLang="fr-FR" sz="2000" dirty="0">
                <a:solidFill>
                  <a:schemeClr val="tx1"/>
                </a:solidFill>
                <a:latin typeface="Comic Sans MS" panose="030F0702030302020204" pitchFamily="66" charset="0"/>
                <a:cs typeface="Arial" pitchFamily="34" charset="0"/>
              </a:rPr>
              <a:t> </a:t>
            </a:r>
            <a:r>
              <a:rPr lang="en-US" altLang="fr-FR" sz="2000" dirty="0" err="1">
                <a:solidFill>
                  <a:schemeClr val="tx1"/>
                </a:solidFill>
                <a:latin typeface="Comic Sans MS" panose="030F0702030302020204" pitchFamily="66" charset="0"/>
                <a:cs typeface="Arial" pitchFamily="34" charset="0"/>
              </a:rPr>
              <a:t>GdN</a:t>
            </a:r>
            <a:r>
              <a:rPr lang="en-US" altLang="fr-FR" sz="2000" dirty="0">
                <a:solidFill>
                  <a:schemeClr val="tx1"/>
                </a:solidFill>
                <a:latin typeface="Comic Sans MS" panose="030F0702030302020204" pitchFamily="66" charset="0"/>
                <a:cs typeface="Arial" pitchFamily="34" charset="0"/>
              </a:rPr>
              <a:t> (111)  // </a:t>
            </a:r>
            <a:r>
              <a:rPr lang="en-US" altLang="fr-FR" sz="2000" dirty="0" err="1">
                <a:solidFill>
                  <a:schemeClr val="tx1"/>
                </a:solidFill>
                <a:latin typeface="Comic Sans MS" panose="030F0702030302020204" pitchFamily="66" charset="0"/>
                <a:cs typeface="Arial" pitchFamily="34" charset="0"/>
              </a:rPr>
              <a:t>AlN</a:t>
            </a:r>
            <a:r>
              <a:rPr lang="en-US" altLang="fr-FR" sz="2000" dirty="0">
                <a:solidFill>
                  <a:schemeClr val="tx1"/>
                </a:solidFill>
                <a:latin typeface="Comic Sans MS" panose="030F0702030302020204" pitchFamily="66" charset="0"/>
                <a:cs typeface="Arial" pitchFamily="34" charset="0"/>
              </a:rPr>
              <a:t> (0001)</a:t>
            </a:r>
            <a:endParaRPr lang="en-GB" altLang="fr-FR" sz="2000" dirty="0">
              <a:solidFill>
                <a:schemeClr val="tx1"/>
              </a:solidFill>
              <a:latin typeface="Comic Sans MS" panose="030F0702030302020204" pitchFamily="66" charset="0"/>
              <a:cs typeface="Arial" pitchFamily="34" charset="0"/>
            </a:endParaRPr>
          </a:p>
          <a:p>
            <a:pPr>
              <a:buFont typeface="Symbol" pitchFamily="18" charset="2"/>
              <a:buChar char="Þ"/>
              <a:defRPr/>
            </a:pPr>
            <a:r>
              <a:rPr lang="en-NZ" altLang="fr-FR" sz="2000" dirty="0" err="1">
                <a:solidFill>
                  <a:srgbClr val="FF0000"/>
                </a:solidFill>
                <a:latin typeface="Comic Sans MS" panose="030F0702030302020204" pitchFamily="66" charset="0"/>
                <a:cs typeface="Arial" pitchFamily="34" charset="0"/>
              </a:rPr>
              <a:t>AlN’s</a:t>
            </a:r>
            <a:r>
              <a:rPr lang="en-NZ" altLang="fr-FR" sz="2000" dirty="0">
                <a:solidFill>
                  <a:srgbClr val="FF0000"/>
                </a:solidFill>
                <a:latin typeface="Comic Sans MS" panose="030F0702030302020204" pitchFamily="66" charset="0"/>
                <a:cs typeface="Arial" pitchFamily="34" charset="0"/>
              </a:rPr>
              <a:t> hexagonal face favours a fully (111)-oriented </a:t>
            </a:r>
            <a:r>
              <a:rPr lang="en-NZ" altLang="fr-FR" sz="2000" dirty="0" err="1">
                <a:solidFill>
                  <a:srgbClr val="FF0000"/>
                </a:solidFill>
                <a:latin typeface="Comic Sans MS" panose="030F0702030302020204" pitchFamily="66" charset="0"/>
                <a:cs typeface="Arial" pitchFamily="34" charset="0"/>
              </a:rPr>
              <a:t>GdN</a:t>
            </a:r>
            <a:r>
              <a:rPr lang="en-NZ" altLang="fr-FR" sz="2000" dirty="0">
                <a:solidFill>
                  <a:srgbClr val="FF0000"/>
                </a:solidFill>
                <a:latin typeface="Comic Sans MS" panose="030F0702030302020204" pitchFamily="66" charset="0"/>
                <a:cs typeface="Arial" pitchFamily="34" charset="0"/>
              </a:rPr>
              <a:t> film.</a:t>
            </a:r>
          </a:p>
        </p:txBody>
      </p:sp>
      <p:sp>
        <p:nvSpPr>
          <p:cNvPr id="36" name="TextBox 35"/>
          <p:cNvSpPr txBox="1"/>
          <p:nvPr/>
        </p:nvSpPr>
        <p:spPr>
          <a:xfrm>
            <a:off x="1043608" y="6488668"/>
            <a:ext cx="7197804" cy="369332"/>
          </a:xfrm>
          <a:prstGeom prst="rect">
            <a:avLst/>
          </a:prstGeom>
          <a:noFill/>
        </p:spPr>
        <p:txBody>
          <a:bodyPr wrap="none" rtlCol="0">
            <a:spAutoFit/>
          </a:bodyPr>
          <a:lstStyle/>
          <a:p>
            <a:r>
              <a:rPr lang="en-NZ" dirty="0" smtClean="0">
                <a:latin typeface="Comic Sans MS" panose="030F0702030302020204" pitchFamily="66" charset="0"/>
              </a:rPr>
              <a:t>Phi-scan : </a:t>
            </a:r>
            <a:r>
              <a:rPr lang="en-NZ" dirty="0">
                <a:latin typeface="Comic Sans MS" panose="030F0702030302020204" pitchFamily="66" charset="0"/>
              </a:rPr>
              <a:t>6 fold symmetry </a:t>
            </a:r>
            <a:r>
              <a:rPr lang="en-NZ" dirty="0" smtClean="0">
                <a:latin typeface="Comic Sans MS" panose="030F0702030302020204" pitchFamily="66" charset="0"/>
              </a:rPr>
              <a:t> of </a:t>
            </a:r>
            <a:r>
              <a:rPr lang="en-NZ" dirty="0" err="1" smtClean="0">
                <a:latin typeface="Comic Sans MS" panose="030F0702030302020204" pitchFamily="66" charset="0"/>
              </a:rPr>
              <a:t>GdN</a:t>
            </a:r>
            <a:r>
              <a:rPr lang="en-NZ" dirty="0" smtClean="0">
                <a:latin typeface="Comic Sans MS" panose="030F0702030302020204" pitchFamily="66" charset="0"/>
              </a:rPr>
              <a:t> </a:t>
            </a:r>
            <a:r>
              <a:rPr lang="en-NZ" dirty="0">
                <a:latin typeface="Comic Sans MS" panose="030F0702030302020204" pitchFamily="66" charset="0"/>
              </a:rPr>
              <a:t>(002) </a:t>
            </a:r>
            <a:r>
              <a:rPr lang="en-NZ" dirty="0" smtClean="0">
                <a:latin typeface="Comic Sans MS" panose="030F0702030302020204" pitchFamily="66" charset="0"/>
              </a:rPr>
              <a:t>reflections (not shown)</a:t>
            </a:r>
            <a:endParaRPr lang="fr-FR" dirty="0">
              <a:latin typeface="Comic Sans MS" panose="030F0702030302020204" pitchFamily="66" charset="0"/>
            </a:endParaRPr>
          </a:p>
        </p:txBody>
      </p:sp>
      <p:sp>
        <p:nvSpPr>
          <p:cNvPr id="41" name="Text Box 4"/>
          <p:cNvSpPr txBox="1">
            <a:spLocks noChangeArrowheads="1"/>
          </p:cNvSpPr>
          <p:nvPr/>
        </p:nvSpPr>
        <p:spPr bwMode="auto">
          <a:xfrm>
            <a:off x="971600" y="2996952"/>
            <a:ext cx="3134191" cy="338554"/>
          </a:xfrm>
          <a:prstGeom prst="rect">
            <a:avLst/>
          </a:prstGeom>
          <a:noFill/>
          <a:ln w="9525">
            <a:noFill/>
            <a:miter lim="800000"/>
            <a:headEnd/>
            <a:tailEnd/>
          </a:ln>
        </p:spPr>
        <p:txBody>
          <a:bodyPr wrap="none">
            <a:spAutoFit/>
          </a:bodyPr>
          <a:lstStyle/>
          <a:p>
            <a:pPr fontAlgn="auto">
              <a:spcBef>
                <a:spcPts val="0"/>
              </a:spcBef>
              <a:spcAft>
                <a:spcPts val="0"/>
              </a:spcAft>
              <a:defRPr/>
            </a:pPr>
            <a:r>
              <a:rPr lang="en-GB" sz="1600" b="1" u="sng" dirty="0">
                <a:latin typeface="Comic Sans MS" pitchFamily="66" charset="0"/>
              </a:rPr>
              <a:t>X-ray Diffraction : 2</a:t>
            </a:r>
            <a:r>
              <a:rPr lang="en-GB" sz="1600" b="1" u="sng" dirty="0">
                <a:latin typeface="Symbol" panose="05050102010706020507" pitchFamily="18" charset="2"/>
              </a:rPr>
              <a:t>q</a:t>
            </a:r>
            <a:r>
              <a:rPr lang="en-GB" sz="1600" b="1" u="sng" dirty="0">
                <a:latin typeface="Comic Sans MS" pitchFamily="66" charset="0"/>
              </a:rPr>
              <a:t>-scans </a:t>
            </a:r>
            <a:r>
              <a:rPr lang="en-NZ" sz="1600" b="1" u="sng" dirty="0">
                <a:latin typeface="Comic Sans MS" pitchFamily="66" charset="0"/>
              </a:rPr>
              <a:t> </a:t>
            </a:r>
            <a:endParaRPr lang="en-GB" sz="1600" b="1" u="sng" dirty="0">
              <a:latin typeface="Comic Sans MS" pitchFamily="66" charset="0"/>
            </a:endParaRPr>
          </a:p>
        </p:txBody>
      </p:sp>
    </p:spTree>
    <p:extLst>
      <p:ext uri="{BB962C8B-B14F-4D97-AF65-F5344CB8AC3E}">
        <p14:creationId xmlns:p14="http://schemas.microsoft.com/office/powerpoint/2010/main" xmlns="" val="1731526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7"/>
          <p:cNvGrpSpPr>
            <a:grpSpLocks/>
          </p:cNvGrpSpPr>
          <p:nvPr/>
        </p:nvGrpSpPr>
        <p:grpSpPr bwMode="auto">
          <a:xfrm>
            <a:off x="683568" y="980728"/>
            <a:ext cx="2258014" cy="1690494"/>
            <a:chOff x="431" y="1026"/>
            <a:chExt cx="1860" cy="1316"/>
          </a:xfrm>
        </p:grpSpPr>
        <p:grpSp>
          <p:nvGrpSpPr>
            <p:cNvPr id="23" name="Group 4"/>
            <p:cNvGrpSpPr>
              <a:grpSpLocks/>
            </p:cNvGrpSpPr>
            <p:nvPr/>
          </p:nvGrpSpPr>
          <p:grpSpPr bwMode="auto">
            <a:xfrm>
              <a:off x="431" y="1345"/>
              <a:ext cx="1860" cy="997"/>
              <a:chOff x="793" y="1163"/>
              <a:chExt cx="2586" cy="1768"/>
            </a:xfrm>
          </p:grpSpPr>
          <p:sp>
            <p:nvSpPr>
              <p:cNvPr id="25" name="AutoShape 5"/>
              <p:cNvSpPr>
                <a:spLocks noChangeArrowheads="1"/>
              </p:cNvSpPr>
              <p:nvPr/>
            </p:nvSpPr>
            <p:spPr bwMode="auto">
              <a:xfrm>
                <a:off x="793" y="2388"/>
                <a:ext cx="2586" cy="543"/>
              </a:xfrm>
              <a:prstGeom prst="cube">
                <a:avLst>
                  <a:gd name="adj" fmla="val 25000"/>
                </a:avLst>
              </a:prstGeom>
              <a:solidFill>
                <a:srgbClr val="F96367"/>
              </a:solidFill>
              <a:ln w="9525">
                <a:solidFill>
                  <a:schemeClr val="tx1"/>
                </a:solidFill>
                <a:miter lim="800000"/>
                <a:headEnd/>
                <a:tailEnd/>
              </a:ln>
            </p:spPr>
            <p:txBody>
              <a:bodyPr wrap="none" anchor="ctr"/>
              <a:lstStyle/>
              <a:p>
                <a:pPr algn="ctr">
                  <a:lnSpc>
                    <a:spcPct val="93000"/>
                  </a:lnSpc>
                  <a:buClr>
                    <a:srgbClr val="000000"/>
                  </a:buClr>
                  <a:buSzPct val="100000"/>
                  <a:buFont typeface="Arial" charset="0"/>
                  <a:buNone/>
                  <a:defRPr/>
                </a:pPr>
                <a:r>
                  <a:rPr lang="en-NZ" dirty="0">
                    <a:solidFill>
                      <a:schemeClr val="tx1"/>
                    </a:solidFill>
                    <a:latin typeface="+mn-lt"/>
                  </a:rPr>
                  <a:t>Si (111) substrate</a:t>
                </a:r>
                <a:endParaRPr lang="en-GB" dirty="0">
                  <a:solidFill>
                    <a:schemeClr val="tx1"/>
                  </a:solidFill>
                  <a:latin typeface="+mn-lt"/>
                </a:endParaRPr>
              </a:p>
            </p:txBody>
          </p:sp>
          <p:sp>
            <p:nvSpPr>
              <p:cNvPr id="26" name="AutoShape 6"/>
              <p:cNvSpPr>
                <a:spLocks noChangeArrowheads="1"/>
              </p:cNvSpPr>
              <p:nvPr/>
            </p:nvSpPr>
            <p:spPr bwMode="auto">
              <a:xfrm>
                <a:off x="793" y="1979"/>
                <a:ext cx="2586" cy="543"/>
              </a:xfrm>
              <a:prstGeom prst="cube">
                <a:avLst>
                  <a:gd name="adj" fmla="val 25000"/>
                </a:avLst>
              </a:prstGeom>
              <a:solidFill>
                <a:srgbClr val="BBE0E3"/>
              </a:solidFill>
              <a:ln w="9525">
                <a:solidFill>
                  <a:schemeClr val="tx1"/>
                </a:solidFill>
                <a:miter lim="800000"/>
                <a:headEnd/>
                <a:tailEnd/>
              </a:ln>
            </p:spPr>
            <p:txBody>
              <a:bodyPr wrap="none" anchor="ctr"/>
              <a:lstStyle/>
              <a:p>
                <a:pPr algn="ctr">
                  <a:lnSpc>
                    <a:spcPct val="93000"/>
                  </a:lnSpc>
                  <a:buClr>
                    <a:srgbClr val="000000"/>
                  </a:buClr>
                  <a:buSzPct val="100000"/>
                  <a:buFont typeface="Arial" charset="0"/>
                  <a:buNone/>
                  <a:defRPr/>
                </a:pPr>
                <a:r>
                  <a:rPr lang="en-NZ" dirty="0">
                    <a:solidFill>
                      <a:schemeClr val="tx1"/>
                    </a:solidFill>
                    <a:latin typeface="+mn-lt"/>
                  </a:rPr>
                  <a:t>(0001) </a:t>
                </a:r>
                <a:r>
                  <a:rPr lang="en-NZ" dirty="0" err="1">
                    <a:solidFill>
                      <a:schemeClr val="tx1"/>
                    </a:solidFill>
                    <a:latin typeface="+mn-lt"/>
                  </a:rPr>
                  <a:t>AlN</a:t>
                </a:r>
                <a:r>
                  <a:rPr lang="en-NZ" dirty="0">
                    <a:solidFill>
                      <a:schemeClr val="tx1"/>
                    </a:solidFill>
                    <a:latin typeface="+mn-lt"/>
                  </a:rPr>
                  <a:t> – 50-100nm </a:t>
                </a:r>
                <a:endParaRPr lang="en-GB" dirty="0">
                  <a:solidFill>
                    <a:schemeClr val="tx1"/>
                  </a:solidFill>
                  <a:latin typeface="+mn-lt"/>
                </a:endParaRPr>
              </a:p>
            </p:txBody>
          </p:sp>
          <p:sp>
            <p:nvSpPr>
              <p:cNvPr id="27" name="AutoShape 7"/>
              <p:cNvSpPr>
                <a:spLocks noChangeArrowheads="1"/>
              </p:cNvSpPr>
              <p:nvPr/>
            </p:nvSpPr>
            <p:spPr bwMode="auto">
              <a:xfrm>
                <a:off x="793" y="1571"/>
                <a:ext cx="2586" cy="545"/>
              </a:xfrm>
              <a:prstGeom prst="cube">
                <a:avLst>
                  <a:gd name="adj" fmla="val 25000"/>
                </a:avLst>
              </a:prstGeom>
              <a:solidFill>
                <a:srgbClr val="B4F2AC"/>
              </a:solidFill>
              <a:ln w="9525">
                <a:solidFill>
                  <a:schemeClr val="tx1"/>
                </a:solidFill>
                <a:miter lim="800000"/>
                <a:headEnd/>
                <a:tailEnd/>
              </a:ln>
            </p:spPr>
            <p:txBody>
              <a:bodyPr wrap="none" anchor="ctr"/>
              <a:lstStyle/>
              <a:p>
                <a:pPr algn="ctr">
                  <a:lnSpc>
                    <a:spcPct val="93000"/>
                  </a:lnSpc>
                  <a:buClr>
                    <a:srgbClr val="000000"/>
                  </a:buClr>
                  <a:buSzPct val="100000"/>
                  <a:buFont typeface="Arial" charset="0"/>
                  <a:buNone/>
                  <a:defRPr/>
                </a:pPr>
                <a:r>
                  <a:rPr lang="en-NZ" dirty="0" err="1">
                    <a:solidFill>
                      <a:schemeClr val="tx1"/>
                    </a:solidFill>
                    <a:latin typeface="+mn-lt"/>
                  </a:rPr>
                  <a:t>GdN</a:t>
                </a:r>
                <a:r>
                  <a:rPr lang="en-NZ" dirty="0">
                    <a:solidFill>
                      <a:schemeClr val="tx1"/>
                    </a:solidFill>
                    <a:latin typeface="+mn-lt"/>
                  </a:rPr>
                  <a:t>  </a:t>
                </a:r>
                <a:endParaRPr lang="en-GB" dirty="0">
                  <a:solidFill>
                    <a:schemeClr val="tx1"/>
                  </a:solidFill>
                  <a:latin typeface="+mn-lt"/>
                </a:endParaRPr>
              </a:p>
            </p:txBody>
          </p:sp>
          <p:sp>
            <p:nvSpPr>
              <p:cNvPr id="28" name="AutoShape 8"/>
              <p:cNvSpPr>
                <a:spLocks noChangeArrowheads="1"/>
              </p:cNvSpPr>
              <p:nvPr/>
            </p:nvSpPr>
            <p:spPr bwMode="auto">
              <a:xfrm>
                <a:off x="793" y="1163"/>
                <a:ext cx="2586" cy="543"/>
              </a:xfrm>
              <a:prstGeom prst="cube">
                <a:avLst>
                  <a:gd name="adj" fmla="val 25000"/>
                </a:avLst>
              </a:prstGeom>
              <a:solidFill>
                <a:srgbClr val="BBE0E3"/>
              </a:solidFill>
              <a:ln w="9525">
                <a:solidFill>
                  <a:schemeClr val="tx1"/>
                </a:solidFill>
                <a:miter lim="800000"/>
                <a:headEnd/>
                <a:tailEnd/>
              </a:ln>
            </p:spPr>
            <p:txBody>
              <a:bodyPr wrap="none" anchor="ctr"/>
              <a:lstStyle/>
              <a:p>
                <a:pPr algn="ctr">
                  <a:lnSpc>
                    <a:spcPct val="93000"/>
                  </a:lnSpc>
                  <a:buClr>
                    <a:srgbClr val="000000"/>
                  </a:buClr>
                  <a:buSzPct val="100000"/>
                  <a:buFont typeface="Arial" charset="0"/>
                  <a:buNone/>
                  <a:defRPr/>
                </a:pPr>
                <a:r>
                  <a:rPr lang="en-NZ" dirty="0" err="1" smtClean="0">
                    <a:solidFill>
                      <a:schemeClr val="tx1"/>
                    </a:solidFill>
                    <a:latin typeface="+mn-lt"/>
                  </a:rPr>
                  <a:t>GaN</a:t>
                </a:r>
                <a:r>
                  <a:rPr lang="en-NZ" dirty="0" smtClean="0">
                    <a:solidFill>
                      <a:schemeClr val="tx1"/>
                    </a:solidFill>
                    <a:latin typeface="+mn-lt"/>
                  </a:rPr>
                  <a:t>  &gt; 30 nm</a:t>
                </a:r>
                <a:endParaRPr lang="en-GB" dirty="0">
                  <a:solidFill>
                    <a:schemeClr val="tx1"/>
                  </a:solidFill>
                  <a:latin typeface="+mn-lt"/>
                </a:endParaRPr>
              </a:p>
            </p:txBody>
          </p:sp>
          <p:sp>
            <p:nvSpPr>
              <p:cNvPr id="29" name="Text Box 9"/>
              <p:cNvSpPr txBox="1">
                <a:spLocks noChangeArrowheads="1"/>
              </p:cNvSpPr>
              <p:nvPr/>
            </p:nvSpPr>
            <p:spPr bwMode="auto">
              <a:xfrm>
                <a:off x="1503" y="1402"/>
                <a:ext cx="212" cy="483"/>
              </a:xfrm>
              <a:prstGeom prst="rect">
                <a:avLst/>
              </a:prstGeom>
              <a:noFill/>
              <a:ln w="9525">
                <a:noFill/>
                <a:miter lim="800000"/>
                <a:headEnd/>
                <a:tailEnd/>
              </a:ln>
            </p:spPr>
            <p:txBody>
              <a:bodyPr wrap="none">
                <a:spAutoFit/>
              </a:bodyPr>
              <a:lstStyle/>
              <a:p>
                <a:pPr algn="ctr">
                  <a:lnSpc>
                    <a:spcPct val="93000"/>
                  </a:lnSpc>
                  <a:buClr>
                    <a:srgbClr val="000000"/>
                  </a:buClr>
                  <a:buSzPct val="100000"/>
                  <a:buFont typeface="Arial" charset="0"/>
                  <a:buNone/>
                  <a:defRPr/>
                </a:pPr>
                <a:endParaRPr lang="en-US">
                  <a:latin typeface="+mn-lt"/>
                </a:endParaRPr>
              </a:p>
            </p:txBody>
          </p:sp>
        </p:grpSp>
        <p:sp>
          <p:nvSpPr>
            <p:cNvPr id="24" name="Text Box 10"/>
            <p:cNvSpPr txBox="1">
              <a:spLocks noChangeArrowheads="1"/>
            </p:cNvSpPr>
            <p:nvPr/>
          </p:nvSpPr>
          <p:spPr bwMode="auto">
            <a:xfrm>
              <a:off x="502" y="1026"/>
              <a:ext cx="152" cy="272"/>
            </a:xfrm>
            <a:prstGeom prst="rect">
              <a:avLst/>
            </a:prstGeom>
            <a:noFill/>
            <a:ln w="9525">
              <a:noFill/>
              <a:miter lim="800000"/>
              <a:headEnd/>
              <a:tailEnd/>
            </a:ln>
          </p:spPr>
          <p:txBody>
            <a:bodyPr wrap="none">
              <a:spAutoFit/>
            </a:bodyPr>
            <a:lstStyle/>
            <a:p>
              <a:pPr algn="ctr">
                <a:lnSpc>
                  <a:spcPct val="93000"/>
                </a:lnSpc>
                <a:buClr>
                  <a:srgbClr val="000000"/>
                </a:buClr>
                <a:buSzPct val="100000"/>
                <a:buFont typeface="Arial" charset="0"/>
                <a:buNone/>
                <a:defRPr/>
              </a:pPr>
              <a:endParaRPr lang="en-US">
                <a:latin typeface="+mn-lt"/>
              </a:endParaRPr>
            </a:p>
          </p:txBody>
        </p:sp>
      </p:grpSp>
      <p:sp>
        <p:nvSpPr>
          <p:cNvPr id="33" name="TextBox 32"/>
          <p:cNvSpPr txBox="1"/>
          <p:nvPr/>
        </p:nvSpPr>
        <p:spPr>
          <a:xfrm>
            <a:off x="-36512" y="476672"/>
            <a:ext cx="3332262" cy="1077218"/>
          </a:xfrm>
          <a:prstGeom prst="rect">
            <a:avLst/>
          </a:prstGeom>
          <a:noFill/>
        </p:spPr>
        <p:txBody>
          <a:bodyPr wrap="none">
            <a:spAutoFit/>
          </a:bodyPr>
          <a:lstStyle/>
          <a:p>
            <a:pPr>
              <a:defRPr/>
            </a:pPr>
            <a:r>
              <a:rPr lang="en-NZ" sz="1600" b="1" u="sng" dirty="0" smtClean="0">
                <a:solidFill>
                  <a:schemeClr val="tx1"/>
                </a:solidFill>
                <a:latin typeface="Comic Sans MS" pitchFamily="66" charset="0"/>
              </a:rPr>
              <a:t>Structure &amp; </a:t>
            </a:r>
            <a:r>
              <a:rPr lang="en-US" sz="1600" b="1" u="sng" dirty="0" smtClean="0">
                <a:latin typeface="Comic Sans MS" pitchFamily="66" charset="0"/>
              </a:rPr>
              <a:t>Growth </a:t>
            </a:r>
            <a:r>
              <a:rPr lang="en-US" sz="1600" b="1" u="sng" dirty="0">
                <a:latin typeface="Comic Sans MS" pitchFamily="66" charset="0"/>
              </a:rPr>
              <a:t>Conditions:</a:t>
            </a:r>
          </a:p>
          <a:p>
            <a:r>
              <a:rPr lang="en-GB" sz="1600" dirty="0" smtClean="0">
                <a:latin typeface="Comic Sans MS" pitchFamily="66" charset="0"/>
              </a:rPr>
              <a:t>N</a:t>
            </a:r>
            <a:r>
              <a:rPr lang="en-GB" sz="1600" baseline="-25000" dirty="0" smtClean="0">
                <a:latin typeface="Comic Sans MS" pitchFamily="66" charset="0"/>
              </a:rPr>
              <a:t>2</a:t>
            </a:r>
            <a:r>
              <a:rPr lang="en-GB" sz="1600" dirty="0" smtClean="0">
                <a:latin typeface="Comic Sans MS" pitchFamily="66" charset="0"/>
              </a:rPr>
              <a:t>/NH</a:t>
            </a:r>
            <a:r>
              <a:rPr lang="en-GB" sz="1600" baseline="-25000" dirty="0" smtClean="0">
                <a:latin typeface="Comic Sans MS" pitchFamily="66" charset="0"/>
              </a:rPr>
              <a:t>3</a:t>
            </a:r>
            <a:r>
              <a:rPr lang="en-GB" sz="1600" dirty="0" smtClean="0">
                <a:latin typeface="Comic Sans MS" pitchFamily="66" charset="0"/>
              </a:rPr>
              <a:t> flux =  10</a:t>
            </a:r>
            <a:r>
              <a:rPr lang="en-GB" sz="1600" baseline="30000" dirty="0" smtClean="0">
                <a:latin typeface="Comic Sans MS" pitchFamily="66" charset="0"/>
              </a:rPr>
              <a:t>2</a:t>
            </a:r>
            <a:r>
              <a:rPr lang="en-GB" sz="1600" dirty="0" smtClean="0">
                <a:latin typeface="Comic Sans MS" pitchFamily="66" charset="0"/>
              </a:rPr>
              <a:t>-10</a:t>
            </a:r>
            <a:r>
              <a:rPr lang="en-GB" sz="1600" baseline="30000" dirty="0" smtClean="0">
                <a:latin typeface="Comic Sans MS" pitchFamily="66" charset="0"/>
              </a:rPr>
              <a:t>3</a:t>
            </a:r>
            <a:r>
              <a:rPr lang="en-GB" sz="1600" dirty="0" smtClean="0">
                <a:latin typeface="Comic Sans MS" pitchFamily="66" charset="0"/>
              </a:rPr>
              <a:t> </a:t>
            </a:r>
            <a:r>
              <a:rPr lang="en-GB" sz="1600" dirty="0" err="1" smtClean="0">
                <a:latin typeface="Comic Sans MS" pitchFamily="66" charset="0"/>
              </a:rPr>
              <a:t>Gd</a:t>
            </a:r>
            <a:r>
              <a:rPr lang="en-GB" sz="1600" dirty="0" smtClean="0">
                <a:latin typeface="Comic Sans MS" pitchFamily="66" charset="0"/>
              </a:rPr>
              <a:t> flux </a:t>
            </a:r>
          </a:p>
          <a:p>
            <a:pPr>
              <a:defRPr/>
            </a:pPr>
            <a:r>
              <a:rPr lang="en-US" sz="1600" dirty="0" smtClean="0">
                <a:latin typeface="Comic Sans MS" pitchFamily="66" charset="0"/>
              </a:rPr>
              <a:t>Vg </a:t>
            </a:r>
            <a:r>
              <a:rPr lang="en-US" sz="1600" dirty="0">
                <a:latin typeface="Comic Sans MS" pitchFamily="66" charset="0"/>
              </a:rPr>
              <a:t>= 120nm/h - </a:t>
            </a:r>
            <a:r>
              <a:rPr lang="en-US" sz="1600" dirty="0" err="1">
                <a:latin typeface="Comic Sans MS" pitchFamily="66" charset="0"/>
              </a:rPr>
              <a:t>Tg</a:t>
            </a:r>
            <a:r>
              <a:rPr lang="en-US" sz="1600" dirty="0">
                <a:latin typeface="Comic Sans MS" pitchFamily="66" charset="0"/>
              </a:rPr>
              <a:t> = 470-850ºC</a:t>
            </a:r>
          </a:p>
          <a:p>
            <a:pPr>
              <a:defRPr/>
            </a:pPr>
            <a:endParaRPr lang="fr-FR" sz="1600" u="sng" dirty="0">
              <a:solidFill>
                <a:schemeClr val="tx1"/>
              </a:solidFill>
              <a:latin typeface="Comic Sans MS" pitchFamily="66" charset="0"/>
            </a:endParaRPr>
          </a:p>
        </p:txBody>
      </p:sp>
      <p:sp>
        <p:nvSpPr>
          <p:cNvPr id="34" name="Rectangle 1"/>
          <p:cNvSpPr>
            <a:spLocks noChangeArrowheads="1"/>
          </p:cNvSpPr>
          <p:nvPr/>
        </p:nvSpPr>
        <p:spPr bwMode="auto">
          <a:xfrm>
            <a:off x="35496" y="-26988"/>
            <a:ext cx="4572000" cy="501651"/>
          </a:xfrm>
          <a:prstGeom prst="rect">
            <a:avLst/>
          </a:prstGeom>
          <a:noFill/>
          <a:ln w="9525">
            <a:noFill/>
            <a:round/>
            <a:headEnd/>
            <a:tailEnd/>
          </a:ln>
        </p:spPr>
        <p:txBody>
          <a:bodyPr lIns="0" tIns="46800" rIns="0" bIns="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NZ" sz="2800" b="1" dirty="0" smtClean="0">
                <a:solidFill>
                  <a:srgbClr val="009900"/>
                </a:solidFill>
                <a:latin typeface="Comic Sans MS" pitchFamily="66" charset="0"/>
                <a:cs typeface="Arial" charset="0"/>
              </a:rPr>
              <a:t>Molecular beam epitaxy </a:t>
            </a:r>
            <a:endParaRPr lang="en-US" sz="2800" b="1" dirty="0">
              <a:solidFill>
                <a:srgbClr val="009900"/>
              </a:solidFill>
              <a:latin typeface="Comic Sans MS" pitchFamily="66" charset="0"/>
              <a:cs typeface="Arial" charset="0"/>
            </a:endParaRPr>
          </a:p>
        </p:txBody>
      </p:sp>
      <p:grpSp>
        <p:nvGrpSpPr>
          <p:cNvPr id="2" name="Group 1"/>
          <p:cNvGrpSpPr/>
          <p:nvPr/>
        </p:nvGrpSpPr>
        <p:grpSpPr>
          <a:xfrm>
            <a:off x="5840062" y="-9924"/>
            <a:ext cx="3096344" cy="2884235"/>
            <a:chOff x="5840062" y="-9924"/>
            <a:chExt cx="3096344" cy="2884235"/>
          </a:xfrm>
        </p:grpSpPr>
        <p:sp>
          <p:nvSpPr>
            <p:cNvPr id="17" name="Rectangle 16"/>
            <p:cNvSpPr/>
            <p:nvPr/>
          </p:nvSpPr>
          <p:spPr>
            <a:xfrm>
              <a:off x="5840062" y="2227980"/>
              <a:ext cx="3096344" cy="646331"/>
            </a:xfrm>
            <a:prstGeom prst="rect">
              <a:avLst/>
            </a:prstGeom>
          </p:spPr>
          <p:txBody>
            <a:bodyPr wrap="square">
              <a:spAutoFit/>
            </a:bodyPr>
            <a:lstStyle/>
            <a:p>
              <a:pPr>
                <a:defRPr/>
              </a:pPr>
              <a:r>
                <a:rPr lang="en-US" dirty="0" smtClean="0">
                  <a:solidFill>
                    <a:schemeClr val="tx1"/>
                  </a:solidFill>
                  <a:latin typeface="+mn-lt"/>
                </a:rPr>
                <a:t>Twin islands</a:t>
              </a:r>
            </a:p>
            <a:p>
              <a:pPr>
                <a:defRPr/>
              </a:pPr>
              <a:r>
                <a:rPr lang="en-US" dirty="0" smtClean="0">
                  <a:solidFill>
                    <a:schemeClr val="tx1"/>
                  </a:solidFill>
                  <a:latin typeface="+mn-lt"/>
                </a:rPr>
                <a:t>Two </a:t>
              </a:r>
              <a:r>
                <a:rPr lang="en-US" dirty="0" err="1">
                  <a:solidFill>
                    <a:schemeClr val="tx1"/>
                  </a:solidFill>
                  <a:latin typeface="+mn-lt"/>
                </a:rPr>
                <a:t>GdN</a:t>
              </a:r>
              <a:r>
                <a:rPr lang="en-US" dirty="0">
                  <a:solidFill>
                    <a:schemeClr val="tx1"/>
                  </a:solidFill>
                  <a:latin typeface="+mn-lt"/>
                </a:rPr>
                <a:t> in-plane </a:t>
              </a:r>
              <a:r>
                <a:rPr lang="en-US" dirty="0" smtClean="0">
                  <a:solidFill>
                    <a:schemeClr val="tx1"/>
                  </a:solidFill>
                  <a:latin typeface="+mn-lt"/>
                </a:rPr>
                <a:t>orientations</a:t>
              </a:r>
              <a:endParaRPr lang="fr-FR" dirty="0">
                <a:solidFill>
                  <a:schemeClr val="tx1"/>
                </a:solidFill>
                <a:latin typeface="+mn-lt"/>
              </a:endParaRPr>
            </a:p>
          </p:txBody>
        </p:sp>
        <p:pic>
          <p:nvPicPr>
            <p:cNvPr id="30" name="Picture 122" descr="Fig-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3009" t="192" r="903" b="-192"/>
            <a:stretch/>
          </p:blipFill>
          <p:spPr bwMode="auto">
            <a:xfrm>
              <a:off x="5935032" y="160228"/>
              <a:ext cx="2959364"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 Box 4"/>
            <p:cNvSpPr txBox="1">
              <a:spLocks noChangeArrowheads="1"/>
            </p:cNvSpPr>
            <p:nvPr/>
          </p:nvSpPr>
          <p:spPr bwMode="auto">
            <a:xfrm>
              <a:off x="5949548" y="-9924"/>
              <a:ext cx="218361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0033"/>
                  </a:solidFill>
                  <a:latin typeface="Times New Roman" pitchFamily="18" charset="0"/>
                </a:defRPr>
              </a:lvl1pPr>
              <a:lvl2pPr marL="742950" indent="-285750" eaLnBrk="0" hangingPunct="0">
                <a:defRPr sz="3600">
                  <a:solidFill>
                    <a:srgbClr val="FF0033"/>
                  </a:solidFill>
                  <a:latin typeface="Times New Roman" pitchFamily="18" charset="0"/>
                </a:defRPr>
              </a:lvl2pPr>
              <a:lvl3pPr marL="1143000" indent="-228600" eaLnBrk="0" hangingPunct="0">
                <a:defRPr sz="3600">
                  <a:solidFill>
                    <a:srgbClr val="FF0033"/>
                  </a:solidFill>
                  <a:latin typeface="Times New Roman" pitchFamily="18" charset="0"/>
                </a:defRPr>
              </a:lvl3pPr>
              <a:lvl4pPr marL="1600200" indent="-228600" eaLnBrk="0" hangingPunct="0">
                <a:defRPr sz="3600">
                  <a:solidFill>
                    <a:srgbClr val="FF0033"/>
                  </a:solidFill>
                  <a:latin typeface="Times New Roman" pitchFamily="18" charset="0"/>
                </a:defRPr>
              </a:lvl4pPr>
              <a:lvl5pPr marL="2057400" indent="-228600" eaLnBrk="0" hangingPunct="0">
                <a:defRPr sz="3600">
                  <a:solidFill>
                    <a:srgbClr val="FF0033"/>
                  </a:solidFill>
                  <a:latin typeface="Times New Roman" pitchFamily="18" charset="0"/>
                </a:defRPr>
              </a:lvl5pPr>
              <a:lvl6pPr marL="2514600" indent="-228600" eaLnBrk="0" fontAlgn="base" hangingPunct="0">
                <a:spcBef>
                  <a:spcPct val="0"/>
                </a:spcBef>
                <a:spcAft>
                  <a:spcPct val="0"/>
                </a:spcAft>
                <a:defRPr sz="3600">
                  <a:solidFill>
                    <a:srgbClr val="FF0033"/>
                  </a:solidFill>
                  <a:latin typeface="Times New Roman" pitchFamily="18" charset="0"/>
                </a:defRPr>
              </a:lvl6pPr>
              <a:lvl7pPr marL="2971800" indent="-228600" eaLnBrk="0" fontAlgn="base" hangingPunct="0">
                <a:spcBef>
                  <a:spcPct val="0"/>
                </a:spcBef>
                <a:spcAft>
                  <a:spcPct val="0"/>
                </a:spcAft>
                <a:defRPr sz="3600">
                  <a:solidFill>
                    <a:srgbClr val="FF0033"/>
                  </a:solidFill>
                  <a:latin typeface="Times New Roman" pitchFamily="18" charset="0"/>
                </a:defRPr>
              </a:lvl7pPr>
              <a:lvl8pPr marL="3429000" indent="-228600" eaLnBrk="0" fontAlgn="base" hangingPunct="0">
                <a:spcBef>
                  <a:spcPct val="0"/>
                </a:spcBef>
                <a:spcAft>
                  <a:spcPct val="0"/>
                </a:spcAft>
                <a:defRPr sz="3600">
                  <a:solidFill>
                    <a:srgbClr val="FF0033"/>
                  </a:solidFill>
                  <a:latin typeface="Times New Roman" pitchFamily="18" charset="0"/>
                </a:defRPr>
              </a:lvl8pPr>
              <a:lvl9pPr marL="3886200" indent="-228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GB" sz="1600" b="1" u="sng" dirty="0" smtClean="0">
                  <a:solidFill>
                    <a:schemeClr val="tx1"/>
                  </a:solidFill>
                  <a:latin typeface="Comic Sans MS" panose="030F0702030302020204" pitchFamily="66" charset="0"/>
                  <a:cs typeface="Arial" pitchFamily="34" charset="0"/>
                </a:rPr>
                <a:t>STM – </a:t>
              </a:r>
              <a:r>
                <a:rPr lang="en-GB" sz="1600" b="1" u="sng" dirty="0" err="1" smtClean="0">
                  <a:solidFill>
                    <a:schemeClr val="tx1"/>
                  </a:solidFill>
                  <a:latin typeface="Comic Sans MS" panose="030F0702030302020204" pitchFamily="66" charset="0"/>
                  <a:cs typeface="Arial" pitchFamily="34" charset="0"/>
                </a:rPr>
                <a:t>GdN</a:t>
              </a:r>
              <a:r>
                <a:rPr lang="en-GB" sz="1600" b="1" u="sng" dirty="0" smtClean="0">
                  <a:solidFill>
                    <a:schemeClr val="tx1"/>
                  </a:solidFill>
                  <a:latin typeface="Comic Sans MS" panose="030F0702030302020204" pitchFamily="66" charset="0"/>
                  <a:cs typeface="Arial" pitchFamily="34" charset="0"/>
                </a:rPr>
                <a:t> surface</a:t>
              </a:r>
              <a:endParaRPr lang="en-GB" sz="1600" b="1" u="sng" dirty="0">
                <a:solidFill>
                  <a:schemeClr val="tx1"/>
                </a:solidFill>
                <a:latin typeface="Comic Sans MS" panose="030F0702030302020204" pitchFamily="66" charset="0"/>
                <a:cs typeface="Arial" pitchFamily="34" charset="0"/>
              </a:endParaRPr>
            </a:p>
          </p:txBody>
        </p:sp>
      </p:grpSp>
      <p:grpSp>
        <p:nvGrpSpPr>
          <p:cNvPr id="6" name="Group 5"/>
          <p:cNvGrpSpPr/>
          <p:nvPr/>
        </p:nvGrpSpPr>
        <p:grpSpPr>
          <a:xfrm>
            <a:off x="3835770" y="547863"/>
            <a:ext cx="1688359" cy="2154024"/>
            <a:chOff x="3835770" y="547863"/>
            <a:chExt cx="1688359" cy="2154024"/>
          </a:xfrm>
        </p:grpSpPr>
        <p:grpSp>
          <p:nvGrpSpPr>
            <p:cNvPr id="35" name="Group 34"/>
            <p:cNvGrpSpPr/>
            <p:nvPr/>
          </p:nvGrpSpPr>
          <p:grpSpPr>
            <a:xfrm>
              <a:off x="3835770" y="547863"/>
              <a:ext cx="1688359" cy="2154024"/>
              <a:chOff x="3707904" y="1449034"/>
              <a:chExt cx="1688359" cy="2154024"/>
            </a:xfrm>
          </p:grpSpPr>
          <p:grpSp>
            <p:nvGrpSpPr>
              <p:cNvPr id="8" name="Group 150"/>
              <p:cNvGrpSpPr>
                <a:grpSpLocks/>
              </p:cNvGrpSpPr>
              <p:nvPr/>
            </p:nvGrpSpPr>
            <p:grpSpPr bwMode="auto">
              <a:xfrm>
                <a:off x="3707904" y="1449034"/>
                <a:ext cx="1688359" cy="2154024"/>
                <a:chOff x="9410842" y="26350562"/>
                <a:chExt cx="2439452" cy="2954289"/>
              </a:xfrm>
            </p:grpSpPr>
            <p:pic>
              <p:nvPicPr>
                <p:cNvPr id="9" name="Picture 4" descr="D:\Victoria\Franck\CHREA\RHEED+SEM\SCO855\SCO855_cross04.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288" t="16180" r="26999" b="13016"/>
                <a:stretch>
                  <a:fillRect/>
                </a:stretch>
              </p:blipFill>
              <p:spPr bwMode="auto">
                <a:xfrm>
                  <a:off x="9446551" y="26350562"/>
                  <a:ext cx="2403743" cy="2954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3"/>
                <p:cNvSpPr txBox="1">
                  <a:spLocks noChangeArrowheads="1"/>
                </p:cNvSpPr>
                <p:nvPr/>
              </p:nvSpPr>
              <p:spPr bwMode="auto">
                <a:xfrm>
                  <a:off x="9410842" y="28822910"/>
                  <a:ext cx="1040218" cy="464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165600" eaLnBrk="0" hangingPunct="0">
                    <a:defRPr sz="3600">
                      <a:solidFill>
                        <a:srgbClr val="FF0033"/>
                      </a:solidFill>
                      <a:latin typeface="Times New Roman" pitchFamily="18" charset="0"/>
                    </a:defRPr>
                  </a:lvl1pPr>
                  <a:lvl2pPr marL="742950" indent="-285750" defTabSz="4165600" eaLnBrk="0" hangingPunct="0">
                    <a:defRPr sz="3600">
                      <a:solidFill>
                        <a:srgbClr val="FF0033"/>
                      </a:solidFill>
                      <a:latin typeface="Times New Roman" pitchFamily="18" charset="0"/>
                    </a:defRPr>
                  </a:lvl2pPr>
                  <a:lvl3pPr marL="1143000" indent="-228600" defTabSz="4165600" eaLnBrk="0" hangingPunct="0">
                    <a:defRPr sz="3600">
                      <a:solidFill>
                        <a:srgbClr val="FF0033"/>
                      </a:solidFill>
                      <a:latin typeface="Times New Roman" pitchFamily="18" charset="0"/>
                    </a:defRPr>
                  </a:lvl3pPr>
                  <a:lvl4pPr marL="1600200" indent="-228600" defTabSz="4165600" eaLnBrk="0" hangingPunct="0">
                    <a:defRPr sz="3600">
                      <a:solidFill>
                        <a:srgbClr val="FF0033"/>
                      </a:solidFill>
                      <a:latin typeface="Times New Roman" pitchFamily="18" charset="0"/>
                    </a:defRPr>
                  </a:lvl4pPr>
                  <a:lvl5pPr marL="2057400" indent="-228600" defTabSz="4165600" eaLnBrk="0" hangingPunct="0">
                    <a:defRPr sz="3600">
                      <a:solidFill>
                        <a:srgbClr val="FF0033"/>
                      </a:solidFill>
                      <a:latin typeface="Times New Roman" pitchFamily="18" charset="0"/>
                    </a:defRPr>
                  </a:lvl5pPr>
                  <a:lvl6pPr marL="2514600" indent="-228600" defTabSz="4165600" eaLnBrk="0" fontAlgn="base" hangingPunct="0">
                    <a:spcBef>
                      <a:spcPct val="0"/>
                    </a:spcBef>
                    <a:spcAft>
                      <a:spcPct val="0"/>
                    </a:spcAft>
                    <a:defRPr sz="3600">
                      <a:solidFill>
                        <a:srgbClr val="FF0033"/>
                      </a:solidFill>
                      <a:latin typeface="Times New Roman" pitchFamily="18" charset="0"/>
                    </a:defRPr>
                  </a:lvl6pPr>
                  <a:lvl7pPr marL="2971800" indent="-228600" defTabSz="4165600" eaLnBrk="0" fontAlgn="base" hangingPunct="0">
                    <a:spcBef>
                      <a:spcPct val="0"/>
                    </a:spcBef>
                    <a:spcAft>
                      <a:spcPct val="0"/>
                    </a:spcAft>
                    <a:defRPr sz="3600">
                      <a:solidFill>
                        <a:srgbClr val="FF0033"/>
                      </a:solidFill>
                      <a:latin typeface="Times New Roman" pitchFamily="18" charset="0"/>
                    </a:defRPr>
                  </a:lvl7pPr>
                  <a:lvl8pPr marL="3429000" indent="-228600" defTabSz="4165600" eaLnBrk="0" fontAlgn="base" hangingPunct="0">
                    <a:spcBef>
                      <a:spcPct val="0"/>
                    </a:spcBef>
                    <a:spcAft>
                      <a:spcPct val="0"/>
                    </a:spcAft>
                    <a:defRPr sz="3600">
                      <a:solidFill>
                        <a:srgbClr val="FF0033"/>
                      </a:solidFill>
                      <a:latin typeface="Times New Roman" pitchFamily="18" charset="0"/>
                    </a:defRPr>
                  </a:lvl8pPr>
                  <a:lvl9pPr marL="3886200" indent="-228600" defTabSz="4165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NZ" altLang="fr-FR" sz="1600">
                      <a:solidFill>
                        <a:schemeClr val="bg1"/>
                      </a:solidFill>
                      <a:latin typeface="Calibri" pitchFamily="34" charset="0"/>
                    </a:rPr>
                    <a:t>Silicon</a:t>
                  </a:r>
                </a:p>
              </p:txBody>
            </p:sp>
            <p:sp>
              <p:nvSpPr>
                <p:cNvPr id="11" name="TextBox 84"/>
                <p:cNvSpPr txBox="1">
                  <a:spLocks noChangeArrowheads="1"/>
                </p:cNvSpPr>
                <p:nvPr/>
              </p:nvSpPr>
              <p:spPr bwMode="auto">
                <a:xfrm>
                  <a:off x="9410843" y="28313736"/>
                  <a:ext cx="1809356" cy="802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165600" eaLnBrk="0" hangingPunct="0">
                    <a:defRPr sz="3600">
                      <a:solidFill>
                        <a:srgbClr val="FF0033"/>
                      </a:solidFill>
                      <a:latin typeface="Times New Roman" pitchFamily="18" charset="0"/>
                    </a:defRPr>
                  </a:lvl1pPr>
                  <a:lvl2pPr marL="742950" indent="-285750" defTabSz="4165600" eaLnBrk="0" hangingPunct="0">
                    <a:defRPr sz="3600">
                      <a:solidFill>
                        <a:srgbClr val="FF0033"/>
                      </a:solidFill>
                      <a:latin typeface="Times New Roman" pitchFamily="18" charset="0"/>
                    </a:defRPr>
                  </a:lvl2pPr>
                  <a:lvl3pPr marL="1143000" indent="-228600" defTabSz="4165600" eaLnBrk="0" hangingPunct="0">
                    <a:defRPr sz="3600">
                      <a:solidFill>
                        <a:srgbClr val="FF0033"/>
                      </a:solidFill>
                      <a:latin typeface="Times New Roman" pitchFamily="18" charset="0"/>
                    </a:defRPr>
                  </a:lvl3pPr>
                  <a:lvl4pPr marL="1600200" indent="-228600" defTabSz="4165600" eaLnBrk="0" hangingPunct="0">
                    <a:defRPr sz="3600">
                      <a:solidFill>
                        <a:srgbClr val="FF0033"/>
                      </a:solidFill>
                      <a:latin typeface="Times New Roman" pitchFamily="18" charset="0"/>
                    </a:defRPr>
                  </a:lvl4pPr>
                  <a:lvl5pPr marL="2057400" indent="-228600" defTabSz="4165600" eaLnBrk="0" hangingPunct="0">
                    <a:defRPr sz="3600">
                      <a:solidFill>
                        <a:srgbClr val="FF0033"/>
                      </a:solidFill>
                      <a:latin typeface="Times New Roman" pitchFamily="18" charset="0"/>
                    </a:defRPr>
                  </a:lvl5pPr>
                  <a:lvl6pPr marL="2514600" indent="-228600" defTabSz="4165600" eaLnBrk="0" fontAlgn="base" hangingPunct="0">
                    <a:spcBef>
                      <a:spcPct val="0"/>
                    </a:spcBef>
                    <a:spcAft>
                      <a:spcPct val="0"/>
                    </a:spcAft>
                    <a:defRPr sz="3600">
                      <a:solidFill>
                        <a:srgbClr val="FF0033"/>
                      </a:solidFill>
                      <a:latin typeface="Times New Roman" pitchFamily="18" charset="0"/>
                    </a:defRPr>
                  </a:lvl6pPr>
                  <a:lvl7pPr marL="2971800" indent="-228600" defTabSz="4165600" eaLnBrk="0" fontAlgn="base" hangingPunct="0">
                    <a:spcBef>
                      <a:spcPct val="0"/>
                    </a:spcBef>
                    <a:spcAft>
                      <a:spcPct val="0"/>
                    </a:spcAft>
                    <a:defRPr sz="3600">
                      <a:solidFill>
                        <a:srgbClr val="FF0033"/>
                      </a:solidFill>
                      <a:latin typeface="Times New Roman" pitchFamily="18" charset="0"/>
                    </a:defRPr>
                  </a:lvl7pPr>
                  <a:lvl8pPr marL="3429000" indent="-228600" defTabSz="4165600" eaLnBrk="0" fontAlgn="base" hangingPunct="0">
                    <a:spcBef>
                      <a:spcPct val="0"/>
                    </a:spcBef>
                    <a:spcAft>
                      <a:spcPct val="0"/>
                    </a:spcAft>
                    <a:defRPr sz="3600">
                      <a:solidFill>
                        <a:srgbClr val="FF0033"/>
                      </a:solidFill>
                      <a:latin typeface="Times New Roman" pitchFamily="18" charset="0"/>
                    </a:defRPr>
                  </a:lvl8pPr>
                  <a:lvl9pPr marL="3886200" indent="-228600" defTabSz="4165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NZ" altLang="fr-FR" sz="1600" dirty="0" err="1">
                      <a:solidFill>
                        <a:schemeClr val="bg1"/>
                      </a:solidFill>
                      <a:latin typeface="Calibri" pitchFamily="34" charset="0"/>
                    </a:rPr>
                    <a:t>AlN</a:t>
                  </a:r>
                  <a:r>
                    <a:rPr lang="en-NZ" altLang="fr-FR" sz="1600" dirty="0">
                      <a:solidFill>
                        <a:schemeClr val="bg1"/>
                      </a:solidFill>
                      <a:latin typeface="Calibri" pitchFamily="34" charset="0"/>
                    </a:rPr>
                    <a:t>  </a:t>
                  </a:r>
                  <a:r>
                    <a:rPr lang="en-NZ" altLang="fr-FR" sz="1600" dirty="0" smtClean="0">
                      <a:solidFill>
                        <a:schemeClr val="bg1"/>
                      </a:solidFill>
                      <a:latin typeface="Calibri" pitchFamily="34" charset="0"/>
                    </a:rPr>
                    <a:t> 100 </a:t>
                  </a:r>
                  <a:r>
                    <a:rPr lang="en-NZ" altLang="fr-FR" sz="1600" dirty="0">
                      <a:solidFill>
                        <a:schemeClr val="bg1"/>
                      </a:solidFill>
                      <a:latin typeface="Calibri" pitchFamily="34" charset="0"/>
                    </a:rPr>
                    <a:t>nm</a:t>
                  </a:r>
                </a:p>
                <a:p>
                  <a:pPr eaLnBrk="1" hangingPunct="1"/>
                  <a:endParaRPr lang="en-NZ" altLang="fr-FR" sz="1600" dirty="0">
                    <a:solidFill>
                      <a:schemeClr val="bg1"/>
                    </a:solidFill>
                    <a:latin typeface="Calibri" pitchFamily="34" charset="0"/>
                  </a:endParaRPr>
                </a:p>
              </p:txBody>
            </p:sp>
            <p:sp>
              <p:nvSpPr>
                <p:cNvPr id="12" name="TextBox 85"/>
                <p:cNvSpPr txBox="1">
                  <a:spLocks noChangeArrowheads="1"/>
                </p:cNvSpPr>
                <p:nvPr/>
              </p:nvSpPr>
              <p:spPr bwMode="auto">
                <a:xfrm>
                  <a:off x="9410843" y="27830891"/>
                  <a:ext cx="801842" cy="464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165600" eaLnBrk="0" hangingPunct="0">
                    <a:defRPr sz="3600">
                      <a:solidFill>
                        <a:srgbClr val="FF0033"/>
                      </a:solidFill>
                      <a:latin typeface="Times New Roman" pitchFamily="18" charset="0"/>
                    </a:defRPr>
                  </a:lvl1pPr>
                  <a:lvl2pPr marL="742950" indent="-285750" defTabSz="4165600" eaLnBrk="0" hangingPunct="0">
                    <a:defRPr sz="3600">
                      <a:solidFill>
                        <a:srgbClr val="FF0033"/>
                      </a:solidFill>
                      <a:latin typeface="Times New Roman" pitchFamily="18" charset="0"/>
                    </a:defRPr>
                  </a:lvl2pPr>
                  <a:lvl3pPr marL="1143000" indent="-228600" defTabSz="4165600" eaLnBrk="0" hangingPunct="0">
                    <a:defRPr sz="3600">
                      <a:solidFill>
                        <a:srgbClr val="FF0033"/>
                      </a:solidFill>
                      <a:latin typeface="Times New Roman" pitchFamily="18" charset="0"/>
                    </a:defRPr>
                  </a:lvl3pPr>
                  <a:lvl4pPr marL="1600200" indent="-228600" defTabSz="4165600" eaLnBrk="0" hangingPunct="0">
                    <a:defRPr sz="3600">
                      <a:solidFill>
                        <a:srgbClr val="FF0033"/>
                      </a:solidFill>
                      <a:latin typeface="Times New Roman" pitchFamily="18" charset="0"/>
                    </a:defRPr>
                  </a:lvl4pPr>
                  <a:lvl5pPr marL="2057400" indent="-228600" defTabSz="4165600" eaLnBrk="0" hangingPunct="0">
                    <a:defRPr sz="3600">
                      <a:solidFill>
                        <a:srgbClr val="FF0033"/>
                      </a:solidFill>
                      <a:latin typeface="Times New Roman" pitchFamily="18" charset="0"/>
                    </a:defRPr>
                  </a:lvl5pPr>
                  <a:lvl6pPr marL="2514600" indent="-228600" defTabSz="4165600" eaLnBrk="0" fontAlgn="base" hangingPunct="0">
                    <a:spcBef>
                      <a:spcPct val="0"/>
                    </a:spcBef>
                    <a:spcAft>
                      <a:spcPct val="0"/>
                    </a:spcAft>
                    <a:defRPr sz="3600">
                      <a:solidFill>
                        <a:srgbClr val="FF0033"/>
                      </a:solidFill>
                      <a:latin typeface="Times New Roman" pitchFamily="18" charset="0"/>
                    </a:defRPr>
                  </a:lvl6pPr>
                  <a:lvl7pPr marL="2971800" indent="-228600" defTabSz="4165600" eaLnBrk="0" fontAlgn="base" hangingPunct="0">
                    <a:spcBef>
                      <a:spcPct val="0"/>
                    </a:spcBef>
                    <a:spcAft>
                      <a:spcPct val="0"/>
                    </a:spcAft>
                    <a:defRPr sz="3600">
                      <a:solidFill>
                        <a:srgbClr val="FF0033"/>
                      </a:solidFill>
                      <a:latin typeface="Times New Roman" pitchFamily="18" charset="0"/>
                    </a:defRPr>
                  </a:lvl7pPr>
                  <a:lvl8pPr marL="3429000" indent="-228600" defTabSz="4165600" eaLnBrk="0" fontAlgn="base" hangingPunct="0">
                    <a:spcBef>
                      <a:spcPct val="0"/>
                    </a:spcBef>
                    <a:spcAft>
                      <a:spcPct val="0"/>
                    </a:spcAft>
                    <a:defRPr sz="3600">
                      <a:solidFill>
                        <a:srgbClr val="FF0033"/>
                      </a:solidFill>
                      <a:latin typeface="Times New Roman" pitchFamily="18" charset="0"/>
                    </a:defRPr>
                  </a:lvl8pPr>
                  <a:lvl9pPr marL="3886200" indent="-228600" defTabSz="4165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NZ" altLang="fr-FR" sz="1600" dirty="0" err="1">
                      <a:solidFill>
                        <a:schemeClr val="bg1"/>
                      </a:solidFill>
                      <a:latin typeface="Calibri" pitchFamily="34" charset="0"/>
                    </a:rPr>
                    <a:t>GdN</a:t>
                  </a:r>
                  <a:endParaRPr lang="en-NZ" altLang="fr-FR" sz="1600" dirty="0">
                    <a:solidFill>
                      <a:schemeClr val="bg1"/>
                    </a:solidFill>
                    <a:latin typeface="Calibri" pitchFamily="34" charset="0"/>
                  </a:endParaRPr>
                </a:p>
              </p:txBody>
            </p:sp>
            <p:sp>
              <p:nvSpPr>
                <p:cNvPr id="13" name="TextBox 86"/>
                <p:cNvSpPr txBox="1">
                  <a:spLocks noChangeArrowheads="1"/>
                </p:cNvSpPr>
                <p:nvPr/>
              </p:nvSpPr>
              <p:spPr bwMode="auto">
                <a:xfrm>
                  <a:off x="9410843" y="27106905"/>
                  <a:ext cx="1966852" cy="802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165600" eaLnBrk="0" hangingPunct="0">
                    <a:defRPr sz="3600">
                      <a:solidFill>
                        <a:srgbClr val="FF0033"/>
                      </a:solidFill>
                      <a:latin typeface="Times New Roman" pitchFamily="18" charset="0"/>
                    </a:defRPr>
                  </a:lvl1pPr>
                  <a:lvl2pPr marL="742950" indent="-285750" defTabSz="4165600" eaLnBrk="0" hangingPunct="0">
                    <a:defRPr sz="3600">
                      <a:solidFill>
                        <a:srgbClr val="FF0033"/>
                      </a:solidFill>
                      <a:latin typeface="Times New Roman" pitchFamily="18" charset="0"/>
                    </a:defRPr>
                  </a:lvl2pPr>
                  <a:lvl3pPr marL="1143000" indent="-228600" defTabSz="4165600" eaLnBrk="0" hangingPunct="0">
                    <a:defRPr sz="3600">
                      <a:solidFill>
                        <a:srgbClr val="FF0033"/>
                      </a:solidFill>
                      <a:latin typeface="Times New Roman" pitchFamily="18" charset="0"/>
                    </a:defRPr>
                  </a:lvl3pPr>
                  <a:lvl4pPr marL="1600200" indent="-228600" defTabSz="4165600" eaLnBrk="0" hangingPunct="0">
                    <a:defRPr sz="3600">
                      <a:solidFill>
                        <a:srgbClr val="FF0033"/>
                      </a:solidFill>
                      <a:latin typeface="Times New Roman" pitchFamily="18" charset="0"/>
                    </a:defRPr>
                  </a:lvl4pPr>
                  <a:lvl5pPr marL="2057400" indent="-228600" defTabSz="4165600" eaLnBrk="0" hangingPunct="0">
                    <a:defRPr sz="3600">
                      <a:solidFill>
                        <a:srgbClr val="FF0033"/>
                      </a:solidFill>
                      <a:latin typeface="Times New Roman" pitchFamily="18" charset="0"/>
                    </a:defRPr>
                  </a:lvl5pPr>
                  <a:lvl6pPr marL="2514600" indent="-228600" defTabSz="4165600" eaLnBrk="0" fontAlgn="base" hangingPunct="0">
                    <a:spcBef>
                      <a:spcPct val="0"/>
                    </a:spcBef>
                    <a:spcAft>
                      <a:spcPct val="0"/>
                    </a:spcAft>
                    <a:defRPr sz="3600">
                      <a:solidFill>
                        <a:srgbClr val="FF0033"/>
                      </a:solidFill>
                      <a:latin typeface="Times New Roman" pitchFamily="18" charset="0"/>
                    </a:defRPr>
                  </a:lvl6pPr>
                  <a:lvl7pPr marL="2971800" indent="-228600" defTabSz="4165600" eaLnBrk="0" fontAlgn="base" hangingPunct="0">
                    <a:spcBef>
                      <a:spcPct val="0"/>
                    </a:spcBef>
                    <a:spcAft>
                      <a:spcPct val="0"/>
                    </a:spcAft>
                    <a:defRPr sz="3600">
                      <a:solidFill>
                        <a:srgbClr val="FF0033"/>
                      </a:solidFill>
                      <a:latin typeface="Times New Roman" pitchFamily="18" charset="0"/>
                    </a:defRPr>
                  </a:lvl7pPr>
                  <a:lvl8pPr marL="3429000" indent="-228600" defTabSz="4165600" eaLnBrk="0" fontAlgn="base" hangingPunct="0">
                    <a:spcBef>
                      <a:spcPct val="0"/>
                    </a:spcBef>
                    <a:spcAft>
                      <a:spcPct val="0"/>
                    </a:spcAft>
                    <a:defRPr sz="3600">
                      <a:solidFill>
                        <a:srgbClr val="FF0033"/>
                      </a:solidFill>
                      <a:latin typeface="Times New Roman" pitchFamily="18" charset="0"/>
                    </a:defRPr>
                  </a:lvl8pPr>
                  <a:lvl9pPr marL="3886200" indent="-228600" defTabSz="4165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NZ" altLang="fr-FR" sz="1600" dirty="0" err="1" smtClean="0">
                      <a:solidFill>
                        <a:schemeClr val="bg1"/>
                      </a:solidFill>
                      <a:latin typeface="Calibri" pitchFamily="34" charset="0"/>
                    </a:rPr>
                    <a:t>GaN</a:t>
                  </a:r>
                  <a:r>
                    <a:rPr lang="en-NZ" altLang="fr-FR" sz="1600" dirty="0" smtClean="0">
                      <a:solidFill>
                        <a:schemeClr val="bg1"/>
                      </a:solidFill>
                      <a:latin typeface="Calibri" pitchFamily="34" charset="0"/>
                    </a:rPr>
                    <a:t>    120 nm</a:t>
                  </a:r>
                </a:p>
                <a:p>
                  <a:pPr eaLnBrk="1" hangingPunct="1"/>
                  <a:endParaRPr lang="en-NZ" altLang="fr-FR" sz="1600" dirty="0">
                    <a:solidFill>
                      <a:schemeClr val="bg1"/>
                    </a:solidFill>
                    <a:latin typeface="Calibri" pitchFamily="34" charset="0"/>
                  </a:endParaRPr>
                </a:p>
              </p:txBody>
            </p:sp>
          </p:grpSp>
          <p:sp>
            <p:nvSpPr>
              <p:cNvPr id="7" name="Text Box 4"/>
              <p:cNvSpPr txBox="1">
                <a:spLocks noChangeArrowheads="1"/>
              </p:cNvSpPr>
              <p:nvPr/>
            </p:nvSpPr>
            <p:spPr bwMode="auto">
              <a:xfrm>
                <a:off x="3732618" y="1449034"/>
                <a:ext cx="56137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0033"/>
                    </a:solidFill>
                    <a:latin typeface="Times New Roman" pitchFamily="18" charset="0"/>
                  </a:defRPr>
                </a:lvl1pPr>
                <a:lvl2pPr marL="742950" indent="-285750" eaLnBrk="0" hangingPunct="0">
                  <a:defRPr sz="3600">
                    <a:solidFill>
                      <a:srgbClr val="FF0033"/>
                    </a:solidFill>
                    <a:latin typeface="Times New Roman" pitchFamily="18" charset="0"/>
                  </a:defRPr>
                </a:lvl2pPr>
                <a:lvl3pPr marL="1143000" indent="-228600" eaLnBrk="0" hangingPunct="0">
                  <a:defRPr sz="3600">
                    <a:solidFill>
                      <a:srgbClr val="FF0033"/>
                    </a:solidFill>
                    <a:latin typeface="Times New Roman" pitchFamily="18" charset="0"/>
                  </a:defRPr>
                </a:lvl3pPr>
                <a:lvl4pPr marL="1600200" indent="-228600" eaLnBrk="0" hangingPunct="0">
                  <a:defRPr sz="3600">
                    <a:solidFill>
                      <a:srgbClr val="FF0033"/>
                    </a:solidFill>
                    <a:latin typeface="Times New Roman" pitchFamily="18" charset="0"/>
                  </a:defRPr>
                </a:lvl4pPr>
                <a:lvl5pPr marL="2057400" indent="-228600" eaLnBrk="0" hangingPunct="0">
                  <a:defRPr sz="3600">
                    <a:solidFill>
                      <a:srgbClr val="FF0033"/>
                    </a:solidFill>
                    <a:latin typeface="Times New Roman" pitchFamily="18" charset="0"/>
                  </a:defRPr>
                </a:lvl5pPr>
                <a:lvl6pPr marL="2514600" indent="-228600" eaLnBrk="0" fontAlgn="base" hangingPunct="0">
                  <a:spcBef>
                    <a:spcPct val="0"/>
                  </a:spcBef>
                  <a:spcAft>
                    <a:spcPct val="0"/>
                  </a:spcAft>
                  <a:defRPr sz="3600">
                    <a:solidFill>
                      <a:srgbClr val="FF0033"/>
                    </a:solidFill>
                    <a:latin typeface="Times New Roman" pitchFamily="18" charset="0"/>
                  </a:defRPr>
                </a:lvl6pPr>
                <a:lvl7pPr marL="2971800" indent="-228600" eaLnBrk="0" fontAlgn="base" hangingPunct="0">
                  <a:spcBef>
                    <a:spcPct val="0"/>
                  </a:spcBef>
                  <a:spcAft>
                    <a:spcPct val="0"/>
                  </a:spcAft>
                  <a:defRPr sz="3600">
                    <a:solidFill>
                      <a:srgbClr val="FF0033"/>
                    </a:solidFill>
                    <a:latin typeface="Times New Roman" pitchFamily="18" charset="0"/>
                  </a:defRPr>
                </a:lvl7pPr>
                <a:lvl8pPr marL="3429000" indent="-228600" eaLnBrk="0" fontAlgn="base" hangingPunct="0">
                  <a:spcBef>
                    <a:spcPct val="0"/>
                  </a:spcBef>
                  <a:spcAft>
                    <a:spcPct val="0"/>
                  </a:spcAft>
                  <a:defRPr sz="3600">
                    <a:solidFill>
                      <a:srgbClr val="FF0033"/>
                    </a:solidFill>
                    <a:latin typeface="Times New Roman" pitchFamily="18" charset="0"/>
                  </a:defRPr>
                </a:lvl8pPr>
                <a:lvl9pPr marL="3886200" indent="-228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GB" sz="1600" b="1" dirty="0">
                    <a:solidFill>
                      <a:schemeClr val="bg1"/>
                    </a:solidFill>
                    <a:latin typeface="Calibri" pitchFamily="34" charset="0"/>
                    <a:cs typeface="Arial" pitchFamily="34" charset="0"/>
                  </a:rPr>
                  <a:t>SEM</a:t>
                </a:r>
              </a:p>
            </p:txBody>
          </p:sp>
        </p:grpSp>
        <p:sp>
          <p:nvSpPr>
            <p:cNvPr id="5" name="Rectangle 4"/>
            <p:cNvSpPr/>
            <p:nvPr/>
          </p:nvSpPr>
          <p:spPr>
            <a:xfrm>
              <a:off x="4572000" y="1628800"/>
              <a:ext cx="814647" cy="338554"/>
            </a:xfrm>
            <a:prstGeom prst="rect">
              <a:avLst/>
            </a:prstGeom>
          </p:spPr>
          <p:txBody>
            <a:bodyPr wrap="none">
              <a:spAutoFit/>
            </a:bodyPr>
            <a:lstStyle/>
            <a:p>
              <a:r>
                <a:rPr lang="en-NZ" altLang="fr-FR" sz="1600" dirty="0" smtClean="0">
                  <a:solidFill>
                    <a:schemeClr val="bg1"/>
                  </a:solidFill>
                  <a:latin typeface="Calibri" pitchFamily="34" charset="0"/>
                </a:rPr>
                <a:t>100 </a:t>
              </a:r>
              <a:r>
                <a:rPr lang="en-NZ" altLang="fr-FR" sz="1600" dirty="0">
                  <a:solidFill>
                    <a:schemeClr val="bg1"/>
                  </a:solidFill>
                  <a:latin typeface="Calibri" pitchFamily="34" charset="0"/>
                </a:rPr>
                <a:t>nm</a:t>
              </a:r>
            </a:p>
          </p:txBody>
        </p:sp>
      </p:grpSp>
      <p:pic>
        <p:nvPicPr>
          <p:cNvPr id="31" name="Picture 30"/>
          <p:cNvPicPr/>
          <p:nvPr/>
        </p:nvPicPr>
        <p:blipFill>
          <a:blip r:embed="rId4" cstate="print">
            <a:extLst>
              <a:ext uri="{28A0092B-C50C-407E-A947-70E740481C1C}">
                <a14:useLocalDpi xmlns:a14="http://schemas.microsoft.com/office/drawing/2010/main" xmlns="" val="0"/>
              </a:ext>
            </a:extLst>
          </a:blip>
          <a:stretch>
            <a:fillRect/>
          </a:stretch>
        </p:blipFill>
        <p:spPr>
          <a:xfrm>
            <a:off x="0" y="2996952"/>
            <a:ext cx="5406381" cy="3600400"/>
          </a:xfrm>
          <a:prstGeom prst="rect">
            <a:avLst/>
          </a:prstGeom>
        </p:spPr>
      </p:pic>
      <p:sp>
        <p:nvSpPr>
          <p:cNvPr id="32" name="Rectangle 18"/>
          <p:cNvSpPr>
            <a:spLocks noChangeArrowheads="1"/>
          </p:cNvSpPr>
          <p:nvPr/>
        </p:nvSpPr>
        <p:spPr bwMode="auto">
          <a:xfrm>
            <a:off x="4788024" y="3284984"/>
            <a:ext cx="4355976" cy="1323439"/>
          </a:xfrm>
          <a:prstGeom prst="rect">
            <a:avLst/>
          </a:prstGeom>
          <a:noFill/>
          <a:ln>
            <a:noFill/>
          </a:ln>
          <a:extLst/>
        </p:spPr>
        <p:txBody>
          <a:bodyPr wrap="square" anchor="ctr">
            <a:spAutoFit/>
          </a:bodyPr>
          <a:lstStyle/>
          <a:p>
            <a:pPr>
              <a:defRPr/>
            </a:pPr>
            <a:r>
              <a:rPr lang="en-US" altLang="fr-FR" sz="2000" dirty="0" err="1">
                <a:solidFill>
                  <a:schemeClr val="tx1"/>
                </a:solidFill>
                <a:latin typeface="Comic Sans MS" panose="030F0702030302020204" pitchFamily="66" charset="0"/>
                <a:cs typeface="Arial" pitchFamily="34" charset="0"/>
                <a:sym typeface="Symbol" pitchFamily="18" charset="2"/>
              </a:rPr>
              <a:t>GdN</a:t>
            </a:r>
            <a:r>
              <a:rPr lang="en-US" altLang="fr-FR" sz="2000" dirty="0">
                <a:solidFill>
                  <a:schemeClr val="tx1"/>
                </a:solidFill>
                <a:latin typeface="Comic Sans MS" panose="030F0702030302020204" pitchFamily="66" charset="0"/>
                <a:cs typeface="Arial" pitchFamily="34" charset="0"/>
                <a:sym typeface="Symbol" pitchFamily="18" charset="2"/>
              </a:rPr>
              <a:t> (111) epitaxial on </a:t>
            </a:r>
            <a:r>
              <a:rPr lang="en-US" altLang="fr-FR" sz="2000" dirty="0" err="1">
                <a:solidFill>
                  <a:schemeClr val="tx1"/>
                </a:solidFill>
                <a:latin typeface="Comic Sans MS" panose="030F0702030302020204" pitchFamily="66" charset="0"/>
                <a:cs typeface="Arial" pitchFamily="34" charset="0"/>
                <a:sym typeface="Symbol" pitchFamily="18" charset="2"/>
              </a:rPr>
              <a:t>AlN</a:t>
            </a:r>
            <a:r>
              <a:rPr lang="en-US" altLang="fr-FR" sz="2000" dirty="0">
                <a:solidFill>
                  <a:schemeClr val="tx1"/>
                </a:solidFill>
                <a:latin typeface="Comic Sans MS" panose="030F0702030302020204" pitchFamily="66" charset="0"/>
                <a:cs typeface="Arial" pitchFamily="34" charset="0"/>
                <a:sym typeface="Symbol" pitchFamily="18" charset="2"/>
              </a:rPr>
              <a:t> (0001)  </a:t>
            </a:r>
          </a:p>
          <a:p>
            <a:pPr>
              <a:defRPr/>
            </a:pPr>
            <a:r>
              <a:rPr lang="en-US" altLang="fr-FR" sz="2000" dirty="0">
                <a:solidFill>
                  <a:schemeClr val="tx1"/>
                </a:solidFill>
                <a:latin typeface="Comic Sans MS" panose="030F0702030302020204" pitchFamily="66" charset="0"/>
                <a:cs typeface="Arial" pitchFamily="34" charset="0"/>
                <a:sym typeface="Symbol" pitchFamily="18" charset="2"/>
              </a:rPr>
              <a:t> </a:t>
            </a:r>
            <a:r>
              <a:rPr lang="en-US" altLang="fr-FR" sz="2000" dirty="0">
                <a:solidFill>
                  <a:schemeClr val="tx1"/>
                </a:solidFill>
                <a:latin typeface="Comic Sans MS" panose="030F0702030302020204" pitchFamily="66" charset="0"/>
                <a:cs typeface="Arial" pitchFamily="34" charset="0"/>
              </a:rPr>
              <a:t> </a:t>
            </a:r>
            <a:r>
              <a:rPr lang="en-US" altLang="fr-FR" sz="2000" dirty="0" err="1">
                <a:solidFill>
                  <a:schemeClr val="tx1"/>
                </a:solidFill>
                <a:latin typeface="Comic Sans MS" panose="030F0702030302020204" pitchFamily="66" charset="0"/>
                <a:cs typeface="Arial" pitchFamily="34" charset="0"/>
              </a:rPr>
              <a:t>GdN</a:t>
            </a:r>
            <a:r>
              <a:rPr lang="en-US" altLang="fr-FR" sz="2000" dirty="0">
                <a:solidFill>
                  <a:schemeClr val="tx1"/>
                </a:solidFill>
                <a:latin typeface="Comic Sans MS" panose="030F0702030302020204" pitchFamily="66" charset="0"/>
                <a:cs typeface="Arial" pitchFamily="34" charset="0"/>
              </a:rPr>
              <a:t> (111)  // </a:t>
            </a:r>
            <a:r>
              <a:rPr lang="en-US" altLang="fr-FR" sz="2000" dirty="0" err="1">
                <a:solidFill>
                  <a:schemeClr val="tx1"/>
                </a:solidFill>
                <a:latin typeface="Comic Sans MS" panose="030F0702030302020204" pitchFamily="66" charset="0"/>
                <a:cs typeface="Arial" pitchFamily="34" charset="0"/>
              </a:rPr>
              <a:t>AlN</a:t>
            </a:r>
            <a:r>
              <a:rPr lang="en-US" altLang="fr-FR" sz="2000" dirty="0">
                <a:solidFill>
                  <a:schemeClr val="tx1"/>
                </a:solidFill>
                <a:latin typeface="Comic Sans MS" panose="030F0702030302020204" pitchFamily="66" charset="0"/>
                <a:cs typeface="Arial" pitchFamily="34" charset="0"/>
              </a:rPr>
              <a:t> (0001)</a:t>
            </a:r>
            <a:endParaRPr lang="en-GB" altLang="fr-FR" sz="2000" dirty="0">
              <a:solidFill>
                <a:schemeClr val="tx1"/>
              </a:solidFill>
              <a:latin typeface="Comic Sans MS" panose="030F0702030302020204" pitchFamily="66" charset="0"/>
              <a:cs typeface="Arial" pitchFamily="34" charset="0"/>
            </a:endParaRPr>
          </a:p>
          <a:p>
            <a:pPr>
              <a:buFont typeface="Symbol" pitchFamily="18" charset="2"/>
              <a:buChar char="Þ"/>
              <a:defRPr/>
            </a:pPr>
            <a:r>
              <a:rPr lang="en-NZ" altLang="fr-FR" sz="2000" dirty="0" err="1">
                <a:solidFill>
                  <a:srgbClr val="FF0000"/>
                </a:solidFill>
                <a:latin typeface="Comic Sans MS" panose="030F0702030302020204" pitchFamily="66" charset="0"/>
                <a:cs typeface="Arial" pitchFamily="34" charset="0"/>
              </a:rPr>
              <a:t>AlN’s</a:t>
            </a:r>
            <a:r>
              <a:rPr lang="en-NZ" altLang="fr-FR" sz="2000" dirty="0">
                <a:solidFill>
                  <a:srgbClr val="FF0000"/>
                </a:solidFill>
                <a:latin typeface="Comic Sans MS" panose="030F0702030302020204" pitchFamily="66" charset="0"/>
                <a:cs typeface="Arial" pitchFamily="34" charset="0"/>
              </a:rPr>
              <a:t> hexagonal face favours a fully (111)-oriented </a:t>
            </a:r>
            <a:r>
              <a:rPr lang="en-NZ" altLang="fr-FR" sz="2000" dirty="0" err="1">
                <a:solidFill>
                  <a:srgbClr val="FF0000"/>
                </a:solidFill>
                <a:latin typeface="Comic Sans MS" panose="030F0702030302020204" pitchFamily="66" charset="0"/>
                <a:cs typeface="Arial" pitchFamily="34" charset="0"/>
              </a:rPr>
              <a:t>GdN</a:t>
            </a:r>
            <a:r>
              <a:rPr lang="en-NZ" altLang="fr-FR" sz="2000" dirty="0">
                <a:solidFill>
                  <a:srgbClr val="FF0000"/>
                </a:solidFill>
                <a:latin typeface="Comic Sans MS" panose="030F0702030302020204" pitchFamily="66" charset="0"/>
                <a:cs typeface="Arial" pitchFamily="34" charset="0"/>
              </a:rPr>
              <a:t> film.</a:t>
            </a:r>
          </a:p>
        </p:txBody>
      </p:sp>
      <p:sp>
        <p:nvSpPr>
          <p:cNvPr id="36" name="TextBox 35"/>
          <p:cNvSpPr txBox="1"/>
          <p:nvPr/>
        </p:nvSpPr>
        <p:spPr>
          <a:xfrm>
            <a:off x="1043608" y="6488668"/>
            <a:ext cx="7197804" cy="369332"/>
          </a:xfrm>
          <a:prstGeom prst="rect">
            <a:avLst/>
          </a:prstGeom>
          <a:noFill/>
        </p:spPr>
        <p:txBody>
          <a:bodyPr wrap="none" rtlCol="0">
            <a:spAutoFit/>
          </a:bodyPr>
          <a:lstStyle/>
          <a:p>
            <a:r>
              <a:rPr lang="en-NZ" dirty="0" smtClean="0">
                <a:latin typeface="Comic Sans MS" panose="030F0702030302020204" pitchFamily="66" charset="0"/>
              </a:rPr>
              <a:t>Phi-scan : </a:t>
            </a:r>
            <a:r>
              <a:rPr lang="en-NZ" dirty="0">
                <a:latin typeface="Comic Sans MS" panose="030F0702030302020204" pitchFamily="66" charset="0"/>
              </a:rPr>
              <a:t>6 fold symmetry </a:t>
            </a:r>
            <a:r>
              <a:rPr lang="en-NZ" dirty="0" smtClean="0">
                <a:latin typeface="Comic Sans MS" panose="030F0702030302020204" pitchFamily="66" charset="0"/>
              </a:rPr>
              <a:t> of </a:t>
            </a:r>
            <a:r>
              <a:rPr lang="en-NZ" dirty="0" err="1" smtClean="0">
                <a:latin typeface="Comic Sans MS" panose="030F0702030302020204" pitchFamily="66" charset="0"/>
              </a:rPr>
              <a:t>GdN</a:t>
            </a:r>
            <a:r>
              <a:rPr lang="en-NZ" dirty="0" smtClean="0">
                <a:latin typeface="Comic Sans MS" panose="030F0702030302020204" pitchFamily="66" charset="0"/>
              </a:rPr>
              <a:t> </a:t>
            </a:r>
            <a:r>
              <a:rPr lang="en-NZ" dirty="0">
                <a:latin typeface="Comic Sans MS" panose="030F0702030302020204" pitchFamily="66" charset="0"/>
              </a:rPr>
              <a:t>(002) </a:t>
            </a:r>
            <a:r>
              <a:rPr lang="en-NZ" dirty="0" smtClean="0">
                <a:latin typeface="Comic Sans MS" panose="030F0702030302020204" pitchFamily="66" charset="0"/>
              </a:rPr>
              <a:t>reflections (not shown)</a:t>
            </a:r>
            <a:endParaRPr lang="fr-FR" dirty="0">
              <a:latin typeface="Comic Sans MS" panose="030F0702030302020204" pitchFamily="66" charset="0"/>
            </a:endParaRPr>
          </a:p>
        </p:txBody>
      </p:sp>
      <p:sp>
        <p:nvSpPr>
          <p:cNvPr id="40" name="ZoneTexte 19"/>
          <p:cNvSpPr txBox="1">
            <a:spLocks noChangeArrowheads="1"/>
          </p:cNvSpPr>
          <p:nvPr/>
        </p:nvSpPr>
        <p:spPr bwMode="auto">
          <a:xfrm rot="20693718">
            <a:off x="305689" y="4924994"/>
            <a:ext cx="8218917" cy="400110"/>
          </a:xfrm>
          <a:prstGeom prst="rect">
            <a:avLst/>
          </a:prstGeom>
          <a:solidFill>
            <a:schemeClr val="bg1"/>
          </a:solidFill>
          <a:ln>
            <a:noFill/>
          </a:ln>
          <a:extLst/>
        </p:spPr>
        <p:txBody>
          <a:bodyPr wrap="none">
            <a:spAutoFit/>
          </a:bodyPr>
          <a:lstStyle>
            <a:lvl1pPr eaLnBrk="0" hangingPunct="0">
              <a:defRPr sz="3600">
                <a:solidFill>
                  <a:srgbClr val="FF0033"/>
                </a:solidFill>
                <a:latin typeface="Times New Roman" pitchFamily="18" charset="0"/>
              </a:defRPr>
            </a:lvl1pPr>
            <a:lvl2pPr marL="742950" indent="-285750" eaLnBrk="0" hangingPunct="0">
              <a:defRPr sz="3600">
                <a:solidFill>
                  <a:srgbClr val="FF0033"/>
                </a:solidFill>
                <a:latin typeface="Times New Roman" pitchFamily="18" charset="0"/>
              </a:defRPr>
            </a:lvl2pPr>
            <a:lvl3pPr marL="1143000" indent="-228600" eaLnBrk="0" hangingPunct="0">
              <a:defRPr sz="3600">
                <a:solidFill>
                  <a:srgbClr val="FF0033"/>
                </a:solidFill>
                <a:latin typeface="Times New Roman" pitchFamily="18" charset="0"/>
              </a:defRPr>
            </a:lvl3pPr>
            <a:lvl4pPr marL="1600200" indent="-228600" eaLnBrk="0" hangingPunct="0">
              <a:defRPr sz="3600">
                <a:solidFill>
                  <a:srgbClr val="FF0033"/>
                </a:solidFill>
                <a:latin typeface="Times New Roman" pitchFamily="18" charset="0"/>
              </a:defRPr>
            </a:lvl4pPr>
            <a:lvl5pPr marL="2057400" indent="-228600" eaLnBrk="0" hangingPunct="0">
              <a:defRPr sz="3600">
                <a:solidFill>
                  <a:srgbClr val="FF0033"/>
                </a:solidFill>
                <a:latin typeface="Times New Roman" pitchFamily="18" charset="0"/>
              </a:defRPr>
            </a:lvl5pPr>
            <a:lvl6pPr marL="2514600" indent="-228600" eaLnBrk="0" fontAlgn="base" hangingPunct="0">
              <a:spcBef>
                <a:spcPct val="0"/>
              </a:spcBef>
              <a:spcAft>
                <a:spcPct val="0"/>
              </a:spcAft>
              <a:defRPr sz="3600">
                <a:solidFill>
                  <a:srgbClr val="FF0033"/>
                </a:solidFill>
                <a:latin typeface="Times New Roman" pitchFamily="18" charset="0"/>
              </a:defRPr>
            </a:lvl6pPr>
            <a:lvl7pPr marL="2971800" indent="-228600" eaLnBrk="0" fontAlgn="base" hangingPunct="0">
              <a:spcBef>
                <a:spcPct val="0"/>
              </a:spcBef>
              <a:spcAft>
                <a:spcPct val="0"/>
              </a:spcAft>
              <a:defRPr sz="3600">
                <a:solidFill>
                  <a:srgbClr val="FF0033"/>
                </a:solidFill>
                <a:latin typeface="Times New Roman" pitchFamily="18" charset="0"/>
              </a:defRPr>
            </a:lvl7pPr>
            <a:lvl8pPr marL="3429000" indent="-228600" eaLnBrk="0" fontAlgn="base" hangingPunct="0">
              <a:spcBef>
                <a:spcPct val="0"/>
              </a:spcBef>
              <a:spcAft>
                <a:spcPct val="0"/>
              </a:spcAft>
              <a:defRPr sz="3600">
                <a:solidFill>
                  <a:srgbClr val="FF0033"/>
                </a:solidFill>
                <a:latin typeface="Times New Roman" pitchFamily="18" charset="0"/>
              </a:defRPr>
            </a:lvl8pPr>
            <a:lvl9pPr marL="3886200" indent="-228600" eaLnBrk="0" fontAlgn="base" hangingPunct="0">
              <a:spcBef>
                <a:spcPct val="0"/>
              </a:spcBef>
              <a:spcAft>
                <a:spcPct val="0"/>
              </a:spcAft>
              <a:defRPr sz="3600">
                <a:solidFill>
                  <a:srgbClr val="FF0033"/>
                </a:solidFill>
                <a:latin typeface="Times New Roman" pitchFamily="18" charset="0"/>
              </a:defRPr>
            </a:lvl9pPr>
          </a:lstStyle>
          <a:p>
            <a:pPr eaLnBrk="1" hangingPunct="1">
              <a:defRPr/>
            </a:pPr>
            <a:r>
              <a:rPr lang="en-NZ" altLang="fr-FR" sz="2000" dirty="0" smtClean="0">
                <a:solidFill>
                  <a:srgbClr val="0000CC"/>
                </a:solidFill>
                <a:latin typeface="Comic Sans MS" panose="030F0702030302020204" pitchFamily="66" charset="0"/>
                <a:cs typeface="Arial" pitchFamily="34" charset="0"/>
              </a:rPr>
              <a:t>Demonstrated for </a:t>
            </a:r>
            <a:r>
              <a:rPr lang="en-NZ" altLang="fr-FR" sz="2000" dirty="0" err="1" smtClean="0">
                <a:solidFill>
                  <a:srgbClr val="0000CC"/>
                </a:solidFill>
                <a:latin typeface="Comic Sans MS" panose="030F0702030302020204" pitchFamily="66" charset="0"/>
                <a:cs typeface="Arial" pitchFamily="34" charset="0"/>
              </a:rPr>
              <a:t>SmN</a:t>
            </a:r>
            <a:r>
              <a:rPr lang="en-NZ" altLang="fr-FR" sz="2000" dirty="0" smtClean="0">
                <a:solidFill>
                  <a:srgbClr val="0000CC"/>
                </a:solidFill>
                <a:latin typeface="Comic Sans MS" panose="030F0702030302020204" pitchFamily="66" charset="0"/>
                <a:cs typeface="Arial" pitchFamily="34" charset="0"/>
              </a:rPr>
              <a:t> and </a:t>
            </a:r>
            <a:r>
              <a:rPr lang="en-NZ" altLang="fr-FR" sz="2000" dirty="0" err="1" smtClean="0">
                <a:solidFill>
                  <a:srgbClr val="0000CC"/>
                </a:solidFill>
                <a:latin typeface="Comic Sans MS" panose="030F0702030302020204" pitchFamily="66" charset="0"/>
                <a:cs typeface="Arial" pitchFamily="34" charset="0"/>
              </a:rPr>
              <a:t>EuN</a:t>
            </a:r>
            <a:r>
              <a:rPr lang="en-NZ" altLang="fr-FR" sz="2000" dirty="0" smtClean="0">
                <a:solidFill>
                  <a:srgbClr val="0000CC"/>
                </a:solidFill>
                <a:latin typeface="Comic Sans MS" panose="030F0702030302020204" pitchFamily="66" charset="0"/>
                <a:cs typeface="Arial" pitchFamily="34" charset="0"/>
              </a:rPr>
              <a:t> as well on </a:t>
            </a:r>
            <a:r>
              <a:rPr lang="en-NZ" altLang="fr-FR" sz="2000" dirty="0" err="1" smtClean="0">
                <a:solidFill>
                  <a:srgbClr val="0000CC"/>
                </a:solidFill>
                <a:latin typeface="Comic Sans MS" panose="030F0702030302020204" pitchFamily="66" charset="0"/>
                <a:cs typeface="Arial" pitchFamily="34" charset="0"/>
              </a:rPr>
              <a:t>AlN</a:t>
            </a:r>
            <a:r>
              <a:rPr lang="en-NZ" altLang="fr-FR" sz="2000" dirty="0" smtClean="0">
                <a:solidFill>
                  <a:srgbClr val="0000CC"/>
                </a:solidFill>
                <a:latin typeface="Comic Sans MS" panose="030F0702030302020204" pitchFamily="66" charset="0"/>
                <a:cs typeface="Arial" pitchFamily="34" charset="0"/>
              </a:rPr>
              <a:t> and </a:t>
            </a:r>
            <a:r>
              <a:rPr lang="en-NZ" altLang="fr-FR" sz="2000" dirty="0" err="1" smtClean="0">
                <a:solidFill>
                  <a:srgbClr val="0000CC"/>
                </a:solidFill>
                <a:latin typeface="Comic Sans MS" panose="030F0702030302020204" pitchFamily="66" charset="0"/>
                <a:cs typeface="Arial" pitchFamily="34" charset="0"/>
              </a:rPr>
              <a:t>GaN</a:t>
            </a:r>
            <a:r>
              <a:rPr lang="en-NZ" altLang="fr-FR" sz="2000" dirty="0" smtClean="0">
                <a:solidFill>
                  <a:srgbClr val="0000CC"/>
                </a:solidFill>
                <a:latin typeface="Comic Sans MS" panose="030F0702030302020204" pitchFamily="66" charset="0"/>
                <a:cs typeface="Arial" pitchFamily="34" charset="0"/>
              </a:rPr>
              <a:t> surfaces!!!</a:t>
            </a:r>
          </a:p>
        </p:txBody>
      </p:sp>
      <p:sp>
        <p:nvSpPr>
          <p:cNvPr id="41" name="Text Box 4"/>
          <p:cNvSpPr txBox="1">
            <a:spLocks noChangeArrowheads="1"/>
          </p:cNvSpPr>
          <p:nvPr/>
        </p:nvSpPr>
        <p:spPr bwMode="auto">
          <a:xfrm>
            <a:off x="971600" y="2996952"/>
            <a:ext cx="3134191" cy="338554"/>
          </a:xfrm>
          <a:prstGeom prst="rect">
            <a:avLst/>
          </a:prstGeom>
          <a:noFill/>
          <a:ln w="9525">
            <a:noFill/>
            <a:miter lim="800000"/>
            <a:headEnd/>
            <a:tailEnd/>
          </a:ln>
        </p:spPr>
        <p:txBody>
          <a:bodyPr wrap="none">
            <a:spAutoFit/>
          </a:bodyPr>
          <a:lstStyle/>
          <a:p>
            <a:pPr fontAlgn="auto">
              <a:spcBef>
                <a:spcPts val="0"/>
              </a:spcBef>
              <a:spcAft>
                <a:spcPts val="0"/>
              </a:spcAft>
              <a:defRPr/>
            </a:pPr>
            <a:r>
              <a:rPr lang="en-GB" sz="1600" b="1" u="sng" dirty="0">
                <a:latin typeface="Comic Sans MS" pitchFamily="66" charset="0"/>
              </a:rPr>
              <a:t>X-ray Diffraction : 2</a:t>
            </a:r>
            <a:r>
              <a:rPr lang="en-GB" sz="1600" b="1" u="sng" dirty="0">
                <a:latin typeface="Symbol" panose="05050102010706020507" pitchFamily="18" charset="2"/>
              </a:rPr>
              <a:t>q</a:t>
            </a:r>
            <a:r>
              <a:rPr lang="en-GB" sz="1600" b="1" u="sng" dirty="0">
                <a:latin typeface="Comic Sans MS" pitchFamily="66" charset="0"/>
              </a:rPr>
              <a:t>-scans </a:t>
            </a:r>
            <a:r>
              <a:rPr lang="en-NZ" sz="1600" b="1" u="sng" dirty="0">
                <a:latin typeface="Comic Sans MS" pitchFamily="66" charset="0"/>
              </a:rPr>
              <a:t> </a:t>
            </a:r>
            <a:endParaRPr lang="en-GB" sz="1600" b="1" u="sng" dirty="0">
              <a:latin typeface="Comic Sans MS" pitchFamily="66" charset="0"/>
            </a:endParaRPr>
          </a:p>
        </p:txBody>
      </p:sp>
    </p:spTree>
    <p:extLst>
      <p:ext uri="{BB962C8B-B14F-4D97-AF65-F5344CB8AC3E}">
        <p14:creationId xmlns:p14="http://schemas.microsoft.com/office/powerpoint/2010/main" xmlns="" val="3658475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5" descr="http://www.periodni.com/download/periodic_table-colo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8999" t="78033" b="12206"/>
          <a:stretch>
            <a:fillRect/>
          </a:stretch>
        </p:blipFill>
        <p:spPr bwMode="auto">
          <a:xfrm>
            <a:off x="395536" y="792720"/>
            <a:ext cx="8202528" cy="644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 1"/>
          <p:cNvSpPr/>
          <p:nvPr/>
        </p:nvSpPr>
        <p:spPr>
          <a:xfrm>
            <a:off x="3206038" y="657931"/>
            <a:ext cx="1653993" cy="914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p:cNvSpPr txBox="1"/>
          <p:nvPr/>
        </p:nvSpPr>
        <p:spPr>
          <a:xfrm>
            <a:off x="522290" y="1710470"/>
            <a:ext cx="6226384" cy="369332"/>
          </a:xfrm>
          <a:prstGeom prst="rect">
            <a:avLst/>
          </a:prstGeom>
          <a:noFill/>
        </p:spPr>
        <p:txBody>
          <a:bodyPr wrap="none" rtlCol="0">
            <a:spAutoFit/>
          </a:bodyPr>
          <a:lstStyle/>
          <a:p>
            <a:r>
              <a:rPr lang="en-NZ" dirty="0" smtClean="0">
                <a:latin typeface="Comic Sans MS" pitchFamily="66" charset="0"/>
              </a:rPr>
              <a:t>So far the most studied have been : </a:t>
            </a:r>
            <a:r>
              <a:rPr lang="en-NZ" dirty="0" err="1" smtClean="0">
                <a:latin typeface="Comic Sans MS" pitchFamily="66" charset="0"/>
              </a:rPr>
              <a:t>GdN</a:t>
            </a:r>
            <a:r>
              <a:rPr lang="en-NZ" dirty="0" smtClean="0">
                <a:latin typeface="Comic Sans MS" pitchFamily="66" charset="0"/>
              </a:rPr>
              <a:t>, </a:t>
            </a:r>
            <a:r>
              <a:rPr lang="en-NZ" dirty="0" err="1" smtClean="0">
                <a:latin typeface="Comic Sans MS" pitchFamily="66" charset="0"/>
              </a:rPr>
              <a:t>SmN</a:t>
            </a:r>
            <a:r>
              <a:rPr lang="en-NZ" dirty="0" smtClean="0">
                <a:latin typeface="Comic Sans MS" pitchFamily="66" charset="0"/>
              </a:rPr>
              <a:t> and </a:t>
            </a:r>
            <a:r>
              <a:rPr lang="en-NZ" dirty="0" err="1" smtClean="0">
                <a:latin typeface="Comic Sans MS" pitchFamily="66" charset="0"/>
              </a:rPr>
              <a:t>EuN</a:t>
            </a:r>
            <a:endParaRPr lang="fr-FR" dirty="0">
              <a:latin typeface="Comic Sans MS" pitchFamily="66" charset="0"/>
            </a:endParaRPr>
          </a:p>
        </p:txBody>
      </p:sp>
      <p:sp>
        <p:nvSpPr>
          <p:cNvPr id="6" name="Text Box 4"/>
          <p:cNvSpPr txBox="1">
            <a:spLocks noChangeArrowheads="1"/>
          </p:cNvSpPr>
          <p:nvPr/>
        </p:nvSpPr>
        <p:spPr bwMode="auto">
          <a:xfrm>
            <a:off x="0" y="0"/>
            <a:ext cx="570701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solidFill>
                  <a:srgbClr val="009900"/>
                </a:solidFill>
                <a:latin typeface="Comic Sans MS" pitchFamily="66" charset="0"/>
              </a:rPr>
              <a:t>Rare-earth </a:t>
            </a:r>
            <a:r>
              <a:rPr lang="en-US" sz="2800" b="1" dirty="0" smtClean="0">
                <a:solidFill>
                  <a:srgbClr val="009900"/>
                </a:solidFill>
                <a:latin typeface="Comic Sans MS" pitchFamily="66" charset="0"/>
              </a:rPr>
              <a:t>nitrides: properties</a:t>
            </a:r>
            <a:endParaRPr lang="it-IT" sz="2800" b="1" dirty="0">
              <a:solidFill>
                <a:srgbClr val="009900"/>
              </a:solidFill>
              <a:latin typeface="Comic Sans MS" pitchFamily="66" charset="0"/>
            </a:endParaRPr>
          </a:p>
        </p:txBody>
      </p:sp>
    </p:spTree>
    <p:extLst>
      <p:ext uri="{BB962C8B-B14F-4D97-AF65-F5344CB8AC3E}">
        <p14:creationId xmlns:p14="http://schemas.microsoft.com/office/powerpoint/2010/main" xmlns="" val="3059087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5" descr="http://www.periodni.com/download/periodic_table-colo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8999" t="78033" b="12206"/>
          <a:stretch>
            <a:fillRect/>
          </a:stretch>
        </p:blipFill>
        <p:spPr bwMode="auto">
          <a:xfrm>
            <a:off x="395536" y="792720"/>
            <a:ext cx="8202528" cy="644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srcRect/>
          <a:stretch>
            <a:fillRect/>
          </a:stretch>
        </p:blipFill>
        <p:spPr bwMode="auto">
          <a:xfrm>
            <a:off x="-2629" y="1689100"/>
            <a:ext cx="5554662" cy="4683125"/>
          </a:xfrm>
          <a:prstGeom prst="rect">
            <a:avLst/>
          </a:prstGeom>
          <a:noFill/>
          <a:ln w="9525">
            <a:noFill/>
            <a:round/>
            <a:headEnd/>
            <a:tailEnd/>
          </a:ln>
        </p:spPr>
      </p:pic>
      <p:sp>
        <p:nvSpPr>
          <p:cNvPr id="6" name="Text Box 4"/>
          <p:cNvSpPr txBox="1">
            <a:spLocks noChangeArrowheads="1"/>
          </p:cNvSpPr>
          <p:nvPr/>
        </p:nvSpPr>
        <p:spPr bwMode="auto">
          <a:xfrm>
            <a:off x="5767932" y="2060848"/>
            <a:ext cx="3196555" cy="3120984"/>
          </a:xfrm>
          <a:prstGeom prst="rect">
            <a:avLst/>
          </a:prstGeom>
          <a:noFill/>
          <a:ln w="9525">
            <a:noFill/>
            <a:round/>
            <a:headEnd/>
            <a:tailEnd/>
          </a:ln>
        </p:spPr>
        <p:txBody>
          <a:bodyPr wrap="square" lIns="90000" tIns="46800" rIns="90000" bIns="46800">
            <a:spAutoFit/>
          </a:bodyPr>
          <a:lstStyle/>
          <a:p>
            <a:pPr defTabSz="449263">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NZ" sz="2000" u="sng" dirty="0">
                <a:solidFill>
                  <a:srgbClr val="000000"/>
                </a:solidFill>
                <a:latin typeface="Comic Sans MS" pitchFamily="66" charset="0"/>
                <a:cs typeface="Lucida Sans Unicode" pitchFamily="34" charset="0"/>
              </a:rPr>
              <a:t>Noteworthy elements</a:t>
            </a:r>
            <a:r>
              <a:rPr lang="en-NZ" sz="2000" dirty="0">
                <a:solidFill>
                  <a:srgbClr val="000000"/>
                </a:solidFill>
                <a:latin typeface="Comic Sans MS" pitchFamily="66" charset="0"/>
                <a:cs typeface="Lucida Sans Unicode" pitchFamily="34" charset="0"/>
              </a:rPr>
              <a:t>:</a:t>
            </a:r>
          </a:p>
          <a:p>
            <a:pPr defTabSz="449263">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NZ" sz="2000" dirty="0">
              <a:solidFill>
                <a:srgbClr val="000000"/>
              </a:solidFill>
              <a:latin typeface="Comic Sans MS" pitchFamily="66" charset="0"/>
              <a:cs typeface="Lucida Sans Unicode" pitchFamily="34" charset="0"/>
            </a:endParaRPr>
          </a:p>
          <a:p>
            <a:pPr defTabSz="449263">
              <a:spcBef>
                <a:spcPts val="1125"/>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NZ" sz="2000" dirty="0">
                <a:solidFill>
                  <a:srgbClr val="000000"/>
                </a:solidFill>
                <a:latin typeface="Comic Sans MS" pitchFamily="66" charset="0"/>
                <a:cs typeface="Lucida Sans Unicode" pitchFamily="34" charset="0"/>
              </a:rPr>
              <a:t>T</a:t>
            </a:r>
            <a:r>
              <a:rPr lang="en-NZ" sz="2000" b="1" baseline="-1000" dirty="0">
                <a:latin typeface="Comic Sans MS" pitchFamily="66" charset="0"/>
                <a:cs typeface="Lucida Sans Unicode" pitchFamily="34" charset="0"/>
              </a:rPr>
              <a:t>C</a:t>
            </a:r>
            <a:r>
              <a:rPr lang="en-NZ" sz="2000" dirty="0">
                <a:solidFill>
                  <a:srgbClr val="000000"/>
                </a:solidFill>
                <a:latin typeface="Comic Sans MS" pitchFamily="66" charset="0"/>
                <a:cs typeface="Lucida Sans Unicode" pitchFamily="34" charset="0"/>
              </a:rPr>
              <a:t> of </a:t>
            </a:r>
            <a:r>
              <a:rPr lang="en-NZ" sz="2000" dirty="0" smtClean="0">
                <a:solidFill>
                  <a:srgbClr val="000000"/>
                </a:solidFill>
                <a:latin typeface="Comic Sans MS" pitchFamily="66" charset="0"/>
                <a:cs typeface="Lucida Sans Unicode" pitchFamily="34" charset="0"/>
              </a:rPr>
              <a:t>70 </a:t>
            </a:r>
            <a:r>
              <a:rPr lang="en-NZ" sz="2000" dirty="0">
                <a:solidFill>
                  <a:srgbClr val="000000"/>
                </a:solidFill>
                <a:latin typeface="Comic Sans MS" pitchFamily="66" charset="0"/>
                <a:cs typeface="Lucida Sans Unicode" pitchFamily="34" charset="0"/>
              </a:rPr>
              <a:t>K (the largest among the </a:t>
            </a:r>
            <a:r>
              <a:rPr lang="en-NZ" sz="2000" dirty="0" smtClean="0">
                <a:solidFill>
                  <a:srgbClr val="000000"/>
                </a:solidFill>
                <a:latin typeface="Comic Sans MS" pitchFamily="66" charset="0"/>
                <a:cs typeface="Lucida Sans Unicode" pitchFamily="34" charset="0"/>
              </a:rPr>
              <a:t>RENs) </a:t>
            </a:r>
            <a:endParaRPr lang="en-NZ" sz="2000" dirty="0">
              <a:solidFill>
                <a:srgbClr val="000000"/>
              </a:solidFill>
              <a:latin typeface="Comic Sans MS" pitchFamily="66" charset="0"/>
              <a:cs typeface="Lucida Sans Unicode" pitchFamily="34" charset="0"/>
            </a:endParaRPr>
          </a:p>
          <a:p>
            <a:pPr defTabSz="449263">
              <a:spcBef>
                <a:spcPts val="1125"/>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NZ" sz="2000" dirty="0">
                <a:solidFill>
                  <a:srgbClr val="000000"/>
                </a:solidFill>
                <a:latin typeface="Comic Sans MS" pitchFamily="66" charset="0"/>
                <a:cs typeface="Lucida Sans Unicode" pitchFamily="34" charset="0"/>
              </a:rPr>
              <a:t>7 Bohr </a:t>
            </a:r>
            <a:r>
              <a:rPr lang="en-NZ" sz="2000" dirty="0" err="1" smtClean="0">
                <a:solidFill>
                  <a:srgbClr val="000000"/>
                </a:solidFill>
                <a:latin typeface="Comic Sans MS" pitchFamily="66" charset="0"/>
                <a:cs typeface="Lucida Sans Unicode" pitchFamily="34" charset="0"/>
              </a:rPr>
              <a:t>magnetons</a:t>
            </a:r>
            <a:r>
              <a:rPr lang="en-NZ" sz="2000" dirty="0" smtClean="0">
                <a:solidFill>
                  <a:srgbClr val="000000"/>
                </a:solidFill>
                <a:latin typeface="Comic Sans MS" pitchFamily="66" charset="0"/>
                <a:cs typeface="Lucida Sans Unicode" pitchFamily="34" charset="0"/>
              </a:rPr>
              <a:t>/Gd</a:t>
            </a:r>
            <a:r>
              <a:rPr lang="en-NZ" sz="2000" baseline="30000" dirty="0" smtClean="0">
                <a:solidFill>
                  <a:srgbClr val="000000"/>
                </a:solidFill>
                <a:latin typeface="Comic Sans MS" pitchFamily="66" charset="0"/>
                <a:cs typeface="Lucida Sans Unicode" pitchFamily="34" charset="0"/>
              </a:rPr>
              <a:t>3+</a:t>
            </a:r>
            <a:r>
              <a:rPr lang="en-NZ" sz="2000" dirty="0" smtClean="0">
                <a:solidFill>
                  <a:srgbClr val="000000"/>
                </a:solidFill>
                <a:latin typeface="Comic Sans MS" pitchFamily="66" charset="0"/>
                <a:cs typeface="Lucida Sans Unicode" pitchFamily="34" charset="0"/>
              </a:rPr>
              <a:t> </a:t>
            </a:r>
            <a:endParaRPr lang="en-NZ" sz="2000" dirty="0">
              <a:solidFill>
                <a:srgbClr val="000000"/>
              </a:solidFill>
              <a:latin typeface="Comic Sans MS" pitchFamily="66" charset="0"/>
              <a:cs typeface="Lucida Sans Unicode" pitchFamily="34" charset="0"/>
            </a:endParaRPr>
          </a:p>
          <a:p>
            <a:pPr defTabSz="449263">
              <a:spcBef>
                <a:spcPts val="1125"/>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NZ" sz="2000" dirty="0">
                <a:solidFill>
                  <a:srgbClr val="000000"/>
                </a:solidFill>
                <a:latin typeface="Comic Sans MS" pitchFamily="66" charset="0"/>
                <a:cs typeface="Lucida Sans Unicode" pitchFamily="34" charset="0"/>
              </a:rPr>
              <a:t> remarkably small coercive </a:t>
            </a:r>
            <a:r>
              <a:rPr lang="en-NZ" sz="2000" dirty="0" smtClean="0">
                <a:solidFill>
                  <a:srgbClr val="000000"/>
                </a:solidFill>
                <a:latin typeface="Comic Sans MS" pitchFamily="66" charset="0"/>
                <a:cs typeface="Lucida Sans Unicode" pitchFamily="34" charset="0"/>
              </a:rPr>
              <a:t>field (&lt;0.05 Tesla)</a:t>
            </a:r>
            <a:endParaRPr lang="en-NZ" sz="2000" dirty="0">
              <a:solidFill>
                <a:srgbClr val="000000"/>
              </a:solidFill>
              <a:latin typeface="Comic Sans MS" pitchFamily="66" charset="0"/>
              <a:cs typeface="Lucida Sans Unicode" pitchFamily="34" charset="0"/>
            </a:endParaRPr>
          </a:p>
        </p:txBody>
      </p:sp>
      <p:sp>
        <p:nvSpPr>
          <p:cNvPr id="7" name="Line 5"/>
          <p:cNvSpPr>
            <a:spLocks noChangeShapeType="1"/>
          </p:cNvSpPr>
          <p:nvPr/>
        </p:nvSpPr>
        <p:spPr bwMode="auto">
          <a:xfrm>
            <a:off x="2918371" y="2828925"/>
            <a:ext cx="0" cy="533400"/>
          </a:xfrm>
          <a:prstGeom prst="line">
            <a:avLst/>
          </a:prstGeom>
          <a:noFill/>
          <a:ln w="25400">
            <a:solidFill>
              <a:schemeClr val="tx1"/>
            </a:solidFill>
            <a:round/>
            <a:headEnd/>
            <a:tailEnd type="triangle" w="med" len="med"/>
          </a:ln>
        </p:spPr>
        <p:txBody>
          <a:bodyPr/>
          <a:lstStyle/>
          <a:p>
            <a:endParaRPr lang="en-US"/>
          </a:p>
        </p:txBody>
      </p:sp>
      <p:sp>
        <p:nvSpPr>
          <p:cNvPr id="8" name="Rectangle 6"/>
          <p:cNvSpPr>
            <a:spLocks noChangeArrowheads="1"/>
          </p:cNvSpPr>
          <p:nvPr/>
        </p:nvSpPr>
        <p:spPr bwMode="auto">
          <a:xfrm>
            <a:off x="2707233" y="2355850"/>
            <a:ext cx="482600" cy="457200"/>
          </a:xfrm>
          <a:prstGeom prst="rect">
            <a:avLst/>
          </a:prstGeom>
          <a:noFill/>
          <a:ln w="9525">
            <a:noFill/>
            <a:miter lim="800000"/>
            <a:headEnd/>
            <a:tailEnd/>
          </a:ln>
        </p:spPr>
        <p:txBody>
          <a:bodyPr wrap="none">
            <a:spAutoFit/>
          </a:bodyPr>
          <a:lstStyle/>
          <a:p>
            <a:pPr>
              <a:spcBef>
                <a:spcPct val="50000"/>
              </a:spcBef>
              <a:buClr>
                <a:srgbClr val="000000"/>
              </a:buClr>
              <a:buSzPct val="100000"/>
              <a:buFont typeface="Times New Roman" pitchFamily="18" charset="0"/>
              <a:buNone/>
            </a:pPr>
            <a:r>
              <a:rPr lang="en-NZ" sz="2400" b="1">
                <a:latin typeface="Arial" charset="0"/>
                <a:cs typeface="Lucida Sans Unicode" pitchFamily="34" charset="0"/>
              </a:rPr>
              <a:t>T</a:t>
            </a:r>
            <a:r>
              <a:rPr lang="en-NZ" sz="2400" b="1" baseline="-25000">
                <a:latin typeface="Arial" charset="0"/>
                <a:cs typeface="Lucida Sans Unicode" pitchFamily="34" charset="0"/>
              </a:rPr>
              <a:t>c</a:t>
            </a:r>
            <a:endParaRPr lang="en-GB" sz="2400" b="1" baseline="-25000">
              <a:latin typeface="Arial" charset="0"/>
              <a:cs typeface="Lucida Sans Unicode" pitchFamily="34" charset="0"/>
            </a:endParaRPr>
          </a:p>
        </p:txBody>
      </p:sp>
      <p:sp>
        <p:nvSpPr>
          <p:cNvPr id="11" name="Rectangle 10"/>
          <p:cNvSpPr>
            <a:spLocks noChangeArrowheads="1"/>
          </p:cNvSpPr>
          <p:nvPr/>
        </p:nvSpPr>
        <p:spPr bwMode="auto">
          <a:xfrm>
            <a:off x="6896" y="6490211"/>
            <a:ext cx="10253736" cy="323165"/>
          </a:xfrm>
          <a:prstGeom prst="rect">
            <a:avLst/>
          </a:prstGeom>
          <a:noFill/>
          <a:ln w="9525">
            <a:noFill/>
            <a:miter lim="800000"/>
            <a:headEnd/>
            <a:tailEnd/>
          </a:ln>
        </p:spPr>
        <p:txBody>
          <a:bodyPr wrap="square">
            <a:spAutoFit/>
          </a:bodyPr>
          <a:lstStyle/>
          <a:p>
            <a:pPr>
              <a:spcBef>
                <a:spcPct val="50000"/>
              </a:spcBef>
              <a:buClr>
                <a:srgbClr val="000000"/>
              </a:buClr>
              <a:buSzPct val="100000"/>
              <a:buFont typeface="Times New Roman" pitchFamily="18" charset="0"/>
              <a:buNone/>
            </a:pPr>
            <a:r>
              <a:rPr lang="en-US" sz="1500" i="1" dirty="0" err="1">
                <a:solidFill>
                  <a:srgbClr val="CC3300"/>
                </a:solidFill>
                <a:latin typeface="Comic Sans MS" pitchFamily="66" charset="0"/>
              </a:rPr>
              <a:t>Ludbrook</a:t>
            </a:r>
            <a:r>
              <a:rPr lang="en-US" sz="1500" i="1" dirty="0">
                <a:solidFill>
                  <a:srgbClr val="CC3300"/>
                </a:solidFill>
                <a:latin typeface="Comic Sans MS" pitchFamily="66" charset="0"/>
              </a:rPr>
              <a:t> et al., J. Appl. Phys. </a:t>
            </a:r>
            <a:r>
              <a:rPr lang="en-GB" sz="1500" i="1" dirty="0">
                <a:solidFill>
                  <a:srgbClr val="CC3300"/>
                </a:solidFill>
                <a:latin typeface="Comic Sans MS" pitchFamily="66" charset="0"/>
              </a:rPr>
              <a:t>106, 063910 (</a:t>
            </a:r>
            <a:r>
              <a:rPr lang="en-GB" sz="1500" i="1" dirty="0" smtClean="0">
                <a:solidFill>
                  <a:srgbClr val="CC3300"/>
                </a:solidFill>
                <a:latin typeface="Comic Sans MS" pitchFamily="66" charset="0"/>
              </a:rPr>
              <a:t>2009) - </a:t>
            </a:r>
            <a:r>
              <a:rPr lang="en-NZ" sz="1500" i="1" dirty="0" smtClean="0">
                <a:solidFill>
                  <a:srgbClr val="CC3300"/>
                </a:solidFill>
                <a:latin typeface="Comic Sans MS" pitchFamily="66" charset="0"/>
              </a:rPr>
              <a:t>F</a:t>
            </a:r>
            <a:r>
              <a:rPr lang="en-NZ" sz="1500" i="1" dirty="0">
                <a:solidFill>
                  <a:srgbClr val="CC3300"/>
                </a:solidFill>
                <a:latin typeface="Comic Sans MS" pitchFamily="66" charset="0"/>
              </a:rPr>
              <a:t>. Natali et al., </a:t>
            </a:r>
            <a:r>
              <a:rPr lang="en-US" sz="1500" i="1" dirty="0">
                <a:solidFill>
                  <a:srgbClr val="CC3300"/>
                </a:solidFill>
                <a:latin typeface="Comic Sans MS" pitchFamily="66" charset="0"/>
              </a:rPr>
              <a:t>J. </a:t>
            </a:r>
            <a:r>
              <a:rPr lang="en-US" sz="1500" i="1" dirty="0" err="1">
                <a:solidFill>
                  <a:srgbClr val="CC3300"/>
                </a:solidFill>
                <a:latin typeface="Comic Sans MS" pitchFamily="66" charset="0"/>
              </a:rPr>
              <a:t>Cryst</a:t>
            </a:r>
            <a:r>
              <a:rPr lang="en-US" sz="1500" i="1" dirty="0">
                <a:solidFill>
                  <a:srgbClr val="CC3300"/>
                </a:solidFill>
                <a:latin typeface="Comic Sans MS" pitchFamily="66" charset="0"/>
              </a:rPr>
              <a:t>. Growth 312, 3583 (2010)</a:t>
            </a:r>
            <a:endParaRPr lang="en-GB" sz="1500" i="1" dirty="0">
              <a:solidFill>
                <a:srgbClr val="CC3300"/>
              </a:solidFill>
              <a:latin typeface="Comic Sans MS" pitchFamily="66" charset="0"/>
            </a:endParaRPr>
          </a:p>
        </p:txBody>
      </p:sp>
      <p:sp>
        <p:nvSpPr>
          <p:cNvPr id="10" name="Oval 9"/>
          <p:cNvSpPr/>
          <p:nvPr/>
        </p:nvSpPr>
        <p:spPr>
          <a:xfrm>
            <a:off x="4183872" y="726373"/>
            <a:ext cx="625856" cy="779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 Box 4"/>
          <p:cNvSpPr txBox="1">
            <a:spLocks noChangeArrowheads="1"/>
          </p:cNvSpPr>
          <p:nvPr/>
        </p:nvSpPr>
        <p:spPr bwMode="auto">
          <a:xfrm>
            <a:off x="0" y="0"/>
            <a:ext cx="46875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solidFill>
                  <a:srgbClr val="009900"/>
                </a:solidFill>
                <a:latin typeface="Comic Sans MS" pitchFamily="66" charset="0"/>
              </a:rPr>
              <a:t>Rare-earth </a:t>
            </a:r>
            <a:r>
              <a:rPr lang="en-US" sz="2800" b="1" dirty="0" smtClean="0">
                <a:solidFill>
                  <a:srgbClr val="009900"/>
                </a:solidFill>
                <a:latin typeface="Comic Sans MS" pitchFamily="66" charset="0"/>
              </a:rPr>
              <a:t>nitrides: </a:t>
            </a:r>
            <a:r>
              <a:rPr lang="en-US" sz="2800" b="1" dirty="0" err="1" smtClean="0">
                <a:solidFill>
                  <a:srgbClr val="009900"/>
                </a:solidFill>
                <a:latin typeface="Comic Sans MS" pitchFamily="66" charset="0"/>
              </a:rPr>
              <a:t>GdN</a:t>
            </a:r>
            <a:endParaRPr lang="it-IT" sz="2800" b="1" dirty="0">
              <a:solidFill>
                <a:srgbClr val="009900"/>
              </a:solidFill>
              <a:latin typeface="Comic Sans MS" pitchFamily="66" charset="0"/>
            </a:endParaRPr>
          </a:p>
        </p:txBody>
      </p:sp>
    </p:spTree>
    <p:extLst>
      <p:ext uri="{BB962C8B-B14F-4D97-AF65-F5344CB8AC3E}">
        <p14:creationId xmlns:p14="http://schemas.microsoft.com/office/powerpoint/2010/main" xmlns="" val="1888091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5" descr="http://www.periodni.com/download/periodic_table-colo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8999" t="78033" b="12206"/>
          <a:stretch>
            <a:fillRect/>
          </a:stretch>
        </p:blipFill>
        <p:spPr bwMode="auto">
          <a:xfrm>
            <a:off x="395536" y="792720"/>
            <a:ext cx="8202528" cy="644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4"/>
          <p:cNvSpPr txBox="1">
            <a:spLocks noChangeArrowheads="1"/>
          </p:cNvSpPr>
          <p:nvPr/>
        </p:nvSpPr>
        <p:spPr bwMode="auto">
          <a:xfrm>
            <a:off x="0" y="0"/>
            <a:ext cx="491512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solidFill>
                  <a:srgbClr val="009900"/>
                </a:solidFill>
                <a:latin typeface="Comic Sans MS" pitchFamily="66" charset="0"/>
              </a:rPr>
              <a:t>Rare-earth </a:t>
            </a:r>
            <a:r>
              <a:rPr lang="en-US" sz="2800" b="1" dirty="0" smtClean="0">
                <a:solidFill>
                  <a:srgbClr val="009900"/>
                </a:solidFill>
                <a:latin typeface="Comic Sans MS" pitchFamily="66" charset="0"/>
              </a:rPr>
              <a:t>nitrides : </a:t>
            </a:r>
            <a:r>
              <a:rPr lang="en-US" sz="2800" b="1" dirty="0" err="1" smtClean="0">
                <a:solidFill>
                  <a:srgbClr val="009900"/>
                </a:solidFill>
                <a:latin typeface="Comic Sans MS" pitchFamily="66" charset="0"/>
              </a:rPr>
              <a:t>SmN</a:t>
            </a:r>
            <a:endParaRPr lang="it-IT" sz="2800" b="1" dirty="0">
              <a:solidFill>
                <a:srgbClr val="009900"/>
              </a:solidFill>
              <a:latin typeface="Comic Sans MS" pitchFamily="66" charset="0"/>
            </a:endParaRPr>
          </a:p>
        </p:txBody>
      </p:sp>
      <p:sp>
        <p:nvSpPr>
          <p:cNvPr id="5" name="Rectangle 4"/>
          <p:cNvSpPr/>
          <p:nvPr/>
        </p:nvSpPr>
        <p:spPr>
          <a:xfrm>
            <a:off x="3995936" y="1772816"/>
            <a:ext cx="4932040" cy="4298613"/>
          </a:xfrm>
          <a:prstGeom prst="rect">
            <a:avLst/>
          </a:prstGeom>
        </p:spPr>
        <p:txBody>
          <a:bodyPr wrap="square">
            <a:spAutoFit/>
          </a:bodyPr>
          <a:lstStyle/>
          <a:p>
            <a:r>
              <a:rPr lang="en-NZ" sz="2000" u="sng" dirty="0">
                <a:solidFill>
                  <a:srgbClr val="000000"/>
                </a:solidFill>
                <a:latin typeface="Comic Sans MS" pitchFamily="66" charset="0"/>
                <a:cs typeface="Lucida Sans Unicode" pitchFamily="34" charset="0"/>
              </a:rPr>
              <a:t>Noteworthy </a:t>
            </a:r>
            <a:r>
              <a:rPr lang="en-NZ" sz="2000" u="sng" dirty="0" smtClean="0">
                <a:solidFill>
                  <a:srgbClr val="000000"/>
                </a:solidFill>
                <a:latin typeface="Comic Sans MS" pitchFamily="66" charset="0"/>
                <a:cs typeface="Lucida Sans Unicode" pitchFamily="34" charset="0"/>
              </a:rPr>
              <a:t>element</a:t>
            </a:r>
            <a:r>
              <a:rPr lang="en-NZ" sz="2000" dirty="0" smtClean="0">
                <a:solidFill>
                  <a:srgbClr val="000000"/>
                </a:solidFill>
                <a:latin typeface="Comic Sans MS" pitchFamily="66" charset="0"/>
                <a:cs typeface="Lucida Sans Unicode" pitchFamily="34" charset="0"/>
              </a:rPr>
              <a:t>:</a:t>
            </a:r>
          </a:p>
          <a:p>
            <a:pPr marL="342900" indent="-342900">
              <a:buFont typeface="Arial" pitchFamily="34" charset="0"/>
              <a:buChar char="•"/>
            </a:pPr>
            <a:endParaRPr lang="fr-FR" sz="2000" dirty="0" smtClean="0">
              <a:latin typeface="Comic Sans MS" pitchFamily="66" charset="0"/>
            </a:endParaRPr>
          </a:p>
          <a:p>
            <a:pPr marL="342900" indent="-342900">
              <a:buFont typeface="Arial" pitchFamily="34" charset="0"/>
              <a:buChar char="•"/>
            </a:pPr>
            <a:r>
              <a:rPr lang="fr-FR" sz="2000" dirty="0" err="1" smtClean="0">
                <a:latin typeface="Comic Sans MS" pitchFamily="66" charset="0"/>
              </a:rPr>
              <a:t>Only</a:t>
            </a:r>
            <a:r>
              <a:rPr lang="fr-FR" sz="2000" dirty="0" smtClean="0">
                <a:latin typeface="Comic Sans MS" pitchFamily="66" charset="0"/>
              </a:rPr>
              <a:t> </a:t>
            </a:r>
            <a:r>
              <a:rPr lang="fr-FR" sz="2000" dirty="0" err="1" smtClean="0">
                <a:latin typeface="Comic Sans MS" pitchFamily="66" charset="0"/>
              </a:rPr>
              <a:t>near-zero</a:t>
            </a:r>
            <a:r>
              <a:rPr lang="fr-FR" sz="2000" dirty="0" smtClean="0">
                <a:latin typeface="Comic Sans MS" pitchFamily="66" charset="0"/>
              </a:rPr>
              <a:t> </a:t>
            </a:r>
            <a:r>
              <a:rPr lang="fr-FR" sz="2000" dirty="0">
                <a:latin typeface="Comic Sans MS" pitchFamily="66" charset="0"/>
              </a:rPr>
              <a:t>moment </a:t>
            </a:r>
            <a:r>
              <a:rPr lang="fr-FR" sz="2000" dirty="0" err="1">
                <a:latin typeface="Comic Sans MS" pitchFamily="66" charset="0"/>
              </a:rPr>
              <a:t>ferromagnetic</a:t>
            </a:r>
            <a:r>
              <a:rPr lang="fr-FR" sz="2000" dirty="0">
                <a:latin typeface="Comic Sans MS" pitchFamily="66" charset="0"/>
              </a:rPr>
              <a:t> </a:t>
            </a:r>
            <a:r>
              <a:rPr lang="fr-FR" sz="2000" dirty="0" err="1" smtClean="0">
                <a:latin typeface="Comic Sans MS" pitchFamily="66" charset="0"/>
              </a:rPr>
              <a:t>semiconductor</a:t>
            </a:r>
            <a:r>
              <a:rPr lang="fr-FR" sz="2000" dirty="0">
                <a:latin typeface="Comic Sans MS" pitchFamily="66" charset="0"/>
              </a:rPr>
              <a:t>. S</a:t>
            </a:r>
            <a:r>
              <a:rPr lang="en-NZ" sz="2000" dirty="0">
                <a:latin typeface="Comic Sans MS" pitchFamily="66" charset="0"/>
              </a:rPr>
              <a:t>pin and orbital moments nearly </a:t>
            </a:r>
            <a:r>
              <a:rPr lang="en-NZ" sz="2000" dirty="0" smtClean="0">
                <a:latin typeface="Comic Sans MS" pitchFamily="66" charset="0"/>
              </a:rPr>
              <a:t>cancel </a:t>
            </a:r>
          </a:p>
          <a:p>
            <a:pPr marL="342900" indent="-342900">
              <a:buFont typeface="Arial" pitchFamily="34" charset="0"/>
              <a:buChar char="•"/>
            </a:pPr>
            <a:endParaRPr lang="en-NZ" sz="2000" dirty="0" smtClean="0">
              <a:latin typeface="Comic Sans MS" pitchFamily="66" charset="0"/>
            </a:endParaRPr>
          </a:p>
          <a:p>
            <a:pPr marL="342900" indent="-342900">
              <a:buFont typeface="Arial" pitchFamily="34" charset="0"/>
              <a:buChar char="•"/>
            </a:pPr>
            <a:r>
              <a:rPr lang="en-NZ" sz="2000" dirty="0" err="1" smtClean="0">
                <a:latin typeface="Comic Sans MS" pitchFamily="66" charset="0"/>
              </a:rPr>
              <a:t>m</a:t>
            </a:r>
            <a:r>
              <a:rPr lang="en-NZ" sz="2000" baseline="-25000" dirty="0" err="1" smtClean="0">
                <a:latin typeface="Comic Sans MS" pitchFamily="66" charset="0"/>
              </a:rPr>
              <a:t>tot</a:t>
            </a:r>
            <a:r>
              <a:rPr lang="en-NZ" sz="2000" baseline="-25000" dirty="0" smtClean="0">
                <a:solidFill>
                  <a:srgbClr val="FF0000"/>
                </a:solidFill>
                <a:latin typeface="Comic Sans MS" pitchFamily="66" charset="0"/>
              </a:rPr>
              <a:t> </a:t>
            </a:r>
            <a:r>
              <a:rPr lang="en-NZ" sz="2000" dirty="0" smtClean="0">
                <a:latin typeface="Comic Sans MS" pitchFamily="66" charset="0"/>
              </a:rPr>
              <a:t>~0.</a:t>
            </a:r>
            <a:r>
              <a:rPr lang="el-GR" sz="2000" dirty="0" smtClean="0">
                <a:latin typeface="Comic Sans MS" pitchFamily="66" charset="0"/>
              </a:rPr>
              <a:t>03 </a:t>
            </a:r>
            <a:r>
              <a:rPr lang="en-NZ" sz="2000" dirty="0">
                <a:solidFill>
                  <a:srgbClr val="000000"/>
                </a:solidFill>
                <a:latin typeface="Comic Sans MS" pitchFamily="66" charset="0"/>
                <a:cs typeface="Lucida Sans Unicode" pitchFamily="34" charset="0"/>
              </a:rPr>
              <a:t>Bohr </a:t>
            </a:r>
            <a:r>
              <a:rPr lang="en-NZ" sz="2000" dirty="0" err="1">
                <a:solidFill>
                  <a:srgbClr val="000000"/>
                </a:solidFill>
                <a:latin typeface="Comic Sans MS" pitchFamily="66" charset="0"/>
                <a:cs typeface="Lucida Sans Unicode" pitchFamily="34" charset="0"/>
              </a:rPr>
              <a:t>magnetons</a:t>
            </a:r>
            <a:r>
              <a:rPr lang="fr-FR" sz="2000" i="1" dirty="0" smtClean="0">
                <a:latin typeface="Comic Sans MS" pitchFamily="66" charset="0"/>
              </a:rPr>
              <a:t>/</a:t>
            </a:r>
            <a:r>
              <a:rPr lang="fr-FR" sz="2000" dirty="0" smtClean="0">
                <a:latin typeface="Comic Sans MS" pitchFamily="66" charset="0"/>
              </a:rPr>
              <a:t>Sm</a:t>
            </a:r>
            <a:r>
              <a:rPr lang="fr-FR" sz="2000" baseline="30000" dirty="0" smtClean="0">
                <a:latin typeface="Comic Sans MS" pitchFamily="66" charset="0"/>
              </a:rPr>
              <a:t>3+</a:t>
            </a:r>
          </a:p>
          <a:p>
            <a:pPr marL="342900" indent="-342900">
              <a:buFont typeface="Arial" pitchFamily="34" charset="0"/>
              <a:buChar char="•"/>
            </a:pPr>
            <a:endParaRPr lang="en-NZ" sz="2000" baseline="30000" dirty="0">
              <a:latin typeface="Comic Sans MS" pitchFamily="66" charset="0"/>
            </a:endParaRPr>
          </a:p>
          <a:p>
            <a:pPr marL="342900" indent="-342900">
              <a:buFont typeface="Arial" pitchFamily="34" charset="0"/>
              <a:buChar char="•"/>
            </a:pPr>
            <a:r>
              <a:rPr lang="fr-FR" sz="2000" dirty="0" smtClean="0">
                <a:latin typeface="Comic Sans MS" pitchFamily="66" charset="0"/>
              </a:rPr>
              <a:t>T</a:t>
            </a:r>
            <a:r>
              <a:rPr lang="fr-FR" sz="2000" baseline="-25000" dirty="0" smtClean="0">
                <a:latin typeface="Comic Sans MS" pitchFamily="66" charset="0"/>
              </a:rPr>
              <a:t>c</a:t>
            </a:r>
            <a:r>
              <a:rPr lang="fr-FR" sz="2000" dirty="0" smtClean="0">
                <a:latin typeface="Comic Sans MS" pitchFamily="66" charset="0"/>
              </a:rPr>
              <a:t>=27K. </a:t>
            </a:r>
          </a:p>
          <a:p>
            <a:pPr marL="342900" indent="-342900">
              <a:buFont typeface="Arial" pitchFamily="34" charset="0"/>
              <a:buChar char="•"/>
            </a:pPr>
            <a:endParaRPr lang="fr-FR" sz="2000" dirty="0">
              <a:latin typeface="Comic Sans MS" pitchFamily="66" charset="0"/>
            </a:endParaRPr>
          </a:p>
          <a:p>
            <a:pPr marL="342900" indent="-342900">
              <a:buFont typeface="Arial" pitchFamily="34" charset="0"/>
              <a:buChar char="•"/>
            </a:pPr>
            <a:r>
              <a:rPr lang="en-US" sz="2000" dirty="0" smtClean="0">
                <a:latin typeface="Comic Sans MS" pitchFamily="66" charset="0"/>
              </a:rPr>
              <a:t>coercive </a:t>
            </a:r>
            <a:r>
              <a:rPr lang="en-US" sz="2000" dirty="0">
                <a:latin typeface="Comic Sans MS" pitchFamily="66" charset="0"/>
              </a:rPr>
              <a:t>field of </a:t>
            </a:r>
            <a:r>
              <a:rPr lang="en-US" sz="2000" i="1" dirty="0">
                <a:latin typeface="Comic Sans MS" pitchFamily="66" charset="0"/>
              </a:rPr>
              <a:t>&gt;</a:t>
            </a:r>
            <a:r>
              <a:rPr lang="en-US" sz="2000" dirty="0">
                <a:latin typeface="Comic Sans MS" pitchFamily="66" charset="0"/>
              </a:rPr>
              <a:t>2 </a:t>
            </a:r>
            <a:r>
              <a:rPr lang="en-US" sz="2000" dirty="0" smtClean="0">
                <a:latin typeface="Comic Sans MS" pitchFamily="66" charset="0"/>
              </a:rPr>
              <a:t>Tesla at 15K </a:t>
            </a:r>
            <a:r>
              <a:rPr lang="en-US" sz="2000" dirty="0">
                <a:latin typeface="Comic Sans MS" pitchFamily="66" charset="0"/>
              </a:rPr>
              <a:t>signaling </a:t>
            </a:r>
            <a:r>
              <a:rPr lang="en-US" sz="2000" dirty="0" smtClean="0">
                <a:latin typeface="Comic Sans MS" pitchFamily="66" charset="0"/>
              </a:rPr>
              <a:t>the weak </a:t>
            </a:r>
            <a:r>
              <a:rPr lang="en-US" sz="2000" dirty="0">
                <a:latin typeface="Comic Sans MS" pitchFamily="66" charset="0"/>
              </a:rPr>
              <a:t>coupling of the small net moment to an external </a:t>
            </a:r>
            <a:r>
              <a:rPr lang="en-US" sz="2000" dirty="0" smtClean="0">
                <a:latin typeface="Comic Sans MS" pitchFamily="66" charset="0"/>
              </a:rPr>
              <a:t>field. </a:t>
            </a:r>
            <a:endParaRPr lang="fr-FR" sz="2000" dirty="0">
              <a:latin typeface="Comic Sans MS" pitchFamily="66" charset="0"/>
            </a:endParaRP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093" t="47756" r="46507" b="12422"/>
          <a:stretch/>
        </p:blipFill>
        <p:spPr bwMode="auto">
          <a:xfrm>
            <a:off x="395536" y="4169702"/>
            <a:ext cx="3528392" cy="2688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Oval 12"/>
          <p:cNvSpPr/>
          <p:nvPr/>
        </p:nvSpPr>
        <p:spPr>
          <a:xfrm>
            <a:off x="3131840" y="726373"/>
            <a:ext cx="625856" cy="779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8100" t="21866" r="11300" b="36711"/>
          <a:stretch/>
        </p:blipFill>
        <p:spPr bwMode="auto">
          <a:xfrm>
            <a:off x="323528" y="1505548"/>
            <a:ext cx="3542892" cy="2697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4474699" y="6519446"/>
            <a:ext cx="4677884" cy="338554"/>
          </a:xfrm>
          <a:prstGeom prst="rect">
            <a:avLst/>
          </a:prstGeom>
        </p:spPr>
        <p:txBody>
          <a:bodyPr wrap="none">
            <a:spAutoFit/>
          </a:bodyPr>
          <a:lstStyle/>
          <a:p>
            <a:r>
              <a:rPr lang="fr-FR" sz="1600" i="1" dirty="0" smtClean="0">
                <a:solidFill>
                  <a:srgbClr val="CC3300"/>
                </a:solidFill>
                <a:latin typeface="Comic Sans MS" pitchFamily="66" charset="0"/>
              </a:rPr>
              <a:t>C. Meyer et al., Phys</a:t>
            </a:r>
            <a:r>
              <a:rPr lang="fr-FR" sz="1600" i="1" dirty="0">
                <a:solidFill>
                  <a:srgbClr val="CC3300"/>
                </a:solidFill>
                <a:latin typeface="Comic Sans MS" pitchFamily="66" charset="0"/>
              </a:rPr>
              <a:t>. </a:t>
            </a:r>
            <a:r>
              <a:rPr lang="fr-FR" sz="1600" i="1" dirty="0" err="1">
                <a:solidFill>
                  <a:srgbClr val="CC3300"/>
                </a:solidFill>
                <a:latin typeface="Comic Sans MS" pitchFamily="66" charset="0"/>
              </a:rPr>
              <a:t>Rev</a:t>
            </a:r>
            <a:r>
              <a:rPr lang="fr-FR" sz="1600" i="1" dirty="0">
                <a:solidFill>
                  <a:srgbClr val="CC3300"/>
                </a:solidFill>
                <a:latin typeface="Comic Sans MS" pitchFamily="66" charset="0"/>
              </a:rPr>
              <a:t>. B 78, 174406 (2008)</a:t>
            </a:r>
          </a:p>
        </p:txBody>
      </p:sp>
    </p:spTree>
    <p:extLst>
      <p:ext uri="{BB962C8B-B14F-4D97-AF65-F5344CB8AC3E}">
        <p14:creationId xmlns:p14="http://schemas.microsoft.com/office/powerpoint/2010/main" xmlns="" val="107466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5" descr="http://www.periodni.com/download/periodic_table-colo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8999" t="78033" b="12206"/>
          <a:stretch>
            <a:fillRect/>
          </a:stretch>
        </p:blipFill>
        <p:spPr bwMode="auto">
          <a:xfrm>
            <a:off x="395536" y="792720"/>
            <a:ext cx="8202528" cy="644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522290" y="1710470"/>
            <a:ext cx="6226384" cy="369332"/>
          </a:xfrm>
          <a:prstGeom prst="rect">
            <a:avLst/>
          </a:prstGeom>
          <a:noFill/>
        </p:spPr>
        <p:txBody>
          <a:bodyPr wrap="none" rtlCol="0">
            <a:spAutoFit/>
          </a:bodyPr>
          <a:lstStyle/>
          <a:p>
            <a:r>
              <a:rPr lang="en-NZ" dirty="0" smtClean="0">
                <a:latin typeface="Comic Sans MS" pitchFamily="66" charset="0"/>
              </a:rPr>
              <a:t>So far the most studied have been : </a:t>
            </a:r>
            <a:r>
              <a:rPr lang="en-NZ" dirty="0" err="1" smtClean="0">
                <a:latin typeface="Comic Sans MS" pitchFamily="66" charset="0"/>
              </a:rPr>
              <a:t>GdN</a:t>
            </a:r>
            <a:r>
              <a:rPr lang="en-NZ" dirty="0" smtClean="0">
                <a:latin typeface="Comic Sans MS" pitchFamily="66" charset="0"/>
              </a:rPr>
              <a:t>, </a:t>
            </a:r>
            <a:r>
              <a:rPr lang="en-NZ" dirty="0" err="1" smtClean="0">
                <a:latin typeface="Comic Sans MS" pitchFamily="66" charset="0"/>
              </a:rPr>
              <a:t>SmN</a:t>
            </a:r>
            <a:r>
              <a:rPr lang="en-NZ" dirty="0" smtClean="0">
                <a:latin typeface="Comic Sans MS" pitchFamily="66" charset="0"/>
              </a:rPr>
              <a:t> and </a:t>
            </a:r>
            <a:r>
              <a:rPr lang="en-NZ" dirty="0" err="1" smtClean="0">
                <a:latin typeface="Comic Sans MS" pitchFamily="66" charset="0"/>
              </a:rPr>
              <a:t>EuN</a:t>
            </a:r>
            <a:endParaRPr lang="fr-FR" dirty="0">
              <a:latin typeface="Comic Sans MS" pitchFamily="66" charset="0"/>
            </a:endParaRPr>
          </a:p>
        </p:txBody>
      </p:sp>
      <p:sp>
        <p:nvSpPr>
          <p:cNvPr id="6" name="Text Box 4"/>
          <p:cNvSpPr txBox="1">
            <a:spLocks noChangeArrowheads="1"/>
          </p:cNvSpPr>
          <p:nvPr/>
        </p:nvSpPr>
        <p:spPr bwMode="auto">
          <a:xfrm>
            <a:off x="0" y="0"/>
            <a:ext cx="479810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solidFill>
                  <a:srgbClr val="009900"/>
                </a:solidFill>
                <a:latin typeface="Comic Sans MS" pitchFamily="66" charset="0"/>
              </a:rPr>
              <a:t>Rare-earth </a:t>
            </a:r>
            <a:r>
              <a:rPr lang="en-US" sz="2800" b="1" dirty="0" smtClean="0">
                <a:solidFill>
                  <a:srgbClr val="009900"/>
                </a:solidFill>
                <a:latin typeface="Comic Sans MS" pitchFamily="66" charset="0"/>
              </a:rPr>
              <a:t>nitrides: </a:t>
            </a:r>
            <a:r>
              <a:rPr lang="en-US" sz="2800" b="1" dirty="0" err="1" smtClean="0">
                <a:solidFill>
                  <a:srgbClr val="009900"/>
                </a:solidFill>
                <a:latin typeface="Comic Sans MS" pitchFamily="66" charset="0"/>
              </a:rPr>
              <a:t>EuN</a:t>
            </a:r>
            <a:r>
              <a:rPr lang="en-US" sz="2800" b="1" dirty="0" smtClean="0">
                <a:solidFill>
                  <a:srgbClr val="009900"/>
                </a:solidFill>
                <a:latin typeface="Comic Sans MS" pitchFamily="66" charset="0"/>
              </a:rPr>
              <a:t> </a:t>
            </a:r>
            <a:endParaRPr lang="it-IT" sz="2800" b="1" dirty="0">
              <a:solidFill>
                <a:srgbClr val="009900"/>
              </a:solidFill>
              <a:latin typeface="Comic Sans MS" pitchFamily="66"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9569" t="26821" r="18880" b="27357"/>
          <a:stretch/>
        </p:blipFill>
        <p:spPr bwMode="auto">
          <a:xfrm>
            <a:off x="522290" y="2419839"/>
            <a:ext cx="8211011" cy="4105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val 7"/>
          <p:cNvSpPr/>
          <p:nvPr/>
        </p:nvSpPr>
        <p:spPr>
          <a:xfrm>
            <a:off x="3635896" y="692696"/>
            <a:ext cx="625856" cy="779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46854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177" t="24423" r="25554" b="20221"/>
          <a:stretch/>
        </p:blipFill>
        <p:spPr bwMode="auto">
          <a:xfrm>
            <a:off x="0" y="1439993"/>
            <a:ext cx="4674604" cy="3527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27362" name="Text Box 2"/>
          <p:cNvSpPr txBox="1">
            <a:spLocks noChangeArrowheads="1"/>
          </p:cNvSpPr>
          <p:nvPr/>
        </p:nvSpPr>
        <p:spPr bwMode="auto">
          <a:xfrm>
            <a:off x="275412" y="4941168"/>
            <a:ext cx="3240087" cy="648512"/>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NZ" dirty="0" smtClean="0">
                <a:solidFill>
                  <a:srgbClr val="FF0000"/>
                </a:solidFill>
                <a:latin typeface="Comic Sans MS" pitchFamily="66" charset="0"/>
                <a:cs typeface="Arial" charset="0"/>
              </a:rPr>
              <a:t>Red-majority </a:t>
            </a:r>
            <a:r>
              <a:rPr lang="en-NZ" dirty="0">
                <a:solidFill>
                  <a:srgbClr val="FF0000"/>
                </a:solidFill>
                <a:latin typeface="Comic Sans MS" pitchFamily="66" charset="0"/>
                <a:cs typeface="Arial" charset="0"/>
              </a:rPr>
              <a:t>spin</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NZ" dirty="0">
                <a:solidFill>
                  <a:srgbClr val="0066FF"/>
                </a:solidFill>
                <a:latin typeface="Comic Sans MS" pitchFamily="66" charset="0"/>
                <a:cs typeface="Arial" charset="0"/>
              </a:rPr>
              <a:t>Blue dashed-minority spin</a:t>
            </a:r>
          </a:p>
        </p:txBody>
      </p:sp>
      <p:sp>
        <p:nvSpPr>
          <p:cNvPr id="527363" name="Text Box 3"/>
          <p:cNvSpPr txBox="1">
            <a:spLocks noChangeArrowheads="1"/>
          </p:cNvSpPr>
          <p:nvPr/>
        </p:nvSpPr>
        <p:spPr bwMode="auto">
          <a:xfrm>
            <a:off x="152301" y="620688"/>
            <a:ext cx="8413338" cy="402291"/>
          </a:xfrm>
          <a:prstGeom prst="rect">
            <a:avLst/>
          </a:prstGeom>
          <a:noFill/>
          <a:ln w="9525">
            <a:noFill/>
            <a:round/>
            <a:headEnd/>
            <a:tailEnd/>
          </a:ln>
        </p:spPr>
        <p:txBody>
          <a:bodyPr wrap="square" lIns="90000" tIns="46800" rIns="90000" bIns="46800">
            <a:spAutoFit/>
          </a:bodyPr>
          <a:lstStyle/>
          <a:p>
            <a:pPr>
              <a:spcBef>
                <a:spcPts val="112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NZ" sz="2000" dirty="0" smtClean="0">
                <a:solidFill>
                  <a:srgbClr val="000000"/>
                </a:solidFill>
                <a:latin typeface="Comic Sans MS" pitchFamily="66" charset="0"/>
                <a:cs typeface="Arial" charset="0"/>
              </a:rPr>
              <a:t>The </a:t>
            </a:r>
            <a:r>
              <a:rPr lang="en-NZ" sz="2000" dirty="0">
                <a:solidFill>
                  <a:srgbClr val="000000"/>
                </a:solidFill>
                <a:latin typeface="Comic Sans MS" pitchFamily="66" charset="0"/>
                <a:cs typeface="Arial" charset="0"/>
              </a:rPr>
              <a:t>holes </a:t>
            </a:r>
            <a:r>
              <a:rPr lang="en-NZ" sz="2000" dirty="0" smtClean="0">
                <a:solidFill>
                  <a:srgbClr val="000000"/>
                </a:solidFill>
                <a:latin typeface="Comic Sans MS" pitchFamily="66" charset="0"/>
                <a:cs typeface="Arial" charset="0"/>
              </a:rPr>
              <a:t>and </a:t>
            </a:r>
            <a:r>
              <a:rPr lang="en-NZ" sz="2000" dirty="0">
                <a:solidFill>
                  <a:srgbClr val="000000"/>
                </a:solidFill>
                <a:latin typeface="Comic Sans MS" pitchFamily="66" charset="0"/>
                <a:cs typeface="Arial" charset="0"/>
              </a:rPr>
              <a:t>electrons </a:t>
            </a:r>
            <a:r>
              <a:rPr lang="en-NZ" sz="2000" dirty="0" smtClean="0">
                <a:solidFill>
                  <a:srgbClr val="000000"/>
                </a:solidFill>
                <a:latin typeface="Comic Sans MS" pitchFamily="66" charset="0"/>
                <a:cs typeface="Arial" charset="0"/>
              </a:rPr>
              <a:t>have </a:t>
            </a:r>
            <a:r>
              <a:rPr lang="en-NZ" sz="2000" dirty="0">
                <a:solidFill>
                  <a:srgbClr val="000000"/>
                </a:solidFill>
                <a:latin typeface="Comic Sans MS" pitchFamily="66" charset="0"/>
                <a:cs typeface="Arial" charset="0"/>
              </a:rPr>
              <a:t>a common (majority) spin.</a:t>
            </a:r>
          </a:p>
        </p:txBody>
      </p:sp>
      <p:sp>
        <p:nvSpPr>
          <p:cNvPr id="527368" name="Text Box 5"/>
          <p:cNvSpPr txBox="1">
            <a:spLocks noChangeArrowheads="1"/>
          </p:cNvSpPr>
          <p:nvPr/>
        </p:nvSpPr>
        <p:spPr bwMode="auto">
          <a:xfrm>
            <a:off x="179313" y="6453336"/>
            <a:ext cx="5184775" cy="338554"/>
          </a:xfrm>
          <a:prstGeom prst="rect">
            <a:avLst/>
          </a:prstGeom>
          <a:noFill/>
          <a:ln w="9525">
            <a:noFill/>
            <a:miter lim="800000"/>
            <a:headEnd/>
            <a:tailEnd/>
          </a:ln>
        </p:spPr>
        <p:txBody>
          <a:bodyPr>
            <a:spAutoFit/>
          </a:bodyPr>
          <a:lstStyle/>
          <a:p>
            <a:pPr>
              <a:spcBef>
                <a:spcPct val="50000"/>
              </a:spcBef>
            </a:pPr>
            <a:r>
              <a:rPr lang="en-US" sz="1600" dirty="0">
                <a:solidFill>
                  <a:srgbClr val="CC3300"/>
                </a:solidFill>
                <a:latin typeface="Comic Sans MS" pitchFamily="66" charset="0"/>
                <a:cs typeface="Arial" charset="0"/>
              </a:rPr>
              <a:t>Trodahl </a:t>
            </a:r>
            <a:r>
              <a:rPr lang="en-US" sz="1600" i="1" dirty="0">
                <a:solidFill>
                  <a:srgbClr val="CC3300"/>
                </a:solidFill>
                <a:latin typeface="Comic Sans MS" pitchFamily="66" charset="0"/>
                <a:cs typeface="Arial" charset="0"/>
              </a:rPr>
              <a:t>et al.</a:t>
            </a:r>
            <a:r>
              <a:rPr lang="en-US" sz="1600" dirty="0">
                <a:solidFill>
                  <a:srgbClr val="CC3300"/>
                </a:solidFill>
                <a:latin typeface="Comic Sans MS" pitchFamily="66" charset="0"/>
                <a:cs typeface="Arial" charset="0"/>
              </a:rPr>
              <a:t>, </a:t>
            </a:r>
            <a:r>
              <a:rPr lang="en-US" sz="1600" dirty="0" err="1">
                <a:solidFill>
                  <a:srgbClr val="CC3300"/>
                </a:solidFill>
                <a:latin typeface="Comic Sans MS" pitchFamily="66" charset="0"/>
                <a:cs typeface="Arial" charset="0"/>
              </a:rPr>
              <a:t>Phys</a:t>
            </a:r>
            <a:r>
              <a:rPr lang="en-US" sz="1600" dirty="0">
                <a:solidFill>
                  <a:srgbClr val="CC3300"/>
                </a:solidFill>
                <a:latin typeface="Comic Sans MS" pitchFamily="66" charset="0"/>
                <a:cs typeface="Arial" charset="0"/>
              </a:rPr>
              <a:t> Rev. B </a:t>
            </a:r>
            <a:r>
              <a:rPr lang="en-NZ" sz="1600" dirty="0">
                <a:solidFill>
                  <a:srgbClr val="CC3300"/>
                </a:solidFill>
                <a:latin typeface="Comic Sans MS" pitchFamily="66" charset="0"/>
                <a:cs typeface="Arial" charset="0"/>
              </a:rPr>
              <a:t>76, 085211 (2007)</a:t>
            </a:r>
            <a:endParaRPr lang="en-GB" sz="1600" dirty="0">
              <a:solidFill>
                <a:srgbClr val="CC3300"/>
              </a:solidFill>
              <a:latin typeface="Comic Sans MS" pitchFamily="66" charset="0"/>
              <a:cs typeface="Arial" charset="0"/>
            </a:endParaRPr>
          </a:p>
        </p:txBody>
      </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088" y="1700808"/>
            <a:ext cx="3311525" cy="2051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blipFill dpi="0" rotWithShape="0">
                  <a:blip/>
                  <a:srcRect/>
                  <a:stretch>
                    <a:fillRect/>
                  </a:stretch>
                </a:blipFill>
              </a14:hiddenFill>
            </a:ext>
          </a:extLst>
        </p:spPr>
      </p:pic>
      <p:sp>
        <p:nvSpPr>
          <p:cNvPr id="10" name="Text Box 5"/>
          <p:cNvSpPr txBox="1">
            <a:spLocks noChangeArrowheads="1"/>
          </p:cNvSpPr>
          <p:nvPr/>
        </p:nvSpPr>
        <p:spPr bwMode="auto">
          <a:xfrm>
            <a:off x="519305" y="5895040"/>
            <a:ext cx="8351838" cy="402291"/>
          </a:xfrm>
          <a:prstGeom prst="rect">
            <a:avLst/>
          </a:prstGeom>
          <a:solidFill>
            <a:srgbClr val="FFFF99"/>
          </a:solidFill>
          <a:ln w="9525">
            <a:solidFill>
              <a:schemeClr val="accent2"/>
            </a:solidFill>
            <a:round/>
            <a:headEnd/>
            <a:tailEnd/>
          </a:ln>
          <a:effectLs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9pPr>
          </a:lstStyle>
          <a:p>
            <a:pPr>
              <a:spcBef>
                <a:spcPts val="1750"/>
              </a:spcBef>
            </a:pPr>
            <a:r>
              <a:rPr lang="en-NZ" sz="2000" dirty="0">
                <a:solidFill>
                  <a:schemeClr val="tx1"/>
                </a:solidFill>
                <a:latin typeface="Comic Sans MS" pitchFamily="66" charset="0"/>
              </a:rPr>
              <a:t>Is it possible to exploit that in spin-resolved electronic devices?</a:t>
            </a:r>
          </a:p>
        </p:txBody>
      </p:sp>
      <p:sp>
        <p:nvSpPr>
          <p:cNvPr id="2" name="Rectangle 1"/>
          <p:cNvSpPr/>
          <p:nvPr/>
        </p:nvSpPr>
        <p:spPr>
          <a:xfrm>
            <a:off x="0" y="0"/>
            <a:ext cx="4532010" cy="523220"/>
          </a:xfrm>
          <a:prstGeom prst="rect">
            <a:avLst/>
          </a:prstGeom>
        </p:spPr>
        <p:txBody>
          <a:bodyPr wrap="none">
            <a:spAutoFit/>
          </a:bodyPr>
          <a:lstStyle/>
          <a:p>
            <a:r>
              <a:rPr lang="en-NZ" sz="2800" b="1" dirty="0" smtClean="0">
                <a:solidFill>
                  <a:srgbClr val="009900"/>
                </a:solidFill>
                <a:latin typeface="Comic Sans MS" pitchFamily="66" charset="0"/>
              </a:rPr>
              <a:t>Applications /Speculation</a:t>
            </a:r>
            <a:endParaRPr lang="fr-FR" sz="2800" b="1" dirty="0">
              <a:solidFill>
                <a:srgbClr val="009900"/>
              </a:solidFill>
              <a:latin typeface="Comic Sans MS" pitchFamily="66" charset="0"/>
            </a:endParaRPr>
          </a:p>
        </p:txBody>
      </p:sp>
      <p:sp>
        <p:nvSpPr>
          <p:cNvPr id="3" name="TextBox 2"/>
          <p:cNvSpPr txBox="1"/>
          <p:nvPr/>
        </p:nvSpPr>
        <p:spPr>
          <a:xfrm>
            <a:off x="149300" y="1070661"/>
            <a:ext cx="2348720" cy="369332"/>
          </a:xfrm>
          <a:prstGeom prst="rect">
            <a:avLst/>
          </a:prstGeom>
          <a:noFill/>
        </p:spPr>
        <p:txBody>
          <a:bodyPr wrap="none" rtlCol="0">
            <a:spAutoFit/>
          </a:bodyPr>
          <a:lstStyle/>
          <a:p>
            <a:r>
              <a:rPr lang="en-NZ" u="sng" dirty="0" err="1" smtClean="0">
                <a:latin typeface="Comic Sans MS" pitchFamily="66" charset="0"/>
              </a:rPr>
              <a:t>GdN</a:t>
            </a:r>
            <a:r>
              <a:rPr lang="en-NZ" u="sng" dirty="0" smtClean="0">
                <a:latin typeface="Comic Sans MS" pitchFamily="66" charset="0"/>
              </a:rPr>
              <a:t> band structure</a:t>
            </a:r>
            <a:endParaRPr lang="fr-FR" u="sng" dirty="0">
              <a:latin typeface="Comic Sans MS" pitchFamily="66" charset="0"/>
            </a:endParaRPr>
          </a:p>
        </p:txBody>
      </p:sp>
      <p:sp>
        <p:nvSpPr>
          <p:cNvPr id="11" name="Text Box 5"/>
          <p:cNvSpPr txBox="1">
            <a:spLocks noChangeArrowheads="1"/>
          </p:cNvSpPr>
          <p:nvPr/>
        </p:nvSpPr>
        <p:spPr bwMode="auto">
          <a:xfrm>
            <a:off x="3068489" y="4330700"/>
            <a:ext cx="676275"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9pPr>
          </a:lstStyle>
          <a:p>
            <a:r>
              <a:rPr lang="en-NZ" b="1"/>
              <a:t>N 2</a:t>
            </a:r>
            <a:r>
              <a:rPr lang="en-NZ" b="1" i="1"/>
              <a:t>p</a:t>
            </a:r>
          </a:p>
        </p:txBody>
      </p:sp>
      <p:sp>
        <p:nvSpPr>
          <p:cNvPr id="12" name="Text Box 6"/>
          <p:cNvSpPr txBox="1">
            <a:spLocks noChangeArrowheads="1"/>
          </p:cNvSpPr>
          <p:nvPr/>
        </p:nvSpPr>
        <p:spPr bwMode="auto">
          <a:xfrm>
            <a:off x="1914377" y="2078037"/>
            <a:ext cx="830262"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9pPr>
          </a:lstStyle>
          <a:p>
            <a:r>
              <a:rPr lang="en-NZ" b="1" dirty="0" err="1"/>
              <a:t>Gd</a:t>
            </a:r>
            <a:r>
              <a:rPr lang="en-NZ" b="1" dirty="0"/>
              <a:t> 5</a:t>
            </a:r>
            <a:r>
              <a:rPr lang="en-NZ" b="1" i="1" dirty="0"/>
              <a:t>d</a:t>
            </a:r>
          </a:p>
        </p:txBody>
      </p:sp>
      <p:sp>
        <p:nvSpPr>
          <p:cNvPr id="13" name="Line 7"/>
          <p:cNvSpPr>
            <a:spLocks noChangeShapeType="1"/>
          </p:cNvSpPr>
          <p:nvPr/>
        </p:nvSpPr>
        <p:spPr bwMode="auto">
          <a:xfrm flipH="1">
            <a:off x="1547664" y="2393950"/>
            <a:ext cx="517525" cy="431800"/>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fr-FR"/>
          </a:p>
        </p:txBody>
      </p:sp>
      <p:sp>
        <p:nvSpPr>
          <p:cNvPr id="14" name="Line 8"/>
          <p:cNvSpPr>
            <a:spLocks noChangeShapeType="1"/>
          </p:cNvSpPr>
          <p:nvPr/>
        </p:nvSpPr>
        <p:spPr bwMode="auto">
          <a:xfrm flipH="1" flipV="1">
            <a:off x="3060552" y="3322637"/>
            <a:ext cx="228600" cy="1020763"/>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fr-FR"/>
          </a:p>
        </p:txBody>
      </p:sp>
    </p:spTree>
    <p:extLst>
      <p:ext uri="{BB962C8B-B14F-4D97-AF65-F5344CB8AC3E}">
        <p14:creationId xmlns:p14="http://schemas.microsoft.com/office/powerpoint/2010/main" xmlns="" val="362335447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18" descr="Coercive Forc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285" y="2408219"/>
            <a:ext cx="4743450" cy="302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ectangle 3"/>
          <p:cNvSpPr txBox="1">
            <a:spLocks noChangeArrowheads="1"/>
          </p:cNvSpPr>
          <p:nvPr/>
        </p:nvSpPr>
        <p:spPr>
          <a:xfrm>
            <a:off x="468313" y="1016000"/>
            <a:ext cx="8226425" cy="4522788"/>
          </a:xfrm>
          <a:prstGeom prst="rect">
            <a:avLst/>
          </a:prstGeom>
        </p:spPr>
        <p:txBody>
          <a:bodyPr vert="horz" lIns="90000" tIns="46800" rIns="90000" bIns="4680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6550" indent="-336550" defTabSz="449263">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en-NZ" sz="2400" dirty="0" smtClean="0">
              <a:latin typeface="Comic Sans MS" pitchFamily="66" charset="0"/>
            </a:endParaRPr>
          </a:p>
          <a:p>
            <a:pPr marL="336550" indent="-336550" defTabSz="449263">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en-NZ" sz="2400" dirty="0" smtClean="0">
              <a:latin typeface="Comic Sans MS" pitchFamily="66" charset="0"/>
            </a:endParaRPr>
          </a:p>
        </p:txBody>
      </p:sp>
      <p:sp>
        <p:nvSpPr>
          <p:cNvPr id="26" name="Text Box 7"/>
          <p:cNvSpPr txBox="1">
            <a:spLocks noChangeArrowheads="1"/>
          </p:cNvSpPr>
          <p:nvPr/>
        </p:nvSpPr>
        <p:spPr bwMode="auto">
          <a:xfrm>
            <a:off x="1822225" y="1185155"/>
            <a:ext cx="5775879" cy="64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spcBef>
                <a:spcPts val="1125"/>
              </a:spcBef>
              <a:buClr>
                <a:srgbClr val="000000"/>
              </a:buClr>
              <a:buSzPct val="100000"/>
              <a:buFont typeface="Times New Roman" pitchFamily="18" charset="0"/>
              <a:buNone/>
            </a:pPr>
            <a:r>
              <a:rPr lang="en-NZ" sz="1800" dirty="0">
                <a:solidFill>
                  <a:srgbClr val="000000"/>
                </a:solidFill>
                <a:latin typeface="Comic Sans MS" pitchFamily="66" charset="0"/>
                <a:cs typeface="Arial" pitchFamily="34" charset="0"/>
              </a:rPr>
              <a:t>Switching of a </a:t>
            </a:r>
            <a:r>
              <a:rPr lang="en-NZ" sz="1800" dirty="0" err="1">
                <a:solidFill>
                  <a:srgbClr val="000000"/>
                </a:solidFill>
                <a:latin typeface="Comic Sans MS" pitchFamily="66" charset="0"/>
                <a:cs typeface="Arial" pitchFamily="34" charset="0"/>
              </a:rPr>
              <a:t>SmN</a:t>
            </a:r>
            <a:r>
              <a:rPr lang="en-NZ" sz="1800" dirty="0">
                <a:solidFill>
                  <a:srgbClr val="000000"/>
                </a:solidFill>
                <a:latin typeface="Comic Sans MS" pitchFamily="66" charset="0"/>
                <a:cs typeface="Arial" pitchFamily="34" charset="0"/>
              </a:rPr>
              <a:t>/</a:t>
            </a:r>
            <a:r>
              <a:rPr lang="en-NZ" sz="1800" dirty="0" err="1">
                <a:solidFill>
                  <a:srgbClr val="000000"/>
                </a:solidFill>
                <a:latin typeface="Comic Sans MS" pitchFamily="66" charset="0"/>
                <a:cs typeface="Arial" pitchFamily="34" charset="0"/>
              </a:rPr>
              <a:t>GdN</a:t>
            </a:r>
            <a:r>
              <a:rPr lang="en-NZ" sz="1800" dirty="0">
                <a:solidFill>
                  <a:srgbClr val="000000"/>
                </a:solidFill>
                <a:latin typeface="Comic Sans MS" pitchFamily="66" charset="0"/>
                <a:cs typeface="Arial" pitchFamily="34" charset="0"/>
              </a:rPr>
              <a:t> MRAM expected to be eased by the 10</a:t>
            </a:r>
            <a:r>
              <a:rPr lang="en-NZ" sz="1800" baseline="30000" dirty="0">
                <a:latin typeface="Comic Sans MS" pitchFamily="66" charset="0"/>
                <a:cs typeface="Arial" pitchFamily="34" charset="0"/>
              </a:rPr>
              <a:t>3</a:t>
            </a:r>
            <a:r>
              <a:rPr lang="en-NZ" sz="1800" dirty="0">
                <a:solidFill>
                  <a:srgbClr val="000000"/>
                </a:solidFill>
                <a:latin typeface="Comic Sans MS" pitchFamily="66" charset="0"/>
                <a:cs typeface="Arial" pitchFamily="34" charset="0"/>
              </a:rPr>
              <a:t> contrast of their coercive fields. </a:t>
            </a:r>
          </a:p>
        </p:txBody>
      </p:sp>
      <p:sp>
        <p:nvSpPr>
          <p:cNvPr id="27" name="Rectangle 1"/>
          <p:cNvSpPr>
            <a:spLocks noChangeArrowheads="1"/>
          </p:cNvSpPr>
          <p:nvPr/>
        </p:nvSpPr>
        <p:spPr bwMode="auto">
          <a:xfrm>
            <a:off x="2563869" y="2407848"/>
            <a:ext cx="6619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NZ" sz="1800" dirty="0" err="1">
                <a:solidFill>
                  <a:srgbClr val="000000"/>
                </a:solidFill>
                <a:latin typeface="Comic Sans MS" pitchFamily="66" charset="0"/>
                <a:cs typeface="Arial" pitchFamily="34" charset="0"/>
              </a:rPr>
              <a:t>GdN</a:t>
            </a:r>
            <a:endParaRPr lang="fr-FR" sz="1800" dirty="0"/>
          </a:p>
        </p:txBody>
      </p:sp>
      <p:sp>
        <p:nvSpPr>
          <p:cNvPr id="28" name="Rectangle 2"/>
          <p:cNvSpPr>
            <a:spLocks noChangeArrowheads="1"/>
          </p:cNvSpPr>
          <p:nvPr/>
        </p:nvSpPr>
        <p:spPr bwMode="auto">
          <a:xfrm>
            <a:off x="-13587" y="2407848"/>
            <a:ext cx="7080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NZ" sz="1800">
                <a:solidFill>
                  <a:srgbClr val="000000"/>
                </a:solidFill>
                <a:latin typeface="Comic Sans MS" pitchFamily="66" charset="0"/>
                <a:cs typeface="Arial" pitchFamily="34" charset="0"/>
              </a:rPr>
              <a:t>SmN</a:t>
            </a:r>
            <a:endParaRPr lang="fr-FR" sz="1800"/>
          </a:p>
        </p:txBody>
      </p:sp>
      <p:sp>
        <p:nvSpPr>
          <p:cNvPr id="35" name="Rectangle 34"/>
          <p:cNvSpPr/>
          <p:nvPr/>
        </p:nvSpPr>
        <p:spPr>
          <a:xfrm>
            <a:off x="30054" y="659313"/>
            <a:ext cx="9798530" cy="369332"/>
          </a:xfrm>
          <a:prstGeom prst="rect">
            <a:avLst/>
          </a:prstGeom>
        </p:spPr>
        <p:txBody>
          <a:bodyPr wrap="square">
            <a:spAutoFit/>
          </a:bodyPr>
          <a:lstStyle/>
          <a:p>
            <a:pPr>
              <a:defRPr/>
            </a:pPr>
            <a:r>
              <a:rPr lang="en-NZ" dirty="0" smtClean="0">
                <a:solidFill>
                  <a:schemeClr val="tx1"/>
                </a:solidFill>
                <a:latin typeface="Comic Sans MS" pitchFamily="66" charset="0"/>
              </a:rPr>
              <a:t>Based on the huge </a:t>
            </a:r>
            <a:r>
              <a:rPr lang="en-NZ" dirty="0">
                <a:solidFill>
                  <a:schemeClr val="tx1"/>
                </a:solidFill>
                <a:latin typeface="Comic Sans MS" pitchFamily="66" charset="0"/>
              </a:rPr>
              <a:t>coercive-field contrast between </a:t>
            </a:r>
            <a:r>
              <a:rPr lang="en-NZ" dirty="0" err="1">
                <a:solidFill>
                  <a:schemeClr val="tx1"/>
                </a:solidFill>
                <a:latin typeface="Comic Sans MS" pitchFamily="66" charset="0"/>
              </a:rPr>
              <a:t>SmN</a:t>
            </a:r>
            <a:r>
              <a:rPr lang="en-NZ" dirty="0">
                <a:solidFill>
                  <a:schemeClr val="tx1"/>
                </a:solidFill>
                <a:latin typeface="Comic Sans MS" pitchFamily="66" charset="0"/>
              </a:rPr>
              <a:t> (&gt;</a:t>
            </a:r>
            <a:r>
              <a:rPr lang="en-NZ" dirty="0" smtClean="0">
                <a:solidFill>
                  <a:schemeClr val="tx1"/>
                </a:solidFill>
                <a:latin typeface="Comic Sans MS" pitchFamily="66" charset="0"/>
              </a:rPr>
              <a:t>6T) and </a:t>
            </a:r>
            <a:r>
              <a:rPr lang="en-NZ" dirty="0" err="1">
                <a:solidFill>
                  <a:schemeClr val="tx1"/>
                </a:solidFill>
                <a:latin typeface="Comic Sans MS" pitchFamily="66" charset="0"/>
              </a:rPr>
              <a:t>GdN</a:t>
            </a:r>
            <a:r>
              <a:rPr lang="en-NZ" dirty="0">
                <a:solidFill>
                  <a:schemeClr val="tx1"/>
                </a:solidFill>
                <a:latin typeface="Comic Sans MS" pitchFamily="66" charset="0"/>
              </a:rPr>
              <a:t> (&lt;</a:t>
            </a:r>
            <a:r>
              <a:rPr lang="en-NZ" dirty="0" smtClean="0">
                <a:solidFill>
                  <a:schemeClr val="tx1"/>
                </a:solidFill>
                <a:latin typeface="Comic Sans MS" pitchFamily="66" charset="0"/>
              </a:rPr>
              <a:t>0.5T)</a:t>
            </a:r>
            <a:endParaRPr lang="fr-FR" dirty="0">
              <a:solidFill>
                <a:schemeClr val="tx1"/>
              </a:solidFill>
              <a:latin typeface="Comic Sans MS" pitchFamily="66" charset="0"/>
            </a:endParaRPr>
          </a:p>
        </p:txBody>
      </p:sp>
      <p:sp>
        <p:nvSpPr>
          <p:cNvPr id="36" name="Rectangle 19"/>
          <p:cNvSpPr>
            <a:spLocks noChangeArrowheads="1"/>
          </p:cNvSpPr>
          <p:nvPr/>
        </p:nvSpPr>
        <p:spPr bwMode="auto">
          <a:xfrm>
            <a:off x="-8087" y="25460"/>
            <a:ext cx="8624477" cy="523220"/>
          </a:xfrm>
          <a:prstGeom prst="rect">
            <a:avLst/>
          </a:prstGeom>
          <a:noFill/>
          <a:ln w="9525">
            <a:noFill/>
            <a:miter lim="800000"/>
            <a:headEnd/>
            <a:tailEnd/>
          </a:ln>
        </p:spPr>
        <p:txBody>
          <a:bodyPr wrap="none">
            <a:spAutoFit/>
          </a:bodyPr>
          <a:lstStyle/>
          <a:p>
            <a:pPr>
              <a:defRPr/>
            </a:pPr>
            <a:r>
              <a:rPr lang="en-GB" sz="2800" b="1" dirty="0" err="1">
                <a:solidFill>
                  <a:srgbClr val="009900"/>
                </a:solidFill>
                <a:latin typeface="Comic Sans MS" pitchFamily="66" charset="0"/>
                <a:cs typeface="Arial" charset="0"/>
                <a:sym typeface="Symbol" pitchFamily="18" charset="2"/>
              </a:rPr>
              <a:t>GdN</a:t>
            </a:r>
            <a:r>
              <a:rPr lang="en-GB" sz="2800" b="1" dirty="0">
                <a:solidFill>
                  <a:srgbClr val="009900"/>
                </a:solidFill>
                <a:latin typeface="Comic Sans MS" pitchFamily="66" charset="0"/>
                <a:cs typeface="Arial" charset="0"/>
                <a:sym typeface="Symbol" pitchFamily="18" charset="2"/>
              </a:rPr>
              <a:t>/</a:t>
            </a:r>
            <a:r>
              <a:rPr lang="en-GB" sz="2800" b="1" dirty="0" err="1">
                <a:solidFill>
                  <a:srgbClr val="009900"/>
                </a:solidFill>
                <a:latin typeface="Comic Sans MS" pitchFamily="66" charset="0"/>
                <a:cs typeface="Arial" charset="0"/>
                <a:sym typeface="Symbol" pitchFamily="18" charset="2"/>
              </a:rPr>
              <a:t>SmN</a:t>
            </a:r>
            <a:r>
              <a:rPr lang="en-GB" sz="2800" b="1" dirty="0">
                <a:solidFill>
                  <a:srgbClr val="009900"/>
                </a:solidFill>
                <a:latin typeface="Comic Sans MS" pitchFamily="66" charset="0"/>
                <a:cs typeface="Arial" charset="0"/>
                <a:sym typeface="Symbol" pitchFamily="18" charset="2"/>
              </a:rPr>
              <a:t> </a:t>
            </a:r>
            <a:r>
              <a:rPr lang="en-GB" sz="2800" b="1" dirty="0" err="1">
                <a:solidFill>
                  <a:srgbClr val="009900"/>
                </a:solidFill>
                <a:latin typeface="Comic Sans MS" pitchFamily="66" charset="0"/>
                <a:cs typeface="Arial" charset="0"/>
                <a:sym typeface="Symbol" pitchFamily="18" charset="2"/>
              </a:rPr>
              <a:t>superlattice</a:t>
            </a:r>
            <a:r>
              <a:rPr lang="en-GB" sz="2800" b="1" dirty="0">
                <a:solidFill>
                  <a:srgbClr val="009900"/>
                </a:solidFill>
                <a:latin typeface="Comic Sans MS" pitchFamily="66" charset="0"/>
                <a:cs typeface="Arial" charset="0"/>
                <a:sym typeface="Symbol" pitchFamily="18" charset="2"/>
              </a:rPr>
              <a:t> for MRAM </a:t>
            </a:r>
            <a:r>
              <a:rPr lang="en-GB" sz="2800" b="1" dirty="0" smtClean="0">
                <a:solidFill>
                  <a:srgbClr val="009900"/>
                </a:solidFill>
                <a:latin typeface="Comic Sans MS" pitchFamily="66" charset="0"/>
                <a:cs typeface="Arial" charset="0"/>
                <a:sym typeface="Symbol" pitchFamily="18" charset="2"/>
              </a:rPr>
              <a:t>applications? </a:t>
            </a:r>
            <a:endParaRPr lang="en-GB" sz="2800" b="1" dirty="0">
              <a:solidFill>
                <a:srgbClr val="009900"/>
              </a:solidFill>
              <a:latin typeface="Comic Sans MS" pitchFamily="66" charset="0"/>
              <a:cs typeface="Arial" charset="0"/>
              <a:sym typeface="Symbol" pitchFamily="18" charset="2"/>
            </a:endParaRPr>
          </a:p>
        </p:txBody>
      </p:sp>
      <p:grpSp>
        <p:nvGrpSpPr>
          <p:cNvPr id="37" name="Group 36"/>
          <p:cNvGrpSpPr/>
          <p:nvPr/>
        </p:nvGrpSpPr>
        <p:grpSpPr>
          <a:xfrm>
            <a:off x="4825904" y="1914611"/>
            <a:ext cx="4344680" cy="4146612"/>
            <a:chOff x="4825904" y="1914611"/>
            <a:chExt cx="4344680" cy="4146612"/>
          </a:xfrm>
        </p:grpSpPr>
        <p:sp>
          <p:nvSpPr>
            <p:cNvPr id="29" name="AutoShape 7"/>
            <p:cNvSpPr>
              <a:spLocks noChangeAspect="1" noChangeArrowheads="1"/>
            </p:cNvSpPr>
            <p:nvPr/>
          </p:nvSpPr>
          <p:spPr bwMode="auto">
            <a:xfrm>
              <a:off x="4962929" y="2278473"/>
              <a:ext cx="4101349" cy="954568"/>
            </a:xfrm>
            <a:prstGeom prst="roundRect">
              <a:avLst>
                <a:gd name="adj" fmla="val 16667"/>
              </a:avLst>
            </a:prstGeom>
            <a:blipFill dpi="0" rotWithShape="0">
              <a:blip r:embed="rId3" cstate="print"/>
              <a:srcRect/>
              <a:stretch>
                <a:fillRect l="-8779" t="-16912" r="-6576" b="-229892"/>
              </a:stretch>
            </a:blipFill>
            <a:ln w="9360">
              <a:noFill/>
              <a:miter lim="800000"/>
              <a:headEnd/>
              <a:tailEnd/>
            </a:ln>
          </p:spPr>
          <p:txBody>
            <a:bodyPr wrap="none" anchor="ctr"/>
            <a:lstStyle/>
            <a:p>
              <a:pPr>
                <a:defRPr/>
              </a:pPr>
              <a:endParaRPr lang="en-NZ"/>
            </a:p>
          </p:txBody>
        </p:sp>
        <p:sp>
          <p:nvSpPr>
            <p:cNvPr id="30" name="Rectangle 13"/>
            <p:cNvSpPr>
              <a:spLocks noChangeArrowheads="1"/>
            </p:cNvSpPr>
            <p:nvPr/>
          </p:nvSpPr>
          <p:spPr bwMode="auto">
            <a:xfrm>
              <a:off x="5172091" y="1914611"/>
              <a:ext cx="7080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NZ" sz="1800">
                  <a:solidFill>
                    <a:srgbClr val="000000"/>
                  </a:solidFill>
                  <a:latin typeface="Comic Sans MS" pitchFamily="66" charset="0"/>
                  <a:cs typeface="Arial" pitchFamily="34" charset="0"/>
                </a:rPr>
                <a:t>SmN</a:t>
              </a:r>
              <a:endParaRPr lang="fr-FR" sz="1800"/>
            </a:p>
          </p:txBody>
        </p:sp>
        <p:sp>
          <p:nvSpPr>
            <p:cNvPr id="31" name="Rectangle 14"/>
            <p:cNvSpPr>
              <a:spLocks noChangeArrowheads="1"/>
            </p:cNvSpPr>
            <p:nvPr/>
          </p:nvSpPr>
          <p:spPr bwMode="auto">
            <a:xfrm>
              <a:off x="6076966" y="1925724"/>
              <a:ext cx="6619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NZ" sz="1800">
                  <a:solidFill>
                    <a:srgbClr val="000000"/>
                  </a:solidFill>
                  <a:latin typeface="Comic Sans MS" pitchFamily="66" charset="0"/>
                  <a:cs typeface="Arial" pitchFamily="34" charset="0"/>
                </a:rPr>
                <a:t>GdN</a:t>
              </a:r>
              <a:endParaRPr lang="fr-FR" sz="1800"/>
            </a:p>
          </p:txBody>
        </p:sp>
        <p:sp>
          <p:nvSpPr>
            <p:cNvPr id="32" name="Rectangle 15"/>
            <p:cNvSpPr>
              <a:spLocks noChangeArrowheads="1"/>
            </p:cNvSpPr>
            <p:nvPr/>
          </p:nvSpPr>
          <p:spPr bwMode="auto">
            <a:xfrm>
              <a:off x="7316803" y="1922549"/>
              <a:ext cx="7096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NZ" sz="1800">
                  <a:solidFill>
                    <a:srgbClr val="000000"/>
                  </a:solidFill>
                  <a:latin typeface="Comic Sans MS" pitchFamily="66" charset="0"/>
                  <a:cs typeface="Arial" pitchFamily="34" charset="0"/>
                </a:rPr>
                <a:t>SmN</a:t>
              </a:r>
              <a:endParaRPr lang="fr-FR" sz="1800"/>
            </a:p>
          </p:txBody>
        </p:sp>
        <p:sp>
          <p:nvSpPr>
            <p:cNvPr id="33" name="Rectangle 16"/>
            <p:cNvSpPr>
              <a:spLocks noChangeArrowheads="1"/>
            </p:cNvSpPr>
            <p:nvPr/>
          </p:nvSpPr>
          <p:spPr bwMode="auto">
            <a:xfrm>
              <a:off x="8221678" y="1935249"/>
              <a:ext cx="6635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NZ" sz="1800">
                  <a:solidFill>
                    <a:srgbClr val="000000"/>
                  </a:solidFill>
                  <a:latin typeface="Comic Sans MS" pitchFamily="66" charset="0"/>
                  <a:cs typeface="Arial" pitchFamily="34" charset="0"/>
                </a:rPr>
                <a:t>GdN</a:t>
              </a:r>
              <a:endParaRPr lang="fr-FR" sz="1800"/>
            </a:p>
          </p:txBody>
        </p:sp>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0538" t="38896" r="39462" b="27753"/>
            <a:stretch/>
          </p:blipFill>
          <p:spPr bwMode="auto">
            <a:xfrm>
              <a:off x="4825904" y="3425489"/>
              <a:ext cx="4344680" cy="2037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 name="Text Box 4"/>
            <p:cNvSpPr txBox="1">
              <a:spLocks noChangeArrowheads="1"/>
            </p:cNvSpPr>
            <p:nvPr/>
          </p:nvSpPr>
          <p:spPr bwMode="auto">
            <a:xfrm>
              <a:off x="5320100" y="5474266"/>
              <a:ext cx="1600416" cy="5869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9pPr>
            </a:lstStyle>
            <a:p>
              <a:r>
                <a:rPr lang="en-NZ" sz="1600" dirty="0">
                  <a:latin typeface="Comic Sans MS" pitchFamily="66" charset="0"/>
                  <a:cs typeface="Arial" pitchFamily="34" charset="0"/>
                </a:rPr>
                <a:t>Low resistance</a:t>
              </a:r>
            </a:p>
            <a:p>
              <a:r>
                <a:rPr lang="en-NZ" sz="1600" dirty="0">
                  <a:latin typeface="Comic Sans MS" pitchFamily="66" charset="0"/>
                  <a:cs typeface="Arial" pitchFamily="34" charset="0"/>
                </a:rPr>
                <a:t>parallel </a:t>
              </a:r>
              <a:r>
                <a:rPr lang="en-NZ" sz="1600" b="1" dirty="0">
                  <a:latin typeface="Comic Sans MS" pitchFamily="66" charset="0"/>
                  <a:cs typeface="Arial" pitchFamily="34" charset="0"/>
                </a:rPr>
                <a:t>M</a:t>
              </a:r>
            </a:p>
          </p:txBody>
        </p:sp>
        <p:sp>
          <p:nvSpPr>
            <p:cNvPr id="40" name="Text Box 5"/>
            <p:cNvSpPr txBox="1">
              <a:spLocks noChangeArrowheads="1"/>
            </p:cNvSpPr>
            <p:nvPr/>
          </p:nvSpPr>
          <p:spPr bwMode="auto">
            <a:xfrm>
              <a:off x="7411358" y="5463153"/>
              <a:ext cx="1680566" cy="5869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Lucida Sans Unicode" pitchFamily="34" charset="0"/>
                </a:defRPr>
              </a:lvl9pPr>
            </a:lstStyle>
            <a:p>
              <a:r>
                <a:rPr lang="en-NZ" sz="1600" dirty="0">
                  <a:latin typeface="Comic Sans MS" pitchFamily="66" charset="0"/>
                  <a:cs typeface="Arial" pitchFamily="34" charset="0"/>
                </a:rPr>
                <a:t>High resistance</a:t>
              </a:r>
            </a:p>
            <a:p>
              <a:r>
                <a:rPr lang="en-NZ" sz="1600" dirty="0">
                  <a:latin typeface="Comic Sans MS" pitchFamily="66" charset="0"/>
                  <a:cs typeface="Arial" pitchFamily="34" charset="0"/>
                </a:rPr>
                <a:t>antiparallel </a:t>
              </a:r>
              <a:r>
                <a:rPr lang="en-NZ" sz="1600" b="1" dirty="0">
                  <a:latin typeface="Comic Sans MS" pitchFamily="66" charset="0"/>
                  <a:cs typeface="Arial" pitchFamily="34" charset="0"/>
                </a:rPr>
                <a:t>M</a:t>
              </a:r>
            </a:p>
          </p:txBody>
        </p:sp>
      </p:grpSp>
    </p:spTree>
    <p:extLst>
      <p:ext uri="{BB962C8B-B14F-4D97-AF65-F5344CB8AC3E}">
        <p14:creationId xmlns:p14="http://schemas.microsoft.com/office/powerpoint/2010/main" xmlns="" val="408888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2484438" y="549275"/>
            <a:ext cx="6769100" cy="3649653"/>
          </a:xfrm>
          <a:prstGeom prst="rect">
            <a:avLst/>
          </a:prstGeom>
          <a:noFill/>
          <a:ln w="9525">
            <a:noFill/>
            <a:miter lim="800000"/>
            <a:headEnd/>
            <a:tailEnd/>
          </a:ln>
        </p:spPr>
        <p:txBody>
          <a:bodyPr>
            <a:spAutoFit/>
          </a:bodyPr>
          <a:lstStyle/>
          <a:p>
            <a:pPr marL="285750" indent="-285750" eaLnBrk="0" hangingPunct="0">
              <a:lnSpc>
                <a:spcPct val="120000"/>
              </a:lnSpc>
              <a:buFont typeface="Arial" pitchFamily="34" charset="0"/>
              <a:buChar char="•"/>
            </a:pPr>
            <a:r>
              <a:rPr lang="en-US" sz="1600" b="1" i="1" dirty="0" smtClean="0">
                <a:effectLst>
                  <a:outerShdw blurRad="38100" dist="38100" dir="2700000" algn="tl">
                    <a:srgbClr val="C0C0C0"/>
                  </a:outerShdw>
                </a:effectLst>
                <a:latin typeface="Comic Sans MS" pitchFamily="66" charset="0"/>
              </a:rPr>
              <a:t>VUW </a:t>
            </a:r>
            <a:r>
              <a:rPr lang="en-US" sz="1600" b="1" i="1" dirty="0">
                <a:effectLst>
                  <a:outerShdw blurRad="38100" dist="38100" dir="2700000" algn="tl">
                    <a:srgbClr val="C0C0C0"/>
                  </a:outerShdw>
                </a:effectLst>
                <a:latin typeface="Comic Sans MS" pitchFamily="66" charset="0"/>
              </a:rPr>
              <a:t>collaborators </a:t>
            </a:r>
          </a:p>
          <a:p>
            <a:pPr eaLnBrk="0" hangingPunct="0">
              <a:lnSpc>
                <a:spcPct val="120000"/>
              </a:lnSpc>
              <a:buFont typeface="Arial" charset="0"/>
              <a:buNone/>
            </a:pPr>
            <a:r>
              <a:rPr lang="fr-FR" sz="1600" dirty="0">
                <a:latin typeface="Comic Sans MS" pitchFamily="66" charset="0"/>
              </a:rPr>
              <a:t>B. Ruck, J. Trodahl, E. Anton, B. Le Do, H.</a:t>
            </a:r>
            <a:r>
              <a:rPr lang="en-US" sz="1600" dirty="0">
                <a:latin typeface="Comic Sans MS" pitchFamily="66" charset="0"/>
              </a:rPr>
              <a:t> </a:t>
            </a:r>
            <a:r>
              <a:rPr lang="fr-FR" sz="1600" dirty="0">
                <a:latin typeface="Comic Sans MS" pitchFamily="66" charset="0"/>
              </a:rPr>
              <a:t>Warring</a:t>
            </a:r>
            <a:r>
              <a:rPr lang="fr-FR" sz="1600" dirty="0" smtClean="0">
                <a:latin typeface="Comic Sans MS" pitchFamily="66" charset="0"/>
              </a:rPr>
              <a:t>, </a:t>
            </a:r>
            <a:r>
              <a:rPr lang="fr-FR" sz="1600" dirty="0">
                <a:latin typeface="Comic Sans MS" pitchFamily="66" charset="0"/>
              </a:rPr>
              <a:t>T. Maity</a:t>
            </a:r>
            <a:r>
              <a:rPr lang="fr-FR" sz="1600" dirty="0" smtClean="0">
                <a:latin typeface="Comic Sans MS" pitchFamily="66" charset="0"/>
              </a:rPr>
              <a:t>, </a:t>
            </a:r>
            <a:r>
              <a:rPr lang="fr-FR" sz="1600" dirty="0">
                <a:latin typeface="Comic Sans MS" pitchFamily="66" charset="0"/>
              </a:rPr>
              <a:t>J. McNulty, L. Figueras, </a:t>
            </a:r>
            <a:r>
              <a:rPr lang="fr-FR" sz="1600" dirty="0" smtClean="0">
                <a:latin typeface="Comic Sans MS" pitchFamily="66" charset="0"/>
              </a:rPr>
              <a:t>S</a:t>
            </a:r>
            <a:r>
              <a:rPr lang="fr-FR" sz="1600" dirty="0">
                <a:latin typeface="Comic Sans MS" pitchFamily="66" charset="0"/>
              </a:rPr>
              <a:t>. </a:t>
            </a:r>
            <a:r>
              <a:rPr lang="fr-FR" sz="1600" dirty="0" smtClean="0">
                <a:latin typeface="Comic Sans MS" pitchFamily="66" charset="0"/>
              </a:rPr>
              <a:t>Granville.</a:t>
            </a:r>
          </a:p>
          <a:p>
            <a:pPr eaLnBrk="0" hangingPunct="0">
              <a:lnSpc>
                <a:spcPct val="120000"/>
              </a:lnSpc>
              <a:buFont typeface="Arial" charset="0"/>
              <a:buNone/>
            </a:pPr>
            <a:r>
              <a:rPr lang="en-US" sz="1600" b="1" i="1" dirty="0" smtClean="0">
                <a:latin typeface="Comic Sans MS" pitchFamily="66" charset="0"/>
              </a:rPr>
              <a:t> </a:t>
            </a:r>
          </a:p>
          <a:p>
            <a:pPr marL="285750" indent="-285750" eaLnBrk="0" hangingPunct="0">
              <a:lnSpc>
                <a:spcPct val="120000"/>
              </a:lnSpc>
              <a:buFont typeface="Arial" pitchFamily="34" charset="0"/>
              <a:buChar char="•"/>
            </a:pPr>
            <a:r>
              <a:rPr lang="en-US" sz="1600" b="1" i="1" dirty="0" smtClean="0">
                <a:effectLst>
                  <a:outerShdw blurRad="38100" dist="38100" dir="2700000" algn="tl">
                    <a:srgbClr val="000000">
                      <a:alpha val="43137"/>
                    </a:srgbClr>
                  </a:outerShdw>
                </a:effectLst>
                <a:latin typeface="Comic Sans MS" pitchFamily="66" charset="0"/>
              </a:rPr>
              <a:t>International collaborators</a:t>
            </a:r>
          </a:p>
          <a:p>
            <a:pPr eaLnBrk="0" hangingPunct="0">
              <a:lnSpc>
                <a:spcPct val="120000"/>
              </a:lnSpc>
              <a:buFont typeface="Arial" charset="0"/>
              <a:buNone/>
            </a:pPr>
            <a:r>
              <a:rPr lang="en-US" sz="1600" dirty="0" smtClean="0">
                <a:latin typeface="Comic Sans MS" pitchFamily="66" charset="0"/>
              </a:rPr>
              <a:t>S. Vézian, B. Damilano, F. </a:t>
            </a:r>
            <a:r>
              <a:rPr lang="en-US" sz="1600" dirty="0">
                <a:latin typeface="Comic Sans MS" pitchFamily="66" charset="0"/>
              </a:rPr>
              <a:t>Semond (CRHEA/CNRS, </a:t>
            </a:r>
            <a:r>
              <a:rPr lang="en-US" sz="1600" dirty="0" err="1">
                <a:latin typeface="Comic Sans MS" pitchFamily="66" charset="0"/>
              </a:rPr>
              <a:t>Valbonne</a:t>
            </a:r>
            <a:r>
              <a:rPr lang="en-US" sz="1600" dirty="0">
                <a:latin typeface="Comic Sans MS" pitchFamily="66" charset="0"/>
              </a:rPr>
              <a:t>), </a:t>
            </a:r>
            <a:r>
              <a:rPr lang="en-US" sz="1600" dirty="0" smtClean="0">
                <a:latin typeface="Comic Sans MS" pitchFamily="66" charset="0"/>
              </a:rPr>
              <a:t>C</a:t>
            </a:r>
            <a:r>
              <a:rPr lang="en-US" sz="1600" dirty="0">
                <a:latin typeface="Comic Sans MS" pitchFamily="66" charset="0"/>
              </a:rPr>
              <a:t>. Meyer (</a:t>
            </a:r>
            <a:r>
              <a:rPr lang="en-US" sz="1600" dirty="0" err="1">
                <a:latin typeface="Comic Sans MS" pitchFamily="66" charset="0"/>
              </a:rPr>
              <a:t>Institut</a:t>
            </a:r>
            <a:r>
              <a:rPr lang="en-US" sz="1600" dirty="0">
                <a:latin typeface="Comic Sans MS" pitchFamily="66" charset="0"/>
              </a:rPr>
              <a:t> Neel/CNRS, Grenoble), W. </a:t>
            </a:r>
            <a:r>
              <a:rPr lang="en-US" sz="1600" dirty="0" err="1">
                <a:latin typeface="Comic Sans MS" pitchFamily="66" charset="0"/>
              </a:rPr>
              <a:t>Lambrecht</a:t>
            </a:r>
            <a:r>
              <a:rPr lang="en-US" sz="1600" dirty="0">
                <a:latin typeface="Comic Sans MS" pitchFamily="66" charset="0"/>
              </a:rPr>
              <a:t> (</a:t>
            </a:r>
            <a:r>
              <a:rPr lang="en-GB" sz="1600" dirty="0">
                <a:latin typeface="Comic Sans MS" pitchFamily="66" charset="0"/>
              </a:rPr>
              <a:t>Case Western Reserve University).. </a:t>
            </a:r>
          </a:p>
          <a:p>
            <a:pPr eaLnBrk="0" hangingPunct="0">
              <a:lnSpc>
                <a:spcPct val="120000"/>
              </a:lnSpc>
              <a:buFont typeface="Arial" charset="0"/>
              <a:buNone/>
            </a:pPr>
            <a:endParaRPr lang="en-US" sz="1600" dirty="0">
              <a:latin typeface="Comic Sans MS" pitchFamily="66" charset="0"/>
            </a:endParaRPr>
          </a:p>
          <a:p>
            <a:pPr eaLnBrk="0" hangingPunct="0">
              <a:lnSpc>
                <a:spcPct val="120000"/>
              </a:lnSpc>
              <a:buFont typeface="Arial" charset="0"/>
              <a:buNone/>
            </a:pPr>
            <a:r>
              <a:rPr lang="en-US" sz="1600" dirty="0">
                <a:solidFill>
                  <a:srgbClr val="FF0000"/>
                </a:solidFill>
                <a:latin typeface="Comic Sans MS" pitchFamily="66" charset="0"/>
              </a:rPr>
              <a:t>Funding from the MacDiarmid Institute, FRST (New Economy Research Fund), Marsden Fund, VUW...</a:t>
            </a:r>
          </a:p>
          <a:p>
            <a:pPr eaLnBrk="0" hangingPunct="0">
              <a:lnSpc>
                <a:spcPct val="120000"/>
              </a:lnSpc>
              <a:buFont typeface="Arial" charset="0"/>
              <a:buNone/>
            </a:pPr>
            <a:endParaRPr lang="en-US" dirty="0">
              <a:latin typeface="Comic Sans MS" pitchFamily="66" charset="0"/>
            </a:endParaRPr>
          </a:p>
        </p:txBody>
      </p:sp>
      <p:sp>
        <p:nvSpPr>
          <p:cNvPr id="6" name="Rectangle 2"/>
          <p:cNvSpPr txBox="1">
            <a:spLocks noChangeArrowheads="1"/>
          </p:cNvSpPr>
          <p:nvPr/>
        </p:nvSpPr>
        <p:spPr bwMode="auto">
          <a:xfrm>
            <a:off x="684213" y="-171450"/>
            <a:ext cx="8229600" cy="9144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3200" b="1" i="1" u="sng" dirty="0">
                <a:solidFill>
                  <a:srgbClr val="009900"/>
                </a:solidFill>
                <a:effectLst>
                  <a:outerShdw blurRad="38100" dist="38100" dir="2700000" algn="tl">
                    <a:srgbClr val="C0C0C0"/>
                  </a:outerShdw>
                </a:effectLst>
                <a:latin typeface="Comic Sans MS" pitchFamily="66" charset="0"/>
              </a:rPr>
              <a:t>Acknowledgements</a:t>
            </a:r>
          </a:p>
        </p:txBody>
      </p:sp>
      <p:pic>
        <p:nvPicPr>
          <p:cNvPr id="382980" name="Picture 7" descr="logo CNRS"/>
          <p:cNvPicPr>
            <a:picLocks noChangeAspect="1" noChangeArrowheads="1"/>
          </p:cNvPicPr>
          <p:nvPr/>
        </p:nvPicPr>
        <p:blipFill>
          <a:blip r:embed="rId3" cstate="print"/>
          <a:srcRect/>
          <a:stretch>
            <a:fillRect/>
          </a:stretch>
        </p:blipFill>
        <p:spPr bwMode="auto">
          <a:xfrm>
            <a:off x="334313" y="2780928"/>
            <a:ext cx="1477963" cy="919162"/>
          </a:xfrm>
          <a:prstGeom prst="rect">
            <a:avLst/>
          </a:prstGeom>
          <a:noFill/>
          <a:ln w="9525">
            <a:noFill/>
            <a:miter lim="800000"/>
            <a:headEnd/>
            <a:tailEnd/>
          </a:ln>
        </p:spPr>
      </p:pic>
      <p:pic>
        <p:nvPicPr>
          <p:cNvPr id="382981" name="Picture 11"/>
          <p:cNvPicPr>
            <a:picLocks noChangeAspect="1" noChangeArrowheads="1"/>
          </p:cNvPicPr>
          <p:nvPr/>
        </p:nvPicPr>
        <p:blipFill>
          <a:blip r:embed="rId4" cstate="print"/>
          <a:srcRect/>
          <a:stretch>
            <a:fillRect/>
          </a:stretch>
        </p:blipFill>
        <p:spPr bwMode="auto">
          <a:xfrm>
            <a:off x="139051" y="177800"/>
            <a:ext cx="1868488" cy="565150"/>
          </a:xfrm>
          <a:prstGeom prst="rect">
            <a:avLst/>
          </a:prstGeom>
          <a:noFill/>
          <a:ln w="9525">
            <a:solidFill>
              <a:schemeClr val="tx1"/>
            </a:solidFill>
            <a:miter lim="800000"/>
            <a:headEnd/>
            <a:tailEnd/>
          </a:ln>
        </p:spPr>
      </p:pic>
      <p:pic>
        <p:nvPicPr>
          <p:cNvPr id="382982" name="Picture 12" descr="mcdlogo"/>
          <p:cNvPicPr>
            <a:picLocks noChangeAspect="1" noChangeArrowheads="1"/>
          </p:cNvPicPr>
          <p:nvPr/>
        </p:nvPicPr>
        <p:blipFill>
          <a:blip r:embed="rId5" cstate="print"/>
          <a:srcRect/>
          <a:stretch>
            <a:fillRect/>
          </a:stretch>
        </p:blipFill>
        <p:spPr bwMode="auto">
          <a:xfrm>
            <a:off x="191078" y="961014"/>
            <a:ext cx="1985963" cy="585787"/>
          </a:xfrm>
          <a:prstGeom prst="rect">
            <a:avLst/>
          </a:prstGeom>
          <a:noFill/>
          <a:ln w="12700">
            <a:solidFill>
              <a:schemeClr val="tx1"/>
            </a:solidFill>
            <a:miter lim="800000"/>
            <a:headEnd/>
            <a:tailEnd/>
          </a:ln>
        </p:spPr>
      </p:pic>
      <p:pic>
        <p:nvPicPr>
          <p:cNvPr id="382983" name="Picture 12" descr="logo10"/>
          <p:cNvPicPr>
            <a:picLocks noChangeAspect="1" noChangeArrowheads="1"/>
          </p:cNvPicPr>
          <p:nvPr/>
        </p:nvPicPr>
        <p:blipFill>
          <a:blip r:embed="rId6" cstate="print"/>
          <a:srcRect/>
          <a:stretch>
            <a:fillRect/>
          </a:stretch>
        </p:blipFill>
        <p:spPr bwMode="auto">
          <a:xfrm>
            <a:off x="317355" y="1841949"/>
            <a:ext cx="1285876" cy="622676"/>
          </a:xfrm>
          <a:prstGeom prst="rect">
            <a:avLst/>
          </a:prstGeom>
          <a:noFill/>
          <a:ln w="9525">
            <a:noFill/>
            <a:miter lim="800000"/>
            <a:headEnd/>
            <a:tailEnd/>
          </a:ln>
        </p:spPr>
      </p:pic>
      <p:sp>
        <p:nvSpPr>
          <p:cNvPr id="382989" name="AutoShape 4" descr="data:image/jpg;base64,/9j/4AAQSkZJRgABAQAAAQABAAD/2wCEAAkGBhAQEA8PDRAOEA8PDw8ODw4QEBAQEA8PFBAXFBUQFRIXHCYgFx4jGhUUIC8gIycpLCwtFx4xNTAqNSgrLSkBCQoKDgwOGg8PGiwkHyQpKSwtLykvLCwsKiopMCwsKSwtKiktKS8pLDAqLCwsLCwqKSwtLCwsMiwsKSwsKS8sNf/AABEIAOEA4AMBIgACEQEDEQH/xAAcAAABBAMBAAAAAAAAAAAAAAAAAQIDBAUGBwj/xABMEAACAgEBBAcDBwgGBwkAAAABAgADBBEFEiExBgcTQVFhgSJicRQyQkNSkaEjM1NjcoKisQg0g5KywxVUc4STo8IkJTVEVWTB0dL/xAAbAQABBQEBAAAAAAAAAAAAAAAAAQIDBAUGB//EADcRAAIBAwEECAQEBgMAAAAAAAABAgMEESEFEjFRBhNBYYGhsdEicZHBMjPh8BQWI0JS8RUkYv/aAAwDAQACEQMRAD8A7jCEIAEIQgAQhCABCEgy82ulS9zqiDhvMQBr3AeJPgOJgBPCYOzbN1nDGq7Nf02SGXXzWgaMf3inrKtmy+0/rVluR7jndp+HYpop/e3j5zPr7Ro0tM5fcPUGzJ5PSXFRinaq7jga6Q19gPmlYYj1lV+klh/M4d58GtamhfuLFx/di1UKihUVVUclUBVHwA4R27Mettqp/ZFL56+w9U0Vm2tnN82rDr/auuuP3CtP5xny7aH6XCH+7Xt/niWysaVmdPa932Sx4If1cSqc7aH6XBP+63j/ADzBds56868G34W30n8UeWSsaVkH/NXkf7vJewvVxGJ0rtX89g3j3qLKL1+4sj/cstY/S/DZgjXClzoBXkq+M5PgotC73prKpSRW0hgVYBlPNSAVPxB4GWKfSWtH8yCfy09xHRXYbODFmk17JFXHEstxT9mhgKfXHYGv7lB85eo6R5NXDKpF6d92KCLAPFsZiSf3GY+7Ny129aXHwt7r/wDXvw9COVKSNohKmzdrU5Kb+PYtig7rafORvsup4o3kQDLc3MkQQhCABCEIAEIQgAQhCABCEIAEJHfetas9jKiKCzMxAVVHMknlMJa9mX87fqxTyr4pbkDxs70Q/Y4MfpaDVTFVqxpRzIVLJPkbbZya8MK5BKvkPr2FZHMDTjaw+ypAHewPCQUbNAbtbGa67l21mhKg8wijhWPJQNe/XnLldQUBVACqAFUAAADkAByEdpMC5uqlXTguRKopEe7DdkmkNJlyQ8j3Ym7JN2GkqzQ5EW7E3ZLuxCsqTFISsQrJisaVlSY5EBWMKywVjCsqyHFdljCssFYwrK7YpjsnZqs4tQvVeBouRUQtoHcrHQh191wy+UuYfSl6dE2iECcAudWCtB48O2Ukmg+epTzXUCOKxjJrz5Hh8R4TY2ftivZtJPMeT+3L96Ec6akbODryizSsS63B/q6tbifSwxxekfaxte79UeH2d0+y224GfXfWl1Dq9bjVXXkeOhGnMEEEEHiCCDxnollfUbynv0n812oqSi4vUsQhCXhoQhCABCEIAEjvvVFZ7GCoilmZjoFUDUkmSEzAPb8rs3ueLU/5Md2Rap/OnxRSPZ8WG9yCkxVasaUd5ipZBVbJZbbgVqUhqMdhodRxF1q/a71U/N5n2vm5ACAEeBMGdSVWW9IlSwN0hpH6Q0kEkKM0hpHRJUmOG6RI6JKkxRsQxTEMpzHISNMcY0ynMcJGkR0SVJjiMrGFZKY0iVJMcQlYwrJysYVgmBAyyiDZi2NkYqlw53snFBAGRw07WvXgtwA58nA3W+iy5IiRssu2l3UtaiqU3r69zGyipLDM/s/aFd9aXUsHrsGqsNR36EEHiCCCCDxBBB4iWJpVeUcG1sga/JbDrmVj6s8vlijyGm+O9Rvc1O9uisCAQQQRqCOII8Z6nYX1O9oqpDxXJlGUXF4FhCEvDQhCQZuWtNb22HRK1LtpxOgGugHefAQAx228guy4lZINi797qdDXj6kaA9zOQVB7gHPNRJaqwoCqAFUBVUDQAAaAAdw0lPZtDANZb+eubtbRz3SRotQPgigL56E95l5Zzd1c9bU04LgTRWEPEeIwR4kKkKLCESNlIBDNC6VdcmzsCxqPymTch3bFoCla2HNWsYga+Q1079InXJ0zbZ+CEoYrk5ZaqtgdGrrA/KWA9xAKgHuLa908zky7aWUay36nDsGyljgenuiPW3s/aNgpQ2UZDcEpvCjtD4I4JBPlwPlN0ni+uwqQykggggg6EEcQQe6eoOq3pgdpYCWWnXIoPYZB72YAFbdPeUg/ENKu0rBUY9ZT4dvcOhLOjNvMQxYhnOTJUIY0xYhlOY4QzU+l/WVg7NPZ3s1l5APyekBnAPIuSQF9Tr5S7066TDZ2DflcC4ASlTya5+Cg+IHFj5KZ5YzMt7rHtudnssYu7sdWZidSSZsbI2RG8zUq/hWmna/YjqVN3RHoPYHXXs7KsFVgtxWY6K1252RJ5Aup9n1AHnN/njad86kumDZOO+Fexa3ECmpidWbHPADz3DoPgy+EXbewoW9Lr7fOFxT18UFKq28M6bGkR0JxpYIWEYwkzCMYR6YEDLG9GMv5PZ8hf80VazCJ7kX5+L+5rqvuHT6BMlIlHaWIzp+TYJbWy20WHlXcnFWPiOasO9WYd829kbQdnXUn+F6S+XPwI6kN5G5QlHYu0xk0V3AFSwIes8TVapK2VHzVgy+kvT1JNNZRRCYTbNnaXVY4+bXplXee62lKH4uGf+y85m5rWzLO07XI/wBYsZ0P6lfYq9Cqh/jYZQ2hX6qi8cXoPgssyCyQSNZIJy6kTDxHRoix++A7WJrEhBzA869f20jZtNKdfZx8atdPecmwn7in3Tmc33rvrI2zkE8mqxmHw7FV/mDNCnWWqSowxyRXlxCdZ/o87RK5mXj6+zbjC3T36rAB+FjTk06V1BVk7UcjkuHcT62Vj/5ke0EnbTzyFhxR6IjTFMQzz2bLYhiGKY0ypNjjjn9IbaJC4OODwZrr2HmoVF/xPOKzrn9Ias/KMFu40WqPiLAT/iE5HPQ9ixSsqeO/1ZUqfiYTdOqDaBp2vigH2bhbQ3mGrJH8SrNLmzdWlZba2zwP9YDeiqWP4Ay3fxUrWon/AIy9BseKPUcIQnjRogRI2EkjWEVCELCRsJMwkTCSJgQ7Dv7HLeo8K8xTcngMmtQti/vV7jf2Tnvm1zSds7y19tWCbMZ1ykA5sa+LIP2q+0T9+blRcrqroQyOoZWHJlI1BHpPTOj9319qovjDTw7PbwKVWOJFDpJktXi3FCRY6imsjuttYVIfRnB9JWx6lRVRBoqKEUeCqNAPuAidJH1swqvtXtcw92qlyP42qj1lfbVb+pGHJZ+v+haa0ySrHiRrJBMVTJR4i6xsWO3xBdYaxImsRzFOG/0hthkXYmco9mys4th7g6EumvxDN/cnHp686VdHKtoYtuJfwWwaq4GrV2Diti+YP3jUd88w9KeheXs61q8qpgupCXqCabR3FX5eh4jvE6jZV3GpTVJv4l5ognHDyYGdt/o9bDITLzWGgcpjVHxC+3Yfhqax6Gc26IdAszaVqrRWy06jtMp1IqrXv4/SPgo4/AcZ6d2FsWrCx6cXHGldKBRrzY82dvMkknzMh21eRhS6mL1fHuQtOOuS/Eixs4mUiyESBiGVZsU5j187EN2DVkoNTiXe35VWgKT/AHhX984DPYmdhV312U3KHrtRq3Q8mVhoRPNfTnq4ytm2uQj24hJNeSqkgL3LZp81h58D3eXY9HdoQdP+Gm8NPTvT++SvWhrk0+dJ6i9iG3aDZJHsYlTHe7u1tBRR/d7Q+k0vYPRnKzrBViUvYSdGYAitB9p35KPjPSnQfojXszETHQhrCe0vt007S0jiR5AAADwHiTLfSDaELe2lRT+OSxjknxb8BKUMvJsEIQnmJdCBhCAEbCRMJM0iYR6EImlnoXb/ANl7A88S23E+FaNrT/ymqldonRp93LzK+6yvFyQPe0ehz91VX3zrejFbduZU/wDKPmv0yQVlpkl2u+9nUj9HiXN62XVAfhW0nUypnf8AiFvlhY3435H/AOZZUyxtif8A25Llj0G018JMskEiWSKZl748fDWJrDWLvhgXWETWGsN8MCxpHjDWGsY5ihCJEkMpiixIaxJXlIUIkIkrykKJEMUxJWkxwgXTlFhCMFCEIQAIQhABrSJpK0jaOQhE0r7OO7tGj9ZiZafEpbQ4/AvLDSmjaZ2B5tlJ6HHLf9Am7sKW7fU/H0ZFV/Cy1nH/ALwt88LF/C/J/wDuWVMr7ZXdz6j+lwrR61X1n/OMmUzS218N5Lw9EMp/hJlMlUyFTJFMx98kJIaxusNYb4DtYkx23OkGPhVdvmWCqrfWveIZvbbkNFBPcT8AZkNY57yipNaP7ALrDWJE1kbmKLE1hE1kTmAsSESQykKESESV5SHBCEJGKEIQgAQhMfsrb2PlG9cawWHGuai4AMCli8xxA17+I4cDHqEmnJLRce4TJkIQhGCjWkbSRpG0chCJpTUa52z/ACfKb0GMy/8AUJcaVsAb20Mcfo8XMs9TZjoP5tN3YUd6+p/N+jIqv4WW+lS7tuDb+utx2/ZtoYj+OqsesEMtdL6C2HcyDV6AmUgHElqHFwUfHcK+so02BgGU6qwDKfFSNQfum10lp7taFTmsfT/ZHRemCypkqmV1MkNgAJJAABJJ5ADmZyu8Tk+sNZpOX1xbHrBIyjYR9Gum4k+pUD8ZqPS/p/tTMw77dnYeRi4CKO1y7NEusRiF/JjuHHiV3uHeJqUNmXNSSUo7qbxmWnrx8BjmkZXb9/8Apna+PgU+3hbMs+U5tg4o9wOgq17+W762fZnT5oHUtfitsxBjIEtRyuWNdXa7ucnwK6adw4juM33WM2lU3Kn8OlhQ0We3m/H0wEFpnmLDWJCZbmPFiRNYayNzFFiaxISJyFCEIRgoQhCABCEIAE5llXf6G2291ns7P2vpv2fQpyxx1Y93Ek/Cwn6M6bNV6zb8VNmZRzUFiFd2pNdGOQfze6e4g8dR3Bu7WaezamKvVNZjP4Wlx14Nd6eoya0zyNqBhOI9X/TLauJhpbbiXZuzVZq0sTjfQE013eZZBrpxGg0I1Gmk3fC65NkWDVsh6W70tptDDy1QMPxk1zsa5ozcYLfSeMx1+qWqfzGxqJ8TdGkbRuNlpbWltTB67EWxHHJkYahh6GDGZWGnhkgxo3o4m9m5VndVRjUA+DM1lrj+6aYrSfoXXrRZf/rWRdevnUCKqj611Vn1nVdGaO/cup/ivN6emSCs9MGfImlbIr7IWYp54lrY4159kAGoP/Cav1Bm7TV+kVHZZNOQPmZAGJb4C1Sz0MfjranxasTptvWrr2jceMdffy9CGlLEiRWkqmV1MlUzzJsuFbF6P4dbb1WLi1tz3koqRtfHULLuVjJaj1WqGrsRq3U8mRhoVPxBMFMkBhKtNvLbyGDz5s/Nu6NbXsqs33xXID/rcViSloH2l4+oYd879iZiW1pbSyvXYodHU6qykagial1ndBRtPG1qAGXRvPQ3Ab4+lST4NoNPAgd2s5j1ZdY77NsOFn74xS5X2gd/Et10b2ee7rrvL3HiO8Hqq1JbXtlcUvzYrElz7/38uwhT6t4fA9A6w1kdF6uqujKyOAyupDKykahgRzEfOQbaeGThCEI0AhCEBQhCEACEIQAIQiM2nE8AO+KAljhQWYgAAkknQADiST3TgPTXpBbt7aVODgknHSw10njuufrMph4AA6e6PEmXutbrRGTvYGzn1o13cjIX68/okP2PE/S+HPb+qPoCcGk5WUumXkKPZI40UniK/JjwJ8NAO4zrbS3Wyrd3ldf1HpCL7M9r/ei72V5PrHurgbtsbZNeJj041I0rprWtfE6c2PmTqT5kxmbsLFuO9fjY1rfasoqsP3sDMhGEzlutqbznl5faT4RGqBQFUBVUBVVQAFAGgAA5CMYxzGRsYLUChti1hUy1HS20rj0nwttYVq37u9vHyUzb8LESmuuqsaJUiVoPBFUKo+4Cazsqjt8zX6vCXePgcq1NFH7lRY/2yzbJ6V0dteptd98Z6+HZ7+JSqyzLASntfZq5NFlDkgWLoGX5yMDqti+8rBWHmBLkJ0LWSI0zZuSzqVtAW+pjTkIOQuXTUj3WBV1911l5TGdKMTsHGeg/J7orzQB9UCdzJ/s9Tve4xP0AII08u2xs92ddpL4XqvbwLtOe8iwpj1MgUyRTMNolJpzPrT6rvlgbNwVAywNbahoBkgDmPBwPv+M6UDHSzZ3lWzqqrSevk1yYkoqSwzzf0G6ysrZTmi5XtxQ5D4z6q9La+0a9fmnXXVTwPHkeM710d6U4ufV2uHarjhvpysrJ+i6HiP5HuJmvdPuq7H2kDdXu0ZgHC4D2LdBwW1Rz8N4cR56aThu0NlbQ2PkAuLsa5SezurYhbF9xxwYeI+8TrZULLbcd+k9yr2rn7/Na80V8yp6PVHqmE4l0a6+rU3U2nT2oHDt6N1LPi1Z9lvQr8J0jY3WNszL07HLqVz9XcexfXw0fTX01nOXex7y1fxwbXNar9PEmjUjI2WERWBGo4g8iOR9YusyiQIQ1hrEAITAbY6e7NxNflGXQGH1aN2tmvhuJqR6znPSTr84FNmUEd3yjI04ea1KfxJ9JqWuybu6fwQeOb0Xn9iOVSMeLOrba27j4dRuy7UqrHex4sfsqo4sfIThPT/rZuz97GxA1GGeDd12QPfI+avuj1J5DWQNo7YydPy+XkN4/NrXX0WtfuE7P1f8AVHTglcnMK35Y0ZRprTQfdB+c3vHl3Ac50sLOy2NHrbh79TsXsvu/BZId6VTRcDC9VXVUaymftJNLBo+NjOOKHutsH2vBe7meOmnXoRpM5W+vqt7VdSo/kuxLkTxiorCBjI2MVjI2MppDhCZT2jmCqtn3S54Kla/OtsZgqVL5sxUesssZFsHF+VX/ACk8cfGZ0x/C3I4pZf5hBvVr5mw/ZM19lWDvK6h2LV/L9eBHOW6jNdH9lHGoVHIa1i1t9gHCy9zvOw8teAHcqqO6ZKEJ6tGKiklwRRCEIRQEZQQQeIPAiaXZi/IbVxzr8ltOmG5+rOmpw2PkASnioK81G9usrbR2fXkVPTcu9XYNGGpB56hgRxUggEEcQQCOIlG/sYXtF05+D5MdGW68mCUx4MxqmzGsXGym3i2vybJIAGSoGu62nBbQBxXkwBZeG8q31aeWXdpUtajp1Fhrz70XoyTWUTho8NIA0eGlJocTayttDZtORW1OTXXbU3NLFDKfPQ8j585KDHBokW4vMXhgcp6SdQtFhL7NuNDHj2F2tlXwD/OX13pzjbPVltTF17TFssQfWUfl108fZ4j1Anp/WE6K16SXlBbs8TXfx+q++SKVGLPIuNtTKxiRVdkY7A8QlllRB+AImVq6xNrLyz8o/tWF/wDFrPTuXs6m4aXVVWjwsRXH8QMxVvQTZjcTs/C9KK1/kJq/zLa1PzqHo/VIj6mS4M88WdY21m55+UP2X3f8IExWZtvLyOF+Rk36/Rsuss19CTPTdfQLZa8Rs/C9aK2/mJlMPZVFP5iimr/ZVJX/AIQIfzLaU9aVDXwXpkOpk+LPMux+rvaeVp2OJcFP1lo7GvTx3n019NZ0To51BqCH2lkb/eaMfUL8Daw1PoB8Z2CEzLrpLd1liniC7uP1f2SHxoxXEo7I2Jj4lYpxKa6ax9FBpqfFm5sfMkmXtYhaNJnOSlKct6Ty3zJuApMYWiFowtBIAZowmBMo332WWfJsTdN5AZ3Yb1eLWeV1g7ydDupzYjuUMRbtrapcVFTprLY1tJZYliPk2/JKGZRoGyr1OhopbkinusccvsjVvs67hi4yVIldSqldaqiIo0VUUaBQO4ACV9kbJrxahVVvHiXexzrZbY3FrXbvYn05AaAAC7PUdm2ELGjuR1fa+b9uRSnPeYQhCaQwIQhAAhCEAK20dnVZFbVXoHRtNRqQQQdVZWHFWBAIYEEEAianki3CO5lsXxyQtWcQABqdBXk6cEbuFnBW7906A7rG2VhgVYBlYFWUgEEEaEEHmJQvtn0b2G5UWvY+1fvkOjJx4GtBo8GQ5fRu3G9rA0sp78F23dwf+3tb5o/Vt7PgUHCV8PaSWFlUstiadpTYpS6rXlv1niPI8j3EzzraGya9m8yWY81w8eRchUUjIBo4NIQ0cGmO0SEwaKGkIaO3o3AEu9F3pFvQ3omAJd6JvSPehvQwBJvRpaMLRpaLgCQtGFo0tGlo5IBxMYWlbM2hXUAbG03juooBZ7G+wiLqznyUEx+LsO/K45O/jY5/8uraZNw8LLFP5JfdQlvFhxWathsuveS+BadrfD9fAjlNRK62W5LtThaeyxS7LYb1WORzRR9bZ7o4L9I8lbaNkbIqxa+zqB4kvZYx3rLbD86yxvpMdB6AAaAACxi4qVItdSJXWgCoiKFVVHIBRwElnouz9m0bGG7DVvi+1+y7ipKbkEIQmkMCEIQAIQhAAhCEACEIQAJj9qbCoyd3tk9tNezuQmu6onmUtXRl+Guh7wZkIRGk1hganfsbMo/NlcyvwbcoygPjwrs/5frK1e2Kt4V2FqbTypvU02H9kNwf4oWHnN1kOTiV2qUuRLEbmjqHU/FTwM5+76PWtfWHwPu4fT2wSxqyXE17ei70ms6F0D+rPkYvu0Wnsh5CiwNWPRRKz9Hc1PzeTjXDuF2O1betlb6fwTna3Rm5h+W1Lyfnp5kyrLtJN6G9KrYe0F54uPZ/sss6/dZUv84wnM79n5B/Zuwj/O0TPlsS+jxpvyfox/Wx5l3ehvSlrmf+n5HrdhD+Vxj1xc9vm4lKeduYB+Fdb/zhHYl9LhTfkvuHWx5lneib0YnR/Of59+JSPCqmy5vR3dR/BLNfQyo/1m7Kyfde3sq/gaqQisPJgZfo9Gbqf42o+b8vcY60TGX7XqVuz3t+39BUrXXf8NAWHxIA85PRszNv+iuHWfpWbl2SR5VqTWnxZn81my4Wz6aF7PHqrqQfQrRUX46KJYnQ2nR21o61Pjffw+nu2RSqt8DGbK6O0Y5LoGe5huvkWt2lzj7O+fmr7q6KO4TJwhOhjFRWIrCIQhCEcAQhCABCEIAEIQgAQhCABCEIAEIQgAQhCABCEIAEIQgAQhCABCEIAEIQgAQhCABCEIAEIQgAQhCAH//Z"/>
          <p:cNvSpPr>
            <a:spLocks noChangeAspect="1" noChangeArrowheads="1"/>
          </p:cNvSpPr>
          <p:nvPr/>
        </p:nvSpPr>
        <p:spPr bwMode="auto">
          <a:xfrm>
            <a:off x="76200" y="-708025"/>
            <a:ext cx="1466850" cy="1476375"/>
          </a:xfrm>
          <a:prstGeom prst="rect">
            <a:avLst/>
          </a:prstGeom>
          <a:noFill/>
          <a:ln w="9525">
            <a:noFill/>
            <a:miter lim="800000"/>
            <a:headEnd/>
            <a:tailEnd/>
          </a:ln>
        </p:spPr>
        <p:txBody>
          <a:bodyPr/>
          <a:lstStyle/>
          <a:p>
            <a:endParaRPr lang="en-NZ">
              <a:latin typeface="Calibri" pitchFamily="34" charset="0"/>
            </a:endParaRPr>
          </a:p>
        </p:txBody>
      </p:sp>
      <p:sp>
        <p:nvSpPr>
          <p:cNvPr id="382990" name="AutoShape 6" descr="data:image/jpg;base64,/9j/4AAQSkZJRgABAQAAAQABAAD/2wCEAAkGBhAQEA8PDRAOEA8PDw8ODw4QEBAQEA8PFBAXFBUQFRIXHCYgFx4jGhUUIC8gIycpLCwtFx4xNTAqNSgrLSkBCQoKDgwOGg8PGiwkHyQpKSwtLykvLCwsKiopMCwsKSwtKiktKS8pLDAqLCwsLCwqKSwtLCwsMiwsKSwsKS8sNf/AABEIAOEA4AMBIgACEQEDEQH/xAAcAAABBAMBAAAAAAAAAAAAAAAAAQIDBAUGBwj/xABMEAACAgEBBAcDBwgGBwkAAAABAgADBBEFEiExBgcTQVFhgSJicRQyQkNSkaEjM1NjcoKisQg0g5KywxVUc4STo8IkJTVEVWTB0dL/xAAbAQABBQEBAAAAAAAAAAAAAAAAAQIDBAUGB//EADcRAAIBAwEECAQEBgMAAAAAAAABAgMEESEFEjFRBhNBYYGhsdEicZHBMjPh8BQWI0JS8RUkYv/aAAwDAQACEQMRAD8A7jCEIAEIQgAQhCABCEgy82ulS9zqiDhvMQBr3AeJPgOJgBPCYOzbN1nDGq7Nf02SGXXzWgaMf3inrKtmy+0/rVluR7jndp+HYpop/e3j5zPr7Ro0tM5fcPUGzJ5PSXFRinaq7jga6Q19gPmlYYj1lV+klh/M4d58GtamhfuLFx/di1UKihUVVUclUBVHwA4R27Mettqp/ZFL56+w9U0Vm2tnN82rDr/auuuP3CtP5xny7aH6XCH+7Xt/niWysaVmdPa932Sx4If1cSqc7aH6XBP+63j/ADzBds56868G34W30n8UeWSsaVkH/NXkf7vJewvVxGJ0rtX89g3j3qLKL1+4sj/cstY/S/DZgjXClzoBXkq+M5PgotC73prKpSRW0hgVYBlPNSAVPxB4GWKfSWtH8yCfy09xHRXYbODFmk17JFXHEstxT9mhgKfXHYGv7lB85eo6R5NXDKpF6d92KCLAPFsZiSf3GY+7Ny129aXHwt7r/wDXvw9COVKSNohKmzdrU5Kb+PYtig7rafORvsup4o3kQDLc3MkQQhCABCEIAEIQgAQhCABCEIAEJHfetas9jKiKCzMxAVVHMknlMJa9mX87fqxTyr4pbkDxs70Q/Y4MfpaDVTFVqxpRzIVLJPkbbZya8MK5BKvkPr2FZHMDTjaw+ypAHewPCQUbNAbtbGa67l21mhKg8wijhWPJQNe/XnLldQUBVACqAFUAAADkAByEdpMC5uqlXTguRKopEe7DdkmkNJlyQ8j3Ym7JN2GkqzQ5EW7E3ZLuxCsqTFISsQrJisaVlSY5EBWMKywVjCsqyHFdljCssFYwrK7YpjsnZqs4tQvVeBouRUQtoHcrHQh191wy+UuYfSl6dE2iECcAudWCtB48O2Ukmg+epTzXUCOKxjJrz5Hh8R4TY2ftivZtJPMeT+3L96Ec6akbODryizSsS63B/q6tbifSwxxekfaxte79UeH2d0+y224GfXfWl1Dq9bjVXXkeOhGnMEEEEHiCCDxnollfUbynv0n812oqSi4vUsQhCXhoQhCABCEIAEjvvVFZ7GCoilmZjoFUDUkmSEzAPb8rs3ueLU/5Md2Rap/OnxRSPZ8WG9yCkxVasaUd5ipZBVbJZbbgVqUhqMdhodRxF1q/a71U/N5n2vm5ACAEeBMGdSVWW9IlSwN0hpH6Q0kEkKM0hpHRJUmOG6RI6JKkxRsQxTEMpzHISNMcY0ynMcJGkR0SVJjiMrGFZKY0iVJMcQlYwrJysYVgmBAyyiDZi2NkYqlw53snFBAGRw07WvXgtwA58nA3W+iy5IiRssu2l3UtaiqU3r69zGyipLDM/s/aFd9aXUsHrsGqsNR36EEHiCCCCDxBBB4iWJpVeUcG1sga/JbDrmVj6s8vlijyGm+O9Rvc1O9uisCAQQQRqCOII8Z6nYX1O9oqpDxXJlGUXF4FhCEvDQhCQZuWtNb22HRK1LtpxOgGugHefAQAx228guy4lZINi797qdDXj6kaA9zOQVB7gHPNRJaqwoCqAFUBVUDQAAaAAdw0lPZtDANZb+eubtbRz3SRotQPgigL56E95l5Zzd1c9bU04LgTRWEPEeIwR4kKkKLCESNlIBDNC6VdcmzsCxqPymTch3bFoCla2HNWsYga+Q1079InXJ0zbZ+CEoYrk5ZaqtgdGrrA/KWA9xAKgHuLa908zky7aWUay36nDsGyljgenuiPW3s/aNgpQ2UZDcEpvCjtD4I4JBPlwPlN0ni+uwqQykggggg6EEcQQe6eoOq3pgdpYCWWnXIoPYZB72YAFbdPeUg/ENKu0rBUY9ZT4dvcOhLOjNvMQxYhnOTJUIY0xYhlOY4QzU+l/WVg7NPZ3s1l5APyekBnAPIuSQF9Tr5S7066TDZ2DflcC4ASlTya5+Cg+IHFj5KZ5YzMt7rHtudnssYu7sdWZidSSZsbI2RG8zUq/hWmna/YjqVN3RHoPYHXXs7KsFVgtxWY6K1252RJ5Aup9n1AHnN/njad86kumDZOO+Fexa3ECmpidWbHPADz3DoPgy+EXbewoW9Lr7fOFxT18UFKq28M6bGkR0JxpYIWEYwkzCMYR6YEDLG9GMv5PZ8hf80VazCJ7kX5+L+5rqvuHT6BMlIlHaWIzp+TYJbWy20WHlXcnFWPiOasO9WYd829kbQdnXUn+F6S+XPwI6kN5G5QlHYu0xk0V3AFSwIes8TVapK2VHzVgy+kvT1JNNZRRCYTbNnaXVY4+bXplXee62lKH4uGf+y85m5rWzLO07XI/wBYsZ0P6lfYq9Cqh/jYZQ2hX6qi8cXoPgssyCyQSNZIJy6kTDxHRoix++A7WJrEhBzA869f20jZtNKdfZx8atdPecmwn7in3Tmc33rvrI2zkE8mqxmHw7FV/mDNCnWWqSowxyRXlxCdZ/o87RK5mXj6+zbjC3T36rAB+FjTk06V1BVk7UcjkuHcT62Vj/5ke0EnbTzyFhxR6IjTFMQzz2bLYhiGKY0ypNjjjn9IbaJC4OODwZrr2HmoVF/xPOKzrn9Ias/KMFu40WqPiLAT/iE5HPQ9ixSsqeO/1ZUqfiYTdOqDaBp2vigH2bhbQ3mGrJH8SrNLmzdWlZba2zwP9YDeiqWP4Ay3fxUrWon/AIy9BseKPUcIQnjRogRI2EkjWEVCELCRsJMwkTCSJgQ7Dv7HLeo8K8xTcngMmtQti/vV7jf2Tnvm1zSds7y19tWCbMZ1ykA5sa+LIP2q+0T9+blRcrqroQyOoZWHJlI1BHpPTOj9319qovjDTw7PbwKVWOJFDpJktXi3FCRY6imsjuttYVIfRnB9JWx6lRVRBoqKEUeCqNAPuAidJH1swqvtXtcw92qlyP42qj1lfbVb+pGHJZ+v+haa0ySrHiRrJBMVTJR4i6xsWO3xBdYaxImsRzFOG/0hthkXYmco9mys4th7g6EumvxDN/cnHp686VdHKtoYtuJfwWwaq4GrV2Diti+YP3jUd88w9KeheXs61q8qpgupCXqCabR3FX5eh4jvE6jZV3GpTVJv4l5ognHDyYGdt/o9bDITLzWGgcpjVHxC+3Yfhqax6Gc26IdAszaVqrRWy06jtMp1IqrXv4/SPgo4/AcZ6d2FsWrCx6cXHGldKBRrzY82dvMkknzMh21eRhS6mL1fHuQtOOuS/Eixs4mUiyESBiGVZsU5j187EN2DVkoNTiXe35VWgKT/AHhX984DPYmdhV312U3KHrtRq3Q8mVhoRPNfTnq4ytm2uQj24hJNeSqkgL3LZp81h58D3eXY9HdoQdP+Gm8NPTvT++SvWhrk0+dJ6i9iG3aDZJHsYlTHe7u1tBRR/d7Q+k0vYPRnKzrBViUvYSdGYAitB9p35KPjPSnQfojXszETHQhrCe0vt007S0jiR5AAADwHiTLfSDaELe2lRT+OSxjknxb8BKUMvJsEIQnmJdCBhCAEbCRMJM0iYR6EImlnoXb/ANl7A88S23E+FaNrT/ymqldonRp93LzK+6yvFyQPe0ehz91VX3zrejFbduZU/wDKPmv0yQVlpkl2u+9nUj9HiXN62XVAfhW0nUypnf8AiFvlhY3435H/AOZZUyxtif8A25Llj0G018JMskEiWSKZl748fDWJrDWLvhgXWETWGsN8MCxpHjDWGsY5ihCJEkMpiixIaxJXlIUIkIkrykKJEMUxJWkxwgXTlFhCMFCEIQAIQhABrSJpK0jaOQhE0r7OO7tGj9ZiZafEpbQ4/AvLDSmjaZ2B5tlJ6HHLf9Am7sKW7fU/H0ZFV/Cy1nH/ALwt88LF/C/J/wDuWVMr7ZXdz6j+lwrR61X1n/OMmUzS218N5Lw9EMp/hJlMlUyFTJFMx98kJIaxusNYb4DtYkx23OkGPhVdvmWCqrfWveIZvbbkNFBPcT8AZkNY57yipNaP7ALrDWJE1kbmKLE1hE1kTmAsSESQykKESESV5SHBCEJGKEIQgAQhMfsrb2PlG9cawWHGuai4AMCli8xxA17+I4cDHqEmnJLRce4TJkIQhGCjWkbSRpG0chCJpTUa52z/ACfKb0GMy/8AUJcaVsAb20Mcfo8XMs9TZjoP5tN3YUd6+p/N+jIqv4WW+lS7tuDb+utx2/ZtoYj+OqsesEMtdL6C2HcyDV6AmUgHElqHFwUfHcK+so02BgGU6qwDKfFSNQfum10lp7taFTmsfT/ZHRemCypkqmV1MkNgAJJAABJJ5ADmZyu8Tk+sNZpOX1xbHrBIyjYR9Gum4k+pUD8ZqPS/p/tTMw77dnYeRi4CKO1y7NEusRiF/JjuHHiV3uHeJqUNmXNSSUo7qbxmWnrx8BjmkZXb9/8Apna+PgU+3hbMs+U5tg4o9wOgq17+W762fZnT5oHUtfitsxBjIEtRyuWNdXa7ucnwK6adw4juM33WM2lU3Kn8OlhQ0We3m/H0wEFpnmLDWJCZbmPFiRNYayNzFFiaxISJyFCEIRgoQhCABCEIAE5llXf6G2291ns7P2vpv2fQpyxx1Y93Ek/Cwn6M6bNV6zb8VNmZRzUFiFd2pNdGOQfze6e4g8dR3Bu7WaezamKvVNZjP4Wlx14Nd6eoya0zyNqBhOI9X/TLauJhpbbiXZuzVZq0sTjfQE013eZZBrpxGg0I1Gmk3fC65NkWDVsh6W70tptDDy1QMPxk1zsa5ozcYLfSeMx1+qWqfzGxqJ8TdGkbRuNlpbWltTB67EWxHHJkYahh6GDGZWGnhkgxo3o4m9m5VndVRjUA+DM1lrj+6aYrSfoXXrRZf/rWRdevnUCKqj611Vn1nVdGaO/cup/ivN6emSCs9MGfImlbIr7IWYp54lrY4159kAGoP/Cav1Bm7TV+kVHZZNOQPmZAGJb4C1Sz0MfjranxasTptvWrr2jceMdffy9CGlLEiRWkqmV1MlUzzJsuFbF6P4dbb1WLi1tz3koqRtfHULLuVjJaj1WqGrsRq3U8mRhoVPxBMFMkBhKtNvLbyGDz5s/Nu6NbXsqs33xXID/rcViSloH2l4+oYd879iZiW1pbSyvXYodHU6qykagial1ndBRtPG1qAGXRvPQ3Ab4+lST4NoNPAgd2s5j1ZdY77NsOFn74xS5X2gd/Et10b2ee7rrvL3HiO8Hqq1JbXtlcUvzYrElz7/38uwhT6t4fA9A6w1kdF6uqujKyOAyupDKykahgRzEfOQbaeGThCEI0AhCEBQhCEACEIQAIQiM2nE8AO+KAljhQWYgAAkknQADiST3TgPTXpBbt7aVODgknHSw10njuufrMph4AA6e6PEmXutbrRGTvYGzn1o13cjIX68/okP2PE/S+HPb+qPoCcGk5WUumXkKPZI40UniK/JjwJ8NAO4zrbS3Wyrd3ldf1HpCL7M9r/ei72V5PrHurgbtsbZNeJj041I0rprWtfE6c2PmTqT5kxmbsLFuO9fjY1rfasoqsP3sDMhGEzlutqbznl5faT4RGqBQFUBVUBVVQAFAGgAA5CMYxzGRsYLUChti1hUy1HS20rj0nwttYVq37u9vHyUzb8LESmuuqsaJUiVoPBFUKo+4Cazsqjt8zX6vCXePgcq1NFH7lRY/2yzbJ6V0dteptd98Z6+HZ7+JSqyzLASntfZq5NFlDkgWLoGX5yMDqti+8rBWHmBLkJ0LWSI0zZuSzqVtAW+pjTkIOQuXTUj3WBV1911l5TGdKMTsHGeg/J7orzQB9UCdzJ/s9Tve4xP0AII08u2xs92ddpL4XqvbwLtOe8iwpj1MgUyRTMNolJpzPrT6rvlgbNwVAywNbahoBkgDmPBwPv+M6UDHSzZ3lWzqqrSevk1yYkoqSwzzf0G6ysrZTmi5XtxQ5D4z6q9La+0a9fmnXXVTwPHkeM710d6U4ufV2uHarjhvpysrJ+i6HiP5HuJmvdPuq7H2kDdXu0ZgHC4D2LdBwW1Rz8N4cR56aThu0NlbQ2PkAuLsa5SezurYhbF9xxwYeI+8TrZULLbcd+k9yr2rn7/Na80V8yp6PVHqmE4l0a6+rU3U2nT2oHDt6N1LPi1Z9lvQr8J0jY3WNszL07HLqVz9XcexfXw0fTX01nOXex7y1fxwbXNar9PEmjUjI2WERWBGo4g8iOR9YusyiQIQ1hrEAITAbY6e7NxNflGXQGH1aN2tmvhuJqR6znPSTr84FNmUEd3yjI04ea1KfxJ9JqWuybu6fwQeOb0Xn9iOVSMeLOrba27j4dRuy7UqrHex4sfsqo4sfIThPT/rZuz97GxA1GGeDd12QPfI+avuj1J5DWQNo7YydPy+XkN4/NrXX0WtfuE7P1f8AVHTglcnMK35Y0ZRprTQfdB+c3vHl3Ac50sLOy2NHrbh79TsXsvu/BZId6VTRcDC9VXVUaymftJNLBo+NjOOKHutsH2vBe7meOmnXoRpM5W+vqt7VdSo/kuxLkTxiorCBjI2MVjI2MppDhCZT2jmCqtn3S54Kla/OtsZgqVL5sxUesssZFsHF+VX/ACk8cfGZ0x/C3I4pZf5hBvVr5mw/ZM19lWDvK6h2LV/L9eBHOW6jNdH9lHGoVHIa1i1t9gHCy9zvOw8teAHcqqO6ZKEJ6tGKiklwRRCEIRQEZQQQeIPAiaXZi/IbVxzr8ltOmG5+rOmpw2PkASnioK81G9usrbR2fXkVPTcu9XYNGGpB56hgRxUggEEcQQCOIlG/sYXtF05+D5MdGW68mCUx4MxqmzGsXGym3i2vybJIAGSoGu62nBbQBxXkwBZeG8q31aeWXdpUtajp1Fhrz70XoyTWUTho8NIA0eGlJocTayttDZtORW1OTXXbU3NLFDKfPQ8j585KDHBokW4vMXhgcp6SdQtFhL7NuNDHj2F2tlXwD/OX13pzjbPVltTF17TFssQfWUfl108fZ4j1Anp/WE6K16SXlBbs8TXfx+q++SKVGLPIuNtTKxiRVdkY7A8QlllRB+AImVq6xNrLyz8o/tWF/wDFrPTuXs6m4aXVVWjwsRXH8QMxVvQTZjcTs/C9KK1/kJq/zLa1PzqHo/VIj6mS4M88WdY21m55+UP2X3f8IExWZtvLyOF+Rk36/Rsuss19CTPTdfQLZa8Rs/C9aK2/mJlMPZVFP5iimr/ZVJX/AIQIfzLaU9aVDXwXpkOpk+LPMux+rvaeVp2OJcFP1lo7GvTx3n019NZ0To51BqCH2lkb/eaMfUL8Daw1PoB8Z2CEzLrpLd1liniC7uP1f2SHxoxXEo7I2Jj4lYpxKa6ax9FBpqfFm5sfMkmXtYhaNJnOSlKct6Ty3zJuApMYWiFowtBIAZowmBMo332WWfJsTdN5AZ3Yb1eLWeV1g7ydDupzYjuUMRbtrapcVFTprLY1tJZYliPk2/JKGZRoGyr1OhopbkinusccvsjVvs67hi4yVIldSqldaqiIo0VUUaBQO4ACV9kbJrxahVVvHiXexzrZbY3FrXbvYn05AaAAC7PUdm2ELGjuR1fa+b9uRSnPeYQhCaQwIQhAAhCEAK20dnVZFbVXoHRtNRqQQQdVZWHFWBAIYEEEAianki3CO5lsXxyQtWcQABqdBXk6cEbuFnBW7906A7rG2VhgVYBlYFWUgEEEaEEHmJQvtn0b2G5UWvY+1fvkOjJx4GtBo8GQ5fRu3G9rA0sp78F23dwf+3tb5o/Vt7PgUHCV8PaSWFlUstiadpTYpS6rXlv1niPI8j3EzzraGya9m8yWY81w8eRchUUjIBo4NIQ0cGmO0SEwaKGkIaO3o3AEu9F3pFvQ3omAJd6JvSPehvQwBJvRpaMLRpaLgCQtGFo0tGlo5IBxMYWlbM2hXUAbG03juooBZ7G+wiLqznyUEx+LsO/K45O/jY5/8uraZNw8LLFP5JfdQlvFhxWathsuveS+BadrfD9fAjlNRK62W5LtThaeyxS7LYb1WORzRR9bZ7o4L9I8lbaNkbIqxa+zqB4kvZYx3rLbD86yxvpMdB6AAaAACxi4qVItdSJXWgCoiKFVVHIBRwElnouz9m0bGG7DVvi+1+y7ipKbkEIQmkMCEIQAIQhAAhCEACEIQAJj9qbCoyd3tk9tNezuQmu6onmUtXRl+Guh7wZkIRGk1hganfsbMo/NlcyvwbcoygPjwrs/5frK1e2Kt4V2FqbTypvU02H9kNwf4oWHnN1kOTiV2qUuRLEbmjqHU/FTwM5+76PWtfWHwPu4fT2wSxqyXE17ei70ms6F0D+rPkYvu0Wnsh5CiwNWPRRKz9Hc1PzeTjXDuF2O1betlb6fwTna3Rm5h+W1Lyfnp5kyrLtJN6G9KrYe0F54uPZ/sss6/dZUv84wnM79n5B/Zuwj/O0TPlsS+jxpvyfox/Wx5l3ehvSlrmf+n5HrdhD+Vxj1xc9vm4lKeduYB+Fdb/zhHYl9LhTfkvuHWx5lneib0YnR/Of59+JSPCqmy5vR3dR/BLNfQyo/1m7Kyfde3sq/gaqQisPJgZfo9Gbqf42o+b8vcY60TGX7XqVuz3t+39BUrXXf8NAWHxIA85PRszNv+iuHWfpWbl2SR5VqTWnxZn81my4Wz6aF7PHqrqQfQrRUX46KJYnQ2nR21o61Pjffw+nu2RSqt8DGbK6O0Y5LoGe5huvkWt2lzj7O+fmr7q6KO4TJwhOhjFRWIrCIQhCEcAQhCABCEIAEIQgAQhCABCEIAEIQgAQhCABCEIAEIQgAQhCABCEIAEIQgAQhCABCEIAEIQgAQhCAH//Z"/>
          <p:cNvSpPr>
            <a:spLocks noChangeAspect="1" noChangeArrowheads="1"/>
          </p:cNvSpPr>
          <p:nvPr/>
        </p:nvSpPr>
        <p:spPr bwMode="auto">
          <a:xfrm>
            <a:off x="76200" y="-708025"/>
            <a:ext cx="1466850" cy="1476375"/>
          </a:xfrm>
          <a:prstGeom prst="rect">
            <a:avLst/>
          </a:prstGeom>
          <a:noFill/>
          <a:ln w="9525">
            <a:noFill/>
            <a:miter lim="800000"/>
            <a:headEnd/>
            <a:tailEnd/>
          </a:ln>
        </p:spPr>
        <p:txBody>
          <a:bodyPr/>
          <a:lstStyle/>
          <a:p>
            <a:endParaRPr lang="en-NZ">
              <a:latin typeface="Calibri" pitchFamily="34" charset="0"/>
            </a:endParaRPr>
          </a:p>
        </p:txBody>
      </p:sp>
      <p:sp>
        <p:nvSpPr>
          <p:cNvPr id="382991" name="AutoShape 8" descr="data:image/jpg;base64,/9j/4AAQSkZJRgABAQAAAQABAAD/2wCEAAkGBhAQEA8PDRAOEA8PDw8ODw4QEBAQEA8PFBAXFBUQFRIXHCYgFx4jGhUUIC8gIycpLCwtFx4xNTAqNSgrLSkBCQoKDgwOGg8PGiwkHyQpKSwtLykvLCwsKiopMCwsKSwtKiktKS8pLDAqLCwsLCwqKSwtLCwsMiwsKSwsKS8sNf/AABEIAOEA4AMBIgACEQEDEQH/xAAcAAABBAMBAAAAAAAAAAAAAAAAAQIDBAUGBwj/xABMEAACAgEBBAcDBwgGBwkAAAABAgADBBEFEiExBgcTQVFhgSJicRQyQkNSkaEjM1NjcoKisQg0g5KywxVUc4STo8IkJTVEVWTB0dL/xAAbAQABBQEBAAAAAAAAAAAAAAAAAQIDBAUGB//EADcRAAIBAwEECAQEBgMAAAAAAAABAgMEESEFEjFRBhNBYYGhsdEicZHBMjPh8BQWI0JS8RUkYv/aAAwDAQACEQMRAD8A7jCEIAEIQgAQhCABCEgy82ulS9zqiDhvMQBr3AeJPgOJgBPCYOzbN1nDGq7Nf02SGXXzWgaMf3inrKtmy+0/rVluR7jndp+HYpop/e3j5zPr7Ro0tM5fcPUGzJ5PSXFRinaq7jga6Q19gPmlYYj1lV+klh/M4d58GtamhfuLFx/di1UKihUVVUclUBVHwA4R27Mettqp/ZFL56+w9U0Vm2tnN82rDr/auuuP3CtP5xny7aH6XCH+7Xt/niWysaVmdPa932Sx4If1cSqc7aH6XBP+63j/ADzBds56868G34W30n8UeWSsaVkH/NXkf7vJewvVxGJ0rtX89g3j3qLKL1+4sj/cstY/S/DZgjXClzoBXkq+M5PgotC73prKpSRW0hgVYBlPNSAVPxB4GWKfSWtH8yCfy09xHRXYbODFmk17JFXHEstxT9mhgKfXHYGv7lB85eo6R5NXDKpF6d92KCLAPFsZiSf3GY+7Ny129aXHwt7r/wDXvw9COVKSNohKmzdrU5Kb+PYtig7rafORvsup4o3kQDLc3MkQQhCABCEIAEIQgAQhCABCEIAEJHfetas9jKiKCzMxAVVHMknlMJa9mX87fqxTyr4pbkDxs70Q/Y4MfpaDVTFVqxpRzIVLJPkbbZya8MK5BKvkPr2FZHMDTjaw+ypAHewPCQUbNAbtbGa67l21mhKg8wijhWPJQNe/XnLldQUBVACqAFUAAADkAByEdpMC5uqlXTguRKopEe7DdkmkNJlyQ8j3Ym7JN2GkqzQ5EW7E3ZLuxCsqTFISsQrJisaVlSY5EBWMKywVjCsqyHFdljCssFYwrK7YpjsnZqs4tQvVeBouRUQtoHcrHQh191wy+UuYfSl6dE2iECcAudWCtB48O2Ukmg+epTzXUCOKxjJrz5Hh8R4TY2ftivZtJPMeT+3L96Ec6akbODryizSsS63B/q6tbifSwxxekfaxte79UeH2d0+y224GfXfWl1Dq9bjVXXkeOhGnMEEEEHiCCDxnollfUbynv0n812oqSi4vUsQhCXhoQhCABCEIAEjvvVFZ7GCoilmZjoFUDUkmSEzAPb8rs3ueLU/5Md2Rap/OnxRSPZ8WG9yCkxVasaUd5ipZBVbJZbbgVqUhqMdhodRxF1q/a71U/N5n2vm5ACAEeBMGdSVWW9IlSwN0hpH6Q0kEkKM0hpHRJUmOG6RI6JKkxRsQxTEMpzHISNMcY0ynMcJGkR0SVJjiMrGFZKY0iVJMcQlYwrJysYVgmBAyyiDZi2NkYqlw53snFBAGRw07WvXgtwA58nA3W+iy5IiRssu2l3UtaiqU3r69zGyipLDM/s/aFd9aXUsHrsGqsNR36EEHiCCCCDxBBB4iWJpVeUcG1sga/JbDrmVj6s8vlijyGm+O9Rvc1O9uisCAQQQRqCOII8Z6nYX1O9oqpDxXJlGUXF4FhCEvDQhCQZuWtNb22HRK1LtpxOgGugHefAQAx228guy4lZINi797qdDXj6kaA9zOQVB7gHPNRJaqwoCqAFUBVUDQAAaAAdw0lPZtDANZb+eubtbRz3SRotQPgigL56E95l5Zzd1c9bU04LgTRWEPEeIwR4kKkKLCESNlIBDNC6VdcmzsCxqPymTch3bFoCla2HNWsYga+Q1079InXJ0zbZ+CEoYrk5ZaqtgdGrrA/KWA9xAKgHuLa908zky7aWUay36nDsGyljgenuiPW3s/aNgpQ2UZDcEpvCjtD4I4JBPlwPlN0ni+uwqQykggggg6EEcQQe6eoOq3pgdpYCWWnXIoPYZB72YAFbdPeUg/ENKu0rBUY9ZT4dvcOhLOjNvMQxYhnOTJUIY0xYhlOY4QzU+l/WVg7NPZ3s1l5APyekBnAPIuSQF9Tr5S7066TDZ2DflcC4ASlTya5+Cg+IHFj5KZ5YzMt7rHtudnssYu7sdWZidSSZsbI2RG8zUq/hWmna/YjqVN3RHoPYHXXs7KsFVgtxWY6K1252RJ5Aup9n1AHnN/njad86kumDZOO+Fexa3ECmpidWbHPADz3DoPgy+EXbewoW9Lr7fOFxT18UFKq28M6bGkR0JxpYIWEYwkzCMYR6YEDLG9GMv5PZ8hf80VazCJ7kX5+L+5rqvuHT6BMlIlHaWIzp+TYJbWy20WHlXcnFWPiOasO9WYd829kbQdnXUn+F6S+XPwI6kN5G5QlHYu0xk0V3AFSwIes8TVapK2VHzVgy+kvT1JNNZRRCYTbNnaXVY4+bXplXee62lKH4uGf+y85m5rWzLO07XI/wBYsZ0P6lfYq9Cqh/jYZQ2hX6qi8cXoPgssyCyQSNZIJy6kTDxHRoix++A7WJrEhBzA869f20jZtNKdfZx8atdPecmwn7in3Tmc33rvrI2zkE8mqxmHw7FV/mDNCnWWqSowxyRXlxCdZ/o87RK5mXj6+zbjC3T36rAB+FjTk06V1BVk7UcjkuHcT62Vj/5ke0EnbTzyFhxR6IjTFMQzz2bLYhiGKY0ypNjjjn9IbaJC4OODwZrr2HmoVF/xPOKzrn9Ias/KMFu40WqPiLAT/iE5HPQ9ixSsqeO/1ZUqfiYTdOqDaBp2vigH2bhbQ3mGrJH8SrNLmzdWlZba2zwP9YDeiqWP4Ay3fxUrWon/AIy9BseKPUcIQnjRogRI2EkjWEVCELCRsJMwkTCSJgQ7Dv7HLeo8K8xTcngMmtQti/vV7jf2Tnvm1zSds7y19tWCbMZ1ykA5sa+LIP2q+0T9+blRcrqroQyOoZWHJlI1BHpPTOj9319qovjDTw7PbwKVWOJFDpJktXi3FCRY6imsjuttYVIfRnB9JWx6lRVRBoqKEUeCqNAPuAidJH1swqvtXtcw92qlyP42qj1lfbVb+pGHJZ+v+haa0ySrHiRrJBMVTJR4i6xsWO3xBdYaxImsRzFOG/0hthkXYmco9mys4th7g6EumvxDN/cnHp686VdHKtoYtuJfwWwaq4GrV2Diti+YP3jUd88w9KeheXs61q8qpgupCXqCabR3FX5eh4jvE6jZV3GpTVJv4l5ognHDyYGdt/o9bDITLzWGgcpjVHxC+3Yfhqax6Gc26IdAszaVqrRWy06jtMp1IqrXv4/SPgo4/AcZ6d2FsWrCx6cXHGldKBRrzY82dvMkknzMh21eRhS6mL1fHuQtOOuS/Eixs4mUiyESBiGVZsU5j187EN2DVkoNTiXe35VWgKT/AHhX984DPYmdhV312U3KHrtRq3Q8mVhoRPNfTnq4ytm2uQj24hJNeSqkgL3LZp81h58D3eXY9HdoQdP+Gm8NPTvT++SvWhrk0+dJ6i9iG3aDZJHsYlTHe7u1tBRR/d7Q+k0vYPRnKzrBViUvYSdGYAitB9p35KPjPSnQfojXszETHQhrCe0vt007S0jiR5AAADwHiTLfSDaELe2lRT+OSxjknxb8BKUMvJsEIQnmJdCBhCAEbCRMJM0iYR6EImlnoXb/ANl7A88S23E+FaNrT/ymqldonRp93LzK+6yvFyQPe0ehz91VX3zrejFbduZU/wDKPmv0yQVlpkl2u+9nUj9HiXN62XVAfhW0nUypnf8AiFvlhY3435H/AOZZUyxtif8A25Llj0G018JMskEiWSKZl748fDWJrDWLvhgXWETWGsN8MCxpHjDWGsY5ihCJEkMpiixIaxJXlIUIkIkrykKJEMUxJWkxwgXTlFhCMFCEIQAIQhABrSJpK0jaOQhE0r7OO7tGj9ZiZafEpbQ4/AvLDSmjaZ2B5tlJ6HHLf9Am7sKW7fU/H0ZFV/Cy1nH/ALwt88LF/C/J/wDuWVMr7ZXdz6j+lwrR61X1n/OMmUzS218N5Lw9EMp/hJlMlUyFTJFMx98kJIaxusNYb4DtYkx23OkGPhVdvmWCqrfWveIZvbbkNFBPcT8AZkNY57yipNaP7ALrDWJE1kbmKLE1hE1kTmAsSESQykKESESV5SHBCEJGKEIQgAQhMfsrb2PlG9cawWHGuai4AMCli8xxA17+I4cDHqEmnJLRce4TJkIQhGCjWkbSRpG0chCJpTUa52z/ACfKb0GMy/8AUJcaVsAb20Mcfo8XMs9TZjoP5tN3YUd6+p/N+jIqv4WW+lS7tuDb+utx2/ZtoYj+OqsesEMtdL6C2HcyDV6AmUgHElqHFwUfHcK+so02BgGU6qwDKfFSNQfum10lp7taFTmsfT/ZHRemCypkqmV1MkNgAJJAABJJ5ADmZyu8Tk+sNZpOX1xbHrBIyjYR9Gum4k+pUD8ZqPS/p/tTMw77dnYeRi4CKO1y7NEusRiF/JjuHHiV3uHeJqUNmXNSSUo7qbxmWnrx8BjmkZXb9/8Apna+PgU+3hbMs+U5tg4o9wOgq17+W762fZnT5oHUtfitsxBjIEtRyuWNdXa7ucnwK6adw4juM33WM2lU3Kn8OlhQ0We3m/H0wEFpnmLDWJCZbmPFiRNYayNzFFiaxISJyFCEIRgoQhCABCEIAE5llXf6G2291ns7P2vpv2fQpyxx1Y93Ek/Cwn6M6bNV6zb8VNmZRzUFiFd2pNdGOQfze6e4g8dR3Bu7WaezamKvVNZjP4Wlx14Nd6eoya0zyNqBhOI9X/TLauJhpbbiXZuzVZq0sTjfQE013eZZBrpxGg0I1Gmk3fC65NkWDVsh6W70tptDDy1QMPxk1zsa5ozcYLfSeMx1+qWqfzGxqJ8TdGkbRuNlpbWltTB67EWxHHJkYahh6GDGZWGnhkgxo3o4m9m5VndVRjUA+DM1lrj+6aYrSfoXXrRZf/rWRdevnUCKqj611Vn1nVdGaO/cup/ivN6emSCs9MGfImlbIr7IWYp54lrY4159kAGoP/Cav1Bm7TV+kVHZZNOQPmZAGJb4C1Sz0MfjranxasTptvWrr2jceMdffy9CGlLEiRWkqmV1MlUzzJsuFbF6P4dbb1WLi1tz3koqRtfHULLuVjJaj1WqGrsRq3U8mRhoVPxBMFMkBhKtNvLbyGDz5s/Nu6NbXsqs33xXID/rcViSloH2l4+oYd879iZiW1pbSyvXYodHU6qykagial1ndBRtPG1qAGXRvPQ3Ab4+lST4NoNPAgd2s5j1ZdY77NsOFn74xS5X2gd/Et10b2ee7rrvL3HiO8Hqq1JbXtlcUvzYrElz7/38uwhT6t4fA9A6w1kdF6uqujKyOAyupDKykahgRzEfOQbaeGThCEI0AhCEBQhCEACEIQAIQiM2nE8AO+KAljhQWYgAAkknQADiST3TgPTXpBbt7aVODgknHSw10njuufrMph4AA6e6PEmXutbrRGTvYGzn1o13cjIX68/okP2PE/S+HPb+qPoCcGk5WUumXkKPZI40UniK/JjwJ8NAO4zrbS3Wyrd3ldf1HpCL7M9r/ei72V5PrHurgbtsbZNeJj041I0rprWtfE6c2PmTqT5kxmbsLFuO9fjY1rfasoqsP3sDMhGEzlutqbznl5faT4RGqBQFUBVUBVVQAFAGgAA5CMYxzGRsYLUChti1hUy1HS20rj0nwttYVq37u9vHyUzb8LESmuuqsaJUiVoPBFUKo+4Cazsqjt8zX6vCXePgcq1NFH7lRY/2yzbJ6V0dteptd98Z6+HZ7+JSqyzLASntfZq5NFlDkgWLoGX5yMDqti+8rBWHmBLkJ0LWSI0zZuSzqVtAW+pjTkIOQuXTUj3WBV1911l5TGdKMTsHGeg/J7orzQB9UCdzJ/s9Tve4xP0AII08u2xs92ddpL4XqvbwLtOe8iwpj1MgUyRTMNolJpzPrT6rvlgbNwVAywNbahoBkgDmPBwPv+M6UDHSzZ3lWzqqrSevk1yYkoqSwzzf0G6ysrZTmi5XtxQ5D4z6q9La+0a9fmnXXVTwPHkeM710d6U4ufV2uHarjhvpysrJ+i6HiP5HuJmvdPuq7H2kDdXu0ZgHC4D2LdBwW1Rz8N4cR56aThu0NlbQ2PkAuLsa5SezurYhbF9xxwYeI+8TrZULLbcd+k9yr2rn7/Na80V8yp6PVHqmE4l0a6+rU3U2nT2oHDt6N1LPi1Z9lvQr8J0jY3WNszL07HLqVz9XcexfXw0fTX01nOXex7y1fxwbXNar9PEmjUjI2WERWBGo4g8iOR9YusyiQIQ1hrEAITAbY6e7NxNflGXQGH1aN2tmvhuJqR6znPSTr84FNmUEd3yjI04ea1KfxJ9JqWuybu6fwQeOb0Xn9iOVSMeLOrba27j4dRuy7UqrHex4sfsqo4sfIThPT/rZuz97GxA1GGeDd12QPfI+avuj1J5DWQNo7YydPy+XkN4/NrXX0WtfuE7P1f8AVHTglcnMK35Y0ZRprTQfdB+c3vHl3Ac50sLOy2NHrbh79TsXsvu/BZId6VTRcDC9VXVUaymftJNLBo+NjOOKHutsH2vBe7meOmnXoRpM5W+vqt7VdSo/kuxLkTxiorCBjI2MVjI2MppDhCZT2jmCqtn3S54Kla/OtsZgqVL5sxUesssZFsHF+VX/ACk8cfGZ0x/C3I4pZf5hBvVr5mw/ZM19lWDvK6h2LV/L9eBHOW6jNdH9lHGoVHIa1i1t9gHCy9zvOw8teAHcqqO6ZKEJ6tGKiklwRRCEIRQEZQQQeIPAiaXZi/IbVxzr8ltOmG5+rOmpw2PkASnioK81G9usrbR2fXkVPTcu9XYNGGpB56hgRxUggEEcQQCOIlG/sYXtF05+D5MdGW68mCUx4MxqmzGsXGym3i2vybJIAGSoGu62nBbQBxXkwBZeG8q31aeWXdpUtajp1Fhrz70XoyTWUTho8NIA0eGlJocTayttDZtORW1OTXXbU3NLFDKfPQ8j585KDHBokW4vMXhgcp6SdQtFhL7NuNDHj2F2tlXwD/OX13pzjbPVltTF17TFssQfWUfl108fZ4j1Anp/WE6K16SXlBbs8TXfx+q++SKVGLPIuNtTKxiRVdkY7A8QlllRB+AImVq6xNrLyz8o/tWF/wDFrPTuXs6m4aXVVWjwsRXH8QMxVvQTZjcTs/C9KK1/kJq/zLa1PzqHo/VIj6mS4M88WdY21m55+UP2X3f8IExWZtvLyOF+Rk36/Rsuss19CTPTdfQLZa8Rs/C9aK2/mJlMPZVFP5iimr/ZVJX/AIQIfzLaU9aVDXwXpkOpk+LPMux+rvaeVp2OJcFP1lo7GvTx3n019NZ0To51BqCH2lkb/eaMfUL8Daw1PoB8Z2CEzLrpLd1liniC7uP1f2SHxoxXEo7I2Jj4lYpxKa6ax9FBpqfFm5sfMkmXtYhaNJnOSlKct6Ty3zJuApMYWiFowtBIAZowmBMo332WWfJsTdN5AZ3Yb1eLWeV1g7ydDupzYjuUMRbtrapcVFTprLY1tJZYliPk2/JKGZRoGyr1OhopbkinusccvsjVvs67hi4yVIldSqldaqiIo0VUUaBQO4ACV9kbJrxahVVvHiXexzrZbY3FrXbvYn05AaAAC7PUdm2ELGjuR1fa+b9uRSnPeYQhCaQwIQhAAhCEAK20dnVZFbVXoHRtNRqQQQdVZWHFWBAIYEEEAianki3CO5lsXxyQtWcQABqdBXk6cEbuFnBW7906A7rG2VhgVYBlYFWUgEEEaEEHmJQvtn0b2G5UWvY+1fvkOjJx4GtBo8GQ5fRu3G9rA0sp78F23dwf+3tb5o/Vt7PgUHCV8PaSWFlUstiadpTYpS6rXlv1niPI8j3EzzraGya9m8yWY81w8eRchUUjIBo4NIQ0cGmO0SEwaKGkIaO3o3AEu9F3pFvQ3omAJd6JvSPehvQwBJvRpaMLRpaLgCQtGFo0tGlo5IBxMYWlbM2hXUAbG03juooBZ7G+wiLqznyUEx+LsO/K45O/jY5/8uraZNw8LLFP5JfdQlvFhxWathsuveS+BadrfD9fAjlNRK62W5LtThaeyxS7LYb1WORzRR9bZ7o4L9I8lbaNkbIqxa+zqB4kvZYx3rLbD86yxvpMdB6AAaAACxi4qVItdSJXWgCoiKFVVHIBRwElnouz9m0bGG7DVvi+1+y7ipKbkEIQmkMCEIQAIQhAAhCEACEIQAJj9qbCoyd3tk9tNezuQmu6onmUtXRl+Guh7wZkIRGk1hganfsbMo/NlcyvwbcoygPjwrs/5frK1e2Kt4V2FqbTypvU02H9kNwf4oWHnN1kOTiV2qUuRLEbmjqHU/FTwM5+76PWtfWHwPu4fT2wSxqyXE17ei70ms6F0D+rPkYvu0Wnsh5CiwNWPRRKz9Hc1PzeTjXDuF2O1betlb6fwTna3Rm5h+W1Lyfnp5kyrLtJN6G9KrYe0F54uPZ/sss6/dZUv84wnM79n5B/Zuwj/O0TPlsS+jxpvyfox/Wx5l3ehvSlrmf+n5HrdhD+Vxj1xc9vm4lKeduYB+Fdb/zhHYl9LhTfkvuHWx5lneib0YnR/Of59+JSPCqmy5vR3dR/BLNfQyo/1m7Kyfde3sq/gaqQisPJgZfo9Gbqf42o+b8vcY60TGX7XqVuz3t+39BUrXXf8NAWHxIA85PRszNv+iuHWfpWbl2SR5VqTWnxZn81my4Wz6aF7PHqrqQfQrRUX46KJYnQ2nR21o61Pjffw+nu2RSqt8DGbK6O0Y5LoGe5huvkWt2lzj7O+fmr7q6KO4TJwhOhjFRWIrCIQhCEcAQhCABCEIAEIQgAQhCABCEIAEIQgAQhCABCEIAEIQgAQhCABCEIAEIQgAQhCABCEIAEIQgAQhCAH//Z"/>
          <p:cNvSpPr>
            <a:spLocks noChangeAspect="1" noChangeArrowheads="1"/>
          </p:cNvSpPr>
          <p:nvPr/>
        </p:nvSpPr>
        <p:spPr bwMode="auto">
          <a:xfrm>
            <a:off x="76200" y="-708025"/>
            <a:ext cx="1466850" cy="1476375"/>
          </a:xfrm>
          <a:prstGeom prst="rect">
            <a:avLst/>
          </a:prstGeom>
          <a:noFill/>
          <a:ln w="9525">
            <a:noFill/>
            <a:miter lim="800000"/>
            <a:headEnd/>
            <a:tailEnd/>
          </a:ln>
        </p:spPr>
        <p:txBody>
          <a:bodyPr/>
          <a:lstStyle/>
          <a:p>
            <a:endParaRPr lang="en-NZ">
              <a:latin typeface="Calibri" pitchFamily="34" charset="0"/>
            </a:endParaRPr>
          </a:p>
        </p:txBody>
      </p:sp>
      <p:pic>
        <p:nvPicPr>
          <p:cNvPr id="7170" name="Picture 2" descr="http://nzlc.ac.nz/uploads/imgs/wellington-harbour.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9960" y="3986503"/>
            <a:ext cx="4113746" cy="273845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572000" y="4365104"/>
            <a:ext cx="4572000" cy="1477328"/>
          </a:xfrm>
          <a:prstGeom prst="rect">
            <a:avLst/>
          </a:prstGeom>
        </p:spPr>
        <p:txBody>
          <a:bodyPr>
            <a:spAutoFit/>
          </a:bodyPr>
          <a:lstStyle/>
          <a:p>
            <a:r>
              <a:rPr lang="en-US" b="1" dirty="0">
                <a:solidFill>
                  <a:srgbClr val="009900"/>
                </a:solidFill>
                <a:latin typeface="Comic Sans MS" pitchFamily="66" charset="0"/>
              </a:rPr>
              <a:t>Marsden </a:t>
            </a:r>
            <a:r>
              <a:rPr lang="en-US" b="1" dirty="0" smtClean="0">
                <a:solidFill>
                  <a:srgbClr val="009900"/>
                </a:solidFill>
                <a:latin typeface="Comic Sans MS" pitchFamily="66" charset="0"/>
              </a:rPr>
              <a:t>grant</a:t>
            </a:r>
            <a:r>
              <a:rPr lang="en-US" b="1" dirty="0">
                <a:solidFill>
                  <a:srgbClr val="009900"/>
                </a:solidFill>
                <a:latin typeface="Comic Sans MS" pitchFamily="66" charset="0"/>
              </a:rPr>
              <a:t> </a:t>
            </a:r>
            <a:r>
              <a:rPr lang="en-US" b="1" dirty="0" smtClean="0">
                <a:solidFill>
                  <a:srgbClr val="009900"/>
                </a:solidFill>
                <a:latin typeface="Comic Sans MS" pitchFamily="66" charset="0"/>
              </a:rPr>
              <a:t>(2014-2017) : </a:t>
            </a:r>
            <a:r>
              <a:rPr lang="en-US" b="1" dirty="0">
                <a:solidFill>
                  <a:srgbClr val="009900"/>
                </a:solidFill>
                <a:latin typeface="Comic Sans MS" pitchFamily="66" charset="0"/>
                <a:cs typeface="Times New Roman" panose="02020603050405020304" pitchFamily="18" charset="0"/>
              </a:rPr>
              <a:t>“Semiconductor-based </a:t>
            </a:r>
            <a:r>
              <a:rPr lang="en-US" b="1" dirty="0" err="1">
                <a:solidFill>
                  <a:srgbClr val="009900"/>
                </a:solidFill>
                <a:latin typeface="Comic Sans MS" pitchFamily="66" charset="0"/>
                <a:cs typeface="Times New Roman" panose="02020603050405020304" pitchFamily="18" charset="0"/>
              </a:rPr>
              <a:t>spintronics</a:t>
            </a:r>
            <a:r>
              <a:rPr lang="en-US" b="1" dirty="0">
                <a:solidFill>
                  <a:srgbClr val="009900"/>
                </a:solidFill>
                <a:latin typeface="Comic Sans MS" pitchFamily="66" charset="0"/>
                <a:cs typeface="Times New Roman" panose="02020603050405020304" pitchFamily="18" charset="0"/>
              </a:rPr>
              <a:t>: can rare-earth nitrides and group III-nitrides get it together?” </a:t>
            </a:r>
            <a:endParaRPr lang="en-US" b="1" dirty="0" smtClean="0">
              <a:solidFill>
                <a:srgbClr val="009900"/>
              </a:solidFill>
              <a:latin typeface="Comic Sans MS" pitchFamily="66" charset="0"/>
              <a:cs typeface="Times New Roman" panose="02020603050405020304" pitchFamily="18" charset="0"/>
            </a:endParaRPr>
          </a:p>
          <a:p>
            <a:endParaRPr lang="en-US" b="1" dirty="0">
              <a:solidFill>
                <a:srgbClr val="009900"/>
              </a:solidFill>
              <a:latin typeface="Comic Sans MS" pitchFamily="66" charset="0"/>
              <a:cs typeface="Times New Roman" panose="02020603050405020304" pitchFamily="18" charset="0"/>
            </a:endParaRPr>
          </a:p>
        </p:txBody>
      </p:sp>
    </p:spTree>
    <p:extLst>
      <p:ext uri="{BB962C8B-B14F-4D97-AF65-F5344CB8AC3E}">
        <p14:creationId xmlns:p14="http://schemas.microsoft.com/office/powerpoint/2010/main" xmlns="" val="307166292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0063" y="428625"/>
            <a:ext cx="8186737" cy="1143000"/>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228600" y="1714500"/>
            <a:ext cx="876300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hlinkClick r:id="rId2"/>
              </a:rPr>
              <a:t>http</a:t>
            </a:r>
            <a:r>
              <a:rPr lang="en-US" sz="2800" dirty="0">
                <a:effectLst>
                  <a:outerShdw blurRad="38100" dist="38100" dir="2700000" algn="tl">
                    <a:srgbClr val="000000">
                      <a:alpha val="43137"/>
                    </a:srgbClr>
                  </a:outerShdw>
                </a:effectLst>
                <a:latin typeface="Georgia" pitchFamily="18" charset="0"/>
                <a:hlinkClick r:id="rId2"/>
              </a:rPr>
              <a:t>://materialsscience.conferenceseries.com</a:t>
            </a:r>
            <a:r>
              <a:rPr lang="en-US" sz="2800" dirty="0" smtClean="0">
                <a:effectLst>
                  <a:outerShdw blurRad="38100" dist="38100" dir="2700000" algn="tl">
                    <a:srgbClr val="000000">
                      <a:alpha val="43137"/>
                    </a:srgbClr>
                  </a:outerShdw>
                </a:effectLst>
                <a:latin typeface="Georgia" pitchFamily="18" charset="0"/>
                <a:hlinkClick r:id="rId2"/>
              </a:rPr>
              <a:t>/</a:t>
            </a:r>
            <a:endParaRPr lang="en-US" sz="2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3"/>
              </a:rPr>
              <a:t>materialsscience.conference@omicsgroup.us</a:t>
            </a:r>
            <a:endParaRPr lang="en-US" sz="2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4"/>
              </a:rPr>
              <a:t>materialsscience@omicsgroup.com</a:t>
            </a:r>
            <a:endParaRPr lang="en-US" sz="2800" dirty="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07950" y="260350"/>
            <a:ext cx="8856663" cy="6337300"/>
          </a:xfrm>
          <a:prstGeom prst="roundRect">
            <a:avLst>
              <a:gd name="adj" fmla="val 16667"/>
            </a:avLst>
          </a:prstGeom>
          <a:gradFill rotWithShape="1">
            <a:gsLst>
              <a:gs pos="0">
                <a:srgbClr val="C0C0C0">
                  <a:gamma/>
                  <a:tint val="0"/>
                  <a:invGamma/>
                </a:srgbClr>
              </a:gs>
              <a:gs pos="100000">
                <a:srgbClr val="C0C0C0"/>
              </a:gs>
            </a:gsLst>
            <a:lin ang="5400000" scaled="1"/>
          </a:gradFill>
          <a:ln w="9525">
            <a:solidFill>
              <a:schemeClr val="tx1"/>
            </a:solidFill>
            <a:round/>
            <a:headEnd/>
            <a:tailEnd/>
          </a:ln>
          <a:effectLst>
            <a:outerShdw dist="107763" dir="2700000" algn="ctr" rotWithShape="0">
              <a:schemeClr val="tx1">
                <a:alpha val="50000"/>
              </a:schemeClr>
            </a:outerShdw>
          </a:effectLst>
        </p:spPr>
        <p:txBody>
          <a:bodyPr wrap="none" anchor="ctr"/>
          <a:lstStyle/>
          <a:p>
            <a:pPr>
              <a:defRPr/>
            </a:pPr>
            <a:endParaRPr lang="en-NZ">
              <a:latin typeface="Arial" charset="0"/>
            </a:endParaRPr>
          </a:p>
        </p:txBody>
      </p:sp>
      <p:sp>
        <p:nvSpPr>
          <p:cNvPr id="5" name="Rectangle 1028"/>
          <p:cNvSpPr>
            <a:spLocks noChangeArrowheads="1"/>
          </p:cNvSpPr>
          <p:nvPr/>
        </p:nvSpPr>
        <p:spPr bwMode="auto">
          <a:xfrm>
            <a:off x="250825" y="1023392"/>
            <a:ext cx="8677275" cy="533400"/>
          </a:xfrm>
          <a:prstGeom prst="rect">
            <a:avLst/>
          </a:prstGeom>
          <a:noFill/>
          <a:ln>
            <a:noFill/>
          </a:ln>
          <a:extLst/>
        </p:spPr>
        <p:txBody>
          <a:bodyPr/>
          <a:lstStyle/>
          <a:p>
            <a:pPr marL="342900" indent="-342900" algn="ctr">
              <a:lnSpc>
                <a:spcPct val="90000"/>
              </a:lnSpc>
              <a:spcBef>
                <a:spcPct val="20000"/>
              </a:spcBef>
              <a:buSzPct val="80000"/>
              <a:buFont typeface="Wingdings" pitchFamily="2" charset="2"/>
              <a:buNone/>
              <a:defRPr/>
            </a:pPr>
            <a:r>
              <a:rPr lang="fr-FR" sz="3200" dirty="0" smtClean="0">
                <a:solidFill>
                  <a:srgbClr val="0000FF"/>
                </a:solidFill>
                <a:effectLst>
                  <a:outerShdw blurRad="38100" dist="38100" dir="2700000" algn="tl">
                    <a:srgbClr val="C0C0C0"/>
                  </a:outerShdw>
                </a:effectLst>
                <a:latin typeface="Comic Sans MS" pitchFamily="66" charset="0"/>
                <a:cs typeface="Tahoma" pitchFamily="34" charset="0"/>
              </a:rPr>
              <a:t>Are Rare</a:t>
            </a:r>
            <a:r>
              <a:rPr lang="fr-FR" sz="3200" dirty="0">
                <a:solidFill>
                  <a:srgbClr val="0000FF"/>
                </a:solidFill>
                <a:effectLst>
                  <a:outerShdw blurRad="38100" dist="38100" dir="2700000" algn="tl">
                    <a:srgbClr val="C0C0C0"/>
                  </a:outerShdw>
                </a:effectLst>
                <a:latin typeface="Comic Sans MS" pitchFamily="66" charset="0"/>
                <a:cs typeface="Tahoma" pitchFamily="34" charset="0"/>
              </a:rPr>
              <a:t>-</a:t>
            </a:r>
            <a:r>
              <a:rPr lang="fr-FR" sz="3200" dirty="0" err="1">
                <a:solidFill>
                  <a:srgbClr val="0000FF"/>
                </a:solidFill>
                <a:effectLst>
                  <a:outerShdw blurRad="38100" dist="38100" dir="2700000" algn="tl">
                    <a:srgbClr val="C0C0C0"/>
                  </a:outerShdw>
                </a:effectLst>
                <a:latin typeface="Comic Sans MS" pitchFamily="66" charset="0"/>
                <a:cs typeface="Tahoma" pitchFamily="34" charset="0"/>
              </a:rPr>
              <a:t>Earth</a:t>
            </a:r>
            <a:r>
              <a:rPr lang="fr-FR" sz="3200" dirty="0">
                <a:solidFill>
                  <a:srgbClr val="0000FF"/>
                </a:solidFill>
                <a:effectLst>
                  <a:outerShdw blurRad="38100" dist="38100" dir="2700000" algn="tl">
                    <a:srgbClr val="C0C0C0"/>
                  </a:outerShdw>
                </a:effectLst>
                <a:latin typeface="Comic Sans MS" pitchFamily="66" charset="0"/>
                <a:cs typeface="Tahoma" pitchFamily="34" charset="0"/>
              </a:rPr>
              <a:t> </a:t>
            </a:r>
            <a:r>
              <a:rPr lang="fr-FR" sz="3200" dirty="0" err="1" smtClean="0">
                <a:solidFill>
                  <a:srgbClr val="0000FF"/>
                </a:solidFill>
                <a:effectLst>
                  <a:outerShdw blurRad="38100" dist="38100" dir="2700000" algn="tl">
                    <a:srgbClr val="C0C0C0"/>
                  </a:outerShdw>
                </a:effectLst>
                <a:latin typeface="Comic Sans MS" pitchFamily="66" charset="0"/>
                <a:cs typeface="Tahoma" pitchFamily="34" charset="0"/>
              </a:rPr>
              <a:t>Nitrides</a:t>
            </a:r>
            <a:r>
              <a:rPr lang="fr-FR" sz="3200" dirty="0">
                <a:solidFill>
                  <a:srgbClr val="0000FF"/>
                </a:solidFill>
                <a:effectLst>
                  <a:outerShdw blurRad="38100" dist="38100" dir="2700000" algn="tl">
                    <a:srgbClr val="C0C0C0"/>
                  </a:outerShdw>
                </a:effectLst>
                <a:latin typeface="Comic Sans MS" pitchFamily="66" charset="0"/>
                <a:cs typeface="Tahoma" pitchFamily="34" charset="0"/>
              </a:rPr>
              <a:t> </a:t>
            </a:r>
            <a:endParaRPr lang="fr-FR" sz="3200" dirty="0" smtClean="0">
              <a:solidFill>
                <a:srgbClr val="0000FF"/>
              </a:solidFill>
              <a:effectLst>
                <a:outerShdw blurRad="38100" dist="38100" dir="2700000" algn="tl">
                  <a:srgbClr val="C0C0C0"/>
                </a:outerShdw>
              </a:effectLst>
              <a:latin typeface="Comic Sans MS" pitchFamily="66" charset="0"/>
              <a:cs typeface="Tahoma" pitchFamily="34" charset="0"/>
            </a:endParaRPr>
          </a:p>
          <a:p>
            <a:pPr marL="342900" indent="-342900" algn="ctr">
              <a:lnSpc>
                <a:spcPct val="90000"/>
              </a:lnSpc>
              <a:spcBef>
                <a:spcPct val="20000"/>
              </a:spcBef>
              <a:buSzPct val="80000"/>
              <a:buFont typeface="Wingdings" pitchFamily="2" charset="2"/>
              <a:buNone/>
              <a:defRPr/>
            </a:pPr>
            <a:r>
              <a:rPr lang="fr-FR" sz="3200" dirty="0">
                <a:solidFill>
                  <a:srgbClr val="0000FF"/>
                </a:solidFill>
                <a:effectLst>
                  <a:outerShdw blurRad="38100" dist="38100" dir="2700000" algn="tl">
                    <a:srgbClr val="C0C0C0"/>
                  </a:outerShdw>
                </a:effectLst>
                <a:latin typeface="Comic Sans MS" pitchFamily="66" charset="0"/>
                <a:cs typeface="Tahoma" pitchFamily="34" charset="0"/>
              </a:rPr>
              <a:t>t</a:t>
            </a:r>
            <a:r>
              <a:rPr lang="fr-FR" sz="3200" dirty="0" smtClean="0">
                <a:solidFill>
                  <a:srgbClr val="0000FF"/>
                </a:solidFill>
                <a:effectLst>
                  <a:outerShdw blurRad="38100" dist="38100" dir="2700000" algn="tl">
                    <a:srgbClr val="C0C0C0"/>
                  </a:outerShdw>
                </a:effectLst>
                <a:latin typeface="Comic Sans MS" pitchFamily="66" charset="0"/>
                <a:cs typeface="Tahoma" pitchFamily="34" charset="0"/>
              </a:rPr>
              <a:t>he Future of </a:t>
            </a:r>
            <a:r>
              <a:rPr lang="fr-FR" sz="3200" dirty="0" err="1" smtClean="0">
                <a:solidFill>
                  <a:srgbClr val="0000FF"/>
                </a:solidFill>
                <a:effectLst>
                  <a:outerShdw blurRad="38100" dist="38100" dir="2700000" algn="tl">
                    <a:srgbClr val="C0C0C0"/>
                  </a:outerShdw>
                </a:effectLst>
                <a:latin typeface="Comic Sans MS" pitchFamily="66" charset="0"/>
                <a:cs typeface="Tahoma" pitchFamily="34" charset="0"/>
              </a:rPr>
              <a:t>Spintronics</a:t>
            </a:r>
            <a:r>
              <a:rPr lang="fr-FR" sz="3200" dirty="0" smtClean="0">
                <a:solidFill>
                  <a:srgbClr val="0000FF"/>
                </a:solidFill>
                <a:effectLst>
                  <a:outerShdw blurRad="38100" dist="38100" dir="2700000" algn="tl">
                    <a:srgbClr val="C0C0C0"/>
                  </a:outerShdw>
                </a:effectLst>
                <a:latin typeface="Comic Sans MS" pitchFamily="66" charset="0"/>
                <a:cs typeface="Tahoma" pitchFamily="34" charset="0"/>
              </a:rPr>
              <a:t>?</a:t>
            </a:r>
          </a:p>
        </p:txBody>
      </p:sp>
      <p:sp>
        <p:nvSpPr>
          <p:cNvPr id="30723" name="Rectangle 2"/>
          <p:cNvSpPr txBox="1">
            <a:spLocks noChangeArrowheads="1"/>
          </p:cNvSpPr>
          <p:nvPr/>
        </p:nvSpPr>
        <p:spPr bwMode="auto">
          <a:xfrm>
            <a:off x="179388" y="2612504"/>
            <a:ext cx="8713787" cy="1752600"/>
          </a:xfrm>
          <a:prstGeom prst="rect">
            <a:avLst/>
          </a:prstGeom>
          <a:noFill/>
          <a:ln w="9525">
            <a:noFill/>
            <a:miter lim="800000"/>
            <a:headEnd/>
            <a:tailEnd/>
          </a:ln>
        </p:spPr>
        <p:txBody>
          <a:bodyPr/>
          <a:lstStyle/>
          <a:p>
            <a:pPr algn="ctr">
              <a:spcBef>
                <a:spcPct val="200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NZ" dirty="0">
                <a:latin typeface="Comic Sans MS" pitchFamily="66" charset="0"/>
                <a:cs typeface="Tahoma" pitchFamily="34" charset="0"/>
              </a:rPr>
              <a:t>Franck Natali</a:t>
            </a:r>
          </a:p>
          <a:p>
            <a:pPr algn="ctr">
              <a:spcBef>
                <a:spcPct val="200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1" lang="en-GB" dirty="0">
                <a:latin typeface="Comic Sans MS" pitchFamily="66" charset="0"/>
                <a:cs typeface="Tahoma" pitchFamily="34" charset="0"/>
              </a:rPr>
              <a:t>School of Chemical and Physical Sciences,</a:t>
            </a:r>
            <a:br>
              <a:rPr kumimoji="1" lang="en-GB" dirty="0">
                <a:latin typeface="Comic Sans MS" pitchFamily="66" charset="0"/>
                <a:cs typeface="Tahoma" pitchFamily="34" charset="0"/>
              </a:rPr>
            </a:br>
            <a:r>
              <a:rPr kumimoji="1" lang="en-GB" dirty="0">
                <a:latin typeface="Comic Sans MS" pitchFamily="66" charset="0"/>
                <a:cs typeface="Tahoma" pitchFamily="34" charset="0"/>
              </a:rPr>
              <a:t>Victoria University of Wellington, New Zealand</a:t>
            </a:r>
          </a:p>
          <a:p>
            <a:pPr algn="ctr">
              <a:spcBef>
                <a:spcPct val="200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NZ" dirty="0">
                <a:latin typeface="Comic Sans MS" pitchFamily="66" charset="0"/>
                <a:cs typeface="Tahoma" pitchFamily="34" charset="0"/>
              </a:rPr>
              <a:t>The MacDiarmid Institute for Advanced Materials and Nanotechnology</a:t>
            </a:r>
          </a:p>
        </p:txBody>
      </p:sp>
      <p:pic>
        <p:nvPicPr>
          <p:cNvPr id="30724" name="Picture 11"/>
          <p:cNvPicPr>
            <a:picLocks noChangeAspect="1" noChangeArrowheads="1"/>
          </p:cNvPicPr>
          <p:nvPr/>
        </p:nvPicPr>
        <p:blipFill>
          <a:blip r:embed="rId3" cstate="print"/>
          <a:srcRect/>
          <a:stretch>
            <a:fillRect/>
          </a:stretch>
        </p:blipFill>
        <p:spPr bwMode="auto">
          <a:xfrm>
            <a:off x="971550" y="4724400"/>
            <a:ext cx="3400425" cy="1030288"/>
          </a:xfrm>
          <a:prstGeom prst="rect">
            <a:avLst/>
          </a:prstGeom>
          <a:noFill/>
          <a:ln w="9525">
            <a:solidFill>
              <a:schemeClr val="tx1"/>
            </a:solidFill>
            <a:miter lim="800000"/>
            <a:headEnd/>
            <a:tailEnd/>
          </a:ln>
        </p:spPr>
      </p:pic>
      <p:pic>
        <p:nvPicPr>
          <p:cNvPr id="30725" name="Picture 12" descr="mcdlogo"/>
          <p:cNvPicPr>
            <a:picLocks noChangeAspect="1" noChangeArrowheads="1"/>
          </p:cNvPicPr>
          <p:nvPr/>
        </p:nvPicPr>
        <p:blipFill>
          <a:blip r:embed="rId4" cstate="print"/>
          <a:srcRect/>
          <a:stretch>
            <a:fillRect/>
          </a:stretch>
        </p:blipFill>
        <p:spPr bwMode="auto">
          <a:xfrm>
            <a:off x="4787900" y="4652963"/>
            <a:ext cx="3962400" cy="1169987"/>
          </a:xfrm>
          <a:prstGeom prst="rect">
            <a:avLst/>
          </a:prstGeom>
          <a:noFill/>
          <a:ln w="12700">
            <a:solidFill>
              <a:schemeClr val="tx1"/>
            </a:solidFill>
            <a:miter lim="800000"/>
            <a:headEnd/>
            <a:tailEnd/>
          </a:ln>
        </p:spPr>
      </p:pic>
    </p:spTree>
    <p:extLst>
      <p:ext uri="{BB962C8B-B14F-4D97-AF65-F5344CB8AC3E}">
        <p14:creationId xmlns:p14="http://schemas.microsoft.com/office/powerpoint/2010/main" xmlns="" val="4224859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algn="l"/>
            <a:r>
              <a:rPr lang="en-NZ" sz="3200" b="1" dirty="0" smtClean="0">
                <a:solidFill>
                  <a:srgbClr val="009900"/>
                </a:solidFill>
                <a:latin typeface="Comic Sans MS" pitchFamily="66" charset="0"/>
                <a:cs typeface="Arial" charset="0"/>
              </a:rPr>
              <a:t>Outline</a:t>
            </a:r>
            <a:endParaRPr lang="en-GB" sz="3200" b="1" dirty="0" smtClean="0">
              <a:solidFill>
                <a:srgbClr val="009900"/>
              </a:solidFill>
              <a:latin typeface="Comic Sans MS" pitchFamily="66" charset="0"/>
              <a:cs typeface="Arial" charset="0"/>
            </a:endParaRPr>
          </a:p>
        </p:txBody>
      </p:sp>
      <p:sp>
        <p:nvSpPr>
          <p:cNvPr id="35842" name="Rectangle 3"/>
          <p:cNvSpPr>
            <a:spLocks noGrp="1" noChangeArrowheads="1"/>
          </p:cNvSpPr>
          <p:nvPr>
            <p:ph type="body" idx="4294967295"/>
          </p:nvPr>
        </p:nvSpPr>
        <p:spPr>
          <a:xfrm>
            <a:off x="107950" y="1927225"/>
            <a:ext cx="9010650" cy="4525963"/>
          </a:xfrm>
        </p:spPr>
        <p:txBody>
          <a:bodyPr/>
          <a:lstStyle/>
          <a:p>
            <a:pPr>
              <a:buFontTx/>
              <a:buChar char="•"/>
            </a:pPr>
            <a:r>
              <a:rPr lang="en-NZ" sz="2800" dirty="0" smtClean="0">
                <a:latin typeface="Comic Sans MS" pitchFamily="66" charset="0"/>
                <a:cs typeface="Arial" charset="0"/>
              </a:rPr>
              <a:t>Motivation, why are they interesting?</a:t>
            </a:r>
          </a:p>
          <a:p>
            <a:pPr>
              <a:buFontTx/>
              <a:buChar char="•"/>
            </a:pPr>
            <a:r>
              <a:rPr lang="en-NZ" sz="2800" dirty="0" smtClean="0">
                <a:latin typeface="Comic Sans MS" pitchFamily="66" charset="0"/>
                <a:cs typeface="Arial" charset="0"/>
              </a:rPr>
              <a:t>Epitaxial film growth</a:t>
            </a:r>
          </a:p>
          <a:p>
            <a:pPr>
              <a:buFontTx/>
              <a:buChar char="•"/>
            </a:pPr>
            <a:r>
              <a:rPr lang="en-NZ" sz="2800" dirty="0" smtClean="0">
                <a:latin typeface="Comic Sans MS" pitchFamily="66" charset="0"/>
                <a:cs typeface="Arial" charset="0"/>
              </a:rPr>
              <a:t>Properties of (some) RENs </a:t>
            </a:r>
          </a:p>
          <a:p>
            <a:pPr>
              <a:buFontTx/>
              <a:buChar char="•"/>
            </a:pPr>
            <a:r>
              <a:rPr lang="en-NZ" sz="2800" dirty="0" smtClean="0">
                <a:latin typeface="Comic Sans MS" pitchFamily="66" charset="0"/>
                <a:cs typeface="Arial" charset="0"/>
              </a:rPr>
              <a:t>Conclusion &amp; perspectives</a:t>
            </a:r>
          </a:p>
        </p:txBody>
      </p:sp>
    </p:spTree>
    <p:extLst>
      <p:ext uri="{BB962C8B-B14F-4D97-AF65-F5344CB8AC3E}">
        <p14:creationId xmlns:p14="http://schemas.microsoft.com/office/powerpoint/2010/main" xmlns="" val="927618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5513" y="2933441"/>
            <a:ext cx="7391400" cy="3671888"/>
          </a:xfrm>
          <a:prstGeom prst="rect">
            <a:avLst/>
          </a:prstGeom>
          <a:solidFill>
            <a:srgbClr val="FFFFFF"/>
          </a:solidFill>
          <a:ln w="38100">
            <a:solidFill>
              <a:srgbClr val="000000"/>
            </a:solidFill>
            <a:miter lim="800000"/>
            <a:headEnd/>
            <a:tailEnd/>
          </a:ln>
        </p:spPr>
      </p:pic>
      <p:grpSp>
        <p:nvGrpSpPr>
          <p:cNvPr id="43012" name="Group 12"/>
          <p:cNvGrpSpPr>
            <a:grpSpLocks/>
          </p:cNvGrpSpPr>
          <p:nvPr/>
        </p:nvGrpSpPr>
        <p:grpSpPr bwMode="auto">
          <a:xfrm>
            <a:off x="5833070" y="2985829"/>
            <a:ext cx="1619250" cy="381000"/>
            <a:chOff x="3696" y="1536"/>
            <a:chExt cx="1020" cy="240"/>
          </a:xfrm>
        </p:grpSpPr>
        <p:sp>
          <p:nvSpPr>
            <p:cNvPr id="43021" name="Text Box 7"/>
            <p:cNvSpPr txBox="1">
              <a:spLocks noChangeArrowheads="1"/>
            </p:cNvSpPr>
            <p:nvPr/>
          </p:nvSpPr>
          <p:spPr bwMode="auto">
            <a:xfrm>
              <a:off x="3936" y="1536"/>
              <a:ext cx="39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solidFill>
                    <a:srgbClr val="000000"/>
                  </a:solidFill>
                  <a:latin typeface="Times New Roman" pitchFamily="18" charset="0"/>
                </a:rPr>
                <a:t>iv</a:t>
              </a:r>
              <a:endParaRPr lang="en-US" sz="2000">
                <a:solidFill>
                  <a:srgbClr val="000000"/>
                </a:solidFill>
                <a:latin typeface="Tahoma" pitchFamily="34" charset="0"/>
              </a:endParaRPr>
            </a:p>
          </p:txBody>
        </p:sp>
        <p:sp>
          <p:nvSpPr>
            <p:cNvPr id="43022" name="Text Box 8"/>
            <p:cNvSpPr txBox="1">
              <a:spLocks noChangeArrowheads="1"/>
            </p:cNvSpPr>
            <p:nvPr/>
          </p:nvSpPr>
          <p:spPr bwMode="auto">
            <a:xfrm>
              <a:off x="3696" y="1536"/>
              <a:ext cx="288"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solidFill>
                    <a:srgbClr val="000000"/>
                  </a:solidFill>
                  <a:latin typeface="Times New Roman" pitchFamily="18" charset="0"/>
                </a:rPr>
                <a:t>iii</a:t>
              </a:r>
              <a:endParaRPr lang="en-US" sz="2000">
                <a:solidFill>
                  <a:srgbClr val="000000"/>
                </a:solidFill>
                <a:latin typeface="Tahoma" pitchFamily="34" charset="0"/>
              </a:endParaRPr>
            </a:p>
          </p:txBody>
        </p:sp>
        <p:sp>
          <p:nvSpPr>
            <p:cNvPr id="43023" name="Text Box 9"/>
            <p:cNvSpPr txBox="1">
              <a:spLocks noChangeArrowheads="1"/>
            </p:cNvSpPr>
            <p:nvPr/>
          </p:nvSpPr>
          <p:spPr bwMode="auto">
            <a:xfrm>
              <a:off x="4224" y="1536"/>
              <a:ext cx="49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a:solidFill>
                    <a:srgbClr val="000000"/>
                  </a:solidFill>
                  <a:latin typeface="Times New Roman" pitchFamily="18" charset="0"/>
                </a:rPr>
                <a:t>v    vi</a:t>
              </a:r>
              <a:endParaRPr lang="en-US" sz="2000" dirty="0">
                <a:solidFill>
                  <a:srgbClr val="000000"/>
                </a:solidFill>
                <a:latin typeface="Tahoma" pitchFamily="34" charset="0"/>
              </a:endParaRPr>
            </a:p>
          </p:txBody>
        </p:sp>
      </p:grpSp>
      <p:sp>
        <p:nvSpPr>
          <p:cNvPr id="43013" name="Text Box 10"/>
          <p:cNvSpPr txBox="1">
            <a:spLocks noChangeArrowheads="1"/>
          </p:cNvSpPr>
          <p:nvPr/>
        </p:nvSpPr>
        <p:spPr bwMode="auto">
          <a:xfrm>
            <a:off x="5397501" y="3752591"/>
            <a:ext cx="371475"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solidFill>
                  <a:srgbClr val="000000"/>
                </a:solidFill>
                <a:latin typeface="Times New Roman" pitchFamily="18" charset="0"/>
              </a:rPr>
              <a:t>ii</a:t>
            </a:r>
            <a:endParaRPr lang="en-US" sz="2000">
              <a:solidFill>
                <a:srgbClr val="000000"/>
              </a:solidFill>
              <a:latin typeface="Tahoma" pitchFamily="34" charset="0"/>
            </a:endParaRPr>
          </a:p>
        </p:txBody>
      </p:sp>
      <p:sp>
        <p:nvSpPr>
          <p:cNvPr id="16" name="Oval 15"/>
          <p:cNvSpPr/>
          <p:nvPr/>
        </p:nvSpPr>
        <p:spPr bwMode="auto">
          <a:xfrm>
            <a:off x="1851026" y="5624254"/>
            <a:ext cx="6553200" cy="576262"/>
          </a:xfrm>
          <a:prstGeom prst="ellipse">
            <a:avLst/>
          </a:prstGeom>
          <a:noFill/>
          <a:ln w="508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NZ">
              <a:solidFill>
                <a:srgbClr val="FFFFFF"/>
              </a:solidFill>
            </a:endParaRPr>
          </a:p>
        </p:txBody>
      </p:sp>
      <p:sp>
        <p:nvSpPr>
          <p:cNvPr id="17" name="Oval 16"/>
          <p:cNvSpPr/>
          <p:nvPr/>
        </p:nvSpPr>
        <p:spPr bwMode="auto">
          <a:xfrm>
            <a:off x="6604001" y="3176329"/>
            <a:ext cx="503237" cy="655637"/>
          </a:xfrm>
          <a:prstGeom prst="ellipse">
            <a:avLst/>
          </a:prstGeom>
          <a:noFill/>
          <a:ln w="508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NZ">
              <a:solidFill>
                <a:srgbClr val="FFFFFF"/>
              </a:solidFill>
            </a:endParaRPr>
          </a:p>
        </p:txBody>
      </p:sp>
      <p:sp>
        <p:nvSpPr>
          <p:cNvPr id="19" name="Text Box 3"/>
          <p:cNvSpPr txBox="1">
            <a:spLocks noChangeArrowheads="1"/>
          </p:cNvSpPr>
          <p:nvPr/>
        </p:nvSpPr>
        <p:spPr bwMode="auto">
          <a:xfrm>
            <a:off x="196850" y="889986"/>
            <a:ext cx="4621778" cy="1938992"/>
          </a:xfrm>
          <a:prstGeom prst="rect">
            <a:avLst/>
          </a:prstGeom>
          <a:noFill/>
          <a:ln w="9525">
            <a:noFill/>
            <a:miter lim="800000"/>
            <a:headEnd/>
            <a:tailEnd/>
          </a:ln>
          <a:effectLst/>
        </p:spPr>
        <p:txBody>
          <a:bodyPr wrap="none">
            <a:spAutoFit/>
          </a:bodyPr>
          <a:lstStyle/>
          <a:p>
            <a:pPr eaLnBrk="0" hangingPunct="0">
              <a:lnSpc>
                <a:spcPct val="120000"/>
              </a:lnSpc>
              <a:buFont typeface="Arial" charset="0"/>
              <a:buChar char="•"/>
              <a:defRPr/>
            </a:pPr>
            <a:r>
              <a:rPr lang="en-US" sz="2000" dirty="0">
                <a:effectLst>
                  <a:outerShdw blurRad="38100" dist="38100" dir="2700000" algn="tl">
                    <a:srgbClr val="C0C0C0"/>
                  </a:outerShdw>
                </a:effectLst>
                <a:latin typeface="Comic Sans MS" pitchFamily="66" charset="0"/>
                <a:cs typeface="Arial" charset="0"/>
              </a:rPr>
              <a:t> </a:t>
            </a:r>
            <a:r>
              <a:rPr lang="en-US" sz="2000" dirty="0" smtClean="0">
                <a:latin typeface="Comic Sans MS" pitchFamily="66" charset="0"/>
                <a:cs typeface="Arial" charset="0"/>
              </a:rPr>
              <a:t>15 </a:t>
            </a:r>
            <a:r>
              <a:rPr lang="en-US" sz="2000" dirty="0">
                <a:latin typeface="Comic Sans MS" pitchFamily="66" charset="0"/>
                <a:cs typeface="Arial" charset="0"/>
              </a:rPr>
              <a:t>rare earth </a:t>
            </a:r>
            <a:r>
              <a:rPr lang="en-US" sz="2000" dirty="0" err="1">
                <a:latin typeface="Comic Sans MS" pitchFamily="66" charset="0"/>
                <a:cs typeface="Arial" charset="0"/>
              </a:rPr>
              <a:t>mononitrides</a:t>
            </a:r>
            <a:r>
              <a:rPr lang="en-US" sz="2000" dirty="0">
                <a:latin typeface="Comic Sans MS" pitchFamily="66" charset="0"/>
                <a:cs typeface="Arial" charset="0"/>
              </a:rPr>
              <a:t> (RE-N). </a:t>
            </a:r>
          </a:p>
          <a:p>
            <a:pPr eaLnBrk="0" hangingPunct="0">
              <a:lnSpc>
                <a:spcPct val="120000"/>
              </a:lnSpc>
              <a:buFont typeface="Arial" charset="0"/>
              <a:buChar char="•"/>
              <a:defRPr/>
            </a:pPr>
            <a:r>
              <a:rPr lang="en-US" sz="2000" dirty="0">
                <a:latin typeface="Comic Sans MS" pitchFamily="66" charset="0"/>
                <a:cs typeface="Arial" charset="0"/>
              </a:rPr>
              <a:t> </a:t>
            </a:r>
            <a:r>
              <a:rPr lang="en-US" sz="2000" dirty="0" err="1">
                <a:latin typeface="Comic Sans MS" pitchFamily="66" charset="0"/>
                <a:cs typeface="Arial" charset="0"/>
              </a:rPr>
              <a:t>Rocksalt</a:t>
            </a:r>
            <a:r>
              <a:rPr lang="en-US" sz="2000" dirty="0">
                <a:latin typeface="Comic Sans MS" pitchFamily="66" charset="0"/>
                <a:cs typeface="Arial" charset="0"/>
              </a:rPr>
              <a:t> structure</a:t>
            </a:r>
            <a:r>
              <a:rPr lang="en-NZ" sz="2000" dirty="0">
                <a:latin typeface="Comic Sans MS" pitchFamily="66" charset="0"/>
                <a:cs typeface="Arial" charset="0"/>
              </a:rPr>
              <a:t>.</a:t>
            </a:r>
          </a:p>
          <a:p>
            <a:pPr eaLnBrk="0" hangingPunct="0">
              <a:lnSpc>
                <a:spcPct val="120000"/>
              </a:lnSpc>
              <a:buFont typeface="Arial" charset="0"/>
              <a:buChar char="•"/>
              <a:defRPr/>
            </a:pPr>
            <a:r>
              <a:rPr lang="en-US" sz="2000" dirty="0">
                <a:latin typeface="Comic Sans MS" pitchFamily="66" charset="0"/>
              </a:rPr>
              <a:t> Trivalent RENs; RE</a:t>
            </a:r>
            <a:r>
              <a:rPr lang="en-US" sz="2000" baseline="30000" dirty="0">
                <a:latin typeface="Comic Sans MS" pitchFamily="66" charset="0"/>
              </a:rPr>
              <a:t>3+</a:t>
            </a:r>
            <a:r>
              <a:rPr lang="en-US" sz="2000" dirty="0">
                <a:latin typeface="Comic Sans MS" pitchFamily="66" charset="0"/>
              </a:rPr>
              <a:t>/N</a:t>
            </a:r>
            <a:r>
              <a:rPr lang="en-US" sz="2000" baseline="30000" dirty="0">
                <a:latin typeface="Comic Sans MS" pitchFamily="66" charset="0"/>
              </a:rPr>
              <a:t>3-</a:t>
            </a:r>
            <a:endParaRPr lang="en-NZ" sz="2000" baseline="30000" dirty="0">
              <a:latin typeface="Comic Sans MS" pitchFamily="66" charset="0"/>
              <a:cs typeface="Arial" charset="0"/>
            </a:endParaRPr>
          </a:p>
          <a:p>
            <a:pPr eaLnBrk="0" hangingPunct="0">
              <a:lnSpc>
                <a:spcPct val="120000"/>
              </a:lnSpc>
              <a:buFont typeface="Arial" charset="0"/>
              <a:buChar char="•"/>
              <a:defRPr/>
            </a:pPr>
            <a:r>
              <a:rPr lang="en-US" sz="2000" dirty="0">
                <a:latin typeface="Comic Sans MS" pitchFamily="66" charset="0"/>
                <a:cs typeface="Arial" charset="0"/>
              </a:rPr>
              <a:t> Unstable in air: oxidation to </a:t>
            </a:r>
            <a:r>
              <a:rPr lang="en-US" sz="2000" dirty="0" smtClean="0">
                <a:latin typeface="Comic Sans MS" pitchFamily="66" charset="0"/>
                <a:cs typeface="Arial" charset="0"/>
              </a:rPr>
              <a:t>RE</a:t>
            </a:r>
            <a:r>
              <a:rPr lang="en-US" sz="2000" baseline="-25000" dirty="0" smtClean="0">
                <a:latin typeface="Comic Sans MS" pitchFamily="66" charset="0"/>
                <a:cs typeface="Arial" charset="0"/>
              </a:rPr>
              <a:t>2</a:t>
            </a:r>
            <a:r>
              <a:rPr lang="en-US" sz="2000" dirty="0" smtClean="0">
                <a:latin typeface="Comic Sans MS" pitchFamily="66" charset="0"/>
                <a:cs typeface="Arial" charset="0"/>
              </a:rPr>
              <a:t>O</a:t>
            </a:r>
            <a:r>
              <a:rPr lang="en-US" sz="2000" baseline="-25000" dirty="0" smtClean="0">
                <a:latin typeface="Comic Sans MS" pitchFamily="66" charset="0"/>
                <a:cs typeface="Arial" charset="0"/>
              </a:rPr>
              <a:t>3</a:t>
            </a:r>
            <a:endParaRPr lang="en-US" sz="2000" baseline="-25000" dirty="0">
              <a:latin typeface="Comic Sans MS" pitchFamily="66" charset="0"/>
              <a:cs typeface="Arial" charset="0"/>
            </a:endParaRPr>
          </a:p>
          <a:p>
            <a:pPr eaLnBrk="0" hangingPunct="0">
              <a:lnSpc>
                <a:spcPct val="120000"/>
              </a:lnSpc>
              <a:buFont typeface="Arial" charset="0"/>
              <a:buChar char="•"/>
              <a:defRPr/>
            </a:pPr>
            <a:endParaRPr lang="en-NZ" sz="2000" dirty="0">
              <a:latin typeface="Comic Sans MS" pitchFamily="66" charset="0"/>
              <a:cs typeface="Arial" charset="0"/>
            </a:endParaRPr>
          </a:p>
        </p:txBody>
      </p:sp>
      <p:pic>
        <p:nvPicPr>
          <p:cNvPr id="20" name="Picture 5" descr="Figure 6 (graphics19.png)"/>
          <p:cNvPicPr>
            <a:picLocks noChangeAspect="1" noChangeArrowheads="1"/>
          </p:cNvPicPr>
          <p:nvPr/>
        </p:nvPicPr>
        <p:blipFill>
          <a:blip r:embed="rId3" cstate="print"/>
          <a:srcRect/>
          <a:stretch>
            <a:fillRect/>
          </a:stretch>
        </p:blipFill>
        <p:spPr bwMode="auto">
          <a:xfrm>
            <a:off x="6049148" y="692696"/>
            <a:ext cx="1981200" cy="1711325"/>
          </a:xfrm>
          <a:prstGeom prst="rect">
            <a:avLst/>
          </a:prstGeom>
          <a:noFill/>
          <a:ln w="9525">
            <a:noFill/>
            <a:miter lim="800000"/>
            <a:headEnd/>
            <a:tailEnd/>
          </a:ln>
        </p:spPr>
      </p:pic>
      <p:sp>
        <p:nvSpPr>
          <p:cNvPr id="21" name="Text Box 8"/>
          <p:cNvSpPr txBox="1">
            <a:spLocks noChangeArrowheads="1"/>
          </p:cNvSpPr>
          <p:nvPr/>
        </p:nvSpPr>
        <p:spPr bwMode="auto">
          <a:xfrm>
            <a:off x="8021761" y="886973"/>
            <a:ext cx="1158875" cy="366712"/>
          </a:xfrm>
          <a:prstGeom prst="rect">
            <a:avLst/>
          </a:prstGeom>
          <a:noFill/>
          <a:ln w="9525">
            <a:noFill/>
            <a:miter lim="800000"/>
            <a:headEnd/>
            <a:tailEnd/>
          </a:ln>
        </p:spPr>
        <p:txBody>
          <a:bodyPr>
            <a:spAutoFit/>
          </a:bodyPr>
          <a:lstStyle/>
          <a:p>
            <a:pPr>
              <a:defRPr/>
            </a:pPr>
            <a:r>
              <a:rPr lang="en-US" b="1" i="1">
                <a:solidFill>
                  <a:srgbClr val="C00000"/>
                </a:solidFill>
                <a:effectLst>
                  <a:outerShdw blurRad="38100" dist="38100" dir="2700000" algn="tl">
                    <a:srgbClr val="C0C0C0"/>
                  </a:outerShdw>
                </a:effectLst>
                <a:latin typeface="Calibri" pitchFamily="34" charset="0"/>
                <a:cs typeface="Arial" charset="0"/>
              </a:rPr>
              <a:t>= RE ion</a:t>
            </a:r>
            <a:endParaRPr lang="en-US" b="1" i="1">
              <a:solidFill>
                <a:srgbClr val="C00000"/>
              </a:solidFill>
              <a:effectLst>
                <a:outerShdw blurRad="38100" dist="38100" dir="2700000" algn="tl">
                  <a:srgbClr val="C0C0C0"/>
                </a:outerShdw>
              </a:effectLst>
              <a:latin typeface="Calibri" pitchFamily="34" charset="0"/>
              <a:cs typeface="Arial" charset="0"/>
              <a:sym typeface="Symbol" pitchFamily="18" charset="2"/>
            </a:endParaRPr>
          </a:p>
        </p:txBody>
      </p:sp>
      <p:sp>
        <p:nvSpPr>
          <p:cNvPr id="22" name="Text Box 10"/>
          <p:cNvSpPr txBox="1">
            <a:spLocks noChangeArrowheads="1"/>
          </p:cNvSpPr>
          <p:nvPr/>
        </p:nvSpPr>
        <p:spPr bwMode="auto">
          <a:xfrm>
            <a:off x="7932861" y="1528323"/>
            <a:ext cx="1463675" cy="366712"/>
          </a:xfrm>
          <a:prstGeom prst="rect">
            <a:avLst/>
          </a:prstGeom>
          <a:noFill/>
          <a:ln w="9525">
            <a:noFill/>
            <a:miter lim="800000"/>
            <a:headEnd/>
            <a:tailEnd/>
          </a:ln>
          <a:effectLst/>
        </p:spPr>
        <p:txBody>
          <a:bodyPr>
            <a:spAutoFit/>
          </a:bodyPr>
          <a:lstStyle/>
          <a:p>
            <a:pPr>
              <a:defRPr/>
            </a:pPr>
            <a:r>
              <a:rPr lang="en-US" b="1" i="1">
                <a:solidFill>
                  <a:srgbClr val="7030A0"/>
                </a:solidFill>
                <a:effectLst>
                  <a:outerShdw blurRad="38100" dist="38100" dir="2700000" algn="tl">
                    <a:srgbClr val="C0C0C0"/>
                  </a:outerShdw>
                </a:effectLst>
                <a:latin typeface="Calibri" pitchFamily="34" charset="0"/>
                <a:cs typeface="Arial" charset="0"/>
              </a:rPr>
              <a:t>= Nitrogen</a:t>
            </a:r>
            <a:endParaRPr lang="en-US" b="1" i="1">
              <a:solidFill>
                <a:srgbClr val="7030A0"/>
              </a:solidFill>
              <a:effectLst>
                <a:outerShdw blurRad="38100" dist="38100" dir="2700000" algn="tl">
                  <a:srgbClr val="C0C0C0"/>
                </a:outerShdw>
              </a:effectLst>
              <a:latin typeface="Calibri" pitchFamily="34" charset="0"/>
              <a:cs typeface="Arial" charset="0"/>
              <a:sym typeface="Symbol" pitchFamily="18" charset="2"/>
            </a:endParaRPr>
          </a:p>
        </p:txBody>
      </p:sp>
      <p:sp>
        <p:nvSpPr>
          <p:cNvPr id="23" name="Text Box 4"/>
          <p:cNvSpPr txBox="1">
            <a:spLocks noChangeArrowheads="1"/>
          </p:cNvSpPr>
          <p:nvPr/>
        </p:nvSpPr>
        <p:spPr bwMode="auto">
          <a:xfrm>
            <a:off x="6376" y="11905"/>
            <a:ext cx="36295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a:solidFill>
                  <a:srgbClr val="009900"/>
                </a:solidFill>
                <a:latin typeface="Comic Sans MS" pitchFamily="66" charset="0"/>
              </a:rPr>
              <a:t>Rare-earth nitrides</a:t>
            </a:r>
            <a:endParaRPr lang="it-IT" sz="2800" b="1" dirty="0">
              <a:solidFill>
                <a:srgbClr val="009900"/>
              </a:solidFill>
              <a:latin typeface="Comic Sans MS" pitchFamily="66" charset="0"/>
            </a:endParaRPr>
          </a:p>
        </p:txBody>
      </p:sp>
    </p:spTree>
    <p:extLst>
      <p:ext uri="{BB962C8B-B14F-4D97-AF65-F5344CB8AC3E}">
        <p14:creationId xmlns:p14="http://schemas.microsoft.com/office/powerpoint/2010/main" xmlns="" val="4081204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36295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smtClean="0">
                <a:solidFill>
                  <a:srgbClr val="009900"/>
                </a:solidFill>
                <a:latin typeface="Comic Sans MS" pitchFamily="66" charset="0"/>
              </a:rPr>
              <a:t>Rare-earth nitrides</a:t>
            </a:r>
            <a:endParaRPr lang="it-IT" sz="2800" b="1" dirty="0">
              <a:solidFill>
                <a:srgbClr val="009900"/>
              </a:solidFill>
              <a:latin typeface="Comic Sans MS" pitchFamily="66" charset="0"/>
            </a:endParaRPr>
          </a:p>
        </p:txBody>
      </p:sp>
      <p:sp>
        <p:nvSpPr>
          <p:cNvPr id="3" name="Rectangle 3"/>
          <p:cNvSpPr>
            <a:spLocks noChangeArrowheads="1"/>
          </p:cNvSpPr>
          <p:nvPr/>
        </p:nvSpPr>
        <p:spPr bwMode="auto">
          <a:xfrm>
            <a:off x="323528" y="980728"/>
            <a:ext cx="8964488" cy="438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marL="269875" indent="-269875">
              <a:spcBef>
                <a:spcPts val="500"/>
              </a:spcBef>
              <a:buFont typeface="Arial"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n-US" sz="2200" dirty="0">
                <a:solidFill>
                  <a:srgbClr val="000000"/>
                </a:solidFill>
                <a:latin typeface="Comic Sans MS" panose="030F0702030302020204" pitchFamily="66" charset="0"/>
              </a:rPr>
              <a:t>Strongly correlated 4</a:t>
            </a:r>
            <a:r>
              <a:rPr lang="en-US" sz="2200" i="1" dirty="0">
                <a:solidFill>
                  <a:srgbClr val="000000"/>
                </a:solidFill>
                <a:latin typeface="Comic Sans MS" panose="030F0702030302020204" pitchFamily="66" charset="0"/>
              </a:rPr>
              <a:t>f</a:t>
            </a:r>
            <a:r>
              <a:rPr lang="en-US" sz="2200" dirty="0">
                <a:solidFill>
                  <a:srgbClr val="000000"/>
                </a:solidFill>
                <a:latin typeface="Comic Sans MS" panose="030F0702030302020204" pitchFamily="66" charset="0"/>
              </a:rPr>
              <a:t> electrons:</a:t>
            </a:r>
          </a:p>
          <a:p>
            <a:pPr marL="636588" lvl="1" indent="-244475">
              <a:spcBef>
                <a:spcPts val="500"/>
              </a:spcBef>
              <a:buFont typeface="Arial" charset="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n-US" sz="2200" i="1" dirty="0">
                <a:solidFill>
                  <a:srgbClr val="000000"/>
                </a:solidFill>
                <a:latin typeface="Comic Sans MS" panose="030F0702030302020204" pitchFamily="66" charset="0"/>
              </a:rPr>
              <a:t>	 - Simple </a:t>
            </a:r>
            <a:r>
              <a:rPr lang="en-US" sz="2200" i="1" dirty="0" err="1">
                <a:solidFill>
                  <a:srgbClr val="000000"/>
                </a:solidFill>
                <a:latin typeface="Comic Sans MS" panose="030F0702030302020204" pitchFamily="66" charset="0"/>
              </a:rPr>
              <a:t>rocksalt</a:t>
            </a:r>
            <a:r>
              <a:rPr lang="en-US" sz="2200" i="1" dirty="0">
                <a:solidFill>
                  <a:srgbClr val="000000"/>
                </a:solidFill>
                <a:latin typeface="Comic Sans MS" panose="030F0702030302020204" pitchFamily="66" charset="0"/>
              </a:rPr>
              <a:t> structure</a:t>
            </a:r>
            <a:r>
              <a:rPr lang="en-US" sz="2200" dirty="0">
                <a:solidFill>
                  <a:srgbClr val="000000"/>
                </a:solidFill>
                <a:latin typeface="Comic Sans MS" panose="030F0702030302020204" pitchFamily="66" charset="0"/>
              </a:rPr>
              <a:t> RE</a:t>
            </a:r>
            <a:r>
              <a:rPr lang="en-US" sz="2200" baseline="30000" dirty="0">
                <a:solidFill>
                  <a:srgbClr val="000000"/>
                </a:solidFill>
                <a:latin typeface="Comic Sans MS" panose="030F0702030302020204" pitchFamily="66" charset="0"/>
              </a:rPr>
              <a:t>3+</a:t>
            </a:r>
            <a:r>
              <a:rPr lang="en-US" sz="2200" dirty="0">
                <a:solidFill>
                  <a:srgbClr val="000000"/>
                </a:solidFill>
                <a:latin typeface="Comic Sans MS" panose="030F0702030302020204" pitchFamily="66" charset="0"/>
              </a:rPr>
              <a:t>N</a:t>
            </a:r>
            <a:r>
              <a:rPr lang="en-US" sz="2200" baseline="30000" dirty="0">
                <a:solidFill>
                  <a:srgbClr val="000000"/>
                </a:solidFill>
                <a:latin typeface="Comic Sans MS" panose="030F0702030302020204" pitchFamily="66" charset="0"/>
              </a:rPr>
              <a:t>3-</a:t>
            </a:r>
            <a:r>
              <a:rPr lang="en-US" sz="2200" dirty="0">
                <a:solidFill>
                  <a:srgbClr val="000000"/>
                </a:solidFill>
                <a:latin typeface="Comic Sans MS" panose="030F0702030302020204" pitchFamily="66" charset="0"/>
              </a:rPr>
              <a:t> </a:t>
            </a:r>
          </a:p>
          <a:p>
            <a:pPr marL="636588" lvl="1" indent="-244475">
              <a:spcBef>
                <a:spcPts val="500"/>
              </a:spcBef>
              <a:buFont typeface="Arial" charset="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n-US" sz="2200" i="1" dirty="0">
                <a:solidFill>
                  <a:srgbClr val="000000"/>
                </a:solidFill>
                <a:latin typeface="Comic Sans MS" panose="030F0702030302020204" pitchFamily="66" charset="0"/>
              </a:rPr>
              <a:t>		- Band picture vs. atomic picture?</a:t>
            </a:r>
            <a:endParaRPr lang="en-US" sz="2200" dirty="0">
              <a:solidFill>
                <a:srgbClr val="000000"/>
              </a:solidFill>
              <a:latin typeface="Comic Sans MS" panose="030F0702030302020204" pitchFamily="66" charset="0"/>
            </a:endParaRPr>
          </a:p>
          <a:p>
            <a:pPr marL="269875" indent="-269875">
              <a:lnSpc>
                <a:spcPct val="150000"/>
              </a:lnSpc>
              <a:spcBef>
                <a:spcPts val="500"/>
              </a:spcBef>
              <a:buFont typeface="Arial"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n-US" sz="2200" dirty="0">
                <a:solidFill>
                  <a:srgbClr val="000000"/>
                </a:solidFill>
                <a:latin typeface="Comic Sans MS" panose="030F0702030302020204" pitchFamily="66" charset="0"/>
              </a:rPr>
              <a:t>Magnetism:</a:t>
            </a:r>
          </a:p>
          <a:p>
            <a:pPr marL="636588" lvl="1" indent="-244475">
              <a:spcBef>
                <a:spcPts val="500"/>
              </a:spcBef>
              <a:buFont typeface="Arial" charset="0"/>
              <a:buNone/>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n-US" sz="2200" dirty="0">
                <a:solidFill>
                  <a:srgbClr val="000000"/>
                </a:solidFill>
                <a:latin typeface="Comic Sans MS" panose="030F0702030302020204" pitchFamily="66" charset="0"/>
              </a:rPr>
              <a:t>	</a:t>
            </a:r>
            <a:r>
              <a:rPr lang="en-US" sz="2200" dirty="0" smtClean="0">
                <a:solidFill>
                  <a:srgbClr val="000000"/>
                </a:solidFill>
                <a:latin typeface="Comic Sans MS" panose="030F0702030302020204" pitchFamily="66" charset="0"/>
              </a:rPr>
              <a:t>- </a:t>
            </a:r>
            <a:r>
              <a:rPr lang="en-US" sz="2200" i="1" dirty="0" smtClean="0">
                <a:solidFill>
                  <a:srgbClr val="000000"/>
                </a:solidFill>
                <a:latin typeface="Comic Sans MS" panose="030F0702030302020204" pitchFamily="66" charset="0"/>
              </a:rPr>
              <a:t>Orbital </a:t>
            </a:r>
            <a:r>
              <a:rPr lang="en-US" sz="2200" i="1" dirty="0">
                <a:solidFill>
                  <a:srgbClr val="000000"/>
                </a:solidFill>
                <a:latin typeface="Comic Sans MS" panose="030F0702030302020204" pitchFamily="66" charset="0"/>
              </a:rPr>
              <a:t>and spin moments </a:t>
            </a:r>
            <a:endParaRPr lang="en-US" sz="2200" i="1" dirty="0" smtClean="0">
              <a:solidFill>
                <a:srgbClr val="000000"/>
              </a:solidFill>
              <a:latin typeface="Comic Sans MS" panose="030F0702030302020204" pitchFamily="66" charset="0"/>
            </a:endParaRPr>
          </a:p>
          <a:p>
            <a:pPr marL="636588" lvl="1" indent="-244475">
              <a:spcBef>
                <a:spcPts val="500"/>
              </a:spcBef>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n-US" sz="2200" i="1" dirty="0" smtClean="0">
                <a:solidFill>
                  <a:srgbClr val="000000"/>
                </a:solidFill>
                <a:latin typeface="Comic Sans MS" panose="030F0702030302020204" pitchFamily="66" charset="0"/>
              </a:rPr>
              <a:t>	- Contrasting </a:t>
            </a:r>
            <a:r>
              <a:rPr lang="de-DE" sz="2200" i="1" dirty="0" smtClean="0">
                <a:latin typeface="Comic Sans MS" panose="030F0702030302020204" pitchFamily="66" charset="0"/>
              </a:rPr>
              <a:t>magnetic </a:t>
            </a:r>
            <a:r>
              <a:rPr lang="de-DE" sz="2200" i="1" dirty="0">
                <a:latin typeface="Comic Sans MS" panose="030F0702030302020204" pitchFamily="66" charset="0"/>
              </a:rPr>
              <a:t>properties</a:t>
            </a:r>
          </a:p>
          <a:p>
            <a:pPr marL="269875" lvl="1" indent="-269875">
              <a:lnSpc>
                <a:spcPct val="150000"/>
              </a:lnSpc>
              <a:spcBef>
                <a:spcPts val="500"/>
              </a:spcBef>
              <a:buFont typeface="Arial"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n-US" sz="2200" dirty="0" smtClean="0">
                <a:solidFill>
                  <a:srgbClr val="000000"/>
                </a:solidFill>
                <a:latin typeface="Comic Sans MS" panose="030F0702030302020204" pitchFamily="66" charset="0"/>
              </a:rPr>
              <a:t>Semiconductors </a:t>
            </a:r>
            <a:r>
              <a:rPr lang="en-US" sz="2200" dirty="0">
                <a:solidFill>
                  <a:srgbClr val="000000"/>
                </a:solidFill>
                <a:latin typeface="Comic Sans MS" panose="030F0702030302020204" pitchFamily="66" charset="0"/>
              </a:rPr>
              <a:t>or half-metals? </a:t>
            </a:r>
          </a:p>
          <a:p>
            <a:pPr marL="269875" indent="-269875">
              <a:lnSpc>
                <a:spcPct val="150000"/>
              </a:lnSpc>
              <a:spcBef>
                <a:spcPts val="500"/>
              </a:spcBef>
              <a:buFont typeface="Arial"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n-US" sz="2200" dirty="0" smtClean="0">
                <a:solidFill>
                  <a:schemeClr val="tx1"/>
                </a:solidFill>
                <a:latin typeface="Comic Sans MS" panose="030F0702030302020204" pitchFamily="66" charset="0"/>
              </a:rPr>
              <a:t>Experimental </a:t>
            </a:r>
            <a:r>
              <a:rPr lang="en-US" sz="2200" dirty="0">
                <a:solidFill>
                  <a:schemeClr val="tx1"/>
                </a:solidFill>
                <a:latin typeface="Comic Sans MS" panose="030F0702030302020204" pitchFamily="66" charset="0"/>
              </a:rPr>
              <a:t>picture </a:t>
            </a:r>
            <a:r>
              <a:rPr lang="en-US" sz="2200" dirty="0" smtClean="0">
                <a:solidFill>
                  <a:schemeClr val="tx1"/>
                </a:solidFill>
                <a:latin typeface="Comic Sans MS" panose="030F0702030302020204" pitchFamily="66" charset="0"/>
              </a:rPr>
              <a:t>murky (N vacancies, decomposition </a:t>
            </a:r>
            <a:r>
              <a:rPr lang="en-US" sz="2200" dirty="0">
                <a:solidFill>
                  <a:schemeClr val="tx1"/>
                </a:solidFill>
                <a:latin typeface="Comic Sans MS" panose="030F0702030302020204" pitchFamily="66" charset="0"/>
              </a:rPr>
              <a:t>in </a:t>
            </a:r>
            <a:r>
              <a:rPr lang="en-US" sz="2200" dirty="0" smtClean="0">
                <a:solidFill>
                  <a:schemeClr val="tx1"/>
                </a:solidFill>
                <a:latin typeface="Comic Sans MS" panose="030F0702030302020204" pitchFamily="66" charset="0"/>
              </a:rPr>
              <a:t>air)</a:t>
            </a:r>
            <a:endParaRPr lang="en-US" sz="2200" dirty="0">
              <a:solidFill>
                <a:schemeClr val="tx1"/>
              </a:solidFill>
              <a:latin typeface="Comic Sans MS" panose="030F0702030302020204" pitchFamily="66" charset="0"/>
            </a:endParaRPr>
          </a:p>
          <a:p>
            <a:pPr marL="269875" indent="-269875">
              <a:lnSpc>
                <a:spcPct val="150000"/>
              </a:lnSpc>
              <a:spcBef>
                <a:spcPts val="500"/>
              </a:spcBef>
              <a:buFont typeface="Arial" charset="0"/>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en-US" sz="2200" dirty="0" smtClean="0">
                <a:solidFill>
                  <a:srgbClr val="FF0000"/>
                </a:solidFill>
                <a:latin typeface="Comic Sans MS" panose="030F0702030302020204" pitchFamily="66" charset="0"/>
              </a:rPr>
              <a:t>Spintronics</a:t>
            </a:r>
            <a:r>
              <a:rPr lang="en-US" sz="2200" dirty="0">
                <a:solidFill>
                  <a:srgbClr val="FF0000"/>
                </a:solidFill>
                <a:latin typeface="Comic Sans MS" panose="030F0702030302020204" pitchFamily="66" charset="0"/>
              </a:rPr>
              <a:t>?</a:t>
            </a:r>
          </a:p>
        </p:txBody>
      </p:sp>
      <p:grpSp>
        <p:nvGrpSpPr>
          <p:cNvPr id="11" name="Group 10"/>
          <p:cNvGrpSpPr/>
          <p:nvPr/>
        </p:nvGrpSpPr>
        <p:grpSpPr>
          <a:xfrm>
            <a:off x="5796136" y="153537"/>
            <a:ext cx="3236913" cy="2573014"/>
            <a:chOff x="5652120" y="9521"/>
            <a:chExt cx="3236913" cy="2573014"/>
          </a:xfrm>
        </p:grpSpPr>
        <p:grpSp>
          <p:nvGrpSpPr>
            <p:cNvPr id="6" name="Group 5"/>
            <p:cNvGrpSpPr/>
            <p:nvPr/>
          </p:nvGrpSpPr>
          <p:grpSpPr>
            <a:xfrm>
              <a:off x="5652120" y="261610"/>
              <a:ext cx="3236913" cy="2320925"/>
              <a:chOff x="5200650" y="261610"/>
              <a:chExt cx="3236913" cy="2320925"/>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1126797"/>
                <a:ext cx="1579563" cy="14557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00650" y="261610"/>
                <a:ext cx="1676400" cy="15049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grpSp>
          <p:nvGrpSpPr>
            <p:cNvPr id="7" name="Group 10"/>
            <p:cNvGrpSpPr>
              <a:grpSpLocks/>
            </p:cNvGrpSpPr>
            <p:nvPr/>
          </p:nvGrpSpPr>
          <p:grpSpPr bwMode="auto">
            <a:xfrm>
              <a:off x="7029760" y="9521"/>
              <a:ext cx="1041400" cy="1144588"/>
              <a:chOff x="4193" y="577"/>
              <a:chExt cx="656" cy="721"/>
            </a:xfrm>
          </p:grpSpPr>
          <p:sp>
            <p:nvSpPr>
              <p:cNvPr id="8" name="Line 5"/>
              <p:cNvSpPr>
                <a:spLocks noChangeShapeType="1"/>
              </p:cNvSpPr>
              <p:nvPr/>
            </p:nvSpPr>
            <p:spPr bwMode="auto">
              <a:xfrm flipH="1">
                <a:off x="4193" y="890"/>
                <a:ext cx="413" cy="136"/>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9" name="Line 6"/>
              <p:cNvSpPr>
                <a:spLocks noChangeShapeType="1"/>
              </p:cNvSpPr>
              <p:nvPr/>
            </p:nvSpPr>
            <p:spPr bwMode="auto">
              <a:xfrm>
                <a:off x="4740" y="935"/>
                <a:ext cx="90" cy="363"/>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10" name="Text Box 7"/>
              <p:cNvSpPr txBox="1">
                <a:spLocks noChangeArrowheads="1"/>
              </p:cNvSpPr>
              <p:nvPr/>
            </p:nvSpPr>
            <p:spPr bwMode="auto">
              <a:xfrm>
                <a:off x="4559" y="577"/>
                <a:ext cx="290"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9pPr>
              </a:lstStyle>
              <a:p>
                <a:pPr eaLnBrk="1" hangingPunct="1"/>
                <a:r>
                  <a:rPr lang="en-NZ" altLang="fr-FR" sz="3600" b="1" dirty="0">
                    <a:solidFill>
                      <a:srgbClr val="000000"/>
                    </a:solidFill>
                  </a:rPr>
                  <a:t>?</a:t>
                </a:r>
              </a:p>
            </p:txBody>
          </p:sp>
        </p:grpSp>
      </p:grpSp>
    </p:spTree>
    <p:extLst>
      <p:ext uri="{BB962C8B-B14F-4D97-AF65-F5344CB8AC3E}">
        <p14:creationId xmlns:p14="http://schemas.microsoft.com/office/powerpoint/2010/main" xmlns="" val="1834817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Oval 4"/>
          <p:cNvSpPr>
            <a:spLocks noChangeArrowheads="1"/>
          </p:cNvSpPr>
          <p:nvPr/>
        </p:nvSpPr>
        <p:spPr bwMode="auto">
          <a:xfrm>
            <a:off x="5795963" y="1828800"/>
            <a:ext cx="914400" cy="914400"/>
          </a:xfrm>
          <a:prstGeom prst="ellipse">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30724" name="Line 5"/>
          <p:cNvSpPr>
            <a:spLocks noChangeShapeType="1"/>
          </p:cNvSpPr>
          <p:nvPr/>
        </p:nvSpPr>
        <p:spPr bwMode="auto">
          <a:xfrm flipH="1">
            <a:off x="4932363" y="2763838"/>
            <a:ext cx="1079500" cy="1512887"/>
          </a:xfrm>
          <a:prstGeom prst="line">
            <a:avLst/>
          </a:prstGeom>
          <a:noFill/>
          <a:ln w="38100">
            <a:solidFill>
              <a:srgbClr val="008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fr-FR"/>
          </a:p>
        </p:txBody>
      </p:sp>
      <p:sp>
        <p:nvSpPr>
          <p:cNvPr id="30725" name="Text Box 4"/>
          <p:cNvSpPr txBox="1">
            <a:spLocks noChangeArrowheads="1"/>
          </p:cNvSpPr>
          <p:nvPr/>
        </p:nvSpPr>
        <p:spPr bwMode="auto">
          <a:xfrm>
            <a:off x="0" y="0"/>
            <a:ext cx="553869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smtClean="0">
                <a:solidFill>
                  <a:srgbClr val="009900"/>
                </a:solidFill>
                <a:latin typeface="Comic Sans MS" pitchFamily="66" charset="0"/>
              </a:rPr>
              <a:t>History of rare-earth </a:t>
            </a:r>
            <a:r>
              <a:rPr lang="en-US" sz="2800" b="1" dirty="0">
                <a:solidFill>
                  <a:srgbClr val="009900"/>
                </a:solidFill>
                <a:latin typeface="Comic Sans MS" pitchFamily="66" charset="0"/>
              </a:rPr>
              <a:t>nitrides</a:t>
            </a:r>
            <a:endParaRPr lang="it-IT" sz="2800" b="1" dirty="0">
              <a:solidFill>
                <a:srgbClr val="009900"/>
              </a:solidFill>
              <a:latin typeface="Comic Sans MS" pitchFamily="66" charset="0"/>
            </a:endParaRPr>
          </a:p>
        </p:txBody>
      </p:sp>
      <p:sp>
        <p:nvSpPr>
          <p:cNvPr id="30726" name="Rectangle 3"/>
          <p:cNvSpPr>
            <a:spLocks noChangeArrowheads="1"/>
          </p:cNvSpPr>
          <p:nvPr/>
        </p:nvSpPr>
        <p:spPr bwMode="auto">
          <a:xfrm>
            <a:off x="827584" y="836035"/>
            <a:ext cx="7848104" cy="4516437"/>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marL="342900" indent="-342900">
              <a:lnSpc>
                <a:spcPct val="150000"/>
              </a:lnSpc>
              <a:spcBef>
                <a:spcPts val="500"/>
              </a:spcBef>
              <a:buFontTx/>
              <a:buChar char="•"/>
            </a:pPr>
            <a:r>
              <a:rPr lang="en-US" sz="2400" dirty="0">
                <a:latin typeface="Comic Sans MS" pitchFamily="66" charset="0"/>
              </a:rPr>
              <a:t>RE nitrides were studied in the </a:t>
            </a:r>
            <a:r>
              <a:rPr lang="en-US" sz="2400" dirty="0" smtClean="0">
                <a:latin typeface="Comic Sans MS" pitchFamily="66" charset="0"/>
              </a:rPr>
              <a:t>1960-1970s</a:t>
            </a:r>
            <a:endParaRPr lang="en-US" sz="2400" dirty="0">
              <a:latin typeface="Comic Sans MS" pitchFamily="66" charset="0"/>
            </a:endParaRPr>
          </a:p>
          <a:p>
            <a:pPr marL="342900" indent="-342900">
              <a:lnSpc>
                <a:spcPct val="150000"/>
              </a:lnSpc>
              <a:spcBef>
                <a:spcPts val="500"/>
              </a:spcBef>
              <a:buFontTx/>
              <a:buChar char="•"/>
            </a:pPr>
            <a:r>
              <a:rPr lang="en-US" sz="2400" dirty="0">
                <a:latin typeface="Comic Sans MS" pitchFamily="66" charset="0"/>
              </a:rPr>
              <a:t>Stoichiometry poor (N vacancies, O </a:t>
            </a:r>
            <a:r>
              <a:rPr lang="en-US" sz="2400" dirty="0" smtClean="0">
                <a:latin typeface="Comic Sans MS" pitchFamily="66" charset="0"/>
              </a:rPr>
              <a:t>contamination)</a:t>
            </a:r>
          </a:p>
          <a:p>
            <a:pPr marL="342900" indent="-342900">
              <a:lnSpc>
                <a:spcPct val="150000"/>
              </a:lnSpc>
              <a:spcBef>
                <a:spcPts val="500"/>
              </a:spcBef>
              <a:buFontTx/>
              <a:buChar char="•"/>
            </a:pPr>
            <a:r>
              <a:rPr lang="en-US" sz="2400" dirty="0" smtClean="0">
                <a:latin typeface="Comic Sans MS" pitchFamily="66" charset="0"/>
              </a:rPr>
              <a:t>Ferromagnetic </a:t>
            </a:r>
            <a:r>
              <a:rPr lang="en-US" sz="2400" dirty="0">
                <a:latin typeface="Comic Sans MS" pitchFamily="66" charset="0"/>
              </a:rPr>
              <a:t>structure known for </a:t>
            </a:r>
            <a:r>
              <a:rPr lang="en-US" sz="2400" dirty="0" smtClean="0">
                <a:latin typeface="Comic Sans MS" pitchFamily="66" charset="0"/>
              </a:rPr>
              <a:t>most</a:t>
            </a:r>
          </a:p>
          <a:p>
            <a:pPr marL="342900" indent="-342900">
              <a:lnSpc>
                <a:spcPct val="150000"/>
              </a:lnSpc>
              <a:spcBef>
                <a:spcPts val="500"/>
              </a:spcBef>
              <a:buFontTx/>
              <a:buChar char="•"/>
            </a:pPr>
            <a:r>
              <a:rPr lang="en-US" sz="2400" dirty="0" smtClean="0">
                <a:latin typeface="Comic Sans MS" pitchFamily="66" charset="0"/>
              </a:rPr>
              <a:t>Almost </a:t>
            </a:r>
            <a:r>
              <a:rPr lang="en-US" sz="2400" dirty="0">
                <a:latin typeface="Comic Sans MS" pitchFamily="66" charset="0"/>
              </a:rPr>
              <a:t>nothing was known about the electronic band </a:t>
            </a:r>
            <a:r>
              <a:rPr lang="en-US" sz="2400" dirty="0" smtClean="0">
                <a:latin typeface="Comic Sans MS" pitchFamily="66" charset="0"/>
              </a:rPr>
              <a:t>structure</a:t>
            </a:r>
          </a:p>
          <a:p>
            <a:pPr>
              <a:lnSpc>
                <a:spcPct val="150000"/>
              </a:lnSpc>
              <a:spcBef>
                <a:spcPts val="500"/>
              </a:spcBef>
            </a:pPr>
            <a:endParaRPr lang="en-US" sz="2400" dirty="0" smtClean="0">
              <a:latin typeface="Comic Sans MS" pitchFamily="66" charset="0"/>
            </a:endParaRPr>
          </a:p>
          <a:p>
            <a:pPr marL="342900" indent="-342900">
              <a:lnSpc>
                <a:spcPct val="150000"/>
              </a:lnSpc>
              <a:spcBef>
                <a:spcPts val="500"/>
              </a:spcBef>
              <a:buFontTx/>
              <a:buChar char="•"/>
            </a:pPr>
            <a:r>
              <a:rPr lang="en-US" sz="2400" dirty="0" smtClean="0">
                <a:latin typeface="Comic Sans MS" pitchFamily="66" charset="0"/>
              </a:rPr>
              <a:t>Theoretical </a:t>
            </a:r>
            <a:r>
              <a:rPr lang="en-US" sz="2400" dirty="0">
                <a:latin typeface="Comic Sans MS" pitchFamily="66" charset="0"/>
              </a:rPr>
              <a:t>interest strong since </a:t>
            </a:r>
            <a:r>
              <a:rPr lang="en-US" sz="2400" dirty="0">
                <a:latin typeface="Comic Sans MS" pitchFamily="66" charset="0"/>
                <a:cs typeface="Arial" pitchFamily="34" charset="0"/>
              </a:rPr>
              <a:t>~</a:t>
            </a:r>
            <a:r>
              <a:rPr lang="en-US" sz="2400" dirty="0">
                <a:latin typeface="Comic Sans MS" pitchFamily="66" charset="0"/>
              </a:rPr>
              <a:t> 2000</a:t>
            </a:r>
            <a:endParaRPr lang="en-GB" sz="2400" dirty="0">
              <a:latin typeface="Comic Sans MS" pitchFamily="66" charset="0"/>
            </a:endParaRPr>
          </a:p>
          <a:p>
            <a:pPr marL="342900" indent="-342900">
              <a:lnSpc>
                <a:spcPct val="150000"/>
              </a:lnSpc>
              <a:spcBef>
                <a:spcPts val="500"/>
              </a:spcBef>
              <a:buFontTx/>
              <a:buChar char="•"/>
            </a:pPr>
            <a:r>
              <a:rPr lang="en-US" sz="2400" dirty="0" smtClean="0">
                <a:latin typeface="Comic Sans MS" pitchFamily="66" charset="0"/>
              </a:rPr>
              <a:t>Experimental </a:t>
            </a:r>
            <a:r>
              <a:rPr lang="en-US" sz="2400" dirty="0">
                <a:latin typeface="Comic Sans MS" pitchFamily="66" charset="0"/>
              </a:rPr>
              <a:t>activities since ~</a:t>
            </a:r>
            <a:r>
              <a:rPr lang="en-US" sz="2400" dirty="0" smtClean="0">
                <a:latin typeface="Comic Sans MS" pitchFamily="66" charset="0"/>
              </a:rPr>
              <a:t>2006</a:t>
            </a:r>
          </a:p>
          <a:p>
            <a:pPr marL="342900" indent="-342900">
              <a:lnSpc>
                <a:spcPct val="90000"/>
              </a:lnSpc>
              <a:spcBef>
                <a:spcPct val="20000"/>
              </a:spcBef>
              <a:buFontTx/>
              <a:buChar char="•"/>
            </a:pPr>
            <a:endParaRPr lang="en-US" sz="2400" dirty="0" smtClean="0">
              <a:latin typeface="Comic Sans MS" pitchFamily="66" charset="0"/>
            </a:endParaRPr>
          </a:p>
          <a:p>
            <a:pPr>
              <a:lnSpc>
                <a:spcPct val="90000"/>
              </a:lnSpc>
              <a:spcBef>
                <a:spcPct val="20000"/>
              </a:spcBef>
            </a:pPr>
            <a:endParaRPr lang="en-GB" sz="2400" dirty="0">
              <a:latin typeface="Comic Sans MS" pitchFamily="66" charset="0"/>
            </a:endParaRPr>
          </a:p>
        </p:txBody>
      </p:sp>
      <p:pic>
        <p:nvPicPr>
          <p:cNvPr id="12" name="Picture 115" descr="http://www.periodni.com/download/periodic_table-colo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8999" t="78033" b="12206"/>
          <a:stretch>
            <a:fillRect/>
          </a:stretch>
        </p:blipFill>
        <p:spPr bwMode="auto">
          <a:xfrm>
            <a:off x="650372" y="5890765"/>
            <a:ext cx="8202528" cy="644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29924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1" name="Text Box 16"/>
          <p:cNvSpPr txBox="1">
            <a:spLocks noChangeArrowheads="1"/>
          </p:cNvSpPr>
          <p:nvPr/>
        </p:nvSpPr>
        <p:spPr bwMode="auto">
          <a:xfrm>
            <a:off x="5067300" y="39878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100000"/>
              <a:buFont typeface="Times New Roman" pitchFamily="18" charset="0"/>
              <a:buNone/>
            </a:pPr>
            <a:endParaRPr lang="en-NZ">
              <a:solidFill>
                <a:schemeClr val="bg1"/>
              </a:solidFill>
              <a:cs typeface="Lucida Sans Unicode" pitchFamily="34" charset="0"/>
            </a:endParaRPr>
          </a:p>
        </p:txBody>
      </p:sp>
      <p:sp>
        <p:nvSpPr>
          <p:cNvPr id="31765" name="Rectangle 23"/>
          <p:cNvSpPr>
            <a:spLocks noChangeArrowheads="1"/>
          </p:cNvSpPr>
          <p:nvPr/>
        </p:nvSpPr>
        <p:spPr bwMode="auto">
          <a:xfrm>
            <a:off x="300212" y="6478711"/>
            <a:ext cx="88437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NZ" sz="1600" i="1" dirty="0">
                <a:solidFill>
                  <a:srgbClr val="CC3300"/>
                </a:solidFill>
                <a:latin typeface="Comic Sans MS" pitchFamily="66" charset="0"/>
              </a:rPr>
              <a:t> </a:t>
            </a:r>
            <a:r>
              <a:rPr lang="en-NZ" sz="1600" i="1" dirty="0" smtClean="0">
                <a:solidFill>
                  <a:srgbClr val="CC3300"/>
                </a:solidFill>
                <a:latin typeface="Comic Sans MS" pitchFamily="66" charset="0"/>
              </a:rPr>
              <a:t>F. Natali et al., “Rare-earth </a:t>
            </a:r>
            <a:r>
              <a:rPr lang="en-NZ" sz="1600" i="1" dirty="0" err="1">
                <a:solidFill>
                  <a:srgbClr val="CC3300"/>
                </a:solidFill>
                <a:latin typeface="Comic Sans MS" pitchFamily="66" charset="0"/>
              </a:rPr>
              <a:t>mononitrides</a:t>
            </a:r>
            <a:r>
              <a:rPr lang="en-NZ" sz="1600" i="1" dirty="0">
                <a:solidFill>
                  <a:srgbClr val="CC3300"/>
                </a:solidFill>
                <a:latin typeface="Comic Sans MS" pitchFamily="66" charset="0"/>
              </a:rPr>
              <a:t>”, </a:t>
            </a:r>
            <a:r>
              <a:rPr lang="en-US" sz="1600" i="1" dirty="0">
                <a:solidFill>
                  <a:srgbClr val="CC3300"/>
                </a:solidFill>
                <a:latin typeface="Comic Sans MS" pitchFamily="66" charset="0"/>
              </a:rPr>
              <a:t>Progress in Materials Science </a:t>
            </a:r>
            <a:r>
              <a:rPr lang="en-US" sz="1600" i="1" dirty="0" smtClean="0">
                <a:solidFill>
                  <a:srgbClr val="CC3300"/>
                </a:solidFill>
                <a:latin typeface="Comic Sans MS" pitchFamily="66" charset="0"/>
              </a:rPr>
              <a:t>58, 1316 </a:t>
            </a:r>
            <a:r>
              <a:rPr lang="en-US" sz="1600" i="1" dirty="0">
                <a:solidFill>
                  <a:srgbClr val="CC3300"/>
                </a:solidFill>
                <a:latin typeface="Comic Sans MS" pitchFamily="66" charset="0"/>
              </a:rPr>
              <a:t>(</a:t>
            </a:r>
            <a:r>
              <a:rPr lang="en-US" sz="1600" i="1" dirty="0" smtClean="0">
                <a:solidFill>
                  <a:srgbClr val="CC3300"/>
                </a:solidFill>
                <a:latin typeface="Comic Sans MS" pitchFamily="66" charset="0"/>
              </a:rPr>
              <a:t>2013)</a:t>
            </a:r>
            <a:endParaRPr lang="en-NZ" sz="1600" i="1" dirty="0">
              <a:solidFill>
                <a:srgbClr val="CC3300"/>
              </a:solidFill>
              <a:latin typeface="Comic Sans MS" pitchFamily="66" charset="0"/>
            </a:endParaRPr>
          </a:p>
        </p:txBody>
      </p:sp>
      <p:sp>
        <p:nvSpPr>
          <p:cNvPr id="31768" name="Rectangle 1"/>
          <p:cNvSpPr>
            <a:spLocks noChangeArrowheads="1"/>
          </p:cNvSpPr>
          <p:nvPr/>
        </p:nvSpPr>
        <p:spPr bwMode="auto">
          <a:xfrm>
            <a:off x="-34265" y="-22075"/>
            <a:ext cx="36295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800" b="1" dirty="0">
                <a:solidFill>
                  <a:srgbClr val="009900"/>
                </a:solidFill>
                <a:latin typeface="Comic Sans MS" pitchFamily="66" charset="0"/>
              </a:rPr>
              <a:t>Rare-earth nitrides</a:t>
            </a:r>
            <a:endParaRPr lang="it-IT" sz="2800" b="1" dirty="0">
              <a:solidFill>
                <a:srgbClr val="009900"/>
              </a:solidFill>
              <a:latin typeface="Comic Sans MS" pitchFamily="66" charset="0"/>
            </a:endParaRPr>
          </a:p>
        </p:txBody>
      </p:sp>
      <p:sp>
        <p:nvSpPr>
          <p:cNvPr id="31769" name="Text Box 4"/>
          <p:cNvSpPr txBox="1">
            <a:spLocks noChangeArrowheads="1"/>
          </p:cNvSpPr>
          <p:nvPr/>
        </p:nvSpPr>
        <p:spPr bwMode="auto">
          <a:xfrm>
            <a:off x="362272" y="4275118"/>
            <a:ext cx="8458200" cy="2106210"/>
          </a:xfrm>
          <a:prstGeom prst="rect">
            <a:avLst/>
          </a:prstGeom>
          <a:solidFill>
            <a:srgbClr val="FFFF99"/>
          </a:solidFill>
          <a:ln w="19050">
            <a:solidFill>
              <a:schemeClr val="accent2"/>
            </a:solidFill>
            <a:miter lim="800000"/>
            <a:headEnd/>
            <a:tailEnd/>
          </a:ln>
        </p:spPr>
        <p:txBody>
          <a:bodyPr lIns="126000" tIns="82800" rIns="126000" bIns="82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rgbClr val="3333CC"/>
              </a:buClr>
              <a:buFont typeface="Wingdings" pitchFamily="2" charset="2"/>
              <a:buChar char="§"/>
            </a:pPr>
            <a:r>
              <a:rPr lang="de-DE" dirty="0">
                <a:solidFill>
                  <a:srgbClr val="000000"/>
                </a:solidFill>
                <a:latin typeface="Comic Sans MS" pitchFamily="66" charset="0"/>
                <a:cs typeface="Tahoma" pitchFamily="34" charset="0"/>
              </a:rPr>
              <a:t> </a:t>
            </a:r>
            <a:r>
              <a:rPr lang="de-DE" dirty="0" err="1">
                <a:solidFill>
                  <a:srgbClr val="000000"/>
                </a:solidFill>
                <a:latin typeface="Comic Sans MS" pitchFamily="66" charset="0"/>
                <a:cs typeface="Tahoma" pitchFamily="34" charset="0"/>
              </a:rPr>
              <a:t>Intrinsic</a:t>
            </a:r>
            <a:r>
              <a:rPr lang="de-DE" dirty="0">
                <a:solidFill>
                  <a:srgbClr val="000000"/>
                </a:solidFill>
                <a:latin typeface="Comic Sans MS" pitchFamily="66" charset="0"/>
                <a:cs typeface="Tahoma" pitchFamily="34" charset="0"/>
              </a:rPr>
              <a:t> </a:t>
            </a:r>
            <a:r>
              <a:rPr lang="de-DE" dirty="0" err="1">
                <a:solidFill>
                  <a:srgbClr val="000000"/>
                </a:solidFill>
                <a:latin typeface="Comic Sans MS" pitchFamily="66" charset="0"/>
                <a:cs typeface="Tahoma" pitchFamily="34" charset="0"/>
              </a:rPr>
              <a:t>ferromagnetic</a:t>
            </a:r>
            <a:r>
              <a:rPr lang="de-DE" dirty="0">
                <a:solidFill>
                  <a:srgbClr val="000000"/>
                </a:solidFill>
                <a:latin typeface="Comic Sans MS" pitchFamily="66" charset="0"/>
                <a:cs typeface="Tahoma" pitchFamily="34" charset="0"/>
              </a:rPr>
              <a:t> </a:t>
            </a:r>
            <a:r>
              <a:rPr lang="de-DE" dirty="0" err="1">
                <a:solidFill>
                  <a:srgbClr val="000000"/>
                </a:solidFill>
                <a:latin typeface="Comic Sans MS" pitchFamily="66" charset="0"/>
                <a:cs typeface="Tahoma" pitchFamily="34" charset="0"/>
              </a:rPr>
              <a:t>semiconductors</a:t>
            </a:r>
            <a:r>
              <a:rPr lang="de-DE" dirty="0">
                <a:solidFill>
                  <a:srgbClr val="000000"/>
                </a:solidFill>
                <a:latin typeface="Comic Sans MS" pitchFamily="66" charset="0"/>
                <a:cs typeface="Tahoma" pitchFamily="34" charset="0"/>
              </a:rPr>
              <a:t> : </a:t>
            </a:r>
            <a:r>
              <a:rPr lang="en-US" dirty="0" err="1">
                <a:solidFill>
                  <a:srgbClr val="000000"/>
                </a:solidFill>
                <a:latin typeface="Comic Sans MS" pitchFamily="66" charset="0"/>
                <a:cs typeface="Tahoma" pitchFamily="34" charset="0"/>
              </a:rPr>
              <a:t>Eu</a:t>
            </a:r>
            <a:r>
              <a:rPr lang="en-US" dirty="0">
                <a:solidFill>
                  <a:srgbClr val="000000"/>
                </a:solidFill>
                <a:latin typeface="Comic Sans MS" pitchFamily="66" charset="0"/>
                <a:cs typeface="Tahoma" pitchFamily="34" charset="0"/>
              </a:rPr>
              <a:t> </a:t>
            </a:r>
            <a:r>
              <a:rPr lang="en-US" dirty="0" err="1">
                <a:solidFill>
                  <a:srgbClr val="000000"/>
                </a:solidFill>
                <a:latin typeface="Comic Sans MS" pitchFamily="66" charset="0"/>
                <a:cs typeface="Tahoma" pitchFamily="34" charset="0"/>
              </a:rPr>
              <a:t>chalcogenides</a:t>
            </a:r>
            <a:r>
              <a:rPr lang="en-US" dirty="0">
                <a:solidFill>
                  <a:srgbClr val="000000"/>
                </a:solidFill>
                <a:latin typeface="Comic Sans MS" pitchFamily="66" charset="0"/>
                <a:cs typeface="Tahoma" pitchFamily="34" charset="0"/>
              </a:rPr>
              <a:t> (</a:t>
            </a:r>
            <a:r>
              <a:rPr lang="en-US" dirty="0" err="1">
                <a:solidFill>
                  <a:srgbClr val="000000"/>
                </a:solidFill>
                <a:latin typeface="Comic Sans MS" pitchFamily="66" charset="0"/>
                <a:cs typeface="Tahoma" pitchFamily="34" charset="0"/>
              </a:rPr>
              <a:t>EuO</a:t>
            </a:r>
            <a:r>
              <a:rPr lang="en-US" dirty="0">
                <a:solidFill>
                  <a:srgbClr val="000000"/>
                </a:solidFill>
                <a:latin typeface="Comic Sans MS" pitchFamily="66" charset="0"/>
                <a:cs typeface="Tahoma" pitchFamily="34" charset="0"/>
              </a:rPr>
              <a:t>, </a:t>
            </a:r>
            <a:r>
              <a:rPr lang="en-US" dirty="0" err="1">
                <a:solidFill>
                  <a:srgbClr val="000000"/>
                </a:solidFill>
                <a:latin typeface="Comic Sans MS" pitchFamily="66" charset="0"/>
                <a:cs typeface="Tahoma" pitchFamily="34" charset="0"/>
              </a:rPr>
              <a:t>EuS</a:t>
            </a:r>
            <a:r>
              <a:rPr lang="en-US" dirty="0">
                <a:solidFill>
                  <a:srgbClr val="000000"/>
                </a:solidFill>
                <a:latin typeface="Comic Sans MS" pitchFamily="66" charset="0"/>
                <a:cs typeface="Tahoma" pitchFamily="34" charset="0"/>
              </a:rPr>
              <a:t>…) and </a:t>
            </a:r>
            <a:r>
              <a:rPr lang="en-US" b="1" dirty="0" smtClean="0">
                <a:solidFill>
                  <a:srgbClr val="009900"/>
                </a:solidFill>
                <a:latin typeface="Comic Sans MS" pitchFamily="66" charset="0"/>
                <a:cs typeface="Tahoma" pitchFamily="34" charset="0"/>
              </a:rPr>
              <a:t>rare-earth </a:t>
            </a:r>
            <a:r>
              <a:rPr lang="en-US" b="1" dirty="0">
                <a:solidFill>
                  <a:srgbClr val="009900"/>
                </a:solidFill>
                <a:latin typeface="Comic Sans MS" pitchFamily="66" charset="0"/>
                <a:cs typeface="Tahoma" pitchFamily="34" charset="0"/>
              </a:rPr>
              <a:t>nitrides</a:t>
            </a:r>
            <a:endParaRPr lang="en-US" b="1" dirty="0">
              <a:solidFill>
                <a:srgbClr val="FF0000"/>
              </a:solidFill>
              <a:latin typeface="Comic Sans MS" pitchFamily="66" charset="0"/>
              <a:cs typeface="Tahoma" pitchFamily="34" charset="0"/>
            </a:endParaRPr>
          </a:p>
          <a:p>
            <a:pPr eaLnBrk="1" hangingPunct="1"/>
            <a:endParaRPr lang="en-US" sz="1400" dirty="0">
              <a:solidFill>
                <a:srgbClr val="000000"/>
              </a:solidFill>
              <a:latin typeface="Comic Sans MS" pitchFamily="66" charset="0"/>
              <a:cs typeface="Tahoma" pitchFamily="34" charset="0"/>
            </a:endParaRPr>
          </a:p>
          <a:p>
            <a:pPr eaLnBrk="1" hangingPunct="1"/>
            <a:r>
              <a:rPr lang="en-US" dirty="0">
                <a:solidFill>
                  <a:srgbClr val="000000"/>
                </a:solidFill>
                <a:latin typeface="Comic Sans MS" pitchFamily="66" charset="0"/>
                <a:cs typeface="Tahoma" pitchFamily="34" charset="0"/>
              </a:rPr>
              <a:t>Magnetic ions are </a:t>
            </a:r>
            <a:r>
              <a:rPr lang="en-US" dirty="0">
                <a:solidFill>
                  <a:srgbClr val="FF0000"/>
                </a:solidFill>
                <a:latin typeface="Comic Sans MS" pitchFamily="66" charset="0"/>
                <a:cs typeface="Tahoma" pitchFamily="34" charset="0"/>
              </a:rPr>
              <a:t>NOT</a:t>
            </a:r>
            <a:r>
              <a:rPr lang="en-US" dirty="0">
                <a:solidFill>
                  <a:srgbClr val="000000"/>
                </a:solidFill>
                <a:latin typeface="Comic Sans MS" pitchFamily="66" charset="0"/>
                <a:cs typeface="Tahoma" pitchFamily="34" charset="0"/>
              </a:rPr>
              <a:t> introduced into a non-magnetic semiconductor host: </a:t>
            </a:r>
            <a:r>
              <a:rPr lang="de-DE" dirty="0" err="1">
                <a:solidFill>
                  <a:srgbClr val="FF0000"/>
                </a:solidFill>
                <a:latin typeface="Comic Sans MS" pitchFamily="66" charset="0"/>
                <a:cs typeface="Tahoma" pitchFamily="34" charset="0"/>
              </a:rPr>
              <a:t>every</a:t>
            </a:r>
            <a:r>
              <a:rPr lang="de-DE" dirty="0">
                <a:solidFill>
                  <a:srgbClr val="FF0000"/>
                </a:solidFill>
                <a:latin typeface="Comic Sans MS" pitchFamily="66" charset="0"/>
                <a:cs typeface="Tahoma" pitchFamily="34" charset="0"/>
              </a:rPr>
              <a:t> </a:t>
            </a:r>
            <a:r>
              <a:rPr lang="de-DE" dirty="0" err="1">
                <a:solidFill>
                  <a:srgbClr val="FF0000"/>
                </a:solidFill>
                <a:latin typeface="Comic Sans MS" pitchFamily="66" charset="0"/>
                <a:cs typeface="Tahoma" pitchFamily="34" charset="0"/>
              </a:rPr>
              <a:t>cation</a:t>
            </a:r>
            <a:r>
              <a:rPr lang="de-DE" dirty="0">
                <a:solidFill>
                  <a:srgbClr val="FF0000"/>
                </a:solidFill>
                <a:latin typeface="Comic Sans MS" pitchFamily="66" charset="0"/>
                <a:cs typeface="Tahoma" pitchFamily="34" charset="0"/>
              </a:rPr>
              <a:t> </a:t>
            </a:r>
            <a:r>
              <a:rPr lang="de-DE" dirty="0" err="1">
                <a:solidFill>
                  <a:srgbClr val="FF0000"/>
                </a:solidFill>
                <a:latin typeface="Comic Sans MS" pitchFamily="66" charset="0"/>
                <a:cs typeface="Tahoma" pitchFamily="34" charset="0"/>
              </a:rPr>
              <a:t>is</a:t>
            </a:r>
            <a:r>
              <a:rPr lang="de-DE" dirty="0">
                <a:solidFill>
                  <a:srgbClr val="FF0000"/>
                </a:solidFill>
                <a:latin typeface="Comic Sans MS" pitchFamily="66" charset="0"/>
                <a:cs typeface="Tahoma" pitchFamily="34" charset="0"/>
              </a:rPr>
              <a:t> </a:t>
            </a:r>
            <a:r>
              <a:rPr lang="de-DE" dirty="0" err="1">
                <a:solidFill>
                  <a:srgbClr val="FF0000"/>
                </a:solidFill>
                <a:latin typeface="Comic Sans MS" pitchFamily="66" charset="0"/>
                <a:cs typeface="Tahoma" pitchFamily="34" charset="0"/>
              </a:rPr>
              <a:t>magnetic</a:t>
            </a:r>
            <a:r>
              <a:rPr lang="de-DE" dirty="0">
                <a:solidFill>
                  <a:srgbClr val="FF0000"/>
                </a:solidFill>
                <a:latin typeface="Comic Sans MS" pitchFamily="66" charset="0"/>
                <a:cs typeface="Tahoma" pitchFamily="34" charset="0"/>
              </a:rPr>
              <a:t>  </a:t>
            </a:r>
          </a:p>
          <a:p>
            <a:pPr eaLnBrk="1" hangingPunct="1"/>
            <a:r>
              <a:rPr lang="en-GB" dirty="0" smtClean="0">
                <a:solidFill>
                  <a:srgbClr val="FF0000"/>
                </a:solidFill>
                <a:latin typeface="Comic Sans MS" pitchFamily="66" charset="0"/>
                <a:cs typeface="Tahoma" pitchFamily="34" charset="0"/>
              </a:rPr>
              <a:t> </a:t>
            </a:r>
            <a:r>
              <a:rPr lang="en-GB" dirty="0">
                <a:solidFill>
                  <a:srgbClr val="FF0000"/>
                </a:solidFill>
                <a:latin typeface="Comic Sans MS" pitchFamily="66" charset="0"/>
                <a:cs typeface="Tahoma" pitchFamily="34" charset="0"/>
                <a:sym typeface="Symbol" pitchFamily="18" charset="2"/>
              </a:rPr>
              <a:t> </a:t>
            </a:r>
            <a:r>
              <a:rPr lang="en-GB" dirty="0">
                <a:solidFill>
                  <a:srgbClr val="FF0000"/>
                </a:solidFill>
                <a:latin typeface="Comic Sans MS" pitchFamily="66" charset="0"/>
                <a:cs typeface="Tahoma" pitchFamily="34" charset="0"/>
              </a:rPr>
              <a:t>independent control </a:t>
            </a:r>
            <a:r>
              <a:rPr lang="en-GB" dirty="0">
                <a:solidFill>
                  <a:srgbClr val="000000"/>
                </a:solidFill>
                <a:latin typeface="Comic Sans MS" pitchFamily="66" charset="0"/>
                <a:cs typeface="Tahoma" pitchFamily="34" charset="0"/>
              </a:rPr>
              <a:t>of the carrier concentration (doping) and magnetism</a:t>
            </a:r>
          </a:p>
          <a:p>
            <a:pPr eaLnBrk="1" hangingPunct="1"/>
            <a:r>
              <a:rPr lang="en-US" b="1" dirty="0">
                <a:solidFill>
                  <a:srgbClr val="3333CC"/>
                </a:solidFill>
                <a:latin typeface="Comic Sans MS" pitchFamily="66" charset="0"/>
                <a:cs typeface="Tahoma" pitchFamily="34" charset="0"/>
              </a:rPr>
              <a:t>     Novel class of electronic</a:t>
            </a:r>
            <a:r>
              <a:rPr lang="en-NZ" b="1" dirty="0">
                <a:solidFill>
                  <a:srgbClr val="3333CC"/>
                </a:solidFill>
                <a:latin typeface="Comic Sans MS" pitchFamily="66" charset="0"/>
                <a:cs typeface="Tahoma" pitchFamily="34" charset="0"/>
              </a:rPr>
              <a:t> technology: semiconductor-spintronic!!! </a:t>
            </a:r>
            <a:endParaRPr lang="de-DE" dirty="0">
              <a:solidFill>
                <a:srgbClr val="FF0000"/>
              </a:solidFill>
              <a:latin typeface="Comic Sans MS" pitchFamily="66" charset="0"/>
              <a:cs typeface="Tahoma" pitchFamily="34" charset="0"/>
            </a:endParaRPr>
          </a:p>
        </p:txBody>
      </p:sp>
      <p:pic>
        <p:nvPicPr>
          <p:cNvPr id="26" name="Picture 115" descr="http://www.periodni.com/download/periodic_table-colo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8999" t="78033" b="12206"/>
          <a:stretch>
            <a:fillRect/>
          </a:stretch>
        </p:blipFill>
        <p:spPr bwMode="auto">
          <a:xfrm>
            <a:off x="107504" y="700435"/>
            <a:ext cx="686593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Oval 8"/>
          <p:cNvSpPr>
            <a:spLocks noChangeArrowheads="1"/>
          </p:cNvSpPr>
          <p:nvPr/>
        </p:nvSpPr>
        <p:spPr bwMode="auto">
          <a:xfrm>
            <a:off x="787400" y="1476145"/>
            <a:ext cx="358775" cy="360363"/>
          </a:xfrm>
          <a:prstGeom prst="ellipse">
            <a:avLst/>
          </a:prstGeom>
          <a:noFill/>
          <a:ln w="381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
        <p:nvSpPr>
          <p:cNvPr id="28" name="Rectangle 9"/>
          <p:cNvSpPr>
            <a:spLocks noChangeArrowheads="1"/>
          </p:cNvSpPr>
          <p:nvPr/>
        </p:nvSpPr>
        <p:spPr bwMode="auto">
          <a:xfrm>
            <a:off x="787400" y="2071458"/>
            <a:ext cx="358775" cy="360362"/>
          </a:xfrm>
          <a:prstGeom prst="rect">
            <a:avLst/>
          </a:prstGeom>
          <a:noFill/>
          <a:ln w="41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
        <p:nvSpPr>
          <p:cNvPr id="29" name="Text Box 15"/>
          <p:cNvSpPr txBox="1">
            <a:spLocks noChangeArrowheads="1"/>
          </p:cNvSpPr>
          <p:nvPr/>
        </p:nvSpPr>
        <p:spPr bwMode="auto">
          <a:xfrm>
            <a:off x="1266825" y="1471383"/>
            <a:ext cx="21463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9pPr>
          </a:lstStyle>
          <a:p>
            <a:pPr eaLnBrk="1" hangingPunct="1">
              <a:spcBef>
                <a:spcPts val="1500"/>
              </a:spcBef>
              <a:buClr>
                <a:srgbClr val="000000"/>
              </a:buClr>
              <a:buSzPct val="100000"/>
              <a:buFont typeface="Times New Roman" pitchFamily="18" charset="0"/>
              <a:buNone/>
            </a:pPr>
            <a:r>
              <a:rPr lang="en-NZ" altLang="fr-FR" sz="1800" b="1" dirty="0">
                <a:solidFill>
                  <a:srgbClr val="000000"/>
                </a:solidFill>
                <a:latin typeface="Comic Sans MS" pitchFamily="66" charset="0"/>
                <a:cs typeface="Lucida Sans Unicode" pitchFamily="34" charset="0"/>
              </a:rPr>
              <a:t>semiconductors</a:t>
            </a:r>
          </a:p>
        </p:txBody>
      </p:sp>
      <p:sp>
        <p:nvSpPr>
          <p:cNvPr id="30" name="Text Box 17"/>
          <p:cNvSpPr txBox="1">
            <a:spLocks noChangeArrowheads="1"/>
          </p:cNvSpPr>
          <p:nvPr/>
        </p:nvSpPr>
        <p:spPr bwMode="auto">
          <a:xfrm>
            <a:off x="1315605" y="2058758"/>
            <a:ext cx="2279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0033"/>
                </a:solidFill>
                <a:latin typeface="Times New Roman" pitchFamily="18" charset="0"/>
              </a:defRPr>
            </a:lvl9pPr>
          </a:lstStyle>
          <a:p>
            <a:pPr eaLnBrk="1" hangingPunct="1">
              <a:spcBef>
                <a:spcPts val="1500"/>
              </a:spcBef>
              <a:buClr>
                <a:srgbClr val="000000"/>
              </a:buClr>
              <a:buSzPct val="100000"/>
              <a:buFont typeface="Times New Roman" pitchFamily="18" charset="0"/>
              <a:buNone/>
            </a:pPr>
            <a:r>
              <a:rPr lang="en-NZ" altLang="fr-FR" sz="1800" b="1" dirty="0">
                <a:solidFill>
                  <a:srgbClr val="FF0000"/>
                </a:solidFill>
                <a:latin typeface="Comic Sans MS" pitchFamily="66" charset="0"/>
                <a:cs typeface="Lucida Sans Unicode" pitchFamily="34" charset="0"/>
              </a:rPr>
              <a:t>Ferromagnetic </a:t>
            </a:r>
          </a:p>
        </p:txBody>
      </p:sp>
      <p:sp>
        <p:nvSpPr>
          <p:cNvPr id="31" name="TextBox 24"/>
          <p:cNvSpPr txBox="1">
            <a:spLocks noChangeArrowheads="1"/>
          </p:cNvSpPr>
          <p:nvPr/>
        </p:nvSpPr>
        <p:spPr bwMode="auto">
          <a:xfrm>
            <a:off x="167118" y="2780928"/>
            <a:ext cx="50831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rgbClr val="FF0033"/>
                </a:solidFill>
                <a:latin typeface="Times New Roman" pitchFamily="18" charset="0"/>
              </a:defRPr>
            </a:lvl1pPr>
            <a:lvl2pPr marL="742950" indent="-285750" eaLnBrk="0" hangingPunct="0">
              <a:defRPr sz="3600">
                <a:solidFill>
                  <a:srgbClr val="FF0033"/>
                </a:solidFill>
                <a:latin typeface="Times New Roman" pitchFamily="18" charset="0"/>
              </a:defRPr>
            </a:lvl2pPr>
            <a:lvl3pPr marL="1143000" indent="-228600" eaLnBrk="0" hangingPunct="0">
              <a:defRPr sz="3600">
                <a:solidFill>
                  <a:srgbClr val="FF0033"/>
                </a:solidFill>
                <a:latin typeface="Times New Roman" pitchFamily="18" charset="0"/>
              </a:defRPr>
            </a:lvl3pPr>
            <a:lvl4pPr marL="1600200" indent="-228600" eaLnBrk="0" hangingPunct="0">
              <a:defRPr sz="3600">
                <a:solidFill>
                  <a:srgbClr val="FF0033"/>
                </a:solidFill>
                <a:latin typeface="Times New Roman" pitchFamily="18" charset="0"/>
              </a:defRPr>
            </a:lvl4pPr>
            <a:lvl5pPr marL="2057400" indent="-228600" eaLnBrk="0" hangingPunct="0">
              <a:defRPr sz="3600">
                <a:solidFill>
                  <a:srgbClr val="FF0033"/>
                </a:solidFill>
                <a:latin typeface="Times New Roman" pitchFamily="18" charset="0"/>
              </a:defRPr>
            </a:lvl5pPr>
            <a:lvl6pPr marL="2514600" indent="-228600" eaLnBrk="0" fontAlgn="base" hangingPunct="0">
              <a:spcBef>
                <a:spcPct val="0"/>
              </a:spcBef>
              <a:spcAft>
                <a:spcPct val="0"/>
              </a:spcAft>
              <a:defRPr sz="3600">
                <a:solidFill>
                  <a:srgbClr val="FF0033"/>
                </a:solidFill>
                <a:latin typeface="Times New Roman" pitchFamily="18" charset="0"/>
              </a:defRPr>
            </a:lvl6pPr>
            <a:lvl7pPr marL="2971800" indent="-228600" eaLnBrk="0" fontAlgn="base" hangingPunct="0">
              <a:spcBef>
                <a:spcPct val="0"/>
              </a:spcBef>
              <a:spcAft>
                <a:spcPct val="0"/>
              </a:spcAft>
              <a:defRPr sz="3600">
                <a:solidFill>
                  <a:srgbClr val="FF0033"/>
                </a:solidFill>
                <a:latin typeface="Times New Roman" pitchFamily="18" charset="0"/>
              </a:defRPr>
            </a:lvl7pPr>
            <a:lvl8pPr marL="3429000" indent="-228600" eaLnBrk="0" fontAlgn="base" hangingPunct="0">
              <a:spcBef>
                <a:spcPct val="0"/>
              </a:spcBef>
              <a:spcAft>
                <a:spcPct val="0"/>
              </a:spcAft>
              <a:defRPr sz="3600">
                <a:solidFill>
                  <a:srgbClr val="FF0033"/>
                </a:solidFill>
                <a:latin typeface="Times New Roman" pitchFamily="18" charset="0"/>
              </a:defRPr>
            </a:lvl8pPr>
            <a:lvl9pPr marL="3886200" indent="-228600" eaLnBrk="0" fontAlgn="base" hangingPunct="0">
              <a:spcBef>
                <a:spcPct val="0"/>
              </a:spcBef>
              <a:spcAft>
                <a:spcPct val="0"/>
              </a:spcAft>
              <a:defRPr sz="3600">
                <a:solidFill>
                  <a:srgbClr val="FF0033"/>
                </a:solidFill>
                <a:latin typeface="Times New Roman" pitchFamily="18" charset="0"/>
              </a:defRPr>
            </a:lvl9pPr>
          </a:lstStyle>
          <a:p>
            <a:pPr eaLnBrk="1" hangingPunct="1"/>
            <a:r>
              <a:rPr lang="en-NZ" altLang="fr-FR" sz="1800" b="1" dirty="0">
                <a:solidFill>
                  <a:schemeClr val="tx1"/>
                </a:solidFill>
                <a:latin typeface="Comic Sans MS" pitchFamily="66" charset="0"/>
              </a:rPr>
              <a:t>Optical Band Gap from ~0.7eV to ~1.8eV </a:t>
            </a:r>
          </a:p>
        </p:txBody>
      </p:sp>
      <p:sp>
        <p:nvSpPr>
          <p:cNvPr id="32" name="Oval 3"/>
          <p:cNvSpPr>
            <a:spLocks noChangeArrowheads="1"/>
          </p:cNvSpPr>
          <p:nvPr/>
        </p:nvSpPr>
        <p:spPr bwMode="auto">
          <a:xfrm>
            <a:off x="6468617" y="695672"/>
            <a:ext cx="576262" cy="573088"/>
          </a:xfrm>
          <a:prstGeom prst="ellipse">
            <a:avLst/>
          </a:prstGeom>
          <a:noFill/>
          <a:ln w="381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
        <p:nvSpPr>
          <p:cNvPr id="33" name="Oval 4"/>
          <p:cNvSpPr>
            <a:spLocks noChangeArrowheads="1"/>
          </p:cNvSpPr>
          <p:nvPr/>
        </p:nvSpPr>
        <p:spPr bwMode="auto">
          <a:xfrm>
            <a:off x="1428304" y="692497"/>
            <a:ext cx="576263" cy="574675"/>
          </a:xfrm>
          <a:prstGeom prst="ellipse">
            <a:avLst/>
          </a:prstGeom>
          <a:noFill/>
          <a:ln w="381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
        <p:nvSpPr>
          <p:cNvPr id="34" name="Oval 5"/>
          <p:cNvSpPr>
            <a:spLocks noChangeArrowheads="1"/>
          </p:cNvSpPr>
          <p:nvPr/>
        </p:nvSpPr>
        <p:spPr bwMode="auto">
          <a:xfrm>
            <a:off x="2349054" y="692497"/>
            <a:ext cx="576263" cy="574675"/>
          </a:xfrm>
          <a:prstGeom prst="ellipse">
            <a:avLst/>
          </a:prstGeom>
          <a:noFill/>
          <a:ln w="381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
        <p:nvSpPr>
          <p:cNvPr id="35" name="Oval 6"/>
          <p:cNvSpPr>
            <a:spLocks noChangeArrowheads="1"/>
          </p:cNvSpPr>
          <p:nvPr/>
        </p:nvSpPr>
        <p:spPr bwMode="auto">
          <a:xfrm>
            <a:off x="4149279" y="692497"/>
            <a:ext cx="576263" cy="574675"/>
          </a:xfrm>
          <a:prstGeom prst="ellipse">
            <a:avLst/>
          </a:prstGeom>
          <a:noFill/>
          <a:ln w="381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
        <p:nvSpPr>
          <p:cNvPr id="36" name="Oval 7"/>
          <p:cNvSpPr>
            <a:spLocks noChangeArrowheads="1"/>
          </p:cNvSpPr>
          <p:nvPr/>
        </p:nvSpPr>
        <p:spPr bwMode="auto">
          <a:xfrm>
            <a:off x="5085904" y="692497"/>
            <a:ext cx="576263" cy="574675"/>
          </a:xfrm>
          <a:prstGeom prst="ellipse">
            <a:avLst/>
          </a:prstGeom>
          <a:noFill/>
          <a:ln w="381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
        <p:nvSpPr>
          <p:cNvPr id="37" name="Rectangle 10"/>
          <p:cNvSpPr>
            <a:spLocks noChangeArrowheads="1"/>
          </p:cNvSpPr>
          <p:nvPr/>
        </p:nvSpPr>
        <p:spPr bwMode="auto">
          <a:xfrm>
            <a:off x="2399854" y="724247"/>
            <a:ext cx="503238" cy="504825"/>
          </a:xfrm>
          <a:prstGeom prst="rect">
            <a:avLst/>
          </a:prstGeom>
          <a:noFill/>
          <a:ln w="41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
        <p:nvSpPr>
          <p:cNvPr id="38" name="Rectangle 11"/>
          <p:cNvSpPr>
            <a:spLocks noChangeArrowheads="1"/>
          </p:cNvSpPr>
          <p:nvPr/>
        </p:nvSpPr>
        <p:spPr bwMode="auto">
          <a:xfrm>
            <a:off x="4182617" y="713135"/>
            <a:ext cx="503237" cy="504825"/>
          </a:xfrm>
          <a:prstGeom prst="rect">
            <a:avLst/>
          </a:prstGeom>
          <a:noFill/>
          <a:ln w="41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
        <p:nvSpPr>
          <p:cNvPr id="39" name="Rectangle 12"/>
          <p:cNvSpPr>
            <a:spLocks noChangeArrowheads="1"/>
          </p:cNvSpPr>
          <p:nvPr/>
        </p:nvSpPr>
        <p:spPr bwMode="auto">
          <a:xfrm>
            <a:off x="5119242" y="729010"/>
            <a:ext cx="503237" cy="504825"/>
          </a:xfrm>
          <a:prstGeom prst="rect">
            <a:avLst/>
          </a:prstGeom>
          <a:noFill/>
          <a:ln w="41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
        <p:nvSpPr>
          <p:cNvPr id="40" name="Oval 14"/>
          <p:cNvSpPr>
            <a:spLocks noChangeArrowheads="1"/>
          </p:cNvSpPr>
          <p:nvPr/>
        </p:nvSpPr>
        <p:spPr bwMode="auto">
          <a:xfrm>
            <a:off x="3214242" y="690910"/>
            <a:ext cx="576262" cy="574675"/>
          </a:xfrm>
          <a:prstGeom prst="ellipse">
            <a:avLst/>
          </a:prstGeom>
          <a:noFill/>
          <a:ln w="381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
        <p:nvSpPr>
          <p:cNvPr id="41" name="Oval 8"/>
          <p:cNvSpPr>
            <a:spLocks noChangeArrowheads="1"/>
          </p:cNvSpPr>
          <p:nvPr/>
        </p:nvSpPr>
        <p:spPr bwMode="auto">
          <a:xfrm>
            <a:off x="2782442" y="690910"/>
            <a:ext cx="576262" cy="574675"/>
          </a:xfrm>
          <a:prstGeom prst="ellipse">
            <a:avLst/>
          </a:prstGeom>
          <a:noFill/>
          <a:ln w="381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
        <p:nvSpPr>
          <p:cNvPr id="42" name="Rectangle 9"/>
          <p:cNvSpPr>
            <a:spLocks noChangeArrowheads="1"/>
          </p:cNvSpPr>
          <p:nvPr/>
        </p:nvSpPr>
        <p:spPr bwMode="auto">
          <a:xfrm>
            <a:off x="2868167" y="719485"/>
            <a:ext cx="503237" cy="504825"/>
          </a:xfrm>
          <a:prstGeom prst="rect">
            <a:avLst/>
          </a:prstGeom>
          <a:noFill/>
          <a:ln w="41400">
            <a:solidFill>
              <a:srgbClr val="FF0000"/>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
        <p:nvSpPr>
          <p:cNvPr id="43" name="Oval 4"/>
          <p:cNvSpPr>
            <a:spLocks noChangeArrowheads="1"/>
          </p:cNvSpPr>
          <p:nvPr/>
        </p:nvSpPr>
        <p:spPr bwMode="auto">
          <a:xfrm>
            <a:off x="6036817" y="695672"/>
            <a:ext cx="576262" cy="573088"/>
          </a:xfrm>
          <a:prstGeom prst="ellipse">
            <a:avLst/>
          </a:prstGeom>
          <a:noFill/>
          <a:ln w="381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
        <p:nvSpPr>
          <p:cNvPr id="44" name="Rectangle 13"/>
          <p:cNvSpPr>
            <a:spLocks noChangeArrowheads="1"/>
          </p:cNvSpPr>
          <p:nvPr/>
        </p:nvSpPr>
        <p:spPr bwMode="auto">
          <a:xfrm>
            <a:off x="3228529" y="717897"/>
            <a:ext cx="503238" cy="504825"/>
          </a:xfrm>
          <a:prstGeom prst="rect">
            <a:avLst/>
          </a:prstGeom>
          <a:noFill/>
          <a:ln w="41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5392" r="7738"/>
          <a:stretch/>
        </p:blipFill>
        <p:spPr>
          <a:xfrm>
            <a:off x="5786577" y="1305170"/>
            <a:ext cx="2516604" cy="2877242"/>
          </a:xfrm>
          <a:prstGeom prst="rect">
            <a:avLst/>
          </a:prstGeom>
        </p:spPr>
      </p:pic>
      <p:sp>
        <p:nvSpPr>
          <p:cNvPr id="45" name="Rectangle 11"/>
          <p:cNvSpPr>
            <a:spLocks noChangeArrowheads="1"/>
          </p:cNvSpPr>
          <p:nvPr/>
        </p:nvSpPr>
        <p:spPr bwMode="auto">
          <a:xfrm>
            <a:off x="1476475" y="716400"/>
            <a:ext cx="503237" cy="504825"/>
          </a:xfrm>
          <a:prstGeom prst="rect">
            <a:avLst/>
          </a:prstGeom>
          <a:noFill/>
          <a:ln w="41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buClr>
                <a:srgbClr val="000000"/>
              </a:buClr>
              <a:buSzPct val="100000"/>
              <a:buFont typeface="Times New Roman" pitchFamily="18" charset="0"/>
              <a:buNone/>
            </a:pPr>
            <a:endParaRPr lang="en-NZ" altLang="fr-FR">
              <a:solidFill>
                <a:schemeClr val="bg1"/>
              </a:solidFill>
              <a:latin typeface="Comic Sans MS" pitchFamily="66" charset="0"/>
              <a:cs typeface="Lucida Sans Unicode" pitchFamily="34" charset="0"/>
            </a:endParaRPr>
          </a:p>
        </p:txBody>
      </p:sp>
    </p:spTree>
    <p:extLst>
      <p:ext uri="{BB962C8B-B14F-4D97-AF65-F5344CB8AC3E}">
        <p14:creationId xmlns:p14="http://schemas.microsoft.com/office/powerpoint/2010/main" xmlns="" val="2058617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2914" name="Object 4"/>
          <p:cNvGraphicFramePr>
            <a:graphicFrameLocks noGrp="1" noChangeAspect="1"/>
          </p:cNvGraphicFramePr>
          <p:nvPr>
            <p:ph idx="4294967295"/>
            <p:extLst>
              <p:ext uri="{D42A27DB-BD31-4B8C-83A1-F6EECF244321}">
                <p14:modId xmlns:p14="http://schemas.microsoft.com/office/powerpoint/2010/main" xmlns="" val="2601659415"/>
              </p:ext>
            </p:extLst>
          </p:nvPr>
        </p:nvGraphicFramePr>
        <p:xfrm>
          <a:off x="36513" y="2213075"/>
          <a:ext cx="3959225" cy="3087687"/>
        </p:xfrm>
        <a:graphic>
          <a:graphicData uri="http://schemas.openxmlformats.org/presentationml/2006/ole">
            <p:oleObj spid="_x0000_s1031" name="Graph" r:id="rId3" imgW="4276954" imgH="3024835" progId="">
              <p:embed/>
            </p:oleObj>
          </a:graphicData>
        </a:graphic>
      </p:graphicFrame>
      <p:sp>
        <p:nvSpPr>
          <p:cNvPr id="422915" name="Rectangle 2"/>
          <p:cNvSpPr>
            <a:spLocks noChangeArrowheads="1"/>
          </p:cNvSpPr>
          <p:nvPr/>
        </p:nvSpPr>
        <p:spPr bwMode="auto">
          <a:xfrm>
            <a:off x="107950" y="0"/>
            <a:ext cx="9144000" cy="687388"/>
          </a:xfrm>
          <a:prstGeom prst="rect">
            <a:avLst/>
          </a:prstGeom>
          <a:noFill/>
          <a:ln w="9525">
            <a:noFill/>
            <a:miter lim="800000"/>
            <a:headEnd/>
            <a:tailEnd/>
          </a:ln>
        </p:spPr>
        <p:txBody>
          <a:bodyPr anchor="ctr"/>
          <a:lstStyle/>
          <a:p>
            <a:r>
              <a:rPr lang="en-GB" altLang="ja-JP" sz="2800" b="1" dirty="0">
                <a:solidFill>
                  <a:srgbClr val="009900"/>
                </a:solidFill>
                <a:latin typeface="Comic Sans MS" pitchFamily="66" charset="0"/>
                <a:ea typeface="ＭＳ Ｐゴシック"/>
                <a:cs typeface="ＭＳ Ｐゴシック"/>
              </a:rPr>
              <a:t>Epitaxial growth on (100) surfaces</a:t>
            </a:r>
            <a:endParaRPr lang="en-US" sz="2800" b="1" dirty="0">
              <a:solidFill>
                <a:srgbClr val="009900"/>
              </a:solidFill>
              <a:latin typeface="Comic Sans MS" pitchFamily="66" charset="0"/>
              <a:cs typeface="Arial" charset="0"/>
            </a:endParaRPr>
          </a:p>
        </p:txBody>
      </p:sp>
      <p:grpSp>
        <p:nvGrpSpPr>
          <p:cNvPr id="5" name="Group 6"/>
          <p:cNvGrpSpPr>
            <a:grpSpLocks/>
          </p:cNvGrpSpPr>
          <p:nvPr/>
        </p:nvGrpSpPr>
        <p:grpSpPr bwMode="auto">
          <a:xfrm>
            <a:off x="468313" y="4149080"/>
            <a:ext cx="6578600" cy="1746250"/>
            <a:chOff x="295" y="2794"/>
            <a:chExt cx="4144" cy="1100"/>
          </a:xfrm>
        </p:grpSpPr>
        <p:sp>
          <p:nvSpPr>
            <p:cNvPr id="422933" name="Text Box 9"/>
            <p:cNvSpPr txBox="1">
              <a:spLocks noChangeArrowheads="1"/>
            </p:cNvSpPr>
            <p:nvPr/>
          </p:nvSpPr>
          <p:spPr bwMode="auto">
            <a:xfrm>
              <a:off x="295" y="3521"/>
              <a:ext cx="4144" cy="373"/>
            </a:xfrm>
            <a:prstGeom prst="rect">
              <a:avLst/>
            </a:prstGeom>
            <a:noFill/>
            <a:ln w="9525">
              <a:noFill/>
              <a:miter lim="800000"/>
              <a:headEnd/>
              <a:tailEnd/>
            </a:ln>
          </p:spPr>
          <p:txBody>
            <a:bodyPr wrap="none">
              <a:spAutoFit/>
            </a:bodyPr>
            <a:lstStyle/>
            <a:p>
              <a:pPr>
                <a:lnSpc>
                  <a:spcPct val="93000"/>
                </a:lnSpc>
                <a:buClr>
                  <a:srgbClr val="000000"/>
                </a:buClr>
                <a:buSzPct val="100000"/>
                <a:buFont typeface="Symbol" pitchFamily="18" charset="2"/>
                <a:buNone/>
              </a:pPr>
              <a:r>
                <a:rPr lang="en-GB" sz="1700" dirty="0">
                  <a:solidFill>
                    <a:srgbClr val="FF0000"/>
                  </a:solidFill>
                  <a:latin typeface="Comic Sans MS" pitchFamily="66" charset="0"/>
                  <a:cs typeface="Arial" charset="0"/>
                  <a:sym typeface="Symbol" pitchFamily="18" charset="2"/>
                </a:rPr>
                <a:t>NEED </a:t>
              </a:r>
              <a:r>
                <a:rPr lang="en-GB" sz="1700" dirty="0">
                  <a:latin typeface="Comic Sans MS" pitchFamily="66" charset="0"/>
                  <a:cs typeface="Arial" charset="0"/>
                  <a:sym typeface="Symbol" pitchFamily="18" charset="2"/>
                </a:rPr>
                <a:t>a growth procedure layer</a:t>
              </a:r>
              <a:r>
                <a:rPr lang="en-GB" sz="1700" dirty="0">
                  <a:solidFill>
                    <a:srgbClr val="FF0000"/>
                  </a:solidFill>
                  <a:latin typeface="Comic Sans MS" pitchFamily="66" charset="0"/>
                  <a:cs typeface="Arial" charset="0"/>
                  <a:sym typeface="Symbol" pitchFamily="18" charset="2"/>
                </a:rPr>
                <a:t> </a:t>
              </a:r>
              <a:r>
                <a:rPr lang="en-GB" sz="1700" dirty="0">
                  <a:latin typeface="Comic Sans MS" pitchFamily="66" charset="0"/>
                  <a:cs typeface="Arial" charset="0"/>
                  <a:sym typeface="Symbol" pitchFamily="18" charset="2"/>
                </a:rPr>
                <a:t>t</a:t>
              </a:r>
              <a:r>
                <a:rPr lang="en-GB" sz="1700" dirty="0">
                  <a:latin typeface="Comic Sans MS" pitchFamily="66" charset="0"/>
                  <a:cs typeface="Arial" charset="0"/>
                </a:rPr>
                <a:t>o prevent </a:t>
              </a:r>
              <a:r>
                <a:rPr lang="en-GB" sz="1700" dirty="0">
                  <a:solidFill>
                    <a:srgbClr val="F01700"/>
                  </a:solidFill>
                  <a:latin typeface="Comic Sans MS" pitchFamily="66" charset="0"/>
                  <a:cs typeface="Arial" charset="0"/>
                </a:rPr>
                <a:t>RE and Si diffusion</a:t>
              </a:r>
              <a:r>
                <a:rPr lang="en-GB" sz="1700" dirty="0">
                  <a:latin typeface="Comic Sans MS" pitchFamily="66" charset="0"/>
                  <a:cs typeface="Arial" charset="0"/>
                  <a:sym typeface="Symbol" pitchFamily="18" charset="2"/>
                </a:rPr>
                <a:t> </a:t>
              </a:r>
              <a:endParaRPr lang="en-GB" sz="1700" dirty="0">
                <a:solidFill>
                  <a:schemeClr val="bg1"/>
                </a:solidFill>
                <a:latin typeface="Comic Sans MS" pitchFamily="66" charset="0"/>
                <a:cs typeface="Arial" charset="0"/>
              </a:endParaRPr>
            </a:p>
            <a:p>
              <a:r>
                <a:rPr lang="en-NZ" sz="1700" b="1" dirty="0">
                  <a:solidFill>
                    <a:srgbClr val="FF0000"/>
                  </a:solidFill>
                  <a:latin typeface="Comic Sans MS" pitchFamily="66" charset="0"/>
                  <a:cs typeface="Arial" charset="0"/>
                  <a:sym typeface="Symbol" pitchFamily="18" charset="2"/>
                </a:rPr>
                <a:t> formation of rare-earth silicide compounds</a:t>
              </a:r>
              <a:endParaRPr lang="en-GB" sz="1700" b="1" dirty="0">
                <a:solidFill>
                  <a:srgbClr val="FF0000"/>
                </a:solidFill>
                <a:latin typeface="Comic Sans MS" pitchFamily="66" charset="0"/>
                <a:cs typeface="Arial" charset="0"/>
                <a:sym typeface="Symbol" pitchFamily="18" charset="2"/>
              </a:endParaRPr>
            </a:p>
          </p:txBody>
        </p:sp>
        <p:sp>
          <p:nvSpPr>
            <p:cNvPr id="422934" name="Arc 15"/>
            <p:cNvSpPr>
              <a:spLocks/>
            </p:cNvSpPr>
            <p:nvPr/>
          </p:nvSpPr>
          <p:spPr bwMode="auto">
            <a:xfrm rot="-10011601">
              <a:off x="413" y="2794"/>
              <a:ext cx="464" cy="683"/>
            </a:xfrm>
            <a:custGeom>
              <a:avLst/>
              <a:gdLst>
                <a:gd name="T0" fmla="*/ 0 w 21600"/>
                <a:gd name="T1" fmla="*/ 0 h 21394"/>
                <a:gd name="T2" fmla="*/ 0 w 21600"/>
                <a:gd name="T3" fmla="*/ 0 h 21394"/>
                <a:gd name="T4" fmla="*/ 0 w 21600"/>
                <a:gd name="T5" fmla="*/ 0 h 21394"/>
                <a:gd name="T6" fmla="*/ 0 60000 65536"/>
                <a:gd name="T7" fmla="*/ 0 60000 65536"/>
                <a:gd name="T8" fmla="*/ 0 60000 65536"/>
                <a:gd name="T9" fmla="*/ 0 w 21600"/>
                <a:gd name="T10" fmla="*/ 0 h 21394"/>
                <a:gd name="T11" fmla="*/ 21600 w 21600"/>
                <a:gd name="T12" fmla="*/ 21394 h 21394"/>
              </a:gdLst>
              <a:ahLst/>
              <a:cxnLst>
                <a:cxn ang="T6">
                  <a:pos x="T0" y="T1"/>
                </a:cxn>
                <a:cxn ang="T7">
                  <a:pos x="T2" y="T3"/>
                </a:cxn>
                <a:cxn ang="T8">
                  <a:pos x="T4" y="T5"/>
                </a:cxn>
              </a:cxnLst>
              <a:rect l="T9" t="T10" r="T11" b="T12"/>
              <a:pathLst>
                <a:path w="21600" h="21394" fill="none" extrusionOk="0">
                  <a:moveTo>
                    <a:pt x="2975" y="-1"/>
                  </a:moveTo>
                  <a:cubicBezTo>
                    <a:pt x="13652" y="1484"/>
                    <a:pt x="21600" y="10614"/>
                    <a:pt x="21600" y="21394"/>
                  </a:cubicBezTo>
                </a:path>
                <a:path w="21600" h="21394" stroke="0" extrusionOk="0">
                  <a:moveTo>
                    <a:pt x="2975" y="-1"/>
                  </a:moveTo>
                  <a:cubicBezTo>
                    <a:pt x="13652" y="1484"/>
                    <a:pt x="21600" y="10614"/>
                    <a:pt x="21600" y="21394"/>
                  </a:cubicBezTo>
                  <a:lnTo>
                    <a:pt x="0" y="21394"/>
                  </a:lnTo>
                  <a:close/>
                </a:path>
              </a:pathLst>
            </a:custGeom>
            <a:noFill/>
            <a:ln w="38100">
              <a:solidFill>
                <a:srgbClr val="FF0000"/>
              </a:solidFill>
              <a:round/>
              <a:headEnd type="arrow" w="med" len="med"/>
              <a:tailEnd/>
            </a:ln>
          </p:spPr>
          <p:txBody>
            <a:bodyPr wrap="none" anchor="ctr"/>
            <a:lstStyle/>
            <a:p>
              <a:endParaRPr lang="en-GB"/>
            </a:p>
          </p:txBody>
        </p:sp>
      </p:grpSp>
      <p:grpSp>
        <p:nvGrpSpPr>
          <p:cNvPr id="6" name="Group 9"/>
          <p:cNvGrpSpPr>
            <a:grpSpLocks/>
          </p:cNvGrpSpPr>
          <p:nvPr/>
        </p:nvGrpSpPr>
        <p:grpSpPr bwMode="auto">
          <a:xfrm>
            <a:off x="2916238" y="1006575"/>
            <a:ext cx="6302375" cy="1557337"/>
            <a:chOff x="1949" y="861"/>
            <a:chExt cx="3698" cy="1018"/>
          </a:xfrm>
        </p:grpSpPr>
        <p:sp>
          <p:nvSpPr>
            <p:cNvPr id="422931" name="Rectangle 6"/>
            <p:cNvSpPr>
              <a:spLocks noChangeArrowheads="1"/>
            </p:cNvSpPr>
            <p:nvPr/>
          </p:nvSpPr>
          <p:spPr bwMode="auto">
            <a:xfrm>
              <a:off x="2971" y="861"/>
              <a:ext cx="2676" cy="349"/>
            </a:xfrm>
            <a:prstGeom prst="rect">
              <a:avLst/>
            </a:prstGeom>
            <a:noFill/>
            <a:ln w="9525">
              <a:noFill/>
              <a:miter lim="800000"/>
              <a:headEnd/>
              <a:tailEnd/>
            </a:ln>
          </p:spPr>
          <p:txBody>
            <a:bodyPr>
              <a:spAutoFit/>
            </a:bodyPr>
            <a:lstStyle/>
            <a:p>
              <a:r>
                <a:rPr lang="fr-FR" sz="1700" b="1">
                  <a:latin typeface="Comic Sans MS" pitchFamily="66" charset="0"/>
                  <a:cs typeface="Arial" charset="0"/>
                </a:rPr>
                <a:t>First epitaxial growth GdN(100) on MgO</a:t>
              </a:r>
            </a:p>
            <a:p>
              <a:r>
                <a:rPr lang="de-DE" altLang="ja-JP" sz="1200">
                  <a:latin typeface="Comic Sans MS" pitchFamily="66" charset="0"/>
                  <a:ea typeface="ＭＳ Ｐゴシック"/>
                  <a:cs typeface="ＭＳ Ｐゴシック"/>
                </a:rPr>
                <a:t>Appl. Phys. </a:t>
              </a:r>
              <a:r>
                <a:rPr lang="en-GB" altLang="ja-JP" sz="1200">
                  <a:latin typeface="Comic Sans MS" pitchFamily="66" charset="0"/>
                  <a:ea typeface="ＭＳ Ｐゴシック"/>
                  <a:cs typeface="ＭＳ Ｐゴシック"/>
                </a:rPr>
                <a:t>Lett. </a:t>
              </a:r>
              <a:r>
                <a:rPr lang="en-GB" altLang="ja-JP" sz="1200" b="1">
                  <a:latin typeface="Comic Sans MS" pitchFamily="66" charset="0"/>
                  <a:ea typeface="ＭＳ Ｐゴシック"/>
                  <a:cs typeface="ＭＳ Ｐゴシック"/>
                </a:rPr>
                <a:t>90</a:t>
              </a:r>
              <a:r>
                <a:rPr lang="en-GB" altLang="ja-JP" sz="1200">
                  <a:latin typeface="Comic Sans MS" pitchFamily="66" charset="0"/>
                  <a:ea typeface="ＭＳ Ｐゴシック"/>
                  <a:cs typeface="ＭＳ Ｐゴシック"/>
                </a:rPr>
                <a:t>, 061919 (2007) </a:t>
              </a:r>
              <a:endParaRPr lang="fr-FR" sz="1200">
                <a:latin typeface="Comic Sans MS" pitchFamily="66" charset="0"/>
                <a:cs typeface="Arial" charset="0"/>
              </a:endParaRPr>
            </a:p>
          </p:txBody>
        </p:sp>
        <p:sp>
          <p:nvSpPr>
            <p:cNvPr id="422932" name="Arc 16"/>
            <p:cNvSpPr>
              <a:spLocks/>
            </p:cNvSpPr>
            <p:nvPr/>
          </p:nvSpPr>
          <p:spPr bwMode="auto">
            <a:xfrm rot="-6845793">
              <a:off x="2533" y="844"/>
              <a:ext cx="451" cy="1620"/>
            </a:xfrm>
            <a:custGeom>
              <a:avLst/>
              <a:gdLst>
                <a:gd name="T0" fmla="*/ 0 w 21400"/>
                <a:gd name="T1" fmla="*/ 0 h 21394"/>
                <a:gd name="T2" fmla="*/ 0 w 21400"/>
                <a:gd name="T3" fmla="*/ 2 h 21394"/>
                <a:gd name="T4" fmla="*/ 0 w 21400"/>
                <a:gd name="T5" fmla="*/ 2 h 21394"/>
                <a:gd name="T6" fmla="*/ 0 60000 65536"/>
                <a:gd name="T7" fmla="*/ 0 60000 65536"/>
                <a:gd name="T8" fmla="*/ 0 60000 65536"/>
                <a:gd name="T9" fmla="*/ 0 w 21400"/>
                <a:gd name="T10" fmla="*/ 0 h 21394"/>
                <a:gd name="T11" fmla="*/ 21400 w 21400"/>
                <a:gd name="T12" fmla="*/ 21394 h 21394"/>
              </a:gdLst>
              <a:ahLst/>
              <a:cxnLst>
                <a:cxn ang="T6">
                  <a:pos x="T0" y="T1"/>
                </a:cxn>
                <a:cxn ang="T7">
                  <a:pos x="T2" y="T3"/>
                </a:cxn>
                <a:cxn ang="T8">
                  <a:pos x="T4" y="T5"/>
                </a:cxn>
              </a:cxnLst>
              <a:rect l="T9" t="T10" r="T11" b="T12"/>
              <a:pathLst>
                <a:path w="21400" h="21394" fill="none" extrusionOk="0">
                  <a:moveTo>
                    <a:pt x="2975" y="-1"/>
                  </a:moveTo>
                  <a:cubicBezTo>
                    <a:pt x="12557" y="1332"/>
                    <a:pt x="20085" y="8874"/>
                    <a:pt x="21399" y="18460"/>
                  </a:cubicBezTo>
                </a:path>
                <a:path w="21400" h="21394" stroke="0" extrusionOk="0">
                  <a:moveTo>
                    <a:pt x="2975" y="-1"/>
                  </a:moveTo>
                  <a:cubicBezTo>
                    <a:pt x="12557" y="1332"/>
                    <a:pt x="20085" y="8874"/>
                    <a:pt x="21399" y="18460"/>
                  </a:cubicBezTo>
                  <a:lnTo>
                    <a:pt x="0" y="21394"/>
                  </a:lnTo>
                  <a:close/>
                </a:path>
              </a:pathLst>
            </a:custGeom>
            <a:noFill/>
            <a:ln w="38100">
              <a:solidFill>
                <a:schemeClr val="tx1"/>
              </a:solidFill>
              <a:round/>
              <a:headEnd/>
              <a:tailEnd type="triangle" w="med" len="med"/>
            </a:ln>
          </p:spPr>
          <p:txBody>
            <a:bodyPr wrap="none" anchor="ctr"/>
            <a:lstStyle/>
            <a:p>
              <a:endParaRPr lang="en-GB"/>
            </a:p>
          </p:txBody>
        </p:sp>
      </p:grpSp>
      <p:sp>
        <p:nvSpPr>
          <p:cNvPr id="2" name="Rectangle 19"/>
          <p:cNvSpPr>
            <a:spLocks noChangeArrowheads="1"/>
          </p:cNvSpPr>
          <p:nvPr/>
        </p:nvSpPr>
        <p:spPr bwMode="auto">
          <a:xfrm>
            <a:off x="8059738" y="2295625"/>
            <a:ext cx="192087" cy="258762"/>
          </a:xfrm>
          <a:prstGeom prst="rect">
            <a:avLst/>
          </a:prstGeom>
          <a:noFill/>
          <a:ln w="9525">
            <a:noFill/>
            <a:miter lim="800000"/>
            <a:headEnd/>
            <a:tailEnd/>
          </a:ln>
        </p:spPr>
        <p:txBody>
          <a:bodyPr wrap="none" lIns="0" tIns="0" rIns="0" bIns="0">
            <a:spAutoFit/>
          </a:bodyPr>
          <a:lstStyle/>
          <a:p>
            <a:r>
              <a:rPr lang="en-GB" sz="1700">
                <a:solidFill>
                  <a:srgbClr val="FFFFFF"/>
                </a:solidFill>
                <a:latin typeface="Arial" charset="0"/>
                <a:cs typeface="Arial" charset="0"/>
              </a:rPr>
              <a:t>b)</a:t>
            </a:r>
            <a:endParaRPr lang="en-GB">
              <a:latin typeface="Arial" charset="0"/>
              <a:cs typeface="Arial" charset="0"/>
            </a:endParaRPr>
          </a:p>
        </p:txBody>
      </p:sp>
      <p:sp>
        <p:nvSpPr>
          <p:cNvPr id="422919" name="Rectangle 20"/>
          <p:cNvSpPr>
            <a:spLocks noChangeArrowheads="1"/>
          </p:cNvSpPr>
          <p:nvPr/>
        </p:nvSpPr>
        <p:spPr bwMode="auto">
          <a:xfrm>
            <a:off x="5724525" y="2295625"/>
            <a:ext cx="192088" cy="258762"/>
          </a:xfrm>
          <a:prstGeom prst="rect">
            <a:avLst/>
          </a:prstGeom>
          <a:noFill/>
          <a:ln w="9525">
            <a:noFill/>
            <a:miter lim="800000"/>
            <a:headEnd/>
            <a:tailEnd/>
          </a:ln>
        </p:spPr>
        <p:txBody>
          <a:bodyPr wrap="none" lIns="0" tIns="0" rIns="0" bIns="0">
            <a:spAutoFit/>
          </a:bodyPr>
          <a:lstStyle/>
          <a:p>
            <a:r>
              <a:rPr lang="en-GB" sz="1700">
                <a:solidFill>
                  <a:srgbClr val="FFFFFF"/>
                </a:solidFill>
                <a:latin typeface="Arial" charset="0"/>
                <a:cs typeface="Arial" charset="0"/>
              </a:rPr>
              <a:t>a)</a:t>
            </a:r>
            <a:endParaRPr lang="en-GB">
              <a:latin typeface="Arial" charset="0"/>
              <a:cs typeface="Arial" charset="0"/>
            </a:endParaRPr>
          </a:p>
        </p:txBody>
      </p:sp>
      <p:sp>
        <p:nvSpPr>
          <p:cNvPr id="422920" name="Rectangle 26"/>
          <p:cNvSpPr>
            <a:spLocks noChangeArrowheads="1"/>
          </p:cNvSpPr>
          <p:nvPr/>
        </p:nvSpPr>
        <p:spPr bwMode="auto">
          <a:xfrm>
            <a:off x="4105275" y="3022700"/>
            <a:ext cx="755650" cy="366712"/>
          </a:xfrm>
          <a:prstGeom prst="rect">
            <a:avLst/>
          </a:prstGeom>
          <a:noFill/>
          <a:ln w="9525">
            <a:noFill/>
            <a:miter lim="800000"/>
            <a:headEnd/>
            <a:tailEnd/>
          </a:ln>
        </p:spPr>
        <p:txBody>
          <a:bodyPr wrap="none" anchor="ctr">
            <a:spAutoFit/>
          </a:bodyPr>
          <a:lstStyle/>
          <a:p>
            <a:r>
              <a:rPr lang="en-GB" altLang="zh-CN">
                <a:solidFill>
                  <a:schemeClr val="bg1"/>
                </a:solidFill>
                <a:latin typeface="Arial" charset="0"/>
                <a:ea typeface="SimSun"/>
                <a:cs typeface="SimSun"/>
              </a:rPr>
              <a:t>5 nm</a:t>
            </a:r>
            <a:r>
              <a:rPr lang="en-GB" altLang="zh-CN">
                <a:latin typeface="Arial" charset="0"/>
                <a:ea typeface="SimSun"/>
                <a:cs typeface="SimSun"/>
              </a:rPr>
              <a:t> </a:t>
            </a:r>
          </a:p>
        </p:txBody>
      </p:sp>
      <p:sp>
        <p:nvSpPr>
          <p:cNvPr id="3" name="Rectangle 27"/>
          <p:cNvSpPr>
            <a:spLocks noChangeArrowheads="1"/>
          </p:cNvSpPr>
          <p:nvPr/>
        </p:nvSpPr>
        <p:spPr bwMode="auto">
          <a:xfrm>
            <a:off x="6937375" y="3229075"/>
            <a:ext cx="882650" cy="366712"/>
          </a:xfrm>
          <a:prstGeom prst="rect">
            <a:avLst/>
          </a:prstGeom>
          <a:noFill/>
          <a:ln w="9525">
            <a:noFill/>
            <a:miter lim="800000"/>
            <a:headEnd/>
            <a:tailEnd/>
          </a:ln>
        </p:spPr>
        <p:txBody>
          <a:bodyPr wrap="none" anchor="ctr">
            <a:spAutoFit/>
          </a:bodyPr>
          <a:lstStyle/>
          <a:p>
            <a:r>
              <a:rPr lang="en-GB" altLang="zh-CN">
                <a:solidFill>
                  <a:schemeClr val="bg1"/>
                </a:solidFill>
                <a:latin typeface="Arial" charset="0"/>
                <a:ea typeface="SimSun"/>
                <a:cs typeface="SimSun"/>
              </a:rPr>
              <a:t>60 nm</a:t>
            </a:r>
            <a:r>
              <a:rPr lang="en-GB" altLang="zh-CN">
                <a:latin typeface="Arial" charset="0"/>
                <a:ea typeface="SimSun"/>
                <a:cs typeface="SimSun"/>
              </a:rPr>
              <a:t> </a:t>
            </a:r>
          </a:p>
        </p:txBody>
      </p:sp>
      <p:pic>
        <p:nvPicPr>
          <p:cNvPr id="422923" name="Picture 5" descr="Figure 6 (graphics19.png)"/>
          <p:cNvPicPr>
            <a:picLocks noChangeAspect="1" noChangeArrowheads="1"/>
          </p:cNvPicPr>
          <p:nvPr/>
        </p:nvPicPr>
        <p:blipFill>
          <a:blip r:embed="rId4" cstate="print"/>
          <a:srcRect/>
          <a:stretch>
            <a:fillRect/>
          </a:stretch>
        </p:blipFill>
        <p:spPr bwMode="auto">
          <a:xfrm>
            <a:off x="323850" y="836712"/>
            <a:ext cx="1500188" cy="1295400"/>
          </a:xfrm>
          <a:prstGeom prst="rect">
            <a:avLst/>
          </a:prstGeom>
          <a:noFill/>
          <a:ln w="9525">
            <a:noFill/>
            <a:miter lim="800000"/>
            <a:headEnd/>
            <a:tailEnd/>
          </a:ln>
        </p:spPr>
      </p:pic>
      <p:sp>
        <p:nvSpPr>
          <p:cNvPr id="422924" name="Text Box 15"/>
          <p:cNvSpPr txBox="1">
            <a:spLocks noChangeArrowheads="1"/>
          </p:cNvSpPr>
          <p:nvPr/>
        </p:nvSpPr>
        <p:spPr bwMode="auto">
          <a:xfrm>
            <a:off x="1908175" y="1014512"/>
            <a:ext cx="2319338" cy="1190625"/>
          </a:xfrm>
          <a:prstGeom prst="rect">
            <a:avLst/>
          </a:prstGeom>
          <a:noFill/>
          <a:ln w="9525">
            <a:noFill/>
            <a:miter lim="800000"/>
            <a:headEnd/>
            <a:tailEnd/>
          </a:ln>
        </p:spPr>
        <p:txBody>
          <a:bodyPr wrap="none">
            <a:spAutoFit/>
          </a:bodyPr>
          <a:lstStyle/>
          <a:p>
            <a:r>
              <a:rPr lang="en-US">
                <a:solidFill>
                  <a:srgbClr val="0000FF"/>
                </a:solidFill>
                <a:latin typeface="Comic Sans MS" pitchFamily="66" charset="0"/>
                <a:cs typeface="Arial" charset="0"/>
              </a:rPr>
              <a:t>GdN	a = 4.974 </a:t>
            </a:r>
            <a:r>
              <a:rPr lang="en-US">
                <a:solidFill>
                  <a:srgbClr val="0000FF"/>
                </a:solidFill>
                <a:latin typeface="Comic Sans MS" pitchFamily="66" charset="0"/>
                <a:cs typeface="Arial" charset="0"/>
                <a:sym typeface="Symbol" pitchFamily="18" charset="2"/>
              </a:rPr>
              <a:t>Å</a:t>
            </a:r>
          </a:p>
          <a:p>
            <a:r>
              <a:rPr lang="en-US">
                <a:solidFill>
                  <a:srgbClr val="0000FF"/>
                </a:solidFill>
                <a:latin typeface="Comic Sans MS" pitchFamily="66" charset="0"/>
                <a:cs typeface="Arial" charset="0"/>
                <a:sym typeface="Symbol" pitchFamily="18" charset="2"/>
              </a:rPr>
              <a:t>EuN	a = 4.8 Å</a:t>
            </a:r>
          </a:p>
          <a:p>
            <a:r>
              <a:rPr lang="en-US">
                <a:solidFill>
                  <a:srgbClr val="0000FF"/>
                </a:solidFill>
                <a:latin typeface="Comic Sans MS" pitchFamily="66" charset="0"/>
                <a:cs typeface="Arial" charset="0"/>
              </a:rPr>
              <a:t>SmN	a = 5.035 </a:t>
            </a:r>
            <a:r>
              <a:rPr lang="en-US">
                <a:solidFill>
                  <a:srgbClr val="0000FF"/>
                </a:solidFill>
                <a:latin typeface="Comic Sans MS" pitchFamily="66" charset="0"/>
                <a:cs typeface="Arial" charset="0"/>
                <a:sym typeface="Symbol" pitchFamily="18" charset="2"/>
              </a:rPr>
              <a:t>Å</a:t>
            </a:r>
          </a:p>
          <a:p>
            <a:endParaRPr lang="en-US">
              <a:latin typeface="Comic Sans MS" pitchFamily="66" charset="0"/>
              <a:cs typeface="Arial" charset="0"/>
            </a:endParaRPr>
          </a:p>
        </p:txBody>
      </p:sp>
      <p:sp>
        <p:nvSpPr>
          <p:cNvPr id="422925" name="Rectangle 23"/>
          <p:cNvSpPr>
            <a:spLocks noChangeArrowheads="1"/>
          </p:cNvSpPr>
          <p:nvPr/>
        </p:nvSpPr>
        <p:spPr bwMode="auto">
          <a:xfrm>
            <a:off x="107950" y="6261100"/>
            <a:ext cx="4957763" cy="581025"/>
          </a:xfrm>
          <a:prstGeom prst="rect">
            <a:avLst/>
          </a:prstGeom>
          <a:noFill/>
          <a:ln w="9525">
            <a:noFill/>
            <a:miter lim="800000"/>
            <a:headEnd/>
            <a:tailEnd/>
          </a:ln>
        </p:spPr>
        <p:txBody>
          <a:bodyPr wrap="none">
            <a:spAutoFit/>
          </a:bodyPr>
          <a:lstStyle/>
          <a:p>
            <a:pPr>
              <a:spcBef>
                <a:spcPct val="50000"/>
              </a:spcBef>
              <a:buClr>
                <a:srgbClr val="000000"/>
              </a:buClr>
              <a:buSzPct val="100000"/>
              <a:buFont typeface="Times New Roman" pitchFamily="18" charset="0"/>
              <a:buNone/>
            </a:pPr>
            <a:r>
              <a:rPr lang="en-US" sz="1600">
                <a:solidFill>
                  <a:srgbClr val="CC3300"/>
                </a:solidFill>
                <a:latin typeface="Comic Sans MS" pitchFamily="66" charset="0"/>
                <a:cs typeface="Arial" charset="0"/>
              </a:rPr>
              <a:t>Ludbrook </a:t>
            </a:r>
            <a:r>
              <a:rPr lang="en-US" sz="1600" i="1">
                <a:solidFill>
                  <a:srgbClr val="CC3300"/>
                </a:solidFill>
                <a:latin typeface="Comic Sans MS" pitchFamily="66" charset="0"/>
                <a:cs typeface="Arial" charset="0"/>
              </a:rPr>
              <a:t>et al.</a:t>
            </a:r>
            <a:r>
              <a:rPr lang="en-US" sz="1600">
                <a:solidFill>
                  <a:srgbClr val="CC3300"/>
                </a:solidFill>
                <a:latin typeface="Comic Sans MS" pitchFamily="66" charset="0"/>
                <a:cs typeface="Arial" charset="0"/>
              </a:rPr>
              <a:t>, J. Appl. Phys. </a:t>
            </a:r>
            <a:r>
              <a:rPr lang="en-GB" sz="1600" b="1">
                <a:solidFill>
                  <a:srgbClr val="CC3300"/>
                </a:solidFill>
                <a:latin typeface="Comic Sans MS" pitchFamily="66" charset="0"/>
                <a:cs typeface="Arial" charset="0"/>
              </a:rPr>
              <a:t>106</a:t>
            </a:r>
            <a:r>
              <a:rPr lang="en-GB" sz="1600">
                <a:solidFill>
                  <a:srgbClr val="CC3300"/>
                </a:solidFill>
                <a:latin typeface="Comic Sans MS" pitchFamily="66" charset="0"/>
                <a:cs typeface="Arial" charset="0"/>
              </a:rPr>
              <a:t>, 063910(2009)</a:t>
            </a:r>
          </a:p>
          <a:p>
            <a:r>
              <a:rPr lang="en-NZ" sz="1600">
                <a:solidFill>
                  <a:srgbClr val="CC3300"/>
                </a:solidFill>
                <a:latin typeface="Comic Sans MS" pitchFamily="66" charset="0"/>
              </a:rPr>
              <a:t>F. Natali </a:t>
            </a:r>
            <a:r>
              <a:rPr lang="en-NZ" sz="1600" i="1">
                <a:solidFill>
                  <a:srgbClr val="CC3300"/>
                </a:solidFill>
                <a:latin typeface="Comic Sans MS" pitchFamily="66" charset="0"/>
              </a:rPr>
              <a:t>et al</a:t>
            </a:r>
            <a:r>
              <a:rPr lang="en-NZ" sz="1600">
                <a:solidFill>
                  <a:srgbClr val="CC3300"/>
                </a:solidFill>
                <a:latin typeface="Comic Sans MS" pitchFamily="66" charset="0"/>
              </a:rPr>
              <a:t>., Phys. Status Solidi C </a:t>
            </a:r>
            <a:r>
              <a:rPr lang="en-NZ" sz="1600" b="1">
                <a:solidFill>
                  <a:srgbClr val="CC3300"/>
                </a:solidFill>
                <a:latin typeface="Comic Sans MS" pitchFamily="66" charset="0"/>
              </a:rPr>
              <a:t>9</a:t>
            </a:r>
            <a:r>
              <a:rPr lang="en-NZ" sz="1600">
                <a:solidFill>
                  <a:srgbClr val="CC3300"/>
                </a:solidFill>
                <a:latin typeface="Comic Sans MS" pitchFamily="66" charset="0"/>
              </a:rPr>
              <a:t>, 605 (2012)</a:t>
            </a:r>
            <a:endParaRPr lang="en-GB" sz="1600">
              <a:solidFill>
                <a:srgbClr val="CC3300"/>
              </a:solidFill>
              <a:latin typeface="Comic Sans MS" pitchFamily="66" charset="0"/>
              <a:cs typeface="Arial" charset="0"/>
            </a:endParaRPr>
          </a:p>
        </p:txBody>
      </p:sp>
      <p:grpSp>
        <p:nvGrpSpPr>
          <p:cNvPr id="10" name="Group 9"/>
          <p:cNvGrpSpPr/>
          <p:nvPr/>
        </p:nvGrpSpPr>
        <p:grpSpPr>
          <a:xfrm>
            <a:off x="3311525" y="1968601"/>
            <a:ext cx="5796979" cy="3393617"/>
            <a:chOff x="3311525" y="1968601"/>
            <a:chExt cx="5796979" cy="3393617"/>
          </a:xfrm>
        </p:grpSpPr>
        <p:grpSp>
          <p:nvGrpSpPr>
            <p:cNvPr id="7" name="Group 16"/>
            <p:cNvGrpSpPr>
              <a:grpSpLocks/>
            </p:cNvGrpSpPr>
            <p:nvPr/>
          </p:nvGrpSpPr>
          <p:grpSpPr bwMode="auto">
            <a:xfrm>
              <a:off x="3311525" y="1968601"/>
              <a:ext cx="5768975" cy="1809751"/>
              <a:chOff x="2086" y="1467"/>
              <a:chExt cx="3634" cy="1140"/>
            </a:xfrm>
          </p:grpSpPr>
          <p:pic>
            <p:nvPicPr>
              <p:cNvPr id="422927" name="Picture 22"/>
              <p:cNvPicPr>
                <a:picLocks noChangeAspect="1" noChangeArrowheads="1"/>
              </p:cNvPicPr>
              <p:nvPr/>
            </p:nvPicPr>
            <p:blipFill>
              <a:blip r:embed="rId5" cstate="print"/>
              <a:srcRect/>
              <a:stretch>
                <a:fillRect/>
              </a:stretch>
            </p:blipFill>
            <p:spPr bwMode="auto">
              <a:xfrm>
                <a:off x="3690" y="1792"/>
                <a:ext cx="1277" cy="720"/>
              </a:xfrm>
              <a:prstGeom prst="rect">
                <a:avLst/>
              </a:prstGeom>
              <a:noFill/>
              <a:ln w="9525">
                <a:noFill/>
                <a:miter lim="800000"/>
                <a:headEnd/>
                <a:tailEnd/>
              </a:ln>
            </p:spPr>
          </p:pic>
          <p:sp>
            <p:nvSpPr>
              <p:cNvPr id="4" name="Arc 25"/>
              <p:cNvSpPr>
                <a:spLocks/>
              </p:cNvSpPr>
              <p:nvPr/>
            </p:nvSpPr>
            <p:spPr bwMode="auto">
              <a:xfrm rot="-5840793">
                <a:off x="2721" y="1707"/>
                <a:ext cx="265" cy="1536"/>
              </a:xfrm>
              <a:custGeom>
                <a:avLst/>
                <a:gdLst>
                  <a:gd name="T0" fmla="*/ 0 w 21400"/>
                  <a:gd name="T1" fmla="*/ 0 h 21394"/>
                  <a:gd name="T2" fmla="*/ 0 w 21400"/>
                  <a:gd name="T3" fmla="*/ 2 h 21394"/>
                  <a:gd name="T4" fmla="*/ 0 w 21400"/>
                  <a:gd name="T5" fmla="*/ 2 h 21394"/>
                  <a:gd name="T6" fmla="*/ 0 60000 65536"/>
                  <a:gd name="T7" fmla="*/ 0 60000 65536"/>
                  <a:gd name="T8" fmla="*/ 0 60000 65536"/>
                  <a:gd name="T9" fmla="*/ 0 w 21400"/>
                  <a:gd name="T10" fmla="*/ 0 h 21394"/>
                  <a:gd name="T11" fmla="*/ 21400 w 21400"/>
                  <a:gd name="T12" fmla="*/ 21394 h 21394"/>
                </a:gdLst>
                <a:ahLst/>
                <a:cxnLst>
                  <a:cxn ang="T6">
                    <a:pos x="T0" y="T1"/>
                  </a:cxn>
                  <a:cxn ang="T7">
                    <a:pos x="T2" y="T3"/>
                  </a:cxn>
                  <a:cxn ang="T8">
                    <a:pos x="T4" y="T5"/>
                  </a:cxn>
                </a:cxnLst>
                <a:rect l="T9" t="T10" r="T11" b="T12"/>
                <a:pathLst>
                  <a:path w="21400" h="21394" fill="none" extrusionOk="0">
                    <a:moveTo>
                      <a:pt x="2975" y="-1"/>
                    </a:moveTo>
                    <a:cubicBezTo>
                      <a:pt x="12557" y="1332"/>
                      <a:pt x="20085" y="8874"/>
                      <a:pt x="21399" y="18460"/>
                    </a:cubicBezTo>
                  </a:path>
                  <a:path w="21400" h="21394" stroke="0" extrusionOk="0">
                    <a:moveTo>
                      <a:pt x="2975" y="-1"/>
                    </a:moveTo>
                    <a:cubicBezTo>
                      <a:pt x="12557" y="1332"/>
                      <a:pt x="20085" y="8874"/>
                      <a:pt x="21399" y="18460"/>
                    </a:cubicBezTo>
                    <a:lnTo>
                      <a:pt x="0" y="21394"/>
                    </a:lnTo>
                    <a:close/>
                  </a:path>
                </a:pathLst>
              </a:custGeom>
              <a:noFill/>
              <a:ln w="38100">
                <a:solidFill>
                  <a:srgbClr val="0000FF"/>
                </a:solidFill>
                <a:round/>
                <a:headEnd/>
                <a:tailEnd type="triangle" w="med" len="med"/>
              </a:ln>
            </p:spPr>
            <p:txBody>
              <a:bodyPr wrap="none" anchor="ctr"/>
              <a:lstStyle/>
              <a:p>
                <a:endParaRPr lang="en-GB"/>
              </a:p>
            </p:txBody>
          </p:sp>
          <p:sp>
            <p:nvSpPr>
              <p:cNvPr id="422929" name="Text Box 28"/>
              <p:cNvSpPr txBox="1">
                <a:spLocks noChangeArrowheads="1"/>
              </p:cNvSpPr>
              <p:nvPr/>
            </p:nvSpPr>
            <p:spPr bwMode="auto">
              <a:xfrm>
                <a:off x="3020" y="1467"/>
                <a:ext cx="2700" cy="349"/>
              </a:xfrm>
              <a:prstGeom prst="rect">
                <a:avLst/>
              </a:prstGeom>
              <a:noFill/>
              <a:ln w="9525">
                <a:noFill/>
                <a:miter lim="800000"/>
                <a:headEnd/>
                <a:tailEnd/>
              </a:ln>
            </p:spPr>
            <p:txBody>
              <a:bodyPr wrap="square">
                <a:spAutoFit/>
              </a:bodyPr>
              <a:lstStyle/>
              <a:p>
                <a:pPr algn="ctr"/>
                <a:r>
                  <a:rPr lang="en-NZ" dirty="0" err="1">
                    <a:solidFill>
                      <a:srgbClr val="0000FF"/>
                    </a:solidFill>
                    <a:latin typeface="Comic Sans MS" pitchFamily="66" charset="0"/>
                    <a:cs typeface="Arial" charset="0"/>
                  </a:rPr>
                  <a:t>SmN</a:t>
                </a:r>
                <a:r>
                  <a:rPr lang="en-NZ" dirty="0">
                    <a:solidFill>
                      <a:srgbClr val="0000FF"/>
                    </a:solidFill>
                    <a:latin typeface="Comic Sans MS" pitchFamily="66" charset="0"/>
                    <a:cs typeface="Arial" charset="0"/>
                  </a:rPr>
                  <a:t> on YSZ by </a:t>
                </a:r>
                <a:r>
                  <a:rPr lang="en-NZ" dirty="0" smtClean="0">
                    <a:solidFill>
                      <a:srgbClr val="0000FF"/>
                    </a:solidFill>
                    <a:latin typeface="Comic Sans MS" pitchFamily="66" charset="0"/>
                    <a:cs typeface="Arial" charset="0"/>
                  </a:rPr>
                  <a:t>PLD</a:t>
                </a:r>
              </a:p>
              <a:p>
                <a:pPr algn="ctr"/>
                <a:r>
                  <a:rPr lang="en-US" sz="1200" b="1" i="1" dirty="0" smtClean="0">
                    <a:solidFill>
                      <a:srgbClr val="0000FF"/>
                    </a:solidFill>
                  </a:rPr>
                  <a:t>Reflection High-</a:t>
                </a:r>
                <a:r>
                  <a:rPr lang="en-US" sz="1200" b="1" i="1" dirty="0">
                    <a:solidFill>
                      <a:srgbClr val="0000FF"/>
                    </a:solidFill>
                  </a:rPr>
                  <a:t>E</a:t>
                </a:r>
                <a:r>
                  <a:rPr lang="en-US" sz="1200" b="1" i="1" dirty="0" smtClean="0">
                    <a:solidFill>
                      <a:srgbClr val="0000FF"/>
                    </a:solidFill>
                  </a:rPr>
                  <a:t>nergy Electron Diffraction</a:t>
                </a:r>
                <a:endParaRPr lang="en-GB" sz="1200" dirty="0">
                  <a:solidFill>
                    <a:srgbClr val="0000FF"/>
                  </a:solidFill>
                  <a:latin typeface="Comic Sans MS" pitchFamily="66" charset="0"/>
                  <a:cs typeface="Arial" charset="0"/>
                </a:endParaRPr>
              </a:p>
            </p:txBody>
          </p:sp>
        </p:grpSp>
        <p:pic>
          <p:nvPicPr>
            <p:cNvPr id="9" name="Picture 8"/>
            <p:cNvPicPr>
              <a:picLocks noChangeAspect="1"/>
            </p:cNvPicPr>
            <p:nvPr/>
          </p:nvPicPr>
          <p:blipFill>
            <a:blip r:embed="rId6"/>
            <a:stretch>
              <a:fillRect/>
            </a:stretch>
          </p:blipFill>
          <p:spPr>
            <a:xfrm>
              <a:off x="5001838" y="3598218"/>
              <a:ext cx="4106666" cy="1764000"/>
            </a:xfrm>
            <a:prstGeom prst="rect">
              <a:avLst/>
            </a:prstGeom>
          </p:spPr>
        </p:pic>
      </p:grpSp>
    </p:spTree>
    <p:extLst>
      <p:ext uri="{BB962C8B-B14F-4D97-AF65-F5344CB8AC3E}">
        <p14:creationId xmlns:p14="http://schemas.microsoft.com/office/powerpoint/2010/main" xmlns="" val="2227658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1254</Words>
  <Application>Microsoft Macintosh PowerPoint</Application>
  <PresentationFormat>On-screen Show (4:3)</PresentationFormat>
  <Paragraphs>240</Paragraphs>
  <Slides>23</Slides>
  <Notes>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23</vt:i4>
      </vt:variant>
    </vt:vector>
  </HeadingPairs>
  <TitlesOfParts>
    <vt:vector size="27" baseType="lpstr">
      <vt:lpstr>Office Theme</vt:lpstr>
      <vt:lpstr>Graph</vt:lpstr>
      <vt:lpstr>Équation</vt:lpstr>
      <vt:lpstr>Equation</vt:lpstr>
      <vt:lpstr>About OMICS Group</vt:lpstr>
      <vt:lpstr>About OMICS Group Conferences</vt:lpstr>
      <vt:lpstr>Slide 3</vt:lpstr>
      <vt:lpstr>Outline</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Let Us Meet Again</vt:lpstr>
    </vt:vector>
  </TitlesOfParts>
  <Company>Victoria University of Wellington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Franck Natali</dc:creator>
  <cp:lastModifiedBy>swetha-g</cp:lastModifiedBy>
  <cp:revision>46</cp:revision>
  <cp:lastPrinted>2014-01-29T02:40:50Z</cp:lastPrinted>
  <dcterms:created xsi:type="dcterms:W3CDTF">2014-01-26T22:28:16Z</dcterms:created>
  <dcterms:modified xsi:type="dcterms:W3CDTF">2014-11-17T14:01:54Z</dcterms:modified>
</cp:coreProperties>
</file>