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xls" ContentType="application/vnd.ms-exce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24"/>
  </p:notesMasterIdLst>
  <p:sldIdLst>
    <p:sldId id="256" r:id="rId3"/>
    <p:sldId id="333" r:id="rId4"/>
    <p:sldId id="353" r:id="rId5"/>
    <p:sldId id="336" r:id="rId6"/>
    <p:sldId id="338" r:id="rId7"/>
    <p:sldId id="344" r:id="rId8"/>
    <p:sldId id="282" r:id="rId9"/>
    <p:sldId id="340" r:id="rId10"/>
    <p:sldId id="362" r:id="rId11"/>
    <p:sldId id="365" r:id="rId12"/>
    <p:sldId id="364" r:id="rId13"/>
    <p:sldId id="363" r:id="rId14"/>
    <p:sldId id="360" r:id="rId15"/>
    <p:sldId id="347" r:id="rId16"/>
    <p:sldId id="341" r:id="rId17"/>
    <p:sldId id="324" r:id="rId18"/>
    <p:sldId id="348" r:id="rId19"/>
    <p:sldId id="356" r:id="rId20"/>
    <p:sldId id="298" r:id="rId21"/>
    <p:sldId id="359" r:id="rId22"/>
    <p:sldId id="259" r:id="rId2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195FF"/>
    <a:srgbClr val="00CC00"/>
    <a:srgbClr val="808000"/>
    <a:srgbClr val="00CC66"/>
    <a:srgbClr val="005172"/>
    <a:srgbClr val="292929"/>
    <a:srgbClr val="3F9C35"/>
    <a:srgbClr val="FFFFFF"/>
    <a:srgbClr val="34B2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79" autoAdjust="0"/>
    <p:restoredTop sz="89776" autoAdjust="0"/>
  </p:normalViewPr>
  <p:slideViewPr>
    <p:cSldViewPr snapToGrid="0" showGuides="1">
      <p:cViewPr>
        <p:scale>
          <a:sx n="90" d="100"/>
          <a:sy n="90" d="100"/>
        </p:scale>
        <p:origin x="-636" y="-9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0\dekke005$\My%20Documents\Publicaties%20Presentaties\health\glucosinolaten\Probiotics%20Naples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Total GSs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Sheet1!$B$2:$B$6</c:f>
              <c:strCache>
                <c:ptCount val="5"/>
                <c:pt idx="0">
                  <c:v>raw cabbage</c:v>
                </c:pt>
                <c:pt idx="1">
                  <c:v>blanched cabbage</c:v>
                </c:pt>
                <c:pt idx="2">
                  <c:v>after probiotic fermentation</c:v>
                </c:pt>
                <c:pt idx="3">
                  <c:v>after storage in vacuum pack</c:v>
                </c:pt>
                <c:pt idx="4">
                  <c:v>traditional sauerkraut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165.8</c:v>
                </c:pt>
                <c:pt idx="1">
                  <c:v>78</c:v>
                </c:pt>
                <c:pt idx="2">
                  <c:v>27</c:v>
                </c:pt>
                <c:pt idx="3">
                  <c:v>23.7</c:v>
                </c:pt>
                <c:pt idx="4">
                  <c:v>0.2</c:v>
                </c:pt>
              </c:numCache>
            </c:numRef>
          </c:val>
        </c:ser>
        <c:axId val="153022848"/>
        <c:axId val="153636864"/>
      </c:barChart>
      <c:catAx>
        <c:axId val="1530228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it-IT"/>
          </a:p>
        </c:txPr>
        <c:crossAx val="153636864"/>
        <c:crosses val="autoZero"/>
        <c:auto val="1"/>
        <c:lblAlgn val="ctr"/>
        <c:lblOffset val="100"/>
      </c:catAx>
      <c:valAx>
        <c:axId val="153636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US"/>
                  <a:t>Total GSs (µmol/100g FC)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it-IT"/>
          </a:p>
        </c:txPr>
        <c:crossAx val="15302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8BD18-468A-45E9-B9F5-C37DC495C255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BD21-CDA8-4D82-A016-C5CD28E0C15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573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>
              <a:solidFill>
                <a:srgbClr val="00517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A828B-7E0F-49DB-A380-833AF7D646F3}" type="slidenum">
              <a:rPr lang="it-IT"/>
              <a:pPr/>
              <a:t>4</a:t>
            </a:fld>
            <a:endParaRPr lang="it-IT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ACFC0-F745-408B-9613-6C77F6F866DE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BD21-CDA8-4D82-A016-C5CD28E0C1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xmlns="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="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="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="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="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B1D63A-2545-44EC-BF89-069E60242DF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5BD5-3C70-4743-93B8-CEE9C6FD751B}" type="datetimeFigureOut">
              <a:rPr lang="it-IT"/>
              <a:pPr>
                <a:defRPr/>
              </a:pPr>
              <a:t>22/09/2014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6th PROBIOTIC, PREBIOTIC AND NEW FOODS  Rome, 11-13 September 2011 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1E29-AD4B-4CA5-BB4F-8E1E57E373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=""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="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xmlns="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49238" y="3929063"/>
            <a:ext cx="78406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5" r:id="rId21"/>
    <p:sldLayoutId id="2147483677" r:id="rId22"/>
    <p:sldLayoutId id="2147483678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2403-301B-4F5B-87E5-78B353F363AE}" type="datetimeFigureOut">
              <a:rPr lang="it-IT" smtClean="0"/>
              <a:pPr/>
              <a:t>22/09/2014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7EB1-3616-426D-A258-A256CB60345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5" descr="logo ISPA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22981" y="5954260"/>
            <a:ext cx="1021019" cy="9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hidden">
          <a:xfrm>
            <a:off x="16626" y="6101542"/>
            <a:ext cx="3574472" cy="756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oleObject" Target="../embeddings/Foglio_di_lavoro_di_Microsoft_Office_Excel_97-20031.xls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jpeg"/><Relationship Id="rId5" Type="http://schemas.openxmlformats.org/officeDocument/2006/relationships/oleObject" Target="../embeddings/Foglio_di_lavoro_di_Microsoft_Office_Excel_97-20032.xls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jpeg"/><Relationship Id="rId5" Type="http://schemas.openxmlformats.org/officeDocument/2006/relationships/oleObject" Target="../embeddings/Foglio_di_lavoro_di_Microsoft_Office_Excel_97-20033.xls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images.google.de/imgres?imgurl=http://www.worldcommunitycookbook.org/season/guide/photos/broccoli.jpg&amp;imgrefurl=http://www.worldcommunitycookbook.org/season/guide/broccoli.html&amp;usg=__Y4pbjLwDSr_QIZ4vAETfILYa1Y4=&amp;h=300&amp;w=360&amp;sz=35&amp;hl=en&amp;start=3&amp;itbs=1&amp;tbnid=O-LjuStC0jwgJM:&amp;tbnh=101&amp;tbnw=121&amp;prev=/images?q=broccoli&amp;hl=en&amp;gbv=2&amp;tbs=isch:1" TargetMode="External"/><Relationship Id="rId5" Type="http://schemas.openxmlformats.org/officeDocument/2006/relationships/image" Target="../media/image52.jpeg"/><Relationship Id="rId10" Type="http://schemas.openxmlformats.org/officeDocument/2006/relationships/image" Target="../media/image55.jpeg"/><Relationship Id="rId4" Type="http://schemas.openxmlformats.org/officeDocument/2006/relationships/hyperlink" Target="http://images.google.de/imgres?imgurl=http://lkaeinteriors.com/main/wp-content/uploads/2010/01/brussels-sprouts.jpg&amp;imgrefurl=http://lkaeinteriors.com/main/2010/01/11/new-year-new-home-resolutions/&amp;usg=__j_EpNJHSdhor5nqUatfhOG7uRqo=&amp;h=284&amp;w=284&amp;sz=25&amp;hl=en&amp;start=3&amp;itbs=1&amp;tbnid=W9sU1TRsevAAkM:&amp;tbnh=114&amp;tbnw=114&amp;prev=/images?q=brussels+sprouts&amp;hl=en&amp;gbv=2&amp;tbs=isch:1" TargetMode="External"/><Relationship Id="rId9" Type="http://schemas.openxmlformats.org/officeDocument/2006/relationships/hyperlink" Target="http://images.google.de/imgres?imgurl=http://en.academic.ru/pictures/enwiki/66/Boerenkool.jpg&amp;imgrefurl=http://en.academic.ru/dic.nsf/enwiki/309959&amp;usg=__3Ju6RmMdzS597Ysm_yUMWuuUIfY=&amp;h=1172&amp;w=1227&amp;sz=443&amp;hl=en&amp;start=7&amp;itbs=1&amp;tbnid=Lch1C9U8dlf6qM:&amp;tbnh=143&amp;tbnw=150&amp;prev=/images?q=kale&amp;hl=en&amp;gbv=2&amp;tbs=isch: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2.png"/><Relationship Id="rId4" Type="http://schemas.openxmlformats.org/officeDocument/2006/relationships/hyperlink" Target="http://cordis.europa.eu/fp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immagine 21" descr="adesione carciofi.png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8966" r="18966"/>
          <a:stretch>
            <a:fillRect/>
          </a:stretch>
        </p:blipFill>
        <p:spPr/>
      </p:pic>
      <p:pic>
        <p:nvPicPr>
          <p:cNvPr id="19" name="Segnaposto immagine 18" descr="cabbage.jpg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8278" r="8278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06" y="230188"/>
            <a:ext cx="8688633" cy="2891969"/>
          </a:xfrm>
        </p:spPr>
        <p:txBody>
          <a:bodyPr/>
          <a:lstStyle/>
          <a:p>
            <a:pPr algn="ctr"/>
            <a:r>
              <a:rPr lang="nl-NL" sz="1800" i="1" dirty="0" smtClean="0"/>
              <a:t>Track 11/SubTrack 11-5: Probiotic foods and beverages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2000" b="1" dirty="0" smtClean="0"/>
              <a:t>Probiotic vegetable foods containing health promoting molecules.</a:t>
            </a:r>
            <a:br>
              <a:rPr lang="nl-NL" sz="2000" b="1" dirty="0" smtClean="0"/>
            </a:br>
            <a:r>
              <a:rPr lang="nl-NL" sz="1200" dirty="0" smtClean="0"/>
              <a:t> </a:t>
            </a:r>
            <a:r>
              <a:rPr lang="nl-NL" sz="1600" b="1" dirty="0" smtClean="0"/>
              <a:t>F. Valerio</a:t>
            </a:r>
            <a:r>
              <a:rPr lang="nl-NL" sz="1600" dirty="0" smtClean="0"/>
              <a:t>,  S. L. Lonigro, M. Di Biase, Sisto, A. De Bellis P.,  M. Dekker, P. Lavermicocca</a:t>
            </a:r>
          </a:p>
        </p:txBody>
      </p:sp>
      <p:pic>
        <p:nvPicPr>
          <p:cNvPr id="9" name="Immagine 5" descr="logo ISP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2981" y="5954260"/>
            <a:ext cx="1021019" cy="9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egnaposto immagine 13" descr="carciofi.wmf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8791" r="8791"/>
          <a:stretch>
            <a:fillRect/>
          </a:stretch>
        </p:blipFill>
        <p:spPr>
          <a:xfrm>
            <a:off x="2440008" y="3435150"/>
            <a:ext cx="2647950" cy="2647950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-3175"/>
            <a:ext cx="59197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372" tIns="29686" rIns="59372" bIns="29686">
            <a:spAutoFit/>
          </a:bodyPr>
          <a:lstStyle/>
          <a:p>
            <a:pPr algn="just" defTabSz="593725" eaLnBrk="0" hangingPunct="0">
              <a:spcBef>
                <a:spcPct val="50000"/>
              </a:spcBef>
            </a:pPr>
            <a:r>
              <a:rPr lang="en-GB" sz="3200" dirty="0">
                <a:solidFill>
                  <a:srgbClr val="005172"/>
                </a:solidFill>
                <a:latin typeface="News Gothic" pitchFamily="34" charset="0"/>
              </a:rPr>
              <a:t>Process Simulation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07950" y="1198563"/>
          <a:ext cx="8785225" cy="4822825"/>
        </p:xfrm>
        <a:graphic>
          <a:graphicData uri="http://schemas.openxmlformats.org/presentationml/2006/ole">
            <p:oleObj spid="_x0000_s64514" name="Chart" r:id="rId5" imgW="5476875" imgH="3086100" progId="Excel.Sheet.8">
              <p:embed/>
            </p:oleObj>
          </a:graphicData>
        </a:graphic>
      </p:graphicFrame>
      <p:pic>
        <p:nvPicPr>
          <p:cNvPr id="36868" name="Picture 4" descr="sm_metal_cans_l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-26988"/>
            <a:ext cx="2395537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reeform 5"/>
          <p:cNvSpPr>
            <a:spLocks/>
          </p:cNvSpPr>
          <p:nvPr/>
        </p:nvSpPr>
        <p:spPr bwMode="auto">
          <a:xfrm>
            <a:off x="1041400" y="2184400"/>
            <a:ext cx="4203700" cy="1917700"/>
          </a:xfrm>
          <a:custGeom>
            <a:avLst/>
            <a:gdLst>
              <a:gd name="T0" fmla="*/ 0 w 2648"/>
              <a:gd name="T1" fmla="*/ 1917700 h 1208"/>
              <a:gd name="T2" fmla="*/ 2114550 w 2648"/>
              <a:gd name="T3" fmla="*/ 6350 h 1208"/>
              <a:gd name="T4" fmla="*/ 2444750 w 2648"/>
              <a:gd name="T5" fmla="*/ 0 h 1208"/>
              <a:gd name="T6" fmla="*/ 4203700 w 2648"/>
              <a:gd name="T7" fmla="*/ 1212850 h 1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48" h="1208">
                <a:moveTo>
                  <a:pt x="0" y="1208"/>
                </a:moveTo>
                <a:lnTo>
                  <a:pt x="1332" y="4"/>
                </a:lnTo>
                <a:lnTo>
                  <a:pt x="1540" y="0"/>
                </a:lnTo>
                <a:lnTo>
                  <a:pt x="2648" y="764"/>
                </a:lnTo>
              </a:path>
            </a:pathLst>
          </a:custGeom>
          <a:noFill/>
          <a:ln w="57150" cap="flat" cmpd="sng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4787900" y="4581525"/>
            <a:ext cx="808038" cy="60801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>
                <a:solidFill>
                  <a:srgbClr val="000000"/>
                </a:solidFill>
                <a:latin typeface="News Gothic" pitchFamily="34" charset="0"/>
              </a:rPr>
              <a:t>5%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18573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23850" y="1196975"/>
          <a:ext cx="8496300" cy="4670425"/>
        </p:xfrm>
        <a:graphic>
          <a:graphicData uri="http://schemas.openxmlformats.org/presentationml/2006/ole">
            <p:oleObj spid="_x0000_s63490" name="Diagramm" r:id="rId5" imgW="5476951" imgH="3009900" progId="Excel.Sheet.8">
              <p:embed/>
            </p:oleObj>
          </a:graphicData>
        </a:graphic>
      </p:graphicFrame>
      <p:pic>
        <p:nvPicPr>
          <p:cNvPr id="35843" name="Picture 3" descr="boiling up the cabb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26988"/>
            <a:ext cx="2484437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81000" y="-3175"/>
            <a:ext cx="59197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372" tIns="29686" rIns="59372" bIns="29686">
            <a:spAutoFit/>
          </a:bodyPr>
          <a:lstStyle/>
          <a:p>
            <a:pPr algn="just" defTabSz="593725" eaLnBrk="0" hangingPunct="0">
              <a:spcBef>
                <a:spcPct val="50000"/>
              </a:spcBef>
            </a:pPr>
            <a:r>
              <a:rPr lang="en-GB" sz="3200" dirty="0">
                <a:solidFill>
                  <a:srgbClr val="005172"/>
                </a:solidFill>
                <a:latin typeface="News Gothic" pitchFamily="34" charset="0"/>
              </a:rPr>
              <a:t>Process Simulation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231900" y="2622550"/>
            <a:ext cx="4064000" cy="1809750"/>
          </a:xfrm>
          <a:custGeom>
            <a:avLst/>
            <a:gdLst>
              <a:gd name="T0" fmla="*/ 0 w 2560"/>
              <a:gd name="T1" fmla="*/ 1809750 h 1140"/>
              <a:gd name="T2" fmla="*/ 679450 w 2560"/>
              <a:gd name="T3" fmla="*/ 0 h 1140"/>
              <a:gd name="T4" fmla="*/ 2698750 w 2560"/>
              <a:gd name="T5" fmla="*/ 0 h 1140"/>
              <a:gd name="T6" fmla="*/ 4064000 w 2560"/>
              <a:gd name="T7" fmla="*/ 1149350 h 1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0" h="1140">
                <a:moveTo>
                  <a:pt x="0" y="1140"/>
                </a:moveTo>
                <a:lnTo>
                  <a:pt x="428" y="0"/>
                </a:lnTo>
                <a:lnTo>
                  <a:pt x="1700" y="0"/>
                </a:lnTo>
                <a:lnTo>
                  <a:pt x="2560" y="724"/>
                </a:lnTo>
              </a:path>
            </a:pathLst>
          </a:custGeom>
          <a:noFill/>
          <a:ln w="57150" cap="flat" cmpd="sng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4662488" y="4133850"/>
            <a:ext cx="1047750" cy="60801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>
                <a:solidFill>
                  <a:srgbClr val="000000"/>
                </a:solidFill>
                <a:latin typeface="News Gothic" pitchFamily="34" charset="0"/>
              </a:rPr>
              <a:t>25%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4867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-3175"/>
            <a:ext cx="59197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372" tIns="29686" rIns="59372" bIns="29686">
            <a:spAutoFit/>
          </a:bodyPr>
          <a:lstStyle/>
          <a:p>
            <a:pPr algn="just" defTabSz="593725" eaLnBrk="0" hangingPunct="0">
              <a:spcBef>
                <a:spcPct val="50000"/>
              </a:spcBef>
            </a:pPr>
            <a:r>
              <a:rPr lang="en-GB" sz="3200" dirty="0">
                <a:solidFill>
                  <a:srgbClr val="005172"/>
                </a:solidFill>
                <a:latin typeface="News Gothic" pitchFamily="34" charset="0"/>
              </a:rPr>
              <a:t>Process Simulation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50825" y="1125538"/>
          <a:ext cx="8569325" cy="4713287"/>
        </p:xfrm>
        <a:graphic>
          <a:graphicData uri="http://schemas.openxmlformats.org/presentationml/2006/ole">
            <p:oleObj spid="_x0000_s62466" name="Diagramm" r:id="rId5" imgW="5476951" imgH="3009900" progId="Excel.Sheet.8">
              <p:embed/>
            </p:oleObj>
          </a:graphicData>
        </a:graphic>
      </p:graphicFrame>
      <p:pic>
        <p:nvPicPr>
          <p:cNvPr id="34820" name="Picture 4" descr="jcpfs0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-26988"/>
            <a:ext cx="2205037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Freeform 5"/>
          <p:cNvSpPr>
            <a:spLocks/>
          </p:cNvSpPr>
          <p:nvPr/>
        </p:nvSpPr>
        <p:spPr bwMode="auto">
          <a:xfrm>
            <a:off x="1168400" y="2616200"/>
            <a:ext cx="4095750" cy="1333500"/>
          </a:xfrm>
          <a:custGeom>
            <a:avLst/>
            <a:gdLst>
              <a:gd name="T0" fmla="*/ 0 w 2580"/>
              <a:gd name="T1" fmla="*/ 1333500 h 840"/>
              <a:gd name="T2" fmla="*/ 1155700 w 2580"/>
              <a:gd name="T3" fmla="*/ 0 h 840"/>
              <a:gd name="T4" fmla="*/ 2927350 w 2580"/>
              <a:gd name="T5" fmla="*/ 0 h 840"/>
              <a:gd name="T6" fmla="*/ 4095750 w 2580"/>
              <a:gd name="T7" fmla="*/ 1149350 h 8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80" h="840">
                <a:moveTo>
                  <a:pt x="0" y="840"/>
                </a:moveTo>
                <a:lnTo>
                  <a:pt x="728" y="0"/>
                </a:lnTo>
                <a:lnTo>
                  <a:pt x="1844" y="0"/>
                </a:lnTo>
                <a:lnTo>
                  <a:pt x="2580" y="724"/>
                </a:lnTo>
              </a:path>
            </a:pathLst>
          </a:custGeom>
          <a:noFill/>
          <a:ln w="57150" cap="flat" cmpd="sng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4716463" y="2997200"/>
            <a:ext cx="1047750" cy="60801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b="1">
                <a:solidFill>
                  <a:srgbClr val="000000"/>
                </a:solidFill>
                <a:latin typeface="News Gothic" pitchFamily="34" charset="0"/>
              </a:rPr>
              <a:t>65%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12979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03" b="6896"/>
          <a:stretch/>
        </p:blipFill>
        <p:spPr bwMode="auto">
          <a:xfrm>
            <a:off x="5814467" y="4941682"/>
            <a:ext cx="2352507" cy="14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chemeClr val="tx2"/>
                </a:solidFill>
              </a:rPr>
              <a:t>Probiotic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Fermented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Cabbage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with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GSs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8784976" cy="4376821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nl-NL" dirty="0" smtClean="0">
                <a:solidFill>
                  <a:schemeClr val="tx2"/>
                </a:solidFill>
              </a:rPr>
              <a:t>Develop a ‘functional’ sauerkraut!</a:t>
            </a:r>
          </a:p>
          <a:p>
            <a:pPr lvl="1">
              <a:lnSpc>
                <a:spcPts val="2200"/>
              </a:lnSpc>
              <a:buClr>
                <a:schemeClr val="tx2"/>
              </a:buClr>
            </a:pPr>
            <a:r>
              <a:rPr lang="nl-NL" sz="2400" dirty="0" smtClean="0">
                <a:solidFill>
                  <a:schemeClr val="tx2"/>
                </a:solidFill>
              </a:rPr>
              <a:t>Containing probiotic bacteria</a:t>
            </a:r>
          </a:p>
          <a:p>
            <a:pPr lvl="1">
              <a:lnSpc>
                <a:spcPts val="2200"/>
              </a:lnSpc>
              <a:buClr>
                <a:schemeClr val="tx2"/>
              </a:buClr>
            </a:pPr>
            <a:r>
              <a:rPr lang="nl-NL" sz="2400" dirty="0" smtClean="0">
                <a:solidFill>
                  <a:schemeClr val="tx2"/>
                </a:solidFill>
              </a:rPr>
              <a:t>Containing GSs</a:t>
            </a:r>
          </a:p>
          <a:p>
            <a:pPr lvl="1">
              <a:lnSpc>
                <a:spcPts val="2200"/>
              </a:lnSpc>
              <a:buClr>
                <a:schemeClr val="tx2"/>
              </a:buClr>
              <a:buNone/>
            </a:pPr>
            <a:endParaRPr lang="nl-NL" sz="2400" dirty="0" smtClean="0">
              <a:solidFill>
                <a:schemeClr val="tx2"/>
              </a:solidFill>
            </a:endParaRPr>
          </a:p>
          <a:p>
            <a:pPr lvl="1">
              <a:lnSpc>
                <a:spcPts val="2200"/>
              </a:lnSpc>
            </a:pPr>
            <a:endParaRPr lang="nl-NL" dirty="0">
              <a:solidFill>
                <a:schemeClr val="tx2"/>
              </a:solidFill>
            </a:endParaRPr>
          </a:p>
          <a:p>
            <a:pPr>
              <a:lnSpc>
                <a:spcPts val="2200"/>
              </a:lnSpc>
            </a:pPr>
            <a:r>
              <a:rPr lang="nl-NL" dirty="0" err="1" smtClean="0">
                <a:solidFill>
                  <a:schemeClr val="tx2"/>
                </a:solidFill>
              </a:rPr>
              <a:t>Assumption</a:t>
            </a:r>
            <a:r>
              <a:rPr lang="nl-NL" dirty="0" smtClean="0">
                <a:solidFill>
                  <a:schemeClr val="tx2"/>
                </a:solidFill>
              </a:rPr>
              <a:t>: </a:t>
            </a:r>
          </a:p>
          <a:p>
            <a:pPr lvl="1">
              <a:lnSpc>
                <a:spcPts val="2200"/>
              </a:lnSpc>
              <a:buClr>
                <a:schemeClr val="tx2"/>
              </a:buClr>
            </a:pPr>
            <a:r>
              <a:rPr lang="nl-NL" sz="2400" dirty="0">
                <a:solidFill>
                  <a:schemeClr val="tx2"/>
                </a:solidFill>
              </a:rPr>
              <a:t>Endogenous myrosinase is </a:t>
            </a:r>
            <a:r>
              <a:rPr lang="nl-NL" sz="2400" dirty="0" smtClean="0">
                <a:solidFill>
                  <a:schemeClr val="tx2"/>
                </a:solidFill>
              </a:rPr>
              <a:t>cause of GS loss</a:t>
            </a:r>
            <a:endParaRPr lang="nl-NL" sz="2400" dirty="0">
              <a:solidFill>
                <a:schemeClr val="tx2"/>
              </a:solidFill>
            </a:endParaRPr>
          </a:p>
          <a:p>
            <a:pPr lvl="1">
              <a:lnSpc>
                <a:spcPts val="2200"/>
              </a:lnSpc>
              <a:buClr>
                <a:schemeClr val="tx2"/>
              </a:buClr>
            </a:pPr>
            <a:r>
              <a:rPr lang="nl-NL" sz="2400" dirty="0" err="1">
                <a:solidFill>
                  <a:schemeClr val="tx2"/>
                </a:solidFill>
              </a:rPr>
              <a:t>Blanching</a:t>
            </a:r>
            <a:r>
              <a:rPr lang="nl-NL" sz="2400" dirty="0">
                <a:solidFill>
                  <a:schemeClr val="tx2"/>
                </a:solidFill>
              </a:rPr>
              <a:t> </a:t>
            </a:r>
            <a:r>
              <a:rPr lang="nl-NL" sz="2400" dirty="0" err="1">
                <a:solidFill>
                  <a:schemeClr val="tx2"/>
                </a:solidFill>
              </a:rPr>
              <a:t>can</a:t>
            </a:r>
            <a:r>
              <a:rPr lang="nl-NL" sz="2400" dirty="0">
                <a:solidFill>
                  <a:schemeClr val="tx2"/>
                </a:solidFill>
              </a:rPr>
              <a:t> </a:t>
            </a:r>
            <a:r>
              <a:rPr lang="nl-NL" sz="2400" dirty="0" err="1">
                <a:solidFill>
                  <a:schemeClr val="tx2"/>
                </a:solidFill>
              </a:rPr>
              <a:t>inactivate</a:t>
            </a:r>
            <a:r>
              <a:rPr lang="nl-NL" sz="2400" dirty="0">
                <a:solidFill>
                  <a:schemeClr val="tx2"/>
                </a:solidFill>
              </a:rPr>
              <a:t> myrosinase</a:t>
            </a:r>
          </a:p>
          <a:p>
            <a:pPr lvl="1">
              <a:lnSpc>
                <a:spcPts val="2200"/>
              </a:lnSpc>
              <a:buClr>
                <a:schemeClr val="tx2"/>
              </a:buClr>
            </a:pPr>
            <a:r>
              <a:rPr lang="nl-NL" sz="2400" dirty="0" smtClean="0">
                <a:solidFill>
                  <a:schemeClr val="tx2"/>
                </a:solidFill>
              </a:rPr>
              <a:t>Blanching can reduce the presence of contaminants</a:t>
            </a:r>
          </a:p>
          <a:p>
            <a:pPr lvl="1">
              <a:lnSpc>
                <a:spcPts val="2200"/>
              </a:lnSpc>
              <a:buClr>
                <a:schemeClr val="tx2"/>
              </a:buClr>
            </a:pPr>
            <a:r>
              <a:rPr lang="nl-NL" sz="2400" dirty="0" smtClean="0">
                <a:solidFill>
                  <a:schemeClr val="tx2"/>
                </a:solidFill>
              </a:rPr>
              <a:t>Probiotic strain can be added after blanching and before fermentation</a:t>
            </a:r>
          </a:p>
          <a:p>
            <a:pPr lvl="1">
              <a:lnSpc>
                <a:spcPts val="2200"/>
              </a:lnSpc>
            </a:pP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975103" y="1776610"/>
            <a:ext cx="589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cooking</a:t>
            </a:r>
            <a:r>
              <a:rPr lang="it-IT" sz="2800" dirty="0" smtClean="0"/>
              <a:t> at 100°C </a:t>
            </a:r>
            <a:r>
              <a:rPr lang="it-IT" sz="2800" dirty="0" err="1" smtClean="0"/>
              <a:t>for</a:t>
            </a:r>
            <a:r>
              <a:rPr lang="it-IT" sz="2800" dirty="0" smtClean="0"/>
              <a:t> 5 min </a:t>
            </a:r>
            <a:r>
              <a:rPr lang="it-IT" sz="2800" b="1" dirty="0" smtClean="0"/>
              <a:t>BLANCHING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0744" y="82039"/>
            <a:ext cx="869744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dirty="0" err="1" smtClean="0">
                <a:latin typeface="+mj-lt"/>
              </a:rPr>
              <a:t>Behaviour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of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2800" i="1" dirty="0" smtClean="0">
                <a:latin typeface="+mj-lt"/>
              </a:rPr>
              <a:t>L. paracasei </a:t>
            </a:r>
            <a:r>
              <a:rPr lang="it-IT" sz="3000" dirty="0" smtClean="0">
                <a:latin typeface="+mj-lt"/>
              </a:rPr>
              <a:t>LMGP22043 </a:t>
            </a:r>
            <a:r>
              <a:rPr lang="it-IT" sz="3000" dirty="0" err="1" smtClean="0">
                <a:latin typeface="+mj-lt"/>
              </a:rPr>
              <a:t>during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storage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of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blanched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white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cabbage</a:t>
            </a:r>
            <a:r>
              <a:rPr lang="it-IT" sz="3000" dirty="0" smtClean="0">
                <a:latin typeface="+mj-lt"/>
              </a:rPr>
              <a:t> and fate </a:t>
            </a:r>
            <a:r>
              <a:rPr lang="it-IT" sz="3000" dirty="0" err="1" smtClean="0">
                <a:latin typeface="+mj-lt"/>
              </a:rPr>
              <a:t>of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GSs</a:t>
            </a:r>
            <a:r>
              <a:rPr lang="it-IT" sz="3000" dirty="0" smtClean="0">
                <a:latin typeface="+mj-lt"/>
              </a:rPr>
              <a:t> </a:t>
            </a:r>
            <a:r>
              <a:rPr lang="it-IT" sz="3000" dirty="0" err="1" smtClean="0">
                <a:latin typeface="+mj-lt"/>
              </a:rPr>
              <a:t>content</a:t>
            </a:r>
            <a:r>
              <a:rPr lang="it-IT" sz="3000" dirty="0" smtClean="0">
                <a:latin typeface="+mj-lt"/>
              </a:rPr>
              <a:t> </a:t>
            </a:r>
            <a:endParaRPr lang="it-IT" sz="3000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09014" y="2993311"/>
            <a:ext cx="4178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buFont typeface="Arial" pitchFamily="34" charset="0"/>
              <a:buChar char="•"/>
            </a:pPr>
            <a:r>
              <a:rPr lang="it-IT" sz="2800" dirty="0" err="1" smtClean="0"/>
              <a:t>Inoculum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i="1" dirty="0" smtClean="0"/>
              <a:t>L. paracasei </a:t>
            </a:r>
            <a:r>
              <a:rPr lang="it-IT" sz="2800" dirty="0" smtClean="0"/>
              <a:t>(1x10</a:t>
            </a:r>
            <a:r>
              <a:rPr lang="it-IT" sz="2800" baseline="30000" dirty="0" smtClean="0"/>
              <a:t>5 </a:t>
            </a:r>
            <a:r>
              <a:rPr lang="it-IT" sz="2800" dirty="0" smtClean="0"/>
              <a:t>CFU/g) (4% brine)</a:t>
            </a:r>
          </a:p>
        </p:txBody>
      </p:sp>
      <p:sp>
        <p:nvSpPr>
          <p:cNvPr id="24" name="Freccia a destra 23"/>
          <p:cNvSpPr/>
          <p:nvPr/>
        </p:nvSpPr>
        <p:spPr>
          <a:xfrm rot="5400000">
            <a:off x="1654019" y="3163837"/>
            <a:ext cx="428628" cy="91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" name="Gruppo 32"/>
          <p:cNvGrpSpPr/>
          <p:nvPr/>
        </p:nvGrpSpPr>
        <p:grpSpPr>
          <a:xfrm>
            <a:off x="0" y="4707926"/>
            <a:ext cx="9048302" cy="1815882"/>
            <a:chOff x="376770" y="5207650"/>
            <a:chExt cx="9048302" cy="181588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376770" y="5372694"/>
              <a:ext cx="51461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it-IT" sz="2800" dirty="0" err="1" smtClean="0"/>
                <a:t>Cabbage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drained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from</a:t>
              </a:r>
              <a:r>
                <a:rPr lang="it-IT" sz="2800" dirty="0" smtClean="0"/>
                <a:t> brine </a:t>
              </a:r>
              <a:r>
                <a:rPr lang="it-IT" sz="2800" dirty="0" err="1" smtClean="0"/>
                <a:t>after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fermentation</a:t>
              </a:r>
              <a:r>
                <a:rPr lang="it-IT" sz="2800" dirty="0" smtClean="0"/>
                <a:t> (71 h) </a:t>
              </a:r>
              <a:r>
                <a:rPr lang="it-IT" sz="2800" dirty="0" err="1" smtClean="0"/>
                <a:t>vacuum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packed</a:t>
              </a:r>
              <a:r>
                <a:rPr lang="it-IT" sz="2800" dirty="0" smtClean="0"/>
                <a:t> and </a:t>
              </a:r>
              <a:r>
                <a:rPr lang="it-IT" sz="2800" dirty="0" err="1" smtClean="0"/>
                <a:t>stored</a:t>
              </a:r>
              <a:r>
                <a:rPr lang="it-IT" sz="2800" dirty="0" smtClean="0"/>
                <a:t> at 4°C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430075" y="5207650"/>
              <a:ext cx="29949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it-IT" sz="2800" dirty="0" err="1" smtClean="0"/>
                <a:t>Glucosinolate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content</a:t>
              </a:r>
              <a:endParaRPr lang="it-IT" sz="2800" dirty="0" smtClean="0"/>
            </a:p>
            <a:p>
              <a:pPr lvl="0">
                <a:buFont typeface="Arial" pitchFamily="34" charset="0"/>
                <a:buChar char="•"/>
              </a:pPr>
              <a:r>
                <a:rPr lang="it-IT" sz="2800" i="1" dirty="0" smtClean="0">
                  <a:solidFill>
                    <a:srgbClr val="005172"/>
                  </a:solidFill>
                </a:rPr>
                <a:t>L . paracasei </a:t>
              </a:r>
              <a:r>
                <a:rPr lang="it-IT" sz="2800" dirty="0" err="1" smtClean="0">
                  <a:solidFill>
                    <a:srgbClr val="005172"/>
                  </a:solidFill>
                </a:rPr>
                <a:t>monitoring</a:t>
              </a:r>
              <a:endParaRPr lang="it-IT" sz="2800" dirty="0"/>
            </a:p>
          </p:txBody>
        </p:sp>
      </p:grpSp>
      <p:sp>
        <p:nvSpPr>
          <p:cNvPr id="41" name="Rettangolo 40"/>
          <p:cNvSpPr/>
          <p:nvPr/>
        </p:nvSpPr>
        <p:spPr>
          <a:xfrm>
            <a:off x="4561366" y="4024723"/>
            <a:ext cx="3700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it-IT" sz="2800" dirty="0" err="1" smtClean="0"/>
              <a:t>Growth</a:t>
            </a:r>
            <a:r>
              <a:rPr lang="it-IT" sz="2800" dirty="0" smtClean="0"/>
              <a:t> </a:t>
            </a:r>
            <a:r>
              <a:rPr lang="it-IT" sz="2800" dirty="0" err="1" smtClean="0"/>
              <a:t>kinetic</a:t>
            </a:r>
            <a:r>
              <a:rPr lang="it-IT" sz="2800" dirty="0" smtClean="0"/>
              <a:t> at </a:t>
            </a:r>
            <a:r>
              <a:rPr lang="it-IT" sz="2800" i="1" dirty="0" smtClean="0"/>
              <a:t>25°C</a:t>
            </a:r>
            <a:endParaRPr lang="it-IT" sz="2800" dirty="0" smtClean="0"/>
          </a:p>
        </p:txBody>
      </p:sp>
      <p:grpSp>
        <p:nvGrpSpPr>
          <p:cNvPr id="4" name="Gruppo 52"/>
          <p:cNvGrpSpPr/>
          <p:nvPr/>
        </p:nvGrpSpPr>
        <p:grpSpPr>
          <a:xfrm>
            <a:off x="2977111" y="4029960"/>
            <a:ext cx="1363174" cy="765328"/>
            <a:chOff x="1611860" y="4157981"/>
            <a:chExt cx="632699" cy="428628"/>
          </a:xfrm>
        </p:grpSpPr>
        <p:sp>
          <p:nvSpPr>
            <p:cNvPr id="45" name="Freccia a destra 44"/>
            <p:cNvSpPr/>
            <p:nvPr/>
          </p:nvSpPr>
          <p:spPr>
            <a:xfrm rot="5400000">
              <a:off x="1534371" y="4235470"/>
              <a:ext cx="428628" cy="273649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7" name="Freccia a destra 46"/>
            <p:cNvSpPr/>
            <p:nvPr/>
          </p:nvSpPr>
          <p:spPr>
            <a:xfrm>
              <a:off x="1815931" y="4169811"/>
              <a:ext cx="428628" cy="29174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50" name="Freccia a destra 49"/>
          <p:cNvSpPr/>
          <p:nvPr/>
        </p:nvSpPr>
        <p:spPr>
          <a:xfrm rot="5400000">
            <a:off x="4723283" y="2469184"/>
            <a:ext cx="666091" cy="5836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3970" name="Picture 2" descr="http://www.couponclippingcook.com/wp-content/uploads/2011/06/10-sliced-cabb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8" y="1691891"/>
            <a:ext cx="2828260" cy="1784946"/>
          </a:xfrm>
          <a:prstGeom prst="rect">
            <a:avLst/>
          </a:prstGeom>
          <a:noFill/>
        </p:spPr>
      </p:pic>
      <p:sp>
        <p:nvSpPr>
          <p:cNvPr id="40" name="Freccia a destra 39"/>
          <p:cNvSpPr/>
          <p:nvPr/>
        </p:nvSpPr>
        <p:spPr>
          <a:xfrm>
            <a:off x="4983320" y="5266725"/>
            <a:ext cx="923495" cy="52091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3971" name="Picture 3" descr="C:\Users\Ispa\Documents\dream\WP2 cabbage challenge\cross validation\wur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62700"/>
            <a:ext cx="3800475" cy="495300"/>
          </a:xfrm>
          <a:prstGeom prst="rect">
            <a:avLst/>
          </a:prstGeom>
          <a:noFill/>
        </p:spPr>
      </p:pic>
      <p:pic>
        <p:nvPicPr>
          <p:cNvPr id="43" name="Immagine 5" descr="logo ISP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8987" y="5986130"/>
            <a:ext cx="985013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6655981" y="2287127"/>
            <a:ext cx="2041451" cy="6463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dirty="0" smtClean="0"/>
              <a:t>Inactivation of </a:t>
            </a:r>
            <a:r>
              <a:rPr lang="en-US" dirty="0" err="1" smtClean="0"/>
              <a:t>myrosinase</a:t>
            </a:r>
            <a:r>
              <a:rPr lang="en-US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i="1" dirty="0" smtClean="0"/>
              <a:t>L. </a:t>
            </a:r>
            <a:r>
              <a:rPr lang="en-GB" i="1" dirty="0" err="1" smtClean="0"/>
              <a:t>paracasei</a:t>
            </a:r>
            <a:r>
              <a:rPr lang="en-GB" i="1" dirty="0" smtClean="0"/>
              <a:t> LMG P22043 growth during blanched cabbage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57350"/>
            <a:ext cx="5486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5" descr="logo ISP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8987" y="5986130"/>
            <a:ext cx="985013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spa\Documents\dream\WP2 cabbage challenge\cross validation\wur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62700"/>
            <a:ext cx="3800475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in giù 10"/>
          <p:cNvSpPr/>
          <p:nvPr/>
        </p:nvSpPr>
        <p:spPr>
          <a:xfrm>
            <a:off x="1098691" y="4189226"/>
            <a:ext cx="489098" cy="77972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6086" name="Picture 6" descr="http://fermentingsolutions.files.wordpress.com/2014/02/prebiotics-market-to-hit-4-8-billion-by-2018_strict_xxl.jpg"/>
          <p:cNvPicPr>
            <a:picLocks noChangeAspect="1" noChangeArrowheads="1"/>
          </p:cNvPicPr>
          <p:nvPr/>
        </p:nvPicPr>
        <p:blipFill>
          <a:blip r:embed="rId3" cstate="print">
            <a:lum contrast="-62000"/>
          </a:blip>
          <a:srcRect/>
          <a:stretch>
            <a:fillRect/>
          </a:stretch>
        </p:blipFill>
        <p:spPr bwMode="auto">
          <a:xfrm>
            <a:off x="106331" y="2743196"/>
            <a:ext cx="2674428" cy="137570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it-IT" dirty="0" smtClean="0"/>
              <a:t>FERMENTATION OF BLANCHED CABBAGE</a:t>
            </a:r>
            <a:endParaRPr lang="it-I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208646"/>
            <a:ext cx="6572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18982" y="1212410"/>
            <a:ext cx="2296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LOW pH VALUES</a:t>
            </a:r>
            <a:endParaRPr lang="it-IT" sz="2400" b="1" dirty="0"/>
          </a:p>
        </p:txBody>
      </p:sp>
      <p:sp>
        <p:nvSpPr>
          <p:cNvPr id="8" name="Freccia in giù 7"/>
          <p:cNvSpPr/>
          <p:nvPr/>
        </p:nvSpPr>
        <p:spPr>
          <a:xfrm>
            <a:off x="1073888" y="1658680"/>
            <a:ext cx="489098" cy="103135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9233" y="2768307"/>
            <a:ext cx="2590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INHIBITION OF UNDESIDERABLE MICRORGANISMS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0128" y="4951534"/>
            <a:ext cx="2590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GOOD FINAL QUALITY</a:t>
            </a:r>
            <a:endParaRPr lang="it-IT" sz="2400" b="1" dirty="0"/>
          </a:p>
        </p:txBody>
      </p:sp>
      <p:pic>
        <p:nvPicPr>
          <p:cNvPr id="46084" name="Picture 4" descr="http://cdn.business2community.com/wp-content/uploads/2013/01/shutterstock_1044016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725" y="5786800"/>
            <a:ext cx="1220665" cy="1018035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2519917" y="4476890"/>
            <a:ext cx="598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913338" y="958320"/>
            <a:ext cx="1658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paracasei</a:t>
            </a:r>
            <a:r>
              <a:rPr lang="en-US" i="1" dirty="0" smtClean="0"/>
              <a:t> </a:t>
            </a:r>
            <a:r>
              <a:rPr lang="en-US" dirty="0" err="1" smtClean="0"/>
              <a:t>inoculum</a:t>
            </a:r>
            <a:r>
              <a:rPr lang="en-US" dirty="0" smtClean="0"/>
              <a:t> (3.72 log</a:t>
            </a:r>
            <a:r>
              <a:rPr lang="en-US" baseline="-25000" dirty="0" smtClean="0"/>
              <a:t>10 </a:t>
            </a:r>
            <a:r>
              <a:rPr lang="en-US" dirty="0" smtClean="0"/>
              <a:t>CFU/g)</a:t>
            </a:r>
            <a:endParaRPr lang="it-IT" dirty="0"/>
          </a:p>
        </p:txBody>
      </p:sp>
      <p:sp>
        <p:nvSpPr>
          <p:cNvPr id="17" name="Freccia in giù 16"/>
          <p:cNvSpPr/>
          <p:nvPr/>
        </p:nvSpPr>
        <p:spPr>
          <a:xfrm>
            <a:off x="3689494" y="1871325"/>
            <a:ext cx="170121" cy="118021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9" name="Fumetto 3 18"/>
          <p:cNvSpPr/>
          <p:nvPr/>
        </p:nvSpPr>
        <p:spPr>
          <a:xfrm>
            <a:off x="2721935" y="5582094"/>
            <a:ext cx="5316279" cy="1105785"/>
          </a:xfrm>
          <a:prstGeom prst="wedgeEllipseCallout">
            <a:avLst>
              <a:gd name="adj1" fmla="val -26558"/>
              <a:gd name="adj2" fmla="val -147164"/>
            </a:avLst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2195FF"/>
                </a:solidFill>
                <a:latin typeface="Calibri" pitchFamily="34" charset="0"/>
              </a:rPr>
              <a:t>Inoculum</a:t>
            </a:r>
            <a:r>
              <a:rPr lang="en-US" dirty="0" smtClean="0">
                <a:solidFill>
                  <a:srgbClr val="2195FF"/>
                </a:solidFill>
                <a:latin typeface="Calibri" pitchFamily="34" charset="0"/>
              </a:rPr>
              <a:t> load 1000 times lower than that usually used in industrial practices for vegetable fermentation</a:t>
            </a:r>
            <a:endParaRPr lang="it-IT" dirty="0">
              <a:solidFill>
                <a:srgbClr val="2195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7617188" cy="1109514"/>
          </a:xfrm>
        </p:spPr>
        <p:txBody>
          <a:bodyPr/>
          <a:lstStyle/>
          <a:p>
            <a:pPr algn="ctr"/>
            <a:r>
              <a:rPr lang="it-IT" dirty="0" err="1" smtClean="0"/>
              <a:t>Probiotic</a:t>
            </a:r>
            <a:r>
              <a:rPr lang="it-IT" dirty="0" smtClean="0"/>
              <a:t> </a:t>
            </a:r>
            <a:r>
              <a:rPr lang="it-IT" dirty="0" err="1" smtClean="0"/>
              <a:t>survival</a:t>
            </a:r>
            <a:r>
              <a:rPr lang="it-IT" dirty="0" smtClean="0"/>
              <a:t> in </a:t>
            </a:r>
            <a:r>
              <a:rPr lang="it-IT" dirty="0" err="1" smtClean="0"/>
              <a:t>vacuum</a:t>
            </a:r>
            <a:r>
              <a:rPr lang="it-IT" dirty="0" smtClean="0"/>
              <a:t> </a:t>
            </a:r>
            <a:r>
              <a:rPr lang="it-IT" dirty="0" err="1" smtClean="0"/>
              <a:t>packed</a:t>
            </a:r>
            <a:r>
              <a:rPr lang="it-IT" dirty="0" smtClean="0"/>
              <a:t> </a:t>
            </a:r>
            <a:r>
              <a:rPr lang="it-IT" dirty="0" err="1" smtClean="0"/>
              <a:t>cabbage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refrigerated</a:t>
            </a:r>
            <a:r>
              <a:rPr lang="it-IT" dirty="0" smtClean="0"/>
              <a:t> </a:t>
            </a:r>
            <a:r>
              <a:rPr lang="it-IT" dirty="0" err="1" smtClean="0"/>
              <a:t>storage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rot="10800000" flipV="1">
            <a:off x="6188149" y="4125433"/>
            <a:ext cx="425302" cy="25518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308346" y="1457789"/>
            <a:ext cx="8665533" cy="4439104"/>
            <a:chOff x="308346" y="1457789"/>
            <a:chExt cx="8665533" cy="4439104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5275" y="1748777"/>
              <a:ext cx="6267450" cy="35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CasellaDiTesto 6"/>
            <p:cNvSpPr txBox="1"/>
            <p:nvPr/>
          </p:nvSpPr>
          <p:spPr>
            <a:xfrm>
              <a:off x="3062176" y="5550195"/>
              <a:ext cx="2222205" cy="3466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2400" dirty="0" err="1" smtClean="0"/>
                <a:t>Days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of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storage</a:t>
              </a:r>
              <a:endParaRPr lang="it-IT" sz="2400" dirty="0" smtClean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08346" y="1457789"/>
              <a:ext cx="84316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/>
                <a:t>The </a:t>
              </a:r>
              <a:r>
                <a:rPr lang="en-US" sz="2400" i="1" dirty="0" err="1" smtClean="0"/>
                <a:t>probiotic</a:t>
              </a:r>
              <a:r>
                <a:rPr lang="en-US" sz="2400" i="1" dirty="0" smtClean="0"/>
                <a:t> population remained steady over 8.00 log</a:t>
              </a:r>
              <a:r>
                <a:rPr lang="en-US" sz="2400" i="1" baseline="-25000" dirty="0" smtClean="0"/>
                <a:t>10</a:t>
              </a:r>
              <a:r>
                <a:rPr lang="en-US" sz="2400" i="1" dirty="0" smtClean="0"/>
                <a:t> CFU/g </a:t>
              </a:r>
              <a:endParaRPr lang="it-IT" sz="2400" i="1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581554" y="3997843"/>
              <a:ext cx="23710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1400" b="1" dirty="0" smtClean="0">
                  <a:latin typeface="Verdana" pitchFamily="34" charset="0"/>
                </a:rPr>
                <a:t>No </a:t>
              </a:r>
              <a:r>
                <a:rPr lang="it-IT" sz="1400" b="1" i="1" dirty="0" smtClean="0">
                  <a:latin typeface="Verdana" pitchFamily="34" charset="0"/>
                </a:rPr>
                <a:t>L. paracasei </a:t>
              </a:r>
              <a:r>
                <a:rPr lang="it-IT" sz="1400" b="1" dirty="0" smtClean="0">
                  <a:latin typeface="Verdana" pitchFamily="34" charset="0"/>
                </a:rPr>
                <a:t>in </a:t>
              </a:r>
              <a:r>
                <a:rPr lang="it-IT" sz="1400" b="1" dirty="0" err="1" smtClean="0">
                  <a:latin typeface="Verdana" pitchFamily="34" charset="0"/>
                </a:rPr>
                <a:t>control</a:t>
              </a:r>
              <a:r>
                <a:rPr lang="it-IT" sz="1400" b="1" dirty="0" smtClean="0">
                  <a:latin typeface="Verdana" pitchFamily="34" charset="0"/>
                </a:rPr>
                <a:t> </a:t>
              </a:r>
              <a:r>
                <a:rPr lang="it-IT" sz="1400" b="1" dirty="0" err="1" smtClean="0">
                  <a:latin typeface="Verdana" pitchFamily="34" charset="0"/>
                </a:rPr>
                <a:t>cabbage</a:t>
              </a:r>
              <a:endParaRPr lang="it-IT" sz="1400" b="1" dirty="0" smtClean="0">
                <a:latin typeface="Verdana" pitchFamily="34" charset="0"/>
              </a:endParaRPr>
            </a:p>
          </p:txBody>
        </p:sp>
        <p:cxnSp>
          <p:nvCxnSpPr>
            <p:cNvPr id="18" name="Connettore 2 17"/>
            <p:cNvCxnSpPr/>
            <p:nvPr/>
          </p:nvCxnSpPr>
          <p:spPr>
            <a:xfrm rot="10800000" flipV="1">
              <a:off x="3944681" y="1818167"/>
              <a:ext cx="1339700" cy="563526"/>
            </a:xfrm>
            <a:prstGeom prst="straightConnector1">
              <a:avLst/>
            </a:prstGeom>
            <a:ln w="1587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6741043" y="1988289"/>
              <a:ext cx="2232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err="1" smtClean="0"/>
                <a:t>Vacuum</a:t>
              </a:r>
              <a:r>
                <a:rPr lang="it-IT" sz="2000" b="1" dirty="0" smtClean="0"/>
                <a:t> packaging  </a:t>
              </a:r>
              <a:r>
                <a:rPr lang="it-IT" sz="2000" b="1" dirty="0" err="1" smtClean="0"/>
                <a:t>storage</a:t>
              </a:r>
              <a:r>
                <a:rPr lang="it-IT" sz="2000" b="1" dirty="0" smtClean="0"/>
                <a:t> at 4°C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27318" y="2616249"/>
            <a:ext cx="813390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smtClean="0"/>
              <a:t> 9 log CFU </a:t>
            </a:r>
            <a:r>
              <a:rPr lang="it-IT" sz="2400" dirty="0" err="1" smtClean="0"/>
              <a:t>of</a:t>
            </a:r>
            <a:r>
              <a:rPr lang="it-IT" sz="2400" dirty="0" smtClean="0"/>
              <a:t> live </a:t>
            </a:r>
            <a:r>
              <a:rPr lang="it-IT" sz="2400" dirty="0" err="1" smtClean="0"/>
              <a:t>probiotic</a:t>
            </a:r>
            <a:r>
              <a:rPr lang="it-IT" sz="2400" dirty="0" smtClean="0"/>
              <a:t> </a:t>
            </a:r>
            <a:r>
              <a:rPr lang="it-IT" sz="2400" dirty="0" err="1" smtClean="0"/>
              <a:t>cells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daily</a:t>
            </a:r>
            <a:r>
              <a:rPr lang="it-IT" sz="2400" dirty="0" smtClean="0"/>
              <a:t> </a:t>
            </a:r>
            <a:r>
              <a:rPr lang="it-IT" sz="2400" dirty="0" err="1" smtClean="0"/>
              <a:t>consumed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b="1" i="1" dirty="0" err="1" smtClean="0"/>
              <a:t>functional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effects</a:t>
            </a:r>
            <a:endParaRPr lang="it-IT" sz="2400" b="1" i="1" dirty="0" smtClean="0"/>
          </a:p>
          <a:p>
            <a:pPr marL="180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 smtClean="0"/>
              <a:t> 10 g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probiotic</a:t>
            </a:r>
            <a:r>
              <a:rPr lang="it-IT" sz="2400" dirty="0" smtClean="0"/>
              <a:t> </a:t>
            </a:r>
            <a:r>
              <a:rPr lang="it-IT" sz="2400" dirty="0" err="1" smtClean="0"/>
              <a:t>cabbage</a:t>
            </a:r>
            <a:r>
              <a:rPr lang="it-IT" sz="2400" dirty="0" smtClean="0"/>
              <a:t> </a:t>
            </a:r>
            <a:r>
              <a:rPr lang="it-IT" sz="2400" dirty="0" err="1" smtClean="0"/>
              <a:t>could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enough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deliver</a:t>
            </a:r>
            <a:r>
              <a:rPr lang="it-IT" sz="2400" dirty="0" smtClean="0"/>
              <a:t> </a:t>
            </a:r>
            <a:r>
              <a:rPr lang="it-IT" sz="2400" b="1" dirty="0" smtClean="0"/>
              <a:t>9 log CFU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probiotic</a:t>
            </a:r>
            <a:r>
              <a:rPr lang="it-IT" sz="2400" dirty="0" smtClean="0"/>
              <a:t> </a:t>
            </a:r>
            <a:r>
              <a:rPr lang="it-IT" sz="2400" dirty="0" err="1" smtClean="0"/>
              <a:t>cells</a:t>
            </a:r>
            <a:endParaRPr lang="it-IT" sz="2400" dirty="0" smtClean="0"/>
          </a:p>
        </p:txBody>
      </p:sp>
      <p:grpSp>
        <p:nvGrpSpPr>
          <p:cNvPr id="21" name="Gruppo 20"/>
          <p:cNvGrpSpPr/>
          <p:nvPr/>
        </p:nvGrpSpPr>
        <p:grpSpPr>
          <a:xfrm>
            <a:off x="595423" y="1350378"/>
            <a:ext cx="8204883" cy="5194394"/>
            <a:chOff x="308344" y="1881963"/>
            <a:chExt cx="8204883" cy="5194394"/>
          </a:xfrm>
        </p:grpSpPr>
        <p:sp>
          <p:nvSpPr>
            <p:cNvPr id="20" name="Rettangolo arrotondato 19"/>
            <p:cNvSpPr/>
            <p:nvPr/>
          </p:nvSpPr>
          <p:spPr>
            <a:xfrm>
              <a:off x="797442" y="1881963"/>
              <a:ext cx="7049386" cy="45826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308344" y="2003880"/>
              <a:ext cx="8204883" cy="5072477"/>
              <a:chOff x="138222" y="1871330"/>
              <a:chExt cx="8204883" cy="5072477"/>
            </a:xfrm>
            <a:solidFill>
              <a:schemeClr val="bg1"/>
            </a:solidFill>
          </p:grpSpPr>
          <p:pic>
            <p:nvPicPr>
              <p:cNvPr id="8" name="Picture 7" descr="C:\Users\Ispa\Documents\int congress probiotics naples 2014\PR C, vp30gg CABBAGE.jpg"/>
              <p:cNvPicPr>
                <a:picLocks noChangeAspect="1" noChangeArrowheads="1"/>
              </p:cNvPicPr>
              <p:nvPr/>
            </p:nvPicPr>
            <p:blipFill>
              <a:blip r:embed="rId4"/>
              <a:srcRect l="18023" t="28553" r="19302" b="9802"/>
              <a:stretch>
                <a:fillRect/>
              </a:stretch>
            </p:blipFill>
            <p:spPr bwMode="auto">
              <a:xfrm>
                <a:off x="138222" y="1871330"/>
                <a:ext cx="8204883" cy="4003497"/>
              </a:xfrm>
              <a:prstGeom prst="rect">
                <a:avLst/>
              </a:prstGeom>
              <a:grpFill/>
            </p:spPr>
          </p:pic>
          <p:sp>
            <p:nvSpPr>
              <p:cNvPr id="9" name="CasellaDiTesto 8"/>
              <p:cNvSpPr txBox="1"/>
              <p:nvPr/>
            </p:nvSpPr>
            <p:spPr>
              <a:xfrm>
                <a:off x="5677786" y="6166919"/>
                <a:ext cx="1456661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 err="1" smtClean="0"/>
                  <a:t>Control</a:t>
                </a:r>
                <a:r>
                  <a:rPr lang="it-IT" sz="2800" b="1" dirty="0" smtClean="0"/>
                  <a:t> </a:t>
                </a: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11620" y="5989700"/>
                <a:ext cx="1601971" cy="9541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 err="1" smtClean="0"/>
                  <a:t>Probiotic</a:t>
                </a:r>
                <a:r>
                  <a:rPr lang="it-IT" sz="2800" b="1" dirty="0" smtClean="0"/>
                  <a:t> </a:t>
                </a:r>
                <a:r>
                  <a:rPr lang="it-IT" sz="2800" b="1" dirty="0" err="1" smtClean="0"/>
                  <a:t>cabbage</a:t>
                </a:r>
                <a:endParaRPr lang="it-IT" sz="2800" b="1" dirty="0" smtClean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Glucosinolate content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90415643"/>
              </p:ext>
            </p:extLst>
          </p:nvPr>
        </p:nvGraphicFramePr>
        <p:xfrm>
          <a:off x="1547664" y="1412776"/>
          <a:ext cx="6030416" cy="455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561907" y="2647507"/>
            <a:ext cx="20095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</a:rPr>
              <a:t>About</a:t>
            </a:r>
            <a:r>
              <a:rPr lang="it-IT" b="1" dirty="0" smtClean="0">
                <a:solidFill>
                  <a:schemeClr val="tx2"/>
                </a:solidFill>
              </a:rPr>
              <a:t> the 50% </a:t>
            </a:r>
            <a:r>
              <a:rPr lang="it-IT" b="1" dirty="0" err="1" smtClean="0">
                <a:solidFill>
                  <a:schemeClr val="tx2"/>
                </a:solidFill>
              </a:rPr>
              <a:t>of</a:t>
            </a:r>
            <a:r>
              <a:rPr lang="it-IT" b="1" dirty="0" smtClean="0">
                <a:solidFill>
                  <a:schemeClr val="tx2"/>
                </a:solidFill>
              </a:rPr>
              <a:t> GS </a:t>
            </a:r>
            <a:r>
              <a:rPr lang="it-IT" b="1" dirty="0" err="1" smtClean="0">
                <a:solidFill>
                  <a:schemeClr val="tx2"/>
                </a:solidFill>
              </a:rPr>
              <a:t>was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preserved</a:t>
            </a:r>
            <a:endParaRPr lang="it-IT" b="1" dirty="0">
              <a:solidFill>
                <a:schemeClr val="tx2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rot="10800000" flipV="1">
            <a:off x="4136067" y="3232297"/>
            <a:ext cx="25518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628705" y="3703674"/>
            <a:ext cx="43239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</a:rPr>
              <a:t>About</a:t>
            </a:r>
            <a:r>
              <a:rPr lang="it-IT" b="1" dirty="0" smtClean="0">
                <a:solidFill>
                  <a:schemeClr val="tx2"/>
                </a:solidFill>
              </a:rPr>
              <a:t> the 35% </a:t>
            </a:r>
            <a:r>
              <a:rPr lang="it-IT" b="1" dirty="0" err="1" smtClean="0">
                <a:solidFill>
                  <a:schemeClr val="tx2"/>
                </a:solidFill>
              </a:rPr>
              <a:t>of</a:t>
            </a:r>
            <a:r>
              <a:rPr lang="it-IT" b="1" dirty="0" smtClean="0">
                <a:solidFill>
                  <a:schemeClr val="tx2"/>
                </a:solidFill>
              </a:rPr>
              <a:t> GS </a:t>
            </a:r>
            <a:r>
              <a:rPr lang="it-IT" b="1" dirty="0" err="1" smtClean="0">
                <a:solidFill>
                  <a:schemeClr val="tx2"/>
                </a:solidFill>
              </a:rPr>
              <a:t>of</a:t>
            </a:r>
            <a:r>
              <a:rPr lang="it-IT" b="1" dirty="0" smtClean="0">
                <a:solidFill>
                  <a:schemeClr val="tx2"/>
                </a:solidFill>
              </a:rPr>
              <a:t> the </a:t>
            </a:r>
            <a:r>
              <a:rPr lang="it-IT" b="1" dirty="0" err="1" smtClean="0">
                <a:solidFill>
                  <a:schemeClr val="tx2"/>
                </a:solidFill>
              </a:rPr>
              <a:t>blanched</a:t>
            </a:r>
            <a:r>
              <a:rPr lang="it-IT" b="1" dirty="0" smtClean="0">
                <a:solidFill>
                  <a:schemeClr val="tx2"/>
                </a:solidFill>
              </a:rPr>
              <a:t> material </a:t>
            </a:r>
            <a:r>
              <a:rPr lang="it-IT" b="1" dirty="0" err="1" smtClean="0">
                <a:solidFill>
                  <a:schemeClr val="tx2"/>
                </a:solidFill>
              </a:rPr>
              <a:t>was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preserved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after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fermentation</a:t>
            </a:r>
            <a:endParaRPr lang="it-IT" b="1" dirty="0">
              <a:solidFill>
                <a:schemeClr val="tx2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rot="10800000" flipV="1">
            <a:off x="4947686" y="4224669"/>
            <a:ext cx="25518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0800000" flipV="1">
            <a:off x="5957778" y="4299098"/>
            <a:ext cx="255180" cy="2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76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0" t="13333" r="10384" b="4273"/>
          <a:stretch/>
        </p:blipFill>
        <p:spPr bwMode="auto">
          <a:xfrm>
            <a:off x="123092" y="91854"/>
            <a:ext cx="8801100" cy="60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18746" y="889580"/>
            <a:ext cx="7700874" cy="4752883"/>
            <a:chOff x="518746" y="889580"/>
            <a:chExt cx="7700874" cy="4752883"/>
          </a:xfrm>
        </p:grpSpPr>
        <p:grpSp>
          <p:nvGrpSpPr>
            <p:cNvPr id="4" name="Group 3"/>
            <p:cNvGrpSpPr/>
            <p:nvPr/>
          </p:nvGrpSpPr>
          <p:grpSpPr>
            <a:xfrm>
              <a:off x="518746" y="889580"/>
              <a:ext cx="7700874" cy="4752883"/>
              <a:chOff x="4466493" y="3825066"/>
              <a:chExt cx="4554415" cy="2810928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493" y="3825066"/>
                <a:ext cx="4554415" cy="2810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4950069" y="4062046"/>
                <a:ext cx="3385039" cy="694592"/>
              </a:xfrm>
              <a:prstGeom prst="roundRect">
                <a:avLst/>
              </a:prstGeom>
              <a:gradFill flip="none" rotWithShape="1">
                <a:gsLst>
                  <a:gs pos="0">
                    <a:srgbClr val="2195FF">
                      <a:shade val="30000"/>
                      <a:satMod val="115000"/>
                    </a:srgbClr>
                  </a:gs>
                  <a:gs pos="50000">
                    <a:srgbClr val="2195FF">
                      <a:shade val="67500"/>
                      <a:satMod val="115000"/>
                    </a:srgbClr>
                  </a:gs>
                  <a:gs pos="100000">
                    <a:srgbClr val="2195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3600" b="1" dirty="0" smtClean="0"/>
                  <a:t>FUNCTIONALKRAUT</a:t>
                </a:r>
              </a:p>
              <a:p>
                <a:pPr algn="ctr"/>
                <a:r>
                  <a:rPr lang="en-GB" sz="2800" i="1" dirty="0" smtClean="0"/>
                  <a:t>CNR-ISPA &amp; WUR</a:t>
                </a:r>
                <a:endParaRPr lang="en-GB" sz="2800" i="1" dirty="0"/>
              </a:p>
            </p:txBody>
          </p:sp>
        </p:grpSp>
        <p:sp>
          <p:nvSpPr>
            <p:cNvPr id="3" name="Up Ribbon 2"/>
            <p:cNvSpPr/>
            <p:nvPr/>
          </p:nvSpPr>
          <p:spPr>
            <a:xfrm>
              <a:off x="2198078" y="3266020"/>
              <a:ext cx="4167554" cy="1253225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b="1" dirty="0" smtClean="0"/>
                <a:t>Probiotic</a:t>
              </a:r>
            </a:p>
            <a:p>
              <a:pPr algn="ctr"/>
              <a:r>
                <a:rPr lang="en-GB" b="1" dirty="0" smtClean="0"/>
                <a:t>&amp; Glucosinolates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326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181" y="49427"/>
            <a:ext cx="8527312" cy="1130787"/>
          </a:xfrm>
        </p:spPr>
        <p:txBody>
          <a:bodyPr/>
          <a:lstStyle/>
          <a:p>
            <a:pPr algn="ctr"/>
            <a:r>
              <a:rPr lang="it-IT" i="1" dirty="0" err="1" smtClean="0"/>
              <a:t>Vegetables</a:t>
            </a:r>
            <a:r>
              <a:rPr lang="it-IT" i="1" dirty="0" smtClean="0"/>
              <a:t> </a:t>
            </a:r>
            <a:r>
              <a:rPr lang="it-IT" i="1" dirty="0" err="1" smtClean="0"/>
              <a:t>as</a:t>
            </a:r>
            <a:r>
              <a:rPr lang="it-IT" i="1" dirty="0" smtClean="0"/>
              <a:t> </a:t>
            </a:r>
            <a:r>
              <a:rPr lang="it-IT" i="1" dirty="0" err="1" smtClean="0"/>
              <a:t>carriers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probiotic</a:t>
            </a:r>
            <a:r>
              <a:rPr lang="it-IT" i="1" dirty="0" smtClean="0"/>
              <a:t> </a:t>
            </a:r>
            <a:r>
              <a:rPr lang="it-IT" i="1" dirty="0" err="1" smtClean="0"/>
              <a:t>cells</a:t>
            </a:r>
            <a:r>
              <a:rPr lang="it-IT" i="1" dirty="0" smtClean="0"/>
              <a:t> and </a:t>
            </a:r>
            <a:r>
              <a:rPr lang="it-IT" i="1" dirty="0" err="1" smtClean="0"/>
              <a:t>bioactive</a:t>
            </a:r>
            <a:r>
              <a:rPr lang="it-IT" i="1" dirty="0" smtClean="0"/>
              <a:t> </a:t>
            </a:r>
            <a:r>
              <a:rPr lang="it-IT" i="1" dirty="0" err="1" smtClean="0"/>
              <a:t>compounds</a:t>
            </a:r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615609" y="1388688"/>
            <a:ext cx="6528391" cy="2364619"/>
          </a:xfrm>
        </p:spPr>
        <p:txBody>
          <a:bodyPr/>
          <a:lstStyle/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The functional benefits of </a:t>
            </a:r>
            <a:r>
              <a:rPr lang="en-US" dirty="0" err="1" smtClean="0">
                <a:latin typeface="Calibri" pitchFamily="34" charset="0"/>
              </a:rPr>
              <a:t>probiotic</a:t>
            </a:r>
            <a:r>
              <a:rPr lang="en-US" dirty="0" smtClean="0">
                <a:latin typeface="Calibri" pitchFamily="34" charset="0"/>
              </a:rPr>
              <a:t> vegetable foods are linked to the presence of health promoting molecules - </a:t>
            </a:r>
            <a:r>
              <a:rPr lang="en-US" dirty="0" err="1" smtClean="0">
                <a:latin typeface="Calibri" pitchFamily="34" charset="0"/>
              </a:rPr>
              <a:t>polyphenols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glucosinolates</a:t>
            </a:r>
            <a:r>
              <a:rPr lang="en-US" dirty="0" smtClean="0">
                <a:latin typeface="Calibri" pitchFamily="34" charset="0"/>
              </a:rPr>
              <a:t>, vitamins, monounsaturated fatty acids, </a:t>
            </a:r>
            <a:r>
              <a:rPr lang="en-US" dirty="0" err="1" smtClean="0">
                <a:latin typeface="Calibri" pitchFamily="34" charset="0"/>
              </a:rPr>
              <a:t>prebiotic</a:t>
            </a:r>
            <a:r>
              <a:rPr lang="en-US" dirty="0" smtClean="0">
                <a:latin typeface="Calibri" pitchFamily="34" charset="0"/>
              </a:rPr>
              <a:t> sugars, etc. - as well as to the high count of live </a:t>
            </a:r>
            <a:r>
              <a:rPr lang="en-US" dirty="0" err="1" smtClean="0">
                <a:latin typeface="Calibri" pitchFamily="34" charset="0"/>
              </a:rPr>
              <a:t>probiotic</a:t>
            </a:r>
            <a:r>
              <a:rPr lang="en-US" dirty="0" smtClean="0">
                <a:latin typeface="Calibri" pitchFamily="34" charset="0"/>
              </a:rPr>
              <a:t> cells able to colonize the human gut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en-US" sz="1400" dirty="0" err="1" smtClean="0">
                <a:latin typeface="Calibri" pitchFamily="34" charset="0"/>
              </a:rPr>
              <a:t>Lavermicocca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</a:rPr>
              <a:t>et al.</a:t>
            </a:r>
            <a:r>
              <a:rPr lang="en-US" sz="1400" dirty="0" smtClean="0">
                <a:latin typeface="Calibri" pitchFamily="34" charset="0"/>
              </a:rPr>
              <a:t>, 2005; </a:t>
            </a:r>
            <a:r>
              <a:rPr lang="en-US" sz="1400" dirty="0" err="1" smtClean="0">
                <a:latin typeface="Calibri" pitchFamily="34" charset="0"/>
              </a:rPr>
              <a:t>Valerio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</a:rPr>
              <a:t>et al.</a:t>
            </a:r>
            <a:r>
              <a:rPr lang="en-US" sz="1400" dirty="0" smtClean="0">
                <a:latin typeface="Calibri" pitchFamily="34" charset="0"/>
              </a:rPr>
              <a:t>, 2011). 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4" name="Immagine 5" descr="logo ISP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8987" y="5986130"/>
            <a:ext cx="985013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87079" y="4329616"/>
            <a:ext cx="5220586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400" dirty="0" smtClean="0"/>
              <a:t>The use of a </a:t>
            </a:r>
            <a:r>
              <a:rPr lang="en-US" sz="2400" dirty="0" err="1" smtClean="0"/>
              <a:t>probiotic</a:t>
            </a:r>
            <a:r>
              <a:rPr lang="en-US" sz="2400" dirty="0" smtClean="0"/>
              <a:t> strain as a starter can allow the consumption of </a:t>
            </a:r>
            <a:r>
              <a:rPr lang="en-US" sz="2400" dirty="0" err="1" smtClean="0"/>
              <a:t>probiotics</a:t>
            </a:r>
            <a:r>
              <a:rPr lang="en-US" sz="2400" dirty="0" smtClean="0"/>
              <a:t> in fermented vegetables as an alternative to the milk-based products. </a:t>
            </a:r>
          </a:p>
        </p:txBody>
      </p:sp>
      <p:pic>
        <p:nvPicPr>
          <p:cNvPr id="4102" name="Picture 6" descr="http://studiodentistico-roma.it/wp-content/uploads/2014/07/probiotici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2619"/>
            <a:ext cx="2505075" cy="1752600"/>
          </a:xfrm>
          <a:prstGeom prst="rect">
            <a:avLst/>
          </a:prstGeom>
          <a:noFill/>
        </p:spPr>
      </p:pic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506607" y="4136065"/>
          <a:ext cx="2509799" cy="1868562"/>
        </p:xfrm>
        <a:graphic>
          <a:graphicData uri="http://schemas.openxmlformats.org/presentationml/2006/ole">
            <p:oleObj spid="_x0000_s4103" name="Image" r:id="rId6" imgW="12173667" imgH="917472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Conclusions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115993"/>
            <a:ext cx="8474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Glucosinolates (GSs) are important for human health and cabbage is a rich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Processing affects the GSs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Traditional sauerkraut does not retain GSs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Inactivating cabbage myrosinase retains GSs during fermentation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 probiotic bacteria can be used to ferment blanched cabbage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The final </a:t>
            </a:r>
            <a:r>
              <a:rPr lang="en-GB" sz="2400" dirty="0" err="1" smtClean="0">
                <a:solidFill>
                  <a:schemeClr val="tx2"/>
                </a:solidFill>
              </a:rPr>
              <a:t>probiotic</a:t>
            </a:r>
            <a:r>
              <a:rPr lang="en-GB" sz="2400" dirty="0" smtClean="0">
                <a:solidFill>
                  <a:schemeClr val="tx2"/>
                </a:solidFill>
              </a:rPr>
              <a:t> sauerkraut contains an adequate amount of live </a:t>
            </a:r>
            <a:r>
              <a:rPr lang="en-GB" sz="2400" dirty="0" err="1" smtClean="0">
                <a:solidFill>
                  <a:schemeClr val="tx2"/>
                </a:solidFill>
              </a:rPr>
              <a:t>probiotic</a:t>
            </a:r>
            <a:r>
              <a:rPr lang="en-GB" sz="2400" dirty="0" smtClean="0">
                <a:solidFill>
                  <a:schemeClr val="tx2"/>
                </a:solidFill>
              </a:rPr>
              <a:t> cells which can ensure a daily consumption of 9 log </a:t>
            </a:r>
            <a:r>
              <a:rPr lang="en-GB" sz="2400" dirty="0" err="1" smtClean="0">
                <a:solidFill>
                  <a:schemeClr val="tx2"/>
                </a:solidFill>
              </a:rPr>
              <a:t>cfu</a:t>
            </a:r>
            <a:r>
              <a:rPr lang="en-GB" sz="2400" dirty="0" smtClean="0">
                <a:solidFill>
                  <a:schemeClr val="tx2"/>
                </a:solidFill>
              </a:rPr>
              <a:t> of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/>
                </a:solidFill>
              </a:rPr>
              <a:t>A ‘functional’ sauerkraut is produced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</a:rPr>
              <a:t>containing  both GSs and probiotics!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997529" y="924067"/>
            <a:ext cx="3276600" cy="4127400"/>
          </a:xfrm>
        </p:spPr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3830549" y="538802"/>
            <a:ext cx="5040000" cy="5040000"/>
          </a:xfr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 rot="16200000">
            <a:off x="-1730829" y="2499973"/>
            <a:ext cx="5758543" cy="1146761"/>
            <a:chOff x="0" y="2665"/>
            <a:chExt cx="5820" cy="1159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2667"/>
              <a:ext cx="4616" cy="1157"/>
              <a:chOff x="0" y="2667"/>
              <a:chExt cx="4616" cy="1157"/>
            </a:xfrm>
          </p:grpSpPr>
          <p:pic>
            <p:nvPicPr>
              <p:cNvPr id="9" name="Picture 9" descr="cabb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2667"/>
                <a:ext cx="1394" cy="1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3" descr="brussels-sprouts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67"/>
                <a:ext cx="1156" cy="1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5" descr="broccoli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2667"/>
                <a:ext cx="1383" cy="1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5" descr="weisskoh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2" y="2667"/>
                <a:ext cx="1154" cy="1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1" descr="Boerenkool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2665"/>
              <a:ext cx="1213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Secondary Plant Metabolites</a:t>
            </a:r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1327407"/>
            <a:ext cx="7061228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srgbClr val="A40000"/>
                </a:solidFill>
                <a:latin typeface="+mn-lt"/>
              </a:rPr>
              <a:t>Some examples from &gt; 10,000 compounds:</a:t>
            </a:r>
          </a:p>
          <a:p>
            <a:pPr fontAlgn="auto">
              <a:spcAft>
                <a:spcPts val="0"/>
              </a:spcAft>
            </a:pPr>
            <a:endParaRPr lang="en-GB" sz="2000" b="1" dirty="0">
              <a:solidFill>
                <a:srgbClr val="004C78"/>
              </a:solidFill>
              <a:latin typeface="+mn-lt"/>
            </a:endParaRPr>
          </a:p>
        </p:txBody>
      </p:sp>
      <p:pic>
        <p:nvPicPr>
          <p:cNvPr id="60422" name="Picture 6" descr="http://cdn-1.pianetagreen.it/o/orig/come-riciclare-le-foglie-del-carciofo_cf6ac51284303afa2c0bb6525f5e99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877" y="5969720"/>
            <a:ext cx="875783" cy="583855"/>
          </a:xfrm>
          <a:prstGeom prst="rect">
            <a:avLst/>
          </a:prstGeom>
          <a:noFill/>
        </p:spPr>
      </p:pic>
      <p:pic>
        <p:nvPicPr>
          <p:cNvPr id="60430" name="Picture 14" descr="http://flavourartexpress.biz/images/detailed/0/FA0013-Oli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75" y="5945131"/>
            <a:ext cx="663130" cy="605567"/>
          </a:xfrm>
          <a:prstGeom prst="rect">
            <a:avLst/>
          </a:prstGeom>
          <a:noFill/>
        </p:spPr>
      </p:pic>
      <p:grpSp>
        <p:nvGrpSpPr>
          <p:cNvPr id="20" name="Gruppo 19"/>
          <p:cNvGrpSpPr/>
          <p:nvPr/>
        </p:nvGrpSpPr>
        <p:grpSpPr>
          <a:xfrm>
            <a:off x="0" y="2059287"/>
            <a:ext cx="8903349" cy="4511523"/>
            <a:chOff x="0" y="2059287"/>
            <a:chExt cx="8903349" cy="451152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059287"/>
              <a:ext cx="8903349" cy="3755923"/>
              <a:chOff x="0" y="2059287"/>
              <a:chExt cx="8903349" cy="375592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059287"/>
                <a:ext cx="8903349" cy="3755923"/>
                <a:chOff x="492910" y="1111045"/>
                <a:chExt cx="7967253" cy="3361026"/>
              </a:xfrm>
            </p:grpSpPr>
            <p:pic>
              <p:nvPicPr>
                <p:cNvPr id="6146" name="Picture 2" descr="http://3.bp.blogspot.com/-s0BYI20XetA/UDw4XZAKWkI/AAAAAAAABmM/H1qoM5RvomI/s640/phytochemicals-hormetic-effect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92910" y="1111045"/>
                  <a:ext cx="2982384" cy="33216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" name="Picture 2" descr="http://3.bp.blogspot.com/-s0BYI20XetA/UDw4XZAKWkI/AAAAAAAABmM/H1qoM5RvomI/s640/phytochemicals-hormetic-effect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075483" y="1111046"/>
                  <a:ext cx="2982384" cy="30283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2" descr="http://3.bp.blogspot.com/-s0BYI20XetA/UDw4XZAKWkI/AAAAAAAABmM/H1qoM5RvomI/s640/phytochemicals-hormetic-effect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477778" y="1306084"/>
                  <a:ext cx="2707081" cy="9376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http://3.bp.blogspot.com/-s0BYI20XetA/UDw4XZAKWkI/AAAAAAAABmM/H1qoM5RvomI/s640/phytochemicals-hormetic-effect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477779" y="2355938"/>
                  <a:ext cx="2982384" cy="21161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Box 2"/>
              <p:cNvSpPr txBox="1"/>
              <p:nvPr/>
            </p:nvSpPr>
            <p:spPr>
              <a:xfrm>
                <a:off x="381000" y="2306117"/>
                <a:ext cx="1800365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GB" sz="1500" b="1" dirty="0"/>
                  <a:t>Broccoli </a:t>
                </a:r>
                <a:r>
                  <a:rPr lang="en-GB" sz="1200" i="1" dirty="0" smtClean="0"/>
                  <a:t>Sulphoraphane</a:t>
                </a:r>
                <a:endParaRPr lang="en-GB" sz="1200" i="1" dirty="0"/>
              </a:p>
            </p:txBody>
          </p:sp>
        </p:grpSp>
        <p:pic>
          <p:nvPicPr>
            <p:cNvPr id="60420" name="Picture 4" descr="http://upload.wikimedia.org/wikipedia/commons/thumb/b/b2/Acide-cinnamique.svg/158px-Acide-cinnamique.svg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45073" y="5752214"/>
              <a:ext cx="1199516" cy="797147"/>
            </a:xfrm>
            <a:prstGeom prst="rect">
              <a:avLst/>
            </a:prstGeom>
            <a:noFill/>
          </p:spPr>
        </p:pic>
        <p:sp>
          <p:nvSpPr>
            <p:cNvPr id="14" name="CasellaDiTesto 13"/>
            <p:cNvSpPr txBox="1"/>
            <p:nvPr/>
          </p:nvSpPr>
          <p:spPr>
            <a:xfrm>
              <a:off x="2945218" y="5528933"/>
              <a:ext cx="273256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1400" b="1" dirty="0" err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Artichokes</a:t>
              </a:r>
              <a:r>
                <a:rPr lang="it-IT" sz="14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it-IT" sz="1200" b="1" i="1" dirty="0" err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hydroxycinnamic</a:t>
              </a:r>
              <a:r>
                <a:rPr lang="it-IT" sz="1200" b="1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200" b="1" i="1" dirty="0" err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acids</a:t>
              </a:r>
              <a:endParaRPr lang="it-IT" sz="1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426" name="Picture 10" descr="Polifenoli: Struttura di Base dei Flavonoidi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90970" y="5834831"/>
              <a:ext cx="1067169" cy="735979"/>
            </a:xfrm>
            <a:prstGeom prst="rect">
              <a:avLst/>
            </a:prstGeom>
            <a:noFill/>
          </p:spPr>
        </p:pic>
        <p:sp>
          <p:nvSpPr>
            <p:cNvPr id="19" name="CasellaDiTesto 18"/>
            <p:cNvSpPr txBox="1"/>
            <p:nvPr/>
          </p:nvSpPr>
          <p:spPr>
            <a:xfrm>
              <a:off x="407588" y="5617539"/>
              <a:ext cx="17827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it-IT" sz="1400" b="1" dirty="0" err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Olives</a:t>
              </a:r>
              <a:r>
                <a:rPr lang="it-IT" sz="1400" b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it-IT" sz="1200" b="1" i="1" dirty="0" err="1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polyphenols</a:t>
              </a:r>
              <a:endParaRPr lang="it-IT" sz="1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Ovale 20"/>
          <p:cNvSpPr/>
          <p:nvPr/>
        </p:nvSpPr>
        <p:spPr>
          <a:xfrm>
            <a:off x="0" y="5543108"/>
            <a:ext cx="2966483" cy="112705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2651051" y="5422606"/>
            <a:ext cx="3207489" cy="123692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932967" y="5613987"/>
            <a:ext cx="2732567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1400" b="1" dirty="0" err="1" smtClean="0">
                <a:latin typeface="Verdana" pitchFamily="34" charset="0"/>
              </a:rPr>
              <a:t>Support</a:t>
            </a:r>
            <a:r>
              <a:rPr lang="it-IT" sz="1400" b="1" dirty="0" smtClean="0">
                <a:latin typeface="Verdana" pitchFamily="34" charset="0"/>
              </a:rPr>
              <a:t> the </a:t>
            </a:r>
            <a:r>
              <a:rPr lang="it-IT" sz="1400" b="1" dirty="0" err="1" smtClean="0">
                <a:latin typeface="Verdana" pitchFamily="34" charset="0"/>
              </a:rPr>
              <a:t>survival</a:t>
            </a:r>
            <a:r>
              <a:rPr lang="it-IT" sz="1400" b="1" dirty="0" smtClean="0">
                <a:latin typeface="Verdana" pitchFamily="34" charset="0"/>
              </a:rPr>
              <a:t> </a:t>
            </a:r>
            <a:r>
              <a:rPr lang="it-IT" sz="1400" b="1" dirty="0" err="1" smtClean="0">
                <a:latin typeface="Verdana" pitchFamily="34" charset="0"/>
              </a:rPr>
              <a:t>of</a:t>
            </a:r>
            <a:r>
              <a:rPr lang="it-IT" sz="1400" b="1" dirty="0" smtClean="0">
                <a:latin typeface="Verdana" pitchFamily="34" charset="0"/>
              </a:rPr>
              <a:t> the </a:t>
            </a:r>
            <a:r>
              <a:rPr lang="it-IT" sz="1400" b="1" dirty="0" err="1" smtClean="0">
                <a:latin typeface="Verdana" pitchFamily="34" charset="0"/>
              </a:rPr>
              <a:t>probiotic</a:t>
            </a:r>
            <a:r>
              <a:rPr lang="it-IT" sz="1400" b="1" dirty="0" smtClean="0">
                <a:latin typeface="Verdana" pitchFamily="34" charset="0"/>
              </a:rPr>
              <a:t> </a:t>
            </a:r>
            <a:r>
              <a:rPr lang="it-IT" sz="1400" b="1" i="1" dirty="0" smtClean="0">
                <a:latin typeface="Verdana" pitchFamily="34" charset="0"/>
              </a:rPr>
              <a:t>L. paracasei </a:t>
            </a:r>
            <a:r>
              <a:rPr lang="it-IT" sz="1400" b="1" dirty="0" smtClean="0">
                <a:latin typeface="Verdana" pitchFamily="34" charset="0"/>
              </a:rPr>
              <a:t>LMG P22043</a:t>
            </a:r>
            <a:endParaRPr lang="it-IT" sz="1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9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/>
          <p:cNvGrpSpPr/>
          <p:nvPr/>
        </p:nvGrpSpPr>
        <p:grpSpPr>
          <a:xfrm>
            <a:off x="53165" y="361492"/>
            <a:ext cx="4366237" cy="1689563"/>
            <a:chOff x="53165" y="361492"/>
            <a:chExt cx="4366237" cy="1689563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rot="7509153" flipV="1">
              <a:off x="3422957" y="1054610"/>
              <a:ext cx="50800" cy="19420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3165" y="361492"/>
              <a:ext cx="3689498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GB" sz="2000" dirty="0" smtClean="0"/>
                <a:t>Ability to adhere to Caco-2 cells, survival to low pH and bile salts, survival during simulated gastric and intestinal digestion</a:t>
              </a:r>
              <a:endParaRPr lang="it-IT" sz="2000" dirty="0" err="1" smtClean="0">
                <a:latin typeface="Verdana" pitchFamily="34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3678865" y="2594334"/>
            <a:ext cx="233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Verdana" pitchFamily="34" charset="0"/>
              </a:rPr>
              <a:t>L. paracasei IMPC 2.1</a:t>
            </a:r>
            <a:r>
              <a:rPr lang="en-GB" sz="2400" b="1" dirty="0" smtClean="0">
                <a:solidFill>
                  <a:schemeClr val="bg2"/>
                </a:solidFill>
                <a:latin typeface="Verdana" pitchFamily="34" charset="0"/>
              </a:rPr>
              <a:t> LMGP22043</a:t>
            </a:r>
            <a:endParaRPr lang="it-IT" sz="2400" dirty="0" smtClean="0">
              <a:latin typeface="Verdana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148862" y="2638271"/>
            <a:ext cx="3418746" cy="830997"/>
            <a:chOff x="148862" y="2638271"/>
            <a:chExt cx="3418746" cy="830997"/>
          </a:xfrm>
        </p:grpSpPr>
        <p:sp>
          <p:nvSpPr>
            <p:cNvPr id="11" name="_s1034"/>
            <p:cNvSpPr>
              <a:spLocks noChangeShapeType="1"/>
            </p:cNvSpPr>
            <p:nvPr/>
          </p:nvSpPr>
          <p:spPr bwMode="auto">
            <a:xfrm flipH="1">
              <a:off x="3084925" y="3014670"/>
              <a:ext cx="482683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48862" y="2638271"/>
              <a:ext cx="29452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/>
                <a:t>Inhibition of bacterial pathogens </a:t>
              </a:r>
              <a:endParaRPr lang="it-IT" sz="2400" dirty="0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32932" y="4202123"/>
            <a:ext cx="3687375" cy="1414930"/>
            <a:chOff x="132932" y="4202123"/>
            <a:chExt cx="3687375" cy="1414930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rot="3305680" flipV="1">
              <a:off x="2664938" y="3122953"/>
              <a:ext cx="76200" cy="22345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32932" y="4786056"/>
              <a:ext cx="2695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/>
                <a:t>Good survival on vegetable surface</a:t>
              </a:r>
              <a:endParaRPr lang="it-IT" sz="2400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3529844" y="3795722"/>
            <a:ext cx="2243643" cy="2637315"/>
            <a:chOff x="3529844" y="3795722"/>
            <a:chExt cx="2243643" cy="2637315"/>
          </a:xfrm>
        </p:grpSpPr>
        <p:sp>
          <p:nvSpPr>
            <p:cNvPr id="9" name="_s1032"/>
            <p:cNvSpPr>
              <a:spLocks noChangeShapeType="1"/>
            </p:cNvSpPr>
            <p:nvPr/>
          </p:nvSpPr>
          <p:spPr bwMode="auto">
            <a:xfrm flipH="1">
              <a:off x="4628092" y="3795722"/>
              <a:ext cx="45429" cy="1935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3529844" y="5602040"/>
              <a:ext cx="22436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it-IT" sz="2400" dirty="0" err="1" smtClean="0"/>
                <a:t>Colonization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of</a:t>
              </a:r>
              <a:r>
                <a:rPr lang="it-IT" sz="2400" dirty="0" smtClean="0"/>
                <a:t> the </a:t>
              </a:r>
              <a:r>
                <a:rPr lang="it-IT" sz="2400" dirty="0" err="1" smtClean="0"/>
                <a:t>human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gut</a:t>
              </a:r>
              <a:endParaRPr lang="it-IT" sz="2400" dirty="0" smtClean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5648825" y="2345469"/>
            <a:ext cx="2708373" cy="1569660"/>
            <a:chOff x="5648825" y="2345469"/>
            <a:chExt cx="2708373" cy="1569660"/>
          </a:xfrm>
        </p:grpSpPr>
        <p:sp>
          <p:nvSpPr>
            <p:cNvPr id="7" name="_s1030"/>
            <p:cNvSpPr>
              <a:spLocks noChangeShapeType="1"/>
            </p:cNvSpPr>
            <p:nvPr/>
          </p:nvSpPr>
          <p:spPr bwMode="auto">
            <a:xfrm>
              <a:off x="5648825" y="2986095"/>
              <a:ext cx="636006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422071" y="2345469"/>
              <a:ext cx="19351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it-IT" sz="2400" dirty="0" err="1" smtClean="0"/>
                <a:t>Realization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of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probiotic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vegetable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gastronomy</a:t>
              </a:r>
              <a:endParaRPr lang="it-IT" sz="2400" dirty="0" smtClean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195955" y="862642"/>
            <a:ext cx="3948045" cy="1507501"/>
            <a:chOff x="5195955" y="862642"/>
            <a:chExt cx="3948045" cy="1507501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rot="3305680" flipV="1">
              <a:off x="5719297" y="1810288"/>
              <a:ext cx="36513" cy="1083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6197853" y="862642"/>
              <a:ext cx="29461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dirty="0" err="1" smtClean="0"/>
                <a:t>Immunomodulatory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activity</a:t>
              </a:r>
              <a:r>
                <a:rPr lang="it-IT" sz="2400" dirty="0" smtClean="0"/>
                <a:t> in </a:t>
              </a:r>
              <a:r>
                <a:rPr lang="it-IT" sz="2400" dirty="0" err="1" smtClean="0"/>
                <a:t>transgenic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mice</a:t>
              </a:r>
              <a:endParaRPr lang="it-IT" sz="2400" dirty="0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5463560" y="3907640"/>
            <a:ext cx="3722987" cy="2266414"/>
            <a:chOff x="5463560" y="3907640"/>
            <a:chExt cx="3722987" cy="2266414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7509153" flipV="1">
              <a:off x="5828198" y="3543002"/>
              <a:ext cx="17463" cy="746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5794761" y="4235062"/>
              <a:ext cx="339178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it-IT" sz="2400" dirty="0" err="1" smtClean="0"/>
                <a:t>Application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of</a:t>
              </a:r>
              <a:r>
                <a:rPr lang="it-IT" sz="2400" dirty="0" smtClean="0"/>
                <a:t> the strain in the manufacturing </a:t>
              </a:r>
              <a:r>
                <a:rPr lang="it-IT" sz="2400" dirty="0" err="1" smtClean="0"/>
                <a:t>process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of</a:t>
              </a:r>
              <a:r>
                <a:rPr lang="it-IT" sz="2400" dirty="0" smtClean="0"/>
                <a:t> </a:t>
              </a:r>
              <a:r>
                <a:rPr lang="it-IT" sz="2400" dirty="0" err="1" smtClean="0"/>
                <a:t>debittered</a:t>
              </a:r>
              <a:r>
                <a:rPr lang="it-IT" sz="2400" dirty="0" smtClean="0"/>
                <a:t> green </a:t>
              </a:r>
              <a:r>
                <a:rPr lang="it-IT" sz="2400" dirty="0" err="1" smtClean="0"/>
                <a:t>olives</a:t>
              </a:r>
              <a:r>
                <a:rPr lang="it-IT" sz="2400" dirty="0" smtClean="0"/>
                <a:t> cultivar “Bella di Cerignola”</a:t>
              </a:r>
              <a:endParaRPr lang="it-IT" sz="2400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955307" y="318973"/>
            <a:ext cx="1467294" cy="2159121"/>
            <a:chOff x="3955307" y="318973"/>
            <a:chExt cx="1467294" cy="2159121"/>
          </a:xfrm>
        </p:grpSpPr>
        <p:sp>
          <p:nvSpPr>
            <p:cNvPr id="5" name="_s1028"/>
            <p:cNvSpPr>
              <a:spLocks noChangeShapeType="1"/>
            </p:cNvSpPr>
            <p:nvPr/>
          </p:nvSpPr>
          <p:spPr bwMode="auto">
            <a:xfrm flipH="1" flipV="1">
              <a:off x="4628092" y="1106491"/>
              <a:ext cx="45429" cy="13716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955307" y="318973"/>
              <a:ext cx="1467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 smtClean="0"/>
                <a:t>Human</a:t>
              </a:r>
              <a:r>
                <a:rPr lang="it-IT" sz="2400" dirty="0" smtClean="0"/>
                <a:t> isolate</a:t>
              </a:r>
            </a:p>
          </p:txBody>
        </p:sp>
      </p:grpSp>
      <p:pic>
        <p:nvPicPr>
          <p:cNvPr id="30" name="Immagine 5" descr="logo ISP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8987" y="5986130"/>
            <a:ext cx="985013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268358" y="410941"/>
            <a:ext cx="8442796" cy="84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1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Vegetables as probiotic carriers</a:t>
            </a:r>
            <a:endParaRPr kumimoji="0" lang="it-IT" sz="30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3503" t="4032" r="5347" b="18463"/>
          <a:stretch>
            <a:fillRect/>
          </a:stretch>
        </p:blipFill>
        <p:spPr bwMode="auto">
          <a:xfrm>
            <a:off x="35" y="2668769"/>
            <a:ext cx="7974419" cy="36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144742" y="1250434"/>
            <a:ext cx="8839770" cy="1343910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</a:rPr>
              <a:t>The efficacy of a </a:t>
            </a:r>
            <a:r>
              <a:rPr lang="en-US" sz="2400" dirty="0" err="1" smtClean="0">
                <a:latin typeface="Calibri" pitchFamily="34" charset="0"/>
              </a:rPr>
              <a:t>probiotic</a:t>
            </a:r>
            <a:r>
              <a:rPr lang="en-US" sz="2400" dirty="0" smtClean="0">
                <a:latin typeface="Calibri" pitchFamily="34" charset="0"/>
              </a:rPr>
              <a:t> food mainly depends on the ability of the </a:t>
            </a:r>
            <a:r>
              <a:rPr lang="en-US" sz="2400" dirty="0" err="1" smtClean="0">
                <a:latin typeface="Calibri" pitchFamily="34" charset="0"/>
              </a:rPr>
              <a:t>probiotic</a:t>
            </a:r>
            <a:r>
              <a:rPr lang="en-US" sz="2400" dirty="0" smtClean="0">
                <a:latin typeface="Calibri" pitchFamily="34" charset="0"/>
              </a:rPr>
              <a:t> strain to survive during processing and/or to compete with metabolically active microorganisms occurring in the food matrix.</a:t>
            </a:r>
            <a:endParaRPr lang="it-IT" sz="2400" dirty="0">
              <a:latin typeface="Calibri" pitchFamily="34" charset="0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356253" y="2153093"/>
            <a:ext cx="1587500" cy="4572000"/>
            <a:chOff x="325" y="578"/>
            <a:chExt cx="1055" cy="3424"/>
          </a:xfrm>
        </p:grpSpPr>
        <p:pic>
          <p:nvPicPr>
            <p:cNvPr id="7" name="Picture 3" descr="C:\Documents and Settings\Administrator\Documenti\Lisa\COPAIM\lachiavicella\Immag004q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1448"/>
              <a:ext cx="1021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Documents and Settings\Administrator\Documenti\Lisa\COPAIM\carciofo\inoculo 18.10.05\copaim 1 mese\secchio1-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5" y="578"/>
              <a:ext cx="1020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Documents and Settings\Administrator\Documenti\Immagini\ispa\carciofi 1 milan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2400"/>
              <a:ext cx="1032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sapori00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4" y="3172"/>
              <a:ext cx="103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87313" y="-34925"/>
            <a:ext cx="8969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GB" sz="3000" i="1" dirty="0" smtClean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rPr>
              <a:t>L. </a:t>
            </a:r>
            <a:r>
              <a:rPr lang="en-GB" sz="3000" i="1" dirty="0" err="1" smtClean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rPr>
              <a:t>paracasei</a:t>
            </a:r>
            <a:r>
              <a:rPr lang="en-GB" sz="3000" i="1" dirty="0" smtClean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rPr>
              <a:t> LMG P22043 during vegetable processing</a:t>
            </a:r>
            <a:endParaRPr lang="it-IT" sz="1600" b="1" dirty="0">
              <a:solidFill>
                <a:srgbClr val="006600"/>
              </a:solidFill>
              <a:latin typeface="Bodoni MT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1294" y="1329088"/>
            <a:ext cx="8686131" cy="1690577"/>
            <a:chOff x="160156" y="935665"/>
            <a:chExt cx="8686131" cy="1690577"/>
          </a:xfrm>
        </p:grpSpPr>
        <p:grpSp>
          <p:nvGrpSpPr>
            <p:cNvPr id="12" name="Gruppo 11"/>
            <p:cNvGrpSpPr/>
            <p:nvPr/>
          </p:nvGrpSpPr>
          <p:grpSpPr>
            <a:xfrm>
              <a:off x="160156" y="989311"/>
              <a:ext cx="8228931" cy="1507009"/>
              <a:chOff x="160156" y="989311"/>
              <a:chExt cx="8228931" cy="1507009"/>
            </a:xfrm>
          </p:grpSpPr>
          <p:pic>
            <p:nvPicPr>
              <p:cNvPr id="9220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 t="16483" r="5797" b="5968"/>
              <a:stretch>
                <a:fillRect/>
              </a:stretch>
            </p:blipFill>
            <p:spPr bwMode="auto">
              <a:xfrm>
                <a:off x="160156" y="989311"/>
                <a:ext cx="6290770" cy="1466810"/>
              </a:xfrm>
              <a:prstGeom prst="rect">
                <a:avLst/>
              </a:prstGeom>
              <a:noFill/>
              <a:ln w="38100" cap="rnd">
                <a:noFill/>
                <a:round/>
                <a:headEnd/>
                <a:tailEnd/>
              </a:ln>
            </p:spPr>
          </p:pic>
          <p:pic>
            <p:nvPicPr>
              <p:cNvPr id="74755" name="Picture 3" descr="http://cdn.gingerandtomato.com/wp-content/uploads/2008/05/olive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400798" y="1002894"/>
                <a:ext cx="1988289" cy="1493426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ttangolo arrotondato 12"/>
            <p:cNvSpPr/>
            <p:nvPr/>
          </p:nvSpPr>
          <p:spPr>
            <a:xfrm>
              <a:off x="180752" y="935665"/>
              <a:ext cx="8665535" cy="1690577"/>
            </a:xfrm>
            <a:prstGeom prst="round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87079" y="4150250"/>
            <a:ext cx="8856921" cy="1733107"/>
            <a:chOff x="-1" y="4735041"/>
            <a:chExt cx="8856921" cy="1733107"/>
          </a:xfrm>
        </p:grpSpPr>
        <p:pic>
          <p:nvPicPr>
            <p:cNvPr id="60417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93" y="4909582"/>
              <a:ext cx="7293935" cy="145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967645"/>
              <a:ext cx="331492" cy="1309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7"/>
            <a:srcRect t="19686" b="30892"/>
            <a:stretch>
              <a:fillRect/>
            </a:stretch>
          </p:blipFill>
          <p:spPr bwMode="auto">
            <a:xfrm>
              <a:off x="5939160" y="5039833"/>
              <a:ext cx="2843332" cy="20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ttangolo arrotondato 19"/>
            <p:cNvSpPr/>
            <p:nvPr/>
          </p:nvSpPr>
          <p:spPr bwMode="auto">
            <a:xfrm>
              <a:off x="-1" y="4735041"/>
              <a:ext cx="8856921" cy="1733107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7" name="Segnaposto immagine 13" descr="carciofi.wmf"/>
          <p:cNvPicPr>
            <a:picLocks noChangeAspect="1"/>
          </p:cNvPicPr>
          <p:nvPr/>
        </p:nvPicPr>
        <p:blipFill>
          <a:blip r:embed="rId8"/>
          <a:srcRect l="8791" r="8791"/>
          <a:stretch>
            <a:fillRect/>
          </a:stretch>
        </p:blipFill>
        <p:spPr>
          <a:xfrm>
            <a:off x="7760491" y="5114260"/>
            <a:ext cx="1383509" cy="138350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66" y="53165"/>
            <a:ext cx="8694889" cy="1052632"/>
          </a:xfrm>
        </p:spPr>
        <p:txBody>
          <a:bodyPr/>
          <a:lstStyle/>
          <a:p>
            <a:r>
              <a:rPr lang="en-GB" dirty="0" err="1" smtClean="0"/>
              <a:t>Brassica</a:t>
            </a:r>
            <a:r>
              <a:rPr lang="en-GB" dirty="0" smtClean="0"/>
              <a:t> vegetable as a carrier for delivering probiotic cells into the gut</a:t>
            </a:r>
            <a:endParaRPr lang="en-GB" dirty="0"/>
          </a:p>
        </p:txBody>
      </p:sp>
      <p:pic>
        <p:nvPicPr>
          <p:cNvPr id="5" name="Immagine 5" descr="logo ISP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2981" y="5954260"/>
            <a:ext cx="1021019" cy="9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" y="1056673"/>
            <a:ext cx="77086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Cabbage (</a:t>
            </a:r>
            <a:r>
              <a:rPr lang="pt-BR" sz="2400" i="1" dirty="0" smtClean="0"/>
              <a:t>Brassica oleracea </a:t>
            </a:r>
            <a:r>
              <a:rPr lang="pt-BR" sz="2400" dirty="0" smtClean="0"/>
              <a:t>var. </a:t>
            </a:r>
            <a:r>
              <a:rPr lang="pt-BR" sz="2400" i="1" dirty="0" smtClean="0"/>
              <a:t>capitata</a:t>
            </a:r>
            <a:r>
              <a:rPr lang="pt-BR" sz="2400" dirty="0" smtClean="0"/>
              <a:t>) is a cruciferous vegetable</a:t>
            </a:r>
            <a:r>
              <a:rPr lang="en-US" sz="2400" dirty="0" smtClean="0"/>
              <a:t>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/>
              <a:t>Glusosinolates</a:t>
            </a:r>
            <a:r>
              <a:rPr lang="en-US" sz="2400" dirty="0" smtClean="0"/>
              <a:t> (GSs): secondary plant metabolites with anticancer effect </a:t>
            </a:r>
            <a:r>
              <a:rPr lang="en-US" sz="1400" dirty="0" smtClean="0"/>
              <a:t>(Kim &amp; Park, 2009; </a:t>
            </a:r>
            <a:r>
              <a:rPr lang="en-US" sz="1400" dirty="0" err="1" smtClean="0"/>
              <a:t>Steinbrecher</a:t>
            </a:r>
            <a:r>
              <a:rPr lang="en-US" sz="1400" dirty="0" smtClean="0"/>
              <a:t> et al, 2009)</a:t>
            </a:r>
            <a:r>
              <a:rPr lang="en-US" sz="2400" dirty="0" smtClean="0"/>
              <a:t>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GS content and pattern will differ between varieties, but depend also on breeding location and conditions.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Sauerkraut: spontaneous or started lactic acid fermentation of shredded and salted white cabbage, which allows a rapid decline in pH of the product and prevents spoilage 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Traditional fermentation of cabbage (sauerkraut): no detectable GSs left in final product</a:t>
            </a:r>
          </a:p>
        </p:txBody>
      </p:sp>
      <p:pic>
        <p:nvPicPr>
          <p:cNvPr id="9" name="Picture 26" descr="http://www.motherearthnews.com/~/media/Images/MEN/Editorial/Articles/Magazine%20Articles/2012/08-01/Prevent%20Cut%20Cabbage%20From%20Browning/Cut-Cabb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975" y="779522"/>
            <a:ext cx="1438903" cy="1070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938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it-IT" dirty="0" err="1" smtClean="0"/>
              <a:t>Glucosinolate</a:t>
            </a:r>
            <a:r>
              <a:rPr lang="it-IT" dirty="0" smtClean="0"/>
              <a:t>’s </a:t>
            </a:r>
            <a:r>
              <a:rPr lang="it-IT" dirty="0" err="1" smtClean="0"/>
              <a:t>hydrolysis</a:t>
            </a:r>
            <a:endParaRPr lang="it-IT" dirty="0"/>
          </a:p>
        </p:txBody>
      </p:sp>
      <p:pic>
        <p:nvPicPr>
          <p:cNvPr id="4100" name="Picture 4" descr="http://departments.agri.huji.ac.il/plantpath/mlevy/img/fig1gr.gif"/>
          <p:cNvPicPr>
            <a:picLocks noChangeAspect="1" noChangeArrowheads="1"/>
          </p:cNvPicPr>
          <p:nvPr/>
        </p:nvPicPr>
        <p:blipFill>
          <a:blip r:embed="rId3"/>
          <a:srcRect l="1855" r="2621" b="9640"/>
          <a:stretch>
            <a:fillRect/>
          </a:stretch>
        </p:blipFill>
        <p:spPr bwMode="auto">
          <a:xfrm>
            <a:off x="414653" y="1155691"/>
            <a:ext cx="4274289" cy="5702309"/>
          </a:xfrm>
          <a:prstGeom prst="rect">
            <a:avLst/>
          </a:prstGeom>
          <a:noFill/>
        </p:spPr>
      </p:pic>
      <p:sp>
        <p:nvSpPr>
          <p:cNvPr id="4102" name="AutoShape 6" descr="https://www.wageningenur.nl/upload_mm/9/3/c/16d8f663-cd88-428f-8755-5a0326bd076f_glucosinolat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https://www.wageningenur.nl/upload_mm/9/3/c/16d8f663-cd88-428f-8755-5a0326bd076f_glucosinolat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9068" y="2445485"/>
            <a:ext cx="2800653" cy="276677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114259" y="5317430"/>
            <a:ext cx="382772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2"/>
                </a:solidFill>
              </a:rPr>
              <a:t>Isothiocyanates</a:t>
            </a:r>
            <a:r>
              <a:rPr lang="it-IT" sz="2400" dirty="0" smtClean="0">
                <a:solidFill>
                  <a:schemeClr val="bg2"/>
                </a:solidFill>
              </a:rPr>
              <a:t> (ITC) </a:t>
            </a:r>
            <a:r>
              <a:rPr lang="it-IT" sz="2400" dirty="0" err="1" smtClean="0">
                <a:solidFill>
                  <a:schemeClr val="bg2"/>
                </a:solidFill>
              </a:rPr>
              <a:t>recognized</a:t>
            </a:r>
            <a:r>
              <a:rPr lang="it-IT" sz="2400" dirty="0" smtClean="0">
                <a:solidFill>
                  <a:schemeClr val="bg2"/>
                </a:solidFill>
              </a:rPr>
              <a:t> </a:t>
            </a:r>
            <a:r>
              <a:rPr lang="it-IT" sz="2400" dirty="0" err="1" smtClean="0">
                <a:solidFill>
                  <a:schemeClr val="bg2"/>
                </a:solidFill>
              </a:rPr>
              <a:t>as</a:t>
            </a:r>
            <a:r>
              <a:rPr lang="it-IT" sz="2400" dirty="0" smtClean="0">
                <a:solidFill>
                  <a:schemeClr val="bg2"/>
                </a:solidFill>
              </a:rPr>
              <a:t> </a:t>
            </a:r>
            <a:r>
              <a:rPr lang="it-IT" sz="2400" dirty="0" err="1" smtClean="0">
                <a:solidFill>
                  <a:schemeClr val="bg2"/>
                </a:solidFill>
              </a:rPr>
              <a:t>bioactive</a:t>
            </a:r>
            <a:r>
              <a:rPr lang="it-IT" sz="2400" dirty="0" smtClean="0">
                <a:solidFill>
                  <a:schemeClr val="bg2"/>
                </a:solidFill>
              </a:rPr>
              <a:t> </a:t>
            </a:r>
            <a:r>
              <a:rPr lang="it-IT" sz="2400" dirty="0" err="1" smtClean="0">
                <a:solidFill>
                  <a:schemeClr val="bg2"/>
                </a:solidFill>
              </a:rPr>
              <a:t>compounds</a:t>
            </a:r>
            <a:endParaRPr lang="it-IT" sz="2400" dirty="0" smtClean="0">
              <a:solidFill>
                <a:schemeClr val="bg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8567" y="840540"/>
            <a:ext cx="395531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5172"/>
                </a:solidFill>
                <a:ea typeface="Times New Roman" pitchFamily="18" charset="0"/>
                <a:cs typeface="Times New Roman" pitchFamily="18" charset="0"/>
              </a:rPr>
              <a:t>up to 40% of ingested GSs can be hydrolyzed by the human gut flora as well </a:t>
            </a:r>
            <a:r>
              <a:rPr lang="en-US" sz="1400" dirty="0" smtClean="0">
                <a:solidFill>
                  <a:srgbClr val="005172"/>
                </a:solidFill>
                <a:ea typeface="Times New Roman" pitchFamily="18" charset="0"/>
                <a:cs typeface="Times New Roman" pitchFamily="18" charset="0"/>
              </a:rPr>
              <a:t>(Fahey </a:t>
            </a:r>
            <a:r>
              <a:rPr lang="en-US" sz="1400" i="1" dirty="0" smtClean="0">
                <a:solidFill>
                  <a:srgbClr val="005172"/>
                </a:solidFill>
                <a:ea typeface="Times New Roman" pitchFamily="18" charset="0"/>
                <a:cs typeface="Times New Roman" pitchFamily="18" charset="0"/>
              </a:rPr>
              <a:t>et al</a:t>
            </a:r>
            <a:r>
              <a:rPr lang="en-US" sz="1400" dirty="0" smtClean="0">
                <a:solidFill>
                  <a:srgbClr val="005172"/>
                </a:solidFill>
                <a:ea typeface="Times New Roman" pitchFamily="18" charset="0"/>
                <a:cs typeface="Times New Roman" pitchFamily="18" charset="0"/>
              </a:rPr>
              <a:t>, 2012) </a:t>
            </a:r>
            <a:r>
              <a:rPr lang="en-US" sz="2000" dirty="0" smtClean="0">
                <a:solidFill>
                  <a:srgbClr val="005172"/>
                </a:solidFill>
                <a:ea typeface="Times New Roman" pitchFamily="18" charset="0"/>
                <a:cs typeface="Times New Roman" pitchFamily="18" charset="0"/>
              </a:rPr>
              <a:t>and the bioactive breakdown products can enter the human body.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79512" y="1412875"/>
            <a:ext cx="6048375" cy="403225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en-US" sz="2400">
              <a:solidFill>
                <a:srgbClr val="FFFFFF"/>
              </a:solidFill>
              <a:latin typeface="Arial Unicode MS" pitchFamily="34" charset="-12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11537" y="2781300"/>
            <a:ext cx="1403350" cy="842963"/>
            <a:chOff x="1701" y="1797"/>
            <a:chExt cx="884" cy="531"/>
          </a:xfrm>
        </p:grpSpPr>
        <p:sp>
          <p:nvSpPr>
            <p:cNvPr id="22602" name="AutoShape 4"/>
            <p:cNvSpPr>
              <a:spLocks noChangeArrowheads="1"/>
            </p:cNvSpPr>
            <p:nvPr/>
          </p:nvSpPr>
          <p:spPr bwMode="auto">
            <a:xfrm>
              <a:off x="1701" y="1797"/>
              <a:ext cx="884" cy="531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3" name="Oval 5"/>
            <p:cNvSpPr>
              <a:spLocks noChangeArrowheads="1"/>
            </p:cNvSpPr>
            <p:nvPr/>
          </p:nvSpPr>
          <p:spPr bwMode="auto">
            <a:xfrm>
              <a:off x="1747" y="1938"/>
              <a:ext cx="367" cy="29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4" name="Freeform 6"/>
            <p:cNvSpPr>
              <a:spLocks/>
            </p:cNvSpPr>
            <p:nvPr/>
          </p:nvSpPr>
          <p:spPr bwMode="auto">
            <a:xfrm rot="9268769">
              <a:off x="2217" y="1997"/>
              <a:ext cx="167" cy="171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71 h 609"/>
                <a:gd name="T4" fmla="*/ 167 w 586"/>
                <a:gd name="T5" fmla="*/ 171 h 609"/>
                <a:gd name="T6" fmla="*/ 167 w 586"/>
                <a:gd name="T7" fmla="*/ 1 h 609"/>
                <a:gd name="T8" fmla="*/ 84 w 586"/>
                <a:gd name="T9" fmla="*/ 78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5" name="AutoShape 7"/>
            <p:cNvSpPr>
              <a:spLocks noChangeArrowheads="1"/>
            </p:cNvSpPr>
            <p:nvPr/>
          </p:nvSpPr>
          <p:spPr bwMode="auto">
            <a:xfrm rot="7241810" flipV="1">
              <a:off x="1893" y="1975"/>
              <a:ext cx="126" cy="5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6" name="AutoShape 8"/>
            <p:cNvSpPr>
              <a:spLocks noChangeArrowheads="1"/>
            </p:cNvSpPr>
            <p:nvPr/>
          </p:nvSpPr>
          <p:spPr bwMode="auto">
            <a:xfrm rot="10387864" flipV="1">
              <a:off x="1891" y="2088"/>
              <a:ext cx="123" cy="5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7" name="AutoShape 9"/>
            <p:cNvSpPr>
              <a:spLocks noChangeArrowheads="1"/>
            </p:cNvSpPr>
            <p:nvPr/>
          </p:nvSpPr>
          <p:spPr bwMode="auto">
            <a:xfrm rot="11372672" flipV="1">
              <a:off x="1791" y="2012"/>
              <a:ext cx="125" cy="5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2533" name="Picture 11" descr="LogoD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825" y="6327775"/>
            <a:ext cx="11509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Logo-Sev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6375" y="6308725"/>
            <a:ext cx="608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922837" y="2781300"/>
            <a:ext cx="1403350" cy="842963"/>
            <a:chOff x="1701" y="1797"/>
            <a:chExt cx="884" cy="531"/>
          </a:xfrm>
        </p:grpSpPr>
        <p:sp>
          <p:nvSpPr>
            <p:cNvPr id="22596" name="AutoShape 14"/>
            <p:cNvSpPr>
              <a:spLocks noChangeArrowheads="1"/>
            </p:cNvSpPr>
            <p:nvPr/>
          </p:nvSpPr>
          <p:spPr bwMode="auto">
            <a:xfrm>
              <a:off x="1701" y="1797"/>
              <a:ext cx="884" cy="531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7" name="Oval 15"/>
            <p:cNvSpPr>
              <a:spLocks noChangeArrowheads="1"/>
            </p:cNvSpPr>
            <p:nvPr/>
          </p:nvSpPr>
          <p:spPr bwMode="auto">
            <a:xfrm>
              <a:off x="1747" y="1938"/>
              <a:ext cx="367" cy="29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8" name="Freeform 16"/>
            <p:cNvSpPr>
              <a:spLocks/>
            </p:cNvSpPr>
            <p:nvPr/>
          </p:nvSpPr>
          <p:spPr bwMode="auto">
            <a:xfrm rot="9268769">
              <a:off x="2217" y="1997"/>
              <a:ext cx="167" cy="171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71 h 609"/>
                <a:gd name="T4" fmla="*/ 167 w 586"/>
                <a:gd name="T5" fmla="*/ 171 h 609"/>
                <a:gd name="T6" fmla="*/ 167 w 586"/>
                <a:gd name="T7" fmla="*/ 1 h 609"/>
                <a:gd name="T8" fmla="*/ 84 w 586"/>
                <a:gd name="T9" fmla="*/ 78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9" name="AutoShape 17"/>
            <p:cNvSpPr>
              <a:spLocks noChangeArrowheads="1"/>
            </p:cNvSpPr>
            <p:nvPr/>
          </p:nvSpPr>
          <p:spPr bwMode="auto">
            <a:xfrm rot="7241810" flipV="1">
              <a:off x="1893" y="1975"/>
              <a:ext cx="126" cy="5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0" name="AutoShape 18"/>
            <p:cNvSpPr>
              <a:spLocks noChangeArrowheads="1"/>
            </p:cNvSpPr>
            <p:nvPr/>
          </p:nvSpPr>
          <p:spPr bwMode="auto">
            <a:xfrm rot="10387864" flipV="1">
              <a:off x="1891" y="2088"/>
              <a:ext cx="123" cy="5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601" name="AutoShape 19"/>
            <p:cNvSpPr>
              <a:spLocks noChangeArrowheads="1"/>
            </p:cNvSpPr>
            <p:nvPr/>
          </p:nvSpPr>
          <p:spPr bwMode="auto">
            <a:xfrm rot="11372672" flipV="1">
              <a:off x="1791" y="2012"/>
              <a:ext cx="125" cy="5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275137" y="1844675"/>
            <a:ext cx="1403350" cy="842963"/>
            <a:chOff x="1701" y="1797"/>
            <a:chExt cx="884" cy="531"/>
          </a:xfrm>
        </p:grpSpPr>
        <p:sp>
          <p:nvSpPr>
            <p:cNvPr id="22590" name="AutoShape 21"/>
            <p:cNvSpPr>
              <a:spLocks noChangeArrowheads="1"/>
            </p:cNvSpPr>
            <p:nvPr/>
          </p:nvSpPr>
          <p:spPr bwMode="auto">
            <a:xfrm>
              <a:off x="1701" y="1797"/>
              <a:ext cx="884" cy="531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1" name="Oval 22"/>
            <p:cNvSpPr>
              <a:spLocks noChangeArrowheads="1"/>
            </p:cNvSpPr>
            <p:nvPr/>
          </p:nvSpPr>
          <p:spPr bwMode="auto">
            <a:xfrm>
              <a:off x="1747" y="1938"/>
              <a:ext cx="367" cy="29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2" name="Freeform 23"/>
            <p:cNvSpPr>
              <a:spLocks/>
            </p:cNvSpPr>
            <p:nvPr/>
          </p:nvSpPr>
          <p:spPr bwMode="auto">
            <a:xfrm rot="9268769">
              <a:off x="2217" y="1997"/>
              <a:ext cx="167" cy="171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71 h 609"/>
                <a:gd name="T4" fmla="*/ 167 w 586"/>
                <a:gd name="T5" fmla="*/ 171 h 609"/>
                <a:gd name="T6" fmla="*/ 167 w 586"/>
                <a:gd name="T7" fmla="*/ 1 h 609"/>
                <a:gd name="T8" fmla="*/ 84 w 586"/>
                <a:gd name="T9" fmla="*/ 78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3" name="AutoShape 24"/>
            <p:cNvSpPr>
              <a:spLocks noChangeArrowheads="1"/>
            </p:cNvSpPr>
            <p:nvPr/>
          </p:nvSpPr>
          <p:spPr bwMode="auto">
            <a:xfrm rot="7241810" flipV="1">
              <a:off x="1893" y="1975"/>
              <a:ext cx="126" cy="5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4" name="AutoShape 25"/>
            <p:cNvSpPr>
              <a:spLocks noChangeArrowheads="1"/>
            </p:cNvSpPr>
            <p:nvPr/>
          </p:nvSpPr>
          <p:spPr bwMode="auto">
            <a:xfrm rot="10387864" flipV="1">
              <a:off x="1891" y="2088"/>
              <a:ext cx="123" cy="5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95" name="AutoShape 26"/>
            <p:cNvSpPr>
              <a:spLocks noChangeArrowheads="1"/>
            </p:cNvSpPr>
            <p:nvPr/>
          </p:nvSpPr>
          <p:spPr bwMode="auto">
            <a:xfrm rot="11372672" flipV="1">
              <a:off x="1791" y="2012"/>
              <a:ext cx="125" cy="5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762249" y="1844675"/>
            <a:ext cx="1403350" cy="842963"/>
            <a:chOff x="1701" y="1797"/>
            <a:chExt cx="884" cy="531"/>
          </a:xfrm>
        </p:grpSpPr>
        <p:sp>
          <p:nvSpPr>
            <p:cNvPr id="22584" name="AutoShape 28"/>
            <p:cNvSpPr>
              <a:spLocks noChangeArrowheads="1"/>
            </p:cNvSpPr>
            <p:nvPr/>
          </p:nvSpPr>
          <p:spPr bwMode="auto">
            <a:xfrm>
              <a:off x="1701" y="1797"/>
              <a:ext cx="884" cy="531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5" name="Oval 29"/>
            <p:cNvSpPr>
              <a:spLocks noChangeArrowheads="1"/>
            </p:cNvSpPr>
            <p:nvPr/>
          </p:nvSpPr>
          <p:spPr bwMode="auto">
            <a:xfrm>
              <a:off x="1747" y="1938"/>
              <a:ext cx="367" cy="29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6" name="Freeform 30"/>
            <p:cNvSpPr>
              <a:spLocks/>
            </p:cNvSpPr>
            <p:nvPr/>
          </p:nvSpPr>
          <p:spPr bwMode="auto">
            <a:xfrm rot="9268769">
              <a:off x="2217" y="1997"/>
              <a:ext cx="167" cy="171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71 h 609"/>
                <a:gd name="T4" fmla="*/ 167 w 586"/>
                <a:gd name="T5" fmla="*/ 171 h 609"/>
                <a:gd name="T6" fmla="*/ 167 w 586"/>
                <a:gd name="T7" fmla="*/ 1 h 609"/>
                <a:gd name="T8" fmla="*/ 84 w 586"/>
                <a:gd name="T9" fmla="*/ 78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7" name="AutoShape 31"/>
            <p:cNvSpPr>
              <a:spLocks noChangeArrowheads="1"/>
            </p:cNvSpPr>
            <p:nvPr/>
          </p:nvSpPr>
          <p:spPr bwMode="auto">
            <a:xfrm rot="7241810" flipV="1">
              <a:off x="1893" y="1975"/>
              <a:ext cx="126" cy="5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8" name="AutoShape 32"/>
            <p:cNvSpPr>
              <a:spLocks noChangeArrowheads="1"/>
            </p:cNvSpPr>
            <p:nvPr/>
          </p:nvSpPr>
          <p:spPr bwMode="auto">
            <a:xfrm rot="10387864" flipV="1">
              <a:off x="1891" y="2088"/>
              <a:ext cx="123" cy="5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9" name="AutoShape 33"/>
            <p:cNvSpPr>
              <a:spLocks noChangeArrowheads="1"/>
            </p:cNvSpPr>
            <p:nvPr/>
          </p:nvSpPr>
          <p:spPr bwMode="auto">
            <a:xfrm rot="11372672" flipV="1">
              <a:off x="1791" y="2012"/>
              <a:ext cx="125" cy="5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898649" y="2801938"/>
            <a:ext cx="1403350" cy="842962"/>
            <a:chOff x="1701" y="1797"/>
            <a:chExt cx="884" cy="531"/>
          </a:xfrm>
        </p:grpSpPr>
        <p:sp>
          <p:nvSpPr>
            <p:cNvPr id="22578" name="AutoShape 35"/>
            <p:cNvSpPr>
              <a:spLocks noChangeArrowheads="1"/>
            </p:cNvSpPr>
            <p:nvPr/>
          </p:nvSpPr>
          <p:spPr bwMode="auto">
            <a:xfrm>
              <a:off x="1701" y="1797"/>
              <a:ext cx="884" cy="531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9" name="Oval 36"/>
            <p:cNvSpPr>
              <a:spLocks noChangeArrowheads="1"/>
            </p:cNvSpPr>
            <p:nvPr/>
          </p:nvSpPr>
          <p:spPr bwMode="auto">
            <a:xfrm>
              <a:off x="1747" y="1938"/>
              <a:ext cx="367" cy="29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0" name="Freeform 37"/>
            <p:cNvSpPr>
              <a:spLocks/>
            </p:cNvSpPr>
            <p:nvPr/>
          </p:nvSpPr>
          <p:spPr bwMode="auto">
            <a:xfrm rot="9268769">
              <a:off x="2217" y="1997"/>
              <a:ext cx="167" cy="171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71 h 609"/>
                <a:gd name="T4" fmla="*/ 167 w 586"/>
                <a:gd name="T5" fmla="*/ 171 h 609"/>
                <a:gd name="T6" fmla="*/ 167 w 586"/>
                <a:gd name="T7" fmla="*/ 1 h 609"/>
                <a:gd name="T8" fmla="*/ 84 w 586"/>
                <a:gd name="T9" fmla="*/ 78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1" name="AutoShape 38"/>
            <p:cNvSpPr>
              <a:spLocks noChangeArrowheads="1"/>
            </p:cNvSpPr>
            <p:nvPr/>
          </p:nvSpPr>
          <p:spPr bwMode="auto">
            <a:xfrm rot="7241810" flipV="1">
              <a:off x="1893" y="1975"/>
              <a:ext cx="126" cy="5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2" name="AutoShape 39"/>
            <p:cNvSpPr>
              <a:spLocks noChangeArrowheads="1"/>
            </p:cNvSpPr>
            <p:nvPr/>
          </p:nvSpPr>
          <p:spPr bwMode="auto">
            <a:xfrm rot="10387864" flipV="1">
              <a:off x="1891" y="2088"/>
              <a:ext cx="123" cy="5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83" name="AutoShape 40"/>
            <p:cNvSpPr>
              <a:spLocks noChangeArrowheads="1"/>
            </p:cNvSpPr>
            <p:nvPr/>
          </p:nvSpPr>
          <p:spPr bwMode="auto">
            <a:xfrm rot="11372672" flipV="1">
              <a:off x="1791" y="2012"/>
              <a:ext cx="125" cy="5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698874" y="3357563"/>
            <a:ext cx="1009650" cy="360362"/>
            <a:chOff x="1882" y="2160"/>
            <a:chExt cx="636" cy="227"/>
          </a:xfrm>
        </p:grpSpPr>
        <p:sp>
          <p:nvSpPr>
            <p:cNvPr id="22574" name="AutoShape 42"/>
            <p:cNvSpPr>
              <a:spLocks noChangeArrowheads="1"/>
            </p:cNvSpPr>
            <p:nvPr/>
          </p:nvSpPr>
          <p:spPr bwMode="auto">
            <a:xfrm rot="1868655">
              <a:off x="1973" y="2160"/>
              <a:ext cx="181" cy="91"/>
            </a:xfrm>
            <a:prstGeom prst="homePlate">
              <a:avLst>
                <a:gd name="adj" fmla="val 53851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5" name="Rectangle 43"/>
            <p:cNvSpPr>
              <a:spLocks noChangeArrowheads="1"/>
            </p:cNvSpPr>
            <p:nvPr/>
          </p:nvSpPr>
          <p:spPr bwMode="auto">
            <a:xfrm>
              <a:off x="1882" y="2296"/>
              <a:ext cx="182" cy="9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6" name="Rectangle 44"/>
            <p:cNvSpPr>
              <a:spLocks noChangeArrowheads="1"/>
            </p:cNvSpPr>
            <p:nvPr/>
          </p:nvSpPr>
          <p:spPr bwMode="auto">
            <a:xfrm>
              <a:off x="2109" y="2296"/>
              <a:ext cx="182" cy="9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7" name="Rectangle 45"/>
            <p:cNvSpPr>
              <a:spLocks noChangeArrowheads="1"/>
            </p:cNvSpPr>
            <p:nvPr/>
          </p:nvSpPr>
          <p:spPr bwMode="auto">
            <a:xfrm>
              <a:off x="2336" y="2296"/>
              <a:ext cx="182" cy="9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3203699" y="3502025"/>
            <a:ext cx="1588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071" name="Line 47"/>
          <p:cNvSpPr>
            <a:spLocks noChangeShapeType="1"/>
          </p:cNvSpPr>
          <p:nvPr/>
        </p:nvSpPr>
        <p:spPr bwMode="auto">
          <a:xfrm>
            <a:off x="3562474" y="3502025"/>
            <a:ext cx="1588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072" name="Line 48"/>
          <p:cNvSpPr>
            <a:spLocks noChangeShapeType="1"/>
          </p:cNvSpPr>
          <p:nvPr/>
        </p:nvSpPr>
        <p:spPr bwMode="auto">
          <a:xfrm>
            <a:off x="2843337" y="3502025"/>
            <a:ext cx="1587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195637" y="2938463"/>
            <a:ext cx="1795462" cy="1628775"/>
            <a:chOff x="1565" y="1896"/>
            <a:chExt cx="1131" cy="1026"/>
          </a:xfrm>
        </p:grpSpPr>
        <p:sp>
          <p:nvSpPr>
            <p:cNvPr id="22569" name="AutoShape 50"/>
            <p:cNvSpPr>
              <a:spLocks noChangeArrowheads="1"/>
            </p:cNvSpPr>
            <p:nvPr/>
          </p:nvSpPr>
          <p:spPr bwMode="auto">
            <a:xfrm rot="1095114" flipV="1">
              <a:off x="1655" y="2840"/>
              <a:ext cx="179" cy="8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0" name="Freeform 51"/>
            <p:cNvSpPr>
              <a:spLocks/>
            </p:cNvSpPr>
            <p:nvPr/>
          </p:nvSpPr>
          <p:spPr bwMode="auto">
            <a:xfrm rot="9820749">
              <a:off x="1565" y="2568"/>
              <a:ext cx="179" cy="182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82 h 609"/>
                <a:gd name="T4" fmla="*/ 179 w 586"/>
                <a:gd name="T5" fmla="*/ 182 h 609"/>
                <a:gd name="T6" fmla="*/ 179 w 586"/>
                <a:gd name="T7" fmla="*/ 1 h 609"/>
                <a:gd name="T8" fmla="*/ 90 w 586"/>
                <a:gd name="T9" fmla="*/ 83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1" name="AutoShape 52"/>
            <p:cNvSpPr>
              <a:spLocks noChangeArrowheads="1"/>
            </p:cNvSpPr>
            <p:nvPr/>
          </p:nvSpPr>
          <p:spPr bwMode="auto">
            <a:xfrm rot="1095114" flipV="1">
              <a:off x="2517" y="2432"/>
              <a:ext cx="179" cy="8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2" name="AutoShape 53"/>
            <p:cNvSpPr>
              <a:spLocks noChangeArrowheads="1"/>
            </p:cNvSpPr>
            <p:nvPr/>
          </p:nvSpPr>
          <p:spPr bwMode="auto">
            <a:xfrm rot="1095114" flipV="1">
              <a:off x="1927" y="2478"/>
              <a:ext cx="179" cy="82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73" name="Rectangle 54"/>
            <p:cNvSpPr>
              <a:spLocks noChangeArrowheads="1"/>
            </p:cNvSpPr>
            <p:nvPr/>
          </p:nvSpPr>
          <p:spPr bwMode="auto">
            <a:xfrm>
              <a:off x="1734" y="1896"/>
              <a:ext cx="783" cy="37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698874" y="4294188"/>
            <a:ext cx="1935163" cy="954087"/>
            <a:chOff x="1882" y="2750"/>
            <a:chExt cx="1219" cy="601"/>
          </a:xfrm>
        </p:grpSpPr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290" y="2795"/>
              <a:ext cx="179" cy="182"/>
              <a:chOff x="3911" y="3360"/>
              <a:chExt cx="179" cy="182"/>
            </a:xfrm>
          </p:grpSpPr>
          <p:sp>
            <p:nvSpPr>
              <p:cNvPr id="22567" name="AutoShape 57"/>
              <p:cNvSpPr>
                <a:spLocks noChangeArrowheads="1"/>
              </p:cNvSpPr>
              <p:nvPr/>
            </p:nvSpPr>
            <p:spPr bwMode="auto">
              <a:xfrm rot="10811327" flipV="1">
                <a:off x="3911" y="3458"/>
                <a:ext cx="176" cy="84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568" name="Freeform 58"/>
              <p:cNvSpPr>
                <a:spLocks/>
              </p:cNvSpPr>
              <p:nvPr/>
            </p:nvSpPr>
            <p:spPr bwMode="auto">
              <a:xfrm>
                <a:off x="3911" y="3360"/>
                <a:ext cx="179" cy="182"/>
              </a:xfrm>
              <a:custGeom>
                <a:avLst/>
                <a:gdLst>
                  <a:gd name="T0" fmla="*/ 179 w 181"/>
                  <a:gd name="T1" fmla="*/ 181 h 184"/>
                  <a:gd name="T2" fmla="*/ 179 w 181"/>
                  <a:gd name="T3" fmla="*/ 0 h 184"/>
                  <a:gd name="T4" fmla="*/ 1 w 181"/>
                  <a:gd name="T5" fmla="*/ 3 h 184"/>
                  <a:gd name="T6" fmla="*/ 0 w 181"/>
                  <a:gd name="T7" fmla="*/ 182 h 184"/>
                  <a:gd name="T8" fmla="*/ 89 w 181"/>
                  <a:gd name="T9" fmla="*/ 98 h 184"/>
                  <a:gd name="T10" fmla="*/ 177 w 181"/>
                  <a:gd name="T11" fmla="*/ 181 h 184"/>
                  <a:gd name="T12" fmla="*/ 179 w 181"/>
                  <a:gd name="T13" fmla="*/ 182 h 184"/>
                  <a:gd name="T14" fmla="*/ 179 w 181"/>
                  <a:gd name="T15" fmla="*/ 181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1" h="184">
                    <a:moveTo>
                      <a:pt x="181" y="183"/>
                    </a:moveTo>
                    <a:lnTo>
                      <a:pt x="181" y="0"/>
                    </a:lnTo>
                    <a:lnTo>
                      <a:pt x="1" y="3"/>
                    </a:lnTo>
                    <a:lnTo>
                      <a:pt x="0" y="184"/>
                    </a:lnTo>
                    <a:lnTo>
                      <a:pt x="90" y="99"/>
                    </a:lnTo>
                    <a:lnTo>
                      <a:pt x="179" y="183"/>
                    </a:lnTo>
                    <a:lnTo>
                      <a:pt x="181" y="184"/>
                    </a:lnTo>
                    <a:lnTo>
                      <a:pt x="181" y="18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22563" name="Freeform 59"/>
            <p:cNvSpPr>
              <a:spLocks/>
            </p:cNvSpPr>
            <p:nvPr/>
          </p:nvSpPr>
          <p:spPr bwMode="auto">
            <a:xfrm rot="-8606579">
              <a:off x="2925" y="2886"/>
              <a:ext cx="176" cy="185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85 h 609"/>
                <a:gd name="T4" fmla="*/ 176 w 586"/>
                <a:gd name="T5" fmla="*/ 185 h 609"/>
                <a:gd name="T6" fmla="*/ 176 w 586"/>
                <a:gd name="T7" fmla="*/ 1 h 609"/>
                <a:gd name="T8" fmla="*/ 89 w 586"/>
                <a:gd name="T9" fmla="*/ 84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64" name="AutoShape 60"/>
            <p:cNvSpPr>
              <a:spLocks noChangeArrowheads="1"/>
            </p:cNvSpPr>
            <p:nvPr/>
          </p:nvSpPr>
          <p:spPr bwMode="auto">
            <a:xfrm>
              <a:off x="2835" y="3158"/>
              <a:ext cx="190" cy="193"/>
            </a:xfrm>
            <a:prstGeom prst="diamond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65" name="Line 61"/>
            <p:cNvSpPr>
              <a:spLocks noChangeShapeType="1"/>
            </p:cNvSpPr>
            <p:nvPr/>
          </p:nvSpPr>
          <p:spPr bwMode="auto">
            <a:xfrm>
              <a:off x="1882" y="2750"/>
              <a:ext cx="363" cy="1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66" name="Line 62"/>
            <p:cNvSpPr>
              <a:spLocks noChangeShapeType="1"/>
            </p:cNvSpPr>
            <p:nvPr/>
          </p:nvSpPr>
          <p:spPr bwMode="auto">
            <a:xfrm>
              <a:off x="2517" y="2977"/>
              <a:ext cx="363" cy="1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9087" name="AutoShape 63"/>
          <p:cNvSpPr>
            <a:spLocks noChangeArrowheads="1"/>
          </p:cNvSpPr>
          <p:nvPr/>
        </p:nvSpPr>
        <p:spPr bwMode="auto">
          <a:xfrm rot="1095114" flipV="1">
            <a:off x="3354512" y="3225800"/>
            <a:ext cx="288925" cy="169863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922837" y="1917700"/>
            <a:ext cx="647700" cy="719138"/>
            <a:chOff x="2653" y="1253"/>
            <a:chExt cx="408" cy="453"/>
          </a:xfrm>
        </p:grpSpPr>
        <p:sp>
          <p:nvSpPr>
            <p:cNvPr id="22558" name="Rectangle 65"/>
            <p:cNvSpPr>
              <a:spLocks noChangeArrowheads="1"/>
            </p:cNvSpPr>
            <p:nvPr/>
          </p:nvSpPr>
          <p:spPr bwMode="auto">
            <a:xfrm>
              <a:off x="2699" y="1253"/>
              <a:ext cx="362" cy="45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59" name="Rectangle 66"/>
            <p:cNvSpPr>
              <a:spLocks noChangeArrowheads="1"/>
            </p:cNvSpPr>
            <p:nvPr/>
          </p:nvSpPr>
          <p:spPr bwMode="auto">
            <a:xfrm>
              <a:off x="2898" y="1498"/>
              <a:ext cx="163" cy="163"/>
            </a:xfrm>
            <a:prstGeom prst="rect">
              <a:avLst/>
            </a:prstGeom>
            <a:solidFill>
              <a:srgbClr val="BA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60" name="Freeform 67"/>
            <p:cNvSpPr>
              <a:spLocks/>
            </p:cNvSpPr>
            <p:nvPr/>
          </p:nvSpPr>
          <p:spPr bwMode="auto">
            <a:xfrm rot="8375502">
              <a:off x="2653" y="1267"/>
              <a:ext cx="184" cy="189"/>
            </a:xfrm>
            <a:custGeom>
              <a:avLst/>
              <a:gdLst>
                <a:gd name="T0" fmla="*/ 0 w 586"/>
                <a:gd name="T1" fmla="*/ 1 h 609"/>
                <a:gd name="T2" fmla="*/ 0 w 586"/>
                <a:gd name="T3" fmla="*/ 189 h 609"/>
                <a:gd name="T4" fmla="*/ 184 w 586"/>
                <a:gd name="T5" fmla="*/ 189 h 609"/>
                <a:gd name="T6" fmla="*/ 184 w 586"/>
                <a:gd name="T7" fmla="*/ 1 h 609"/>
                <a:gd name="T8" fmla="*/ 93 w 586"/>
                <a:gd name="T9" fmla="*/ 86 h 609"/>
                <a:gd name="T10" fmla="*/ 2 w 586"/>
                <a:gd name="T11" fmla="*/ 1 h 609"/>
                <a:gd name="T12" fmla="*/ 0 w 586"/>
                <a:gd name="T13" fmla="*/ 0 h 609"/>
                <a:gd name="T14" fmla="*/ 0 w 586"/>
                <a:gd name="T15" fmla="*/ 1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" h="609">
                  <a:moveTo>
                    <a:pt x="0" y="2"/>
                  </a:moveTo>
                  <a:lnTo>
                    <a:pt x="0" y="608"/>
                  </a:lnTo>
                  <a:lnTo>
                    <a:pt x="586" y="609"/>
                  </a:lnTo>
                  <a:lnTo>
                    <a:pt x="586" y="2"/>
                  </a:lnTo>
                  <a:lnTo>
                    <a:pt x="296" y="2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61" name="Line 68"/>
            <p:cNvSpPr>
              <a:spLocks noChangeShapeType="1"/>
            </p:cNvSpPr>
            <p:nvPr/>
          </p:nvSpPr>
          <p:spPr bwMode="auto">
            <a:xfrm>
              <a:off x="2789" y="1389"/>
              <a:ext cx="182" cy="18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4714999" y="4365625"/>
            <a:ext cx="690563" cy="258763"/>
            <a:chOff x="3152" y="2795"/>
            <a:chExt cx="435" cy="163"/>
          </a:xfrm>
        </p:grpSpPr>
        <p:sp>
          <p:nvSpPr>
            <p:cNvPr id="22556" name="Rectangle 70"/>
            <p:cNvSpPr>
              <a:spLocks noChangeArrowheads="1"/>
            </p:cNvSpPr>
            <p:nvPr/>
          </p:nvSpPr>
          <p:spPr bwMode="auto">
            <a:xfrm>
              <a:off x="3424" y="2795"/>
              <a:ext cx="163" cy="163"/>
            </a:xfrm>
            <a:prstGeom prst="rect">
              <a:avLst/>
            </a:prstGeom>
            <a:solidFill>
              <a:srgbClr val="BA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57" name="Line 71"/>
            <p:cNvSpPr>
              <a:spLocks noChangeShapeType="1"/>
            </p:cNvSpPr>
            <p:nvPr/>
          </p:nvSpPr>
          <p:spPr bwMode="auto">
            <a:xfrm flipV="1">
              <a:off x="3152" y="2886"/>
              <a:ext cx="227" cy="4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9096" name="AutoShape 72"/>
          <p:cNvSpPr>
            <a:spLocks noChangeArrowheads="1"/>
          </p:cNvSpPr>
          <p:nvPr/>
        </p:nvSpPr>
        <p:spPr bwMode="auto">
          <a:xfrm rot="1095114" flipV="1">
            <a:off x="1043112" y="4437063"/>
            <a:ext cx="288925" cy="169862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1330449" y="2133600"/>
            <a:ext cx="942975" cy="2808288"/>
            <a:chOff x="1020" y="1389"/>
            <a:chExt cx="594" cy="1769"/>
          </a:xfrm>
        </p:grpSpPr>
        <p:sp>
          <p:nvSpPr>
            <p:cNvPr id="22552" name="Line 74"/>
            <p:cNvSpPr>
              <a:spLocks noChangeShapeType="1"/>
            </p:cNvSpPr>
            <p:nvPr/>
          </p:nvSpPr>
          <p:spPr bwMode="auto">
            <a:xfrm>
              <a:off x="1020" y="2931"/>
              <a:ext cx="227" cy="1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53" name="Oval 75"/>
            <p:cNvSpPr>
              <a:spLocks noChangeArrowheads="1"/>
            </p:cNvSpPr>
            <p:nvPr/>
          </p:nvSpPr>
          <p:spPr bwMode="auto">
            <a:xfrm>
              <a:off x="1292" y="3055"/>
              <a:ext cx="127" cy="10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54" name="Oval 76"/>
            <p:cNvSpPr>
              <a:spLocks noChangeArrowheads="1"/>
            </p:cNvSpPr>
            <p:nvPr/>
          </p:nvSpPr>
          <p:spPr bwMode="auto">
            <a:xfrm>
              <a:off x="1383" y="1389"/>
              <a:ext cx="122" cy="9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55" name="Oval 77"/>
            <p:cNvSpPr>
              <a:spLocks noChangeArrowheads="1"/>
            </p:cNvSpPr>
            <p:nvPr/>
          </p:nvSpPr>
          <p:spPr bwMode="auto">
            <a:xfrm>
              <a:off x="1492" y="1486"/>
              <a:ext cx="122" cy="9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2551" name="Text Box 79"/>
          <p:cNvSpPr txBox="1">
            <a:spLocks noChangeArrowheads="1"/>
          </p:cNvSpPr>
          <p:nvPr/>
        </p:nvSpPr>
        <p:spPr bwMode="auto">
          <a:xfrm>
            <a:off x="2306762" y="1458913"/>
            <a:ext cx="176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400">
                <a:solidFill>
                  <a:srgbClr val="005000"/>
                </a:solidFill>
                <a:latin typeface="Arial Unicode MS" pitchFamily="34" charset="-128"/>
              </a:rPr>
              <a:t>Plant tissue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Glucosinolate loss during processing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56375" y="1873855"/>
            <a:ext cx="25064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Processes affecting GSs</a:t>
            </a:r>
          </a:p>
          <a:p>
            <a:endParaRPr lang="en-GB" b="1" dirty="0"/>
          </a:p>
          <a:p>
            <a:r>
              <a:rPr lang="en-GB" b="1" dirty="0" smtClean="0"/>
              <a:t>Initially:</a:t>
            </a:r>
            <a:endParaRPr lang="en-GB" b="1" dirty="0"/>
          </a:p>
          <a:p>
            <a:r>
              <a:rPr lang="en-GB" dirty="0" smtClean="0"/>
              <a:t>Cell lysis</a:t>
            </a:r>
          </a:p>
          <a:p>
            <a:r>
              <a:rPr lang="en-GB" dirty="0" smtClean="0"/>
              <a:t>Diffusion of enzymes</a:t>
            </a:r>
          </a:p>
          <a:p>
            <a:r>
              <a:rPr lang="en-GB" dirty="0" smtClean="0"/>
              <a:t>Diffusion of GSs</a:t>
            </a:r>
          </a:p>
          <a:p>
            <a:r>
              <a:rPr lang="en-GB" dirty="0" smtClean="0"/>
              <a:t>Enzymatic GSs hydrolysis</a:t>
            </a:r>
          </a:p>
          <a:p>
            <a:endParaRPr lang="en-GB" dirty="0"/>
          </a:p>
          <a:p>
            <a:r>
              <a:rPr lang="en-GB" b="1" dirty="0" smtClean="0"/>
              <a:t>At higher T:</a:t>
            </a:r>
          </a:p>
          <a:p>
            <a:r>
              <a:rPr lang="en-GB" dirty="0" smtClean="0"/>
              <a:t>Enzyme denaturation</a:t>
            </a:r>
          </a:p>
          <a:p>
            <a:r>
              <a:rPr lang="en-GB" dirty="0" smtClean="0"/>
              <a:t>GSs degradation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96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72" grpId="0" animBg="1"/>
      <p:bldP spid="129087" grpId="0" animBg="1"/>
      <p:bldP spid="1290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</TotalTime>
  <Words>811</Words>
  <Application>Microsoft Office PowerPoint</Application>
  <PresentationFormat>Presentazione su schermo (4:3)</PresentationFormat>
  <Paragraphs>123</Paragraphs>
  <Slides>21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Wageningen UR</vt:lpstr>
      <vt:lpstr>Tema di Office</vt:lpstr>
      <vt:lpstr>Image</vt:lpstr>
      <vt:lpstr>Chart</vt:lpstr>
      <vt:lpstr>Diagramm</vt:lpstr>
      <vt:lpstr>Track 11/SubTrack 11-5: Probiotic foods and beverages Probiotic vegetable foods containing health promoting molecules.  F. Valerio,  S. L. Lonigro, M. Di Biase, Sisto, A. De Bellis P.,  M. Dekker, P. Lavermicocca</vt:lpstr>
      <vt:lpstr>Vegetables as carriers of probiotic cells and bioactive compounds</vt:lpstr>
      <vt:lpstr>Secondary Plant Metabolites</vt:lpstr>
      <vt:lpstr>Diapositiva 4</vt:lpstr>
      <vt:lpstr>Diapositiva 5</vt:lpstr>
      <vt:lpstr>Diapositiva 6</vt:lpstr>
      <vt:lpstr>Brassica vegetable as a carrier for delivering probiotic cells into the gut</vt:lpstr>
      <vt:lpstr>Glucosinolate’s hydrolysis</vt:lpstr>
      <vt:lpstr>Glucosinolate loss during processing</vt:lpstr>
      <vt:lpstr>Diapositiva 10</vt:lpstr>
      <vt:lpstr>Diapositiva 11</vt:lpstr>
      <vt:lpstr>Diapositiva 12</vt:lpstr>
      <vt:lpstr>Probiotic Fermented Cabbage with GSs</vt:lpstr>
      <vt:lpstr>Diapositiva 14</vt:lpstr>
      <vt:lpstr>L. paracasei LMG P22043 growth during blanched cabbage </vt:lpstr>
      <vt:lpstr>FERMENTATION OF BLANCHED CABBAGE</vt:lpstr>
      <vt:lpstr>Probiotic survival in vacuum packed cabbage during refrigerated storage</vt:lpstr>
      <vt:lpstr>Glucosinolate content</vt:lpstr>
      <vt:lpstr>Diapositiva 19</vt:lpstr>
      <vt:lpstr>Conclusions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Ispa</cp:lastModifiedBy>
  <cp:revision>570</cp:revision>
  <dcterms:created xsi:type="dcterms:W3CDTF">2011-09-29T08:30:03Z</dcterms:created>
  <dcterms:modified xsi:type="dcterms:W3CDTF">2014-09-22T13:29:05Z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