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68" r:id="rId2"/>
    <p:sldId id="264" r:id="rId3"/>
    <p:sldId id="265" r:id="rId4"/>
    <p:sldId id="257" r:id="rId5"/>
    <p:sldId id="271" r:id="rId6"/>
    <p:sldId id="372" r:id="rId7"/>
    <p:sldId id="305" r:id="rId8"/>
    <p:sldId id="319" r:id="rId9"/>
    <p:sldId id="320" r:id="rId10"/>
    <p:sldId id="347" r:id="rId11"/>
    <p:sldId id="356" r:id="rId12"/>
    <p:sldId id="358" r:id="rId13"/>
    <p:sldId id="359" r:id="rId14"/>
    <p:sldId id="329" r:id="rId15"/>
    <p:sldId id="330" r:id="rId16"/>
    <p:sldId id="334" r:id="rId17"/>
    <p:sldId id="331" r:id="rId18"/>
    <p:sldId id="360" r:id="rId19"/>
    <p:sldId id="361" r:id="rId20"/>
    <p:sldId id="336" r:id="rId21"/>
    <p:sldId id="333" r:id="rId22"/>
    <p:sldId id="363" r:id="rId23"/>
    <p:sldId id="335" r:id="rId24"/>
    <p:sldId id="321" r:id="rId25"/>
    <p:sldId id="337" r:id="rId26"/>
    <p:sldId id="338" r:id="rId27"/>
    <p:sldId id="325" r:id="rId28"/>
    <p:sldId id="340" r:id="rId29"/>
    <p:sldId id="339" r:id="rId30"/>
    <p:sldId id="341" r:id="rId31"/>
    <p:sldId id="342" r:id="rId32"/>
    <p:sldId id="324" r:id="rId33"/>
    <p:sldId id="322" r:id="rId34"/>
    <p:sldId id="351" r:id="rId35"/>
    <p:sldId id="373" r:id="rId36"/>
  </p:sldIdLst>
  <p:sldSz cx="9144000" cy="6858000" type="screen4x3"/>
  <p:notesSz cx="7077075" cy="90281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deu" initials="t" lastIdx="4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997"/>
    <a:srgbClr val="2A4278"/>
    <a:srgbClr val="3C5EAA"/>
    <a:srgbClr val="3744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588" autoAdjust="0"/>
    <p:restoredTop sz="94579" autoAdjust="0"/>
  </p:normalViewPr>
  <p:slideViewPr>
    <p:cSldViewPr>
      <p:cViewPr>
        <p:scale>
          <a:sx n="70" d="100"/>
          <a:sy n="70" d="100"/>
        </p:scale>
        <p:origin x="-13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5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80" d="100"/>
          <a:sy n="80" d="100"/>
        </p:scale>
        <p:origin x="-2178" y="1218"/>
      </p:cViewPr>
      <p:guideLst>
        <p:guide orient="horz" pos="2843"/>
        <p:guide pos="222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974D2-4B5C-4E66-9F50-E386BDD55490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575675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08438" y="8575675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CC923-09F2-4A9D-A5B7-93BCAA0FEB4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3004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37BDC-8697-48E0-A7FF-53C0EE82269C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82700" y="677863"/>
            <a:ext cx="451167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08705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04D0E-41BB-451C-86C6-FA57B850A48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999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04D0E-41BB-451C-86C6-FA57B850A48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586209" y="553616"/>
            <a:ext cx="2426056" cy="1819969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707708" y="2713857"/>
            <a:ext cx="5661660" cy="1800200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If you have any questions, I kindly (</a:t>
            </a:r>
            <a:r>
              <a:rPr lang="en-US" sz="1400" b="1" dirty="0" err="1" smtClean="0"/>
              <a:t>caindli</a:t>
            </a:r>
            <a:r>
              <a:rPr lang="en-US" sz="1400" b="1" dirty="0" smtClean="0"/>
              <a:t>) ask you to </a:t>
            </a:r>
            <a:r>
              <a:rPr lang="en-US" sz="1400" b="1" dirty="0" err="1" smtClean="0"/>
              <a:t>adress</a:t>
            </a:r>
            <a:r>
              <a:rPr lang="en-US" sz="1400" b="1" dirty="0" smtClean="0"/>
              <a:t> it by e-mail 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Here’s my e-mail 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Since I don’t speak </a:t>
            </a:r>
            <a:r>
              <a:rPr lang="en-US" sz="1400" b="1" dirty="0" err="1" smtClean="0"/>
              <a:t>english</a:t>
            </a:r>
            <a:r>
              <a:rPr lang="en-US" sz="1400" b="1" dirty="0" smtClean="0"/>
              <a:t> very well 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I would hate there to be any misunderstanding  </a:t>
            </a:r>
            <a:endParaRPr lang="en-US" sz="14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04D0E-41BB-451C-86C6-FA57B850A48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A4278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gif"/><Relationship Id="rId7" Type="http://schemas.openxmlformats.org/officeDocument/2006/relationships/image" Target="../media/image25.png"/><Relationship Id="rId2" Type="http://schemas.openxmlformats.org/officeDocument/2006/relationships/hyperlink" Target="http://www.uel.br/portal/index.php?pagina=principal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t.wikipedia.org/wiki/Ficheiro:Ufal.png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gif"/><Relationship Id="rId4" Type="http://schemas.openxmlformats.org/officeDocument/2006/relationships/hyperlink" Target="http://www.google.com.br/url?sa=i&amp;rct=j&amp;q=CNPQ+SIMBOLO&amp;source=images&amp;cd=&amp;docid=PSZwUMoTgKgGzM&amp;tbnid=Jk8e-lI_mD7ztM:&amp;ved=0CAUQjRw&amp;url=http://uabluisgomes.blogspot.com/2009_04_01_archive.html&amp;ei=KqUJUaSnCYma9QTwrYCQBQ&amp;psig=AFQjCNF2wXqqAfxVppIOqtA-STJtTLXV7g&amp;ust=1359672989466636" TargetMode="External"/><Relationship Id="rId9" Type="http://schemas.openxmlformats.org/officeDocument/2006/relationships/hyperlink" Target="http://www.facepe.br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914" t="14391" r="36636" b="63953"/>
          <a:stretch>
            <a:fillRect/>
          </a:stretch>
        </p:blipFill>
        <p:spPr bwMode="auto">
          <a:xfrm>
            <a:off x="899592" y="332656"/>
            <a:ext cx="73448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971601" y="2708920"/>
            <a:ext cx="7344816" cy="3888432"/>
          </a:xfrm>
        </p:spPr>
        <p:txBody>
          <a:bodyPr>
            <a:normAutofit fontScale="85000" lnSpcReduction="20000"/>
          </a:bodyPr>
          <a:lstStyle/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33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Venereal</a:t>
            </a:r>
            <a:r>
              <a:rPr lang="pt-BR" sz="3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3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transmission</a:t>
            </a:r>
            <a:r>
              <a:rPr lang="pt-BR" sz="3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3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pt-BR" sz="3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3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Toxoplasma </a:t>
            </a:r>
            <a:r>
              <a:rPr lang="pt-BR" sz="33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gondii</a:t>
            </a:r>
            <a:r>
              <a:rPr lang="pt-BR" sz="33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pt-BR" sz="33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goats</a:t>
            </a:r>
            <a:r>
              <a:rPr lang="pt-BR" sz="3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3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after</a:t>
            </a:r>
            <a:r>
              <a:rPr lang="pt-BR" sz="3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pt-BR" sz="33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buck</a:t>
            </a:r>
            <a:r>
              <a:rPr lang="pt-BR" sz="3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3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pt-BR" sz="3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3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experimentally</a:t>
            </a:r>
            <a:r>
              <a:rPr lang="pt-BR" sz="3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3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infected</a:t>
            </a:r>
            <a:endParaRPr lang="pt-BR" sz="33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     Dra. FLAVIANA SANTOS WANDERLEY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     Universidade Estadual de Ciências da Saúde de Alagoas</a:t>
            </a:r>
          </a:p>
          <a:p>
            <a:pPr algn="ctr"/>
            <a:r>
              <a:rPr lang="pt-BR" b="1" dirty="0" err="1" smtClean="0">
                <a:latin typeface="Arial" pitchFamily="34" charset="0"/>
                <a:cs typeface="Arial" pitchFamily="34" charset="0"/>
              </a:rPr>
              <a:t>Brazil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Development of the experiment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lnSpcReduction="10000"/>
          </a:bodyPr>
          <a:lstStyle/>
          <a:p>
            <a:pPr indent="-1588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São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Luiz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farm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   UFAL, Viçosa, Al,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Brazil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        </a:t>
            </a:r>
          </a:p>
          <a:p>
            <a:pPr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Course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Veterinary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Medicine            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</a:t>
            </a:r>
          </a:p>
          <a:p>
            <a:pPr>
              <a:buNone/>
            </a:pPr>
            <a:r>
              <a:rPr lang="pt-BR" dirty="0" smtClean="0"/>
              <a:t>          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License</a:t>
            </a:r>
            <a:r>
              <a:rPr lang="pt-BR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CEUA-UFRPE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Protocol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007/2010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Flaviana Wanderley\Desktop\TESE\Experimento\Fotos e vídeos\Instalações e cabras\DSC01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24944"/>
            <a:ext cx="590465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616623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None/>
            </a:pPr>
            <a:r>
              <a:rPr lang="pt-BR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Animals</a:t>
            </a:r>
            <a:endParaRPr lang="pt-BR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None/>
            </a:pPr>
            <a:endParaRPr lang="pt-BR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Two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Saanen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bucks with history of fertility (CBRA, 1998).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None/>
            </a:pPr>
            <a:endParaRPr lang="pt-BR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None/>
            </a:pPr>
            <a:r>
              <a:rPr lang="pt-BR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Andrologycal</a:t>
            </a: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examination</a:t>
            </a:r>
            <a:endParaRPr lang="pt-BR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History, general examination and genital system;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Behavior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(libido); </a:t>
            </a: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Spermiogram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morphology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>
              <a:lnSpc>
                <a:spcPct val="150000"/>
              </a:lnSpc>
              <a:buClr>
                <a:srgbClr val="FFFF00"/>
              </a:buCl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motility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vigor) (CBRA, 1998).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2" descr="C:\Users\Flaviana Wanderley\Desktop\TESE\Experimento\Fotos e vídeos\Cabras\DSC00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89040"/>
            <a:ext cx="360921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Composition of the experimental groups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59"/>
            <a:ext cx="8229600" cy="5256585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Goats: 10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multiparous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does,</a:t>
            </a:r>
            <a:r>
              <a:rPr lang="pt-B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 G1 = 5 animals (infected group)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G2 = 5 animals (control group)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                      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C:\Users\Flaviana Wanderley\Desktop\TESE\Experimento\Fotos e vídeos\Cabras\DSC00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96952"/>
            <a:ext cx="5616624" cy="326253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0"/>
            <a:ext cx="8373616" cy="6858000"/>
          </a:xfrm>
        </p:spPr>
        <p:txBody>
          <a:bodyPr>
            <a:normAutofit/>
          </a:bodyPr>
          <a:lstStyle/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Vaccinated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Rabies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Clostridial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FF00"/>
              </a:buCl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diseases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Dewormed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Negative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Serology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for: </a:t>
            </a:r>
          </a:p>
          <a:p>
            <a:pPr marL="228600" indent="-228600">
              <a:buClr>
                <a:srgbClr val="FFFF00"/>
              </a:buCl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  T. 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gondii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(RIFI)</a:t>
            </a:r>
          </a:p>
          <a:p>
            <a:pPr>
              <a:buClr>
                <a:srgbClr val="FFFF00"/>
              </a:buClr>
              <a:buNone/>
            </a:pP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   N. 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caninum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(RIFI) </a:t>
            </a:r>
          </a:p>
          <a:p>
            <a:pPr>
              <a:buClr>
                <a:srgbClr val="FFFF00"/>
              </a:buClr>
              <a:buNone/>
            </a:pP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   B. 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abortus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(BAA)</a:t>
            </a:r>
          </a:p>
          <a:p>
            <a:pPr>
              <a:buClr>
                <a:srgbClr val="FFFF00"/>
              </a:buClr>
              <a:buNone/>
            </a:pP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Chlamydophila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abortus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(CF)  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Maintained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in a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intensive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screened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bay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system. </a:t>
            </a:r>
          </a:p>
          <a:p>
            <a:endParaRPr lang="pt-BR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32448"/>
            <a:ext cx="3600400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Flaviana Wanderley\Desktop\TESE\Experimento\Fotos e vídeos\Instalações e cabras\DSC00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0071" y="620688"/>
            <a:ext cx="3558433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Strain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endParaRPr lang="en-US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328593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ME-49 strain;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Oocysts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were provided by the research group at the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Universidade Estadual de Londrina;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endParaRPr lang="pt-BR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Kept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under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refrigeration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Experimental </a:t>
            </a:r>
            <a:r>
              <a:rPr lang="pt-BR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Infection</a:t>
            </a:r>
            <a:r>
              <a:rPr lang="pt-B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Orally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syringe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(5 ml)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coupled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to a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catheter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Dosage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2x10</a:t>
            </a:r>
            <a:r>
              <a:rPr lang="pt-BR" sz="24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pt-BR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oocysts</a:t>
            </a:r>
            <a:r>
              <a:rPr lang="pt-B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3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pPr algn="l"/>
            <a:r>
              <a:rPr lang="pt-BR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Induction</a:t>
            </a:r>
            <a:r>
              <a:rPr lang="pt-BR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pt-BR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estrus</a:t>
            </a:r>
            <a:r>
              <a:rPr lang="pt-BR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endParaRPr lang="en-US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G1/G2: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Sodium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Cloprostenol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Ciosin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®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Shering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Plough, Brazil)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0,3 ml intramuscular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route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Synchronization</a:t>
            </a: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endParaRPr lang="pt-BR" sz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01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female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→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synchronized 04 days post-infection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d.p.i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.) of the buck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03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females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→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synchronized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06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d.p.i.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01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female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→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synchronized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d.p.i.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3000" b="1" dirty="0" smtClean="0"/>
          </a:p>
          <a:p>
            <a:pPr algn="just"/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59216" cy="720080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Natural </a:t>
            </a:r>
            <a:r>
              <a:rPr lang="pt-BR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mating</a:t>
            </a:r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3717032"/>
            <a:ext cx="5770984" cy="223224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sz="1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 a 3 times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during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estrus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G1: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infected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buck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G2: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uninfected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buck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87624" y="1556792"/>
            <a:ext cx="3312368" cy="1938992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G1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02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females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→ 08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d.p.i.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01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female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→  09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d.p.i.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01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female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→  10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d.p.i.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01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female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→  13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d.p.i.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499992" y="1556792"/>
            <a:ext cx="3240360" cy="193899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G2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01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female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→ 08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d.p.i.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02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females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→ 09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d.p.i.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01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female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→10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d.p.i.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01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female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→12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d.p.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86409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764704"/>
            <a:ext cx="8748464" cy="609329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Serological </a:t>
            </a: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(RIFI)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molecular examinations </a:t>
            </a: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(PCR)</a:t>
            </a:r>
          </a:p>
          <a:p>
            <a:pPr>
              <a:lnSpc>
                <a:spcPct val="160000"/>
              </a:lnSpc>
              <a:buNone/>
            </a:pPr>
            <a:r>
              <a:rPr lang="pt-BR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Blood</a:t>
            </a:r>
            <a:r>
              <a:rPr lang="pt-B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6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Females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collected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in  0, 7, 14, 21, 28, 49, 63, 90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123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days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after natural mating and on the day of birth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lnSpc>
                <a:spcPct val="16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Kids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after the birth and before ingestion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colostrum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   </a:t>
            </a:r>
          </a:p>
          <a:p>
            <a:pPr>
              <a:lnSpc>
                <a:spcPct val="160000"/>
              </a:lnSpc>
              <a:buNone/>
            </a:pPr>
            <a:r>
              <a:rPr lang="pt-BR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Blood</a:t>
            </a:r>
            <a:r>
              <a:rPr lang="pt-B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pt-B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semen</a:t>
            </a:r>
            <a:endParaRPr lang="pt-BR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Bucks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0, 3, 5, 7, 11, 14, 21, 28, 35, 42, 49, 56, 63 e 70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d.p.i.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endParaRPr lang="pt-BR" sz="12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63272" cy="648072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r>
              <a:rPr lang="pt-BR" sz="3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Polymerase Chain Reaction - PCR</a:t>
            </a:r>
            <a:r>
              <a:rPr lang="pt-BR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DNA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extraction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“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Qiagen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DNA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Easy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Blood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Tissues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Kit”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Qiagen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®, Hilden, Germany);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Primers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TOX4 e TOX5 (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Homan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al., 2000);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Amplifying a repeat region of 529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bp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476098"/>
            <a:ext cx="2232248" cy="238190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94"/>
          <a:stretch/>
        </p:blipFill>
        <p:spPr bwMode="auto">
          <a:xfrm>
            <a:off x="7917951" y="2708920"/>
            <a:ext cx="1226049" cy="158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ta para baixo 6"/>
          <p:cNvSpPr/>
          <p:nvPr/>
        </p:nvSpPr>
        <p:spPr>
          <a:xfrm rot="2314422">
            <a:off x="8080405" y="4284751"/>
            <a:ext cx="213789" cy="573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l"/>
            <a:r>
              <a:rPr lang="pt-BR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Polymerase Chain Reaction – PCR </a:t>
            </a:r>
            <a:r>
              <a:rPr lang="pt-BR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713392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Detected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eletrophoresis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Agarose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gel (2%)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Visualized under ultraviolet light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Photodocumented</a:t>
            </a:r>
            <a:r>
              <a:rPr lang="en-US" sz="2400" dirty="0" smtClean="0"/>
              <a:t> </a:t>
            </a:r>
            <a:endParaRPr lang="en-US" dirty="0"/>
          </a:p>
        </p:txBody>
      </p:sp>
      <p:pic>
        <p:nvPicPr>
          <p:cNvPr id="1026" name="Picture 2" descr="C:\Users\Flaviana Wanderley\Desktop\TESE\Experimento\Fotos e vídeos\pcr equipamentos\DSC01111 - Có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8800"/>
            <a:ext cx="3253845" cy="172819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933056"/>
            <a:ext cx="1763688" cy="271615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8" name="Seta para baixo 7"/>
          <p:cNvSpPr/>
          <p:nvPr/>
        </p:nvSpPr>
        <p:spPr>
          <a:xfrm>
            <a:off x="7524328" y="3501008"/>
            <a:ext cx="21602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eta para baixo 8"/>
          <p:cNvSpPr/>
          <p:nvPr/>
        </p:nvSpPr>
        <p:spPr>
          <a:xfrm rot="5400000">
            <a:off x="5076056" y="4869160"/>
            <a:ext cx="21602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Flaviana Wanderley\Desktop\flavi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365104"/>
            <a:ext cx="3203848" cy="172819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b="1" dirty="0" smtClean="0">
                <a:solidFill>
                  <a:srgbClr val="FFFF00"/>
                </a:solidFill>
              </a:rPr>
              <a:t/>
            </a:r>
            <a:br>
              <a:rPr lang="pt-BR" sz="3600" b="1" dirty="0" smtClean="0">
                <a:solidFill>
                  <a:srgbClr val="FFFF00"/>
                </a:solidFill>
              </a:rPr>
            </a:br>
            <a:r>
              <a:rPr lang="pt-BR" sz="3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1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Toxoplasma </a:t>
            </a:r>
            <a:r>
              <a:rPr lang="pt-BR" sz="36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1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gondii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600" b="1" dirty="0" smtClean="0">
                <a:latin typeface="Arial" pitchFamily="34" charset="0"/>
                <a:cs typeface="Arial" pitchFamily="34" charset="0"/>
              </a:rPr>
            </a:br>
            <a:endParaRPr lang="en-US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726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pt-BR" sz="3000" b="1" dirty="0" smtClean="0"/>
          </a:p>
          <a:p>
            <a:pPr>
              <a:buNone/>
            </a:pPr>
            <a:endParaRPr lang="pt-BR" sz="3000" b="1" dirty="0" smtClean="0"/>
          </a:p>
          <a:p>
            <a:pPr>
              <a:buNone/>
            </a:pPr>
            <a:endParaRPr lang="pt-BR" sz="3000" b="1" dirty="0" smtClean="0"/>
          </a:p>
          <a:p>
            <a:pPr>
              <a:buNone/>
            </a:pPr>
            <a:endParaRPr lang="pt-BR" sz="3000" b="1" dirty="0" smtClean="0"/>
          </a:p>
          <a:p>
            <a:endParaRPr lang="pt-BR" sz="3000" b="1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</a:t>
            </a:r>
          </a:p>
          <a:p>
            <a:pPr>
              <a:buNone/>
            </a:pPr>
            <a:r>
              <a:rPr lang="en-US" dirty="0" smtClean="0"/>
              <a:t>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622938"/>
            <a:ext cx="1944216" cy="122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99592" y="3686834"/>
            <a:ext cx="1944216" cy="936104"/>
          </a:xfrm>
          <a:prstGeom prst="rect">
            <a:avLst/>
          </a:prstGeom>
          <a:noFill/>
          <a:ln/>
        </p:spPr>
      </p:pic>
      <p:sp>
        <p:nvSpPr>
          <p:cNvPr id="9" name="CaixaDeTexto 8"/>
          <p:cNvSpPr txBox="1"/>
          <p:nvPr/>
        </p:nvSpPr>
        <p:spPr>
          <a:xfrm>
            <a:off x="1187624" y="58772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Tachyzoite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smtClean="0"/>
              <a:t>                                </a:t>
            </a:r>
            <a:endParaRPr lang="en-US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-3276871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686835"/>
            <a:ext cx="2016125" cy="215957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118882"/>
            <a:ext cx="19442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686834"/>
            <a:ext cx="19442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3635896" y="5631051"/>
            <a:ext cx="180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ICB-UFMG</a:t>
            </a:r>
            <a:endParaRPr lang="pt-BR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99592" y="5631051"/>
            <a:ext cx="12961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ICB-UFMG</a:t>
            </a:r>
            <a:endParaRPr lang="pt-BR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372200" y="5631051"/>
            <a:ext cx="12961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ICB-UFMG</a:t>
            </a:r>
            <a:endParaRPr lang="pt-BR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83568" y="980728"/>
            <a:ext cx="7704856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Toxoplasma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gondii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obligate intracellular affecting humans, domestic and wild animals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et al., 1995);</a:t>
            </a:r>
          </a:p>
          <a:p>
            <a:pPr algn="just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Most common transmission forms: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carnivorism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felines and fecal-oral route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oocysts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for herbivores hosts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Dubey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et al., 1996)</a:t>
            </a:r>
          </a:p>
          <a:p>
            <a:pPr algn="just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pt-BR" b="1" dirty="0" smtClean="0"/>
              <a:t> </a:t>
            </a:r>
          </a:p>
          <a:p>
            <a:pPr algn="just">
              <a:spcBef>
                <a:spcPct val="50000"/>
              </a:spcBef>
            </a:pPr>
            <a:endParaRPr lang="pt-BR" b="1" dirty="0" smtClean="0"/>
          </a:p>
          <a:p>
            <a:pPr algn="just">
              <a:spcBef>
                <a:spcPct val="50000"/>
              </a:spcBef>
            </a:pPr>
            <a:endParaRPr lang="pt-BR" b="1" dirty="0" smtClean="0"/>
          </a:p>
        </p:txBody>
      </p:sp>
      <p:sp>
        <p:nvSpPr>
          <p:cNvPr id="19" name="CaixaDeTexto 18"/>
          <p:cNvSpPr txBox="1"/>
          <p:nvPr/>
        </p:nvSpPr>
        <p:spPr>
          <a:xfrm>
            <a:off x="899592" y="3686834"/>
            <a:ext cx="1944216" cy="212365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300192" y="3686834"/>
            <a:ext cx="1944216" cy="212365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923928" y="58772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Cyst</a:t>
            </a:r>
            <a:r>
              <a:rPr lang="en-US" b="1" dirty="0" smtClean="0"/>
              <a:t>                        </a:t>
            </a:r>
            <a:endParaRPr lang="en-US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588224" y="58772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Oocyst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Genetic sequencing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Clr>
                <a:srgbClr val="FFFF00"/>
              </a:buClr>
              <a:buNone/>
            </a:pPr>
            <a:r>
              <a:rPr lang="pt-PT" sz="3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PT" sz="2600" dirty="0" smtClean="0">
                <a:latin typeface="Arial" pitchFamily="34" charset="0"/>
                <a:cs typeface="Arial" pitchFamily="34" charset="0"/>
              </a:rPr>
              <a:t>Reactions: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both strands of primers </a:t>
            </a:r>
            <a:r>
              <a:rPr lang="pt-PT" sz="2600" dirty="0" smtClean="0">
                <a:latin typeface="Arial" pitchFamily="34" charset="0"/>
                <a:cs typeface="Arial" pitchFamily="34" charset="0"/>
              </a:rPr>
              <a:t>(TOX4 e TOX5) de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based on the </a:t>
            </a:r>
            <a:r>
              <a:rPr lang="pt-PT" sz="2600" dirty="0" smtClean="0">
                <a:latin typeface="Arial" pitchFamily="34" charset="0"/>
                <a:cs typeface="Arial" pitchFamily="34" charset="0"/>
              </a:rPr>
              <a:t>Big Dye Terminator v3.1 Cycle Sequencing Kit (Applied Biosystems), using ABI PRISM 3100 (Applied Biosystems);</a:t>
            </a: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pt-PT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PT" sz="2600" dirty="0" smtClean="0">
                <a:latin typeface="Arial" pitchFamily="34" charset="0"/>
                <a:cs typeface="Arial" pitchFamily="34" charset="0"/>
              </a:rPr>
              <a:t>Sequence analisis: BioEdit e MEGA 5 software;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compared with the NCBI database using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BLASTn</a:t>
            </a:r>
            <a:r>
              <a:rPr lang="pt-PT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Clinical</a:t>
            </a:r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monitoring</a:t>
            </a:r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3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Daily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Measured parameters: respiratory rate, heart rate, temperature, general condition. </a:t>
            </a:r>
          </a:p>
          <a:p>
            <a:pPr marL="0" indent="0"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4" descr="C:\Users\Flaviana Wanderley\Desktop\TESE\Experimento\Fotos e vídeos\Cabras 2 grupo\DSC01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89040"/>
            <a:ext cx="381642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latin typeface="Arial" pitchFamily="34" charset="0"/>
                <a:cs typeface="Arial" pitchFamily="34" charset="0"/>
              </a:rPr>
            </a:b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and monitoring of pregnancy </a:t>
            </a:r>
            <a:endParaRPr lang="pt-BR" sz="3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Ultrasound examinations</a:t>
            </a:r>
            <a:endParaRPr lang="pt-BR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etween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15 and 60 days of pregnancy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weekly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trans-  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rectal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  </a:t>
            </a:r>
          </a:p>
          <a:p>
            <a:pPr marL="0" indent="0" algn="just">
              <a:buClr>
                <a:srgbClr val="FFFF00"/>
              </a:buClr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After 60 days of pregnancy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at intervals of 15 days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trans-abdominally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buClr>
                <a:srgbClr val="FFFF00"/>
              </a:buCl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Birth followed with collecting placentas (PCR, histopathology).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Histopathological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examination 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At the end of the experiment, euthanasia of all animals  (CFMV, 2012)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Does: 240 days after mating;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Kids: 90 days after birth;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Buck: 240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d.p.i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   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Organs: liver, spleen, kidneys, medulla, brain, lung, heart, uterus, ovaries and testicles.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8301608" cy="70609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Serological diagnosis 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Infected buck </a:t>
            </a:r>
            <a:endParaRPr lang="pt-BR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t-BR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Soroconversão</a:t>
            </a:r>
            <a:endParaRPr lang="pt-BR" sz="2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Day 7: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titer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64;</a:t>
            </a:r>
          </a:p>
          <a:p>
            <a:pPr>
              <a:lnSpc>
                <a:spcPct val="150000"/>
              </a:lnSpc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Day 11: </a:t>
            </a:r>
            <a:r>
              <a:rPr lang="en-US" sz="2800" dirty="0" smtClean="0"/>
              <a:t>maximal titer of 1024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mantained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for 70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days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buNone/>
            </a:pPr>
            <a:endParaRPr lang="pt-BR" sz="2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G1:</a:t>
            </a:r>
            <a:r>
              <a:rPr lang="pt-BR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2/5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females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123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days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after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mating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titer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32); </a:t>
            </a:r>
          </a:p>
          <a:p>
            <a:pPr marL="0" indent="0" algn="just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Buck </a:t>
            </a:r>
            <a:r>
              <a:rPr lang="en-US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uninfected</a:t>
            </a:r>
            <a:r>
              <a:rPr lang="pt-BR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G2 :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seronegatives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3000" dirty="0" smtClean="0"/>
          </a:p>
          <a:p>
            <a:pPr marL="0" indent="0" algn="just">
              <a:buNone/>
            </a:pPr>
            <a:endParaRPr lang="pt-BR" sz="11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Molecular diagnosis </a:t>
            </a:r>
            <a:r>
              <a:rPr lang="pt-BR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Toxoplasma</a:t>
            </a:r>
            <a:r>
              <a:rPr lang="en-US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gondii</a:t>
            </a:r>
            <a:r>
              <a:rPr lang="en-US" sz="28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DNA</a:t>
            </a:r>
            <a:endParaRPr lang="pt-BR" sz="2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t-BR" sz="2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Infected</a:t>
            </a:r>
            <a:r>
              <a:rPr lang="pt-BR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buck</a:t>
            </a:r>
            <a:r>
              <a:rPr lang="pt-BR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Blood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semen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3 to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70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post-infecction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Kidney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spleen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G1</a:t>
            </a:r>
          </a:p>
          <a:p>
            <a:pPr marL="0" indent="0"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Blood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: 2/5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females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 algn="just">
              <a:buClr>
                <a:srgbClr val="FFFF00"/>
              </a:buClr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              1/5 7</a:t>
            </a:r>
            <a:r>
              <a:rPr lang="pt-BR" sz="26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after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mating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and</a:t>
            </a: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FFFF00"/>
              </a:buClr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              1/5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birth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346075" indent="-346075"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Organs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: 2/5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females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e 4/5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kids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p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ositives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in at least one </a:t>
            </a: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pt-BR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Buck </a:t>
            </a:r>
            <a:r>
              <a:rPr lang="pt-BR" sz="2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uninfected</a:t>
            </a:r>
            <a:r>
              <a:rPr lang="pt-BR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,G2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600" i="1" dirty="0" smtClean="0">
                <a:latin typeface="Arial" pitchFamily="34" charset="0"/>
                <a:cs typeface="Arial" pitchFamily="34" charset="0"/>
              </a:rPr>
              <a:t>T. </a:t>
            </a:r>
            <a:r>
              <a:rPr lang="pt-BR" sz="2600" i="1" dirty="0" err="1" smtClean="0">
                <a:latin typeface="Arial" pitchFamily="34" charset="0"/>
                <a:cs typeface="Arial" pitchFamily="34" charset="0"/>
              </a:rPr>
              <a:t>gondii</a:t>
            </a:r>
            <a:r>
              <a:rPr lang="pt-BR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DNA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not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found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   </a:t>
            </a:r>
          </a:p>
          <a:p>
            <a:pPr algn="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51522" y="1556792"/>
          <a:ext cx="8712968" cy="3862012"/>
        </p:xfrm>
        <a:graphic>
          <a:graphicData uri="http://schemas.openxmlformats.org/drawingml/2006/table">
            <a:tbl>
              <a:tblPr/>
              <a:tblGrid>
                <a:gridCol w="798689"/>
                <a:gridCol w="871297"/>
                <a:gridCol w="726081"/>
                <a:gridCol w="798689"/>
                <a:gridCol w="906255"/>
                <a:gridCol w="952644"/>
                <a:gridCol w="879363"/>
                <a:gridCol w="952644"/>
                <a:gridCol w="952644"/>
                <a:gridCol w="874662"/>
              </a:tblGrid>
              <a:tr h="428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Animal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Liver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Spleen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Kidney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Medulla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Brain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Lung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Heart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Placenta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Ovary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19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19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*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19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19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  <a:tab pos="280670" algn="ctr"/>
                        </a:tabLs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919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719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2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4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890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4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69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Buck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51520" y="770865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38125" algn="l"/>
                <a:tab pos="280988" algn="ctr"/>
              </a:tabLst>
            </a:pPr>
            <a:r>
              <a:rPr kumimoji="0" lang="pt-BR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Table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Results of PCR in tissues from bucks, does, and kids in G1, infected with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Toxoplasma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gondii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kumimoji="0" lang="pt-BR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72072" y="5669632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72072" y="56696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20" y="57332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pt-B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pt-BR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kids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Genetic sequencing 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Molecular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amplicon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identities were confirmed: 99% similarity with the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T.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gondii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DNA sequences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GenBank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08720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Clinical signs</a:t>
            </a:r>
            <a:b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47260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nfected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buck</a:t>
            </a: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36538" indent="-236538"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3rd and 8th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d.p.i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236538" indent="-236538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pathy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hyporexia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coughing, hyperthermia (maximal temperature of 41.3◦C), tachycardia,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tachypnea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Females</a:t>
            </a:r>
            <a:r>
              <a:rPr lang="pt-B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G1</a:t>
            </a:r>
          </a:p>
          <a:p>
            <a:pPr marL="0" indent="0"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cough, with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rales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beginning on the 9th day after mating; </a:t>
            </a:r>
          </a:p>
          <a:p>
            <a:pPr marL="0" indent="0" algn="just">
              <a:buClr>
                <a:srgbClr val="FFFF00"/>
              </a:buClr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Buck </a:t>
            </a:r>
            <a:r>
              <a:rPr lang="pt-BR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pt-B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does (G2):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no clinical alterations.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7"/>
            <a:ext cx="756084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827584" y="6057781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Figure - </a:t>
            </a:r>
            <a:r>
              <a:rPr lang="pt-BR" dirty="0" err="1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Life</a:t>
            </a:r>
            <a:r>
              <a:rPr lang="pt-BR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dirty="0" err="1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cycle</a:t>
            </a:r>
            <a:r>
              <a:rPr lang="pt-BR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dirty="0" err="1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lang="pt-BR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Toxoplasma </a:t>
            </a:r>
            <a:r>
              <a:rPr lang="pt-BR" i="1" dirty="0" err="1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gondii</a:t>
            </a:r>
            <a:r>
              <a:rPr lang="pt-BR" i="1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160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pt-BR" sz="1600" dirty="0" err="1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Dubey</a:t>
            </a:r>
            <a:r>
              <a:rPr lang="pt-BR" sz="16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1600" dirty="0" err="1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et</a:t>
            </a:r>
            <a:r>
              <a:rPr lang="pt-BR" sz="16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al.,1998)</a:t>
            </a:r>
            <a:r>
              <a:rPr lang="pt-BR" sz="16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lang="pt-BR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Monitoring of pregnancy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pt-B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83"/>
          </a:xfrm>
        </p:spPr>
        <p:txBody>
          <a:bodyPr>
            <a:normAutofit/>
          </a:bodyPr>
          <a:lstStyle/>
          <a:p>
            <a:pPr marL="693738" indent="-693738" algn="just">
              <a:buNone/>
            </a:pP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G1: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3 out of 5 of the females gave birth at full term with kids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clinically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healthy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;</a:t>
            </a:r>
          </a:p>
          <a:p>
            <a:pPr marL="693738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Embryonic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reabsorption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1 out of 5 (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34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days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);  </a:t>
            </a: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Abortion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in 1 out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5 (42</a:t>
            </a:r>
            <a:r>
              <a:rPr lang="pt-BR" sz="24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days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693738" indent="-693738" algn="just">
              <a:buNone/>
            </a:pP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G2: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females gave birth to full-term clinically healthy kids.</a:t>
            </a:r>
          </a:p>
          <a:p>
            <a:pPr marL="693738" indent="-693738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4" name="Picture 2" descr="C:\Users\Flaviana Wanderley\Desktop\TESE\Experimento\Fotos e vídeos\feto abortado\DSC01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72666"/>
            <a:ext cx="3658195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tângulo 4"/>
          <p:cNvSpPr/>
          <p:nvPr/>
        </p:nvSpPr>
        <p:spPr>
          <a:xfrm>
            <a:off x="2483768" y="6421546"/>
            <a:ext cx="5040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Figure 1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abortion in goats at 42 days of pregnancy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pt-PT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3600" dirty="0" smtClean="0">
                <a:latin typeface="Arial" pitchFamily="34" charset="0"/>
                <a:cs typeface="Arial" pitchFamily="34" charset="0"/>
              </a:rPr>
            </a:br>
            <a:r>
              <a:rPr lang="pt-PT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Histopathological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examination</a:t>
            </a:r>
            <a:endParaRPr lang="en-US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Lung: hemorrhage; thickening of the alveolar septa;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perivascular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mononuclear and interstitial infiltration; compatible with interstitial pneumonia; </a:t>
            </a: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Liver: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multifocal necrosis and the presence of predominantly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neutrophilic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polymorphonuclear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infiltration; </a:t>
            </a:r>
          </a:p>
          <a:p>
            <a:pPr algn="just">
              <a:lnSpc>
                <a:spcPct val="150000"/>
              </a:lnSpc>
              <a:buClr>
                <a:srgbClr val="FFFF00"/>
              </a:buClr>
              <a:buNone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Brain: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perivascular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gliosis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with focal hemorrhage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835696" y="476672"/>
          <a:ext cx="5616624" cy="5648889"/>
        </p:xfrm>
        <a:graphic>
          <a:graphicData uri="http://schemas.openxmlformats.org/drawingml/2006/table">
            <a:tbl>
              <a:tblPr/>
              <a:tblGrid>
                <a:gridCol w="639869"/>
                <a:gridCol w="944307"/>
                <a:gridCol w="594137"/>
                <a:gridCol w="682503"/>
                <a:gridCol w="883600"/>
                <a:gridCol w="1090146"/>
                <a:gridCol w="782062"/>
              </a:tblGrid>
              <a:tr h="5360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Animal/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Group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6604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Serology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PCR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blood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PCR 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organs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Pregnancy Diagnosis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495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Reabsorption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17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Abortion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68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G1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50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50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68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r>
                        <a:rPr lang="pt-B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125" algn="l"/>
                          <a:tab pos="280670" algn="ctr"/>
                        </a:tabLst>
                      </a:pPr>
                      <a:r>
                        <a:rPr lang="pt-B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9395" algn="ctr"/>
                        </a:tabLs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6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130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</a:t>
                      </a:r>
                      <a:r>
                        <a:rPr lang="pt-B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r>
                        <a:rPr lang="pt-B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68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pt-B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76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</a:t>
                      </a:r>
                      <a:r>
                        <a:rPr lang="pt-B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68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G2</a:t>
                      </a:r>
                      <a:endParaRPr lang="en-US" sz="10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800" b="1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800" b="1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800" b="1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68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713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r>
                        <a:rPr lang="pt-B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68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68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7*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68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7*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68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en-US" sz="10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823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8*</a:t>
                      </a:r>
                      <a:endParaRPr lang="en-US" sz="10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78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r>
                        <a:rPr lang="pt-B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68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en-US" sz="10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5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 </a:t>
                      </a:r>
                      <a:r>
                        <a:rPr lang="pt-B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64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pt-BR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645" marR="37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0" y="1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</a:t>
            </a:r>
            <a:r>
              <a:rPr lang="pt-BR" sz="1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Table</a:t>
            </a:r>
            <a:r>
              <a:rPr lang="pt-BR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pt-BR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Results of laboratory examinations of does and viable newborn goats when does were mated with a buck infected with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Toxoplasma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gondii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sz="1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63688" y="6237312"/>
            <a:ext cx="6972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+, positive; serology (titration = 32); * viable newborns.</a:t>
            </a:r>
            <a:endParaRPr lang="en-US" sz="1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41568" cy="1143000"/>
          </a:xfrm>
        </p:spPr>
        <p:txBody>
          <a:bodyPr/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CONCLUSION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5"/>
            <a:ext cx="8352928" cy="3701003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results obtained in the present study allowed the authors to conclude that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T.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gondii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was transmitted via goat semen.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www.uel.br/skin/img/logo-ue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92896"/>
            <a:ext cx="3024336" cy="79208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6" descr="http://4.bp.blogspot.com/_iU84HaXG6lk/Svr3VswZO3I/AAAAAAAAAv0/tsOvv9xRrew/S187/cnpq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492896"/>
            <a:ext cx="1781175" cy="952500"/>
          </a:xfrm>
          <a:prstGeom prst="rect">
            <a:avLst/>
          </a:prstGeom>
          <a:noFill/>
        </p:spPr>
      </p:pic>
      <p:pic>
        <p:nvPicPr>
          <p:cNvPr id="6" name="Picture 12" descr="Ufal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645024"/>
            <a:ext cx="978703" cy="1629541"/>
          </a:xfrm>
          <a:prstGeom prst="rect">
            <a:avLst/>
          </a:prstGeom>
          <a:noFill/>
        </p:spPr>
      </p:pic>
      <p:pic>
        <p:nvPicPr>
          <p:cNvPr id="7" name="Picture 8" descr="http://www.fapeal.br/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4293096"/>
            <a:ext cx="1924050" cy="857251"/>
          </a:xfrm>
          <a:prstGeom prst="rect">
            <a:avLst/>
          </a:prstGeom>
          <a:noFill/>
        </p:spPr>
      </p:pic>
      <p:pic>
        <p:nvPicPr>
          <p:cNvPr id="8" name="Picture 2" descr="facep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4653136"/>
            <a:ext cx="2019300" cy="561975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2915816" y="692696"/>
            <a:ext cx="37385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Acknowledgements</a:t>
            </a:r>
            <a:endParaRPr lang="en-US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simbol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99992" y="1628800"/>
            <a:ext cx="1041400" cy="1368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endParaRPr lang="en-U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E-mail: flavianasw@hotmail.com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476672"/>
            <a:ext cx="8352928" cy="4752528"/>
          </a:xfrm>
        </p:spPr>
        <p:txBody>
          <a:bodyPr>
            <a:noAutofit/>
          </a:bodyPr>
          <a:lstStyle/>
          <a:p>
            <a:pPr algn="just"/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First evidence in goats: Feldman and Miller (1956) in New York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Munday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&amp; Mason (1979): Toxoplasmosis an important cause of reproductive losses in goats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Dubey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1987)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Abortion and repeated neonatal loss in subsequent pregnancies 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Dubey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1982)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43204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T.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gondii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semen from goats infected orally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oocysts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from day 7 post infection by bioassay (DUBEY; Sharma, 1980); </a:t>
            </a: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Moraes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et al. (2010a): confirmed infection in sheep through semen experimentally contaminated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284984"/>
            <a:ext cx="2736304" cy="338437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25202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Wanderley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et al. (2013):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vaginal insemination with semen infected with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tachyzoites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Toxoplasma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gondii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able to infect goats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807" t="18328" r="25567" b="28516"/>
          <a:stretch>
            <a:fillRect/>
          </a:stretch>
        </p:blipFill>
        <p:spPr bwMode="auto">
          <a:xfrm>
            <a:off x="215008" y="2132856"/>
            <a:ext cx="89289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408712"/>
          </a:xfrm>
          <a:solidFill>
            <a:srgbClr val="255997"/>
          </a:solidFill>
          <a:ln w="28575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100" b="1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100" b="1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100" b="1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1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pt-BR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600" b="1" dirty="0" smtClean="0">
                <a:latin typeface="Arial" pitchFamily="34" charset="0"/>
                <a:cs typeface="Arial" pitchFamily="34" charset="0"/>
              </a:rPr>
            </a:b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16360" r="20033" b="21625"/>
          <a:stretch>
            <a:fillRect/>
          </a:stretch>
        </p:blipFill>
        <p:spPr bwMode="auto">
          <a:xfrm>
            <a:off x="395536" y="764704"/>
            <a:ext cx="828092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OBJECTIVE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276872"/>
            <a:ext cx="7488832" cy="3849297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objective was to prove the venereal transmission of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Toxoplasma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gondii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goats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656184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METHODS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6554</TotalTime>
  <Words>1391</Words>
  <Application>Microsoft Office PowerPoint</Application>
  <PresentationFormat>Apresentação na tela (4:3)</PresentationFormat>
  <Paragraphs>349</Paragraphs>
  <Slides>35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Slide 1</vt:lpstr>
      <vt:lpstr>  Toxoplasma  gondii </vt:lpstr>
      <vt:lpstr>Slide 3</vt:lpstr>
      <vt:lpstr>Slide 4</vt:lpstr>
      <vt:lpstr>Slide 5</vt:lpstr>
      <vt:lpstr>Slide 6</vt:lpstr>
      <vt:lpstr>        </vt:lpstr>
      <vt:lpstr>   OBJECTIVE</vt:lpstr>
      <vt:lpstr>METHODS </vt:lpstr>
      <vt:lpstr>   Development of the experiment</vt:lpstr>
      <vt:lpstr>Slide 11</vt:lpstr>
      <vt:lpstr>Composition of the experimental groups</vt:lpstr>
      <vt:lpstr>Slide 13</vt:lpstr>
      <vt:lpstr> Strain </vt:lpstr>
      <vt:lpstr>    Induction of estrus  . </vt:lpstr>
      <vt:lpstr> Natural mating </vt:lpstr>
      <vt:lpstr>  </vt:lpstr>
      <vt:lpstr>  Polymerase Chain Reaction - PCR </vt:lpstr>
      <vt:lpstr>  Polymerase Chain Reaction – PCR  </vt:lpstr>
      <vt:lpstr>   Genetic sequencing</vt:lpstr>
      <vt:lpstr> Clinical monitoring   </vt:lpstr>
      <vt:lpstr> </vt:lpstr>
      <vt:lpstr>Histopathological examination </vt:lpstr>
      <vt:lpstr>RESULTS</vt:lpstr>
      <vt:lpstr>Serological diagnosis </vt:lpstr>
      <vt:lpstr>Molecular diagnosis   </vt:lpstr>
      <vt:lpstr>Slide 27</vt:lpstr>
      <vt:lpstr>  Genetic sequencing </vt:lpstr>
      <vt:lpstr>     Clinical signs    </vt:lpstr>
      <vt:lpstr>    Monitoring of pregnancy   </vt:lpstr>
      <vt:lpstr>    Histopathological examination</vt:lpstr>
      <vt:lpstr>Slide 32</vt:lpstr>
      <vt:lpstr>  CONCLUSION </vt:lpstr>
      <vt:lpstr>Slide 34</vt:lpstr>
      <vt:lpstr>Thank you!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Flaviana Wanderley</dc:creator>
  <cp:lastModifiedBy>Flaviana Wanderley</cp:lastModifiedBy>
  <cp:revision>1445</cp:revision>
  <dcterms:created xsi:type="dcterms:W3CDTF">2012-10-23T10:06:41Z</dcterms:created>
  <dcterms:modified xsi:type="dcterms:W3CDTF">2015-08-28T00:44:57Z</dcterms:modified>
</cp:coreProperties>
</file>