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1" r:id="rId9"/>
    <p:sldId id="272" r:id="rId10"/>
    <p:sldId id="273" r:id="rId11"/>
    <p:sldId id="279" r:id="rId12"/>
    <p:sldId id="280" r:id="rId13"/>
    <p:sldId id="267" r:id="rId14"/>
    <p:sldId id="268" r:id="rId15"/>
    <p:sldId id="270" r:id="rId16"/>
    <p:sldId id="276" r:id="rId17"/>
    <p:sldId id="274" r:id="rId18"/>
    <p:sldId id="275" r:id="rId19"/>
    <p:sldId id="277" r:id="rId20"/>
    <p:sldId id="278" r:id="rId21"/>
    <p:sldId id="283" r:id="rId22"/>
    <p:sldId id="284" r:id="rId23"/>
    <p:sldId id="282" r:id="rId24"/>
    <p:sldId id="281" r:id="rId25"/>
    <p:sldId id="264" r:id="rId26"/>
    <p:sldId id="265" r:id="rId27"/>
    <p:sldId id="266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1B8BF77-1B69-C24A-B12D-3DEFC7482F46}">
          <p14:sldIdLst>
            <p14:sldId id="257"/>
            <p14:sldId id="258"/>
            <p14:sldId id="260"/>
            <p14:sldId id="259"/>
            <p14:sldId id="261"/>
            <p14:sldId id="262"/>
            <p14:sldId id="263"/>
            <p14:sldId id="271"/>
            <p14:sldId id="272"/>
            <p14:sldId id="273"/>
            <p14:sldId id="279"/>
            <p14:sldId id="280"/>
            <p14:sldId id="267"/>
            <p14:sldId id="268"/>
            <p14:sldId id="270"/>
            <p14:sldId id="276"/>
            <p14:sldId id="274"/>
            <p14:sldId id="275"/>
            <p14:sldId id="277"/>
            <p14:sldId id="278"/>
            <p14:sldId id="283"/>
            <p14:sldId id="284"/>
            <p14:sldId id="282"/>
            <p14:sldId id="281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FD5DD29-EC6D-43C2-89FA-BD1BE9854A80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277C61D-AF4D-46D2-BFC4-12370B2A78A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7531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F8104-7C47-4E22-B8F1-D2727072892E}" type="slidenum">
              <a:rPr lang="en-US" altLang="es-MX"/>
              <a:pPr/>
              <a:t>5</a:t>
            </a:fld>
            <a:endParaRPr lang="en-US" altLang="es-MX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E9033-33A4-4A53-8FFC-290667BFA9D1}" type="slidenum">
              <a:rPr lang="en-US" altLang="es-MX"/>
              <a:pPr/>
              <a:t>6</a:t>
            </a:fld>
            <a:endParaRPr lang="en-US" altLang="es-MX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F3F1F-26A3-4964-B045-350217DE37FB}" type="slidenum">
              <a:rPr lang="en-US" altLang="es-MX"/>
              <a:pPr/>
              <a:t>13</a:t>
            </a:fld>
            <a:endParaRPr lang="en-US" altLang="es-MX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21AB8-E2B3-46C2-BADA-D6BE67C49A75}" type="slidenum">
              <a:rPr lang="en-US" altLang="es-MX"/>
              <a:pPr/>
              <a:t>14</a:t>
            </a:fld>
            <a:endParaRPr lang="en-US" altLang="es-MX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B6CDD-00BE-4AC3-921D-0A9F0300DD23}" type="slidenum">
              <a:rPr lang="en-US" altLang="es-MX"/>
              <a:pPr/>
              <a:t>15</a:t>
            </a:fld>
            <a:endParaRPr lang="en-US" altLang="es-MX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7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9288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4569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5046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390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195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3693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010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320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906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0810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DF150-65E2-4642-B095-498A2F17E609}" type="datetimeFigureOut">
              <a:rPr lang="es-MX" smtClean="0"/>
              <a:pPr/>
              <a:t>15/10/2014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DE3A-EC9B-426A-B675-A87EF8AA615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3455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The </a:t>
            </a:r>
            <a:r>
              <a:rPr lang="es-ES" dirty="0" err="1" smtClean="0"/>
              <a:t>Impact</a:t>
            </a:r>
            <a:r>
              <a:rPr lang="es-ES" dirty="0" smtClean="0"/>
              <a:t> of Air </a:t>
            </a:r>
            <a:r>
              <a:rPr lang="es-ES" dirty="0" err="1" smtClean="0"/>
              <a:t>Pollution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Human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Fernando Holguin MD MPH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Associate Professor of medicine and Pediatrics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Director, Clinical and Translational Research Center , MUH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Pittsburgh Medical Center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228600"/>
            <a:ext cx="60959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83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6693" y="-532293"/>
            <a:ext cx="3202614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8555" y="2676560"/>
            <a:ext cx="3138889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8855" y="2743200"/>
            <a:ext cx="2895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Short – term exposures to traffic-related emissions  are associated with airway inflammation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032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43000"/>
            <a:ext cx="7043738" cy="534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6347927"/>
            <a:ext cx="26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Barraza A, et al 2008; EHP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221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09" y="1066800"/>
            <a:ext cx="796094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2173" y="6019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Lung function models were adjusted for sex, body mass index, previous day minimum temperature </a:t>
            </a:r>
            <a:r>
              <a:rPr lang="en-US" dirty="0" smtClean="0"/>
              <a:t>and </a:t>
            </a:r>
            <a:r>
              <a:rPr lang="es-MX" dirty="0" err="1" smtClean="0"/>
              <a:t>chronological</a:t>
            </a:r>
            <a:r>
              <a:rPr lang="es-MX" dirty="0" smtClean="0"/>
              <a:t> </a:t>
            </a:r>
            <a:r>
              <a:rPr lang="es-MX" dirty="0"/>
              <a:t>time</a:t>
            </a:r>
            <a:r>
              <a:rPr lang="es-MX" dirty="0" smtClean="0"/>
              <a:t>. *</a:t>
            </a:r>
            <a:r>
              <a:rPr lang="es-MX" dirty="0"/>
              <a:t>p &gt; 0.05, &lt; 0.08. **p &lt; 0.05 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398" y="3408218"/>
            <a:ext cx="43622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90098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8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en-US" altLang="es-MX" sz="3200"/>
              <a:t>Traffic, Susceptibility, and Childhood Asthma</a:t>
            </a:r>
            <a:r>
              <a:rPr lang="en-US" altLang="es-MX" sz="4000"/>
              <a:t/>
            </a:r>
            <a:br>
              <a:rPr lang="en-US" altLang="es-MX" sz="4000"/>
            </a:br>
            <a:endParaRPr lang="en-US" altLang="es-MX" sz="400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876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57200" y="4953000"/>
            <a:ext cx="35117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 sz="1400" b="1" i="1" dirty="0"/>
              <a:t>Environ Health </a:t>
            </a:r>
            <a:r>
              <a:rPr lang="en-US" altLang="es-MX" sz="1400" b="1" i="1" dirty="0" err="1"/>
              <a:t>Perspect</a:t>
            </a:r>
            <a:r>
              <a:rPr lang="en-US" altLang="es-MX" sz="1400" b="1" i="1" dirty="0"/>
              <a:t> </a:t>
            </a:r>
            <a:r>
              <a:rPr lang="en-US" altLang="es-MX" sz="1400" b="1" dirty="0"/>
              <a:t>114:766–772 (2006).</a:t>
            </a: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73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366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673" y="306426"/>
            <a:ext cx="7632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Asthma and wheezing in relation to road proximity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xmlns="" val="40466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914400" y="509155"/>
            <a:ext cx="7100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 sz="2400" dirty="0" smtClean="0"/>
              <a:t>Probability of asthma prevalence and distance to roads </a:t>
            </a:r>
            <a:endParaRPr lang="en-US" alt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280274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5" r="5315"/>
          <a:stretch/>
        </p:blipFill>
        <p:spPr bwMode="auto">
          <a:xfrm>
            <a:off x="239917" y="805806"/>
            <a:ext cx="8206966" cy="564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6483927"/>
            <a:ext cx="439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Brooks et al, Circulation AHA statement 2010</a:t>
            </a:r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239917" y="76200"/>
            <a:ext cx="8827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Particulate matter pollution, a risk for multiple chronic diseases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xmlns="" val="20290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624638" cy="63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39624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Mortality increase associated with a 10 µg/m</a:t>
            </a:r>
            <a:r>
              <a:rPr lang="en-US" baseline="30000" dirty="0" smtClean="0"/>
              <a:t>3</a:t>
            </a:r>
            <a:r>
              <a:rPr lang="en-US" dirty="0" smtClean="0"/>
              <a:t> in PM2.5 or 20 </a:t>
            </a:r>
            <a:r>
              <a:rPr lang="en-US" dirty="0"/>
              <a:t>µg/m</a:t>
            </a:r>
            <a:r>
              <a:rPr lang="en-US" baseline="30000" dirty="0"/>
              <a:t>3</a:t>
            </a:r>
            <a:r>
              <a:rPr lang="en-US" dirty="0" smtClean="0"/>
              <a:t> in PM10, </a:t>
            </a:r>
          </a:p>
          <a:p>
            <a:r>
              <a:rPr lang="en-US" dirty="0" smtClean="0"/>
              <a:t>For different time scales  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4500934" y="6372388"/>
            <a:ext cx="455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Brooks et al , Circulation 2010 AHA statement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014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4838" y="-138113"/>
            <a:ext cx="10353676" cy="713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98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029200" cy="6305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685800"/>
            <a:ext cx="28956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Recent traffic exposure to vehicular traffic is associated with increased ORs for acute myocardial infarction </a:t>
            </a:r>
          </a:p>
          <a:p>
            <a:endParaRPr lang="en-US" dirty="0"/>
          </a:p>
          <a:p>
            <a:r>
              <a:rPr lang="en-US" dirty="0" smtClean="0"/>
              <a:t>691 AMI survivors from whom the onset of chest pain and traffic exposure could be quantified </a:t>
            </a:r>
            <a:endParaRPr lang="es-MX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248400" y="6324600"/>
            <a:ext cx="186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Peters et al NEJM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755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Air pollution, a complex mixture of particles and gases </a:t>
            </a:r>
            <a:endParaRPr lang="es-MX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80638" y="1023050"/>
            <a:ext cx="22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Criteria air pollutants 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599209" y="1752600"/>
            <a:ext cx="207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Ground-level ozone </a:t>
            </a:r>
            <a:endParaRPr lang="es-MX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71443" y="1937266"/>
            <a:ext cx="23577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1667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Forms from the reaction of pollutants emitted by industrial facilities and motor vehicles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619991" y="2743200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Particulate matter (PM) </a:t>
            </a:r>
            <a:endParaRPr lang="es-MX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3061878" y="2927866"/>
            <a:ext cx="18911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2769275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Diverse chemical and physical substances that exist in discrete particles over a wide range of particles. Derived from anthropogenic sources (&lt;2.5 microns); whereas PM10 mostly derive from dust dispersion </a:t>
            </a:r>
            <a:endParaRPr lang="es-MX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2578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 </a:t>
            </a:r>
            <a:endParaRPr lang="es-MX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69000" y="5442466"/>
            <a:ext cx="358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5334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to be a major air pollution component  until banned in gasoline; more of an industrial pollutant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489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46058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581400"/>
            <a:ext cx="7460585" cy="685800"/>
          </a:xfrm>
          <a:prstGeom prst="rect">
            <a:avLst/>
          </a:prstGeom>
          <a:solidFill>
            <a:schemeClr val="accent2">
              <a:alpha val="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761999" y="685800"/>
            <a:ext cx="711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ORs for AMI (vulnerable period vs control periods), by time spent in traffic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248400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Peters et al, NEJM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20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287958" cy="51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50" y="304800"/>
            <a:ext cx="912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Air pollution (PM2.5) and chronic peripheral  vascular disease </a:t>
            </a:r>
            <a:endParaRPr lang="es-MX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632460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Adar S, </a:t>
            </a:r>
            <a:r>
              <a:rPr lang="en-US" dirty="0" err="1" smtClean="0"/>
              <a:t>PLoS</a:t>
            </a:r>
            <a:r>
              <a:rPr lang="en-US" dirty="0" smtClean="0"/>
              <a:t> One 2014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964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01469"/>
            <a:ext cx="912321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7150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 difference in IMT progression (mm/y, 95% CI) per 2.5 </a:t>
            </a:r>
            <a:r>
              <a:rPr lang="en-US" dirty="0" smtClean="0"/>
              <a:t>µg/m</a:t>
            </a:r>
            <a:r>
              <a:rPr lang="en-US" sz="1400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PM2.5 concentration averaged over follow-up in </a:t>
            </a:r>
            <a:r>
              <a:rPr lang="en-US" dirty="0" smtClean="0"/>
              <a:t>select stratified </a:t>
            </a:r>
            <a:r>
              <a:rPr lang="en-US" dirty="0"/>
              <a:t>analyses controlled for metropolitan area.</a:t>
            </a:r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266006" y="319813"/>
            <a:ext cx="872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particulate matter and chronic cardiovascular disease </a:t>
            </a:r>
            <a:endParaRPr lang="es-MX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6375186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Adar S, </a:t>
            </a:r>
            <a:r>
              <a:rPr lang="en-US" dirty="0" err="1" smtClean="0"/>
              <a:t>PLoS</a:t>
            </a:r>
            <a:r>
              <a:rPr lang="en-US" dirty="0" smtClean="0"/>
              <a:t> One 2014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789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93" y="1066800"/>
            <a:ext cx="76411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IMT (95% CIs) over time at varying levels of average residential PM2.5 </a:t>
            </a:r>
            <a:endParaRPr lang="en-US" dirty="0" smtClean="0"/>
          </a:p>
          <a:p>
            <a:r>
              <a:rPr lang="en-US" dirty="0" smtClean="0"/>
              <a:t>concentrations </a:t>
            </a:r>
            <a:r>
              <a:rPr lang="en-US" dirty="0"/>
              <a:t>exceeding the </a:t>
            </a:r>
            <a:r>
              <a:rPr lang="en-US" dirty="0" smtClean="0"/>
              <a:t>city average </a:t>
            </a:r>
            <a:r>
              <a:rPr lang="en-US" dirty="0"/>
              <a:t>during the follow-up period</a:t>
            </a:r>
            <a:endParaRPr lang="es-MX" dirty="0"/>
          </a:p>
        </p:txBody>
      </p:sp>
      <p:sp>
        <p:nvSpPr>
          <p:cNvPr id="3" name="Rectangle 2"/>
          <p:cNvSpPr/>
          <p:nvPr/>
        </p:nvSpPr>
        <p:spPr>
          <a:xfrm>
            <a:off x="405244" y="6059269"/>
            <a:ext cx="812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Results are reported for </a:t>
            </a:r>
            <a:r>
              <a:rPr lang="en-US" dirty="0" smtClean="0"/>
              <a:t>concentration increments </a:t>
            </a:r>
            <a:r>
              <a:rPr lang="en-US" dirty="0"/>
              <a:t>above the city mean with confidence intervals around the mean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84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018"/>
            <a:ext cx="7848600" cy="62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051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MX" altLang="es-MX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209800" y="304800"/>
            <a:ext cx="990600" cy="5943600"/>
          </a:xfrm>
          <a:prstGeom prst="rect">
            <a:avLst/>
          </a:prstGeom>
          <a:solidFill>
            <a:srgbClr val="FFCC00">
              <a:alpha val="1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248400" y="304800"/>
            <a:ext cx="990600" cy="6172200"/>
          </a:xfrm>
          <a:prstGeom prst="rect">
            <a:avLst/>
          </a:prstGeom>
          <a:solidFill>
            <a:srgbClr val="FFCC00">
              <a:alpha val="1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556125" y="6589713"/>
            <a:ext cx="266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>
                <a:solidFill>
                  <a:srgbClr val="FFFFCC"/>
                </a:solidFill>
              </a:rPr>
              <a:t>Freeman, M JAMA 2001</a:t>
            </a:r>
          </a:p>
        </p:txBody>
      </p:sp>
    </p:spTree>
    <p:extLst>
      <p:ext uri="{BB962C8B-B14F-4D97-AF65-F5344CB8AC3E}">
        <p14:creationId xmlns:p14="http://schemas.microsoft.com/office/powerpoint/2010/main" xmlns="" val="106679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s-MX"/>
              <a:t>Less pollution, less asthma morbidity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022725" y="6361113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>
                <a:solidFill>
                  <a:srgbClr val="FFFFCC"/>
                </a:solidFill>
              </a:rPr>
              <a:t>Freeman, M. JAMA 2001 </a:t>
            </a:r>
          </a:p>
        </p:txBody>
      </p:sp>
    </p:spTree>
    <p:extLst>
      <p:ext uri="{BB962C8B-B14F-4D97-AF65-F5344CB8AC3E}">
        <p14:creationId xmlns:p14="http://schemas.microsoft.com/office/powerpoint/2010/main" xmlns="" val="75009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17212"/>
            <a:ext cx="8318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When it comes to air pollution and its impact on </a:t>
            </a:r>
          </a:p>
          <a:p>
            <a:r>
              <a:rPr lang="en-US" sz="3200" dirty="0" smtClean="0"/>
              <a:t>human health </a:t>
            </a:r>
            <a:endParaRPr lang="es-MX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Not all air pollution exposures are the same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It matters who you are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Chronic and acute </a:t>
            </a:r>
            <a:r>
              <a:rPr lang="en-US" sz="2800" dirty="0"/>
              <a:t>e</a:t>
            </a:r>
            <a:r>
              <a:rPr lang="en-US" sz="2800" dirty="0" smtClean="0"/>
              <a:t>xposures lead to different outcomes; may involve different mechanistic pathways (Synergistic?)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No absolute safe level exists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Reducing emissions improves outcomes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Important questions remain; how and whom can we protect. </a:t>
            </a:r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8320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Air pollution, a complex mixture of particles and gases </a:t>
            </a:r>
            <a:endParaRPr lang="es-MX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99638" y="1154668"/>
            <a:ext cx="22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Criteria air pollutants 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599209" y="1972270"/>
            <a:ext cx="16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Sulfur – dioxide </a:t>
            </a:r>
            <a:endParaRPr lang="es-MX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55123" y="2156936"/>
            <a:ext cx="25740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188714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emitted primarily by fuel combustion from electrical utilities and industry 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619991" y="2962870"/>
            <a:ext cx="16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dioxide </a:t>
            </a:r>
            <a:endParaRPr lang="es-MX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00325" y="3147536"/>
            <a:ext cx="2528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2935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Gasoline-fueled vehicles and on-road mobile sources</a:t>
            </a:r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724870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 dioxide </a:t>
            </a:r>
            <a:endParaRPr lang="es-MX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00325" y="3953470"/>
            <a:ext cx="2528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0" y="38010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emitted by trucks, cars, buses, power plants, non-road engines and equipment </a:t>
            </a:r>
            <a:endParaRPr lang="es-MX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632460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Environmental Protection Agency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217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Smoke Control Lantern Slide Collection, ca. 1940-1950, AIS.1978.22, Archives Service Center, University of Pittsburg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63" y="1003394"/>
            <a:ext cx="4127643" cy="41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15965"/>
            <a:ext cx="5651648" cy="35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85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5"/>
          <a:stretch>
            <a:fillRect/>
          </a:stretch>
        </p:blipFill>
        <p:spPr bwMode="auto">
          <a:xfrm>
            <a:off x="304800" y="1143000"/>
            <a:ext cx="4419600" cy="4278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1325" y="547688"/>
            <a:ext cx="438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 sz="2000" dirty="0">
                <a:latin typeface="Times New Roman" pitchFamily="18" charset="0"/>
              </a:rPr>
              <a:t>PM &lt; 2.5 Ambient Sample – Field Image</a:t>
            </a:r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8" t="13123" r="14998" b="20622"/>
          <a:stretch>
            <a:fillRect/>
          </a:stretch>
        </p:blipFill>
        <p:spPr bwMode="auto">
          <a:xfrm>
            <a:off x="6172200" y="4495800"/>
            <a:ext cx="2279650" cy="2133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676400" y="4114800"/>
            <a:ext cx="4267200" cy="12954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40966" name="Picture 6" descr="Filter PM10 -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467100" cy="315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200400" y="1676400"/>
            <a:ext cx="1981200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114800" y="6149975"/>
            <a:ext cx="196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MX" sz="2000">
                <a:solidFill>
                  <a:schemeClr val="bg1"/>
                </a:solidFill>
                <a:latin typeface="Times New Roman" pitchFamily="18" charset="0"/>
              </a:rPr>
              <a:t>Coal Combustion</a:t>
            </a:r>
            <a:endParaRPr lang="en-US" altLang="es-MX" sz="2000">
              <a:latin typeface="Times New Roman" pitchFamily="18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096000" y="3336925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MX" sz="2000">
                <a:latin typeface="Times New Roman" pitchFamily="18" charset="0"/>
              </a:rPr>
              <a:t>Fossil Fuel Combustion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28600" y="6172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MX" altLang="es-MX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28600" y="5562600"/>
            <a:ext cx="3427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 sz="1400" dirty="0"/>
              <a:t>Mexico City sample from</a:t>
            </a:r>
          </a:p>
          <a:p>
            <a:r>
              <a:rPr lang="en-US" altLang="es-MX" sz="1400" dirty="0"/>
              <a:t>The  Desert Research Institute, Reno Nevada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2209800" y="5334000"/>
            <a:ext cx="2362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7771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200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660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295400" y="2057400"/>
            <a:ext cx="0" cy="3787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295400" y="5845175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1905000" y="2797175"/>
            <a:ext cx="5181600" cy="2438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14600" y="6007029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 b="1" dirty="0"/>
              <a:t>Air pollution concentration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8925" y="275748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s-MX" b="1"/>
              <a:t>RISK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s-MX" sz="4000" dirty="0">
                <a:solidFill>
                  <a:schemeClr val="accent2"/>
                </a:solidFill>
              </a:rPr>
              <a:t>A</a:t>
            </a:r>
            <a:r>
              <a:rPr lang="en-US" altLang="es-MX" sz="4000" dirty="0" smtClean="0">
                <a:solidFill>
                  <a:schemeClr val="accent2"/>
                </a:solidFill>
              </a:rPr>
              <a:t>ir </a:t>
            </a:r>
            <a:r>
              <a:rPr lang="en-US" altLang="es-MX" sz="4000" dirty="0">
                <a:solidFill>
                  <a:schemeClr val="accent2"/>
                </a:solidFill>
              </a:rPr>
              <a:t>pollution levels and </a:t>
            </a:r>
            <a:r>
              <a:rPr lang="en-US" altLang="es-MX" sz="4000" dirty="0" smtClean="0">
                <a:solidFill>
                  <a:schemeClr val="accent2"/>
                </a:solidFill>
              </a:rPr>
              <a:t>health risks</a:t>
            </a:r>
            <a:endParaRPr lang="en-US" altLang="es-MX" sz="4000" dirty="0">
              <a:solidFill>
                <a:schemeClr val="tx1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295400" y="4473575"/>
            <a:ext cx="64008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683250" y="4572000"/>
            <a:ext cx="64135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400800" y="5001491"/>
            <a:ext cx="2133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ambient standards,  do not aim for a zero risk , rather an acceptable one</a:t>
            </a: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1641251" y="1421460"/>
            <a:ext cx="5795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discernible threshold; linear association</a:t>
            </a:r>
          </a:p>
          <a:p>
            <a:r>
              <a:rPr lang="en-US" dirty="0" smtClean="0"/>
              <a:t>Combination of multiple exposures, multiple susceptibilities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7474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862388" cy="28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673" y="1659082"/>
            <a:ext cx="3828336" cy="2871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704" y="381000"/>
            <a:ext cx="6990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Relatively short-term exposures translate into adverse </a:t>
            </a:r>
          </a:p>
          <a:p>
            <a:r>
              <a:rPr lang="en-US" sz="2400" dirty="0" smtClean="0"/>
              <a:t>Airway functional and inflammatory responses </a:t>
            </a:r>
            <a:endParaRPr lang="es-MX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5532" y="4953000"/>
            <a:ext cx="574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Oxford Street 				Hyde Park </a:t>
            </a: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6216134"/>
            <a:ext cx="284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McCreanor</a:t>
            </a:r>
            <a:r>
              <a:rPr lang="en-US" dirty="0" smtClean="0"/>
              <a:t> et al NEJM 2007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025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4376738" cy="623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8855" y="2743200"/>
            <a:ext cx="2895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Short – term exposures to traffic-related emissions  are associated with transient reductions in lung function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9970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71950</TotalTime>
  <Words>636</Words>
  <Application>Microsoft Office PowerPoint</Application>
  <PresentationFormat>On-screen Show (4:3)</PresentationFormat>
  <Paragraphs>80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Impact of Air Pollution on Human Health </vt:lpstr>
      <vt:lpstr>Air pollution, a complex mixture of particles and gases </vt:lpstr>
      <vt:lpstr>Air pollution, a complex mixture of particles and gases </vt:lpstr>
      <vt:lpstr>Slide 4</vt:lpstr>
      <vt:lpstr>Slide 5</vt:lpstr>
      <vt:lpstr>Slide 6</vt:lpstr>
      <vt:lpstr>Air pollution levels and health risks</vt:lpstr>
      <vt:lpstr>Slide 8</vt:lpstr>
      <vt:lpstr>Slide 9</vt:lpstr>
      <vt:lpstr>Slide 10</vt:lpstr>
      <vt:lpstr>Slide 11</vt:lpstr>
      <vt:lpstr>Slide 12</vt:lpstr>
      <vt:lpstr>Traffic, Susceptibility, and Childhood Asthma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Less pollution, less asthma morbidity</vt:lpstr>
      <vt:lpstr>Slide 27</vt:lpstr>
    </vt:vector>
  </TitlesOfParts>
  <Company>UPMC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 and asthma; what is the connection</dc:title>
  <dc:creator>holguinf</dc:creator>
  <cp:lastModifiedBy>satyakeerthi-s</cp:lastModifiedBy>
  <cp:revision>191</cp:revision>
  <dcterms:created xsi:type="dcterms:W3CDTF">2014-03-16T17:59:34Z</dcterms:created>
  <dcterms:modified xsi:type="dcterms:W3CDTF">2014-10-15T14:34:51Z</dcterms:modified>
</cp:coreProperties>
</file>