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 id="270" r:id="rId14"/>
    <p:sldId id="28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100" d="100"/>
          <a:sy n="100" d="100"/>
        </p:scale>
        <p:origin x="-516" y="1230"/>
      </p:cViewPr>
      <p:guideLst>
        <p:guide orient="horz" pos="2160"/>
        <p:guide pos="2880"/>
      </p:guideLst>
    </p:cSldViewPr>
  </p:slideViewPr>
  <p:outlineViewPr>
    <p:cViewPr>
      <p:scale>
        <a:sx n="33" d="100"/>
        <a:sy n="33" d="100"/>
      </p:scale>
      <p:origin x="0" y="198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8BA76-DFAE-47A9-8A03-8DBC938A95D6}"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46ACD-0E62-4871-86BD-811836757A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8BA76-DFAE-47A9-8A03-8DBC938A95D6}" type="datetimeFigureOut">
              <a:rPr lang="en-US" smtClean="0"/>
              <a:pPr/>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46ACD-0E62-4871-86BD-811836757A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3600" b="1" dirty="0" smtClean="0"/>
              <a:t>ETHNOMEDICAL </a:t>
            </a:r>
            <a:r>
              <a:rPr lang="en-US" sz="3600" b="1" dirty="0"/>
              <a:t>STUDIES OF PLANTS USED FOR TREATMENT OF DISEASES IN EASTERN PART OF NIGERIA.</a:t>
            </a:r>
            <a:r>
              <a:rPr lang="en-US" sz="3600" dirty="0"/>
              <a:t/>
            </a:r>
            <a:br>
              <a:rPr lang="en-US" sz="3600" dirty="0"/>
            </a:br>
            <a:r>
              <a:rPr lang="en-US" sz="3600" b="1" dirty="0"/>
              <a:t>MBAGWU, F. N.</a:t>
            </a:r>
            <a:r>
              <a:rPr lang="en-US" sz="3600" dirty="0"/>
              <a:t/>
            </a:r>
            <a:br>
              <a:rPr lang="en-US" sz="3600" dirty="0"/>
            </a:br>
            <a:r>
              <a:rPr lang="en-US" sz="3600" b="1" dirty="0"/>
              <a:t>FACULTY OF SCIENCE</a:t>
            </a:r>
            <a:r>
              <a:rPr lang="en-US" sz="3600" dirty="0"/>
              <a:t/>
            </a:r>
            <a:br>
              <a:rPr lang="en-US" sz="3600" dirty="0"/>
            </a:br>
            <a:r>
              <a:rPr lang="en-US" sz="3600" b="1" dirty="0"/>
              <a:t>DEPARTMENT OF PLANT SCIENCE AND BIOTECHNOLOGY</a:t>
            </a:r>
            <a:r>
              <a:rPr lang="en-US" sz="3600" dirty="0"/>
              <a:t/>
            </a:r>
            <a:br>
              <a:rPr lang="en-US" sz="3600" dirty="0"/>
            </a:br>
            <a:r>
              <a:rPr lang="en-US" sz="3600" b="1" dirty="0"/>
              <a:t>IMO STATE UNIVERSITY, OWERRI, NIGERIA</a:t>
            </a:r>
            <a:r>
              <a:rPr lang="en-US" sz="3600" dirty="0"/>
              <a:t/>
            </a:r>
            <a:br>
              <a:rPr lang="en-US" sz="3600" dirty="0"/>
            </a:br>
            <a:r>
              <a:rPr lang="en-US" sz="3600" b="1" dirty="0"/>
              <a:t>E-mail: mbagwu101@ yahoo.co.uk</a:t>
            </a:r>
            <a:r>
              <a:rPr lang="en-US" sz="3600" dirty="0"/>
              <a:t/>
            </a:r>
            <a:br>
              <a:rPr lang="en-US" sz="3600" dirty="0"/>
            </a:br>
            <a:r>
              <a:rPr lang="en-US" sz="3600" b="1" dirty="0"/>
              <a:t>+2348037453703</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dirty="0" smtClean="0"/>
              <a:t>at </a:t>
            </a:r>
            <a:r>
              <a:rPr lang="en-US" dirty="0"/>
              <a:t>this stage to </a:t>
            </a:r>
            <a:r>
              <a:rPr lang="en-US" dirty="0" err="1"/>
              <a:t>asertain</a:t>
            </a:r>
            <a:r>
              <a:rPr lang="en-US" dirty="0"/>
              <a:t> from them, the local names of the plants.    Photograph of some of the plants were taken plate 1.  Back to the preparation room of the herbarium, the scientific names of the plants were determined using </a:t>
            </a:r>
            <a:r>
              <a:rPr lang="en-US" i="1" dirty="0"/>
              <a:t>Hutchinson and </a:t>
            </a:r>
            <a:r>
              <a:rPr lang="en-US" i="1" dirty="0" err="1"/>
              <a:t>Dalziel</a:t>
            </a:r>
            <a:r>
              <a:rPr lang="en-US" i="1" dirty="0"/>
              <a:t> (1954 and 1968):  </a:t>
            </a:r>
            <a:r>
              <a:rPr lang="en-US" i="1" dirty="0" err="1"/>
              <a:t>Keay</a:t>
            </a:r>
            <a:r>
              <a:rPr lang="en-US" i="1" dirty="0"/>
              <a:t>, et al.(1964): Stanfield (1970):</a:t>
            </a:r>
            <a:r>
              <a:rPr lang="en-US" dirty="0"/>
              <a:t>  Lowe &amp; </a:t>
            </a:r>
            <a:r>
              <a:rPr lang="en-US" dirty="0" err="1"/>
              <a:t>Stanfied</a:t>
            </a:r>
            <a:r>
              <a:rPr lang="en-US" dirty="0"/>
              <a:t> (1974) and </a:t>
            </a:r>
            <a:r>
              <a:rPr lang="en-US" dirty="0" err="1"/>
              <a:t>Burkill</a:t>
            </a:r>
            <a:r>
              <a:rPr lang="en-US" dirty="0"/>
              <a:t> (1985).  The specimens were finally dried, numbered poisoned, mounted and deposited at the herbarium of Imo State University, </a:t>
            </a:r>
            <a:r>
              <a:rPr lang="en-US" dirty="0" err="1"/>
              <a:t>Owerri</a:t>
            </a:r>
            <a:r>
              <a:rPr lang="en-US" dirty="0"/>
              <a:t>, Nigeria.</a:t>
            </a:r>
          </a:p>
          <a:p>
            <a:r>
              <a:rPr lang="en-US" dirty="0" smtClean="0"/>
              <a:t>Finally </a:t>
            </a:r>
            <a:r>
              <a:rPr lang="en-US" dirty="0"/>
              <a:t>all the accruing data were processed and arranged in a table showing an inventory of the plants they put into use, a checklist of the diseases cured by the plants, the parts used, quantity, common names, vernacular names and families.  Table 1</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RESULTS</a:t>
            </a:r>
            <a:endParaRPr lang="en-US" dirty="0" smtClean="0"/>
          </a:p>
        </p:txBody>
      </p:sp>
      <p:sp>
        <p:nvSpPr>
          <p:cNvPr id="3" name="Content Placeholder 2"/>
          <p:cNvSpPr>
            <a:spLocks noGrp="1"/>
          </p:cNvSpPr>
          <p:nvPr>
            <p:ph idx="1"/>
          </p:nvPr>
        </p:nvSpPr>
        <p:spPr/>
        <p:txBody>
          <a:bodyPr>
            <a:normAutofit fontScale="62500" lnSpcReduction="20000"/>
          </a:bodyPr>
          <a:lstStyle/>
          <a:p>
            <a:r>
              <a:rPr lang="en-US" dirty="0" smtClean="0"/>
              <a:t>The results of this investigation were organized and arranged as shown in table 1. indicating the scientific names and families of the plants, the common and vernacular names of the plants, the parts used</a:t>
            </a:r>
            <a:r>
              <a:rPr lang="en-US" dirty="0"/>
              <a:t>, the growth methods, the quantities and the diseases cured by the plants. </a:t>
            </a:r>
          </a:p>
          <a:p>
            <a:r>
              <a:rPr lang="en-US" dirty="0"/>
              <a:t>The results showed that a total of 23 different species of plants belonging to 23 families of plants were used to cure one disease or the other. (Table 1).  Out of the above number of species, 11 are cultivated, 9 are wild, 2 are protected, 3 are wild and cultivated and only 1 is wild &amp; protected.  Although the recorded number of plant species as observed in this work is 23 but in some cases, the same species were used to cure more than one disease.</a:t>
            </a:r>
          </a:p>
          <a:p>
            <a:r>
              <a:rPr lang="en-US" dirty="0"/>
              <a:t>About 22 different diseases including such more serious cases as ulcer, madness, fibroid, gonorrhea etc were cured by the plants.  The result also indicated that just as the same plant could be used for the treatment of different diseases, so could a combination of plants be used to treat one disease.  Details of the diseases and the drugs, including their quantities, preparation methods and dosage are as shown in table 1.</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685801" y="990602"/>
          <a:ext cx="7924798" cy="5105397"/>
        </p:xfrm>
        <a:graphic>
          <a:graphicData uri="http://schemas.openxmlformats.org/drawingml/2006/table">
            <a:tbl>
              <a:tblPr/>
              <a:tblGrid>
                <a:gridCol w="297047"/>
                <a:gridCol w="1087406"/>
                <a:gridCol w="763835"/>
                <a:gridCol w="620617"/>
                <a:gridCol w="954795"/>
                <a:gridCol w="680026"/>
                <a:gridCol w="465728"/>
                <a:gridCol w="907056"/>
                <a:gridCol w="768080"/>
                <a:gridCol w="682678"/>
                <a:gridCol w="697530"/>
              </a:tblGrid>
              <a:tr h="364671">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S/N</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SPECIE</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FAMILY</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COMMON NAME</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VENACULAR NAME</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PART(S) USED</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QUANTITY</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PREPARATION METHOD</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DOSAGE</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GROWTH METHOD</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a:latin typeface="Calibri"/>
                          <a:ea typeface="Calibri"/>
                          <a:cs typeface="Times New Roman"/>
                        </a:rPr>
                        <a:t>DISEASE(S) CURED</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671">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1</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Cocos nucifera linn</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Araceae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Cocunt palm</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Akioyibo</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Endosperm</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32.41g</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Extracted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133850" algn="l"/>
                        </a:tabLst>
                      </a:pPr>
                      <a:r>
                        <a:rPr lang="en-US" sz="700">
                          <a:latin typeface="Calibri"/>
                          <a:ea typeface="Calibri"/>
                          <a:cs typeface="Times New Roman"/>
                        </a:rPr>
                        <a:t>-</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cultivated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Antidote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7">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2</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Chrysophyllum albidum G. Don</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Sapotaceae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Udara</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Roots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41.60g</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Ground and extracted with water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1-shot twice daily for 2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Wild and Cultivated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Antidote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7">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3</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Canarium Schweinfurthii Engl.</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Burseraceae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Wild pear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Ubemgba</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Stem bark</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25.61</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Cut into pieces and extracted with water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1-glass daily for 7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wild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Arthritis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7">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4</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Napoleona imperalis P. Beauv</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Rubiaceae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Ikennemereoche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Roots and Fruits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600">
                          <a:latin typeface="Calibri"/>
                          <a:ea typeface="Calibri"/>
                          <a:cs typeface="Times New Roman"/>
                        </a:rPr>
                        <a:t>221.66g</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Macearted and extracted with water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1 glass daily for 6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Wild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Fibroid. Arthritis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7">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5</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Newbouldia Laevis (P.Beaur) Bureau</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Bignoniaceae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Ogirishi</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Leavers and Root</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600">
                          <a:latin typeface="Calibri"/>
                          <a:ea typeface="Calibri"/>
                          <a:cs typeface="Times New Roman"/>
                        </a:rPr>
                        <a:t>204.40g</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Crushed and extracted with water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1 shot twice daily for 7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Wild and Cultivated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Bleeding in Woman, Migrane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7">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6</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Citrus Parachisi Linn</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Rutaceae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Grape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Grape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Juice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600">
                          <a:latin typeface="Calibri"/>
                          <a:ea typeface="Calibri"/>
                          <a:cs typeface="Times New Roman"/>
                        </a:rPr>
                        <a:t>       -</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Made into paste with horney</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Rubbed once daily for 7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Cultivated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Body aches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1678">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7</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Citrus aurantifolia Swingle</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Rutaceae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Lime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Oroma-nkirisi</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Juice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Made into paste with shear-butter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Rubbed at the affected part once daily for 7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Cultivated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 Dermatitis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9342">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8</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1" i="1">
                          <a:latin typeface="Calibri"/>
                          <a:ea typeface="Calibri"/>
                          <a:cs typeface="Times New Roman"/>
                        </a:rPr>
                        <a:t>Cymbopogon Citratus (DC) Staff</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Poaceae</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Lemon grass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Achara tii</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Stems and Leaves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600">
                          <a:latin typeface="Calibri"/>
                          <a:ea typeface="Calibri"/>
                          <a:cs typeface="Times New Roman"/>
                        </a:rPr>
                        <a:t>180.32g</a:t>
                      </a:r>
                      <a:endParaRPr lang="en-US" sz="7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Boiled with water</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Inhale the vapour regularly for 4 days</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a:latin typeface="Calibri"/>
                          <a:ea typeface="Calibri"/>
                          <a:cs typeface="Times New Roman"/>
                        </a:rPr>
                        <a:t>Wild</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dirty="0">
                          <a:latin typeface="Calibri"/>
                          <a:ea typeface="Calibri"/>
                          <a:cs typeface="Times New Roman"/>
                        </a:rPr>
                        <a:t>Catarrh</a:t>
                      </a: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533400" y="381000"/>
            <a:ext cx="691811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133850" algn="l"/>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1:  CHECKLIST OF PLANT SPECIES AND THE DFISEASES CURED BY THEM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0998" y="228605"/>
          <a:ext cx="8610603" cy="6172194"/>
        </p:xfrm>
        <a:graphic>
          <a:graphicData uri="http://schemas.openxmlformats.org/drawingml/2006/table">
            <a:tbl>
              <a:tblPr/>
              <a:tblGrid>
                <a:gridCol w="318303"/>
                <a:gridCol w="1162567"/>
                <a:gridCol w="817032"/>
                <a:gridCol w="663838"/>
                <a:gridCol w="1021288"/>
                <a:gridCol w="714903"/>
                <a:gridCol w="644547"/>
                <a:gridCol w="970223"/>
                <a:gridCol w="836323"/>
                <a:gridCol w="663838"/>
                <a:gridCol w="797741"/>
              </a:tblGrid>
              <a:tr h="220698">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S/N</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SPECIE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FAMILY</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COMMON NAME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VENACULAR NAME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PART(S) USED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QUAN-</a:t>
                      </a: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a:latin typeface="Calibri"/>
                          <a:ea typeface="Calibri"/>
                          <a:cs typeface="Times New Roman"/>
                        </a:rPr>
                        <a:t>TITY</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PREPARATION METHOD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DOSAGE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GROWTH METHOD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DISEASE(S) CURED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475">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9</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Dacryodes edulis Vahl</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Burseraceae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Native </a:t>
                      </a:r>
                    </a:p>
                    <a:p>
                      <a:pPr marL="0" marR="0">
                        <a:lnSpc>
                          <a:spcPct val="115000"/>
                        </a:lnSpc>
                        <a:spcBef>
                          <a:spcPts val="0"/>
                        </a:spcBef>
                        <a:spcAft>
                          <a:spcPts val="0"/>
                        </a:spcAft>
                        <a:tabLst>
                          <a:tab pos="4133850" algn="l"/>
                        </a:tabLst>
                      </a:pPr>
                      <a:r>
                        <a:rPr lang="en-US" sz="500">
                          <a:latin typeface="Calibri"/>
                          <a:ea typeface="Calibri"/>
                          <a:cs typeface="Times New Roman"/>
                        </a:rPr>
                        <a:t>pear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Uba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Leaves and Stembark</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36,56g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700" baseline="30000">
                          <a:latin typeface="Calibri"/>
                          <a:ea typeface="Calibri"/>
                          <a:cs typeface="Times New Roman"/>
                        </a:rPr>
                        <a:t>½ glass twice daily for 7 days</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Cultivated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Chest pain</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10</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Chromolaena odorata (Linn)</a:t>
                      </a: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i="1">
                          <a:latin typeface="Calibri"/>
                          <a:ea typeface="Calibri"/>
                          <a:cs typeface="Times New Roman"/>
                        </a:rPr>
                        <a:t>King &amp; Rob</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Asteraceae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Siam Weed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Awolowo</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Leaves &amp; Roots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26.67g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Marceratea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Applied at the affected part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Wounds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396">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11</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Raphia  hookeri Mann. &amp; Wendl</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Aracaceae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Raphia palm</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Ngwo</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Roots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46.16g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little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One tablespoon twice daily for 3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cultivated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Convulsion</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12</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Ivingia gabonensis (O’Rorke) Baill</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Invingiaceae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Agbadu</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Roots </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34.66g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shot daily for 6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Cultivated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Gonorrhea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698">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13</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Baphia nitida Lodd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Fabaceae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Abosi</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Leaves &amp; Stembark</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60.10g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shot daily for 1 month</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Diabetes &amp; Fibroid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055">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14</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Ceiba pentandra (Linn) Geartn</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Bonbacaceae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Silkcottontree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Apu</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leaves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80.20g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800" baseline="30000">
                          <a:latin typeface="Calibri"/>
                          <a:ea typeface="Calibri"/>
                          <a:cs typeface="Times New Roman"/>
                        </a:rPr>
                        <a:t>½</a:t>
                      </a:r>
                      <a:r>
                        <a:rPr lang="en-US" sz="500">
                          <a:latin typeface="Calibri"/>
                          <a:ea typeface="Calibri"/>
                          <a:cs typeface="Times New Roman"/>
                        </a:rPr>
                        <a:t> glass daily for 7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Protected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High blood pressure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15</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Icacina trichantha Oliv</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Icacinaceae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Ehi-ala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Tuber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33.61</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Macerated and cooked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shot daily for 12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Fibroid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16</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Uvaria cheame P.Beauv</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Annonaceae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Mmimi-ohia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Roots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28.60g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Ground &amp; 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shot twice daily for 8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Fibroid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17</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Dialium guinieensis Willd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Leguminosae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Velvet lamarind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Icheku</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Roots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32.63g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Ground &amp; dissolved in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glass daily for 7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 &amp; Protected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Infertility in women</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7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18</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Rauwolfia vomitoria Alzel</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Apocynaceae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Akata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Roots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66.24g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Ground and dissolved in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glass daily for 7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Madness and Reduction of  labour pain.</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698">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S/N</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SPECIE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FAMILY</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COMMON NAME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VENACULAR NAME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PART(S) USED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QUANTITY</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PREPARATION METHOD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DOSAGE</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GROWTH METHOD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DISEASE(S) CURED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3143">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a:latin typeface="Calibri"/>
                          <a:ea typeface="Calibri"/>
                          <a:cs typeface="Times New Roman"/>
                        </a:rPr>
                        <a:t>19</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i="1">
                          <a:latin typeface="Calibri"/>
                          <a:ea typeface="Calibri"/>
                          <a:cs typeface="Times New Roman"/>
                        </a:rPr>
                        <a:t>Azadirachta indica A.Juss</a:t>
                      </a: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i="1">
                          <a:latin typeface="Calibri"/>
                          <a:ea typeface="Calibri"/>
                          <a:cs typeface="Times New Roman"/>
                        </a:rPr>
                        <a:t>Psidium guajava Linn</a:t>
                      </a: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i="1">
                          <a:latin typeface="Calibri"/>
                          <a:ea typeface="Calibri"/>
                          <a:cs typeface="Times New Roman"/>
                        </a:rPr>
                        <a:t>Asmina triloba</a:t>
                      </a: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i="1">
                          <a:latin typeface="Calibri"/>
                          <a:ea typeface="Calibri"/>
                          <a:cs typeface="Times New Roman"/>
                        </a:rPr>
                        <a:t>Anacardium occidentale Linn</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Meliaceae</a:t>
                      </a:r>
                    </a:p>
                    <a:p>
                      <a:pPr marL="0" marR="0">
                        <a:lnSpc>
                          <a:spcPct val="115000"/>
                        </a:lnSpc>
                        <a:spcBef>
                          <a:spcPts val="0"/>
                        </a:spcBef>
                        <a:spcAft>
                          <a:spcPts val="0"/>
                        </a:spcAft>
                        <a:tabLst>
                          <a:tab pos="4133850" algn="l"/>
                        </a:tabLst>
                      </a:pPr>
                      <a:r>
                        <a:rPr lang="en-US" sz="500">
                          <a:latin typeface="Calibri"/>
                          <a:ea typeface="Calibri"/>
                          <a:cs typeface="Times New Roman"/>
                        </a:rPr>
                        <a:t>Myrtaceae</a:t>
                      </a:r>
                    </a:p>
                    <a:p>
                      <a:pPr marL="0" marR="0">
                        <a:lnSpc>
                          <a:spcPct val="115000"/>
                        </a:lnSpc>
                        <a:spcBef>
                          <a:spcPts val="0"/>
                        </a:spcBef>
                        <a:spcAft>
                          <a:spcPts val="0"/>
                        </a:spcAft>
                        <a:tabLst>
                          <a:tab pos="4133850" algn="l"/>
                        </a:tabLst>
                      </a:pPr>
                      <a:r>
                        <a:rPr lang="en-US" sz="500">
                          <a:latin typeface="Calibri"/>
                          <a:ea typeface="Calibri"/>
                          <a:cs typeface="Times New Roman"/>
                        </a:rPr>
                        <a:t>Caricaceae</a:t>
                      </a:r>
                    </a:p>
                    <a:p>
                      <a:pPr marL="0" marR="0">
                        <a:lnSpc>
                          <a:spcPct val="115000"/>
                        </a:lnSpc>
                        <a:spcBef>
                          <a:spcPts val="0"/>
                        </a:spcBef>
                        <a:spcAft>
                          <a:spcPts val="0"/>
                        </a:spcAft>
                        <a:tabLst>
                          <a:tab pos="4133850" algn="l"/>
                        </a:tabLst>
                      </a:pPr>
                      <a:r>
                        <a:rPr lang="en-US" sz="500">
                          <a:latin typeface="Calibri"/>
                          <a:ea typeface="Calibri"/>
                          <a:cs typeface="Times New Roman"/>
                        </a:rPr>
                        <a:t>Anacardiaceae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Neem</a:t>
                      </a:r>
                    </a:p>
                    <a:p>
                      <a:pPr marL="0" marR="0">
                        <a:lnSpc>
                          <a:spcPct val="115000"/>
                        </a:lnSpc>
                        <a:spcBef>
                          <a:spcPts val="0"/>
                        </a:spcBef>
                        <a:spcAft>
                          <a:spcPts val="0"/>
                        </a:spcAft>
                        <a:tabLst>
                          <a:tab pos="4133850" algn="l"/>
                        </a:tabLst>
                      </a:pPr>
                      <a:r>
                        <a:rPr lang="en-US" sz="500">
                          <a:latin typeface="Calibri"/>
                          <a:ea typeface="Calibri"/>
                          <a:cs typeface="Times New Roman"/>
                        </a:rPr>
                        <a:t>Guava</a:t>
                      </a:r>
                    </a:p>
                    <a:p>
                      <a:pPr marL="0" marR="0">
                        <a:lnSpc>
                          <a:spcPct val="115000"/>
                        </a:lnSpc>
                        <a:spcBef>
                          <a:spcPts val="0"/>
                        </a:spcBef>
                        <a:spcAft>
                          <a:spcPts val="0"/>
                        </a:spcAft>
                        <a:tabLst>
                          <a:tab pos="4133850" algn="l"/>
                        </a:tabLst>
                      </a:pPr>
                      <a:r>
                        <a:rPr lang="en-US" sz="500">
                          <a:latin typeface="Calibri"/>
                          <a:ea typeface="Calibri"/>
                          <a:cs typeface="Times New Roman"/>
                        </a:rPr>
                        <a:t>Pawpaw</a:t>
                      </a:r>
                    </a:p>
                    <a:p>
                      <a:pPr marL="0" marR="0">
                        <a:lnSpc>
                          <a:spcPct val="115000"/>
                        </a:lnSpc>
                        <a:spcBef>
                          <a:spcPts val="0"/>
                        </a:spcBef>
                        <a:spcAft>
                          <a:spcPts val="0"/>
                        </a:spcAft>
                        <a:tabLst>
                          <a:tab pos="4133850" algn="l"/>
                        </a:tabLst>
                      </a:pPr>
                      <a:r>
                        <a:rPr lang="en-US" sz="500">
                          <a:latin typeface="Calibri"/>
                          <a:ea typeface="Calibri"/>
                          <a:cs typeface="Times New Roman"/>
                        </a:rPr>
                        <a:t>Cashew</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Dogwojaro</a:t>
                      </a:r>
                    </a:p>
                    <a:p>
                      <a:pPr marL="0" marR="0">
                        <a:lnSpc>
                          <a:spcPct val="115000"/>
                        </a:lnSpc>
                        <a:spcBef>
                          <a:spcPts val="0"/>
                        </a:spcBef>
                        <a:spcAft>
                          <a:spcPts val="0"/>
                        </a:spcAft>
                        <a:tabLst>
                          <a:tab pos="4133850" algn="l"/>
                        </a:tabLst>
                      </a:pPr>
                      <a:r>
                        <a:rPr lang="en-US" sz="500">
                          <a:latin typeface="Calibri"/>
                          <a:ea typeface="Calibri"/>
                          <a:cs typeface="Times New Roman"/>
                        </a:rPr>
                        <a:t>Gova</a:t>
                      </a:r>
                    </a:p>
                    <a:p>
                      <a:pPr marL="0" marR="0">
                        <a:lnSpc>
                          <a:spcPct val="115000"/>
                        </a:lnSpc>
                        <a:spcBef>
                          <a:spcPts val="0"/>
                        </a:spcBef>
                        <a:spcAft>
                          <a:spcPts val="0"/>
                        </a:spcAft>
                        <a:tabLst>
                          <a:tab pos="4133850" algn="l"/>
                        </a:tabLst>
                      </a:pPr>
                      <a:r>
                        <a:rPr lang="en-US" sz="500">
                          <a:latin typeface="Calibri"/>
                          <a:ea typeface="Calibri"/>
                          <a:cs typeface="Times New Roman"/>
                        </a:rPr>
                        <a:t>Okworobeke</a:t>
                      </a:r>
                    </a:p>
                    <a:p>
                      <a:pPr marL="0" marR="0">
                        <a:lnSpc>
                          <a:spcPct val="115000"/>
                        </a:lnSpc>
                        <a:spcBef>
                          <a:spcPts val="0"/>
                        </a:spcBef>
                        <a:spcAft>
                          <a:spcPts val="0"/>
                        </a:spcAft>
                        <a:tabLst>
                          <a:tab pos="4133850" algn="l"/>
                        </a:tabLst>
                      </a:pPr>
                      <a:r>
                        <a:rPr lang="en-US" sz="500">
                          <a:latin typeface="Calibri"/>
                          <a:ea typeface="Calibri"/>
                          <a:cs typeface="Times New Roman"/>
                        </a:rPr>
                        <a:t>Kashu</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Leaves</a:t>
                      </a:r>
                    </a:p>
                    <a:p>
                      <a:pPr marL="0" marR="0">
                        <a:lnSpc>
                          <a:spcPct val="115000"/>
                        </a:lnSpc>
                        <a:spcBef>
                          <a:spcPts val="0"/>
                        </a:spcBef>
                        <a:spcAft>
                          <a:spcPts val="0"/>
                        </a:spcAft>
                        <a:tabLst>
                          <a:tab pos="4133850" algn="l"/>
                        </a:tabLst>
                      </a:pPr>
                      <a:r>
                        <a:rPr lang="en-US" sz="500">
                          <a:latin typeface="Calibri"/>
                          <a:ea typeface="Calibri"/>
                          <a:cs typeface="Times New Roman"/>
                        </a:rPr>
                        <a:t>Leaves</a:t>
                      </a:r>
                    </a:p>
                    <a:p>
                      <a:pPr marL="0" marR="0">
                        <a:lnSpc>
                          <a:spcPct val="115000"/>
                        </a:lnSpc>
                        <a:spcBef>
                          <a:spcPts val="0"/>
                        </a:spcBef>
                        <a:spcAft>
                          <a:spcPts val="0"/>
                        </a:spcAft>
                        <a:tabLst>
                          <a:tab pos="4133850" algn="l"/>
                        </a:tabLst>
                      </a:pPr>
                      <a:r>
                        <a:rPr lang="en-US" sz="500">
                          <a:latin typeface="Calibri"/>
                          <a:ea typeface="Calibri"/>
                          <a:cs typeface="Times New Roman"/>
                        </a:rPr>
                        <a:t>Leaves &amp; Seeds</a:t>
                      </a:r>
                    </a:p>
                    <a:p>
                      <a:pPr marL="0" marR="0">
                        <a:lnSpc>
                          <a:spcPct val="115000"/>
                        </a:lnSpc>
                        <a:spcBef>
                          <a:spcPts val="0"/>
                        </a:spcBef>
                        <a:spcAft>
                          <a:spcPts val="0"/>
                        </a:spcAft>
                        <a:tabLst>
                          <a:tab pos="4133850" algn="l"/>
                        </a:tabLst>
                      </a:pPr>
                      <a:r>
                        <a:rPr lang="en-US" sz="500">
                          <a:latin typeface="Calibri"/>
                          <a:ea typeface="Calibri"/>
                          <a:cs typeface="Times New Roman"/>
                        </a:rPr>
                        <a:t>Leaves &amp; Stem</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104.00g</a:t>
                      </a:r>
                    </a:p>
                    <a:p>
                      <a:pPr marL="0" marR="0">
                        <a:lnSpc>
                          <a:spcPct val="115000"/>
                        </a:lnSpc>
                        <a:spcBef>
                          <a:spcPts val="0"/>
                        </a:spcBef>
                        <a:spcAft>
                          <a:spcPts val="0"/>
                        </a:spcAft>
                        <a:tabLst>
                          <a:tab pos="4133850" algn="l"/>
                        </a:tabLst>
                      </a:pPr>
                      <a:r>
                        <a:rPr lang="en-US" sz="500">
                          <a:latin typeface="Calibri"/>
                          <a:ea typeface="Calibri"/>
                          <a:cs typeface="Times New Roman"/>
                        </a:rPr>
                        <a:t>106.11g</a:t>
                      </a:r>
                    </a:p>
                    <a:p>
                      <a:pPr marL="0" marR="0">
                        <a:lnSpc>
                          <a:spcPct val="115000"/>
                        </a:lnSpc>
                        <a:spcBef>
                          <a:spcPts val="0"/>
                        </a:spcBef>
                        <a:spcAft>
                          <a:spcPts val="0"/>
                        </a:spcAft>
                        <a:tabLst>
                          <a:tab pos="4133850" algn="l"/>
                        </a:tabLst>
                      </a:pPr>
                      <a:r>
                        <a:rPr lang="en-US" sz="500">
                          <a:latin typeface="Calibri"/>
                          <a:ea typeface="Calibri"/>
                          <a:cs typeface="Times New Roman"/>
                        </a:rPr>
                        <a:t>100.61g</a:t>
                      </a:r>
                    </a:p>
                    <a:p>
                      <a:pPr marL="0" marR="0">
                        <a:lnSpc>
                          <a:spcPct val="115000"/>
                        </a:lnSpc>
                        <a:spcBef>
                          <a:spcPts val="0"/>
                        </a:spcBef>
                        <a:spcAft>
                          <a:spcPts val="0"/>
                        </a:spcAft>
                        <a:tabLst>
                          <a:tab pos="4133850" algn="l"/>
                        </a:tabLst>
                      </a:pPr>
                      <a:r>
                        <a:rPr lang="en-US" sz="500">
                          <a:latin typeface="Calibri"/>
                          <a:ea typeface="Calibri"/>
                          <a:cs typeface="Times New Roman"/>
                        </a:rPr>
                        <a:t>96.21g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All cooked with water together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1-glass 3-times daily for 3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Cultivated Cultivated</a:t>
                      </a:r>
                    </a:p>
                    <a:p>
                      <a:pPr marL="0" marR="0">
                        <a:lnSpc>
                          <a:spcPct val="115000"/>
                        </a:lnSpc>
                        <a:spcBef>
                          <a:spcPts val="0"/>
                        </a:spcBef>
                        <a:spcAft>
                          <a:spcPts val="0"/>
                        </a:spcAft>
                        <a:tabLst>
                          <a:tab pos="4133850" algn="l"/>
                        </a:tabLst>
                      </a:pPr>
                      <a:r>
                        <a:rPr lang="en-US" sz="500">
                          <a:latin typeface="Calibri"/>
                          <a:ea typeface="Calibri"/>
                          <a:cs typeface="Times New Roman"/>
                        </a:rPr>
                        <a:t>Cultivated</a:t>
                      </a:r>
                    </a:p>
                    <a:p>
                      <a:pPr marL="0" marR="0">
                        <a:lnSpc>
                          <a:spcPct val="115000"/>
                        </a:lnSpc>
                        <a:spcBef>
                          <a:spcPts val="0"/>
                        </a:spcBef>
                        <a:spcAft>
                          <a:spcPts val="0"/>
                        </a:spcAft>
                        <a:tabLst>
                          <a:tab pos="4133850" algn="l"/>
                        </a:tabLst>
                      </a:pPr>
                      <a:r>
                        <a:rPr lang="en-US" sz="500">
                          <a:latin typeface="Calibri"/>
                          <a:ea typeface="Calibri"/>
                          <a:cs typeface="Times New Roman"/>
                        </a:rPr>
                        <a:t>Cultivated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a:latin typeface="Calibri"/>
                          <a:ea typeface="Calibri"/>
                          <a:cs typeface="Times New Roman"/>
                        </a:rPr>
                        <a:t>Malaria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25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20</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Xylopia aethiopica (Dunal)A.Rich</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Annonaceae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Uda</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Leaves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34.30g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800">
                          <a:latin typeface="Calibri"/>
                          <a:ea typeface="Calibri"/>
                          <a:cs typeface="Times New Roman"/>
                        </a:rPr>
                        <a:t>½ </a:t>
                      </a:r>
                      <a:r>
                        <a:rPr lang="en-US" sz="500">
                          <a:latin typeface="Calibri"/>
                          <a:ea typeface="Calibri"/>
                          <a:cs typeface="Times New Roman"/>
                        </a:rPr>
                        <a:t>glass daily for 7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Obesity</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21</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Persea americana Mill</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Lauraceae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Avocado Pear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Uba-beke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Leaves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34.97g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Macerated and 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glass Daily for 7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Cultivated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Rheumatism</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047">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22</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Moringa Oleifera</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Moringaceae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Seeds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26.56g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Ground and used in food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2 to 3 spoons at each mean</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Wild &amp; cultivated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Strength and healthiness </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698">
                <a:tc>
                  <a:txBody>
                    <a:bodyPr/>
                    <a:lstStyle/>
                    <a:p>
                      <a:pPr marL="0" marR="0">
                        <a:lnSpc>
                          <a:spcPct val="115000"/>
                        </a:lnSpc>
                        <a:spcBef>
                          <a:spcPts val="0"/>
                        </a:spcBef>
                        <a:spcAft>
                          <a:spcPts val="0"/>
                        </a:spcAft>
                        <a:tabLst>
                          <a:tab pos="4133850" algn="l"/>
                        </a:tabLst>
                      </a:pPr>
                      <a:r>
                        <a:rPr lang="en-US" sz="500" b="1">
                          <a:latin typeface="Calibri"/>
                          <a:ea typeface="Calibri"/>
                          <a:cs typeface="Times New Roman"/>
                        </a:rPr>
                        <a:t>23</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b="1" i="1">
                          <a:latin typeface="Calibri"/>
                          <a:ea typeface="Calibri"/>
                          <a:cs typeface="Times New Roman"/>
                        </a:rPr>
                        <a:t>Alstonia boonei</a:t>
                      </a:r>
                      <a:endParaRPr lang="en-US" sz="500">
                        <a:latin typeface="Calibri"/>
                        <a:ea typeface="Calibri"/>
                        <a:cs typeface="Times New Roman"/>
                      </a:endParaRPr>
                    </a:p>
                    <a:p>
                      <a:pPr marL="0" marR="0">
                        <a:lnSpc>
                          <a:spcPct val="115000"/>
                        </a:lnSpc>
                        <a:spcBef>
                          <a:spcPts val="0"/>
                        </a:spcBef>
                        <a:spcAft>
                          <a:spcPts val="0"/>
                        </a:spcAft>
                        <a:tabLst>
                          <a:tab pos="4133850" algn="l"/>
                        </a:tabLst>
                      </a:pPr>
                      <a:r>
                        <a:rPr lang="en-US" sz="500" b="1" i="1">
                          <a:latin typeface="Calibri"/>
                          <a:ea typeface="Calibri"/>
                          <a:cs typeface="Times New Roman"/>
                        </a:rPr>
                        <a:t> De. Wild</a:t>
                      </a:r>
                      <a:endParaRPr lang="en-US" sz="500">
                        <a:latin typeface="Calibri"/>
                        <a:ea typeface="Calibri"/>
                        <a:cs typeface="Times New Roman"/>
                      </a:endParaRP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Apocynaceae</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Egbu</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Roots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39.16g</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Extracted with water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1 glass daily for 8 days</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a:latin typeface="Calibri"/>
                          <a:ea typeface="Calibri"/>
                          <a:cs typeface="Times New Roman"/>
                        </a:rPr>
                        <a:t>protected</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133850" algn="l"/>
                        </a:tabLst>
                      </a:pPr>
                      <a:r>
                        <a:rPr lang="en-US" sz="500" dirty="0">
                          <a:latin typeface="Calibri"/>
                          <a:ea typeface="Calibri"/>
                          <a:cs typeface="Times New Roman"/>
                        </a:rPr>
                        <a:t>Ulcer</a:t>
                      </a:r>
                    </a:p>
                  </a:txBody>
                  <a:tcPr marL="28844" marR="2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381000"/>
          </a:xfrm>
        </p:spPr>
        <p:txBody>
          <a:bodyPr>
            <a:normAutofit fontScale="90000"/>
          </a:bodyPr>
          <a:lstStyle/>
          <a:p>
            <a:r>
              <a:rPr lang="en-US" sz="2000" dirty="0" smtClean="0"/>
              <a:t>PLATE</a:t>
            </a:r>
            <a:r>
              <a:rPr lang="en-US" sz="2000" dirty="0" smtClean="0"/>
              <a:t> 1: PHOTOGRAPHS OF SOME OF THE PLANTS USED.</a:t>
            </a:r>
            <a:endParaRPr lang="en-US" sz="2000" dirty="0"/>
          </a:p>
        </p:txBody>
      </p:sp>
      <p:pic>
        <p:nvPicPr>
          <p:cNvPr id="4" name="Content Placeholder 3" descr="C:\Users\User\Downloads\napoleona imperialis leaf.jpg"/>
          <p:cNvPicPr>
            <a:picLocks noGrp="1"/>
          </p:cNvPicPr>
          <p:nvPr>
            <p:ph idx="1"/>
          </p:nvPr>
        </p:nvPicPr>
        <p:blipFill>
          <a:blip r:embed="rId2"/>
          <a:srcRect b="7200"/>
          <a:stretch>
            <a:fillRect/>
          </a:stretch>
        </p:blipFill>
        <p:spPr bwMode="auto">
          <a:xfrm>
            <a:off x="533400" y="457200"/>
            <a:ext cx="2971800" cy="2362200"/>
          </a:xfrm>
          <a:prstGeom prst="rect">
            <a:avLst/>
          </a:prstGeom>
          <a:noFill/>
          <a:ln w="9525">
            <a:noFill/>
            <a:miter lim="800000"/>
            <a:headEnd/>
            <a:tailEnd/>
          </a:ln>
        </p:spPr>
      </p:pic>
      <p:pic>
        <p:nvPicPr>
          <p:cNvPr id="5" name="Picture 4" descr="https://encrypted-tbn3.gstatic.com/images?q=tbn:ANd9GcQeOgzY6yNHYpqcfTd3c8yoDeXG6q6fcYNssr7AeQuP0qrfri1KDQ"/>
          <p:cNvPicPr/>
          <p:nvPr/>
        </p:nvPicPr>
        <p:blipFill>
          <a:blip r:embed="rId3"/>
          <a:srcRect b="10435"/>
          <a:stretch>
            <a:fillRect/>
          </a:stretch>
        </p:blipFill>
        <p:spPr bwMode="auto">
          <a:xfrm>
            <a:off x="5105400" y="381000"/>
            <a:ext cx="2971800" cy="2362200"/>
          </a:xfrm>
          <a:prstGeom prst="rect">
            <a:avLst/>
          </a:prstGeom>
          <a:noFill/>
          <a:ln w="9525">
            <a:noFill/>
            <a:miter lim="800000"/>
            <a:headEnd/>
            <a:tailEnd/>
          </a:ln>
        </p:spPr>
      </p:pic>
      <p:pic>
        <p:nvPicPr>
          <p:cNvPr id="6" name="irc_mi" descr="http://uploads.hardytropicals.co.uk/c/0/7/c07a638e1d2274ad22d83d3707a34188.jpg"/>
          <p:cNvPicPr/>
          <p:nvPr/>
        </p:nvPicPr>
        <p:blipFill>
          <a:blip r:embed="rId4"/>
          <a:srcRect/>
          <a:stretch>
            <a:fillRect/>
          </a:stretch>
        </p:blipFill>
        <p:spPr bwMode="auto">
          <a:xfrm>
            <a:off x="533400" y="3276600"/>
            <a:ext cx="2971800" cy="2819400"/>
          </a:xfrm>
          <a:prstGeom prst="rect">
            <a:avLst/>
          </a:prstGeom>
          <a:noFill/>
          <a:ln w="9525">
            <a:noFill/>
            <a:miter lim="800000"/>
            <a:headEnd/>
            <a:tailEnd/>
          </a:ln>
        </p:spPr>
      </p:pic>
      <p:pic>
        <p:nvPicPr>
          <p:cNvPr id="7" name="irc_mi" descr="http://www.africamuseum.be/prelude/prelude_pic/Vitex_doniana1.jpg"/>
          <p:cNvPicPr/>
          <p:nvPr/>
        </p:nvPicPr>
        <p:blipFill>
          <a:blip r:embed="rId5"/>
          <a:srcRect/>
          <a:stretch>
            <a:fillRect/>
          </a:stretch>
        </p:blipFill>
        <p:spPr bwMode="auto">
          <a:xfrm>
            <a:off x="5105400" y="3200400"/>
            <a:ext cx="3048000" cy="2960077"/>
          </a:xfrm>
          <a:prstGeom prst="rect">
            <a:avLst/>
          </a:prstGeom>
          <a:noFill/>
          <a:ln w="9525">
            <a:noFill/>
            <a:miter lim="800000"/>
            <a:headEnd/>
            <a:tailEnd/>
          </a:ln>
        </p:spPr>
      </p:pic>
      <p:sp>
        <p:nvSpPr>
          <p:cNvPr id="9" name="TextBox 8"/>
          <p:cNvSpPr txBox="1"/>
          <p:nvPr/>
        </p:nvSpPr>
        <p:spPr>
          <a:xfrm>
            <a:off x="3581400" y="1600200"/>
            <a:ext cx="457200" cy="369332"/>
          </a:xfrm>
          <a:prstGeom prst="rect">
            <a:avLst/>
          </a:prstGeom>
          <a:noFill/>
        </p:spPr>
        <p:txBody>
          <a:bodyPr wrap="square" rtlCol="0">
            <a:spAutoFit/>
          </a:bodyPr>
          <a:lstStyle/>
          <a:p>
            <a:pPr algn="ctr"/>
            <a:r>
              <a:rPr lang="en-US" dirty="0" smtClean="0"/>
              <a:t>A</a:t>
            </a:r>
            <a:endParaRPr lang="en-US" dirty="0"/>
          </a:p>
        </p:txBody>
      </p:sp>
      <p:sp>
        <p:nvSpPr>
          <p:cNvPr id="10" name="TextBox 9"/>
          <p:cNvSpPr txBox="1"/>
          <p:nvPr/>
        </p:nvSpPr>
        <p:spPr>
          <a:xfrm>
            <a:off x="8229600" y="1219200"/>
            <a:ext cx="609600" cy="369332"/>
          </a:xfrm>
          <a:prstGeom prst="rect">
            <a:avLst/>
          </a:prstGeom>
          <a:noFill/>
        </p:spPr>
        <p:txBody>
          <a:bodyPr wrap="square" rtlCol="0">
            <a:spAutoFit/>
          </a:bodyPr>
          <a:lstStyle/>
          <a:p>
            <a:pPr algn="ctr"/>
            <a:r>
              <a:rPr lang="en-US" dirty="0" smtClean="0"/>
              <a:t>B</a:t>
            </a:r>
            <a:endParaRPr lang="en-US" dirty="0"/>
          </a:p>
        </p:txBody>
      </p:sp>
      <p:sp>
        <p:nvSpPr>
          <p:cNvPr id="11" name="TextBox 10"/>
          <p:cNvSpPr txBox="1"/>
          <p:nvPr/>
        </p:nvSpPr>
        <p:spPr>
          <a:xfrm>
            <a:off x="3581400" y="4114800"/>
            <a:ext cx="381000" cy="369332"/>
          </a:xfrm>
          <a:prstGeom prst="rect">
            <a:avLst/>
          </a:prstGeom>
          <a:noFill/>
        </p:spPr>
        <p:txBody>
          <a:bodyPr wrap="square" rtlCol="0">
            <a:spAutoFit/>
          </a:bodyPr>
          <a:lstStyle/>
          <a:p>
            <a:pPr algn="ctr"/>
            <a:r>
              <a:rPr lang="en-US" dirty="0" smtClean="0"/>
              <a:t>C</a:t>
            </a:r>
            <a:endParaRPr lang="en-US" dirty="0"/>
          </a:p>
        </p:txBody>
      </p:sp>
      <p:sp>
        <p:nvSpPr>
          <p:cNvPr id="12" name="TextBox 11"/>
          <p:cNvSpPr txBox="1"/>
          <p:nvPr/>
        </p:nvSpPr>
        <p:spPr>
          <a:xfrm>
            <a:off x="8229600" y="3886200"/>
            <a:ext cx="457200" cy="369332"/>
          </a:xfrm>
          <a:prstGeom prst="rect">
            <a:avLst/>
          </a:prstGeom>
          <a:noFill/>
        </p:spPr>
        <p:txBody>
          <a:bodyPr wrap="square" rtlCol="0">
            <a:spAutoFit/>
          </a:bodyPr>
          <a:lstStyle/>
          <a:p>
            <a:pPr algn="ctr"/>
            <a:r>
              <a:rPr lang="en-US" dirty="0" smtClean="0"/>
              <a:t>D</a:t>
            </a:r>
            <a:endParaRPr lang="en-US" dirty="0"/>
          </a:p>
        </p:txBody>
      </p:sp>
      <p:sp>
        <p:nvSpPr>
          <p:cNvPr id="16" name="TextBox 15"/>
          <p:cNvSpPr txBox="1"/>
          <p:nvPr/>
        </p:nvSpPr>
        <p:spPr>
          <a:xfrm>
            <a:off x="5029200" y="2743200"/>
            <a:ext cx="3124200" cy="369332"/>
          </a:xfrm>
          <a:prstGeom prst="rect">
            <a:avLst/>
          </a:prstGeom>
          <a:noFill/>
        </p:spPr>
        <p:txBody>
          <a:bodyPr wrap="square" rtlCol="0">
            <a:spAutoFit/>
          </a:bodyPr>
          <a:lstStyle/>
          <a:p>
            <a:r>
              <a:rPr lang="en-US" dirty="0" smtClean="0"/>
              <a:t>B = </a:t>
            </a:r>
            <a:r>
              <a:rPr lang="en-US" i="1" dirty="0" err="1" smtClean="0"/>
              <a:t>Telfaira</a:t>
            </a:r>
            <a:r>
              <a:rPr lang="en-US" i="1" dirty="0" smtClean="0"/>
              <a:t> </a:t>
            </a:r>
            <a:r>
              <a:rPr lang="en-US" i="1" dirty="0" err="1" smtClean="0"/>
              <a:t>occidentalis</a:t>
            </a:r>
            <a:r>
              <a:rPr lang="en-US" dirty="0" smtClean="0"/>
              <a:t> Hook. f.</a:t>
            </a:r>
            <a:endParaRPr lang="en-US" dirty="0"/>
          </a:p>
        </p:txBody>
      </p:sp>
      <p:sp>
        <p:nvSpPr>
          <p:cNvPr id="17" name="TextBox 16"/>
          <p:cNvSpPr txBox="1"/>
          <p:nvPr/>
        </p:nvSpPr>
        <p:spPr>
          <a:xfrm>
            <a:off x="609600" y="2895601"/>
            <a:ext cx="2819400" cy="646331"/>
          </a:xfrm>
          <a:prstGeom prst="rect">
            <a:avLst/>
          </a:prstGeom>
          <a:noFill/>
        </p:spPr>
        <p:txBody>
          <a:bodyPr wrap="square" rtlCol="0">
            <a:spAutoFit/>
          </a:bodyPr>
          <a:lstStyle/>
          <a:p>
            <a:r>
              <a:rPr lang="en-US" dirty="0" smtClean="0"/>
              <a:t>A = </a:t>
            </a:r>
            <a:r>
              <a:rPr lang="en-US" i="1" dirty="0" err="1" smtClean="0"/>
              <a:t>Napoleoniao</a:t>
            </a:r>
            <a:r>
              <a:rPr lang="en-US" i="1" dirty="0" smtClean="0"/>
              <a:t> </a:t>
            </a:r>
            <a:r>
              <a:rPr lang="en-US" i="1" dirty="0" err="1" smtClean="0"/>
              <a:t>imperialis</a:t>
            </a:r>
            <a:r>
              <a:rPr lang="en-US" dirty="0" smtClean="0"/>
              <a:t> P. </a:t>
            </a:r>
            <a:r>
              <a:rPr lang="en-US" dirty="0" err="1" smtClean="0"/>
              <a:t>Beauv</a:t>
            </a:r>
            <a:endParaRPr lang="en-US" dirty="0"/>
          </a:p>
        </p:txBody>
      </p:sp>
      <p:sp>
        <p:nvSpPr>
          <p:cNvPr id="18" name="TextBox 17"/>
          <p:cNvSpPr txBox="1"/>
          <p:nvPr/>
        </p:nvSpPr>
        <p:spPr>
          <a:xfrm>
            <a:off x="381000" y="6172200"/>
            <a:ext cx="3352800" cy="646331"/>
          </a:xfrm>
          <a:prstGeom prst="rect">
            <a:avLst/>
          </a:prstGeom>
          <a:noFill/>
        </p:spPr>
        <p:txBody>
          <a:bodyPr wrap="square" rtlCol="0">
            <a:spAutoFit/>
          </a:bodyPr>
          <a:lstStyle/>
          <a:p>
            <a:r>
              <a:rPr lang="en-US" dirty="0" smtClean="0"/>
              <a:t>C = </a:t>
            </a:r>
            <a:r>
              <a:rPr lang="en-US" i="1" dirty="0" err="1" smtClean="0"/>
              <a:t>Colocassia</a:t>
            </a:r>
            <a:r>
              <a:rPr lang="en-US" i="1" dirty="0" smtClean="0"/>
              <a:t> </a:t>
            </a:r>
            <a:r>
              <a:rPr lang="en-US" i="1" dirty="0" err="1" smtClean="0"/>
              <a:t>esculenta</a:t>
            </a:r>
            <a:r>
              <a:rPr lang="en-US" dirty="0" smtClean="0"/>
              <a:t> (Linn.) </a:t>
            </a:r>
            <a:r>
              <a:rPr lang="en-US" dirty="0" smtClean="0"/>
              <a:t>    Schott</a:t>
            </a:r>
            <a:endParaRPr lang="en-US" dirty="0"/>
          </a:p>
        </p:txBody>
      </p:sp>
      <p:sp>
        <p:nvSpPr>
          <p:cNvPr id="19" name="TextBox 18"/>
          <p:cNvSpPr txBox="1"/>
          <p:nvPr/>
        </p:nvSpPr>
        <p:spPr>
          <a:xfrm>
            <a:off x="5105400" y="6324600"/>
            <a:ext cx="3124200" cy="369332"/>
          </a:xfrm>
          <a:prstGeom prst="rect">
            <a:avLst/>
          </a:prstGeom>
          <a:noFill/>
        </p:spPr>
        <p:txBody>
          <a:bodyPr wrap="square" rtlCol="0">
            <a:spAutoFit/>
          </a:bodyPr>
          <a:lstStyle/>
          <a:p>
            <a:r>
              <a:rPr lang="en-US" dirty="0" smtClean="0"/>
              <a:t>D = </a:t>
            </a:r>
            <a:r>
              <a:rPr lang="en-US" i="1" dirty="0" err="1" smtClean="0"/>
              <a:t>Icacina</a:t>
            </a:r>
            <a:r>
              <a:rPr lang="en-US" i="1" dirty="0" smtClean="0"/>
              <a:t> </a:t>
            </a:r>
            <a:r>
              <a:rPr lang="en-US" i="1" dirty="0" err="1" smtClean="0"/>
              <a:t>trichantha</a:t>
            </a:r>
            <a:r>
              <a:rPr lang="en-US" dirty="0" smtClean="0"/>
              <a:t> </a:t>
            </a:r>
            <a:r>
              <a:rPr lang="en-US" dirty="0" err="1" smtClean="0"/>
              <a:t>Oliv</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t>DISCUSSION</a:t>
            </a:r>
            <a:endParaRPr lang="en-US" dirty="0"/>
          </a:p>
          <a:p>
            <a:r>
              <a:rPr lang="en-US" dirty="0"/>
              <a:t>This survey is important in many aspects.  It represents one of the pioneer efforts to document the folk medicinal plants of Eastern Nigeria as most of the available medical plants (</a:t>
            </a:r>
            <a:r>
              <a:rPr lang="en-US" dirty="0" err="1"/>
              <a:t>eg</a:t>
            </a:r>
            <a:r>
              <a:rPr lang="en-US" dirty="0"/>
              <a:t>. </a:t>
            </a:r>
            <a:r>
              <a:rPr lang="en-US" dirty="0" err="1"/>
              <a:t>llonze</a:t>
            </a:r>
            <a:r>
              <a:rPr lang="en-US" dirty="0"/>
              <a:t>, 1995; </a:t>
            </a:r>
            <a:r>
              <a:rPr lang="en-US" dirty="0" err="1"/>
              <a:t>Kafaru</a:t>
            </a:r>
            <a:r>
              <a:rPr lang="en-US" dirty="0"/>
              <a:t>, 1994; </a:t>
            </a:r>
            <a:r>
              <a:rPr lang="en-US" dirty="0" err="1"/>
              <a:t>Nwagwu</a:t>
            </a:r>
            <a:r>
              <a:rPr lang="en-US" dirty="0"/>
              <a:t>, 1997) were devoted to the plants which the authors themselves had put into use.  The survey offers some insight to the range of diseases treated </a:t>
            </a:r>
            <a:r>
              <a:rPr lang="en-US" dirty="0" err="1"/>
              <a:t>ethnomedically</a:t>
            </a:r>
            <a:r>
              <a:rPr lang="en-US" dirty="0"/>
              <a:t>.  It further attempts to preserve for generations yet </a:t>
            </a:r>
            <a:r>
              <a:rPr lang="en-US" dirty="0" err="1"/>
              <a:t>onborn</a:t>
            </a:r>
            <a:r>
              <a:rPr lang="en-US" dirty="0"/>
              <a:t>, aspects of this rich culture.  This great number of recorded medical plants could be taken as an index of two factors:</a:t>
            </a:r>
          </a:p>
          <a:p>
            <a:r>
              <a:rPr lang="en-US" dirty="0"/>
              <a:t>(a).Considerable patronage by patients and the efficacy of plant drugs.  The great number of diseases cured by the plants tend to support the view of </a:t>
            </a:r>
            <a:r>
              <a:rPr lang="en-US" dirty="0" err="1"/>
              <a:t>Kafaru</a:t>
            </a:r>
            <a:r>
              <a:rPr lang="en-US" dirty="0"/>
              <a:t> (1994) that there is a plant for every disease.  There is the need, therefore, to explore more into the medicinal values of all the plants around us to enable us make the best use of them.  Consequently, the fear that the present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dirty="0"/>
              <a:t>generation has lost total heritage of the plants of folk medicine may not be absolutely true.  </a:t>
            </a:r>
          </a:p>
          <a:p>
            <a:r>
              <a:rPr lang="en-US" dirty="0"/>
              <a:t>One interesting aspect of the results is the way distantly related species of plants can produce drugs for treating the same disease.  Many evidences from the study reflected a primitive state of </a:t>
            </a:r>
            <a:r>
              <a:rPr lang="en-US" dirty="0" err="1"/>
              <a:t>ethnomedical</a:t>
            </a:r>
            <a:r>
              <a:rPr lang="en-US" dirty="0"/>
              <a:t> research in Nigeria.  These include the fetish ingredients associated with some of the practices, collection of herbs from the bush instead of cultivating them in botanical garden, considerable secrecy associated with the practices, reservation of the practice for the aging population and the apparent domination of illiterates in the practice.  On the other hand, evidences of modern research were also tenable in the practice.  These include the standardization of drug quality reflected by the specific quantities of material for the preparation of the drugs, specific dosage and a trend toward specialization by the practitioners.  These modern attributes conform to the W.H.O. (1991) guidelines for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dirty="0"/>
              <a:t>traditional medicine.  The above facts indicated that </a:t>
            </a:r>
            <a:r>
              <a:rPr lang="en-US" dirty="0" err="1"/>
              <a:t>ethnomedical</a:t>
            </a:r>
            <a:r>
              <a:rPr lang="en-US" dirty="0"/>
              <a:t> research in Nigeria is growing, and that the elimination of its primitive features is but a matter of time.</a:t>
            </a:r>
          </a:p>
          <a:p>
            <a:r>
              <a:rPr lang="en-US" dirty="0"/>
              <a:t>The total number of medical plants 23 recorded by this survey constitutes enough raw data for medicinal plants research.  There is the need to confirm the efficiency of the plants put into use as observed in this study.  Although the safety of the drugs seems to have been assumed by the users, there is also the need to confirm these claims in the interest of the masses that use herbal drugs.  The validation of these claims is important as it is the only way to appreciate the contributions of </a:t>
            </a:r>
            <a:r>
              <a:rPr lang="en-US" dirty="0" err="1"/>
              <a:t>ethnomedicine</a:t>
            </a:r>
            <a:r>
              <a:rPr lang="en-US" dirty="0"/>
              <a:t> to the healthcare delivery services of the study area.  Another significant result of this investigation is that some of the recorded species grow in the wild and therefore belong to group constantly and indiscriminately destroyed during farming and developmental projects because they are thought to be valueless.  Some of them like </a:t>
            </a:r>
            <a:r>
              <a:rPr lang="en-US" i="1" dirty="0" err="1"/>
              <a:t>Rauwolfia</a:t>
            </a:r>
            <a:r>
              <a:rPr lang="en-US" i="1" dirty="0"/>
              <a:t>  </a:t>
            </a:r>
            <a:r>
              <a:rPr lang="en-US" i="1" dirty="0" err="1"/>
              <a:t>vomitoria</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buNone/>
            </a:pPr>
            <a:r>
              <a:rPr lang="en-US" dirty="0" err="1"/>
              <a:t>Afzel</a:t>
            </a:r>
            <a:r>
              <a:rPr lang="en-US" dirty="0"/>
              <a:t>, </a:t>
            </a:r>
            <a:r>
              <a:rPr lang="en-US" b="1" i="1" dirty="0" err="1"/>
              <a:t>Uvaria</a:t>
            </a:r>
            <a:r>
              <a:rPr lang="en-US" b="1" i="1" dirty="0"/>
              <a:t> </a:t>
            </a:r>
            <a:r>
              <a:rPr lang="en-US" b="1" i="1" dirty="0" err="1"/>
              <a:t>chemea</a:t>
            </a:r>
            <a:r>
              <a:rPr lang="en-US" dirty="0"/>
              <a:t> P. </a:t>
            </a:r>
            <a:r>
              <a:rPr lang="en-US" dirty="0" err="1"/>
              <a:t>Beauv</a:t>
            </a:r>
            <a:r>
              <a:rPr lang="en-US" dirty="0"/>
              <a:t> and </a:t>
            </a:r>
            <a:r>
              <a:rPr lang="en-US" b="1" i="1" dirty="0" err="1"/>
              <a:t>Baphia</a:t>
            </a:r>
            <a:r>
              <a:rPr lang="en-US" b="1" i="1" dirty="0"/>
              <a:t> </a:t>
            </a:r>
            <a:r>
              <a:rPr lang="en-US" b="1" i="1" dirty="0" err="1"/>
              <a:t>nitida</a:t>
            </a:r>
            <a:r>
              <a:rPr lang="en-US" dirty="0"/>
              <a:t> </a:t>
            </a:r>
            <a:r>
              <a:rPr lang="en-US" dirty="0" err="1"/>
              <a:t>Lodd</a:t>
            </a:r>
            <a:r>
              <a:rPr lang="en-US" dirty="0"/>
              <a:t> are involved respectively in the treatment of such serious diseases as madness, fibroid and diabetes.  That was why </a:t>
            </a:r>
            <a:r>
              <a:rPr lang="en-US" dirty="0" err="1"/>
              <a:t>Ayensu</a:t>
            </a:r>
            <a:r>
              <a:rPr lang="en-US" dirty="0"/>
              <a:t> (1985), lamenting the continuous indiscriminate destruction of medical plants in West Africa, observed that the rural African inhabitants are sitting on a goldmine and does not know it.  On the same issue, Forsberg (1973) warned that since tropical plant species have not been fully investigated, the destruction of any one of them before its value becomes ascertained is calamity because it might have suffered extinction by the time we want to put it into use.  On these grounds therefore, efforts should be made to conserve these species now facing the threat of extinction so that we can reap the benefits that abound in them.</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r>
              <a:rPr lang="en-US" b="1" dirty="0"/>
              <a:t>RECOMMENDATIONS.</a:t>
            </a:r>
            <a:endParaRPr lang="en-US" dirty="0"/>
          </a:p>
          <a:p>
            <a:r>
              <a:rPr lang="en-US" b="1" dirty="0"/>
              <a:t> </a:t>
            </a:r>
            <a:r>
              <a:rPr lang="en-US" dirty="0"/>
              <a:t>On the basis of some issues arising from this study, the following measures likely to promote the growth and progress of </a:t>
            </a:r>
            <a:r>
              <a:rPr lang="en-US" dirty="0" err="1"/>
              <a:t>ethnomedical</a:t>
            </a:r>
            <a:r>
              <a:rPr lang="en-US" dirty="0"/>
              <a:t> research in Nigeria and beyond are recommended.</a:t>
            </a:r>
          </a:p>
          <a:p>
            <a:pPr lvl="0"/>
            <a:r>
              <a:rPr lang="en-US" dirty="0"/>
              <a:t>The National Policy on cultural/traditional Medicine should be publish without further delay so that the practitioners will practice without fears and at the same time abide by the ethics of the profession.</a:t>
            </a:r>
          </a:p>
          <a:p>
            <a:pPr lvl="0"/>
            <a:r>
              <a:rPr lang="en-US" dirty="0"/>
              <a:t>The conservation of species which is more or less a neglected issue in Nigeria today should now be pursued vigorously before the species disappear completely and thus impede proper functioning of </a:t>
            </a:r>
            <a:r>
              <a:rPr lang="en-US" dirty="0" err="1"/>
              <a:t>ethnomedical</a:t>
            </a:r>
            <a:r>
              <a:rPr lang="en-US" dirty="0"/>
              <a:t> research.</a:t>
            </a:r>
          </a:p>
          <a:p>
            <a:pPr lvl="0"/>
            <a:r>
              <a:rPr lang="en-US" dirty="0"/>
              <a:t>All the Institutions in the country concerned with medicinal plants research are requested to undertake studies to confirm the claims made in this study as a way of generating more confidence in this type of research.</a:t>
            </a:r>
          </a:p>
          <a:p>
            <a:pPr lvl="0"/>
            <a:r>
              <a:rPr lang="en-US" dirty="0"/>
              <a:t>Finally, this type of study should be extended to other parts of Nigeria to enable the achievement of full compilation of the inventory of the medicinal plants as part of the measures to preserve aspects of </a:t>
            </a:r>
            <a:r>
              <a:rPr lang="en-US" dirty="0" err="1"/>
              <a:t>phytomedicine</a:t>
            </a: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ABSTRACT</a:t>
            </a:r>
            <a:endParaRPr lang="en-US" dirty="0"/>
          </a:p>
        </p:txBody>
      </p:sp>
      <p:sp>
        <p:nvSpPr>
          <p:cNvPr id="6" name="Content Placeholder 5"/>
          <p:cNvSpPr>
            <a:spLocks noGrp="1"/>
          </p:cNvSpPr>
          <p:nvPr>
            <p:ph idx="1"/>
          </p:nvPr>
        </p:nvSpPr>
        <p:spPr/>
        <p:txBody>
          <a:bodyPr>
            <a:normAutofit fontScale="55000" lnSpcReduction="20000"/>
          </a:bodyPr>
          <a:lstStyle/>
          <a:p>
            <a:r>
              <a:rPr lang="en-US" dirty="0" smtClean="0"/>
              <a:t>An </a:t>
            </a:r>
            <a:r>
              <a:rPr lang="en-US" dirty="0"/>
              <a:t>investigation into the </a:t>
            </a:r>
            <a:r>
              <a:rPr lang="en-US" dirty="0" err="1"/>
              <a:t>ethnomedical</a:t>
            </a:r>
            <a:r>
              <a:rPr lang="en-US" dirty="0"/>
              <a:t> studies on plants used for the treatment of certain diseases in Eastern Nigeria was carried out.   The results showed that different plant species belonging to different families of flowering plants were used for the treatment of one aliment or the order.  The plants were made up of cultivated, wild and protected species.  Species of plant such as </a:t>
            </a:r>
            <a:r>
              <a:rPr lang="en-US" b="1" i="1" dirty="0" err="1"/>
              <a:t>Cocos</a:t>
            </a:r>
            <a:r>
              <a:rPr lang="en-US" b="1" i="1" dirty="0"/>
              <a:t> </a:t>
            </a:r>
            <a:r>
              <a:rPr lang="en-US" b="1" i="1" dirty="0" err="1"/>
              <a:t>nucifera</a:t>
            </a:r>
            <a:r>
              <a:rPr lang="en-US" i="1" dirty="0"/>
              <a:t>, </a:t>
            </a:r>
            <a:r>
              <a:rPr lang="en-US" b="1" i="1" dirty="0" err="1"/>
              <a:t>Newbouldia</a:t>
            </a:r>
            <a:r>
              <a:rPr lang="en-US" b="1" dirty="0"/>
              <a:t> </a:t>
            </a:r>
            <a:r>
              <a:rPr lang="en-US" b="1" i="1" dirty="0" err="1"/>
              <a:t>laevis</a:t>
            </a:r>
            <a:r>
              <a:rPr lang="en-US" b="1" i="1" dirty="0"/>
              <a:t>, </a:t>
            </a:r>
            <a:r>
              <a:rPr lang="en-US" b="1" i="1" dirty="0" err="1"/>
              <a:t>Asmina</a:t>
            </a:r>
            <a:r>
              <a:rPr lang="en-US" b="1" i="1" dirty="0"/>
              <a:t> </a:t>
            </a:r>
            <a:r>
              <a:rPr lang="en-US" b="1" i="1" dirty="0" err="1"/>
              <a:t>triloba</a:t>
            </a:r>
            <a:r>
              <a:rPr lang="en-US" b="1" i="1" dirty="0"/>
              <a:t>, </a:t>
            </a:r>
            <a:r>
              <a:rPr lang="en-US" b="1" i="1" dirty="0" err="1"/>
              <a:t>lcacina</a:t>
            </a:r>
            <a:r>
              <a:rPr lang="en-US" b="1" i="1" dirty="0"/>
              <a:t> </a:t>
            </a:r>
            <a:r>
              <a:rPr lang="en-US" b="1" i="1" dirty="0" err="1"/>
              <a:t>trichantha</a:t>
            </a:r>
            <a:r>
              <a:rPr lang="en-US" b="1" i="1" dirty="0"/>
              <a:t>, </a:t>
            </a:r>
            <a:r>
              <a:rPr lang="en-US" b="1" i="1" dirty="0" err="1"/>
              <a:t>Azadirachta</a:t>
            </a:r>
            <a:r>
              <a:rPr lang="en-US" b="1" i="1" dirty="0"/>
              <a:t> </a:t>
            </a:r>
            <a:r>
              <a:rPr lang="en-US" b="1" i="1" dirty="0" err="1"/>
              <a:t>indica</a:t>
            </a:r>
            <a:r>
              <a:rPr lang="en-US" b="1" i="1" dirty="0"/>
              <a:t>, Musa </a:t>
            </a:r>
            <a:r>
              <a:rPr lang="en-US" b="1" i="1" dirty="0" err="1"/>
              <a:t>paradisaca</a:t>
            </a:r>
            <a:r>
              <a:rPr lang="en-US" dirty="0"/>
              <a:t> etc were implicated in the treatment of more than one disease.  Different diseases including such serious cases as madness, fibroid, diabetes, gonorrhea etc were reported curable by the plants.  Aspects of ingredients such as the maintenance of standard quality by the use of specific quantities of plant extracts and a tendency towards specialization by the practitioners were apparent in this study.  The fear of lack of government approval due to lack of medical certificate was reportedly hindering the growth of the practice.  Based on this investigation, the researcher recommended among other things, that the Federal Government of Nigeria should as a matter of urgency consider publishing the National Policy on </a:t>
            </a:r>
            <a:r>
              <a:rPr lang="en-US" dirty="0" err="1"/>
              <a:t>ethnomedical</a:t>
            </a:r>
            <a:r>
              <a:rPr lang="en-US" dirty="0"/>
              <a:t> research.</a:t>
            </a:r>
          </a:p>
          <a:p>
            <a:r>
              <a:rPr lang="en-US" b="1" dirty="0"/>
              <a:t>Keywords:  </a:t>
            </a:r>
            <a:r>
              <a:rPr lang="en-US" dirty="0" err="1"/>
              <a:t>Ethnobotany</a:t>
            </a:r>
            <a:r>
              <a:rPr lang="en-US" dirty="0"/>
              <a:t>, Diseases, treatment, medicinal plants, Eastern Nigeria.</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t>REFERENCES</a:t>
            </a:r>
            <a:r>
              <a:rPr lang="en-US" dirty="0"/>
              <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r>
              <a:rPr lang="en-US" b="1" dirty="0" err="1"/>
              <a:t>Abayomi</a:t>
            </a:r>
            <a:r>
              <a:rPr lang="en-US" b="1" dirty="0"/>
              <a:t>, S. (1982):   Medicinal Plants and Traditional Medicine in Africa.  New</a:t>
            </a:r>
            <a:endParaRPr lang="en-US" dirty="0"/>
          </a:p>
          <a:p>
            <a:r>
              <a:rPr lang="en-US" b="1" dirty="0"/>
              <a:t>         York. John Willey &amp; Sons, 256pp.</a:t>
            </a:r>
            <a:endParaRPr lang="en-US" dirty="0"/>
          </a:p>
          <a:p>
            <a:r>
              <a:rPr lang="en-US" b="1" dirty="0" err="1"/>
              <a:t>Abayomi</a:t>
            </a:r>
            <a:r>
              <a:rPr lang="en-US" b="1" dirty="0"/>
              <a:t>, s. (1986):  The </a:t>
            </a:r>
            <a:r>
              <a:rPr lang="en-US" b="1" dirty="0" err="1"/>
              <a:t>Stae</a:t>
            </a:r>
            <a:r>
              <a:rPr lang="en-US" b="1" dirty="0"/>
              <a:t> of Medicinal Plants Research in Nigeria.  Ibadan; </a:t>
            </a:r>
            <a:endParaRPr lang="en-US" dirty="0"/>
          </a:p>
          <a:p>
            <a:r>
              <a:rPr lang="en-US" b="1" dirty="0"/>
              <a:t>         Ibadan University Press 404pp.</a:t>
            </a:r>
            <a:endParaRPr lang="en-US" dirty="0"/>
          </a:p>
          <a:p>
            <a:r>
              <a:rPr lang="en-US" b="1" dirty="0" err="1"/>
              <a:t>Akpata</a:t>
            </a:r>
            <a:r>
              <a:rPr lang="en-US" b="1" dirty="0"/>
              <a:t>, L. (1979):    The Practice of </a:t>
            </a:r>
            <a:r>
              <a:rPr lang="en-US" b="1" dirty="0" err="1"/>
              <a:t>herbalism</a:t>
            </a:r>
            <a:r>
              <a:rPr lang="en-US" b="1" dirty="0"/>
              <a:t> in Nigeria.  In </a:t>
            </a:r>
            <a:r>
              <a:rPr lang="en-US" b="1" dirty="0" err="1"/>
              <a:t>Abayomi</a:t>
            </a:r>
            <a:r>
              <a:rPr lang="en-US" b="1" dirty="0"/>
              <a:t> S. (</a:t>
            </a:r>
            <a:r>
              <a:rPr lang="en-US" b="1" dirty="0" err="1"/>
              <a:t>ed</a:t>
            </a:r>
            <a:r>
              <a:rPr lang="en-US" b="1" dirty="0"/>
              <a:t>) </a:t>
            </a:r>
            <a:endParaRPr lang="en-US" dirty="0"/>
          </a:p>
          <a:p>
            <a:r>
              <a:rPr lang="en-US" b="1" dirty="0"/>
              <a:t>         African Medicinal Plants Ife; University of Ife Press.</a:t>
            </a:r>
            <a:endParaRPr lang="en-US" dirty="0"/>
          </a:p>
          <a:p>
            <a:r>
              <a:rPr lang="en-US" b="1" dirty="0"/>
              <a:t> Anonymous, (1979):  Welcome address; International Work shop on </a:t>
            </a:r>
            <a:endParaRPr lang="en-US" dirty="0"/>
          </a:p>
          <a:p>
            <a:r>
              <a:rPr lang="en-US" b="1" dirty="0"/>
              <a:t>          Standardization and Regulation of Herbal Medicine.  Abuja, 29</a:t>
            </a:r>
            <a:r>
              <a:rPr lang="en-US" b="1" baseline="30000" dirty="0"/>
              <a:t>th</a:t>
            </a:r>
            <a:r>
              <a:rPr lang="en-US" b="1" dirty="0"/>
              <a:t> – 30</a:t>
            </a:r>
            <a:r>
              <a:rPr lang="en-US" b="1" baseline="30000" dirty="0"/>
              <a:t>th</a:t>
            </a:r>
            <a:r>
              <a:rPr lang="en-US" b="1" dirty="0"/>
              <a:t> </a:t>
            </a:r>
            <a:endParaRPr lang="en-US" dirty="0"/>
          </a:p>
          <a:p>
            <a:r>
              <a:rPr lang="en-US" b="1" dirty="0"/>
              <a:t>           September.</a:t>
            </a:r>
            <a:endParaRPr lang="en-US" dirty="0"/>
          </a:p>
          <a:p>
            <a:r>
              <a:rPr lang="en-US" b="1" dirty="0" err="1"/>
              <a:t>Burkill</a:t>
            </a:r>
            <a:r>
              <a:rPr lang="en-US" b="1" dirty="0"/>
              <a:t> , H. M. (1985):  The Useful Plants of West Tropical African. Vol.1. Kew. </a:t>
            </a:r>
            <a:endParaRPr lang="en-US" dirty="0"/>
          </a:p>
          <a:p>
            <a:r>
              <a:rPr lang="en-US" b="1" dirty="0"/>
              <a:t>          Royal Botanic Garden.</a:t>
            </a:r>
            <a:endParaRPr lang="en-US" dirty="0"/>
          </a:p>
          <a:p>
            <a:r>
              <a:rPr lang="en-US" b="1" dirty="0"/>
              <a:t>Forsberg (1973):  The Temperate zone influence on Tropical Forest Land</a:t>
            </a:r>
            <a:endParaRPr lang="en-US" dirty="0"/>
          </a:p>
          <a:p>
            <a:r>
              <a:rPr lang="en-US" b="1" dirty="0"/>
              <a:t>           Use.  A plea for sanity.  In </a:t>
            </a:r>
            <a:r>
              <a:rPr lang="en-US" b="1" dirty="0" err="1"/>
              <a:t>Meggers</a:t>
            </a:r>
            <a:r>
              <a:rPr lang="en-US" b="1" dirty="0"/>
              <a:t>, B. J. </a:t>
            </a:r>
            <a:r>
              <a:rPr lang="en-US" b="1" u="sng" dirty="0"/>
              <a:t>et</a:t>
            </a:r>
            <a:r>
              <a:rPr lang="en-US" b="1" dirty="0"/>
              <a:t> </a:t>
            </a:r>
            <a:r>
              <a:rPr lang="en-US" b="1" u="sng" dirty="0"/>
              <a:t>al</a:t>
            </a:r>
            <a:r>
              <a:rPr lang="en-US" b="1" dirty="0"/>
              <a:t> (</a:t>
            </a:r>
            <a:r>
              <a:rPr lang="en-US" b="1" dirty="0" err="1"/>
              <a:t>ed</a:t>
            </a:r>
            <a:r>
              <a:rPr lang="en-US" b="1" dirty="0"/>
              <a:t>).  Tropical Forest </a:t>
            </a:r>
            <a:endParaRPr lang="en-US" dirty="0"/>
          </a:p>
          <a:p>
            <a:r>
              <a:rPr lang="en-US" b="1" dirty="0"/>
              <a:t>           Ecosystem in Africa and South America.  A Comparative review.</a:t>
            </a:r>
            <a:endParaRPr lang="en-US" dirty="0"/>
          </a:p>
          <a:p>
            <a:r>
              <a:rPr lang="en-US" b="1" dirty="0"/>
              <a:t>           Washington. </a:t>
            </a:r>
            <a:r>
              <a:rPr lang="en-US" b="1" dirty="0" err="1"/>
              <a:t>Smithsorian</a:t>
            </a:r>
            <a:r>
              <a:rPr lang="en-US" b="1" dirty="0"/>
              <a:t> Institution Press.</a:t>
            </a:r>
            <a:endParaRPr lang="en-US" dirty="0"/>
          </a:p>
          <a:p>
            <a:r>
              <a:rPr lang="en-US" b="1" dirty="0"/>
              <a:t>Hutchinson, J. and </a:t>
            </a:r>
            <a:r>
              <a:rPr lang="en-US" b="1" dirty="0" err="1"/>
              <a:t>Dalziel</a:t>
            </a:r>
            <a:r>
              <a:rPr lang="en-US" b="1" dirty="0"/>
              <a:t>, J.M. (1954):  Flora of West Tropical Africa Vol.1-3</a:t>
            </a:r>
            <a:endParaRPr lang="en-US" dirty="0"/>
          </a:p>
          <a:p>
            <a:r>
              <a:rPr lang="en-US" b="1" dirty="0"/>
              <a:t>          (ed.2), Revised by </a:t>
            </a:r>
            <a:r>
              <a:rPr lang="en-US" b="1" dirty="0" err="1"/>
              <a:t>Keay</a:t>
            </a:r>
            <a:r>
              <a:rPr lang="en-US" b="1" dirty="0"/>
              <a:t>, R.W.J. and </a:t>
            </a:r>
            <a:r>
              <a:rPr lang="en-US" b="1" dirty="0" err="1"/>
              <a:t>Hepper</a:t>
            </a:r>
            <a:r>
              <a:rPr lang="en-US" b="1" dirty="0"/>
              <a:t>, F.N. London.  Crown Agents.</a:t>
            </a:r>
            <a:endParaRPr lang="en-US" dirty="0"/>
          </a:p>
          <a:p>
            <a:r>
              <a:rPr lang="en-US" b="1" dirty="0"/>
              <a:t>Hutchinson, J. and </a:t>
            </a:r>
            <a:r>
              <a:rPr lang="en-US" b="1" dirty="0" err="1"/>
              <a:t>Dalziel</a:t>
            </a:r>
            <a:r>
              <a:rPr lang="en-US" b="1" dirty="0"/>
              <a:t>, J.M. (1968):  Flora of West Tropical Africa Vol.4.</a:t>
            </a:r>
            <a:endParaRPr lang="en-US" dirty="0"/>
          </a:p>
          <a:p>
            <a:r>
              <a:rPr lang="en-US" b="1" dirty="0"/>
              <a:t>          (</a:t>
            </a:r>
            <a:r>
              <a:rPr lang="en-US" b="1" dirty="0" err="1"/>
              <a:t>ed</a:t>
            </a:r>
            <a:r>
              <a:rPr lang="en-US" b="1" dirty="0"/>
              <a:t> 3) </a:t>
            </a:r>
            <a:r>
              <a:rPr lang="en-US" b="1" dirty="0" err="1"/>
              <a:t>Rerised</a:t>
            </a:r>
            <a:r>
              <a:rPr lang="en-US" b="1" dirty="0"/>
              <a:t> by </a:t>
            </a:r>
            <a:r>
              <a:rPr lang="en-US" b="1" dirty="0" err="1"/>
              <a:t>Kecy</a:t>
            </a:r>
            <a:r>
              <a:rPr lang="en-US" b="1" dirty="0"/>
              <a:t>, R.W.J. and </a:t>
            </a:r>
            <a:r>
              <a:rPr lang="en-US" b="1" dirty="0" err="1"/>
              <a:t>Hepper</a:t>
            </a:r>
            <a:r>
              <a:rPr lang="en-US" b="1" dirty="0"/>
              <a:t>, F.N. London. Crown </a:t>
            </a:r>
            <a:r>
              <a:rPr lang="en-US" b="1" dirty="0" err="1"/>
              <a:t>Agnets</a:t>
            </a:r>
            <a:r>
              <a:rPr lang="en-US" b="1" dirty="0"/>
              <a:t> </a:t>
            </a:r>
            <a:endParaRPr lang="en-US" dirty="0"/>
          </a:p>
          <a:p>
            <a:r>
              <a:rPr lang="en-US" b="1" dirty="0"/>
              <a:t>          150pp.</a:t>
            </a:r>
            <a:endParaRPr lang="en-US" dirty="0"/>
          </a:p>
          <a:p>
            <a:r>
              <a:rPr lang="en-US" b="1" dirty="0" err="1"/>
              <a:t>Ilonze</a:t>
            </a:r>
            <a:r>
              <a:rPr lang="en-US" b="1" dirty="0"/>
              <a:t>, F.I.N.(1995):  You and Your Health  with </a:t>
            </a:r>
            <a:r>
              <a:rPr lang="en-US" b="1" dirty="0" err="1"/>
              <a:t>phytomedicine</a:t>
            </a:r>
            <a:r>
              <a:rPr lang="en-US" b="1" dirty="0"/>
              <a:t>.  Lagos;  </a:t>
            </a:r>
            <a:endParaRPr lang="en-US" dirty="0"/>
          </a:p>
          <a:p>
            <a:r>
              <a:rPr lang="en-US" b="1" dirty="0"/>
              <a:t>         Guardian Royal Exchange  26pp.</a:t>
            </a:r>
            <a:endParaRPr lang="en-US" dirty="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47500" lnSpcReduction="20000"/>
          </a:bodyPr>
          <a:lstStyle/>
          <a:p>
            <a:r>
              <a:rPr lang="en-US" b="1" dirty="0" err="1"/>
              <a:t>Abayomi</a:t>
            </a:r>
            <a:r>
              <a:rPr lang="en-US" b="1" dirty="0"/>
              <a:t>, S. (1982):   Medicinal Plants and Traditional Medicine in Africa.  New</a:t>
            </a:r>
            <a:endParaRPr lang="en-US" dirty="0"/>
          </a:p>
          <a:p>
            <a:r>
              <a:rPr lang="en-US" b="1" dirty="0"/>
              <a:t>         York. John Willey &amp; Sons, 256pp.</a:t>
            </a:r>
            <a:endParaRPr lang="en-US" dirty="0"/>
          </a:p>
          <a:p>
            <a:r>
              <a:rPr lang="en-US" b="1" dirty="0" err="1"/>
              <a:t>Abayomi</a:t>
            </a:r>
            <a:r>
              <a:rPr lang="en-US" b="1" dirty="0"/>
              <a:t>, s. (1986):  The </a:t>
            </a:r>
            <a:r>
              <a:rPr lang="en-US" b="1" dirty="0" err="1"/>
              <a:t>Stae</a:t>
            </a:r>
            <a:r>
              <a:rPr lang="en-US" b="1" dirty="0"/>
              <a:t> of Medicinal Plants Research in Nigeria.  Ibadan; </a:t>
            </a:r>
            <a:endParaRPr lang="en-US" dirty="0"/>
          </a:p>
          <a:p>
            <a:r>
              <a:rPr lang="en-US" b="1" dirty="0"/>
              <a:t>         Ibadan University Press 404pp.</a:t>
            </a:r>
            <a:endParaRPr lang="en-US" dirty="0"/>
          </a:p>
          <a:p>
            <a:r>
              <a:rPr lang="en-US" b="1" dirty="0" err="1"/>
              <a:t>Akpata</a:t>
            </a:r>
            <a:r>
              <a:rPr lang="en-US" b="1" dirty="0"/>
              <a:t>, L. (1979):    The Practice of </a:t>
            </a:r>
            <a:r>
              <a:rPr lang="en-US" b="1" dirty="0" err="1"/>
              <a:t>herbalism</a:t>
            </a:r>
            <a:r>
              <a:rPr lang="en-US" b="1" dirty="0"/>
              <a:t> in Nigeria.  In </a:t>
            </a:r>
            <a:r>
              <a:rPr lang="en-US" b="1" dirty="0" err="1"/>
              <a:t>Abayomi</a:t>
            </a:r>
            <a:r>
              <a:rPr lang="en-US" b="1" dirty="0"/>
              <a:t> S. (</a:t>
            </a:r>
            <a:r>
              <a:rPr lang="en-US" b="1" dirty="0" err="1"/>
              <a:t>ed</a:t>
            </a:r>
            <a:r>
              <a:rPr lang="en-US" b="1" dirty="0"/>
              <a:t>) </a:t>
            </a:r>
            <a:endParaRPr lang="en-US" dirty="0"/>
          </a:p>
          <a:p>
            <a:r>
              <a:rPr lang="en-US" b="1" dirty="0"/>
              <a:t>         African Medicinal Plants Ife; University of Ife Press.</a:t>
            </a:r>
            <a:endParaRPr lang="en-US" dirty="0"/>
          </a:p>
          <a:p>
            <a:r>
              <a:rPr lang="en-US" b="1" dirty="0"/>
              <a:t> Anonymous, (1979):  Welcome address; International Work shop on </a:t>
            </a:r>
            <a:endParaRPr lang="en-US" dirty="0"/>
          </a:p>
          <a:p>
            <a:r>
              <a:rPr lang="en-US" b="1" dirty="0"/>
              <a:t>          Standardization and Regulation of Herbal Medicine.  Abuja, 29</a:t>
            </a:r>
            <a:r>
              <a:rPr lang="en-US" b="1" baseline="30000" dirty="0"/>
              <a:t>th</a:t>
            </a:r>
            <a:r>
              <a:rPr lang="en-US" b="1" dirty="0"/>
              <a:t> – 30</a:t>
            </a:r>
            <a:r>
              <a:rPr lang="en-US" b="1" baseline="30000" dirty="0"/>
              <a:t>th</a:t>
            </a:r>
            <a:r>
              <a:rPr lang="en-US" b="1" dirty="0"/>
              <a:t> </a:t>
            </a:r>
            <a:endParaRPr lang="en-US" dirty="0"/>
          </a:p>
          <a:p>
            <a:r>
              <a:rPr lang="en-US" b="1" dirty="0"/>
              <a:t>           September.</a:t>
            </a:r>
            <a:endParaRPr lang="en-US" dirty="0"/>
          </a:p>
          <a:p>
            <a:r>
              <a:rPr lang="en-US" b="1" dirty="0" err="1"/>
              <a:t>Burkill</a:t>
            </a:r>
            <a:r>
              <a:rPr lang="en-US" b="1" dirty="0"/>
              <a:t> , H. M. (1985):  The Useful Plants of West Tropical African. Vol.1. Kew. </a:t>
            </a:r>
            <a:endParaRPr lang="en-US" dirty="0"/>
          </a:p>
          <a:p>
            <a:r>
              <a:rPr lang="en-US" b="1" dirty="0"/>
              <a:t>          Royal Botanic Garden.</a:t>
            </a:r>
            <a:endParaRPr lang="en-US" dirty="0"/>
          </a:p>
          <a:p>
            <a:r>
              <a:rPr lang="en-US" b="1" dirty="0"/>
              <a:t>Forsberg (1973):  The Temperate zone influence on Tropical Forest Land</a:t>
            </a:r>
            <a:endParaRPr lang="en-US" dirty="0"/>
          </a:p>
          <a:p>
            <a:r>
              <a:rPr lang="en-US" b="1" dirty="0"/>
              <a:t>           Use.  A plea for sanity.  In </a:t>
            </a:r>
            <a:r>
              <a:rPr lang="en-US" b="1" dirty="0" err="1"/>
              <a:t>Meggers</a:t>
            </a:r>
            <a:r>
              <a:rPr lang="en-US" b="1" dirty="0"/>
              <a:t>, B. J. </a:t>
            </a:r>
            <a:r>
              <a:rPr lang="en-US" b="1" u="sng" dirty="0"/>
              <a:t>et</a:t>
            </a:r>
            <a:r>
              <a:rPr lang="en-US" b="1" dirty="0"/>
              <a:t> </a:t>
            </a:r>
            <a:r>
              <a:rPr lang="en-US" b="1" u="sng" dirty="0"/>
              <a:t>al</a:t>
            </a:r>
            <a:r>
              <a:rPr lang="en-US" b="1" dirty="0"/>
              <a:t> (</a:t>
            </a:r>
            <a:r>
              <a:rPr lang="en-US" b="1" dirty="0" err="1"/>
              <a:t>ed</a:t>
            </a:r>
            <a:r>
              <a:rPr lang="en-US" b="1" dirty="0"/>
              <a:t>).  Tropical Forest </a:t>
            </a:r>
            <a:endParaRPr lang="en-US" dirty="0"/>
          </a:p>
          <a:p>
            <a:r>
              <a:rPr lang="en-US" b="1" dirty="0"/>
              <a:t>           Ecosystem in Africa and South America.  A Comparative review.</a:t>
            </a:r>
            <a:endParaRPr lang="en-US" dirty="0"/>
          </a:p>
          <a:p>
            <a:r>
              <a:rPr lang="en-US" b="1" dirty="0"/>
              <a:t>           Washington. </a:t>
            </a:r>
            <a:r>
              <a:rPr lang="en-US" b="1" dirty="0" err="1"/>
              <a:t>Smithsorian</a:t>
            </a:r>
            <a:r>
              <a:rPr lang="en-US" b="1" dirty="0"/>
              <a:t> Institution Press.</a:t>
            </a:r>
            <a:endParaRPr lang="en-US" dirty="0"/>
          </a:p>
          <a:p>
            <a:r>
              <a:rPr lang="en-US" b="1" dirty="0"/>
              <a:t>Hutchinson, J. and </a:t>
            </a:r>
            <a:r>
              <a:rPr lang="en-US" b="1" dirty="0" err="1"/>
              <a:t>Dalziel</a:t>
            </a:r>
            <a:r>
              <a:rPr lang="en-US" b="1" dirty="0"/>
              <a:t>, J.M. (1954):  Flora of West Tropical Africa Vol.1-3</a:t>
            </a:r>
            <a:endParaRPr lang="en-US" dirty="0"/>
          </a:p>
          <a:p>
            <a:r>
              <a:rPr lang="en-US" b="1" dirty="0"/>
              <a:t>          (ed.2), Revised by </a:t>
            </a:r>
            <a:r>
              <a:rPr lang="en-US" b="1" dirty="0" err="1"/>
              <a:t>Keay</a:t>
            </a:r>
            <a:r>
              <a:rPr lang="en-US" b="1" dirty="0"/>
              <a:t>, R.W.J. and </a:t>
            </a:r>
            <a:r>
              <a:rPr lang="en-US" b="1" dirty="0" err="1"/>
              <a:t>Hepper</a:t>
            </a:r>
            <a:r>
              <a:rPr lang="en-US" b="1" dirty="0"/>
              <a:t>, F.N. London.  Crown Agents.</a:t>
            </a:r>
            <a:endParaRPr lang="en-US" dirty="0"/>
          </a:p>
          <a:p>
            <a:r>
              <a:rPr lang="en-US" b="1" dirty="0"/>
              <a:t>Hutchinson, J. and </a:t>
            </a:r>
            <a:r>
              <a:rPr lang="en-US" b="1" dirty="0" err="1"/>
              <a:t>Dalziel</a:t>
            </a:r>
            <a:r>
              <a:rPr lang="en-US" b="1" dirty="0"/>
              <a:t>, J.M. (1968):  Flora of West Tropical Africa Vol.4.</a:t>
            </a:r>
            <a:endParaRPr lang="en-US" dirty="0"/>
          </a:p>
          <a:p>
            <a:r>
              <a:rPr lang="en-US" b="1" dirty="0"/>
              <a:t>          (</a:t>
            </a:r>
            <a:r>
              <a:rPr lang="en-US" b="1" dirty="0" err="1"/>
              <a:t>ed</a:t>
            </a:r>
            <a:r>
              <a:rPr lang="en-US" b="1" dirty="0"/>
              <a:t> 3) </a:t>
            </a:r>
            <a:r>
              <a:rPr lang="en-US" b="1" dirty="0" err="1"/>
              <a:t>Rerised</a:t>
            </a:r>
            <a:r>
              <a:rPr lang="en-US" b="1" dirty="0"/>
              <a:t> by </a:t>
            </a:r>
            <a:r>
              <a:rPr lang="en-US" b="1" dirty="0" err="1"/>
              <a:t>Kecy</a:t>
            </a:r>
            <a:r>
              <a:rPr lang="en-US" b="1" dirty="0"/>
              <a:t>, R.W.J. and </a:t>
            </a:r>
            <a:r>
              <a:rPr lang="en-US" b="1" dirty="0" err="1"/>
              <a:t>Hepper</a:t>
            </a:r>
            <a:r>
              <a:rPr lang="en-US" b="1" dirty="0"/>
              <a:t>, F.N. London. Crown </a:t>
            </a:r>
            <a:r>
              <a:rPr lang="en-US" b="1" dirty="0" err="1"/>
              <a:t>Agnets</a:t>
            </a:r>
            <a:r>
              <a:rPr lang="en-US" b="1" dirty="0"/>
              <a:t> </a:t>
            </a:r>
            <a:endParaRPr lang="en-US" dirty="0"/>
          </a:p>
          <a:p>
            <a:r>
              <a:rPr lang="en-US" b="1" dirty="0"/>
              <a:t>          150pp.</a:t>
            </a:r>
            <a:endParaRPr lang="en-US" dirty="0"/>
          </a:p>
          <a:p>
            <a:r>
              <a:rPr lang="en-US" b="1" dirty="0" err="1"/>
              <a:t>Ilonze</a:t>
            </a:r>
            <a:r>
              <a:rPr lang="en-US" b="1" dirty="0"/>
              <a:t>, F.I.N.(1995):  You and Your Health  with </a:t>
            </a:r>
            <a:r>
              <a:rPr lang="en-US" b="1" dirty="0" err="1"/>
              <a:t>phytomedicine</a:t>
            </a:r>
            <a:r>
              <a:rPr lang="en-US" b="1" dirty="0"/>
              <a:t>.  Lagos;  </a:t>
            </a:r>
            <a:endParaRPr lang="en-US" dirty="0"/>
          </a:p>
          <a:p>
            <a:r>
              <a:rPr lang="en-US" b="1" dirty="0"/>
              <a:t>         Guardian Royal Exchange  26pp.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err="1"/>
              <a:t>Kafaru</a:t>
            </a:r>
            <a:r>
              <a:rPr lang="en-US" b="1" dirty="0"/>
              <a:t>, E. (1994):  Immense Help from Nature’s Workshop.  Lagos;</a:t>
            </a:r>
            <a:endParaRPr lang="en-US" dirty="0"/>
          </a:p>
          <a:p>
            <a:r>
              <a:rPr lang="en-US" b="1" dirty="0"/>
              <a:t>         </a:t>
            </a:r>
            <a:r>
              <a:rPr lang="en-US" b="1" dirty="0" err="1"/>
              <a:t>Elikaf</a:t>
            </a:r>
            <a:r>
              <a:rPr lang="en-US" b="1" dirty="0"/>
              <a:t> Health Services Ltd. 212pp.</a:t>
            </a:r>
            <a:endParaRPr lang="en-US" dirty="0"/>
          </a:p>
          <a:p>
            <a:r>
              <a:rPr lang="en-US" b="1" dirty="0" err="1"/>
              <a:t>Keay</a:t>
            </a:r>
            <a:r>
              <a:rPr lang="en-US" b="1" dirty="0"/>
              <a:t>, R.W.J., </a:t>
            </a:r>
            <a:r>
              <a:rPr lang="en-US" b="1" dirty="0" err="1"/>
              <a:t>Onochie</a:t>
            </a:r>
            <a:r>
              <a:rPr lang="en-US" b="1" dirty="0"/>
              <a:t>, C.F.A. and Stanfield, D.P. (1964):  Nigerian Trees.</a:t>
            </a:r>
            <a:endParaRPr lang="en-US" dirty="0"/>
          </a:p>
          <a:p>
            <a:r>
              <a:rPr lang="en-US" b="1" dirty="0"/>
              <a:t>         Ibadan. Federal Department of Forest Research.</a:t>
            </a:r>
            <a:endParaRPr lang="en-US" dirty="0"/>
          </a:p>
          <a:p>
            <a:r>
              <a:rPr lang="en-US" b="1" dirty="0" err="1"/>
              <a:t>Lambo</a:t>
            </a:r>
            <a:r>
              <a:rPr lang="en-US" b="1" dirty="0"/>
              <a:t>, J.O. (1979):  The Healing Power of herbs with special reference to</a:t>
            </a:r>
            <a:endParaRPr lang="en-US" dirty="0"/>
          </a:p>
          <a:p>
            <a:r>
              <a:rPr lang="en-US" b="1" dirty="0"/>
              <a:t>          obstetrics and </a:t>
            </a:r>
            <a:r>
              <a:rPr lang="en-US" b="1" dirty="0" err="1"/>
              <a:t>gyncecology</a:t>
            </a:r>
            <a:r>
              <a:rPr lang="en-US" b="1" dirty="0"/>
              <a:t>.  In: African Medicinal Plants (</a:t>
            </a:r>
            <a:r>
              <a:rPr lang="en-US" b="1" dirty="0" err="1"/>
              <a:t>Abayoni</a:t>
            </a:r>
            <a:r>
              <a:rPr lang="en-US" b="1" dirty="0"/>
              <a:t> S. (</a:t>
            </a:r>
            <a:r>
              <a:rPr lang="en-US" b="1" dirty="0" err="1"/>
              <a:t>ed</a:t>
            </a:r>
            <a:r>
              <a:rPr lang="en-US" b="1" dirty="0"/>
              <a:t>))</a:t>
            </a:r>
            <a:endParaRPr lang="en-US" dirty="0"/>
          </a:p>
          <a:p>
            <a:r>
              <a:rPr lang="en-US" b="1" dirty="0"/>
              <a:t>           Ife.  University of Ife Press.</a:t>
            </a:r>
            <a:endParaRPr lang="en-US" dirty="0"/>
          </a:p>
          <a:p>
            <a:r>
              <a:rPr lang="en-US" b="1" dirty="0"/>
              <a:t>Lowe, J. and Stanfield, D.P. (1974):  Flora of Nigeria; Sedges. Ibadan University</a:t>
            </a:r>
            <a:endParaRPr lang="en-US" dirty="0"/>
          </a:p>
          <a:p>
            <a:r>
              <a:rPr lang="en-US" b="1" dirty="0"/>
              <a:t>          Press.</a:t>
            </a:r>
            <a:endParaRPr lang="en-US" dirty="0"/>
          </a:p>
          <a:p>
            <a:r>
              <a:rPr lang="en-US" b="1" dirty="0" err="1"/>
              <a:t>Nwagwu</a:t>
            </a:r>
            <a:r>
              <a:rPr lang="en-US" b="1" dirty="0"/>
              <a:t>, M.A. (1997):  Insight into Herbal Medicine.  </a:t>
            </a:r>
            <a:r>
              <a:rPr lang="en-US" b="1" dirty="0" err="1"/>
              <a:t>Okigwe</a:t>
            </a:r>
            <a:r>
              <a:rPr lang="en-US" b="1" dirty="0"/>
              <a:t>; </a:t>
            </a:r>
            <a:r>
              <a:rPr lang="en-US" b="1" dirty="0" err="1"/>
              <a:t>Whytem</a:t>
            </a:r>
            <a:endParaRPr lang="en-US" dirty="0"/>
          </a:p>
          <a:p>
            <a:r>
              <a:rPr lang="en-US" b="1" dirty="0"/>
              <a:t>          Publishers  89pp.</a:t>
            </a:r>
            <a:endParaRPr lang="en-US" dirty="0"/>
          </a:p>
          <a:p>
            <a:r>
              <a:rPr lang="en-US" b="1" dirty="0"/>
              <a:t>Stanfield, D.P. (1970):  Flora of Nigeria; Grasses, Ibadan;  Ibadan University</a:t>
            </a:r>
            <a:endParaRPr lang="en-US" dirty="0"/>
          </a:p>
          <a:p>
            <a:r>
              <a:rPr lang="en-US" b="1" dirty="0"/>
              <a:t>          Press.</a:t>
            </a:r>
            <a:endParaRPr lang="en-US" dirty="0"/>
          </a:p>
          <a:p>
            <a:r>
              <a:rPr lang="en-US" b="1" dirty="0"/>
              <a:t>W.H.O. (1991) Guidelines for the Assessment of Traditional Medicine.</a:t>
            </a:r>
            <a:endParaRPr lang="en-US" dirty="0"/>
          </a:p>
          <a:p>
            <a:r>
              <a:rPr lang="en-US" b="1" dirty="0"/>
              <a:t>          Geneva.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an0003.jpg"/>
          <p:cNvPicPr>
            <a:picLocks noGrp="1" noChangeAspect="1"/>
          </p:cNvPicPr>
          <p:nvPr>
            <p:ph idx="1"/>
          </p:nvPr>
        </p:nvPicPr>
        <p:blipFill>
          <a:blip r:embed="rId2" cstate="print">
            <a:biLevel thresh="50000"/>
          </a:blip>
          <a:stretch>
            <a:fillRect/>
          </a:stretch>
        </p:blipFill>
        <p:spPr>
          <a:xfrm>
            <a:off x="1371601" y="269352"/>
            <a:ext cx="5215644" cy="5856811"/>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en-US" dirty="0"/>
          </a:p>
        </p:txBody>
      </p:sp>
      <p:sp>
        <p:nvSpPr>
          <p:cNvPr id="7" name="Content Placeholder 6"/>
          <p:cNvSpPr>
            <a:spLocks noGrp="1"/>
          </p:cNvSpPr>
          <p:nvPr>
            <p:ph idx="1"/>
          </p:nvPr>
        </p:nvSpPr>
        <p:spPr/>
        <p:txBody>
          <a:bodyPr>
            <a:normAutofit fontScale="77500" lnSpcReduction="20000"/>
          </a:bodyPr>
          <a:lstStyle/>
          <a:p>
            <a:pPr>
              <a:buNone/>
            </a:pPr>
            <a:r>
              <a:rPr lang="en-US" dirty="0" smtClean="0"/>
              <a:t>	</a:t>
            </a:r>
            <a:r>
              <a:rPr lang="en-US" dirty="0" err="1" smtClean="0"/>
              <a:t>Ethnomedicine</a:t>
            </a:r>
            <a:r>
              <a:rPr lang="en-US" dirty="0" smtClean="0"/>
              <a:t> </a:t>
            </a:r>
            <a:r>
              <a:rPr lang="en-US" dirty="0"/>
              <a:t>is that branch of cultural medicine that produces and administers drugs by the use of plants and plant products while a herb in cultural medicine is a plant or plant material which can be used for therapeutic </a:t>
            </a:r>
            <a:r>
              <a:rPr lang="en-US" dirty="0" smtClean="0"/>
              <a:t>purposes</a:t>
            </a:r>
            <a:r>
              <a:rPr lang="en-US" dirty="0"/>
              <a:t>.</a:t>
            </a:r>
            <a:r>
              <a:rPr lang="en-US" dirty="0" smtClean="0"/>
              <a:t> It </a:t>
            </a:r>
            <a:r>
              <a:rPr lang="en-US" dirty="0"/>
              <a:t>could well be that the initial selection of plant materials for medicinal purposes was influenced by religious thoughts and, its collection and administration was accompanied by a magic ritual.    It has also been proposed that knowledge of medicinal plants was gained by accident, although this theory has been refuted by a number of traditional medical practitioners who claimed that information on such plants was communicated to their ancestors in various ways (</a:t>
            </a:r>
            <a:r>
              <a:rPr lang="en-US" b="1" dirty="0" err="1"/>
              <a:t>Akpata</a:t>
            </a:r>
            <a:r>
              <a:rPr lang="en-US" b="1" dirty="0"/>
              <a:t>,</a:t>
            </a:r>
            <a:r>
              <a:rPr lang="en-US" dirty="0"/>
              <a:t> </a:t>
            </a:r>
            <a:r>
              <a:rPr lang="en-US" b="1" dirty="0"/>
              <a:t>1979: </a:t>
            </a:r>
            <a:r>
              <a:rPr lang="en-US" b="1" dirty="0" err="1"/>
              <a:t>Lambo</a:t>
            </a:r>
            <a:r>
              <a:rPr lang="en-US" b="1" dirty="0"/>
              <a:t>, 1979)</a:t>
            </a: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fontScale="77500" lnSpcReduction="20000"/>
          </a:bodyPr>
          <a:lstStyle/>
          <a:p>
            <a:pPr>
              <a:buNone/>
            </a:pPr>
            <a:r>
              <a:rPr lang="en-US" dirty="0" smtClean="0"/>
              <a:t>The </a:t>
            </a:r>
            <a:r>
              <a:rPr lang="en-US" dirty="0"/>
              <a:t>uncertainty of its modes of acquisition notwithstanding,  </a:t>
            </a:r>
            <a:r>
              <a:rPr lang="en-US" i="1" dirty="0" err="1"/>
              <a:t>ethomedicine</a:t>
            </a:r>
            <a:r>
              <a:rPr lang="en-US" dirty="0"/>
              <a:t> have been in use in various parts of the world at every period of human history.  </a:t>
            </a:r>
            <a:r>
              <a:rPr lang="en-US" dirty="0" err="1"/>
              <a:t>Abayomi</a:t>
            </a:r>
            <a:r>
              <a:rPr lang="en-US" dirty="0"/>
              <a:t> (1982) reported the use of species of </a:t>
            </a:r>
            <a:r>
              <a:rPr lang="en-US" i="1" dirty="0" err="1"/>
              <a:t>Hydnocarpus</a:t>
            </a:r>
            <a:r>
              <a:rPr lang="en-US" dirty="0"/>
              <a:t> in the treatment of leprosy in China between 3000 and 2730 BC.   He further indicated that the excavation of </a:t>
            </a:r>
            <a:r>
              <a:rPr lang="en-US" i="1" dirty="0" err="1"/>
              <a:t>Papaver</a:t>
            </a:r>
            <a:r>
              <a:rPr lang="en-US" i="1" dirty="0"/>
              <a:t> </a:t>
            </a:r>
            <a:r>
              <a:rPr lang="en-US" i="1" dirty="0" err="1"/>
              <a:t>somniferum</a:t>
            </a:r>
            <a:r>
              <a:rPr lang="en-US" i="1" dirty="0"/>
              <a:t> and </a:t>
            </a:r>
            <a:r>
              <a:rPr lang="en-US" i="1" dirty="0" err="1"/>
              <a:t>Ricinus</a:t>
            </a:r>
            <a:r>
              <a:rPr lang="en-US" i="1" dirty="0"/>
              <a:t> </a:t>
            </a:r>
            <a:r>
              <a:rPr lang="en-US" i="1" dirty="0" err="1"/>
              <a:t>communis</a:t>
            </a:r>
            <a:r>
              <a:rPr lang="en-US" dirty="0"/>
              <a:t> from tombs in Egypt revealed the use of </a:t>
            </a:r>
            <a:r>
              <a:rPr lang="en-US" dirty="0" err="1"/>
              <a:t>phytomedicine</a:t>
            </a:r>
            <a:r>
              <a:rPr lang="en-US" dirty="0"/>
              <a:t> in that part of Africa as far back as 1500 BC.</a:t>
            </a:r>
          </a:p>
          <a:p>
            <a:pPr>
              <a:buNone/>
            </a:pPr>
            <a:r>
              <a:rPr lang="en-US" dirty="0" smtClean="0"/>
              <a:t>      </a:t>
            </a:r>
            <a:r>
              <a:rPr lang="en-US" dirty="0"/>
              <a:t>With the invention of writing, the Greeks became the earliest groups of Europeans to produce plant documents based initially on folk or cultural practices, and later on investigations into plants and plant products.  They established physic gardens for the training of physicians and generated considerable impetus in the description, naming and classification of plants.  </a:t>
            </a:r>
            <a:endParaRPr lang="en-US" dirty="0" smtClean="0"/>
          </a:p>
          <a:p>
            <a:pPr>
              <a:buNone/>
            </a:pPr>
            <a:r>
              <a:rPr lang="en-US" dirty="0"/>
              <a:t> </a:t>
            </a:r>
            <a:r>
              <a:rPr lang="en-US" dirty="0" smtClean="0"/>
              <a:t>   Knowledge of the state of </a:t>
            </a:r>
            <a:r>
              <a:rPr lang="en-US" dirty="0" err="1" smtClean="0"/>
              <a:t>ethnomedicine</a:t>
            </a:r>
            <a:r>
              <a:rPr lang="en-US" dirty="0" smtClean="0"/>
              <a:t> in the new world is dependent on the starting point of literacy in each area.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None/>
            </a:pPr>
            <a:r>
              <a:rPr lang="en-US" dirty="0" smtClean="0"/>
              <a:t>  </a:t>
            </a:r>
            <a:r>
              <a:rPr lang="en-US" dirty="0"/>
              <a:t>It is therefore not surprising that the earliest records of </a:t>
            </a:r>
            <a:r>
              <a:rPr lang="en-US" dirty="0" err="1"/>
              <a:t>ethnomedicine</a:t>
            </a:r>
            <a:r>
              <a:rPr lang="en-US" dirty="0"/>
              <a:t> in Nigeria were by expatriates working on the flora of Nigeria.  As the accounts of these authors were not, in most cases, based on first hand information, the authenticity of their records cannot therefore be asserted.</a:t>
            </a:r>
          </a:p>
          <a:p>
            <a:r>
              <a:rPr lang="en-US" dirty="0"/>
              <a:t>Recent years have witnessed a turn of events in the practice throughout the world owing to:</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lvl="0"/>
            <a:r>
              <a:rPr lang="en-US" dirty="0"/>
              <a:t>The preference of many consumers for products of </a:t>
            </a:r>
            <a:r>
              <a:rPr lang="en-US"/>
              <a:t>natural </a:t>
            </a:r>
            <a:r>
              <a:rPr lang="en-US" smtClean="0"/>
              <a:t>origin</a:t>
            </a:r>
            <a:endParaRPr lang="en-US" dirty="0"/>
          </a:p>
          <a:p>
            <a:pPr lvl="0"/>
            <a:r>
              <a:rPr lang="en-US" dirty="0"/>
              <a:t>The efficacy of plant medicines especially in certain cases like diabetes, hepatitis and sickle cell where modern medicines have little or no effect,</a:t>
            </a:r>
          </a:p>
          <a:p>
            <a:pPr lvl="0"/>
            <a:r>
              <a:rPr lang="en-US" dirty="0"/>
              <a:t>The fact that </a:t>
            </a:r>
            <a:r>
              <a:rPr lang="en-US" dirty="0" err="1"/>
              <a:t>ethnomedicine</a:t>
            </a:r>
            <a:r>
              <a:rPr lang="en-US" dirty="0"/>
              <a:t> is now scientific in approach, especially since the active ingredients in the plant have been identified and categorized in most cases, while the production methods have been standardized. </a:t>
            </a:r>
          </a:p>
          <a:p>
            <a:r>
              <a:rPr lang="en-US" dirty="0"/>
              <a:t> Following the new trend, many countries have either co-recognized cultural medicine or have integrated it into their healthcare </a:t>
            </a:r>
            <a:r>
              <a:rPr lang="en-US" dirty="0" err="1"/>
              <a:t>programms</a:t>
            </a:r>
            <a:r>
              <a:rPr lang="en-US" dirty="0"/>
              <a:t> .  In Nigeria, the decree on the National Policy on Cultural Medicine is ready for promulgation (Anonymous, 1979).  This is sequel to the achievements of the new trend </a:t>
            </a:r>
            <a:r>
              <a:rPr lang="en-US" i="1" dirty="0"/>
              <a:t>(</a:t>
            </a:r>
            <a:r>
              <a:rPr lang="en-US" i="1" dirty="0" err="1"/>
              <a:t>Abayomi</a:t>
            </a:r>
            <a:r>
              <a:rPr lang="en-US" i="1" dirty="0"/>
              <a:t>, 1986;</a:t>
            </a:r>
            <a:r>
              <a:rPr lang="en-US" dirty="0"/>
              <a:t> </a:t>
            </a:r>
            <a:r>
              <a:rPr lang="en-US" i="1" dirty="0" err="1"/>
              <a:t>Kafaru</a:t>
            </a:r>
            <a:r>
              <a:rPr lang="en-US" i="1" dirty="0"/>
              <a:t>, 1994; </a:t>
            </a:r>
            <a:r>
              <a:rPr lang="en-US" i="1" dirty="0" err="1"/>
              <a:t>Ilonze</a:t>
            </a:r>
            <a:r>
              <a:rPr lang="en-US" i="1" dirty="0"/>
              <a:t>, 1995; </a:t>
            </a:r>
            <a:r>
              <a:rPr lang="en-US" i="1" dirty="0" err="1"/>
              <a:t>Nwagwu</a:t>
            </a:r>
            <a:r>
              <a:rPr lang="en-US" i="1" dirty="0"/>
              <a:t>, 1997</a:t>
            </a:r>
            <a:r>
              <a:rPr lang="en-US" dirty="0"/>
              <a:t>).  Apart from moving the nation forward in the health sector, these practitioners have made gigantic landmarks in </a:t>
            </a:r>
            <a:r>
              <a:rPr lang="en-US" dirty="0" err="1"/>
              <a:t>inventorising</a:t>
            </a:r>
            <a:r>
              <a:rPr lang="en-US" dirty="0"/>
              <a:t> of the medicinal plants of Nigeria.</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r>
              <a:rPr lang="en-US" dirty="0"/>
              <a:t>A checklist of medicinal plants is very important to any nation, especially in Eastern Nigeria where majority depend on plant remedies.  It forms a database for medicinal plants research and constitutes a conservatory of the rich culture of </a:t>
            </a:r>
            <a:r>
              <a:rPr lang="en-US" dirty="0" err="1"/>
              <a:t>phytomedicine</a:t>
            </a:r>
            <a:r>
              <a:rPr lang="en-US" dirty="0"/>
              <a:t>.  It is an important tool for the establishment of botanical gardens and a permanent record of the botanical resources of any nation.  It provides a justification for the protection or conservation of some of the species in the list under the threat of extinction.  In Nigeria where majority of the practitioners are illiterate, the onus of recording their plants lies on the plant taxonomists.</a:t>
            </a:r>
          </a:p>
          <a:p>
            <a:r>
              <a:rPr lang="en-US" dirty="0"/>
              <a:t>This work therefore is the study of plants used for the treatment of diseases in Eastern part of Nigeria.  It is aimed at providing the scientific names of the plants, their families, common names, parts used, disease cured, quantity used and their vernacular names in such a way that someone without the knowledge of the plant can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70000" lnSpcReduction="20000"/>
          </a:bodyPr>
          <a:lstStyle/>
          <a:p>
            <a:r>
              <a:rPr lang="en-US" dirty="0"/>
              <a:t>A checklist of medicinal plants is very important to any nation, especially in Eastern Nigeria where majority depend on plant remedies.  It forms a database for medicinal plants research and constitutes a conservatory of the rich culture of </a:t>
            </a:r>
            <a:r>
              <a:rPr lang="en-US" dirty="0" err="1"/>
              <a:t>phytomedicine</a:t>
            </a:r>
            <a:r>
              <a:rPr lang="en-US" dirty="0"/>
              <a:t>.  It is an important tool for the establishment of botanical gardens and a permanent record of the botanical resources of any nation.  It provides a justification for the protection or conservation of some of the species in the list under the threat of extinction.  In Nigeria where majority of the practitioners are illiterate, the onus of recording their plants lies on the plant taxonomists.</a:t>
            </a:r>
          </a:p>
          <a:p>
            <a:r>
              <a:rPr lang="en-US" dirty="0"/>
              <a:t>This work therefore is the study of plants used for the treatment of diseases in Eastern part of Nigeria.  It is aimed at providing the scientific names of the plants, their families, common names, parts used, disease cured, quantity used and their vernacular names in such a way that someone without the knowledge of the plant can practically identify these plants on his/her own and can administer the treatment.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rmAutofit fontScale="90000"/>
          </a:bodyPr>
          <a:lstStyle/>
          <a:p>
            <a:r>
              <a:rPr lang="en-US" b="1" dirty="0" smtClean="0"/>
              <a:t>MATERIALS AND METHODS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investigation was designed into three component parts-oral interviews, field identifications and laboratory identification.   For the oral interviews, </a:t>
            </a:r>
            <a:r>
              <a:rPr lang="en-US" dirty="0" err="1"/>
              <a:t>ethnomedical</a:t>
            </a:r>
            <a:r>
              <a:rPr lang="en-US" dirty="0"/>
              <a:t> practitioners were visited in their homes, each on an appointed day.  During the interviews, each practitioner was asked a set of pre-documented questions (Appendix 1) covering his personal data, the plants he used and the diseases cured by the plants.  The responses were recorded.   The interview component of the survey was made oral because most of the practitioners were illiterate.  Also on appointed days, each practitioner took me to the field to familiarize me with some of the plants mentioned during the oral interviews.  Specimens of the plants were collected and carefully numbered.  Attempts were made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3819</Words>
  <Application>Microsoft Office PowerPoint</Application>
  <PresentationFormat>On-screen Show (4:3)</PresentationFormat>
  <Paragraphs>432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ETHNOMEDICAL STUDIES OF PLANTS USED FOR TREATMENT OF DISEASES IN EASTERN PART OF NIGERIA. MBAGWU, F. N. FACULTY OF SCIENCE DEPARTMENT OF PLANT SCIENCE AND BIOTECHNOLOGY IMO STATE UNIVERSITY, OWERRI, NIGERIA E-mail: mbagwu101@ yahoo.co.uk +2348037453703 </vt:lpstr>
      <vt:lpstr>ABSTRACT</vt:lpstr>
      <vt:lpstr>INTRODUCTION </vt:lpstr>
      <vt:lpstr>Slide 4</vt:lpstr>
      <vt:lpstr>Slide 5</vt:lpstr>
      <vt:lpstr>Slide 6</vt:lpstr>
      <vt:lpstr>Slide 7</vt:lpstr>
      <vt:lpstr>Slide 8</vt:lpstr>
      <vt:lpstr>MATERIALS AND METHODS </vt:lpstr>
      <vt:lpstr>Slide 10</vt:lpstr>
      <vt:lpstr>RESULTS</vt:lpstr>
      <vt:lpstr>Slide 12</vt:lpstr>
      <vt:lpstr>Slide 13</vt:lpstr>
      <vt:lpstr>PLATE 1: PHOTOGRAPHS OF SOME OF THE PLANTS USED.</vt:lpstr>
      <vt:lpstr>Slide 15</vt:lpstr>
      <vt:lpstr>Slide 16</vt:lpstr>
      <vt:lpstr>Slide 17</vt:lpstr>
      <vt:lpstr>Slide 18</vt:lpstr>
      <vt:lpstr>Slide 19</vt:lpstr>
      <vt:lpstr>REFERENCES </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ETHNOMEDICAL STUDIES OF PLANTS USED FOR TREATMENT OF DISEASES IN EASTERN PART OF NIGERIA. MBAGWU, F. N. FACULTY OF SCIENCE DEPARTMENT OF PLANT SCIENCE AND BIOTECHNOLOGY IMO STATE UNIVERSITY, OWERRI, NIGERIA E-mail: mbagwu101@ yahoo.co.uk +2348037453703</dc:title>
  <dc:creator>USER</dc:creator>
  <cp:lastModifiedBy>User</cp:lastModifiedBy>
  <cp:revision>16</cp:revision>
  <dcterms:created xsi:type="dcterms:W3CDTF">2014-10-22T12:59:55Z</dcterms:created>
  <dcterms:modified xsi:type="dcterms:W3CDTF">2014-10-23T14:41:58Z</dcterms:modified>
</cp:coreProperties>
</file>