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3"/>
  </p:notes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70" r:id="rId14"/>
    <p:sldId id="276" r:id="rId15"/>
    <p:sldId id="271" r:id="rId16"/>
    <p:sldId id="272" r:id="rId17"/>
    <p:sldId id="273" r:id="rId18"/>
    <p:sldId id="278" r:id="rId19"/>
    <p:sldId id="279" r:id="rId20"/>
    <p:sldId id="274" r:id="rId21"/>
    <p:sldId id="277"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lang="ar-SA"/>
            </a:pPr>
            <a:r>
              <a:rPr lang="en-US" dirty="0"/>
              <a:t>BMI ranges</a:t>
            </a:r>
            <a:r>
              <a:rPr lang="en-US" baseline="0" dirty="0"/>
              <a:t> in </a:t>
            </a:r>
            <a:r>
              <a:rPr lang="en-US" dirty="0"/>
              <a:t>Al_Noor and Maternity hospitals</a:t>
            </a:r>
          </a:p>
        </c:rich>
      </c:tx>
    </c:title>
    <c:view3D>
      <c:rotX val="30"/>
      <c:perspective val="30"/>
    </c:view3D>
    <c:plotArea>
      <c:layout>
        <c:manualLayout>
          <c:layoutTarget val="inner"/>
          <c:xMode val="edge"/>
          <c:yMode val="edge"/>
          <c:x val="7.4845679012345817E-2"/>
          <c:y val="0.11662589074635327"/>
          <c:w val="0.84104938271604934"/>
          <c:h val="0.67441633175279658"/>
        </c:manualLayout>
      </c:layout>
      <c:pie3DChart>
        <c:varyColors val="1"/>
        <c:ser>
          <c:idx val="0"/>
          <c:order val="0"/>
          <c:tx>
            <c:strRef>
              <c:f>ورقة1!$B$1</c:f>
              <c:strCache>
                <c:ptCount val="1"/>
                <c:pt idx="0">
                  <c:v>Al_Noor and Al_welada hospital  together</c:v>
                </c:pt>
              </c:strCache>
            </c:strRef>
          </c:tx>
          <c:dLbls>
            <c:dLbl>
              <c:idx val="4"/>
              <c:layout>
                <c:manualLayout>
                  <c:x val="1.1735564304461963E-2"/>
                  <c:y val="8.5620547692107266E-2"/>
                </c:manualLayout>
              </c:layout>
              <c:showPercent val="1"/>
              <c:extLst>
                <c:ext xmlns:c15="http://schemas.microsoft.com/office/drawing/2012/chart" uri="{CE6537A1-D6FC-4f65-9D91-7224C49458BB}"/>
              </c:extLst>
            </c:dLbl>
            <c:spPr>
              <a:noFill/>
              <a:ln>
                <a:noFill/>
              </a:ln>
              <a:effectLst/>
            </c:spPr>
            <c:txPr>
              <a:bodyPr/>
              <a:lstStyle/>
              <a:p>
                <a:pPr>
                  <a:defRPr lang="ar-SA" sz="2000"/>
                </a:pPr>
                <a:endParaRPr lang="en-US"/>
              </a:p>
            </c:txPr>
            <c:showPercent val="1"/>
            <c:extLst>
              <c:ext xmlns:c15="http://schemas.microsoft.com/office/drawing/2012/chart" uri="{CE6537A1-D6FC-4f65-9D91-7224C49458BB}"/>
            </c:extLst>
          </c:dLbls>
          <c:cat>
            <c:strRef>
              <c:f>ورقة1!$A$2:$A$6</c:f>
              <c:strCache>
                <c:ptCount val="5"/>
                <c:pt idx="0">
                  <c:v>18≥</c:v>
                </c:pt>
                <c:pt idx="1">
                  <c:v>20-25</c:v>
                </c:pt>
                <c:pt idx="2">
                  <c:v>25-30</c:v>
                </c:pt>
                <c:pt idx="3">
                  <c:v>30-40</c:v>
                </c:pt>
                <c:pt idx="4">
                  <c:v>&gt;40</c:v>
                </c:pt>
              </c:strCache>
            </c:strRef>
          </c:cat>
          <c:val>
            <c:numRef>
              <c:f>ورقة1!$B$2:$B$6</c:f>
              <c:numCache>
                <c:formatCode>General</c:formatCode>
                <c:ptCount val="5"/>
                <c:pt idx="0">
                  <c:v>9</c:v>
                </c:pt>
                <c:pt idx="1">
                  <c:v>29</c:v>
                </c:pt>
                <c:pt idx="2">
                  <c:v>33</c:v>
                </c:pt>
                <c:pt idx="3">
                  <c:v>26</c:v>
                </c:pt>
                <c:pt idx="4">
                  <c:v>3</c:v>
                </c:pt>
              </c:numCache>
            </c:numRef>
          </c:val>
        </c:ser>
        <c:dLbls>
          <c:showPercent val="1"/>
        </c:dLbls>
      </c:pie3DChart>
    </c:plotArea>
    <c:legend>
      <c:legendPos val="t"/>
      <c:layout>
        <c:manualLayout>
          <c:xMode val="edge"/>
          <c:yMode val="edge"/>
          <c:x val="0.28479780305239621"/>
          <c:y val="0.90686937755343178"/>
          <c:w val="0.62960146930786265"/>
          <c:h val="9.3130644383737748E-2"/>
        </c:manualLayout>
      </c:layout>
      <c:txPr>
        <a:bodyPr/>
        <a:lstStyle/>
        <a:p>
          <a:pPr>
            <a:defRPr lang="ar-SA" sz="2000" baseline="0">
              <a:latin typeface="Agency FB" pitchFamily="34" charset="0"/>
              <a:cs typeface="Narkisim" pitchFamily="34" charset="-79"/>
            </a:defRPr>
          </a:pPr>
          <a:endParaRPr lang="en-US"/>
        </a:p>
      </c:txPr>
    </c:legend>
    <c:plotVisOnly val="1"/>
    <c:dispBlanksAs val="zero"/>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598308A-9451-4E2B-B3DB-49EB15553997}" type="datetimeFigureOut">
              <a:rPr lang="en-US" smtClean="0"/>
              <a:pPr/>
              <a:t>10/15/2014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50D1584-A95D-461B-B0E7-79080C084638}" type="slidenum">
              <a:rPr lang="en-US" smtClean="0"/>
              <a:pPr/>
              <a:t>‹#›</a:t>
            </a:fld>
            <a:endParaRPr lang="en-US" dirty="0"/>
          </a:p>
        </p:txBody>
      </p:sp>
    </p:spTree>
    <p:extLst>
      <p:ext uri="{BB962C8B-B14F-4D97-AF65-F5344CB8AC3E}">
        <p14:creationId xmlns:p14="http://schemas.microsoft.com/office/powerpoint/2010/main" xmlns="" val="2842800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0D1584-A95D-461B-B0E7-79080C084638}" type="slidenum">
              <a:rPr lang="en-US" smtClean="0"/>
              <a:pPr/>
              <a:t>3</a:t>
            </a:fld>
            <a:endParaRPr lang="en-US" dirty="0"/>
          </a:p>
        </p:txBody>
      </p:sp>
    </p:spTree>
    <p:extLst>
      <p:ext uri="{BB962C8B-B14F-4D97-AF65-F5344CB8AC3E}">
        <p14:creationId xmlns:p14="http://schemas.microsoft.com/office/powerpoint/2010/main" xmlns="" val="8890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0D1584-A95D-461B-B0E7-79080C084638}" type="slidenum">
              <a:rPr lang="en-US" smtClean="0"/>
              <a:pPr/>
              <a:t>14</a:t>
            </a:fld>
            <a:endParaRPr lang="en-US" dirty="0"/>
          </a:p>
        </p:txBody>
      </p:sp>
    </p:spTree>
    <p:extLst>
      <p:ext uri="{BB962C8B-B14F-4D97-AF65-F5344CB8AC3E}">
        <p14:creationId xmlns:p14="http://schemas.microsoft.com/office/powerpoint/2010/main" xmlns="" val="1766593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0D1584-A95D-461B-B0E7-79080C084638}" type="slidenum">
              <a:rPr lang="en-US" smtClean="0"/>
              <a:pPr/>
              <a:t>21</a:t>
            </a:fld>
            <a:endParaRPr lang="en-US" dirty="0"/>
          </a:p>
        </p:txBody>
      </p:sp>
    </p:spTree>
    <p:extLst>
      <p:ext uri="{BB962C8B-B14F-4D97-AF65-F5344CB8AC3E}">
        <p14:creationId xmlns:p14="http://schemas.microsoft.com/office/powerpoint/2010/main" xmlns="" val="691623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F967169-1643-4A4A-878A-55B85F3CB0B3}" type="datetimeFigureOut">
              <a:rPr lang="en-US" smtClean="0"/>
              <a:pPr/>
              <a:t>10/15/2014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6FBFC1F-5A55-4A80-BFB4-454A7CC3E2FB}"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967169-1643-4A4A-878A-55B85F3CB0B3}" type="datetimeFigureOut">
              <a:rPr lang="en-US" smtClean="0"/>
              <a:pPr/>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FBFC1F-5A55-4A80-BFB4-454A7CC3E2F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967169-1643-4A4A-878A-55B85F3CB0B3}" type="datetimeFigureOut">
              <a:rPr lang="en-US" smtClean="0"/>
              <a:pPr/>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FBFC1F-5A55-4A80-BFB4-454A7CC3E2F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F967169-1643-4A4A-878A-55B85F3CB0B3}" type="datetimeFigureOut">
              <a:rPr lang="en-US" smtClean="0"/>
              <a:pPr/>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FBFC1F-5A55-4A80-BFB4-454A7CC3E2FB}"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967169-1643-4A4A-878A-55B85F3CB0B3}" type="datetimeFigureOut">
              <a:rPr lang="en-US" smtClean="0"/>
              <a:pPr/>
              <a:t>10/15/2014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86FBFC1F-5A55-4A80-BFB4-454A7CC3E2F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F967169-1643-4A4A-878A-55B85F3CB0B3}" type="datetimeFigureOut">
              <a:rPr lang="en-US" smtClean="0"/>
              <a:pPr/>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FBFC1F-5A55-4A80-BFB4-454A7CC3E2FB}"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F967169-1643-4A4A-878A-55B85F3CB0B3}" type="datetimeFigureOut">
              <a:rPr lang="en-US" smtClean="0"/>
              <a:pPr/>
              <a:t>10/15/2014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FBFC1F-5A55-4A80-BFB4-454A7CC3E2FB}"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967169-1643-4A4A-878A-55B85F3CB0B3}" type="datetimeFigureOut">
              <a:rPr lang="en-US" smtClean="0"/>
              <a:pPr/>
              <a:t>10/15/2014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FBFC1F-5A55-4A80-BFB4-454A7CC3E2F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67169-1643-4A4A-878A-55B85F3CB0B3}" type="datetimeFigureOut">
              <a:rPr lang="en-US" smtClean="0"/>
              <a:pPr/>
              <a:t>10/15/2014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FBFC1F-5A55-4A80-BFB4-454A7CC3E2F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967169-1643-4A4A-878A-55B85F3CB0B3}" type="datetimeFigureOut">
              <a:rPr lang="en-US" smtClean="0"/>
              <a:pPr/>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FBFC1F-5A55-4A80-BFB4-454A7CC3E2FB}"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967169-1643-4A4A-878A-55B85F3CB0B3}" type="datetimeFigureOut">
              <a:rPr lang="en-US" smtClean="0"/>
              <a:pPr/>
              <a:t>10/15/2014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86FBFC1F-5A55-4A80-BFB4-454A7CC3E2FB}"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F967169-1643-4A4A-878A-55B85F3CB0B3}" type="datetimeFigureOut">
              <a:rPr lang="en-US" smtClean="0"/>
              <a:pPr/>
              <a:t>10/15/2014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6FBFC1F-5A55-4A80-BFB4-454A7CC3E2F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fazada@uqu.edu.sa" TargetMode="External"/><Relationship Id="rId2" Type="http://schemas.openxmlformats.org/officeDocument/2006/relationships/hyperlink" Target="mailto:fdanish@hotmail.com"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solidFill>
                  <a:schemeClr val="tx1"/>
                </a:solidFill>
              </a:rPr>
              <a:t>Fayaz Ahmed Sahibzada </a:t>
            </a:r>
          </a:p>
          <a:p>
            <a:r>
              <a:rPr lang="en-US" b="1" dirty="0" smtClean="0">
                <a:solidFill>
                  <a:schemeClr val="tx1"/>
                </a:solidFill>
              </a:rPr>
              <a:t>Consultant Clinical Nutritionist &amp; Senior lecturer UQU Holy Makkah KSA </a:t>
            </a:r>
            <a:endParaRPr lang="en-US" b="1" dirty="0">
              <a:solidFill>
                <a:schemeClr val="tx1"/>
              </a:solidFill>
            </a:endParaRPr>
          </a:p>
        </p:txBody>
      </p:sp>
      <p:sp>
        <p:nvSpPr>
          <p:cNvPr id="2" name="Title 1"/>
          <p:cNvSpPr>
            <a:spLocks noGrp="1"/>
          </p:cNvSpPr>
          <p:nvPr>
            <p:ph type="ctrTitle"/>
          </p:nvPr>
        </p:nvSpPr>
        <p:spPr/>
        <p:txBody>
          <a:bodyPr>
            <a:normAutofit fontScale="90000"/>
          </a:bodyPr>
          <a:lstStyle/>
          <a:p>
            <a:r>
              <a:rPr lang="en-US" dirty="0" smtClean="0"/>
              <a:t> </a:t>
            </a:r>
            <a:r>
              <a:rPr lang="en-US" dirty="0" smtClean="0">
                <a:solidFill>
                  <a:schemeClr val="bg1"/>
                </a:solidFill>
              </a:rPr>
              <a:t>Gestational Diabetes Mellitus (GDM) status in the Makkah City Western Saudi Arabia</a:t>
            </a:r>
            <a:endParaRPr lang="en-US" dirty="0">
              <a:solidFill>
                <a:schemeClr val="bg1"/>
              </a:solidFill>
            </a:endParaRPr>
          </a:p>
        </p:txBody>
      </p:sp>
      <p:pic>
        <p:nvPicPr>
          <p:cNvPr id="1026" name="Picture 1" descr="C:\Users\Zaheer\Desktop\2010-05 (May)\UQU-logo.jpg"/>
          <p:cNvPicPr>
            <a:picLocks noChangeAspect="1" noChangeArrowheads="1"/>
          </p:cNvPicPr>
          <p:nvPr/>
        </p:nvPicPr>
        <p:blipFill>
          <a:blip r:embed="rId2" cstate="print"/>
          <a:srcRect/>
          <a:stretch>
            <a:fillRect/>
          </a:stretch>
        </p:blipFill>
        <p:spPr bwMode="auto">
          <a:xfrm>
            <a:off x="7924800" y="304800"/>
            <a:ext cx="1019175" cy="1047750"/>
          </a:xfrm>
          <a:prstGeom prst="rect">
            <a:avLst/>
          </a:prstGeom>
          <a:noFill/>
          <a:ln w="9525">
            <a:solidFill>
              <a:srgbClr val="000000"/>
            </a:solidFill>
            <a:miter lim="800000"/>
            <a:headEnd/>
            <a:tailEnd/>
          </a:ln>
        </p:spPr>
      </p:pic>
    </p:spTree>
    <p:extLst>
      <p:ext uri="{BB962C8B-B14F-4D97-AF65-F5344CB8AC3E}">
        <p14:creationId xmlns:p14="http://schemas.microsoft.com/office/powerpoint/2010/main" xmlns="" val="3422638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229600" cy="713232"/>
          </a:xfrm>
        </p:spPr>
        <p:txBody>
          <a:bodyPr>
            <a:normAutofit fontScale="90000"/>
          </a:bodyPr>
          <a:lstStyle/>
          <a:p>
            <a:r>
              <a:rPr lang="en-US" b="1" dirty="0" smtClean="0">
                <a:solidFill>
                  <a:schemeClr val="tx1"/>
                </a:solidFill>
              </a:rPr>
              <a:t>Table (1): Results </a:t>
            </a:r>
            <a:endParaRPr lang="en-US" b="1" dirty="0">
              <a:solidFill>
                <a:schemeClr val="tx1"/>
              </a:solidFill>
            </a:endParaRPr>
          </a:p>
        </p:txBody>
      </p:sp>
      <p:sp>
        <p:nvSpPr>
          <p:cNvPr id="3" name="Content Placeholder 2"/>
          <p:cNvSpPr>
            <a:spLocks noGrp="1"/>
          </p:cNvSpPr>
          <p:nvPr>
            <p:ph sz="quarter" idx="1"/>
          </p:nvPr>
        </p:nvSpPr>
        <p:spPr>
          <a:xfrm>
            <a:off x="609600" y="2362200"/>
            <a:ext cx="8229600" cy="609600"/>
          </a:xfrm>
        </p:spPr>
        <p:txBody>
          <a:bodyPr/>
          <a:lstStyle/>
          <a:p>
            <a:pPr marL="0" indent="0">
              <a:buNone/>
            </a:pPr>
            <a:r>
              <a:rPr lang="en-US" dirty="0" smtClean="0"/>
              <a:t>  GDM  status in Al-Noor Hospital </a:t>
            </a:r>
          </a:p>
          <a:p>
            <a:pPr marL="0" indent="0">
              <a:buNone/>
            </a:pPr>
            <a:endParaRPr lang="en-US" dirty="0"/>
          </a:p>
        </p:txBody>
      </p:sp>
      <p:graphicFrame>
        <p:nvGraphicFramePr>
          <p:cNvPr id="4" name="Table 3"/>
          <p:cNvGraphicFramePr>
            <a:graphicFrameLocks noGrp="1"/>
          </p:cNvGraphicFramePr>
          <p:nvPr/>
        </p:nvGraphicFramePr>
        <p:xfrm>
          <a:off x="685800" y="3048000"/>
          <a:ext cx="7620000" cy="2895600"/>
        </p:xfrm>
        <a:graphic>
          <a:graphicData uri="http://schemas.openxmlformats.org/drawingml/2006/table">
            <a:tbl>
              <a:tblPr rtl="1" firstRow="1" firstCol="1" bandRow="1">
                <a:tableStyleId>{5C22544A-7EE6-4342-B048-85BDC9FD1C3A}</a:tableStyleId>
              </a:tblPr>
              <a:tblGrid>
                <a:gridCol w="2359742"/>
                <a:gridCol w="3113548"/>
                <a:gridCol w="2146710"/>
              </a:tblGrid>
              <a:tr h="1381288">
                <a:tc>
                  <a:txBody>
                    <a:bodyPr/>
                    <a:lstStyle/>
                    <a:p>
                      <a:pPr marL="0" marR="0" algn="ctr" rtl="1">
                        <a:lnSpc>
                          <a:spcPct val="115000"/>
                        </a:lnSpc>
                        <a:spcBef>
                          <a:spcPts val="0"/>
                        </a:spcBef>
                        <a:spcAft>
                          <a:spcPts val="0"/>
                        </a:spcAft>
                      </a:pPr>
                      <a:r>
                        <a:rPr lang="en-US" sz="1800" kern="1200" dirty="0">
                          <a:effectLst/>
                        </a:rPr>
                        <a:t>GDM 50</a:t>
                      </a:r>
                      <a:endParaRPr lang="en-US" sz="1100" dirty="0">
                        <a:effectLst/>
                        <a:latin typeface="Calibri"/>
                        <a:ea typeface="Calibri"/>
                        <a:cs typeface="Arial"/>
                      </a:endParaRPr>
                    </a:p>
                  </a:txBody>
                  <a:tcPr marL="68580" marR="68580" marT="9525" marB="0"/>
                </a:tc>
                <a:tc>
                  <a:txBody>
                    <a:bodyPr/>
                    <a:lstStyle/>
                    <a:p>
                      <a:pPr marL="0" marR="0" algn="ctr" rtl="1">
                        <a:lnSpc>
                          <a:spcPct val="115000"/>
                        </a:lnSpc>
                        <a:spcBef>
                          <a:spcPts val="0"/>
                        </a:spcBef>
                        <a:spcAft>
                          <a:spcPts val="0"/>
                        </a:spcAft>
                      </a:pPr>
                      <a:r>
                        <a:rPr lang="en-US" sz="1800" kern="1200" dirty="0">
                          <a:effectLst/>
                        </a:rPr>
                        <a:t>No. of GDM patients</a:t>
                      </a:r>
                      <a:endParaRPr lang="en-US" sz="1100" dirty="0">
                        <a:effectLst/>
                        <a:latin typeface="Calibri"/>
                        <a:ea typeface="Calibri"/>
                        <a:cs typeface="Arial"/>
                      </a:endParaRPr>
                    </a:p>
                  </a:txBody>
                  <a:tcPr marL="68580" marR="68580" marT="9525" marB="0"/>
                </a:tc>
                <a:tc>
                  <a:txBody>
                    <a:bodyPr/>
                    <a:lstStyle/>
                    <a:p>
                      <a:pPr marL="0" marR="0" algn="ctr" rtl="1">
                        <a:lnSpc>
                          <a:spcPct val="115000"/>
                        </a:lnSpc>
                        <a:spcBef>
                          <a:spcPts val="0"/>
                        </a:spcBef>
                        <a:spcAft>
                          <a:spcPts val="0"/>
                        </a:spcAft>
                      </a:pPr>
                      <a:r>
                        <a:rPr lang="en-US" sz="1800" kern="1200" dirty="0">
                          <a:effectLst/>
                        </a:rPr>
                        <a:t>No. of subjects</a:t>
                      </a:r>
                      <a:endParaRPr lang="en-US" sz="1100" dirty="0">
                        <a:effectLst/>
                        <a:latin typeface="Calibri"/>
                        <a:ea typeface="Calibri"/>
                        <a:cs typeface="Arial"/>
                      </a:endParaRPr>
                    </a:p>
                  </a:txBody>
                  <a:tcPr marL="68580" marR="68580" marT="9525" marB="0"/>
                </a:tc>
              </a:tr>
              <a:tr h="1514312">
                <a:tc>
                  <a:txBody>
                    <a:bodyPr/>
                    <a:lstStyle/>
                    <a:p>
                      <a:pPr marL="0" marR="0" algn="ctr" rtl="1">
                        <a:lnSpc>
                          <a:spcPct val="115000"/>
                        </a:lnSpc>
                        <a:spcBef>
                          <a:spcPts val="0"/>
                        </a:spcBef>
                        <a:spcAft>
                          <a:spcPts val="0"/>
                        </a:spcAft>
                      </a:pPr>
                      <a:r>
                        <a:rPr lang="en-US" sz="1800" kern="1200" dirty="0">
                          <a:effectLst/>
                        </a:rPr>
                        <a:t>14%</a:t>
                      </a:r>
                      <a:endParaRPr lang="en-US" sz="1100" dirty="0">
                        <a:effectLst/>
                      </a:endParaRPr>
                    </a:p>
                    <a:p>
                      <a:pPr marL="0" marR="0" algn="ctr" rtl="1">
                        <a:lnSpc>
                          <a:spcPct val="115000"/>
                        </a:lnSpc>
                        <a:spcBef>
                          <a:spcPts val="0"/>
                        </a:spcBef>
                        <a:spcAft>
                          <a:spcPts val="0"/>
                        </a:spcAft>
                      </a:pPr>
                      <a:r>
                        <a:rPr lang="ar-SA" sz="1800" kern="1200" dirty="0">
                          <a:effectLst/>
                        </a:rPr>
                        <a:t> </a:t>
                      </a:r>
                      <a:endParaRPr lang="en-US" sz="1100" dirty="0">
                        <a:effectLst/>
                        <a:latin typeface="Calibri"/>
                        <a:ea typeface="Calibri"/>
                        <a:cs typeface="Arial"/>
                      </a:endParaRPr>
                    </a:p>
                  </a:txBody>
                  <a:tcPr marL="68580" marR="68580" marT="9525" marB="0"/>
                </a:tc>
                <a:tc>
                  <a:txBody>
                    <a:bodyPr/>
                    <a:lstStyle/>
                    <a:p>
                      <a:pPr marL="0" marR="0" algn="ctr" rtl="0">
                        <a:lnSpc>
                          <a:spcPct val="115000"/>
                        </a:lnSpc>
                        <a:spcBef>
                          <a:spcPts val="0"/>
                        </a:spcBef>
                        <a:spcAft>
                          <a:spcPts val="0"/>
                        </a:spcAft>
                      </a:pPr>
                      <a:r>
                        <a:rPr lang="en-US" sz="1800" kern="1200" dirty="0">
                          <a:effectLst/>
                        </a:rPr>
                        <a:t>7</a:t>
                      </a:r>
                      <a:endParaRPr lang="en-US" sz="1100" dirty="0">
                        <a:effectLst/>
                        <a:latin typeface="Calibri"/>
                        <a:ea typeface="Calibri"/>
                        <a:cs typeface="Arial"/>
                      </a:endParaRPr>
                    </a:p>
                  </a:txBody>
                  <a:tcPr marL="68580" marR="68580" marT="9525" marB="0"/>
                </a:tc>
                <a:tc>
                  <a:txBody>
                    <a:bodyPr/>
                    <a:lstStyle/>
                    <a:p>
                      <a:pPr marL="0" marR="0" algn="ctr" rtl="1">
                        <a:lnSpc>
                          <a:spcPct val="115000"/>
                        </a:lnSpc>
                        <a:spcBef>
                          <a:spcPts val="0"/>
                        </a:spcBef>
                        <a:spcAft>
                          <a:spcPts val="0"/>
                        </a:spcAft>
                      </a:pPr>
                      <a:r>
                        <a:rPr lang="en-US" sz="1800" kern="1200" dirty="0">
                          <a:effectLst/>
                        </a:rPr>
                        <a:t>50</a:t>
                      </a:r>
                      <a:endParaRPr lang="en-US" sz="1100" dirty="0">
                        <a:effectLst/>
                        <a:latin typeface="Calibri"/>
                        <a:ea typeface="Calibri"/>
                        <a:cs typeface="Arial"/>
                      </a:endParaRPr>
                    </a:p>
                  </a:txBody>
                  <a:tcPr marL="68580" marR="68580" marT="9525" marB="0"/>
                </a:tc>
              </a:tr>
            </a:tbl>
          </a:graphicData>
        </a:graphic>
      </p:graphicFrame>
    </p:spTree>
    <p:extLst>
      <p:ext uri="{BB962C8B-B14F-4D97-AF65-F5344CB8AC3E}">
        <p14:creationId xmlns:p14="http://schemas.microsoft.com/office/powerpoint/2010/main" xmlns="" val="935659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normAutofit fontScale="90000"/>
          </a:bodyPr>
          <a:lstStyle/>
          <a:p>
            <a:r>
              <a:rPr lang="en-US" b="1" dirty="0">
                <a:solidFill>
                  <a:schemeClr val="tx1"/>
                </a:solidFill>
              </a:rPr>
              <a:t>Table (2): </a:t>
            </a:r>
            <a:r>
              <a:rPr lang="en-US" b="1" dirty="0" smtClean="0">
                <a:solidFill>
                  <a:schemeClr val="tx1"/>
                </a:solidFill>
              </a:rPr>
              <a:t> </a:t>
            </a:r>
            <a:r>
              <a:rPr lang="en-US" b="1" dirty="0">
                <a:solidFill>
                  <a:schemeClr val="tx1"/>
                </a:solidFill>
              </a:rPr>
              <a:t>GDM </a:t>
            </a:r>
            <a:r>
              <a:rPr lang="en-US" b="1" dirty="0" smtClean="0">
                <a:solidFill>
                  <a:schemeClr val="tx1"/>
                </a:solidFill>
              </a:rPr>
              <a:t>status in </a:t>
            </a:r>
            <a:r>
              <a:rPr lang="en-US" b="1" dirty="0">
                <a:solidFill>
                  <a:schemeClr val="tx1"/>
                </a:solidFill>
              </a:rPr>
              <a:t>Maternity and Children Hospital</a:t>
            </a:r>
            <a:r>
              <a:rPr lang="en-US" dirty="0"/>
              <a:t/>
            </a:r>
            <a:br>
              <a:rPr lang="en-US" dirty="0"/>
            </a:br>
            <a:endParaRPr lang="en-US" dirty="0"/>
          </a:p>
        </p:txBody>
      </p:sp>
      <p:graphicFrame>
        <p:nvGraphicFramePr>
          <p:cNvPr id="4" name="Content Placeholder 3"/>
          <p:cNvGraphicFramePr>
            <a:graphicFrameLocks noGrp="1"/>
          </p:cNvGraphicFramePr>
          <p:nvPr>
            <p:ph sz="quarter" idx="1"/>
          </p:nvPr>
        </p:nvGraphicFramePr>
        <p:xfrm>
          <a:off x="762000" y="3048000"/>
          <a:ext cx="7619999" cy="3200400"/>
        </p:xfrm>
        <a:graphic>
          <a:graphicData uri="http://schemas.openxmlformats.org/drawingml/2006/table">
            <a:tbl>
              <a:tblPr rtl="1" firstRow="1" firstCol="1" bandRow="1">
                <a:tableStyleId>{5C22544A-7EE6-4342-B048-85BDC9FD1C3A}</a:tableStyleId>
              </a:tblPr>
              <a:tblGrid>
                <a:gridCol w="2791485"/>
                <a:gridCol w="3093267"/>
                <a:gridCol w="1735247"/>
              </a:tblGrid>
              <a:tr h="1631157">
                <a:tc>
                  <a:txBody>
                    <a:bodyPr/>
                    <a:lstStyle/>
                    <a:p>
                      <a:pPr marL="0" marR="0" algn="ctr" rtl="1">
                        <a:lnSpc>
                          <a:spcPct val="115000"/>
                        </a:lnSpc>
                        <a:spcBef>
                          <a:spcPts val="0"/>
                        </a:spcBef>
                        <a:spcAft>
                          <a:spcPts val="0"/>
                        </a:spcAft>
                      </a:pPr>
                      <a:r>
                        <a:rPr lang="en-US" sz="2400" kern="1200" dirty="0">
                          <a:effectLst/>
                        </a:rPr>
                        <a:t>GDM 50</a:t>
                      </a:r>
                      <a:endParaRPr lang="en-US" sz="1100" dirty="0">
                        <a:effectLst/>
                        <a:latin typeface="Calibri"/>
                        <a:ea typeface="Calibri"/>
                        <a:cs typeface="Arial"/>
                      </a:endParaRPr>
                    </a:p>
                  </a:txBody>
                  <a:tcPr marL="68580" marR="68580" marT="9525" marB="0"/>
                </a:tc>
                <a:tc>
                  <a:txBody>
                    <a:bodyPr/>
                    <a:lstStyle/>
                    <a:p>
                      <a:pPr marL="0" marR="0" algn="ctr" rtl="1">
                        <a:lnSpc>
                          <a:spcPct val="115000"/>
                        </a:lnSpc>
                        <a:spcBef>
                          <a:spcPts val="0"/>
                        </a:spcBef>
                        <a:spcAft>
                          <a:spcPts val="0"/>
                        </a:spcAft>
                      </a:pPr>
                      <a:r>
                        <a:rPr lang="en-US" sz="2400" kern="1200" dirty="0">
                          <a:effectLst/>
                        </a:rPr>
                        <a:t>No. of GDM patients</a:t>
                      </a:r>
                      <a:endParaRPr lang="en-US" sz="1100" dirty="0">
                        <a:effectLst/>
                        <a:latin typeface="Calibri"/>
                        <a:ea typeface="Calibri"/>
                        <a:cs typeface="Arial"/>
                      </a:endParaRPr>
                    </a:p>
                  </a:txBody>
                  <a:tcPr marL="68580" marR="68580" marT="9525" marB="0"/>
                </a:tc>
                <a:tc>
                  <a:txBody>
                    <a:bodyPr/>
                    <a:lstStyle/>
                    <a:p>
                      <a:pPr marL="0" marR="0" algn="ctr" rtl="1">
                        <a:lnSpc>
                          <a:spcPct val="115000"/>
                        </a:lnSpc>
                        <a:spcBef>
                          <a:spcPts val="0"/>
                        </a:spcBef>
                        <a:spcAft>
                          <a:spcPts val="0"/>
                        </a:spcAft>
                      </a:pPr>
                      <a:r>
                        <a:rPr lang="en-US" sz="2400" kern="1200" dirty="0">
                          <a:effectLst/>
                        </a:rPr>
                        <a:t>No. of subject</a:t>
                      </a:r>
                      <a:endParaRPr lang="en-US" sz="1100" dirty="0">
                        <a:effectLst/>
                        <a:latin typeface="Calibri"/>
                        <a:ea typeface="Calibri"/>
                        <a:cs typeface="Arial"/>
                      </a:endParaRPr>
                    </a:p>
                  </a:txBody>
                  <a:tcPr marL="68580" marR="68580" marT="9525" marB="0"/>
                </a:tc>
              </a:tr>
              <a:tr h="1569243">
                <a:tc>
                  <a:txBody>
                    <a:bodyPr/>
                    <a:lstStyle/>
                    <a:p>
                      <a:pPr marL="0" marR="0" algn="ctr" rtl="1">
                        <a:lnSpc>
                          <a:spcPct val="115000"/>
                        </a:lnSpc>
                        <a:spcBef>
                          <a:spcPts val="0"/>
                        </a:spcBef>
                        <a:spcAft>
                          <a:spcPts val="0"/>
                        </a:spcAft>
                      </a:pPr>
                      <a:r>
                        <a:rPr lang="en-US" sz="2400" kern="1200" dirty="0">
                          <a:effectLst/>
                        </a:rPr>
                        <a:t>18 %</a:t>
                      </a:r>
                      <a:endParaRPr lang="en-US" sz="1100" dirty="0">
                        <a:effectLst/>
                        <a:latin typeface="Calibri"/>
                        <a:ea typeface="Calibri"/>
                        <a:cs typeface="Arial"/>
                      </a:endParaRPr>
                    </a:p>
                  </a:txBody>
                  <a:tcPr marL="68580" marR="68580" marT="9525" marB="0"/>
                </a:tc>
                <a:tc>
                  <a:txBody>
                    <a:bodyPr/>
                    <a:lstStyle/>
                    <a:p>
                      <a:pPr marL="0" marR="0" algn="ctr" rtl="1">
                        <a:lnSpc>
                          <a:spcPct val="115000"/>
                        </a:lnSpc>
                        <a:spcBef>
                          <a:spcPts val="0"/>
                        </a:spcBef>
                        <a:spcAft>
                          <a:spcPts val="0"/>
                        </a:spcAft>
                      </a:pPr>
                      <a:r>
                        <a:rPr lang="en-US" sz="2400" kern="1200" dirty="0">
                          <a:effectLst/>
                        </a:rPr>
                        <a:t>9</a:t>
                      </a:r>
                      <a:endParaRPr lang="en-US" sz="1100" dirty="0">
                        <a:effectLst/>
                        <a:latin typeface="Calibri"/>
                        <a:ea typeface="Calibri"/>
                        <a:cs typeface="Arial"/>
                      </a:endParaRPr>
                    </a:p>
                  </a:txBody>
                  <a:tcPr marL="68580" marR="68580" marT="9525" marB="0"/>
                </a:tc>
                <a:tc>
                  <a:txBody>
                    <a:bodyPr/>
                    <a:lstStyle/>
                    <a:p>
                      <a:pPr marL="0" marR="0" algn="ctr" rtl="1">
                        <a:lnSpc>
                          <a:spcPct val="115000"/>
                        </a:lnSpc>
                        <a:spcBef>
                          <a:spcPts val="0"/>
                        </a:spcBef>
                        <a:spcAft>
                          <a:spcPts val="0"/>
                        </a:spcAft>
                      </a:pPr>
                      <a:r>
                        <a:rPr lang="en-US" sz="2400" kern="1200" dirty="0">
                          <a:effectLst/>
                        </a:rPr>
                        <a:t>50</a:t>
                      </a:r>
                      <a:endParaRPr lang="en-US" sz="1100" dirty="0">
                        <a:effectLst/>
                        <a:latin typeface="Calibri"/>
                        <a:ea typeface="Calibri"/>
                        <a:cs typeface="Arial"/>
                      </a:endParaRPr>
                    </a:p>
                  </a:txBody>
                  <a:tcPr marL="68580" marR="68580" marT="9525" marB="0"/>
                </a:tc>
              </a:tr>
            </a:tbl>
          </a:graphicData>
        </a:graphic>
      </p:graphicFrame>
    </p:spTree>
    <p:extLst>
      <p:ext uri="{BB962C8B-B14F-4D97-AF65-F5344CB8AC3E}">
        <p14:creationId xmlns:p14="http://schemas.microsoft.com/office/powerpoint/2010/main" xmlns="" val="3761616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0"/>
            <a:ext cx="7924800" cy="457200"/>
          </a:xfrm>
        </p:spPr>
        <p:txBody>
          <a:bodyPr>
            <a:normAutofit fontScale="90000"/>
          </a:bodyPr>
          <a:lstStyle/>
          <a:p>
            <a:r>
              <a:rPr lang="en-US" b="1" dirty="0" smtClean="0">
                <a:solidFill>
                  <a:schemeClr val="tx1"/>
                </a:solidFill>
              </a:rPr>
              <a:t>Table (3):  GDM status in Makkah</a:t>
            </a:r>
            <a:r>
              <a:rPr lang="en-US" dirty="0" smtClean="0"/>
              <a:t/>
            </a:r>
            <a:br>
              <a:rPr lang="en-US" dirty="0" smtClean="0"/>
            </a:br>
            <a:endParaRPr lang="en-US" dirty="0"/>
          </a:p>
        </p:txBody>
      </p:sp>
      <p:graphicFrame>
        <p:nvGraphicFramePr>
          <p:cNvPr id="4" name="Content Placeholder 3"/>
          <p:cNvGraphicFramePr>
            <a:graphicFrameLocks noGrp="1"/>
          </p:cNvGraphicFramePr>
          <p:nvPr>
            <p:ph sz="quarter" idx="1"/>
          </p:nvPr>
        </p:nvGraphicFramePr>
        <p:xfrm>
          <a:off x="838200" y="2362200"/>
          <a:ext cx="7620000" cy="3124200"/>
        </p:xfrm>
        <a:graphic>
          <a:graphicData uri="http://schemas.openxmlformats.org/drawingml/2006/table">
            <a:tbl>
              <a:tblPr rtl="1" firstRow="1" firstCol="1" bandRow="1">
                <a:tableStyleId>{5C22544A-7EE6-4342-B048-85BDC9FD1C3A}</a:tableStyleId>
              </a:tblPr>
              <a:tblGrid>
                <a:gridCol w="3289101"/>
                <a:gridCol w="2262188"/>
                <a:gridCol w="2068711"/>
              </a:tblGrid>
              <a:tr h="1557230">
                <a:tc>
                  <a:txBody>
                    <a:bodyPr/>
                    <a:lstStyle/>
                    <a:p>
                      <a:pPr marL="0" marR="0" algn="ctr" rtl="1">
                        <a:lnSpc>
                          <a:spcPct val="115000"/>
                        </a:lnSpc>
                        <a:spcBef>
                          <a:spcPts val="0"/>
                        </a:spcBef>
                        <a:spcAft>
                          <a:spcPts val="0"/>
                        </a:spcAft>
                      </a:pPr>
                      <a:r>
                        <a:rPr lang="en-US" sz="2000" kern="1200" dirty="0">
                          <a:effectLst/>
                        </a:rPr>
                        <a:t>GDM  %</a:t>
                      </a:r>
                      <a:endParaRPr lang="en-US" sz="1100" dirty="0">
                        <a:effectLst/>
                        <a:latin typeface="Calibri"/>
                        <a:ea typeface="Calibri"/>
                        <a:cs typeface="Arial"/>
                      </a:endParaRPr>
                    </a:p>
                  </a:txBody>
                  <a:tcPr marL="68580" marR="68580" marT="9525" marB="0"/>
                </a:tc>
                <a:tc>
                  <a:txBody>
                    <a:bodyPr/>
                    <a:lstStyle/>
                    <a:p>
                      <a:pPr marL="0" marR="0" algn="ctr" rtl="1">
                        <a:lnSpc>
                          <a:spcPct val="115000"/>
                        </a:lnSpc>
                        <a:spcBef>
                          <a:spcPts val="0"/>
                        </a:spcBef>
                        <a:spcAft>
                          <a:spcPts val="0"/>
                        </a:spcAft>
                      </a:pPr>
                      <a:r>
                        <a:rPr lang="en-US" sz="2000" kern="1200" dirty="0">
                          <a:effectLst/>
                        </a:rPr>
                        <a:t>No. of GDM patients</a:t>
                      </a:r>
                      <a:endParaRPr lang="en-US" sz="1100" dirty="0">
                        <a:effectLst/>
                        <a:latin typeface="Calibri"/>
                        <a:ea typeface="Calibri"/>
                        <a:cs typeface="Arial"/>
                      </a:endParaRPr>
                    </a:p>
                  </a:txBody>
                  <a:tcPr marL="68580" marR="68580" marT="9525" marB="0"/>
                </a:tc>
                <a:tc>
                  <a:txBody>
                    <a:bodyPr/>
                    <a:lstStyle/>
                    <a:p>
                      <a:pPr marL="0" marR="0" algn="ctr" rtl="1">
                        <a:lnSpc>
                          <a:spcPct val="115000"/>
                        </a:lnSpc>
                        <a:spcBef>
                          <a:spcPts val="0"/>
                        </a:spcBef>
                        <a:spcAft>
                          <a:spcPts val="0"/>
                        </a:spcAft>
                      </a:pPr>
                      <a:r>
                        <a:rPr lang="en-US" sz="2000" kern="1200" dirty="0">
                          <a:effectLst/>
                        </a:rPr>
                        <a:t>No. of subjects</a:t>
                      </a:r>
                      <a:endParaRPr lang="en-US" sz="1100" dirty="0">
                        <a:effectLst/>
                        <a:latin typeface="Calibri"/>
                        <a:ea typeface="Calibri"/>
                        <a:cs typeface="Arial"/>
                      </a:endParaRPr>
                    </a:p>
                  </a:txBody>
                  <a:tcPr marL="68580" marR="68580" marT="9525" marB="0"/>
                </a:tc>
              </a:tr>
              <a:tr h="1566970">
                <a:tc>
                  <a:txBody>
                    <a:bodyPr/>
                    <a:lstStyle/>
                    <a:p>
                      <a:pPr marL="0" marR="0" algn="ctr" rtl="1">
                        <a:lnSpc>
                          <a:spcPct val="115000"/>
                        </a:lnSpc>
                        <a:spcBef>
                          <a:spcPts val="0"/>
                        </a:spcBef>
                        <a:spcAft>
                          <a:spcPts val="0"/>
                        </a:spcAft>
                      </a:pPr>
                      <a:r>
                        <a:rPr lang="en-US" sz="2000" kern="1200" dirty="0">
                          <a:effectLst/>
                        </a:rPr>
                        <a:t>16 %</a:t>
                      </a:r>
                      <a:endParaRPr lang="en-US" sz="1100" dirty="0">
                        <a:effectLst/>
                      </a:endParaRPr>
                    </a:p>
                    <a:p>
                      <a:pPr marL="0" marR="0" algn="ctr" rtl="1">
                        <a:lnSpc>
                          <a:spcPct val="115000"/>
                        </a:lnSpc>
                        <a:spcBef>
                          <a:spcPts val="0"/>
                        </a:spcBef>
                        <a:spcAft>
                          <a:spcPts val="0"/>
                        </a:spcAft>
                      </a:pPr>
                      <a:r>
                        <a:rPr lang="ar-SA" sz="2000" kern="1200" dirty="0">
                          <a:effectLst/>
                        </a:rPr>
                        <a:t> </a:t>
                      </a:r>
                      <a:endParaRPr lang="en-US" sz="1100" dirty="0">
                        <a:effectLst/>
                        <a:latin typeface="Calibri"/>
                        <a:ea typeface="Calibri"/>
                        <a:cs typeface="Arial"/>
                      </a:endParaRPr>
                    </a:p>
                  </a:txBody>
                  <a:tcPr marL="68580" marR="68580" marT="9525" marB="0"/>
                </a:tc>
                <a:tc>
                  <a:txBody>
                    <a:bodyPr/>
                    <a:lstStyle/>
                    <a:p>
                      <a:pPr marL="0" marR="0" algn="ctr" rtl="0">
                        <a:lnSpc>
                          <a:spcPct val="115000"/>
                        </a:lnSpc>
                        <a:spcBef>
                          <a:spcPts val="0"/>
                        </a:spcBef>
                        <a:spcAft>
                          <a:spcPts val="0"/>
                        </a:spcAft>
                      </a:pPr>
                      <a:r>
                        <a:rPr lang="en-US" sz="2000" kern="1200" dirty="0">
                          <a:effectLst/>
                        </a:rPr>
                        <a:t>16</a:t>
                      </a:r>
                      <a:endParaRPr lang="en-US" sz="1100" dirty="0">
                        <a:effectLst/>
                        <a:latin typeface="Calibri"/>
                        <a:ea typeface="Calibri"/>
                        <a:cs typeface="Arial"/>
                      </a:endParaRPr>
                    </a:p>
                  </a:txBody>
                  <a:tcPr marL="68580" marR="68580" marT="9525" marB="0"/>
                </a:tc>
                <a:tc>
                  <a:txBody>
                    <a:bodyPr/>
                    <a:lstStyle/>
                    <a:p>
                      <a:pPr marL="0" marR="0" algn="ctr" rtl="1">
                        <a:lnSpc>
                          <a:spcPct val="115000"/>
                        </a:lnSpc>
                        <a:spcBef>
                          <a:spcPts val="0"/>
                        </a:spcBef>
                        <a:spcAft>
                          <a:spcPts val="0"/>
                        </a:spcAft>
                      </a:pPr>
                      <a:r>
                        <a:rPr lang="en-US" sz="2000" kern="1200" dirty="0">
                          <a:effectLst/>
                        </a:rPr>
                        <a:t>100</a:t>
                      </a:r>
                      <a:endParaRPr lang="en-US" sz="1100" dirty="0">
                        <a:effectLst/>
                        <a:latin typeface="Calibri"/>
                        <a:ea typeface="Calibri"/>
                        <a:cs typeface="Arial"/>
                      </a:endParaRPr>
                    </a:p>
                  </a:txBody>
                  <a:tcPr marL="68580" marR="68580" marT="9525" marB="0"/>
                </a:tc>
              </a:tr>
            </a:tbl>
          </a:graphicData>
        </a:graphic>
      </p:graphicFrame>
    </p:spTree>
    <p:extLst>
      <p:ext uri="{BB962C8B-B14F-4D97-AF65-F5344CB8AC3E}">
        <p14:creationId xmlns:p14="http://schemas.microsoft.com/office/powerpoint/2010/main" xmlns="" val="3346385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0"/>
            <a:ext cx="8229600" cy="1143000"/>
          </a:xfrm>
        </p:spPr>
        <p:txBody>
          <a:bodyPr>
            <a:normAutofit fontScale="90000"/>
          </a:bodyPr>
          <a:lstStyle/>
          <a:p>
            <a:r>
              <a:rPr lang="en-US" b="1" dirty="0" smtClean="0">
                <a:solidFill>
                  <a:schemeClr val="tx1"/>
                </a:solidFill>
              </a:rPr>
              <a:t>Dietary intake data </a:t>
            </a:r>
            <a:r>
              <a:rPr lang="en-US" dirty="0" smtClean="0"/>
              <a:t/>
            </a:r>
            <a:br>
              <a:rPr lang="en-US" dirty="0" smtClean="0"/>
            </a:br>
            <a:endParaRPr lang="en-US" dirty="0"/>
          </a:p>
        </p:txBody>
      </p:sp>
      <p:graphicFrame>
        <p:nvGraphicFramePr>
          <p:cNvPr id="4" name="Content Placeholder 3"/>
          <p:cNvGraphicFramePr>
            <a:graphicFrameLocks noGrp="1"/>
          </p:cNvGraphicFramePr>
          <p:nvPr>
            <p:ph sz="quarter" idx="1"/>
          </p:nvPr>
        </p:nvGraphicFramePr>
        <p:xfrm>
          <a:off x="609600" y="2514601"/>
          <a:ext cx="8229600" cy="2895598"/>
        </p:xfrm>
        <a:graphic>
          <a:graphicData uri="http://schemas.openxmlformats.org/drawingml/2006/table">
            <a:tbl>
              <a:tblPr rtl="1" firstRow="1" firstCol="1" bandRow="1">
                <a:tableStyleId>{5C22544A-7EE6-4342-B048-85BDC9FD1C3A}</a:tableStyleId>
              </a:tblPr>
              <a:tblGrid>
                <a:gridCol w="1493821"/>
                <a:gridCol w="1303700"/>
                <a:gridCol w="1195057"/>
                <a:gridCol w="1249378"/>
                <a:gridCol w="1276539"/>
                <a:gridCol w="1711105"/>
              </a:tblGrid>
              <a:tr h="347772">
                <a:tc gridSpan="4">
                  <a:txBody>
                    <a:bodyPr/>
                    <a:lstStyle/>
                    <a:p>
                      <a:pPr marL="0" marR="0" algn="ctr" rtl="0">
                        <a:lnSpc>
                          <a:spcPct val="115000"/>
                        </a:lnSpc>
                        <a:spcBef>
                          <a:spcPts val="0"/>
                        </a:spcBef>
                        <a:spcAft>
                          <a:spcPts val="1000"/>
                        </a:spcAft>
                      </a:pPr>
                      <a:r>
                        <a:rPr lang="en-GB" sz="1600" b="1" dirty="0">
                          <a:effectLst/>
                        </a:rPr>
                        <a:t>Food group eaten / week</a:t>
                      </a:r>
                      <a:endParaRPr lang="en-US" sz="1600" b="1" dirty="0">
                        <a:effectLst/>
                        <a:latin typeface="Calibri"/>
                        <a:ea typeface="Calibri"/>
                        <a:cs typeface="Arial"/>
                      </a:endParaRPr>
                    </a:p>
                  </a:txBody>
                  <a:tcPr marL="63390" marR="63390" marT="8804" marB="0"/>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rtl="0">
                        <a:lnSpc>
                          <a:spcPct val="115000"/>
                        </a:lnSpc>
                        <a:spcBef>
                          <a:spcPts val="0"/>
                        </a:spcBef>
                        <a:spcAft>
                          <a:spcPts val="1000"/>
                        </a:spcAft>
                      </a:pPr>
                      <a:r>
                        <a:rPr lang="en-US" sz="1600" b="1" dirty="0">
                          <a:effectLst/>
                        </a:rPr>
                        <a:t>No. of subjects </a:t>
                      </a:r>
                      <a:endParaRPr lang="en-US" sz="1600" b="1" dirty="0">
                        <a:effectLst/>
                        <a:latin typeface="Calibri"/>
                        <a:ea typeface="Calibri"/>
                        <a:cs typeface="Arial"/>
                      </a:endParaRPr>
                    </a:p>
                  </a:txBody>
                  <a:tcPr marL="63390" marR="63390" marT="8804" marB="0"/>
                </a:tc>
                <a:tc rowSpan="2">
                  <a:txBody>
                    <a:bodyPr/>
                    <a:lstStyle/>
                    <a:p>
                      <a:pPr marL="0" marR="0" algn="ctr" rtl="0">
                        <a:lnSpc>
                          <a:spcPct val="115000"/>
                        </a:lnSpc>
                        <a:spcBef>
                          <a:spcPts val="0"/>
                        </a:spcBef>
                        <a:spcAft>
                          <a:spcPts val="1000"/>
                        </a:spcAft>
                      </a:pPr>
                      <a:r>
                        <a:rPr lang="en-GB" sz="1600" b="1" dirty="0">
                          <a:effectLst/>
                        </a:rPr>
                        <a:t>Name of hospital</a:t>
                      </a:r>
                      <a:endParaRPr lang="en-US" sz="1600" b="1" dirty="0">
                        <a:effectLst/>
                        <a:latin typeface="Calibri"/>
                        <a:ea typeface="Calibri"/>
                        <a:cs typeface="Arial"/>
                      </a:endParaRPr>
                    </a:p>
                  </a:txBody>
                  <a:tcPr marL="63390" marR="63390" marT="8804" marB="0"/>
                </a:tc>
              </a:tr>
              <a:tr h="705370">
                <a:tc>
                  <a:txBody>
                    <a:bodyPr/>
                    <a:lstStyle/>
                    <a:p>
                      <a:pPr marL="0" marR="0" algn="ctr" rtl="0">
                        <a:lnSpc>
                          <a:spcPct val="115000"/>
                        </a:lnSpc>
                        <a:spcBef>
                          <a:spcPts val="0"/>
                        </a:spcBef>
                        <a:spcAft>
                          <a:spcPts val="1000"/>
                        </a:spcAft>
                      </a:pPr>
                      <a:r>
                        <a:rPr lang="en-US" sz="1600" b="1" dirty="0">
                          <a:effectLst/>
                        </a:rPr>
                        <a:t>bread and cereals</a:t>
                      </a:r>
                      <a:endParaRPr lang="en-US" sz="1600" b="1" dirty="0">
                        <a:effectLst/>
                        <a:latin typeface="Calibri"/>
                        <a:ea typeface="Calibri"/>
                        <a:cs typeface="Arial"/>
                      </a:endParaRPr>
                    </a:p>
                  </a:txBody>
                  <a:tcPr marL="63390" marR="63390" marT="8804" marB="0"/>
                </a:tc>
                <a:tc>
                  <a:txBody>
                    <a:bodyPr/>
                    <a:lstStyle/>
                    <a:p>
                      <a:pPr marL="0" marR="0" algn="ctr" rtl="0">
                        <a:lnSpc>
                          <a:spcPct val="115000"/>
                        </a:lnSpc>
                        <a:spcBef>
                          <a:spcPts val="0"/>
                        </a:spcBef>
                        <a:spcAft>
                          <a:spcPts val="1000"/>
                        </a:spcAft>
                      </a:pPr>
                      <a:r>
                        <a:rPr lang="en-US" sz="1600" b="1" dirty="0">
                          <a:effectLst/>
                        </a:rPr>
                        <a:t>fruit and vegetable</a:t>
                      </a:r>
                      <a:endParaRPr lang="en-US" sz="1600" b="1" dirty="0">
                        <a:effectLst/>
                        <a:latin typeface="Calibri"/>
                        <a:ea typeface="Calibri"/>
                        <a:cs typeface="Arial"/>
                      </a:endParaRPr>
                    </a:p>
                  </a:txBody>
                  <a:tcPr marL="63390" marR="63390" marT="8804" marB="0"/>
                </a:tc>
                <a:tc>
                  <a:txBody>
                    <a:bodyPr/>
                    <a:lstStyle/>
                    <a:p>
                      <a:pPr marL="0" marR="0" algn="ctr" rtl="0">
                        <a:lnSpc>
                          <a:spcPct val="115000"/>
                        </a:lnSpc>
                        <a:spcBef>
                          <a:spcPts val="0"/>
                        </a:spcBef>
                        <a:spcAft>
                          <a:spcPts val="1000"/>
                        </a:spcAft>
                      </a:pPr>
                      <a:r>
                        <a:rPr lang="en-US" sz="1600" b="1" dirty="0">
                          <a:effectLst/>
                        </a:rPr>
                        <a:t>meat</a:t>
                      </a:r>
                      <a:endParaRPr lang="en-US" sz="1600" b="1" dirty="0">
                        <a:effectLst/>
                        <a:latin typeface="Calibri"/>
                        <a:ea typeface="Calibri"/>
                        <a:cs typeface="Arial"/>
                      </a:endParaRPr>
                    </a:p>
                  </a:txBody>
                  <a:tcPr marL="63390" marR="63390" marT="8804" marB="0"/>
                </a:tc>
                <a:tc>
                  <a:txBody>
                    <a:bodyPr/>
                    <a:lstStyle/>
                    <a:p>
                      <a:pPr marL="0" marR="0" algn="ctr" rtl="0">
                        <a:lnSpc>
                          <a:spcPct val="115000"/>
                        </a:lnSpc>
                        <a:spcBef>
                          <a:spcPts val="0"/>
                        </a:spcBef>
                        <a:spcAft>
                          <a:spcPts val="1000"/>
                        </a:spcAft>
                      </a:pPr>
                      <a:r>
                        <a:rPr lang="en-US" sz="1600" b="1" dirty="0">
                          <a:effectLst/>
                        </a:rPr>
                        <a:t>milk</a:t>
                      </a:r>
                      <a:endParaRPr lang="en-US" sz="1600" b="1" dirty="0">
                        <a:effectLst/>
                        <a:latin typeface="Calibri"/>
                        <a:ea typeface="Calibri"/>
                        <a:cs typeface="Arial"/>
                      </a:endParaRPr>
                    </a:p>
                  </a:txBody>
                  <a:tcPr marL="63390" marR="63390" marT="8804" marB="0"/>
                </a:tc>
                <a:tc vMerge="1">
                  <a:txBody>
                    <a:bodyPr/>
                    <a:lstStyle/>
                    <a:p>
                      <a:endParaRPr lang="en-US"/>
                    </a:p>
                  </a:txBody>
                  <a:tcPr/>
                </a:tc>
                <a:tc vMerge="1">
                  <a:txBody>
                    <a:bodyPr/>
                    <a:lstStyle/>
                    <a:p>
                      <a:endParaRPr lang="en-US"/>
                    </a:p>
                  </a:txBody>
                  <a:tcPr/>
                </a:tc>
              </a:tr>
              <a:tr h="705370">
                <a:tc>
                  <a:txBody>
                    <a:bodyPr/>
                    <a:lstStyle/>
                    <a:p>
                      <a:pPr marL="0" marR="0" algn="ctr" rtl="0">
                        <a:lnSpc>
                          <a:spcPct val="115000"/>
                        </a:lnSpc>
                        <a:spcBef>
                          <a:spcPts val="0"/>
                        </a:spcBef>
                        <a:spcAft>
                          <a:spcPts val="1000"/>
                        </a:spcAft>
                      </a:pPr>
                      <a:r>
                        <a:rPr lang="en-US" sz="1600" b="1" dirty="0">
                          <a:effectLst/>
                        </a:rPr>
                        <a:t>39.34 ±11.03540</a:t>
                      </a:r>
                      <a:endParaRPr lang="en-US" sz="1600" b="1" dirty="0">
                        <a:effectLst/>
                        <a:latin typeface="Calibri"/>
                        <a:ea typeface="Calibri"/>
                        <a:cs typeface="Arial"/>
                      </a:endParaRPr>
                    </a:p>
                  </a:txBody>
                  <a:tcPr marL="63390" marR="63390" marT="8804" marB="0"/>
                </a:tc>
                <a:tc>
                  <a:txBody>
                    <a:bodyPr/>
                    <a:lstStyle/>
                    <a:p>
                      <a:pPr marL="0" marR="0" algn="ctr" rtl="0">
                        <a:lnSpc>
                          <a:spcPct val="115000"/>
                        </a:lnSpc>
                        <a:spcBef>
                          <a:spcPts val="0"/>
                        </a:spcBef>
                        <a:spcAft>
                          <a:spcPts val="1000"/>
                        </a:spcAft>
                      </a:pPr>
                      <a:r>
                        <a:rPr lang="en-US" sz="1600" b="1" dirty="0">
                          <a:effectLst/>
                        </a:rPr>
                        <a:t>14.42± 9.83   </a:t>
                      </a:r>
                      <a:endParaRPr lang="en-US" sz="1600" b="1" dirty="0">
                        <a:effectLst/>
                        <a:latin typeface="Calibri"/>
                        <a:ea typeface="Calibri"/>
                        <a:cs typeface="Arial"/>
                      </a:endParaRPr>
                    </a:p>
                  </a:txBody>
                  <a:tcPr marL="63390" marR="63390" marT="8804" marB="0"/>
                </a:tc>
                <a:tc>
                  <a:txBody>
                    <a:bodyPr/>
                    <a:lstStyle/>
                    <a:p>
                      <a:pPr marL="0" marR="0" algn="ctr" rtl="0">
                        <a:lnSpc>
                          <a:spcPct val="115000"/>
                        </a:lnSpc>
                        <a:spcBef>
                          <a:spcPts val="0"/>
                        </a:spcBef>
                        <a:spcAft>
                          <a:spcPts val="1000"/>
                        </a:spcAft>
                      </a:pPr>
                      <a:r>
                        <a:rPr lang="en-US" sz="1600" b="1" dirty="0">
                          <a:effectLst/>
                        </a:rPr>
                        <a:t>9.66 ±6.91</a:t>
                      </a:r>
                      <a:endParaRPr lang="en-US" sz="1600" b="1" dirty="0">
                        <a:effectLst/>
                        <a:latin typeface="Calibri"/>
                        <a:ea typeface="Calibri"/>
                        <a:cs typeface="Arial"/>
                      </a:endParaRPr>
                    </a:p>
                  </a:txBody>
                  <a:tcPr marL="63390" marR="63390" marT="8804" marB="0"/>
                </a:tc>
                <a:tc>
                  <a:txBody>
                    <a:bodyPr/>
                    <a:lstStyle/>
                    <a:p>
                      <a:pPr marL="0" marR="0" algn="ctr" rtl="0">
                        <a:lnSpc>
                          <a:spcPct val="115000"/>
                        </a:lnSpc>
                        <a:spcBef>
                          <a:spcPts val="0"/>
                        </a:spcBef>
                        <a:spcAft>
                          <a:spcPts val="1000"/>
                        </a:spcAft>
                      </a:pPr>
                      <a:r>
                        <a:rPr lang="en-US" sz="1600" b="1" dirty="0">
                          <a:effectLst/>
                        </a:rPr>
                        <a:t>10.78±6.36</a:t>
                      </a:r>
                      <a:endParaRPr lang="en-US" sz="1600" b="1" dirty="0">
                        <a:effectLst/>
                        <a:latin typeface="Calibri"/>
                        <a:ea typeface="Calibri"/>
                        <a:cs typeface="Arial"/>
                      </a:endParaRPr>
                    </a:p>
                  </a:txBody>
                  <a:tcPr marL="63390" marR="63390" marT="8804" marB="0"/>
                </a:tc>
                <a:tc>
                  <a:txBody>
                    <a:bodyPr/>
                    <a:lstStyle/>
                    <a:p>
                      <a:pPr marL="0" marR="0" algn="ctr" rtl="1">
                        <a:lnSpc>
                          <a:spcPct val="115000"/>
                        </a:lnSpc>
                        <a:spcBef>
                          <a:spcPts val="0"/>
                        </a:spcBef>
                        <a:spcAft>
                          <a:spcPts val="1000"/>
                        </a:spcAft>
                      </a:pPr>
                      <a:r>
                        <a:rPr lang="ar-SA" sz="1600" b="1">
                          <a:effectLst/>
                        </a:rPr>
                        <a:t>50 </a:t>
                      </a:r>
                      <a:endParaRPr lang="en-US" sz="1600" b="1" dirty="0">
                        <a:effectLst/>
                        <a:latin typeface="Calibri"/>
                        <a:ea typeface="Calibri"/>
                        <a:cs typeface="Arial"/>
                      </a:endParaRPr>
                    </a:p>
                  </a:txBody>
                  <a:tcPr marL="63390" marR="63390" marT="8804" marB="0"/>
                </a:tc>
                <a:tc>
                  <a:txBody>
                    <a:bodyPr/>
                    <a:lstStyle/>
                    <a:p>
                      <a:pPr marL="0" marR="0" algn="ctr" rtl="0">
                        <a:lnSpc>
                          <a:spcPct val="115000"/>
                        </a:lnSpc>
                        <a:spcBef>
                          <a:spcPts val="0"/>
                        </a:spcBef>
                        <a:spcAft>
                          <a:spcPts val="1000"/>
                        </a:spcAft>
                      </a:pPr>
                      <a:r>
                        <a:rPr lang="en-GB" sz="1600" b="1" dirty="0">
                          <a:effectLst/>
                        </a:rPr>
                        <a:t>Al-Noor</a:t>
                      </a:r>
                      <a:endParaRPr lang="en-US" sz="1600" b="1" dirty="0">
                        <a:effectLst/>
                        <a:latin typeface="Calibri"/>
                        <a:ea typeface="Calibri"/>
                        <a:cs typeface="Arial"/>
                      </a:endParaRPr>
                    </a:p>
                  </a:txBody>
                  <a:tcPr marL="63390" marR="63390" marT="8804" marB="0"/>
                </a:tc>
              </a:tr>
              <a:tr h="1137086">
                <a:tc>
                  <a:txBody>
                    <a:bodyPr/>
                    <a:lstStyle/>
                    <a:p>
                      <a:pPr marL="0" marR="0" algn="ctr" rtl="0">
                        <a:lnSpc>
                          <a:spcPct val="115000"/>
                        </a:lnSpc>
                        <a:spcBef>
                          <a:spcPts val="0"/>
                        </a:spcBef>
                        <a:spcAft>
                          <a:spcPts val="1000"/>
                        </a:spcAft>
                      </a:pPr>
                      <a:r>
                        <a:rPr lang="en-US" sz="1600" b="1" dirty="0">
                          <a:effectLst/>
                        </a:rPr>
                        <a:t>41.30 ±13.51</a:t>
                      </a:r>
                      <a:endParaRPr lang="en-US" sz="1600" b="1" dirty="0">
                        <a:effectLst/>
                        <a:latin typeface="Calibri"/>
                        <a:ea typeface="Calibri"/>
                        <a:cs typeface="Arial"/>
                      </a:endParaRPr>
                    </a:p>
                  </a:txBody>
                  <a:tcPr marL="63390" marR="63390" marT="8804" marB="0"/>
                </a:tc>
                <a:tc>
                  <a:txBody>
                    <a:bodyPr/>
                    <a:lstStyle/>
                    <a:p>
                      <a:pPr marL="0" marR="0" algn="ctr" rtl="0">
                        <a:lnSpc>
                          <a:spcPct val="115000"/>
                        </a:lnSpc>
                        <a:spcBef>
                          <a:spcPts val="0"/>
                        </a:spcBef>
                        <a:spcAft>
                          <a:spcPts val="1000"/>
                        </a:spcAft>
                      </a:pPr>
                      <a:r>
                        <a:rPr lang="en-US" sz="1600" b="1" dirty="0">
                          <a:effectLst/>
                        </a:rPr>
                        <a:t>15.47 ±13.04</a:t>
                      </a:r>
                      <a:endParaRPr lang="en-US" sz="1600" b="1" dirty="0">
                        <a:effectLst/>
                        <a:latin typeface="Calibri"/>
                        <a:ea typeface="Calibri"/>
                        <a:cs typeface="Arial"/>
                      </a:endParaRPr>
                    </a:p>
                  </a:txBody>
                  <a:tcPr marL="63390" marR="63390" marT="8804" marB="0"/>
                </a:tc>
                <a:tc>
                  <a:txBody>
                    <a:bodyPr/>
                    <a:lstStyle/>
                    <a:p>
                      <a:pPr marL="0" marR="0" algn="ctr" rtl="0">
                        <a:lnSpc>
                          <a:spcPct val="115000"/>
                        </a:lnSpc>
                        <a:spcBef>
                          <a:spcPts val="0"/>
                        </a:spcBef>
                        <a:spcAft>
                          <a:spcPts val="1000"/>
                        </a:spcAft>
                      </a:pPr>
                      <a:r>
                        <a:rPr lang="en-US" sz="1600" b="1" dirty="0">
                          <a:effectLst/>
                        </a:rPr>
                        <a:t>8.68 ±8.04</a:t>
                      </a:r>
                      <a:endParaRPr lang="en-US" sz="1600" b="1" dirty="0">
                        <a:effectLst/>
                        <a:latin typeface="Calibri"/>
                        <a:ea typeface="Calibri"/>
                        <a:cs typeface="Arial"/>
                      </a:endParaRPr>
                    </a:p>
                  </a:txBody>
                  <a:tcPr marL="63390" marR="63390" marT="8804" marB="0"/>
                </a:tc>
                <a:tc>
                  <a:txBody>
                    <a:bodyPr/>
                    <a:lstStyle/>
                    <a:p>
                      <a:pPr marL="0" marR="0" algn="ctr" rtl="0">
                        <a:lnSpc>
                          <a:spcPct val="115000"/>
                        </a:lnSpc>
                        <a:spcBef>
                          <a:spcPts val="0"/>
                        </a:spcBef>
                        <a:spcAft>
                          <a:spcPts val="1000"/>
                        </a:spcAft>
                      </a:pPr>
                      <a:r>
                        <a:rPr lang="en-US" sz="1600" b="1" dirty="0">
                          <a:effectLst/>
                        </a:rPr>
                        <a:t>10.22 ±5.14</a:t>
                      </a:r>
                      <a:endParaRPr lang="en-US" sz="1600" b="1" dirty="0">
                        <a:effectLst/>
                        <a:latin typeface="Calibri"/>
                        <a:ea typeface="Calibri"/>
                        <a:cs typeface="Arial"/>
                      </a:endParaRPr>
                    </a:p>
                  </a:txBody>
                  <a:tcPr marL="63390" marR="63390" marT="8804" marB="0"/>
                </a:tc>
                <a:tc>
                  <a:txBody>
                    <a:bodyPr/>
                    <a:lstStyle/>
                    <a:p>
                      <a:pPr marL="0" marR="0" algn="ctr" rtl="1">
                        <a:lnSpc>
                          <a:spcPct val="115000"/>
                        </a:lnSpc>
                        <a:spcBef>
                          <a:spcPts val="0"/>
                        </a:spcBef>
                        <a:spcAft>
                          <a:spcPts val="1000"/>
                        </a:spcAft>
                      </a:pPr>
                      <a:r>
                        <a:rPr lang="ar-SA" sz="1600" b="1" dirty="0">
                          <a:effectLst/>
                        </a:rPr>
                        <a:t>50</a:t>
                      </a:r>
                      <a:endParaRPr lang="en-US" sz="1600" b="1" dirty="0">
                        <a:effectLst/>
                        <a:latin typeface="Calibri"/>
                        <a:ea typeface="Calibri"/>
                        <a:cs typeface="Arial"/>
                      </a:endParaRPr>
                    </a:p>
                  </a:txBody>
                  <a:tcPr marL="63390" marR="63390" marT="8804" marB="0"/>
                </a:tc>
                <a:tc>
                  <a:txBody>
                    <a:bodyPr/>
                    <a:lstStyle/>
                    <a:p>
                      <a:pPr marL="0" marR="0" algn="ctr" rtl="0">
                        <a:lnSpc>
                          <a:spcPct val="115000"/>
                        </a:lnSpc>
                        <a:spcBef>
                          <a:spcPts val="0"/>
                        </a:spcBef>
                        <a:spcAft>
                          <a:spcPts val="1000"/>
                        </a:spcAft>
                      </a:pPr>
                      <a:r>
                        <a:rPr lang="en-GB" sz="1600" b="1" dirty="0">
                          <a:effectLst/>
                        </a:rPr>
                        <a:t>AL-Weladah</a:t>
                      </a:r>
                      <a:endParaRPr lang="en-US" sz="1600" b="1" dirty="0">
                        <a:effectLst/>
                        <a:latin typeface="Calibri"/>
                        <a:ea typeface="Calibri"/>
                        <a:cs typeface="Arial"/>
                      </a:endParaRPr>
                    </a:p>
                  </a:txBody>
                  <a:tcPr marL="63390" marR="63390" marT="8804" marB="0"/>
                </a:tc>
              </a:tr>
            </a:tbl>
          </a:graphicData>
        </a:graphic>
      </p:graphicFrame>
      <p:sp>
        <p:nvSpPr>
          <p:cNvPr id="5" name="Rectangle 1"/>
          <p:cNvSpPr>
            <a:spLocks noChangeArrowheads="1"/>
          </p:cNvSpPr>
          <p:nvPr/>
        </p:nvSpPr>
        <p:spPr bwMode="auto">
          <a:xfrm>
            <a:off x="1009650" y="16002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636238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Dietary data </a:t>
            </a: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a:t>The dietary intake showed that the milk, meat, fruits and vegetable intake of the subjects per week is below than the normal while the bread and cereals intake is normal, the consumptions of junk food like soft drinks, tea, chips and  juices is more than the healthy food.</a:t>
            </a:r>
          </a:p>
          <a:p>
            <a:endParaRPr lang="en-US" dirty="0"/>
          </a:p>
          <a:p>
            <a:endParaRPr lang="en-US" dirty="0"/>
          </a:p>
        </p:txBody>
      </p:sp>
    </p:spTree>
    <p:extLst>
      <p:ext uri="{BB962C8B-B14F-4D97-AF65-F5344CB8AC3E}">
        <p14:creationId xmlns:p14="http://schemas.microsoft.com/office/powerpoint/2010/main" xmlns="" val="4252695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8229600" cy="2133600"/>
          </a:xfrm>
        </p:spPr>
        <p:txBody>
          <a:bodyPr>
            <a:normAutofit/>
          </a:bodyPr>
          <a:lstStyle/>
          <a:p>
            <a:r>
              <a:rPr lang="en-US" b="1" dirty="0">
                <a:solidFill>
                  <a:schemeClr val="tx1"/>
                </a:solidFill>
              </a:rPr>
              <a:t>Table (5):BMI data </a:t>
            </a:r>
            <a:r>
              <a:rPr lang="en-US" dirty="0"/>
              <a:t/>
            </a:r>
            <a:br>
              <a:rPr lang="en-US" dirty="0"/>
            </a:br>
            <a:r>
              <a:rPr lang="en-US" dirty="0"/>
              <a:t/>
            </a:r>
            <a:br>
              <a:rPr lang="en-US" dirty="0"/>
            </a:br>
            <a:endParaRPr lang="en-US" dirty="0"/>
          </a:p>
        </p:txBody>
      </p:sp>
      <p:graphicFrame>
        <p:nvGraphicFramePr>
          <p:cNvPr id="4" name="Content Placeholder 3"/>
          <p:cNvGraphicFramePr>
            <a:graphicFrameLocks noGrp="1"/>
          </p:cNvGraphicFramePr>
          <p:nvPr>
            <p:ph sz="quarter" idx="1"/>
          </p:nvPr>
        </p:nvGraphicFramePr>
        <p:xfrm>
          <a:off x="838200" y="1905000"/>
          <a:ext cx="7315200" cy="4343400"/>
        </p:xfrm>
        <a:graphic>
          <a:graphicData uri="http://schemas.openxmlformats.org/drawingml/2006/table">
            <a:tbl>
              <a:tblPr rtl="1">
                <a:tableStyleId>{69CF1AB2-1976-4502-BF36-3FF5EA218861}</a:tableStyleId>
              </a:tblPr>
              <a:tblGrid>
                <a:gridCol w="731520"/>
                <a:gridCol w="874955"/>
                <a:gridCol w="1032734"/>
                <a:gridCol w="889299"/>
                <a:gridCol w="731520"/>
                <a:gridCol w="1477384"/>
                <a:gridCol w="1577788"/>
              </a:tblGrid>
              <a:tr h="462796">
                <a:tc gridSpan="5">
                  <a:txBody>
                    <a:bodyPr/>
                    <a:lstStyle/>
                    <a:p>
                      <a:pPr marL="0" marR="0" algn="ctr" rtl="1">
                        <a:lnSpc>
                          <a:spcPct val="150000"/>
                        </a:lnSpc>
                        <a:spcBef>
                          <a:spcPts val="0"/>
                        </a:spcBef>
                        <a:spcAft>
                          <a:spcPts val="0"/>
                        </a:spcAft>
                        <a:tabLst>
                          <a:tab pos="1409065" algn="l"/>
                          <a:tab pos="5400040" algn="r"/>
                        </a:tabLst>
                      </a:pPr>
                      <a:r>
                        <a:rPr lang="en-GB" sz="1600" kern="1200" dirty="0">
                          <a:effectLst/>
                        </a:rPr>
                        <a:t>BMI ranges Kg/m</a:t>
                      </a:r>
                      <a:r>
                        <a:rPr lang="en-GB" sz="1600" kern="1200" baseline="30000" dirty="0">
                          <a:effectLst/>
                        </a:rPr>
                        <a:t>2</a:t>
                      </a:r>
                      <a:endParaRPr lang="en-US" sz="1600" b="1" dirty="0">
                        <a:effectLst/>
                        <a:latin typeface="Calibri"/>
                        <a:ea typeface="Calibri"/>
                        <a:cs typeface="Arial"/>
                      </a:endParaRPr>
                    </a:p>
                  </a:txBody>
                  <a:tcPr marL="68580" marR="68580" marT="9525"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rtl="1">
                        <a:lnSpc>
                          <a:spcPct val="150000"/>
                        </a:lnSpc>
                        <a:spcBef>
                          <a:spcPts val="0"/>
                        </a:spcBef>
                        <a:spcAft>
                          <a:spcPts val="0"/>
                        </a:spcAft>
                        <a:tabLst>
                          <a:tab pos="1409065" algn="l"/>
                          <a:tab pos="5400040" algn="r"/>
                        </a:tabLst>
                      </a:pPr>
                      <a:r>
                        <a:rPr lang="en-US" sz="1600" kern="1200" dirty="0">
                          <a:effectLst/>
                        </a:rPr>
                        <a:t>Numb. of</a:t>
                      </a:r>
                      <a:endParaRPr lang="en-US" sz="1600" dirty="0">
                        <a:effectLst/>
                      </a:endParaRPr>
                    </a:p>
                    <a:p>
                      <a:pPr marL="0" marR="0" algn="ctr" rtl="1">
                        <a:lnSpc>
                          <a:spcPct val="150000"/>
                        </a:lnSpc>
                        <a:spcBef>
                          <a:spcPts val="0"/>
                        </a:spcBef>
                        <a:spcAft>
                          <a:spcPts val="0"/>
                        </a:spcAft>
                        <a:tabLst>
                          <a:tab pos="1409065" algn="l"/>
                          <a:tab pos="5400040" algn="r"/>
                        </a:tabLst>
                      </a:pPr>
                      <a:r>
                        <a:rPr lang="en-US" sz="1600" kern="1200" dirty="0">
                          <a:effectLst/>
                        </a:rPr>
                        <a:t>subjects</a:t>
                      </a:r>
                      <a:endParaRPr lang="en-US" sz="1600" b="1" dirty="0">
                        <a:effectLst/>
                        <a:latin typeface="Calibri"/>
                        <a:ea typeface="Calibri"/>
                        <a:cs typeface="Arial"/>
                      </a:endParaRPr>
                    </a:p>
                  </a:txBody>
                  <a:tcPr marL="68580" marR="68580" marT="9525" marB="0"/>
                </a:tc>
                <a:tc rowSpan="2">
                  <a:txBody>
                    <a:bodyPr/>
                    <a:lstStyle/>
                    <a:p>
                      <a:pPr marL="0" marR="0" algn="ctr" rtl="1">
                        <a:lnSpc>
                          <a:spcPct val="150000"/>
                        </a:lnSpc>
                        <a:spcBef>
                          <a:spcPts val="0"/>
                        </a:spcBef>
                        <a:spcAft>
                          <a:spcPts val="0"/>
                        </a:spcAft>
                        <a:tabLst>
                          <a:tab pos="1409065" algn="l"/>
                          <a:tab pos="5400040" algn="r"/>
                        </a:tabLst>
                      </a:pPr>
                      <a:r>
                        <a:rPr lang="en-GB" sz="1600" kern="1200" dirty="0">
                          <a:effectLst/>
                        </a:rPr>
                        <a:t>Name of hospital</a:t>
                      </a:r>
                      <a:endParaRPr lang="en-US" sz="1600" b="1" dirty="0">
                        <a:effectLst/>
                        <a:latin typeface="Calibri"/>
                        <a:ea typeface="Calibri"/>
                        <a:cs typeface="Arial"/>
                      </a:endParaRPr>
                    </a:p>
                  </a:txBody>
                  <a:tcPr marL="68580" marR="68580" marT="9525" marB="0"/>
                </a:tc>
              </a:tr>
              <a:tr h="641035">
                <a:tc>
                  <a:txBody>
                    <a:bodyPr/>
                    <a:lstStyle/>
                    <a:p>
                      <a:pPr marL="0" marR="0" algn="ctr" rtl="1">
                        <a:lnSpc>
                          <a:spcPct val="150000"/>
                        </a:lnSpc>
                        <a:spcBef>
                          <a:spcPts val="0"/>
                        </a:spcBef>
                        <a:spcAft>
                          <a:spcPts val="0"/>
                        </a:spcAft>
                        <a:tabLst>
                          <a:tab pos="1409065" algn="l"/>
                          <a:tab pos="5400040" algn="r"/>
                        </a:tabLst>
                      </a:pPr>
                      <a:r>
                        <a:rPr lang="en-GB" sz="1600" kern="1200" dirty="0">
                          <a:effectLst/>
                        </a:rPr>
                        <a:t>40</a:t>
                      </a:r>
                      <a:r>
                        <a:rPr lang="ar-SA" sz="1600" kern="1200">
                          <a:effectLst/>
                        </a:rPr>
                        <a:t>&lt;</a:t>
                      </a:r>
                      <a:endParaRPr lang="en-US" sz="1600" b="1" dirty="0">
                        <a:effectLst/>
                        <a:latin typeface="Calibri"/>
                        <a:ea typeface="Calibri"/>
                        <a:cs typeface="Arial"/>
                      </a:endParaRPr>
                    </a:p>
                  </a:txBody>
                  <a:tcPr marL="68580" marR="68580" marT="9525" marB="0"/>
                </a:tc>
                <a:tc>
                  <a:txBody>
                    <a:bodyPr/>
                    <a:lstStyle/>
                    <a:p>
                      <a:pPr marL="0" marR="0" algn="ctr" rtl="0">
                        <a:lnSpc>
                          <a:spcPct val="150000"/>
                        </a:lnSpc>
                        <a:spcBef>
                          <a:spcPts val="0"/>
                        </a:spcBef>
                        <a:spcAft>
                          <a:spcPts val="0"/>
                        </a:spcAft>
                        <a:tabLst>
                          <a:tab pos="1409065" algn="l"/>
                          <a:tab pos="5400040" algn="r"/>
                        </a:tabLst>
                      </a:pPr>
                      <a:r>
                        <a:rPr lang="en-GB" sz="1600" kern="1200" dirty="0">
                          <a:effectLst/>
                        </a:rPr>
                        <a:t>30-40</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GB" sz="1600" kern="1200" dirty="0">
                          <a:effectLst/>
                        </a:rPr>
                        <a:t>25-30</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20-25</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18</a:t>
                      </a:r>
                      <a:r>
                        <a:rPr lang="ar-SA" sz="1600" kern="1200" dirty="0">
                          <a:effectLst/>
                        </a:rPr>
                        <a:t>≥</a:t>
                      </a:r>
                      <a:endParaRPr lang="en-US" sz="1600" b="1" dirty="0">
                        <a:effectLst/>
                        <a:latin typeface="Calibri"/>
                        <a:ea typeface="Calibri"/>
                        <a:cs typeface="Arial"/>
                      </a:endParaRPr>
                    </a:p>
                  </a:txBody>
                  <a:tcPr marL="68580" marR="68580" marT="9525" marB="0"/>
                </a:tc>
                <a:tc vMerge="1">
                  <a:txBody>
                    <a:bodyPr/>
                    <a:lstStyle/>
                    <a:p>
                      <a:endParaRPr lang="en-US"/>
                    </a:p>
                  </a:txBody>
                  <a:tcPr/>
                </a:tc>
                <a:tc vMerge="1">
                  <a:txBody>
                    <a:bodyPr/>
                    <a:lstStyle/>
                    <a:p>
                      <a:endParaRPr lang="en-US"/>
                    </a:p>
                  </a:txBody>
                  <a:tcPr/>
                </a:tc>
              </a:tr>
              <a:tr h="925591">
                <a:tc>
                  <a:txBody>
                    <a:bodyPr/>
                    <a:lstStyle/>
                    <a:p>
                      <a:pPr marL="0" marR="0" algn="ctr" rtl="1">
                        <a:lnSpc>
                          <a:spcPct val="150000"/>
                        </a:lnSpc>
                        <a:spcBef>
                          <a:spcPts val="0"/>
                        </a:spcBef>
                        <a:spcAft>
                          <a:spcPts val="0"/>
                        </a:spcAft>
                        <a:tabLst>
                          <a:tab pos="1409065" algn="l"/>
                          <a:tab pos="5400040" algn="r"/>
                        </a:tabLst>
                      </a:pPr>
                      <a:r>
                        <a:rPr lang="en-US" sz="1600" kern="1200" dirty="0">
                          <a:effectLst/>
                        </a:rPr>
                        <a:t>2</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6</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19</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16</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7</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50</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GB" sz="1600" kern="1200" dirty="0">
                          <a:effectLst/>
                        </a:rPr>
                        <a:t>Al-Noor Hospital</a:t>
                      </a:r>
                      <a:endParaRPr lang="en-US" sz="1600" b="1" dirty="0">
                        <a:effectLst/>
                        <a:latin typeface="Calibri"/>
                        <a:ea typeface="Calibri"/>
                        <a:cs typeface="Arial"/>
                      </a:endParaRPr>
                    </a:p>
                  </a:txBody>
                  <a:tcPr marL="68580" marR="68580" marT="9525" marB="0"/>
                </a:tc>
              </a:tr>
              <a:tr h="925591">
                <a:tc>
                  <a:txBody>
                    <a:bodyPr/>
                    <a:lstStyle/>
                    <a:p>
                      <a:pPr marL="0" marR="0" algn="ctr" rtl="1">
                        <a:lnSpc>
                          <a:spcPct val="150000"/>
                        </a:lnSpc>
                        <a:spcBef>
                          <a:spcPts val="0"/>
                        </a:spcBef>
                        <a:spcAft>
                          <a:spcPts val="0"/>
                        </a:spcAft>
                        <a:tabLst>
                          <a:tab pos="1409065" algn="l"/>
                          <a:tab pos="5400040" algn="r"/>
                        </a:tabLst>
                      </a:pPr>
                      <a:r>
                        <a:rPr lang="en-US" sz="1600" kern="1200" dirty="0">
                          <a:effectLst/>
                        </a:rPr>
                        <a:t>1</a:t>
                      </a:r>
                      <a:endParaRPr lang="en-US" sz="1600" b="1" dirty="0">
                        <a:effectLst/>
                        <a:latin typeface="Calibri"/>
                        <a:ea typeface="Calibri"/>
                        <a:cs typeface="Arial"/>
                      </a:endParaRPr>
                    </a:p>
                  </a:txBody>
                  <a:tcPr marL="68580" marR="68580" marT="9525" marB="0"/>
                </a:tc>
                <a:tc>
                  <a:txBody>
                    <a:bodyPr/>
                    <a:lstStyle/>
                    <a:p>
                      <a:pPr marL="0" marR="0" algn="ctr" rtl="0">
                        <a:lnSpc>
                          <a:spcPct val="150000"/>
                        </a:lnSpc>
                        <a:spcBef>
                          <a:spcPts val="0"/>
                        </a:spcBef>
                        <a:spcAft>
                          <a:spcPts val="0"/>
                        </a:spcAft>
                        <a:tabLst>
                          <a:tab pos="1409065" algn="l"/>
                          <a:tab pos="5400040" algn="r"/>
                        </a:tabLst>
                      </a:pPr>
                      <a:r>
                        <a:rPr lang="en-US" sz="1600" kern="1200" dirty="0">
                          <a:effectLst/>
                        </a:rPr>
                        <a:t>20</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14</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13</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2</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50</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Maternity Hospital</a:t>
                      </a:r>
                      <a:endParaRPr lang="en-US" sz="1600" b="1" dirty="0">
                        <a:effectLst/>
                        <a:latin typeface="Calibri"/>
                        <a:ea typeface="Calibri"/>
                        <a:cs typeface="Arial"/>
                      </a:endParaRPr>
                    </a:p>
                  </a:txBody>
                  <a:tcPr marL="68580" marR="68580" marT="9525" marB="0"/>
                </a:tc>
              </a:tr>
              <a:tr h="1388387">
                <a:tc>
                  <a:txBody>
                    <a:bodyPr/>
                    <a:lstStyle/>
                    <a:p>
                      <a:pPr marL="0" marR="0" algn="ctr" rtl="1">
                        <a:lnSpc>
                          <a:spcPct val="150000"/>
                        </a:lnSpc>
                        <a:spcBef>
                          <a:spcPts val="0"/>
                        </a:spcBef>
                        <a:spcAft>
                          <a:spcPts val="0"/>
                        </a:spcAft>
                        <a:tabLst>
                          <a:tab pos="1409065" algn="l"/>
                          <a:tab pos="5400040" algn="r"/>
                        </a:tabLst>
                      </a:pPr>
                      <a:r>
                        <a:rPr lang="en-US" sz="1600" kern="1200" dirty="0">
                          <a:effectLst/>
                        </a:rPr>
                        <a:t>3</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26</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33</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19</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9</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100</a:t>
                      </a:r>
                      <a:endParaRPr lang="en-US" sz="1600" b="1" dirty="0">
                        <a:effectLst/>
                        <a:latin typeface="Calibri"/>
                        <a:ea typeface="Calibri"/>
                        <a:cs typeface="Arial"/>
                      </a:endParaRPr>
                    </a:p>
                  </a:txBody>
                  <a:tcPr marL="68580" marR="68580" marT="9525" marB="0"/>
                </a:tc>
                <a:tc>
                  <a:txBody>
                    <a:bodyPr/>
                    <a:lstStyle/>
                    <a:p>
                      <a:pPr marL="0" marR="0" algn="ctr" rtl="1">
                        <a:lnSpc>
                          <a:spcPct val="150000"/>
                        </a:lnSpc>
                        <a:spcBef>
                          <a:spcPts val="0"/>
                        </a:spcBef>
                        <a:spcAft>
                          <a:spcPts val="0"/>
                        </a:spcAft>
                        <a:tabLst>
                          <a:tab pos="1409065" algn="l"/>
                          <a:tab pos="5400040" algn="r"/>
                        </a:tabLst>
                      </a:pPr>
                      <a:r>
                        <a:rPr lang="en-US" sz="1600" kern="1200" dirty="0">
                          <a:effectLst/>
                        </a:rPr>
                        <a:t>Al-Noor and Maternity hospitals</a:t>
                      </a:r>
                      <a:endParaRPr lang="en-US" sz="1600" b="1" dirty="0">
                        <a:effectLst/>
                        <a:latin typeface="Calibri"/>
                        <a:ea typeface="Calibri"/>
                        <a:cs typeface="Arial"/>
                      </a:endParaRPr>
                    </a:p>
                  </a:txBody>
                  <a:tcPr marL="68580" marR="68580" marT="9525" marB="0"/>
                </a:tc>
              </a:tr>
            </a:tbl>
          </a:graphicData>
        </a:graphic>
      </p:graphicFrame>
      <p:sp>
        <p:nvSpPr>
          <p:cNvPr id="5" name="Rectangle 1"/>
          <p:cNvSpPr>
            <a:spLocks noChangeArrowheads="1"/>
          </p:cNvSpPr>
          <p:nvPr/>
        </p:nvSpPr>
        <p:spPr bwMode="auto">
          <a:xfrm>
            <a:off x="1333500" y="209867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89858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BMI DATA</a:t>
            </a:r>
            <a:endParaRPr lang="en-US" b="1" dirty="0">
              <a:solidFill>
                <a:schemeClr val="tx1"/>
              </a:solidFill>
            </a:endParaRPr>
          </a:p>
        </p:txBody>
      </p:sp>
      <p:graphicFrame>
        <p:nvGraphicFramePr>
          <p:cNvPr id="4" name="مخطط 4"/>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180887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Conclusion </a:t>
            </a:r>
            <a:endParaRPr lang="en-US" b="1"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r>
              <a:rPr lang="en-US" b="1" dirty="0"/>
              <a:t>This study shows that the </a:t>
            </a:r>
            <a:r>
              <a:rPr lang="en-US" b="1" dirty="0" smtClean="0"/>
              <a:t> </a:t>
            </a:r>
            <a:r>
              <a:rPr lang="en-US" b="1" dirty="0"/>
              <a:t>Gestational Diabetes Mellitus (GDM) is increasing </a:t>
            </a:r>
            <a:r>
              <a:rPr lang="en-US" b="1" dirty="0" smtClean="0"/>
              <a:t>in Makkah </a:t>
            </a:r>
            <a:r>
              <a:rPr lang="en-US" b="1" dirty="0"/>
              <a:t>and </a:t>
            </a:r>
            <a:r>
              <a:rPr lang="en-US" b="1" dirty="0" smtClean="0"/>
              <a:t>there is a   </a:t>
            </a:r>
            <a:r>
              <a:rPr lang="en-US" b="1" dirty="0"/>
              <a:t>risk </a:t>
            </a:r>
            <a:r>
              <a:rPr lang="en-US" b="1" dirty="0" smtClean="0"/>
              <a:t>of  </a:t>
            </a:r>
            <a:r>
              <a:rPr lang="en-US" b="1" dirty="0"/>
              <a:t>T</a:t>
            </a:r>
            <a:r>
              <a:rPr lang="en-US" b="1" dirty="0" smtClean="0"/>
              <a:t>ype </a:t>
            </a:r>
            <a:r>
              <a:rPr lang="en-US" b="1" dirty="0"/>
              <a:t>2 </a:t>
            </a:r>
            <a:r>
              <a:rPr lang="en-US" b="1" dirty="0" smtClean="0"/>
              <a:t>Diabetes</a:t>
            </a:r>
            <a:endParaRPr lang="en-US" b="1" dirty="0"/>
          </a:p>
          <a:p>
            <a:r>
              <a:rPr lang="en-US" b="1" dirty="0"/>
              <a:t>The dietary intake data showed that dairy, meat , fruit and vegetable intake of the subjects is less than </a:t>
            </a:r>
            <a:r>
              <a:rPr lang="en-US" b="1" dirty="0" smtClean="0"/>
              <a:t>normal</a:t>
            </a:r>
          </a:p>
          <a:p>
            <a:r>
              <a:rPr lang="en-US" b="1" dirty="0" smtClean="0"/>
              <a:t>Obesity </a:t>
            </a:r>
            <a:r>
              <a:rPr lang="en-US" b="1" dirty="0"/>
              <a:t>emerged as an </a:t>
            </a:r>
            <a:r>
              <a:rPr lang="en-US" b="1" dirty="0" smtClean="0"/>
              <a:t>major </a:t>
            </a:r>
            <a:r>
              <a:rPr lang="en-US" b="1" dirty="0"/>
              <a:t>risk factor </a:t>
            </a:r>
            <a:r>
              <a:rPr lang="en-US" b="1" dirty="0" smtClean="0"/>
              <a:t>for </a:t>
            </a:r>
            <a:r>
              <a:rPr lang="en-US" b="1" dirty="0"/>
              <a:t>Gestational Diabetes Mellitus (GDM</a:t>
            </a:r>
            <a:r>
              <a:rPr lang="en-US" b="1" dirty="0" smtClean="0"/>
              <a:t>).</a:t>
            </a:r>
            <a:endParaRPr lang="en-US" b="1" dirty="0"/>
          </a:p>
          <a:p>
            <a:r>
              <a:rPr lang="en-US" b="1" dirty="0"/>
              <a:t>The advanced maternal age</a:t>
            </a:r>
            <a:r>
              <a:rPr lang="en-US" b="1" dirty="0" smtClean="0"/>
              <a:t>,, </a:t>
            </a:r>
            <a:r>
              <a:rPr lang="en-US" b="1" dirty="0"/>
              <a:t>family history of diabetes, and obesity were the main significant risk factors for Gestational Diabetes Mellitus (GDM). </a:t>
            </a:r>
          </a:p>
          <a:p>
            <a:r>
              <a:rPr lang="en-US" b="1" dirty="0"/>
              <a:t>Preventive measure must be adopted to overcome the risk of GDM and DM in future.</a:t>
            </a:r>
          </a:p>
          <a:p>
            <a:pPr marL="0" indent="0">
              <a:buNone/>
            </a:pPr>
            <a:endParaRPr lang="en-US" dirty="0"/>
          </a:p>
        </p:txBody>
      </p:sp>
    </p:spTree>
    <p:extLst>
      <p:ext uri="{BB962C8B-B14F-4D97-AF65-F5344CB8AC3E}">
        <p14:creationId xmlns:p14="http://schemas.microsoft.com/office/powerpoint/2010/main" xmlns="" val="2353658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Recommendations</a:t>
            </a:r>
            <a:endParaRPr lang="en-US" dirty="0"/>
          </a:p>
        </p:txBody>
      </p:sp>
      <p:sp>
        <p:nvSpPr>
          <p:cNvPr id="3" name="Content Placeholder 2"/>
          <p:cNvSpPr>
            <a:spLocks noGrp="1"/>
          </p:cNvSpPr>
          <p:nvPr>
            <p:ph sz="quarter" idx="1"/>
          </p:nvPr>
        </p:nvSpPr>
        <p:spPr/>
        <p:txBody>
          <a:bodyPr>
            <a:normAutofit/>
          </a:bodyPr>
          <a:lstStyle/>
          <a:p>
            <a:pPr marL="0" lvl="0" indent="0" eaLnBrk="0" fontAlgn="base" hangingPunct="0">
              <a:spcBef>
                <a:spcPct val="0"/>
              </a:spcBef>
              <a:spcAft>
                <a:spcPct val="0"/>
              </a:spcAft>
              <a:buClrTx/>
              <a:buSzTx/>
              <a:buFontTx/>
              <a:buChar char="•"/>
              <a:tabLst>
                <a:tab pos="457200" algn="l"/>
              </a:tabLst>
            </a:pPr>
            <a:r>
              <a:rPr lang="en-US" sz="2800" dirty="0" smtClean="0">
                <a:solidFill>
                  <a:srgbClr val="333333"/>
                </a:solidFill>
                <a:latin typeface="Calibri" pitchFamily="34" charset="0"/>
                <a:ea typeface="Times New Roman" pitchFamily="18" charset="0"/>
                <a:cs typeface="Arial" pitchFamily="34" charset="0"/>
              </a:rPr>
              <a:t>Follow the healthy eating &amp; healthy life style </a:t>
            </a:r>
          </a:p>
          <a:p>
            <a:pPr marL="0" lvl="0" indent="0" eaLnBrk="0" fontAlgn="base" hangingPunct="0">
              <a:spcBef>
                <a:spcPct val="0"/>
              </a:spcBef>
              <a:spcAft>
                <a:spcPct val="0"/>
              </a:spcAft>
              <a:buClrTx/>
              <a:buSzTx/>
              <a:buFontTx/>
              <a:buChar char="•"/>
              <a:tabLst>
                <a:tab pos="457200" algn="l"/>
              </a:tabLst>
            </a:pPr>
            <a:r>
              <a:rPr lang="en-US" sz="2800" dirty="0" smtClean="0">
                <a:solidFill>
                  <a:srgbClr val="333333"/>
                </a:solidFill>
                <a:latin typeface="Calibri" pitchFamily="34" charset="0"/>
                <a:ea typeface="Times New Roman" pitchFamily="18" charset="0"/>
                <a:cs typeface="Arial" pitchFamily="34" charset="0"/>
              </a:rPr>
              <a:t>Plan the pregnancy </a:t>
            </a:r>
          </a:p>
          <a:p>
            <a:pPr marL="0" lvl="0" indent="0" eaLnBrk="0" fontAlgn="base" hangingPunct="0">
              <a:spcBef>
                <a:spcPct val="0"/>
              </a:spcBef>
              <a:spcAft>
                <a:spcPct val="0"/>
              </a:spcAft>
              <a:buClrTx/>
              <a:buSzTx/>
              <a:buFontTx/>
              <a:buChar char="•"/>
              <a:tabLst>
                <a:tab pos="457200" algn="l"/>
              </a:tabLst>
            </a:pPr>
            <a:r>
              <a:rPr lang="en-US" sz="2800" dirty="0" smtClean="0">
                <a:solidFill>
                  <a:srgbClr val="333333"/>
                </a:solidFill>
                <a:latin typeface="Calibri" pitchFamily="34" charset="0"/>
                <a:ea typeface="Times New Roman" pitchFamily="18" charset="0"/>
                <a:cs typeface="Arial" pitchFamily="34" charset="0"/>
              </a:rPr>
              <a:t>Monitor blood sugar level regularly </a:t>
            </a:r>
          </a:p>
          <a:p>
            <a:pPr marL="0" lvl="0" indent="0" eaLnBrk="0" fontAlgn="base" hangingPunct="0">
              <a:spcBef>
                <a:spcPct val="0"/>
              </a:spcBef>
              <a:spcAft>
                <a:spcPct val="0"/>
              </a:spcAft>
              <a:buClrTx/>
              <a:buSzTx/>
              <a:buFontTx/>
              <a:buChar char="•"/>
              <a:tabLst>
                <a:tab pos="457200" algn="l"/>
              </a:tabLst>
            </a:pPr>
            <a:r>
              <a:rPr lang="en-US" sz="2800" dirty="0" smtClean="0">
                <a:solidFill>
                  <a:srgbClr val="333333"/>
                </a:solidFill>
                <a:latin typeface="Calibri" pitchFamily="34" charset="0"/>
                <a:ea typeface="Times New Roman" pitchFamily="18" charset="0"/>
                <a:cs typeface="Arial" pitchFamily="34" charset="0"/>
              </a:rPr>
              <a:t>Seek nutritional counseling regarding the healthy eating &amp; to maintain body weight. </a:t>
            </a:r>
          </a:p>
          <a:p>
            <a:pPr marL="0" lvl="0" indent="0" eaLnBrk="0" fontAlgn="base" hangingPunct="0">
              <a:spcBef>
                <a:spcPct val="0"/>
              </a:spcBef>
              <a:spcAft>
                <a:spcPct val="0"/>
              </a:spcAft>
              <a:buClrTx/>
              <a:buSzTx/>
              <a:buFontTx/>
              <a:buChar char="•"/>
              <a:tabLst>
                <a:tab pos="457200" algn="l"/>
              </a:tabLst>
            </a:pPr>
            <a:r>
              <a:rPr lang="en-US" sz="2800" dirty="0" smtClean="0">
                <a:solidFill>
                  <a:srgbClr val="333333"/>
                </a:solidFill>
                <a:latin typeface="Calibri" pitchFamily="34" charset="0"/>
                <a:cs typeface="Arial" pitchFamily="34" charset="0"/>
              </a:rPr>
              <a:t>A broad level study is recommended to know the GDM status in the kingdom </a:t>
            </a:r>
            <a:endParaRPr lang="en-US" sz="2800" dirty="0" smtClean="0">
              <a:latin typeface="Arial" pitchFamily="34" charset="0"/>
              <a:cs typeface="Arial" pitchFamily="34"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Dean Faculty of Applied medical Sciences &amp; Head of Clinical Nutrition Department UQU</a:t>
            </a:r>
          </a:p>
          <a:p>
            <a:r>
              <a:rPr lang="en-US" dirty="0" smtClean="0"/>
              <a:t>Dr Hassan Bukhari ex HOD </a:t>
            </a:r>
          </a:p>
          <a:p>
            <a:r>
              <a:rPr lang="en-US" dirty="0" smtClean="0"/>
              <a:t>Group of students </a:t>
            </a:r>
          </a:p>
          <a:p>
            <a:pPr lvl="0" eaLnBrk="0" fontAlgn="base" hangingPunct="0">
              <a:spcBef>
                <a:spcPct val="0"/>
              </a:spcBef>
              <a:spcAft>
                <a:spcPct val="0"/>
              </a:spcAft>
            </a:pPr>
            <a:r>
              <a:rPr lang="en-US" sz="2800" dirty="0" smtClean="0">
                <a:solidFill>
                  <a:schemeClr val="accent2">
                    <a:lumMod val="50000"/>
                  </a:schemeClr>
                </a:solidFill>
                <a:effectLst>
                  <a:outerShdw blurRad="38100" dist="38100" dir="2700000" algn="tl">
                    <a:srgbClr val="000000">
                      <a:alpha val="43137"/>
                    </a:srgbClr>
                  </a:outerShdw>
                </a:effectLst>
                <a:ea typeface="Calibri" pitchFamily="34" charset="0"/>
                <a:cs typeface="Aharoni" pitchFamily="2" charset="-79"/>
              </a:rPr>
              <a:t>Reham MohamadBardisi</a:t>
            </a:r>
            <a:endParaRPr lang="en-US" sz="2800" dirty="0" smtClean="0">
              <a:solidFill>
                <a:schemeClr val="accent2">
                  <a:lumMod val="50000"/>
                </a:schemeClr>
              </a:solidFill>
              <a:effectLst>
                <a:outerShdw blurRad="38100" dist="38100" dir="2700000" algn="tl">
                  <a:srgbClr val="000000">
                    <a:alpha val="43137"/>
                  </a:srgbClr>
                </a:outerShdw>
              </a:effectLst>
              <a:cs typeface="Aharoni" pitchFamily="2" charset="-79"/>
            </a:endParaRPr>
          </a:p>
          <a:p>
            <a:pPr lvl="0" eaLnBrk="0" fontAlgn="base" hangingPunct="0">
              <a:spcBef>
                <a:spcPct val="0"/>
              </a:spcBef>
              <a:spcAft>
                <a:spcPct val="0"/>
              </a:spcAft>
            </a:pPr>
            <a:r>
              <a:rPr lang="en-US" sz="2800" dirty="0" smtClean="0">
                <a:solidFill>
                  <a:schemeClr val="accent2">
                    <a:lumMod val="50000"/>
                  </a:schemeClr>
                </a:solidFill>
                <a:effectLst>
                  <a:outerShdw blurRad="38100" dist="38100" dir="2700000" algn="tl">
                    <a:srgbClr val="000000">
                      <a:alpha val="43137"/>
                    </a:srgbClr>
                  </a:outerShdw>
                </a:effectLst>
                <a:ea typeface="Calibri" pitchFamily="34" charset="0"/>
                <a:cs typeface="Aharoni" pitchFamily="2" charset="-79"/>
              </a:rPr>
              <a:t>Abrar Abed Baskran</a:t>
            </a:r>
            <a:endParaRPr lang="en-US" sz="2800" dirty="0" smtClean="0">
              <a:solidFill>
                <a:schemeClr val="accent2">
                  <a:lumMod val="50000"/>
                </a:schemeClr>
              </a:solidFill>
              <a:effectLst>
                <a:outerShdw blurRad="38100" dist="38100" dir="2700000" algn="tl">
                  <a:srgbClr val="000000">
                    <a:alpha val="43137"/>
                  </a:srgbClr>
                </a:outerShdw>
              </a:effectLst>
              <a:cs typeface="Aharoni" pitchFamily="2" charset="-79"/>
            </a:endParaRPr>
          </a:p>
          <a:p>
            <a:pPr lvl="0" eaLnBrk="0" fontAlgn="base" hangingPunct="0">
              <a:spcBef>
                <a:spcPct val="0"/>
              </a:spcBef>
              <a:spcAft>
                <a:spcPct val="0"/>
              </a:spcAft>
            </a:pPr>
            <a:r>
              <a:rPr lang="en-US" sz="2800" dirty="0" smtClean="0">
                <a:solidFill>
                  <a:schemeClr val="accent2">
                    <a:lumMod val="50000"/>
                  </a:schemeClr>
                </a:solidFill>
                <a:effectLst>
                  <a:outerShdw blurRad="38100" dist="38100" dir="2700000" algn="tl">
                    <a:srgbClr val="000000">
                      <a:alpha val="43137"/>
                    </a:srgbClr>
                  </a:outerShdw>
                </a:effectLst>
                <a:ea typeface="Calibri" pitchFamily="34" charset="0"/>
                <a:cs typeface="Aharoni" pitchFamily="2" charset="-79"/>
              </a:rPr>
              <a:t>Afrah Mohammed Al-Harthi</a:t>
            </a:r>
            <a:endParaRPr lang="en-US" sz="2800" dirty="0" smtClean="0">
              <a:solidFill>
                <a:schemeClr val="accent2">
                  <a:lumMod val="50000"/>
                </a:schemeClr>
              </a:solidFill>
              <a:effectLst>
                <a:outerShdw blurRad="38100" dist="38100" dir="2700000" algn="tl">
                  <a:srgbClr val="000000">
                    <a:alpha val="43137"/>
                  </a:srgbClr>
                </a:outerShdw>
              </a:effectLst>
              <a:cs typeface="Aharoni" pitchFamily="2" charset="-79"/>
            </a:endParaRPr>
          </a:p>
          <a:p>
            <a:pPr lvl="0" eaLnBrk="0" fontAlgn="base" hangingPunct="0">
              <a:spcBef>
                <a:spcPct val="0"/>
              </a:spcBef>
              <a:spcAft>
                <a:spcPct val="0"/>
              </a:spcAft>
            </a:pPr>
            <a:r>
              <a:rPr lang="en-US" sz="2800" dirty="0" smtClean="0">
                <a:solidFill>
                  <a:schemeClr val="accent2">
                    <a:lumMod val="50000"/>
                  </a:schemeClr>
                </a:solidFill>
                <a:effectLst>
                  <a:outerShdw blurRad="38100" dist="38100" dir="2700000" algn="tl">
                    <a:srgbClr val="000000">
                      <a:alpha val="43137"/>
                    </a:srgbClr>
                  </a:outerShdw>
                </a:effectLst>
                <a:ea typeface="Calibri" pitchFamily="34" charset="0"/>
                <a:cs typeface="Aharoni" pitchFamily="2" charset="-79"/>
              </a:rPr>
              <a:t>Amani Fahad Al-Luhaybi</a:t>
            </a:r>
            <a:endParaRPr lang="en-US" sz="2800" dirty="0" smtClean="0">
              <a:solidFill>
                <a:schemeClr val="accent2">
                  <a:lumMod val="50000"/>
                </a:schemeClr>
              </a:solidFill>
              <a:effectLst>
                <a:outerShdw blurRad="38100" dist="38100" dir="2700000" algn="tl">
                  <a:srgbClr val="000000">
                    <a:alpha val="43137"/>
                  </a:srgbClr>
                </a:outerShdw>
              </a:effectLst>
              <a:cs typeface="Aharoni" pitchFamily="2" charset="-79"/>
            </a:endParaRPr>
          </a:p>
          <a:p>
            <a:pPr lvl="0" eaLnBrk="0" fontAlgn="base" hangingPunct="0">
              <a:spcBef>
                <a:spcPct val="0"/>
              </a:spcBef>
              <a:spcAft>
                <a:spcPct val="0"/>
              </a:spcAft>
            </a:pPr>
            <a:r>
              <a:rPr lang="en-US" sz="2800" dirty="0" smtClean="0">
                <a:solidFill>
                  <a:schemeClr val="accent2">
                    <a:lumMod val="50000"/>
                  </a:schemeClr>
                </a:solidFill>
                <a:effectLst>
                  <a:outerShdw blurRad="38100" dist="38100" dir="2700000" algn="tl">
                    <a:srgbClr val="000000">
                      <a:alpha val="43137"/>
                    </a:srgbClr>
                  </a:outerShdw>
                </a:effectLst>
                <a:ea typeface="Calibri" pitchFamily="34" charset="0"/>
                <a:cs typeface="Aharoni" pitchFamily="2" charset="-79"/>
              </a:rPr>
              <a:t>Areej Salem Al-matrafi</a:t>
            </a:r>
            <a:endParaRPr lang="en-US" sz="2800" dirty="0" smtClean="0">
              <a:solidFill>
                <a:schemeClr val="accent2">
                  <a:lumMod val="50000"/>
                </a:schemeClr>
              </a:solidFill>
              <a:effectLst>
                <a:outerShdw blurRad="38100" dist="38100" dir="2700000" algn="tl">
                  <a:srgbClr val="000000">
                    <a:alpha val="43137"/>
                  </a:srgbClr>
                </a:outerShdw>
              </a:effectLst>
              <a:cs typeface="Aharoni" pitchFamily="2" charset="-79"/>
            </a:endParaRPr>
          </a:p>
          <a:p>
            <a:pPr lvl="0" eaLnBrk="0" fontAlgn="base" hangingPunct="0">
              <a:spcBef>
                <a:spcPct val="0"/>
              </a:spcBef>
              <a:spcAft>
                <a:spcPct val="0"/>
              </a:spcAft>
            </a:pPr>
            <a:r>
              <a:rPr lang="en-US" sz="2800" dirty="0" smtClean="0">
                <a:solidFill>
                  <a:schemeClr val="accent2">
                    <a:lumMod val="50000"/>
                  </a:schemeClr>
                </a:solidFill>
                <a:effectLst>
                  <a:outerShdw blurRad="38100" dist="38100" dir="2700000" algn="tl">
                    <a:srgbClr val="000000">
                      <a:alpha val="43137"/>
                    </a:srgbClr>
                  </a:outerShdw>
                </a:effectLst>
                <a:ea typeface="Calibri" pitchFamily="34" charset="0"/>
                <a:cs typeface="Aharoni" pitchFamily="2" charset="-79"/>
              </a:rPr>
              <a:t>Eman Mohamed Godom</a:t>
            </a:r>
          </a:p>
          <a:p>
            <a:pPr lvl="0" eaLnBrk="0" fontAlgn="base" hangingPunct="0">
              <a:spcBef>
                <a:spcPct val="0"/>
              </a:spcBef>
              <a:spcAft>
                <a:spcPct val="0"/>
              </a:spcAft>
            </a:pPr>
            <a:r>
              <a:rPr lang="en-US" sz="2800" dirty="0" smtClean="0">
                <a:solidFill>
                  <a:schemeClr val="accent2">
                    <a:lumMod val="50000"/>
                  </a:schemeClr>
                </a:solidFill>
                <a:effectLst>
                  <a:outerShdw blurRad="38100" dist="38100" dir="2700000" algn="tl">
                    <a:srgbClr val="000000">
                      <a:alpha val="43137"/>
                    </a:srgbClr>
                  </a:outerShdw>
                </a:effectLst>
                <a:ea typeface="Calibri" pitchFamily="34" charset="0"/>
                <a:cs typeface="Aharoni" pitchFamily="2" charset="-79"/>
              </a:rPr>
              <a:t>Lujain Majdi Baslom</a:t>
            </a:r>
            <a:r>
              <a:rPr lang="en-US" sz="2800" dirty="0" smtClean="0">
                <a:solidFill>
                  <a:schemeClr val="accent2">
                    <a:lumMod val="50000"/>
                  </a:schemeClr>
                </a:solidFill>
                <a:effectLst>
                  <a:outerShdw blurRad="38100" dist="38100" dir="2700000" algn="tl">
                    <a:srgbClr val="000000">
                      <a:alpha val="43137"/>
                    </a:srgbClr>
                  </a:outerShdw>
                </a:effectLst>
                <a:cs typeface="Aharoni" pitchFamily="2" charset="-79"/>
              </a:rPr>
              <a:t> </a:t>
            </a:r>
            <a:endParaRPr lang="ar-SA" sz="2800" dirty="0" smtClean="0"/>
          </a:p>
          <a:p>
            <a:endParaRPr lang="en-US" dirty="0"/>
          </a:p>
        </p:txBody>
      </p:sp>
      <p:pic>
        <p:nvPicPr>
          <p:cNvPr id="4" name="Picture 1" descr="C:\Users\Zaheer\Desktop\2010-05 (May)\UQU-logo.jpg"/>
          <p:cNvPicPr>
            <a:picLocks noChangeAspect="1" noChangeArrowheads="1"/>
          </p:cNvPicPr>
          <p:nvPr/>
        </p:nvPicPr>
        <p:blipFill>
          <a:blip r:embed="rId2" cstate="print"/>
          <a:srcRect/>
          <a:stretch>
            <a:fillRect/>
          </a:stretch>
        </p:blipFill>
        <p:spPr bwMode="auto">
          <a:xfrm>
            <a:off x="7924800" y="304800"/>
            <a:ext cx="1019175" cy="1047750"/>
          </a:xfrm>
          <a:prstGeom prst="rect">
            <a:avLst/>
          </a:prstGeom>
          <a:noFill/>
          <a:ln w="9525">
            <a:solidFill>
              <a:srgbClr val="000000"/>
            </a:solid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quarter" idx="1"/>
          </p:nvPr>
        </p:nvSpPr>
        <p:spPr/>
        <p:txBody>
          <a:bodyPr/>
          <a:lstStyle/>
          <a:p>
            <a:r>
              <a:rPr lang="en-US" b="1" dirty="0" smtClean="0"/>
              <a:t> </a:t>
            </a:r>
            <a:r>
              <a:rPr lang="en-US" b="1" dirty="0"/>
              <a:t>Background</a:t>
            </a:r>
          </a:p>
          <a:p>
            <a:r>
              <a:rPr lang="en-US" b="1" dirty="0" smtClean="0"/>
              <a:t>  Objectives</a:t>
            </a:r>
          </a:p>
          <a:p>
            <a:r>
              <a:rPr lang="en-US" b="1" dirty="0" smtClean="0"/>
              <a:t>  Methodology</a:t>
            </a:r>
          </a:p>
          <a:p>
            <a:r>
              <a:rPr lang="en-US" b="1" dirty="0" smtClean="0"/>
              <a:t>  Results and Discussion </a:t>
            </a:r>
          </a:p>
          <a:p>
            <a:r>
              <a:rPr lang="en-US" b="1" dirty="0" smtClean="0"/>
              <a:t>  Conclusion</a:t>
            </a:r>
          </a:p>
          <a:p>
            <a:r>
              <a:rPr lang="en-US" b="1" dirty="0" smtClean="0"/>
              <a:t>  Recommendations </a:t>
            </a:r>
            <a:endParaRPr lang="en-US" b="1" dirty="0"/>
          </a:p>
        </p:txBody>
      </p:sp>
    </p:spTree>
    <p:extLst>
      <p:ext uri="{BB962C8B-B14F-4D97-AF65-F5344CB8AC3E}">
        <p14:creationId xmlns:p14="http://schemas.microsoft.com/office/powerpoint/2010/main" xmlns="" val="35339965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Questions ?     </a:t>
            </a:r>
            <a:endParaRPr lang="en-US" b="1" dirty="0">
              <a:solidFill>
                <a:schemeClr val="tx1"/>
              </a:solidFill>
            </a:endParaRPr>
          </a:p>
        </p:txBody>
      </p:sp>
      <p:sp>
        <p:nvSpPr>
          <p:cNvPr id="3" name="Content Placeholder 2"/>
          <p:cNvSpPr>
            <a:spLocks noGrp="1"/>
          </p:cNvSpPr>
          <p:nvPr>
            <p:ph sz="quarter" idx="1"/>
          </p:nvPr>
        </p:nvSpPr>
        <p:spPr/>
        <p:txBody>
          <a:bodyPr/>
          <a:lstStyle/>
          <a:p>
            <a:pPr marL="0" indent="0">
              <a:buNone/>
            </a:pPr>
            <a:r>
              <a:rPr lang="en-US" dirty="0" smtClean="0"/>
              <a:t>  My contacts  </a:t>
            </a:r>
          </a:p>
          <a:p>
            <a:pPr marL="0" indent="0">
              <a:buNone/>
            </a:pPr>
            <a:r>
              <a:rPr lang="en-US" dirty="0" smtClean="0"/>
              <a:t>Email </a:t>
            </a:r>
            <a:r>
              <a:rPr lang="en-US" dirty="0" smtClean="0">
                <a:hlinkClick r:id="rId2"/>
              </a:rPr>
              <a:t>fdanish@hotmail.com</a:t>
            </a:r>
            <a:r>
              <a:rPr lang="en-US" dirty="0" smtClean="0"/>
              <a:t>  </a:t>
            </a:r>
          </a:p>
          <a:p>
            <a:pPr marL="0" indent="0">
              <a:buNone/>
            </a:pPr>
            <a:r>
              <a:rPr lang="en-US" dirty="0"/>
              <a:t> </a:t>
            </a:r>
            <a:r>
              <a:rPr lang="en-US" dirty="0" smtClean="0"/>
              <a:t>           </a:t>
            </a:r>
            <a:r>
              <a:rPr lang="en-US" dirty="0" smtClean="0">
                <a:hlinkClick r:id="rId3"/>
              </a:rPr>
              <a:t>fazada@uqu.edu.sa</a:t>
            </a:r>
            <a:r>
              <a:rPr lang="en-US" dirty="0" smtClean="0"/>
              <a:t> </a:t>
            </a:r>
          </a:p>
          <a:p>
            <a:pPr marL="0" indent="0">
              <a:buNone/>
            </a:pPr>
            <a:endParaRPr lang="en-US" dirty="0" smtClean="0"/>
          </a:p>
          <a:p>
            <a:pPr marL="0" indent="0" algn="ctr">
              <a:buNone/>
            </a:pPr>
            <a:r>
              <a:rPr lang="en-US" dirty="0"/>
              <a:t> </a:t>
            </a:r>
            <a:r>
              <a:rPr lang="en-US" dirty="0" smtClean="0"/>
              <a:t>Department of Clinical Nutrition Faculty of Applied Medical Sciences Umm Al Qura University Holy KSA </a:t>
            </a:r>
            <a:endParaRPr lang="en-US" dirty="0"/>
          </a:p>
        </p:txBody>
      </p:sp>
      <p:pic>
        <p:nvPicPr>
          <p:cNvPr id="4" name="Picture 1" descr="C:\Users\Zaheer\Desktop\2010-05 (May)\UQU-logo.jpg"/>
          <p:cNvPicPr>
            <a:picLocks noChangeAspect="1" noChangeArrowheads="1"/>
          </p:cNvPicPr>
          <p:nvPr/>
        </p:nvPicPr>
        <p:blipFill>
          <a:blip r:embed="rId4" cstate="print"/>
          <a:srcRect/>
          <a:stretch>
            <a:fillRect/>
          </a:stretch>
        </p:blipFill>
        <p:spPr bwMode="auto">
          <a:xfrm>
            <a:off x="7924800" y="304800"/>
            <a:ext cx="1019175" cy="1047750"/>
          </a:xfrm>
          <a:prstGeom prst="rect">
            <a:avLst/>
          </a:prstGeom>
          <a:noFill/>
          <a:ln w="9525">
            <a:solidFill>
              <a:srgbClr val="000000"/>
            </a:solidFill>
            <a:miter lim="800000"/>
            <a:headEnd/>
            <a:tailEnd/>
          </a:ln>
        </p:spPr>
      </p:pic>
    </p:spTree>
    <p:extLst>
      <p:ext uri="{BB962C8B-B14F-4D97-AF65-F5344CB8AC3E}">
        <p14:creationId xmlns:p14="http://schemas.microsoft.com/office/powerpoint/2010/main" xmlns="" val="7290538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143000"/>
          </a:xfrm>
        </p:spPr>
        <p:txBody>
          <a:bodyPr/>
          <a:lstStyle/>
          <a:p>
            <a:pPr algn="ctr"/>
            <a:r>
              <a:rPr lang="en-US" b="1" dirty="0">
                <a:solidFill>
                  <a:schemeClr val="tx1"/>
                </a:solidFill>
              </a:rPr>
              <a:t>Thank </a:t>
            </a:r>
            <a:r>
              <a:rPr lang="en-US" b="1" dirty="0" smtClean="0">
                <a:solidFill>
                  <a:schemeClr val="tx1"/>
                </a:solidFill>
              </a:rPr>
              <a:t>You </a:t>
            </a:r>
            <a:endParaRPr lang="en-US" b="1" dirty="0">
              <a:solidFill>
                <a:schemeClr val="tx1"/>
              </a:solidFill>
            </a:endParaRPr>
          </a:p>
        </p:txBody>
      </p:sp>
      <p:sp>
        <p:nvSpPr>
          <p:cNvPr id="3" name="Content Placeholder 2"/>
          <p:cNvSpPr>
            <a:spLocks noGrp="1"/>
          </p:cNvSpPr>
          <p:nvPr>
            <p:ph sz="quarter" idx="1"/>
          </p:nvPr>
        </p:nvSpPr>
        <p:spPr/>
        <p:txBody>
          <a:bodyPr/>
          <a:lstStyle/>
          <a:p>
            <a:pPr marL="0" indent="0" algn="ctr">
              <a:buNone/>
            </a:pPr>
            <a:endParaRPr lang="en-US" dirty="0" smtClean="0"/>
          </a:p>
          <a:p>
            <a:pPr marL="0" indent="0">
              <a:buNone/>
            </a:pPr>
            <a:endParaRPr lang="en-US" sz="3600" dirty="0" smtClean="0"/>
          </a:p>
          <a:p>
            <a:pPr marL="0" indent="0">
              <a:buNone/>
            </a:pPr>
            <a:endParaRPr lang="en-US" sz="3600" dirty="0" smtClean="0"/>
          </a:p>
          <a:p>
            <a:pPr marL="0" indent="0">
              <a:buNone/>
            </a:pPr>
            <a:r>
              <a:rPr lang="en-US" sz="3600" dirty="0" smtClean="0"/>
              <a:t>   </a:t>
            </a:r>
            <a:endParaRPr lang="en-US" sz="3600" dirty="0"/>
          </a:p>
        </p:txBody>
      </p:sp>
      <p:pic>
        <p:nvPicPr>
          <p:cNvPr id="4" name="Picture 4" descr="j028190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a:xfrm>
            <a:off x="3505200" y="2667000"/>
            <a:ext cx="1752599" cy="1653712"/>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1" descr="C:\Users\Zaheer\Desktop\2010-05 (May)\UQU-logo.jpg"/>
          <p:cNvPicPr>
            <a:picLocks noChangeAspect="1" noChangeArrowheads="1"/>
          </p:cNvPicPr>
          <p:nvPr/>
        </p:nvPicPr>
        <p:blipFill>
          <a:blip r:embed="rId4" cstate="print"/>
          <a:srcRect/>
          <a:stretch>
            <a:fillRect/>
          </a:stretch>
        </p:blipFill>
        <p:spPr bwMode="auto">
          <a:xfrm>
            <a:off x="7924800" y="304800"/>
            <a:ext cx="1019175" cy="1047750"/>
          </a:xfrm>
          <a:prstGeom prst="rect">
            <a:avLst/>
          </a:prstGeom>
          <a:noFill/>
          <a:ln w="9525">
            <a:solidFill>
              <a:srgbClr val="000000"/>
            </a:solidFill>
            <a:miter lim="800000"/>
            <a:headEnd/>
            <a:tailEnd/>
          </a:ln>
        </p:spPr>
      </p:pic>
    </p:spTree>
    <p:extLst>
      <p:ext uri="{BB962C8B-B14F-4D97-AF65-F5344CB8AC3E}">
        <p14:creationId xmlns:p14="http://schemas.microsoft.com/office/powerpoint/2010/main" xmlns="" val="3342676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Background  </a:t>
            </a:r>
            <a:endParaRPr lang="en-US" b="1" dirty="0">
              <a:solidFill>
                <a:schemeClr val="tx1"/>
              </a:solidFill>
            </a:endParaRPr>
          </a:p>
        </p:txBody>
      </p:sp>
      <p:sp>
        <p:nvSpPr>
          <p:cNvPr id="3" name="Content Placeholder 2"/>
          <p:cNvSpPr>
            <a:spLocks noGrp="1"/>
          </p:cNvSpPr>
          <p:nvPr>
            <p:ph sz="quarter" idx="1"/>
          </p:nvPr>
        </p:nvSpPr>
        <p:spPr>
          <a:xfrm>
            <a:off x="457200" y="1371600"/>
            <a:ext cx="7772400" cy="4572000"/>
          </a:xfrm>
        </p:spPr>
        <p:txBody>
          <a:bodyPr/>
          <a:lstStyle/>
          <a:p>
            <a:pPr marL="0" indent="0">
              <a:buNone/>
            </a:pPr>
            <a:r>
              <a:rPr lang="fr-FR" dirty="0" smtClean="0"/>
              <a:t>Gestational  Diabètes  Mellitus  </a:t>
            </a:r>
            <a:r>
              <a:rPr lang="fr-FR" dirty="0"/>
              <a:t> </a:t>
            </a:r>
            <a:r>
              <a:rPr lang="fr-FR" dirty="0" smtClean="0"/>
              <a:t>Global Heath issue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914054515"/>
              </p:ext>
            </p:extLst>
          </p:nvPr>
        </p:nvGraphicFramePr>
        <p:xfrm>
          <a:off x="457200" y="2514600"/>
          <a:ext cx="8229600" cy="3200400"/>
        </p:xfrm>
        <a:graphic>
          <a:graphicData uri="http://schemas.openxmlformats.org/drawingml/2006/table">
            <a:tbl>
              <a:tblPr firstRow="1" firstCol="1" bandRow="1">
                <a:tableStyleId>{5C22544A-7EE6-4342-B048-85BDC9FD1C3A}</a:tableStyleId>
              </a:tblPr>
              <a:tblGrid>
                <a:gridCol w="2463916"/>
                <a:gridCol w="2100814"/>
                <a:gridCol w="3664870"/>
              </a:tblGrid>
              <a:tr h="533400">
                <a:tc>
                  <a:txBody>
                    <a:bodyPr/>
                    <a:lstStyle/>
                    <a:p>
                      <a:pPr algn="l" rtl="0">
                        <a:lnSpc>
                          <a:spcPct val="150000"/>
                        </a:lnSpc>
                      </a:pPr>
                      <a:r>
                        <a:rPr lang="en-US" sz="1600" b="1" dirty="0">
                          <a:effectLst/>
                        </a:rPr>
                        <a:t>Country</a:t>
                      </a:r>
                      <a:endParaRPr lang="en-US" sz="1600" b="1" dirty="0">
                        <a:effectLst/>
                        <a:latin typeface="Calibri"/>
                        <a:ea typeface="Calibri"/>
                      </a:endParaRPr>
                    </a:p>
                  </a:txBody>
                  <a:tcPr marL="68580" marR="68580" marT="0" marB="0"/>
                </a:tc>
                <a:tc>
                  <a:txBody>
                    <a:bodyPr/>
                    <a:lstStyle/>
                    <a:p>
                      <a:pPr algn="l" rtl="0">
                        <a:lnSpc>
                          <a:spcPct val="150000"/>
                        </a:lnSpc>
                      </a:pPr>
                      <a:r>
                        <a:rPr lang="en-US" sz="1600" b="1" dirty="0">
                          <a:effectLst/>
                        </a:rPr>
                        <a:t>GDM Prevalence</a:t>
                      </a:r>
                      <a:endParaRPr lang="en-US" sz="1600" b="1" dirty="0">
                        <a:effectLst/>
                        <a:latin typeface="Calibri"/>
                        <a:ea typeface="Calibri"/>
                      </a:endParaRPr>
                    </a:p>
                  </a:txBody>
                  <a:tcPr marL="68580" marR="68580" marT="0" marB="0"/>
                </a:tc>
                <a:tc>
                  <a:txBody>
                    <a:bodyPr/>
                    <a:lstStyle/>
                    <a:p>
                      <a:pPr marL="0" marR="0" algn="l" rtl="0">
                        <a:lnSpc>
                          <a:spcPct val="150000"/>
                        </a:lnSpc>
                        <a:spcBef>
                          <a:spcPts val="0"/>
                        </a:spcBef>
                        <a:spcAft>
                          <a:spcPts val="0"/>
                        </a:spcAft>
                      </a:pPr>
                      <a:r>
                        <a:rPr lang="en-US" sz="1600" b="1" dirty="0">
                          <a:effectLst/>
                        </a:rPr>
                        <a:t>Reference</a:t>
                      </a:r>
                      <a:endParaRPr lang="en-US" sz="1600" b="1" dirty="0">
                        <a:effectLst/>
                        <a:latin typeface="Calibri"/>
                        <a:ea typeface="Times New Roman"/>
                        <a:cs typeface="Arial"/>
                      </a:endParaRPr>
                    </a:p>
                  </a:txBody>
                  <a:tcPr marL="68580" marR="68580" marT="0" marB="0"/>
                </a:tc>
              </a:tr>
              <a:tr h="533400">
                <a:tc>
                  <a:txBody>
                    <a:bodyPr/>
                    <a:lstStyle/>
                    <a:p>
                      <a:pPr algn="l" rtl="0">
                        <a:lnSpc>
                          <a:spcPct val="150000"/>
                        </a:lnSpc>
                      </a:pPr>
                      <a:r>
                        <a:rPr lang="en-US" sz="1600" b="1" dirty="0">
                          <a:effectLst/>
                        </a:rPr>
                        <a:t>Saudi Arabia</a:t>
                      </a:r>
                      <a:endParaRPr lang="en-US" sz="1600" b="1" dirty="0">
                        <a:effectLst/>
                        <a:latin typeface="Calibri"/>
                        <a:ea typeface="Calibri"/>
                      </a:endParaRPr>
                    </a:p>
                  </a:txBody>
                  <a:tcPr marL="68580" marR="68580" marT="0" marB="0"/>
                </a:tc>
                <a:tc>
                  <a:txBody>
                    <a:bodyPr/>
                    <a:lstStyle/>
                    <a:p>
                      <a:pPr algn="l" rtl="0">
                        <a:lnSpc>
                          <a:spcPct val="150000"/>
                        </a:lnSpc>
                      </a:pPr>
                      <a:r>
                        <a:rPr lang="en-US" sz="1600" b="1" dirty="0">
                          <a:effectLst/>
                        </a:rPr>
                        <a:t>12.5%</a:t>
                      </a:r>
                      <a:endParaRPr lang="en-US" sz="1600" b="1" dirty="0">
                        <a:effectLst/>
                        <a:latin typeface="Calibri"/>
                        <a:ea typeface="Calibri"/>
                      </a:endParaRPr>
                    </a:p>
                  </a:txBody>
                  <a:tcPr marL="68580" marR="68580" marT="0" marB="0"/>
                </a:tc>
                <a:tc>
                  <a:txBody>
                    <a:bodyPr/>
                    <a:lstStyle/>
                    <a:p>
                      <a:pPr marL="0" marR="0" algn="l" rtl="0">
                        <a:lnSpc>
                          <a:spcPct val="150000"/>
                        </a:lnSpc>
                        <a:spcBef>
                          <a:spcPts val="0"/>
                        </a:spcBef>
                        <a:spcAft>
                          <a:spcPts val="0"/>
                        </a:spcAft>
                      </a:pPr>
                      <a:r>
                        <a:rPr lang="en-US" sz="1600" b="1" dirty="0">
                          <a:effectLst/>
                        </a:rPr>
                        <a:t>(el-Hazmi and Warsy 2000)</a:t>
                      </a:r>
                      <a:endParaRPr lang="en-US" sz="1600" b="1" dirty="0">
                        <a:effectLst/>
                        <a:latin typeface="Calibri"/>
                        <a:ea typeface="Times New Roman"/>
                        <a:cs typeface="Arial"/>
                      </a:endParaRPr>
                    </a:p>
                  </a:txBody>
                  <a:tcPr marL="68580" marR="68580" marT="0" marB="0"/>
                </a:tc>
              </a:tr>
              <a:tr h="533400">
                <a:tc>
                  <a:txBody>
                    <a:bodyPr/>
                    <a:lstStyle/>
                    <a:p>
                      <a:pPr algn="l" rtl="0">
                        <a:lnSpc>
                          <a:spcPct val="150000"/>
                        </a:lnSpc>
                      </a:pPr>
                      <a:r>
                        <a:rPr lang="en-US" sz="1600" b="1" dirty="0">
                          <a:effectLst/>
                        </a:rPr>
                        <a:t>Bahrain</a:t>
                      </a:r>
                      <a:endParaRPr lang="en-US" sz="1600" b="1" dirty="0">
                        <a:effectLst/>
                        <a:latin typeface="Calibri"/>
                        <a:ea typeface="Calibri"/>
                      </a:endParaRPr>
                    </a:p>
                  </a:txBody>
                  <a:tcPr marL="68580" marR="68580" marT="0" marB="0"/>
                </a:tc>
                <a:tc>
                  <a:txBody>
                    <a:bodyPr/>
                    <a:lstStyle/>
                    <a:p>
                      <a:pPr algn="l" rtl="0">
                        <a:lnSpc>
                          <a:spcPct val="150000"/>
                        </a:lnSpc>
                      </a:pPr>
                      <a:r>
                        <a:rPr lang="en-US" sz="1600" b="1" dirty="0">
                          <a:effectLst/>
                        </a:rPr>
                        <a:t>15.5%</a:t>
                      </a:r>
                      <a:endParaRPr lang="en-US" sz="1600" b="1" dirty="0">
                        <a:effectLst/>
                        <a:latin typeface="Calibri"/>
                        <a:ea typeface="Calibri"/>
                      </a:endParaRPr>
                    </a:p>
                  </a:txBody>
                  <a:tcPr marL="68580" marR="68580" marT="0" marB="0"/>
                </a:tc>
                <a:tc>
                  <a:txBody>
                    <a:bodyPr/>
                    <a:lstStyle/>
                    <a:p>
                      <a:pPr marL="0" marR="0" algn="l" rtl="0">
                        <a:lnSpc>
                          <a:spcPct val="150000"/>
                        </a:lnSpc>
                        <a:spcBef>
                          <a:spcPts val="0"/>
                        </a:spcBef>
                        <a:spcAft>
                          <a:spcPts val="0"/>
                        </a:spcAft>
                      </a:pPr>
                      <a:r>
                        <a:rPr lang="en-US" sz="1600" b="1" dirty="0">
                          <a:effectLst/>
                        </a:rPr>
                        <a:t> (Al Mahroos, Nagalla et al. 2005)</a:t>
                      </a:r>
                      <a:endParaRPr lang="en-US" sz="1600" b="1" dirty="0">
                        <a:effectLst/>
                        <a:latin typeface="Calibri"/>
                        <a:ea typeface="Times New Roman"/>
                        <a:cs typeface="Arial"/>
                      </a:endParaRPr>
                    </a:p>
                  </a:txBody>
                  <a:tcPr marL="68580" marR="68580" marT="0" marB="0"/>
                </a:tc>
              </a:tr>
              <a:tr h="533400">
                <a:tc>
                  <a:txBody>
                    <a:bodyPr/>
                    <a:lstStyle/>
                    <a:p>
                      <a:pPr algn="l" rtl="0">
                        <a:lnSpc>
                          <a:spcPct val="150000"/>
                        </a:lnSpc>
                      </a:pPr>
                      <a:r>
                        <a:rPr lang="en-US" sz="1600" b="1" dirty="0">
                          <a:effectLst/>
                        </a:rPr>
                        <a:t>United Arab Emirates</a:t>
                      </a:r>
                      <a:endParaRPr lang="en-US" sz="1600" b="1" dirty="0">
                        <a:effectLst/>
                        <a:latin typeface="Calibri"/>
                        <a:ea typeface="Calibri"/>
                      </a:endParaRPr>
                    </a:p>
                  </a:txBody>
                  <a:tcPr marL="68580" marR="68580" marT="0" marB="0"/>
                </a:tc>
                <a:tc>
                  <a:txBody>
                    <a:bodyPr/>
                    <a:lstStyle/>
                    <a:p>
                      <a:pPr algn="l" rtl="0">
                        <a:lnSpc>
                          <a:spcPct val="150000"/>
                        </a:lnSpc>
                      </a:pPr>
                      <a:r>
                        <a:rPr lang="en-US" sz="1600" b="1" dirty="0">
                          <a:effectLst/>
                        </a:rPr>
                        <a:t>9.2%</a:t>
                      </a:r>
                      <a:endParaRPr lang="en-US" sz="1600" b="1" dirty="0">
                        <a:effectLst/>
                        <a:latin typeface="Calibri"/>
                        <a:ea typeface="Calibri"/>
                      </a:endParaRPr>
                    </a:p>
                  </a:txBody>
                  <a:tcPr marL="68580" marR="68580" marT="0" marB="0"/>
                </a:tc>
                <a:tc>
                  <a:txBody>
                    <a:bodyPr/>
                    <a:lstStyle/>
                    <a:p>
                      <a:pPr marL="0" marR="0" algn="l" rtl="0">
                        <a:lnSpc>
                          <a:spcPct val="150000"/>
                        </a:lnSpc>
                        <a:spcBef>
                          <a:spcPts val="0"/>
                        </a:spcBef>
                        <a:spcAft>
                          <a:spcPts val="0"/>
                        </a:spcAft>
                      </a:pPr>
                      <a:r>
                        <a:rPr lang="en-US" sz="1600" b="1" dirty="0">
                          <a:effectLst/>
                        </a:rPr>
                        <a:t>(Ezimokhai, Joseph et al. 2006)</a:t>
                      </a:r>
                      <a:endParaRPr lang="en-US" sz="1600" b="1" dirty="0">
                        <a:effectLst/>
                        <a:latin typeface="Calibri"/>
                        <a:ea typeface="Times New Roman"/>
                        <a:cs typeface="Arial"/>
                      </a:endParaRPr>
                    </a:p>
                  </a:txBody>
                  <a:tcPr marL="68580" marR="68580" marT="0" marB="0"/>
                </a:tc>
              </a:tr>
              <a:tr h="533400">
                <a:tc>
                  <a:txBody>
                    <a:bodyPr/>
                    <a:lstStyle/>
                    <a:p>
                      <a:pPr algn="l" rtl="0">
                        <a:lnSpc>
                          <a:spcPct val="150000"/>
                        </a:lnSpc>
                      </a:pPr>
                      <a:r>
                        <a:rPr lang="en-US" sz="1600" b="1" dirty="0">
                          <a:effectLst/>
                        </a:rPr>
                        <a:t>Iran</a:t>
                      </a:r>
                      <a:endParaRPr lang="en-US" sz="1600" b="1" dirty="0">
                        <a:effectLst/>
                        <a:latin typeface="Calibri"/>
                        <a:ea typeface="Calibri"/>
                      </a:endParaRPr>
                    </a:p>
                  </a:txBody>
                  <a:tcPr marL="68580" marR="68580" marT="0" marB="0"/>
                </a:tc>
                <a:tc>
                  <a:txBody>
                    <a:bodyPr/>
                    <a:lstStyle/>
                    <a:p>
                      <a:pPr algn="l" rtl="0">
                        <a:lnSpc>
                          <a:spcPct val="150000"/>
                        </a:lnSpc>
                      </a:pPr>
                      <a:r>
                        <a:rPr lang="en-US" sz="1600" b="1" dirty="0">
                          <a:effectLst/>
                        </a:rPr>
                        <a:t>4.7%</a:t>
                      </a:r>
                      <a:endParaRPr lang="en-US" sz="1600" b="1" dirty="0">
                        <a:effectLst/>
                        <a:latin typeface="Calibri"/>
                        <a:ea typeface="Calibri"/>
                      </a:endParaRPr>
                    </a:p>
                  </a:txBody>
                  <a:tcPr marL="68580" marR="68580" marT="0" marB="0"/>
                </a:tc>
                <a:tc>
                  <a:txBody>
                    <a:bodyPr/>
                    <a:lstStyle/>
                    <a:p>
                      <a:pPr marL="0" marR="0" algn="l" rtl="0">
                        <a:lnSpc>
                          <a:spcPct val="150000"/>
                        </a:lnSpc>
                        <a:spcBef>
                          <a:spcPts val="0"/>
                        </a:spcBef>
                        <a:spcAft>
                          <a:spcPts val="0"/>
                        </a:spcAft>
                      </a:pPr>
                      <a:r>
                        <a:rPr lang="en-US" sz="1600" b="1" dirty="0">
                          <a:effectLst/>
                        </a:rPr>
                        <a:t>(Hossain, Kawar et al. 2007)</a:t>
                      </a:r>
                      <a:endParaRPr lang="en-US" sz="1600" b="1" dirty="0">
                        <a:effectLst/>
                        <a:latin typeface="Calibri"/>
                        <a:ea typeface="Times New Roman"/>
                        <a:cs typeface="Arial"/>
                      </a:endParaRPr>
                    </a:p>
                  </a:txBody>
                  <a:tcPr marL="68580" marR="68580" marT="0" marB="0"/>
                </a:tc>
              </a:tr>
              <a:tr h="533400">
                <a:tc>
                  <a:txBody>
                    <a:bodyPr/>
                    <a:lstStyle/>
                    <a:p>
                      <a:pPr algn="l" rtl="0">
                        <a:lnSpc>
                          <a:spcPct val="150000"/>
                        </a:lnSpc>
                      </a:pPr>
                      <a:r>
                        <a:rPr lang="en-US" sz="1600" b="1" dirty="0">
                          <a:effectLst/>
                        </a:rPr>
                        <a:t>Global Average</a:t>
                      </a:r>
                      <a:endParaRPr lang="en-US" sz="1600" b="1" dirty="0">
                        <a:effectLst/>
                        <a:latin typeface="Calibri"/>
                        <a:ea typeface="Calibri"/>
                      </a:endParaRPr>
                    </a:p>
                  </a:txBody>
                  <a:tcPr marL="68580" marR="68580" marT="0" marB="0"/>
                </a:tc>
                <a:tc>
                  <a:txBody>
                    <a:bodyPr/>
                    <a:lstStyle/>
                    <a:p>
                      <a:pPr algn="l" rtl="0">
                        <a:lnSpc>
                          <a:spcPct val="150000"/>
                        </a:lnSpc>
                      </a:pPr>
                      <a:r>
                        <a:rPr lang="en-US" sz="1600" b="1" dirty="0">
                          <a:effectLst/>
                        </a:rPr>
                        <a:t>2-5%</a:t>
                      </a:r>
                      <a:endParaRPr lang="en-US" sz="1600" b="1" dirty="0">
                        <a:effectLst/>
                        <a:latin typeface="Calibri"/>
                        <a:ea typeface="Calibri"/>
                      </a:endParaRPr>
                    </a:p>
                  </a:txBody>
                  <a:tcPr marL="68580" marR="68580" marT="0" marB="0"/>
                </a:tc>
                <a:tc>
                  <a:txBody>
                    <a:bodyPr/>
                    <a:lstStyle/>
                    <a:p>
                      <a:pPr algn="l" rtl="0">
                        <a:lnSpc>
                          <a:spcPct val="150000"/>
                        </a:lnSpc>
                      </a:pPr>
                      <a:r>
                        <a:rPr lang="en-US" sz="1600" b="1" dirty="0">
                          <a:effectLst/>
                        </a:rPr>
                        <a:t>(Scobie 2007)</a:t>
                      </a:r>
                      <a:endParaRPr lang="en-US" sz="1600" b="1" dirty="0">
                        <a:effectLst/>
                        <a:latin typeface="Calibri"/>
                        <a:ea typeface="Calibri"/>
                      </a:endParaRPr>
                    </a:p>
                  </a:txBody>
                  <a:tcPr marL="68580" marR="68580" marT="0" marB="0"/>
                </a:tc>
              </a:tr>
            </a:tbl>
          </a:graphicData>
        </a:graphic>
      </p:graphicFrame>
    </p:spTree>
    <p:extLst>
      <p:ext uri="{BB962C8B-B14F-4D97-AF65-F5344CB8AC3E}">
        <p14:creationId xmlns:p14="http://schemas.microsoft.com/office/powerpoint/2010/main" xmlns="" val="2194927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Objectives </a:t>
            </a: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smtClean="0"/>
              <a:t>To know the  Gestational Diabetes Mellitus (GDM) status in Makkah.</a:t>
            </a:r>
          </a:p>
          <a:p>
            <a:r>
              <a:rPr lang="en-US" dirty="0" smtClean="0"/>
              <a:t>To know the relationship between diet and Gestational Diabetes </a:t>
            </a:r>
          </a:p>
          <a:p>
            <a:r>
              <a:rPr lang="en-US" dirty="0" smtClean="0"/>
              <a:t>To know the relationship  between overweight/ obesity with GDM</a:t>
            </a:r>
          </a:p>
          <a:p>
            <a:pPr marL="0" indent="0">
              <a:buNone/>
            </a:pPr>
            <a:endParaRPr lang="en-US" dirty="0"/>
          </a:p>
        </p:txBody>
      </p:sp>
    </p:spTree>
    <p:extLst>
      <p:ext uri="{BB962C8B-B14F-4D97-AF65-F5344CB8AC3E}">
        <p14:creationId xmlns:p14="http://schemas.microsoft.com/office/powerpoint/2010/main" xmlns="" val="572832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Methods </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 Location of study </a:t>
            </a:r>
          </a:p>
          <a:p>
            <a:r>
              <a:rPr lang="en-US" dirty="0" smtClean="0"/>
              <a:t>The study was conducted in Al-</a:t>
            </a:r>
            <a:r>
              <a:rPr lang="en-US" dirty="0"/>
              <a:t>N</a:t>
            </a:r>
            <a:r>
              <a:rPr lang="en-US" dirty="0" smtClean="0"/>
              <a:t>oor and </a:t>
            </a:r>
            <a:r>
              <a:rPr lang="en-US" dirty="0"/>
              <a:t>Maternity </a:t>
            </a:r>
            <a:r>
              <a:rPr lang="en-US" dirty="0" smtClean="0"/>
              <a:t>&amp; Children </a:t>
            </a:r>
            <a:r>
              <a:rPr lang="en-US" dirty="0"/>
              <a:t>and hospitals </a:t>
            </a:r>
            <a:r>
              <a:rPr lang="en-US" dirty="0" smtClean="0"/>
              <a:t>of  Makkah city  SA</a:t>
            </a:r>
            <a:endParaRPr lang="en-US" dirty="0"/>
          </a:p>
          <a:p>
            <a:r>
              <a:rPr lang="en-US" dirty="0" smtClean="0"/>
              <a:t>Total sample selected  for the study  100 subjects</a:t>
            </a:r>
            <a:br>
              <a:rPr lang="en-US" dirty="0" smtClean="0"/>
            </a:br>
            <a:r>
              <a:rPr lang="en-US" dirty="0" smtClean="0"/>
              <a:t>Fifty(50) subjects were selected from each hospital </a:t>
            </a:r>
            <a:endParaRPr lang="en-US" dirty="0"/>
          </a:p>
          <a:p>
            <a:pPr>
              <a:buNone/>
            </a:pPr>
            <a:endParaRPr lang="en-US" dirty="0"/>
          </a:p>
        </p:txBody>
      </p:sp>
    </p:spTree>
    <p:extLst>
      <p:ext uri="{BB962C8B-B14F-4D97-AF65-F5344CB8AC3E}">
        <p14:creationId xmlns:p14="http://schemas.microsoft.com/office/powerpoint/2010/main" xmlns="" val="4139953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Criteria for sample  selection </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The basic criteria for subject selection was a pregnant mother  (second or  third trimester) from each hospital randomly selected for the study</a:t>
            </a:r>
          </a:p>
          <a:p>
            <a:r>
              <a:rPr lang="en-US" dirty="0"/>
              <a:t>Procedure for data </a:t>
            </a:r>
            <a:r>
              <a:rPr lang="en-US" dirty="0" smtClean="0"/>
              <a:t>collection</a:t>
            </a:r>
          </a:p>
          <a:p>
            <a:r>
              <a:rPr lang="en-US" dirty="0"/>
              <a:t>Approximately 100 subjects were randomly </a:t>
            </a:r>
            <a:r>
              <a:rPr lang="en-US" dirty="0" smtClean="0"/>
              <a:t>selected </a:t>
            </a:r>
            <a:r>
              <a:rPr lang="en-US" dirty="0"/>
              <a:t>for the study. All the subjects were interviewed and a </a:t>
            </a:r>
            <a:r>
              <a:rPr lang="en-US" dirty="0" smtClean="0"/>
              <a:t> </a:t>
            </a:r>
            <a:r>
              <a:rPr lang="en-US" dirty="0"/>
              <a:t>questionnaire was completed to collect the demographic, life style and anthropometric information</a:t>
            </a:r>
            <a:br>
              <a:rPr lang="en-US" dirty="0"/>
            </a:br>
            <a:endParaRPr lang="en-US" dirty="0"/>
          </a:p>
        </p:txBody>
      </p:sp>
    </p:spTree>
    <p:extLst>
      <p:ext uri="{BB962C8B-B14F-4D97-AF65-F5344CB8AC3E}">
        <p14:creationId xmlns:p14="http://schemas.microsoft.com/office/powerpoint/2010/main" xmlns="" val="2615889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Dietary intake data </a:t>
            </a:r>
          </a:p>
        </p:txBody>
      </p:sp>
      <p:sp>
        <p:nvSpPr>
          <p:cNvPr id="3" name="Content Placeholder 2"/>
          <p:cNvSpPr>
            <a:spLocks noGrp="1"/>
          </p:cNvSpPr>
          <p:nvPr>
            <p:ph sz="quarter" idx="1"/>
          </p:nvPr>
        </p:nvSpPr>
        <p:spPr/>
        <p:txBody>
          <a:bodyPr>
            <a:normAutofit/>
          </a:bodyPr>
          <a:lstStyle/>
          <a:p>
            <a:r>
              <a:rPr lang="en-US" dirty="0"/>
              <a:t>Dietary intake data was collected by using a food </a:t>
            </a:r>
            <a:r>
              <a:rPr lang="en-US" dirty="0" smtClean="0"/>
              <a:t>frequency </a:t>
            </a:r>
            <a:r>
              <a:rPr lang="en-US" dirty="0"/>
              <a:t>and food recall </a:t>
            </a:r>
            <a:r>
              <a:rPr lang="en-US" dirty="0" smtClean="0"/>
              <a:t>method to know the consumption of food groups /week</a:t>
            </a:r>
          </a:p>
          <a:p>
            <a:r>
              <a:rPr lang="en-US" dirty="0" smtClean="0"/>
              <a:t>For example the subjects were asked how many times they consumes Fruit, milk , meat and bread by (a standard serving size ) / week </a:t>
            </a:r>
          </a:p>
          <a:p>
            <a:r>
              <a:rPr lang="en-US" dirty="0" smtClean="0"/>
              <a:t>The question also raised regarding junk food consumption </a:t>
            </a:r>
            <a:endParaRPr lang="en-US" dirty="0"/>
          </a:p>
        </p:txBody>
      </p:sp>
    </p:spTree>
    <p:extLst>
      <p:ext uri="{BB962C8B-B14F-4D97-AF65-F5344CB8AC3E}">
        <p14:creationId xmlns:p14="http://schemas.microsoft.com/office/powerpoint/2010/main" xmlns="" val="1635112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b="1" dirty="0">
                <a:solidFill>
                  <a:schemeClr val="tx1"/>
                </a:solidFill>
              </a:rPr>
              <a:t>Over weight and Obesity data</a:t>
            </a:r>
          </a:p>
        </p:txBody>
      </p:sp>
      <p:sp>
        <p:nvSpPr>
          <p:cNvPr id="3" name="Content Placeholder 2"/>
          <p:cNvSpPr>
            <a:spLocks noGrp="1"/>
          </p:cNvSpPr>
          <p:nvPr>
            <p:ph sz="quarter" idx="1"/>
          </p:nvPr>
        </p:nvSpPr>
        <p:spPr/>
        <p:txBody>
          <a:bodyPr>
            <a:normAutofit/>
          </a:bodyPr>
          <a:lstStyle/>
          <a:p>
            <a:r>
              <a:rPr lang="en-US" dirty="0"/>
              <a:t>Weight, height  </a:t>
            </a:r>
            <a:r>
              <a:rPr lang="en-US" dirty="0" smtClean="0"/>
              <a:t>data  measured by </a:t>
            </a:r>
            <a:r>
              <a:rPr lang="en-US" dirty="0"/>
              <a:t>using standardized protocols. BMI was </a:t>
            </a:r>
            <a:r>
              <a:rPr lang="en-US" dirty="0" smtClean="0"/>
              <a:t>calculated </a:t>
            </a:r>
            <a:r>
              <a:rPr lang="en-US" dirty="0"/>
              <a:t>and subjects were </a:t>
            </a:r>
            <a:br>
              <a:rPr lang="en-US" dirty="0"/>
            </a:br>
            <a:r>
              <a:rPr lang="en-US" dirty="0"/>
              <a:t>classified as underweight, healthy weight, overweight or obese </a:t>
            </a:r>
            <a:r>
              <a:rPr lang="en-US" dirty="0" smtClean="0"/>
              <a:t>.</a:t>
            </a:r>
          </a:p>
          <a:p>
            <a:r>
              <a:rPr lang="en-US" dirty="0"/>
              <a:t> </a:t>
            </a:r>
            <a:r>
              <a:rPr lang="en-US" dirty="0" smtClean="0"/>
              <a:t>Average weight gain in pregnancy second – 3</a:t>
            </a:r>
            <a:r>
              <a:rPr lang="en-US" baseline="30000" dirty="0" smtClean="0"/>
              <a:t>rd</a:t>
            </a:r>
            <a:r>
              <a:rPr lang="en-US" dirty="0" smtClean="0"/>
              <a:t> trimester was detected from the present weight </a:t>
            </a:r>
            <a:endParaRPr lang="en-US" dirty="0"/>
          </a:p>
          <a:p>
            <a:r>
              <a:rPr lang="en-US" dirty="0"/>
              <a:t>Blood investigation</a:t>
            </a:r>
            <a:br>
              <a:rPr lang="en-US" dirty="0"/>
            </a:br>
            <a:r>
              <a:rPr lang="en-US" dirty="0"/>
              <a:t>Information </a:t>
            </a:r>
            <a:r>
              <a:rPr lang="en-US" dirty="0" smtClean="0"/>
              <a:t>regarding  BGL were </a:t>
            </a:r>
            <a:r>
              <a:rPr lang="en-US" dirty="0"/>
              <a:t>collected from </a:t>
            </a:r>
            <a:r>
              <a:rPr lang="en-US" dirty="0" smtClean="0"/>
              <a:t>the patient  records files </a:t>
            </a:r>
            <a:endParaRPr lang="en-US" dirty="0"/>
          </a:p>
        </p:txBody>
      </p:sp>
    </p:spTree>
    <p:extLst>
      <p:ext uri="{BB962C8B-B14F-4D97-AF65-F5344CB8AC3E}">
        <p14:creationId xmlns:p14="http://schemas.microsoft.com/office/powerpoint/2010/main" xmlns="" val="2409848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8077200" cy="6858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a:solidFill>
                  <a:schemeClr val="tx1"/>
                </a:solidFill>
              </a:rPr>
              <a:t>S</a:t>
            </a:r>
            <a:r>
              <a:rPr lang="en-US" b="1" dirty="0" smtClean="0">
                <a:solidFill>
                  <a:schemeClr val="tx1"/>
                </a:solidFill>
              </a:rPr>
              <a:t>tatistical analysis of data </a:t>
            </a:r>
            <a:endParaRPr lang="en-US" b="1" dirty="0">
              <a:solidFill>
                <a:schemeClr val="tx1"/>
              </a:solidFill>
            </a:endParaRPr>
          </a:p>
        </p:txBody>
      </p:sp>
      <p:sp>
        <p:nvSpPr>
          <p:cNvPr id="3" name="Content Placeholder 2"/>
          <p:cNvSpPr>
            <a:spLocks noGrp="1"/>
          </p:cNvSpPr>
          <p:nvPr>
            <p:ph sz="quarter" idx="1"/>
          </p:nvPr>
        </p:nvSpPr>
        <p:spPr>
          <a:xfrm>
            <a:off x="304800" y="2819400"/>
            <a:ext cx="8229600" cy="1752600"/>
          </a:xfrm>
        </p:spPr>
        <p:txBody>
          <a:bodyPr/>
          <a:lstStyle/>
          <a:p>
            <a:r>
              <a:rPr lang="en-US" dirty="0" smtClean="0"/>
              <a:t>The </a:t>
            </a:r>
            <a:r>
              <a:rPr lang="en-US" dirty="0"/>
              <a:t>data collected were entered and analyzed using SPSS program. Numerical data were expressed as mean ±SD .</a:t>
            </a:r>
            <a:br>
              <a:rPr lang="en-US" dirty="0"/>
            </a:br>
            <a:endParaRPr lang="en-US" dirty="0"/>
          </a:p>
          <a:p>
            <a:endParaRPr lang="en-US" dirty="0"/>
          </a:p>
        </p:txBody>
      </p:sp>
    </p:spTree>
    <p:extLst>
      <p:ext uri="{BB962C8B-B14F-4D97-AF65-F5344CB8AC3E}">
        <p14:creationId xmlns:p14="http://schemas.microsoft.com/office/powerpoint/2010/main" xmlns="" val="29259902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279</TotalTime>
  <Words>789</Words>
  <Application>Microsoft Office PowerPoint</Application>
  <PresentationFormat>On-screen Show (4:3)</PresentationFormat>
  <Paragraphs>168</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 Gestational Diabetes Mellitus (GDM) status in the Makkah City Western Saudi Arabia</vt:lpstr>
      <vt:lpstr> </vt:lpstr>
      <vt:lpstr>Background  </vt:lpstr>
      <vt:lpstr>Objectives </vt:lpstr>
      <vt:lpstr>Methods </vt:lpstr>
      <vt:lpstr>Criteria for sample  selection </vt:lpstr>
      <vt:lpstr>Dietary intake data </vt:lpstr>
      <vt:lpstr> Over weight and Obesity data</vt:lpstr>
      <vt:lpstr>     Statistical analysis of data </vt:lpstr>
      <vt:lpstr>Table (1): Results </vt:lpstr>
      <vt:lpstr>Table (2):  GDM status in Maternity and Children Hospital </vt:lpstr>
      <vt:lpstr>Table (3):  GDM status in Makkah </vt:lpstr>
      <vt:lpstr>Dietary intake data  </vt:lpstr>
      <vt:lpstr>Dietary data </vt:lpstr>
      <vt:lpstr>Table (5):BMI data   </vt:lpstr>
      <vt:lpstr>BMI DATA</vt:lpstr>
      <vt:lpstr>Conclusion </vt:lpstr>
      <vt:lpstr>Recommendations</vt:lpstr>
      <vt:lpstr>Acknowledgement               </vt:lpstr>
      <vt:lpstr>Questions ?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Gestational Diabetes Mellitus (GDM) status in the Makkah City Western Saudi Arabia</dc:title>
  <dc:creator>Fayaz</dc:creator>
  <cp:lastModifiedBy>satyakeerthi-s</cp:lastModifiedBy>
  <cp:revision>56</cp:revision>
  <dcterms:created xsi:type="dcterms:W3CDTF">2014-09-08T11:03:43Z</dcterms:created>
  <dcterms:modified xsi:type="dcterms:W3CDTF">2014-10-15T14:47:03Z</dcterms:modified>
</cp:coreProperties>
</file>