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3">
  <p:sldMasterIdLst>
    <p:sldMasterId id="2147483744" r:id="rId1"/>
  </p:sldMasterIdLst>
  <p:notesMasterIdLst>
    <p:notesMasterId r:id="rId28"/>
  </p:notesMasterIdLst>
  <p:sldIdLst>
    <p:sldId id="256" r:id="rId2"/>
    <p:sldId id="258" r:id="rId3"/>
    <p:sldId id="280" r:id="rId4"/>
    <p:sldId id="273" r:id="rId5"/>
    <p:sldId id="259" r:id="rId6"/>
    <p:sldId id="260" r:id="rId7"/>
    <p:sldId id="284" r:id="rId8"/>
    <p:sldId id="285" r:id="rId9"/>
    <p:sldId id="262" r:id="rId10"/>
    <p:sldId id="261" r:id="rId11"/>
    <p:sldId id="263" r:id="rId12"/>
    <p:sldId id="264" r:id="rId13"/>
    <p:sldId id="265" r:id="rId14"/>
    <p:sldId id="274" r:id="rId15"/>
    <p:sldId id="266" r:id="rId16"/>
    <p:sldId id="272" r:id="rId17"/>
    <p:sldId id="276" r:id="rId18"/>
    <p:sldId id="277" r:id="rId19"/>
    <p:sldId id="275" r:id="rId20"/>
    <p:sldId id="278" r:id="rId21"/>
    <p:sldId id="268" r:id="rId22"/>
    <p:sldId id="279" r:id="rId23"/>
    <p:sldId id="269" r:id="rId24"/>
    <p:sldId id="270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7A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039A-6DBB-4FCB-A576-E75D4D3A3D80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D208-56C4-4890-8755-6C50C841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D208-56C4-4890-8755-6C50C8417F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88A3-7CCB-420E-9394-46241BF42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8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5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7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1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7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7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E2A8-FE60-48CC-B146-849922AD4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_ENREF_196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77281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 AND EVALUATION OF SELECTED </a:t>
            </a:r>
            <a:r>
              <a:rPr lang="en-GB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BENZIMIDAZOLE 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DERIVATIVES AS POTENTIAL </a:t>
            </a:r>
            <a:r>
              <a:rPr lang="en-GB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ANTIMICROBIAL</a:t>
            </a:r>
            <a:r>
              <a:rPr lang="en-GB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AGENTS 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1372553" y="3788854"/>
            <a:ext cx="6120407" cy="16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FATMAH ALI ALASMARY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lang="en-GB" sz="1600" b="1" kern="0" noProof="0" dirty="0" smtClean="0">
                <a:solidFill>
                  <a:srgbClr val="000000"/>
                </a:solidFill>
                <a:latin typeface="Arial"/>
              </a:rPr>
              <a:t>Presentation for </a:t>
            </a:r>
            <a:r>
              <a:rPr lang="en-US" sz="1600" dirty="0" smtClean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International Conference and Exhibition on March 07-09, 2016 Madrid, Spain </a:t>
            </a:r>
            <a:endParaRPr lang="en-US" sz="1600" dirty="0" smtClean="0"/>
          </a:p>
          <a:p>
            <a:pPr lvl="0">
              <a:defRPr/>
            </a:pPr>
            <a:r>
              <a:rPr lang="en-US" sz="1800" b="1" dirty="0" smtClean="0"/>
              <a:t>Pharmaceutics </a:t>
            </a:r>
            <a:r>
              <a:rPr lang="en-US" sz="1800" b="1" dirty="0"/>
              <a:t>&amp; Novel Drug Delivery Systems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1372553" y="5733256"/>
            <a:ext cx="6120407" cy="50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lang="en-GB" sz="2000" kern="0" baseline="30000" dirty="0" err="1" smtClean="0">
                <a:solidFill>
                  <a:srgbClr val="000000"/>
                </a:solidFill>
                <a:latin typeface="Arial"/>
              </a:rPr>
              <a:t>th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March 2016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</a:t>
            </a:fld>
            <a:endParaRPr lang="en-GB"/>
          </a:p>
        </p:txBody>
      </p:sp>
      <p:sp>
        <p:nvSpPr>
          <p:cNvPr id="10" name="Diamond 9"/>
          <p:cNvSpPr/>
          <p:nvPr/>
        </p:nvSpPr>
        <p:spPr>
          <a:xfrm>
            <a:off x="7740472" y="3665671"/>
            <a:ext cx="1080000" cy="1080000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1" name="Diamond 10"/>
          <p:cNvSpPr/>
          <p:nvPr/>
        </p:nvSpPr>
        <p:spPr>
          <a:xfrm>
            <a:off x="7740472" y="4873861"/>
            <a:ext cx="1080000" cy="1080000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2" name="Diamond 11"/>
          <p:cNvSpPr/>
          <p:nvPr/>
        </p:nvSpPr>
        <p:spPr>
          <a:xfrm>
            <a:off x="323528" y="3665671"/>
            <a:ext cx="1080000" cy="1080000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3" name="Diamond 12"/>
          <p:cNvSpPr/>
          <p:nvPr/>
        </p:nvSpPr>
        <p:spPr>
          <a:xfrm>
            <a:off x="323528" y="4873861"/>
            <a:ext cx="1080000" cy="1080000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16" name="Picture 15" descr="C:\Users\fatmah\Downloads\image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720"/>
            <a:ext cx="2028825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0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33" y="1864534"/>
            <a:ext cx="51149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20750" y="1268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GB" sz="28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Benzimidazole</a:t>
            </a:r>
            <a:r>
              <a:rPr lang="en-GB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10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50033" y="6151376"/>
            <a:ext cx="53626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Bansal, Y. &amp; </a:t>
            </a:r>
            <a:r>
              <a:rPr lang="en-US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Silakari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, O. (2012). ‘The therapeutic journey of </a:t>
            </a:r>
            <a:r>
              <a:rPr lang="en-US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benzimidazoles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: A review.’ Bioorganic &amp; Medicinal Chemistry, 20 (21)</a:t>
            </a:r>
            <a:r>
              <a:rPr lang="en-US" sz="1100" b="1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pp.6208-6236.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321123"/>
              </p:ext>
            </p:extLst>
          </p:nvPr>
        </p:nvGraphicFramePr>
        <p:xfrm>
          <a:off x="1475656" y="2132856"/>
          <a:ext cx="6357804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S ChemDraw Drawing" r:id="rId3" imgW="4405328" imgH="2049570" progId="ChemDraw.Document.6.0">
                  <p:embed/>
                </p:oleObj>
              </mc:Choice>
              <mc:Fallback>
                <p:oleObj name="CS ChemDraw Drawing" r:id="rId3" imgW="4405328" imgH="20495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32856"/>
                        <a:ext cx="6357804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56" y="5415607"/>
            <a:ext cx="8728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 bmk="_Toc36805339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Sites of </a:t>
            </a:r>
            <a:r>
              <a:rPr kumimoji="0" lang="en-US" sz="2400" b="0" i="0" u="none" strike="noStrike" cap="none" normalizeH="0" baseline="0" dirty="0" err="1" smtClean="0" bmk="_Toc36805339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benzimidazole</a:t>
            </a:r>
            <a:r>
              <a:rPr kumimoji="0" lang="en-US" sz="2400" b="0" i="0" u="none" strike="noStrike" cap="none" normalizeH="0" baseline="0" dirty="0" smtClean="0" bmk="_Toc36805339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derivatives available for further reaction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396" y="1337263"/>
            <a:ext cx="521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To Achieve main project Aim: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559750" y="5972464"/>
            <a:ext cx="5061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Podunavac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-Kuzmanovic, S. O.,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Leovac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, V. M.,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Perisic-Janjic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, N. U., Rogan, J. &amp;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Balaz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, J. (1999). ‘Complexes cobalt(II), zinc(II) and copper(II) with some newly synthesized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benzimidazole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 derivatives and their antibacterial activity.’ </a:t>
            </a:r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</a:rPr>
              <a:t>Journal of the Serbian Chemical Society,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64 (5-6)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pp.381-388.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47548"/>
              </p:ext>
            </p:extLst>
          </p:nvPr>
        </p:nvGraphicFramePr>
        <p:xfrm>
          <a:off x="649242" y="1052736"/>
          <a:ext cx="6947093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S ChemDraw Drawing" r:id="rId3" imgW="6266274" imgH="4484700" progId="ChemDraw.Document.6.0">
                  <p:embed/>
                </p:oleObj>
              </mc:Choice>
              <mc:Fallback>
                <p:oleObj name="CS ChemDraw Drawing" r:id="rId3" imgW="6266274" imgH="448470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42" y="1052736"/>
                        <a:ext cx="6947093" cy="4680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60391" y="580919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Group 1: target </a:t>
            </a:r>
            <a:r>
              <a:rPr lang="en-US" sz="24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benzimidazole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derivatives</a:t>
            </a:r>
            <a:r>
              <a:rPr 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6983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Synthesis (1)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87316"/>
              </p:ext>
            </p:extLst>
          </p:nvPr>
        </p:nvGraphicFramePr>
        <p:xfrm>
          <a:off x="2123729" y="1194321"/>
          <a:ext cx="5171896" cy="405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S ChemDraw Drawing" r:id="rId3" imgW="3806443" imgH="2985120" progId="ChemDraw.Document.6.0">
                  <p:embed/>
                </p:oleObj>
              </mc:Choice>
              <mc:Fallback>
                <p:oleObj name="CS ChemDraw Drawing" r:id="rId3" imgW="3806443" imgH="2985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1194321"/>
                        <a:ext cx="5171896" cy="405435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5463645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Group 2:  target </a:t>
            </a:r>
            <a:r>
              <a:rPr lang="en-US" sz="24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benzimidazole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derivatives</a:t>
            </a:r>
            <a:endParaRPr lang="en-GB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Synthesis (2)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15616" y="5103880"/>
            <a:ext cx="7093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Group 3: target 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silver </a:t>
            </a:r>
            <a:r>
              <a:rPr lang="en-US" sz="2400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benzimidazole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complexes</a:t>
            </a:r>
            <a:endParaRPr lang="en-GB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6804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Synthesis (3)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59195"/>
              </p:ext>
            </p:extLst>
          </p:nvPr>
        </p:nvGraphicFramePr>
        <p:xfrm>
          <a:off x="873982" y="1884039"/>
          <a:ext cx="7132299" cy="298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CS ChemDraw Drawing" r:id="rId3" imgW="5754372" imgH="2216970" progId="ChemDraw.Document.6.0">
                  <p:embed/>
                </p:oleObj>
              </mc:Choice>
              <mc:Fallback>
                <p:oleObj name="CS ChemDraw Drawing" r:id="rId3" imgW="5754372" imgH="22169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82" y="1884039"/>
                        <a:ext cx="7132299" cy="298512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10572"/>
              </p:ext>
            </p:extLst>
          </p:nvPr>
        </p:nvGraphicFramePr>
        <p:xfrm>
          <a:off x="1523999" y="2286239"/>
          <a:ext cx="6501471" cy="184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CS ChemDraw Drawing" r:id="rId3" imgW="5048515" imgH="1287360" progId="ChemDraw.Document.6.0">
                  <p:embed/>
                </p:oleObj>
              </mc:Choice>
              <mc:Fallback>
                <p:oleObj name="CS ChemDraw Drawing" r:id="rId3" imgW="5048515" imgH="12873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9" y="2286239"/>
                        <a:ext cx="6501471" cy="18454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71600" y="443711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Group 4: target </a:t>
            </a:r>
            <a:r>
              <a:rPr lang="en-US" sz="2400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N-</a:t>
            </a:r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bromoalkylbenzimidazole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derivatives</a:t>
            </a:r>
            <a:endParaRPr lang="en-GB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3216" y="8815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Synthesis (4)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78046"/>
              </p:ext>
            </p:extLst>
          </p:nvPr>
        </p:nvGraphicFramePr>
        <p:xfrm>
          <a:off x="827583" y="1138353"/>
          <a:ext cx="6984778" cy="46793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34782"/>
                <a:gridCol w="1034782"/>
                <a:gridCol w="1616846"/>
                <a:gridCol w="1034782"/>
                <a:gridCol w="1034782"/>
                <a:gridCol w="1228804"/>
              </a:tblGrid>
              <a:tr h="3416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Entry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Amino acid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Ionic liquid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IL + MW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yield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IL + Heat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yield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Traditional Phillips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Bu4P+Cl-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(89%, 13 days)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n-Oct4P+Br-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i-Bu3P+Me OTs-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Bu3P+Et Br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81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Bu3P+Oct Br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Bu4P+Cl-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(67%, 11 days)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Oct4P+ Br-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81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i-Bu3P+Me OTs-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 Et Br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Bu3P+Oct Br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81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Bu4P+  Cl-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(66%, 8 days)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081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Oct4P+ Br-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81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i-Bu3P+Me OTs-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Bu3P+Et Br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49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β-alanine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Bu3P+Oct Br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39144" y="587887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Reactions conducted in ionic liquids and in 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microwave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a: 5 minutes reaction at 80˚C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b: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24 h at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80˚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in 5.5 M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000" dirty="0">
              <a:latin typeface="Arial" pitchFamily="34" charset="0"/>
              <a:cs typeface="Arial" pitchFamily="34" charset="0"/>
            </a:endParaRPr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246545"/>
            <a:ext cx="5361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Improving Phillips method</a:t>
            </a:r>
            <a:endParaRPr lang="en-GB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16393" y="64132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Phillips, M. A. (1928). ‘CCCXVII.-The formation of 2-substituted </a:t>
            </a:r>
            <a:r>
              <a:rPr lang="en-US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benziminazoles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.’ Journal of the Chemical Society (Resumed), pp.2393-2399.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544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9959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Pathogenic Strains used in this project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916" y="1260916"/>
            <a:ext cx="79568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latin typeface="Arial" pitchFamily="34" charset="0"/>
                <a:cs typeface="Arial" pitchFamily="34" charset="0"/>
              </a:rPr>
              <a:t>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valuation </a:t>
            </a:r>
            <a:r>
              <a:rPr lang="en-GB" dirty="0">
                <a:latin typeface="Arial" pitchFamily="34" charset="0"/>
                <a:cs typeface="Arial" pitchFamily="34" charset="0"/>
              </a:rPr>
              <a:t>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antibacterial activity of compounds </a:t>
            </a:r>
            <a:r>
              <a:rPr lang="en-GB" dirty="0">
                <a:latin typeface="Arial" pitchFamily="34" charset="0"/>
                <a:cs typeface="Arial" pitchFamily="34" charset="0"/>
              </a:rPr>
              <a:t>against a reference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collection of bacteria </a:t>
            </a:r>
            <a:r>
              <a:rPr lang="en-GB" dirty="0">
                <a:latin typeface="Arial" pitchFamily="34" charset="0"/>
                <a:cs typeface="Arial" pitchFamily="34" charset="0"/>
              </a:rPr>
              <a:t>that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included: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n-GB" dirty="0">
                <a:latin typeface="Arial" pitchFamily="34" charset="0"/>
                <a:cs typeface="Arial" pitchFamily="34" charset="0"/>
              </a:rPr>
              <a:t>strains of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Staphylococcus </a:t>
            </a:r>
            <a:r>
              <a:rPr lang="en-GB" dirty="0"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pp</a:t>
            </a:r>
            <a:r>
              <a:rPr lang="en-GB" dirty="0">
                <a:latin typeface="Arial" pitchFamily="34" charset="0"/>
                <a:cs typeface="Arial" pitchFamily="34" charset="0"/>
              </a:rPr>
              <a:t>. 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inc</a:t>
            </a:r>
            <a:r>
              <a:rPr lang="en-GB" dirty="0">
                <a:latin typeface="Arial" pitchFamily="34" charset="0"/>
                <a:cs typeface="Arial" pitchFamily="34" charset="0"/>
              </a:rPr>
              <a:t> 2 x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S.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aureus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>
                <a:latin typeface="Arial" pitchFamily="34" charset="0"/>
                <a:cs typeface="Arial" pitchFamily="34" charset="0"/>
              </a:rPr>
              <a:t>8 x MRSA, 2 x EMRSA, 2 x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S.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epidermidis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and 1 x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S.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haemolyticus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5 strains of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E. coli, 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GB" dirty="0">
                <a:latin typeface="Arial" pitchFamily="34" charset="0"/>
                <a:cs typeface="Arial" pitchFamily="34" charset="0"/>
              </a:rPr>
              <a:t>strains of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Ps.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GB" dirty="0">
                <a:latin typeface="Arial" pitchFamily="34" charset="0"/>
                <a:cs typeface="Arial" pitchFamily="34" charset="0"/>
              </a:rPr>
              <a:t>strain of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Serratia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marcescens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, 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>
                <a:latin typeface="Arial" pitchFamily="34" charset="0"/>
                <a:cs typeface="Arial" pitchFamily="34" charset="0"/>
              </a:rPr>
              <a:t>1 strain of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Burkholderia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cepacia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.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valuation </a:t>
            </a:r>
            <a:r>
              <a:rPr lang="en-GB" dirty="0">
                <a:latin typeface="Arial" pitchFamily="34" charset="0"/>
                <a:cs typeface="Arial" pitchFamily="34" charset="0"/>
              </a:rPr>
              <a:t>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antifungal activity of compounds </a:t>
            </a:r>
            <a:r>
              <a:rPr lang="en-GB" dirty="0">
                <a:latin typeface="Arial" pitchFamily="34" charset="0"/>
                <a:cs typeface="Arial" pitchFamily="34" charset="0"/>
              </a:rPr>
              <a:t>against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dirty="0">
                <a:latin typeface="Arial" pitchFamily="34" charset="0"/>
                <a:cs typeface="Arial" pitchFamily="34" charset="0"/>
              </a:rPr>
              <a:t>reference collection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fungi that included: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4 unicellular fungi (4 x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Candida), 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GB" dirty="0">
                <a:latin typeface="Arial" pitchFamily="34" charset="0"/>
                <a:cs typeface="Arial" pitchFamily="34" charset="0"/>
              </a:rPr>
              <a:t>filamentous fungi, (1x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Absidia</a:t>
            </a:r>
            <a:r>
              <a:rPr lang="en-GB" dirty="0">
                <a:latin typeface="Arial" pitchFamily="34" charset="0"/>
                <a:cs typeface="Arial" pitchFamily="34" charset="0"/>
              </a:rPr>
              <a:t>), (2 x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Aspergillus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)</a:t>
            </a:r>
            <a:r>
              <a:rPr lang="en-GB" dirty="0">
                <a:latin typeface="Arial" pitchFamily="34" charset="0"/>
                <a:cs typeface="Arial" pitchFamily="34" charset="0"/>
              </a:rPr>
              <a:t>, (1 x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Mucor</a:t>
            </a:r>
            <a:r>
              <a:rPr lang="en-GB" dirty="0">
                <a:latin typeface="Arial" pitchFamily="34" charset="0"/>
                <a:cs typeface="Arial" pitchFamily="34" charset="0"/>
              </a:rPr>
              <a:t>), (1 x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Penicillium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), (1 x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Syncephalastrum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)</a:t>
            </a:r>
            <a:r>
              <a:rPr lang="en-GB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63688" y="815851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Antimicrobial methods used </a:t>
            </a:r>
            <a:r>
              <a:rPr lang="en-GB" sz="3200" b="1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In Vitro </a:t>
            </a:r>
            <a:endParaRPr lang="en-GB" sz="3200" b="1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270892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Diffusion tests:  disc / well  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Determination of Minimum Inhibitory Concentration (MIC)</a:t>
            </a:r>
            <a:endParaRPr lang="en-GB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35696" y="5054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92381"/>
              </p:ext>
            </p:extLst>
          </p:nvPr>
        </p:nvGraphicFramePr>
        <p:xfrm>
          <a:off x="611560" y="1534217"/>
          <a:ext cx="7632848" cy="37934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200800"/>
                <a:gridCol w="432048"/>
              </a:tblGrid>
              <a:tr h="626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</a:rPr>
                        <a:t>No. of </a:t>
                      </a:r>
                      <a:r>
                        <a:rPr lang="en-US" sz="2000" b="0" dirty="0" smtClean="0">
                          <a:effectLst/>
                        </a:rPr>
                        <a:t>compounds synthesized  (13 series)</a:t>
                      </a:r>
                      <a:endParaRPr lang="en-GB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70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26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No.</a:t>
                      </a:r>
                      <a:r>
                        <a:rPr lang="en-US" sz="2000" b="0" baseline="0" dirty="0" smtClean="0">
                          <a:effectLst/>
                        </a:rPr>
                        <a:t> available for antimicrobial testing</a:t>
                      </a:r>
                      <a:endParaRPr lang="en-GB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67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34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No.</a:t>
                      </a:r>
                      <a:r>
                        <a:rPr lang="en-US" sz="2000" b="0" baseline="0" dirty="0" smtClean="0">
                          <a:effectLst/>
                        </a:rPr>
                        <a:t> not previously screened for antimicrobial activity</a:t>
                      </a:r>
                      <a:endParaRPr lang="en-GB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62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26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Significant</a:t>
                      </a:r>
                      <a:r>
                        <a:rPr lang="en-US" sz="2000" b="0" baseline="0" dirty="0" smtClean="0">
                          <a:effectLst/>
                        </a:rPr>
                        <a:t> antibacterial activity</a:t>
                      </a:r>
                      <a:r>
                        <a:rPr lang="en-US" sz="2000" b="0" dirty="0" smtClean="0">
                          <a:effectLst/>
                        </a:rPr>
                        <a:t> (MIC</a:t>
                      </a:r>
                      <a:r>
                        <a:rPr lang="en-US" sz="2000" b="0" baseline="0" dirty="0" smtClean="0">
                          <a:effectLst/>
                        </a:rPr>
                        <a:t> results)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</a:rPr>
                        <a:t>(includes some with activity against MRSA)</a:t>
                      </a:r>
                      <a:endParaRPr lang="en-GB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5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78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Significant</a:t>
                      </a:r>
                      <a:r>
                        <a:rPr lang="en-US" sz="2000" b="0" baseline="0" dirty="0" smtClean="0">
                          <a:effectLst/>
                        </a:rPr>
                        <a:t> antifungal activity</a:t>
                      </a:r>
                      <a:r>
                        <a:rPr lang="en-US" sz="2000" b="0" dirty="0" smtClean="0">
                          <a:effectLst/>
                        </a:rPr>
                        <a:t> (MIC</a:t>
                      </a:r>
                      <a:r>
                        <a:rPr lang="en-US" sz="2000" b="0" baseline="0" dirty="0" smtClean="0">
                          <a:effectLst/>
                        </a:rPr>
                        <a:t> results)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effectLst/>
                        </a:rPr>
                        <a:t>(includes some that are more potent than leading antifungal drug)</a:t>
                      </a:r>
                      <a:endParaRPr lang="en-GB" sz="20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78700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lexander Fleming </a:t>
            </a:r>
            <a:r>
              <a:rPr lang="en-US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and penicillin discovery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45594" y="636099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http://www.nationalww2museum.org/learn/education/for-teachers/lesson-plans/pdfs/penicillin-fact-sheet.pdf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86" y="1412776"/>
            <a:ext cx="5585251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7386" y="5548826"/>
            <a:ext cx="5101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Alexander Fleming’s original photograph of the contaminated dish.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MIC screening by agar dilution of FAS47 at 64µg/ml VS the growth </a:t>
            </a:r>
            <a:r>
              <a:rPr lang="en-US" sz="2400" dirty="0" smtClean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 against bacteria strains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824536" cy="316835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0191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36976"/>
              </p:ext>
            </p:extLst>
          </p:nvPr>
        </p:nvGraphicFramePr>
        <p:xfrm>
          <a:off x="4760912" y="2319343"/>
          <a:ext cx="4252630" cy="170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CS ChemDraw Drawing" r:id="rId3" imgW="3093562" imgH="933930" progId="ChemDraw.Document.6.0">
                  <p:embed/>
                </p:oleObj>
              </mc:Choice>
              <mc:Fallback>
                <p:oleObj name="CS ChemDraw Drawing" r:id="rId3" imgW="3093562" imgH="93393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2319343"/>
                        <a:ext cx="4252630" cy="17095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760912" y="4581128"/>
            <a:ext cx="420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Proposed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next generation antibacterial agents </a:t>
            </a:r>
            <a:endParaRPr lang="en-GB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945972"/>
              </p:ext>
            </p:extLst>
          </p:nvPr>
        </p:nvGraphicFramePr>
        <p:xfrm>
          <a:off x="125053" y="2319343"/>
          <a:ext cx="4446947" cy="173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CS ChemDraw Drawing" r:id="rId5" imgW="3469587" imgH="1025190" progId="ChemDraw.Document.6.0">
                  <p:embed/>
                </p:oleObj>
              </mc:Choice>
              <mc:Fallback>
                <p:oleObj name="CS ChemDraw Drawing" r:id="rId5" imgW="3469587" imgH="102519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53" y="2319343"/>
                        <a:ext cx="4446947" cy="17358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1531" y="450912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Structures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compounds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most active against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bacterial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species </a:t>
            </a:r>
            <a:endParaRPr lang="en-GB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8944" y="4721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SAR Study (antibacterial)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en-US" sz="2400" dirty="0" smtClean="0" bmk="_Toc371376674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 </a:t>
            </a:r>
            <a:r>
              <a:rPr lang="en-US" altLang="en-US" sz="2400" dirty="0" bmk="_Toc371376674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 of the 5-substituted-benzimidazole </a:t>
            </a:r>
            <a:r>
              <a:rPr lang="en-US" altLang="en-US" sz="2400" dirty="0" smtClean="0" bmk="_Toc371376674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derivatives against Fungal strains</a:t>
            </a:r>
            <a:r>
              <a:rPr lang="en-US" altLang="en-US" sz="300" dirty="0">
                <a:solidFill>
                  <a:srgbClr val="0070C0"/>
                </a:solidFill>
              </a:rPr>
              <a:t/>
            </a:r>
            <a:br>
              <a:rPr lang="en-US" altLang="en-US" sz="3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59626"/>
              </p:ext>
            </p:extLst>
          </p:nvPr>
        </p:nvGraphicFramePr>
        <p:xfrm>
          <a:off x="681101" y="1484780"/>
          <a:ext cx="7347284" cy="4139034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937847"/>
                <a:gridCol w="640950"/>
                <a:gridCol w="640950"/>
                <a:gridCol w="640950"/>
                <a:gridCol w="1486587"/>
              </a:tblGrid>
              <a:tr h="8300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Fungal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MIC µg/ml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FAS18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FAS19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FAS20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Amphotericin B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Aspergillus fumigatus RCMB 02564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Aspergillus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clavatus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RCMB 02593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Mucor circinelloides RCMB 07328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Absidia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corymbifera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RCMB 09635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Penicillium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marneffei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RCMB 01267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0.49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Syncephalastrum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racemosum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RCMB 05922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Candida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albicans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 RCMB  05035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Candida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tropicalis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 RCMB  05049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Candida 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krusei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 RCMB  05051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1.95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  <a:tr h="276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Candida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parapsilosis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RCMB  05065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1.95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56" marR="62556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0285" y="58515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MICs &lt; MICs of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Amphotericin B</a:t>
            </a: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highlighted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85419"/>
              </p:ext>
            </p:extLst>
          </p:nvPr>
        </p:nvGraphicFramePr>
        <p:xfrm>
          <a:off x="1704264" y="1249149"/>
          <a:ext cx="4896544" cy="277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CS ChemDraw Drawing" r:id="rId3" imgW="4999891" imgH="2829600" progId="ChemDraw.Document.6.0">
                  <p:embed/>
                </p:oleObj>
              </mc:Choice>
              <mc:Fallback>
                <p:oleObj name="CS ChemDraw Drawing" r:id="rId3" imgW="4999891" imgH="28296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264" y="1249149"/>
                        <a:ext cx="4896544" cy="27753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69211" y="4202776"/>
            <a:ext cx="6677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Structures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compounds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most active against fungal species</a:t>
            </a:r>
            <a:endParaRPr lang="en-GB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1379"/>
              </p:ext>
            </p:extLst>
          </p:nvPr>
        </p:nvGraphicFramePr>
        <p:xfrm>
          <a:off x="1964772" y="4937852"/>
          <a:ext cx="4298908" cy="82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CS ChemDraw Drawing" r:id="rId5" imgW="3545765" imgH="673110" progId="ChemDraw.Document.6.0">
                  <p:embed/>
                </p:oleObj>
              </mc:Choice>
              <mc:Fallback>
                <p:oleObj name="CS ChemDraw Drawing" r:id="rId5" imgW="3545765" imgH="67311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772" y="4937852"/>
                        <a:ext cx="4298908" cy="8298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64772" y="5928245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Proposed next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generation of antifungal agents</a:t>
            </a:r>
            <a:endParaRPr lang="en-GB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80" y="3641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 Study (antifungal)</a:t>
            </a:r>
            <a:endParaRPr lang="en-GB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53768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GB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141277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Method development: promising results from pilot studies to improve the Phillips method .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Significant results found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activity against Gram +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–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bacteria . Some compounds active against multidrug resistant strains .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Several compounds were active against pathogenic fungi .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SAR analysis: some </a:t>
            </a:r>
            <a:r>
              <a:rPr lang="en-US" dirty="0">
                <a:latin typeface="Arial" pitchFamily="34" charset="0"/>
                <a:cs typeface="Arial" pitchFamily="34" charset="0"/>
              </a:rPr>
              <a:t>derivatives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benzimidazole</a:t>
            </a:r>
            <a:r>
              <a:rPr lang="en-US" dirty="0">
                <a:latin typeface="Arial" pitchFamily="34" charset="0"/>
                <a:cs typeface="Arial" pitchFamily="34" charset="0"/>
              </a:rPr>
              <a:t> offer enormous possibilities for the development of new broad spectrum antimicrobials. Through appropriate modification and fine-tuning of substituents at positions 1, 2, and 5, new microbial inhibitors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may be possible 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accent3"/>
                </a:solidFill>
              </a:rPr>
              <a:t>Publication </a:t>
            </a:r>
            <a:endParaRPr lang="en-US" sz="48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Synthesis </a:t>
            </a:r>
            <a:r>
              <a:rPr lang="en-US" sz="2400" dirty="0"/>
              <a:t>and evaluation of selected </a:t>
            </a:r>
            <a:r>
              <a:rPr lang="en-US" sz="2400" dirty="0" err="1"/>
              <a:t>benzimidazole</a:t>
            </a:r>
            <a:r>
              <a:rPr lang="en-US" sz="2400" dirty="0"/>
              <a:t> derivatives as potential antimicrobial agents, </a:t>
            </a:r>
            <a:r>
              <a:rPr lang="en-US" sz="2400" b="1" u="sng" dirty="0"/>
              <a:t>F.A. S. </a:t>
            </a:r>
            <a:r>
              <a:rPr lang="en-US" sz="2400" b="1" u="sng" dirty="0" err="1" smtClean="0"/>
              <a:t>Alasmary</a:t>
            </a:r>
            <a:r>
              <a:rPr lang="en-US" sz="2400" dirty="0" smtClean="0"/>
              <a:t>, </a:t>
            </a:r>
            <a:r>
              <a:rPr lang="en-US" sz="2400" dirty="0"/>
              <a:t>A. M. Snelling, M. E. Zain, A. M. </a:t>
            </a:r>
            <a:r>
              <a:rPr lang="en-US" sz="2400" dirty="0" err="1"/>
              <a:t>Alafeefy</a:t>
            </a:r>
            <a:r>
              <a:rPr lang="en-US" sz="2400" dirty="0"/>
              <a:t>, A. S. </a:t>
            </a:r>
            <a:r>
              <a:rPr lang="en-US" sz="2400" dirty="0" err="1"/>
              <a:t>Awaad</a:t>
            </a:r>
            <a:r>
              <a:rPr lang="en-US" sz="2400" dirty="0"/>
              <a:t>, N. </a:t>
            </a:r>
            <a:r>
              <a:rPr lang="en-US" sz="2400" dirty="0" err="1"/>
              <a:t>Karodia</a:t>
            </a:r>
            <a:r>
              <a:rPr lang="en-US" sz="2400" dirty="0"/>
              <a:t>, </a:t>
            </a:r>
            <a:r>
              <a:rPr lang="en-US" sz="2400" b="1" dirty="0"/>
              <a:t>Molecules</a:t>
            </a:r>
            <a:r>
              <a:rPr lang="en-US" sz="2400" dirty="0"/>
              <a:t>, 20, 15206-15223, </a:t>
            </a:r>
            <a:r>
              <a:rPr lang="en-US" sz="2400" b="1" dirty="0"/>
              <a:t>2015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6943"/>
            <a:ext cx="8229600" cy="1143000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Your Time to ask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1831086"/>
            <a:ext cx="8595360" cy="3703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00" b="1" dirty="0">
              <a:solidFill>
                <a:srgbClr val="00B050"/>
              </a:solidFill>
              <a:latin typeface="Century Schoolbook"/>
              <a:cs typeface="Century Schoolbook"/>
            </a:endParaRPr>
          </a:p>
          <a:p>
            <a:pPr marL="0" indent="0" algn="ctr">
              <a:buNone/>
            </a:pPr>
            <a:endParaRPr lang="en-US" sz="2100" b="1" dirty="0">
              <a:solidFill>
                <a:srgbClr val="00B050"/>
              </a:solidFill>
              <a:latin typeface="Century Schoolbook"/>
              <a:cs typeface="Century Schoolbook"/>
            </a:endParaRPr>
          </a:p>
          <a:p>
            <a:pPr marL="0" indent="0" algn="ctr">
              <a:buNone/>
            </a:pPr>
            <a:endParaRPr lang="en-US" sz="2100" b="1" dirty="0">
              <a:solidFill>
                <a:srgbClr val="00B050"/>
              </a:solidFill>
              <a:latin typeface="Century Schoolbook"/>
              <a:cs typeface="Century Schoolbook"/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rgbClr val="002060"/>
                </a:solidFill>
                <a:latin typeface="Century Schoolbook"/>
                <a:cs typeface="Century Schoolbook"/>
              </a:rPr>
              <a:t>* All Questions and Queries are welcome 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3324118" y="4819217"/>
            <a:ext cx="1507211" cy="1418095"/>
          </a:xfrm>
          <a:prstGeom prst="diamon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6" name="Diamond 5"/>
          <p:cNvSpPr/>
          <p:nvPr/>
        </p:nvSpPr>
        <p:spPr>
          <a:xfrm>
            <a:off x="4810018" y="4795968"/>
            <a:ext cx="1507211" cy="1418095"/>
          </a:xfrm>
          <a:prstGeom prst="diamon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7" name="Diamond 6"/>
          <p:cNvSpPr/>
          <p:nvPr/>
        </p:nvSpPr>
        <p:spPr>
          <a:xfrm>
            <a:off x="4056412" y="3993931"/>
            <a:ext cx="1507211" cy="1418095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3617"/>
            <a:ext cx="7543800" cy="145075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3"/>
                </a:solidFill>
              </a:rPr>
              <a:t>Agenda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57592" cy="4320480"/>
          </a:xfrm>
        </p:spPr>
        <p:txBody>
          <a:bodyPr>
            <a:normAutofit fontScale="70000" lnSpcReduction="20000"/>
          </a:bodyPr>
          <a:lstStyle/>
          <a:p>
            <a:r>
              <a:rPr lang="en-GB" kern="0" dirty="0" smtClean="0">
                <a:solidFill>
                  <a:srgbClr val="000000"/>
                </a:solidFill>
                <a:latin typeface="Arial"/>
              </a:rPr>
              <a:t>Antibiotic </a:t>
            </a:r>
            <a:r>
              <a:rPr lang="en-GB" kern="0" dirty="0">
                <a:solidFill>
                  <a:srgbClr val="000000"/>
                </a:solidFill>
                <a:latin typeface="Arial"/>
              </a:rPr>
              <a:t>resistance </a:t>
            </a:r>
          </a:p>
          <a:p>
            <a:r>
              <a:rPr lang="en-US" kern="0" dirty="0"/>
              <a:t>BAD BUGS, NEED </a:t>
            </a:r>
            <a:r>
              <a:rPr lang="en-US" kern="0" dirty="0" smtClean="0"/>
              <a:t>DRUGS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Aims </a:t>
            </a:r>
            <a:r>
              <a:rPr lang="en-GB" dirty="0">
                <a:latin typeface="Arial" pitchFamily="34" charset="0"/>
                <a:cs typeface="Arial" pitchFamily="34" charset="0"/>
              </a:rPr>
              <a:t>of this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project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Benzimidazole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en-US" dirty="0" bmk="_Toc368053391">
                <a:latin typeface="Arial" pitchFamily="34" charset="0"/>
                <a:ea typeface="Times New Roman" pitchFamily="18" charset="0"/>
                <a:cs typeface="Arial" pitchFamily="34" charset="0"/>
              </a:rPr>
              <a:t>Sites of </a:t>
            </a:r>
            <a:r>
              <a:rPr lang="en-US" dirty="0" err="1" bmk="_Toc368053391">
                <a:latin typeface="Arial" pitchFamily="34" charset="0"/>
                <a:ea typeface="Times New Roman" pitchFamily="18" charset="0"/>
                <a:cs typeface="Arial" pitchFamily="34" charset="0"/>
              </a:rPr>
              <a:t>benzimidazole</a:t>
            </a:r>
            <a:r>
              <a:rPr lang="en-US" dirty="0" bmk="_Toc368053391">
                <a:latin typeface="Arial" pitchFamily="34" charset="0"/>
                <a:ea typeface="Times New Roman" pitchFamily="18" charset="0"/>
                <a:cs typeface="Arial" pitchFamily="34" charset="0"/>
              </a:rPr>
              <a:t> derivatives available for further </a:t>
            </a:r>
            <a:r>
              <a:rPr lang="en-US" dirty="0" smtClean="0" bmk="_Toc368053391">
                <a:latin typeface="Arial" pitchFamily="34" charset="0"/>
                <a:ea typeface="Times New Roman" pitchFamily="18" charset="0"/>
                <a:cs typeface="Arial" pitchFamily="34" charset="0"/>
              </a:rPr>
              <a:t>reaction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Improving Phillips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Pathogenic Strains used in this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project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Antimicrobial methods used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In Vitro 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SAR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Study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745" y="47957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kern="0" dirty="0">
                <a:solidFill>
                  <a:schemeClr val="accent3"/>
                </a:solidFill>
                <a:latin typeface="Arial"/>
              </a:rPr>
              <a:t>Antibiotic </a:t>
            </a:r>
            <a:r>
              <a:rPr lang="en-GB" sz="3200" b="1" kern="0" dirty="0" smtClean="0">
                <a:solidFill>
                  <a:schemeClr val="accent3"/>
                </a:solidFill>
                <a:latin typeface="Arial"/>
              </a:rPr>
              <a:t>resistance &amp; </a:t>
            </a:r>
            <a:r>
              <a:rPr lang="en-US" sz="3200" b="1" kern="0" dirty="0">
                <a:solidFill>
                  <a:schemeClr val="accent3"/>
                </a:solidFill>
                <a:latin typeface="Arial"/>
              </a:rPr>
              <a:t>the need to develop new drugs </a:t>
            </a:r>
            <a:endParaRPr lang="en-GB" sz="3200" b="1" kern="0" dirty="0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7170" name="Picture 2" descr="http://img.medscape.com/article/712/738/712738-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78" y="1556792"/>
            <a:ext cx="5759424" cy="46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499132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kern="0" dirty="0" smtClean="0">
                <a:solidFill>
                  <a:srgbClr val="00B050"/>
                </a:solidFill>
                <a:latin typeface="Arial"/>
              </a:rPr>
              <a:t>New Antibiotic</a:t>
            </a:r>
            <a:endParaRPr lang="en-GB" sz="1600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320" y="4653136"/>
            <a:ext cx="1476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kern="0" dirty="0" smtClean="0">
                <a:solidFill>
                  <a:srgbClr val="FF0000"/>
                </a:solidFill>
                <a:latin typeface="Arial"/>
              </a:rPr>
              <a:t>Resistance</a:t>
            </a:r>
            <a:endParaRPr lang="en-GB" sz="16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5880" y="70083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kern="0" dirty="0">
                <a:solidFill>
                  <a:schemeClr val="accent3"/>
                </a:solidFill>
                <a:latin typeface="Arial"/>
              </a:rPr>
              <a:t>Antibiotic resistance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0648" t="39171" r="19390" b="5413"/>
          <a:stretch/>
        </p:blipFill>
        <p:spPr bwMode="auto">
          <a:xfrm>
            <a:off x="2123728" y="1628800"/>
            <a:ext cx="5040560" cy="3528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721" y="57332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/>
              <a:t>Centres </a:t>
            </a:r>
            <a:r>
              <a:rPr lang="en-GB" sz="1400" i="1" dirty="0"/>
              <a:t>for Disease Control and Prevention. (2013) Antibiotic resistance threats in the United States, 2013. [Online] [Accessed 10 </a:t>
            </a:r>
            <a:r>
              <a:rPr lang="en-GB" sz="1400" i="1" dirty="0" smtClean="0"/>
              <a:t>Feb 2016 http</a:t>
            </a:r>
            <a:r>
              <a:rPr lang="en-GB" sz="1400" i="1" dirty="0"/>
              <a:t>://www.cdc.gov/drugresistance/threat-report-2013/ </a:t>
            </a:r>
            <a:endParaRPr lang="en-GB" sz="1400" b="1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39704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USA Data</a:t>
            </a:r>
            <a:endParaRPr lang="en-GB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403648" y="4474209"/>
            <a:ext cx="720080" cy="2457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1331913" y="4364980"/>
            <a:ext cx="6120407" cy="108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GB" sz="1600" b="1" dirty="0">
                <a:latin typeface="Arial" pitchFamily="34" charset="0"/>
                <a:cs typeface="Arial" pitchFamily="34" charset="0"/>
              </a:rPr>
              <a:t>U.S. President Barack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Obama signed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an agreement with the representative of the European Union (the Swedish Prime Minister Fredrik </a:t>
            </a:r>
            <a:r>
              <a:rPr lang="en-GB" sz="1600" b="1" dirty="0" err="1">
                <a:latin typeface="Arial" pitchFamily="34" charset="0"/>
                <a:cs typeface="Arial" pitchFamily="34" charset="0"/>
              </a:rPr>
              <a:t>Reinfeldt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to solve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the problem of the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antimicrobial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drugs pipeline (IDSA,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2010)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16" y="1844824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71" y="836712"/>
            <a:ext cx="4468201" cy="444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624" y="5433020"/>
            <a:ext cx="5489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General mechanisms of antibiotic resistance in bacteria.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</a:rPr>
              <a:t>Source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: (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Todar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, 2008).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0848" y="622554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Todar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, K. 2008. </a:t>
            </a:r>
            <a:r>
              <a:rPr lang="en-US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Todar's</a:t>
            </a:r>
            <a:r>
              <a:rPr lang="en-US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Online Textbook of Bacteriology. Madison.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9632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780"/>
              </p:ext>
            </p:extLst>
          </p:nvPr>
        </p:nvGraphicFramePr>
        <p:xfrm>
          <a:off x="1187623" y="1052736"/>
          <a:ext cx="7056784" cy="496855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42152"/>
                <a:gridCol w="2707316"/>
                <a:gridCol w="2707316"/>
              </a:tblGrid>
              <a:tr h="335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Origin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>
                    <a:solidFill>
                      <a:srgbClr val="7BB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Mechanism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>
                    <a:solidFill>
                      <a:srgbClr val="7BB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Examples of affected drug classes affected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>
                    <a:solidFill>
                      <a:srgbClr val="7BB7AC"/>
                    </a:solidFill>
                  </a:tcPr>
                </a:tc>
              </a:tr>
              <a:tr h="293268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Exogenous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>
                    <a:solidFill>
                      <a:srgbClr val="7BB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Class-specific efflux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Tetracycline, macrolides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67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Class-specific degradation/modification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β-Lactams, aminoglycosides, chloramphenicol, </a:t>
                      </a:r>
                      <a:r>
                        <a:rPr lang="en-US" sz="900" b="1" dirty="0" err="1">
                          <a:effectLst/>
                        </a:rPr>
                        <a:t>streptogramin</a:t>
                      </a:r>
                      <a:r>
                        <a:rPr lang="en-US" sz="900" b="1" dirty="0">
                          <a:effectLst/>
                        </a:rPr>
                        <a:t> A, metronidazole (for anaerobes), </a:t>
                      </a:r>
                      <a:r>
                        <a:rPr lang="en-US" sz="900" b="1" dirty="0" err="1">
                          <a:effectLst/>
                        </a:rPr>
                        <a:t>fosfomycin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511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Target protection/modification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Tetracycline, macrolides, </a:t>
                      </a:r>
                      <a:r>
                        <a:rPr lang="en-US" sz="900" b="1" dirty="0" err="1">
                          <a:effectLst/>
                        </a:rPr>
                        <a:t>lincosamides</a:t>
                      </a:r>
                      <a:r>
                        <a:rPr lang="en-US" sz="900" b="1" dirty="0">
                          <a:effectLst/>
                        </a:rPr>
                        <a:t>, </a:t>
                      </a:r>
                      <a:r>
                        <a:rPr lang="en-US" sz="900" b="1" dirty="0" err="1">
                          <a:effectLst/>
                        </a:rPr>
                        <a:t>oxazolidinones</a:t>
                      </a:r>
                      <a:r>
                        <a:rPr lang="en-US" sz="900" b="1" dirty="0">
                          <a:effectLst/>
                        </a:rPr>
                        <a:t>,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streptogramin</a:t>
                      </a:r>
                      <a:r>
                        <a:rPr lang="en-US" sz="900" b="1" dirty="0">
                          <a:effectLst/>
                        </a:rPr>
                        <a:t> B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505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Replacement with reduced-affinity target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β-Lactams, vancomycin, trimethoprim, mupirocin, sulfonamides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247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Sequestration of target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Fluoroquinolones, </a:t>
                      </a:r>
                      <a:r>
                        <a:rPr lang="en-US" sz="900" b="1" dirty="0" err="1">
                          <a:effectLst/>
                        </a:rPr>
                        <a:t>fusidic</a:t>
                      </a:r>
                      <a:r>
                        <a:rPr lang="en-US" sz="900" b="1" dirty="0">
                          <a:effectLst/>
                        </a:rPr>
                        <a:t> acid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510030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Endogenous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>
                    <a:solidFill>
                      <a:srgbClr val="7BB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Single mutations reducing target affinity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Rifamycin, streptomycin, trimethoprim (for Gram+ve</a:t>
                      </a:r>
                      <a:endParaRPr lang="en-US" sz="10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organisms), fusidic acid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67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Multistep mutations reducing affinity or</a:t>
                      </a:r>
                      <a:endParaRPr lang="en-US" sz="10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remodeling of target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Fluoroquinolones, </a:t>
                      </a:r>
                      <a:r>
                        <a:rPr lang="en-US" sz="900" b="1" dirty="0" err="1">
                          <a:effectLst/>
                        </a:rPr>
                        <a:t>oxazolidinones</a:t>
                      </a:r>
                      <a:r>
                        <a:rPr lang="en-US" sz="900" b="1" dirty="0">
                          <a:effectLst/>
                        </a:rPr>
                        <a:t>, </a:t>
                      </a:r>
                      <a:r>
                        <a:rPr lang="en-US" sz="900" b="1" dirty="0" err="1">
                          <a:effectLst/>
                        </a:rPr>
                        <a:t>daptomycin</a:t>
                      </a:r>
                      <a:r>
                        <a:rPr lang="en-US" sz="900" b="1" dirty="0">
                          <a:effectLst/>
                        </a:rPr>
                        <a:t>, vancomycin,</a:t>
                      </a:r>
                      <a:endParaRPr lang="en-US" sz="1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polymyxin</a:t>
                      </a:r>
                      <a:r>
                        <a:rPr lang="en-US" sz="900" b="1" dirty="0">
                          <a:effectLst/>
                        </a:rPr>
                        <a:t>, β-lactams (for transformable species)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339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General efflux mechanism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Most classes for Pseudomonas; many classes for other species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335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Reduced uptake (porin or permease loss)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Carbapenems, fosfomycin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339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Loss of activation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Metronidazole (for H. pylori)</a:t>
                      </a:r>
                      <a:endParaRPr lang="en-US" sz="10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  <a:tr h="19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Upregulation of target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Fosfomycin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87623" y="332656"/>
            <a:ext cx="6874289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Table </a:t>
            </a:r>
            <a:r>
              <a:rPr lang="ar-SA" dirty="0">
                <a:latin typeface="Arial" panose="020B0604020202020204" pitchFamily="34" charset="0"/>
                <a:ea typeface="Times New Roman" panose="02020603050405020304" pitchFamily="18" charset="0"/>
              </a:rPr>
              <a:t>‎</a:t>
            </a:r>
            <a:r>
              <a:rPr lang="en-U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en-US" sz="1200" dirty="0" smtClean="0">
                <a:latin typeface="Arial" panose="020B0604020202020204" pitchFamily="34" charset="0"/>
                <a:ea typeface="GULVR"/>
              </a:rPr>
              <a:t>Key </a:t>
            </a:r>
            <a:r>
              <a:rPr lang="en-US" sz="1200" dirty="0">
                <a:latin typeface="Arial" panose="020B0604020202020204" pitchFamily="34" charset="0"/>
                <a:ea typeface="GULVR"/>
              </a:rPr>
              <a:t>Mechanisms of bacterial resistance against some drugs. </a:t>
            </a:r>
            <a:r>
              <a:rPr lang="en-US" sz="1200" i="1" dirty="0">
                <a:latin typeface="Arial" panose="020B0604020202020204" pitchFamily="34" charset="0"/>
                <a:ea typeface="GULVR"/>
              </a:rPr>
              <a:t>Source</a:t>
            </a:r>
            <a:r>
              <a:rPr lang="en-US" sz="1200" dirty="0">
                <a:latin typeface="Arial" panose="020B0604020202020204" pitchFamily="34" charset="0"/>
                <a:ea typeface="GULVR"/>
              </a:rPr>
              <a:t>: (</a:t>
            </a:r>
            <a:r>
              <a:rPr lang="en-US" sz="1200" dirty="0">
                <a:latin typeface="Arial" panose="020B0604020202020204" pitchFamily="34" charset="0"/>
                <a:ea typeface="GULVR"/>
                <a:hlinkClick r:id="rId2" action="ppaction://hlinkfile" tooltip="Silver, 2011 #211"/>
              </a:rPr>
              <a:t>Silver, 2011</a:t>
            </a:r>
            <a:r>
              <a:rPr lang="en-US" sz="1200" dirty="0">
                <a:latin typeface="Arial" panose="020B0604020202020204" pitchFamily="34" charset="0"/>
                <a:ea typeface="GULVR"/>
              </a:rPr>
              <a:t>).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135" y="2348880"/>
            <a:ext cx="69127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dirty="0"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ynthesise novel derivatives </a:t>
            </a:r>
            <a:r>
              <a:rPr lang="en-GB" dirty="0">
                <a:latin typeface="Arial" pitchFamily="34" charset="0"/>
                <a:cs typeface="Arial" pitchFamily="34" charset="0"/>
              </a:rPr>
              <a:t>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benzimidazole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that have </a:t>
            </a:r>
            <a:r>
              <a:rPr lang="en-GB" dirty="0">
                <a:latin typeface="Arial" pitchFamily="34" charset="0"/>
                <a:cs typeface="Arial" pitchFamily="34" charset="0"/>
              </a:rPr>
              <a:t>a degree of antimicrobial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dirty="0">
                <a:latin typeface="Arial" pitchFamily="34" charset="0"/>
                <a:cs typeface="Arial" pitchFamily="34" charset="0"/>
              </a:rPr>
              <a:t>Investigate the activity against a range of pathogens to see if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any compounds have </a:t>
            </a:r>
            <a:r>
              <a:rPr lang="en-GB" dirty="0">
                <a:latin typeface="Arial" pitchFamily="34" charset="0"/>
                <a:cs typeface="Arial" pitchFamily="34" charset="0"/>
              </a:rPr>
              <a:t>an enhanced spectrum of activity, relative to that of related structures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Undertake a detailed </a:t>
            </a:r>
            <a:r>
              <a:rPr lang="en-GB" dirty="0">
                <a:latin typeface="Arial" pitchFamily="34" charset="0"/>
                <a:cs typeface="Arial" pitchFamily="34" charset="0"/>
              </a:rPr>
              <a:t>study of the structure-activity relationship of these derivatives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>
                <a:latin typeface="Arial" pitchFamily="34" charset="0"/>
                <a:cs typeface="Arial" pitchFamily="34" charset="0"/>
              </a:rPr>
              <a:t>inform the design of more potent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compounds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14583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Aims of this project</a:t>
            </a:r>
            <a:endParaRPr lang="en-GB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09/03/2016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E2A8-FE60-48CC-B146-849922AD4A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E83F997-9A91-465B-B850-ED9BA82166F6}" vid="{8A9355AF-653D-45A8-9370-1495568695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793</TotalTime>
  <Words>1371</Words>
  <Application>Microsoft Office PowerPoint</Application>
  <PresentationFormat>On-screen Show (4:3)</PresentationFormat>
  <Paragraphs>338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GULVR</vt:lpstr>
      <vt:lpstr>Times New Roman</vt:lpstr>
      <vt:lpstr>Wingdings</vt:lpstr>
      <vt:lpstr>Theme1</vt:lpstr>
      <vt:lpstr>CS ChemDraw Drawing</vt:lpstr>
      <vt:lpstr>PowerPoint Presentation</vt:lpstr>
      <vt:lpstr>PowerPoint Presentation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 screening by agar dilution of FAS47 at 64µg/ml VS the growth control against bacteria strains </vt:lpstr>
      <vt:lpstr>PowerPoint Presentation</vt:lpstr>
      <vt:lpstr>MIC results of the 5-substituted-benzimidazole derivatives against Fungal strains </vt:lpstr>
      <vt:lpstr>PowerPoint Presentation</vt:lpstr>
      <vt:lpstr>PowerPoint Presentation</vt:lpstr>
      <vt:lpstr>Publication </vt:lpstr>
      <vt:lpstr>Your Time to 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</dc:creator>
  <cp:lastModifiedBy>fatmah</cp:lastModifiedBy>
  <cp:revision>95</cp:revision>
  <dcterms:created xsi:type="dcterms:W3CDTF">2013-10-17T01:18:33Z</dcterms:created>
  <dcterms:modified xsi:type="dcterms:W3CDTF">2016-03-10T00:17:48Z</dcterms:modified>
</cp:coreProperties>
</file>