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70" r:id="rId2"/>
    <p:sldId id="271" r:id="rId3"/>
    <p:sldId id="292" r:id="rId4"/>
    <p:sldId id="272" r:id="rId5"/>
    <p:sldId id="293" r:id="rId6"/>
    <p:sldId id="294" r:id="rId7"/>
    <p:sldId id="273" r:id="rId8"/>
    <p:sldId id="290" r:id="rId9"/>
    <p:sldId id="274" r:id="rId10"/>
    <p:sldId id="295" r:id="rId11"/>
    <p:sldId id="275" r:id="rId12"/>
    <p:sldId id="276" r:id="rId13"/>
    <p:sldId id="278" r:id="rId14"/>
    <p:sldId id="282" r:id="rId15"/>
    <p:sldId id="280" r:id="rId16"/>
    <p:sldId id="283" r:id="rId17"/>
    <p:sldId id="284" r:id="rId18"/>
    <p:sldId id="285" r:id="rId19"/>
    <p:sldId id="286" r:id="rId20"/>
    <p:sldId id="296" r:id="rId21"/>
    <p:sldId id="287" r:id="rId22"/>
    <p:sldId id="288" r:id="rId23"/>
    <p:sldId id="289" r:id="rId24"/>
    <p:sldId id="291" r:id="rId25"/>
  </p:sldIdLst>
  <p:sldSz cx="9144000" cy="6858000" type="screen4x3"/>
  <p:notesSz cx="6858000" cy="9144000"/>
  <p:defaultTextStyle>
    <a:defPPr>
      <a:defRPr lang="en-US"/>
    </a:defPPr>
    <a:lvl1pPr algn="r" rtl="1" fontAlgn="base">
      <a:spcBef>
        <a:spcPct val="0"/>
      </a:spcBef>
      <a:spcAft>
        <a:spcPct val="0"/>
      </a:spcAft>
      <a:defRPr sz="2400" kern="1200">
        <a:solidFill>
          <a:schemeClr val="tx1"/>
        </a:solidFill>
        <a:latin typeface="Times New Roman" pitchFamily="18" charset="0"/>
        <a:ea typeface="Times New Roman (Arabic)" charset="0"/>
        <a:cs typeface="Times New Roman (Arabic)" charset="0"/>
      </a:defRPr>
    </a:lvl1pPr>
    <a:lvl2pPr marL="457200" algn="r" rtl="1" fontAlgn="base">
      <a:spcBef>
        <a:spcPct val="0"/>
      </a:spcBef>
      <a:spcAft>
        <a:spcPct val="0"/>
      </a:spcAft>
      <a:defRPr sz="2400" kern="1200">
        <a:solidFill>
          <a:schemeClr val="tx1"/>
        </a:solidFill>
        <a:latin typeface="Times New Roman" pitchFamily="18" charset="0"/>
        <a:ea typeface="Times New Roman (Arabic)" charset="0"/>
        <a:cs typeface="Times New Roman (Arabic)" charset="0"/>
      </a:defRPr>
    </a:lvl2pPr>
    <a:lvl3pPr marL="914400" algn="r" rtl="1" fontAlgn="base">
      <a:spcBef>
        <a:spcPct val="0"/>
      </a:spcBef>
      <a:spcAft>
        <a:spcPct val="0"/>
      </a:spcAft>
      <a:defRPr sz="2400" kern="1200">
        <a:solidFill>
          <a:schemeClr val="tx1"/>
        </a:solidFill>
        <a:latin typeface="Times New Roman" pitchFamily="18" charset="0"/>
        <a:ea typeface="Times New Roman (Arabic)" charset="0"/>
        <a:cs typeface="Times New Roman (Arabic)" charset="0"/>
      </a:defRPr>
    </a:lvl3pPr>
    <a:lvl4pPr marL="1371600" algn="r" rtl="1" fontAlgn="base">
      <a:spcBef>
        <a:spcPct val="0"/>
      </a:spcBef>
      <a:spcAft>
        <a:spcPct val="0"/>
      </a:spcAft>
      <a:defRPr sz="2400" kern="1200">
        <a:solidFill>
          <a:schemeClr val="tx1"/>
        </a:solidFill>
        <a:latin typeface="Times New Roman" pitchFamily="18" charset="0"/>
        <a:ea typeface="Times New Roman (Arabic)" charset="0"/>
        <a:cs typeface="Times New Roman (Arabic)" charset="0"/>
      </a:defRPr>
    </a:lvl4pPr>
    <a:lvl5pPr marL="1828800" algn="r" rtl="1" fontAlgn="base">
      <a:spcBef>
        <a:spcPct val="0"/>
      </a:spcBef>
      <a:spcAft>
        <a:spcPct val="0"/>
      </a:spcAft>
      <a:defRPr sz="2400" kern="1200">
        <a:solidFill>
          <a:schemeClr val="tx1"/>
        </a:solidFill>
        <a:latin typeface="Times New Roman" pitchFamily="18" charset="0"/>
        <a:ea typeface="Times New Roman (Arabic)" charset="0"/>
        <a:cs typeface="Times New Roman (Arabic)" charset="0"/>
      </a:defRPr>
    </a:lvl5pPr>
    <a:lvl6pPr marL="2286000" algn="l" defTabSz="914400" rtl="0" eaLnBrk="1" latinLnBrk="0" hangingPunct="1">
      <a:defRPr sz="2400" kern="1200">
        <a:solidFill>
          <a:schemeClr val="tx1"/>
        </a:solidFill>
        <a:latin typeface="Times New Roman" pitchFamily="18" charset="0"/>
        <a:ea typeface="Times New Roman (Arabic)" charset="0"/>
        <a:cs typeface="Times New Roman (Arabic)" charset="0"/>
      </a:defRPr>
    </a:lvl6pPr>
    <a:lvl7pPr marL="2743200" algn="l" defTabSz="914400" rtl="0" eaLnBrk="1" latinLnBrk="0" hangingPunct="1">
      <a:defRPr sz="2400" kern="1200">
        <a:solidFill>
          <a:schemeClr val="tx1"/>
        </a:solidFill>
        <a:latin typeface="Times New Roman" pitchFamily="18" charset="0"/>
        <a:ea typeface="Times New Roman (Arabic)" charset="0"/>
        <a:cs typeface="Times New Roman (Arabic)" charset="0"/>
      </a:defRPr>
    </a:lvl7pPr>
    <a:lvl8pPr marL="3200400" algn="l" defTabSz="914400" rtl="0" eaLnBrk="1" latinLnBrk="0" hangingPunct="1">
      <a:defRPr sz="2400" kern="1200">
        <a:solidFill>
          <a:schemeClr val="tx1"/>
        </a:solidFill>
        <a:latin typeface="Times New Roman" pitchFamily="18" charset="0"/>
        <a:ea typeface="Times New Roman (Arabic)" charset="0"/>
        <a:cs typeface="Times New Roman (Arabic)" charset="0"/>
      </a:defRPr>
    </a:lvl8pPr>
    <a:lvl9pPr marL="3657600" algn="l" defTabSz="914400" rtl="0" eaLnBrk="1" latinLnBrk="0" hangingPunct="1">
      <a:defRPr sz="2400" kern="1200">
        <a:solidFill>
          <a:schemeClr val="tx1"/>
        </a:solidFill>
        <a:latin typeface="Times New Roman" pitchFamily="18" charset="0"/>
        <a:ea typeface="Times New Roman (Arabic)" charset="0"/>
        <a:cs typeface="Times New Roman (Arab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90977" autoAdjust="0"/>
  </p:normalViewPr>
  <p:slideViewPr>
    <p:cSldViewPr>
      <p:cViewPr>
        <p:scale>
          <a:sx n="73" d="100"/>
          <a:sy n="73" d="100"/>
        </p:scale>
        <p:origin x="-1194" y="-72"/>
      </p:cViewPr>
      <p:guideLst>
        <p:guide orient="horz" pos="2160"/>
        <p:guide pos="2880"/>
      </p:guideLst>
    </p:cSldViewPr>
  </p:slideViewPr>
  <p:outlineViewPr>
    <p:cViewPr>
      <p:scale>
        <a:sx n="33" d="100"/>
        <a:sy n="33" d="100"/>
      </p:scale>
      <p:origin x="0" y="28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26" charset="0"/>
                <a:ea typeface="+mn-ea"/>
                <a:cs typeface="Times New Roman (Arabic)" charset="-7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pitchFamily="26" charset="0"/>
                <a:ea typeface="+mn-ea"/>
                <a:cs typeface="Times New Roman (Arabic)" charset="-78"/>
              </a:defRPr>
            </a:lvl1pPr>
          </a:lstStyle>
          <a:p>
            <a:pPr>
              <a:defRPr/>
            </a:pPr>
            <a:fld id="{74432986-ECF9-4470-A9FE-9400904D9EBC}" type="datetimeFigureOut">
              <a:rPr lang="en-US"/>
              <a:pPr>
                <a:defRPr/>
              </a:pPr>
              <a:t>10/31/2016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26" charset="0"/>
                <a:ea typeface="+mn-ea"/>
                <a:cs typeface="Times New Roman (Arabic)" charset="-7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26" charset="0"/>
                <a:ea typeface="+mn-ea"/>
                <a:cs typeface="Times New Roman (Arabic)" charset="-78"/>
              </a:defRPr>
            </a:lvl1pPr>
          </a:lstStyle>
          <a:p>
            <a:pPr>
              <a:defRPr/>
            </a:pPr>
            <a:fld id="{242B6348-DB51-4B10-A06D-D5A3A1BD3342}" type="slidenum">
              <a:rPr lang="en-GB"/>
              <a:pPr>
                <a:defRPr/>
              </a:pPr>
              <a:t>‹#›</a:t>
            </a:fld>
            <a:endParaRPr lang="en-GB"/>
          </a:p>
        </p:txBody>
      </p:sp>
    </p:spTree>
    <p:extLst>
      <p:ext uri="{BB962C8B-B14F-4D97-AF65-F5344CB8AC3E}">
        <p14:creationId xmlns:p14="http://schemas.microsoft.com/office/powerpoint/2010/main" val="386757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GB">
                <a:latin typeface="Times New Roman" pitchFamily="26" charset="0"/>
                <a:ea typeface="+mn-ea"/>
                <a:cs typeface="Times New Roman (Arabic)" charset="-78"/>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p:spPr>
          <p:txBody>
            <a:bodyPr wrap="none" anchor="ctr"/>
            <a:lstStyle/>
            <a:p>
              <a:endParaRPr lang="en-U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ar-SA"/>
              <a:t>انقر لتحرير نمط العنوان الرئيسي</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 charset="2"/>
              <a:buNone/>
              <a:defRPr/>
            </a:lvl1pPr>
          </a:lstStyle>
          <a:p>
            <a:r>
              <a:rPr lang="ar-SA"/>
              <a:t>انقر لتحرير نمط العنوان الثانوي الرئيسي</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GB"/>
          </a:p>
        </p:txBody>
      </p:sp>
      <p:sp>
        <p:nvSpPr>
          <p:cNvPr id="9" name="Rectangle 9"/>
          <p:cNvSpPr>
            <a:spLocks noGrp="1" noChangeArrowheads="1"/>
          </p:cNvSpPr>
          <p:nvPr>
            <p:ph type="sldNum" sz="quarter" idx="12"/>
          </p:nvPr>
        </p:nvSpPr>
        <p:spPr/>
        <p:txBody>
          <a:bodyPr/>
          <a:lstStyle>
            <a:lvl1pPr>
              <a:defRPr/>
            </a:lvl1pPr>
          </a:lstStyle>
          <a:p>
            <a:pPr>
              <a:defRPr/>
            </a:pPr>
            <a:fld id="{7B5D3FBB-A468-4839-9BE7-2D82791908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9D245F03-E71A-47C3-A151-ECF5DA4EB0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E665F423-58E1-4F8F-86FA-5EC7DE5283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23C9FD84-B92B-417D-BD8D-DC308CBA37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683EF45B-5C69-4C64-847F-EDCE7B9674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265A1878-879A-476A-9404-4952165D79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GB"/>
          </a:p>
        </p:txBody>
      </p:sp>
      <p:sp>
        <p:nvSpPr>
          <p:cNvPr id="9" name="Rectangle 9"/>
          <p:cNvSpPr>
            <a:spLocks noGrp="1" noChangeArrowheads="1"/>
          </p:cNvSpPr>
          <p:nvPr>
            <p:ph type="sldNum" sz="quarter" idx="12"/>
          </p:nvPr>
        </p:nvSpPr>
        <p:spPr>
          <a:ln/>
        </p:spPr>
        <p:txBody>
          <a:bodyPr/>
          <a:lstStyle>
            <a:lvl1pPr>
              <a:defRPr/>
            </a:lvl1pPr>
          </a:lstStyle>
          <a:p>
            <a:pPr>
              <a:defRPr/>
            </a:pPr>
            <a:fld id="{BBE77E65-4C81-400C-8EA9-ECE9DB5B80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GB"/>
          </a:p>
        </p:txBody>
      </p:sp>
      <p:sp>
        <p:nvSpPr>
          <p:cNvPr id="5" name="Rectangle 9"/>
          <p:cNvSpPr>
            <a:spLocks noGrp="1" noChangeArrowheads="1"/>
          </p:cNvSpPr>
          <p:nvPr>
            <p:ph type="sldNum" sz="quarter" idx="12"/>
          </p:nvPr>
        </p:nvSpPr>
        <p:spPr>
          <a:ln/>
        </p:spPr>
        <p:txBody>
          <a:bodyPr/>
          <a:lstStyle>
            <a:lvl1pPr>
              <a:defRPr/>
            </a:lvl1pPr>
          </a:lstStyle>
          <a:p>
            <a:pPr>
              <a:defRPr/>
            </a:pPr>
            <a:fld id="{18B356BE-F9C2-4EF1-B77A-F00B0B97B6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GB"/>
          </a:p>
        </p:txBody>
      </p:sp>
      <p:sp>
        <p:nvSpPr>
          <p:cNvPr id="4" name="Rectangle 9"/>
          <p:cNvSpPr>
            <a:spLocks noGrp="1" noChangeArrowheads="1"/>
          </p:cNvSpPr>
          <p:nvPr>
            <p:ph type="sldNum" sz="quarter" idx="12"/>
          </p:nvPr>
        </p:nvSpPr>
        <p:spPr>
          <a:ln/>
        </p:spPr>
        <p:txBody>
          <a:bodyPr/>
          <a:lstStyle>
            <a:lvl1pPr>
              <a:defRPr/>
            </a:lvl1pPr>
          </a:lstStyle>
          <a:p>
            <a:pPr>
              <a:defRPr/>
            </a:pPr>
            <a:fld id="{3A566B56-FB92-48A4-99B5-459F3D91DCA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D0BA4B02-4745-4B0B-84CC-1EEEF458E7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C27E92A4-3BD6-49E1-9102-9DF5FC2A8E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GB">
                <a:latin typeface="Times New Roman" pitchFamily="26" charset="0"/>
                <a:ea typeface="+mn-ea"/>
                <a:cs typeface="Times New Roman (Arabic)" charset="-78"/>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p:spPr>
          <p:txBody>
            <a:bodyPr wrap="none" anchor="ctr"/>
            <a:lstStyle/>
            <a:p>
              <a:endParaRPr lang="en-US"/>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a:defRPr sz="1400">
                <a:latin typeface="Times New Roman" pitchFamily="26" charset="0"/>
                <a:ea typeface="+mn-ea"/>
                <a:cs typeface="Times New Roman (Arabic)" charset="-78"/>
              </a:defRPr>
            </a:lvl1pPr>
          </a:lstStyle>
          <a:p>
            <a:pPr>
              <a:defRPr/>
            </a:pPr>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a:defRPr sz="1400">
                <a:latin typeface="Times New Roman" pitchFamily="26" charset="0"/>
                <a:ea typeface="+mn-ea"/>
                <a:cs typeface="Times New Roman (Arabic)" charset="-78"/>
              </a:defRPr>
            </a:lvl1pPr>
          </a:lstStyle>
          <a:p>
            <a:pPr>
              <a:defRPr/>
            </a:pPr>
            <a:endParaRPr lang="en-GB"/>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rtl="0">
              <a:defRPr sz="1400">
                <a:latin typeface="Times New Roman" pitchFamily="26" charset="0"/>
                <a:ea typeface="+mn-ea"/>
                <a:cs typeface="Times New Roman (Arabic)" charset="-78"/>
              </a:defRPr>
            </a:lvl1pPr>
          </a:lstStyle>
          <a:p>
            <a:pPr>
              <a:defRPr/>
            </a:pPr>
            <a:fld id="{546B1A0A-EFDB-498E-BFF1-9DA4BCCDDE6E}" type="slidenum">
              <a:rPr lang="en-US"/>
              <a:pPr>
                <a:defRPr/>
              </a:pPr>
              <a:t>‹#›</a:t>
            </a:fld>
            <a:endParaRPr lang="en-US"/>
          </a:p>
        </p:txBody>
      </p:sp>
      <p:sp>
        <p:nvSpPr>
          <p:cNvPr id="1031"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Arial" pitchFamily="34" charset="0"/>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Times New Roman (Arabic)" charset="-78"/>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Times New Roman (Arabic)" charset="-78"/>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Times New Roman (Arabic)" charset="-78"/>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Times New Roman (Arabic)" charset="-78"/>
        </a:defRPr>
      </a:lvl9pPr>
    </p:titleStyle>
    <p:bodyStyle>
      <a:lvl1pPr marL="342900" indent="-342900" algn="r" rtl="1"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lr>
          <a:schemeClr val="tx1"/>
        </a:buClr>
        <a:buSzPct val="90000"/>
        <a:buChar char="–"/>
        <a:defRPr sz="2800">
          <a:solidFill>
            <a:schemeClr val="tx1"/>
          </a:solidFill>
          <a:latin typeface="+mn-lt"/>
          <a:ea typeface="Times New Roman (Arabic)" charset="0"/>
          <a:cs typeface="Times New Roman" pitchFamily="18" charset="0"/>
        </a:defRPr>
      </a:lvl2pPr>
      <a:lvl3pPr marL="1143000" indent="-228600" algn="r" rtl="1"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ea typeface="Times New Roman (Arabic)" charset="0"/>
          <a:cs typeface="Times New Roman" pitchFamily="18" charset="0"/>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ea typeface="Times New Roman (Arabic)" charset="0"/>
          <a:cs typeface="Times New Roman" pitchFamily="18" charset="0"/>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ea typeface="Times New Roman (Arabic)" charset="0"/>
          <a:cs typeface="Times New Roman" pitchFamily="18" charset="0"/>
        </a:defRPr>
      </a:lvl5pPr>
      <a:lvl6pPr marL="2514600" indent="-228600" algn="r" rtl="1" fontAlgn="base">
        <a:spcBef>
          <a:spcPct val="20000"/>
        </a:spcBef>
        <a:spcAft>
          <a:spcPct val="0"/>
        </a:spcAft>
        <a:buClr>
          <a:schemeClr val="accent1"/>
        </a:buClr>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712200" cy="3095625"/>
          </a:xfrm>
        </p:spPr>
        <p:txBody>
          <a:bodyPr/>
          <a:lstStyle/>
          <a:p>
            <a:pPr rtl="0">
              <a:defRPr/>
            </a:pPr>
            <a:r>
              <a:rPr lang="en-US" sz="3600" b="1" dirty="0" smtClean="0"/>
              <a:t>The Value of Measurement of Circulating Tumor Cells in Hepatocellular Carcinoma</a:t>
            </a:r>
            <a:br>
              <a:rPr lang="en-US" sz="3600" b="1" dirty="0" smtClean="0"/>
            </a:br>
            <a:endParaRPr lang="ar-EG" sz="3600" b="1" dirty="0" smtClean="0"/>
          </a:p>
        </p:txBody>
      </p:sp>
      <p:sp>
        <p:nvSpPr>
          <p:cNvPr id="3075" name="Content Placeholder 2"/>
          <p:cNvSpPr>
            <a:spLocks noGrp="1"/>
          </p:cNvSpPr>
          <p:nvPr>
            <p:ph idx="1"/>
          </p:nvPr>
        </p:nvSpPr>
        <p:spPr>
          <a:xfrm>
            <a:off x="179388" y="3429000"/>
            <a:ext cx="8785225" cy="2952750"/>
          </a:xfrm>
        </p:spPr>
        <p:txBody>
          <a:bodyPr/>
          <a:lstStyle/>
          <a:p>
            <a:pPr marL="0" indent="0" algn="ctr" rtl="0">
              <a:buNone/>
              <a:defRPr/>
            </a:pPr>
            <a:r>
              <a:rPr lang="en-US" sz="2400" dirty="0" err="1" smtClean="0"/>
              <a:t>Nashwa</a:t>
            </a:r>
            <a:r>
              <a:rPr lang="en-US" sz="2400" dirty="0" smtClean="0"/>
              <a:t> </a:t>
            </a:r>
            <a:r>
              <a:rPr lang="en-US" sz="2400" dirty="0" err="1" smtClean="0"/>
              <a:t>Sheble</a:t>
            </a:r>
            <a:r>
              <a:rPr lang="en-US" sz="2400" dirty="0" smtClean="0"/>
              <a:t>,  </a:t>
            </a:r>
            <a:r>
              <a:rPr lang="en-US" sz="2400" dirty="0" err="1" smtClean="0"/>
              <a:t>Gehan</a:t>
            </a:r>
            <a:r>
              <a:rPr lang="en-US" sz="2400" dirty="0" smtClean="0"/>
              <a:t> </a:t>
            </a:r>
            <a:r>
              <a:rPr lang="en-US" sz="2400" dirty="0" err="1" smtClean="0"/>
              <a:t>Hamdy</a:t>
            </a:r>
            <a:r>
              <a:rPr lang="en-US" sz="2400" dirty="0" smtClean="0"/>
              <a:t>,  </a:t>
            </a:r>
            <a:r>
              <a:rPr lang="en-US" sz="2400" dirty="0" err="1" smtClean="0"/>
              <a:t>Moones</a:t>
            </a:r>
            <a:r>
              <a:rPr lang="en-US" sz="2400" dirty="0" smtClean="0"/>
              <a:t> A </a:t>
            </a:r>
            <a:r>
              <a:rPr lang="en-US" sz="2400" dirty="0" err="1" smtClean="0"/>
              <a:t>Obada</a:t>
            </a:r>
            <a:r>
              <a:rPr lang="en-US" sz="2400" dirty="0" smtClean="0"/>
              <a:t>,  </a:t>
            </a:r>
            <a:r>
              <a:rPr lang="en-US" sz="2400" dirty="0" err="1" smtClean="0"/>
              <a:t>Gamal</a:t>
            </a:r>
            <a:r>
              <a:rPr lang="en-US" sz="2400" dirty="0" smtClean="0"/>
              <a:t> Y </a:t>
            </a:r>
            <a:r>
              <a:rPr lang="en-US" sz="2400" dirty="0" err="1" smtClean="0"/>
              <a:t>Abouria</a:t>
            </a:r>
            <a:r>
              <a:rPr lang="en-US" sz="2400" dirty="0" smtClean="0"/>
              <a:t>,  </a:t>
            </a:r>
            <a:r>
              <a:rPr lang="en-US" sz="2400" dirty="0" err="1" smtClean="0"/>
              <a:t>Fatma</a:t>
            </a:r>
            <a:r>
              <a:rPr lang="en-US" sz="2400" dirty="0" smtClean="0"/>
              <a:t> </a:t>
            </a:r>
            <a:r>
              <a:rPr lang="en-US" sz="2400" dirty="0" err="1" smtClean="0"/>
              <a:t>Khalaf</a:t>
            </a:r>
            <a:r>
              <a:rPr lang="en-US" sz="2400" dirty="0" smtClean="0"/>
              <a:t> , </a:t>
            </a:r>
            <a:r>
              <a:rPr lang="en-US" sz="2400" dirty="0" err="1" smtClean="0"/>
              <a:t>Enas</a:t>
            </a:r>
            <a:r>
              <a:rPr lang="en-US" sz="2400" dirty="0" smtClean="0"/>
              <a:t> A </a:t>
            </a:r>
            <a:r>
              <a:rPr lang="en-US" sz="2400" dirty="0" err="1" smtClean="0"/>
              <a:t>Khattab</a:t>
            </a:r>
            <a:r>
              <a:rPr lang="en-US" sz="2400" dirty="0" smtClean="0"/>
              <a:t> </a:t>
            </a:r>
            <a:endParaRPr lang="en-US" sz="2400" b="1" dirty="0" smtClean="0"/>
          </a:p>
          <a:p>
            <a:pPr marL="0" indent="0" algn="l" rtl="0">
              <a:buNone/>
              <a:defRPr/>
            </a:pPr>
            <a:r>
              <a:rPr lang="en-US" sz="2400" b="1" dirty="0" smtClean="0">
                <a:solidFill>
                  <a:schemeClr val="accent1">
                    <a:lumMod val="60000"/>
                    <a:lumOff val="40000"/>
                  </a:schemeClr>
                </a:solidFill>
              </a:rPr>
              <a:t>Presented by: </a:t>
            </a:r>
            <a:r>
              <a:rPr lang="en-US" sz="2400" b="1" dirty="0" err="1" smtClean="0">
                <a:solidFill>
                  <a:schemeClr val="accent1">
                    <a:lumMod val="60000"/>
                    <a:lumOff val="40000"/>
                  </a:schemeClr>
                </a:solidFill>
              </a:rPr>
              <a:t>Fatma</a:t>
            </a:r>
            <a:r>
              <a:rPr lang="en-US" sz="2400" b="1" dirty="0" smtClean="0">
                <a:solidFill>
                  <a:schemeClr val="accent1">
                    <a:lumMod val="60000"/>
                    <a:lumOff val="40000"/>
                  </a:schemeClr>
                </a:solidFill>
              </a:rPr>
              <a:t> </a:t>
            </a:r>
            <a:r>
              <a:rPr lang="en-US" sz="2400" b="1" dirty="0" err="1" smtClean="0">
                <a:solidFill>
                  <a:schemeClr val="accent1">
                    <a:lumMod val="60000"/>
                    <a:lumOff val="40000"/>
                  </a:schemeClr>
                </a:solidFill>
              </a:rPr>
              <a:t>Khalaf</a:t>
            </a:r>
            <a:endParaRPr lang="en-US" sz="2400" b="1" dirty="0" smtClean="0">
              <a:solidFill>
                <a:schemeClr val="accent1">
                  <a:lumMod val="60000"/>
                  <a:lumOff val="40000"/>
                </a:schemeClr>
              </a:solidFill>
            </a:endParaRPr>
          </a:p>
          <a:p>
            <a:pPr marL="0" indent="0" algn="l" rtl="0">
              <a:buNone/>
              <a:defRPr/>
            </a:pPr>
            <a:r>
              <a:rPr lang="en-US" sz="2400" b="1" dirty="0" smtClean="0">
                <a:solidFill>
                  <a:schemeClr val="accent1">
                    <a:lumMod val="60000"/>
                    <a:lumOff val="40000"/>
                  </a:schemeClr>
                </a:solidFill>
              </a:rPr>
              <a:t>Lecturer of  Clinical Biochemistry, National Liver Institute, Menoufiya University, Egypt</a:t>
            </a:r>
            <a:endParaRPr lang="ar-EG" sz="2400" b="1"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858280" cy="3539430"/>
          </a:xfrm>
          <a:prstGeom prst="rect">
            <a:avLst/>
          </a:prstGeom>
        </p:spPr>
        <p:txBody>
          <a:bodyPr wrap="square">
            <a:spAutoFit/>
          </a:bodyPr>
          <a:lstStyle/>
          <a:p>
            <a:pPr algn="l" rtl="0">
              <a:buFont typeface="Arial" pitchFamily="34" charset="0"/>
              <a:buChar char="•"/>
            </a:pPr>
            <a:r>
              <a:rPr lang="en-US" sz="3200" dirty="0" smtClean="0"/>
              <a:t> Group II: included 42 patients (29 male &amp; 13 females) with liver </a:t>
            </a:r>
            <a:r>
              <a:rPr lang="en-US" sz="3200" dirty="0"/>
              <a:t>cirrhosis (LC</a:t>
            </a:r>
            <a:r>
              <a:rPr lang="en-US" sz="3200" dirty="0" smtClean="0"/>
              <a:t>). Their ages ranged from 41 to 57 years.</a:t>
            </a:r>
          </a:p>
          <a:p>
            <a:pPr algn="l" rtl="0"/>
            <a:endParaRPr lang="en-US" sz="3200" dirty="0" smtClean="0"/>
          </a:p>
          <a:p>
            <a:pPr algn="l" rtl="0">
              <a:buFont typeface="Arial" pitchFamily="34" charset="0"/>
              <a:buChar char="•"/>
            </a:pPr>
            <a:r>
              <a:rPr lang="en-US" sz="3200" dirty="0" smtClean="0"/>
              <a:t> Twenty healthy volunteers (14 males and 6 females) were included in the study as a control group, age ranged from 35 to 59 years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8913"/>
            <a:ext cx="8964612" cy="863600"/>
          </a:xfrm>
        </p:spPr>
        <p:txBody>
          <a:bodyPr/>
          <a:lstStyle/>
          <a:p>
            <a:pPr algn="l">
              <a:defRPr/>
            </a:pPr>
            <a:r>
              <a:rPr lang="en-US" sz="3600" b="1" dirty="0" smtClean="0"/>
              <a:t>Clinical examination and investigations</a:t>
            </a:r>
            <a:r>
              <a:rPr lang="en-US" sz="3600" dirty="0" smtClean="0"/>
              <a:t>:</a:t>
            </a:r>
            <a:endParaRPr lang="ar-EG" sz="3600" dirty="0" smtClean="0"/>
          </a:p>
        </p:txBody>
      </p:sp>
      <p:sp>
        <p:nvSpPr>
          <p:cNvPr id="9219" name="Content Placeholder 2"/>
          <p:cNvSpPr>
            <a:spLocks noGrp="1"/>
          </p:cNvSpPr>
          <p:nvPr>
            <p:ph idx="1"/>
          </p:nvPr>
        </p:nvSpPr>
        <p:spPr>
          <a:xfrm>
            <a:off x="0" y="1196975"/>
            <a:ext cx="9144000" cy="5545138"/>
          </a:xfrm>
        </p:spPr>
        <p:txBody>
          <a:bodyPr/>
          <a:lstStyle/>
          <a:p>
            <a:pPr marL="0" indent="0" algn="l" rtl="0">
              <a:buFont typeface="Wingdings" pitchFamily="2" charset="2"/>
              <a:buNone/>
              <a:defRPr/>
            </a:pPr>
            <a:r>
              <a:rPr lang="en-US" dirty="0" smtClean="0"/>
              <a:t>- All patients were subjected to: full history and thorough clinical examination. </a:t>
            </a:r>
          </a:p>
          <a:p>
            <a:pPr algn="l">
              <a:buNone/>
            </a:pPr>
            <a:endParaRPr lang="en-US" dirty="0" smtClean="0"/>
          </a:p>
          <a:p>
            <a:pPr algn="l">
              <a:buNone/>
            </a:pPr>
            <a:r>
              <a:rPr lang="en-US" dirty="0" smtClean="0"/>
              <a:t>- The Milan criteria was defined as the presence</a:t>
            </a:r>
          </a:p>
          <a:p>
            <a:pPr algn="l">
              <a:buNone/>
            </a:pPr>
            <a:r>
              <a:rPr lang="en-US" dirty="0" smtClean="0"/>
              <a:t>of a tumor 5 cm or less in diameter in patients with</a:t>
            </a:r>
          </a:p>
          <a:p>
            <a:pPr algn="l">
              <a:buNone/>
            </a:pPr>
            <a:r>
              <a:rPr lang="en-US" dirty="0" smtClean="0"/>
              <a:t>single HCC or no more than 3 tumor nodules, each</a:t>
            </a:r>
          </a:p>
          <a:p>
            <a:pPr algn="l">
              <a:buNone/>
            </a:pPr>
            <a:r>
              <a:rPr lang="en-US" dirty="0" smtClean="0"/>
              <a:t>3 cm or less in diameter, in patients with multiple</a:t>
            </a:r>
          </a:p>
          <a:p>
            <a:pPr algn="l">
              <a:buNone/>
            </a:pPr>
            <a:r>
              <a:rPr lang="en-US" dirty="0" smtClean="0"/>
              <a:t>tumors, and no extra hepatic metastasis, and no</a:t>
            </a:r>
          </a:p>
          <a:p>
            <a:pPr algn="l">
              <a:buNone/>
            </a:pPr>
            <a:r>
              <a:rPr lang="en-US" dirty="0" smtClean="0"/>
              <a:t>major hepatic vessel invasion</a:t>
            </a:r>
            <a:endParaRPr lang="ar-EG"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062912" cy="1223963"/>
          </a:xfrm>
        </p:spPr>
        <p:txBody>
          <a:bodyPr/>
          <a:lstStyle/>
          <a:p>
            <a:pPr algn="l" rtl="0">
              <a:defRPr/>
            </a:pPr>
            <a:r>
              <a:rPr lang="en-US" sz="3600" dirty="0" smtClean="0"/>
              <a:t/>
            </a:r>
            <a:br>
              <a:rPr lang="en-US" sz="3600" dirty="0" smtClean="0"/>
            </a:br>
            <a:r>
              <a:rPr lang="en-US" sz="3600" b="1" dirty="0" smtClean="0"/>
              <a:t>Exclusion criteria:</a:t>
            </a:r>
            <a:r>
              <a:rPr lang="en-US" b="1" dirty="0" smtClean="0"/>
              <a:t/>
            </a:r>
            <a:br>
              <a:rPr lang="en-US" b="1" dirty="0" smtClean="0"/>
            </a:br>
            <a:endParaRPr lang="ar-EG" b="1" dirty="0" smtClean="0"/>
          </a:p>
        </p:txBody>
      </p:sp>
      <p:sp>
        <p:nvSpPr>
          <p:cNvPr id="10243" name="Content Placeholder 2"/>
          <p:cNvSpPr>
            <a:spLocks noGrp="1"/>
          </p:cNvSpPr>
          <p:nvPr>
            <p:ph idx="1"/>
          </p:nvPr>
        </p:nvSpPr>
        <p:spPr>
          <a:xfrm>
            <a:off x="250825" y="1412875"/>
            <a:ext cx="8642350" cy="5184775"/>
          </a:xfrm>
        </p:spPr>
        <p:txBody>
          <a:bodyPr/>
          <a:lstStyle/>
          <a:p>
            <a:pPr algn="l">
              <a:buNone/>
            </a:pPr>
            <a:r>
              <a:rPr lang="en-US" b="1" dirty="0" smtClean="0"/>
              <a:t>- </a:t>
            </a:r>
            <a:r>
              <a:rPr lang="en-US" dirty="0" smtClean="0"/>
              <a:t>Patients with clinically evident distant metastasis (detected by brain and chest CT scan or total body bone </a:t>
            </a:r>
            <a:r>
              <a:rPr lang="en-US" dirty="0" err="1" smtClean="0"/>
              <a:t>scintigraphy</a:t>
            </a:r>
            <a:r>
              <a:rPr lang="en-US" dirty="0" smtClean="0"/>
              <a:t>) or simultaneous other malignant disorders were excluded from the study.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8913"/>
            <a:ext cx="8785225" cy="647700"/>
          </a:xfrm>
        </p:spPr>
        <p:txBody>
          <a:bodyPr/>
          <a:lstStyle/>
          <a:p>
            <a:pPr algn="l" rtl="0">
              <a:defRPr/>
            </a:pPr>
            <a:r>
              <a:rPr lang="en-US" sz="3600" b="1" dirty="0" smtClean="0"/>
              <a:t>The following laboratory investigations were done</a:t>
            </a:r>
            <a:endParaRPr lang="ar-EG" sz="3600" b="1" dirty="0" smtClean="0"/>
          </a:p>
        </p:txBody>
      </p:sp>
      <p:sp>
        <p:nvSpPr>
          <p:cNvPr id="14339" name="Content Placeholder 2"/>
          <p:cNvSpPr>
            <a:spLocks noGrp="1"/>
          </p:cNvSpPr>
          <p:nvPr>
            <p:ph idx="1"/>
          </p:nvPr>
        </p:nvSpPr>
        <p:spPr>
          <a:xfrm>
            <a:off x="179388" y="908050"/>
            <a:ext cx="8964612" cy="5834063"/>
          </a:xfrm>
        </p:spPr>
        <p:txBody>
          <a:bodyPr/>
          <a:lstStyle/>
          <a:p>
            <a:pPr marL="0" indent="0" algn="l" rtl="0">
              <a:buNone/>
            </a:pPr>
            <a:endParaRPr lang="en-US" sz="2400" dirty="0" smtClean="0"/>
          </a:p>
          <a:p>
            <a:pPr marL="0" indent="0" algn="l" rtl="0">
              <a:buNone/>
            </a:pPr>
            <a:r>
              <a:rPr lang="en-US" sz="2400" dirty="0" smtClean="0"/>
              <a:t>- </a:t>
            </a:r>
            <a:r>
              <a:rPr lang="en-US" dirty="0" smtClean="0"/>
              <a:t>Complete blood count (CBC), Liver function tests (LFTs), Prothrombin time(PT) and AFP. </a:t>
            </a:r>
          </a:p>
          <a:p>
            <a:pPr algn="l" rtl="0">
              <a:buNone/>
            </a:pPr>
            <a:r>
              <a:rPr lang="en-US" dirty="0" smtClean="0"/>
              <a:t>-Serum levels of TGF-β1.</a:t>
            </a:r>
          </a:p>
          <a:p>
            <a:pPr algn="l" rtl="0">
              <a:buNone/>
            </a:pPr>
            <a:r>
              <a:rPr lang="en-US" dirty="0" smtClean="0"/>
              <a:t>-Hepatitis viral marker including anti-HCV and HBV.</a:t>
            </a:r>
          </a:p>
          <a:p>
            <a:pPr marL="0" indent="0" algn="l" rtl="0">
              <a:buNone/>
            </a:pPr>
            <a:r>
              <a:rPr lang="en-US" dirty="0" smtClean="0"/>
              <a:t>- HCV RNA was measured by RT-PCR .</a:t>
            </a:r>
          </a:p>
          <a:p>
            <a:pPr marL="0" indent="0" algn="l" rtl="0">
              <a:buNone/>
            </a:pPr>
            <a:r>
              <a:rPr lang="en-US" dirty="0" smtClean="0"/>
              <a:t>-Detection of TGF-β1mRNA by nested-PCR</a:t>
            </a:r>
            <a:r>
              <a:rPr lang="en-US" sz="2800" dirty="0" smtClean="0"/>
              <a:t>. </a:t>
            </a:r>
            <a:endParaRPr lang="ar-EG"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835525"/>
          </a:xfrm>
        </p:spPr>
        <p:txBody>
          <a:bodyPr/>
          <a:lstStyle/>
          <a:p>
            <a:pPr>
              <a:defRPr/>
            </a:pPr>
            <a:r>
              <a:rPr lang="en-US" b="1" dirty="0" smtClean="0"/>
              <a:t>Results </a:t>
            </a:r>
            <a:endParaRPr lang="ar-EG"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0"/>
            <a:ext cx="8429684" cy="1214422"/>
          </a:xfrm>
        </p:spPr>
        <p:txBody>
          <a:bodyPr/>
          <a:lstStyle/>
          <a:p>
            <a:r>
              <a:rPr lang="en-US" sz="1800" b="1" dirty="0" smtClean="0"/>
              <a:t>Table (1): Demographic data, associated risk-factors and patient characteristics in studied patients.</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pPr algn="r" rtl="0">
              <a:buNone/>
            </a:pPr>
            <a:r>
              <a:rPr lang="en-US" dirty="0" smtClean="0"/>
              <a:t> </a:t>
            </a:r>
            <a:endParaRPr lang="en-US" dirty="0"/>
          </a:p>
        </p:txBody>
      </p:sp>
      <p:pic>
        <p:nvPicPr>
          <p:cNvPr id="4" name="Picture 3"/>
          <p:cNvPicPr/>
          <p:nvPr/>
        </p:nvPicPr>
        <p:blipFill>
          <a:blip r:embed="rId2" cstate="print"/>
          <a:srcRect/>
          <a:stretch>
            <a:fillRect/>
          </a:stretch>
        </p:blipFill>
        <p:spPr bwMode="auto">
          <a:xfrm>
            <a:off x="285720" y="908720"/>
            <a:ext cx="8358246" cy="5706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t>Table (2): Comparison of laboratory parameters among studied groups.</a:t>
            </a:r>
            <a:r>
              <a:rPr lang="en-US" sz="2400" dirty="0" smtClean="0"/>
              <a:t/>
            </a:r>
            <a:br>
              <a:rPr lang="en-US" sz="2400" dirty="0" smtClean="0"/>
            </a:br>
            <a:endParaRPr lang="en-US" sz="2400" dirty="0"/>
          </a:p>
        </p:txBody>
      </p:sp>
      <p:pic>
        <p:nvPicPr>
          <p:cNvPr id="6" name="Content Placeholder 5"/>
          <p:cNvPicPr>
            <a:picLocks noGrp="1"/>
          </p:cNvPicPr>
          <p:nvPr>
            <p:ph idx="1"/>
          </p:nvPr>
        </p:nvPicPr>
        <p:blipFill>
          <a:blip r:embed="rId2" cstate="print"/>
          <a:srcRect/>
          <a:stretch>
            <a:fillRect/>
          </a:stretch>
        </p:blipFill>
        <p:spPr bwMode="auto">
          <a:xfrm>
            <a:off x="107504" y="1700808"/>
            <a:ext cx="8928992" cy="4871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5720" y="908720"/>
            <a:ext cx="8172480" cy="720080"/>
          </a:xfrm>
        </p:spPr>
        <p:txBody>
          <a:bodyPr/>
          <a:lstStyle/>
          <a:p>
            <a:pPr lvl="0" algn="l" rtl="0"/>
            <a:r>
              <a:rPr lang="en-US" sz="1600" b="1" i="1" dirty="0">
                <a:solidFill>
                  <a:schemeClr val="tx1"/>
                </a:solidFill>
                <a:effectLst/>
                <a:ea typeface="Calibri" pitchFamily="34" charset="0"/>
                <a:cs typeface="Times New Roman Bold Italic+FPE"/>
              </a:rPr>
              <a:t>P1</a:t>
            </a:r>
            <a:r>
              <a:rPr lang="en-US" sz="1600" b="1" dirty="0">
                <a:solidFill>
                  <a:schemeClr val="tx1"/>
                </a:solidFill>
                <a:effectLst/>
                <a:ea typeface="Calibri" pitchFamily="34" charset="0"/>
                <a:cs typeface="Times New Roman Bold+FPEF"/>
              </a:rPr>
              <a:t>: HCC vs. control, </a:t>
            </a:r>
            <a:r>
              <a:rPr lang="en-US" sz="1600" b="1" i="1" dirty="0">
                <a:solidFill>
                  <a:schemeClr val="tx1"/>
                </a:solidFill>
                <a:effectLst/>
                <a:ea typeface="Calibri" pitchFamily="34" charset="0"/>
                <a:cs typeface="Times New Roman Bold Italic+FPE"/>
              </a:rPr>
              <a:t>P2</a:t>
            </a:r>
            <a:r>
              <a:rPr lang="en-US" sz="1600" b="1" dirty="0">
                <a:solidFill>
                  <a:schemeClr val="tx1"/>
                </a:solidFill>
                <a:effectLst/>
                <a:ea typeface="Calibri" pitchFamily="34" charset="0"/>
                <a:cs typeface="Times New Roman Bold+FPEF"/>
              </a:rPr>
              <a:t>: LC vs. control, </a:t>
            </a:r>
            <a:r>
              <a:rPr lang="en-US" sz="1600" b="1" i="1" dirty="0">
                <a:solidFill>
                  <a:schemeClr val="tx1"/>
                </a:solidFill>
                <a:effectLst/>
                <a:ea typeface="Calibri" pitchFamily="34" charset="0"/>
                <a:cs typeface="Times New Roman Bold Italic+FPE"/>
              </a:rPr>
              <a:t>P3</a:t>
            </a:r>
            <a:r>
              <a:rPr lang="en-US" sz="1600" b="1" dirty="0">
                <a:solidFill>
                  <a:schemeClr val="tx1"/>
                </a:solidFill>
                <a:effectLst/>
                <a:ea typeface="Calibri" pitchFamily="34" charset="0"/>
                <a:cs typeface="Times New Roman Bold+FPEF"/>
              </a:rPr>
              <a:t>: HCC vs. LC (p&lt;0.05 is statistically </a:t>
            </a:r>
            <a:br>
              <a:rPr lang="en-US" sz="1600" b="1" dirty="0">
                <a:solidFill>
                  <a:schemeClr val="tx1"/>
                </a:solidFill>
                <a:effectLst/>
                <a:ea typeface="Calibri" pitchFamily="34" charset="0"/>
                <a:cs typeface="Times New Roman Bold+FPEF"/>
              </a:rPr>
            </a:br>
            <a:r>
              <a:rPr lang="en-US" sz="1600" b="1" dirty="0">
                <a:solidFill>
                  <a:schemeClr val="tx1"/>
                </a:solidFill>
                <a:effectLst/>
                <a:ea typeface="Calibri" pitchFamily="34" charset="0"/>
                <a:cs typeface="Times New Roman Bold+FPEF"/>
              </a:rPr>
              <a:t>significant)</a:t>
            </a:r>
            <a:r>
              <a:rPr lang="en-US" sz="1600" dirty="0">
                <a:solidFill>
                  <a:schemeClr val="tx1"/>
                </a:solidFill>
                <a:effectLst/>
              </a:rPr>
              <a:t/>
            </a:r>
            <a:br>
              <a:rPr lang="en-US" sz="1600" dirty="0">
                <a:solidFill>
                  <a:schemeClr val="tx1"/>
                </a:solidFill>
                <a:effectLst/>
              </a:rPr>
            </a:br>
            <a:endParaRPr lang="en-US" sz="1600" dirty="0"/>
          </a:p>
        </p:txBody>
      </p:sp>
      <p:sp>
        <p:nvSpPr>
          <p:cNvPr id="7169" name="Rectangle 1"/>
          <p:cNvSpPr>
            <a:spLocks noChangeArrowheads="1"/>
          </p:cNvSpPr>
          <p:nvPr/>
        </p:nvSpPr>
        <p:spPr bwMode="auto">
          <a:xfrm>
            <a:off x="0" y="-246221"/>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a:endParaRPr lang="en-US" b="1" dirty="0" smtClean="0">
              <a:solidFill>
                <a:srgbClr val="FFC000"/>
              </a:solidFill>
            </a:endParaRPr>
          </a:p>
          <a:p>
            <a:pPr lvl="0" algn="l" rtl="0"/>
            <a:r>
              <a:rPr lang="en-US" b="1" dirty="0" smtClean="0">
                <a:solidFill>
                  <a:srgbClr val="FFC000"/>
                </a:solidFill>
              </a:rPr>
              <a:t>Table </a:t>
            </a:r>
            <a:r>
              <a:rPr lang="en-US" b="1" dirty="0">
                <a:solidFill>
                  <a:srgbClr val="FFC000"/>
                </a:solidFill>
              </a:rPr>
              <a:t>(3): Comparison of AFP &amp; TGF-β1 among studied groups.</a:t>
            </a:r>
            <a:r>
              <a:rPr lang="en-US" dirty="0">
                <a:solidFill>
                  <a:srgbClr val="FFC000"/>
                </a:solidFill>
              </a:rPr>
              <a:t/>
            </a:r>
            <a:br>
              <a:rPr lang="en-US" dirty="0">
                <a:solidFill>
                  <a:srgbClr val="FFC000"/>
                </a:solidFill>
              </a:rPr>
            </a:br>
            <a:endParaRPr kumimoji="0" lang="en-US" b="0" i="0" u="none" strike="noStrike" cap="none" normalizeH="0" baseline="0" dirty="0" smtClean="0">
              <a:ln>
                <a:noFill/>
              </a:ln>
              <a:solidFill>
                <a:srgbClr val="FFC000"/>
              </a:solidFill>
              <a:effectLst/>
              <a:latin typeface="+mn-lt"/>
              <a:cs typeface="Arial" pitchFamily="34" charset="0"/>
            </a:endParaRPr>
          </a:p>
        </p:txBody>
      </p:sp>
      <p:sp>
        <p:nvSpPr>
          <p:cNvPr id="2" name="Content Placeholder 1"/>
          <p:cNvSpPr>
            <a:spLocks noGrp="1"/>
          </p:cNvSpPr>
          <p:nvPr>
            <p:ph idx="1"/>
          </p:nvPr>
        </p:nvSpPr>
        <p:spPr/>
        <p:txBody>
          <a:bodyPr/>
          <a:lstStyle/>
          <a:p>
            <a:endParaRPr lang="ar-EG"/>
          </a:p>
        </p:txBody>
      </p:sp>
      <p:pic>
        <p:nvPicPr>
          <p:cNvPr id="6" name="Content Placeholder 3"/>
          <p:cNvPicPr>
            <a:picLocks/>
          </p:cNvPicPr>
          <p:nvPr/>
        </p:nvPicPr>
        <p:blipFill>
          <a:blip r:embed="rId2" cstate="print"/>
          <a:stretch>
            <a:fillRect/>
          </a:stretch>
        </p:blipFill>
        <p:spPr bwMode="auto">
          <a:xfrm>
            <a:off x="285720" y="1583012"/>
            <a:ext cx="8643998" cy="5158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85728"/>
            <a:ext cx="8712968" cy="983032"/>
          </a:xfrm>
        </p:spPr>
        <p:txBody>
          <a:bodyPr/>
          <a:lstStyle/>
          <a:p>
            <a:r>
              <a:rPr lang="en-US" sz="2800" b="1" dirty="0" smtClean="0"/>
              <a:t>Table (4): Correlation between AFP mRNA, TGF-β1 and prognostic parameters of HCC (N=58)</a:t>
            </a:r>
            <a:r>
              <a:rPr lang="en-US" sz="2800" dirty="0" smtClean="0"/>
              <a:t/>
            </a:r>
            <a:br>
              <a:rPr lang="en-US" sz="2800" dirty="0" smtClean="0"/>
            </a:br>
            <a:endParaRPr lang="en-US" sz="2800" dirty="0"/>
          </a:p>
        </p:txBody>
      </p:sp>
      <p:pic>
        <p:nvPicPr>
          <p:cNvPr id="6" name="Content Placeholder 5"/>
          <p:cNvPicPr>
            <a:picLocks noGrp="1"/>
          </p:cNvPicPr>
          <p:nvPr>
            <p:ph idx="1"/>
          </p:nvPr>
        </p:nvPicPr>
        <p:blipFill>
          <a:blip r:embed="rId2" cstate="print"/>
          <a:srcRect/>
          <a:stretch>
            <a:fillRect/>
          </a:stretch>
        </p:blipFill>
        <p:spPr bwMode="auto">
          <a:xfrm>
            <a:off x="107504" y="1340768"/>
            <a:ext cx="8928992" cy="5017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Figure (2) Shows the serum levels of TGF-β1 in studied groups</a:t>
            </a:r>
            <a:r>
              <a:rPr lang="en-US" dirty="0" smtClean="0"/>
              <a:t/>
            </a:r>
            <a:br>
              <a:rPr lang="en-US" dirty="0" smtClean="0"/>
            </a:br>
            <a:endParaRPr lang="en-US" dirty="0"/>
          </a:p>
        </p:txBody>
      </p:sp>
      <p:pic>
        <p:nvPicPr>
          <p:cNvPr id="6" name="Content Placeholder 5"/>
          <p:cNvPicPr>
            <a:picLocks noGrp="1"/>
          </p:cNvPicPr>
          <p:nvPr>
            <p:ph idx="1"/>
          </p:nvPr>
        </p:nvPicPr>
        <p:blipFill>
          <a:blip r:embed="rId2" cstate="print"/>
          <a:srcRect/>
          <a:stretch>
            <a:fillRect/>
          </a:stretch>
        </p:blipFill>
        <p:spPr bwMode="auto">
          <a:xfrm>
            <a:off x="642910" y="1571612"/>
            <a:ext cx="8072493"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8062913" cy="1079500"/>
          </a:xfrm>
        </p:spPr>
        <p:txBody>
          <a:bodyPr/>
          <a:lstStyle/>
          <a:p>
            <a:pPr>
              <a:defRPr/>
            </a:pPr>
            <a:r>
              <a:rPr lang="en-US" b="1" dirty="0" smtClean="0"/>
              <a:t>Background</a:t>
            </a:r>
            <a:r>
              <a:rPr lang="en-US" dirty="0" smtClean="0"/>
              <a:t> </a:t>
            </a:r>
            <a:endParaRPr lang="ar-EG" dirty="0" smtClean="0"/>
          </a:p>
        </p:txBody>
      </p:sp>
      <p:sp>
        <p:nvSpPr>
          <p:cNvPr id="4099" name="Content Placeholder 2"/>
          <p:cNvSpPr>
            <a:spLocks noGrp="1"/>
          </p:cNvSpPr>
          <p:nvPr>
            <p:ph idx="1"/>
          </p:nvPr>
        </p:nvSpPr>
        <p:spPr>
          <a:xfrm>
            <a:off x="179388" y="1196975"/>
            <a:ext cx="8964612" cy="5472113"/>
          </a:xfrm>
        </p:spPr>
        <p:txBody>
          <a:bodyPr/>
          <a:lstStyle/>
          <a:p>
            <a:pPr marL="0" indent="0" algn="l" rtl="0">
              <a:buNone/>
            </a:pPr>
            <a:r>
              <a:rPr lang="en-US" sz="3600" dirty="0" smtClean="0"/>
              <a:t>- </a:t>
            </a:r>
            <a:r>
              <a:rPr lang="en-US" dirty="0" smtClean="0"/>
              <a:t>Hepatocellular carcinoma (HCC) is one of the most common malignancies worldwide. Major risk factors for the development of HCC include chronic infections with hepatitis B and hepatitis C viruses, alcohol consumption, and exposure to dietary </a:t>
            </a:r>
            <a:r>
              <a:rPr lang="en-US" dirty="0" err="1" smtClean="0"/>
              <a:t>aflatoxin</a:t>
            </a:r>
            <a:r>
              <a:rPr lang="en-US" dirty="0" smtClean="0"/>
              <a:t> B, hereditary liver disease or liver cirrhosis of any etiology.</a:t>
            </a:r>
          </a:p>
          <a:p>
            <a:pPr marL="0" indent="0" algn="l" rtl="0">
              <a:buNone/>
            </a:pPr>
            <a:endParaRPr lang="en-US" dirty="0" smtClean="0"/>
          </a:p>
          <a:p>
            <a:pPr marL="0" indent="0" algn="l" rtl="0">
              <a:buNone/>
            </a:pPr>
            <a:r>
              <a:rPr lang="en-US" dirty="0" smtClean="0"/>
              <a:t>- HCC is one of the most aggressive cancers and the treatment outcomes have remained generally poor</a:t>
            </a:r>
            <a:r>
              <a:rPr lang="en-US" sz="3600" dirty="0" smtClean="0"/>
              <a:t>. </a:t>
            </a:r>
          </a:p>
          <a:p>
            <a:pPr marL="0" indent="0" algn="l" rtl="0">
              <a:buFont typeface="Wingdings" pitchFamily="2" charset="2"/>
              <a:buNone/>
            </a:pPr>
            <a:r>
              <a:rPr lang="en-US" sz="3600" dirty="0" smtClean="0"/>
              <a:t> </a:t>
            </a:r>
            <a:endParaRPr lang="ar-EG"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Figure (3) Shows the percentage positive cases of AFP mRNA &amp; TGF-β1 mRNA in studied groups</a:t>
            </a:r>
            <a:endParaRPr lang="en-US" sz="3200" dirty="0"/>
          </a:p>
        </p:txBody>
      </p:sp>
      <p:pic>
        <p:nvPicPr>
          <p:cNvPr id="4" name="Content Placeholder 3"/>
          <p:cNvPicPr>
            <a:picLocks noGrp="1"/>
          </p:cNvPicPr>
          <p:nvPr>
            <p:ph idx="1"/>
          </p:nvPr>
        </p:nvPicPr>
        <p:blipFill>
          <a:blip r:embed="rId2" cstate="print"/>
          <a:srcRect/>
          <a:stretch>
            <a:fillRect/>
          </a:stretch>
        </p:blipFill>
        <p:spPr bwMode="auto">
          <a:xfrm>
            <a:off x="785786" y="2214554"/>
            <a:ext cx="7929617" cy="407196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marL="0" indent="0" algn="ctr" rtl="0">
              <a:buFont typeface="Wingdings" pitchFamily="2" charset="2"/>
              <a:buNone/>
            </a:pPr>
            <a:endParaRPr lang="en-US" sz="4400" b="1" smtClean="0">
              <a:solidFill>
                <a:srgbClr val="FFC000"/>
              </a:solidFill>
            </a:endParaRPr>
          </a:p>
          <a:p>
            <a:pPr marL="0" indent="0" algn="ctr" rtl="0">
              <a:buFont typeface="Wingdings" pitchFamily="2" charset="2"/>
              <a:buNone/>
            </a:pPr>
            <a:r>
              <a:rPr lang="en-US" sz="5400" b="1" smtClean="0">
                <a:solidFill>
                  <a:srgbClr val="FFC000"/>
                </a:solidFill>
              </a:rPr>
              <a:t>Conclusion </a:t>
            </a:r>
            <a:endParaRPr lang="ar-EG" sz="5400" b="1" smtClean="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0" y="333375"/>
            <a:ext cx="8964613" cy="6335713"/>
          </a:xfrm>
        </p:spPr>
        <p:txBody>
          <a:bodyPr/>
          <a:lstStyle/>
          <a:p>
            <a:pPr algn="l">
              <a:buNone/>
            </a:pPr>
            <a:r>
              <a:rPr lang="en-US" dirty="0" smtClean="0"/>
              <a:t>-Since HCC is among the cancers with worst</a:t>
            </a:r>
          </a:p>
          <a:p>
            <a:pPr algn="l">
              <a:buNone/>
            </a:pPr>
            <a:r>
              <a:rPr lang="en-US" dirty="0" smtClean="0"/>
              <a:t>prognosis, early diagnosis and treatment are essential</a:t>
            </a:r>
          </a:p>
          <a:p>
            <a:pPr algn="l">
              <a:buNone/>
            </a:pPr>
            <a:r>
              <a:rPr lang="en-US" dirty="0" smtClean="0"/>
              <a:t>for effective treatment. </a:t>
            </a:r>
          </a:p>
          <a:p>
            <a:pPr algn="l">
              <a:buFontTx/>
              <a:buChar char="-"/>
            </a:pPr>
            <a:r>
              <a:rPr lang="en-US" dirty="0" smtClean="0"/>
              <a:t>CTCs are an interesting source of biological .information for tumor activity</a:t>
            </a:r>
          </a:p>
          <a:p>
            <a:pPr algn="l" rtl="0">
              <a:buNone/>
            </a:pPr>
            <a:r>
              <a:rPr lang="en-US" dirty="0" smtClean="0"/>
              <a:t>-‘‘liquid biopsy’’ for CTCs detection can be carried out routinely in patients due to accessibility and ease of blood collection. </a:t>
            </a:r>
          </a:p>
          <a:p>
            <a:pPr algn="l" rtl="0">
              <a:buNone/>
            </a:pPr>
            <a:r>
              <a:rPr lang="en-US" dirty="0" smtClean="0"/>
              <a:t>-AFP mRNA and TGF-β1 mRNA could be detected in the blood of HCC patients without clinical evidence of extra hepatic metastasis. </a:t>
            </a:r>
          </a:p>
          <a:p>
            <a:pPr algn="l" rtl="0">
              <a:buNone/>
            </a:pPr>
            <a:endParaRPr lang="ar-EG"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Recommendations</a:t>
            </a:r>
            <a:r>
              <a:rPr lang="en-US" dirty="0" smtClean="0"/>
              <a:t> </a:t>
            </a:r>
            <a:endParaRPr lang="ar-EG" dirty="0" smtClean="0"/>
          </a:p>
        </p:txBody>
      </p:sp>
      <p:sp>
        <p:nvSpPr>
          <p:cNvPr id="24579" name="Content Placeholder 2"/>
          <p:cNvSpPr>
            <a:spLocks noGrp="1"/>
          </p:cNvSpPr>
          <p:nvPr>
            <p:ph idx="1"/>
          </p:nvPr>
        </p:nvSpPr>
        <p:spPr>
          <a:xfrm>
            <a:off x="323850" y="1571612"/>
            <a:ext cx="8424863" cy="4524388"/>
          </a:xfrm>
        </p:spPr>
        <p:txBody>
          <a:bodyPr/>
          <a:lstStyle/>
          <a:p>
            <a:pPr algn="l" rtl="0">
              <a:buNone/>
            </a:pPr>
            <a:r>
              <a:rPr lang="en-US" dirty="0" smtClean="0"/>
              <a:t>-TGF-β1 mRNA is a more reliable marker for diagnosis of HCC and if combined with AFP mRNA yielded better prediction of HCC prognosis and it might be interesting to assess the disease consequences of including more than one CTC markers in the scoring system to select HCC patients for liver transplantation and their follow up.</a:t>
            </a:r>
          </a:p>
          <a:p>
            <a:pPr algn="l" rtl="0"/>
            <a:endParaRPr lang="ar-EG"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marL="0" indent="0" algn="ctr">
              <a:buFont typeface="Wingdings" pitchFamily="2" charset="2"/>
              <a:buNone/>
            </a:pPr>
            <a:r>
              <a:rPr lang="en-US" sz="6000" smtClean="0">
                <a:solidFill>
                  <a:srgbClr val="FFC000"/>
                </a:solidFill>
                <a:latin typeface="Aharoni" pitchFamily="2" charset="-79"/>
                <a:cs typeface="Aharoni" pitchFamily="2" charset="-79"/>
              </a:rPr>
              <a:t>Thank you</a:t>
            </a:r>
            <a:r>
              <a:rPr lang="en-US" smtClean="0">
                <a:solidFill>
                  <a:srgbClr val="FFC000"/>
                </a:solidFill>
              </a:rPr>
              <a:t> </a:t>
            </a:r>
            <a:endParaRPr lang="ar-EG" smtClean="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620688"/>
            <a:ext cx="8640763" cy="5761062"/>
          </a:xfrm>
        </p:spPr>
        <p:txBody>
          <a:bodyPr/>
          <a:lstStyle/>
          <a:p>
            <a:pPr marL="0" indent="0" algn="l" rtl="0">
              <a:buNone/>
              <a:defRPr/>
            </a:pPr>
            <a:r>
              <a:rPr lang="en-US" dirty="0" smtClean="0"/>
              <a:t>- Alpha-Fetoprotein (AFP) which expressed in the cytoplasm  of  HCC cells is a useful tumor marker for HCC, but although total AFP has been considered for a long  time the ideal serological markers, for detecting HCC, the false-negative or -positive rate with AFP level alone may be as high as 40%, especially for its early diagnosis or the finding of small size HCC (&lt;3 cm)</a:t>
            </a:r>
          </a:p>
          <a:p>
            <a:pPr marL="0" indent="0" algn="l" rtl="0">
              <a:buNone/>
              <a:defRPr/>
            </a:pPr>
            <a:r>
              <a:rPr lang="en-US" dirty="0" smtClean="0"/>
              <a:t>- Even in patients with advanced HCC, the AFP levels may remain normal in 15%- 30% of the patients.</a:t>
            </a:r>
          </a:p>
          <a:p>
            <a:pPr marL="0" indent="0" algn="l" rtl="0">
              <a:buFont typeface="Wingdings" pitchFamily="2" charset="2"/>
              <a:buNone/>
              <a:defRPr/>
            </a:pPr>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79388" y="476250"/>
            <a:ext cx="8640762" cy="6192838"/>
          </a:xfrm>
        </p:spPr>
        <p:txBody>
          <a:bodyPr/>
          <a:lstStyle/>
          <a:p>
            <a:pPr marL="0" indent="0" algn="l" rtl="0">
              <a:buNone/>
            </a:pPr>
            <a:r>
              <a:rPr lang="en-US" sz="3600" dirty="0" smtClean="0"/>
              <a:t>- </a:t>
            </a:r>
            <a:r>
              <a:rPr lang="en-US" dirty="0" smtClean="0"/>
              <a:t>The term circulating tumor cells (CTC) defines specifically the tumor cells detected in blood or lymphatic vessels. </a:t>
            </a:r>
          </a:p>
          <a:p>
            <a:pPr marL="0" indent="0" algn="l" rtl="0">
              <a:buNone/>
            </a:pPr>
            <a:endParaRPr lang="en-US" dirty="0" smtClean="0"/>
          </a:p>
          <a:p>
            <a:pPr marL="0" indent="0" algn="l" rtl="0">
              <a:buNone/>
            </a:pPr>
            <a:r>
              <a:rPr lang="en-US" dirty="0" smtClean="0"/>
              <a:t>-The CTCs detection and identification can be used to estimate prognosis and may serve as an early marker to assess antitumor activity of treatment. </a:t>
            </a:r>
          </a:p>
          <a:p>
            <a:pPr marL="0" indent="0" algn="l" rtl="0">
              <a:buNone/>
            </a:pPr>
            <a:endParaRPr lang="en-US" dirty="0" smtClean="0"/>
          </a:p>
          <a:p>
            <a:pPr marL="0" indent="0" algn="l" rtl="0">
              <a:buNone/>
            </a:pPr>
            <a:r>
              <a:rPr lang="en-US" dirty="0" smtClean="0"/>
              <a:t>- AFP mRNA in the peripheral blood detected by reverse transcriptase-PCR (RT-PCR) has been most extensively studied</a:t>
            </a:r>
            <a:r>
              <a:rPr lang="en-US" sz="36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79388" y="476250"/>
            <a:ext cx="8785225" cy="6192838"/>
          </a:xfrm>
        </p:spPr>
        <p:txBody>
          <a:bodyPr/>
          <a:lstStyle/>
          <a:p>
            <a:pPr marL="0" indent="0" algn="l" rtl="0">
              <a:buNone/>
              <a:defRPr/>
            </a:pPr>
            <a:r>
              <a:rPr lang="en-US" sz="3600" dirty="0" smtClean="0"/>
              <a:t>- </a:t>
            </a:r>
            <a:r>
              <a:rPr lang="en-US" dirty="0" smtClean="0"/>
              <a:t>AFP mRNA may be a valuable indicator of poor prognosis for HCC patients and its expression is correlated with portal thrombosis, nodules of tumor, tumor diameter and TNM stage.</a:t>
            </a:r>
          </a:p>
          <a:p>
            <a:pPr marL="0" indent="0" algn="l" rtl="0">
              <a:buNone/>
              <a:defRPr/>
            </a:pPr>
            <a:endParaRPr lang="en-US" dirty="0" smtClean="0"/>
          </a:p>
          <a:p>
            <a:pPr marL="0" indent="0" algn="l" rtl="0">
              <a:buNone/>
              <a:defRPr/>
            </a:pPr>
            <a:r>
              <a:rPr lang="en-US" dirty="0" smtClean="0"/>
              <a:t>- Hepatocellular carcinoma has shown to secret a lot of cytokines related to the development of tumor, like transforming growth factor-beta 1(TGF-β). </a:t>
            </a:r>
          </a:p>
          <a:p>
            <a:pPr marL="0" indent="0" algn="l" rtl="0">
              <a:buNone/>
              <a:defRPr/>
            </a:pPr>
            <a:endParaRPr lang="ar-EG"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357166"/>
            <a:ext cx="8858312" cy="4585871"/>
          </a:xfrm>
          <a:prstGeom prst="rect">
            <a:avLst/>
          </a:prstGeom>
        </p:spPr>
        <p:txBody>
          <a:bodyPr wrap="square">
            <a:spAutoFit/>
          </a:bodyPr>
          <a:lstStyle/>
          <a:p>
            <a:pPr algn="l">
              <a:buFontTx/>
              <a:buChar char="-"/>
            </a:pPr>
            <a:r>
              <a:rPr lang="en-US" sz="3200" dirty="0" smtClean="0"/>
              <a:t>- Though a growth inhibitor, the over expression of hepatic TGF-β1 mRNA was found in HCC tissues and correlated with carcinogenesis, progression and prognosis of HCC.</a:t>
            </a:r>
          </a:p>
          <a:p>
            <a:pPr algn="l">
              <a:buFontTx/>
              <a:buChar char="-"/>
            </a:pPr>
            <a:endParaRPr lang="en-US" sz="3200" dirty="0" smtClean="0"/>
          </a:p>
          <a:p>
            <a:pPr algn="l">
              <a:buFontTx/>
              <a:buChar char="-"/>
            </a:pPr>
            <a:r>
              <a:rPr lang="en-US" sz="3200" dirty="0" smtClean="0"/>
              <a:t>- The sensitivity and specificity of circulating TGF β1 level were 90% and 94% for HCC diagnosis, and the combined detection of TGF-β1 and serum AFP could raise the detection rate of HCC up to 97%</a:t>
            </a:r>
            <a:r>
              <a:rPr lang="en-US" sz="3600" dirty="0" smtClean="0"/>
              <a:t> </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
            </a:r>
            <a:br>
              <a:rPr lang="en-US" b="1" dirty="0" smtClean="0"/>
            </a:br>
            <a:r>
              <a:rPr lang="en-US" b="1" dirty="0" smtClean="0"/>
              <a:t>Aim of the study </a:t>
            </a:r>
            <a:r>
              <a:rPr lang="en-US" dirty="0" smtClean="0"/>
              <a:t/>
            </a:r>
            <a:br>
              <a:rPr lang="en-US" dirty="0" smtClean="0"/>
            </a:br>
            <a:endParaRPr lang="ar-EG" dirty="0" smtClean="0"/>
          </a:p>
        </p:txBody>
      </p:sp>
      <p:sp>
        <p:nvSpPr>
          <p:cNvPr id="6" name="Content Placeholder 5"/>
          <p:cNvSpPr>
            <a:spLocks noGrp="1"/>
          </p:cNvSpPr>
          <p:nvPr>
            <p:ph idx="1"/>
          </p:nvPr>
        </p:nvSpPr>
        <p:spPr/>
        <p:txBody>
          <a:bodyPr/>
          <a:lstStyle/>
          <a:p>
            <a:pPr algn="l">
              <a:buNone/>
            </a:pPr>
            <a:r>
              <a:rPr lang="en-US" sz="3600" dirty="0" smtClean="0"/>
              <a:t>- </a:t>
            </a:r>
            <a:r>
              <a:rPr lang="en-US" dirty="0" smtClean="0"/>
              <a:t>The aim is to estimate the expression of CTCs (AFP mRNA &amp; TGF- β1 mRNA) in the peripheral blood of patients with HCC as an early non invasive marker of HCC and to detect their relevance to the prognostic parameters of HCC</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5538"/>
            <a:ext cx="7772400" cy="4175125"/>
          </a:xfrm>
        </p:spPr>
        <p:txBody>
          <a:bodyPr/>
          <a:lstStyle/>
          <a:p>
            <a:pPr>
              <a:defRPr/>
            </a:pPr>
            <a:r>
              <a:rPr lang="en-US" b="1" dirty="0" smtClean="0"/>
              <a:t>Patient and methods</a:t>
            </a:r>
            <a:br>
              <a:rPr lang="en-US" b="1" dirty="0" smtClean="0"/>
            </a:br>
            <a:endParaRPr lang="ar-EG"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260350"/>
            <a:ext cx="9144000" cy="6337300"/>
          </a:xfrm>
        </p:spPr>
        <p:txBody>
          <a:bodyPr/>
          <a:lstStyle/>
          <a:p>
            <a:pPr algn="l">
              <a:buNone/>
            </a:pPr>
            <a:r>
              <a:rPr lang="en-US" dirty="0" smtClean="0"/>
              <a:t>- Hundred patients were selected from outpatient</a:t>
            </a:r>
          </a:p>
          <a:p>
            <a:pPr algn="l">
              <a:buNone/>
            </a:pPr>
            <a:r>
              <a:rPr lang="en-US" dirty="0" smtClean="0"/>
              <a:t>clinic and inpatient hepatology department of the</a:t>
            </a:r>
          </a:p>
          <a:p>
            <a:pPr algn="l">
              <a:buNone/>
            </a:pPr>
            <a:r>
              <a:rPr lang="en-US" dirty="0" smtClean="0"/>
              <a:t>National Liver Institute, Menoufiya University and</a:t>
            </a:r>
          </a:p>
          <a:p>
            <a:pPr algn="l">
              <a:buNone/>
            </a:pPr>
            <a:r>
              <a:rPr lang="en-US" dirty="0" smtClean="0"/>
              <a:t>Internal Medicine department, faculty of medicine,</a:t>
            </a:r>
          </a:p>
          <a:p>
            <a:pPr algn="l">
              <a:buNone/>
            </a:pPr>
            <a:r>
              <a:rPr lang="en-US" dirty="0" smtClean="0"/>
              <a:t>Cairo University. </a:t>
            </a:r>
          </a:p>
          <a:p>
            <a:pPr algn="l" rtl="0">
              <a:buNone/>
            </a:pPr>
            <a:endParaRPr lang="en-US" dirty="0" smtClean="0"/>
          </a:p>
          <a:p>
            <a:pPr algn="l" rtl="0">
              <a:buFontTx/>
              <a:buChar char="-"/>
            </a:pPr>
            <a:r>
              <a:rPr lang="en-US" dirty="0" smtClean="0"/>
              <a:t>The included patients were classified into 2 groups: </a:t>
            </a:r>
          </a:p>
          <a:p>
            <a:pPr algn="l" rtl="0"/>
            <a:r>
              <a:rPr lang="en-US" dirty="0" smtClean="0"/>
              <a:t>    Group I included 58 patients (38 males &amp; 20 females) with confirmed HCC. Their age ranged from 46 to 63 years.</a:t>
            </a:r>
          </a:p>
          <a:p>
            <a:pPr algn="l" rtl="0"/>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Times New Roman (Arabic)"/>
      </a:majorFont>
      <a:minorFont>
        <a:latin typeface="Times New Roman"/>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charset="-7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1689</TotalTime>
  <Words>1004</Words>
  <Application>Microsoft Office PowerPoint</Application>
  <PresentationFormat>On-screen Show (4:3)</PresentationFormat>
  <Paragraphs>75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Soaring</vt:lpstr>
      <vt:lpstr>The Value of Measurement of Circulating Tumor Cells in Hepatocellular Carcinoma </vt:lpstr>
      <vt:lpstr>Background </vt:lpstr>
      <vt:lpstr>PowerPoint Presentation</vt:lpstr>
      <vt:lpstr>PowerPoint Presentation</vt:lpstr>
      <vt:lpstr>PowerPoint Presentation</vt:lpstr>
      <vt:lpstr>PowerPoint Presentation</vt:lpstr>
      <vt:lpstr> Aim of the study  </vt:lpstr>
      <vt:lpstr>Patient and methods </vt:lpstr>
      <vt:lpstr>PowerPoint Presentation</vt:lpstr>
      <vt:lpstr>PowerPoint Presentation</vt:lpstr>
      <vt:lpstr>Clinical examination and investigations:</vt:lpstr>
      <vt:lpstr> Exclusion criteria: </vt:lpstr>
      <vt:lpstr>The following laboratory investigations were done</vt:lpstr>
      <vt:lpstr>Results </vt:lpstr>
      <vt:lpstr>Table (1): Demographic data, associated risk-factors and patient characteristics in studied patients. </vt:lpstr>
      <vt:lpstr>Table (2): Comparison of laboratory parameters among studied groups. </vt:lpstr>
      <vt:lpstr>P1: HCC vs. control, P2: LC vs. control, P3: HCC vs. LC (p&lt;0.05 is statistically  significant) </vt:lpstr>
      <vt:lpstr>Table (4): Correlation between AFP mRNA, TGF-β1 and prognostic parameters of HCC (N=58) </vt:lpstr>
      <vt:lpstr>Figure (2) Shows the serum levels of TGF-β1 in studied groups </vt:lpstr>
      <vt:lpstr>Figure (3) Shows the percentage positive cases of AFP mRNA &amp; TGF-β1 mRNA in studied groups</vt:lpstr>
      <vt:lpstr>PowerPoint Presentation</vt:lpstr>
      <vt:lpstr>PowerPoint Presentation</vt:lpstr>
      <vt:lpstr>Recommendations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cell neoplasms</dc:title>
  <dc:creator>ahmed</dc:creator>
  <cp:lastModifiedBy>Lukemia 2016</cp:lastModifiedBy>
  <cp:revision>317</cp:revision>
  <cp:lastPrinted>1601-01-01T00:00:00Z</cp:lastPrinted>
  <dcterms:created xsi:type="dcterms:W3CDTF">1997-12-31T23:49:08Z</dcterms:created>
  <dcterms:modified xsi:type="dcterms:W3CDTF">2016-10-31T09:28:36Z</dcterms:modified>
</cp:coreProperties>
</file>