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83" r:id="rId2"/>
    <p:sldId id="284" r:id="rId3"/>
    <p:sldId id="282" r:id="rId4"/>
    <p:sldId id="256" r:id="rId5"/>
    <p:sldId id="259" r:id="rId6"/>
    <p:sldId id="257" r:id="rId7"/>
    <p:sldId id="258" r:id="rId8"/>
    <p:sldId id="264" r:id="rId9"/>
    <p:sldId id="261" r:id="rId10"/>
    <p:sldId id="260" r:id="rId11"/>
    <p:sldId id="262" r:id="rId12"/>
    <p:sldId id="280" r:id="rId13"/>
    <p:sldId id="263" r:id="rId14"/>
    <p:sldId id="265" r:id="rId15"/>
    <p:sldId id="268" r:id="rId16"/>
    <p:sldId id="267" r:id="rId17"/>
    <p:sldId id="270" r:id="rId18"/>
    <p:sldId id="269" r:id="rId19"/>
    <p:sldId id="271" r:id="rId20"/>
    <p:sldId id="273" r:id="rId21"/>
    <p:sldId id="272" r:id="rId22"/>
    <p:sldId id="278" r:id="rId23"/>
    <p:sldId id="279" r:id="rId24"/>
    <p:sldId id="274" r:id="rId25"/>
    <p:sldId id="275" r:id="rId26"/>
    <p:sldId id="276" r:id="rId27"/>
    <p:sldId id="277" r:id="rId28"/>
    <p:sldId id="285"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FF00"/>
    <a:srgbClr val="33CC33"/>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4" autoAdjust="0"/>
    <p:restoredTop sz="94660"/>
  </p:normalViewPr>
  <p:slideViewPr>
    <p:cSldViewPr snapToGrid="0">
      <p:cViewPr varScale="1">
        <p:scale>
          <a:sx n="75" d="100"/>
          <a:sy n="75" d="100"/>
        </p:scale>
        <p:origin x="-49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39D99-A2B9-4BD9-BB32-7BC7B4B1021A}" type="doc">
      <dgm:prSet loTypeId="urn:microsoft.com/office/officeart/2005/8/layout/hChevron3" loCatId="process" qsTypeId="urn:microsoft.com/office/officeart/2005/8/quickstyle/3d3" qsCatId="3D" csTypeId="urn:microsoft.com/office/officeart/2005/8/colors/colorful4" csCatId="colorful" phldr="1"/>
      <dgm:spPr/>
    </dgm:pt>
    <dgm:pt modelId="{153FFB63-F13D-41C6-9961-4EEAE49A2F47}">
      <dgm:prSet phldrT="[Text]" custT="1"/>
      <dgm:spPr/>
      <dgm:t>
        <a:bodyPr/>
        <a:lstStyle/>
        <a:p>
          <a:r>
            <a:rPr lang="en-US" sz="1400" b="1" dirty="0" smtClean="0">
              <a:latin typeface="Arial" pitchFamily="34" charset="0"/>
              <a:cs typeface="Arial" pitchFamily="34" charset="0"/>
            </a:rPr>
            <a:t>Collect and digitize measures; create geographic maps</a:t>
          </a:r>
          <a:endParaRPr lang="en-US" sz="1400" b="1" dirty="0">
            <a:latin typeface="Arial" pitchFamily="34" charset="0"/>
            <a:cs typeface="Arial" pitchFamily="34" charset="0"/>
          </a:endParaRPr>
        </a:p>
      </dgm:t>
    </dgm:pt>
    <dgm:pt modelId="{B36B7EE1-84F6-4CB8-BEA6-79F8E36FD742}" type="parTrans" cxnId="{78CCC9EF-AFA5-46DF-BBF5-24C546A61329}">
      <dgm:prSet/>
      <dgm:spPr/>
      <dgm:t>
        <a:bodyPr/>
        <a:lstStyle/>
        <a:p>
          <a:endParaRPr lang="en-US" sz="2000"/>
        </a:p>
      </dgm:t>
    </dgm:pt>
    <dgm:pt modelId="{C0792A65-F56D-4409-8463-3D50E4A1BB54}" type="sibTrans" cxnId="{78CCC9EF-AFA5-46DF-BBF5-24C546A61329}">
      <dgm:prSet/>
      <dgm:spPr/>
      <dgm:t>
        <a:bodyPr/>
        <a:lstStyle/>
        <a:p>
          <a:endParaRPr lang="en-US" sz="2000"/>
        </a:p>
      </dgm:t>
    </dgm:pt>
    <dgm:pt modelId="{E944C674-1F33-43E3-9A74-A6E6B79FFD45}">
      <dgm:prSet phldrT="[Text]" custT="1"/>
      <dgm:spPr/>
      <dgm:t>
        <a:bodyPr/>
        <a:lstStyle/>
        <a:p>
          <a:r>
            <a:rPr lang="en-US" sz="1400" b="1" dirty="0" smtClean="0">
              <a:latin typeface="Arial" pitchFamily="34" charset="0"/>
              <a:cs typeface="Arial" pitchFamily="34" charset="0"/>
            </a:rPr>
            <a:t>Layer raster/vector maps; associate with research interest</a:t>
          </a:r>
          <a:endParaRPr lang="en-US" sz="1400" b="1" dirty="0">
            <a:latin typeface="Arial" pitchFamily="34" charset="0"/>
            <a:cs typeface="Arial" pitchFamily="34" charset="0"/>
          </a:endParaRPr>
        </a:p>
      </dgm:t>
    </dgm:pt>
    <dgm:pt modelId="{2F3B4CF3-5F55-4A3C-A1DE-E5DBE2B9FBFF}" type="parTrans" cxnId="{9E69AB3E-EAEE-4FEC-97F8-EC67652BAF45}">
      <dgm:prSet/>
      <dgm:spPr/>
      <dgm:t>
        <a:bodyPr/>
        <a:lstStyle/>
        <a:p>
          <a:endParaRPr lang="en-US" sz="2000"/>
        </a:p>
      </dgm:t>
    </dgm:pt>
    <dgm:pt modelId="{8A6E2846-CFBE-4BB1-9495-5BF132835C77}" type="sibTrans" cxnId="{9E69AB3E-EAEE-4FEC-97F8-EC67652BAF45}">
      <dgm:prSet/>
      <dgm:spPr/>
      <dgm:t>
        <a:bodyPr/>
        <a:lstStyle/>
        <a:p>
          <a:endParaRPr lang="en-US" sz="2000"/>
        </a:p>
      </dgm:t>
    </dgm:pt>
    <dgm:pt modelId="{9CD8D287-D7C8-48CE-B71F-100EE8204CE4}">
      <dgm:prSet phldrT="[Text]" custT="1"/>
      <dgm:spPr/>
      <dgm:t>
        <a:bodyPr/>
        <a:lstStyle/>
        <a:p>
          <a:r>
            <a:rPr lang="en-US" sz="1400" b="1" dirty="0" smtClean="0">
              <a:latin typeface="Arial" pitchFamily="34" charset="0"/>
              <a:cs typeface="Arial" pitchFamily="34" charset="0"/>
            </a:rPr>
            <a:t>Integrate </a:t>
          </a:r>
          <a:r>
            <a:rPr lang="en-US" sz="1400" b="1" dirty="0" err="1" smtClean="0">
              <a:latin typeface="Arial" pitchFamily="34" charset="0"/>
              <a:cs typeface="Arial" pitchFamily="34" charset="0"/>
            </a:rPr>
            <a:t>ethnogenetic</a:t>
          </a:r>
          <a:r>
            <a:rPr lang="en-US" sz="1400" b="1" dirty="0" smtClean="0">
              <a:latin typeface="Arial" pitchFamily="34" charset="0"/>
              <a:cs typeface="Arial" pitchFamily="34" charset="0"/>
            </a:rPr>
            <a:t> and other data</a:t>
          </a:r>
          <a:endParaRPr lang="en-US" sz="1400" b="1" dirty="0">
            <a:latin typeface="Arial" pitchFamily="34" charset="0"/>
            <a:cs typeface="Arial" pitchFamily="34" charset="0"/>
          </a:endParaRPr>
        </a:p>
      </dgm:t>
    </dgm:pt>
    <dgm:pt modelId="{69FB0638-1E3C-4B6E-A362-160FD9CF3C33}" type="parTrans" cxnId="{989FE9BF-A527-4F5F-B934-9925FCE23EC3}">
      <dgm:prSet/>
      <dgm:spPr/>
      <dgm:t>
        <a:bodyPr/>
        <a:lstStyle/>
        <a:p>
          <a:endParaRPr lang="en-US" sz="2000"/>
        </a:p>
      </dgm:t>
    </dgm:pt>
    <dgm:pt modelId="{0C813855-4BEE-4C5B-BA0F-0C6088995FA6}" type="sibTrans" cxnId="{989FE9BF-A527-4F5F-B934-9925FCE23EC3}">
      <dgm:prSet/>
      <dgm:spPr/>
      <dgm:t>
        <a:bodyPr/>
        <a:lstStyle/>
        <a:p>
          <a:endParaRPr lang="en-US" sz="2000"/>
        </a:p>
      </dgm:t>
    </dgm:pt>
    <dgm:pt modelId="{462799B7-5DAD-4CAB-B4AC-DE5E86183888}">
      <dgm:prSet custT="1"/>
      <dgm:spPr/>
      <dgm:t>
        <a:bodyPr/>
        <a:lstStyle/>
        <a:p>
          <a:r>
            <a:rPr lang="en-US" sz="1400" b="1" dirty="0" smtClean="0">
              <a:latin typeface="Arial" pitchFamily="34" charset="0"/>
              <a:cs typeface="Arial" pitchFamily="34" charset="0"/>
            </a:rPr>
            <a:t>Calculate meta-data analysis for hypothesis testing</a:t>
          </a:r>
          <a:endParaRPr lang="en-US" sz="1400" b="1" dirty="0">
            <a:latin typeface="Arial" pitchFamily="34" charset="0"/>
            <a:cs typeface="Arial" pitchFamily="34" charset="0"/>
          </a:endParaRPr>
        </a:p>
      </dgm:t>
    </dgm:pt>
    <dgm:pt modelId="{AD29983C-DAE5-442D-89EA-A4FE1330F90C}" type="parTrans" cxnId="{49585093-7C7A-4EBF-9EA9-701DFAC4353D}">
      <dgm:prSet/>
      <dgm:spPr/>
      <dgm:t>
        <a:bodyPr/>
        <a:lstStyle/>
        <a:p>
          <a:endParaRPr lang="en-US" sz="2000"/>
        </a:p>
      </dgm:t>
    </dgm:pt>
    <dgm:pt modelId="{FCCAEF04-C2FF-4810-848B-7BC31692D519}" type="sibTrans" cxnId="{49585093-7C7A-4EBF-9EA9-701DFAC4353D}">
      <dgm:prSet/>
      <dgm:spPr/>
      <dgm:t>
        <a:bodyPr/>
        <a:lstStyle/>
        <a:p>
          <a:endParaRPr lang="en-US" sz="2000"/>
        </a:p>
      </dgm:t>
    </dgm:pt>
    <dgm:pt modelId="{EAAADE49-3CF8-4FA5-9F4E-3615D1AAE0DA}" type="pres">
      <dgm:prSet presAssocID="{39D39D99-A2B9-4BD9-BB32-7BC7B4B1021A}" presName="Name0" presStyleCnt="0">
        <dgm:presLayoutVars>
          <dgm:dir/>
          <dgm:resizeHandles val="exact"/>
        </dgm:presLayoutVars>
      </dgm:prSet>
      <dgm:spPr/>
    </dgm:pt>
    <dgm:pt modelId="{4ECE923E-402A-4534-839F-A67E3D31CBD7}" type="pres">
      <dgm:prSet presAssocID="{153FFB63-F13D-41C6-9961-4EEAE49A2F47}" presName="parTxOnly" presStyleLbl="node1" presStyleIdx="0" presStyleCnt="4" custScaleX="101153">
        <dgm:presLayoutVars>
          <dgm:bulletEnabled val="1"/>
        </dgm:presLayoutVars>
      </dgm:prSet>
      <dgm:spPr/>
      <dgm:t>
        <a:bodyPr/>
        <a:lstStyle/>
        <a:p>
          <a:endParaRPr lang="en-US"/>
        </a:p>
      </dgm:t>
    </dgm:pt>
    <dgm:pt modelId="{4E1EC9B7-64EA-4268-BF79-ABEA10C44458}" type="pres">
      <dgm:prSet presAssocID="{C0792A65-F56D-4409-8463-3D50E4A1BB54}" presName="parSpace" presStyleCnt="0"/>
      <dgm:spPr/>
    </dgm:pt>
    <dgm:pt modelId="{C4897821-B2E4-4004-82D2-9BCBBE48DE40}" type="pres">
      <dgm:prSet presAssocID="{E944C674-1F33-43E3-9A74-A6E6B79FFD45}" presName="parTxOnly" presStyleLbl="node1" presStyleIdx="1" presStyleCnt="4" custScaleX="151710">
        <dgm:presLayoutVars>
          <dgm:bulletEnabled val="1"/>
        </dgm:presLayoutVars>
      </dgm:prSet>
      <dgm:spPr/>
      <dgm:t>
        <a:bodyPr/>
        <a:lstStyle/>
        <a:p>
          <a:endParaRPr lang="en-US"/>
        </a:p>
      </dgm:t>
    </dgm:pt>
    <dgm:pt modelId="{F59EC84A-B5F9-497E-9D13-EBBC1FF63D30}" type="pres">
      <dgm:prSet presAssocID="{8A6E2846-CFBE-4BB1-9495-5BF132835C77}" presName="parSpace" presStyleCnt="0"/>
      <dgm:spPr/>
    </dgm:pt>
    <dgm:pt modelId="{32DDAA13-5CC7-47B6-99B2-D2FAF520E84D}" type="pres">
      <dgm:prSet presAssocID="{9CD8D287-D7C8-48CE-B71F-100EE8204CE4}" presName="parTxOnly" presStyleLbl="node1" presStyleIdx="2" presStyleCnt="4" custScaleX="121394" custLinFactNeighborX="-4171" custLinFactNeighborY="2442">
        <dgm:presLayoutVars>
          <dgm:bulletEnabled val="1"/>
        </dgm:presLayoutVars>
      </dgm:prSet>
      <dgm:spPr/>
      <dgm:t>
        <a:bodyPr/>
        <a:lstStyle/>
        <a:p>
          <a:endParaRPr lang="en-US"/>
        </a:p>
      </dgm:t>
    </dgm:pt>
    <dgm:pt modelId="{0E041B7D-9B41-4172-8166-92F1772A51B8}" type="pres">
      <dgm:prSet presAssocID="{0C813855-4BEE-4C5B-BA0F-0C6088995FA6}" presName="parSpace" presStyleCnt="0"/>
      <dgm:spPr/>
    </dgm:pt>
    <dgm:pt modelId="{0A5C34C7-A2C7-4605-9DE3-80EFE5CDD163}" type="pres">
      <dgm:prSet presAssocID="{462799B7-5DAD-4CAB-B4AC-DE5E86183888}" presName="parTxOnly" presStyleLbl="node1" presStyleIdx="3" presStyleCnt="4" custScaleX="116633">
        <dgm:presLayoutVars>
          <dgm:bulletEnabled val="1"/>
        </dgm:presLayoutVars>
      </dgm:prSet>
      <dgm:spPr/>
      <dgm:t>
        <a:bodyPr/>
        <a:lstStyle/>
        <a:p>
          <a:endParaRPr lang="en-US"/>
        </a:p>
      </dgm:t>
    </dgm:pt>
  </dgm:ptLst>
  <dgm:cxnLst>
    <dgm:cxn modelId="{003585A3-1CA5-4073-B16D-ACE3F93F8A86}" type="presOf" srcId="{9CD8D287-D7C8-48CE-B71F-100EE8204CE4}" destId="{32DDAA13-5CC7-47B6-99B2-D2FAF520E84D}" srcOrd="0" destOrd="0" presId="urn:microsoft.com/office/officeart/2005/8/layout/hChevron3"/>
    <dgm:cxn modelId="{BDFD779F-82F6-414D-B039-6EB092A86D17}" type="presOf" srcId="{39D39D99-A2B9-4BD9-BB32-7BC7B4B1021A}" destId="{EAAADE49-3CF8-4FA5-9F4E-3615D1AAE0DA}" srcOrd="0" destOrd="0" presId="urn:microsoft.com/office/officeart/2005/8/layout/hChevron3"/>
    <dgm:cxn modelId="{78CCC9EF-AFA5-46DF-BBF5-24C546A61329}" srcId="{39D39D99-A2B9-4BD9-BB32-7BC7B4B1021A}" destId="{153FFB63-F13D-41C6-9961-4EEAE49A2F47}" srcOrd="0" destOrd="0" parTransId="{B36B7EE1-84F6-4CB8-BEA6-79F8E36FD742}" sibTransId="{C0792A65-F56D-4409-8463-3D50E4A1BB54}"/>
    <dgm:cxn modelId="{989FE9BF-A527-4F5F-B934-9925FCE23EC3}" srcId="{39D39D99-A2B9-4BD9-BB32-7BC7B4B1021A}" destId="{9CD8D287-D7C8-48CE-B71F-100EE8204CE4}" srcOrd="2" destOrd="0" parTransId="{69FB0638-1E3C-4B6E-A362-160FD9CF3C33}" sibTransId="{0C813855-4BEE-4C5B-BA0F-0C6088995FA6}"/>
    <dgm:cxn modelId="{D1B95202-DDA2-47F8-B343-A4F7E39C605B}" type="presOf" srcId="{E944C674-1F33-43E3-9A74-A6E6B79FFD45}" destId="{C4897821-B2E4-4004-82D2-9BCBBE48DE40}" srcOrd="0" destOrd="0" presId="urn:microsoft.com/office/officeart/2005/8/layout/hChevron3"/>
    <dgm:cxn modelId="{9E69AB3E-EAEE-4FEC-97F8-EC67652BAF45}" srcId="{39D39D99-A2B9-4BD9-BB32-7BC7B4B1021A}" destId="{E944C674-1F33-43E3-9A74-A6E6B79FFD45}" srcOrd="1" destOrd="0" parTransId="{2F3B4CF3-5F55-4A3C-A1DE-E5DBE2B9FBFF}" sibTransId="{8A6E2846-CFBE-4BB1-9495-5BF132835C77}"/>
    <dgm:cxn modelId="{3585A6DF-2147-4A52-957E-4D0A3C08ACD9}" type="presOf" srcId="{462799B7-5DAD-4CAB-B4AC-DE5E86183888}" destId="{0A5C34C7-A2C7-4605-9DE3-80EFE5CDD163}" srcOrd="0" destOrd="0" presId="urn:microsoft.com/office/officeart/2005/8/layout/hChevron3"/>
    <dgm:cxn modelId="{BE862660-4F69-4F21-AEF8-1ABE4FC0525F}" type="presOf" srcId="{153FFB63-F13D-41C6-9961-4EEAE49A2F47}" destId="{4ECE923E-402A-4534-839F-A67E3D31CBD7}" srcOrd="0" destOrd="0" presId="urn:microsoft.com/office/officeart/2005/8/layout/hChevron3"/>
    <dgm:cxn modelId="{49585093-7C7A-4EBF-9EA9-701DFAC4353D}" srcId="{39D39D99-A2B9-4BD9-BB32-7BC7B4B1021A}" destId="{462799B7-5DAD-4CAB-B4AC-DE5E86183888}" srcOrd="3" destOrd="0" parTransId="{AD29983C-DAE5-442D-89EA-A4FE1330F90C}" sibTransId="{FCCAEF04-C2FF-4810-848B-7BC31692D519}"/>
    <dgm:cxn modelId="{1E7C8569-F967-4247-907B-12E8FBEF19DC}" type="presParOf" srcId="{EAAADE49-3CF8-4FA5-9F4E-3615D1AAE0DA}" destId="{4ECE923E-402A-4534-839F-A67E3D31CBD7}" srcOrd="0" destOrd="0" presId="urn:microsoft.com/office/officeart/2005/8/layout/hChevron3"/>
    <dgm:cxn modelId="{83D89711-647A-4A1E-A065-03D676912FD9}" type="presParOf" srcId="{EAAADE49-3CF8-4FA5-9F4E-3615D1AAE0DA}" destId="{4E1EC9B7-64EA-4268-BF79-ABEA10C44458}" srcOrd="1" destOrd="0" presId="urn:microsoft.com/office/officeart/2005/8/layout/hChevron3"/>
    <dgm:cxn modelId="{5758E121-12E5-4AAC-B0DA-1C5ECF1F56FE}" type="presParOf" srcId="{EAAADE49-3CF8-4FA5-9F4E-3615D1AAE0DA}" destId="{C4897821-B2E4-4004-82D2-9BCBBE48DE40}" srcOrd="2" destOrd="0" presId="urn:microsoft.com/office/officeart/2005/8/layout/hChevron3"/>
    <dgm:cxn modelId="{4FE0C169-0CB8-4A59-9BD6-BD37C722B2D8}" type="presParOf" srcId="{EAAADE49-3CF8-4FA5-9F4E-3615D1AAE0DA}" destId="{F59EC84A-B5F9-497E-9D13-EBBC1FF63D30}" srcOrd="3" destOrd="0" presId="urn:microsoft.com/office/officeart/2005/8/layout/hChevron3"/>
    <dgm:cxn modelId="{2B38757B-0237-45C3-BCB9-BDEED9FDD404}" type="presParOf" srcId="{EAAADE49-3CF8-4FA5-9F4E-3615D1AAE0DA}" destId="{32DDAA13-5CC7-47B6-99B2-D2FAF520E84D}" srcOrd="4" destOrd="0" presId="urn:microsoft.com/office/officeart/2005/8/layout/hChevron3"/>
    <dgm:cxn modelId="{ED436C31-B029-4ECC-8975-E927E297D96F}" type="presParOf" srcId="{EAAADE49-3CF8-4FA5-9F4E-3615D1AAE0DA}" destId="{0E041B7D-9B41-4172-8166-92F1772A51B8}" srcOrd="5" destOrd="0" presId="urn:microsoft.com/office/officeart/2005/8/layout/hChevron3"/>
    <dgm:cxn modelId="{D227BB05-350C-4A30-B6FE-09398E011C3E}" type="presParOf" srcId="{EAAADE49-3CF8-4FA5-9F4E-3615D1AAE0DA}" destId="{0A5C34C7-A2C7-4605-9DE3-80EFE5CDD163}" srcOrd="6" destOrd="0" presId="urn:microsoft.com/office/officeart/2005/8/layout/hChevron3"/>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47755E-31A3-4994-816D-339C3EAB5E1E}"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126863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7755E-31A3-4994-816D-339C3EAB5E1E}"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115665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7755E-31A3-4994-816D-339C3EAB5E1E}"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148087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7755E-31A3-4994-816D-339C3EAB5E1E}"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17367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7755E-31A3-4994-816D-339C3EAB5E1E}"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250169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47755E-31A3-4994-816D-339C3EAB5E1E}"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390904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47755E-31A3-4994-816D-339C3EAB5E1E}"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373779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7755E-31A3-4994-816D-339C3EAB5E1E}"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354968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7755E-31A3-4994-816D-339C3EAB5E1E}"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413824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7755E-31A3-4994-816D-339C3EAB5E1E}"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36501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7755E-31A3-4994-816D-339C3EAB5E1E}"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421266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7755E-31A3-4994-816D-339C3EAB5E1E}" type="datetimeFigureOut">
              <a:rPr lang="en-US" smtClean="0"/>
              <a:pPr/>
              <a:t>10/4/2014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086A2-8B2F-43B5-9228-1EFDA2BDFC89}" type="slidenum">
              <a:rPr lang="en-US" smtClean="0"/>
              <a:pPr/>
              <a:t>‹#›</a:t>
            </a:fld>
            <a:endParaRPr lang="en-US"/>
          </a:p>
        </p:txBody>
      </p:sp>
    </p:spTree>
    <p:extLst>
      <p:ext uri="{BB962C8B-B14F-4D97-AF65-F5344CB8AC3E}">
        <p14:creationId xmlns="" xmlns:p14="http://schemas.microsoft.com/office/powerpoint/2010/main" val="355228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raouf@aims.ac.za" TargetMode="External"/><Relationship Id="rId2" Type="http://schemas.openxmlformats.org/officeDocument/2006/relationships/hyperlink" Target="mailto:lfj27@drexel.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mb.oxfordjournals.org/content/69/1/215.short" TargetMode="Externa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hyperlink" Target="http://informahealthcare.com/doi/abs/10.3109/15417060390254355" TargetMode="External"/><Relationship Id="rId5" Type="http://schemas.openxmlformats.org/officeDocument/2006/relationships/hyperlink" Target="http://informahealthcare.com/doi/pdf/10.1080/03014460801941752" TargetMode="External"/><Relationship Id="rId4" Type="http://schemas.openxmlformats.org/officeDocument/2006/relationships/hyperlink" Target="http://ukpmc.ac.uk/abstract/MED/17020506"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Data" Target="../diagrams/data1.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microsoft.com/office/2007/relationships/diagramDrawing" Target="../diagrams/drawing1.xml"/><Relationship Id="rId2" Type="http://schemas.openxmlformats.org/officeDocument/2006/relationships/image" Target="../media/image8.jpeg"/><Relationship Id="rId16" Type="http://schemas.openxmlformats.org/officeDocument/2006/relationships/diagramColors" Target="../diagrams/colors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dirty="0"/>
          </a:p>
        </p:txBody>
      </p:sp>
      <p:sp>
        <p:nvSpPr>
          <p:cNvPr id="3" name="Subtitle 2"/>
          <p:cNvSpPr>
            <a:spLocks noGrp="1"/>
          </p:cNvSpPr>
          <p:nvPr>
            <p:ph type="subTitle" idx="1"/>
          </p:nvPr>
        </p:nvSpPr>
        <p:spPr>
          <a:xfrm>
            <a:off x="1524000" y="3602038"/>
            <a:ext cx="9144000" cy="2874962"/>
          </a:xfrm>
        </p:spPr>
        <p:txBody>
          <a:bodyPr>
            <a:normAutofit fontScale="85000" lnSpcReduction="20000"/>
          </a:bodyPr>
          <a:lstStyle/>
          <a:p>
            <a:pPr algn="l"/>
            <a:r>
              <a:rPr lang="en-US" dirty="0" smtClean="0"/>
              <a:t> OMICS Group International is an amalgamation of </a:t>
            </a:r>
            <a:r>
              <a:rPr lang="en-US" dirty="0" smtClean="0">
                <a:hlinkClick r:id="rId2" tooltip="Open Access publications"/>
              </a:rPr>
              <a:t>Open Access publications</a:t>
            </a:r>
            <a:r>
              <a:rPr lang="en-US" dirty="0" smtClean="0"/>
              <a:t> and worldwide international science conferences and events. Established in the year 2007 with the sole aim of making the information on Sciences and technology ‘Open Access’, OMICS Group publishes 400 online open access </a:t>
            </a:r>
            <a:r>
              <a:rPr lang="en-US" dirty="0" smtClean="0">
                <a:hlinkClick r:id="rId3" tooltip="scholarly journals"/>
              </a:rPr>
              <a:t>scholarly journals</a:t>
            </a:r>
            <a:r>
              <a:rPr lang="en-US" dirty="0" smtClean="0"/>
              <a:t> in all aspects of Science, Engineering, Management and Technology journals. OMICS Group has been instrumental in taking the knowledge on Science &amp; technology to the doorsteps of ordinary men and women. </a:t>
            </a:r>
          </a:p>
          <a:p>
            <a:pPr algn="l"/>
            <a:r>
              <a:rPr lang="en-US" dirty="0" smtClean="0"/>
              <a:t>Research Scholars, Students, Libraries, Educational Institutions, Research centers and the industry are main stakeholders that benefitted greatly from this knowledge dissemination. OMICS Group also organizes 300 </a:t>
            </a:r>
            <a:r>
              <a:rPr lang="en-US" dirty="0" smtClean="0">
                <a:hlinkClick r:id="rId4" tooltip="International conferences"/>
              </a:rPr>
              <a:t>International conferences</a:t>
            </a:r>
            <a:r>
              <a:rPr lang="en-US" dirty="0" smtClean="0"/>
              <a:t> annually across the globe, where knowledge transfer takes place through debates, round table discussions, poster presentations, workshops, symposia and exhibitions</a:t>
            </a:r>
            <a:r>
              <a:rPr lang="en-US" sz="2000"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95021" y="687323"/>
            <a:ext cx="7031870" cy="4243905"/>
          </a:xfrm>
          <a:prstGeom prst="rect">
            <a:avLst/>
          </a:prstGeom>
        </p:spPr>
      </p:pic>
      <p:sp>
        <p:nvSpPr>
          <p:cNvPr id="7" name="TextBox 6"/>
          <p:cNvSpPr txBox="1"/>
          <p:nvPr/>
        </p:nvSpPr>
        <p:spPr>
          <a:xfrm>
            <a:off x="1012372" y="4800600"/>
            <a:ext cx="10374086" cy="1323439"/>
          </a:xfrm>
          <a:prstGeom prst="rect">
            <a:avLst/>
          </a:prstGeom>
          <a:noFill/>
        </p:spPr>
        <p:txBody>
          <a:bodyPr wrap="square" rtlCol="0">
            <a:spAutoFit/>
          </a:bodyPr>
          <a:lstStyle/>
          <a:p>
            <a:r>
              <a:rPr lang="en-US" sz="2000" b="1" dirty="0" smtClean="0">
                <a:latin typeface="Arial Narrow" panose="020B0606020202030204" pitchFamily="34" charset="0"/>
              </a:rPr>
              <a:t>FIGURE 1. </a:t>
            </a:r>
            <a:r>
              <a:rPr lang="en-US" sz="2000" b="1" dirty="0" err="1" smtClean="0">
                <a:latin typeface="Arial Narrow" panose="020B0606020202030204" pitchFamily="34" charset="0"/>
              </a:rPr>
              <a:t>Ethnogenetic</a:t>
            </a:r>
            <a:r>
              <a:rPr lang="en-US" sz="2000" b="1" dirty="0" smtClean="0">
                <a:latin typeface="Arial Narrow" panose="020B0606020202030204" pitchFamily="34" charset="0"/>
              </a:rPr>
              <a:t> </a:t>
            </a:r>
            <a:r>
              <a:rPr lang="en-US" sz="2000" b="1" dirty="0">
                <a:latin typeface="Arial Narrow" panose="020B0606020202030204" pitchFamily="34" charset="0"/>
              </a:rPr>
              <a:t>layering sorts a pool of </a:t>
            </a:r>
            <a:r>
              <a:rPr lang="en-US" sz="2000" b="1" dirty="0" smtClean="0">
                <a:latin typeface="Arial Narrow" panose="020B0606020202030204" pitchFamily="34" charset="0"/>
              </a:rPr>
              <a:t>MEGs by </a:t>
            </a:r>
            <a:r>
              <a:rPr lang="en-US" sz="2000" b="1" dirty="0">
                <a:latin typeface="Arial Narrow" panose="020B0606020202030204" pitchFamily="34" charset="0"/>
              </a:rPr>
              <a:t>geographical region. This initial step can be contrasted with the traditional pattern of lumping </a:t>
            </a:r>
            <a:r>
              <a:rPr lang="en-US" sz="2000" b="1" dirty="0" smtClean="0">
                <a:latin typeface="Arial Narrow" panose="020B0606020202030204" pitchFamily="34" charset="0"/>
              </a:rPr>
              <a:t>MEGs into </a:t>
            </a:r>
            <a:r>
              <a:rPr lang="en-US" sz="2000" b="1" dirty="0" err="1">
                <a:latin typeface="Arial Narrow" panose="020B0606020202030204" pitchFamily="34" charset="0"/>
              </a:rPr>
              <a:t>macroethnic</a:t>
            </a:r>
            <a:r>
              <a:rPr lang="en-US" sz="2000" b="1" dirty="0">
                <a:latin typeface="Arial Narrow" panose="020B0606020202030204" pitchFamily="34" charset="0"/>
              </a:rPr>
              <a:t> or racial clusters across geographical space and ignoring both within-group substructure and between- group disease-relevant commonalities.</a:t>
            </a:r>
          </a:p>
        </p:txBody>
      </p:sp>
    </p:spTree>
    <p:extLst>
      <p:ext uri="{BB962C8B-B14F-4D97-AF65-F5344CB8AC3E}">
        <p14:creationId xmlns="" xmlns:p14="http://schemas.microsoft.com/office/powerpoint/2010/main" val="902908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2086" y="511629"/>
            <a:ext cx="7071836" cy="4263685"/>
          </a:xfrm>
          <a:prstGeom prst="rect">
            <a:avLst/>
          </a:prstGeom>
        </p:spPr>
      </p:pic>
      <p:sp>
        <p:nvSpPr>
          <p:cNvPr id="3" name="TextBox 2"/>
          <p:cNvSpPr txBox="1"/>
          <p:nvPr/>
        </p:nvSpPr>
        <p:spPr>
          <a:xfrm>
            <a:off x="740229" y="4920343"/>
            <a:ext cx="10352314" cy="1323439"/>
          </a:xfrm>
          <a:prstGeom prst="rect">
            <a:avLst/>
          </a:prstGeom>
          <a:noFill/>
        </p:spPr>
        <p:txBody>
          <a:bodyPr wrap="square" rtlCol="0">
            <a:spAutoFit/>
          </a:bodyPr>
          <a:lstStyle/>
          <a:p>
            <a:r>
              <a:rPr lang="en-US" sz="2000" b="1" dirty="0">
                <a:latin typeface="Arial Narrow" panose="020B0606020202030204" pitchFamily="34" charset="0"/>
              </a:rPr>
              <a:t>Figure </a:t>
            </a:r>
            <a:r>
              <a:rPr lang="en-US" sz="2000" b="1" dirty="0" smtClean="0">
                <a:latin typeface="Arial Narrow" panose="020B0606020202030204" pitchFamily="34" charset="0"/>
              </a:rPr>
              <a:t>2. </a:t>
            </a:r>
            <a:r>
              <a:rPr lang="en-US" sz="2000" b="1" dirty="0">
                <a:latin typeface="Arial Narrow" panose="020B0606020202030204" pitchFamily="34" charset="0"/>
              </a:rPr>
              <a:t>Aggregated </a:t>
            </a:r>
            <a:r>
              <a:rPr lang="en-US" sz="2000" b="1" dirty="0" err="1">
                <a:latin typeface="Arial Narrow" panose="020B0606020202030204" pitchFamily="34" charset="0"/>
              </a:rPr>
              <a:t>microethnic</a:t>
            </a:r>
            <a:r>
              <a:rPr lang="en-US" sz="2000" b="1" dirty="0">
                <a:latin typeface="Arial Narrow" panose="020B0606020202030204" pitchFamily="34" charset="0"/>
              </a:rPr>
              <a:t> groups in the traditional racial model. When </a:t>
            </a:r>
            <a:r>
              <a:rPr lang="en-US" sz="2000" b="1" dirty="0" err="1">
                <a:latin typeface="Arial Narrow" panose="020B0606020202030204" pitchFamily="34" charset="0"/>
              </a:rPr>
              <a:t>microethnic</a:t>
            </a:r>
            <a:r>
              <a:rPr lang="en-US" sz="2000" b="1" dirty="0">
                <a:latin typeface="Arial Narrow" panose="020B0606020202030204" pitchFamily="34" charset="0"/>
              </a:rPr>
              <a:t> groups are clumped based upon classic racial designations, “racial” groups are found in each geographical region of interest but the nuanced analysis of local genetic, cultural, and environmental factors in disease causation is compromised. </a:t>
            </a:r>
          </a:p>
        </p:txBody>
      </p:sp>
    </p:spTree>
    <p:extLst>
      <p:ext uri="{BB962C8B-B14F-4D97-AF65-F5344CB8AC3E}">
        <p14:creationId xmlns="" xmlns:p14="http://schemas.microsoft.com/office/powerpoint/2010/main" val="2240063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flipH="1" flipV="1">
            <a:off x="6055222" y="2012123"/>
            <a:ext cx="0" cy="3768190"/>
          </a:xfrm>
          <a:prstGeom prst="line">
            <a:avLst/>
          </a:prstGeom>
          <a:noFill/>
          <a:ln w="76200">
            <a:solidFill>
              <a:schemeClr val="tx1"/>
            </a:solidFill>
            <a:round/>
            <a:headEnd/>
            <a:tailEnd type="triangle" w="med" len="med"/>
          </a:ln>
        </p:spPr>
        <p:txBody>
          <a:bodyPr wrap="none" anchor="ctr"/>
          <a:lstStyle/>
          <a:p>
            <a:pPr algn="ctr"/>
            <a:endParaRPr lang="en-US" sz="1200">
              <a:solidFill>
                <a:prstClr val="black"/>
              </a:solidFill>
              <a:latin typeface="Arial" pitchFamily="34" charset="0"/>
              <a:cs typeface="Arial" pitchFamily="34" charset="0"/>
            </a:endParaRPr>
          </a:p>
        </p:txBody>
      </p:sp>
      <p:sp>
        <p:nvSpPr>
          <p:cNvPr id="24580" name="Text Box 5"/>
          <p:cNvSpPr txBox="1">
            <a:spLocks noChangeArrowheads="1"/>
          </p:cNvSpPr>
          <p:nvPr/>
        </p:nvSpPr>
        <p:spPr bwMode="auto">
          <a:xfrm>
            <a:off x="4750948" y="1660831"/>
            <a:ext cx="2628901" cy="369332"/>
          </a:xfrm>
          <a:prstGeom prst="rect">
            <a:avLst/>
          </a:prstGeom>
          <a:solidFill>
            <a:schemeClr val="bg2">
              <a:lumMod val="90000"/>
            </a:schemeClr>
          </a:solidFill>
          <a:ln w="9525">
            <a:noFill/>
            <a:miter lim="800000"/>
            <a:headEnd/>
            <a:tailEnd/>
          </a:ln>
        </p:spPr>
        <p:txBody>
          <a:bodyPr wrap="square">
            <a:spAutoFit/>
          </a:bodyPr>
          <a:lstStyle/>
          <a:p>
            <a:pPr algn="ctr" eaLnBrk="0" hangingPunct="0"/>
            <a:r>
              <a:rPr lang="en-US" b="1" dirty="0">
                <a:solidFill>
                  <a:srgbClr val="04617B"/>
                </a:solidFill>
                <a:latin typeface="Arial Narrow" pitchFamily="34" charset="0"/>
                <a:cs typeface="Arial" pitchFamily="34" charset="0"/>
              </a:rPr>
              <a:t>Expressed genotype</a:t>
            </a:r>
            <a:endParaRPr lang="en-US" b="1" dirty="0">
              <a:solidFill>
                <a:prstClr val="black"/>
              </a:solidFill>
              <a:latin typeface="Arial Narrow" pitchFamily="34" charset="0"/>
              <a:cs typeface="Arial" pitchFamily="34" charset="0"/>
            </a:endParaRPr>
          </a:p>
        </p:txBody>
      </p:sp>
      <p:sp>
        <p:nvSpPr>
          <p:cNvPr id="24582" name="Text Box 7"/>
          <p:cNvSpPr txBox="1">
            <a:spLocks noChangeArrowheads="1"/>
          </p:cNvSpPr>
          <p:nvPr/>
        </p:nvSpPr>
        <p:spPr bwMode="auto">
          <a:xfrm>
            <a:off x="4730594" y="5770457"/>
            <a:ext cx="2649255" cy="369332"/>
          </a:xfrm>
          <a:prstGeom prst="rect">
            <a:avLst/>
          </a:prstGeom>
          <a:solidFill>
            <a:schemeClr val="bg2">
              <a:lumMod val="90000"/>
            </a:schemeClr>
          </a:solidFill>
          <a:ln w="9525">
            <a:noFill/>
            <a:miter lim="800000"/>
            <a:headEnd/>
            <a:tailEnd/>
          </a:ln>
        </p:spPr>
        <p:txBody>
          <a:bodyPr wrap="square">
            <a:spAutoFit/>
          </a:bodyPr>
          <a:lstStyle/>
          <a:p>
            <a:pPr algn="ctr" eaLnBrk="0" hangingPunct="0"/>
            <a:r>
              <a:rPr lang="en-US" b="1" dirty="0">
                <a:solidFill>
                  <a:srgbClr val="04617B"/>
                </a:solidFill>
                <a:latin typeface="Arial Narrow" pitchFamily="34" charset="0"/>
                <a:cs typeface="Arial" pitchFamily="34" charset="0"/>
              </a:rPr>
              <a:t>Coded genotype</a:t>
            </a:r>
            <a:endParaRPr lang="en-US" b="1" dirty="0">
              <a:solidFill>
                <a:prstClr val="black"/>
              </a:solidFill>
              <a:latin typeface="Arial Narrow" pitchFamily="34" charset="0"/>
              <a:cs typeface="Arial" pitchFamily="34" charset="0"/>
            </a:endParaRPr>
          </a:p>
        </p:txBody>
      </p:sp>
      <p:sp>
        <p:nvSpPr>
          <p:cNvPr id="24585" name="Text Box 9"/>
          <p:cNvSpPr txBox="1">
            <a:spLocks noChangeArrowheads="1"/>
          </p:cNvSpPr>
          <p:nvPr/>
        </p:nvSpPr>
        <p:spPr bwMode="auto">
          <a:xfrm>
            <a:off x="2346295" y="5118211"/>
            <a:ext cx="2110004" cy="1246495"/>
          </a:xfrm>
          <a:prstGeom prst="rect">
            <a:avLst/>
          </a:prstGeom>
          <a:noFill/>
          <a:ln w="9525">
            <a:noFill/>
            <a:miter lim="800000"/>
            <a:headEnd/>
            <a:tailEnd/>
          </a:ln>
        </p:spPr>
        <p:txBody>
          <a:bodyPr wrap="square">
            <a:spAutoFit/>
          </a:bodyPr>
          <a:lstStyle/>
          <a:p>
            <a:pPr algn="ctr" eaLnBrk="0" hangingPunct="0">
              <a:defRPr/>
            </a:pPr>
            <a:r>
              <a:rPr lang="en-US" sz="1500" b="1" dirty="0">
                <a:solidFill>
                  <a:srgbClr val="00B0F0"/>
                </a:solidFill>
                <a:latin typeface="Arial Narrow" pitchFamily="34" charset="0"/>
                <a:cs typeface="Arial" pitchFamily="34" charset="0"/>
              </a:rPr>
              <a:t>language</a:t>
            </a:r>
          </a:p>
          <a:p>
            <a:pPr algn="ctr" eaLnBrk="0" hangingPunct="0">
              <a:defRPr/>
            </a:pPr>
            <a:r>
              <a:rPr lang="en-US" sz="1500" b="1" dirty="0">
                <a:solidFill>
                  <a:srgbClr val="00B0F0"/>
                </a:solidFill>
                <a:latin typeface="Arial Narrow" pitchFamily="34" charset="0"/>
                <a:cs typeface="Arial" pitchFamily="34" charset="0"/>
              </a:rPr>
              <a:t>religion</a:t>
            </a:r>
          </a:p>
          <a:p>
            <a:pPr algn="ctr" eaLnBrk="0" hangingPunct="0">
              <a:defRPr/>
            </a:pPr>
            <a:r>
              <a:rPr lang="en-US" sz="1500" b="1" dirty="0">
                <a:solidFill>
                  <a:srgbClr val="00B0F0"/>
                </a:solidFill>
                <a:latin typeface="Arial Narrow" pitchFamily="34" charset="0"/>
                <a:cs typeface="Arial" pitchFamily="34" charset="0"/>
              </a:rPr>
              <a:t>ethnic identity</a:t>
            </a:r>
          </a:p>
          <a:p>
            <a:pPr algn="ctr" eaLnBrk="0" hangingPunct="0">
              <a:defRPr/>
            </a:pPr>
            <a:r>
              <a:rPr lang="en-US" sz="1500" b="1" dirty="0">
                <a:solidFill>
                  <a:srgbClr val="00B0F0"/>
                </a:solidFill>
                <a:latin typeface="Arial Narrow" pitchFamily="34" charset="0"/>
                <a:cs typeface="Arial" pitchFamily="34" charset="0"/>
              </a:rPr>
              <a:t>socialization</a:t>
            </a:r>
          </a:p>
          <a:p>
            <a:pPr algn="ctr" eaLnBrk="0" hangingPunct="0">
              <a:defRPr/>
            </a:pPr>
            <a:r>
              <a:rPr lang="en-US" sz="1500" b="1" dirty="0">
                <a:solidFill>
                  <a:srgbClr val="00B0F0"/>
                </a:solidFill>
                <a:latin typeface="Arial Narrow" pitchFamily="34" charset="0"/>
                <a:cs typeface="Arial" pitchFamily="34" charset="0"/>
              </a:rPr>
              <a:t>class structure</a:t>
            </a:r>
          </a:p>
        </p:txBody>
      </p:sp>
      <p:sp>
        <p:nvSpPr>
          <p:cNvPr id="24584" name="Text Box 13"/>
          <p:cNvSpPr txBox="1">
            <a:spLocks noChangeArrowheads="1"/>
          </p:cNvSpPr>
          <p:nvPr/>
        </p:nvSpPr>
        <p:spPr bwMode="auto">
          <a:xfrm>
            <a:off x="2162180" y="2864925"/>
            <a:ext cx="1824680" cy="1246495"/>
          </a:xfrm>
          <a:prstGeom prst="rect">
            <a:avLst/>
          </a:prstGeom>
          <a:noFill/>
          <a:ln w="9525">
            <a:noFill/>
            <a:miter lim="800000"/>
            <a:headEnd/>
            <a:tailEnd/>
          </a:ln>
        </p:spPr>
        <p:txBody>
          <a:bodyPr wrap="square">
            <a:spAutoFit/>
          </a:bodyPr>
          <a:lstStyle/>
          <a:p>
            <a:pPr algn="ctr" eaLnBrk="0" hangingPunct="0"/>
            <a:r>
              <a:rPr lang="en-US" sz="1500" b="1" dirty="0">
                <a:solidFill>
                  <a:schemeClr val="accent1">
                    <a:lumMod val="60000"/>
                    <a:lumOff val="40000"/>
                  </a:schemeClr>
                </a:solidFill>
                <a:latin typeface="Arial" pitchFamily="34" charset="0"/>
                <a:cs typeface="Arial" pitchFamily="34" charset="0"/>
              </a:rPr>
              <a:t>  </a:t>
            </a:r>
            <a:r>
              <a:rPr lang="en-US" sz="1500" b="1" dirty="0">
                <a:solidFill>
                  <a:srgbClr val="00B050"/>
                </a:solidFill>
                <a:latin typeface="Arial Narrow" pitchFamily="34" charset="0"/>
                <a:cs typeface="Arial" pitchFamily="34" charset="0"/>
              </a:rPr>
              <a:t>toxicants</a:t>
            </a:r>
          </a:p>
          <a:p>
            <a:pPr algn="ctr" eaLnBrk="0" hangingPunct="0"/>
            <a:r>
              <a:rPr lang="en-US" sz="1500" b="1" dirty="0">
                <a:solidFill>
                  <a:srgbClr val="00B050"/>
                </a:solidFill>
                <a:latin typeface="Arial Narrow" pitchFamily="34" charset="0"/>
                <a:cs typeface="Arial" pitchFamily="34" charset="0"/>
              </a:rPr>
              <a:t>  humidity</a:t>
            </a:r>
          </a:p>
          <a:p>
            <a:pPr algn="ctr" eaLnBrk="0" hangingPunct="0"/>
            <a:r>
              <a:rPr lang="en-US" sz="1500" b="1" dirty="0">
                <a:solidFill>
                  <a:srgbClr val="00B050"/>
                </a:solidFill>
                <a:latin typeface="Arial Narrow" pitchFamily="34" charset="0"/>
                <a:cs typeface="Arial" pitchFamily="34" charset="0"/>
              </a:rPr>
              <a:t>  altitude</a:t>
            </a:r>
          </a:p>
          <a:p>
            <a:pPr algn="ctr" eaLnBrk="0" hangingPunct="0"/>
            <a:r>
              <a:rPr lang="en-US" sz="1500" b="1" dirty="0">
                <a:solidFill>
                  <a:srgbClr val="00B050"/>
                </a:solidFill>
                <a:latin typeface="Arial Narrow" pitchFamily="34" charset="0"/>
                <a:cs typeface="Arial" pitchFamily="34" charset="0"/>
              </a:rPr>
              <a:t>  radiation</a:t>
            </a:r>
          </a:p>
          <a:p>
            <a:pPr algn="ctr" eaLnBrk="0" hangingPunct="0"/>
            <a:r>
              <a:rPr lang="en-US" sz="1500" b="1" dirty="0">
                <a:solidFill>
                  <a:srgbClr val="00B050"/>
                </a:solidFill>
                <a:latin typeface="Arial Narrow" pitchFamily="34" charset="0"/>
                <a:cs typeface="Arial" pitchFamily="34" charset="0"/>
              </a:rPr>
              <a:t>  precipitation</a:t>
            </a:r>
            <a:endParaRPr lang="en-US" sz="1500" b="1" u="sng" dirty="0">
              <a:solidFill>
                <a:srgbClr val="00B050"/>
              </a:solidFill>
              <a:latin typeface="Arial Narrow" pitchFamily="34" charset="0"/>
              <a:cs typeface="Arial" pitchFamily="34" charset="0"/>
            </a:endParaRPr>
          </a:p>
        </p:txBody>
      </p:sp>
      <p:sp>
        <p:nvSpPr>
          <p:cNvPr id="24586" name="Text Box 15"/>
          <p:cNvSpPr txBox="1">
            <a:spLocks noChangeArrowheads="1"/>
          </p:cNvSpPr>
          <p:nvPr/>
        </p:nvSpPr>
        <p:spPr bwMode="auto">
          <a:xfrm>
            <a:off x="2667000" y="629979"/>
            <a:ext cx="6910033" cy="830997"/>
          </a:xfrm>
          <a:prstGeom prst="rect">
            <a:avLst/>
          </a:prstGeom>
          <a:solidFill>
            <a:schemeClr val="bg2">
              <a:lumMod val="20000"/>
              <a:lumOff val="80000"/>
            </a:schemeClr>
          </a:solidFill>
          <a:ln w="9525">
            <a:noFill/>
            <a:miter lim="800000"/>
            <a:headEnd/>
            <a:tailEnd/>
          </a:ln>
        </p:spPr>
        <p:txBody>
          <a:bodyPr wrap="square">
            <a:spAutoFit/>
          </a:bodyPr>
          <a:lstStyle/>
          <a:p>
            <a:pPr algn="ctr" eaLnBrk="0" hangingPunct="0"/>
            <a:r>
              <a:rPr lang="en-US" sz="2400" b="1" dirty="0">
                <a:solidFill>
                  <a:prstClr val="black"/>
                </a:solidFill>
                <a:latin typeface="Arial Narrow" pitchFamily="34" charset="0"/>
                <a:cs typeface="Arial" pitchFamily="34" charset="0"/>
              </a:rPr>
              <a:t>Environmental Sources of </a:t>
            </a:r>
          </a:p>
          <a:p>
            <a:pPr algn="ctr" eaLnBrk="0" hangingPunct="0"/>
            <a:r>
              <a:rPr lang="en-US" sz="2400" b="1" dirty="0">
                <a:solidFill>
                  <a:prstClr val="black"/>
                </a:solidFill>
                <a:latin typeface="Arial Narrow" pitchFamily="34" charset="0"/>
                <a:cs typeface="Arial" pitchFamily="34" charset="0"/>
              </a:rPr>
              <a:t>Genotype-Phenotype Discontinuity</a:t>
            </a:r>
          </a:p>
        </p:txBody>
      </p:sp>
      <p:sp>
        <p:nvSpPr>
          <p:cNvPr id="24587" name="Text Box 16"/>
          <p:cNvSpPr txBox="1">
            <a:spLocks noChangeArrowheads="1"/>
          </p:cNvSpPr>
          <p:nvPr/>
        </p:nvSpPr>
        <p:spPr bwMode="auto">
          <a:xfrm>
            <a:off x="3401297" y="1758926"/>
            <a:ext cx="1380254" cy="1477328"/>
          </a:xfrm>
          <a:prstGeom prst="rect">
            <a:avLst/>
          </a:prstGeom>
          <a:noFill/>
          <a:ln w="9525">
            <a:noFill/>
            <a:miter lim="800000"/>
            <a:headEnd/>
            <a:tailEnd/>
          </a:ln>
        </p:spPr>
        <p:txBody>
          <a:bodyPr wrap="square">
            <a:spAutoFit/>
          </a:bodyPr>
          <a:lstStyle/>
          <a:p>
            <a:pPr algn="ctr" eaLnBrk="0" hangingPunct="0"/>
            <a:r>
              <a:rPr lang="en-US" sz="1500" b="1" dirty="0">
                <a:solidFill>
                  <a:schemeClr val="accent5">
                    <a:lumMod val="50000"/>
                  </a:schemeClr>
                </a:solidFill>
                <a:latin typeface="Arial Narrow" pitchFamily="34" charset="0"/>
                <a:cs typeface="Arial" pitchFamily="34" charset="0"/>
              </a:rPr>
              <a:t>diet</a:t>
            </a:r>
          </a:p>
          <a:p>
            <a:pPr algn="ctr" eaLnBrk="0" hangingPunct="0"/>
            <a:r>
              <a:rPr lang="en-US" sz="1500" b="1" dirty="0">
                <a:solidFill>
                  <a:schemeClr val="accent5">
                    <a:lumMod val="50000"/>
                  </a:schemeClr>
                </a:solidFill>
                <a:latin typeface="Arial Narrow" pitchFamily="34" charset="0"/>
                <a:cs typeface="Arial" pitchFamily="34" charset="0"/>
              </a:rPr>
              <a:t>subsistence</a:t>
            </a:r>
          </a:p>
          <a:p>
            <a:pPr algn="ctr" eaLnBrk="0" hangingPunct="0"/>
            <a:r>
              <a:rPr lang="en-US" sz="1500" b="1" dirty="0">
                <a:solidFill>
                  <a:schemeClr val="accent5">
                    <a:lumMod val="50000"/>
                  </a:schemeClr>
                </a:solidFill>
                <a:latin typeface="Arial Narrow" pitchFamily="34" charset="0"/>
                <a:cs typeface="Arial" pitchFamily="34" charset="0"/>
              </a:rPr>
              <a:t>occupation</a:t>
            </a:r>
          </a:p>
          <a:p>
            <a:pPr algn="ctr" eaLnBrk="0" hangingPunct="0"/>
            <a:r>
              <a:rPr lang="en-US" sz="1500" b="1" dirty="0">
                <a:solidFill>
                  <a:schemeClr val="accent5">
                    <a:lumMod val="50000"/>
                  </a:schemeClr>
                </a:solidFill>
                <a:latin typeface="Arial Narrow" pitchFamily="34" charset="0"/>
                <a:cs typeface="Arial" pitchFamily="34" charset="0"/>
              </a:rPr>
              <a:t>psychosocial stress</a:t>
            </a:r>
          </a:p>
          <a:p>
            <a:pPr algn="ctr" eaLnBrk="0" hangingPunct="0"/>
            <a:r>
              <a:rPr lang="en-US" sz="1500" b="1" dirty="0">
                <a:solidFill>
                  <a:schemeClr val="accent5">
                    <a:lumMod val="50000"/>
                  </a:schemeClr>
                </a:solidFill>
                <a:latin typeface="Arial Narrow" pitchFamily="34" charset="0"/>
                <a:cs typeface="Arial" pitchFamily="34" charset="0"/>
              </a:rPr>
              <a:t>anthropometry</a:t>
            </a:r>
          </a:p>
        </p:txBody>
      </p:sp>
      <p:sp>
        <p:nvSpPr>
          <p:cNvPr id="24589" name="Text Box 18"/>
          <p:cNvSpPr txBox="1">
            <a:spLocks noChangeArrowheads="1"/>
          </p:cNvSpPr>
          <p:nvPr/>
        </p:nvSpPr>
        <p:spPr bwMode="auto">
          <a:xfrm>
            <a:off x="9908531" y="6064487"/>
            <a:ext cx="1911660" cy="461665"/>
          </a:xfrm>
          <a:prstGeom prst="rect">
            <a:avLst/>
          </a:prstGeom>
          <a:noFill/>
          <a:ln w="9525">
            <a:noFill/>
            <a:miter lim="800000"/>
            <a:headEnd/>
            <a:tailEnd/>
          </a:ln>
        </p:spPr>
        <p:txBody>
          <a:bodyPr wrap="square">
            <a:spAutoFit/>
          </a:bodyPr>
          <a:lstStyle/>
          <a:p>
            <a:pPr algn="ctr">
              <a:spcBef>
                <a:spcPct val="50000"/>
              </a:spcBef>
            </a:pPr>
            <a:r>
              <a:rPr lang="en-US" sz="1200" dirty="0">
                <a:latin typeface="Arial Narrow" pitchFamily="34" charset="0"/>
                <a:cs typeface="Arial" pitchFamily="34" charset="0"/>
              </a:rPr>
              <a:t>Redrawn from Jackson 2004  </a:t>
            </a:r>
            <a:r>
              <a:rPr lang="en-US" sz="1200" i="1" dirty="0">
                <a:latin typeface="Arial Narrow" pitchFamily="34" charset="0"/>
                <a:cs typeface="Arial" pitchFamily="34" charset="0"/>
              </a:rPr>
              <a:t>Br. Med. Bull</a:t>
            </a:r>
            <a:r>
              <a:rPr lang="en-US" sz="1200" dirty="0">
                <a:latin typeface="Arial Narrow" pitchFamily="34" charset="0"/>
                <a:cs typeface="Arial" pitchFamily="34" charset="0"/>
              </a:rPr>
              <a:t>. </a:t>
            </a:r>
            <a:r>
              <a:rPr lang="en-US" sz="1200" b="1" dirty="0">
                <a:latin typeface="Arial Narrow" pitchFamily="34" charset="0"/>
                <a:cs typeface="Arial" pitchFamily="34" charset="0"/>
              </a:rPr>
              <a:t> 69</a:t>
            </a:r>
            <a:r>
              <a:rPr lang="en-US" sz="1200" dirty="0">
                <a:latin typeface="Arial Narrow" pitchFamily="34" charset="0"/>
                <a:cs typeface="Arial" pitchFamily="34" charset="0"/>
              </a:rPr>
              <a:t>:215-235</a:t>
            </a:r>
          </a:p>
        </p:txBody>
      </p:sp>
      <p:sp>
        <p:nvSpPr>
          <p:cNvPr id="24591" name="Oval 8"/>
          <p:cNvSpPr>
            <a:spLocks noChangeArrowheads="1"/>
          </p:cNvSpPr>
          <p:nvPr/>
        </p:nvSpPr>
        <p:spPr bwMode="auto">
          <a:xfrm>
            <a:off x="5067300" y="3714750"/>
            <a:ext cx="2228850" cy="1085850"/>
          </a:xfrm>
          <a:prstGeom prst="ellipse">
            <a:avLst/>
          </a:prstGeom>
          <a:solidFill>
            <a:srgbClr val="00B0F0">
              <a:alpha val="50195"/>
            </a:srgbClr>
          </a:solidFill>
          <a:ln w="76200">
            <a:solidFill>
              <a:srgbClr val="00B0F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25" name="TextBox 24"/>
          <p:cNvSpPr txBox="1"/>
          <p:nvPr/>
        </p:nvSpPr>
        <p:spPr>
          <a:xfrm>
            <a:off x="2844921" y="4058279"/>
            <a:ext cx="2057400" cy="1015663"/>
          </a:xfrm>
          <a:prstGeom prst="rect">
            <a:avLst/>
          </a:prstGeom>
          <a:noFill/>
        </p:spPr>
        <p:txBody>
          <a:bodyPr wrap="square">
            <a:spAutoFit/>
          </a:bodyPr>
          <a:lstStyle/>
          <a:p>
            <a:pPr algn="ctr">
              <a:defRPr/>
            </a:pPr>
            <a:r>
              <a:rPr lang="en-US" sz="1500" b="1" dirty="0">
                <a:latin typeface="Arial Narrow" pitchFamily="34" charset="0"/>
                <a:cs typeface="Arial" pitchFamily="34" charset="0"/>
              </a:rPr>
              <a:t>infectious diseases</a:t>
            </a:r>
          </a:p>
          <a:p>
            <a:pPr algn="ctr">
              <a:defRPr/>
            </a:pPr>
            <a:r>
              <a:rPr lang="en-US" sz="1500" b="1" dirty="0">
                <a:latin typeface="Arial Narrow" pitchFamily="34" charset="0"/>
                <a:cs typeface="Arial" pitchFamily="34" charset="0"/>
              </a:rPr>
              <a:t>bioactive </a:t>
            </a:r>
            <a:r>
              <a:rPr lang="en-US" sz="1500" b="1" dirty="0" err="1">
                <a:latin typeface="Arial Narrow" pitchFamily="34" charset="0"/>
                <a:cs typeface="Arial" pitchFamily="34" charset="0"/>
              </a:rPr>
              <a:t>phytochemicals</a:t>
            </a:r>
            <a:endParaRPr lang="en-US" sz="1500" b="1" dirty="0">
              <a:latin typeface="Arial Narrow" pitchFamily="34" charset="0"/>
              <a:cs typeface="Arial" pitchFamily="34" charset="0"/>
            </a:endParaRPr>
          </a:p>
          <a:p>
            <a:pPr algn="ctr">
              <a:defRPr/>
            </a:pPr>
            <a:r>
              <a:rPr lang="en-US" sz="1500" b="1" dirty="0">
                <a:latin typeface="Arial Narrow" pitchFamily="34" charset="0"/>
                <a:cs typeface="Arial" pitchFamily="34" charset="0"/>
              </a:rPr>
              <a:t>viruses</a:t>
            </a:r>
          </a:p>
        </p:txBody>
      </p:sp>
      <p:sp>
        <p:nvSpPr>
          <p:cNvPr id="2" name="Freeform 14"/>
          <p:cNvSpPr>
            <a:spLocks/>
          </p:cNvSpPr>
          <p:nvPr/>
        </p:nvSpPr>
        <p:spPr bwMode="auto">
          <a:xfrm rot="15283357" flipV="1">
            <a:off x="4085866" y="2932396"/>
            <a:ext cx="295849" cy="1361384"/>
          </a:xfrm>
          <a:custGeom>
            <a:avLst/>
            <a:gdLst>
              <a:gd name="T0" fmla="*/ 2147483647 w 688"/>
              <a:gd name="T1" fmla="*/ 2147483647 h 672"/>
              <a:gd name="T2" fmla="*/ 2147483647 w 688"/>
              <a:gd name="T3" fmla="*/ 2147483647 h 672"/>
              <a:gd name="T4" fmla="*/ 2147483647 w 688"/>
              <a:gd name="T5" fmla="*/ 0 h 672"/>
              <a:gd name="T6" fmla="*/ 0 60000 65536"/>
              <a:gd name="T7" fmla="*/ 0 60000 65536"/>
              <a:gd name="T8" fmla="*/ 0 60000 65536"/>
              <a:gd name="T9" fmla="*/ 0 w 688"/>
              <a:gd name="T10" fmla="*/ 0 h 672"/>
              <a:gd name="T11" fmla="*/ 688 w 688"/>
              <a:gd name="T12" fmla="*/ 672 h 672"/>
            </a:gdLst>
            <a:ahLst/>
            <a:cxnLst>
              <a:cxn ang="T6">
                <a:pos x="T0" y="T1"/>
              </a:cxn>
              <a:cxn ang="T7">
                <a:pos x="T2" y="T3"/>
              </a:cxn>
              <a:cxn ang="T8">
                <a:pos x="T4" y="T5"/>
              </a:cxn>
            </a:cxnLst>
            <a:rect l="T9" t="T10" r="T11" b="T12"/>
            <a:pathLst>
              <a:path w="688" h="672">
                <a:moveTo>
                  <a:pt x="688" y="672"/>
                </a:moveTo>
                <a:cubicBezTo>
                  <a:pt x="456" y="656"/>
                  <a:pt x="224" y="640"/>
                  <a:pt x="112" y="528"/>
                </a:cubicBezTo>
                <a:cubicBezTo>
                  <a:pt x="0" y="416"/>
                  <a:pt x="8" y="80"/>
                  <a:pt x="16" y="0"/>
                </a:cubicBezTo>
              </a:path>
            </a:pathLst>
          </a:custGeom>
          <a:noFill/>
          <a:ln w="38100">
            <a:solidFill>
              <a:srgbClr val="00B050"/>
            </a:solidFill>
            <a:round/>
            <a:headEnd/>
            <a:tailEnd type="triangle" w="med" len="med"/>
          </a:ln>
        </p:spPr>
        <p:txBody>
          <a:bodyPr wrap="none" anchor="ctr"/>
          <a:lstStyle/>
          <a:p>
            <a:pPr algn="ctr"/>
            <a:endParaRPr lang="en-US" sz="1200">
              <a:solidFill>
                <a:prstClr val="black"/>
              </a:solidFill>
              <a:latin typeface="Arial" pitchFamily="34" charset="0"/>
              <a:cs typeface="Arial" pitchFamily="34" charset="0"/>
            </a:endParaRPr>
          </a:p>
        </p:txBody>
      </p:sp>
      <p:sp>
        <p:nvSpPr>
          <p:cNvPr id="27" name="TextBox 26"/>
          <p:cNvSpPr txBox="1"/>
          <p:nvPr/>
        </p:nvSpPr>
        <p:spPr>
          <a:xfrm>
            <a:off x="7906926" y="1782414"/>
            <a:ext cx="2761074" cy="3785652"/>
          </a:xfrm>
          <a:prstGeom prst="rect">
            <a:avLst/>
          </a:prstGeom>
          <a:solidFill>
            <a:schemeClr val="bg1"/>
          </a:solidFill>
        </p:spPr>
        <p:txBody>
          <a:bodyPr wrap="square" rtlCol="0">
            <a:spAutoFit/>
          </a:bodyPr>
          <a:lstStyle/>
          <a:p>
            <a:pPr algn="ctr"/>
            <a:r>
              <a:rPr lang="en-US" sz="2000" b="1" dirty="0">
                <a:solidFill>
                  <a:prstClr val="black"/>
                </a:solidFill>
                <a:latin typeface="Arial Narrow" pitchFamily="34" charset="0"/>
                <a:cs typeface="Arial" pitchFamily="34" charset="0"/>
              </a:rPr>
              <a:t>These factors provide additional sources of variation to the expressed genotype (the phenotype) and modify the coded genotypic message.  While these factors are not genetic, they can behave in ways that influence gene expression over generations.</a:t>
            </a:r>
          </a:p>
        </p:txBody>
      </p:sp>
      <p:sp>
        <p:nvSpPr>
          <p:cNvPr id="28" name="Oval 8"/>
          <p:cNvSpPr>
            <a:spLocks noChangeArrowheads="1"/>
          </p:cNvSpPr>
          <p:nvPr/>
        </p:nvSpPr>
        <p:spPr bwMode="auto">
          <a:xfrm>
            <a:off x="5037642" y="2568698"/>
            <a:ext cx="2286000" cy="1085850"/>
          </a:xfrm>
          <a:prstGeom prst="ellipse">
            <a:avLst/>
          </a:prstGeom>
          <a:solidFill>
            <a:srgbClr val="00CC99">
              <a:alpha val="50195"/>
            </a:srgbClr>
          </a:solidFill>
          <a:ln w="76200">
            <a:solidFill>
              <a:srgbClr val="00C28F"/>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36" name="Oval 8"/>
          <p:cNvSpPr>
            <a:spLocks noChangeArrowheads="1"/>
          </p:cNvSpPr>
          <p:nvPr/>
        </p:nvSpPr>
        <p:spPr bwMode="auto">
          <a:xfrm>
            <a:off x="5020262" y="3727586"/>
            <a:ext cx="2228850" cy="1085850"/>
          </a:xfrm>
          <a:prstGeom prst="ellipse">
            <a:avLst/>
          </a:prstGeom>
          <a:solidFill>
            <a:srgbClr val="00B0F0">
              <a:alpha val="50195"/>
            </a:srgbClr>
          </a:solidFill>
          <a:ln w="76200">
            <a:solidFill>
              <a:srgbClr val="00B0F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37" name="Oval 8"/>
          <p:cNvSpPr>
            <a:spLocks noChangeArrowheads="1"/>
          </p:cNvSpPr>
          <p:nvPr/>
        </p:nvSpPr>
        <p:spPr bwMode="auto">
          <a:xfrm>
            <a:off x="5013105" y="4193083"/>
            <a:ext cx="2228850" cy="1085850"/>
          </a:xfrm>
          <a:prstGeom prst="ellipse">
            <a:avLst/>
          </a:prstGeom>
          <a:solidFill>
            <a:srgbClr val="00B0F0">
              <a:alpha val="50195"/>
            </a:srgbClr>
          </a:solidFill>
          <a:ln w="76200">
            <a:solidFill>
              <a:srgbClr val="00B0F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38" name="Oval 8"/>
          <p:cNvSpPr>
            <a:spLocks noChangeArrowheads="1"/>
          </p:cNvSpPr>
          <p:nvPr/>
        </p:nvSpPr>
        <p:spPr bwMode="auto">
          <a:xfrm>
            <a:off x="4967247" y="4442751"/>
            <a:ext cx="2228850" cy="1085850"/>
          </a:xfrm>
          <a:prstGeom prst="ellipse">
            <a:avLst/>
          </a:prstGeom>
          <a:solidFill>
            <a:srgbClr val="00B0F0">
              <a:alpha val="50195"/>
            </a:srgbClr>
          </a:solidFill>
          <a:ln w="76200">
            <a:solidFill>
              <a:srgbClr val="00B0F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39" name="Oval 8"/>
          <p:cNvSpPr>
            <a:spLocks noChangeArrowheads="1"/>
          </p:cNvSpPr>
          <p:nvPr/>
        </p:nvSpPr>
        <p:spPr bwMode="auto">
          <a:xfrm>
            <a:off x="5008268" y="3998378"/>
            <a:ext cx="2228850" cy="1085850"/>
          </a:xfrm>
          <a:prstGeom prst="ellipse">
            <a:avLst/>
          </a:prstGeom>
          <a:solidFill>
            <a:srgbClr val="00B0F0">
              <a:alpha val="50195"/>
            </a:srgbClr>
          </a:solidFill>
          <a:ln w="76200">
            <a:solidFill>
              <a:srgbClr val="00B0F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40" name="Oval 8"/>
          <p:cNvSpPr>
            <a:spLocks noChangeArrowheads="1"/>
          </p:cNvSpPr>
          <p:nvPr/>
        </p:nvSpPr>
        <p:spPr bwMode="auto">
          <a:xfrm>
            <a:off x="5026733" y="3772830"/>
            <a:ext cx="2286000" cy="1085850"/>
          </a:xfrm>
          <a:prstGeom prst="ellipse">
            <a:avLst/>
          </a:prstGeom>
          <a:solidFill>
            <a:srgbClr val="FFFF00">
              <a:alpha val="50195"/>
            </a:srgbClr>
          </a:solidFill>
          <a:ln w="76200">
            <a:solidFill>
              <a:srgbClr val="FFC00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41" name="Oval 8"/>
          <p:cNvSpPr>
            <a:spLocks noChangeArrowheads="1"/>
          </p:cNvSpPr>
          <p:nvPr/>
        </p:nvSpPr>
        <p:spPr bwMode="auto">
          <a:xfrm>
            <a:off x="5038725" y="3635360"/>
            <a:ext cx="2286000" cy="1085850"/>
          </a:xfrm>
          <a:prstGeom prst="ellipse">
            <a:avLst/>
          </a:prstGeom>
          <a:solidFill>
            <a:srgbClr val="FFFF00">
              <a:alpha val="50195"/>
            </a:srgbClr>
          </a:solidFill>
          <a:ln w="76200">
            <a:solidFill>
              <a:srgbClr val="FFC00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42" name="Oval 8"/>
          <p:cNvSpPr>
            <a:spLocks noChangeArrowheads="1"/>
          </p:cNvSpPr>
          <p:nvPr/>
        </p:nvSpPr>
        <p:spPr bwMode="auto">
          <a:xfrm>
            <a:off x="4991687" y="3436143"/>
            <a:ext cx="2286000" cy="1085850"/>
          </a:xfrm>
          <a:prstGeom prst="ellipse">
            <a:avLst/>
          </a:prstGeom>
          <a:solidFill>
            <a:srgbClr val="FFFF00">
              <a:alpha val="50195"/>
            </a:srgbClr>
          </a:solidFill>
          <a:ln w="76200">
            <a:solidFill>
              <a:srgbClr val="FFC00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43" name="Oval 8"/>
          <p:cNvSpPr>
            <a:spLocks noChangeArrowheads="1"/>
          </p:cNvSpPr>
          <p:nvPr/>
        </p:nvSpPr>
        <p:spPr bwMode="auto">
          <a:xfrm>
            <a:off x="5033890" y="3250933"/>
            <a:ext cx="2286000" cy="1085850"/>
          </a:xfrm>
          <a:prstGeom prst="ellipse">
            <a:avLst/>
          </a:prstGeom>
          <a:solidFill>
            <a:srgbClr val="FFFF00">
              <a:alpha val="50195"/>
            </a:srgbClr>
          </a:solidFill>
          <a:ln w="76200">
            <a:solidFill>
              <a:srgbClr val="FFC000"/>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45" name="Oval 8"/>
          <p:cNvSpPr>
            <a:spLocks noChangeArrowheads="1"/>
          </p:cNvSpPr>
          <p:nvPr/>
        </p:nvSpPr>
        <p:spPr bwMode="auto">
          <a:xfrm>
            <a:off x="5015303" y="2661107"/>
            <a:ext cx="2286000" cy="1085850"/>
          </a:xfrm>
          <a:prstGeom prst="ellipse">
            <a:avLst/>
          </a:prstGeom>
          <a:solidFill>
            <a:srgbClr val="00CC99">
              <a:alpha val="50195"/>
            </a:srgbClr>
          </a:solidFill>
          <a:ln w="76200">
            <a:solidFill>
              <a:srgbClr val="00C28F"/>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46" name="Oval 8"/>
          <p:cNvSpPr>
            <a:spLocks noChangeArrowheads="1"/>
          </p:cNvSpPr>
          <p:nvPr/>
        </p:nvSpPr>
        <p:spPr bwMode="auto">
          <a:xfrm>
            <a:off x="5026733" y="3018822"/>
            <a:ext cx="2286000" cy="1085850"/>
          </a:xfrm>
          <a:prstGeom prst="ellipse">
            <a:avLst/>
          </a:prstGeom>
          <a:solidFill>
            <a:srgbClr val="00CC99">
              <a:alpha val="50195"/>
            </a:srgbClr>
          </a:solidFill>
          <a:ln w="76200">
            <a:solidFill>
              <a:srgbClr val="00C28F"/>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47" name="Oval 8"/>
          <p:cNvSpPr>
            <a:spLocks noChangeArrowheads="1"/>
          </p:cNvSpPr>
          <p:nvPr/>
        </p:nvSpPr>
        <p:spPr bwMode="auto">
          <a:xfrm>
            <a:off x="5033890" y="2844712"/>
            <a:ext cx="2286000" cy="1085850"/>
          </a:xfrm>
          <a:prstGeom prst="ellipse">
            <a:avLst/>
          </a:prstGeom>
          <a:solidFill>
            <a:srgbClr val="00CC99">
              <a:alpha val="50195"/>
            </a:srgbClr>
          </a:solidFill>
          <a:ln w="76200">
            <a:solidFill>
              <a:srgbClr val="00C28F"/>
            </a:solidFill>
            <a:round/>
            <a:headEnd/>
            <a:tailEnd/>
          </a:ln>
        </p:spPr>
        <p:txBody>
          <a:bodyPr wrap="none" anchor="ctr"/>
          <a:lstStyle/>
          <a:p>
            <a:pPr algn="ctr" eaLnBrk="0" hangingPunct="0"/>
            <a:endParaRPr lang="en-US" sz="1200" b="1">
              <a:solidFill>
                <a:srgbClr val="0F6FC6"/>
              </a:solidFill>
              <a:latin typeface="Arial" pitchFamily="34" charset="0"/>
              <a:cs typeface="Arial" pitchFamily="34" charset="0"/>
            </a:endParaRPr>
          </a:p>
        </p:txBody>
      </p:sp>
      <p:sp>
        <p:nvSpPr>
          <p:cNvPr id="24595" name="Text Box 12"/>
          <p:cNvSpPr txBox="1">
            <a:spLocks noChangeArrowheads="1"/>
          </p:cNvSpPr>
          <p:nvPr/>
        </p:nvSpPr>
        <p:spPr bwMode="auto">
          <a:xfrm>
            <a:off x="5153025" y="2949058"/>
            <a:ext cx="1885950" cy="461665"/>
          </a:xfrm>
          <a:prstGeom prst="rect">
            <a:avLst/>
          </a:prstGeom>
          <a:noFill/>
          <a:ln w="9525">
            <a:noFill/>
            <a:miter lim="800000"/>
            <a:headEnd/>
            <a:tailEnd/>
          </a:ln>
        </p:spPr>
        <p:txBody>
          <a:bodyPr>
            <a:spAutoFit/>
          </a:bodyPr>
          <a:lstStyle/>
          <a:p>
            <a:pPr algn="ctr" eaLnBrk="0" hangingPunct="0"/>
            <a:r>
              <a:rPr lang="en-US" sz="1200" b="1" dirty="0">
                <a:solidFill>
                  <a:prstClr val="white"/>
                </a:solidFill>
                <a:latin typeface="Arial" pitchFamily="34" charset="0"/>
                <a:cs typeface="Arial" pitchFamily="34" charset="0"/>
              </a:rPr>
              <a:t> </a:t>
            </a:r>
            <a:r>
              <a:rPr lang="en-US" sz="1200" b="1" dirty="0">
                <a:solidFill>
                  <a:prstClr val="black"/>
                </a:solidFill>
                <a:latin typeface="Arial" pitchFamily="34" charset="0"/>
                <a:cs typeface="Arial" pitchFamily="34" charset="0"/>
              </a:rPr>
              <a:t>Abiotic </a:t>
            </a:r>
            <a:r>
              <a:rPr lang="en-US" sz="1200" b="1" dirty="0" smtClean="0">
                <a:solidFill>
                  <a:prstClr val="black"/>
                </a:solidFill>
                <a:latin typeface="Arial" pitchFamily="34" charset="0"/>
                <a:cs typeface="Arial" pitchFamily="34" charset="0"/>
              </a:rPr>
              <a:t>Environmental </a:t>
            </a:r>
            <a:r>
              <a:rPr lang="en-US" sz="1200" b="1" dirty="0">
                <a:solidFill>
                  <a:prstClr val="black"/>
                </a:solidFill>
                <a:latin typeface="Arial" pitchFamily="34" charset="0"/>
                <a:cs typeface="Arial" pitchFamily="34" charset="0"/>
              </a:rPr>
              <a:t>Filters</a:t>
            </a:r>
          </a:p>
        </p:txBody>
      </p:sp>
      <p:sp>
        <p:nvSpPr>
          <p:cNvPr id="24597" name="Text Box 11"/>
          <p:cNvSpPr txBox="1">
            <a:spLocks noChangeArrowheads="1"/>
          </p:cNvSpPr>
          <p:nvPr/>
        </p:nvSpPr>
        <p:spPr bwMode="auto">
          <a:xfrm>
            <a:off x="4663330" y="4869280"/>
            <a:ext cx="2917372" cy="461665"/>
          </a:xfrm>
          <a:prstGeom prst="rect">
            <a:avLst/>
          </a:prstGeom>
          <a:noFill/>
          <a:ln w="9525">
            <a:noFill/>
            <a:miter lim="800000"/>
            <a:headEnd/>
            <a:tailEnd/>
          </a:ln>
        </p:spPr>
        <p:txBody>
          <a:bodyPr wrap="square">
            <a:spAutoFit/>
          </a:bodyPr>
          <a:lstStyle/>
          <a:p>
            <a:pPr algn="ctr" eaLnBrk="0" hangingPunct="0"/>
            <a:r>
              <a:rPr lang="en-US" sz="1200" b="1" dirty="0">
                <a:solidFill>
                  <a:prstClr val="black"/>
                </a:solidFill>
                <a:latin typeface="Arial" pitchFamily="34" charset="0"/>
                <a:cs typeface="Arial" pitchFamily="34" charset="0"/>
              </a:rPr>
              <a:t>Sociocultural</a:t>
            </a:r>
            <a:r>
              <a:rPr lang="en-US" sz="1200" b="1" dirty="0">
                <a:solidFill>
                  <a:prstClr val="white"/>
                </a:solidFill>
                <a:latin typeface="Arial" pitchFamily="34" charset="0"/>
                <a:cs typeface="Arial" pitchFamily="34" charset="0"/>
              </a:rPr>
              <a:t> </a:t>
            </a:r>
            <a:r>
              <a:rPr lang="en-US" sz="1200" b="1" dirty="0" smtClean="0">
                <a:solidFill>
                  <a:prstClr val="black"/>
                </a:solidFill>
                <a:latin typeface="Arial" pitchFamily="34" charset="0"/>
                <a:cs typeface="Arial" pitchFamily="34" charset="0"/>
              </a:rPr>
              <a:t>Environmental </a:t>
            </a:r>
            <a:endParaRPr lang="en-US" sz="1200" b="1" dirty="0">
              <a:solidFill>
                <a:prstClr val="black"/>
              </a:solidFill>
              <a:latin typeface="Arial" pitchFamily="34" charset="0"/>
              <a:cs typeface="Arial" pitchFamily="34" charset="0"/>
            </a:endParaRPr>
          </a:p>
          <a:p>
            <a:pPr algn="ctr" eaLnBrk="0" hangingPunct="0"/>
            <a:r>
              <a:rPr lang="en-US" sz="1200" b="1" dirty="0">
                <a:solidFill>
                  <a:prstClr val="black"/>
                </a:solidFill>
                <a:latin typeface="Arial" pitchFamily="34" charset="0"/>
                <a:cs typeface="Arial" pitchFamily="34" charset="0"/>
              </a:rPr>
              <a:t>Filters</a:t>
            </a:r>
          </a:p>
        </p:txBody>
      </p:sp>
      <p:sp>
        <p:nvSpPr>
          <p:cNvPr id="3" name="Freeform 10"/>
          <p:cNvSpPr>
            <a:spLocks/>
          </p:cNvSpPr>
          <p:nvPr/>
        </p:nvSpPr>
        <p:spPr bwMode="auto">
          <a:xfrm rot="18243845">
            <a:off x="3853593" y="5144358"/>
            <a:ext cx="1280227" cy="502206"/>
          </a:xfrm>
          <a:custGeom>
            <a:avLst/>
            <a:gdLst>
              <a:gd name="T0" fmla="*/ 0 w 672"/>
              <a:gd name="T1" fmla="*/ 0 h 504"/>
              <a:gd name="T2" fmla="*/ 2147483647 w 672"/>
              <a:gd name="T3" fmla="*/ 2147483647 h 504"/>
              <a:gd name="T4" fmla="*/ 2147483647 w 672"/>
              <a:gd name="T5" fmla="*/ 2147483647 h 504"/>
              <a:gd name="T6" fmla="*/ 0 60000 65536"/>
              <a:gd name="T7" fmla="*/ 0 60000 65536"/>
              <a:gd name="T8" fmla="*/ 0 60000 65536"/>
              <a:gd name="T9" fmla="*/ 0 w 672"/>
              <a:gd name="T10" fmla="*/ 0 h 504"/>
              <a:gd name="T11" fmla="*/ 672 w 672"/>
              <a:gd name="T12" fmla="*/ 504 h 504"/>
            </a:gdLst>
            <a:ahLst/>
            <a:cxnLst>
              <a:cxn ang="T6">
                <a:pos x="T0" y="T1"/>
              </a:cxn>
              <a:cxn ang="T7">
                <a:pos x="T2" y="T3"/>
              </a:cxn>
              <a:cxn ang="T8">
                <a:pos x="T4" y="T5"/>
              </a:cxn>
            </a:cxnLst>
            <a:rect l="T9" t="T10" r="T11" b="T12"/>
            <a:pathLst>
              <a:path w="672" h="504">
                <a:moveTo>
                  <a:pt x="0" y="0"/>
                </a:moveTo>
                <a:cubicBezTo>
                  <a:pt x="64" y="180"/>
                  <a:pt x="128" y="360"/>
                  <a:pt x="240" y="432"/>
                </a:cubicBezTo>
                <a:cubicBezTo>
                  <a:pt x="352" y="504"/>
                  <a:pt x="592" y="440"/>
                  <a:pt x="672" y="432"/>
                </a:cubicBezTo>
              </a:path>
            </a:pathLst>
          </a:custGeom>
          <a:noFill/>
          <a:ln w="38100">
            <a:solidFill>
              <a:srgbClr val="00B0F0"/>
            </a:solidFill>
            <a:round/>
            <a:headEnd/>
            <a:tailEnd type="triangle" w="med" len="med"/>
          </a:ln>
        </p:spPr>
        <p:txBody>
          <a:bodyPr wrap="none" anchor="ctr"/>
          <a:lstStyle/>
          <a:p>
            <a:pPr algn="ctr">
              <a:defRPr/>
            </a:pPr>
            <a:endParaRPr lang="en-US" sz="1200">
              <a:solidFill>
                <a:prstClr val="black"/>
              </a:solidFill>
              <a:latin typeface="Arial" pitchFamily="34" charset="0"/>
              <a:cs typeface="Arial" pitchFamily="34" charset="0"/>
            </a:endParaRPr>
          </a:p>
        </p:txBody>
      </p:sp>
      <p:sp>
        <p:nvSpPr>
          <p:cNvPr id="24598" name="Freeform 14"/>
          <p:cNvSpPr>
            <a:spLocks/>
          </p:cNvSpPr>
          <p:nvPr/>
        </p:nvSpPr>
        <p:spPr bwMode="auto">
          <a:xfrm rot="2454710" flipH="1">
            <a:off x="4439173" y="4196326"/>
            <a:ext cx="699783" cy="582305"/>
          </a:xfrm>
          <a:custGeom>
            <a:avLst/>
            <a:gdLst>
              <a:gd name="T0" fmla="*/ 2147483647 w 688"/>
              <a:gd name="T1" fmla="*/ 2147483647 h 672"/>
              <a:gd name="T2" fmla="*/ 2147483647 w 688"/>
              <a:gd name="T3" fmla="*/ 2147483647 h 672"/>
              <a:gd name="T4" fmla="*/ 2147483647 w 688"/>
              <a:gd name="T5" fmla="*/ 0 h 672"/>
              <a:gd name="T6" fmla="*/ 0 60000 65536"/>
              <a:gd name="T7" fmla="*/ 0 60000 65536"/>
              <a:gd name="T8" fmla="*/ 0 60000 65536"/>
              <a:gd name="T9" fmla="*/ 0 w 688"/>
              <a:gd name="T10" fmla="*/ 0 h 672"/>
              <a:gd name="T11" fmla="*/ 688 w 688"/>
              <a:gd name="T12" fmla="*/ 672 h 672"/>
            </a:gdLst>
            <a:ahLst/>
            <a:cxnLst>
              <a:cxn ang="T6">
                <a:pos x="T0" y="T1"/>
              </a:cxn>
              <a:cxn ang="T7">
                <a:pos x="T2" y="T3"/>
              </a:cxn>
              <a:cxn ang="T8">
                <a:pos x="T4" y="T5"/>
              </a:cxn>
            </a:cxnLst>
            <a:rect l="T9" t="T10" r="T11" b="T12"/>
            <a:pathLst>
              <a:path w="688" h="672">
                <a:moveTo>
                  <a:pt x="688" y="672"/>
                </a:moveTo>
                <a:cubicBezTo>
                  <a:pt x="456" y="656"/>
                  <a:pt x="224" y="640"/>
                  <a:pt x="112" y="528"/>
                </a:cubicBezTo>
                <a:cubicBezTo>
                  <a:pt x="0" y="416"/>
                  <a:pt x="8" y="80"/>
                  <a:pt x="16" y="0"/>
                </a:cubicBezTo>
              </a:path>
            </a:pathLst>
          </a:custGeom>
          <a:noFill/>
          <a:ln w="38100">
            <a:solidFill>
              <a:schemeClr val="tx1"/>
            </a:solidFill>
            <a:round/>
            <a:headEnd/>
            <a:tailEnd type="triangle" w="med" len="med"/>
          </a:ln>
        </p:spPr>
        <p:txBody>
          <a:bodyPr wrap="none" anchor="ctr"/>
          <a:lstStyle/>
          <a:p>
            <a:pPr algn="ctr"/>
            <a:endParaRPr lang="en-US" sz="1200">
              <a:solidFill>
                <a:prstClr val="black"/>
              </a:solidFill>
              <a:latin typeface="Arial" pitchFamily="34" charset="0"/>
              <a:cs typeface="Arial" pitchFamily="34" charset="0"/>
            </a:endParaRPr>
          </a:p>
        </p:txBody>
      </p:sp>
      <p:sp>
        <p:nvSpPr>
          <p:cNvPr id="24588" name="Freeform 17"/>
          <p:cNvSpPr>
            <a:spLocks/>
          </p:cNvSpPr>
          <p:nvPr/>
        </p:nvSpPr>
        <p:spPr bwMode="auto">
          <a:xfrm rot="21325879">
            <a:off x="4076518" y="3159970"/>
            <a:ext cx="909962" cy="208094"/>
          </a:xfrm>
          <a:custGeom>
            <a:avLst/>
            <a:gdLst>
              <a:gd name="T0" fmla="*/ 0 w 864"/>
              <a:gd name="T1" fmla="*/ 0 h 384"/>
              <a:gd name="T2" fmla="*/ 2147483647 w 864"/>
              <a:gd name="T3" fmla="*/ 2147483647 h 384"/>
              <a:gd name="T4" fmla="*/ 2147483647 w 864"/>
              <a:gd name="T5" fmla="*/ 2147483647 h 384"/>
              <a:gd name="T6" fmla="*/ 0 60000 65536"/>
              <a:gd name="T7" fmla="*/ 0 60000 65536"/>
              <a:gd name="T8" fmla="*/ 0 60000 65536"/>
              <a:gd name="T9" fmla="*/ 0 w 864"/>
              <a:gd name="T10" fmla="*/ 0 h 384"/>
              <a:gd name="T11" fmla="*/ 864 w 864"/>
              <a:gd name="T12" fmla="*/ 384 h 384"/>
            </a:gdLst>
            <a:ahLst/>
            <a:cxnLst>
              <a:cxn ang="T6">
                <a:pos x="T0" y="T1"/>
              </a:cxn>
              <a:cxn ang="T7">
                <a:pos x="T2" y="T3"/>
              </a:cxn>
              <a:cxn ang="T8">
                <a:pos x="T4" y="T5"/>
              </a:cxn>
            </a:cxnLst>
            <a:rect l="T9" t="T10" r="T11" b="T12"/>
            <a:pathLst>
              <a:path w="864" h="384">
                <a:moveTo>
                  <a:pt x="0" y="0"/>
                </a:moveTo>
                <a:cubicBezTo>
                  <a:pt x="24" y="112"/>
                  <a:pt x="48" y="224"/>
                  <a:pt x="192" y="288"/>
                </a:cubicBezTo>
                <a:cubicBezTo>
                  <a:pt x="336" y="352"/>
                  <a:pt x="744" y="376"/>
                  <a:pt x="864" y="384"/>
                </a:cubicBezTo>
              </a:path>
            </a:pathLst>
          </a:custGeom>
          <a:noFill/>
          <a:ln w="38100">
            <a:solidFill>
              <a:schemeClr val="bg2">
                <a:lumMod val="75000"/>
              </a:schemeClr>
            </a:solidFill>
            <a:round/>
            <a:headEnd/>
            <a:tailEnd type="triangle" w="med" len="med"/>
          </a:ln>
        </p:spPr>
        <p:txBody>
          <a:bodyPr wrap="none" anchor="ctr"/>
          <a:lstStyle/>
          <a:p>
            <a:pPr algn="ctr"/>
            <a:endParaRPr lang="en-US" sz="1200">
              <a:solidFill>
                <a:prstClr val="black"/>
              </a:solidFill>
              <a:latin typeface="Arial" pitchFamily="34" charset="0"/>
              <a:cs typeface="Arial" pitchFamily="34" charset="0"/>
            </a:endParaRPr>
          </a:p>
        </p:txBody>
      </p:sp>
      <p:sp>
        <p:nvSpPr>
          <p:cNvPr id="33" name="Text Box 12"/>
          <p:cNvSpPr txBox="1">
            <a:spLocks noChangeArrowheads="1"/>
          </p:cNvSpPr>
          <p:nvPr/>
        </p:nvSpPr>
        <p:spPr bwMode="auto">
          <a:xfrm>
            <a:off x="5232636" y="4134738"/>
            <a:ext cx="1885950" cy="461665"/>
          </a:xfrm>
          <a:prstGeom prst="rect">
            <a:avLst/>
          </a:prstGeom>
          <a:noFill/>
          <a:ln w="9525">
            <a:noFill/>
            <a:miter lim="800000"/>
            <a:headEnd/>
            <a:tailEnd/>
          </a:ln>
        </p:spPr>
        <p:txBody>
          <a:bodyPr>
            <a:spAutoFit/>
          </a:bodyPr>
          <a:lstStyle/>
          <a:p>
            <a:pPr algn="ctr" eaLnBrk="0" hangingPunct="0"/>
            <a:r>
              <a:rPr lang="en-US" sz="1200" b="1" dirty="0">
                <a:solidFill>
                  <a:prstClr val="white"/>
                </a:solidFill>
                <a:latin typeface="Arial" pitchFamily="34" charset="0"/>
                <a:cs typeface="Arial" pitchFamily="34" charset="0"/>
              </a:rPr>
              <a:t> </a:t>
            </a:r>
            <a:r>
              <a:rPr lang="en-US" sz="1200" b="1" dirty="0">
                <a:solidFill>
                  <a:prstClr val="black"/>
                </a:solidFill>
                <a:latin typeface="Arial" pitchFamily="34" charset="0"/>
                <a:cs typeface="Arial" pitchFamily="34" charset="0"/>
              </a:rPr>
              <a:t>B</a:t>
            </a:r>
            <a:r>
              <a:rPr lang="en-US" sz="1200" b="1" dirty="0" smtClean="0">
                <a:solidFill>
                  <a:prstClr val="black"/>
                </a:solidFill>
                <a:latin typeface="Arial" pitchFamily="34" charset="0"/>
                <a:cs typeface="Arial" pitchFamily="34" charset="0"/>
              </a:rPr>
              <a:t>iotic Environmental </a:t>
            </a:r>
            <a:r>
              <a:rPr lang="en-US" sz="1200" b="1" dirty="0">
                <a:solidFill>
                  <a:prstClr val="black"/>
                </a:solidFill>
                <a:latin typeface="Arial" pitchFamily="34" charset="0"/>
                <a:cs typeface="Arial" pitchFamily="34" charset="0"/>
              </a:rPr>
              <a:t>Filters</a:t>
            </a:r>
          </a:p>
        </p:txBody>
      </p:sp>
    </p:spTree>
    <p:extLst>
      <p:ext uri="{BB962C8B-B14F-4D97-AF65-F5344CB8AC3E}">
        <p14:creationId xmlns="" xmlns:p14="http://schemas.microsoft.com/office/powerpoint/2010/main" val="3835273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229" y="609600"/>
            <a:ext cx="8828314" cy="400110"/>
          </a:xfrm>
          <a:prstGeom prst="rect">
            <a:avLst/>
          </a:prstGeom>
          <a:noFill/>
        </p:spPr>
        <p:txBody>
          <a:bodyPr wrap="square" rtlCol="0">
            <a:spAutoFit/>
          </a:bodyPr>
          <a:lstStyle/>
          <a:p>
            <a:r>
              <a:rPr lang="en-US" sz="2000" b="1" dirty="0" smtClean="0">
                <a:latin typeface="Arial Narrow" panose="020B0606020202030204" pitchFamily="34" charset="0"/>
              </a:rPr>
              <a:t>Table 1: Environmental variables and ancestral genetic factors used to sort MEGs.</a:t>
            </a:r>
            <a:endParaRPr lang="en-US" sz="2000" b="1"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4226106769"/>
              </p:ext>
            </p:extLst>
          </p:nvPr>
        </p:nvGraphicFramePr>
        <p:xfrm>
          <a:off x="2046513" y="1009710"/>
          <a:ext cx="7522030" cy="5525347"/>
        </p:xfrm>
        <a:graphic>
          <a:graphicData uri="http://schemas.openxmlformats.org/drawingml/2006/table">
            <a:tbl>
              <a:tblPr firstRow="1" bandRow="1">
                <a:tableStyleId>{5940675A-B579-460E-94D1-54222C63F5DA}</a:tableStyleId>
              </a:tblPr>
              <a:tblGrid>
                <a:gridCol w="947058"/>
                <a:gridCol w="1741715"/>
                <a:gridCol w="1643743"/>
                <a:gridCol w="1730828"/>
                <a:gridCol w="1458686"/>
              </a:tblGrid>
              <a:tr h="1080347">
                <a:tc>
                  <a:txBody>
                    <a:bodyPr/>
                    <a:lstStyle/>
                    <a:p>
                      <a:endParaRPr lang="en-US" dirty="0" smtClean="0"/>
                    </a:p>
                    <a:p>
                      <a:pPr algn="ctr"/>
                      <a:r>
                        <a:rPr lang="en-US" b="1" dirty="0" smtClean="0"/>
                        <a:t>MEG</a:t>
                      </a:r>
                      <a:endParaRPr lang="en-US" b="1" dirty="0">
                        <a:latin typeface="Arial Narrow" panose="020B0606020202030204" pitchFamily="34" charset="0"/>
                      </a:endParaRPr>
                    </a:p>
                  </a:txBody>
                  <a:tcPr/>
                </a:tc>
                <a:tc>
                  <a:txBody>
                    <a:bodyPr/>
                    <a:lstStyle/>
                    <a:p>
                      <a:r>
                        <a:rPr lang="en-US" b="1" dirty="0" smtClean="0"/>
                        <a:t>Abiotic</a:t>
                      </a:r>
                      <a:r>
                        <a:rPr lang="en-US" b="1" baseline="0" dirty="0" smtClean="0"/>
                        <a:t> environmental variables</a:t>
                      </a:r>
                      <a:endParaRPr lang="en-US" b="1" dirty="0">
                        <a:latin typeface="Arial Narrow" panose="020B0606020202030204" pitchFamily="34" charset="0"/>
                      </a:endParaRPr>
                    </a:p>
                  </a:txBody>
                  <a:tcPr/>
                </a:tc>
                <a:tc>
                  <a:txBody>
                    <a:bodyPr/>
                    <a:lstStyle/>
                    <a:p>
                      <a:r>
                        <a:rPr lang="en-US" b="1" dirty="0" smtClean="0">
                          <a:latin typeface="Arial Narrow" panose="020B0606020202030204" pitchFamily="34" charset="0"/>
                        </a:rPr>
                        <a:t>Biotic</a:t>
                      </a:r>
                      <a:r>
                        <a:rPr lang="en-US" b="1" baseline="0" dirty="0" smtClean="0">
                          <a:latin typeface="Arial Narrow" panose="020B0606020202030204" pitchFamily="34" charset="0"/>
                        </a:rPr>
                        <a:t> environmental variables</a:t>
                      </a:r>
                      <a:endParaRPr lang="en-US" b="1" dirty="0">
                        <a:latin typeface="Arial Narrow" panose="020B0606020202030204" pitchFamily="34" charset="0"/>
                      </a:endParaRPr>
                    </a:p>
                  </a:txBody>
                  <a:tcPr/>
                </a:tc>
                <a:tc>
                  <a:txBody>
                    <a:bodyPr/>
                    <a:lstStyle/>
                    <a:p>
                      <a:r>
                        <a:rPr lang="en-US" b="1" dirty="0" smtClean="0">
                          <a:latin typeface="Arial Narrow" panose="020B0606020202030204" pitchFamily="34" charset="0"/>
                        </a:rPr>
                        <a:t>Sociocultural environmental variables</a:t>
                      </a:r>
                      <a:endParaRPr lang="en-US" b="1" dirty="0">
                        <a:latin typeface="Arial Narrow" panose="020B0606020202030204" pitchFamily="34" charset="0"/>
                      </a:endParaRPr>
                    </a:p>
                  </a:txBody>
                  <a:tcPr/>
                </a:tc>
                <a:tc>
                  <a:txBody>
                    <a:bodyPr/>
                    <a:lstStyle/>
                    <a:p>
                      <a:r>
                        <a:rPr lang="en-US" b="1" dirty="0" smtClean="0">
                          <a:latin typeface="Arial Narrow" panose="020B0606020202030204" pitchFamily="34" charset="0"/>
                        </a:rPr>
                        <a:t>Ancestral genetic factors</a:t>
                      </a:r>
                      <a:endParaRPr lang="en-US" b="1" dirty="0">
                        <a:latin typeface="Arial Narrow" panose="020B0606020202030204" pitchFamily="34" charset="0"/>
                      </a:endParaRPr>
                    </a:p>
                  </a:txBody>
                  <a:tcPr/>
                </a:tc>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1738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6" name="Oval 5"/>
          <p:cNvSpPr/>
          <p:nvPr/>
        </p:nvSpPr>
        <p:spPr>
          <a:xfrm>
            <a:off x="2302329" y="2068286"/>
            <a:ext cx="489857" cy="25037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anose="020B0606020202030204" pitchFamily="34" charset="0"/>
              </a:rPr>
              <a:t>1</a:t>
            </a:r>
            <a:endParaRPr lang="en-US" sz="1600" b="1" dirty="0">
              <a:solidFill>
                <a:schemeClr val="tx1"/>
              </a:solidFill>
              <a:latin typeface="Arial Narrow" panose="020B0606020202030204" pitchFamily="34" charset="0"/>
            </a:endParaRPr>
          </a:p>
        </p:txBody>
      </p:sp>
      <p:sp>
        <p:nvSpPr>
          <p:cNvPr id="8" name="Oval 7"/>
          <p:cNvSpPr/>
          <p:nvPr/>
        </p:nvSpPr>
        <p:spPr>
          <a:xfrm>
            <a:off x="2275115" y="2490039"/>
            <a:ext cx="489857" cy="2503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Narrow" panose="020B0606020202030204" pitchFamily="34" charset="0"/>
              </a:rPr>
              <a:t>2</a:t>
            </a:r>
          </a:p>
        </p:txBody>
      </p:sp>
      <p:sp>
        <p:nvSpPr>
          <p:cNvPr id="9" name="Oval 8"/>
          <p:cNvSpPr/>
          <p:nvPr/>
        </p:nvSpPr>
        <p:spPr>
          <a:xfrm>
            <a:off x="2264229" y="2898528"/>
            <a:ext cx="489857" cy="2503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0" name="Oval 9"/>
          <p:cNvSpPr/>
          <p:nvPr/>
        </p:nvSpPr>
        <p:spPr>
          <a:xfrm>
            <a:off x="2275114" y="3263234"/>
            <a:ext cx="489857" cy="2503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Narrow" panose="020B0606020202030204" pitchFamily="34" charset="0"/>
              </a:rPr>
              <a:t>4</a:t>
            </a:r>
            <a:endParaRPr lang="en-US" sz="1600" dirty="0">
              <a:solidFill>
                <a:schemeClr val="tx1"/>
              </a:solidFill>
              <a:latin typeface="Arial Narrow" panose="020B0606020202030204" pitchFamily="34" charset="0"/>
            </a:endParaRPr>
          </a:p>
        </p:txBody>
      </p:sp>
      <p:sp>
        <p:nvSpPr>
          <p:cNvPr id="11" name="Oval 10"/>
          <p:cNvSpPr/>
          <p:nvPr/>
        </p:nvSpPr>
        <p:spPr>
          <a:xfrm>
            <a:off x="2253342" y="3625448"/>
            <a:ext cx="489857" cy="2503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Narrow" panose="020B0606020202030204" pitchFamily="34" charset="0"/>
              </a:rPr>
              <a:t>5</a:t>
            </a:r>
          </a:p>
        </p:txBody>
      </p:sp>
      <p:sp>
        <p:nvSpPr>
          <p:cNvPr id="12" name="Oval 11"/>
          <p:cNvSpPr/>
          <p:nvPr/>
        </p:nvSpPr>
        <p:spPr>
          <a:xfrm>
            <a:off x="2253342" y="4025346"/>
            <a:ext cx="489857" cy="2503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Narrow" panose="020B0606020202030204" pitchFamily="34" charset="0"/>
              </a:rPr>
              <a:t>6</a:t>
            </a:r>
          </a:p>
        </p:txBody>
      </p:sp>
      <p:sp>
        <p:nvSpPr>
          <p:cNvPr id="13" name="Oval 12"/>
          <p:cNvSpPr/>
          <p:nvPr/>
        </p:nvSpPr>
        <p:spPr>
          <a:xfrm>
            <a:off x="2242455" y="4350339"/>
            <a:ext cx="489857" cy="2503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Narrow" panose="020B0606020202030204" pitchFamily="34" charset="0"/>
              </a:rPr>
              <a:t>7</a:t>
            </a:r>
          </a:p>
        </p:txBody>
      </p:sp>
      <p:sp>
        <p:nvSpPr>
          <p:cNvPr id="14" name="Oval 13"/>
          <p:cNvSpPr/>
          <p:nvPr/>
        </p:nvSpPr>
        <p:spPr>
          <a:xfrm>
            <a:off x="2215241" y="4754690"/>
            <a:ext cx="489857" cy="25037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arrow" panose="020B0606020202030204" pitchFamily="34" charset="0"/>
              </a:rPr>
              <a:t>8</a:t>
            </a:r>
          </a:p>
        </p:txBody>
      </p:sp>
      <p:sp>
        <p:nvSpPr>
          <p:cNvPr id="15" name="Oval 14"/>
          <p:cNvSpPr/>
          <p:nvPr/>
        </p:nvSpPr>
        <p:spPr>
          <a:xfrm>
            <a:off x="2198915" y="5129973"/>
            <a:ext cx="489857" cy="250372"/>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Narrow" panose="020B0606020202030204" pitchFamily="34" charset="0"/>
              </a:rPr>
              <a:t>9</a:t>
            </a:r>
          </a:p>
        </p:txBody>
      </p:sp>
      <p:sp>
        <p:nvSpPr>
          <p:cNvPr id="16" name="Oval 15"/>
          <p:cNvSpPr/>
          <p:nvPr/>
        </p:nvSpPr>
        <p:spPr>
          <a:xfrm>
            <a:off x="2188027" y="5484170"/>
            <a:ext cx="489858" cy="29138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Narrow" panose="020B0606020202030204" pitchFamily="34" charset="0"/>
              </a:rPr>
              <a:t>10</a:t>
            </a:r>
            <a:endParaRPr lang="en-US" sz="1400" dirty="0">
              <a:solidFill>
                <a:schemeClr val="tx1"/>
              </a:solidFill>
              <a:latin typeface="Arial Narrow" panose="020B0606020202030204" pitchFamily="34" charset="0"/>
            </a:endParaRPr>
          </a:p>
        </p:txBody>
      </p:sp>
      <p:sp>
        <p:nvSpPr>
          <p:cNvPr id="19" name="Oval 18"/>
          <p:cNvSpPr/>
          <p:nvPr/>
        </p:nvSpPr>
        <p:spPr>
          <a:xfrm>
            <a:off x="2215239" y="5851595"/>
            <a:ext cx="457199" cy="291389"/>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11</a:t>
            </a:r>
            <a:endParaRPr lang="en-US" sz="1200" b="1" dirty="0">
              <a:solidFill>
                <a:schemeClr val="tx1"/>
              </a:solidFill>
              <a:latin typeface="Arial Narrow" panose="020B0606020202030204" pitchFamily="34" charset="0"/>
            </a:endParaRPr>
          </a:p>
        </p:txBody>
      </p:sp>
      <p:sp>
        <p:nvSpPr>
          <p:cNvPr id="20" name="Oval 19"/>
          <p:cNvSpPr/>
          <p:nvPr/>
        </p:nvSpPr>
        <p:spPr>
          <a:xfrm>
            <a:off x="2188027" y="6204919"/>
            <a:ext cx="457199" cy="2913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12</a:t>
            </a:r>
            <a:endParaRPr lang="en-US" sz="1200" b="1" dirty="0">
              <a:solidFill>
                <a:schemeClr val="tx1"/>
              </a:solidFill>
              <a:latin typeface="Arial Narrow" panose="020B0606020202030204" pitchFamily="34" charset="0"/>
            </a:endParaRPr>
          </a:p>
        </p:txBody>
      </p:sp>
      <p:cxnSp>
        <p:nvCxnSpPr>
          <p:cNvPr id="23" name="Straight Connector 22"/>
          <p:cNvCxnSpPr/>
          <p:nvPr/>
        </p:nvCxnSpPr>
        <p:spPr>
          <a:xfrm flipH="1">
            <a:off x="3189507" y="2091901"/>
            <a:ext cx="10886"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386812" y="2068286"/>
            <a:ext cx="10888"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59630" y="2068286"/>
            <a:ext cx="5444"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706586" y="2068286"/>
            <a:ext cx="16330"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853542" y="2068286"/>
            <a:ext cx="21774"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038599" y="2091901"/>
            <a:ext cx="10889"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91001" y="2068286"/>
            <a:ext cx="10886" cy="4497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21632" y="2068286"/>
            <a:ext cx="21770"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495799" y="2068286"/>
            <a:ext cx="4" cy="4474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60474" y="2068286"/>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012872" y="209190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170711" y="2080093"/>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323114" y="209190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475516" y="209190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611587" y="2080093"/>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755825" y="2091901"/>
            <a:ext cx="8164" cy="4420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921835" y="2091901"/>
            <a:ext cx="8162" cy="4426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120498" y="2094864"/>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1135" y="6554121"/>
            <a:ext cx="75574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011135" y="2068286"/>
            <a:ext cx="75574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729833" y="1009710"/>
            <a:ext cx="4" cy="55326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139534" y="2059399"/>
            <a:ext cx="4" cy="4474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351820" y="1009710"/>
            <a:ext cx="4" cy="55326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554553" y="2059399"/>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505323" y="2091901"/>
            <a:ext cx="194587" cy="4474028"/>
          </a:xfrm>
          <a:prstGeom prst="rect">
            <a:avLst/>
          </a:prstGeom>
          <a:solidFill>
            <a:srgbClr val="33CC33">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004442" y="1009710"/>
            <a:ext cx="1695468" cy="1043806"/>
          </a:xfrm>
          <a:prstGeom prst="rect">
            <a:avLst/>
          </a:prstGeom>
          <a:solidFill>
            <a:srgbClr val="33CC33">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729833" y="1009710"/>
            <a:ext cx="1621987" cy="1043806"/>
          </a:xfrm>
          <a:prstGeom prst="rect">
            <a:avLst/>
          </a:prstGeom>
          <a:solidFill>
            <a:srgbClr val="FFFF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39533" y="2091901"/>
            <a:ext cx="219081" cy="4404407"/>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H="1">
            <a:off x="6716470" y="209190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879740" y="2113325"/>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040306" y="2113325"/>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219945" y="209190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383197" y="209190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524720" y="210494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696162" y="210494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866960" y="2080093"/>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858816" y="2091901"/>
            <a:ext cx="4" cy="4474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8087365" y="992611"/>
            <a:ext cx="4" cy="55326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381744" y="1009711"/>
            <a:ext cx="1697480" cy="1065962"/>
          </a:xfrm>
          <a:prstGeom prst="rect">
            <a:avLst/>
          </a:prstGeom>
          <a:solidFill>
            <a:srgbClr val="5B9BD5">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866960" y="2088478"/>
            <a:ext cx="242867" cy="4432412"/>
          </a:xfrm>
          <a:prstGeom prst="rect">
            <a:avLst/>
          </a:prstGeom>
          <a:solidFill>
            <a:srgbClr val="5B9BD5">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H="1">
            <a:off x="8298954" y="2072707"/>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462231" y="210494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8637067" y="2072707"/>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811901" y="2060401"/>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952433" y="2060900"/>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126253" y="2038704"/>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9267776" y="2115987"/>
            <a:ext cx="2" cy="447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9285499" y="2059399"/>
            <a:ext cx="4" cy="4474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576679" y="988286"/>
            <a:ext cx="4" cy="55326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76226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9942" y="849229"/>
            <a:ext cx="5567821" cy="3592142"/>
          </a:xfrm>
          <a:prstGeom prst="rect">
            <a:avLst/>
          </a:prstGeom>
        </p:spPr>
      </p:pic>
      <p:sp>
        <p:nvSpPr>
          <p:cNvPr id="3" name="TextBox 2"/>
          <p:cNvSpPr txBox="1"/>
          <p:nvPr/>
        </p:nvSpPr>
        <p:spPr>
          <a:xfrm>
            <a:off x="849086" y="5040086"/>
            <a:ext cx="10580914" cy="1015663"/>
          </a:xfrm>
          <a:prstGeom prst="rect">
            <a:avLst/>
          </a:prstGeom>
          <a:noFill/>
        </p:spPr>
        <p:txBody>
          <a:bodyPr wrap="square" rtlCol="0">
            <a:spAutoFit/>
          </a:bodyPr>
          <a:lstStyle/>
          <a:p>
            <a:r>
              <a:rPr lang="en-US" sz="2000" b="1" dirty="0" smtClean="0">
                <a:latin typeface="Arial Narrow" panose="020B0606020202030204" pitchFamily="34" charset="0"/>
              </a:rPr>
              <a:t>Figure 3. Affinity </a:t>
            </a:r>
            <a:r>
              <a:rPr lang="en-US" sz="2000" b="1" dirty="0">
                <a:latin typeface="Arial Narrow" panose="020B0606020202030204" pitchFamily="34" charset="0"/>
              </a:rPr>
              <a:t>matrix of </a:t>
            </a:r>
            <a:r>
              <a:rPr lang="en-US" sz="2000" b="1" dirty="0" err="1">
                <a:latin typeface="Arial Narrow" panose="020B0606020202030204" pitchFamily="34" charset="0"/>
              </a:rPr>
              <a:t>microethnic</a:t>
            </a:r>
            <a:r>
              <a:rPr lang="en-US" sz="2000" b="1" dirty="0">
                <a:latin typeface="Arial Narrow" panose="020B0606020202030204" pitchFamily="34" charset="0"/>
              </a:rPr>
              <a:t> groups based upon presentation patterns of </a:t>
            </a:r>
            <a:r>
              <a:rPr lang="en-US" sz="2000" b="1" dirty="0" smtClean="0">
                <a:latin typeface="Arial Narrow" panose="020B0606020202030204" pitchFamily="34" charset="0"/>
              </a:rPr>
              <a:t>exposure to relevant environmental traits and ancestral genetic backgrounds. </a:t>
            </a:r>
            <a:r>
              <a:rPr lang="en-US" sz="2000" b="1" dirty="0">
                <a:latin typeface="Arial Narrow" panose="020B0606020202030204" pitchFamily="34" charset="0"/>
              </a:rPr>
              <a:t>Heavy bars represent two or more traits in common while thin bars represent only one trait in common (based upon data presented in </a:t>
            </a:r>
            <a:r>
              <a:rPr lang="en-US" sz="2000" b="1" dirty="0" smtClean="0">
                <a:latin typeface="Arial Narrow" panose="020B0606020202030204" pitchFamily="34" charset="0"/>
              </a:rPr>
              <a:t>Table 1).</a:t>
            </a:r>
            <a:endParaRPr lang="en-US" sz="2000" b="1" dirty="0">
              <a:latin typeface="Arial Narrow" panose="020B0606020202030204" pitchFamily="34" charset="0"/>
            </a:endParaRPr>
          </a:p>
        </p:txBody>
      </p:sp>
    </p:spTree>
    <p:extLst>
      <p:ext uri="{BB962C8B-B14F-4D97-AF65-F5344CB8AC3E}">
        <p14:creationId xmlns="" xmlns:p14="http://schemas.microsoft.com/office/powerpoint/2010/main" val="1797097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454889178"/>
              </p:ext>
            </p:extLst>
          </p:nvPr>
        </p:nvGraphicFramePr>
        <p:xfrm>
          <a:off x="1061582" y="2121647"/>
          <a:ext cx="9279846" cy="871924"/>
        </p:xfrm>
        <a:graphic>
          <a:graphicData uri="http://schemas.openxmlformats.org/drawingml/2006/table">
            <a:tbl>
              <a:tblPr firstRow="1" firstCol="1" lastRow="1" lastCol="1" bandRow="1" bandCol="1">
                <a:tableStyleId>{7E9639D4-E3E2-4D34-9284-5A2195B3D0D7}</a:tableStyleId>
              </a:tblPr>
              <a:tblGrid>
                <a:gridCol w="4774378"/>
                <a:gridCol w="4505468"/>
              </a:tblGrid>
              <a:tr h="871924">
                <a:tc>
                  <a:txBody>
                    <a:bodyPr/>
                    <a:lstStyle/>
                    <a:p>
                      <a:pPr marL="0" marR="0">
                        <a:lnSpc>
                          <a:spcPct val="150000"/>
                        </a:lnSpc>
                        <a:spcBef>
                          <a:spcPts val="0"/>
                        </a:spcBef>
                        <a:spcAft>
                          <a:spcPts val="0"/>
                        </a:spcAft>
                      </a:pPr>
                      <a:r>
                        <a:rPr lang="en-US" sz="2400" dirty="0">
                          <a:effectLst/>
                        </a:rPr>
                        <a:t>CKD- Associated Phenotypic Trait</a:t>
                      </a:r>
                      <a:endParaRPr lang="en-US" sz="24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400" dirty="0">
                          <a:effectLst/>
                        </a:rPr>
                        <a:t>Recent Reference</a:t>
                      </a:r>
                      <a:endParaRPr lang="en-US" sz="2400" dirty="0">
                        <a:effectLst/>
                        <a:latin typeface="Arial Narrow" panose="020B0606020202030204" pitchFamily="34" charset="0"/>
                        <a:ea typeface="Times New Roman" panose="02020603050405020304" pitchFamily="18" charset="0"/>
                      </a:endParaRPr>
                    </a:p>
                  </a:txBody>
                  <a:tcPr marL="68580" marR="68580" marT="0" marB="0"/>
                </a:tc>
              </a:tr>
            </a:tbl>
          </a:graphicData>
        </a:graphic>
      </p:graphicFrame>
      <p:sp>
        <p:nvSpPr>
          <p:cNvPr id="3" name="TextBox 2"/>
          <p:cNvSpPr txBox="1"/>
          <p:nvPr/>
        </p:nvSpPr>
        <p:spPr>
          <a:xfrm>
            <a:off x="947057" y="3265714"/>
            <a:ext cx="9128866" cy="707886"/>
          </a:xfrm>
          <a:prstGeom prst="rect">
            <a:avLst/>
          </a:prstGeom>
          <a:noFill/>
        </p:spPr>
        <p:txBody>
          <a:bodyPr wrap="square" rtlCol="0">
            <a:spAutoFit/>
          </a:bodyPr>
          <a:lstStyle/>
          <a:p>
            <a:r>
              <a:rPr lang="en-US" sz="2000" b="1" dirty="0" smtClean="0">
                <a:latin typeface="Arial Narrow" panose="020B0606020202030204" pitchFamily="34" charset="0"/>
              </a:rPr>
              <a:t>Tables 2.0 – 2.3 </a:t>
            </a:r>
            <a:r>
              <a:rPr lang="en-US" sz="2000" b="1" dirty="0">
                <a:latin typeface="Arial Narrow" panose="020B0606020202030204" pitchFamily="34" charset="0"/>
              </a:rPr>
              <a:t>A subsample of </a:t>
            </a:r>
            <a:r>
              <a:rPr lang="en-US" sz="2000" b="1" dirty="0" smtClean="0">
                <a:latin typeface="Arial Narrow" panose="020B0606020202030204" pitchFamily="34" charset="0"/>
              </a:rPr>
              <a:t>50 phenotypic </a:t>
            </a:r>
            <a:r>
              <a:rPr lang="en-US" sz="2000" b="1" dirty="0">
                <a:latin typeface="Arial Narrow" panose="020B0606020202030204" pitchFamily="34" charset="0"/>
              </a:rPr>
              <a:t>traits associated with chronic renal disease for use in PSNA.</a:t>
            </a:r>
          </a:p>
        </p:txBody>
      </p:sp>
    </p:spTree>
    <p:extLst>
      <p:ext uri="{BB962C8B-B14F-4D97-AF65-F5344CB8AC3E}">
        <p14:creationId xmlns="" xmlns:p14="http://schemas.microsoft.com/office/powerpoint/2010/main" val="2267862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 xmlns:p14="http://schemas.microsoft.com/office/powerpoint/2010/main" val="504867974"/>
              </p:ext>
            </p:extLst>
          </p:nvPr>
        </p:nvGraphicFramePr>
        <p:xfrm>
          <a:off x="345687" y="1496165"/>
          <a:ext cx="11189204" cy="3657600"/>
        </p:xfrm>
        <a:graphic>
          <a:graphicData uri="http://schemas.openxmlformats.org/drawingml/2006/table">
            <a:tbl>
              <a:tblPr firstRow="1" firstCol="1" lastRow="1" lastCol="1" bandRow="1" bandCol="1"/>
              <a:tblGrid>
                <a:gridCol w="414147"/>
                <a:gridCol w="3524384"/>
                <a:gridCol w="7250673"/>
              </a:tblGrid>
              <a:tr h="292915">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1</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Diabetes</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Bjornstad</a:t>
                      </a:r>
                      <a:r>
                        <a:rPr lang="en-US" sz="1400" dirty="0">
                          <a:effectLst/>
                          <a:latin typeface="Arial Narrow" panose="020B0606020202030204" pitchFamily="34" charset="0"/>
                          <a:ea typeface="Times New Roman" panose="02020603050405020304" pitchFamily="18" charset="0"/>
                        </a:rPr>
                        <a:t> et al 2014; </a:t>
                      </a:r>
                      <a:r>
                        <a:rPr lang="en-US" sz="1400" dirty="0" err="1">
                          <a:effectLst/>
                          <a:latin typeface="Arial Narrow" panose="020B0606020202030204" pitchFamily="34" charset="0"/>
                          <a:ea typeface="Times New Roman" panose="02020603050405020304" pitchFamily="18" charset="0"/>
                        </a:rPr>
                        <a:t>Gosmanov</a:t>
                      </a:r>
                      <a:r>
                        <a:rPr lang="en-US" sz="1400" dirty="0">
                          <a:effectLst/>
                          <a:latin typeface="Arial Narrow" panose="020B0606020202030204" pitchFamily="34" charset="0"/>
                          <a:ea typeface="Times New Roman" panose="02020603050405020304" pitchFamily="18" charset="0"/>
                        </a:rPr>
                        <a:t> et al 2014; Prakash 2013</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2</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Cognitive impairment</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Pulignano</a:t>
                      </a:r>
                      <a:r>
                        <a:rPr lang="en-US" sz="1400" dirty="0">
                          <a:effectLst/>
                          <a:latin typeface="Arial Narrow" panose="020B0606020202030204" pitchFamily="34" charset="0"/>
                          <a:ea typeface="Times New Roman" panose="02020603050405020304" pitchFamily="18" charset="0"/>
                        </a:rPr>
                        <a:t> et al 2014; Seidel et al 2014;  Miwa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Urine </a:t>
                      </a:r>
                      <a:r>
                        <a:rPr lang="en-US" sz="1800" b="1" dirty="0" err="1">
                          <a:effectLst/>
                          <a:latin typeface="Arial Narrow" panose="020B0606020202030204" pitchFamily="34" charset="0"/>
                          <a:ea typeface="Times New Roman" panose="02020603050405020304" pitchFamily="18" charset="0"/>
                        </a:rPr>
                        <a:t>miRNA</a:t>
                      </a:r>
                      <a:r>
                        <a:rPr lang="en-US" sz="1800" b="1" dirty="0">
                          <a:effectLst/>
                          <a:latin typeface="Arial Narrow" panose="020B0606020202030204" pitchFamily="34" charset="0"/>
                          <a:ea typeface="Times New Roman" panose="02020603050405020304" pitchFamily="18" charset="0"/>
                        </a:rPr>
                        <a:t> levels</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Arial Narrow" panose="020B0606020202030204" pitchFamily="34" charset="0"/>
                          <a:ea typeface="Times New Roman" panose="02020603050405020304" pitchFamily="18" charset="0"/>
                        </a:rPr>
                        <a:t>Szeto 2014; </a:t>
                      </a:r>
                      <a:r>
                        <a:rPr lang="en-US" sz="1400" dirty="0" err="1">
                          <a:effectLst/>
                          <a:latin typeface="Arial Narrow" panose="020B0606020202030204" pitchFamily="34" charset="0"/>
                          <a:ea typeface="Times New Roman" panose="02020603050405020304" pitchFamily="18" charset="0"/>
                        </a:rPr>
                        <a:t>Zununi</a:t>
                      </a:r>
                      <a:r>
                        <a:rPr lang="en-US" sz="1400" dirty="0">
                          <a:effectLst/>
                          <a:latin typeface="Arial Narrow" panose="020B0606020202030204" pitchFamily="34" charset="0"/>
                          <a:ea typeface="Times New Roman" panose="02020603050405020304" pitchFamily="18" charset="0"/>
                        </a:rPr>
                        <a:t> </a:t>
                      </a:r>
                      <a:r>
                        <a:rPr lang="en-US" sz="1400" dirty="0" err="1">
                          <a:effectLst/>
                          <a:latin typeface="Arial Narrow" panose="020B0606020202030204" pitchFamily="34" charset="0"/>
                          <a:ea typeface="Times New Roman" panose="02020603050405020304" pitchFamily="18" charset="0"/>
                        </a:rPr>
                        <a:t>Vahed</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Urinary proteome biomarkers</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Gu</a:t>
                      </a:r>
                      <a:r>
                        <a:rPr lang="en-US" sz="1400" dirty="0">
                          <a:effectLst/>
                          <a:latin typeface="Arial Narrow" panose="020B0606020202030204" pitchFamily="34" charset="0"/>
                          <a:ea typeface="Times New Roman" panose="02020603050405020304" pitchFamily="18" charset="0"/>
                        </a:rPr>
                        <a:t> et al 2014; </a:t>
                      </a:r>
                      <a:r>
                        <a:rPr lang="en-US" sz="1400" dirty="0" err="1">
                          <a:effectLst/>
                          <a:latin typeface="Arial Narrow" panose="020B0606020202030204" pitchFamily="34" charset="0"/>
                          <a:ea typeface="Times New Roman" panose="02020603050405020304" pitchFamily="18" charset="0"/>
                        </a:rPr>
                        <a:t>Caliskan</a:t>
                      </a:r>
                      <a:r>
                        <a:rPr lang="en-US" sz="1400" dirty="0">
                          <a:effectLst/>
                          <a:latin typeface="Arial Narrow" panose="020B0606020202030204" pitchFamily="34" charset="0"/>
                          <a:ea typeface="Times New Roman" panose="02020603050405020304" pitchFamily="18" charset="0"/>
                        </a:rPr>
                        <a:t> and </a:t>
                      </a:r>
                      <a:r>
                        <a:rPr lang="en-US" sz="1400" dirty="0" err="1">
                          <a:effectLst/>
                          <a:latin typeface="Arial Narrow" panose="020B0606020202030204" pitchFamily="34" charset="0"/>
                          <a:ea typeface="Times New Roman" panose="02020603050405020304" pitchFamily="18" charset="0"/>
                        </a:rPr>
                        <a:t>Kiryluk</a:t>
                      </a:r>
                      <a:r>
                        <a:rPr lang="en-US" sz="1400" dirty="0">
                          <a:effectLst/>
                          <a:latin typeface="Arial Narrow" panose="020B0606020202030204" pitchFamily="34" charset="0"/>
                          <a:ea typeface="Times New Roman" panose="02020603050405020304" pitchFamily="18" charset="0"/>
                        </a:rPr>
                        <a:t>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5</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Glomerular filtration rate (est.)</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Arial Narrow" panose="020B0606020202030204" pitchFamily="34" charset="0"/>
                          <a:ea typeface="Times New Roman" panose="02020603050405020304" pitchFamily="18" charset="0"/>
                        </a:rPr>
                        <a:t>Rausch et al 2014; </a:t>
                      </a:r>
                      <a:r>
                        <a:rPr lang="en-US" sz="1400" dirty="0" err="1">
                          <a:effectLst/>
                          <a:latin typeface="Arial Narrow" panose="020B0606020202030204" pitchFamily="34" charset="0"/>
                          <a:ea typeface="Times New Roman" panose="02020603050405020304" pitchFamily="18" charset="0"/>
                        </a:rPr>
                        <a:t>Ajayi</a:t>
                      </a:r>
                      <a:r>
                        <a:rPr lang="en-US" sz="1400" dirty="0">
                          <a:effectLst/>
                          <a:latin typeface="Arial Narrow" panose="020B0606020202030204" pitchFamily="34" charset="0"/>
                          <a:ea typeface="Times New Roman" panose="02020603050405020304" pitchFamily="18" charset="0"/>
                        </a:rPr>
                        <a:t> et al 2014; </a:t>
                      </a:r>
                      <a:r>
                        <a:rPr lang="en-US" sz="1400" dirty="0" err="1">
                          <a:effectLst/>
                          <a:latin typeface="Arial Narrow" panose="020B0606020202030204" pitchFamily="34" charset="0"/>
                          <a:ea typeface="Times New Roman" panose="02020603050405020304" pitchFamily="18" charset="0"/>
                        </a:rPr>
                        <a:t>Levey</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6</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Heart failure</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Segall</a:t>
                      </a:r>
                      <a:r>
                        <a:rPr lang="en-US" sz="1400" dirty="0">
                          <a:effectLst/>
                          <a:latin typeface="Arial Narrow" panose="020B0606020202030204" pitchFamily="34" charset="0"/>
                          <a:ea typeface="Times New Roman" panose="02020603050405020304" pitchFamily="18" charset="0"/>
                        </a:rPr>
                        <a:t> et al 2014; Chawla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7</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Hypothyroidism</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Paudel</a:t>
                      </a:r>
                      <a:r>
                        <a:rPr lang="en-US" sz="1400" dirty="0">
                          <a:effectLst/>
                          <a:latin typeface="Arial Narrow" panose="020B0606020202030204" pitchFamily="34" charset="0"/>
                          <a:ea typeface="Times New Roman" panose="02020603050405020304" pitchFamily="18" charset="0"/>
                        </a:rPr>
                        <a:t> 2014; </a:t>
                      </a:r>
                      <a:r>
                        <a:rPr lang="en-US" sz="1400" dirty="0" err="1">
                          <a:effectLst/>
                          <a:latin typeface="Arial Narrow" panose="020B0606020202030204" pitchFamily="34" charset="0"/>
                          <a:ea typeface="Times New Roman" panose="02020603050405020304" pitchFamily="18" charset="0"/>
                        </a:rPr>
                        <a:t>Prajapti</a:t>
                      </a:r>
                      <a:r>
                        <a:rPr lang="en-US" sz="1400" dirty="0">
                          <a:effectLst/>
                          <a:latin typeface="Arial Narrow" panose="020B0606020202030204" pitchFamily="34" charset="0"/>
                          <a:ea typeface="Times New Roman" panose="02020603050405020304" pitchFamily="18" charset="0"/>
                        </a:rPr>
                        <a:t> et al 2013</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8</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2,8-dihydroxyadeine </a:t>
                      </a:r>
                      <a:r>
                        <a:rPr lang="en-US" sz="1800" b="1" dirty="0" err="1">
                          <a:effectLst/>
                          <a:latin typeface="Arial Narrow" panose="020B0606020202030204" pitchFamily="34" charset="0"/>
                          <a:ea typeface="Times New Roman" panose="02020603050405020304" pitchFamily="18" charset="0"/>
                        </a:rPr>
                        <a:t>urolittuasis</a:t>
                      </a:r>
                      <a:endParaRPr lang="en-US" sz="1800" b="1" dirty="0">
                        <a:effectLst/>
                        <a:latin typeface="Arial Narrow" panose="020B0606020202030204" pitchFamily="34"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Arial Narrow" panose="020B0606020202030204" pitchFamily="34" charset="0"/>
                          <a:ea typeface="Times New Roman" panose="02020603050405020304" pitchFamily="18" charset="0"/>
                        </a:rPr>
                        <a:t>Ceballos-Picot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9</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Folate receptor alpha</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Arial Narrow" panose="020B0606020202030204" pitchFamily="34" charset="0"/>
                          <a:ea typeface="Times New Roman" panose="02020603050405020304" pitchFamily="18" charset="0"/>
                        </a:rPr>
                        <a:t>Somers and </a:t>
                      </a:r>
                      <a:r>
                        <a:rPr lang="en-US" sz="1400" dirty="0" err="1">
                          <a:effectLst/>
                          <a:latin typeface="Arial Narrow" panose="020B0606020202030204" pitchFamily="34" charset="0"/>
                          <a:ea typeface="Times New Roman" panose="02020603050405020304" pitchFamily="18" charset="0"/>
                        </a:rPr>
                        <a:t>O’Shannessy</a:t>
                      </a:r>
                      <a:r>
                        <a:rPr lang="en-US" sz="1400" dirty="0">
                          <a:effectLst/>
                          <a:latin typeface="Arial Narrow" panose="020B0606020202030204" pitchFamily="34" charset="0"/>
                          <a:ea typeface="Times New Roman" panose="02020603050405020304" pitchFamily="18" charset="0"/>
                        </a:rPr>
                        <a:t>,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10</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err="1">
                          <a:effectLst/>
                          <a:latin typeface="Arial Narrow" panose="020B0606020202030204" pitchFamily="34" charset="0"/>
                          <a:ea typeface="Times New Roman" panose="02020603050405020304" pitchFamily="18" charset="0"/>
                        </a:rPr>
                        <a:t>Dyspea</a:t>
                      </a:r>
                      <a:r>
                        <a:rPr lang="en-US" sz="1800" b="1" dirty="0">
                          <a:effectLst/>
                          <a:latin typeface="Arial Narrow" panose="020B0606020202030204" pitchFamily="34" charset="0"/>
                          <a:ea typeface="Times New Roman" panose="02020603050405020304" pitchFamily="18" charset="0"/>
                        </a:rPr>
                        <a:t> and lung function</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Palamidas</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8"/>
          <p:cNvPicPr>
            <a:picLocks noChangeAspect="1"/>
          </p:cNvPicPr>
          <p:nvPr/>
        </p:nvPicPr>
        <p:blipFill>
          <a:blip r:embed="rId2"/>
          <a:stretch>
            <a:fillRect/>
          </a:stretch>
        </p:blipFill>
        <p:spPr>
          <a:xfrm>
            <a:off x="202864" y="746292"/>
            <a:ext cx="11089585" cy="749873"/>
          </a:xfrm>
          <a:prstGeom prst="rect">
            <a:avLst/>
          </a:prstGeom>
        </p:spPr>
      </p:pic>
      <p:sp>
        <p:nvSpPr>
          <p:cNvPr id="10" name="TextBox 9"/>
          <p:cNvSpPr txBox="1"/>
          <p:nvPr/>
        </p:nvSpPr>
        <p:spPr>
          <a:xfrm>
            <a:off x="10461172" y="546237"/>
            <a:ext cx="2438400" cy="400110"/>
          </a:xfrm>
          <a:prstGeom prst="rect">
            <a:avLst/>
          </a:prstGeom>
          <a:noFill/>
        </p:spPr>
        <p:txBody>
          <a:bodyPr wrap="square" rtlCol="0">
            <a:spAutoFit/>
          </a:bodyPr>
          <a:lstStyle/>
          <a:p>
            <a:r>
              <a:rPr lang="en-US" sz="2000" b="1" dirty="0" smtClean="0">
                <a:solidFill>
                  <a:srgbClr val="FF0000"/>
                </a:solidFill>
                <a:latin typeface="Arial Narrow" panose="020B0606020202030204" pitchFamily="34" charset="0"/>
              </a:rPr>
              <a:t>Table 2.0</a:t>
            </a:r>
            <a:endParaRPr lang="en-US" sz="2000" b="1" dirty="0">
              <a:solidFill>
                <a:srgbClr val="FF0000"/>
              </a:solidFill>
              <a:latin typeface="Arial Narrow" panose="020B0606020202030204" pitchFamily="34" charset="0"/>
            </a:endParaRPr>
          </a:p>
        </p:txBody>
      </p:sp>
    </p:spTree>
    <p:extLst>
      <p:ext uri="{BB962C8B-B14F-4D97-AF65-F5344CB8AC3E}">
        <p14:creationId xmlns="" xmlns:p14="http://schemas.microsoft.com/office/powerpoint/2010/main" val="2836675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448773719"/>
              </p:ext>
            </p:extLst>
          </p:nvPr>
        </p:nvGraphicFramePr>
        <p:xfrm>
          <a:off x="468086" y="1455511"/>
          <a:ext cx="11038114" cy="5486400"/>
        </p:xfrm>
        <a:graphic>
          <a:graphicData uri="http://schemas.openxmlformats.org/drawingml/2006/table">
            <a:tbl>
              <a:tblPr firstRow="1" firstCol="1" lastRow="1" lastCol="1" bandRow="1" bandCol="1"/>
              <a:tblGrid>
                <a:gridCol w="556972"/>
                <a:gridCol w="3524384"/>
                <a:gridCol w="6956758"/>
              </a:tblGrid>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11</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Glycosylated hemoglobin A1c</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Arial Narrow" panose="020B0606020202030204" pitchFamily="34" charset="0"/>
                          <a:ea typeface="Times New Roman" panose="02020603050405020304" pitchFamily="18" charset="0"/>
                        </a:rPr>
                        <a:t>Shipman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12</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Proteinuria</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Cvitković</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13</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Left atrial remodeling</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Sciacqua</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15">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14</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Health literacy</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Chow et al 2014; </a:t>
                      </a:r>
                      <a:r>
                        <a:rPr lang="en-US" sz="1400" dirty="0" err="1">
                          <a:effectLst/>
                          <a:latin typeface="Arial Narrow" panose="020B0606020202030204" pitchFamily="34" charset="0"/>
                          <a:ea typeface="Times New Roman" panose="02020603050405020304" pitchFamily="18" charset="0"/>
                        </a:rPr>
                        <a:t>Roomizadeh</a:t>
                      </a:r>
                      <a:r>
                        <a:rPr lang="en-US" sz="1400" dirty="0">
                          <a:effectLst/>
                          <a:latin typeface="Arial Narrow" panose="020B0606020202030204" pitchFamily="34" charset="0"/>
                          <a:ea typeface="Times New Roman" panose="02020603050405020304" pitchFamily="18" charset="0"/>
                        </a:rPr>
                        <a:t> et al 2014; Lopez-Vargas et al 2014; Burke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15</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Renal Anemia</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Kelepouris</a:t>
                      </a:r>
                      <a:r>
                        <a:rPr lang="en-US" sz="1400" dirty="0">
                          <a:effectLst/>
                          <a:latin typeface="Arial Narrow" panose="020B0606020202030204" pitchFamily="34" charset="0"/>
                          <a:ea typeface="Times New Roman" panose="02020603050405020304" pitchFamily="18" charset="0"/>
                        </a:rPr>
                        <a:t> and </a:t>
                      </a:r>
                      <a:r>
                        <a:rPr lang="en-US" sz="1400" dirty="0" err="1">
                          <a:effectLst/>
                          <a:latin typeface="Arial Narrow" panose="020B0606020202030204" pitchFamily="34" charset="0"/>
                          <a:ea typeface="Times New Roman" panose="02020603050405020304" pitchFamily="18" charset="0"/>
                        </a:rPr>
                        <a:t>Kalantar-Zadeh</a:t>
                      </a:r>
                      <a:r>
                        <a:rPr lang="en-US" sz="1400" dirty="0">
                          <a:effectLst/>
                          <a:latin typeface="Arial Narrow" panose="020B0606020202030204" pitchFamily="34" charset="0"/>
                          <a:ea typeface="Times New Roman" panose="02020603050405020304" pitchFamily="18" charset="0"/>
                        </a:rPr>
                        <a:t> 2014; </a:t>
                      </a:r>
                      <a:r>
                        <a:rPr lang="en-US" sz="1400" dirty="0" err="1">
                          <a:effectLst/>
                          <a:latin typeface="Arial Narrow" panose="020B0606020202030204" pitchFamily="34" charset="0"/>
                          <a:ea typeface="Times New Roman" panose="02020603050405020304" pitchFamily="18" charset="0"/>
                        </a:rPr>
                        <a:t>Dousdampanis</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16</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Vascular calcification</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Knežević</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17</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Urinary electrolytes/conductivity</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Wang et al 2014; </a:t>
                      </a:r>
                      <a:r>
                        <a:rPr lang="en-US" sz="1400" dirty="0" err="1">
                          <a:effectLst/>
                          <a:latin typeface="Arial Narrow" panose="020B0606020202030204" pitchFamily="34" charset="0"/>
                          <a:ea typeface="Times New Roman" panose="02020603050405020304" pitchFamily="18" charset="0"/>
                        </a:rPr>
                        <a:t>Blann</a:t>
                      </a:r>
                      <a:r>
                        <a:rPr lang="en-US" sz="1400" dirty="0">
                          <a:effectLst/>
                          <a:latin typeface="Arial Narrow" panose="020B0606020202030204" pitchFamily="34" charset="0"/>
                          <a:ea typeface="Times New Roman" panose="02020603050405020304" pitchFamily="18" charset="0"/>
                        </a:rPr>
                        <a:t>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18</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Depression</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Bantovich</a:t>
                      </a:r>
                      <a:r>
                        <a:rPr lang="en-US" sz="1400" dirty="0">
                          <a:effectLst/>
                          <a:latin typeface="Arial Narrow" panose="020B0606020202030204" pitchFamily="34" charset="0"/>
                          <a:ea typeface="Times New Roman" panose="02020603050405020304" pitchFamily="18" charset="0"/>
                        </a:rPr>
                        <a:t> et al 2014; Knuth et al 2014; Schell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19</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Serum </a:t>
                      </a:r>
                      <a:r>
                        <a:rPr lang="en-US" sz="1800" b="1" dirty="0" err="1">
                          <a:effectLst/>
                          <a:latin typeface="Arial Narrow" panose="020B0606020202030204" pitchFamily="34" charset="0"/>
                          <a:ea typeface="Times New Roman" panose="02020603050405020304" pitchFamily="18" charset="0"/>
                        </a:rPr>
                        <a:t>creatine</a:t>
                      </a:r>
                      <a:endParaRPr lang="en-US" sz="1800" b="1" dirty="0">
                        <a:effectLst/>
                        <a:latin typeface="Arial Narrow" panose="020B0606020202030204" pitchFamily="34"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Proule</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20</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Osteoporosis and osteopenia</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Miller 2014; Gupta 2014; Salam et al 2014; Khan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21</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err="1">
                          <a:effectLst/>
                          <a:latin typeface="Arial Narrow" panose="020B0606020202030204" pitchFamily="34" charset="0"/>
                          <a:ea typeface="Times New Roman" panose="02020603050405020304" pitchFamily="18" charset="0"/>
                        </a:rPr>
                        <a:t>Cystatin</a:t>
                      </a:r>
                      <a:r>
                        <a:rPr lang="en-US" sz="1800" b="1" dirty="0">
                          <a:effectLst/>
                          <a:latin typeface="Arial Narrow" panose="020B0606020202030204" pitchFamily="34" charset="0"/>
                          <a:ea typeface="Times New Roman" panose="02020603050405020304" pitchFamily="18" charset="0"/>
                        </a:rPr>
                        <a:t> C</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Vigil et al 2014; Fox et al 2014; </a:t>
                      </a:r>
                      <a:r>
                        <a:rPr lang="en-US" sz="1400" dirty="0" err="1">
                          <a:effectLst/>
                          <a:latin typeface="Arial Narrow" panose="020B0606020202030204" pitchFamily="34" charset="0"/>
                          <a:ea typeface="Times New Roman" panose="02020603050405020304" pitchFamily="18" charset="0"/>
                        </a:rPr>
                        <a:t>Jeon</a:t>
                      </a:r>
                      <a:r>
                        <a:rPr lang="en-US" sz="1400" dirty="0">
                          <a:effectLst/>
                          <a:latin typeface="Arial Narrow" panose="020B0606020202030204" pitchFamily="34" charset="0"/>
                          <a:ea typeface="Times New Roman" panose="02020603050405020304" pitchFamily="18" charset="0"/>
                        </a:rPr>
                        <a:t> et al 2013; Li et al 2013</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22</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Renal Inflammation</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Wu et al 2014; </a:t>
                      </a:r>
                      <a:r>
                        <a:rPr lang="en-US" sz="1400" dirty="0" err="1">
                          <a:solidFill>
                            <a:srgbClr val="000000"/>
                          </a:solidFill>
                          <a:effectLst/>
                          <a:latin typeface="Arial Narrow" panose="020B0606020202030204" pitchFamily="34" charset="0"/>
                          <a:ea typeface="Times New Roman" panose="02020603050405020304" pitchFamily="18" charset="0"/>
                        </a:rPr>
                        <a:t>Kelepouris</a:t>
                      </a:r>
                      <a:r>
                        <a:rPr lang="en-US" sz="1400" dirty="0">
                          <a:solidFill>
                            <a:srgbClr val="000000"/>
                          </a:solidFill>
                          <a:effectLst/>
                          <a:latin typeface="Arial Narrow" panose="020B0606020202030204" pitchFamily="34" charset="0"/>
                          <a:ea typeface="Times New Roman" panose="02020603050405020304" pitchFamily="18" charset="0"/>
                        </a:rPr>
                        <a:t> and </a:t>
                      </a:r>
                      <a:r>
                        <a:rPr lang="en-US" sz="1400" dirty="0" err="1">
                          <a:solidFill>
                            <a:srgbClr val="000000"/>
                          </a:solidFill>
                          <a:effectLst/>
                          <a:latin typeface="Arial Narrow" panose="020B0606020202030204" pitchFamily="34" charset="0"/>
                          <a:ea typeface="Times New Roman" panose="02020603050405020304" pitchFamily="18" charset="0"/>
                        </a:rPr>
                        <a:t>Kalantar-Zadeh</a:t>
                      </a:r>
                      <a:r>
                        <a:rPr lang="en-US" sz="1400" dirty="0">
                          <a:solidFill>
                            <a:srgbClr val="000000"/>
                          </a:solidFill>
                          <a:effectLst/>
                          <a:latin typeface="Arial Narrow" panose="020B0606020202030204" pitchFamily="34" charset="0"/>
                          <a:ea typeface="Times New Roman" panose="02020603050405020304" pitchFamily="18" charset="0"/>
                        </a:rPr>
                        <a:t> 2013</a:t>
                      </a:r>
                      <a:endParaRPr lang="en-US" sz="1400" dirty="0">
                        <a:effectLst/>
                        <a:latin typeface="Arial Narrow" panose="020B0606020202030204" pitchFamily="34"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23</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Atrial fibrillation</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Buiten</a:t>
                      </a:r>
                      <a:r>
                        <a:rPr lang="en-US" sz="1400" dirty="0">
                          <a:effectLst/>
                          <a:latin typeface="Arial Narrow" panose="020B0606020202030204" pitchFamily="34" charset="0"/>
                          <a:ea typeface="Times New Roman" panose="02020603050405020304" pitchFamily="18" charset="0"/>
                        </a:rPr>
                        <a:t>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24</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Dietary complements</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Dori</a:t>
                      </a:r>
                      <a:r>
                        <a:rPr lang="en-US" sz="1400" dirty="0">
                          <a:effectLst/>
                          <a:latin typeface="Arial Narrow" panose="020B0606020202030204" pitchFamily="34" charset="0"/>
                          <a:ea typeface="Times New Roman" panose="02020603050405020304" pitchFamily="18" charset="0"/>
                        </a:rPr>
                        <a:t> et al 2014; Hsieh et al 2014; </a:t>
                      </a:r>
                      <a:r>
                        <a:rPr lang="en-US" sz="1400" dirty="0" err="1">
                          <a:effectLst/>
                          <a:latin typeface="Arial Narrow" panose="020B0606020202030204" pitchFamily="34" charset="0"/>
                          <a:ea typeface="Times New Roman" panose="02020603050405020304" pitchFamily="18" charset="0"/>
                        </a:rPr>
                        <a:t>Steiber</a:t>
                      </a:r>
                      <a:r>
                        <a:rPr lang="en-US" sz="1400" dirty="0">
                          <a:effectLst/>
                          <a:latin typeface="Arial Narrow" panose="020B0606020202030204" pitchFamily="34" charset="0"/>
                          <a:ea typeface="Times New Roman" panose="02020603050405020304" pitchFamily="18" charset="0"/>
                        </a:rPr>
                        <a:t>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69">
                <a:tc>
                  <a:txBody>
                    <a:bodyPr/>
                    <a:lstStyle/>
                    <a:p>
                      <a:pPr marL="0" marR="0">
                        <a:lnSpc>
                          <a:spcPct val="150000"/>
                        </a:lnSpc>
                        <a:spcBef>
                          <a:spcPts val="0"/>
                        </a:spcBef>
                        <a:spcAft>
                          <a:spcPts val="0"/>
                        </a:spcAft>
                      </a:pPr>
                      <a:r>
                        <a:rPr lang="en-US" sz="1600" dirty="0">
                          <a:effectLst/>
                          <a:latin typeface="Arial" panose="020B0604020202020204" pitchFamily="34" charset="0"/>
                          <a:ea typeface="Times New Roman" panose="02020603050405020304" pitchFamily="18" charset="0"/>
                        </a:rPr>
                        <a:t>25</a:t>
                      </a:r>
                      <a:endParaRPr lang="en-US" sz="1600" dirty="0">
                        <a:effectLst/>
                        <a:latin typeface="Times New Roman" panose="02020603050405020304" pitchFamily="18" charset="0"/>
                        <a:ea typeface="Times New Roman" panose="02020603050405020304" pitchFamily="18" charset="0"/>
                      </a:endParaRP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Carotid artery stenting</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AbuRahma</a:t>
                      </a:r>
                      <a:r>
                        <a:rPr lang="en-US" sz="1400" dirty="0">
                          <a:effectLst/>
                          <a:latin typeface="Arial Narrow" panose="020B0606020202030204" pitchFamily="34" charset="0"/>
                          <a:ea typeface="Times New Roman" panose="02020603050405020304" pitchFamily="18" charset="0"/>
                        </a:rPr>
                        <a:t> et al 2014; </a:t>
                      </a:r>
                      <a:r>
                        <a:rPr lang="en-US" sz="1400" dirty="0" err="1">
                          <a:effectLst/>
                          <a:latin typeface="Arial Narrow" panose="020B0606020202030204" pitchFamily="34" charset="0"/>
                          <a:ea typeface="Times New Roman" panose="02020603050405020304" pitchFamily="18" charset="0"/>
                        </a:rPr>
                        <a:t>Hakimi</a:t>
                      </a:r>
                      <a:r>
                        <a:rPr lang="en-US" sz="1400" dirty="0">
                          <a:effectLst/>
                          <a:latin typeface="Arial Narrow" panose="020B0606020202030204" pitchFamily="34" charset="0"/>
                          <a:ea typeface="Times New Roman" panose="02020603050405020304" pitchFamily="18" charset="0"/>
                        </a:rPr>
                        <a:t> et al 2014</a:t>
                      </a:r>
                    </a:p>
                  </a:txBody>
                  <a:tcPr marL="46672" marR="466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68086" y="794657"/>
            <a:ext cx="10961914" cy="523220"/>
          </a:xfrm>
          <a:prstGeom prst="rect">
            <a:avLst/>
          </a:prstGeom>
          <a:noFill/>
        </p:spPr>
        <p:txBody>
          <a:bodyPr wrap="square" rtlCol="0">
            <a:spAutoFit/>
          </a:bodyPr>
          <a:lstStyle/>
          <a:p>
            <a:r>
              <a:rPr lang="en-US" sz="2800" b="1" dirty="0" smtClean="0">
                <a:latin typeface="Arial Narrow" panose="020B0606020202030204" pitchFamily="34" charset="0"/>
              </a:rPr>
              <a:t>CKD-Associated Phenotypes for PSNA </a:t>
            </a:r>
            <a:endParaRPr lang="en-US" sz="2800" b="1" dirty="0">
              <a:latin typeface="Arial Narrow" panose="020B0606020202030204" pitchFamily="34" charset="0"/>
            </a:endParaRPr>
          </a:p>
        </p:txBody>
      </p:sp>
      <p:sp>
        <p:nvSpPr>
          <p:cNvPr id="5" name="Rectangle 4"/>
          <p:cNvSpPr/>
          <p:nvPr/>
        </p:nvSpPr>
        <p:spPr>
          <a:xfrm>
            <a:off x="10424690" y="425325"/>
            <a:ext cx="983539" cy="369332"/>
          </a:xfrm>
          <a:prstGeom prst="rect">
            <a:avLst/>
          </a:prstGeom>
        </p:spPr>
        <p:txBody>
          <a:bodyPr wrap="none">
            <a:spAutoFit/>
          </a:bodyPr>
          <a:lstStyle/>
          <a:p>
            <a:r>
              <a:rPr lang="en-US" b="1" dirty="0" smtClean="0">
                <a:solidFill>
                  <a:srgbClr val="FF0000"/>
                </a:solidFill>
                <a:latin typeface="Arial Narrow" panose="020B0606020202030204" pitchFamily="34" charset="0"/>
              </a:rPr>
              <a:t>Table 2.1</a:t>
            </a:r>
            <a:endParaRPr lang="en-US" b="1" dirty="0">
              <a:solidFill>
                <a:srgbClr val="FF0000"/>
              </a:solidFill>
              <a:latin typeface="Arial Narrow" panose="020B0606020202030204" pitchFamily="34" charset="0"/>
            </a:endParaRPr>
          </a:p>
        </p:txBody>
      </p:sp>
    </p:spTree>
    <p:extLst>
      <p:ext uri="{BB962C8B-B14F-4D97-AF65-F5344CB8AC3E}">
        <p14:creationId xmlns="" xmlns:p14="http://schemas.microsoft.com/office/powerpoint/2010/main" val="4028231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968691559"/>
              </p:ext>
            </p:extLst>
          </p:nvPr>
        </p:nvGraphicFramePr>
        <p:xfrm>
          <a:off x="702527" y="1680652"/>
          <a:ext cx="10649413" cy="5486400"/>
        </p:xfrm>
        <a:graphic>
          <a:graphicData uri="http://schemas.openxmlformats.org/drawingml/2006/table">
            <a:tbl>
              <a:tblPr firstRow="1" firstCol="1" lastRow="1" lastCol="1" bandRow="1" bandCol="1"/>
              <a:tblGrid>
                <a:gridCol w="276940"/>
                <a:gridCol w="3607818"/>
                <a:gridCol w="6764655"/>
              </a:tblGrid>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26</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i="1" dirty="0">
                          <a:effectLst/>
                          <a:latin typeface="Arial Narrow" panose="020B0606020202030204" pitchFamily="34" charset="0"/>
                          <a:ea typeface="Times New Roman" panose="02020603050405020304" pitchFamily="18" charset="0"/>
                        </a:rPr>
                        <a:t>APOL1</a:t>
                      </a:r>
                      <a:r>
                        <a:rPr lang="en-US" sz="1800" b="1" dirty="0">
                          <a:effectLst/>
                          <a:latin typeface="Arial Narrow" panose="020B0606020202030204" pitchFamily="34" charset="0"/>
                          <a:ea typeface="Times New Roman" panose="02020603050405020304" pitchFamily="18" charset="0"/>
                        </a:rPr>
                        <a:t> polymorphism</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Freedman et al 2014; Cooke Bailey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27</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Platelet reactivity</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solidFill>
                            <a:srgbClr val="000000"/>
                          </a:solidFill>
                          <a:effectLst/>
                          <a:latin typeface="Arial Narrow" panose="020B0606020202030204" pitchFamily="34" charset="0"/>
                          <a:ea typeface="Times New Roman" panose="02020603050405020304" pitchFamily="18" charset="0"/>
                        </a:rPr>
                        <a:t>Mangiacapra</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28</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Chronological age</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Tonelli</a:t>
                      </a:r>
                      <a:r>
                        <a:rPr lang="en-US" sz="1400" dirty="0">
                          <a:effectLst/>
                          <a:latin typeface="Arial Narrow" panose="020B0606020202030204" pitchFamily="34" charset="0"/>
                          <a:ea typeface="Times New Roman" panose="02020603050405020304" pitchFamily="18" charset="0"/>
                        </a:rPr>
                        <a:t> and </a:t>
                      </a:r>
                      <a:r>
                        <a:rPr lang="en-US" sz="1400" dirty="0" err="1">
                          <a:effectLst/>
                          <a:latin typeface="Arial Narrow" panose="020B0606020202030204" pitchFamily="34" charset="0"/>
                          <a:ea typeface="Times New Roman" panose="02020603050405020304" pitchFamily="18" charset="0"/>
                        </a:rPr>
                        <a:t>Riella</a:t>
                      </a:r>
                      <a:r>
                        <a:rPr lang="en-US" sz="1400" dirty="0">
                          <a:effectLst/>
                          <a:latin typeface="Arial Narrow" panose="020B0606020202030204" pitchFamily="34" charset="0"/>
                          <a:ea typeface="Times New Roman" panose="02020603050405020304" pitchFamily="18" charset="0"/>
                        </a:rPr>
                        <a:t> 2014; Nitta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29</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Serum complement C3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Molad</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30</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Physical function and gait speed</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Painter and Marcus 2013; </a:t>
                      </a:r>
                      <a:r>
                        <a:rPr lang="en-US" sz="1400" dirty="0" err="1">
                          <a:effectLst/>
                          <a:latin typeface="Arial Narrow" panose="020B0606020202030204" pitchFamily="34" charset="0"/>
                          <a:ea typeface="Times New Roman" panose="02020603050405020304" pitchFamily="18" charset="0"/>
                        </a:rPr>
                        <a:t>Baumgaertel</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31</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Albuminuria</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Komenda</a:t>
                      </a:r>
                      <a:r>
                        <a:rPr lang="en-US" sz="1400" dirty="0">
                          <a:effectLst/>
                          <a:latin typeface="Arial Narrow" panose="020B0606020202030204" pitchFamily="34" charset="0"/>
                          <a:ea typeface="Times New Roman" panose="02020603050405020304" pitchFamily="18" charset="0"/>
                        </a:rPr>
                        <a:t> et al 2014; Liu et al 2014; </a:t>
                      </a:r>
                      <a:r>
                        <a:rPr lang="en-US" sz="1400" dirty="0" err="1">
                          <a:effectLst/>
                          <a:latin typeface="Arial Narrow" panose="020B0606020202030204" pitchFamily="34" charset="0"/>
                          <a:ea typeface="Times New Roman" panose="02020603050405020304" pitchFamily="18" charset="0"/>
                        </a:rPr>
                        <a:t>Abdelmalek</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32</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Pleural effusion</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Ray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err="1">
                          <a:effectLst/>
                          <a:latin typeface="Arial Narrow" panose="020B0606020202030204" pitchFamily="34" charset="0"/>
                          <a:ea typeface="Times New Roman" panose="02020603050405020304" pitchFamily="18" charset="0"/>
                        </a:rPr>
                        <a:t>Peridontal</a:t>
                      </a:r>
                      <a:r>
                        <a:rPr lang="en-US" sz="1800" b="1" dirty="0">
                          <a:effectLst/>
                          <a:latin typeface="Arial Narrow" panose="020B0606020202030204" pitchFamily="34" charset="0"/>
                          <a:ea typeface="Times New Roman" panose="02020603050405020304" pitchFamily="18" charset="0"/>
                        </a:rPr>
                        <a:t> disease</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Mohangi</a:t>
                      </a:r>
                      <a:r>
                        <a:rPr lang="en-US" sz="1400" dirty="0">
                          <a:effectLst/>
                          <a:latin typeface="Arial Narrow" panose="020B0606020202030204" pitchFamily="34" charset="0"/>
                          <a:ea typeface="Times New Roman" panose="02020603050405020304" pitchFamily="18" charset="0"/>
                        </a:rPr>
                        <a:t>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Oxidative stress (mitochondria)</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Daehn</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35</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Auditory acuity</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Lopez et al 2014; </a:t>
                      </a:r>
                      <a:r>
                        <a:rPr lang="en-US" sz="1400" dirty="0" err="1">
                          <a:effectLst/>
                          <a:latin typeface="Arial Narrow" panose="020B0606020202030204" pitchFamily="34" charset="0"/>
                          <a:ea typeface="Times New Roman" panose="02020603050405020304" pitchFamily="18" charset="0"/>
                        </a:rPr>
                        <a:t>D’Andrea</a:t>
                      </a:r>
                      <a:r>
                        <a:rPr lang="en-US" sz="1400" dirty="0">
                          <a:effectLst/>
                          <a:latin typeface="Arial Narrow" panose="020B0606020202030204" pitchFamily="34" charset="0"/>
                          <a:ea typeface="Times New Roman" panose="02020603050405020304" pitchFamily="18" charset="0"/>
                        </a:rPr>
                        <a:t>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913">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36</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Nephrotoxic exogenous agents</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Roxanas</a:t>
                      </a:r>
                      <a:r>
                        <a:rPr lang="en-US" sz="1400" dirty="0">
                          <a:effectLst/>
                          <a:latin typeface="Arial Narrow" panose="020B0606020202030204" pitchFamily="34" charset="0"/>
                          <a:ea typeface="Times New Roman" panose="02020603050405020304" pitchFamily="18" charset="0"/>
                        </a:rPr>
                        <a:t> et al 2014; </a:t>
                      </a:r>
                      <a:r>
                        <a:rPr lang="en-US" sz="1400" dirty="0" err="1">
                          <a:effectLst/>
                          <a:latin typeface="Arial Narrow" panose="020B0606020202030204" pitchFamily="34" charset="0"/>
                          <a:ea typeface="Times New Roman" panose="02020603050405020304" pitchFamily="18" charset="0"/>
                        </a:rPr>
                        <a:t>Ingrasciotta</a:t>
                      </a:r>
                      <a:r>
                        <a:rPr lang="en-US" sz="1400" dirty="0">
                          <a:effectLst/>
                          <a:latin typeface="Arial Narrow" panose="020B0606020202030204" pitchFamily="34" charset="0"/>
                          <a:ea typeface="Times New Roman" panose="02020603050405020304" pitchFamily="18" charset="0"/>
                        </a:rPr>
                        <a:t> et al 2014; </a:t>
                      </a:r>
                      <a:r>
                        <a:rPr lang="en-US" sz="1400" dirty="0" err="1">
                          <a:effectLst/>
                          <a:latin typeface="Arial Narrow" panose="020B0606020202030204" pitchFamily="34" charset="0"/>
                          <a:ea typeface="Times New Roman" panose="02020603050405020304" pitchFamily="18" charset="0"/>
                        </a:rPr>
                        <a:t>Akilesh</a:t>
                      </a:r>
                      <a:r>
                        <a:rPr lang="en-US" sz="1400" dirty="0">
                          <a:effectLst/>
                          <a:latin typeface="Arial Narrow" panose="020B0606020202030204" pitchFamily="34" charset="0"/>
                          <a:ea typeface="Times New Roman" panose="02020603050405020304" pitchFamily="18" charset="0"/>
                        </a:rPr>
                        <a:t> et al 2014; Sánchez-González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37</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Cardiovascular disease</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Cai</a:t>
                      </a:r>
                      <a:r>
                        <a:rPr lang="en-US" sz="1400" dirty="0">
                          <a:effectLst/>
                          <a:latin typeface="Arial Narrow" panose="020B0606020202030204" pitchFamily="34" charset="0"/>
                          <a:ea typeface="Times New Roman" panose="02020603050405020304" pitchFamily="18" charset="0"/>
                        </a:rPr>
                        <a:t> et al 2013; </a:t>
                      </a:r>
                      <a:r>
                        <a:rPr lang="en-US" sz="1400" dirty="0" err="1">
                          <a:effectLst/>
                          <a:latin typeface="Arial Narrow" panose="020B0606020202030204" pitchFamily="34" charset="0"/>
                          <a:ea typeface="Times New Roman" panose="02020603050405020304" pitchFamily="18" charset="0"/>
                        </a:rPr>
                        <a:t>Ahmadi</a:t>
                      </a:r>
                      <a:r>
                        <a:rPr lang="en-US" sz="1400" dirty="0">
                          <a:effectLst/>
                          <a:latin typeface="Arial Narrow" panose="020B0606020202030204" pitchFamily="34" charset="0"/>
                          <a:ea typeface="Times New Roman" panose="02020603050405020304" pitchFamily="18" charset="0"/>
                        </a:rPr>
                        <a:t> et al 2014; Chawla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38</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Dyslipidemia</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Omran</a:t>
                      </a:r>
                      <a:r>
                        <a:rPr lang="en-US" sz="1400" dirty="0">
                          <a:effectLst/>
                          <a:latin typeface="Arial Narrow" panose="020B0606020202030204" pitchFamily="34" charset="0"/>
                          <a:ea typeface="Times New Roman" panose="02020603050405020304" pitchFamily="18" charset="0"/>
                        </a:rPr>
                        <a:t>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39</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Obesity</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Park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40</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err="1">
                          <a:effectLst/>
                          <a:latin typeface="Arial Narrow" panose="020B0606020202030204" pitchFamily="34" charset="0"/>
                          <a:ea typeface="Times New Roman" panose="02020603050405020304" pitchFamily="18" charset="0"/>
                        </a:rPr>
                        <a:t>Hyperphosphataemia</a:t>
                      </a:r>
                      <a:endParaRPr lang="en-US" sz="1800" b="1" dirty="0">
                        <a:effectLst/>
                        <a:latin typeface="Arial Narrow" panose="020B0606020202030204" pitchFamily="34" charset="0"/>
                        <a:ea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Collinson</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484299" y="879575"/>
            <a:ext cx="11089585" cy="749873"/>
          </a:xfrm>
          <a:prstGeom prst="rect">
            <a:avLst/>
          </a:prstGeom>
        </p:spPr>
      </p:pic>
      <p:sp>
        <p:nvSpPr>
          <p:cNvPr id="6" name="Rectangle 5"/>
          <p:cNvSpPr/>
          <p:nvPr/>
        </p:nvSpPr>
        <p:spPr>
          <a:xfrm>
            <a:off x="10365800" y="510243"/>
            <a:ext cx="983539" cy="369332"/>
          </a:xfrm>
          <a:prstGeom prst="rect">
            <a:avLst/>
          </a:prstGeom>
        </p:spPr>
        <p:txBody>
          <a:bodyPr wrap="none">
            <a:spAutoFit/>
          </a:bodyPr>
          <a:lstStyle/>
          <a:p>
            <a:r>
              <a:rPr lang="en-US" b="1" dirty="0" smtClean="0">
                <a:solidFill>
                  <a:srgbClr val="FF0000"/>
                </a:solidFill>
                <a:latin typeface="Arial Narrow" panose="020B0606020202030204" pitchFamily="34" charset="0"/>
              </a:rPr>
              <a:t>Table 2.2</a:t>
            </a:r>
            <a:endParaRPr lang="en-US" b="1" dirty="0">
              <a:solidFill>
                <a:srgbClr val="FF0000"/>
              </a:solidFill>
              <a:latin typeface="Arial Narrow" panose="020B0606020202030204" pitchFamily="34" charset="0"/>
            </a:endParaRPr>
          </a:p>
        </p:txBody>
      </p:sp>
    </p:spTree>
    <p:extLst>
      <p:ext uri="{BB962C8B-B14F-4D97-AF65-F5344CB8AC3E}">
        <p14:creationId xmlns="" xmlns:p14="http://schemas.microsoft.com/office/powerpoint/2010/main" val="3412774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997762348"/>
              </p:ext>
            </p:extLst>
          </p:nvPr>
        </p:nvGraphicFramePr>
        <p:xfrm>
          <a:off x="838200" y="1825625"/>
          <a:ext cx="10570030" cy="3657600"/>
        </p:xfrm>
        <a:graphic>
          <a:graphicData uri="http://schemas.openxmlformats.org/drawingml/2006/table">
            <a:tbl>
              <a:tblPr firstRow="1" firstCol="1" lastRow="1" lastCol="1" bandRow="1" bandCol="1"/>
              <a:tblGrid>
                <a:gridCol w="423621"/>
                <a:gridCol w="3529187"/>
                <a:gridCol w="6617222"/>
              </a:tblGrid>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41</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Insomnia and sleep apnea</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Ahmed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42</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Microvascular function</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Imamura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Nutritional status</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dos Santos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i="1" dirty="0">
                          <a:effectLst/>
                          <a:latin typeface="Arial Narrow" panose="020B0606020202030204" pitchFamily="34" charset="0"/>
                          <a:ea typeface="Times New Roman" panose="02020603050405020304" pitchFamily="18" charset="0"/>
                        </a:rPr>
                        <a:t>WT1 </a:t>
                      </a:r>
                      <a:r>
                        <a:rPr lang="en-US" sz="1800" b="1" dirty="0">
                          <a:effectLst/>
                          <a:latin typeface="Arial Narrow" panose="020B0606020202030204" pitchFamily="34" charset="0"/>
                          <a:ea typeface="Times New Roman" panose="02020603050405020304" pitchFamily="18" charset="0"/>
                        </a:rPr>
                        <a:t>or </a:t>
                      </a:r>
                      <a:r>
                        <a:rPr lang="en-US" sz="1800" b="1" i="1" dirty="0">
                          <a:effectLst/>
                          <a:latin typeface="Arial Narrow" panose="020B0606020202030204" pitchFamily="34" charset="0"/>
                          <a:ea typeface="Times New Roman" panose="02020603050405020304" pitchFamily="18" charset="0"/>
                        </a:rPr>
                        <a:t>TRIB3</a:t>
                      </a:r>
                      <a:r>
                        <a:rPr lang="en-US" sz="1800" b="1" dirty="0">
                          <a:effectLst/>
                          <a:latin typeface="Arial Narrow" panose="020B0606020202030204" pitchFamily="34" charset="0"/>
                          <a:ea typeface="Times New Roman" panose="02020603050405020304" pitchFamily="18" charset="0"/>
                        </a:rPr>
                        <a:t> polymorphisms</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Lipska</a:t>
                      </a:r>
                      <a:r>
                        <a:rPr lang="en-US" sz="1400" dirty="0">
                          <a:effectLst/>
                          <a:latin typeface="Arial Narrow" panose="020B0606020202030204" pitchFamily="34" charset="0"/>
                          <a:ea typeface="Times New Roman" panose="02020603050405020304" pitchFamily="18" charset="0"/>
                        </a:rPr>
                        <a:t> et al 2014; Ding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45</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Treatment resistant hypertension</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Tanner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46</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Renal histology</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Wijetunge</a:t>
                      </a:r>
                      <a:r>
                        <a:rPr lang="en-US" sz="1400" dirty="0">
                          <a:effectLst/>
                          <a:latin typeface="Arial Narrow" panose="020B0606020202030204" pitchFamily="34" charset="0"/>
                          <a:ea typeface="Times New Roman" panose="02020603050405020304" pitchFamily="18" charset="0"/>
                        </a:rPr>
                        <a:t> et al 2013; </a:t>
                      </a:r>
                      <a:r>
                        <a:rPr lang="en-US" sz="1400" dirty="0" err="1">
                          <a:effectLst/>
                          <a:latin typeface="Arial Narrow" panose="020B0606020202030204" pitchFamily="34" charset="0"/>
                          <a:ea typeface="Times New Roman" panose="02020603050405020304" pitchFamily="18" charset="0"/>
                        </a:rPr>
                        <a:t>Tarnoki</a:t>
                      </a:r>
                      <a:r>
                        <a:rPr lang="en-US" sz="1400" dirty="0">
                          <a:effectLst/>
                          <a:latin typeface="Arial Narrow" panose="020B0606020202030204" pitchFamily="34" charset="0"/>
                          <a:ea typeface="Times New Roman" panose="02020603050405020304" pitchFamily="18" charset="0"/>
                        </a:rPr>
                        <a:t>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913">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47</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Dopamine D2 receptor polymorphism</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rPr>
                        <a:t>Jiang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48</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Inflammatory myopathy</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Couvrat-Desvergnes</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179">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49</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FSGS and </a:t>
                      </a:r>
                      <a:r>
                        <a:rPr lang="en-US" sz="1800" b="1" dirty="0" err="1">
                          <a:effectLst/>
                          <a:latin typeface="Arial Narrow" panose="020B0606020202030204" pitchFamily="34" charset="0"/>
                          <a:ea typeface="Times New Roman" panose="02020603050405020304" pitchFamily="18" charset="0"/>
                        </a:rPr>
                        <a:t>nephropathic</a:t>
                      </a:r>
                      <a:r>
                        <a:rPr lang="en-US" sz="1800" b="1" dirty="0">
                          <a:effectLst/>
                          <a:latin typeface="Arial Narrow" panose="020B0606020202030204" pitchFamily="34" charset="0"/>
                          <a:ea typeface="Times New Roman" panose="02020603050405020304" pitchFamily="18" charset="0"/>
                        </a:rPr>
                        <a:t> biomarkers</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solidFill>
                            <a:srgbClr val="000000"/>
                          </a:solidFill>
                          <a:effectLst/>
                          <a:latin typeface="Arial Narrow" panose="020B0606020202030204" pitchFamily="34" charset="0"/>
                          <a:ea typeface="Times New Roman" panose="02020603050405020304" pitchFamily="18" charset="0"/>
                        </a:rPr>
                        <a:t>Nafar</a:t>
                      </a:r>
                      <a:r>
                        <a:rPr lang="en-US" sz="1400" dirty="0">
                          <a:effectLst/>
                          <a:latin typeface="Arial Narrow" panose="020B0606020202030204" pitchFamily="34" charset="0"/>
                          <a:ea typeface="Times New Roman" panose="02020603050405020304" pitchFamily="18" charset="0"/>
                        </a:rPr>
                        <a:t> et al 2014 ;   </a:t>
                      </a:r>
                      <a:r>
                        <a:rPr lang="en-US" sz="1400" dirty="0" err="1">
                          <a:effectLst/>
                          <a:latin typeface="Arial Narrow" panose="020B0606020202030204" pitchFamily="34" charset="0"/>
                          <a:ea typeface="Times New Roman" panose="02020603050405020304" pitchFamily="18" charset="0"/>
                        </a:rPr>
                        <a:t>Nkuipou-Kenfack</a:t>
                      </a:r>
                      <a:r>
                        <a:rPr lang="en-US" sz="1400" dirty="0">
                          <a:effectLst/>
                          <a:latin typeface="Arial Narrow" panose="020B0606020202030204" pitchFamily="34" charset="0"/>
                          <a:ea typeface="Times New Roman" panose="02020603050405020304" pitchFamily="18" charset="0"/>
                        </a:rPr>
                        <a:t> et al 2014</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0">
                <a:tc>
                  <a:txBody>
                    <a:bodyPr/>
                    <a:lstStyle/>
                    <a:p>
                      <a:pPr marL="0" marR="0">
                        <a:lnSpc>
                          <a:spcPct val="150000"/>
                        </a:lnSpc>
                        <a:spcBef>
                          <a:spcPts val="0"/>
                        </a:spcBef>
                        <a:spcAft>
                          <a:spcPts val="0"/>
                        </a:spcAft>
                      </a:pPr>
                      <a:r>
                        <a:rPr lang="en-US" sz="1600" dirty="0">
                          <a:effectLst/>
                          <a:latin typeface="Arial Narrow" panose="020B0606020202030204" pitchFamily="34" charset="0"/>
                          <a:ea typeface="Times New Roman" panose="02020603050405020304" pitchFamily="18" charset="0"/>
                        </a:rPr>
                        <a:t>50</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Arial Narrow" panose="020B0606020202030204" pitchFamily="34" charset="0"/>
                          <a:ea typeface="Times New Roman" panose="02020603050405020304" pitchFamily="18" charset="0"/>
                        </a:rPr>
                        <a:t>Diastolic function</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Arial Narrow" panose="020B0606020202030204" pitchFamily="34" charset="0"/>
                          <a:ea typeface="Times New Roman" panose="02020603050405020304" pitchFamily="18" charset="0"/>
                        </a:rPr>
                        <a:t>Farshid</a:t>
                      </a:r>
                      <a:r>
                        <a:rPr lang="en-US" sz="1400" dirty="0">
                          <a:effectLst/>
                          <a:latin typeface="Arial Narrow" panose="020B0606020202030204" pitchFamily="34" charset="0"/>
                          <a:ea typeface="Times New Roman" panose="02020603050405020304" pitchFamily="18" charset="0"/>
                        </a:rPr>
                        <a:t> et al 2013</a:t>
                      </a: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stretch>
            <a:fillRect/>
          </a:stretch>
        </p:blipFill>
        <p:spPr>
          <a:xfrm>
            <a:off x="660064" y="1105520"/>
            <a:ext cx="11089585" cy="749873"/>
          </a:xfrm>
          <a:prstGeom prst="rect">
            <a:avLst/>
          </a:prstGeom>
        </p:spPr>
      </p:pic>
      <p:sp>
        <p:nvSpPr>
          <p:cNvPr id="4" name="Rectangle 3"/>
          <p:cNvSpPr/>
          <p:nvPr/>
        </p:nvSpPr>
        <p:spPr>
          <a:xfrm>
            <a:off x="10383059" y="736188"/>
            <a:ext cx="983539" cy="369332"/>
          </a:xfrm>
          <a:prstGeom prst="rect">
            <a:avLst/>
          </a:prstGeom>
        </p:spPr>
        <p:txBody>
          <a:bodyPr wrap="none">
            <a:spAutoFit/>
          </a:bodyPr>
          <a:lstStyle/>
          <a:p>
            <a:r>
              <a:rPr lang="en-US" b="1" dirty="0" smtClean="0">
                <a:solidFill>
                  <a:srgbClr val="FF0000"/>
                </a:solidFill>
                <a:latin typeface="Arial Narrow" panose="020B0606020202030204" pitchFamily="34" charset="0"/>
              </a:rPr>
              <a:t>Table 2.3</a:t>
            </a:r>
            <a:endParaRPr lang="en-US" b="1" dirty="0">
              <a:solidFill>
                <a:srgbClr val="FF0000"/>
              </a:solidFill>
              <a:latin typeface="Arial Narrow" panose="020B0606020202030204" pitchFamily="34" charset="0"/>
            </a:endParaRPr>
          </a:p>
        </p:txBody>
      </p:sp>
    </p:spTree>
    <p:extLst>
      <p:ext uri="{BB962C8B-B14F-4D97-AF65-F5344CB8AC3E}">
        <p14:creationId xmlns="" xmlns:p14="http://schemas.microsoft.com/office/powerpoint/2010/main" val="80839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endParaRPr lang="en-US" dirty="0"/>
          </a:p>
        </p:txBody>
      </p:sp>
      <p:sp>
        <p:nvSpPr>
          <p:cNvPr id="3" name="Content Placeholder 2"/>
          <p:cNvSpPr>
            <a:spLocks noGrp="1"/>
          </p:cNvSpPr>
          <p:nvPr>
            <p:ph idx="1"/>
          </p:nvPr>
        </p:nvSpPr>
        <p:spPr/>
        <p:txBody>
          <a:bodyPr>
            <a:normAutofit fontScale="92500" lnSpcReduction="10000"/>
          </a:bodyPr>
          <a:lstStyle/>
          <a:p>
            <a:pPr algn="just">
              <a:buFont typeface="Arial" charset="0"/>
              <a:buNone/>
              <a:defRPr/>
            </a:pPr>
            <a:r>
              <a:rPr lang="en-US" dirty="0" smtClean="0"/>
              <a:t>   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dirty="0" smtClean="0"/>
            </a:br>
            <a:endParaRPr lang="en-US" dirty="0" smtClean="0"/>
          </a:p>
          <a:p>
            <a:pPr algn="just">
              <a:buFont typeface="Arial" charset="0"/>
              <a:buNone/>
              <a:defRPr/>
            </a:pPr>
            <a:r>
              <a:rPr lang="en-US" dirty="0" smtClean="0"/>
              <a:t>    OMICS Group has organized 500 conferences, workshops and national symposiums across the major cities including San Francisco, Las Vegas, San Antonio, Omaha, Orlando, Raleigh, Santa Clara, Chicago, Philadelphia, Baltimore, United Kingdom, Valencia, Dubai, Beijing, Hyderabad, Bangalore and Mumbai.</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209" y="448581"/>
            <a:ext cx="7540762" cy="5372084"/>
          </a:xfrm>
          <a:prstGeom prst="rect">
            <a:avLst/>
          </a:prstGeom>
        </p:spPr>
      </p:pic>
      <p:sp>
        <p:nvSpPr>
          <p:cNvPr id="3" name="Rectangle 2"/>
          <p:cNvSpPr/>
          <p:nvPr/>
        </p:nvSpPr>
        <p:spPr>
          <a:xfrm>
            <a:off x="1240971" y="5579906"/>
            <a:ext cx="10244785" cy="707886"/>
          </a:xfrm>
          <a:prstGeom prst="rect">
            <a:avLst/>
          </a:prstGeom>
        </p:spPr>
        <p:txBody>
          <a:bodyPr wrap="square">
            <a:spAutoFit/>
          </a:bodyPr>
          <a:lstStyle/>
          <a:p>
            <a:pPr>
              <a:tabLst>
                <a:tab pos="3644900" algn="l"/>
                <a:tab pos="5486400" algn="r"/>
              </a:tabLst>
            </a:pPr>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Figure 4. A simplified version of the correlational matrix in PSNA for the traits listed in Tables 2.0-2.3.  Z represents a statistically significant correlation between traits (p&lt;0.05).</a:t>
            </a:r>
            <a:endParaRPr lang="en-US" sz="2000" b="1" dirty="0">
              <a:effectLst/>
              <a:latin typeface="Arial Narrow" panose="020B0606020202030204" pitchFamily="34" charset="0"/>
              <a:ea typeface="Times New Roman" panose="02020603050405020304" pitchFamily="18" charset="0"/>
            </a:endParaRPr>
          </a:p>
        </p:txBody>
      </p:sp>
    </p:spTree>
    <p:extLst>
      <p:ext uri="{BB962C8B-B14F-4D97-AF65-F5344CB8AC3E}">
        <p14:creationId xmlns="" xmlns:p14="http://schemas.microsoft.com/office/powerpoint/2010/main" val="1387817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7256" y="337628"/>
            <a:ext cx="7117629" cy="4555283"/>
          </a:xfrm>
          <a:prstGeom prst="rect">
            <a:avLst/>
          </a:prstGeom>
        </p:spPr>
      </p:pic>
      <p:sp>
        <p:nvSpPr>
          <p:cNvPr id="3" name="TextBox 2"/>
          <p:cNvSpPr txBox="1"/>
          <p:nvPr/>
        </p:nvSpPr>
        <p:spPr>
          <a:xfrm>
            <a:off x="747133" y="5143282"/>
            <a:ext cx="10727472" cy="1600438"/>
          </a:xfrm>
          <a:prstGeom prst="rect">
            <a:avLst/>
          </a:prstGeom>
          <a:noFill/>
        </p:spPr>
        <p:txBody>
          <a:bodyPr wrap="square" rtlCol="0">
            <a:spAutoFit/>
          </a:bodyPr>
          <a:lstStyle/>
          <a:p>
            <a:r>
              <a:rPr lang="en-US" sz="2000" b="1" dirty="0">
                <a:latin typeface="Arial Narrow" panose="020B0606020202030204" pitchFamily="34" charset="0"/>
              </a:rPr>
              <a:t>Figure </a:t>
            </a:r>
            <a:r>
              <a:rPr lang="en-US" sz="2000" b="1" dirty="0" smtClean="0">
                <a:latin typeface="Arial Narrow" panose="020B0606020202030204" pitchFamily="34" charset="0"/>
              </a:rPr>
              <a:t>5. </a:t>
            </a:r>
            <a:r>
              <a:rPr lang="en-US" sz="2000" b="1" dirty="0">
                <a:latin typeface="Arial Narrow" panose="020B0606020202030204" pitchFamily="34" charset="0"/>
              </a:rPr>
              <a:t>Validated phenotypic traits are evaluated in each </a:t>
            </a:r>
            <a:r>
              <a:rPr lang="en-US" sz="2000" b="1" dirty="0" smtClean="0">
                <a:latin typeface="Arial Narrow" panose="020B0606020202030204" pitchFamily="34" charset="0"/>
              </a:rPr>
              <a:t>MEG of </a:t>
            </a:r>
            <a:r>
              <a:rPr lang="en-US" sz="2000" b="1" dirty="0">
                <a:latin typeface="Arial Narrow" panose="020B0606020202030204" pitchFamily="34" charset="0"/>
              </a:rPr>
              <a:t>interest and the results compared. X indicates the presentation of a specific phenotypic trait. </a:t>
            </a:r>
            <a:r>
              <a:rPr lang="en-US" sz="2000" b="1" dirty="0" smtClean="0">
                <a:latin typeface="Arial Narrow" panose="020B0606020202030204" pitchFamily="34" charset="0"/>
              </a:rPr>
              <a:t>MEGs with </a:t>
            </a:r>
            <a:r>
              <a:rPr lang="en-US" sz="2000" b="1" dirty="0">
                <a:latin typeface="Arial Narrow" panose="020B0606020202030204" pitchFamily="34" charset="0"/>
              </a:rPr>
              <a:t>similar phenotypic presentations of the chronic disease of interest are </a:t>
            </a:r>
            <a:r>
              <a:rPr lang="en-US" sz="2000" b="1" dirty="0" smtClean="0">
                <a:latin typeface="Arial Narrow" panose="020B0606020202030204" pitchFamily="34" charset="0"/>
              </a:rPr>
              <a:t>studied further. </a:t>
            </a:r>
            <a:r>
              <a:rPr lang="en-US" sz="2000" b="1" dirty="0">
                <a:latin typeface="Arial Narrow" panose="020B0606020202030204" pitchFamily="34" charset="0"/>
              </a:rPr>
              <a:t>Notice that MEGs 3, 5, 9, and 12 do not display any of the phenotypic traits under study.</a:t>
            </a:r>
          </a:p>
          <a:p>
            <a:r>
              <a:rPr lang="en-US" b="1" dirty="0"/>
              <a:t> </a:t>
            </a:r>
            <a:endParaRPr lang="en-US" dirty="0"/>
          </a:p>
        </p:txBody>
      </p:sp>
    </p:spTree>
    <p:extLst>
      <p:ext uri="{BB962C8B-B14F-4D97-AF65-F5344CB8AC3E}">
        <p14:creationId xmlns="" xmlns:p14="http://schemas.microsoft.com/office/powerpoint/2010/main" val="4244125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1332" y="471724"/>
            <a:ext cx="8291590" cy="4862276"/>
          </a:xfrm>
          <a:prstGeom prst="rect">
            <a:avLst/>
          </a:prstGeom>
        </p:spPr>
      </p:pic>
      <p:sp>
        <p:nvSpPr>
          <p:cNvPr id="4" name="Rectangle 3"/>
          <p:cNvSpPr/>
          <p:nvPr/>
        </p:nvSpPr>
        <p:spPr>
          <a:xfrm>
            <a:off x="219855" y="5486400"/>
            <a:ext cx="11702143" cy="1323439"/>
          </a:xfrm>
          <a:prstGeom prst="rect">
            <a:avLst/>
          </a:prstGeom>
        </p:spPr>
        <p:txBody>
          <a:bodyPr wrap="square">
            <a:spAutoFit/>
          </a:bodyPr>
          <a:lstStyle/>
          <a:p>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Figure 6. Identification of MEGs for subsequent genetic, cultural, and/or environmental analysis in chronic disease causation. In the case CKD-associated traits, </a:t>
            </a:r>
            <a:r>
              <a:rPr lang="en-US" sz="2000" b="1" dirty="0" err="1" smtClean="0">
                <a:effectLst/>
                <a:latin typeface="Arial Narrow" panose="020B0606020202030204" pitchFamily="34" charset="0"/>
                <a:ea typeface="Times New Roman" panose="02020603050405020304" pitchFamily="18" charset="0"/>
                <a:cs typeface="Times New Roman" panose="02020603050405020304" pitchFamily="18" charset="0"/>
              </a:rPr>
              <a:t>microethnic</a:t>
            </a:r>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 groups 1 and 2 display linked phenotypic traits 1 and 2; </a:t>
            </a:r>
            <a:r>
              <a:rPr lang="en-US" sz="2000" b="1" dirty="0" err="1" smtClean="0">
                <a:effectLst/>
                <a:latin typeface="Arial Narrow" panose="020B0606020202030204" pitchFamily="34" charset="0"/>
                <a:ea typeface="Times New Roman" panose="02020603050405020304" pitchFamily="18" charset="0"/>
                <a:cs typeface="Times New Roman" panose="02020603050405020304" pitchFamily="18" charset="0"/>
              </a:rPr>
              <a:t>microethnic</a:t>
            </a:r>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2000" b="1" dirty="0" err="1" smtClean="0">
                <a:effectLst/>
                <a:latin typeface="Arial Narrow" panose="020B0606020202030204" pitchFamily="34" charset="0"/>
                <a:ea typeface="Times New Roman" panose="02020603050405020304" pitchFamily="18" charset="0"/>
                <a:cs typeface="Times New Roman" panose="02020603050405020304" pitchFamily="18" charset="0"/>
              </a:rPr>
              <a:t>grous</a:t>
            </a:r>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 4, 10, and 11 display linked phenotypic traits 3 and N and </a:t>
            </a:r>
            <a:r>
              <a:rPr lang="en-US" sz="2000" b="1" dirty="0" err="1" smtClean="0">
                <a:effectLst/>
                <a:latin typeface="Arial Narrow" panose="020B0606020202030204" pitchFamily="34" charset="0"/>
                <a:ea typeface="Times New Roman" panose="02020603050405020304" pitchFamily="18" charset="0"/>
                <a:cs typeface="Times New Roman" panose="02020603050405020304" pitchFamily="18" charset="0"/>
              </a:rPr>
              <a:t>microethnic</a:t>
            </a:r>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 group 6 displays linked traits 4 and 5.</a:t>
            </a:r>
            <a:endParaRPr lang="en-US" sz="2000" b="1" dirty="0">
              <a:latin typeface="Arial Narrow" panose="020B0606020202030204" pitchFamily="34" charset="0"/>
            </a:endParaRPr>
          </a:p>
        </p:txBody>
      </p:sp>
    </p:spTree>
    <p:extLst>
      <p:ext uri="{BB962C8B-B14F-4D97-AF65-F5344CB8AC3E}">
        <p14:creationId xmlns="" xmlns:p14="http://schemas.microsoft.com/office/powerpoint/2010/main" val="3695130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599" y="177216"/>
            <a:ext cx="7587344" cy="5680436"/>
          </a:xfrm>
          <a:prstGeom prst="rect">
            <a:avLst/>
          </a:prstGeom>
        </p:spPr>
      </p:pic>
      <p:sp>
        <p:nvSpPr>
          <p:cNvPr id="3" name="Rectangle 2"/>
          <p:cNvSpPr/>
          <p:nvPr/>
        </p:nvSpPr>
        <p:spPr>
          <a:xfrm>
            <a:off x="283028" y="5534522"/>
            <a:ext cx="11593286" cy="1015663"/>
          </a:xfrm>
          <a:prstGeom prst="rect">
            <a:avLst/>
          </a:prstGeom>
        </p:spPr>
        <p:txBody>
          <a:bodyPr wrap="square">
            <a:spAutoFit/>
          </a:bodyPr>
          <a:lstStyle/>
          <a:p>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Figure 7. Re-association of correlated traits with MEGs and “racial” identifications of identified MEGs. The lack of racial agreement (see Figure 4) with the traits suggests that regional genetic, cultural, and/or environmental importance may be playing more important roles than “race” </a:t>
            </a:r>
            <a:r>
              <a:rPr lang="en-US" sz="2000" b="1" i="1" dirty="0" smtClean="0">
                <a:effectLst/>
                <a:latin typeface="Arial Narrow" panose="020B0606020202030204" pitchFamily="34" charset="0"/>
                <a:ea typeface="Times New Roman" panose="02020603050405020304" pitchFamily="18" charset="0"/>
                <a:cs typeface="Times New Roman" panose="02020603050405020304" pitchFamily="18" charset="0"/>
              </a:rPr>
              <a:t>per se </a:t>
            </a:r>
            <a:r>
              <a:rPr lang="en-US" sz="2000" b="1" dirty="0" smtClean="0">
                <a:effectLst/>
                <a:latin typeface="Arial Narrow" panose="020B0606020202030204" pitchFamily="34" charset="0"/>
                <a:ea typeface="Times New Roman" panose="02020603050405020304" pitchFamily="18" charset="0"/>
                <a:cs typeface="Times New Roman" panose="02020603050405020304" pitchFamily="18" charset="0"/>
              </a:rPr>
              <a:t>in disease causation</a:t>
            </a:r>
            <a:r>
              <a:rPr lang="en-US" sz="2000" b="1"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308126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4" y="459232"/>
            <a:ext cx="8860972" cy="461665"/>
          </a:xfrm>
          <a:prstGeom prst="rect">
            <a:avLst/>
          </a:prstGeom>
          <a:noFill/>
        </p:spPr>
        <p:txBody>
          <a:bodyPr wrap="square" rtlCol="0">
            <a:spAutoFit/>
          </a:bodyPr>
          <a:lstStyle/>
          <a:p>
            <a:r>
              <a:rPr lang="en-US" sz="2400" b="1" dirty="0" smtClean="0">
                <a:latin typeface="Arial Narrow" panose="020B0606020202030204" pitchFamily="34" charset="0"/>
              </a:rPr>
              <a:t>9 Step Algorithm for PSNA</a:t>
            </a:r>
            <a:endParaRPr lang="en-US" sz="2400" b="1" dirty="0">
              <a:latin typeface="Arial Narrow" panose="020B0606020202030204" pitchFamily="34" charset="0"/>
            </a:endParaRPr>
          </a:p>
        </p:txBody>
      </p:sp>
      <p:sp>
        <p:nvSpPr>
          <p:cNvPr id="3" name="TextBox 2"/>
          <p:cNvSpPr txBox="1"/>
          <p:nvPr/>
        </p:nvSpPr>
        <p:spPr>
          <a:xfrm>
            <a:off x="3858985" y="1052316"/>
            <a:ext cx="3124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Identification of MEGs using EL</a:t>
            </a:r>
            <a:endParaRPr lang="en-US" b="1" dirty="0">
              <a:latin typeface="Arial Narrow" panose="020B0606020202030204" pitchFamily="34" charset="0"/>
            </a:endParaRPr>
          </a:p>
        </p:txBody>
      </p:sp>
      <p:sp>
        <p:nvSpPr>
          <p:cNvPr id="4" name="TextBox 3"/>
          <p:cNvSpPr txBox="1"/>
          <p:nvPr/>
        </p:nvSpPr>
        <p:spPr>
          <a:xfrm>
            <a:off x="2797627" y="1579868"/>
            <a:ext cx="524691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Quantify the environmental and ancestral genetic variables for each MEG</a:t>
            </a:r>
            <a:endParaRPr lang="en-US" b="1" dirty="0">
              <a:latin typeface="Arial Narrow" panose="020B0606020202030204" pitchFamily="34" charset="0"/>
            </a:endParaRPr>
          </a:p>
        </p:txBody>
      </p:sp>
      <p:sp>
        <p:nvSpPr>
          <p:cNvPr id="5" name="TextBox 4"/>
          <p:cNvSpPr txBox="1"/>
          <p:nvPr/>
        </p:nvSpPr>
        <p:spPr>
          <a:xfrm>
            <a:off x="2879273" y="2344505"/>
            <a:ext cx="52469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Determine the networks of MEGs interrelationships</a:t>
            </a:r>
            <a:endParaRPr lang="en-US" b="1" dirty="0">
              <a:latin typeface="Arial Narrow" panose="020B0606020202030204" pitchFamily="34" charset="0"/>
            </a:endParaRPr>
          </a:p>
        </p:txBody>
      </p:sp>
      <p:sp>
        <p:nvSpPr>
          <p:cNvPr id="6" name="TextBox 5"/>
          <p:cNvSpPr txBox="1"/>
          <p:nvPr/>
        </p:nvSpPr>
        <p:spPr>
          <a:xfrm>
            <a:off x="2383970" y="2818553"/>
            <a:ext cx="60742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Identify chronic complex disease phenotypes of interest</a:t>
            </a:r>
            <a:endParaRPr lang="en-US" b="1" dirty="0">
              <a:latin typeface="Arial Narrow" panose="020B0606020202030204" pitchFamily="34" charset="0"/>
            </a:endParaRPr>
          </a:p>
        </p:txBody>
      </p:sp>
      <p:sp>
        <p:nvSpPr>
          <p:cNvPr id="7" name="TextBox 6"/>
          <p:cNvSpPr txBox="1"/>
          <p:nvPr/>
        </p:nvSpPr>
        <p:spPr>
          <a:xfrm>
            <a:off x="2879273" y="3319304"/>
            <a:ext cx="52469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Determine phenotype correlations, take top 5%</a:t>
            </a:r>
            <a:endParaRPr lang="en-US" b="1" dirty="0">
              <a:latin typeface="Arial Narrow" panose="020B0606020202030204" pitchFamily="34" charset="0"/>
            </a:endParaRPr>
          </a:p>
        </p:txBody>
      </p:sp>
      <p:sp>
        <p:nvSpPr>
          <p:cNvPr id="8" name="TextBox 7"/>
          <p:cNvSpPr txBox="1"/>
          <p:nvPr/>
        </p:nvSpPr>
        <p:spPr>
          <a:xfrm>
            <a:off x="2879272" y="3821360"/>
            <a:ext cx="52469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Assess of phenotypes in MEGs of interest</a:t>
            </a:r>
            <a:endParaRPr lang="en-US" b="1" dirty="0">
              <a:latin typeface="Arial Narrow" panose="020B0606020202030204" pitchFamily="34" charset="0"/>
            </a:endParaRPr>
          </a:p>
        </p:txBody>
      </p:sp>
      <p:sp>
        <p:nvSpPr>
          <p:cNvPr id="9" name="TextBox 8"/>
          <p:cNvSpPr txBox="1"/>
          <p:nvPr/>
        </p:nvSpPr>
        <p:spPr>
          <a:xfrm>
            <a:off x="2879271" y="4348912"/>
            <a:ext cx="524691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Link paired correlated phenotypes to MEGs</a:t>
            </a:r>
            <a:endParaRPr lang="en-US" b="1" dirty="0">
              <a:latin typeface="Arial Narrow" panose="020B0606020202030204" pitchFamily="34" charset="0"/>
            </a:endParaRPr>
          </a:p>
        </p:txBody>
      </p:sp>
      <p:sp>
        <p:nvSpPr>
          <p:cNvPr id="10" name="TextBox 9"/>
          <p:cNvSpPr txBox="1"/>
          <p:nvPr/>
        </p:nvSpPr>
        <p:spPr>
          <a:xfrm>
            <a:off x="1845127" y="4849663"/>
            <a:ext cx="71519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Identify the specific MEGs with significantly correlated disease phenotypes</a:t>
            </a:r>
            <a:endParaRPr lang="en-US" b="1" dirty="0">
              <a:latin typeface="Arial Narrow" panose="020B0606020202030204" pitchFamily="34" charset="0"/>
            </a:endParaRPr>
          </a:p>
        </p:txBody>
      </p:sp>
      <p:sp>
        <p:nvSpPr>
          <p:cNvPr id="11" name="TextBox 10"/>
          <p:cNvSpPr txBox="1"/>
          <p:nvPr/>
        </p:nvSpPr>
        <p:spPr>
          <a:xfrm>
            <a:off x="468085" y="5646897"/>
            <a:ext cx="10765972" cy="646331"/>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Narrow" panose="020B0606020202030204" pitchFamily="34" charset="0"/>
              </a:rPr>
              <a:t>Investigate the likely underlying causes of specific chronic disease associated phenotypic correlations by environmental and ancestral genetic variables</a:t>
            </a:r>
            <a:endParaRPr lang="en-US" b="1" dirty="0">
              <a:latin typeface="Arial Narrow" panose="020B0606020202030204" pitchFamily="34" charset="0"/>
            </a:endParaRPr>
          </a:p>
        </p:txBody>
      </p:sp>
      <p:cxnSp>
        <p:nvCxnSpPr>
          <p:cNvPr id="13" name="Straight Arrow Connector 12"/>
          <p:cNvCxnSpPr>
            <a:stCxn id="3" idx="2"/>
            <a:endCxn id="4" idx="0"/>
          </p:cNvCxnSpPr>
          <p:nvPr/>
        </p:nvCxnSpPr>
        <p:spPr>
          <a:xfrm flipH="1">
            <a:off x="5421084" y="1421648"/>
            <a:ext cx="1" cy="15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421082" y="2206242"/>
            <a:ext cx="1" cy="15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21079" y="2673923"/>
            <a:ext cx="1" cy="15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421079" y="3162536"/>
            <a:ext cx="1" cy="15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421078" y="3688636"/>
            <a:ext cx="1" cy="15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388419" y="4177292"/>
            <a:ext cx="1" cy="15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377531" y="4691443"/>
            <a:ext cx="1" cy="1582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77531" y="5218995"/>
            <a:ext cx="10886" cy="454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73221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20"/>
            <a:ext cx="10515600" cy="777875"/>
          </a:xfrm>
        </p:spPr>
        <p:txBody>
          <a:bodyPr>
            <a:normAutofit/>
          </a:bodyPr>
          <a:lstStyle/>
          <a:p>
            <a:r>
              <a:rPr lang="en-US" sz="2400" b="1" dirty="0" smtClean="0">
                <a:latin typeface="Arial Narrow" panose="020B0606020202030204" pitchFamily="34" charset="0"/>
              </a:rPr>
              <a:t>Applications of PSNA</a:t>
            </a:r>
            <a:endParaRPr lang="en-US" sz="2400" b="1" dirty="0">
              <a:latin typeface="Arial Narrow" panose="020B0606020202030204" pitchFamily="34" charset="0"/>
            </a:endParaRPr>
          </a:p>
        </p:txBody>
      </p:sp>
      <p:sp>
        <p:nvSpPr>
          <p:cNvPr id="3" name="Content Placeholder 2"/>
          <p:cNvSpPr>
            <a:spLocks noGrp="1"/>
          </p:cNvSpPr>
          <p:nvPr>
            <p:ph idx="1"/>
          </p:nvPr>
        </p:nvSpPr>
        <p:spPr>
          <a:xfrm>
            <a:off x="838200" y="878567"/>
            <a:ext cx="10515600" cy="5685519"/>
          </a:xfrm>
        </p:spPr>
        <p:txBody>
          <a:bodyPr>
            <a:normAutofit fontScale="92500" lnSpcReduction="20000"/>
          </a:bodyPr>
          <a:lstStyle/>
          <a:p>
            <a:pPr marL="0" indent="0">
              <a:buNone/>
            </a:pPr>
            <a:r>
              <a:rPr lang="en-US" sz="2200" dirty="0">
                <a:latin typeface="Arial Narrow" panose="020B0606020202030204" pitchFamily="34" charset="0"/>
              </a:rPr>
              <a:t>PSNA should prove useful in a number of applications in the identification of risk factors in complex chronic diseases. For example, these include:</a:t>
            </a:r>
          </a:p>
          <a:p>
            <a:r>
              <a:rPr lang="en-US" sz="2200" b="1" u="sng" dirty="0" smtClean="0">
                <a:latin typeface="Arial Narrow" panose="020B0606020202030204" pitchFamily="34" charset="0"/>
              </a:rPr>
              <a:t>Ranking </a:t>
            </a:r>
            <a:r>
              <a:rPr lang="en-US" sz="2200" b="1" u="sng" dirty="0">
                <a:latin typeface="Arial Narrow" panose="020B0606020202030204" pitchFamily="34" charset="0"/>
              </a:rPr>
              <a:t>of classic diagnostic procedures and techniques for specific subgroups.</a:t>
            </a:r>
            <a:r>
              <a:rPr lang="en-US" sz="2200" dirty="0">
                <a:latin typeface="Arial Narrow" panose="020B0606020202030204" pitchFamily="34" charset="0"/>
              </a:rPr>
              <a:t> In chronic disease studies, classic diagnosis and treatment procedures often find human biodiversity problematic. The recognition of substructure in </a:t>
            </a:r>
            <a:r>
              <a:rPr lang="en-US" sz="2200" dirty="0" err="1">
                <a:latin typeface="Arial Narrow" panose="020B0606020202030204" pitchFamily="34" charset="0"/>
              </a:rPr>
              <a:t>macroethnic</a:t>
            </a:r>
            <a:r>
              <a:rPr lang="en-US" sz="2200" dirty="0">
                <a:latin typeface="Arial Narrow" panose="020B0606020202030204" pitchFamily="34" charset="0"/>
              </a:rPr>
              <a:t> groups (=races) can, with PSNA, be used productively to provide more sensitive disease recognition strategies. </a:t>
            </a:r>
          </a:p>
          <a:p>
            <a:pPr lvl="0"/>
            <a:r>
              <a:rPr lang="en-US" sz="2200" b="1" u="sng" dirty="0">
                <a:latin typeface="Arial Narrow" panose="020B0606020202030204" pitchFamily="34" charset="0"/>
              </a:rPr>
              <a:t>Improved specificity of treatment regimes for particular individuals and groups within targeted MEGs</a:t>
            </a:r>
            <a:r>
              <a:rPr lang="en-US" sz="2200" b="1" dirty="0">
                <a:latin typeface="Arial Narrow" panose="020B0606020202030204" pitchFamily="34" charset="0"/>
              </a:rPr>
              <a:t>.</a:t>
            </a:r>
            <a:r>
              <a:rPr lang="en-US" sz="2200" dirty="0">
                <a:latin typeface="Arial Narrow" panose="020B0606020202030204" pitchFamily="34" charset="0"/>
              </a:rPr>
              <a:t> Unlike “individualized medicine” which does not integrate social, cultural, and environmental factors into diagnosis and treatment, or “race medicine” which ignores within group variability, PSNA focuses on the </a:t>
            </a:r>
            <a:r>
              <a:rPr lang="en-US" sz="2200" dirty="0" err="1">
                <a:latin typeface="Arial Narrow" panose="020B0606020202030204" pitchFamily="34" charset="0"/>
              </a:rPr>
              <a:t>microethnic</a:t>
            </a:r>
            <a:r>
              <a:rPr lang="en-US" sz="2200" dirty="0">
                <a:latin typeface="Arial Narrow" panose="020B0606020202030204" pitchFamily="34" charset="0"/>
              </a:rPr>
              <a:t> group level of analysis. This means that chronic disease intervention strategies can be localized to the specific social, cultural, environmental, and ancestral dynamics of regional MEGs. </a:t>
            </a:r>
          </a:p>
          <a:p>
            <a:pPr lvl="0"/>
            <a:r>
              <a:rPr lang="en-US" sz="2200" b="1" u="sng" dirty="0">
                <a:latin typeface="Arial Narrow" panose="020B0606020202030204" pitchFamily="34" charset="0"/>
              </a:rPr>
              <a:t>Increased resolution of roles of social, cultural, and biological contributors to existing disparities</a:t>
            </a:r>
            <a:r>
              <a:rPr lang="en-US" sz="2200" u="sng" dirty="0">
                <a:latin typeface="Arial Narrow" panose="020B0606020202030204" pitchFamily="34" charset="0"/>
              </a:rPr>
              <a:t>.</a:t>
            </a:r>
            <a:r>
              <a:rPr lang="en-US" sz="2200" dirty="0">
                <a:latin typeface="Arial Narrow" panose="020B0606020202030204" pitchFamily="34" charset="0"/>
              </a:rPr>
              <a:t> </a:t>
            </a:r>
            <a:r>
              <a:rPr lang="en-US" sz="2200" dirty="0" smtClean="0">
                <a:latin typeface="Arial Narrow" panose="020B0606020202030204" pitchFamily="34" charset="0"/>
              </a:rPr>
              <a:t>Integrative biology is </a:t>
            </a:r>
            <a:r>
              <a:rPr lang="en-US" sz="2200" dirty="0">
                <a:latin typeface="Arial Narrow" panose="020B0606020202030204" pitchFamily="34" charset="0"/>
              </a:rPr>
              <a:t>particularly well poised to quantify the contributions of social, biological, and </a:t>
            </a:r>
            <a:r>
              <a:rPr lang="en-US" sz="2200" dirty="0" err="1">
                <a:latin typeface="Arial Narrow" panose="020B0606020202030204" pitchFamily="34" charset="0"/>
              </a:rPr>
              <a:t>biocultural</a:t>
            </a:r>
            <a:r>
              <a:rPr lang="en-US" sz="2200" dirty="0">
                <a:latin typeface="Arial Narrow" panose="020B0606020202030204" pitchFamily="34" charset="0"/>
              </a:rPr>
              <a:t> contributors to </a:t>
            </a:r>
            <a:r>
              <a:rPr lang="en-US" sz="2200" dirty="0" smtClean="0">
                <a:latin typeface="Arial Narrow" panose="020B0606020202030204" pitchFamily="34" charset="0"/>
              </a:rPr>
              <a:t>complex chronic </a:t>
            </a:r>
            <a:r>
              <a:rPr lang="en-US" sz="2200" dirty="0">
                <a:latin typeface="Arial Narrow" panose="020B0606020202030204" pitchFamily="34" charset="0"/>
              </a:rPr>
              <a:t>disease health disparities. PSNA reduces some of the </a:t>
            </a:r>
            <a:r>
              <a:rPr lang="en-US" sz="2200" dirty="0" smtClean="0">
                <a:latin typeface="Arial Narrow" panose="020B0606020202030204" pitchFamily="34" charset="0"/>
              </a:rPr>
              <a:t>ambiguity </a:t>
            </a:r>
            <a:r>
              <a:rPr lang="en-US" sz="2200" dirty="0">
                <a:latin typeface="Arial Narrow" panose="020B0606020202030204" pitchFamily="34" charset="0"/>
              </a:rPr>
              <a:t>in these quantifications by identifying the MEGs most likely to express specific correlated phenotypes. This makes association studies much less of a “shot in the dark”. Our procedure also makes for more informed design in clinical trials/medical research. </a:t>
            </a:r>
          </a:p>
          <a:p>
            <a:pPr lvl="0"/>
            <a:r>
              <a:rPr lang="en-US" sz="2200" b="1" u="sng" dirty="0">
                <a:latin typeface="Arial Narrow" panose="020B0606020202030204" pitchFamily="34" charset="0"/>
              </a:rPr>
              <a:t>Integration of sophisticated genetic, sociocultural, and environmental data in disease assessment</a:t>
            </a:r>
            <a:r>
              <a:rPr lang="en-US" sz="2200" u="sng" dirty="0">
                <a:latin typeface="Arial Narrow" panose="020B0606020202030204" pitchFamily="34" charset="0"/>
              </a:rPr>
              <a:t>s.</a:t>
            </a:r>
            <a:r>
              <a:rPr lang="en-US" sz="2200" dirty="0">
                <a:latin typeface="Arial Narrow" panose="020B0606020202030204" pitchFamily="34" charset="0"/>
              </a:rPr>
              <a:t> Finally the data on disease assessment must be meaningfully integrated for incorporation into local models of chronic disease. PSNA provides the context for these integrations and reduces the tendency in race-based studies to overextend research results to other MEGs with little more in common with the study group than a remote shared past. </a:t>
            </a:r>
          </a:p>
          <a:p>
            <a:endParaRPr lang="en-US" sz="2000" dirty="0">
              <a:latin typeface="Arial Narrow" panose="020B0606020202030204" pitchFamily="34" charset="0"/>
            </a:endParaRPr>
          </a:p>
        </p:txBody>
      </p:sp>
    </p:spTree>
    <p:extLst>
      <p:ext uri="{BB962C8B-B14F-4D97-AF65-F5344CB8AC3E}">
        <p14:creationId xmlns="" xmlns:p14="http://schemas.microsoft.com/office/powerpoint/2010/main" val="4082893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Arial Narrow" panose="020B0606020202030204" pitchFamily="34" charset="0"/>
              </a:rPr>
              <a:t>Limitations of PSNA</a:t>
            </a:r>
            <a:endParaRPr lang="en-US" sz="2400" b="1" dirty="0">
              <a:latin typeface="Arial Narrow" panose="020B0606020202030204" pitchFamily="34" charset="0"/>
            </a:endParaRPr>
          </a:p>
        </p:txBody>
      </p:sp>
      <p:sp>
        <p:nvSpPr>
          <p:cNvPr id="3" name="Content Placeholder 2"/>
          <p:cNvSpPr>
            <a:spLocks noGrp="1"/>
          </p:cNvSpPr>
          <p:nvPr>
            <p:ph idx="1"/>
          </p:nvPr>
        </p:nvSpPr>
        <p:spPr>
          <a:xfrm>
            <a:off x="838200" y="1357539"/>
            <a:ext cx="10515600" cy="4351338"/>
          </a:xfrm>
        </p:spPr>
        <p:txBody>
          <a:bodyPr>
            <a:normAutofit fontScale="85000" lnSpcReduction="10000"/>
          </a:bodyPr>
          <a:lstStyle/>
          <a:p>
            <a:pPr lvl="0"/>
            <a:r>
              <a:rPr lang="en-US" sz="2200" dirty="0" smtClean="0">
                <a:latin typeface="Arial Narrow" panose="020B0606020202030204" pitchFamily="34" charset="0"/>
              </a:rPr>
              <a:t>Important </a:t>
            </a:r>
            <a:r>
              <a:rPr lang="en-US" sz="2200" dirty="0">
                <a:latin typeface="Arial Narrow" panose="020B0606020202030204" pitchFamily="34" charset="0"/>
              </a:rPr>
              <a:t>independent phenotypic traits that are not linked to other phenotypic traits could be missed in our PSNA calculations. </a:t>
            </a:r>
          </a:p>
          <a:p>
            <a:pPr lvl="0"/>
            <a:r>
              <a:rPr lang="en-US" sz="2200" dirty="0">
                <a:latin typeface="Arial Narrow" panose="020B0606020202030204" pitchFamily="34" charset="0"/>
              </a:rPr>
              <a:t>Causation is not specifically implied by our analysis; PSNA simply points to statistical matches in the phenotypes examined and identifies the MEGs harboring those phenotypes. Causation requires additional analyses.</a:t>
            </a:r>
          </a:p>
          <a:p>
            <a:pPr lvl="0"/>
            <a:r>
              <a:rPr lang="en-US" sz="2200" dirty="0">
                <a:latin typeface="Arial Narrow" panose="020B0606020202030204" pitchFamily="34" charset="0"/>
              </a:rPr>
              <a:t>It is possible that in some cases, no MEGs will correspond with statistically correlated traits. However, our technique still recognizes geographic ‘clusters’ of people of equal public health significance.</a:t>
            </a:r>
          </a:p>
          <a:p>
            <a:pPr lvl="0"/>
            <a:r>
              <a:rPr lang="en-US" sz="2200" dirty="0">
                <a:latin typeface="Arial Narrow" panose="020B0606020202030204" pitchFamily="34" charset="0"/>
              </a:rPr>
              <a:t>Once the list of 100 phenotypic traits is finalized, the discovery of new phenotypic traits would require that the number </a:t>
            </a:r>
            <a:r>
              <a:rPr lang="en-US" sz="2200" dirty="0" smtClean="0">
                <a:latin typeface="Arial Narrow" panose="020B0606020202030204" pitchFamily="34" charset="0"/>
              </a:rPr>
              <a:t>correlations performed would </a:t>
            </a:r>
            <a:r>
              <a:rPr lang="en-US" sz="2200" dirty="0">
                <a:latin typeface="Arial Narrow" panose="020B0606020202030204" pitchFamily="34" charset="0"/>
              </a:rPr>
              <a:t>have to be increased to include these in the analyses. On the other hand, if some of the studied phenotypic traits from the finalized list are subsequently discounted, the number of </a:t>
            </a:r>
            <a:r>
              <a:rPr lang="en-US" sz="2200" dirty="0" smtClean="0">
                <a:latin typeface="Arial Narrow" panose="020B0606020202030204" pitchFamily="34" charset="0"/>
              </a:rPr>
              <a:t>correlations undertaken </a:t>
            </a:r>
            <a:r>
              <a:rPr lang="en-US" sz="2200" dirty="0">
                <a:latin typeface="Arial Narrow" panose="020B0606020202030204" pitchFamily="34" charset="0"/>
              </a:rPr>
              <a:t>would have to be decreased.</a:t>
            </a:r>
          </a:p>
          <a:p>
            <a:pPr lvl="0"/>
            <a:r>
              <a:rPr lang="en-US" sz="2200" dirty="0">
                <a:latin typeface="Arial Narrow" panose="020B0606020202030204" pitchFamily="34" charset="0"/>
              </a:rPr>
              <a:t>MEGs have to be periodically revisited since these are dynamic groups and all aspects of their composition are potentially undergoing change, particularly given the magnitude of recent </a:t>
            </a:r>
            <a:r>
              <a:rPr lang="en-US" sz="2200" dirty="0" smtClean="0">
                <a:latin typeface="Arial Narrow" panose="020B0606020202030204" pitchFamily="34" charset="0"/>
              </a:rPr>
              <a:t>immigration and ongoing assimilation. </a:t>
            </a:r>
            <a:endParaRPr lang="en-US" sz="2200" dirty="0">
              <a:latin typeface="Arial Narrow" panose="020B0606020202030204" pitchFamily="34" charset="0"/>
            </a:endParaRPr>
          </a:p>
          <a:p>
            <a:pPr lvl="0"/>
            <a:r>
              <a:rPr lang="en-US" sz="2200" dirty="0">
                <a:latin typeface="Arial Narrow" panose="020B0606020202030204" pitchFamily="34" charset="0"/>
              </a:rPr>
              <a:t>PSNA is based on a </a:t>
            </a:r>
            <a:r>
              <a:rPr lang="en-US" sz="2200" dirty="0" err="1">
                <a:latin typeface="Arial Narrow" panose="020B0606020202030204" pitchFamily="34" charset="0"/>
              </a:rPr>
              <a:t>nonreductionist</a:t>
            </a:r>
            <a:r>
              <a:rPr lang="en-US" sz="2200" dirty="0">
                <a:latin typeface="Arial Narrow" panose="020B0606020202030204" pitchFamily="34" charset="0"/>
              </a:rPr>
              <a:t>, integrative platform. As such, its statistical analysis and application includes many different kinds of data, for example, behavioral, demographic, toxicological, pharmacologic, genetic, dietary, historical, etc.</a:t>
            </a:r>
          </a:p>
          <a:p>
            <a:endParaRPr lang="en-US" sz="2000" dirty="0">
              <a:latin typeface="Arial Narrow" panose="020B0606020202030204" pitchFamily="34" charset="0"/>
            </a:endParaRPr>
          </a:p>
        </p:txBody>
      </p:sp>
    </p:spTree>
    <p:extLst>
      <p:ext uri="{BB962C8B-B14F-4D97-AF65-F5344CB8AC3E}">
        <p14:creationId xmlns="" xmlns:p14="http://schemas.microsoft.com/office/powerpoint/2010/main" val="2253441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989"/>
          </a:xfrm>
        </p:spPr>
        <p:txBody>
          <a:bodyPr>
            <a:normAutofit/>
          </a:bodyPr>
          <a:lstStyle/>
          <a:p>
            <a:r>
              <a:rPr lang="en-US" sz="2400" b="1" dirty="0" smtClean="0">
                <a:latin typeface="Arial Narrow" panose="020B0606020202030204" pitchFamily="34" charset="0"/>
              </a:rPr>
              <a:t>Why is this research important?</a:t>
            </a:r>
            <a:endParaRPr lang="en-US" sz="2400" b="1" dirty="0">
              <a:latin typeface="Arial Narrow" panose="020B0606020202030204" pitchFamily="34" charset="0"/>
            </a:endParaRPr>
          </a:p>
        </p:txBody>
      </p:sp>
      <p:sp>
        <p:nvSpPr>
          <p:cNvPr id="3" name="Content Placeholder 2"/>
          <p:cNvSpPr>
            <a:spLocks noGrp="1"/>
          </p:cNvSpPr>
          <p:nvPr>
            <p:ph idx="1"/>
          </p:nvPr>
        </p:nvSpPr>
        <p:spPr>
          <a:xfrm>
            <a:off x="642257" y="1270454"/>
            <a:ext cx="5453743" cy="4351338"/>
          </a:xfrm>
        </p:spPr>
        <p:txBody>
          <a:bodyPr>
            <a:normAutofit/>
          </a:bodyPr>
          <a:lstStyle/>
          <a:p>
            <a:r>
              <a:rPr lang="en-US" sz="2000" dirty="0" smtClean="0">
                <a:latin typeface="Arial Narrow" panose="020B0606020202030204" pitchFamily="34" charset="0"/>
              </a:rPr>
              <a:t>Geneticists have been handicapped by (unknown) population substructure in the search for robust and consistent disease-associated genes.</a:t>
            </a:r>
          </a:p>
          <a:p>
            <a:r>
              <a:rPr lang="en-US" sz="2000" dirty="0" smtClean="0">
                <a:latin typeface="Arial Narrow" panose="020B0606020202030204" pitchFamily="34" charset="0"/>
              </a:rPr>
              <a:t>Many of our GWAS results are of little clinical significance across population groups.</a:t>
            </a:r>
            <a:endParaRPr lang="en-US" sz="2000" dirty="0">
              <a:latin typeface="Arial Narrow" panose="020B0606020202030204" pitchFamily="34" charset="0"/>
            </a:endParaRPr>
          </a:p>
          <a:p>
            <a:r>
              <a:rPr lang="en-US" sz="2000" dirty="0" smtClean="0">
                <a:latin typeface="Arial Narrow" panose="020B0606020202030204" pitchFamily="34" charset="0"/>
              </a:rPr>
              <a:t>As health disparities grow, we need computation-assisted methods to sort through the high degree of variability in heterogeneous human groups to accurately identify the biological bases for these inequities. </a:t>
            </a:r>
            <a:endParaRPr lang="en-US" sz="2000" dirty="0">
              <a:latin typeface="Arial Narrow" panose="020B0606020202030204" pitchFamily="34" charset="0"/>
            </a:endParaRPr>
          </a:p>
        </p:txBody>
      </p:sp>
      <p:pic>
        <p:nvPicPr>
          <p:cNvPr id="5122" name="Picture 2" descr="http://weblogs.baltimoresun.com/health/Cover_no_word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58443" y="748619"/>
            <a:ext cx="2105300" cy="235978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643742" y="4973683"/>
            <a:ext cx="4234543" cy="769441"/>
          </a:xfrm>
          <a:prstGeom prst="rect">
            <a:avLst/>
          </a:prstGeom>
          <a:noFill/>
        </p:spPr>
        <p:txBody>
          <a:bodyPr wrap="square" rtlCol="0">
            <a:spAutoFit/>
          </a:bodyPr>
          <a:lstStyle/>
          <a:p>
            <a:r>
              <a:rPr lang="en-US" sz="4400" dirty="0" smtClean="0">
                <a:latin typeface="Amienne" panose="04000508060000020003" pitchFamily="82" charset="0"/>
              </a:rPr>
              <a:t>Thank you for your attention.</a:t>
            </a:r>
            <a:endParaRPr lang="en-US" sz="4400" dirty="0">
              <a:latin typeface="Amienne" panose="04000508060000020003" pitchFamily="82" charset="0"/>
            </a:endParaRPr>
          </a:p>
        </p:txBody>
      </p:sp>
      <p:pic>
        <p:nvPicPr>
          <p:cNvPr id="5" name="Picture 4"/>
          <p:cNvPicPr>
            <a:picLocks noChangeAspect="1"/>
          </p:cNvPicPr>
          <p:nvPr/>
        </p:nvPicPr>
        <p:blipFill>
          <a:blip r:embed="rId3" cstate="print"/>
          <a:stretch>
            <a:fillRect/>
          </a:stretch>
        </p:blipFill>
        <p:spPr>
          <a:xfrm>
            <a:off x="7158444" y="3533023"/>
            <a:ext cx="2105299" cy="2858210"/>
          </a:xfrm>
          <a:prstGeom prst="rect">
            <a:avLst/>
          </a:prstGeom>
        </p:spPr>
      </p:pic>
    </p:spTree>
    <p:extLst>
      <p:ext uri="{BB962C8B-B14F-4D97-AF65-F5344CB8AC3E}">
        <p14:creationId xmlns="" xmlns:p14="http://schemas.microsoft.com/office/powerpoint/2010/main" val="216181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askerville Old Face" pitchFamily="18" charset="0"/>
                <a:ea typeface="ＭＳ Ｐゴシック" pitchFamily="50" charset="-128"/>
              </a:rPr>
              <a:t>Let Us Meet Again</a:t>
            </a:r>
            <a:endParaRPr lang="en-US" dirty="0"/>
          </a:p>
        </p:txBody>
      </p:sp>
      <p:sp>
        <p:nvSpPr>
          <p:cNvPr id="3" name="Content Placeholder 2"/>
          <p:cNvSpPr>
            <a:spLocks noGrp="1"/>
          </p:cNvSpPr>
          <p:nvPr>
            <p:ph idx="1"/>
          </p:nvPr>
        </p:nvSpPr>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0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dirty="0" smtClean="0">
                <a:effectLst>
                  <a:outerShdw blurRad="38100" dist="38100" dir="2700000" algn="tl">
                    <a:srgbClr val="000000">
                      <a:alpha val="43137"/>
                    </a:srgbClr>
                  </a:outerShdw>
                </a:effectLst>
                <a:latin typeface="Georgia" pitchFamily="18" charset="0"/>
                <a:hlinkClick r:id="rId2"/>
              </a:rPr>
              <a:t>www.omicsgroup.com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dirty="0" smtClean="0">
                <a:effectLst>
                  <a:outerShdw blurRad="38100" dist="38100" dir="2700000" algn="tl">
                    <a:srgbClr val="000000">
                      <a:alpha val="43137"/>
                    </a:srgbClr>
                  </a:outerShdw>
                </a:effectLst>
                <a:latin typeface="Georgia" pitchFamily="18" charset="0"/>
                <a:hlinkClick r:id="rId3"/>
              </a:rPr>
              <a:t>www.conferenceseries.com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dirty="0" smtClean="0">
                <a:effectLst>
                  <a:outerShdw blurRad="38100" dist="38100" dir="2700000" algn="tl">
                    <a:srgbClr val="000000">
                      <a:alpha val="43137"/>
                    </a:srgbClr>
                  </a:outerShdw>
                </a:effectLst>
                <a:latin typeface="Georgia" pitchFamily="18" charset="0"/>
                <a:hlinkClick r:id="rId4"/>
              </a:rPr>
              <a:t>www.pharmaceuticalconferences.com</a:t>
            </a:r>
            <a:endParaRPr lang="en-US" dirty="0" smtClean="0">
              <a:effectLst>
                <a:outerShdw blurRad="38100" dist="38100" dir="2700000" algn="tl">
                  <a:srgbClr val="000000">
                    <a:alpha val="43137"/>
                  </a:srgbClr>
                </a:outerShdw>
              </a:effectLst>
              <a:latin typeface="Georgia"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2828" y="0"/>
            <a:ext cx="7010399" cy="7330148"/>
          </a:xfrm>
          <a:prstGeom prst="rect">
            <a:avLst/>
          </a:prstGeom>
        </p:spPr>
      </p:pic>
    </p:spTree>
    <p:extLst>
      <p:ext uri="{BB962C8B-B14F-4D97-AF65-F5344CB8AC3E}">
        <p14:creationId xmlns="" xmlns:p14="http://schemas.microsoft.com/office/powerpoint/2010/main" val="258186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88570" y="709216"/>
            <a:ext cx="9971315" cy="2387600"/>
          </a:xfrm>
        </p:spPr>
        <p:txBody>
          <a:bodyPr>
            <a:noAutofit/>
          </a:bodyPr>
          <a:lstStyle/>
          <a:p>
            <a:r>
              <a:rPr lang="en-US" sz="4000" b="1" dirty="0" smtClean="0">
                <a:latin typeface="Arial Narrow" panose="020B0606020202030204" pitchFamily="34" charset="0"/>
              </a:rPr>
              <a:t>Phenotype segregation network analysis (PSNA) identifies chronic complex disease triggers in </a:t>
            </a:r>
            <a:r>
              <a:rPr lang="en-US" sz="4000" b="1" dirty="0" err="1" smtClean="0">
                <a:latin typeface="Arial Narrow" panose="020B0606020202030204" pitchFamily="34" charset="0"/>
              </a:rPr>
              <a:t>substructured</a:t>
            </a:r>
            <a:r>
              <a:rPr lang="en-US" sz="4000" b="1" dirty="0" smtClean="0">
                <a:latin typeface="Arial Narrow" panose="020B0606020202030204" pitchFamily="34" charset="0"/>
              </a:rPr>
              <a:t> human groups</a:t>
            </a:r>
            <a:endParaRPr lang="en-US" sz="4000" b="1" dirty="0">
              <a:latin typeface="Arial Narrow" panose="020B0606020202030204" pitchFamily="34" charset="0"/>
            </a:endParaRPr>
          </a:p>
        </p:txBody>
      </p:sp>
      <p:sp>
        <p:nvSpPr>
          <p:cNvPr id="6" name="Subtitle 5"/>
          <p:cNvSpPr>
            <a:spLocks noGrp="1"/>
          </p:cNvSpPr>
          <p:nvPr>
            <p:ph type="subTitle" idx="1"/>
          </p:nvPr>
        </p:nvSpPr>
        <p:spPr>
          <a:xfrm>
            <a:off x="1611085" y="4320494"/>
            <a:ext cx="9144000" cy="2069419"/>
          </a:xfrm>
        </p:spPr>
        <p:txBody>
          <a:bodyPr>
            <a:normAutofit fontScale="85000" lnSpcReduction="20000"/>
          </a:bodyPr>
          <a:lstStyle/>
          <a:p>
            <a:r>
              <a:rPr lang="en-US" dirty="0" smtClean="0"/>
              <a:t>Fatimah L.C. Jackson, Ph.D.</a:t>
            </a:r>
          </a:p>
          <a:p>
            <a:r>
              <a:rPr lang="en-US" dirty="0" smtClean="0"/>
              <a:t>Professor of Biology</a:t>
            </a:r>
          </a:p>
          <a:p>
            <a:r>
              <a:rPr lang="en-US" dirty="0" smtClean="0"/>
              <a:t>Director, W. Montague Cobb Research Laboratory</a:t>
            </a:r>
          </a:p>
          <a:p>
            <a:r>
              <a:rPr lang="en-US" dirty="0" smtClean="0"/>
              <a:t>Howard University</a:t>
            </a:r>
          </a:p>
          <a:p>
            <a:r>
              <a:rPr lang="en-US" dirty="0" smtClean="0"/>
              <a:t>Washington, DC 20059</a:t>
            </a:r>
          </a:p>
          <a:p>
            <a:r>
              <a:rPr lang="en-US" dirty="0" smtClean="0"/>
              <a:t>USA</a:t>
            </a:r>
            <a:endParaRPr lang="en-US" dirty="0"/>
          </a:p>
        </p:txBody>
      </p:sp>
      <p:pic>
        <p:nvPicPr>
          <p:cNvPr id="8" name="Picture 7"/>
          <p:cNvPicPr>
            <a:picLocks noChangeAspect="1"/>
          </p:cNvPicPr>
          <p:nvPr/>
        </p:nvPicPr>
        <p:blipFill>
          <a:blip r:embed="rId2"/>
          <a:stretch>
            <a:fillRect/>
          </a:stretch>
        </p:blipFill>
        <p:spPr>
          <a:xfrm>
            <a:off x="1077005" y="3712029"/>
            <a:ext cx="1879827" cy="1879827"/>
          </a:xfrm>
          <a:prstGeom prst="rect">
            <a:avLst/>
          </a:prstGeom>
        </p:spPr>
      </p:pic>
      <p:pic>
        <p:nvPicPr>
          <p:cNvPr id="9" name="Picture 8"/>
          <p:cNvPicPr>
            <a:picLocks noChangeAspect="1"/>
          </p:cNvPicPr>
          <p:nvPr/>
        </p:nvPicPr>
        <p:blipFill>
          <a:blip r:embed="rId3" cstate="print"/>
          <a:stretch>
            <a:fillRect/>
          </a:stretch>
        </p:blipFill>
        <p:spPr>
          <a:xfrm>
            <a:off x="9506563" y="3705281"/>
            <a:ext cx="1810748" cy="1788943"/>
          </a:xfrm>
          <a:prstGeom prst="rect">
            <a:avLst/>
          </a:prstGeom>
        </p:spPr>
      </p:pic>
    </p:spTree>
    <p:extLst>
      <p:ext uri="{BB962C8B-B14F-4D97-AF65-F5344CB8AC3E}">
        <p14:creationId xmlns="" xmlns:p14="http://schemas.microsoft.com/office/powerpoint/2010/main" val="240657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anose="020B0606020202030204" pitchFamily="34" charset="0"/>
              </a:rPr>
              <a:t>Thanks to my collaborators</a:t>
            </a:r>
            <a:endParaRPr lang="en-US" b="1" dirty="0">
              <a:latin typeface="Arial Narrow" panose="020B0606020202030204" pitchFamily="34" charset="0"/>
            </a:endParaRPr>
          </a:p>
        </p:txBody>
      </p:sp>
      <p:sp>
        <p:nvSpPr>
          <p:cNvPr id="3" name="Content Placeholder 2"/>
          <p:cNvSpPr>
            <a:spLocks noGrp="1"/>
          </p:cNvSpPr>
          <p:nvPr>
            <p:ph idx="1"/>
          </p:nvPr>
        </p:nvSpPr>
        <p:spPr>
          <a:xfrm>
            <a:off x="2460171" y="1690688"/>
            <a:ext cx="4898571" cy="4709319"/>
          </a:xfrm>
        </p:spPr>
        <p:txBody>
          <a:bodyPr>
            <a:normAutofit fontScale="70000" lnSpcReduction="20000"/>
          </a:bodyPr>
          <a:lstStyle/>
          <a:p>
            <a:pPr marL="0" indent="0">
              <a:buNone/>
            </a:pPr>
            <a:r>
              <a:rPr lang="en-US" sz="3200" b="1" dirty="0" smtClean="0">
                <a:latin typeface="Arial Narrow" panose="020B0606020202030204" pitchFamily="34" charset="0"/>
              </a:rPr>
              <a:t>Dr. </a:t>
            </a:r>
            <a:r>
              <a:rPr lang="en-US" sz="3200" b="1" dirty="0" err="1" smtClean="0">
                <a:latin typeface="Arial Narrow" panose="020B0606020202030204" pitchFamily="34" charset="0"/>
              </a:rPr>
              <a:t>Latifa</a:t>
            </a:r>
            <a:r>
              <a:rPr lang="en-US" sz="3200" b="1" dirty="0" smtClean="0">
                <a:latin typeface="Arial Narrow" panose="020B0606020202030204" pitchFamily="34" charset="0"/>
              </a:rPr>
              <a:t> Jackson</a:t>
            </a:r>
            <a:r>
              <a:rPr lang="en-US" dirty="0" smtClean="0">
                <a:latin typeface="Arial Narrow" panose="020B0606020202030204" pitchFamily="34" charset="0"/>
              </a:rPr>
              <a:t>, computational biologist</a:t>
            </a:r>
          </a:p>
          <a:p>
            <a:pPr marL="0" indent="0">
              <a:buNone/>
            </a:pPr>
            <a:r>
              <a:rPr lang="en-US" sz="2400" dirty="0" smtClean="0">
                <a:latin typeface="Arial Narrow" panose="020B0606020202030204" pitchFamily="34" charset="0"/>
              </a:rPr>
              <a:t>Department of Biomedical Sciences</a:t>
            </a:r>
          </a:p>
          <a:p>
            <a:pPr marL="0" indent="0">
              <a:buNone/>
            </a:pPr>
            <a:r>
              <a:rPr lang="en-US" sz="2400" dirty="0" smtClean="0">
                <a:latin typeface="Arial Narrow" panose="020B0606020202030204" pitchFamily="34" charset="0"/>
              </a:rPr>
              <a:t>Drexel University</a:t>
            </a:r>
          </a:p>
          <a:p>
            <a:pPr marL="0" indent="0">
              <a:buNone/>
            </a:pPr>
            <a:r>
              <a:rPr lang="en-US" sz="2400" dirty="0" smtClean="0">
                <a:latin typeface="Arial Narrow" panose="020B0606020202030204" pitchFamily="34" charset="0"/>
              </a:rPr>
              <a:t>Philadelphia, PA</a:t>
            </a:r>
          </a:p>
          <a:p>
            <a:pPr marL="0" indent="0">
              <a:buNone/>
            </a:pPr>
            <a:r>
              <a:rPr lang="en-US" sz="2400" dirty="0" smtClean="0">
                <a:latin typeface="Arial Narrow" panose="020B0606020202030204" pitchFamily="34" charset="0"/>
              </a:rPr>
              <a:t>USA</a:t>
            </a:r>
          </a:p>
          <a:p>
            <a:pPr marL="0" indent="0">
              <a:buNone/>
            </a:pPr>
            <a:r>
              <a:rPr lang="en-US" sz="2600" dirty="0" smtClean="0">
                <a:latin typeface="Arial Narrow" panose="020B0606020202030204" pitchFamily="34" charset="0"/>
                <a:hlinkClick r:id="rId2"/>
              </a:rPr>
              <a:t>lfj27@drexel.edu</a:t>
            </a:r>
            <a:endParaRPr lang="en-US" sz="2600" dirty="0" smtClean="0">
              <a:latin typeface="Arial Narrow" panose="020B0606020202030204" pitchFamily="34" charset="0"/>
            </a:endParaRPr>
          </a:p>
          <a:p>
            <a:pPr marL="0" indent="0">
              <a:buNone/>
            </a:pPr>
            <a:endParaRPr lang="en-US" sz="2600" dirty="0" smtClean="0">
              <a:latin typeface="Arial Narrow" panose="020B0606020202030204" pitchFamily="34" charset="0"/>
            </a:endParaRPr>
          </a:p>
          <a:p>
            <a:pPr marL="0" indent="0">
              <a:buNone/>
            </a:pPr>
            <a:endParaRPr lang="en-US" sz="2600" dirty="0">
              <a:latin typeface="Arial Narrow" panose="020B0606020202030204" pitchFamily="34" charset="0"/>
            </a:endParaRPr>
          </a:p>
          <a:p>
            <a:pPr marL="0" indent="0">
              <a:buNone/>
            </a:pPr>
            <a:r>
              <a:rPr lang="en-US" sz="3200" b="1" dirty="0" smtClean="0">
                <a:latin typeface="Arial Narrow" panose="020B0606020202030204" pitchFamily="34" charset="0"/>
              </a:rPr>
              <a:t>Dr. </a:t>
            </a:r>
            <a:r>
              <a:rPr lang="en-US" sz="3200" b="1" dirty="0" err="1" smtClean="0">
                <a:latin typeface="Arial Narrow" panose="020B0606020202030204" pitchFamily="34" charset="0"/>
              </a:rPr>
              <a:t>Raouf</a:t>
            </a:r>
            <a:r>
              <a:rPr lang="en-US" sz="3200" b="1" dirty="0" smtClean="0">
                <a:latin typeface="Arial Narrow" panose="020B0606020202030204" pitchFamily="34" charset="0"/>
              </a:rPr>
              <a:t> </a:t>
            </a:r>
            <a:r>
              <a:rPr lang="en-US" sz="3200" b="1" dirty="0" err="1" smtClean="0">
                <a:latin typeface="Arial Narrow" panose="020B0606020202030204" pitchFamily="34" charset="0"/>
              </a:rPr>
              <a:t>Ghomrasni</a:t>
            </a:r>
            <a:r>
              <a:rPr lang="en-US" dirty="0" smtClean="0">
                <a:latin typeface="Arial Narrow" panose="020B0606020202030204" pitchFamily="34" charset="0"/>
              </a:rPr>
              <a:t>, mathematician</a:t>
            </a:r>
            <a:endParaRPr lang="en-US" dirty="0">
              <a:latin typeface="Arial Narrow" panose="020B0606020202030204" pitchFamily="34" charset="0"/>
            </a:endParaRPr>
          </a:p>
          <a:p>
            <a:pPr marL="0" indent="0">
              <a:buNone/>
            </a:pPr>
            <a:r>
              <a:rPr lang="en-US" sz="2600" dirty="0" smtClean="0">
                <a:latin typeface="Arial Narrow" panose="020B0606020202030204" pitchFamily="34" charset="0"/>
              </a:rPr>
              <a:t>African Institute for Mathematical Sciences</a:t>
            </a:r>
          </a:p>
          <a:p>
            <a:pPr marL="0" indent="0">
              <a:buNone/>
            </a:pPr>
            <a:r>
              <a:rPr lang="en-US" sz="2600" dirty="0" smtClean="0">
                <a:latin typeface="Arial Narrow" panose="020B0606020202030204" pitchFamily="34" charset="0"/>
              </a:rPr>
              <a:t>6-8 Melrose Road</a:t>
            </a:r>
          </a:p>
          <a:p>
            <a:pPr marL="0" indent="0">
              <a:buNone/>
            </a:pPr>
            <a:r>
              <a:rPr lang="en-US" sz="2600" dirty="0" smtClean="0">
                <a:latin typeface="Arial Narrow" panose="020B0606020202030204" pitchFamily="34" charset="0"/>
              </a:rPr>
              <a:t>7945 </a:t>
            </a:r>
            <a:r>
              <a:rPr lang="en-US" sz="2600" dirty="0" err="1" smtClean="0">
                <a:latin typeface="Arial Narrow" panose="020B0606020202030204" pitchFamily="34" charset="0"/>
              </a:rPr>
              <a:t>Muizenberg</a:t>
            </a:r>
            <a:r>
              <a:rPr lang="en-US" sz="2600" dirty="0" smtClean="0">
                <a:latin typeface="Arial Narrow" panose="020B0606020202030204" pitchFamily="34" charset="0"/>
              </a:rPr>
              <a:t> </a:t>
            </a:r>
          </a:p>
          <a:p>
            <a:pPr marL="0" indent="0">
              <a:buNone/>
            </a:pPr>
            <a:r>
              <a:rPr lang="en-US" sz="2600" dirty="0" smtClean="0">
                <a:latin typeface="Arial Narrow" panose="020B0606020202030204" pitchFamily="34" charset="0"/>
              </a:rPr>
              <a:t>South Africa</a:t>
            </a:r>
          </a:p>
          <a:p>
            <a:pPr marL="0" indent="0">
              <a:buNone/>
            </a:pPr>
            <a:r>
              <a:rPr lang="en-US" sz="2600" dirty="0" smtClean="0">
                <a:latin typeface="Arial Narrow" panose="020B0606020202030204" pitchFamily="34" charset="0"/>
                <a:hlinkClick r:id="rId3"/>
              </a:rPr>
              <a:t>raouf@aims.ac.za</a:t>
            </a:r>
            <a:endParaRPr lang="en-US" sz="2600" dirty="0" smtClean="0">
              <a:latin typeface="Arial Narrow" panose="020B0606020202030204" pitchFamily="34" charset="0"/>
            </a:endParaRPr>
          </a:p>
          <a:p>
            <a:pPr marL="0" indent="0">
              <a:buNone/>
            </a:pPr>
            <a:endParaRPr lang="en-US" sz="2000" dirty="0">
              <a:latin typeface="Arial Narrow" panose="020B0606020202030204" pitchFamily="34" charset="0"/>
            </a:endParaRPr>
          </a:p>
        </p:txBody>
      </p:sp>
      <p:pic>
        <p:nvPicPr>
          <p:cNvPr id="4" name="Picture 3"/>
          <p:cNvPicPr>
            <a:picLocks noChangeAspect="1"/>
          </p:cNvPicPr>
          <p:nvPr/>
        </p:nvPicPr>
        <p:blipFill>
          <a:blip r:embed="rId4"/>
          <a:stretch>
            <a:fillRect/>
          </a:stretch>
        </p:blipFill>
        <p:spPr>
          <a:xfrm>
            <a:off x="8509907" y="3949133"/>
            <a:ext cx="1809750" cy="2533650"/>
          </a:xfrm>
          <a:prstGeom prst="rect">
            <a:avLst/>
          </a:prstGeom>
        </p:spPr>
      </p:pic>
      <p:pic>
        <p:nvPicPr>
          <p:cNvPr id="5" name="Picture 4"/>
          <p:cNvPicPr>
            <a:picLocks noChangeAspect="1"/>
          </p:cNvPicPr>
          <p:nvPr/>
        </p:nvPicPr>
        <p:blipFill>
          <a:blip r:embed="rId5"/>
          <a:stretch>
            <a:fillRect/>
          </a:stretch>
        </p:blipFill>
        <p:spPr>
          <a:xfrm>
            <a:off x="8287846" y="1528423"/>
            <a:ext cx="2031811" cy="2420710"/>
          </a:xfrm>
          <a:prstGeom prst="rect">
            <a:avLst/>
          </a:prstGeom>
        </p:spPr>
      </p:pic>
    </p:spTree>
    <p:extLst>
      <p:ext uri="{BB962C8B-B14F-4D97-AF65-F5344CB8AC3E}">
        <p14:creationId xmlns="" xmlns:p14="http://schemas.microsoft.com/office/powerpoint/2010/main" val="804253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anose="020B0606020202030204" pitchFamily="34" charset="0"/>
              </a:rPr>
              <a:t>Complex chronic diseases</a:t>
            </a:r>
            <a:endParaRPr lang="en-US" b="1" dirty="0">
              <a:latin typeface="Arial Narrow" panose="020B0606020202030204" pitchFamily="34" charset="0"/>
            </a:endParaRPr>
          </a:p>
        </p:txBody>
      </p:sp>
      <p:sp>
        <p:nvSpPr>
          <p:cNvPr id="3" name="Content Placeholder 2"/>
          <p:cNvSpPr>
            <a:spLocks noGrp="1"/>
          </p:cNvSpPr>
          <p:nvPr>
            <p:ph idx="1"/>
          </p:nvPr>
        </p:nvSpPr>
        <p:spPr>
          <a:xfrm>
            <a:off x="1709056" y="1825625"/>
            <a:ext cx="9644743" cy="4351338"/>
          </a:xfrm>
        </p:spPr>
        <p:txBody>
          <a:bodyPr>
            <a:normAutofit/>
          </a:bodyPr>
          <a:lstStyle/>
          <a:p>
            <a:r>
              <a:rPr lang="en-US" sz="2400" dirty="0" smtClean="0">
                <a:latin typeface="Arial Narrow" panose="020B0606020202030204" pitchFamily="34" charset="0"/>
              </a:rPr>
              <a:t>36,000,000 deaths by 2015</a:t>
            </a:r>
          </a:p>
          <a:p>
            <a:r>
              <a:rPr lang="en-US" sz="2400" dirty="0" smtClean="0">
                <a:latin typeface="Arial Narrow" panose="020B0606020202030204" pitchFamily="34" charset="0"/>
              </a:rPr>
              <a:t>30% cardiovascular disease</a:t>
            </a:r>
          </a:p>
          <a:p>
            <a:r>
              <a:rPr lang="en-US" sz="2400" dirty="0" smtClean="0">
                <a:latin typeface="Arial Narrow" panose="020B0606020202030204" pitchFamily="34" charset="0"/>
              </a:rPr>
              <a:t>13% cancer (especially breast, colon, prostate)</a:t>
            </a:r>
          </a:p>
          <a:p>
            <a:r>
              <a:rPr lang="en-US" sz="2400" dirty="0" smtClean="0">
                <a:latin typeface="Arial Narrow" panose="020B0606020202030204" pitchFamily="34" charset="0"/>
              </a:rPr>
              <a:t>7% chronic respiratory disease</a:t>
            </a:r>
          </a:p>
          <a:p>
            <a:r>
              <a:rPr lang="en-US" sz="2400" dirty="0" smtClean="0">
                <a:latin typeface="Arial Narrow" panose="020B0606020202030204" pitchFamily="34" charset="0"/>
              </a:rPr>
              <a:t>2% diabetes</a:t>
            </a:r>
            <a:endParaRPr lang="en-US" sz="2400"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flipH="1">
            <a:off x="8523514" y="700994"/>
            <a:ext cx="3668486" cy="2672547"/>
          </a:xfrm>
          <a:prstGeom prst="rect">
            <a:avLst/>
          </a:prstGeom>
        </p:spPr>
      </p:pic>
      <p:sp>
        <p:nvSpPr>
          <p:cNvPr id="5" name="TextBox 4"/>
          <p:cNvSpPr txBox="1"/>
          <p:nvPr/>
        </p:nvSpPr>
        <p:spPr>
          <a:xfrm>
            <a:off x="6096000" y="4463143"/>
            <a:ext cx="5018315"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Arial Narrow" panose="020B0606020202030204" pitchFamily="34" charset="0"/>
              </a:rPr>
              <a:t>Chronic kidney disease </a:t>
            </a:r>
            <a:r>
              <a:rPr lang="en-US" sz="2000" dirty="0" smtClean="0">
                <a:latin typeface="Arial Narrow" panose="020B0606020202030204" pitchFamily="34" charset="0"/>
              </a:rPr>
              <a:t>(chronic kidney failure)</a:t>
            </a:r>
          </a:p>
          <a:p>
            <a:r>
              <a:rPr lang="en-US" sz="2000" dirty="0">
                <a:latin typeface="Arial Narrow" panose="020B0606020202030204" pitchFamily="34" charset="0"/>
              </a:rPr>
              <a:t>describes the gradual loss of kidney </a:t>
            </a:r>
            <a:r>
              <a:rPr lang="en-US" sz="2000" dirty="0" smtClean="0">
                <a:latin typeface="Arial Narrow" panose="020B0606020202030204" pitchFamily="34" charset="0"/>
              </a:rPr>
              <a:t>function resulting in the build up of dangerous </a:t>
            </a:r>
            <a:r>
              <a:rPr lang="en-US" sz="2000" dirty="0">
                <a:latin typeface="Arial Narrow" panose="020B0606020202030204" pitchFamily="34" charset="0"/>
              </a:rPr>
              <a:t>levels of fluid, electrolytes and </a:t>
            </a:r>
            <a:r>
              <a:rPr lang="en-US" sz="2000" dirty="0" smtClean="0">
                <a:latin typeface="Arial Narrow" panose="020B0606020202030204" pitchFamily="34" charset="0"/>
              </a:rPr>
              <a:t>toxins in the body.</a:t>
            </a:r>
            <a:endParaRPr lang="en-US" sz="2000" dirty="0">
              <a:latin typeface="Arial Narrow" panose="020B0606020202030204" pitchFamily="34" charset="0"/>
            </a:endParaRPr>
          </a:p>
        </p:txBody>
      </p:sp>
    </p:spTree>
    <p:extLst>
      <p:ext uri="{BB962C8B-B14F-4D97-AF65-F5344CB8AC3E}">
        <p14:creationId xmlns="" xmlns:p14="http://schemas.microsoft.com/office/powerpoint/2010/main" val="2408125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44285"/>
            <a:ext cx="3932237" cy="1600200"/>
          </a:xfrm>
        </p:spPr>
        <p:txBody>
          <a:bodyPr/>
          <a:lstStyle/>
          <a:p>
            <a:pPr algn="ctr"/>
            <a:r>
              <a:rPr lang="en-US" b="1" dirty="0" err="1" smtClean="0">
                <a:latin typeface="Arial Narrow" panose="020B0606020202030204" pitchFamily="34" charset="0"/>
              </a:rPr>
              <a:t>Ethnogenetic</a:t>
            </a:r>
            <a:r>
              <a:rPr lang="en-US" b="1" dirty="0" smtClean="0">
                <a:latin typeface="Arial Narrow" panose="020B0606020202030204" pitchFamily="34" charset="0"/>
              </a:rPr>
              <a:t> Layering</a:t>
            </a:r>
            <a:endParaRPr lang="en-US" b="1" dirty="0">
              <a:latin typeface="Arial Narrow" panose="020B0606020202030204" pitchFamily="34" charset="0"/>
            </a:endParaRPr>
          </a:p>
        </p:txBody>
      </p:sp>
      <p:sp>
        <p:nvSpPr>
          <p:cNvPr id="6" name="Text Placeholder 5"/>
          <p:cNvSpPr>
            <a:spLocks noGrp="1"/>
          </p:cNvSpPr>
          <p:nvPr>
            <p:ph type="body" sz="half" idx="2"/>
          </p:nvPr>
        </p:nvSpPr>
        <p:spPr>
          <a:xfrm>
            <a:off x="-118156" y="2332037"/>
            <a:ext cx="3932237" cy="3811588"/>
          </a:xfrm>
        </p:spPr>
        <p:txBody>
          <a:bodyPr/>
          <a:lstStyle/>
          <a:p>
            <a:endParaRPr lang="en-US" dirty="0" smtClean="0">
              <a:latin typeface="Arial Narrow" panose="020B0606020202030204" pitchFamily="34" charset="0"/>
            </a:endParaRPr>
          </a:p>
          <a:p>
            <a:endParaRPr lang="en-US" dirty="0">
              <a:latin typeface="Arial Narrow" panose="020B0606020202030204" pitchFamily="34" charset="0"/>
            </a:endParaRPr>
          </a:p>
          <a:p>
            <a:endParaRPr lang="en-US" dirty="0" smtClean="0">
              <a:latin typeface="Arial Narrow" panose="020B0606020202030204" pitchFamily="34" charset="0"/>
            </a:endParaRPr>
          </a:p>
          <a:p>
            <a:endParaRPr lang="en-US" dirty="0">
              <a:latin typeface="Arial Narrow" panose="020B0606020202030204" pitchFamily="34" charset="0"/>
            </a:endParaRPr>
          </a:p>
          <a:p>
            <a:pPr algn="ctr"/>
            <a:r>
              <a:rPr lang="en-US" sz="3200" b="1" dirty="0" err="1" smtClean="0">
                <a:latin typeface="Arial Narrow" panose="020B0606020202030204" pitchFamily="34" charset="0"/>
              </a:rPr>
              <a:t>Microethnic</a:t>
            </a:r>
            <a:r>
              <a:rPr lang="en-US" sz="3200" b="1" dirty="0" smtClean="0">
                <a:latin typeface="Arial Narrow" panose="020B0606020202030204" pitchFamily="34" charset="0"/>
              </a:rPr>
              <a:t> Groups</a:t>
            </a:r>
          </a:p>
        </p:txBody>
      </p:sp>
      <p:sp>
        <p:nvSpPr>
          <p:cNvPr id="7" name="Down Arrow 6"/>
          <p:cNvSpPr/>
          <p:nvPr/>
        </p:nvSpPr>
        <p:spPr>
          <a:xfrm>
            <a:off x="1368991" y="2332037"/>
            <a:ext cx="764609" cy="970397"/>
          </a:xfrm>
          <a:prstGeom prst="downArrow">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3944712" y="544285"/>
            <a:ext cx="8162925" cy="4086225"/>
          </a:xfrm>
          <a:prstGeom prst="rect">
            <a:avLst/>
          </a:prstGeom>
        </p:spPr>
      </p:pic>
      <p:sp>
        <p:nvSpPr>
          <p:cNvPr id="9" name="TextBox 8"/>
          <p:cNvSpPr txBox="1"/>
          <p:nvPr/>
        </p:nvSpPr>
        <p:spPr>
          <a:xfrm>
            <a:off x="195944" y="4630510"/>
            <a:ext cx="11462657" cy="2277547"/>
          </a:xfrm>
          <a:prstGeom prst="rect">
            <a:avLst/>
          </a:prstGeom>
          <a:noFill/>
        </p:spPr>
        <p:txBody>
          <a:bodyPr wrap="square" rtlCol="0">
            <a:spAutoFit/>
          </a:bodyPr>
          <a:lstStyle/>
          <a:p>
            <a:r>
              <a:rPr lang="en-US" dirty="0" smtClean="0">
                <a:latin typeface="Arial Narrow" panose="020B0606020202030204" pitchFamily="34" charset="0"/>
              </a:rPr>
              <a:t>References:</a:t>
            </a:r>
          </a:p>
          <a:p>
            <a:endParaRPr lang="en-US" b="1" dirty="0" smtClean="0">
              <a:latin typeface="Arial Narrow" panose="020B0606020202030204" pitchFamily="34" charset="0"/>
            </a:endParaRPr>
          </a:p>
          <a:p>
            <a:endParaRPr lang="en-US" b="1" dirty="0">
              <a:latin typeface="Arial Narrow" panose="020B0606020202030204" pitchFamily="34" charset="0"/>
            </a:endParaRPr>
          </a:p>
          <a:p>
            <a:r>
              <a:rPr lang="en-US" sz="1100" b="1" dirty="0" smtClean="0">
                <a:latin typeface="Arial Narrow" panose="020B0606020202030204" pitchFamily="34" charset="0"/>
                <a:cs typeface="Arial" panose="020B0604020202020204" pitchFamily="34" charset="0"/>
              </a:rPr>
              <a:t>Jackson</a:t>
            </a:r>
            <a:r>
              <a:rPr lang="en-US" sz="1100" b="1" dirty="0">
                <a:latin typeface="Arial Narrow" panose="020B0606020202030204" pitchFamily="34" charset="0"/>
                <a:cs typeface="Arial" panose="020B0604020202020204" pitchFamily="34" charset="0"/>
              </a:rPr>
              <a:t>, F.</a:t>
            </a:r>
            <a:r>
              <a:rPr lang="en-US" sz="1100" dirty="0">
                <a:latin typeface="Arial Narrow" panose="020B0606020202030204" pitchFamily="34" charset="0"/>
                <a:cs typeface="Arial" panose="020B0604020202020204" pitchFamily="34" charset="0"/>
              </a:rPr>
              <a:t> 2004 Human genetic variation and health: </a:t>
            </a:r>
            <a:r>
              <a:rPr lang="en-US" sz="1100" dirty="0" err="1">
                <a:latin typeface="Arial Narrow" panose="020B0606020202030204" pitchFamily="34" charset="0"/>
                <a:cs typeface="Arial" panose="020B0604020202020204" pitchFamily="34" charset="0"/>
              </a:rPr>
              <a:t>Ethnogenetic</a:t>
            </a:r>
            <a:r>
              <a:rPr lang="en-US" sz="1100" dirty="0">
                <a:latin typeface="Arial Narrow" panose="020B0606020202030204" pitchFamily="34" charset="0"/>
                <a:cs typeface="Arial" panose="020B0604020202020204" pitchFamily="34" charset="0"/>
              </a:rPr>
              <a:t> layering as a way of detecting relevant population </a:t>
            </a:r>
            <a:r>
              <a:rPr lang="en-US" sz="1100" dirty="0" err="1">
                <a:latin typeface="Arial Narrow" panose="020B0606020202030204" pitchFamily="34" charset="0"/>
                <a:cs typeface="Arial" panose="020B0604020202020204" pitchFamily="34" charset="0"/>
              </a:rPr>
              <a:t>substructuring</a:t>
            </a:r>
            <a:r>
              <a:rPr lang="en-US" sz="1100" dirty="0">
                <a:latin typeface="Arial Narrow" panose="020B0606020202030204" pitchFamily="34" charset="0"/>
                <a:cs typeface="Arial" panose="020B0604020202020204" pitchFamily="34" charset="0"/>
              </a:rPr>
              <a:t>. </a:t>
            </a:r>
            <a:r>
              <a:rPr lang="en-US" sz="1100" i="1" dirty="0">
                <a:latin typeface="Arial Narrow" panose="020B0606020202030204" pitchFamily="34" charset="0"/>
                <a:cs typeface="Arial" panose="020B0604020202020204" pitchFamily="34" charset="0"/>
              </a:rPr>
              <a:t>British Medical Bulletin</a:t>
            </a:r>
            <a:r>
              <a:rPr lang="en-US" sz="1100" dirty="0">
                <a:latin typeface="Arial Narrow" panose="020B0606020202030204" pitchFamily="34" charset="0"/>
                <a:cs typeface="Arial" panose="020B0604020202020204" pitchFamily="34" charset="0"/>
              </a:rPr>
              <a:t>. 69:215-235. </a:t>
            </a:r>
            <a:r>
              <a:rPr lang="en-US" sz="1100" u="sng" dirty="0">
                <a:latin typeface="Arial Narrow" panose="020B0606020202030204" pitchFamily="34" charset="0"/>
                <a:cs typeface="Arial" panose="020B0604020202020204" pitchFamily="34" charset="0"/>
                <a:hlinkClick r:id="rId3"/>
              </a:rPr>
              <a:t>http://</a:t>
            </a:r>
            <a:r>
              <a:rPr lang="en-US" sz="1100" u="sng" dirty="0" smtClean="0">
                <a:latin typeface="Arial Narrow" panose="020B0606020202030204" pitchFamily="34" charset="0"/>
                <a:cs typeface="Arial" panose="020B0604020202020204" pitchFamily="34" charset="0"/>
                <a:hlinkClick r:id="rId3"/>
              </a:rPr>
              <a:t>bmb.oxfordjournals.org/content/69/1/215.short</a:t>
            </a:r>
            <a:endParaRPr lang="en-US" sz="1100" u="sng" dirty="0" smtClean="0">
              <a:latin typeface="Arial Narrow" panose="020B0606020202030204" pitchFamily="34" charset="0"/>
              <a:cs typeface="Arial" panose="020B0604020202020204" pitchFamily="34" charset="0"/>
            </a:endParaRPr>
          </a:p>
          <a:p>
            <a:endParaRPr lang="en-US" sz="1100" dirty="0">
              <a:latin typeface="Arial Narrow" panose="020B0606020202030204" pitchFamily="34" charset="0"/>
              <a:cs typeface="Arial" panose="020B0604020202020204" pitchFamily="34" charset="0"/>
            </a:endParaRPr>
          </a:p>
          <a:p>
            <a:r>
              <a:rPr lang="en-US" sz="1100" b="1" dirty="0">
                <a:latin typeface="Arial Narrow" panose="020B0606020202030204" pitchFamily="34" charset="0"/>
                <a:cs typeface="Arial" panose="020B0604020202020204" pitchFamily="34" charset="0"/>
              </a:rPr>
              <a:t>Jackson, F. </a:t>
            </a:r>
            <a:r>
              <a:rPr lang="en-US" sz="1100" dirty="0">
                <a:latin typeface="Arial Narrow" panose="020B0606020202030204" pitchFamily="34" charset="0"/>
                <a:cs typeface="Arial" panose="020B0604020202020204" pitchFamily="34" charset="0"/>
              </a:rPr>
              <a:t>2006 Illuminating cancer health disparities using </a:t>
            </a:r>
            <a:r>
              <a:rPr lang="en-US" sz="1100" dirty="0" err="1">
                <a:latin typeface="Arial Narrow" panose="020B0606020202030204" pitchFamily="34" charset="0"/>
                <a:cs typeface="Arial" panose="020B0604020202020204" pitchFamily="34" charset="0"/>
              </a:rPr>
              <a:t>ethnogenetic</a:t>
            </a:r>
            <a:r>
              <a:rPr lang="en-US" sz="1100" dirty="0">
                <a:latin typeface="Arial Narrow" panose="020B0606020202030204" pitchFamily="34" charset="0"/>
                <a:cs typeface="Arial" panose="020B0604020202020204" pitchFamily="34" charset="0"/>
              </a:rPr>
              <a:t> layering (EL) and phenotype segregation network analysis (PSNA). </a:t>
            </a:r>
            <a:r>
              <a:rPr lang="en-US" sz="1100" i="1" dirty="0">
                <a:latin typeface="Arial Narrow" panose="020B0606020202030204" pitchFamily="34" charset="0"/>
                <a:cs typeface="Arial" panose="020B0604020202020204" pitchFamily="34" charset="0"/>
              </a:rPr>
              <a:t>J Cancer Education </a:t>
            </a:r>
            <a:r>
              <a:rPr lang="en-US" sz="1100" dirty="0">
                <a:latin typeface="Arial Narrow" panose="020B0606020202030204" pitchFamily="34" charset="0"/>
                <a:cs typeface="Arial" panose="020B0604020202020204" pitchFamily="34" charset="0"/>
              </a:rPr>
              <a:t>21(1):69-79. </a:t>
            </a:r>
            <a:r>
              <a:rPr lang="en-US" sz="1100" u="sng" dirty="0">
                <a:latin typeface="Arial Narrow" panose="020B0606020202030204" pitchFamily="34" charset="0"/>
                <a:cs typeface="Arial" panose="020B0604020202020204" pitchFamily="34" charset="0"/>
                <a:hlinkClick r:id="rId4"/>
              </a:rPr>
              <a:t>http://ukpmc.ac.uk/abstract/MED/17020506</a:t>
            </a:r>
            <a:endParaRPr lang="en-US" sz="1100" dirty="0">
              <a:latin typeface="Arial Narrow" panose="020B0606020202030204" pitchFamily="34" charset="0"/>
              <a:cs typeface="Arial" panose="020B0604020202020204" pitchFamily="34" charset="0"/>
            </a:endParaRPr>
          </a:p>
          <a:p>
            <a:endParaRPr lang="en-US" sz="1100" dirty="0" smtClean="0">
              <a:latin typeface="Arial Narrow" panose="020B0606020202030204" pitchFamily="34" charset="0"/>
              <a:cs typeface="Arial" panose="020B0604020202020204" pitchFamily="34" charset="0"/>
            </a:endParaRPr>
          </a:p>
          <a:p>
            <a:r>
              <a:rPr lang="en-US" sz="1100" b="1" dirty="0">
                <a:latin typeface="Arial Narrow" panose="020B0606020202030204" pitchFamily="34" charset="0"/>
              </a:rPr>
              <a:t>Jackson, FLC</a:t>
            </a:r>
            <a:r>
              <a:rPr lang="en-US" sz="1100" dirty="0">
                <a:latin typeface="Arial Narrow" panose="020B0606020202030204" pitchFamily="34" charset="0"/>
              </a:rPr>
              <a:t> 2008 </a:t>
            </a:r>
            <a:r>
              <a:rPr lang="en-US" sz="1100" dirty="0" err="1">
                <a:latin typeface="Arial Narrow" panose="020B0606020202030204" pitchFamily="34" charset="0"/>
              </a:rPr>
              <a:t>Ethnogenetic</a:t>
            </a:r>
            <a:r>
              <a:rPr lang="en-US" sz="1100" dirty="0">
                <a:latin typeface="Arial Narrow" panose="020B0606020202030204" pitchFamily="34" charset="0"/>
              </a:rPr>
              <a:t> Layering (EL): An alternative to the traditional race model in human variation and health disparity studies. </a:t>
            </a:r>
            <a:r>
              <a:rPr lang="en-US" sz="1100" i="1" dirty="0">
                <a:latin typeface="Arial Narrow" panose="020B0606020202030204" pitchFamily="34" charset="0"/>
              </a:rPr>
              <a:t>Annals of Human Biology</a:t>
            </a:r>
            <a:r>
              <a:rPr lang="en-US" sz="1100" dirty="0">
                <a:latin typeface="Arial Narrow" panose="020B0606020202030204" pitchFamily="34" charset="0"/>
              </a:rPr>
              <a:t> Mar-Apr 35(2):121-144. </a:t>
            </a:r>
            <a:r>
              <a:rPr lang="en-US" sz="1100" u="sng" dirty="0">
                <a:latin typeface="Arial Narrow" panose="020B0606020202030204" pitchFamily="34" charset="0"/>
                <a:hlinkClick r:id="rId5"/>
              </a:rPr>
              <a:t>http://informahealthcare.com/doi/pdf/10.1080/03014460801941752</a:t>
            </a:r>
            <a:endParaRPr lang="en-US" sz="1100" dirty="0">
              <a:latin typeface="Arial Narrow" panose="020B0606020202030204" pitchFamily="34" charset="0"/>
            </a:endParaRPr>
          </a:p>
          <a:p>
            <a:endParaRPr lang="en-US" sz="1100" dirty="0" smtClean="0">
              <a:latin typeface="Arial" panose="020B0604020202020204" pitchFamily="34" charset="0"/>
              <a:cs typeface="Arial" panose="020B0604020202020204" pitchFamily="34" charset="0"/>
            </a:endParaRPr>
          </a:p>
        </p:txBody>
      </p:sp>
      <p:sp>
        <p:nvSpPr>
          <p:cNvPr id="12" name="Rectangle 3"/>
          <p:cNvSpPr>
            <a:spLocks noChangeArrowheads="1"/>
          </p:cNvSpPr>
          <p:nvPr/>
        </p:nvSpPr>
        <p:spPr bwMode="auto">
          <a:xfrm>
            <a:off x="91864" y="5067488"/>
            <a:ext cx="1132724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Narrow" panose="020B0606020202030204" pitchFamily="34" charset="0"/>
                <a:ea typeface="Courier New" panose="02070309020205020404" pitchFamily="49" charset="0"/>
                <a:cs typeface="Arial" panose="020B0604020202020204" pitchFamily="34" charset="0"/>
              </a:rPr>
              <a:t>Jackson, FLC</a:t>
            </a:r>
            <a:r>
              <a:rPr kumimoji="0" lang="en-US" altLang="en-US" sz="1100" b="0" i="0" u="none" strike="noStrike" cap="none" normalizeH="0" baseline="0" dirty="0" smtClean="0">
                <a:ln>
                  <a:noFill/>
                </a:ln>
                <a:solidFill>
                  <a:schemeClr val="tx1"/>
                </a:solidFill>
                <a:effectLst/>
                <a:latin typeface="Arial Narrow" panose="020B0606020202030204" pitchFamily="34" charset="0"/>
                <a:ea typeface="Courier New" panose="02070309020205020404" pitchFamily="49" charset="0"/>
                <a:cs typeface="Arial" panose="020B0604020202020204" pitchFamily="34" charset="0"/>
              </a:rPr>
              <a:t> 2003 </a:t>
            </a:r>
            <a:r>
              <a:rPr kumimoji="0" lang="en-US" altLang="en-US" sz="1100" b="0" i="0" u="none" strike="noStrike" cap="none" normalizeH="0" baseline="0" dirty="0" err="1" smtClean="0">
                <a:ln>
                  <a:noFill/>
                </a:ln>
                <a:solidFill>
                  <a:schemeClr val="tx1"/>
                </a:solidFill>
                <a:effectLst/>
                <a:latin typeface="Arial Narrow" panose="020B0606020202030204" pitchFamily="34" charset="0"/>
                <a:ea typeface="Courier New" panose="02070309020205020404" pitchFamily="49" charset="0"/>
                <a:cs typeface="Arial" panose="020B0604020202020204" pitchFamily="34" charset="0"/>
              </a:rPr>
              <a:t>Ethnogenetic</a:t>
            </a:r>
            <a:r>
              <a:rPr kumimoji="0" lang="en-US" altLang="en-US" sz="1100" b="0" i="0" u="none" strike="noStrike" cap="none" normalizeH="0" baseline="0" dirty="0" smtClean="0">
                <a:ln>
                  <a:noFill/>
                </a:ln>
                <a:solidFill>
                  <a:schemeClr val="tx1"/>
                </a:solidFill>
                <a:effectLst/>
                <a:latin typeface="Arial Narrow" panose="020B0606020202030204" pitchFamily="34" charset="0"/>
                <a:ea typeface="Courier New" panose="02070309020205020404" pitchFamily="49" charset="0"/>
                <a:cs typeface="Arial" panose="020B0604020202020204" pitchFamily="34" charset="0"/>
              </a:rPr>
              <a:t> Layering: A Novel Approach to Determining Environmental Health Risk Potentials Among Children from Three US Regions. </a:t>
            </a:r>
            <a:r>
              <a:rPr kumimoji="0" lang="en-US" altLang="en-US" sz="1100" b="0" i="1" u="none" strike="noStrike" cap="none" normalizeH="0" baseline="0" dirty="0" smtClean="0">
                <a:ln>
                  <a:noFill/>
                </a:ln>
                <a:solidFill>
                  <a:srgbClr val="000000"/>
                </a:solidFill>
                <a:effectLst/>
                <a:latin typeface="Arial Narrow" panose="020B0606020202030204" pitchFamily="34" charset="0"/>
                <a:ea typeface="Courier New" panose="02070309020205020404" pitchFamily="49" charset="0"/>
                <a:cs typeface="Arial" panose="020B0604020202020204" pitchFamily="34" charset="0"/>
              </a:rPr>
              <a:t>Journal of Children's Health,</a:t>
            </a:r>
            <a:r>
              <a:rPr kumimoji="0" lang="en-US" altLang="en-US" sz="1100" b="0" i="0" u="none" strike="noStrike" cap="none" normalizeH="0" baseline="0" dirty="0" smtClean="0">
                <a:ln>
                  <a:noFill/>
                </a:ln>
                <a:solidFill>
                  <a:srgbClr val="000000"/>
                </a:solidFill>
                <a:effectLst/>
                <a:latin typeface="Arial Narrow" panose="020B0606020202030204" pitchFamily="34" charset="0"/>
                <a:ea typeface="Courier New" panose="02070309020205020404" pitchFamily="49" charset="0"/>
                <a:cs typeface="Arial" panose="020B0604020202020204" pitchFamily="34" charset="0"/>
              </a:rPr>
              <a:t> 1(3):369-386. </a:t>
            </a:r>
            <a:r>
              <a:rPr kumimoji="0" lang="en-US" altLang="en-US" sz="1100" b="0" i="0" u="none" strike="noStrike" cap="none" normalizeH="0" baseline="0" dirty="0" smtClean="0">
                <a:ln>
                  <a:noFill/>
                </a:ln>
                <a:solidFill>
                  <a:schemeClr val="tx1"/>
                </a:solidFill>
                <a:effectLst/>
                <a:latin typeface="Arial Narrow" panose="020B0606020202030204" pitchFamily="34" charset="0"/>
                <a:ea typeface="Courier New" panose="02070309020205020404" pitchFamily="49" charset="0"/>
                <a:cs typeface="Arial" panose="020B0604020202020204" pitchFamily="34" charset="0"/>
                <a:hlinkClick r:id="rId6"/>
              </a:rPr>
              <a:t>http://informahealthcare.com/doi/abs/10.3109/15417060390254355</a:t>
            </a:r>
            <a:r>
              <a:rPr kumimoji="0" lang="en-US" altLang="en-US" sz="800" b="0" i="0" u="none" strike="noStrike" cap="none" normalizeH="0" baseline="0" dirty="0" smtClean="0">
                <a:ln>
                  <a:noFill/>
                </a:ln>
                <a:solidFill>
                  <a:schemeClr val="tx1"/>
                </a:solidFill>
                <a:effectLst/>
                <a:latin typeface="Arial Narrow" panose="020B0606020202030204" pitchFamily="34" charset="0"/>
              </a:rPr>
              <a:t> </a:t>
            </a:r>
            <a:endParaRPr kumimoji="0" lang="en-US" altLang="en-US" sz="1800" b="0" i="0" u="none" strike="noStrike" cap="none" normalizeH="0" baseline="0" dirty="0" smtClean="0">
              <a:ln>
                <a:noFill/>
              </a:ln>
              <a:solidFill>
                <a:schemeClr val="tx1"/>
              </a:solidFill>
              <a:effectLst/>
              <a:latin typeface="Arial Narrow" panose="020B0606020202030204" pitchFamily="34" charset="0"/>
            </a:endParaRPr>
          </a:p>
        </p:txBody>
      </p:sp>
    </p:spTree>
    <p:extLst>
      <p:ext uri="{BB962C8B-B14F-4D97-AF65-F5344CB8AC3E}">
        <p14:creationId xmlns="" xmlns:p14="http://schemas.microsoft.com/office/powerpoint/2010/main" val="186490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slavetrade"/>
          <p:cNvPicPr>
            <a:picLocks noChangeAspect="1" noChangeArrowheads="1"/>
          </p:cNvPicPr>
          <p:nvPr/>
        </p:nvPicPr>
        <p:blipFill>
          <a:blip r:embed="rId2" cstate="print"/>
          <a:srcRect/>
          <a:stretch>
            <a:fillRect/>
          </a:stretch>
        </p:blipFill>
        <p:spPr bwMode="auto">
          <a:xfrm>
            <a:off x="2362200" y="2667000"/>
            <a:ext cx="7328070" cy="4724400"/>
          </a:xfrm>
          <a:prstGeom prst="rect">
            <a:avLst/>
          </a:prstGeom>
          <a:noFill/>
          <a:ln w="57150">
            <a:solidFill>
              <a:schemeClr val="bg2"/>
            </a:solidFill>
            <a:miter lim="800000"/>
            <a:headEnd/>
            <a:tailEnd/>
          </a:ln>
          <a:scene3d>
            <a:camera prst="perspectiveRelaxed" fov="4500000">
              <a:rot lat="18273601" lon="0" rev="0"/>
            </a:camera>
            <a:lightRig rig="threePt" dir="t"/>
          </a:scene3d>
          <a:sp3d prstMaterial="translucentPowder"/>
        </p:spPr>
      </p:pic>
      <p:sp>
        <p:nvSpPr>
          <p:cNvPr id="6146" name="Title 1"/>
          <p:cNvSpPr>
            <a:spLocks noGrp="1"/>
          </p:cNvSpPr>
          <p:nvPr>
            <p:ph type="title"/>
          </p:nvPr>
        </p:nvSpPr>
        <p:spPr>
          <a:xfrm>
            <a:off x="1911435" y="533400"/>
            <a:ext cx="8229600" cy="914400"/>
          </a:xfrm>
        </p:spPr>
        <p:txBody>
          <a:bodyPr>
            <a:normAutofit/>
          </a:bodyPr>
          <a:lstStyle/>
          <a:p>
            <a:pPr algn="ctr"/>
            <a:r>
              <a:rPr lang="en-US" sz="3600" b="1" dirty="0" err="1">
                <a:solidFill>
                  <a:srgbClr val="0070C0"/>
                </a:solidFill>
                <a:latin typeface="Arial Narrow" pitchFamily="34" charset="0"/>
                <a:cs typeface="Arial" charset="0"/>
              </a:rPr>
              <a:t>Ethnogenetic</a:t>
            </a:r>
            <a:r>
              <a:rPr lang="en-US" sz="3600" b="1" dirty="0">
                <a:solidFill>
                  <a:srgbClr val="0070C0"/>
                </a:solidFill>
                <a:latin typeface="Arial Narrow" pitchFamily="34" charset="0"/>
                <a:cs typeface="Arial" charset="0"/>
              </a:rPr>
              <a:t> Layering General Methods</a:t>
            </a:r>
          </a:p>
        </p:txBody>
      </p:sp>
      <p:pic>
        <p:nvPicPr>
          <p:cNvPr id="19459" name="Picture 3"/>
          <p:cNvPicPr preferRelativeResize="0">
            <a:picLocks noChangeArrowheads="1"/>
          </p:cNvPicPr>
          <p:nvPr/>
        </p:nvPicPr>
        <p:blipFill>
          <a:blip r:embed="rId3" cstate="print"/>
          <a:srcRect/>
          <a:stretch>
            <a:fillRect/>
          </a:stretch>
        </p:blipFill>
        <p:spPr bwMode="auto">
          <a:xfrm>
            <a:off x="1600200" y="5334000"/>
            <a:ext cx="2286000" cy="1371600"/>
          </a:xfrm>
          <a:prstGeom prst="rect">
            <a:avLst/>
          </a:prstGeom>
          <a:ln>
            <a:noFill/>
          </a:ln>
          <a:effectLst>
            <a:outerShdw blurRad="292100" dist="139700" dir="2700000" algn="tl" rotWithShape="0">
              <a:srgbClr val="333333">
                <a:alpha val="65000"/>
              </a:srgbClr>
            </a:outerShdw>
          </a:effectLst>
          <a:scene3d>
            <a:camera prst="isometricTopUp"/>
            <a:lightRig rig="threePt" dir="t"/>
          </a:scene3d>
          <a:sp3d prstMaterial="translucentPowder"/>
        </p:spPr>
      </p:pic>
      <p:pic>
        <p:nvPicPr>
          <p:cNvPr id="19460" name="Picture 4"/>
          <p:cNvPicPr preferRelativeResize="0">
            <a:picLocks noChangeArrowheads="1"/>
          </p:cNvPicPr>
          <p:nvPr/>
        </p:nvPicPr>
        <p:blipFill>
          <a:blip r:embed="rId4" cstate="print"/>
          <a:srcRect/>
          <a:stretch>
            <a:fillRect/>
          </a:stretch>
        </p:blipFill>
        <p:spPr bwMode="auto">
          <a:xfrm>
            <a:off x="1600200" y="4800600"/>
            <a:ext cx="2286000" cy="1371600"/>
          </a:xfrm>
          <a:prstGeom prst="rect">
            <a:avLst/>
          </a:prstGeom>
          <a:ln>
            <a:noFill/>
          </a:ln>
          <a:effectLst>
            <a:outerShdw blurRad="292100" dist="139700" dir="2700000" algn="tl" rotWithShape="0">
              <a:srgbClr val="333333">
                <a:alpha val="65000"/>
              </a:srgbClr>
            </a:outerShdw>
          </a:effectLst>
          <a:scene3d>
            <a:camera prst="isometricTopUp"/>
            <a:lightRig rig="threePt" dir="t"/>
          </a:scene3d>
          <a:sp3d prstMaterial="translucentPowder"/>
        </p:spPr>
      </p:pic>
      <p:pic>
        <p:nvPicPr>
          <p:cNvPr id="19461" name="Picture 5"/>
          <p:cNvPicPr preferRelativeResize="0">
            <a:picLocks noChangeArrowheads="1"/>
          </p:cNvPicPr>
          <p:nvPr/>
        </p:nvPicPr>
        <p:blipFill>
          <a:blip r:embed="rId5" cstate="print"/>
          <a:srcRect/>
          <a:stretch>
            <a:fillRect/>
          </a:stretch>
        </p:blipFill>
        <p:spPr bwMode="auto">
          <a:xfrm>
            <a:off x="1600200" y="4267200"/>
            <a:ext cx="2286000" cy="1371600"/>
          </a:xfrm>
          <a:prstGeom prst="rect">
            <a:avLst/>
          </a:prstGeom>
          <a:ln>
            <a:noFill/>
          </a:ln>
          <a:effectLst>
            <a:outerShdw blurRad="292100" dist="139700" dir="2700000" algn="tl" rotWithShape="0">
              <a:srgbClr val="333333">
                <a:alpha val="65000"/>
              </a:srgbClr>
            </a:outerShdw>
          </a:effectLst>
          <a:scene3d>
            <a:camera prst="isometricTopUp"/>
            <a:lightRig rig="threePt" dir="t"/>
          </a:scene3d>
          <a:sp3d prstMaterial="translucentPowder"/>
        </p:spPr>
      </p:pic>
      <p:pic>
        <p:nvPicPr>
          <p:cNvPr id="19462" name="Picture 6"/>
          <p:cNvPicPr preferRelativeResize="0">
            <a:picLocks noChangeArrowheads="1"/>
          </p:cNvPicPr>
          <p:nvPr/>
        </p:nvPicPr>
        <p:blipFill>
          <a:blip r:embed="rId6" cstate="print"/>
          <a:srcRect/>
          <a:stretch>
            <a:fillRect/>
          </a:stretch>
        </p:blipFill>
        <p:spPr bwMode="auto">
          <a:xfrm>
            <a:off x="1600200" y="3810000"/>
            <a:ext cx="2286000" cy="1371600"/>
          </a:xfrm>
          <a:prstGeom prst="rect">
            <a:avLst/>
          </a:prstGeom>
          <a:ln>
            <a:noFill/>
          </a:ln>
          <a:effectLst>
            <a:outerShdw blurRad="292100" dist="139700" dir="2700000" algn="tl" rotWithShape="0">
              <a:srgbClr val="333333">
                <a:alpha val="65000"/>
              </a:srgbClr>
            </a:outerShdw>
          </a:effectLst>
          <a:scene3d>
            <a:camera prst="isometricTopUp"/>
            <a:lightRig rig="threePt" dir="t"/>
          </a:scene3d>
          <a:sp3d prstMaterial="translucentPowder"/>
        </p:spPr>
      </p:pic>
      <p:pic>
        <p:nvPicPr>
          <p:cNvPr id="19464" name="Picture 8"/>
          <p:cNvPicPr preferRelativeResize="0">
            <a:picLocks noChangeArrowheads="1"/>
          </p:cNvPicPr>
          <p:nvPr/>
        </p:nvPicPr>
        <p:blipFill>
          <a:blip r:embed="rId7" cstate="print"/>
          <a:srcRect/>
          <a:stretch>
            <a:fillRect/>
          </a:stretch>
        </p:blipFill>
        <p:spPr bwMode="auto">
          <a:xfrm>
            <a:off x="1600200" y="3276600"/>
            <a:ext cx="2286000" cy="1371600"/>
          </a:xfrm>
          <a:prstGeom prst="rect">
            <a:avLst/>
          </a:prstGeom>
          <a:ln>
            <a:noFill/>
          </a:ln>
          <a:effectLst>
            <a:outerShdw blurRad="292100" dist="139700" dir="2700000" algn="tl" rotWithShape="0">
              <a:srgbClr val="333333">
                <a:alpha val="65000"/>
              </a:srgbClr>
            </a:outerShdw>
          </a:effectLst>
          <a:scene3d>
            <a:camera prst="isometricTopUp"/>
            <a:lightRig rig="threePt" dir="t"/>
          </a:scene3d>
          <a:sp3d prstMaterial="translucentPowder"/>
        </p:spPr>
      </p:pic>
      <p:pic>
        <p:nvPicPr>
          <p:cNvPr id="19465" name="Picture 9"/>
          <p:cNvPicPr preferRelativeResize="0">
            <a:picLocks noChangeArrowheads="1"/>
          </p:cNvPicPr>
          <p:nvPr/>
        </p:nvPicPr>
        <p:blipFill>
          <a:blip r:embed="rId8" cstate="print"/>
          <a:srcRect/>
          <a:stretch>
            <a:fillRect/>
          </a:stretch>
        </p:blipFill>
        <p:spPr bwMode="auto">
          <a:xfrm>
            <a:off x="7434750" y="5334000"/>
            <a:ext cx="2286000" cy="1371600"/>
          </a:xfrm>
          <a:prstGeom prst="rect">
            <a:avLst/>
          </a:prstGeom>
          <a:noFill/>
          <a:ln w="9525">
            <a:noFill/>
            <a:miter lim="800000"/>
            <a:headEnd/>
            <a:tailEnd/>
          </a:ln>
          <a:scene3d>
            <a:camera prst="isometricBottomDown"/>
            <a:lightRig rig="threePt" dir="t"/>
          </a:scene3d>
          <a:sp3d prstMaterial="dkEdge"/>
        </p:spPr>
      </p:pic>
      <p:pic>
        <p:nvPicPr>
          <p:cNvPr id="19467" name="Picture 11"/>
          <p:cNvPicPr preferRelativeResize="0">
            <a:picLocks noChangeArrowheads="1"/>
          </p:cNvPicPr>
          <p:nvPr/>
        </p:nvPicPr>
        <p:blipFill>
          <a:blip r:embed="rId9" cstate="print"/>
          <a:srcRect/>
          <a:stretch>
            <a:fillRect/>
          </a:stretch>
        </p:blipFill>
        <p:spPr bwMode="auto">
          <a:xfrm>
            <a:off x="7389030" y="4390906"/>
            <a:ext cx="2286000" cy="1371600"/>
          </a:xfrm>
          <a:prstGeom prst="rect">
            <a:avLst/>
          </a:prstGeom>
          <a:noFill/>
          <a:ln w="9525">
            <a:noFill/>
            <a:miter lim="800000"/>
            <a:headEnd/>
            <a:tailEnd/>
          </a:ln>
          <a:scene3d>
            <a:camera prst="isometricBottomDown"/>
            <a:lightRig rig="threePt" dir="t"/>
          </a:scene3d>
          <a:sp3d prstMaterial="dkEdge"/>
        </p:spPr>
      </p:pic>
      <p:pic>
        <p:nvPicPr>
          <p:cNvPr id="19468" name="Picture 12"/>
          <p:cNvPicPr preferRelativeResize="0">
            <a:picLocks noChangeArrowheads="1"/>
          </p:cNvPicPr>
          <p:nvPr/>
        </p:nvPicPr>
        <p:blipFill>
          <a:blip r:embed="rId10" cstate="print"/>
          <a:srcRect/>
          <a:stretch>
            <a:fillRect/>
          </a:stretch>
        </p:blipFill>
        <p:spPr bwMode="auto">
          <a:xfrm>
            <a:off x="7389030" y="3581400"/>
            <a:ext cx="2286000" cy="1371600"/>
          </a:xfrm>
          <a:prstGeom prst="rect">
            <a:avLst/>
          </a:prstGeom>
          <a:noFill/>
          <a:ln w="9525">
            <a:noFill/>
            <a:miter lim="800000"/>
            <a:headEnd/>
            <a:tailEnd/>
          </a:ln>
          <a:scene3d>
            <a:camera prst="isometricBottomDown"/>
            <a:lightRig rig="threePt" dir="t"/>
          </a:scene3d>
          <a:sp3d prstMaterial="dkEdge"/>
        </p:spPr>
      </p:pic>
      <p:pic>
        <p:nvPicPr>
          <p:cNvPr id="19458" name="Picture 2"/>
          <p:cNvPicPr preferRelativeResize="0">
            <a:picLocks noChangeArrowheads="1"/>
          </p:cNvPicPr>
          <p:nvPr/>
        </p:nvPicPr>
        <p:blipFill>
          <a:blip r:embed="rId11" cstate="print"/>
          <a:srcRect/>
          <a:stretch>
            <a:fillRect/>
          </a:stretch>
        </p:blipFill>
        <p:spPr bwMode="auto">
          <a:xfrm>
            <a:off x="1600200" y="2819400"/>
            <a:ext cx="2286000" cy="1371600"/>
          </a:xfrm>
          <a:prstGeom prst="rect">
            <a:avLst/>
          </a:prstGeom>
          <a:ln>
            <a:noFill/>
          </a:ln>
          <a:effectLst>
            <a:outerShdw blurRad="292100" dist="139700" dir="2700000" algn="tl" rotWithShape="0">
              <a:srgbClr val="333333">
                <a:alpha val="65000"/>
              </a:srgbClr>
            </a:outerShdw>
          </a:effectLst>
          <a:scene3d>
            <a:camera prst="isometricTopUp"/>
            <a:lightRig rig="threePt" dir="t"/>
          </a:scene3d>
          <a:sp3d prstMaterial="dkEdge"/>
        </p:spPr>
      </p:pic>
      <p:pic>
        <p:nvPicPr>
          <p:cNvPr id="19466" name="Picture 10"/>
          <p:cNvPicPr preferRelativeResize="0">
            <a:picLocks noChangeArrowheads="1"/>
          </p:cNvPicPr>
          <p:nvPr/>
        </p:nvPicPr>
        <p:blipFill>
          <a:blip r:embed="rId12" cstate="print"/>
          <a:srcRect/>
          <a:stretch>
            <a:fillRect/>
          </a:stretch>
        </p:blipFill>
        <p:spPr bwMode="auto">
          <a:xfrm>
            <a:off x="7269480" y="2743200"/>
            <a:ext cx="2286000" cy="1371600"/>
          </a:xfrm>
          <a:prstGeom prst="rect">
            <a:avLst/>
          </a:prstGeom>
          <a:noFill/>
          <a:ln w="9525">
            <a:noFill/>
            <a:miter lim="800000"/>
            <a:headEnd/>
            <a:tailEnd/>
          </a:ln>
          <a:scene3d>
            <a:camera prst="isometricBottomDown"/>
            <a:lightRig rig="threePt" dir="t"/>
          </a:scene3d>
          <a:sp3d prstMaterial="dkEdge"/>
        </p:spPr>
      </p:pic>
      <p:grpSp>
        <p:nvGrpSpPr>
          <p:cNvPr id="2" name="Group 26"/>
          <p:cNvGrpSpPr/>
          <p:nvPr/>
        </p:nvGrpSpPr>
        <p:grpSpPr>
          <a:xfrm>
            <a:off x="3983979" y="2709404"/>
            <a:ext cx="3450771" cy="663582"/>
            <a:chOff x="1870069" y="1467280"/>
            <a:chExt cx="3450771" cy="663582"/>
          </a:xfrm>
        </p:grpSpPr>
        <p:cxnSp>
          <p:nvCxnSpPr>
            <p:cNvPr id="24" name="Straight Connector 23"/>
            <p:cNvCxnSpPr/>
            <p:nvPr/>
          </p:nvCxnSpPr>
          <p:spPr>
            <a:xfrm>
              <a:off x="2027492" y="2130862"/>
              <a:ext cx="3078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70069" y="1467280"/>
              <a:ext cx="3450771" cy="646331"/>
            </a:xfrm>
            <a:prstGeom prst="rect">
              <a:avLst/>
            </a:prstGeom>
            <a:noFill/>
          </p:spPr>
          <p:txBody>
            <a:bodyPr wrap="square" rtlCol="0">
              <a:spAutoFit/>
            </a:bodyPr>
            <a:lstStyle/>
            <a:p>
              <a:pPr algn="ctr"/>
              <a:r>
                <a:rPr lang="en-US" b="1" dirty="0" smtClean="0">
                  <a:solidFill>
                    <a:prstClr val="black"/>
                  </a:solidFill>
                  <a:latin typeface="Arial Narrow" pitchFamily="34" charset="0"/>
                  <a:cs typeface="Arial" pitchFamily="34" charset="0"/>
                </a:rPr>
                <a:t>Environmental variables group 1: abiotic factors</a:t>
              </a:r>
              <a:endParaRPr lang="en-US" b="1" dirty="0">
                <a:solidFill>
                  <a:prstClr val="black"/>
                </a:solidFill>
                <a:latin typeface="Arial Narrow" pitchFamily="34" charset="0"/>
                <a:cs typeface="Arial" pitchFamily="34" charset="0"/>
              </a:endParaRPr>
            </a:p>
          </p:txBody>
        </p:sp>
      </p:grpSp>
      <p:grpSp>
        <p:nvGrpSpPr>
          <p:cNvPr id="3" name="Group 27"/>
          <p:cNvGrpSpPr/>
          <p:nvPr/>
        </p:nvGrpSpPr>
        <p:grpSpPr>
          <a:xfrm>
            <a:off x="4114800" y="3489769"/>
            <a:ext cx="3319950" cy="646331"/>
            <a:chOff x="1695400" y="1267070"/>
            <a:chExt cx="3239990" cy="646331"/>
          </a:xfrm>
        </p:grpSpPr>
        <p:cxnSp>
          <p:nvCxnSpPr>
            <p:cNvPr id="29" name="Straight Connector 28"/>
            <p:cNvCxnSpPr/>
            <p:nvPr/>
          </p:nvCxnSpPr>
          <p:spPr>
            <a:xfrm>
              <a:off x="1752600" y="1828800"/>
              <a:ext cx="2971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95400" y="1267070"/>
              <a:ext cx="3239990" cy="646331"/>
            </a:xfrm>
            <a:prstGeom prst="rect">
              <a:avLst/>
            </a:prstGeom>
            <a:noFill/>
          </p:spPr>
          <p:txBody>
            <a:bodyPr wrap="none" rtlCol="0">
              <a:spAutoFit/>
            </a:bodyPr>
            <a:lstStyle/>
            <a:p>
              <a:pPr algn="ctr"/>
              <a:r>
                <a:rPr lang="en-US" b="1" dirty="0" smtClean="0">
                  <a:solidFill>
                    <a:prstClr val="black"/>
                  </a:solidFill>
                  <a:latin typeface="Arial Narrow" pitchFamily="34" charset="0"/>
                  <a:cs typeface="Arial" pitchFamily="34" charset="0"/>
                </a:rPr>
                <a:t>Environmental variables group 2: </a:t>
              </a:r>
            </a:p>
            <a:p>
              <a:pPr algn="ctr"/>
              <a:r>
                <a:rPr lang="en-US" b="1" dirty="0" smtClean="0">
                  <a:solidFill>
                    <a:prstClr val="black"/>
                  </a:solidFill>
                  <a:latin typeface="Arial Narrow" pitchFamily="34" charset="0"/>
                  <a:cs typeface="Arial" pitchFamily="34" charset="0"/>
                </a:rPr>
                <a:t>biotic factors</a:t>
              </a:r>
              <a:endParaRPr lang="en-US" b="1" dirty="0">
                <a:solidFill>
                  <a:prstClr val="black"/>
                </a:solidFill>
                <a:latin typeface="Arial Narrow" pitchFamily="34" charset="0"/>
                <a:cs typeface="Arial" pitchFamily="34" charset="0"/>
              </a:endParaRPr>
            </a:p>
          </p:txBody>
        </p:sp>
      </p:grpSp>
      <p:grpSp>
        <p:nvGrpSpPr>
          <p:cNvPr id="4" name="Group 30"/>
          <p:cNvGrpSpPr/>
          <p:nvPr/>
        </p:nvGrpSpPr>
        <p:grpSpPr>
          <a:xfrm>
            <a:off x="4238460" y="4246602"/>
            <a:ext cx="3060431" cy="674132"/>
            <a:chOff x="1245822" y="1522667"/>
            <a:chExt cx="3326985" cy="646331"/>
          </a:xfrm>
        </p:grpSpPr>
        <p:cxnSp>
          <p:nvCxnSpPr>
            <p:cNvPr id="32" name="Straight Connector 31"/>
            <p:cNvCxnSpPr/>
            <p:nvPr/>
          </p:nvCxnSpPr>
          <p:spPr>
            <a:xfrm>
              <a:off x="1245822" y="2168998"/>
              <a:ext cx="31980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32817" y="1522667"/>
              <a:ext cx="3239990" cy="646331"/>
            </a:xfrm>
            <a:prstGeom prst="rect">
              <a:avLst/>
            </a:prstGeom>
            <a:noFill/>
          </p:spPr>
          <p:txBody>
            <a:bodyPr wrap="none" rtlCol="0">
              <a:spAutoFit/>
            </a:bodyPr>
            <a:lstStyle/>
            <a:p>
              <a:r>
                <a:rPr lang="en-US" b="1" dirty="0" smtClean="0">
                  <a:solidFill>
                    <a:prstClr val="black"/>
                  </a:solidFill>
                  <a:latin typeface="Arial Narrow" pitchFamily="34" charset="0"/>
                  <a:cs typeface="Arial" pitchFamily="34" charset="0"/>
                </a:rPr>
                <a:t>Environmental variables group 3: </a:t>
              </a:r>
            </a:p>
            <a:p>
              <a:pPr algn="ctr"/>
              <a:r>
                <a:rPr lang="en-US" b="1" dirty="0" smtClean="0">
                  <a:solidFill>
                    <a:prstClr val="black"/>
                  </a:solidFill>
                  <a:latin typeface="Arial Narrow" pitchFamily="34" charset="0"/>
                  <a:cs typeface="Arial" pitchFamily="34" charset="0"/>
                </a:rPr>
                <a:t>social and cultural factors</a:t>
              </a:r>
              <a:endParaRPr lang="en-US" b="1" dirty="0">
                <a:solidFill>
                  <a:prstClr val="black"/>
                </a:solidFill>
                <a:latin typeface="Arial Narrow" pitchFamily="34" charset="0"/>
                <a:cs typeface="Arial" pitchFamily="34" charset="0"/>
              </a:endParaRPr>
            </a:p>
          </p:txBody>
        </p:sp>
      </p:grpSp>
      <p:sp>
        <p:nvSpPr>
          <p:cNvPr id="38" name="TextBox 37"/>
          <p:cNvSpPr txBox="1"/>
          <p:nvPr/>
        </p:nvSpPr>
        <p:spPr>
          <a:xfrm>
            <a:off x="4956169" y="4784996"/>
            <a:ext cx="184731" cy="369332"/>
          </a:xfrm>
          <a:prstGeom prst="rect">
            <a:avLst/>
          </a:prstGeom>
          <a:noFill/>
        </p:spPr>
        <p:txBody>
          <a:bodyPr wrap="none" rtlCol="0">
            <a:spAutoFit/>
          </a:bodyPr>
          <a:lstStyle/>
          <a:p>
            <a:endParaRPr lang="en-US" b="1" dirty="0">
              <a:solidFill>
                <a:prstClr val="black"/>
              </a:solidFill>
              <a:latin typeface="Arial Narrow" pitchFamily="34" charset="0"/>
              <a:cs typeface="Arial" pitchFamily="34" charset="0"/>
            </a:endParaRPr>
          </a:p>
        </p:txBody>
      </p:sp>
      <p:grpSp>
        <p:nvGrpSpPr>
          <p:cNvPr id="6" name="Group 39"/>
          <p:cNvGrpSpPr/>
          <p:nvPr/>
        </p:nvGrpSpPr>
        <p:grpSpPr>
          <a:xfrm>
            <a:off x="4114800" y="5181600"/>
            <a:ext cx="3319950" cy="381000"/>
            <a:chOff x="2362200" y="1512332"/>
            <a:chExt cx="3319950" cy="381000"/>
          </a:xfrm>
        </p:grpSpPr>
        <p:cxnSp>
          <p:nvCxnSpPr>
            <p:cNvPr id="41" name="Straight Connector 40"/>
            <p:cNvCxnSpPr/>
            <p:nvPr/>
          </p:nvCxnSpPr>
          <p:spPr>
            <a:xfrm>
              <a:off x="2362200" y="1893332"/>
              <a:ext cx="33199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10443" y="1512332"/>
              <a:ext cx="1871025" cy="369332"/>
            </a:xfrm>
            <a:prstGeom prst="rect">
              <a:avLst/>
            </a:prstGeom>
            <a:noFill/>
          </p:spPr>
          <p:txBody>
            <a:bodyPr wrap="none" rtlCol="0">
              <a:spAutoFit/>
            </a:bodyPr>
            <a:lstStyle/>
            <a:p>
              <a:r>
                <a:rPr lang="en-US" b="1" dirty="0" smtClean="0">
                  <a:solidFill>
                    <a:prstClr val="black"/>
                  </a:solidFill>
                  <a:latin typeface="Arial Narrow" pitchFamily="34" charset="0"/>
                  <a:cs typeface="Arial" pitchFamily="34" charset="0"/>
                </a:rPr>
                <a:t>Ancestral genetics</a:t>
              </a:r>
              <a:endParaRPr lang="en-US" b="1" dirty="0">
                <a:solidFill>
                  <a:prstClr val="black"/>
                </a:solidFill>
                <a:latin typeface="Arial Narrow" pitchFamily="34" charset="0"/>
                <a:cs typeface="Arial" pitchFamily="34" charset="0"/>
              </a:endParaRPr>
            </a:p>
          </p:txBody>
        </p:sp>
      </p:grpSp>
      <p:grpSp>
        <p:nvGrpSpPr>
          <p:cNvPr id="7" name="Group 42"/>
          <p:cNvGrpSpPr/>
          <p:nvPr/>
        </p:nvGrpSpPr>
        <p:grpSpPr>
          <a:xfrm>
            <a:off x="3733800" y="5728454"/>
            <a:ext cx="3962400" cy="369332"/>
            <a:chOff x="1981200" y="1525786"/>
            <a:chExt cx="3962400" cy="369332"/>
          </a:xfrm>
        </p:grpSpPr>
        <p:cxnSp>
          <p:nvCxnSpPr>
            <p:cNvPr id="44" name="Straight Connector 43"/>
            <p:cNvCxnSpPr/>
            <p:nvPr/>
          </p:nvCxnSpPr>
          <p:spPr>
            <a:xfrm>
              <a:off x="1981200" y="1893332"/>
              <a:ext cx="3962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459731" y="1525786"/>
              <a:ext cx="3060453" cy="369332"/>
            </a:xfrm>
            <a:prstGeom prst="rect">
              <a:avLst/>
            </a:prstGeom>
            <a:noFill/>
          </p:spPr>
          <p:txBody>
            <a:bodyPr wrap="none" rtlCol="0">
              <a:spAutoFit/>
            </a:bodyPr>
            <a:lstStyle/>
            <a:p>
              <a:r>
                <a:rPr lang="en-US" b="1" dirty="0" smtClean="0">
                  <a:solidFill>
                    <a:prstClr val="black"/>
                  </a:solidFill>
                  <a:latin typeface="Arial Narrow" pitchFamily="34" charset="0"/>
                  <a:cs typeface="Arial" pitchFamily="34" charset="0"/>
                </a:rPr>
                <a:t>Phenotypic expression patterns</a:t>
              </a:r>
              <a:endParaRPr lang="en-US" b="1" dirty="0">
                <a:solidFill>
                  <a:prstClr val="black"/>
                </a:solidFill>
                <a:latin typeface="Arial Narrow" pitchFamily="34" charset="0"/>
                <a:cs typeface="Arial" pitchFamily="34" charset="0"/>
              </a:endParaRPr>
            </a:p>
          </p:txBody>
        </p:sp>
      </p:grpSp>
      <p:graphicFrame>
        <p:nvGraphicFramePr>
          <p:cNvPr id="52" name="Diagram 51"/>
          <p:cNvGraphicFramePr/>
          <p:nvPr>
            <p:extLst>
              <p:ext uri="{D42A27DB-BD31-4B8C-83A1-F6EECF244321}">
                <p14:modId xmlns="" xmlns:p14="http://schemas.microsoft.com/office/powerpoint/2010/main" val="3807968451"/>
              </p:ext>
            </p:extLst>
          </p:nvPr>
        </p:nvGraphicFramePr>
        <p:xfrm>
          <a:off x="1524000" y="1219200"/>
          <a:ext cx="9144000" cy="1676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 xmlns:p14="http://schemas.microsoft.com/office/powerpoint/2010/main" val="19747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50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anim calcmode="lin" valueType="num">
                                      <p:cBhvr>
                                        <p:cTn id="8" dur="500" fill="hold"/>
                                        <p:tgtEl>
                                          <p:spTgt spid="19459"/>
                                        </p:tgtEl>
                                        <p:attrNameLst>
                                          <p:attrName>ppt_x</p:attrName>
                                        </p:attrNameLst>
                                      </p:cBhvr>
                                      <p:tavLst>
                                        <p:tav tm="0">
                                          <p:val>
                                            <p:strVal val="#ppt_x"/>
                                          </p:val>
                                        </p:tav>
                                        <p:tav tm="100000">
                                          <p:val>
                                            <p:strVal val="#ppt_x"/>
                                          </p:val>
                                        </p:tav>
                                      </p:tavLst>
                                    </p:anim>
                                    <p:anim calcmode="lin" valueType="num">
                                      <p:cBhvr>
                                        <p:cTn id="9" dur="500" fill="hold"/>
                                        <p:tgtEl>
                                          <p:spTgt spid="194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fade">
                                      <p:cBhvr>
                                        <p:cTn id="13" dur="500"/>
                                        <p:tgtEl>
                                          <p:spTgt spid="19460"/>
                                        </p:tgtEl>
                                      </p:cBhvr>
                                    </p:animEffect>
                                    <p:anim calcmode="lin" valueType="num">
                                      <p:cBhvr>
                                        <p:cTn id="14" dur="500" fill="hold"/>
                                        <p:tgtEl>
                                          <p:spTgt spid="19460"/>
                                        </p:tgtEl>
                                        <p:attrNameLst>
                                          <p:attrName>ppt_x</p:attrName>
                                        </p:attrNameLst>
                                      </p:cBhvr>
                                      <p:tavLst>
                                        <p:tav tm="0">
                                          <p:val>
                                            <p:strVal val="#ppt_x"/>
                                          </p:val>
                                        </p:tav>
                                        <p:tav tm="100000">
                                          <p:val>
                                            <p:strVal val="#ppt_x"/>
                                          </p:val>
                                        </p:tav>
                                      </p:tavLst>
                                    </p:anim>
                                    <p:anim calcmode="lin" valueType="num">
                                      <p:cBhvr>
                                        <p:cTn id="15" dur="500" fill="hold"/>
                                        <p:tgtEl>
                                          <p:spTgt spid="1946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461"/>
                                        </p:tgtEl>
                                        <p:attrNameLst>
                                          <p:attrName>style.visibility</p:attrName>
                                        </p:attrNameLst>
                                      </p:cBhvr>
                                      <p:to>
                                        <p:strVal val="visible"/>
                                      </p:to>
                                    </p:set>
                                    <p:animEffect transition="in" filter="fade">
                                      <p:cBhvr>
                                        <p:cTn id="19" dur="500"/>
                                        <p:tgtEl>
                                          <p:spTgt spid="19461"/>
                                        </p:tgtEl>
                                      </p:cBhvr>
                                    </p:animEffect>
                                    <p:anim calcmode="lin" valueType="num">
                                      <p:cBhvr>
                                        <p:cTn id="20" dur="500" fill="hold"/>
                                        <p:tgtEl>
                                          <p:spTgt spid="19461"/>
                                        </p:tgtEl>
                                        <p:attrNameLst>
                                          <p:attrName>ppt_x</p:attrName>
                                        </p:attrNameLst>
                                      </p:cBhvr>
                                      <p:tavLst>
                                        <p:tav tm="0">
                                          <p:val>
                                            <p:strVal val="#ppt_x"/>
                                          </p:val>
                                        </p:tav>
                                        <p:tav tm="100000">
                                          <p:val>
                                            <p:strVal val="#ppt_x"/>
                                          </p:val>
                                        </p:tav>
                                      </p:tavLst>
                                    </p:anim>
                                    <p:anim calcmode="lin" valueType="num">
                                      <p:cBhvr>
                                        <p:cTn id="21" dur="500" fill="hold"/>
                                        <p:tgtEl>
                                          <p:spTgt spid="1946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fade">
                                      <p:cBhvr>
                                        <p:cTn id="25" dur="500"/>
                                        <p:tgtEl>
                                          <p:spTgt spid="19462"/>
                                        </p:tgtEl>
                                      </p:cBhvr>
                                    </p:animEffect>
                                    <p:anim calcmode="lin" valueType="num">
                                      <p:cBhvr>
                                        <p:cTn id="26" dur="500" fill="hold"/>
                                        <p:tgtEl>
                                          <p:spTgt spid="19462"/>
                                        </p:tgtEl>
                                        <p:attrNameLst>
                                          <p:attrName>ppt_x</p:attrName>
                                        </p:attrNameLst>
                                      </p:cBhvr>
                                      <p:tavLst>
                                        <p:tav tm="0">
                                          <p:val>
                                            <p:strVal val="#ppt_x"/>
                                          </p:val>
                                        </p:tav>
                                        <p:tav tm="100000">
                                          <p:val>
                                            <p:strVal val="#ppt_x"/>
                                          </p:val>
                                        </p:tav>
                                      </p:tavLst>
                                    </p:anim>
                                    <p:anim calcmode="lin" valueType="num">
                                      <p:cBhvr>
                                        <p:cTn id="27" dur="500" fill="hold"/>
                                        <p:tgtEl>
                                          <p:spTgt spid="1946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19464"/>
                                        </p:tgtEl>
                                        <p:attrNameLst>
                                          <p:attrName>style.visibility</p:attrName>
                                        </p:attrNameLst>
                                      </p:cBhvr>
                                      <p:to>
                                        <p:strVal val="visible"/>
                                      </p:to>
                                    </p:set>
                                    <p:animEffect transition="in" filter="fade">
                                      <p:cBhvr>
                                        <p:cTn id="31" dur="500"/>
                                        <p:tgtEl>
                                          <p:spTgt spid="19464"/>
                                        </p:tgtEl>
                                      </p:cBhvr>
                                    </p:animEffect>
                                    <p:anim calcmode="lin" valueType="num">
                                      <p:cBhvr>
                                        <p:cTn id="32" dur="500" fill="hold"/>
                                        <p:tgtEl>
                                          <p:spTgt spid="19464"/>
                                        </p:tgtEl>
                                        <p:attrNameLst>
                                          <p:attrName>ppt_x</p:attrName>
                                        </p:attrNameLst>
                                      </p:cBhvr>
                                      <p:tavLst>
                                        <p:tav tm="0">
                                          <p:val>
                                            <p:strVal val="#ppt_x"/>
                                          </p:val>
                                        </p:tav>
                                        <p:tav tm="100000">
                                          <p:val>
                                            <p:strVal val="#ppt_x"/>
                                          </p:val>
                                        </p:tav>
                                      </p:tavLst>
                                    </p:anim>
                                    <p:anim calcmode="lin" valueType="num">
                                      <p:cBhvr>
                                        <p:cTn id="33" dur="500" fill="hold"/>
                                        <p:tgtEl>
                                          <p:spTgt spid="1946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19458"/>
                                        </p:tgtEl>
                                        <p:attrNameLst>
                                          <p:attrName>style.visibility</p:attrName>
                                        </p:attrNameLst>
                                      </p:cBhvr>
                                      <p:to>
                                        <p:strVal val="visible"/>
                                      </p:to>
                                    </p:set>
                                    <p:animEffect transition="in" filter="fade">
                                      <p:cBhvr>
                                        <p:cTn id="37" dur="500"/>
                                        <p:tgtEl>
                                          <p:spTgt spid="19458"/>
                                        </p:tgtEl>
                                      </p:cBhvr>
                                    </p:animEffect>
                                    <p:anim calcmode="lin" valueType="num">
                                      <p:cBhvr>
                                        <p:cTn id="38" dur="500" fill="hold"/>
                                        <p:tgtEl>
                                          <p:spTgt spid="19458"/>
                                        </p:tgtEl>
                                        <p:attrNameLst>
                                          <p:attrName>ppt_x</p:attrName>
                                        </p:attrNameLst>
                                      </p:cBhvr>
                                      <p:tavLst>
                                        <p:tav tm="0">
                                          <p:val>
                                            <p:strVal val="#ppt_x"/>
                                          </p:val>
                                        </p:tav>
                                        <p:tav tm="100000">
                                          <p:val>
                                            <p:strVal val="#ppt_x"/>
                                          </p:val>
                                        </p:tav>
                                      </p:tavLst>
                                    </p:anim>
                                    <p:anim calcmode="lin" valueType="num">
                                      <p:cBhvr>
                                        <p:cTn id="39" dur="500" fill="hold"/>
                                        <p:tgtEl>
                                          <p:spTgt spid="1945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19466"/>
                                        </p:tgtEl>
                                        <p:attrNameLst>
                                          <p:attrName>style.visibility</p:attrName>
                                        </p:attrNameLst>
                                      </p:cBhvr>
                                      <p:to>
                                        <p:strVal val="visible"/>
                                      </p:to>
                                    </p:set>
                                    <p:animEffect transition="in" filter="fade">
                                      <p:cBhvr>
                                        <p:cTn id="43" dur="500"/>
                                        <p:tgtEl>
                                          <p:spTgt spid="19466"/>
                                        </p:tgtEl>
                                      </p:cBhvr>
                                    </p:animEffect>
                                    <p:anim calcmode="lin" valueType="num">
                                      <p:cBhvr>
                                        <p:cTn id="44" dur="500" fill="hold"/>
                                        <p:tgtEl>
                                          <p:spTgt spid="19466"/>
                                        </p:tgtEl>
                                        <p:attrNameLst>
                                          <p:attrName>ppt_x</p:attrName>
                                        </p:attrNameLst>
                                      </p:cBhvr>
                                      <p:tavLst>
                                        <p:tav tm="0">
                                          <p:val>
                                            <p:strVal val="#ppt_x"/>
                                          </p:val>
                                        </p:tav>
                                        <p:tav tm="100000">
                                          <p:val>
                                            <p:strVal val="#ppt_x"/>
                                          </p:val>
                                        </p:tav>
                                      </p:tavLst>
                                    </p:anim>
                                    <p:anim calcmode="lin" valueType="num">
                                      <p:cBhvr>
                                        <p:cTn id="45" dur="500" fill="hold"/>
                                        <p:tgtEl>
                                          <p:spTgt spid="19466"/>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7" presetClass="entr" presetSubtype="0" fill="hold" nodeType="afterEffect">
                                  <p:stCondLst>
                                    <p:cond delay="0"/>
                                  </p:stCondLst>
                                  <p:childTnLst>
                                    <p:set>
                                      <p:cBhvr>
                                        <p:cTn id="48" dur="1" fill="hold">
                                          <p:stCondLst>
                                            <p:cond delay="0"/>
                                          </p:stCondLst>
                                        </p:cTn>
                                        <p:tgtEl>
                                          <p:spTgt spid="19468"/>
                                        </p:tgtEl>
                                        <p:attrNameLst>
                                          <p:attrName>style.visibility</p:attrName>
                                        </p:attrNameLst>
                                      </p:cBhvr>
                                      <p:to>
                                        <p:strVal val="visible"/>
                                      </p:to>
                                    </p:set>
                                    <p:animEffect transition="in" filter="fade">
                                      <p:cBhvr>
                                        <p:cTn id="49" dur="500"/>
                                        <p:tgtEl>
                                          <p:spTgt spid="19468"/>
                                        </p:tgtEl>
                                      </p:cBhvr>
                                    </p:animEffect>
                                    <p:anim calcmode="lin" valueType="num">
                                      <p:cBhvr>
                                        <p:cTn id="50" dur="500" fill="hold"/>
                                        <p:tgtEl>
                                          <p:spTgt spid="19468"/>
                                        </p:tgtEl>
                                        <p:attrNameLst>
                                          <p:attrName>ppt_x</p:attrName>
                                        </p:attrNameLst>
                                      </p:cBhvr>
                                      <p:tavLst>
                                        <p:tav tm="0">
                                          <p:val>
                                            <p:strVal val="#ppt_x"/>
                                          </p:val>
                                        </p:tav>
                                        <p:tav tm="100000">
                                          <p:val>
                                            <p:strVal val="#ppt_x"/>
                                          </p:val>
                                        </p:tav>
                                      </p:tavLst>
                                    </p:anim>
                                    <p:anim calcmode="lin" valueType="num">
                                      <p:cBhvr>
                                        <p:cTn id="51" dur="500" fill="hold"/>
                                        <p:tgtEl>
                                          <p:spTgt spid="19468"/>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19467"/>
                                        </p:tgtEl>
                                        <p:attrNameLst>
                                          <p:attrName>style.visibility</p:attrName>
                                        </p:attrNameLst>
                                      </p:cBhvr>
                                      <p:to>
                                        <p:strVal val="visible"/>
                                      </p:to>
                                    </p:set>
                                    <p:animEffect transition="in" filter="fade">
                                      <p:cBhvr>
                                        <p:cTn id="55" dur="500"/>
                                        <p:tgtEl>
                                          <p:spTgt spid="19467"/>
                                        </p:tgtEl>
                                      </p:cBhvr>
                                    </p:animEffect>
                                    <p:anim calcmode="lin" valueType="num">
                                      <p:cBhvr>
                                        <p:cTn id="56" dur="500" fill="hold"/>
                                        <p:tgtEl>
                                          <p:spTgt spid="19467"/>
                                        </p:tgtEl>
                                        <p:attrNameLst>
                                          <p:attrName>ppt_x</p:attrName>
                                        </p:attrNameLst>
                                      </p:cBhvr>
                                      <p:tavLst>
                                        <p:tav tm="0">
                                          <p:val>
                                            <p:strVal val="#ppt_x"/>
                                          </p:val>
                                        </p:tav>
                                        <p:tav tm="100000">
                                          <p:val>
                                            <p:strVal val="#ppt_x"/>
                                          </p:val>
                                        </p:tav>
                                      </p:tavLst>
                                    </p:anim>
                                    <p:anim calcmode="lin" valueType="num">
                                      <p:cBhvr>
                                        <p:cTn id="57" dur="500" fill="hold"/>
                                        <p:tgtEl>
                                          <p:spTgt spid="19467"/>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7" presetClass="entr" presetSubtype="0" fill="hold" nodeType="afterEffect">
                                  <p:stCondLst>
                                    <p:cond delay="0"/>
                                  </p:stCondLst>
                                  <p:childTnLst>
                                    <p:set>
                                      <p:cBhvr>
                                        <p:cTn id="60" dur="1" fill="hold">
                                          <p:stCondLst>
                                            <p:cond delay="0"/>
                                          </p:stCondLst>
                                        </p:cTn>
                                        <p:tgtEl>
                                          <p:spTgt spid="19465"/>
                                        </p:tgtEl>
                                        <p:attrNameLst>
                                          <p:attrName>style.visibility</p:attrName>
                                        </p:attrNameLst>
                                      </p:cBhvr>
                                      <p:to>
                                        <p:strVal val="visible"/>
                                      </p:to>
                                    </p:set>
                                    <p:animEffect transition="in" filter="fade">
                                      <p:cBhvr>
                                        <p:cTn id="61" dur="500"/>
                                        <p:tgtEl>
                                          <p:spTgt spid="19465"/>
                                        </p:tgtEl>
                                      </p:cBhvr>
                                    </p:animEffect>
                                    <p:anim calcmode="lin" valueType="num">
                                      <p:cBhvr>
                                        <p:cTn id="62" dur="500" fill="hold"/>
                                        <p:tgtEl>
                                          <p:spTgt spid="19465"/>
                                        </p:tgtEl>
                                        <p:attrNameLst>
                                          <p:attrName>ppt_x</p:attrName>
                                        </p:attrNameLst>
                                      </p:cBhvr>
                                      <p:tavLst>
                                        <p:tav tm="0">
                                          <p:val>
                                            <p:strVal val="#ppt_x"/>
                                          </p:val>
                                        </p:tav>
                                        <p:tav tm="100000">
                                          <p:val>
                                            <p:strVal val="#ppt_x"/>
                                          </p:val>
                                        </p:tav>
                                      </p:tavLst>
                                    </p:anim>
                                    <p:anim calcmode="lin" valueType="num">
                                      <p:cBhvr>
                                        <p:cTn id="63" dur="5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cTn>
                              </p:par>
                              <p:par>
                                <p:cTn id="71" presetID="53" presetClass="entr" presetSubtype="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par>
                                <p:cTn id="76" presetID="53" presetClass="entr" presetSubtype="0"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p:cTn id="78" dur="500" fill="hold"/>
                                        <p:tgtEl>
                                          <p:spTgt spid="4"/>
                                        </p:tgtEl>
                                        <p:attrNameLst>
                                          <p:attrName>ppt_w</p:attrName>
                                        </p:attrNameLst>
                                      </p:cBhvr>
                                      <p:tavLst>
                                        <p:tav tm="0">
                                          <p:val>
                                            <p:fltVal val="0"/>
                                          </p:val>
                                        </p:tav>
                                        <p:tav tm="100000">
                                          <p:val>
                                            <p:strVal val="#ppt_w"/>
                                          </p:val>
                                        </p:tav>
                                      </p:tavLst>
                                    </p:anim>
                                    <p:anim calcmode="lin" valueType="num">
                                      <p:cBhvr>
                                        <p:cTn id="79" dur="500" fill="hold"/>
                                        <p:tgtEl>
                                          <p:spTgt spid="4"/>
                                        </p:tgtEl>
                                        <p:attrNameLst>
                                          <p:attrName>ppt_h</p:attrName>
                                        </p:attrNameLst>
                                      </p:cBhvr>
                                      <p:tavLst>
                                        <p:tav tm="0">
                                          <p:val>
                                            <p:fltVal val="0"/>
                                          </p:val>
                                        </p:tav>
                                        <p:tav tm="100000">
                                          <p:val>
                                            <p:strVal val="#ppt_h"/>
                                          </p:val>
                                        </p:tav>
                                      </p:tavLst>
                                    </p:anim>
                                    <p:animEffect transition="in" filter="fade">
                                      <p:cBhvr>
                                        <p:cTn id="80" dur="500"/>
                                        <p:tgtEl>
                                          <p:spTgt spid="4"/>
                                        </p:tgtEl>
                                      </p:cBhvr>
                                    </p:animEffect>
                                  </p:childTnLst>
                                </p:cTn>
                              </p:par>
                              <p:par>
                                <p:cTn id="81" presetID="53"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par>
                                <p:cTn id="86" presetID="53"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p:cTn id="88" dur="500" fill="hold"/>
                                        <p:tgtEl>
                                          <p:spTgt spid="7"/>
                                        </p:tgtEl>
                                        <p:attrNameLst>
                                          <p:attrName>ppt_w</p:attrName>
                                        </p:attrNameLst>
                                      </p:cBhvr>
                                      <p:tavLst>
                                        <p:tav tm="0">
                                          <p:val>
                                            <p:fltVal val="0"/>
                                          </p:val>
                                        </p:tav>
                                        <p:tav tm="100000">
                                          <p:val>
                                            <p:strVal val="#ppt_w"/>
                                          </p:val>
                                        </p:tav>
                                      </p:tavLst>
                                    </p:anim>
                                    <p:anim calcmode="lin" valueType="num">
                                      <p:cBhvr>
                                        <p:cTn id="89" dur="500" fill="hold"/>
                                        <p:tgtEl>
                                          <p:spTgt spid="7"/>
                                        </p:tgtEl>
                                        <p:attrNameLst>
                                          <p:attrName>ppt_h</p:attrName>
                                        </p:attrNameLst>
                                      </p:cBhvr>
                                      <p:tavLst>
                                        <p:tav tm="0">
                                          <p:val>
                                            <p:fltVal val="0"/>
                                          </p:val>
                                        </p:tav>
                                        <p:tav tm="100000">
                                          <p:val>
                                            <p:strVal val="#ppt_h"/>
                                          </p:val>
                                        </p:tav>
                                      </p:tavLst>
                                    </p:anim>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Narrow" panose="020B0606020202030204" pitchFamily="34" charset="0"/>
              </a:rPr>
              <a:t>What is PSNA?</a:t>
            </a:r>
            <a:endParaRPr lang="en-US" b="1" dirty="0">
              <a:latin typeface="Arial Narrow" panose="020B0606020202030204" pitchFamily="34" charset="0"/>
            </a:endParaRPr>
          </a:p>
        </p:txBody>
      </p:sp>
      <p:sp>
        <p:nvSpPr>
          <p:cNvPr id="6" name="Content Placeholder 5"/>
          <p:cNvSpPr>
            <a:spLocks noGrp="1"/>
          </p:cNvSpPr>
          <p:nvPr>
            <p:ph idx="1"/>
          </p:nvPr>
        </p:nvSpPr>
        <p:spPr/>
        <p:txBody>
          <a:bodyPr/>
          <a:lstStyle/>
          <a:p>
            <a:r>
              <a:rPr lang="en-US" b="1" dirty="0" smtClean="0"/>
              <a:t>P</a:t>
            </a:r>
            <a:r>
              <a:rPr lang="en-US" dirty="0" smtClean="0"/>
              <a:t>henotype </a:t>
            </a:r>
            <a:r>
              <a:rPr lang="en-US" b="1" dirty="0" smtClean="0"/>
              <a:t>S</a:t>
            </a:r>
            <a:r>
              <a:rPr lang="en-US" dirty="0" smtClean="0"/>
              <a:t>egregation </a:t>
            </a:r>
            <a:r>
              <a:rPr lang="en-US" b="1" dirty="0" smtClean="0"/>
              <a:t>N</a:t>
            </a:r>
            <a:r>
              <a:rPr lang="en-US" dirty="0" smtClean="0"/>
              <a:t>etwork </a:t>
            </a:r>
            <a:r>
              <a:rPr lang="en-US" b="1" dirty="0" smtClean="0"/>
              <a:t>A</a:t>
            </a:r>
            <a:r>
              <a:rPr lang="en-US" dirty="0" smtClean="0"/>
              <a:t>nalysis</a:t>
            </a:r>
          </a:p>
          <a:p>
            <a:r>
              <a:rPr lang="en-US" dirty="0" smtClean="0"/>
              <a:t>Relies on high throughput assessments of MEGs by environmental variables and ancestral genetics and then by phenotypic traits.</a:t>
            </a:r>
          </a:p>
          <a:p>
            <a:r>
              <a:rPr lang="en-US" dirty="0" smtClean="0"/>
              <a:t>Permits the representation (i.e., networks) of relationships between phenotypic traits and MEGs.</a:t>
            </a:r>
          </a:p>
          <a:p>
            <a:r>
              <a:rPr lang="en-US" dirty="0" smtClean="0"/>
              <a:t>Serves as a “pointer” to identify which MEGs have the highest probability of revealing the underlying causes of specific disease-associated phenotypic correlations. </a:t>
            </a:r>
          </a:p>
        </p:txBody>
      </p:sp>
    </p:spTree>
    <p:extLst>
      <p:ext uri="{BB962C8B-B14F-4D97-AF65-F5344CB8AC3E}">
        <p14:creationId xmlns="" xmlns:p14="http://schemas.microsoft.com/office/powerpoint/2010/main" val="1890345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2282</Words>
  <Application>Microsoft Office PowerPoint</Application>
  <PresentationFormat>Custom</PresentationFormat>
  <Paragraphs>315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About OMICS Group</vt:lpstr>
      <vt:lpstr>About OMICS Group Conferences</vt:lpstr>
      <vt:lpstr>Slide 3</vt:lpstr>
      <vt:lpstr>Phenotype segregation network analysis (PSNA) identifies chronic complex disease triggers in substructured human groups</vt:lpstr>
      <vt:lpstr>Thanks to my collaborators</vt:lpstr>
      <vt:lpstr>Complex chronic diseases</vt:lpstr>
      <vt:lpstr>Ethnogenetic Layering</vt:lpstr>
      <vt:lpstr>Ethnogenetic Layering General Methods</vt:lpstr>
      <vt:lpstr>What is PSNA?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Applications of PSNA</vt:lpstr>
      <vt:lpstr>Limitations of PSNA</vt:lpstr>
      <vt:lpstr>Why is this research important?</vt:lpstr>
      <vt:lpstr>Let Us Meet Again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Fatimah</dc:creator>
  <cp:lastModifiedBy>Rachana</cp:lastModifiedBy>
  <cp:revision>31</cp:revision>
  <cp:lastPrinted>2014-08-03T02:06:41Z</cp:lastPrinted>
  <dcterms:created xsi:type="dcterms:W3CDTF">2014-08-02T09:56:21Z</dcterms:created>
  <dcterms:modified xsi:type="dcterms:W3CDTF">2014-10-04T06:38:58Z</dcterms:modified>
</cp:coreProperties>
</file>