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Default Extension="vml" ContentType="application/vnd.openxmlformats-officedocument.vmlDrawing"/>
  <Override PartName="/ppt/notesSlides/notesSlide31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41"/>
  </p:notesMasterIdLst>
  <p:sldIdLst>
    <p:sldId id="325" r:id="rId2"/>
    <p:sldId id="257" r:id="rId3"/>
    <p:sldId id="337" r:id="rId4"/>
    <p:sldId id="446" r:id="rId5"/>
    <p:sldId id="342" r:id="rId6"/>
    <p:sldId id="345" r:id="rId7"/>
    <p:sldId id="384" r:id="rId8"/>
    <p:sldId id="275" r:id="rId9"/>
    <p:sldId id="276" r:id="rId10"/>
    <p:sldId id="455" r:id="rId11"/>
    <p:sldId id="417" r:id="rId12"/>
    <p:sldId id="423" r:id="rId13"/>
    <p:sldId id="424" r:id="rId14"/>
    <p:sldId id="426" r:id="rId15"/>
    <p:sldId id="427" r:id="rId16"/>
    <p:sldId id="328" r:id="rId17"/>
    <p:sldId id="439" r:id="rId18"/>
    <p:sldId id="392" r:id="rId19"/>
    <p:sldId id="449" r:id="rId20"/>
    <p:sldId id="410" r:id="rId21"/>
    <p:sldId id="453" r:id="rId22"/>
    <p:sldId id="443" r:id="rId23"/>
    <p:sldId id="438" r:id="rId24"/>
    <p:sldId id="428" r:id="rId25"/>
    <p:sldId id="436" r:id="rId26"/>
    <p:sldId id="403" r:id="rId27"/>
    <p:sldId id="429" r:id="rId28"/>
    <p:sldId id="407" r:id="rId29"/>
    <p:sldId id="454" r:id="rId30"/>
    <p:sldId id="331" r:id="rId31"/>
    <p:sldId id="296" r:id="rId32"/>
    <p:sldId id="302" r:id="rId33"/>
    <p:sldId id="287" r:id="rId34"/>
    <p:sldId id="288" r:id="rId35"/>
    <p:sldId id="289" r:id="rId36"/>
    <p:sldId id="447" r:id="rId37"/>
    <p:sldId id="334" r:id="rId38"/>
    <p:sldId id="335" r:id="rId39"/>
    <p:sldId id="45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F0"/>
    <a:srgbClr val="970303"/>
    <a:srgbClr val="450F32"/>
    <a:srgbClr val="601646"/>
    <a:srgbClr val="2C0A20"/>
    <a:srgbClr val="33CCCC"/>
    <a:srgbClr val="FFFF00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588" autoAdjust="0"/>
    <p:restoredTop sz="93060" autoAdjust="0"/>
  </p:normalViewPr>
  <p:slideViewPr>
    <p:cSldViewPr>
      <p:cViewPr>
        <p:scale>
          <a:sx n="60" d="100"/>
          <a:sy n="60" d="100"/>
        </p:scale>
        <p:origin x="-116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59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ar-EG"/>
  <c:style val="4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 b="1" dirty="0">
                        <a:solidFill>
                          <a:srgbClr val="FEF1F0"/>
                        </a:solidFill>
                      </a:rPr>
                      <a:t>70%</a:t>
                    </a:r>
                    <a:endParaRPr lang="en-US" sz="1800" b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7.0517083802024788E-2"/>
                  <c:y val="-8.6749688175305331E-2"/>
                </c:manualLayout>
              </c:layout>
              <c:showVal val="1"/>
            </c:dLbl>
            <c:dLbl>
              <c:idx val="2"/>
              <c:layout>
                <c:manualLayout>
                  <c:x val="9.0744633483314588E-2"/>
                  <c:y val="8.440481296911749E-2"/>
                </c:manualLayout>
              </c:layout>
              <c:showVal val="1"/>
            </c:dLbl>
            <c:dLbl>
              <c:idx val="3"/>
              <c:layout>
                <c:manualLayout>
                  <c:x val="3.8633530183727061E-2"/>
                  <c:y val="0.13704826104696388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2800">
                    <a:solidFill>
                      <a:srgbClr val="FEF1F0"/>
                    </a:solidFill>
                  </a:defRPr>
                </a:pPr>
                <a:endParaRPr lang="ar-EG"/>
              </a:p>
            </c:txPr>
            <c:showVal val="1"/>
            <c:showLeaderLines val="1"/>
          </c:dLbls>
          <c:cat>
            <c:strRef>
              <c:f>Sheet1!$A$1:$D$1</c:f>
              <c:strCache>
                <c:ptCount val="4"/>
                <c:pt idx="0">
                  <c:v>cancer therapy</c:v>
                </c:pt>
                <c:pt idx="1">
                  <c:v>infectious diseases</c:v>
                </c:pt>
                <c:pt idx="2">
                  <c:v>monogenic diseases</c:v>
                </c:pt>
                <c:pt idx="3">
                  <c:v>Other diseases</c:v>
                </c:pt>
              </c:strCache>
            </c:strRef>
          </c:cat>
          <c:val>
            <c:numRef>
              <c:f>Sheet1!$A$2:$D$2</c:f>
              <c:numCache>
                <c:formatCode>0%</c:formatCode>
                <c:ptCount val="4"/>
                <c:pt idx="0">
                  <c:v>0.70000000000000018</c:v>
                </c:pt>
                <c:pt idx="1">
                  <c:v>0.1</c:v>
                </c:pt>
                <c:pt idx="2">
                  <c:v>0.14000000000000001</c:v>
                </c:pt>
                <c:pt idx="3">
                  <c:v>6.0000000000000019E-2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577799650043788"/>
          <c:y val="0.20756561679790031"/>
          <c:w val="0.33755533683289601"/>
          <c:h val="0.4598687664041996"/>
        </c:manualLayout>
      </c:layout>
      <c:txPr>
        <a:bodyPr/>
        <a:lstStyle/>
        <a:p>
          <a:pPr>
            <a:defRPr lang="en-US" sz="1800"/>
          </a:pPr>
          <a:endParaRPr lang="ar-EG"/>
        </a:p>
      </c:txPr>
    </c:legend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3DD473-5D9B-4695-8974-AA8CFCBEF7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040BBD-6DA8-475F-9A11-C0FCCFB1312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bg1"/>
          </a:solidFill>
        </a:ln>
        <a:effectLst/>
      </dgm:spPr>
      <dgm:t>
        <a:bodyPr/>
        <a:lstStyle/>
        <a:p>
          <a:pPr algn="ctr" rtl="0"/>
          <a:r>
            <a:rPr lang="en-US" sz="4000" b="1" dirty="0" smtClean="0">
              <a:solidFill>
                <a:srgbClr val="970303"/>
              </a:solidFill>
              <a:latin typeface="Adobe Garamond Pro" pitchFamily="18" charset="0"/>
              <a:cs typeface="Times New Roman" pitchFamily="18" charset="0"/>
            </a:rPr>
            <a:t>The Effect of PTEN and TRAIL genes </a:t>
          </a:r>
          <a:r>
            <a:rPr lang="en-US" sz="4000" b="1" smtClean="0">
              <a:solidFill>
                <a:srgbClr val="970303"/>
              </a:solidFill>
              <a:latin typeface="Adobe Garamond Pro" pitchFamily="18" charset="0"/>
              <a:cs typeface="Times New Roman" pitchFamily="18" charset="0"/>
            </a:rPr>
            <a:t>loaded </a:t>
          </a:r>
          <a:r>
            <a:rPr lang="en-US" sz="4000" b="1" smtClean="0">
              <a:solidFill>
                <a:srgbClr val="970303"/>
              </a:solidFill>
              <a:latin typeface="Adobe Garamond Pro" pitchFamily="18" charset="0"/>
              <a:cs typeface="Times New Roman" pitchFamily="18" charset="0"/>
            </a:rPr>
            <a:t>on </a:t>
          </a:r>
          <a:r>
            <a:rPr lang="en-US" sz="4000" b="1" dirty="0" smtClean="0">
              <a:solidFill>
                <a:srgbClr val="970303"/>
              </a:solidFill>
              <a:latin typeface="Adobe Garamond Pro" pitchFamily="18" charset="0"/>
              <a:cs typeface="Times New Roman" pitchFamily="18" charset="0"/>
            </a:rPr>
            <a:t>Nanoparticles on Hepatocellular carcinoma</a:t>
          </a:r>
          <a:endParaRPr lang="en-US" sz="4000" b="1" dirty="0">
            <a:solidFill>
              <a:srgbClr val="970303"/>
            </a:solidFill>
            <a:latin typeface="Adobe Garamond Pro" pitchFamily="18" charset="0"/>
            <a:cs typeface="Times New Roman" pitchFamily="18" charset="0"/>
          </a:endParaRPr>
        </a:p>
      </dgm:t>
    </dgm:pt>
    <dgm:pt modelId="{872E9158-D12C-4A6D-8EEA-E76C54030B95}" type="parTrans" cxnId="{C3A3AC73-5C53-44C5-B290-F57E9BDFEF69}">
      <dgm:prSet/>
      <dgm:spPr/>
      <dgm:t>
        <a:bodyPr/>
        <a:lstStyle/>
        <a:p>
          <a:pPr algn="ctr"/>
          <a:endParaRPr lang="en-US"/>
        </a:p>
      </dgm:t>
    </dgm:pt>
    <dgm:pt modelId="{0247B9FB-859E-4529-8AC5-C11B79CDB3F0}" type="sibTrans" cxnId="{C3A3AC73-5C53-44C5-B290-F57E9BDFEF69}">
      <dgm:prSet/>
      <dgm:spPr/>
      <dgm:t>
        <a:bodyPr/>
        <a:lstStyle/>
        <a:p>
          <a:pPr algn="ctr"/>
          <a:endParaRPr lang="en-US"/>
        </a:p>
      </dgm:t>
    </dgm:pt>
    <dgm:pt modelId="{E803BF16-9D92-499E-B62B-7E0D2D60FB13}" type="pres">
      <dgm:prSet presAssocID="{053DD473-5D9B-4695-8974-AA8CFCBEF7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180F69-E92A-4CE2-9DDA-30383EEA8D79}" type="pres">
      <dgm:prSet presAssocID="{C2040BBD-6DA8-475F-9A11-C0FCCFB1312F}" presName="parentText" presStyleLbl="node1" presStyleIdx="0" presStyleCnt="1" custScaleY="116188" custLinFactNeighborY="87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A3AC73-5C53-44C5-B290-F57E9BDFEF69}" srcId="{053DD473-5D9B-4695-8974-AA8CFCBEF789}" destId="{C2040BBD-6DA8-475F-9A11-C0FCCFB1312F}" srcOrd="0" destOrd="0" parTransId="{872E9158-D12C-4A6D-8EEA-E76C54030B95}" sibTransId="{0247B9FB-859E-4529-8AC5-C11B79CDB3F0}"/>
    <dgm:cxn modelId="{07A9C484-1B4E-42E3-8293-C85C95D73339}" type="presOf" srcId="{053DD473-5D9B-4695-8974-AA8CFCBEF789}" destId="{E803BF16-9D92-499E-B62B-7E0D2D60FB13}" srcOrd="0" destOrd="0" presId="urn:microsoft.com/office/officeart/2005/8/layout/vList2"/>
    <dgm:cxn modelId="{B97751D9-320D-4D83-9392-E31FA30DB4DC}" type="presOf" srcId="{C2040BBD-6DA8-475F-9A11-C0FCCFB1312F}" destId="{A6180F69-E92A-4CE2-9DDA-30383EEA8D79}" srcOrd="0" destOrd="0" presId="urn:microsoft.com/office/officeart/2005/8/layout/vList2"/>
    <dgm:cxn modelId="{B126F1BF-86DB-4B0D-AA48-219989FC3383}" type="presParOf" srcId="{E803BF16-9D92-499E-B62B-7E0D2D60FB13}" destId="{A6180F69-E92A-4CE2-9DDA-30383EEA8D79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80F69-E92A-4CE2-9DDA-30383EEA8D79}">
      <dsp:nvSpPr>
        <dsp:cNvPr id="0" name=""/>
        <dsp:cNvSpPr/>
      </dsp:nvSpPr>
      <dsp:spPr>
        <a:xfrm>
          <a:off x="0" y="930567"/>
          <a:ext cx="8686800" cy="2650829"/>
        </a:xfrm>
        <a:prstGeom prst="roundRect">
          <a:avLst/>
        </a:prstGeom>
        <a:solidFill>
          <a:schemeClr val="bg1"/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970303"/>
              </a:solidFill>
              <a:latin typeface="Adobe Garamond Pro" pitchFamily="18" charset="0"/>
              <a:cs typeface="Times New Roman" pitchFamily="18" charset="0"/>
            </a:rPr>
            <a:t>The Effect of PTEN and TRAIL genes loaded on Zein Nanoparticles on Hepatocellular carcinoma</a:t>
          </a:r>
          <a:endParaRPr lang="en-US" sz="4000" b="1" kern="1200" dirty="0">
            <a:solidFill>
              <a:srgbClr val="970303"/>
            </a:solidFill>
            <a:latin typeface="Adobe Garamond Pro" pitchFamily="18" charset="0"/>
            <a:cs typeface="Times New Roman" pitchFamily="18" charset="0"/>
          </a:endParaRPr>
        </a:p>
      </dsp:txBody>
      <dsp:txXfrm>
        <a:off x="129403" y="1059970"/>
        <a:ext cx="8427994" cy="2392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65589-23B5-4633-A11A-8FA08DCEE9AC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9E884-9CF4-4F44-8CC6-F4E178C23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7934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96772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19697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A367E32-797E-48C1-B800-29E28EFE21D6}" type="slidenum">
              <a:rPr lang="fr-FR" sz="1200"/>
              <a:pPr eaLnBrk="1" hangingPunct="1"/>
              <a:t>5</a:t>
            </a:fld>
            <a:endParaRPr lang="fr-FR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E884-9CF4-4F44-8CC6-F4E178C23DB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6762-5274-48D5-AF35-DDCB4AAA7F73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CAD7-039A-4582-A1C5-E8909E832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5944824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6762-5274-48D5-AF35-DDCB4AAA7F73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CAD7-039A-4582-A1C5-E8909E832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682051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6762-5274-48D5-AF35-DDCB4AAA7F73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CAD7-039A-4582-A1C5-E8909E832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3059574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6762-5274-48D5-AF35-DDCB4AAA7F73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CAD7-039A-4582-A1C5-E8909E832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977881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6762-5274-48D5-AF35-DDCB4AAA7F73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CAD7-039A-4582-A1C5-E8909E832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3767433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6762-5274-48D5-AF35-DDCB4AAA7F73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CAD7-039A-4582-A1C5-E8909E832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2913462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6762-5274-48D5-AF35-DDCB4AAA7F73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CAD7-039A-4582-A1C5-E8909E832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5450725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6762-5274-48D5-AF35-DDCB4AAA7F73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CAD7-039A-4582-A1C5-E8909E832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7414490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6762-5274-48D5-AF35-DDCB4AAA7F73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CAD7-039A-4582-A1C5-E8909E832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1918849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6762-5274-48D5-AF35-DDCB4AAA7F73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CAD7-039A-4582-A1C5-E8909E832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7945222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6762-5274-48D5-AF35-DDCB4AAA7F73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CAD7-039A-4582-A1C5-E8909E832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3247850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96762-5274-48D5-AF35-DDCB4AAA7F73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1CAD7-039A-4582-A1C5-E8909E832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71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tif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05865015"/>
              </p:ext>
            </p:extLst>
          </p:nvPr>
        </p:nvGraphicFramePr>
        <p:xfrm>
          <a:off x="76200" y="304800"/>
          <a:ext cx="8686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733800"/>
            <a:ext cx="7239000" cy="28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cs typeface="Times New Roman" pitchFamily="18" charset="0"/>
              </a:rPr>
              <a:t> </a:t>
            </a:r>
            <a:endParaRPr lang="en-US" sz="2400" dirty="0"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Fathia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El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Sharqawi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Shaimaa</a:t>
            </a:r>
            <a:r>
              <a:rPr lang="en-US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Ewais</a:t>
            </a:r>
            <a:r>
              <a:rPr lang="en-US" b="1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Rania</a:t>
            </a:r>
            <a:r>
              <a:rPr lang="en-US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Fahmy</a:t>
            </a:r>
            <a:r>
              <a:rPr lang="en-US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and </a:t>
            </a:r>
            <a:r>
              <a:rPr lang="en-US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Laila</a:t>
            </a:r>
            <a:r>
              <a:rPr lang="en-US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Rashid</a:t>
            </a:r>
          </a:p>
          <a:p>
            <a:pPr marL="0" indent="0" algn="ctr">
              <a:buNone/>
            </a:pPr>
            <a:endParaRPr lang="en-US" sz="36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07964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PTEN </a:t>
            </a:r>
            <a:r>
              <a:rPr lang="en-US" b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b="1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 TRAIL </a:t>
            </a:r>
            <a:r>
              <a:rPr lang="en-US" b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in cancer treatment</a:t>
            </a:r>
            <a:endParaRPr lang="en-US" b="1" dirty="0">
              <a:solidFill>
                <a:srgbClr val="970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0800"/>
            <a:ext cx="8610600" cy="35813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Several studies showed the potential role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PTEN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TRAIL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treatment wide range of cancers including: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Lung, colon, pancreatic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cancer and HCC using different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vectors</a:t>
            </a:r>
          </a:p>
          <a:p>
            <a:pPr marL="0" indent="0" algn="just">
              <a:buNone/>
            </a:pP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(Ding </a:t>
            </a:r>
            <a:r>
              <a:rPr lang="en-US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.,2012;</a:t>
            </a:r>
            <a:r>
              <a:rPr lang="en-US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.,2013</a:t>
            </a:r>
            <a:r>
              <a:rPr lang="en-US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 Lathrop et al., 2014</a:t>
            </a:r>
            <a:r>
              <a:rPr lang="en-US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 Cao et al., 2014</a:t>
            </a:r>
            <a:r>
              <a:rPr lang="en-US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 Yu et al., 2015</a:t>
            </a:r>
            <a:r>
              <a:rPr lang="en-US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1371600"/>
            <a:ext cx="7239000" cy="0"/>
          </a:xfrm>
          <a:prstGeom prst="line">
            <a:avLst/>
          </a:prstGeom>
          <a:ln w="76200">
            <a:solidFill>
              <a:srgbClr val="97030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599064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486400"/>
          </a:xfrm>
        </p:spPr>
        <p:txBody>
          <a:bodyPr>
            <a:noAutofit/>
          </a:bodyPr>
          <a:lstStyle/>
          <a:p>
            <a:pPr marL="457200" lvl="8" indent="-457200" algn="just" fontAlgn="base">
              <a:spcBef>
                <a:spcPts val="2000"/>
              </a:spcBef>
              <a:spcAft>
                <a:spcPct val="0"/>
              </a:spcAft>
              <a:buClr>
                <a:srgbClr val="970303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gene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therapy,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using just naked DNA 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ineffective. </a:t>
            </a:r>
          </a:p>
          <a:p>
            <a:pPr marL="457200" lvl="8" indent="-457200" algn="just" fontAlgn="base">
              <a:spcBef>
                <a:spcPts val="2000"/>
              </a:spcBef>
              <a:spcAft>
                <a:spcPct val="0"/>
              </a:spcAft>
              <a:buClr>
                <a:srgbClr val="970303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carrier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needed to pass different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barriers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reach nucleus and be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transcripted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protein.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lvl="8" indent="-457200" algn="just" fontAlgn="base">
              <a:spcBef>
                <a:spcPts val="2000"/>
              </a:spcBef>
              <a:spcAft>
                <a:spcPct val="0"/>
              </a:spcAft>
              <a:buClr>
                <a:srgbClr val="970303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success of gene therapy is largely dependent on the development of a vector or vehicle that can selectively and efﬁciently deliver a gene to target cells with minimal toxicity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8" indent="-457200" algn="just" fontAlgn="base">
              <a:spcBef>
                <a:spcPts val="2000"/>
              </a:spcBef>
              <a:spcAft>
                <a:spcPct val="0"/>
              </a:spcAft>
              <a:buClr>
                <a:srgbClr val="970303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One of this vector that efficiently used  is nanoparticles</a:t>
            </a:r>
          </a:p>
          <a:p>
            <a:pPr marL="0" lvl="8" indent="0" algn="r" fontAlgn="base">
              <a:spcBef>
                <a:spcPts val="2000"/>
              </a:spcBef>
              <a:spcAft>
                <a:spcPct val="0"/>
              </a:spcAft>
              <a:buClr>
                <a:srgbClr val="970303"/>
              </a:buClr>
              <a:buSzPct val="75000"/>
              <a:buNone/>
              <a:defRPr/>
            </a:pPr>
            <a:r>
              <a:rPr lang="en-US" sz="1800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i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PATIL P.M;2012)</a:t>
            </a:r>
          </a:p>
          <a:p>
            <a:pPr marL="457200" lvl="8" indent="-457200" algn="just" fontAlgn="base">
              <a:spcBef>
                <a:spcPts val="2000"/>
              </a:spcBef>
              <a:spcAft>
                <a:spcPct val="0"/>
              </a:spcAft>
              <a:buClr>
                <a:srgbClr val="970303"/>
              </a:buClr>
              <a:buSzPct val="75000"/>
              <a:buFont typeface="Wingdings" pitchFamily="2" charset="2"/>
              <a:buChar char="Ø"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Bef>
                <a:spcPts val="580"/>
              </a:spcBef>
              <a:spcAft>
                <a:spcPts val="0"/>
              </a:spcAft>
              <a:buClr>
                <a:srgbClr val="970303"/>
              </a:buClr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143000"/>
          </a:xfr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Gene therapy vectors</a:t>
            </a:r>
            <a:endParaRPr lang="en-US" b="1" dirty="0">
              <a:solidFill>
                <a:srgbClr val="970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1143000"/>
            <a:ext cx="7239000" cy="0"/>
          </a:xfrm>
          <a:prstGeom prst="line">
            <a:avLst/>
          </a:prstGeom>
          <a:ln w="76200">
            <a:solidFill>
              <a:srgbClr val="97030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457794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010400" cy="1143000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Nanoparticles (NPs)</a:t>
            </a:r>
            <a:endParaRPr lang="en-US" sz="4800" b="1" dirty="0">
              <a:solidFill>
                <a:srgbClr val="970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924800" cy="42973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Clr>
                <a:srgbClr val="970303"/>
              </a:buCl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Polymeric NPs</a:t>
            </a:r>
          </a:p>
          <a:p>
            <a:pPr>
              <a:lnSpc>
                <a:spcPct val="200000"/>
              </a:lnSpc>
              <a:buClr>
                <a:srgbClr val="970303"/>
              </a:buCl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Metallic NPs</a:t>
            </a:r>
          </a:p>
          <a:p>
            <a:pPr>
              <a:lnSpc>
                <a:spcPct val="200000"/>
              </a:lnSpc>
              <a:buClr>
                <a:srgbClr val="970303"/>
              </a:buCl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Solid Lipid  NPs</a:t>
            </a:r>
          </a:p>
          <a:p>
            <a:pPr>
              <a:lnSpc>
                <a:spcPct val="200000"/>
              </a:lnSpc>
              <a:buClr>
                <a:srgbClr val="970303"/>
              </a:buCl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Protein NPs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zein)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1600200"/>
            <a:ext cx="7239000" cy="0"/>
          </a:xfrm>
          <a:prstGeom prst="line">
            <a:avLst/>
          </a:prstGeom>
          <a:ln w="76200">
            <a:solidFill>
              <a:srgbClr val="97030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55867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181600" cy="685800"/>
          </a:xfr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Zein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724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Zein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is the major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protein of corn.</a:t>
            </a:r>
          </a:p>
          <a:p>
            <a:pPr marL="0" indent="0"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					       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						</a:t>
            </a:r>
          </a:p>
          <a:p>
            <a:pPr marL="0" indent="0" algn="r">
              <a:buNone/>
            </a:pPr>
            <a:r>
              <a:rPr lang="en-US" sz="2600" i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sz="2000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Cabra</a:t>
            </a:r>
            <a:r>
              <a:rPr lang="en-US" sz="2000" i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 et al. 2005 </a:t>
            </a:r>
            <a:r>
              <a:rPr lang="en-US" sz="2000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600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endParaRPr lang="en-US" sz="2600" i="1" dirty="0">
              <a:solidFill>
                <a:srgbClr val="970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2427514" y="2916194"/>
            <a:ext cx="381000" cy="1960605"/>
          </a:xfrm>
          <a:prstGeom prst="leftBrace">
            <a:avLst/>
          </a:prstGeom>
          <a:solidFill>
            <a:schemeClr val="bg1"/>
          </a:solidFill>
          <a:ln>
            <a:solidFill>
              <a:srgbClr val="97030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6200" y="3352800"/>
            <a:ext cx="2438400" cy="1050324"/>
          </a:xfrm>
          <a:prstGeom prst="roundRect">
            <a:avLst/>
          </a:prstGeom>
          <a:solidFill>
            <a:schemeClr val="bg1"/>
          </a:solidFill>
          <a:ln>
            <a:solidFill>
              <a:srgbClr val="97030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Amphiphilic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19400" y="4487562"/>
            <a:ext cx="2579914" cy="770238"/>
          </a:xfrm>
          <a:prstGeom prst="roundRect">
            <a:avLst/>
          </a:prstGeom>
          <a:solidFill>
            <a:schemeClr val="bg1"/>
          </a:solidFill>
          <a:ln>
            <a:solidFill>
              <a:srgbClr val="97030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ydrophilic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08514" y="2430162"/>
            <a:ext cx="2667000" cy="770238"/>
          </a:xfrm>
          <a:prstGeom prst="roundRect">
            <a:avLst/>
          </a:prstGeom>
          <a:solidFill>
            <a:schemeClr val="bg1"/>
          </a:solidFill>
          <a:ln>
            <a:solidFill>
              <a:srgbClr val="97030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Hydrophobic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25886" y="2430162"/>
            <a:ext cx="3341914" cy="770238"/>
          </a:xfrm>
          <a:prstGeom prst="roundRect">
            <a:avLst/>
          </a:prstGeom>
          <a:solidFill>
            <a:schemeClr val="bg1"/>
          </a:solidFill>
          <a:ln>
            <a:solidFill>
              <a:srgbClr val="97030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Aggregate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75514" y="4484472"/>
            <a:ext cx="3592286" cy="735227"/>
          </a:xfrm>
          <a:prstGeom prst="roundRect">
            <a:avLst/>
          </a:prstGeom>
          <a:solidFill>
            <a:schemeClr val="bg1"/>
          </a:solidFill>
          <a:ln>
            <a:solidFill>
              <a:srgbClr val="97030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Interact with DNA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914400"/>
            <a:ext cx="7239000" cy="0"/>
          </a:xfrm>
          <a:prstGeom prst="line">
            <a:avLst/>
          </a:prstGeom>
          <a:ln w="76200">
            <a:solidFill>
              <a:srgbClr val="97030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225419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Advantage  ZNPs as drug carrier </a:t>
            </a:r>
            <a:endParaRPr lang="en-US" b="1" dirty="0">
              <a:solidFill>
                <a:srgbClr val="970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267200"/>
          </a:xfrm>
        </p:spPr>
        <p:txBody>
          <a:bodyPr>
            <a:normAutofit/>
          </a:bodyPr>
          <a:lstStyle/>
          <a:p>
            <a:pPr algn="just">
              <a:buClr>
                <a:srgbClr val="970303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Biocompatibility</a:t>
            </a:r>
          </a:p>
          <a:p>
            <a:pPr algn="just">
              <a:buClr>
                <a:srgbClr val="970303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Safety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cells</a:t>
            </a:r>
          </a:p>
          <a:p>
            <a:pPr algn="just">
              <a:buClr>
                <a:srgbClr val="970303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Capability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sustained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release</a:t>
            </a:r>
          </a:p>
          <a:p>
            <a:pPr algn="just">
              <a:buClr>
                <a:srgbClr val="970303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Interaction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with cell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membranes</a:t>
            </a:r>
          </a:p>
          <a:p>
            <a:pPr algn="just">
              <a:buClr>
                <a:srgbClr val="970303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versatility to interact, encapsulate and protect the loaded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particles.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970303"/>
              </a:buClr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970303"/>
              </a:buClr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970303"/>
              </a:buClr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295400"/>
            <a:ext cx="7620000" cy="0"/>
          </a:xfrm>
          <a:prstGeom prst="line">
            <a:avLst/>
          </a:prstGeom>
          <a:ln w="76200">
            <a:solidFill>
              <a:srgbClr val="97030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282612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5029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ZNPs used as carrier for different 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drugs such 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as: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Ivermectin, Gitoxin,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Catalase and Superoxide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dismutase,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Metformin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improve their effect and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protect from GIT allow oral application and as carrier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5- fluorouracil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targeting liver in HCC treatment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>
              <a:buNone/>
            </a:pPr>
            <a:r>
              <a:rPr lang="en-US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(Lee et al., 2013; Lai &amp; </a:t>
            </a:r>
            <a:r>
              <a:rPr lang="en-US" i="1" dirty="0" err="1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Guo</a:t>
            </a:r>
            <a:r>
              <a:rPr lang="en-US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., 2011</a:t>
            </a:r>
            <a:r>
              <a:rPr lang="en-US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b="1" i="1" dirty="0" err="1" smtClean="0"/>
              <a:t>Regier</a:t>
            </a:r>
            <a:r>
              <a:rPr lang="en-US" b="1" i="1" dirty="0" smtClean="0"/>
              <a:t> </a:t>
            </a:r>
            <a:r>
              <a:rPr lang="en-US" b="1" i="1" dirty="0"/>
              <a:t>et al. </a:t>
            </a:r>
            <a:r>
              <a:rPr lang="en-US" b="1" i="1" dirty="0" smtClean="0"/>
              <a:t>(2012) </a:t>
            </a: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revealed the 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possibility of using </a:t>
            </a: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ZNPs as non viral vector. </a:t>
            </a:r>
            <a:endParaRPr lang="en-US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990600" y="646088"/>
            <a:ext cx="7239000" cy="769441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ZNPs </a:t>
            </a:r>
            <a:r>
              <a:rPr lang="en-US" b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application</a:t>
            </a:r>
            <a:endParaRPr lang="en-US" dirty="0">
              <a:solidFill>
                <a:srgbClr val="970303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1447800"/>
            <a:ext cx="7239000" cy="0"/>
          </a:xfrm>
          <a:prstGeom prst="line">
            <a:avLst/>
          </a:prstGeom>
          <a:ln w="76200">
            <a:solidFill>
              <a:srgbClr val="97030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595865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752600"/>
            <a:ext cx="9144000" cy="2895600"/>
          </a:xfrm>
        </p:spPr>
        <p:txBody>
          <a:bodyPr>
            <a:noAutofit/>
          </a:bodyPr>
          <a:lstStyle/>
          <a:p>
            <a:pPr algn="l"/>
            <a:r>
              <a:rPr lang="en-US" sz="10000" b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Aim of the work</a:t>
            </a:r>
            <a:endParaRPr lang="en-US" sz="10000" b="1" dirty="0">
              <a:solidFill>
                <a:srgbClr val="97030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14272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The aim of the present </a:t>
            </a:r>
            <a:r>
              <a:rPr lang="en-US" b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en-US" b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970303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90600" y="1219200"/>
            <a:ext cx="7239000" cy="0"/>
          </a:xfrm>
          <a:prstGeom prst="line">
            <a:avLst/>
          </a:prstGeom>
          <a:ln w="76200">
            <a:solidFill>
              <a:srgbClr val="97030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752600"/>
            <a:ext cx="8763000" cy="480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70303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Formulation of ZNP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safe targeting non viral vector) to carry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PTEN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&amp;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TRAIL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genes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970303"/>
              </a:buClr>
              <a:buFont typeface="Wingdings" pitchFamily="2" charset="2"/>
              <a:buChar char="Ø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Invitro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assay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HepG2 cell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lines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study anti-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proliferatory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activity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PTEN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&amp;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TRAIL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genes loaded on ZNPs.</a:t>
            </a:r>
          </a:p>
          <a:p>
            <a:pPr>
              <a:buClr>
                <a:srgbClr val="970303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Invivo assay 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wistar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female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HCC rats. </a:t>
            </a:r>
          </a:p>
          <a:p>
            <a:pPr>
              <a:buClr>
                <a:srgbClr val="970303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Study effect of both genes on different hallmarks of cancer such as apoptosis, angiogenesis and metastasis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90009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5410200" cy="1066800"/>
          </a:xfr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Study design</a:t>
            </a:r>
          </a:p>
        </p:txBody>
      </p:sp>
      <p:sp>
        <p:nvSpPr>
          <p:cNvPr id="4" name="Oval 3"/>
          <p:cNvSpPr/>
          <p:nvPr/>
        </p:nvSpPr>
        <p:spPr>
          <a:xfrm>
            <a:off x="4724400" y="1295400"/>
            <a:ext cx="4267200" cy="1447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>
                <a:solidFill>
                  <a:srgbClr val="97030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Invivo</a:t>
            </a:r>
            <a:r>
              <a:rPr lang="en-US" sz="4400" b="1" i="1" dirty="0">
                <a:solidFill>
                  <a:srgbClr val="97030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assay</a:t>
            </a:r>
          </a:p>
        </p:txBody>
      </p:sp>
      <p:sp>
        <p:nvSpPr>
          <p:cNvPr id="5" name="Oval 4"/>
          <p:cNvSpPr/>
          <p:nvPr/>
        </p:nvSpPr>
        <p:spPr>
          <a:xfrm>
            <a:off x="228600" y="1371600"/>
            <a:ext cx="4343400" cy="13716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rgbClr val="97030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Invitro</a:t>
            </a:r>
            <a:r>
              <a:rPr lang="en-US" sz="4400" b="1" dirty="0">
                <a:solidFill>
                  <a:srgbClr val="97030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assay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3048000"/>
            <a:ext cx="4419600" cy="3429000"/>
          </a:xfr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anchor="ctr">
            <a:normAutofit fontScale="92500" lnSpcReduction="20000"/>
          </a:bodyPr>
          <a:lstStyle/>
          <a:p>
            <a:pPr marL="571500" indent="-571500">
              <a:buClr>
                <a:srgbClr val="970303"/>
              </a:buClr>
              <a:buFont typeface="+mj-lt"/>
              <a:buAutoNum type="arabicParenR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ZNPs preparation and gene loading</a:t>
            </a:r>
          </a:p>
          <a:p>
            <a:pPr marL="571500" indent="-571500">
              <a:buClr>
                <a:srgbClr val="970303"/>
              </a:buClr>
              <a:buFont typeface="+mj-lt"/>
              <a:buAutoNum type="arabicParenR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ZNPs optimization and characterization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Clr>
                <a:srgbClr val="970303"/>
              </a:buClr>
              <a:buFont typeface="+mj-lt"/>
              <a:buAutoNum type="arabicParenR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In-vitro cytotoxicity on HepG2</a:t>
            </a:r>
          </a:p>
          <a:p>
            <a:pPr marL="571500" indent="-571500">
              <a:buClr>
                <a:srgbClr val="970303"/>
              </a:buClr>
              <a:buFont typeface="+mj-lt"/>
              <a:buAutoNum type="arabicParenR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Determination of 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IC50 of both genes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(using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MasterPlex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reader 2010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hitachia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48200" y="3048000"/>
            <a:ext cx="4419600" cy="350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571500" indent="-571500">
              <a:spcBef>
                <a:spcPct val="20000"/>
              </a:spcBef>
              <a:buClr>
                <a:srgbClr val="970303"/>
              </a:buClr>
              <a:buFont typeface="+mj-lt"/>
              <a:buAutoNum type="arabicParenR"/>
              <a:defRPr sz="26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4500" dirty="0" smtClean="0"/>
              <a:t>HCC </a:t>
            </a:r>
            <a:r>
              <a:rPr lang="en-US" sz="4500" dirty="0"/>
              <a:t>induction chemically using DEN &amp; CCL4</a:t>
            </a:r>
          </a:p>
          <a:p>
            <a:r>
              <a:rPr lang="en-US" sz="4500" dirty="0"/>
              <a:t>Single IV injection </a:t>
            </a:r>
            <a:r>
              <a:rPr lang="en-US" sz="4500" dirty="0" smtClean="0"/>
              <a:t>of the selected formula</a:t>
            </a:r>
            <a:endParaRPr lang="en-US" sz="4500" dirty="0"/>
          </a:p>
          <a:p>
            <a:r>
              <a:rPr lang="en-US" sz="4500" dirty="0"/>
              <a:t>Determination  of following</a:t>
            </a:r>
            <a:r>
              <a:rPr lang="en-US" sz="3600" dirty="0"/>
              <a:t>:</a:t>
            </a:r>
          </a:p>
          <a:p>
            <a:pPr lvl="1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Serum AFP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Expression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levels P53,VEGF and MMP-2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500" dirty="0"/>
              <a:t>Histopathological examination of </a:t>
            </a:r>
            <a:r>
              <a:rPr lang="en-US" sz="4500" dirty="0" smtClean="0"/>
              <a:t>liver </a:t>
            </a:r>
            <a:r>
              <a:rPr lang="en-US" sz="4500" dirty="0" smtClean="0"/>
              <a:t>tissues</a:t>
            </a:r>
            <a:endParaRPr lang="en-US" sz="45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0" y="1066800"/>
            <a:ext cx="6324600" cy="0"/>
          </a:xfrm>
          <a:prstGeom prst="line">
            <a:avLst/>
          </a:prstGeom>
          <a:ln w="76200">
            <a:solidFill>
              <a:srgbClr val="97030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697971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uiExpand="1" build="p" animBg="1"/>
      <p:bldP spid="7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752600"/>
            <a:ext cx="9144000" cy="2895600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  <a:endParaRPr lang="en-US" sz="10000" b="1" dirty="0">
              <a:solidFill>
                <a:srgbClr val="97030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58463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133600"/>
            <a:ext cx="7924800" cy="1981200"/>
          </a:xfrm>
        </p:spPr>
        <p:txBody>
          <a:bodyPr>
            <a:normAutofit/>
          </a:bodyPr>
          <a:lstStyle/>
          <a:p>
            <a:r>
              <a:rPr lang="en-US" sz="10000" b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10000" b="1" dirty="0">
              <a:solidFill>
                <a:srgbClr val="97030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50465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7432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I- </a:t>
            </a:r>
            <a:r>
              <a:rPr lang="en-US" sz="9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Invitro</a:t>
            </a:r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Assay </a:t>
            </a:r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7030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07506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www.addgene.org/static/data/easy-thumbnails/filer_public/cms/filer_public/fd/9f/fd9f574a-a4a1-463b-bc5b-42a470ae66fa/bacterial_stab.jpg__150x201_q85_subsampling-2_upscal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7367" r="30250"/>
          <a:stretch/>
        </p:blipFill>
        <p:spPr bwMode="auto">
          <a:xfrm>
            <a:off x="307427" y="321564"/>
            <a:ext cx="1292773" cy="1735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2427744"/>
            <a:ext cx="4114800" cy="267765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1) PTEN-GFP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plasmid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pEGFP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-TRAIL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plasmid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purchased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from Addgene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Cambridge,MA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transformed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&amp;Shipped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Ecoli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 agar stab 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066800" y="2104072"/>
            <a:ext cx="533400" cy="457201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s://encrypted-tbn3.gstatic.com/images?q=tbn:ANd9GcQrxA2I0pjw8qwVYXB5Ab3FHZksfa4dyujwS_TBmMS-UvSjg8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0450"/>
            <a:ext cx="4648200" cy="4432750"/>
          </a:xfrm>
          <a:prstGeom prst="rect">
            <a:avLst/>
          </a:prstGeom>
          <a:noFill/>
          <a:extLst/>
        </p:spPr>
      </p:pic>
      <p:sp>
        <p:nvSpPr>
          <p:cNvPr id="8" name="Right Arrow 7"/>
          <p:cNvSpPr/>
          <p:nvPr/>
        </p:nvSpPr>
        <p:spPr>
          <a:xfrm>
            <a:off x="1447800" y="1205390"/>
            <a:ext cx="1066800" cy="7260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rgbClr val="450F32"/>
              </a:solidFill>
            </a:endParaRPr>
          </a:p>
        </p:txBody>
      </p:sp>
      <p:pic>
        <p:nvPicPr>
          <p:cNvPr id="9" name="Picture 3" descr="C:\Users\sony\Desktop\imag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58" r="41952"/>
          <a:stretch/>
        </p:blipFill>
        <p:spPr bwMode="auto">
          <a:xfrm>
            <a:off x="2667000" y="290990"/>
            <a:ext cx="1981200" cy="1766410"/>
          </a:xfrm>
          <a:prstGeom prst="rect">
            <a:avLst/>
          </a:prstGeom>
          <a:ln w="381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47800" y="2712184"/>
            <a:ext cx="3505200" cy="163121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Bacterial growth: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LB broth with the resistant AB</a:t>
            </a:r>
          </a:p>
          <a:p>
            <a:pPr algn="r"/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743200" y="2204739"/>
            <a:ext cx="152400" cy="4622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2" descr="https://encrypted-tbn3.gstatic.com/images?q=tbn:ANd9GcQrxA2I0pjw8qwVYXB5Ab3FHZksfa4dyujwS_TBmMS-UvSjg8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4648200" cy="4432750"/>
          </a:xfrm>
          <a:prstGeom prst="rect">
            <a:avLst/>
          </a:prstGeom>
          <a:noFill/>
          <a:extLst/>
        </p:spPr>
      </p:pic>
      <p:sp>
        <p:nvSpPr>
          <p:cNvPr id="13" name="Right Arrow 12"/>
          <p:cNvSpPr/>
          <p:nvPr/>
        </p:nvSpPr>
        <p:spPr>
          <a:xfrm>
            <a:off x="4800600" y="1146599"/>
            <a:ext cx="1066800" cy="7260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rgbClr val="450F32"/>
              </a:solidFill>
            </a:endParaRPr>
          </a:p>
        </p:txBody>
      </p:sp>
      <p:pic>
        <p:nvPicPr>
          <p:cNvPr id="14" name="Picture 9" descr="http://www.bio.davidson.edu/courses/genomics/method/inducepromoter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169308"/>
            <a:ext cx="2528887" cy="1888092"/>
          </a:xfrm>
          <a:prstGeom prst="rect">
            <a:avLst/>
          </a:prstGeom>
          <a:ln w="381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5150643" y="2362201"/>
            <a:ext cx="671513" cy="38099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28799" y="2896850"/>
            <a:ext cx="3657600" cy="144655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3) Plasmid extraction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alkaline lysis method</a:t>
            </a:r>
          </a:p>
          <a:p>
            <a:pPr algn="r"/>
            <a:r>
              <a:rPr lang="en-US" sz="1600" i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i="1" dirty="0" err="1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Feliciello</a:t>
            </a:r>
            <a:r>
              <a:rPr lang="en-US" sz="1600" i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1600" i="1" dirty="0" err="1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Chinali</a:t>
            </a:r>
            <a:r>
              <a:rPr lang="en-US" sz="1600" i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 1993).</a:t>
            </a:r>
            <a:endParaRPr lang="en-US" sz="1600" dirty="0">
              <a:solidFill>
                <a:srgbClr val="97030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https://encrypted-tbn3.gstatic.com/images?q=tbn:ANd9GcQrxA2I0pjw8qwVYXB5Ab3FHZksfa4dyujwS_TBmMS-UvSjg8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49050"/>
            <a:ext cx="4648200" cy="4432750"/>
          </a:xfrm>
          <a:prstGeom prst="rect">
            <a:avLst/>
          </a:prstGeom>
          <a:noFill/>
          <a:extLst/>
        </p:spPr>
      </p:pic>
      <p:pic>
        <p:nvPicPr>
          <p:cNvPr id="21" name="Picture 2" descr="https://encrypted-tbn3.gstatic.com/images?q=tbn:ANd9GcQrxA2I0pjw8qwVYXB5Ab3FHZksfa4dyujwS_TBmMS-UvSjg8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4648200" cy="4432750"/>
          </a:xfrm>
          <a:prstGeom prst="rect">
            <a:avLst/>
          </a:prstGeom>
          <a:noFill/>
          <a:extLst/>
        </p:spPr>
      </p:pic>
      <p:sp>
        <p:nvSpPr>
          <p:cNvPr id="22" name="Right Arrow 21"/>
          <p:cNvSpPr/>
          <p:nvPr/>
        </p:nvSpPr>
        <p:spPr>
          <a:xfrm rot="5400000">
            <a:off x="5996940" y="3329940"/>
            <a:ext cx="2438401" cy="457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rgbClr val="450F32"/>
              </a:solidFill>
            </a:endParaRPr>
          </a:p>
        </p:txBody>
      </p:sp>
      <p:pic>
        <p:nvPicPr>
          <p:cNvPr id="23" name="Picture 7" descr="http://pubs.rsc.org/services/images/RSCpubs.ePlatform.Service.FreeContent.ImageService.svc/ImageService/Articleimage/2010/CC/c0cc03600e/c0cc03600e-f1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544" r="65408"/>
          <a:stretch/>
        </p:blipFill>
        <p:spPr bwMode="auto">
          <a:xfrm>
            <a:off x="6629400" y="4705349"/>
            <a:ext cx="1447800" cy="1695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84183" y="5153561"/>
            <a:ext cx="4724400" cy="132343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4) ZNPs formulation and gene loading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coaservation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600" i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(Hu &amp; </a:t>
            </a:r>
            <a:r>
              <a:rPr lang="en-US" sz="1600" i="1" dirty="0" err="1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McClements</a:t>
            </a:r>
            <a:r>
              <a:rPr lang="en-US" sz="1600" i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 2014; </a:t>
            </a:r>
            <a:r>
              <a:rPr lang="en-US" sz="1600" i="1" dirty="0" err="1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Regier</a:t>
            </a:r>
            <a:r>
              <a:rPr lang="en-US" sz="1600" i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 et al. 2012</a:t>
            </a:r>
            <a:r>
              <a:rPr lang="en-US" sz="1600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)..</a:t>
            </a:r>
            <a:endParaRPr lang="en-US" sz="1600" dirty="0">
              <a:solidFill>
                <a:srgbClr val="97030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638800" y="5520007"/>
            <a:ext cx="990600" cy="29527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624729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3" grpId="0" animBg="1"/>
      <p:bldP spid="16" grpId="0" animBg="1"/>
      <p:bldP spid="22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52400" y="304800"/>
            <a:ext cx="8229600" cy="1066800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Optimization of the formulae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201" y="1219200"/>
            <a:ext cx="2209800" cy="121920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Minimize PS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04356" y="1219200"/>
            <a:ext cx="2367645" cy="121920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Maximize ZP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744411" y="1219200"/>
            <a:ext cx="2399589" cy="121920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Maximize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Encapsulation Efficiency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493078" y="1219200"/>
            <a:ext cx="2288721" cy="121920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Maximize NP yield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9200" y="2819400"/>
            <a:ext cx="6172200" cy="209288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ZP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represent charge on NP surface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allows prediction about the stability of the nanodispersion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↑↑ ZP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↑↑ stability of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disperstion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https://encrypted-tbn3.gstatic.com/images?q=tbn:ANd9GcQrxA2I0pjw8qwVYXB5Ab3FHZksfa4dyujwS_TBmMS-UvSjg8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743200"/>
            <a:ext cx="8926286" cy="3962400"/>
          </a:xfrm>
          <a:prstGeom prst="rect">
            <a:avLst/>
          </a:prstGeom>
          <a:noFill/>
          <a:extLst/>
        </p:spPr>
      </p:pic>
      <p:sp>
        <p:nvSpPr>
          <p:cNvPr id="23" name="TextBox 22"/>
          <p:cNvSpPr txBox="1"/>
          <p:nvPr/>
        </p:nvSpPr>
        <p:spPr>
          <a:xfrm>
            <a:off x="5562600" y="2667000"/>
            <a:ext cx="3505200" cy="8925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EE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% of DNA trapped on NPs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" descr="https://encrypted-tbn3.gstatic.com/images?q=tbn:ANd9GcQrxA2I0pjw8qwVYXB5Ab3FHZksfa4dyujwS_TBmMS-UvSjg8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" y="2568952"/>
            <a:ext cx="8926286" cy="3962400"/>
          </a:xfrm>
          <a:prstGeom prst="rect">
            <a:avLst/>
          </a:prstGeom>
          <a:noFill/>
          <a:extLst/>
        </p:spPr>
      </p:pic>
      <p:sp>
        <p:nvSpPr>
          <p:cNvPr id="26" name="TextBox 25"/>
          <p:cNvSpPr txBox="1"/>
          <p:nvPr/>
        </p:nvSpPr>
        <p:spPr>
          <a:xfrm>
            <a:off x="322361" y="3200401"/>
            <a:ext cx="3106639" cy="15081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By DLS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Zetasizer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Nano ZS90, Malvern Instruments Ltd, 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ight Brace 26"/>
          <p:cNvSpPr/>
          <p:nvPr/>
        </p:nvSpPr>
        <p:spPr>
          <a:xfrm rot="5400000">
            <a:off x="1827312" y="1827312"/>
            <a:ext cx="685800" cy="2060376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www.malvern.com/Assets/600x400_Helix_system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759452"/>
            <a:ext cx="5372100" cy="3581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encrypted-tbn3.gstatic.com/images?q=tbn:ANd9GcQrxA2I0pjw8qwVYXB5Ab3FHZksfa4dyujwS_TBmMS-UvSjg8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8926286" cy="4191000"/>
          </a:xfrm>
          <a:prstGeom prst="rect">
            <a:avLst/>
          </a:prstGeom>
          <a:noFill/>
          <a:extLst/>
        </p:spPr>
      </p:pic>
      <p:sp>
        <p:nvSpPr>
          <p:cNvPr id="30" name="Right Brace 29"/>
          <p:cNvSpPr/>
          <p:nvPr/>
        </p:nvSpPr>
        <p:spPr>
          <a:xfrm rot="5400000">
            <a:off x="5547179" y="3063422"/>
            <a:ext cx="685800" cy="1874157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52701" y="2590800"/>
            <a:ext cx="3238499" cy="10464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4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/>
              <a:t>Colorimetry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sz="2800" b="0" i="1" dirty="0" smtClean="0">
                <a:solidFill>
                  <a:srgbClr val="970303"/>
                </a:solidFill>
              </a:rPr>
              <a:t>(</a:t>
            </a:r>
            <a:r>
              <a:rPr lang="en-US" sz="2800" b="0" i="1" dirty="0" err="1">
                <a:solidFill>
                  <a:srgbClr val="970303"/>
                </a:solidFill>
              </a:rPr>
              <a:t>lawry</a:t>
            </a:r>
            <a:r>
              <a:rPr lang="en-US" sz="2800" b="0" i="1" dirty="0">
                <a:solidFill>
                  <a:srgbClr val="970303"/>
                </a:solidFill>
              </a:rPr>
              <a:t> et-al.,1953)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91200" y="2743136"/>
            <a:ext cx="32004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4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400" dirty="0" err="1" smtClean="0"/>
              <a:t>Spectrophotometricaly</a:t>
            </a:r>
            <a:endParaRPr lang="en-US" sz="2400" dirty="0" smtClean="0"/>
          </a:p>
          <a:p>
            <a:r>
              <a:rPr lang="en-US" sz="2400" dirty="0" smtClean="0"/>
              <a:t>at </a:t>
            </a:r>
            <a:r>
              <a:rPr lang="en-US" sz="2400" dirty="0"/>
              <a:t>260 </a:t>
            </a:r>
            <a:r>
              <a:rPr lang="en-US" sz="2400" dirty="0" smtClean="0"/>
              <a:t>nm</a:t>
            </a:r>
            <a:endParaRPr lang="en-US" sz="2400" dirty="0"/>
          </a:p>
        </p:txBody>
      </p:sp>
      <p:pic>
        <p:nvPicPr>
          <p:cNvPr id="16387" name="Picture 3" descr="v600TrainingPhoto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159" y="4343400"/>
            <a:ext cx="34671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3124200" y="5901809"/>
            <a:ext cx="5812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JASCO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®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-630 UV-Vis Spectrophotometer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 descr="https://encrypted-tbn3.gstatic.com/images?q=tbn:ANd9GcQrxA2I0pjw8qwVYXB5Ab3FHZksfa4dyujwS_TBmMS-UvSjg8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9067800" cy="4191000"/>
          </a:xfrm>
          <a:prstGeom prst="rect">
            <a:avLst/>
          </a:prstGeom>
          <a:noFill/>
          <a:extLst/>
        </p:spPr>
      </p:pic>
      <p:sp>
        <p:nvSpPr>
          <p:cNvPr id="36" name="Oval 35"/>
          <p:cNvSpPr/>
          <p:nvPr/>
        </p:nvSpPr>
        <p:spPr>
          <a:xfrm>
            <a:off x="5025664" y="3581400"/>
            <a:ext cx="3813536" cy="121920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NPs morphology 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48000" y="5939135"/>
            <a:ext cx="5697439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4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2400" b="0" dirty="0" smtClean="0"/>
              <a:t>Transmission electron microscope</a:t>
            </a:r>
            <a:endParaRPr lang="en-US" sz="2400" b="0" dirty="0"/>
          </a:p>
        </p:txBody>
      </p:sp>
      <p:pic>
        <p:nvPicPr>
          <p:cNvPr id="38" name="Picture 37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3733801"/>
            <a:ext cx="4267200" cy="2066740"/>
          </a:xfrm>
          <a:prstGeom prst="rect">
            <a:avLst/>
          </a:prstGeom>
        </p:spPr>
      </p:pic>
      <p:pic>
        <p:nvPicPr>
          <p:cNvPr id="33" name="Picture 2" descr="https://encrypted-tbn3.gstatic.com/images?q=tbn:ANd9GcQrxA2I0pjw8qwVYXB5Ab3FHZksfa4dyujwS_TBmMS-UvSjg8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667000"/>
            <a:ext cx="9067800" cy="4191000"/>
          </a:xfrm>
          <a:prstGeom prst="rect">
            <a:avLst/>
          </a:prstGeom>
          <a:noFill/>
          <a:extLst/>
        </p:spPr>
      </p:pic>
      <p:sp>
        <p:nvSpPr>
          <p:cNvPr id="55" name="Content Placeholder 9"/>
          <p:cNvSpPr txBox="1">
            <a:spLocks/>
          </p:cNvSpPr>
          <p:nvPr/>
        </p:nvSpPr>
        <p:spPr>
          <a:xfrm>
            <a:off x="-76200" y="2743200"/>
            <a:ext cx="9078685" cy="1371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formulations of NP </a:t>
            </a:r>
            <a:r>
              <a:rPr lang="en-US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using full factorial design (by design expert</a:t>
            </a:r>
            <a:r>
              <a:rPr lang="en-US" sz="8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en-US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9).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6201" y="4691744"/>
            <a:ext cx="2819400" cy="1337128"/>
          </a:xfrm>
          <a:prstGeom prst="round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Two variables</a:t>
            </a:r>
          </a:p>
        </p:txBody>
      </p:sp>
      <p:sp>
        <p:nvSpPr>
          <p:cNvPr id="57" name="Left Brace 56"/>
          <p:cNvSpPr/>
          <p:nvPr/>
        </p:nvSpPr>
        <p:spPr>
          <a:xfrm>
            <a:off x="2895600" y="4495800"/>
            <a:ext cx="609600" cy="1752600"/>
          </a:xfrm>
          <a:prstGeom prst="leftBrace">
            <a:avLst/>
          </a:prstGeom>
          <a:noFill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3505200" y="4038600"/>
            <a:ext cx="2209801" cy="952500"/>
          </a:xfrm>
          <a:prstGeom prst="round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Zein </a:t>
            </a:r>
            <a:r>
              <a:rPr lang="en-US" sz="3200" dirty="0" err="1" smtClean="0">
                <a:solidFill>
                  <a:schemeClr val="tx1"/>
                </a:solidFill>
              </a:rPr>
              <a:t>conc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534229" y="5829300"/>
            <a:ext cx="2209801" cy="952500"/>
          </a:xfrm>
          <a:prstGeom prst="round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DNA:Zein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01613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3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28" grpId="0"/>
      <p:bldP spid="36" grpId="0" animBg="1"/>
      <p:bldP spid="37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TEM</a:t>
            </a:r>
            <a:endParaRPr lang="en-US" dirty="0">
              <a:solidFill>
                <a:srgbClr val="970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905000"/>
            <a:ext cx="4199699" cy="464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343400" cy="464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9972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Figure 22: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TEM image of nanoparticles.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1143000"/>
            <a:ext cx="6324600" cy="0"/>
          </a:xfrm>
          <a:prstGeom prst="line">
            <a:avLst/>
          </a:prstGeom>
          <a:ln w="76200">
            <a:solidFill>
              <a:srgbClr val="97030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387833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828800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statistical analysis of effect of two variables (using design expert 9 software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38400"/>
            <a:ext cx="8610600" cy="3505199"/>
          </a:xfrm>
          <a:ln w="57150">
            <a:solidFill>
              <a:srgbClr val="970303"/>
            </a:solidFill>
          </a:ln>
        </p:spPr>
        <p:txBody>
          <a:bodyPr>
            <a:no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Optimum formula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to be used in subsequent studies is that of</a:t>
            </a:r>
          </a:p>
          <a:p>
            <a:pPr marL="0" indent="0" algn="ctr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zein concentration </a:t>
            </a:r>
            <a:r>
              <a:rPr lang="en-US" sz="4000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4000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 0.2% W/V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      DNA </a:t>
            </a:r>
            <a:r>
              <a:rPr lang="en-US" sz="4000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to zein ratio </a:t>
            </a:r>
            <a:r>
              <a:rPr lang="en-US" sz="4000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4000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1:80 </a:t>
            </a:r>
          </a:p>
          <a:p>
            <a:pPr marL="0" indent="0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87981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1828800"/>
          </a:xfrm>
          <a:noFill/>
          <a:ln w="5715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6) Determination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of cytotoxicity of both genes loaded on ZNPs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382000" cy="36115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Antiproliferatory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activity of both genes 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HepG2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were tested using neutral red assay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r">
              <a:buNone/>
            </a:pP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 smtClean="0">
                <a:solidFill>
                  <a:srgbClr val="C00000"/>
                </a:solidFill>
              </a:rPr>
              <a:t>Repetto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</a:rPr>
              <a:t>etal</a:t>
            </a:r>
            <a:r>
              <a:rPr lang="en-US" sz="2000" i="1" dirty="0" smtClean="0">
                <a:solidFill>
                  <a:srgbClr val="C00000"/>
                </a:solidFill>
              </a:rPr>
              <a:t>., 2008)</a:t>
            </a:r>
            <a:endParaRPr lang="en-US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IC50 of both genes loaded on ZNPs were calculated using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MasterPlex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reader 2010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hitachia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03318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91" y="2967335"/>
            <a:ext cx="91964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II- </a:t>
            </a:r>
            <a:r>
              <a:rPr lang="en-US" sz="10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Invivo</a:t>
            </a:r>
            <a:r>
              <a:rPr lang="en-US" sz="1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Assay </a:t>
            </a:r>
            <a:endParaRPr lang="en-US" sz="10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7030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72331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4998" y="304800"/>
            <a:ext cx="4249057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Invivo Assay</a:t>
            </a:r>
            <a:endParaRPr lang="en-US" sz="4400" b="1" dirty="0">
              <a:solidFill>
                <a:srgbClr val="970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eft Brace 4"/>
          <p:cNvSpPr/>
          <p:nvPr/>
        </p:nvSpPr>
        <p:spPr>
          <a:xfrm rot="5400000">
            <a:off x="4151335" y="302180"/>
            <a:ext cx="612728" cy="5105402"/>
          </a:xfrm>
          <a:prstGeom prst="leftBrace">
            <a:avLst/>
          </a:prstGeom>
          <a:solidFill>
            <a:schemeClr val="bg1"/>
          </a:solidFill>
          <a:ln w="38100">
            <a:solidFill>
              <a:srgbClr val="970303"/>
            </a:solidFill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1840630"/>
            <a:ext cx="3458028" cy="707886"/>
          </a:xfrm>
          <a:prstGeom prst="rect">
            <a:avLst/>
          </a:prstGeom>
          <a:solidFill>
            <a:schemeClr val="bg1"/>
          </a:solidFill>
          <a:ln>
            <a:solidFill>
              <a:srgbClr val="97030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wistar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Rats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3254514"/>
            <a:ext cx="2746829" cy="707886"/>
          </a:xfrm>
          <a:prstGeom prst="rect">
            <a:avLst/>
          </a:prstGeom>
          <a:solidFill>
            <a:schemeClr val="bg1"/>
          </a:solidFill>
          <a:ln>
            <a:solidFill>
              <a:srgbClr val="97030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10 Healthy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178314"/>
            <a:ext cx="2286000" cy="707886"/>
          </a:xfrm>
          <a:prstGeom prst="rect">
            <a:avLst/>
          </a:prstGeom>
          <a:solidFill>
            <a:schemeClr val="bg1"/>
          </a:solidFill>
          <a:ln>
            <a:solidFill>
              <a:srgbClr val="97030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30 HCC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370" y="4883738"/>
            <a:ext cx="2663373" cy="954107"/>
          </a:xfrm>
          <a:prstGeom prst="rect">
            <a:avLst/>
          </a:prstGeom>
          <a:solidFill>
            <a:schemeClr val="bg1"/>
          </a:solidFill>
          <a:ln>
            <a:solidFill>
              <a:srgbClr val="97030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untreated Control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934200" y="3886200"/>
            <a:ext cx="0" cy="489538"/>
          </a:xfrm>
          <a:prstGeom prst="line">
            <a:avLst/>
          </a:prstGeom>
          <a:ln w="38100">
            <a:solidFill>
              <a:srgbClr val="97030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19200" y="4343400"/>
            <a:ext cx="6705600" cy="0"/>
          </a:xfrm>
          <a:prstGeom prst="line">
            <a:avLst/>
          </a:prstGeom>
          <a:ln w="38100">
            <a:solidFill>
              <a:srgbClr val="97030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924800" y="4343400"/>
            <a:ext cx="0" cy="489538"/>
          </a:xfrm>
          <a:prstGeom prst="line">
            <a:avLst/>
          </a:prstGeom>
          <a:ln w="38100">
            <a:solidFill>
              <a:srgbClr val="970303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26457" y="4343400"/>
            <a:ext cx="0" cy="489538"/>
          </a:xfrm>
          <a:prstGeom prst="line">
            <a:avLst/>
          </a:prstGeom>
          <a:ln w="38100">
            <a:solidFill>
              <a:srgbClr val="970303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48200" y="4343400"/>
            <a:ext cx="0" cy="489538"/>
          </a:xfrm>
          <a:prstGeom prst="line">
            <a:avLst/>
          </a:prstGeom>
          <a:ln w="38100">
            <a:solidFill>
              <a:srgbClr val="970303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48000" y="4886980"/>
            <a:ext cx="2795816" cy="523220"/>
          </a:xfrm>
          <a:prstGeom prst="rect">
            <a:avLst/>
          </a:prstGeom>
          <a:solidFill>
            <a:schemeClr val="bg1"/>
          </a:solidFill>
          <a:ln>
            <a:solidFill>
              <a:srgbClr val="97030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PTEN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treated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4869291"/>
            <a:ext cx="3120573" cy="523220"/>
          </a:xfrm>
          <a:prstGeom prst="rect">
            <a:avLst/>
          </a:prstGeom>
          <a:solidFill>
            <a:schemeClr val="bg1"/>
          </a:solidFill>
          <a:ln>
            <a:solidFill>
              <a:srgbClr val="97030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TRAL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treated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371600" y="1066800"/>
            <a:ext cx="6324600" cy="0"/>
          </a:xfrm>
          <a:prstGeom prst="line">
            <a:avLst/>
          </a:prstGeom>
          <a:ln w="76200">
            <a:solidFill>
              <a:srgbClr val="97030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83070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96560"/>
            <a:ext cx="3581400" cy="1265238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Single IP injection of DEN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br>
              <a:rPr lang="en-US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SC injection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CCl4 once per week for 3 months 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550313"/>
            <a:ext cx="3352800" cy="43088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Healthy rats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0" y="1512652"/>
            <a:ext cx="2667000" cy="43088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HCC rats</a:t>
            </a:r>
          </a:p>
        </p:txBody>
      </p:sp>
      <p:sp>
        <p:nvSpPr>
          <p:cNvPr id="7" name="Down Arrow 6"/>
          <p:cNvSpPr/>
          <p:nvPr/>
        </p:nvSpPr>
        <p:spPr>
          <a:xfrm>
            <a:off x="7048500" y="1981200"/>
            <a:ext cx="114300" cy="7416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57800" y="2819400"/>
            <a:ext cx="3810000" cy="104644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Single IV injection 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of selected 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formula contain 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200 µg DNA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2819400"/>
            <a:ext cx="1981200" cy="43088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After 2 weeks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916890"/>
            <a:ext cx="2667000" cy="76944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Animals were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sacrified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eft Brace 11"/>
          <p:cNvSpPr/>
          <p:nvPr/>
        </p:nvSpPr>
        <p:spPr>
          <a:xfrm rot="5400000">
            <a:off x="1093183" y="3012034"/>
            <a:ext cx="631583" cy="2031149"/>
          </a:xfrm>
          <a:prstGeom prst="leftBrace">
            <a:avLst/>
          </a:prstGeom>
          <a:noFill/>
          <a:ln w="7620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0" y="4419600"/>
            <a:ext cx="2057400" cy="43088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Serum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" y="5334000"/>
            <a:ext cx="2133601" cy="110799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200" b="1" dirty="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Liver Tissue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200" b="1" dirty="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4073284"/>
            <a:ext cx="3581400" cy="107721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AFP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ELISA);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Diagnostic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Systems Laboratories, Inc., USA.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2133600" y="5376148"/>
            <a:ext cx="822582" cy="1329452"/>
          </a:xfrm>
          <a:prstGeom prst="leftBrace">
            <a:avLst>
              <a:gd name="adj1" fmla="val 3040"/>
              <a:gd name="adj2" fmla="val 50000"/>
            </a:avLst>
          </a:prstGeom>
          <a:noFill/>
          <a:ln w="7620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971800" y="5207913"/>
            <a:ext cx="6096000" cy="43088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xpression levels of P53, VEGF &amp; MMP-2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1800" y="6400800"/>
            <a:ext cx="4876800" cy="43088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Histopathological examination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encrypted-tbn3.gstatic.com/images?q=tbn:ANd9GcT1E8sIF3ilhoHW3V1S-W-gm6YzmlM2Z8epi-LAw1ywiwQocOn21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03" y="98397"/>
            <a:ext cx="2609850" cy="134940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xtLst/>
        </p:spPr>
      </p:pic>
      <p:cxnSp>
        <p:nvCxnSpPr>
          <p:cNvPr id="24" name="Straight Connector 23"/>
          <p:cNvCxnSpPr>
            <a:stCxn id="12" idx="2"/>
          </p:cNvCxnSpPr>
          <p:nvPr/>
        </p:nvCxnSpPr>
        <p:spPr>
          <a:xfrm>
            <a:off x="393400" y="4343400"/>
            <a:ext cx="0" cy="94772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ight Arrow 25"/>
          <p:cNvSpPr/>
          <p:nvPr/>
        </p:nvSpPr>
        <p:spPr>
          <a:xfrm rot="10800000">
            <a:off x="3048000" y="3352800"/>
            <a:ext cx="2133600" cy="12106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rgbClr val="450F32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733800" y="4495800"/>
            <a:ext cx="1600200" cy="11250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rgbClr val="450F32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505200" y="1631536"/>
            <a:ext cx="2133600" cy="12106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rgbClr val="450F3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92749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6" grpId="0" animBg="1"/>
      <p:bldP spid="27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ASEhISEhIQFA8QEhAQDxAPEA8PDw8QFBQWFhQRFBQYHCggGBolHBQUITEhJSkrLi4uFx8zODMsNygtLisBCgoKDg0OGhAQGiwkHCQsLCwsLCwsLCwsLCwsLCwsLCwsLCwsLCwsLCwsLCwsLCwsLCwsLCwsLCwsLCwsLCwsLP/AABEIAMkA+wMBIgACEQEDEQH/xAAbAAACAwEBAQAAAAAAAAAAAAAEBQMGBwIBAP/EAEkQAAEDAgMEBAkJBgQGAwAAAAEAAgMEEQUhMQYSQXFRYYGREyIjMlOhscHRBxQVQ1JykpOyM0KCosLhFmJz8FSDo7PS8SQ0Y//EABoBAAIDAQEAAAAAAAAAAAAAAAIDAQQFAAb/xAAoEQACAwACAgEDBAMBAAAAAAAAAQIDERIhBBMxIkFRIzJhcQUzNPD/2gAMAwEAAhEDEQA/AF2yNE0tuRmrKYCNG+pItiXEsVwiCfN99C4/HYpfG/7I7lPBE8/uhNd0KWFoQ6FgsOHX1AWf7ZQ+CfcBa29oss12+aN4X6UymbjLoVbWpxxlKFWVfdmMMaYw4jM5qksibdaZs0zyQ5KzddNxwRTRGMtJ20IGjR3L75ufsjuTRwdlYDmV0Ouw7QqWlvAOnpj0BSz0GRRjTb94epe729lvdOgHDVcn9zsM2xhu5I4dqVGUkrTazZWnmO87fuehxGXBLZtiYRfddIOgkggHlbNaM/OTr4x+TMr/AMflrlL40H2eoGlgJGdk2+aEaBR4DEWt3Tq0lp5g2Kdsas5s00hQIHfZHcjKelJ1ARtlDJVBp89redvfzUcicIKvD22NwFmmO0+7KQFp7qyI+dOzj+80aapdPQYe83c6NzsrkyHjpxT6PIVb7E3UexYZxRxXe0dJWh0WHNDBYKWDBMPvdu5cG1xIcj3poI4mgWflwsWlTf5CszCKaPXui0UZ6FJHR9SOac7XuOsKQBV+TH4RMoRbRAYnh7dw5BO40JiQ8Q8kUW9IkujMJm2cR0EpxgNCHi6U1h8d3Mqz7J23VfvbVZUp7mEtw5w0UzKV6aWXVlm6XcBqenKL+a9S7iKLDSu04yTYapdu9Su7akrOMLnfF5gKajGZ/s+sJrgxami7OqyFLT1hKo/05N0DvU0WOydXeo4k8kXx1Xks228lcXDmmo2gdbOyR4zVCU3NlyhpzmkVthPWtH2XkIjFzwVHewdScYdW7oA3+hMdbS+RcbE2al0Cw06F2+iY4acAM2tPNfC+X++CM3hbTo7+KqNlhCp2FMzG6zPiY2kqaKhaD+zjzeD+xZ3aaIt1+k6r5jT0nzh0qU2RhLTwWH7Nuj89xo465LmqiI4BqkZA49P73tXFRTnj7VJxVw7dmlFxbeB72g+9FfPOtUzazEXRVkzQ6w8mf+m1Khjj/t+tNUNFuZpVPVXeB0/BHBt9QD2BZ7stihfVRNc8WO8MyBc7psFosYsgmsDi9OTRt6B3Bc/NWi+TdN3QaX0Rd+S5cG9IStYeI5YP8zdWXy6NOCns22b/ALWjetcta3p4t4FEMa3r/e4KUQLqhoztvHrOSVfPSntcAA4nIAEkuIAAssndjjvtJ0VouTw0KOtKixCe7DnwVB+mZODwo58WmIPlGolHGRy6Oarz3Z8Sm+AMfq05dCqL3yEnMFMMOqKhvmWz61bna5RxIrQglLWaN4VwAzzUb6h6qbZa49HevHzVgzNu8qmkWuRcYap6PbWuss2ONTNNi4A9d1INopPttXOJykhRS4mG6svycQiZcZicLGJ4+68fBAx4pI3JptyuPYuji83pJOx7x703RB94aE8J+9pXbWxO0FV/CwOUf0tN6WX82T4rtmNzj6yXtml/8lGk9BDMN3tGVvbTm3fdD1GHvadJR99rWn2qdu0s44uPOac/1KKox2R4G81vrv3lTF99kSSzoHNE/r5WKJiwcEXM7GnoIJKEdXnoHYSiocdc0W8HEbcXNuUyUo50LhF72ajhET4Y2s8I6QNa0NMgZcADS4GfamPzt1uCzIbeVA+rj/mXp2+n9FF/N8VUdbZb9kUaNJWH/ZK5bVnr7ys5/wAdzeij73r4beS+hj73qVWyPYjUG15NstBZRVVRI5pAcWE6Oa1pcPxAhZuPlBmH1MXe9eO+UGoP1UfZvKPWyfZEUbR0bWVMzXTkneBLpGlzyXNDiTui3FLxFH6YflvTKbaLee57oIXOcbkuaHHvXg2hH/DU35bfgnIS808wSjjkniYJjcvHmMc12WeROhyWsU7i0AbznW4vO87tKyuLactcHNgga4G4c1gBHIo3/HlR9iP1oJwbGQnFGmmod0hQmqd1dyzc7eT+jj/mXJ23m9HH/N8UKqZLtiaY2pd0juCMZVvOp9TfgsnG3VR6OL+b4qRvygVQ0ZF3H4rvUzvajQsYo/Dtc18k244Wcxj91pHWLZrNXYbScJweb2sPrCnft9VnhH2NQbdragcGfhCOMWgZSiwqLBYneaN89DaiG57F9NgpaP8A60vPwrD7EP8A4xqultvuhQybU1DhZ26Qf8tkaTAbicGAj6l/feyLoppm+ZTuP8LnJW/FXHVre93xXHz8/YYeYJ96Zv4A0sxxSu4QOH/JeoZMRxE/UyfkP+Crvz0ejj/D/de/PehkQ/hCDiguf8jaX6Qec6Zzj1wFeChxH/gz+SEvjxSRvmiMcmNRI2jq/SnkLWXOLO5r8sWiN+lr8kQ3DKkjKGQjqYSioxmOau2GPO6FW5sfwRQHYXUjWCX8tyj+Y1HoZfy3/BaXXE21QVM919VCm2E6kZ++hnGsUtv9N/wQ53hqD2grUKs+IVXPmocSpc2gfWioeEK+a4nQE8hdWubCupCU+GbrwbKFYzvWhGIJTpHJ2Md8F4aWf0Uv5b/gtQwgZHkEzibmidmEKtMxv5tN6KX8t/wXwp5vRyfgf8Fsc8eQ7fehXR69i5WnepGTfN5vRSflv+C8khlAuY5AOkscB7Frm6gcbbeB4+7+oKYz2STIlXibRlrQ/gx5/hcuxTzH6qXsjf8ABWnD/PsrXRhW/IqVbWPdK3jz9ibazDK3U8w1ikHON3wXzaSc6RSnlG74LTcRbmi6BvidpVeb4rSxGKbMp+jqn0E35b/gvjh9T6GX8DlscMd7X6Ce4KGZmQ7faUpWsP1IyMYdU+hl/A5e/RlV6CX8BWrFuvYvj71PtZ3qRlgwis9BL+FffRNXp4CTuC1eMXQb3APRKekOtGcDA60/USfy/Fcz4NWM86F46PN+K1UEZILaBwAF0SlpzrRmYw2p9E/1fFejCak/VO72j3q2uq2jivYqxpIz4ou19mBxX5K7FstWn6sWPTIz4rt2yFcBmxg/5jVpFJmApq3RBzehcEZizZWsPCP8z+ynGyFZ/wDj+Yf/ABV4iRbQpcmcoIrf0TbgnFFHYAJxJRoJsdnWSRhFWjxUFTNTWrhuEFFEQhiG30c1bfEKrLXua481bpY7tslcmHpqipfIpywioqppyKPNGx2Y1S51HZEUj3jLgglS09RysT+Rnh8drphAM0NCLNvyRFI7eJsNNUM12HF9H04yHb7SoHDXsRVUx4bm05XS750CSLG5soSJ0mIQWLN8i7m32owyZ24pfj0pbG0ZeO/dPZc+5dj0kr8DLSBWekakbI/GBVipW6K3OzlFb9ivGvi3gJXDMIukHiqGvbmp8PzyS7f2Jh1/uwOgOg6A71hQTDIdvtKPipjr2KGamOiqJrR7QA5uq4cEW6nK5fAj0jCBpsEnlJMnam8wtl1e/wDsgKcDfVmmOle6fELjbogdpoyQ23EprIMwuMWYC0K148V7VpV8uxrx5NfJS6mlsFBTt8Yc09rIxZJgLPHNad0FmmP4N8m+LLvQDxWqauGSjw/zG8lNW6LBl+49IvgXwhHNGSEhCPYMlzJQ7fFkksjPHVmfGkUzPKJZJzMzJB7iazsyQojyUIkEDFOaXJexs8YJqIck2LFsQy0aHbS2KsT6dDvp0xMW0CPj8n2hQxgaFufT0o+dvkzzb7UGqtvyWav2gVbGy2e/2OKVkRXtaS/3v7JpWNyKgjjHQgTkvuN+j8HkIabeLbtN0NtOQI4rel/oKOcgNrf2MP8Aq/0Fcm+SIeZ0cUbb7qsFO3TkkWEjRWKMaJ32Ev5AsQYvaCQNOa7rghSMguvf6TJpW2JFhpq1pHFcz1kfH2JXSOy4rid3b7lkq1mn6IjN1XH0oeSrZwv3Ja23SVIW/wDtNja2C6IolPjWPV7ylcZtJ2ppBoOR9pS/wXlL9a1KJYu/wZd8NbS/IfIcwocakIaANVO4aKHFWXATq7eEuQm2j2VuD+4mY2/WUuqYTvjmnQFlCWC+al+XOUtZ0PDrrhkUOqDzGois0UVL5oU1ZokN9jkugKAJgwZIGAI9mi5kotsjEgnZ5RWh7FX6lnlEsk5mbkoGMyRszclFGzJCSBRs8cJ4yPJK4meUCsDI8gmJgtATokPLCmro1BLHkpTBaEVY3ybubfaEuummJECN/Nv6gkglSLpYx9MdRHVFLX1VnaoyqdkSq9I7xrqtybZdjUuI9MoIBCE2qN4YP9X+koOmqe5TY3KHxQjokP6U2EvqRXnDEwnCB5qssbNFW6A2LVcKJoIHJPbxFdrsWVsJQM7bAX6VY6xgskOKuFhz9yXbZtbQymP6iPKTzVBU3uu6F2S5qSO1ZJsJdnzc10ZHHK/wUDM/95KfdsmwIkienOWfR7yg56gB6ma7JIqgkyLWrWxX9GNa8m/7H4lBslO0eJiMC5RdODkkG29IXtFkxL6Re9n1NjjHcQmDKhjrWKzX5vIw8Uywqsl3wDe10GB6atTHxQiKrzUvw9xMbUdUeaizsWCxIxhyQcWiLYckbIRoRaq/WM8orAXJFVnyiSGeStyXETclPL5q4i0QhIGiZ5QKxNbkkUf7QKwM0RAnBYoZmZFElRyjIrjilY84hr+z9QSKnfqne0fmydn6gq3T2z4m6qXvsueMvpPa6fxXJG93rR9dIQCbZDXklko48DmOKCBba6Jo3WA1UhJc1nU8+xDxnLs9aIhNmj7x9iZD9wi5fQw1s1nsHWrxhx8UclmUdTeZo61pWGv8UclZsj9CZnqWywmrtFXsT83t9xVgrHAhIsSHi9vuKrTX0MsU/wCxENEclFVtUlDoV9UrNNdfJFHlzU40zULM1MGpkDphlFRGRtxpmFBJgB3r3TrAHWjP3j7Aip5M1p1zaSMW2K5v+xD9HOHYk+ORaAq4mQWVK2wqNwgjpT4NtYKfQoOFtdwR2HbPtBvYIGlxTqTelxIm1lOEaO4qewACKqYCG6KbC271iU4la2yFzxkqPRVY4XW0KIbGehPWsZ0BeljFPsI4jh70pkN3o97kC5njXQskllGSjiGSl3l4FGEkDPPCfRuyCTCE3BTNjlJARdcSaFchy+cclxxU9ooLxyHj4v6gqtR2G8D05dN1dcdgd4KT+H9QVOipiL3B1Va9ay348si0wWsbcXy5AIBsQ0dkOFrG3WmdWzJDNYkLotKQuqIN3TTh1oeum3Igel5HqTmqpQW717cCOHNV7aRhEUY+1Kf0p1T2eAX/AOtsYYHQX3XnmrhBV2sEloQGRA9DfcuoMQZlcrT4OcFiMdyUZdss75QQldc647fcUNJiTeBUcVQH3HL3qvbRKNcmx9FqdkUE0QyK+qAuqQZFeTLCZur5ImqUFeNzXVkyBE2McLqN0bvWSjJXhVmbFI4nAONiRccrke5RybRRfa9YWrWvpRj2/vY7kqbJXi1O2TVA/T0PF3rSzFtqYhk0jvTvsKXyHDCWhFw0zWquU+07DxCd0mIseNUGh9FpoMQaAAmonDgqtAw5HgmjHkBdKKBTDZpQ3ignYkEJVTuKC8D1jvTIwWdgSky+OcuCVzvrwuQBHt10Co7r7eXHBLXKVr0GHrsPUHBgeut9BGcDUhB1eNxRi5cO9ScF42fIv/h/UFUpeHNQ1O2Uc8zKdhuXnO2g3Rve5Ty8OaHAk+hbVjIoygA3BkO5dfRz5AbadJRENA+NtjY26ELccwlaBVTWtNgBYjMJPtTRBzacAZGRx9QTat87uUeODxIOov8AYEKguaaC5txafwLKuTdiI6rJEExxWbIN7UtC3/HjxgYflT2ZIEzwQ5v5D2pYEwwU+O7kh87/AJ5/0F4H/TD+yx0p15rmocvqbioqkrxbPaxXZ1G5TgIKMoqMo4HTRQflDgeZ492+UI0++9ViKmfezt7vK0PaOMGZlx9WP1OQU+FgtuFu0cVGLZ5/yVJykolcjwa41PeV6zAxvWR7agxndPYvY64b615V0uvkkYkLL1bxkxfWYHui4QVNXSwmxJsFd2APal9ZgYfwWNJdm2ifB9pi4Bt8+tXvDZ94AnoWc4ds45rwc1f8Lpy1uajAtANpqwsaS3XgqV9OT/aVg2yksLdKpq1fHqXDtGV5Fr54mWKh+UWQeeD2G6eU3yixnU25rId5eiRZPI0+Jtce3kB/eHeFIduYPtDvCxHwy+8Mu5HYbNN8oEA/eHellX8pDf3bnksqMq5Lyu5E4Xev+UCd9w3LmVXK3Gp5fPe49V7BKgSvWqNbOxFl2GfeugHSX/octmbQOdbQW6ViuwhtX033n/8Abct7hnFkM20FHGdU7d1oBGYyy9qjmOSl8MLXUEswslIMUzYW5xJuOSV7RgtbEDqC/wBgVmbOqnt1LZsVtXF49QVjxoudsUxN8lCtyKtUS7zieGgXIUbSuwV6JLOjzzlr1koTHBG3k/hKWsTjZtl5rf5XKt5i2ia/gt+E8vg/5LRTUR3boKriVihdZtkrq2Zrx062vg9dXdr7A4KJx4KUQEZI6nnAC4e/eN0ca3hzv77EWN0gL29O5/UUI2GwsodsMXEM8bSbXiB/ncFBSY0x3ELTh1FIzJtOTYpxnDHuzCrk9PMw3scuhaSyaN3QuZaCN3AKxG5pYIlTGT37lWwjE8gD61ZqWqaUK7AW3uAioMO3UttBqLGtPMwKaXFGNGqVzR2GqWtabm6ueHTG19mf/kfJlRDr7gG0E5eST2Kvp3i/FIrrVmkukZfjyco6yu7y9JXDSviV5w9GdhfLy68C7CdOivbri69JU4Rp00rwLkFfByIEf7FH/wCdT/ed/wBty3HDJMn3zIdlfS3QsI2QqGMrIHPe1jGudvPed1o8RwFzzIW04fMwglr2uDjceDcx3ruhnjQUdHrXNLbj1cEM8iyWzTOaSWtlN9QAwg+tDS1krrDwcrRxu0Z9t0pV6HyCqqqOQbYC9ieJVb20N2wHrf7k9c02F/F+8Wj3qu7YTsLYWtexzml+8GuDrXta9le8SP6sc/8AdFTy5foy0rjn2XsD7lROXMZsVt4YSGzorC6YbPnyo5FLxUgtRmByNbKC4gCxzOirXJuqS/guUuPtjhdWVNnNA03G73Oy7qYt4XBQNPNETfwjCTYeezgOa9mlI8yzrnTfZb2rz06VJm/C1xJHxlrdUN4V283M23hx1UJqpSc2MA4XnjAXzq6nbbwk8DLG/wC2Y8+pFXWonWWOXRRflTYfDwEehI/ncqbHM9uhKvG21dBPLGYnh4YxzXENcADvXFiRnqkdNSNN02MeTwTJ4gSlx2Vmt09odqRlc25oT6La7gFycABBIVmfhzjHkVYebCU+C+S5UGLNeNQmIcswjfJTv1O6rjg+MB4Gapl1Ma1b9EVTUocw3GqEFnuHQn9NBZlk+m1wfQm+mNkcZn2PMLSR0JArTti2zuYVWW3z5JMxK6/Xsfwys3X11yvV53TfPd5fby5XynTjreX28uV8u07Dq69a1fNUrVDZOHrGImGHja3tUMaYQptFanLsVdY4LoIiLuLnfiKJ8K46uceZJUAUjVuVVxgujKnNy7ZMwKdpUDFKE4rSJQV6AowpGqcFMlaUdBkLpeEedEnyJcYaix4kFKfZw6dt81IytYk1RxQ0OqwJPXrN9dLC0lrXDgl9ZhYOimoEx4KAiny0TmnqXzJN26e13FIKtHV+4VavpYZTVWSbYbU7wsqvHonGCLTvsfrwy/GqSt0nxbDt+5Cr8ccsTsgVd5NEoqdVktGuNtmpXGxIN1cQ7xVV9n+CtB808lMV2dJ9Gf7Xz3fboVcTjab9qUmW5FZFIxW9k3/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ASEhISEhIQFA8QEhAQDxAPEA8PDw8QFBQWFhQRFBQYHCggGBolHBQUITEhJSkrLi4uFx8zODMsNygtLisBCgoKDg0OGhAQGiwkHCQsLCwsLCwsLCwsLCwsLCwsLCwsLCwsLCwsLCwsLCwsLCwsLCwsLCwsLCwsLCwsLCwsLP/AABEIAMkA+wMBIgACEQEDEQH/xAAbAAACAwEBAQAAAAAAAAAAAAAEBQMGBwIBAP/EAEkQAAEDAgMEBAkJBgQGAwAAAAEAAgMEEQUhMQYSQXFRYYGREyIjMlOhscHRBxQVQ1JykpOyM0KCosLhFmJz8FSDo7PS8SQ0Y//EABoBAAIDAQEAAAAAAAAAAAAAAAIDAQQFAAb/xAAoEQACAwACAgEDBAMBAAAAAAAAAQIDERIhBBMxIkFRIzJhcQUzNPD/2gAMAwEAAhEDEQA/AF2yNE0tuRmrKYCNG+pItiXEsVwiCfN99C4/HYpfG/7I7lPBE8/uhNd0KWFoQ6FgsOHX1AWf7ZQ+CfcBa29oss12+aN4X6UymbjLoVbWpxxlKFWVfdmMMaYw4jM5qksibdaZs0zyQ5KzddNxwRTRGMtJ20IGjR3L75ufsjuTRwdlYDmV0Ouw7QqWlvAOnpj0BSz0GRRjTb94epe729lvdOgHDVcn9zsM2xhu5I4dqVGUkrTazZWnmO87fuehxGXBLZtiYRfddIOgkggHlbNaM/OTr4x+TMr/AMflrlL40H2eoGlgJGdk2+aEaBR4DEWt3Tq0lp5g2Kdsas5s00hQIHfZHcjKelJ1ARtlDJVBp89redvfzUcicIKvD22NwFmmO0+7KQFp7qyI+dOzj+80aapdPQYe83c6NzsrkyHjpxT6PIVb7E3UexYZxRxXe0dJWh0WHNDBYKWDBMPvdu5cG1xIcj3poI4mgWflwsWlTf5CszCKaPXui0UZ6FJHR9SOac7XuOsKQBV+TH4RMoRbRAYnh7dw5BO40JiQ8Q8kUW9IkujMJm2cR0EpxgNCHi6U1h8d3Mqz7J23VfvbVZUp7mEtw5w0UzKV6aWXVlm6XcBqenKL+a9S7iKLDSu04yTYapdu9Su7akrOMLnfF5gKajGZ/s+sJrgxami7OqyFLT1hKo/05N0DvU0WOydXeo4k8kXx1Xks228lcXDmmo2gdbOyR4zVCU3NlyhpzmkVthPWtH2XkIjFzwVHewdScYdW7oA3+hMdbS+RcbE2al0Cw06F2+iY4acAM2tPNfC+X++CM3hbTo7+KqNlhCp2FMzG6zPiY2kqaKhaD+zjzeD+xZ3aaIt1+k6r5jT0nzh0qU2RhLTwWH7Nuj89xo465LmqiI4BqkZA49P73tXFRTnj7VJxVw7dmlFxbeB72g+9FfPOtUzazEXRVkzQ6w8mf+m1Khjj/t+tNUNFuZpVPVXeB0/BHBt9QD2BZ7stihfVRNc8WO8MyBc7psFosYsgmsDi9OTRt6B3Bc/NWi+TdN3QaX0Rd+S5cG9IStYeI5YP8zdWXy6NOCns22b/ALWjetcta3p4t4FEMa3r/e4KUQLqhoztvHrOSVfPSntcAA4nIAEkuIAAssndjjvtJ0VouTw0KOtKixCe7DnwVB+mZODwo58WmIPlGolHGRy6Oarz3Z8Sm+AMfq05dCqL3yEnMFMMOqKhvmWz61bna5RxIrQglLWaN4VwAzzUb6h6qbZa49HevHzVgzNu8qmkWuRcYap6PbWuss2ONTNNi4A9d1INopPttXOJykhRS4mG6svycQiZcZicLGJ4+68fBAx4pI3JptyuPYuji83pJOx7x703RB94aE8J+9pXbWxO0FV/CwOUf0tN6WX82T4rtmNzj6yXtml/8lGk9BDMN3tGVvbTm3fdD1GHvadJR99rWn2qdu0s44uPOac/1KKox2R4G81vrv3lTF99kSSzoHNE/r5WKJiwcEXM7GnoIJKEdXnoHYSiocdc0W8HEbcXNuUyUo50LhF72ajhET4Y2s8I6QNa0NMgZcADS4GfamPzt1uCzIbeVA+rj/mXp2+n9FF/N8VUdbZb9kUaNJWH/ZK5bVnr7ys5/wAdzeij73r4beS+hj73qVWyPYjUG15NstBZRVVRI5pAcWE6Oa1pcPxAhZuPlBmH1MXe9eO+UGoP1UfZvKPWyfZEUbR0bWVMzXTkneBLpGlzyXNDiTui3FLxFH6YflvTKbaLee57oIXOcbkuaHHvXg2hH/DU35bfgnIS808wSjjkniYJjcvHmMc12WeROhyWsU7i0AbznW4vO87tKyuLactcHNgga4G4c1gBHIo3/HlR9iP1oJwbGQnFGmmod0hQmqd1dyzc7eT+jj/mXJ23m9HH/N8UKqZLtiaY2pd0juCMZVvOp9TfgsnG3VR6OL+b4qRvygVQ0ZF3H4rvUzvajQsYo/Dtc18k244Wcxj91pHWLZrNXYbScJweb2sPrCnft9VnhH2NQbdragcGfhCOMWgZSiwqLBYneaN89DaiG57F9NgpaP8A60vPwrD7EP8A4xqultvuhQybU1DhZ26Qf8tkaTAbicGAj6l/feyLoppm+ZTuP8LnJW/FXHVre93xXHz8/YYeYJ96Zv4A0sxxSu4QOH/JeoZMRxE/UyfkP+Crvz0ejj/D/de/PehkQ/hCDiguf8jaX6Qec6Zzj1wFeChxH/gz+SEvjxSRvmiMcmNRI2jq/SnkLWXOLO5r8sWiN+lr8kQ3DKkjKGQjqYSioxmOau2GPO6FW5sfwRQHYXUjWCX8tyj+Y1HoZfy3/BaXXE21QVM919VCm2E6kZ++hnGsUtv9N/wQ53hqD2grUKs+IVXPmocSpc2gfWioeEK+a4nQE8hdWubCupCU+GbrwbKFYzvWhGIJTpHJ2Md8F4aWf0Uv5b/gtQwgZHkEzibmidmEKtMxv5tN6KX8t/wXwp5vRyfgf8Fsc8eQ7fehXR69i5WnepGTfN5vRSflv+C8khlAuY5AOkscB7Frm6gcbbeB4+7+oKYz2STIlXibRlrQ/gx5/hcuxTzH6qXsjf8ABWnD/PsrXRhW/IqVbWPdK3jz9ibazDK3U8w1ikHON3wXzaSc6RSnlG74LTcRbmi6BvidpVeb4rSxGKbMp+jqn0E35b/gvjh9T6GX8DlscMd7X6Ce4KGZmQ7faUpWsP1IyMYdU+hl/A5e/RlV6CX8BWrFuvYvj71PtZ3qRlgwis9BL+FffRNXp4CTuC1eMXQb3APRKekOtGcDA60/USfy/Fcz4NWM86F46PN+K1UEZILaBwAF0SlpzrRmYw2p9E/1fFejCak/VO72j3q2uq2jivYqxpIz4ou19mBxX5K7FstWn6sWPTIz4rt2yFcBmxg/5jVpFJmApq3RBzehcEZizZWsPCP8z+ynGyFZ/wDj+Yf/ABV4iRbQpcmcoIrf0TbgnFFHYAJxJRoJsdnWSRhFWjxUFTNTWrhuEFFEQhiG30c1bfEKrLXua481bpY7tslcmHpqipfIpywioqppyKPNGx2Y1S51HZEUj3jLgglS09RysT+Rnh8drphAM0NCLNvyRFI7eJsNNUM12HF9H04yHb7SoHDXsRVUx4bm05XS750CSLG5soSJ0mIQWLN8i7m32owyZ24pfj0pbG0ZeO/dPZc+5dj0kr8DLSBWekakbI/GBVipW6K3OzlFb9ivGvi3gJXDMIukHiqGvbmp8PzyS7f2Jh1/uwOgOg6A71hQTDIdvtKPipjr2KGamOiqJrR7QA5uq4cEW6nK5fAj0jCBpsEnlJMnam8wtl1e/wDsgKcDfVmmOle6fELjbogdpoyQ23EprIMwuMWYC0K148V7VpV8uxrx5NfJS6mlsFBTt8Yc09rIxZJgLPHNad0FmmP4N8m+LLvQDxWqauGSjw/zG8lNW6LBl+49IvgXwhHNGSEhCPYMlzJQ7fFkksjPHVmfGkUzPKJZJzMzJB7iazsyQojyUIkEDFOaXJexs8YJqIck2LFsQy0aHbS2KsT6dDvp0xMW0CPj8n2hQxgaFufT0o+dvkzzb7UGqtvyWav2gVbGy2e/2OKVkRXtaS/3v7JpWNyKgjjHQgTkvuN+j8HkIabeLbtN0NtOQI4rel/oKOcgNrf2MP8Aq/0Fcm+SIeZ0cUbb7qsFO3TkkWEjRWKMaJ32Ev5AsQYvaCQNOa7rghSMguvf6TJpW2JFhpq1pHFcz1kfH2JXSOy4rid3b7lkq1mn6IjN1XH0oeSrZwv3Ja23SVIW/wDtNja2C6IolPjWPV7ylcZtJ2ppBoOR9pS/wXlL9a1KJYu/wZd8NbS/IfIcwocakIaANVO4aKHFWXATq7eEuQm2j2VuD+4mY2/WUuqYTvjmnQFlCWC+al+XOUtZ0PDrrhkUOqDzGois0UVL5oU1ZokN9jkugKAJgwZIGAI9mi5kotsjEgnZ5RWh7FX6lnlEsk5mbkoGMyRszclFGzJCSBRs8cJ4yPJK4meUCsDI8gmJgtATokPLCmro1BLHkpTBaEVY3ybubfaEuummJECN/Nv6gkglSLpYx9MdRHVFLX1VnaoyqdkSq9I7xrqtybZdjUuI9MoIBCE2qN4YP9X+koOmqe5TY3KHxQjokP6U2EvqRXnDEwnCB5qssbNFW6A2LVcKJoIHJPbxFdrsWVsJQM7bAX6VY6xgskOKuFhz9yXbZtbQymP6iPKTzVBU3uu6F2S5qSO1ZJsJdnzc10ZHHK/wUDM/95KfdsmwIkienOWfR7yg56gB6ma7JIqgkyLWrWxX9GNa8m/7H4lBslO0eJiMC5RdODkkG29IXtFkxL6Re9n1NjjHcQmDKhjrWKzX5vIw8Uywqsl3wDe10GB6atTHxQiKrzUvw9xMbUdUeaizsWCxIxhyQcWiLYckbIRoRaq/WM8orAXJFVnyiSGeStyXETclPL5q4i0QhIGiZ5QKxNbkkUf7QKwM0RAnBYoZmZFElRyjIrjilY84hr+z9QSKnfqne0fmydn6gq3T2z4m6qXvsueMvpPa6fxXJG93rR9dIQCbZDXklko48DmOKCBba6Jo3WA1UhJc1nU8+xDxnLs9aIhNmj7x9iZD9wi5fQw1s1nsHWrxhx8UclmUdTeZo61pWGv8UclZsj9CZnqWywmrtFXsT83t9xVgrHAhIsSHi9vuKrTX0MsU/wCxENEclFVtUlDoV9UrNNdfJFHlzU40zULM1MGpkDphlFRGRtxpmFBJgB3r3TrAHWjP3j7Aip5M1p1zaSMW2K5v+xD9HOHYk+ORaAq4mQWVK2wqNwgjpT4NtYKfQoOFtdwR2HbPtBvYIGlxTqTelxIm1lOEaO4qewACKqYCG6KbC271iU4la2yFzxkqPRVY4XW0KIbGehPWsZ0BeljFPsI4jh70pkN3o97kC5njXQskllGSjiGSl3l4FGEkDPPCfRuyCTCE3BTNjlJARdcSaFchy+cclxxU9ooLxyHj4v6gqtR2G8D05dN1dcdgd4KT+H9QVOipiL3B1Va9ay348si0wWsbcXy5AIBsQ0dkOFrG3WmdWzJDNYkLotKQuqIN3TTh1oeum3Igel5HqTmqpQW717cCOHNV7aRhEUY+1Kf0p1T2eAX/AOtsYYHQX3XnmrhBV2sEloQGRA9DfcuoMQZlcrT4OcFiMdyUZdss75QQldc647fcUNJiTeBUcVQH3HL3qvbRKNcmx9FqdkUE0QyK+qAuqQZFeTLCZur5ImqUFeNzXVkyBE2McLqN0bvWSjJXhVmbFI4nAONiRccrke5RybRRfa9YWrWvpRj2/vY7kqbJXi1O2TVA/T0PF3rSzFtqYhk0jvTvsKXyHDCWhFw0zWquU+07DxCd0mIseNUGh9FpoMQaAAmonDgqtAw5HgmjHkBdKKBTDZpQ3ignYkEJVTuKC8D1jvTIwWdgSky+OcuCVzvrwuQBHt10Co7r7eXHBLXKVr0GHrsPUHBgeut9BGcDUhB1eNxRi5cO9ScF42fIv/h/UFUpeHNQ1O2Uc8zKdhuXnO2g3Rve5Ty8OaHAk+hbVjIoygA3BkO5dfRz5AbadJRENA+NtjY26ELccwlaBVTWtNgBYjMJPtTRBzacAZGRx9QTat87uUeODxIOov8AYEKguaaC5txafwLKuTdiI6rJEExxWbIN7UtC3/HjxgYflT2ZIEzwQ5v5D2pYEwwU+O7kh87/AJ5/0F4H/TD+yx0p15rmocvqbioqkrxbPaxXZ1G5TgIKMoqMo4HTRQflDgeZ492+UI0++9ViKmfezt7vK0PaOMGZlx9WP1OQU+FgtuFu0cVGLZ5/yVJykolcjwa41PeV6zAxvWR7agxndPYvY64b615V0uvkkYkLL1bxkxfWYHui4QVNXSwmxJsFd2APal9ZgYfwWNJdm2ifB9pi4Bt8+tXvDZ94AnoWc4ds45rwc1f8Lpy1uajAtANpqwsaS3XgqV9OT/aVg2yksLdKpq1fHqXDtGV5Fr54mWKh+UWQeeD2G6eU3yixnU25rId5eiRZPI0+Jtce3kB/eHeFIduYPtDvCxHwy+8Mu5HYbNN8oEA/eHellX8pDf3bnksqMq5Lyu5E4Xev+UCd9w3LmVXK3Gp5fPe49V7BKgSvWqNbOxFl2GfeugHSX/octmbQOdbQW6ViuwhtX033n/8Abct7hnFkM20FHGdU7d1oBGYyy9qjmOSl8MLXUEswslIMUzYW5xJuOSV7RgtbEDqC/wBgVmbOqnt1LZsVtXF49QVjxoudsUxN8lCtyKtUS7zieGgXIUbSuwV6JLOjzzlr1koTHBG3k/hKWsTjZtl5rf5XKt5i2ia/gt+E8vg/5LRTUR3boKriVihdZtkrq2Zrx062vg9dXdr7A4KJx4KUQEZI6nnAC4e/eN0ca3hzv77EWN0gL29O5/UUI2GwsodsMXEM8bSbXiB/ncFBSY0x3ELTh1FIzJtOTYpxnDHuzCrk9PMw3scuhaSyaN3QuZaCN3AKxG5pYIlTGT37lWwjE8gD61ZqWqaUK7AW3uAioMO3UttBqLGtPMwKaXFGNGqVzR2GqWtabm6ueHTG19mf/kfJlRDr7gG0E5eST2Kvp3i/FIrrVmkukZfjyco6yu7y9JXDSviV5w9GdhfLy68C7CdOivbri69JU4Rp00rwLkFfByIEf7FH/wCdT/ed/wBty3HDJMn3zIdlfS3QsI2QqGMrIHPe1jGudvPed1o8RwFzzIW04fMwglr2uDjceDcx3ruhnjQUdHrXNLbj1cEM8iyWzTOaSWtlN9QAwg+tDS1krrDwcrRxu0Z9t0pV6HyCqqqOQbYC9ieJVb20N2wHrf7k9c02F/F+8Wj3qu7YTsLYWtexzml+8GuDrXta9le8SP6sc/8AdFTy5foy0rjn2XsD7lROXMZsVt4YSGzorC6YbPnyo5FLxUgtRmByNbKC4gCxzOirXJuqS/guUuPtjhdWVNnNA03G73Oy7qYt4XBQNPNETfwjCTYeezgOa9mlI8yzrnTfZb2rz06VJm/C1xJHxlrdUN4V283M23hx1UJqpSc2MA4XnjAXzq6nbbwk8DLG/wC2Y8+pFXWonWWOXRRflTYfDwEehI/ncqbHM9uhKvG21dBPLGYnh4YxzXENcADvXFiRnqkdNSNN02MeTwTJ4gSlx2Vmt09odqRlc25oT6La7gFycABBIVmfhzjHkVYebCU+C+S5UGLNeNQmIcswjfJTv1O6rjg+MB4Gapl1Ma1b9EVTUocw3GqEFnuHQn9NBZlk+m1wfQm+mNkcZn2PMLSR0JArTti2zuYVWW3z5JMxK6/Xsfwys3X11yvV53TfPd5fby5XynTjreX28uV8u07Dq69a1fNUrVDZOHrGImGHja3tUMaYQptFanLsVdY4LoIiLuLnfiKJ8K46uceZJUAUjVuVVxgujKnNy7ZMwKdpUDFKE4rSJQV6AowpGqcFMlaUdBkLpeEedEnyJcYaix4kFKfZw6dt81IytYk1RxQ0OqwJPXrN9dLC0lrXDgl9ZhYOimoEx4KAiny0TmnqXzJN26e13FIKtHV+4VavpYZTVWSbYbU7wsqvHonGCLTvsfrwy/GqSt0nxbDt+5Cr8ccsTsgVd5NEoqdVktGuNtmpXGxIN1cQ7xVV9n+CtB808lMV2dJ9Gf7Xz3fboVcTjab9qUmW5FZFIxW9k3/J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0" name="Picture 6" descr="http://www.laboratoryequipment.com/sites/laboratoryequipment.com/files/legacyimages/Technologies/Instrumentation_and_Equipment/omni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35" y="1572550"/>
            <a:ext cx="2193490" cy="1323050"/>
          </a:xfrm>
          <a:prstGeom prst="rect">
            <a:avLst/>
          </a:prstGeom>
          <a:ln w="381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794438" y="1908968"/>
            <a:ext cx="2158562" cy="1484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rgbClr val="450F3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575" y="3787914"/>
            <a:ext cx="3429000" cy="70788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1) Liver homogenization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371600" y="3048000"/>
            <a:ext cx="76200" cy="76200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764016" y="4119027"/>
            <a:ext cx="4572000" cy="1138773"/>
          </a:xfrm>
          <a:prstGeom prst="rect">
            <a:avLst/>
          </a:prstGeom>
          <a:ln w="57150">
            <a:solidFill>
              <a:schemeClr val="accent2"/>
            </a:solidFill>
          </a:ln>
        </p:spPr>
        <p:txBody>
          <a:bodyPr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2) mRNA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extraction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RNeasy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® Mini Kit (50) Isolation System;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Qiagen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Valencia, CA, USA)</a:t>
            </a:r>
          </a:p>
        </p:txBody>
      </p:sp>
      <p:pic>
        <p:nvPicPr>
          <p:cNvPr id="12" name="Picture 2" descr="https://encrypted-tbn3.gstatic.com/images?q=tbn:ANd9GcQrxA2I0pjw8qwVYXB5Ab3FHZksfa4dyujwS_TBmMS-UvSjg8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034850"/>
            <a:ext cx="3764017" cy="4432750"/>
          </a:xfrm>
          <a:prstGeom prst="rect">
            <a:avLst/>
          </a:prstGeom>
          <a:noFill/>
          <a:extLst/>
        </p:spPr>
      </p:pic>
      <p:cxnSp>
        <p:nvCxnSpPr>
          <p:cNvPr id="13" name="Straight Arrow Connector 12"/>
          <p:cNvCxnSpPr/>
          <p:nvPr/>
        </p:nvCxnSpPr>
        <p:spPr>
          <a:xfrm flipV="1">
            <a:off x="5334000" y="2895600"/>
            <a:ext cx="228600" cy="83820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2" name="Picture 8" descr="https://www.qiagen.com/~/media/nextq/image%20library/s/23/86/s_2386_gef_rneasymini/2_9.ashx?h=113&amp;la=en&amp;w=104&amp;hash=382C676B6DB4DA02CA8CEE9FE50AAA929104F7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46801"/>
            <a:ext cx="1828800" cy="1043999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encrypted-tbn3.gstatic.com/images?q=tbn:ANd9GcQrxA2I0pjw8qwVYXB5Ab3FHZksfa4dyujwS_TBmMS-UvSjg8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511" y="2705899"/>
            <a:ext cx="5791199" cy="4872573"/>
          </a:xfrm>
          <a:prstGeom prst="rect">
            <a:avLst/>
          </a:prstGeom>
          <a:noFill/>
          <a:extLst/>
        </p:spPr>
      </p:pic>
      <p:sp>
        <p:nvSpPr>
          <p:cNvPr id="15" name="Rectangle 14"/>
          <p:cNvSpPr/>
          <p:nvPr/>
        </p:nvSpPr>
        <p:spPr>
          <a:xfrm>
            <a:off x="4191000" y="3632537"/>
            <a:ext cx="4419600" cy="1015663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cDNA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synthesis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SensiFAST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™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cDNA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Synthesis Kit;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Bioline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Madrid, Spain.)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248400" y="2694057"/>
            <a:ext cx="0" cy="887343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057650" y="5490094"/>
            <a:ext cx="4686299" cy="1138773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qPCR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sybr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green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master-mix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(KAPA SYBR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FAST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qPCR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Kits; Kappa Bioscience, MA,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USA.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335111" y="4854714"/>
            <a:ext cx="0" cy="55548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718238" y="5154543"/>
            <a:ext cx="1157452" cy="335551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55575" y="3657600"/>
            <a:ext cx="3429000" cy="523220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5) Fold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expression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itle 5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861001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Determination of Expression levels </a:t>
            </a:r>
            <a:r>
              <a:rPr lang="en-US" b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of P53, VEGF and </a:t>
            </a:r>
            <a:r>
              <a:rPr lang="en-US" b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MMP2</a:t>
            </a:r>
            <a:endParaRPr lang="en-US" dirty="0">
              <a:solidFill>
                <a:srgbClr val="97030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09597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5" grpId="0" animBg="1"/>
      <p:bldP spid="21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50292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World wide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rgbClr val="970303"/>
              </a:buCl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most common cancer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2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leading cause of cancer mortality.</a:t>
            </a:r>
          </a:p>
          <a:p>
            <a:pPr marL="0" indent="0" algn="r">
              <a:buNone/>
            </a:pPr>
            <a:r>
              <a:rPr lang="en-US" sz="2400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lafaro</a:t>
            </a:r>
            <a:r>
              <a:rPr lang="en-US" sz="2400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 et al</a:t>
            </a:r>
            <a:r>
              <a:rPr lang="en-US" sz="2000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., 2015)</a:t>
            </a:r>
          </a:p>
          <a:p>
            <a:r>
              <a:rPr lang="en-US" sz="3600" b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600" b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Egypt</a:t>
            </a:r>
          </a:p>
          <a:p>
            <a:pPr lvl="1">
              <a:buClr>
                <a:srgbClr val="970303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most common cancer in men and the 6th most common cancers in women</a:t>
            </a:r>
          </a:p>
          <a:p>
            <a:pPr marL="0" indent="0" algn="r">
              <a:buClr>
                <a:srgbClr val="970303"/>
              </a:buClr>
              <a:buNone/>
            </a:pPr>
            <a:r>
              <a:rPr lang="en-US" sz="2000" i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i="1" dirty="0" err="1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Ferlay</a:t>
            </a:r>
            <a:r>
              <a:rPr lang="en-US" sz="2000" i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 et al</a:t>
            </a:r>
            <a:r>
              <a:rPr lang="en-US" sz="2000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2000" i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2010</a:t>
            </a:r>
            <a:r>
              <a:rPr lang="en-US" sz="2000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i="1" dirty="0">
              <a:solidFill>
                <a:srgbClr val="970303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rgbClr val="970303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3rd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leading cause of death in males and the 4th in females with more than 600 000 deaths per year</a:t>
            </a:r>
          </a:p>
          <a:p>
            <a:pPr marL="0" indent="0" algn="r">
              <a:buNone/>
            </a:pPr>
            <a:r>
              <a:rPr lang="en-US" sz="2000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(Abdel-</a:t>
            </a:r>
            <a:r>
              <a:rPr lang="en-US" sz="2000" i="1" dirty="0" err="1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Atti</a:t>
            </a:r>
            <a:r>
              <a:rPr lang="en-US" sz="2000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2000" i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2015)</a:t>
            </a:r>
          </a:p>
          <a:p>
            <a:pPr marL="0" indent="0" algn="r">
              <a:buNone/>
            </a:pP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1295400"/>
          </a:xfr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Hepatocellular carcinoma (HCC)</a:t>
            </a:r>
            <a:endParaRPr lang="en-US" sz="4800" b="1" dirty="0">
              <a:solidFill>
                <a:srgbClr val="970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1524000"/>
            <a:ext cx="7924800" cy="0"/>
          </a:xfrm>
          <a:prstGeom prst="line">
            <a:avLst/>
          </a:prstGeom>
          <a:ln w="76200">
            <a:solidFill>
              <a:srgbClr val="97030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62427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905000"/>
            <a:ext cx="8991600" cy="2895600"/>
          </a:xfrm>
        </p:spPr>
        <p:txBody>
          <a:bodyPr>
            <a:normAutofit/>
          </a:bodyPr>
          <a:lstStyle/>
          <a:p>
            <a:r>
              <a:rPr lang="en-US" sz="10300" b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600" b="1" dirty="0">
              <a:solidFill>
                <a:srgbClr val="97030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0732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Invitro cytotoxicity assay</a:t>
            </a:r>
            <a:endParaRPr lang="en-US" b="1" dirty="0">
              <a:solidFill>
                <a:srgbClr val="970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7600" y="1828800"/>
            <a:ext cx="502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PTEN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0.09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µg/ml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RAIL IC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=0.25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µg/ml.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Plain ZNPs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both free genes show no cytotoxicity.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219200"/>
            <a:ext cx="7239000" cy="0"/>
          </a:xfrm>
          <a:prstGeom prst="line">
            <a:avLst/>
          </a:prstGeom>
          <a:ln w="76200">
            <a:solidFill>
              <a:srgbClr val="97030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75873461"/>
              </p:ext>
            </p:extLst>
          </p:nvPr>
        </p:nvGraphicFramePr>
        <p:xfrm>
          <a:off x="-15875" y="984250"/>
          <a:ext cx="8724900" cy="5235575"/>
        </p:xfrm>
        <a:graphic>
          <a:graphicData uri="http://schemas.openxmlformats.org/presentationml/2006/ole">
            <p:oleObj spid="_x0000_s18491" name="Prism Project" r:id="rId4" imgW="4649400" imgH="28206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7701965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Serum AFP level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6999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5706070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(p&lt;0.05),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###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p&lt;0.001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): significantly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from healthy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control group.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***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(p&lt;0.001): significant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HCC group.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001000" cy="468837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1219200"/>
            <a:ext cx="7239000" cy="0"/>
          </a:xfrm>
          <a:prstGeom prst="line">
            <a:avLst/>
          </a:prstGeom>
          <a:ln w="76200">
            <a:solidFill>
              <a:srgbClr val="97030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383837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P53 fold  expression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6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7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8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76" t="22670" r="23469"/>
          <a:stretch/>
        </p:blipFill>
        <p:spPr>
          <a:xfrm>
            <a:off x="533400" y="1368972"/>
            <a:ext cx="7543800" cy="411742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57200" y="1371600"/>
            <a:ext cx="7239000" cy="0"/>
          </a:xfrm>
          <a:prstGeom prst="line">
            <a:avLst/>
          </a:prstGeom>
          <a:ln w="76200">
            <a:solidFill>
              <a:srgbClr val="97030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371600" y="5486400"/>
            <a:ext cx="6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(p&lt;0.05):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significantly from healthy control group.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**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(p&lt;0.01),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***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(p&lt;0.001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): significant from HCC group.</a:t>
            </a:r>
          </a:p>
        </p:txBody>
      </p:sp>
    </p:spTree>
    <p:extLst>
      <p:ext uri="{BB962C8B-B14F-4D97-AF65-F5344CB8AC3E}">
        <p14:creationId xmlns="" xmlns:p14="http://schemas.microsoft.com/office/powerpoint/2010/main" val="17775332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01110" y="0"/>
            <a:ext cx="8229600" cy="1143000"/>
          </a:xfrm>
        </p:spPr>
        <p:txBody>
          <a:bodyPr/>
          <a:lstStyle/>
          <a:p>
            <a:r>
              <a:rPr lang="en-US" b="1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VEGF</a:t>
            </a:r>
            <a:r>
              <a:rPr lang="en-US" b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 fold expression</a:t>
            </a:r>
            <a:endParaRPr lang="en-US" b="1" dirty="0">
              <a:solidFill>
                <a:srgbClr val="970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14557842"/>
              </p:ext>
            </p:extLst>
          </p:nvPr>
        </p:nvGraphicFramePr>
        <p:xfrm>
          <a:off x="0" y="1295400"/>
          <a:ext cx="8942388" cy="4810035"/>
        </p:xfrm>
        <a:graphic>
          <a:graphicData uri="http://schemas.openxmlformats.org/presentationml/2006/ole">
            <p:oleObj spid="_x0000_s4267" name="Prism Project" r:id="rId4" imgW="3564000" imgH="2700000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914400" y="5657671"/>
            <a:ext cx="632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##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(p&lt;0.01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): significantly from healthy control group.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(p&lt;0.05), 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**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(p&lt;0.01): significant from HCC group.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81000" y="990600"/>
            <a:ext cx="7239000" cy="0"/>
          </a:xfrm>
          <a:prstGeom prst="line">
            <a:avLst/>
          </a:prstGeom>
          <a:ln w="76200">
            <a:solidFill>
              <a:srgbClr val="97030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540386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78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81000" y="114300"/>
            <a:ext cx="8229600" cy="1143000"/>
          </a:xfrm>
        </p:spPr>
        <p:txBody>
          <a:bodyPr/>
          <a:lstStyle/>
          <a:p>
            <a:r>
              <a:rPr lang="en-US" b="1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MMP-2</a:t>
            </a:r>
            <a:r>
              <a:rPr lang="en-US" b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 fold expression</a:t>
            </a:r>
            <a:endParaRPr lang="en-US" b="1" dirty="0">
              <a:solidFill>
                <a:srgbClr val="970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5486400"/>
            <a:ext cx="6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###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(p&lt;0.001): significantly from healthy control group.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**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(p&lt;0.01),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***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(p&lt;0.001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): significant from HCC group.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062256" cy="44958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85800" y="1219200"/>
            <a:ext cx="7239000" cy="0"/>
          </a:xfrm>
          <a:prstGeom prst="line">
            <a:avLst/>
          </a:prstGeom>
          <a:ln w="76200">
            <a:solidFill>
              <a:srgbClr val="97030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282704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381000" y="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Histopathological examination</a:t>
            </a:r>
            <a:endParaRPr lang="en-US" b="1" dirty="0">
              <a:solidFill>
                <a:srgbClr val="970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1219200"/>
            <a:ext cx="7239000" cy="0"/>
          </a:xfrm>
          <a:prstGeom prst="line">
            <a:avLst/>
          </a:prstGeom>
          <a:ln w="76200">
            <a:solidFill>
              <a:srgbClr val="97030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72" y="1194486"/>
            <a:ext cx="4218028" cy="2645676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4327118" cy="26209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5362" y="6363566"/>
            <a:ext cx="2787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Healthy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33180"/>
            <a:ext cx="4076699" cy="217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82" r="6227" b="3985"/>
          <a:stretch/>
        </p:blipFill>
        <p:spPr bwMode="auto">
          <a:xfrm>
            <a:off x="4369283" y="4233179"/>
            <a:ext cx="4698517" cy="217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738878" y="3767822"/>
            <a:ext cx="3013971" cy="49937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Healthy control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5152373" y="3733800"/>
            <a:ext cx="3013971" cy="499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HCC untreated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517118" y="6400800"/>
            <a:ext cx="3902482" cy="499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PTEN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treated group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4860518" y="6324600"/>
            <a:ext cx="3902482" cy="499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TRAIL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treated group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1074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19400"/>
            <a:ext cx="8229600" cy="3306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0000" b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10000" b="1" dirty="0">
              <a:solidFill>
                <a:srgbClr val="97030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59076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457200"/>
            <a:ext cx="8610599" cy="1066800"/>
          </a:xfrm>
          <a:solidFill>
            <a:schemeClr val="bg1"/>
          </a:solidFill>
          <a:ln w="28575">
            <a:solidFill>
              <a:srgbClr val="970303"/>
            </a:solidFill>
          </a:ln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ea typeface="+mj-ea"/>
                <a:cs typeface="Times New Roman" pitchFamily="18" charset="0"/>
              </a:rPr>
              <a:t>ZNPs </a:t>
            </a:r>
            <a:r>
              <a:rPr lang="en-US" dirty="0">
                <a:latin typeface="Times New Roman" pitchFamily="18" charset="0"/>
                <a:ea typeface="+mj-ea"/>
                <a:cs typeface="Times New Roman" pitchFamily="18" charset="0"/>
              </a:rPr>
              <a:t>can be used as </a:t>
            </a:r>
            <a:r>
              <a:rPr lang="en-US" dirty="0" smtClean="0">
                <a:latin typeface="Times New Roman" pitchFamily="18" charset="0"/>
                <a:ea typeface="+mj-ea"/>
                <a:cs typeface="Times New Roman" pitchFamily="18" charset="0"/>
              </a:rPr>
              <a:t>safe and efficient nonviral </a:t>
            </a:r>
            <a:r>
              <a:rPr lang="en-US" dirty="0">
                <a:latin typeface="Times New Roman" pitchFamily="18" charset="0"/>
                <a:ea typeface="+mj-ea"/>
                <a:cs typeface="Times New Roman" pitchFamily="18" charset="0"/>
              </a:rPr>
              <a:t>vector 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1" y="1828800"/>
            <a:ext cx="8684720" cy="152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7030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Both PTEN  and TRAIL loaded on ZNPs showed cytotoxic activity on HepG2 cell line.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IC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of PTEN &lt;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TRAIL)</a:t>
            </a: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2" y="3657600"/>
            <a:ext cx="8684720" cy="1219200"/>
          </a:xfrm>
          <a:prstGeom prst="rect">
            <a:avLst/>
          </a:prstGeom>
          <a:solidFill>
            <a:schemeClr val="bg1"/>
          </a:solidFill>
          <a:ln w="28575">
            <a:solidFill>
              <a:srgbClr val="97030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PTEN and TRAIL showed significant effects on P53, VEGF &amp; MMP-2 expression.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2" y="5105400"/>
            <a:ext cx="8684719" cy="1295400"/>
          </a:xfrm>
          <a:prstGeom prst="rect">
            <a:avLst/>
          </a:prstGeom>
          <a:solidFill>
            <a:schemeClr val="bg1"/>
          </a:solidFill>
          <a:ln w="28575">
            <a:solidFill>
              <a:srgbClr val="97030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PTEN and TRAIL loaded on ZNPs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may be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used as gene therapy for HCC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42726382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1.bp.blogspot.com/-W0sFkedLXxA/T61Qc_Ss7rI/AAAAAAAAAJs/JcOib2IMFfo/s1600/ques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9154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C00000"/>
                </a:solidFill>
                <a:latin typeface="Showcard Gothic" pitchFamily="82" charset="0"/>
              </a:rPr>
              <a:t>Thanks and ready for question</a:t>
            </a:r>
            <a:endParaRPr lang="en-US" sz="4000" dirty="0">
              <a:solidFill>
                <a:srgbClr val="C00000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01724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3086100" y="1219200"/>
            <a:ext cx="2933700" cy="1219200"/>
          </a:xfrm>
          <a:prstGeom prst="flowChartAlternateProcess">
            <a:avLst/>
          </a:prstGeom>
          <a:noFill/>
          <a:ln w="38100">
            <a:solidFill>
              <a:srgbClr val="970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Surgical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interventions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502400" y="2095500"/>
            <a:ext cx="2667000" cy="1333500"/>
          </a:xfrm>
          <a:prstGeom prst="flowChartAlternateProcess">
            <a:avLst/>
          </a:prstGeom>
          <a:noFill/>
          <a:ln w="38100">
            <a:solidFill>
              <a:srgbClr val="970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Tans-arterial intervention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4884041" y="4981903"/>
            <a:ext cx="2819400" cy="1447800"/>
          </a:xfrm>
          <a:prstGeom prst="flowChartAlternateProcess">
            <a:avLst/>
          </a:prstGeom>
          <a:noFill/>
          <a:ln w="38100">
            <a:solidFill>
              <a:srgbClr val="970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Radiation therapy 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1066800" y="4953000"/>
            <a:ext cx="2971800" cy="1447800"/>
          </a:xfrm>
          <a:prstGeom prst="flowChartAlternateProcess">
            <a:avLst/>
          </a:prstGeom>
          <a:noFill/>
          <a:ln w="38100">
            <a:solidFill>
              <a:srgbClr val="970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Chemotherapy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431800" y="1752600"/>
            <a:ext cx="2616200" cy="1295400"/>
          </a:xfrm>
          <a:prstGeom prst="flowChartAlternateProcess">
            <a:avLst/>
          </a:prstGeom>
          <a:noFill/>
          <a:ln w="38100">
            <a:solidFill>
              <a:srgbClr val="970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Percutaneous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intervention</a:t>
            </a:r>
          </a:p>
        </p:txBody>
      </p:sp>
      <p:sp>
        <p:nvSpPr>
          <p:cNvPr id="2" name="Oval 1"/>
          <p:cNvSpPr/>
          <p:nvPr/>
        </p:nvSpPr>
        <p:spPr>
          <a:xfrm>
            <a:off x="1981200" y="3048000"/>
            <a:ext cx="5105400" cy="1828800"/>
          </a:xfrm>
          <a:prstGeom prst="ellipse">
            <a:avLst/>
          </a:prstGeom>
          <a:solidFill>
            <a:srgbClr val="970303"/>
          </a:solidFill>
          <a:ln>
            <a:solidFill>
              <a:srgbClr val="970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HCC treatment</a:t>
            </a:r>
          </a:p>
        </p:txBody>
      </p:sp>
      <p:sp>
        <p:nvSpPr>
          <p:cNvPr id="3" name="Oval 2"/>
          <p:cNvSpPr/>
          <p:nvPr/>
        </p:nvSpPr>
        <p:spPr>
          <a:xfrm rot="20828759">
            <a:off x="14942" y="149032"/>
            <a:ext cx="6875287" cy="3247178"/>
          </a:xfrm>
          <a:prstGeom prst="ellipse">
            <a:avLst/>
          </a:prstGeom>
          <a:noFill/>
          <a:ln w="76200">
            <a:solidFill>
              <a:srgbClr val="970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1325647">
            <a:off x="17152" y="492146"/>
            <a:ext cx="6639939" cy="707886"/>
          </a:xfrm>
          <a:prstGeom prst="rect">
            <a:avLst/>
          </a:prstGeom>
          <a:solidFill>
            <a:srgbClr val="970303"/>
          </a:solidFill>
          <a:ln>
            <a:solidFill>
              <a:srgbClr val="970303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Only 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curative therapy for 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HCC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8559" y="4724400"/>
            <a:ext cx="7322441" cy="1752600"/>
          </a:xfrm>
          <a:prstGeom prst="roundRect">
            <a:avLst/>
          </a:prstGeom>
          <a:noFill/>
          <a:ln w="57150">
            <a:solidFill>
              <a:srgbClr val="970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i="1" dirty="0">
              <a:solidFill>
                <a:srgbClr val="970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0061" y="4778514"/>
            <a:ext cx="6639939" cy="523220"/>
          </a:xfrm>
          <a:prstGeom prst="rect">
            <a:avLst/>
          </a:prstGeom>
          <a:solidFill>
            <a:srgbClr val="970303"/>
          </a:solidFill>
          <a:ln>
            <a:solidFill>
              <a:srgbClr val="97030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proven efficacy till now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36368" y="6334780"/>
            <a:ext cx="1723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err="1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liu</a:t>
            </a:r>
            <a:r>
              <a:rPr lang="en-US" b="1" i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 et al.,2015)</a:t>
            </a:r>
            <a:endParaRPr lang="en-US" i="1" dirty="0">
              <a:solidFill>
                <a:srgbClr val="97030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12881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62000" y="0"/>
            <a:ext cx="7315200" cy="1143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xtLst/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Gene therapy</a:t>
            </a:r>
            <a:endParaRPr lang="en-US" sz="4400" b="1" dirty="0">
              <a:solidFill>
                <a:srgbClr val="970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7379" name="Rectangle 3"/>
          <p:cNvSpPr>
            <a:spLocks noChangeArrowheads="1"/>
          </p:cNvSpPr>
          <p:nvPr/>
        </p:nvSpPr>
        <p:spPr bwMode="auto">
          <a:xfrm>
            <a:off x="0" y="1447800"/>
            <a:ext cx="8991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just">
              <a:spcBef>
                <a:spcPct val="20000"/>
              </a:spcBef>
              <a:buClr>
                <a:srgbClr val="601646"/>
              </a:buClr>
              <a:buFont typeface="Wingdings" pitchFamily="2" charset="2"/>
              <a:buChar char="Ø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insertion of gene into an individual's cells and tissues to treat a disease, such as a hereditary disease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ct val="20000"/>
              </a:spcBef>
              <a:buClr>
                <a:srgbClr val="601646"/>
              </a:buClr>
              <a:buFont typeface="Wingdings" pitchFamily="2" charset="2"/>
              <a:buChar char="Ø"/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ct val="20000"/>
              </a:spcBef>
              <a:buClr>
                <a:srgbClr val="601646"/>
              </a:buClr>
              <a:buFont typeface="Wingdings" pitchFamily="2" charset="2"/>
              <a:buChar char="Ø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It is used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to correct a deficient phenotype so that sufficient amounts of a normal gene product are synthesized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charset="2"/>
              </a:rPr>
              <a:t>  to improve a genetic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charset="2"/>
              </a:rPr>
              <a:t>disorder</a:t>
            </a:r>
            <a:endParaRPr lang="en-US" sz="3200" dirty="0">
              <a:latin typeface="Times New Roman" pitchFamily="18" charset="0"/>
              <a:cs typeface="Times New Roman" pitchFamily="18" charset="0"/>
              <a:sym typeface="Wingdings" charset="2"/>
            </a:endParaRPr>
          </a:p>
          <a:p>
            <a:pPr algn="r">
              <a:spcBef>
                <a:spcPct val="20000"/>
              </a:spcBef>
              <a:defRPr/>
            </a:pPr>
            <a:r>
              <a:rPr lang="en-US" sz="2000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Chira</a:t>
            </a:r>
            <a:r>
              <a:rPr lang="en-US" sz="2000" i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 et al., 2015)</a:t>
            </a:r>
            <a:endParaRPr lang="en-US" sz="2000" i="1" dirty="0">
              <a:solidFill>
                <a:srgbClr val="970303"/>
              </a:solidFill>
              <a:latin typeface="Times New Roman" pitchFamily="18" charset="0"/>
              <a:cs typeface="Times New Roman" pitchFamily="18" charset="0"/>
              <a:sym typeface="Wingdings" charset="2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Arial" charset="0"/>
              <a:ea typeface="ＭＳ Ｐゴシック" charset="-128"/>
              <a:cs typeface="ＭＳ Ｐゴシック" charset="-128"/>
              <a:sym typeface="Wingdings" charset="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38200" y="1143000"/>
            <a:ext cx="7239000" cy="0"/>
          </a:xfrm>
          <a:prstGeom prst="line">
            <a:avLst/>
          </a:prstGeom>
          <a:ln w="76200">
            <a:solidFill>
              <a:srgbClr val="97030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154134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anchor="ctr"/>
          <a:lstStyle/>
          <a:p>
            <a:r>
              <a:rPr lang="en-US" b="1" dirty="0">
                <a:solidFill>
                  <a:srgbClr val="97030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Application of gene therapy</a:t>
            </a:r>
          </a:p>
        </p:txBody>
      </p:sp>
      <p:sp>
        <p:nvSpPr>
          <p:cNvPr id="4" name="Rectangle 3"/>
          <p:cNvSpPr/>
          <p:nvPr/>
        </p:nvSpPr>
        <p:spPr>
          <a:xfrm>
            <a:off x="6125924" y="5832379"/>
            <a:ext cx="1585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60164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solidFill>
                  <a:srgbClr val="601646"/>
                </a:solidFill>
                <a:latin typeface="Times New Roman" pitchFamily="18" charset="0"/>
                <a:cs typeface="Times New Roman" pitchFamily="18" charset="0"/>
              </a:rPr>
              <a:t>Misra</a:t>
            </a:r>
            <a:r>
              <a:rPr lang="en-US" sz="2000" i="1" dirty="0">
                <a:solidFill>
                  <a:srgbClr val="601646"/>
                </a:solidFill>
                <a:latin typeface="Times New Roman" pitchFamily="18" charset="0"/>
                <a:cs typeface="Times New Roman" pitchFamily="18" charset="0"/>
              </a:rPr>
              <a:t> 2013</a:t>
            </a:r>
            <a:r>
              <a:rPr lang="en-US" sz="2000" i="1" dirty="0" smtClean="0">
                <a:solidFill>
                  <a:srgbClr val="60164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i="1" dirty="0">
              <a:solidFill>
                <a:srgbClr val="60164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1447800"/>
            <a:ext cx="7239000" cy="0"/>
          </a:xfrm>
          <a:prstGeom prst="line">
            <a:avLst/>
          </a:prstGeom>
          <a:ln w="76200">
            <a:solidFill>
              <a:srgbClr val="97030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82698858"/>
              </p:ext>
            </p:extLst>
          </p:nvPr>
        </p:nvGraphicFramePr>
        <p:xfrm>
          <a:off x="228601" y="1931193"/>
          <a:ext cx="8534400" cy="430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1625067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00200" y="304800"/>
            <a:ext cx="5257800" cy="82844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97030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Apoptosis </a:t>
            </a:r>
          </a:p>
        </p:txBody>
      </p:sp>
      <p:sp>
        <p:nvSpPr>
          <p:cNvPr id="7" name="Oval 6"/>
          <p:cNvSpPr/>
          <p:nvPr/>
        </p:nvSpPr>
        <p:spPr>
          <a:xfrm>
            <a:off x="485775" y="3962400"/>
            <a:ext cx="3143250" cy="2133600"/>
          </a:xfrm>
          <a:prstGeom prst="ellipse">
            <a:avLst/>
          </a:prstGeom>
          <a:solidFill>
            <a:schemeClr val="bg1"/>
          </a:solidFill>
          <a:ln>
            <a:solidFill>
              <a:srgbClr val="97030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PTEN</a:t>
            </a:r>
          </a:p>
          <a:p>
            <a:pPr algn="ctr"/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Phosphatase and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tensin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homologue</a:t>
            </a:r>
            <a:endParaRPr lang="en-US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314950" y="3886200"/>
            <a:ext cx="3143250" cy="2133600"/>
          </a:xfrm>
          <a:prstGeom prst="ellipse">
            <a:avLst/>
          </a:prstGeom>
          <a:solidFill>
            <a:schemeClr val="bg1"/>
          </a:solidFill>
          <a:ln>
            <a:solidFill>
              <a:srgbClr val="97030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TRAIL</a:t>
            </a:r>
          </a:p>
          <a:p>
            <a:pPr algn="ctr"/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Tumor necrosis factor (TNF)–related apoptosis-inducing ligand (TRAIL)</a:t>
            </a:r>
            <a:endParaRPr lang="en-US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Brace 2"/>
          <p:cNvSpPr/>
          <p:nvPr/>
        </p:nvSpPr>
        <p:spPr>
          <a:xfrm rot="16200000">
            <a:off x="4076700" y="-438150"/>
            <a:ext cx="933450" cy="4210050"/>
          </a:xfrm>
          <a:prstGeom prst="rightBrace">
            <a:avLst/>
          </a:prstGeom>
          <a:ln>
            <a:solidFill>
              <a:srgbClr val="97030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199" y="2133600"/>
            <a:ext cx="4267201" cy="1752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970303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Intrinsic pathway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638675" y="2133600"/>
            <a:ext cx="4495800" cy="1752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970303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Extrinsic pathway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66339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3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086600" cy="1143000"/>
          </a:xfr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PTEN gene</a:t>
            </a:r>
            <a:r>
              <a:rPr lang="en-US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970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Was discovered by two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different groups and recognized as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tumor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suppressor gene frequently lost on human chromosome 10q23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en-US" sz="2000" b="1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i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Li et al</a:t>
            </a:r>
            <a:r>
              <a:rPr lang="en-US" sz="2000" b="1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2000" b="1" i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1997; </a:t>
            </a:r>
            <a:r>
              <a:rPr lang="en-US" sz="2000" b="1" i="1" dirty="0" err="1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Steck</a:t>
            </a:r>
            <a:r>
              <a:rPr lang="en-US" sz="2000" b="1" i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 et al</a:t>
            </a:r>
            <a:r>
              <a:rPr lang="en-US" sz="2000" b="1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2000" b="1" i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1997</a:t>
            </a:r>
            <a:r>
              <a:rPr lang="en-US" sz="2000" b="1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PTEN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is one of the most commonly silenced genes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different cancers including HCC</a:t>
            </a:r>
          </a:p>
          <a:p>
            <a:pPr marL="0" indent="0" algn="r">
              <a:buNone/>
            </a:pPr>
            <a:r>
              <a:rPr lang="en-US" sz="2000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i="1" dirty="0" err="1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Ruan</a:t>
            </a:r>
            <a:r>
              <a:rPr lang="en-US" sz="2000" b="1" i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 et al</a:t>
            </a:r>
            <a:r>
              <a:rPr lang="en-US" sz="2000" b="1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2000" b="1" i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2012)</a:t>
            </a:r>
            <a:endParaRPr lang="en-US" sz="2000" i="1" dirty="0">
              <a:solidFill>
                <a:srgbClr val="970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1143000"/>
            <a:ext cx="7239000" cy="0"/>
          </a:xfrm>
          <a:prstGeom prst="line">
            <a:avLst/>
          </a:prstGeom>
          <a:ln w="76200">
            <a:solidFill>
              <a:srgbClr val="97030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504818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1143000"/>
          </a:xfr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970303"/>
                </a:solidFill>
              </a:rPr>
              <a:t>TRAIL</a:t>
            </a:r>
            <a:endParaRPr lang="en-US" dirty="0">
              <a:solidFill>
                <a:srgbClr val="97030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763000" cy="2971800"/>
          </a:xfrm>
        </p:spPr>
        <p:txBody>
          <a:bodyPr>
            <a:noAutofit/>
          </a:bodyPr>
          <a:lstStyle/>
          <a:p>
            <a:pPr algn="just">
              <a:buClr>
                <a:srgbClr val="970303"/>
              </a:buClr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TRAIL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 cytokine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that is produced and secreted by most normal tissue cells and its binding to its receptors induces apoptosis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selectively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in carcinoma cells not in normal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cells.</a:t>
            </a:r>
          </a:p>
          <a:p>
            <a:pPr marL="0" indent="0" algn="r">
              <a:buClr>
                <a:srgbClr val="970303"/>
              </a:buClr>
              <a:buNone/>
            </a:pPr>
            <a:r>
              <a:rPr lang="en-US" sz="2000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(Wang &amp; </a:t>
            </a:r>
            <a:r>
              <a:rPr lang="en-US" sz="2000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El-</a:t>
            </a:r>
            <a:r>
              <a:rPr lang="en-US" sz="2000" i="1" dirty="0" err="1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Deiry</a:t>
            </a:r>
            <a:r>
              <a:rPr lang="en-US" sz="2000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2003</a:t>
            </a:r>
            <a:r>
              <a:rPr lang="en-US" sz="2000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Clr>
                <a:srgbClr val="970303"/>
              </a:buClr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TRAIL is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unique antitumor agent: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rgbClr val="970303"/>
              </a:buCl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Nontoxic to normal cells</a:t>
            </a:r>
          </a:p>
          <a:p>
            <a:pPr lvl="1">
              <a:buClr>
                <a:srgbClr val="970303"/>
              </a:buCl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killing a broad range of tumor cells.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r">
              <a:buClr>
                <a:srgbClr val="970303"/>
              </a:buClr>
              <a:buNone/>
            </a:pPr>
            <a:r>
              <a:rPr lang="en-US" i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(Wang </a:t>
            </a:r>
            <a:r>
              <a:rPr lang="en-US" sz="2000" i="1" dirty="0" smtClean="0">
                <a:solidFill>
                  <a:srgbClr val="970303"/>
                </a:solidFill>
                <a:latin typeface="Times New Roman" pitchFamily="18" charset="0"/>
                <a:cs typeface="Times New Roman" pitchFamily="18" charset="0"/>
              </a:rPr>
              <a:t>et al., 2015)</a:t>
            </a:r>
            <a:endParaRPr lang="en-US" sz="2000" i="1" dirty="0">
              <a:solidFill>
                <a:srgbClr val="970303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Clr>
                <a:srgbClr val="970303"/>
              </a:buCl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1828800"/>
            <a:ext cx="7239000" cy="0"/>
          </a:xfrm>
          <a:prstGeom prst="line">
            <a:avLst/>
          </a:prstGeom>
          <a:ln w="76200">
            <a:solidFill>
              <a:srgbClr val="97030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833486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7685</TotalTime>
  <Words>1178</Words>
  <Application>Microsoft Office PowerPoint</Application>
  <PresentationFormat>On-screen Show (4:3)</PresentationFormat>
  <Paragraphs>263</Paragraphs>
  <Slides>39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Prism Project</vt:lpstr>
      <vt:lpstr>Slide 1</vt:lpstr>
      <vt:lpstr>Introduction</vt:lpstr>
      <vt:lpstr>Hepatocellular carcinoma (HCC)</vt:lpstr>
      <vt:lpstr>Slide 4</vt:lpstr>
      <vt:lpstr>Slide 5</vt:lpstr>
      <vt:lpstr>Application of gene therapy</vt:lpstr>
      <vt:lpstr>Slide 7</vt:lpstr>
      <vt:lpstr> PTEN gene </vt:lpstr>
      <vt:lpstr>TRAIL</vt:lpstr>
      <vt:lpstr>PTEN and TRAIL in cancer treatment</vt:lpstr>
      <vt:lpstr>Gene therapy vectors</vt:lpstr>
      <vt:lpstr>Nanoparticles (NPs)</vt:lpstr>
      <vt:lpstr> Zein </vt:lpstr>
      <vt:lpstr>Advantage  ZNPs as drug carrier </vt:lpstr>
      <vt:lpstr>ZNPs application</vt:lpstr>
      <vt:lpstr>Aim of the work</vt:lpstr>
      <vt:lpstr>The aim of the present study </vt:lpstr>
      <vt:lpstr>Study design</vt:lpstr>
      <vt:lpstr>Methodology</vt:lpstr>
      <vt:lpstr>Slide 20</vt:lpstr>
      <vt:lpstr>Slide 21</vt:lpstr>
      <vt:lpstr>Slide 22</vt:lpstr>
      <vt:lpstr>TEM</vt:lpstr>
      <vt:lpstr>After statistical analysis of effect of two variables (using design expert 9 software</vt:lpstr>
      <vt:lpstr> 6) Determination of cytotoxicity of both genes loaded on ZNPs </vt:lpstr>
      <vt:lpstr>Slide 26</vt:lpstr>
      <vt:lpstr>Slide 27</vt:lpstr>
      <vt:lpstr>Single IP injection of DEN  + SC injection of CCl4 once per week for 3 months </vt:lpstr>
      <vt:lpstr>Determination of Expression levels of P53, VEGF and MMP2</vt:lpstr>
      <vt:lpstr>Results</vt:lpstr>
      <vt:lpstr>Slide 31</vt:lpstr>
      <vt:lpstr>Serum AFP level</vt:lpstr>
      <vt:lpstr>P53 fold  expression</vt:lpstr>
      <vt:lpstr>VEGF fold expression</vt:lpstr>
      <vt:lpstr>MMP-2 fold expression</vt:lpstr>
      <vt:lpstr>Healthy control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study of the efficacy of two genes loaded on nanoparticles in the treatment of hepatocellular carcinoma</dc:title>
  <dc:creator>Windows User</dc:creator>
  <cp:lastModifiedBy>fathia</cp:lastModifiedBy>
  <cp:revision>267</cp:revision>
  <dcterms:created xsi:type="dcterms:W3CDTF">2015-08-31T17:17:07Z</dcterms:created>
  <dcterms:modified xsi:type="dcterms:W3CDTF">2015-10-29T20:02:01Z</dcterms:modified>
</cp:coreProperties>
</file>