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83" r:id="rId2"/>
    <p:sldId id="257" r:id="rId3"/>
    <p:sldId id="260" r:id="rId4"/>
    <p:sldId id="258" r:id="rId5"/>
    <p:sldId id="259" r:id="rId6"/>
    <p:sldId id="261" r:id="rId7"/>
    <p:sldId id="262" r:id="rId8"/>
    <p:sldId id="263" r:id="rId9"/>
    <p:sldId id="265" r:id="rId10"/>
    <p:sldId id="266" r:id="rId11"/>
    <p:sldId id="264"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48" autoAdjust="0"/>
  </p:normalViewPr>
  <p:slideViewPr>
    <p:cSldViewPr>
      <p:cViewPr>
        <p:scale>
          <a:sx n="50" d="100"/>
          <a:sy n="50" d="100"/>
        </p:scale>
        <p:origin x="-1956" y="-5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FB975D-F178-4E3E-80D2-DE2E24734589}" type="datetimeFigureOut">
              <a:rPr lang="en-US" smtClean="0"/>
              <a:t>9/18/2015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0DC5E5-2FAC-4A0A-A959-75F10B81B66C}" type="slidenum">
              <a:rPr lang="en-US" smtClean="0"/>
              <a:t>‹#›</a:t>
            </a:fld>
            <a:endParaRPr lang="en-US"/>
          </a:p>
        </p:txBody>
      </p:sp>
    </p:spTree>
    <p:extLst>
      <p:ext uri="{BB962C8B-B14F-4D97-AF65-F5344CB8AC3E}">
        <p14:creationId xmlns:p14="http://schemas.microsoft.com/office/powerpoint/2010/main" val="3062132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50BF44-657A-4232-81EF-2768FFEBD644}" type="datetimeFigureOut">
              <a:rPr lang="en-US" smtClean="0"/>
              <a:t>9/18/2015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0D1797-348C-410B-B133-57F6234FF53E}" type="slidenum">
              <a:rPr lang="en-US" smtClean="0"/>
              <a:t>‹#›</a:t>
            </a:fld>
            <a:endParaRPr lang="en-US"/>
          </a:p>
        </p:txBody>
      </p:sp>
    </p:spTree>
    <p:extLst>
      <p:ext uri="{BB962C8B-B14F-4D97-AF65-F5344CB8AC3E}">
        <p14:creationId xmlns:p14="http://schemas.microsoft.com/office/powerpoint/2010/main" val="40696618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Tittle is missing</a:t>
            </a:r>
            <a:endParaRPr lang="en-US" dirty="0"/>
          </a:p>
        </p:txBody>
      </p:sp>
      <p:sp>
        <p:nvSpPr>
          <p:cNvPr id="4" name="Slide Number Placeholder 3"/>
          <p:cNvSpPr>
            <a:spLocks noGrp="1"/>
          </p:cNvSpPr>
          <p:nvPr>
            <p:ph type="sldNum" sz="quarter" idx="10"/>
          </p:nvPr>
        </p:nvSpPr>
        <p:spPr/>
        <p:txBody>
          <a:bodyPr/>
          <a:lstStyle/>
          <a:p>
            <a:fld id="{7F0D1797-348C-410B-B133-57F6234FF53E}" type="slidenum">
              <a:rPr lang="en-US" smtClean="0"/>
              <a:t>7</a:t>
            </a:fld>
            <a:endParaRPr lang="en-US"/>
          </a:p>
        </p:txBody>
      </p:sp>
    </p:spTree>
    <p:extLst>
      <p:ext uri="{BB962C8B-B14F-4D97-AF65-F5344CB8AC3E}">
        <p14:creationId xmlns:p14="http://schemas.microsoft.com/office/powerpoint/2010/main" val="19626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Title is missing</a:t>
            </a:r>
            <a:endParaRPr lang="en-US" dirty="0"/>
          </a:p>
        </p:txBody>
      </p:sp>
      <p:sp>
        <p:nvSpPr>
          <p:cNvPr id="4" name="Slide Number Placeholder 3"/>
          <p:cNvSpPr>
            <a:spLocks noGrp="1"/>
          </p:cNvSpPr>
          <p:nvPr>
            <p:ph type="sldNum" sz="quarter" idx="10"/>
          </p:nvPr>
        </p:nvSpPr>
        <p:spPr/>
        <p:txBody>
          <a:bodyPr/>
          <a:lstStyle/>
          <a:p>
            <a:fld id="{7F0D1797-348C-410B-B133-57F6234FF53E}" type="slidenum">
              <a:rPr lang="en-US" smtClean="0"/>
              <a:t>9</a:t>
            </a:fld>
            <a:endParaRPr lang="en-US"/>
          </a:p>
        </p:txBody>
      </p:sp>
    </p:spTree>
    <p:extLst>
      <p:ext uri="{BB962C8B-B14F-4D97-AF65-F5344CB8AC3E}">
        <p14:creationId xmlns:p14="http://schemas.microsoft.com/office/powerpoint/2010/main" val="100403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Make</a:t>
            </a:r>
            <a:r>
              <a:rPr lang="en-CA" baseline="0" dirty="0" smtClean="0"/>
              <a:t> bold </a:t>
            </a:r>
            <a:r>
              <a:rPr lang="en-CA" dirty="0" smtClean="0"/>
              <a:t> the important words</a:t>
            </a:r>
            <a:endParaRPr lang="en-US" dirty="0"/>
          </a:p>
        </p:txBody>
      </p:sp>
      <p:sp>
        <p:nvSpPr>
          <p:cNvPr id="4" name="Slide Number Placeholder 3"/>
          <p:cNvSpPr>
            <a:spLocks noGrp="1"/>
          </p:cNvSpPr>
          <p:nvPr>
            <p:ph type="sldNum" sz="quarter" idx="10"/>
          </p:nvPr>
        </p:nvSpPr>
        <p:spPr/>
        <p:txBody>
          <a:bodyPr/>
          <a:lstStyle/>
          <a:p>
            <a:fld id="{7F0D1797-348C-410B-B133-57F6234FF53E}" type="slidenum">
              <a:rPr lang="en-US" smtClean="0"/>
              <a:t>10</a:t>
            </a:fld>
            <a:endParaRPr lang="en-US"/>
          </a:p>
        </p:txBody>
      </p:sp>
    </p:spTree>
    <p:extLst>
      <p:ext uri="{BB962C8B-B14F-4D97-AF65-F5344CB8AC3E}">
        <p14:creationId xmlns:p14="http://schemas.microsoft.com/office/powerpoint/2010/main" val="1605471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8100392" y="6356350"/>
            <a:ext cx="586408" cy="365125"/>
          </a:xfrm>
        </p:spPr>
        <p:txBody>
          <a:bodyPr/>
          <a:lstStyle>
            <a:lvl1pPr>
              <a:defRPr sz="2400" b="1"/>
            </a:lvl1pPr>
          </a:lstStyle>
          <a:p>
            <a:fld id="{3B9714C3-04D1-4F44-87AC-65C0F90AD235}" type="slidenum">
              <a:rPr lang="en-US" smtClean="0"/>
              <a:pPr/>
              <a:t>‹#›</a:t>
            </a:fld>
            <a:endParaRPr lang="en-US" dirty="0"/>
          </a:p>
        </p:txBody>
      </p:sp>
      <p:pic>
        <p:nvPicPr>
          <p:cNvPr id="1026" name="Picture 2" descr="C:\Users\Maryam\Desktop\Fati_conference_lego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8063" y="2943225"/>
            <a:ext cx="2047875"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095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496246-1035-48A2-8C25-0EF76762EA93}" type="datetime1">
              <a:rPr lang="en-US" smtClean="0"/>
              <a:t>9/18/2015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B9714C3-04D1-4F44-87AC-65C0F90AD235}" type="slidenum">
              <a:rPr lang="en-US" smtClean="0"/>
              <a:t>‹#›</a:t>
            </a:fld>
            <a:endParaRPr lang="en-US"/>
          </a:p>
        </p:txBody>
      </p:sp>
    </p:spTree>
    <p:extLst>
      <p:ext uri="{BB962C8B-B14F-4D97-AF65-F5344CB8AC3E}">
        <p14:creationId xmlns:p14="http://schemas.microsoft.com/office/powerpoint/2010/main" val="1944446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D53336A-EE65-48A5-A96E-444F55B48642}" type="datetime1">
              <a:rPr lang="en-US" smtClean="0"/>
              <a:t>9/18/2015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B9714C3-04D1-4F44-87AC-65C0F90AD235}" type="slidenum">
              <a:rPr lang="en-US" smtClean="0"/>
              <a:t>‹#›</a:t>
            </a:fld>
            <a:endParaRPr lang="en-US"/>
          </a:p>
        </p:txBody>
      </p:sp>
    </p:spTree>
    <p:extLst>
      <p:ext uri="{BB962C8B-B14F-4D97-AF65-F5344CB8AC3E}">
        <p14:creationId xmlns:p14="http://schemas.microsoft.com/office/powerpoint/2010/main" val="264993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1" y="1196752"/>
            <a:ext cx="9144001" cy="56612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956376" y="6356350"/>
            <a:ext cx="730424" cy="365125"/>
          </a:xfrm>
        </p:spPr>
        <p:txBody>
          <a:bodyPr/>
          <a:lstStyle>
            <a:lvl1pPr>
              <a:defRPr sz="2400" b="1"/>
            </a:lvl1pPr>
          </a:lstStyle>
          <a:p>
            <a:fld id="{3B9714C3-04D1-4F44-87AC-65C0F90AD235}" type="slidenum">
              <a:rPr lang="en-US" smtClean="0"/>
              <a:pPr/>
              <a:t>‹#›</a:t>
            </a:fld>
            <a:endParaRPr lang="en-US" dirty="0"/>
          </a:p>
        </p:txBody>
      </p:sp>
    </p:spTree>
    <p:extLst>
      <p:ext uri="{BB962C8B-B14F-4D97-AF65-F5344CB8AC3E}">
        <p14:creationId xmlns:p14="http://schemas.microsoft.com/office/powerpoint/2010/main" val="22188971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3A76A8-6B54-4ED4-9669-8132F8F3DD3F}" type="datetime1">
              <a:rPr lang="en-US" smtClean="0"/>
              <a:t>9/18/2015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B9714C3-04D1-4F44-87AC-65C0F90AD235}" type="slidenum">
              <a:rPr lang="en-US" smtClean="0"/>
              <a:t>‹#›</a:t>
            </a:fld>
            <a:endParaRPr lang="en-US"/>
          </a:p>
        </p:txBody>
      </p:sp>
    </p:spTree>
    <p:extLst>
      <p:ext uri="{BB962C8B-B14F-4D97-AF65-F5344CB8AC3E}">
        <p14:creationId xmlns:p14="http://schemas.microsoft.com/office/powerpoint/2010/main" val="22645410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C724618-E2CC-4C01-A96F-5A9C566B4270}" type="datetime1">
              <a:rPr lang="en-US" smtClean="0"/>
              <a:t>9/18/2015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B9714C3-04D1-4F44-87AC-65C0F90AD235}" type="slidenum">
              <a:rPr lang="en-US" smtClean="0"/>
              <a:t>‹#›</a:t>
            </a:fld>
            <a:endParaRPr lang="en-US"/>
          </a:p>
        </p:txBody>
      </p:sp>
    </p:spTree>
    <p:extLst>
      <p:ext uri="{BB962C8B-B14F-4D97-AF65-F5344CB8AC3E}">
        <p14:creationId xmlns:p14="http://schemas.microsoft.com/office/powerpoint/2010/main" val="376707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040FEC2-7723-4BBE-A56B-2A80D1860404}" type="datetime1">
              <a:rPr lang="en-US" smtClean="0"/>
              <a:t>9/18/2015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B9714C3-04D1-4F44-87AC-65C0F90AD235}" type="slidenum">
              <a:rPr lang="en-US" smtClean="0"/>
              <a:t>‹#›</a:t>
            </a:fld>
            <a:endParaRPr lang="en-US"/>
          </a:p>
        </p:txBody>
      </p:sp>
    </p:spTree>
    <p:extLst>
      <p:ext uri="{BB962C8B-B14F-4D97-AF65-F5344CB8AC3E}">
        <p14:creationId xmlns:p14="http://schemas.microsoft.com/office/powerpoint/2010/main" val="456038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A1B7E0A-E550-44F2-BE03-3F4E529EF6D3}" type="datetime1">
              <a:rPr lang="en-US" smtClean="0"/>
              <a:t>9/18/2015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B9714C3-04D1-4F44-87AC-65C0F90AD235}" type="slidenum">
              <a:rPr lang="en-US" smtClean="0"/>
              <a:t>‹#›</a:t>
            </a:fld>
            <a:endParaRPr lang="en-US"/>
          </a:p>
        </p:txBody>
      </p:sp>
    </p:spTree>
    <p:extLst>
      <p:ext uri="{BB962C8B-B14F-4D97-AF65-F5344CB8AC3E}">
        <p14:creationId xmlns:p14="http://schemas.microsoft.com/office/powerpoint/2010/main" val="353940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D7929B7-2D21-41AC-B160-F92E52F12013}" type="datetime1">
              <a:rPr lang="en-US" smtClean="0"/>
              <a:t>9/18/2015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B9714C3-04D1-4F44-87AC-65C0F90AD235}" type="slidenum">
              <a:rPr lang="en-US" smtClean="0"/>
              <a:t>‹#›</a:t>
            </a:fld>
            <a:endParaRPr lang="en-US"/>
          </a:p>
        </p:txBody>
      </p:sp>
    </p:spTree>
    <p:extLst>
      <p:ext uri="{BB962C8B-B14F-4D97-AF65-F5344CB8AC3E}">
        <p14:creationId xmlns:p14="http://schemas.microsoft.com/office/powerpoint/2010/main" val="206996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927B604-C112-4639-AB66-D4E0C6CBE98B}" type="datetime1">
              <a:rPr lang="en-US" smtClean="0"/>
              <a:t>9/18/2015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B9714C3-04D1-4F44-87AC-65C0F90AD235}" type="slidenum">
              <a:rPr lang="en-US" smtClean="0"/>
              <a:t>‹#›</a:t>
            </a:fld>
            <a:endParaRPr lang="en-US"/>
          </a:p>
        </p:txBody>
      </p:sp>
    </p:spTree>
    <p:extLst>
      <p:ext uri="{BB962C8B-B14F-4D97-AF65-F5344CB8AC3E}">
        <p14:creationId xmlns:p14="http://schemas.microsoft.com/office/powerpoint/2010/main" val="1529290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8F37F7E-566F-4F98-A7FE-32BD79CC00DF}" type="datetime1">
              <a:rPr lang="en-US" smtClean="0"/>
              <a:t>9/18/2015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B9714C3-04D1-4F44-87AC-65C0F90AD235}" type="slidenum">
              <a:rPr lang="en-US" smtClean="0"/>
              <a:t>‹#›</a:t>
            </a:fld>
            <a:endParaRPr lang="en-US"/>
          </a:p>
        </p:txBody>
      </p:sp>
    </p:spTree>
    <p:extLst>
      <p:ext uri="{BB962C8B-B14F-4D97-AF65-F5344CB8AC3E}">
        <p14:creationId xmlns:p14="http://schemas.microsoft.com/office/powerpoint/2010/main" val="469852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60881" y="0"/>
            <a:ext cx="6653829"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 y="1196752"/>
            <a:ext cx="9144001" cy="566124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333456" y="6488502"/>
            <a:ext cx="1810544" cy="340147"/>
          </a:xfrm>
          <a:prstGeom prst="rect">
            <a:avLst/>
          </a:prstGeom>
        </p:spPr>
        <p:txBody>
          <a:bodyPr vert="horz" lIns="91440" tIns="45720" rIns="91440" bIns="45720" rtlCol="0" anchor="ctr"/>
          <a:lstStyle>
            <a:lvl1pPr algn="r">
              <a:defRPr sz="2400" b="1">
                <a:solidFill>
                  <a:schemeClr val="tx1">
                    <a:tint val="75000"/>
                  </a:schemeClr>
                </a:solidFill>
              </a:defRPr>
            </a:lvl1pPr>
          </a:lstStyle>
          <a:p>
            <a:fld id="{3B9714C3-04D1-4F44-87AC-65C0F90AD235}" type="slidenum">
              <a:rPr lang="en-US" smtClean="0"/>
              <a:pPr/>
              <a:t>‹#›</a:t>
            </a:fld>
            <a:endParaRPr lang="en-US" dirty="0"/>
          </a:p>
        </p:txBody>
      </p:sp>
      <p:pic>
        <p:nvPicPr>
          <p:cNvPr id="2050" name="Picture 2" descr="C:\Users\Maryam\Desktop\Fati_conference_lego_1.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0"/>
            <a:ext cx="1460095" cy="6926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yam\Desktop\Fati_conference_lego_2.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114710" y="8092"/>
            <a:ext cx="1044644" cy="104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491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60881" y="0"/>
            <a:ext cx="6653829" cy="3933056"/>
          </a:xfrm>
        </p:spPr>
        <p:txBody>
          <a:bodyPr>
            <a:normAutofit/>
          </a:bodyPr>
          <a:lstStyle/>
          <a:p>
            <a:r>
              <a:rPr lang="en-US" sz="3600" dirty="0">
                <a:solidFill>
                  <a:prstClr val="black"/>
                </a:solidFill>
                <a:latin typeface="Times New Roman" panose="02020603050405020304" pitchFamily="18" charset="0"/>
                <a:cs typeface="Times New Roman" panose="02020603050405020304" pitchFamily="18" charset="0"/>
              </a:rPr>
              <a:t>Evaluation </a:t>
            </a:r>
            <a:r>
              <a:rPr lang="ar-SA" sz="3600" dirty="0">
                <a:solidFill>
                  <a:prstClr val="black"/>
                </a:solidFill>
                <a:latin typeface="Times New Roman" panose="02020603050405020304" pitchFamily="18" charset="0"/>
                <a:cs typeface="Times New Roman" panose="02020603050405020304" pitchFamily="18" charset="0"/>
              </a:rPr>
              <a:t>o</a:t>
            </a:r>
            <a:r>
              <a:rPr lang="en-US" sz="3600" dirty="0">
                <a:solidFill>
                  <a:prstClr val="black"/>
                </a:solidFill>
                <a:latin typeface="Times New Roman" panose="02020603050405020304" pitchFamily="18" charset="0"/>
                <a:cs typeface="Times New Roman" panose="02020603050405020304" pitchFamily="18" charset="0"/>
              </a:rPr>
              <a:t>f Multi</a:t>
            </a:r>
            <a:r>
              <a:rPr lang="ar-SA" sz="3600" dirty="0">
                <a:solidFill>
                  <a:prstClr val="black"/>
                </a:solidFill>
                <a:latin typeface="Times New Roman" panose="02020603050405020304" pitchFamily="18" charset="0"/>
                <a:cs typeface="Times New Roman" panose="02020603050405020304" pitchFamily="18" charset="0"/>
              </a:rPr>
              <a:t>-</a:t>
            </a:r>
            <a:r>
              <a:rPr lang="en-US" sz="3600" dirty="0">
                <a:solidFill>
                  <a:prstClr val="black"/>
                </a:solidFill>
                <a:latin typeface="Times New Roman" panose="02020603050405020304" pitchFamily="18" charset="0"/>
                <a:cs typeface="Times New Roman" panose="02020603050405020304" pitchFamily="18" charset="0"/>
              </a:rPr>
              <a:t>Slice Computed Tomography in Assessment of Cochlear Implant Electrode Position:</a:t>
            </a:r>
            <a:r>
              <a:rPr lang="en-CA" sz="3600" dirty="0">
                <a:solidFill>
                  <a:prstClr val="black"/>
                </a:solidFill>
                <a:latin typeface="Times New Roman" panose="02020603050405020304" pitchFamily="18" charset="0"/>
                <a:cs typeface="Times New Roman" panose="02020603050405020304" pitchFamily="18" charset="0"/>
              </a:rPr>
              <a:t/>
            </a:r>
            <a:br>
              <a:rPr lang="en-CA" sz="3600" dirty="0">
                <a:solidFill>
                  <a:prstClr val="black"/>
                </a:solidFill>
                <a:latin typeface="Times New Roman" panose="02020603050405020304" pitchFamily="18" charset="0"/>
                <a:cs typeface="Times New Roman" panose="02020603050405020304" pitchFamily="18" charset="0"/>
              </a:rPr>
            </a:br>
            <a:r>
              <a:rPr lang="en-US" sz="3600" dirty="0">
                <a:solidFill>
                  <a:prstClr val="black"/>
                </a:solidFill>
                <a:latin typeface="Times New Roman" panose="02020603050405020304" pitchFamily="18" charset="0"/>
                <a:cs typeface="Times New Roman" panose="02020603050405020304" pitchFamily="18" charset="0"/>
              </a:rPr>
              <a:t>A pictorial essay</a:t>
            </a:r>
            <a:endParaRPr lang="en-CA"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1" y="3789040"/>
            <a:ext cx="9144001" cy="3068960"/>
          </a:xfrm>
        </p:spPr>
        <p:txBody>
          <a:bodyPr/>
          <a:lstStyle/>
          <a:p>
            <a:pPr marL="0" indent="0">
              <a:buNone/>
            </a:pPr>
            <a:r>
              <a:rPr lang="en-CA" dirty="0" smtClean="0"/>
              <a:t>       </a:t>
            </a:r>
          </a:p>
          <a:p>
            <a:pPr marL="0" indent="0">
              <a:buNone/>
            </a:pPr>
            <a:r>
              <a:rPr lang="en-CA" dirty="0"/>
              <a:t> </a:t>
            </a:r>
            <a:r>
              <a:rPr lang="en-CA" dirty="0" smtClean="0"/>
              <a:t>    </a:t>
            </a:r>
            <a:r>
              <a:rPr lang="en-CA" dirty="0" err="1" smtClean="0">
                <a:latin typeface="Times New Roman" panose="02020603050405020304" pitchFamily="18" charset="0"/>
                <a:cs typeface="Times New Roman" panose="02020603050405020304" pitchFamily="18" charset="0"/>
              </a:rPr>
              <a:t>By:Fatemeh</a:t>
            </a:r>
            <a:r>
              <a:rPr lang="en-CA" dirty="0" smtClean="0">
                <a:latin typeface="Times New Roman" panose="02020603050405020304" pitchFamily="18" charset="0"/>
                <a:cs typeface="Times New Roman" panose="02020603050405020304" pitchFamily="18" charset="0"/>
              </a:rPr>
              <a:t> </a:t>
            </a:r>
            <a:r>
              <a:rPr lang="en-CA" dirty="0" err="1" smtClean="0">
                <a:latin typeface="Times New Roman" panose="02020603050405020304" pitchFamily="18" charset="0"/>
                <a:cs typeface="Times New Roman" panose="02020603050405020304" pitchFamily="18" charset="0"/>
              </a:rPr>
              <a:t>Nasri</a:t>
            </a:r>
            <a:endParaRPr lang="en-CA" dirty="0" smtClean="0">
              <a:latin typeface="Times New Roman" panose="02020603050405020304" pitchFamily="18" charset="0"/>
              <a:cs typeface="Times New Roman" panose="02020603050405020304" pitchFamily="18" charset="0"/>
            </a:endParaRPr>
          </a:p>
          <a:p>
            <a:pPr marL="0" indent="0">
              <a:buNone/>
            </a:pPr>
            <a:r>
              <a:rPr lang="en-CA" dirty="0" smtClean="0">
                <a:latin typeface="Times New Roman" panose="02020603050405020304" pitchFamily="18" charset="0"/>
                <a:cs typeface="Times New Roman" panose="02020603050405020304" pitchFamily="18" charset="0"/>
              </a:rPr>
              <a:t>Tehran University Of Medical Science</a:t>
            </a:r>
          </a:p>
        </p:txBody>
      </p:sp>
      <p:sp>
        <p:nvSpPr>
          <p:cNvPr id="4" name="Slide Number Placeholder 3"/>
          <p:cNvSpPr>
            <a:spLocks noGrp="1"/>
          </p:cNvSpPr>
          <p:nvPr>
            <p:ph type="sldNum" sz="quarter" idx="12"/>
          </p:nvPr>
        </p:nvSpPr>
        <p:spPr/>
        <p:txBody>
          <a:bodyPr/>
          <a:lstStyle/>
          <a:p>
            <a:fld id="{3B9714C3-04D1-4F44-87AC-65C0F90AD235}" type="slidenum">
              <a:rPr lang="en-US" smtClean="0"/>
              <a:pPr/>
              <a:t>1</a:t>
            </a:fld>
            <a:endParaRPr lang="en-US" dirty="0"/>
          </a:p>
        </p:txBody>
      </p:sp>
    </p:spTree>
    <p:extLst>
      <p:ext uri="{BB962C8B-B14F-4D97-AF65-F5344CB8AC3E}">
        <p14:creationId xmlns:p14="http://schemas.microsoft.com/office/powerpoint/2010/main" val="1833916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Details About the MSCT Technique </a:t>
            </a:r>
            <a:endParaRPr lang="en-US" dirty="0"/>
          </a:p>
        </p:txBody>
      </p:sp>
      <p:sp>
        <p:nvSpPr>
          <p:cNvPr id="3" name="Content Placeholder 2"/>
          <p:cNvSpPr>
            <a:spLocks noGrp="1"/>
          </p:cNvSpPr>
          <p:nvPr>
            <p:ph idx="1"/>
          </p:nvPr>
        </p:nvSpPr>
        <p:spPr>
          <a:xfrm>
            <a:off x="0" y="1340768"/>
            <a:ext cx="9144000" cy="5229200"/>
          </a:xfrm>
        </p:spPr>
        <p:txBody>
          <a:bodyPr/>
          <a:lstStyle/>
          <a:p>
            <a:pPr marL="0" indent="0" algn="ctr">
              <a:buNone/>
            </a:pPr>
            <a:endParaRPr lang="en-US" sz="3600" dirty="0" smtClean="0"/>
          </a:p>
          <a:p>
            <a:pPr marL="0" indent="0" algn="ctr">
              <a:buNone/>
            </a:pPr>
            <a:r>
              <a:rPr lang="en-US" sz="3600" dirty="0" smtClean="0"/>
              <a:t>All acquisitions were made with 16-slice multi-detector computed tomography scanner (General Electronic, Bright Speed) in axial plane, parallel to infra-</a:t>
            </a:r>
            <a:r>
              <a:rPr lang="en-US" sz="3600" dirty="0" err="1" smtClean="0"/>
              <a:t>orbito</a:t>
            </a:r>
            <a:r>
              <a:rPr lang="en-US" sz="3600" dirty="0" smtClean="0"/>
              <a:t> meatal basic line or parallel to </a:t>
            </a:r>
            <a:r>
              <a:rPr lang="en-US" sz="3600" dirty="0" err="1" smtClean="0"/>
              <a:t>orbitomeatal</a:t>
            </a:r>
            <a:r>
              <a:rPr lang="en-US" sz="3600" dirty="0" smtClean="0"/>
              <a:t> basic line with 0 to 15 degrees angle to caudal with purpose of not including of orbital lens</a:t>
            </a:r>
          </a:p>
          <a:p>
            <a:endParaRPr lang="en-US" dirty="0"/>
          </a:p>
        </p:txBody>
      </p:sp>
      <p:sp>
        <p:nvSpPr>
          <p:cNvPr id="4" name="Slide Number Placeholder 3"/>
          <p:cNvSpPr>
            <a:spLocks noGrp="1"/>
          </p:cNvSpPr>
          <p:nvPr>
            <p:ph type="sldNum" sz="quarter" idx="12"/>
          </p:nvPr>
        </p:nvSpPr>
        <p:spPr/>
        <p:txBody>
          <a:bodyPr/>
          <a:lstStyle/>
          <a:p>
            <a:fld id="{3B9714C3-04D1-4F44-87AC-65C0F90AD235}" type="slidenum">
              <a:rPr lang="en-US" smtClean="0"/>
              <a:pPr/>
              <a:t>10</a:t>
            </a:fld>
            <a:endParaRPr lang="en-US" dirty="0"/>
          </a:p>
        </p:txBody>
      </p:sp>
    </p:spTree>
    <p:extLst>
      <p:ext uri="{BB962C8B-B14F-4D97-AF65-F5344CB8AC3E}">
        <p14:creationId xmlns:p14="http://schemas.microsoft.com/office/powerpoint/2010/main" val="4189805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3B9714C3-04D1-4F44-87AC-65C0F90AD235}" type="slidenum">
              <a:rPr lang="en-US" smtClean="0"/>
              <a:pPr/>
              <a:t>11</a:t>
            </a:fld>
            <a:endParaRPr lang="en-US" dirty="0"/>
          </a:p>
        </p:txBody>
      </p:sp>
      <p:pic>
        <p:nvPicPr>
          <p:cNvPr id="5" name="Content Placeholder 4"/>
          <p:cNvPicPr>
            <a:picLocks noGrp="1" noChangeAspect="1"/>
          </p:cNvPicPr>
          <p:nvPr>
            <p:ph idx="1"/>
          </p:nvPr>
        </p:nvPicPr>
        <p:blipFill>
          <a:blip r:embed="rId2"/>
          <a:stretch>
            <a:fillRect/>
          </a:stretch>
        </p:blipFill>
        <p:spPr>
          <a:xfrm>
            <a:off x="2123728" y="1412776"/>
            <a:ext cx="5382076" cy="4968552"/>
          </a:xfrm>
          <a:prstGeom prst="rect">
            <a:avLst/>
          </a:prstGeom>
        </p:spPr>
      </p:pic>
    </p:spTree>
    <p:extLst>
      <p:ext uri="{BB962C8B-B14F-4D97-AF65-F5344CB8AC3E}">
        <p14:creationId xmlns:p14="http://schemas.microsoft.com/office/powerpoint/2010/main" val="3011452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latin typeface="Times New Roman" panose="02020603050405020304" pitchFamily="18" charset="0"/>
                <a:cs typeface="Times New Roman" panose="02020603050405020304" pitchFamily="18" charset="0"/>
              </a:rPr>
              <a:t>MSCT Parameters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Voltage 140 </a:t>
            </a:r>
            <a:r>
              <a:rPr lang="en-US" dirty="0" err="1" smtClean="0"/>
              <a:t>kv</a:t>
            </a:r>
            <a:endParaRPr lang="en-US" dirty="0" smtClean="0"/>
          </a:p>
          <a:p>
            <a:pPr>
              <a:buFont typeface="Wingdings" panose="05000000000000000000" pitchFamily="2" charset="2"/>
              <a:buChar char="Ø"/>
            </a:pPr>
            <a:r>
              <a:rPr lang="en-US" dirty="0" smtClean="0"/>
              <a:t>Amperage 250mA</a:t>
            </a:r>
          </a:p>
          <a:p>
            <a:pPr>
              <a:buFont typeface="Wingdings" panose="05000000000000000000" pitchFamily="2" charset="2"/>
              <a:buChar char="Ø"/>
            </a:pPr>
            <a:r>
              <a:rPr lang="en-US" dirty="0" smtClean="0"/>
              <a:t>Pitch 0.56</a:t>
            </a:r>
          </a:p>
          <a:p>
            <a:pPr>
              <a:buFont typeface="Wingdings" panose="05000000000000000000" pitchFamily="2" charset="2"/>
              <a:buChar char="Ø"/>
            </a:pPr>
            <a:r>
              <a:rPr lang="en-US" dirty="0" smtClean="0"/>
              <a:t>Matrix 512*512</a:t>
            </a:r>
          </a:p>
          <a:p>
            <a:pPr>
              <a:buFont typeface="Wingdings" panose="05000000000000000000" pitchFamily="2" charset="2"/>
              <a:buChar char="Ø"/>
            </a:pPr>
            <a:r>
              <a:rPr lang="en-US" dirty="0" smtClean="0"/>
              <a:t>Slice thickness 0.6mm</a:t>
            </a:r>
          </a:p>
          <a:p>
            <a:pPr>
              <a:buFont typeface="Wingdings" panose="05000000000000000000" pitchFamily="2" charset="2"/>
              <a:buChar char="Ø"/>
            </a:pPr>
            <a:r>
              <a:rPr lang="en-US" dirty="0"/>
              <a:t>C</a:t>
            </a:r>
            <a:r>
              <a:rPr lang="en-US" dirty="0" smtClean="0"/>
              <a:t>ollimation 0.6 mm</a:t>
            </a:r>
          </a:p>
          <a:p>
            <a:pPr>
              <a:buFont typeface="Wingdings" panose="05000000000000000000" pitchFamily="2" charset="2"/>
              <a:buChar char="Ø"/>
            </a:pPr>
            <a:r>
              <a:rPr lang="en-US" dirty="0" smtClean="0"/>
              <a:t>Rotation time 1s</a:t>
            </a:r>
          </a:p>
          <a:p>
            <a:pPr>
              <a:buFont typeface="Wingdings" panose="05000000000000000000" pitchFamily="2" charset="2"/>
              <a:buChar char="Ø"/>
            </a:pPr>
            <a:r>
              <a:rPr lang="en-US" dirty="0" smtClean="0"/>
              <a:t>Without  inter slice gap</a:t>
            </a:r>
          </a:p>
          <a:p>
            <a:pPr>
              <a:buFont typeface="Wingdings" panose="05000000000000000000" pitchFamily="2" charset="2"/>
              <a:buChar char="Ø"/>
            </a:pPr>
            <a:r>
              <a:rPr lang="en-US" dirty="0" err="1" smtClean="0"/>
              <a:t>Fov</a:t>
            </a:r>
            <a:r>
              <a:rPr lang="en-US" dirty="0" smtClean="0"/>
              <a:t> 100 mm</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3B9714C3-04D1-4F44-87AC-65C0F90AD235}" type="slidenum">
              <a:rPr lang="en-US" smtClean="0"/>
              <a:pPr/>
              <a:t>12</a:t>
            </a:fld>
            <a:endParaRPr lang="en-US" dirty="0"/>
          </a:p>
        </p:txBody>
      </p:sp>
    </p:spTree>
    <p:extLst>
      <p:ext uri="{BB962C8B-B14F-4D97-AF65-F5344CB8AC3E}">
        <p14:creationId xmlns:p14="http://schemas.microsoft.com/office/powerpoint/2010/main" val="605154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r>
              <a:rPr lang="en-US" dirty="0" smtClean="0"/>
              <a:t>suitable window width and window level were 4500 and 1050 CT number respectively.</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Image reconstruction was done in bony algorithm.</a:t>
            </a:r>
          </a:p>
          <a:p>
            <a:pPr>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fld id="{3B9714C3-04D1-4F44-87AC-65C0F90AD235}" type="slidenum">
              <a:rPr lang="en-US" smtClean="0"/>
              <a:pPr/>
              <a:t>13</a:t>
            </a:fld>
            <a:endParaRPr lang="en-US" dirty="0"/>
          </a:p>
        </p:txBody>
      </p:sp>
    </p:spTree>
    <p:extLst>
      <p:ext uri="{BB962C8B-B14F-4D97-AF65-F5344CB8AC3E}">
        <p14:creationId xmlns:p14="http://schemas.microsoft.com/office/powerpoint/2010/main" val="2462515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Reconstruction of Images</a:t>
            </a:r>
            <a:endParaRPr lang="en-US" dirty="0"/>
          </a:p>
        </p:txBody>
      </p:sp>
      <p:sp>
        <p:nvSpPr>
          <p:cNvPr id="3" name="Content Placeholder 2"/>
          <p:cNvSpPr>
            <a:spLocks noGrp="1"/>
          </p:cNvSpPr>
          <p:nvPr>
            <p:ph idx="1"/>
          </p:nvPr>
        </p:nvSpPr>
        <p:spPr>
          <a:xfrm>
            <a:off x="-1" y="1196752"/>
            <a:ext cx="9144001" cy="2592288"/>
          </a:xfrm>
        </p:spPr>
        <p:txBody>
          <a:bodyPr>
            <a:normAutofit/>
          </a:bodyPr>
          <a:lstStyle/>
          <a:p>
            <a:pPr marL="0" indent="0">
              <a:buNone/>
            </a:pPr>
            <a:r>
              <a:rPr lang="en-US" dirty="0" smtClean="0"/>
              <a:t>Images were reconstructed with software AW4/4 in the oblique coronal plane, parallel to cochlea (modified </a:t>
            </a:r>
            <a:r>
              <a:rPr lang="en-US" dirty="0" err="1" smtClean="0"/>
              <a:t>stenverse</a:t>
            </a:r>
            <a:r>
              <a:rPr lang="en-US" dirty="0" smtClean="0"/>
              <a:t> view) and oblique sagittal plane (perpendicular to </a:t>
            </a:r>
            <a:r>
              <a:rPr lang="en-US" dirty="0" err="1" smtClean="0"/>
              <a:t>modiolus</a:t>
            </a:r>
            <a:r>
              <a:rPr lang="en-US" dirty="0" smtClean="0"/>
              <a:t>) with the help of volume rendering technique</a:t>
            </a:r>
            <a:endParaRPr lang="en-US" dirty="0"/>
          </a:p>
        </p:txBody>
      </p:sp>
      <p:sp>
        <p:nvSpPr>
          <p:cNvPr id="4" name="Slide Number Placeholder 3"/>
          <p:cNvSpPr>
            <a:spLocks noGrp="1"/>
          </p:cNvSpPr>
          <p:nvPr>
            <p:ph type="sldNum" sz="quarter" idx="12"/>
          </p:nvPr>
        </p:nvSpPr>
        <p:spPr/>
        <p:txBody>
          <a:bodyPr/>
          <a:lstStyle/>
          <a:p>
            <a:fld id="{3B9714C3-04D1-4F44-87AC-65C0F90AD235}" type="slidenum">
              <a:rPr lang="en-US" smtClean="0"/>
              <a:pPr/>
              <a:t>14</a:t>
            </a:fld>
            <a:endParaRPr lang="en-US" dirty="0"/>
          </a:p>
        </p:txBody>
      </p:sp>
      <p:pic>
        <p:nvPicPr>
          <p:cNvPr id="5" name="Picture 4" descr="https://s-media-cache-ak0.pinimg.com/736x/96/71/23/96712333535b10bcd6d16ab1c6911d1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410" y="3140968"/>
            <a:ext cx="4662590" cy="37170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modified stenvers view techni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688986"/>
            <a:ext cx="3224690" cy="3119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498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a:t>
            </a:r>
            <a:endParaRPr lang="en-US" dirty="0"/>
          </a:p>
        </p:txBody>
      </p:sp>
      <p:sp>
        <p:nvSpPr>
          <p:cNvPr id="3" name="Content Placeholder 2"/>
          <p:cNvSpPr>
            <a:spLocks noGrp="1"/>
          </p:cNvSpPr>
          <p:nvPr>
            <p:ph idx="1"/>
          </p:nvPr>
        </p:nvSpPr>
        <p:spPr/>
        <p:txBody>
          <a:bodyPr/>
          <a:lstStyle/>
          <a:p>
            <a:pPr marL="0" indent="0">
              <a:buNone/>
            </a:pPr>
            <a:endParaRPr lang="en-US" dirty="0"/>
          </a:p>
          <a:p>
            <a:pPr>
              <a:buFont typeface="Wingdings" panose="05000000000000000000" pitchFamily="2" charset="2"/>
              <a:buChar char="Ø"/>
            </a:pPr>
            <a:r>
              <a:rPr lang="en-US" dirty="0" smtClean="0"/>
              <a:t>Oblique coronal and oblique sagittal reformations were helpful in detecting the location of intra-cochlear electrode position, relative to </a:t>
            </a:r>
            <a:r>
              <a:rPr lang="en-US" dirty="0" err="1" smtClean="0"/>
              <a:t>scala</a:t>
            </a:r>
            <a:r>
              <a:rPr lang="en-US" dirty="0" smtClean="0"/>
              <a:t> media and lateral wall of </a:t>
            </a:r>
            <a:r>
              <a:rPr lang="en-US" dirty="0" err="1" smtClean="0"/>
              <a:t>scala</a:t>
            </a:r>
            <a:r>
              <a:rPr lang="en-US" dirty="0" smtClean="0"/>
              <a:t> tympani.</a:t>
            </a:r>
          </a:p>
          <a:p>
            <a:pPr>
              <a:buFont typeface="Wingdings" panose="05000000000000000000" pitchFamily="2" charset="2"/>
              <a:buChar char="Ø"/>
            </a:pPr>
            <a:r>
              <a:rPr lang="en-US" dirty="0" smtClean="0"/>
              <a:t>True axial graphs were helpful in detecting the depth of insertion. </a:t>
            </a:r>
          </a:p>
          <a:p>
            <a:pPr marL="0" indent="0">
              <a:buNone/>
            </a:pPr>
            <a:endParaRPr lang="en-US" dirty="0"/>
          </a:p>
        </p:txBody>
      </p:sp>
      <p:sp>
        <p:nvSpPr>
          <p:cNvPr id="4" name="Slide Number Placeholder 3"/>
          <p:cNvSpPr>
            <a:spLocks noGrp="1"/>
          </p:cNvSpPr>
          <p:nvPr>
            <p:ph type="sldNum" sz="quarter" idx="12"/>
          </p:nvPr>
        </p:nvSpPr>
        <p:spPr/>
        <p:txBody>
          <a:bodyPr/>
          <a:lstStyle/>
          <a:p>
            <a:fld id="{3B9714C3-04D1-4F44-87AC-65C0F90AD235}" type="slidenum">
              <a:rPr lang="en-US" smtClean="0"/>
              <a:pPr/>
              <a:t>15</a:t>
            </a:fld>
            <a:endParaRPr lang="en-US" dirty="0"/>
          </a:p>
        </p:txBody>
      </p:sp>
    </p:spTree>
    <p:extLst>
      <p:ext uri="{BB962C8B-B14F-4D97-AF65-F5344CB8AC3E}">
        <p14:creationId xmlns:p14="http://schemas.microsoft.com/office/powerpoint/2010/main" val="3415255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(Cont.)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r>
              <a:rPr lang="en-US" dirty="0" smtClean="0"/>
              <a:t>Three dimensional reconstructed images were not helpful in detecting the depth of insertion and they underestimated the number of cochlear implant turns.</a:t>
            </a:r>
            <a:endParaRPr lang="en-US" dirty="0"/>
          </a:p>
        </p:txBody>
      </p:sp>
      <p:sp>
        <p:nvSpPr>
          <p:cNvPr id="4" name="Slide Number Placeholder 3"/>
          <p:cNvSpPr>
            <a:spLocks noGrp="1"/>
          </p:cNvSpPr>
          <p:nvPr>
            <p:ph type="sldNum" sz="quarter" idx="12"/>
          </p:nvPr>
        </p:nvSpPr>
        <p:spPr/>
        <p:txBody>
          <a:bodyPr/>
          <a:lstStyle/>
          <a:p>
            <a:fld id="{3B9714C3-04D1-4F44-87AC-65C0F90AD235}" type="slidenum">
              <a:rPr lang="en-US" smtClean="0"/>
              <a:pPr/>
              <a:t>16</a:t>
            </a:fld>
            <a:endParaRPr lang="en-US" dirty="0"/>
          </a:p>
        </p:txBody>
      </p:sp>
    </p:spTree>
    <p:extLst>
      <p:ext uri="{BB962C8B-B14F-4D97-AF65-F5344CB8AC3E}">
        <p14:creationId xmlns:p14="http://schemas.microsoft.com/office/powerpoint/2010/main" val="1138622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(Cont.)</a:t>
            </a:r>
            <a:endParaRPr lang="en-US" dirty="0"/>
          </a:p>
        </p:txBody>
      </p:sp>
      <p:sp>
        <p:nvSpPr>
          <p:cNvPr id="3" name="Content Placeholder 2"/>
          <p:cNvSpPr>
            <a:spLocks noGrp="1"/>
          </p:cNvSpPr>
          <p:nvPr>
            <p:ph idx="1"/>
          </p:nvPr>
        </p:nvSpPr>
        <p:spPr>
          <a:xfrm>
            <a:off x="179512" y="1175726"/>
            <a:ext cx="4644009" cy="5661248"/>
          </a:xfrm>
        </p:spPr>
        <p:txBody>
          <a:bodyPr>
            <a:normAutofit fontScale="92500" lnSpcReduction="20000"/>
          </a:bodyPr>
          <a:lstStyle/>
          <a:p>
            <a:pPr marL="0" indent="0">
              <a:buNone/>
            </a:pPr>
            <a:r>
              <a:rPr lang="en-US" b="1" dirty="0" smtClean="0"/>
              <a:t> </a:t>
            </a:r>
            <a:r>
              <a:rPr lang="en-US" dirty="0" smtClean="0"/>
              <a:t>Cone beam CT is a useful technique for post-operative imaging for identifying the cochlear implant position. However, it has dramatic limitation in usage for children who are the main group of patients requiring cochlear implant. this limitation is because of the special positioning of the patients required during the performance of  this type of CT</a:t>
            </a:r>
          </a:p>
          <a:p>
            <a:endParaRPr lang="en-US" dirty="0"/>
          </a:p>
        </p:txBody>
      </p:sp>
      <p:sp>
        <p:nvSpPr>
          <p:cNvPr id="4" name="Slide Number Placeholder 3"/>
          <p:cNvSpPr>
            <a:spLocks noGrp="1"/>
          </p:cNvSpPr>
          <p:nvPr>
            <p:ph type="sldNum" sz="quarter" idx="12"/>
          </p:nvPr>
        </p:nvSpPr>
        <p:spPr/>
        <p:txBody>
          <a:bodyPr/>
          <a:lstStyle/>
          <a:p>
            <a:fld id="{3B9714C3-04D1-4F44-87AC-65C0F90AD235}" type="slidenum">
              <a:rPr lang="en-US" smtClean="0"/>
              <a:pPr/>
              <a:t>17</a:t>
            </a:fld>
            <a:endParaRPr lang="en-US" dirty="0"/>
          </a:p>
        </p:txBody>
      </p:sp>
      <p:pic>
        <p:nvPicPr>
          <p:cNvPr id="5" name="Content Placeholder 6" descr="C:\Documents and Settings\s.saroukhani\Desktop\ProMax3DMaxfull5.jpg"/>
          <p:cNvPicPr>
            <a:picLocks/>
          </p:cNvPicPr>
          <p:nvPr/>
        </p:nvPicPr>
        <p:blipFill>
          <a:blip r:embed="rId2" cstate="print"/>
          <a:srcRect/>
          <a:stretch>
            <a:fillRect/>
          </a:stretch>
        </p:blipFill>
        <p:spPr bwMode="auto">
          <a:xfrm>
            <a:off x="4932040" y="1268760"/>
            <a:ext cx="3829696" cy="4680037"/>
          </a:xfrm>
          <a:prstGeom prst="rect">
            <a:avLst/>
          </a:prstGeom>
          <a:noFill/>
          <a:ln w="9525">
            <a:noFill/>
            <a:miter lim="800000"/>
            <a:headEnd/>
            <a:tailEnd/>
          </a:ln>
        </p:spPr>
      </p:pic>
    </p:spTree>
    <p:extLst>
      <p:ext uri="{BB962C8B-B14F-4D97-AF65-F5344CB8AC3E}">
        <p14:creationId xmlns:p14="http://schemas.microsoft.com/office/powerpoint/2010/main" val="2028457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a:xfrm>
            <a:off x="0" y="1196752"/>
            <a:ext cx="3753338" cy="5661248"/>
          </a:xfrm>
        </p:spPr>
        <p:txBody>
          <a:bodyPr/>
          <a:lstStyle/>
          <a:p>
            <a:pPr marL="0" indent="0">
              <a:buNone/>
            </a:pPr>
            <a:r>
              <a:rPr lang="en-US" b="1" dirty="0" smtClean="0"/>
              <a:t>Figure 1- </a:t>
            </a:r>
            <a:r>
              <a:rPr lang="en-US" dirty="0" smtClean="0"/>
              <a:t>Consecutive axial  images of a 2.5 Year old boy In whom the electrode  was inserted deeply in the cochlea. The audiometric outcome after one year follow up was good</a:t>
            </a:r>
            <a:endParaRPr lang="en-US" dirty="0"/>
          </a:p>
        </p:txBody>
      </p:sp>
      <p:sp>
        <p:nvSpPr>
          <p:cNvPr id="4" name="Slide Number Placeholder 3"/>
          <p:cNvSpPr>
            <a:spLocks noGrp="1"/>
          </p:cNvSpPr>
          <p:nvPr>
            <p:ph type="sldNum" sz="quarter" idx="12"/>
          </p:nvPr>
        </p:nvSpPr>
        <p:spPr/>
        <p:txBody>
          <a:bodyPr/>
          <a:lstStyle/>
          <a:p>
            <a:fld id="{3B9714C3-04D1-4F44-87AC-65C0F90AD235}" type="slidenum">
              <a:rPr lang="en-US" smtClean="0"/>
              <a:pPr/>
              <a:t>18</a:t>
            </a:fld>
            <a:endParaRPr lang="en-US" dirty="0"/>
          </a:p>
        </p:txBody>
      </p:sp>
      <p:pic>
        <p:nvPicPr>
          <p:cNvPr id="5" name="Content Placeholder 4" descr="C:\Documents and Settings\s.saroukhani\Desktop\case1.jpg"/>
          <p:cNvPicPr>
            <a:picLocks/>
          </p:cNvPicPr>
          <p:nvPr/>
        </p:nvPicPr>
        <p:blipFill>
          <a:blip r:embed="rId2" cstate="print"/>
          <a:srcRect/>
          <a:stretch>
            <a:fillRect/>
          </a:stretch>
        </p:blipFill>
        <p:spPr bwMode="auto">
          <a:xfrm>
            <a:off x="3753337" y="1196752"/>
            <a:ext cx="5383000" cy="5261414"/>
          </a:xfrm>
          <a:prstGeom prst="rect">
            <a:avLst/>
          </a:prstGeom>
          <a:noFill/>
          <a:ln w="9525">
            <a:noFill/>
            <a:miter lim="800000"/>
            <a:headEnd/>
            <a:tailEnd/>
          </a:ln>
        </p:spPr>
      </p:pic>
    </p:spTree>
    <p:extLst>
      <p:ext uri="{BB962C8B-B14F-4D97-AF65-F5344CB8AC3E}">
        <p14:creationId xmlns:p14="http://schemas.microsoft.com/office/powerpoint/2010/main" val="106565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a:xfrm>
            <a:off x="0" y="1196752"/>
            <a:ext cx="4840400" cy="5832648"/>
          </a:xfrm>
        </p:spPr>
        <p:txBody>
          <a:bodyPr>
            <a:normAutofit fontScale="92500" lnSpcReduction="20000"/>
          </a:bodyPr>
          <a:lstStyle/>
          <a:p>
            <a:pPr marL="0" indent="0">
              <a:buNone/>
            </a:pPr>
            <a:r>
              <a:rPr lang="en-US" b="1" dirty="0" smtClean="0">
                <a:latin typeface="Calibri" panose="020F0502020204030204" pitchFamily="34" charset="0"/>
                <a:ea typeface="Calibri" panose="020F0502020204030204" pitchFamily="34" charset="0"/>
                <a:cs typeface="Arial" panose="020B0604020202020204" pitchFamily="34" charset="0"/>
              </a:rPr>
              <a:t>Figure 2-</a:t>
            </a:r>
            <a:r>
              <a:rPr lang="en-US" dirty="0" smtClean="0">
                <a:latin typeface="Calibri" panose="020F0502020204030204" pitchFamily="34" charset="0"/>
                <a:ea typeface="Calibri" panose="020F0502020204030204" pitchFamily="34" charset="0"/>
                <a:cs typeface="Arial" panose="020B0604020202020204" pitchFamily="34" charset="0"/>
              </a:rPr>
              <a:t>oblique coronal and sagittal images from a 2-years old patient, one year after </a:t>
            </a:r>
            <a:r>
              <a:rPr lang="en-US" dirty="0" err="1" smtClean="0">
                <a:latin typeface="Calibri" panose="020F0502020204030204" pitchFamily="34" charset="0"/>
                <a:ea typeface="Calibri" panose="020F0502020204030204" pitchFamily="34" charset="0"/>
                <a:cs typeface="Arial" panose="020B0604020202020204" pitchFamily="34" charset="0"/>
              </a:rPr>
              <a:t>cochlar</a:t>
            </a:r>
            <a:r>
              <a:rPr lang="en-US" dirty="0" smtClean="0">
                <a:latin typeface="Calibri" panose="020F0502020204030204" pitchFamily="34" charset="0"/>
                <a:ea typeface="Calibri" panose="020F0502020204030204" pitchFamily="34" charset="0"/>
                <a:cs typeface="Arial" panose="020B0604020202020204" pitchFamily="34" charset="0"/>
              </a:rPr>
              <a:t> implant surgery which shows electrode is located in </a:t>
            </a:r>
            <a:r>
              <a:rPr lang="en-US" dirty="0" err="1" smtClean="0">
                <a:latin typeface="Calibri" panose="020F0502020204030204" pitchFamily="34" charset="0"/>
                <a:ea typeface="Calibri" panose="020F0502020204030204" pitchFamily="34" charset="0"/>
                <a:cs typeface="Arial" panose="020B0604020202020204" pitchFamily="34" charset="0"/>
              </a:rPr>
              <a:t>perimodiular</a:t>
            </a:r>
            <a:r>
              <a:rPr lang="en-US" dirty="0" smtClean="0">
                <a:latin typeface="Calibri" panose="020F0502020204030204" pitchFamily="34" charset="0"/>
                <a:ea typeface="Calibri" panose="020F0502020204030204" pitchFamily="34" charset="0"/>
                <a:cs typeface="Arial" panose="020B0604020202020204" pitchFamily="34" charset="0"/>
              </a:rPr>
              <a:t> position(medial compartment) in coronal image(arrow), the distance between </a:t>
            </a:r>
            <a:r>
              <a:rPr lang="en-US" dirty="0" err="1" smtClean="0">
                <a:latin typeface="Calibri" panose="020F0502020204030204" pitchFamily="34" charset="0"/>
                <a:ea typeface="Calibri" panose="020F0502020204030204" pitchFamily="34" charset="0"/>
                <a:cs typeface="Arial" panose="020B0604020202020204" pitchFamily="34" charset="0"/>
              </a:rPr>
              <a:t>electrod</a:t>
            </a:r>
            <a:r>
              <a:rPr lang="en-US" dirty="0" smtClean="0">
                <a:latin typeface="Calibri" panose="020F0502020204030204" pitchFamily="34" charset="0"/>
                <a:ea typeface="Calibri" panose="020F0502020204030204" pitchFamily="34" charset="0"/>
                <a:cs typeface="Arial" panose="020B0604020202020204" pitchFamily="34" charset="0"/>
              </a:rPr>
              <a:t> and lateral cochlear wall is about .9 mm in sagittal image. this patient had better audiometric outcome than other patients in follow up tests </a:t>
            </a:r>
            <a:endParaRPr lang="en-US" dirty="0"/>
          </a:p>
        </p:txBody>
      </p:sp>
      <p:sp>
        <p:nvSpPr>
          <p:cNvPr id="4" name="Slide Number Placeholder 3"/>
          <p:cNvSpPr>
            <a:spLocks noGrp="1"/>
          </p:cNvSpPr>
          <p:nvPr>
            <p:ph type="sldNum" sz="quarter" idx="12"/>
          </p:nvPr>
        </p:nvSpPr>
        <p:spPr/>
        <p:txBody>
          <a:bodyPr/>
          <a:lstStyle/>
          <a:p>
            <a:fld id="{3B9714C3-04D1-4F44-87AC-65C0F90AD235}" type="slidenum">
              <a:rPr lang="en-US" smtClean="0"/>
              <a:pPr/>
              <a:t>19</a:t>
            </a:fld>
            <a:endParaRPr lang="en-US" dirty="0"/>
          </a:p>
        </p:txBody>
      </p:sp>
      <p:pic>
        <p:nvPicPr>
          <p:cNvPr id="5" name="Content Placeholder 4"/>
          <p:cNvPicPr>
            <a:picLocks/>
          </p:cNvPicPr>
          <p:nvPr/>
        </p:nvPicPr>
        <p:blipFill>
          <a:blip r:embed="rId2" cstate="print"/>
          <a:srcRect/>
          <a:stretch>
            <a:fillRect/>
          </a:stretch>
        </p:blipFill>
        <p:spPr bwMode="auto">
          <a:xfrm>
            <a:off x="4840399" y="2896964"/>
            <a:ext cx="4303601" cy="2548260"/>
          </a:xfrm>
          <a:prstGeom prst="rect">
            <a:avLst/>
          </a:prstGeom>
          <a:noFill/>
          <a:ln w="9525">
            <a:noFill/>
            <a:miter lim="800000"/>
            <a:headEnd/>
            <a:tailEnd/>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399" y="1412776"/>
            <a:ext cx="4217827" cy="1404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232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Calibri" panose="020F0502020204030204" pitchFamily="34" charset="0"/>
              </a:rPr>
              <a:t>Cochlear Implant</a:t>
            </a:r>
            <a:endParaRPr lang="en-US" dirty="0"/>
          </a:p>
        </p:txBody>
      </p:sp>
      <p:sp>
        <p:nvSpPr>
          <p:cNvPr id="3" name="Content Placeholder 2"/>
          <p:cNvSpPr>
            <a:spLocks noGrp="1"/>
          </p:cNvSpPr>
          <p:nvPr>
            <p:ph idx="1"/>
          </p:nvPr>
        </p:nvSpPr>
        <p:spPr>
          <a:xfrm>
            <a:off x="-1" y="1556792"/>
            <a:ext cx="9144001" cy="3384376"/>
          </a:xfrm>
        </p:spPr>
        <p:txBody>
          <a:bodyPr/>
          <a:lstStyle/>
          <a:p>
            <a:pPr marL="0" indent="0" algn="ctr">
              <a:buNone/>
            </a:pPr>
            <a:r>
              <a:rPr lang="en-US" sz="4000" dirty="0" smtClean="0">
                <a:ea typeface="Calibri" panose="020F0502020204030204" pitchFamily="34" charset="0"/>
              </a:rPr>
              <a:t>The standard therapy to rehabilitate patients with severe to profound bilateral sensorineural hearing loss especially in children</a:t>
            </a:r>
            <a:endParaRPr lang="en-US" sz="4000" dirty="0" smtClean="0">
              <a:solidFill>
                <a:srgbClr val="215868"/>
              </a:solidFill>
              <a:ea typeface="Calibri" panose="020F0502020204030204" pitchFamily="34" charset="0"/>
            </a:endParaRPr>
          </a:p>
          <a:p>
            <a:endParaRPr lang="en-US" sz="900" dirty="0" smtClean="0">
              <a:solidFill>
                <a:srgbClr val="215868"/>
              </a:solidFill>
              <a:latin typeface="+mj-lt"/>
            </a:endParaRPr>
          </a:p>
          <a:p>
            <a:r>
              <a:rPr lang="en-US" sz="900" dirty="0" smtClean="0">
                <a:solidFill>
                  <a:srgbClr val="215868"/>
                </a:solidFill>
                <a:latin typeface="+mj-lt"/>
              </a:rPr>
              <a:t>                                                       </a:t>
            </a:r>
            <a:endParaRPr lang="en-US" sz="1100" dirty="0" smtClean="0">
              <a:solidFill>
                <a:srgbClr val="215868"/>
              </a:solidFill>
              <a:latin typeface="+mj-lt"/>
            </a:endParaRPr>
          </a:p>
          <a:p>
            <a:pPr marL="0" indent="0">
              <a:buNone/>
            </a:pPr>
            <a:endParaRPr lang="en-US" dirty="0"/>
          </a:p>
        </p:txBody>
      </p:sp>
      <p:sp>
        <p:nvSpPr>
          <p:cNvPr id="5" name="Slide Number Placeholder 4"/>
          <p:cNvSpPr>
            <a:spLocks noGrp="1"/>
          </p:cNvSpPr>
          <p:nvPr>
            <p:ph type="sldNum" sz="quarter" idx="12"/>
          </p:nvPr>
        </p:nvSpPr>
        <p:spPr/>
        <p:txBody>
          <a:bodyPr/>
          <a:lstStyle/>
          <a:p>
            <a:fld id="{3B9714C3-04D1-4F44-87AC-65C0F90AD235}" type="slidenum">
              <a:rPr lang="en-US" smtClean="0"/>
              <a:pPr/>
              <a:t>2</a:t>
            </a:fld>
            <a:endParaRPr lang="en-US" dirty="0"/>
          </a:p>
        </p:txBody>
      </p:sp>
    </p:spTree>
    <p:extLst>
      <p:ext uri="{BB962C8B-B14F-4D97-AF65-F5344CB8AC3E}">
        <p14:creationId xmlns:p14="http://schemas.microsoft.com/office/powerpoint/2010/main" val="3227367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Schematic Image Of Electrode Array</a:t>
            </a:r>
            <a:endParaRPr lang="en-US" dirty="0"/>
          </a:p>
        </p:txBody>
      </p:sp>
      <p:sp>
        <p:nvSpPr>
          <p:cNvPr id="4" name="Slide Number Placeholder 3"/>
          <p:cNvSpPr>
            <a:spLocks noGrp="1"/>
          </p:cNvSpPr>
          <p:nvPr>
            <p:ph type="sldNum" sz="quarter" idx="12"/>
          </p:nvPr>
        </p:nvSpPr>
        <p:spPr/>
        <p:txBody>
          <a:bodyPr/>
          <a:lstStyle/>
          <a:p>
            <a:fld id="{3B9714C3-04D1-4F44-87AC-65C0F90AD235}" type="slidenum">
              <a:rPr lang="en-US" smtClean="0"/>
              <a:pPr/>
              <a:t>20</a:t>
            </a:fld>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36567" y="3995651"/>
            <a:ext cx="410664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980729"/>
            <a:ext cx="9144000" cy="4031873"/>
          </a:xfrm>
          <a:prstGeom prst="rect">
            <a:avLst/>
          </a:prstGeom>
        </p:spPr>
        <p:txBody>
          <a:bodyPr wrap="square">
            <a:spAutoFit/>
          </a:bodyPr>
          <a:lstStyle/>
          <a:p>
            <a:r>
              <a:rPr lang="en-US" sz="3200" b="1" dirty="0" smtClean="0"/>
              <a:t> </a:t>
            </a:r>
            <a:r>
              <a:rPr lang="en-US" sz="3200" dirty="0" smtClean="0"/>
              <a:t>A schematic picture of an electrode.  the electrode is provided by a soft tip to protect the delicate walls of the cochlea during the surgery. This soft tip shows low density in the imaging and might not biased the determination of the exact depth of the electrode insertion. </a:t>
            </a:r>
          </a:p>
          <a:p>
            <a:r>
              <a:rPr lang="en-US" sz="3200" dirty="0" smtClean="0"/>
              <a:t>The next case is an example indicating </a:t>
            </a:r>
          </a:p>
          <a:p>
            <a:r>
              <a:rPr lang="en-US" sz="3200" dirty="0" smtClean="0"/>
              <a:t>that this point should be considered </a:t>
            </a:r>
            <a:endParaRPr lang="en-US" sz="3200" dirty="0"/>
          </a:p>
        </p:txBody>
      </p:sp>
    </p:spTree>
    <p:extLst>
      <p:ext uri="{BB962C8B-B14F-4D97-AF65-F5344CB8AC3E}">
        <p14:creationId xmlns:p14="http://schemas.microsoft.com/office/powerpoint/2010/main" val="729869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a:xfrm>
            <a:off x="0" y="1020540"/>
            <a:ext cx="4644008" cy="5837459"/>
          </a:xfrm>
        </p:spPr>
        <p:txBody>
          <a:bodyPr>
            <a:normAutofit fontScale="92500" lnSpcReduction="20000"/>
          </a:bodyPr>
          <a:lstStyle/>
          <a:p>
            <a:pPr marL="0" indent="0">
              <a:buNone/>
            </a:pPr>
            <a:r>
              <a:rPr lang="en-US" dirty="0" smtClean="0"/>
              <a:t> Consecutive axial and 3D images of a two-year old boy. In this case, it appears from the images that the depth of insertion of the implant is not adequate. This finding is related to a considerable fact that, the soft tip of electrode array has lower density( figure j) and may not appear in the imaging, also after one year follow up this patient had good audiometric outcome.</a:t>
            </a:r>
          </a:p>
          <a:p>
            <a:pPr marL="0" indent="0">
              <a:buNone/>
            </a:pPr>
            <a:endParaRPr lang="en-US" dirty="0"/>
          </a:p>
        </p:txBody>
      </p:sp>
      <p:sp>
        <p:nvSpPr>
          <p:cNvPr id="4" name="Slide Number Placeholder 3"/>
          <p:cNvSpPr>
            <a:spLocks noGrp="1"/>
          </p:cNvSpPr>
          <p:nvPr>
            <p:ph type="sldNum" sz="quarter" idx="12"/>
          </p:nvPr>
        </p:nvSpPr>
        <p:spPr/>
        <p:txBody>
          <a:bodyPr/>
          <a:lstStyle/>
          <a:p>
            <a:fld id="{3B9714C3-04D1-4F44-87AC-65C0F90AD235}" type="slidenum">
              <a:rPr lang="en-US" smtClean="0"/>
              <a:pPr/>
              <a:t>21</a:t>
            </a:fld>
            <a:endParaRPr lang="en-US" dirty="0"/>
          </a:p>
        </p:txBody>
      </p:sp>
      <p:pic>
        <p:nvPicPr>
          <p:cNvPr id="5" name="Content Placeholder 4"/>
          <p:cNvPicPr>
            <a:picLocks/>
          </p:cNvPicPr>
          <p:nvPr/>
        </p:nvPicPr>
        <p:blipFill>
          <a:blip r:embed="rId2" cstate="print"/>
          <a:srcRect/>
          <a:stretch>
            <a:fillRect/>
          </a:stretch>
        </p:blipFill>
        <p:spPr bwMode="auto">
          <a:xfrm>
            <a:off x="4644008" y="1143001"/>
            <a:ext cx="4389120" cy="3614738"/>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4644008" y="4757739"/>
            <a:ext cx="4389120" cy="1924050"/>
          </a:xfrm>
          <a:prstGeom prst="rect">
            <a:avLst/>
          </a:prstGeom>
          <a:noFill/>
          <a:ln w="9525">
            <a:noFill/>
            <a:miter lim="800000"/>
            <a:headEnd/>
            <a:tailEnd/>
          </a:ln>
        </p:spPr>
      </p:pic>
    </p:spTree>
    <p:extLst>
      <p:ext uri="{BB962C8B-B14F-4D97-AF65-F5344CB8AC3E}">
        <p14:creationId xmlns:p14="http://schemas.microsoft.com/office/powerpoint/2010/main" val="3487197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881" y="0"/>
            <a:ext cx="6653829" cy="1052736"/>
          </a:xfrm>
        </p:spPr>
        <p:txBody>
          <a:bodyPr/>
          <a:lstStyle/>
          <a:p>
            <a:r>
              <a:rPr lang="en-US" dirty="0" smtClean="0"/>
              <a:t>Case 4</a:t>
            </a:r>
            <a:endParaRPr lang="en-US" dirty="0"/>
          </a:p>
        </p:txBody>
      </p:sp>
      <p:sp>
        <p:nvSpPr>
          <p:cNvPr id="3" name="Content Placeholder 2"/>
          <p:cNvSpPr>
            <a:spLocks noGrp="1"/>
          </p:cNvSpPr>
          <p:nvPr>
            <p:ph idx="1"/>
          </p:nvPr>
        </p:nvSpPr>
        <p:spPr>
          <a:xfrm>
            <a:off x="-1" y="692696"/>
            <a:ext cx="3851921" cy="5877272"/>
          </a:xfrm>
        </p:spPr>
        <p:txBody>
          <a:bodyPr>
            <a:noAutofit/>
          </a:bodyPr>
          <a:lstStyle/>
          <a:p>
            <a:pPr marL="0" indent="0">
              <a:buNone/>
            </a:pPr>
            <a:r>
              <a:rPr lang="en-US" sz="2300" b="1" dirty="0" smtClean="0"/>
              <a:t> </a:t>
            </a:r>
            <a:r>
              <a:rPr lang="en-US" sz="2300" dirty="0" smtClean="0"/>
              <a:t>Consecutive axial images of a three-year old boy with labyrinthine dysplasia and </a:t>
            </a:r>
            <a:r>
              <a:rPr lang="en-US" sz="2300" dirty="0" err="1" smtClean="0"/>
              <a:t>Mondini</a:t>
            </a:r>
            <a:r>
              <a:rPr lang="en-US" sz="2300" dirty="0" smtClean="0"/>
              <a:t> disease which shows that widening of base of the cochlea at the entrance of the cochlear implant electrode( white arrow in b), absence of </a:t>
            </a:r>
            <a:r>
              <a:rPr lang="en-US" sz="2300" dirty="0" err="1" smtClean="0"/>
              <a:t>modiolous</a:t>
            </a:r>
            <a:r>
              <a:rPr lang="en-US" sz="2300" dirty="0" smtClean="0"/>
              <a:t> and dysplastic vestibule (black arrow in g &amp; h). As it is shown in the images, the electrode array has not reached to the end of cochlea and the audiometric findings after one year was not  fine.</a:t>
            </a:r>
            <a:endParaRPr lang="en-US" sz="2300" dirty="0"/>
          </a:p>
        </p:txBody>
      </p:sp>
      <p:sp>
        <p:nvSpPr>
          <p:cNvPr id="4" name="Slide Number Placeholder 3"/>
          <p:cNvSpPr>
            <a:spLocks noGrp="1"/>
          </p:cNvSpPr>
          <p:nvPr>
            <p:ph type="sldNum" sz="quarter" idx="12"/>
          </p:nvPr>
        </p:nvSpPr>
        <p:spPr/>
        <p:txBody>
          <a:bodyPr/>
          <a:lstStyle/>
          <a:p>
            <a:fld id="{3B9714C3-04D1-4F44-87AC-65C0F90AD235}" type="slidenum">
              <a:rPr lang="en-US" smtClean="0"/>
              <a:pPr/>
              <a:t>22</a:t>
            </a:fld>
            <a:endParaRPr lang="en-US" dirty="0"/>
          </a:p>
        </p:txBody>
      </p:sp>
      <p:pic>
        <p:nvPicPr>
          <p:cNvPr id="6" name="Content Placeholder 4"/>
          <p:cNvPicPr>
            <a:picLocks noChangeAspect="1"/>
          </p:cNvPicPr>
          <p:nvPr/>
        </p:nvPicPr>
        <p:blipFill>
          <a:blip r:embed="rId2"/>
          <a:stretch>
            <a:fillRect/>
          </a:stretch>
        </p:blipFill>
        <p:spPr>
          <a:xfrm>
            <a:off x="3644653" y="1412777"/>
            <a:ext cx="5499347" cy="4680520"/>
          </a:xfrm>
          <a:prstGeom prst="rect">
            <a:avLst/>
          </a:prstGeom>
        </p:spPr>
      </p:pic>
    </p:spTree>
    <p:extLst>
      <p:ext uri="{BB962C8B-B14F-4D97-AF65-F5344CB8AC3E}">
        <p14:creationId xmlns:p14="http://schemas.microsoft.com/office/powerpoint/2010/main" val="1807816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 &amp; 6</a:t>
            </a:r>
            <a:endParaRPr lang="en-US" dirty="0"/>
          </a:p>
        </p:txBody>
      </p:sp>
      <p:sp>
        <p:nvSpPr>
          <p:cNvPr id="3" name="Content Placeholder 2"/>
          <p:cNvSpPr>
            <a:spLocks noGrp="1"/>
          </p:cNvSpPr>
          <p:nvPr>
            <p:ph idx="1"/>
          </p:nvPr>
        </p:nvSpPr>
        <p:spPr>
          <a:xfrm>
            <a:off x="0" y="1196752"/>
            <a:ext cx="4020080" cy="5661248"/>
          </a:xfrm>
        </p:spPr>
        <p:txBody>
          <a:bodyPr>
            <a:normAutofit fontScale="85000" lnSpcReduction="10000"/>
          </a:bodyPr>
          <a:lstStyle/>
          <a:p>
            <a:pPr marL="0" indent="0">
              <a:buNone/>
            </a:pPr>
            <a:r>
              <a:rPr lang="en-US" dirty="0" smtClean="0"/>
              <a:t>Cochlear implant position in the medial compartment (a in oblique coronal and b in oblique sagittal plane) which showing the distance from the lateral cochlear wall with white arrow  and lateral compartment (c in oblique coronal and d in oblique sagittal plane) of </a:t>
            </a:r>
            <a:r>
              <a:rPr lang="en-US" dirty="0" err="1" smtClean="0"/>
              <a:t>scala</a:t>
            </a:r>
            <a:r>
              <a:rPr lang="en-US" dirty="0" smtClean="0"/>
              <a:t> tympani which showing no distance from lateral wall of  cochlea with black arrow</a:t>
            </a:r>
            <a:endParaRPr lang="en-US" dirty="0"/>
          </a:p>
        </p:txBody>
      </p:sp>
      <p:sp>
        <p:nvSpPr>
          <p:cNvPr id="4" name="Slide Number Placeholder 3"/>
          <p:cNvSpPr>
            <a:spLocks noGrp="1"/>
          </p:cNvSpPr>
          <p:nvPr>
            <p:ph type="sldNum" sz="quarter" idx="12"/>
          </p:nvPr>
        </p:nvSpPr>
        <p:spPr/>
        <p:txBody>
          <a:bodyPr/>
          <a:lstStyle/>
          <a:p>
            <a:fld id="{3B9714C3-04D1-4F44-87AC-65C0F90AD235}" type="slidenum">
              <a:rPr lang="en-US" smtClean="0"/>
              <a:pPr/>
              <a:t>23</a:t>
            </a:fld>
            <a:endParaRPr lang="en-US" dirty="0"/>
          </a:p>
        </p:txBody>
      </p:sp>
      <p:pic>
        <p:nvPicPr>
          <p:cNvPr id="5" name="Content Placeholder 4"/>
          <p:cNvPicPr>
            <a:picLocks/>
          </p:cNvPicPr>
          <p:nvPr/>
        </p:nvPicPr>
        <p:blipFill>
          <a:blip r:embed="rId2" cstate="print"/>
          <a:srcRect/>
          <a:stretch>
            <a:fillRect/>
          </a:stretch>
        </p:blipFill>
        <p:spPr bwMode="auto">
          <a:xfrm>
            <a:off x="4020079" y="1143000"/>
            <a:ext cx="5123921" cy="5308599"/>
          </a:xfrm>
          <a:prstGeom prst="rect">
            <a:avLst/>
          </a:prstGeom>
          <a:noFill/>
          <a:ln w="9525">
            <a:noFill/>
            <a:miter lim="800000"/>
            <a:headEnd/>
            <a:tailEnd/>
          </a:ln>
        </p:spPr>
      </p:pic>
    </p:spTree>
    <p:extLst>
      <p:ext uri="{BB962C8B-B14F-4D97-AF65-F5344CB8AC3E}">
        <p14:creationId xmlns:p14="http://schemas.microsoft.com/office/powerpoint/2010/main" val="2234116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7</a:t>
            </a:r>
            <a:endParaRPr lang="en-US" dirty="0"/>
          </a:p>
        </p:txBody>
      </p:sp>
      <p:sp>
        <p:nvSpPr>
          <p:cNvPr id="3" name="Content Placeholder 2"/>
          <p:cNvSpPr>
            <a:spLocks noGrp="1"/>
          </p:cNvSpPr>
          <p:nvPr>
            <p:ph idx="1"/>
          </p:nvPr>
        </p:nvSpPr>
        <p:spPr>
          <a:xfrm>
            <a:off x="0" y="1196752"/>
            <a:ext cx="3953088" cy="5661248"/>
          </a:xfrm>
        </p:spPr>
        <p:txBody>
          <a:bodyPr>
            <a:normAutofit fontScale="92500" lnSpcReduction="10000"/>
          </a:bodyPr>
          <a:lstStyle/>
          <a:p>
            <a:pPr marL="0" indent="0">
              <a:buNone/>
            </a:pPr>
            <a:r>
              <a:rPr lang="en-US" smtClean="0"/>
              <a:t>consecutive </a:t>
            </a:r>
            <a:r>
              <a:rPr lang="en-US" dirty="0" smtClean="0"/>
              <a:t>axial and 3D images from a 2 year-old  girl , one year after CI surgery ,which is depicted the electrode was not reached the end of cochlea(black arrow in 3,4 &amp; 5) and unfortunately after one year follow up audiometric results were not fine.</a:t>
            </a:r>
          </a:p>
          <a:p>
            <a:endParaRPr lang="en-US" dirty="0"/>
          </a:p>
        </p:txBody>
      </p:sp>
      <p:sp>
        <p:nvSpPr>
          <p:cNvPr id="4" name="Slide Number Placeholder 3"/>
          <p:cNvSpPr>
            <a:spLocks noGrp="1"/>
          </p:cNvSpPr>
          <p:nvPr>
            <p:ph type="sldNum" sz="quarter" idx="12"/>
          </p:nvPr>
        </p:nvSpPr>
        <p:spPr/>
        <p:txBody>
          <a:bodyPr/>
          <a:lstStyle/>
          <a:p>
            <a:fld id="{3B9714C3-04D1-4F44-87AC-65C0F90AD235}" type="slidenum">
              <a:rPr lang="en-US" smtClean="0"/>
              <a:pPr/>
              <a:t>24</a:t>
            </a:fld>
            <a:endParaRPr lang="en-US" dirty="0"/>
          </a:p>
        </p:txBody>
      </p:sp>
      <p:pic>
        <p:nvPicPr>
          <p:cNvPr id="5" name="Content Placeholder 4"/>
          <p:cNvPicPr>
            <a:picLocks/>
          </p:cNvPicPr>
          <p:nvPr/>
        </p:nvPicPr>
        <p:blipFill>
          <a:blip r:embed="rId2" cstate="print"/>
          <a:srcRect/>
          <a:stretch>
            <a:fillRect/>
          </a:stretch>
        </p:blipFill>
        <p:spPr bwMode="auto">
          <a:xfrm>
            <a:off x="3953087" y="1124744"/>
            <a:ext cx="5190913" cy="5308599"/>
          </a:xfrm>
          <a:prstGeom prst="rect">
            <a:avLst/>
          </a:prstGeom>
          <a:noFill/>
          <a:ln w="9525">
            <a:noFill/>
            <a:miter lim="800000"/>
            <a:headEnd/>
            <a:tailEnd/>
          </a:ln>
        </p:spPr>
      </p:pic>
    </p:spTree>
    <p:extLst>
      <p:ext uri="{BB962C8B-B14F-4D97-AF65-F5344CB8AC3E}">
        <p14:creationId xmlns:p14="http://schemas.microsoft.com/office/powerpoint/2010/main" val="1738796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onclusion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Patients with increased electrode insertion and </a:t>
            </a:r>
            <a:r>
              <a:rPr lang="en-US" dirty="0" err="1" smtClean="0"/>
              <a:t>perimodiular</a:t>
            </a:r>
            <a:r>
              <a:rPr lang="en-US" dirty="0" smtClean="0"/>
              <a:t> location had better audiometric outcomes</a:t>
            </a:r>
          </a:p>
          <a:p>
            <a:pPr marL="0" indent="0">
              <a:buNone/>
            </a:pPr>
            <a:endParaRPr lang="en-US" dirty="0" smtClean="0"/>
          </a:p>
          <a:p>
            <a:pPr>
              <a:buFont typeface="Wingdings" panose="05000000000000000000" pitchFamily="2" charset="2"/>
              <a:buChar char="Ø"/>
            </a:pPr>
            <a:r>
              <a:rPr lang="en-US" dirty="0" smtClean="0"/>
              <a:t>Oblique coronal and sagittal images are best in determination of electrode array position</a:t>
            </a:r>
          </a:p>
          <a:p>
            <a:pPr marL="0" indent="0">
              <a:buNone/>
            </a:pPr>
            <a:endParaRPr lang="en-US" dirty="0" smtClean="0"/>
          </a:p>
          <a:p>
            <a:pPr>
              <a:buFont typeface="Wingdings" panose="05000000000000000000" pitchFamily="2" charset="2"/>
              <a:buChar char="Ø"/>
            </a:pPr>
            <a:r>
              <a:rPr lang="en-US" dirty="0" smtClean="0"/>
              <a:t>Soft tip of electrode array has lower density and should be considered in determination of electrode insertion</a:t>
            </a:r>
            <a:endParaRPr lang="en-US" dirty="0"/>
          </a:p>
        </p:txBody>
      </p:sp>
      <p:sp>
        <p:nvSpPr>
          <p:cNvPr id="4" name="Slide Number Placeholder 3"/>
          <p:cNvSpPr>
            <a:spLocks noGrp="1"/>
          </p:cNvSpPr>
          <p:nvPr>
            <p:ph type="sldNum" sz="quarter" idx="12"/>
          </p:nvPr>
        </p:nvSpPr>
        <p:spPr/>
        <p:txBody>
          <a:bodyPr/>
          <a:lstStyle/>
          <a:p>
            <a:fld id="{3B9714C3-04D1-4F44-87AC-65C0F90AD235}" type="slidenum">
              <a:rPr lang="en-US" smtClean="0"/>
              <a:pPr/>
              <a:t>25</a:t>
            </a:fld>
            <a:endParaRPr lang="en-US" dirty="0"/>
          </a:p>
        </p:txBody>
      </p:sp>
    </p:spTree>
    <p:extLst>
      <p:ext uri="{BB962C8B-B14F-4D97-AF65-F5344CB8AC3E}">
        <p14:creationId xmlns:p14="http://schemas.microsoft.com/office/powerpoint/2010/main" val="856277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CA" dirty="0" smtClean="0"/>
              <a:t>			</a:t>
            </a:r>
          </a:p>
          <a:p>
            <a:pPr marL="0" indent="0">
              <a:buNone/>
            </a:pPr>
            <a:r>
              <a:rPr lang="en-CA" dirty="0"/>
              <a:t>	</a:t>
            </a:r>
            <a:r>
              <a:rPr lang="en-CA" dirty="0" smtClean="0"/>
              <a:t>		</a:t>
            </a:r>
            <a:r>
              <a:rPr lang="en-CA" sz="4800" b="1" dirty="0" smtClean="0"/>
              <a:t>Thank You!</a:t>
            </a:r>
          </a:p>
          <a:p>
            <a:pPr marL="0" indent="0">
              <a:buNone/>
            </a:pPr>
            <a:r>
              <a:rPr lang="en-CA" sz="4800" b="1" dirty="0" smtClean="0"/>
              <a:t>			Questions?</a:t>
            </a:r>
          </a:p>
          <a:p>
            <a:pPr marL="0" indent="0">
              <a:buNone/>
            </a:pPr>
            <a:endParaRPr lang="en-US" dirty="0" smtClean="0"/>
          </a:p>
          <a:p>
            <a:pPr marL="0" indent="0">
              <a:buNone/>
            </a:pPr>
            <a:r>
              <a:rPr lang="en-US" dirty="0"/>
              <a:t>	</a:t>
            </a:r>
            <a:endParaRPr lang="en-US" dirty="0" smtClean="0"/>
          </a:p>
          <a:p>
            <a:pPr marL="0" indent="0">
              <a:buNone/>
            </a:pPr>
            <a:r>
              <a:rPr lang="en-US" dirty="0"/>
              <a:t>	</a:t>
            </a:r>
            <a:r>
              <a:rPr lang="en-US" dirty="0" smtClean="0"/>
              <a:t>	    </a:t>
            </a:r>
            <a:r>
              <a:rPr lang="en-US" sz="2800" dirty="0" smtClean="0"/>
              <a:t>fatemeh.nasri.62@gmail.com</a:t>
            </a:r>
          </a:p>
          <a:p>
            <a:endParaRPr lang="en-US" dirty="0"/>
          </a:p>
        </p:txBody>
      </p:sp>
      <p:sp>
        <p:nvSpPr>
          <p:cNvPr id="4" name="Slide Number Placeholder 3"/>
          <p:cNvSpPr>
            <a:spLocks noGrp="1"/>
          </p:cNvSpPr>
          <p:nvPr>
            <p:ph type="sldNum" sz="quarter" idx="12"/>
          </p:nvPr>
        </p:nvSpPr>
        <p:spPr/>
        <p:txBody>
          <a:bodyPr/>
          <a:lstStyle/>
          <a:p>
            <a:fld id="{3B9714C3-04D1-4F44-87AC-65C0F90AD235}" type="slidenum">
              <a:rPr lang="en-US" smtClean="0"/>
              <a:pPr/>
              <a:t>26</a:t>
            </a:fld>
            <a:endParaRPr lang="en-US" dirty="0"/>
          </a:p>
        </p:txBody>
      </p:sp>
    </p:spTree>
    <p:extLst>
      <p:ext uri="{BB962C8B-B14F-4D97-AF65-F5344CB8AC3E}">
        <p14:creationId xmlns:p14="http://schemas.microsoft.com/office/powerpoint/2010/main" val="2938648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881" y="0"/>
            <a:ext cx="6653829" cy="1143000"/>
          </a:xfrm>
        </p:spPr>
        <p:txBody>
          <a:bodyPr>
            <a:normAutofit fontScale="90000"/>
          </a:bodyPr>
          <a:lstStyle/>
          <a:p>
            <a:r>
              <a:rPr lang="en-US" dirty="0">
                <a:ea typeface="Calibri" panose="020F0502020204030204" pitchFamily="34" charset="0"/>
                <a:cs typeface="Arial" panose="020B0604020202020204" pitchFamily="34" charset="0"/>
              </a:rPr>
              <a:t>Postoperative </a:t>
            </a:r>
            <a:r>
              <a:rPr lang="en-US" dirty="0" smtClean="0">
                <a:ea typeface="Calibri" panose="020F0502020204030204" pitchFamily="34" charset="0"/>
                <a:cs typeface="Arial" panose="020B0604020202020204" pitchFamily="34" charset="0"/>
              </a:rPr>
              <a:t>Imaging </a:t>
            </a:r>
            <a:r>
              <a:rPr lang="en-US" dirty="0">
                <a:ea typeface="Calibri" panose="020F0502020204030204" pitchFamily="34" charset="0"/>
                <a:cs typeface="Arial" panose="020B0604020202020204" pitchFamily="34" charset="0"/>
              </a:rPr>
              <a:t>for </a:t>
            </a:r>
            <a:r>
              <a:rPr lang="en-US" dirty="0" smtClean="0">
                <a:ea typeface="Calibri" panose="020F0502020204030204" pitchFamily="34" charset="0"/>
                <a:cs typeface="Arial" panose="020B0604020202020204" pitchFamily="34" charset="0"/>
              </a:rPr>
              <a:t>Positioning Cochlear Implant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solidFill>
                  <a:srgbClr val="FF0000"/>
                </a:solidFill>
                <a:ea typeface="Calibri" panose="020F0502020204030204" pitchFamily="34" charset="0"/>
              </a:rPr>
              <a:t>Multi-Slice </a:t>
            </a:r>
            <a:r>
              <a:rPr lang="en-US" dirty="0" smtClean="0">
                <a:solidFill>
                  <a:srgbClr val="FF0000"/>
                </a:solidFill>
                <a:ea typeface="Calibri" panose="020F0502020204030204" pitchFamily="34" charset="0"/>
              </a:rPr>
              <a:t>CT</a:t>
            </a:r>
          </a:p>
          <a:p>
            <a:pPr marL="0" indent="0">
              <a:buNone/>
            </a:pPr>
            <a:endParaRPr lang="en-US" dirty="0">
              <a:ea typeface="Calibri" panose="020F0502020204030204" pitchFamily="34" charset="0"/>
            </a:endParaRPr>
          </a:p>
          <a:p>
            <a:pPr>
              <a:buFont typeface="Wingdings" panose="05000000000000000000" pitchFamily="2" charset="2"/>
              <a:buChar char="Ø"/>
            </a:pPr>
            <a:r>
              <a:rPr lang="en-US" dirty="0">
                <a:solidFill>
                  <a:srgbClr val="FF0000"/>
                </a:solidFill>
                <a:ea typeface="Calibri" panose="020F0502020204030204" pitchFamily="34" charset="0"/>
              </a:rPr>
              <a:t>Cone-Beam </a:t>
            </a:r>
            <a:r>
              <a:rPr lang="en-US" dirty="0" smtClean="0">
                <a:solidFill>
                  <a:srgbClr val="FF0000"/>
                </a:solidFill>
                <a:ea typeface="Calibri" panose="020F0502020204030204" pitchFamily="34" charset="0"/>
              </a:rPr>
              <a:t>CT</a:t>
            </a:r>
          </a:p>
          <a:p>
            <a:pPr marL="0" indent="0">
              <a:buNone/>
            </a:pPr>
            <a:endParaRPr lang="en-US" dirty="0">
              <a:ea typeface="Calibri" panose="020F0502020204030204" pitchFamily="34" charset="0"/>
            </a:endParaRPr>
          </a:p>
          <a:p>
            <a:pPr>
              <a:buFont typeface="Wingdings" panose="05000000000000000000" pitchFamily="2" charset="2"/>
              <a:buChar char="Ø"/>
            </a:pPr>
            <a:r>
              <a:rPr lang="en-US" dirty="0">
                <a:ea typeface="Calibri" panose="020F0502020204030204" pitchFamily="34" charset="0"/>
              </a:rPr>
              <a:t>High Resolution CT (HRCT</a:t>
            </a:r>
            <a:r>
              <a:rPr lang="en-US" dirty="0" smtClean="0">
                <a:ea typeface="Calibri" panose="020F0502020204030204" pitchFamily="34" charset="0"/>
              </a:rPr>
              <a:t>)</a:t>
            </a:r>
          </a:p>
          <a:p>
            <a:pPr marL="0" indent="0">
              <a:buNone/>
            </a:pPr>
            <a:endParaRPr lang="en-US" dirty="0">
              <a:ea typeface="Calibri" panose="020F0502020204030204" pitchFamily="34" charset="0"/>
            </a:endParaRPr>
          </a:p>
          <a:p>
            <a:pPr>
              <a:buFont typeface="Wingdings" panose="05000000000000000000" pitchFamily="2" charset="2"/>
              <a:buChar char="Ø"/>
            </a:pPr>
            <a:r>
              <a:rPr lang="en-US" dirty="0">
                <a:ea typeface="Calibri" panose="020F0502020204030204" pitchFamily="34" charset="0"/>
              </a:rPr>
              <a:t>Digital Volume Tomography (DVT</a:t>
            </a:r>
            <a:r>
              <a:rPr lang="en-US" dirty="0" smtClean="0">
                <a:ea typeface="Calibri" panose="020F0502020204030204" pitchFamily="34" charset="0"/>
              </a:rPr>
              <a:t>)</a:t>
            </a:r>
          </a:p>
          <a:p>
            <a:pPr marL="0" indent="0">
              <a:buNone/>
            </a:pPr>
            <a:endParaRPr lang="en-US" dirty="0">
              <a:ea typeface="Calibri" panose="020F0502020204030204" pitchFamily="34" charset="0"/>
            </a:endParaRPr>
          </a:p>
          <a:p>
            <a:pPr>
              <a:buFont typeface="Wingdings" panose="05000000000000000000" pitchFamily="2" charset="2"/>
              <a:buChar char="Ø"/>
            </a:pPr>
            <a:r>
              <a:rPr lang="en-US" dirty="0">
                <a:ea typeface="Calibri" panose="020F0502020204030204" pitchFamily="34" charset="0"/>
              </a:rPr>
              <a:t>Magnetic Resonance Imaging (MRI)</a:t>
            </a:r>
          </a:p>
          <a:p>
            <a:pPr marL="0" indent="0">
              <a:buNone/>
            </a:pPr>
            <a:endParaRPr lang="en-US" dirty="0"/>
          </a:p>
        </p:txBody>
      </p:sp>
      <p:sp>
        <p:nvSpPr>
          <p:cNvPr id="4" name="Slide Number Placeholder 3"/>
          <p:cNvSpPr>
            <a:spLocks noGrp="1"/>
          </p:cNvSpPr>
          <p:nvPr>
            <p:ph type="sldNum" sz="quarter" idx="12"/>
          </p:nvPr>
        </p:nvSpPr>
        <p:spPr/>
        <p:txBody>
          <a:bodyPr/>
          <a:lstStyle/>
          <a:p>
            <a:fld id="{3B9714C3-04D1-4F44-87AC-65C0F90AD235}" type="slidenum">
              <a:rPr lang="en-US" smtClean="0"/>
              <a:pPr/>
              <a:t>3</a:t>
            </a:fld>
            <a:endParaRPr lang="en-US" dirty="0"/>
          </a:p>
        </p:txBody>
      </p:sp>
    </p:spTree>
    <p:extLst>
      <p:ext uri="{BB962C8B-B14F-4D97-AF65-F5344CB8AC3E}">
        <p14:creationId xmlns:p14="http://schemas.microsoft.com/office/powerpoint/2010/main" val="392960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dirty="0" smtClean="0">
                <a:cs typeface="Times New Roman" panose="02020603050405020304" pitchFamily="18" charset="0"/>
              </a:rPr>
              <a:t>What are the Main Purposes of Postoperative Imaging</a:t>
            </a:r>
            <a:endParaRPr lang="en-US" sz="4000"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ea typeface="Calibri" panose="020F0502020204030204" pitchFamily="34" charset="0"/>
              </a:rPr>
              <a:t>Documentation of electrode placement and its position</a:t>
            </a:r>
          </a:p>
          <a:p>
            <a:pPr marL="0" indent="0">
              <a:buNone/>
            </a:pPr>
            <a:endParaRPr lang="en-US" dirty="0" smtClean="0">
              <a:ea typeface="Calibri" panose="020F0502020204030204" pitchFamily="34" charset="0"/>
            </a:endParaRPr>
          </a:p>
          <a:p>
            <a:pPr>
              <a:buFont typeface="Wingdings" panose="05000000000000000000" pitchFamily="2" charset="2"/>
              <a:buChar char="Ø"/>
            </a:pPr>
            <a:r>
              <a:rPr lang="en-US" dirty="0" smtClean="0">
                <a:ea typeface="Calibri" panose="020F0502020204030204" pitchFamily="34" charset="0"/>
              </a:rPr>
              <a:t>Quality control of cochlear implant surgery</a:t>
            </a:r>
          </a:p>
          <a:p>
            <a:pPr marL="0" indent="0">
              <a:buNone/>
            </a:pPr>
            <a:endParaRPr lang="en-US" dirty="0" smtClean="0">
              <a:ea typeface="Calibri" panose="020F0502020204030204" pitchFamily="34" charset="0"/>
            </a:endParaRPr>
          </a:p>
          <a:p>
            <a:pPr>
              <a:buFont typeface="Wingdings" panose="05000000000000000000" pitchFamily="2" charset="2"/>
              <a:buChar char="Ø"/>
            </a:pPr>
            <a:r>
              <a:rPr lang="en-US" dirty="0" smtClean="0">
                <a:ea typeface="Calibri" panose="020F0502020204030204" pitchFamily="34" charset="0"/>
              </a:rPr>
              <a:t>The evaluation of the temporal bone in case of complications or additional central morbidities</a:t>
            </a:r>
          </a:p>
          <a:p>
            <a:pPr marL="0" indent="0">
              <a:buNone/>
            </a:pPr>
            <a:endParaRPr lang="en-US" dirty="0" smtClean="0">
              <a:ea typeface="Calibri" panose="020F0502020204030204" pitchFamily="34" charset="0"/>
            </a:endParaRPr>
          </a:p>
          <a:p>
            <a:pPr>
              <a:buFont typeface="Wingdings" panose="05000000000000000000" pitchFamily="2" charset="2"/>
              <a:buChar char="Ø"/>
            </a:pPr>
            <a:r>
              <a:rPr lang="en-US" dirty="0" smtClean="0"/>
              <a:t>decreasing the patient radiation dose</a:t>
            </a:r>
          </a:p>
        </p:txBody>
      </p:sp>
      <p:sp>
        <p:nvSpPr>
          <p:cNvPr id="5" name="Slide Number Placeholder 4"/>
          <p:cNvSpPr>
            <a:spLocks noGrp="1"/>
          </p:cNvSpPr>
          <p:nvPr>
            <p:ph type="sldNum" sz="quarter" idx="12"/>
          </p:nvPr>
        </p:nvSpPr>
        <p:spPr/>
        <p:txBody>
          <a:bodyPr/>
          <a:lstStyle/>
          <a:p>
            <a:fld id="{3B9714C3-04D1-4F44-87AC-65C0F90AD235}" type="slidenum">
              <a:rPr lang="en-US" smtClean="0"/>
              <a:pPr/>
              <a:t>4</a:t>
            </a:fld>
            <a:endParaRPr lang="en-US" dirty="0"/>
          </a:p>
        </p:txBody>
      </p:sp>
    </p:spTree>
    <p:extLst>
      <p:ext uri="{BB962C8B-B14F-4D97-AF65-F5344CB8AC3E}">
        <p14:creationId xmlns:p14="http://schemas.microsoft.com/office/powerpoint/2010/main" val="2015134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0"/>
            <a:ext cx="7272809" cy="1196752"/>
          </a:xfrm>
        </p:spPr>
        <p:txBody>
          <a:bodyPr>
            <a:noAutofit/>
          </a:bodyPr>
          <a:lstStyle/>
          <a:p>
            <a:r>
              <a:rPr lang="en-US" sz="3200" dirty="0" smtClean="0">
                <a:ea typeface="Calibri" panose="020F0502020204030204" pitchFamily="34" charset="0"/>
              </a:rPr>
              <a:t>Predicting Factors </a:t>
            </a:r>
            <a:r>
              <a:rPr lang="en-US" sz="3200" dirty="0">
                <a:ea typeface="Calibri" panose="020F0502020204030204" pitchFamily="34" charset="0"/>
              </a:rPr>
              <a:t>of </a:t>
            </a:r>
            <a:r>
              <a:rPr lang="en-US" sz="3200" dirty="0" smtClean="0">
                <a:ea typeface="Calibri" panose="020F0502020204030204" pitchFamily="34" charset="0"/>
              </a:rPr>
              <a:t>Hearing Outcomes </a:t>
            </a:r>
            <a:r>
              <a:rPr lang="en-US" sz="3200" dirty="0">
                <a:ea typeface="Calibri" panose="020F0502020204030204" pitchFamily="34" charset="0"/>
              </a:rPr>
              <a:t>in </a:t>
            </a:r>
            <a:r>
              <a:rPr lang="en-US" sz="3200" dirty="0" smtClean="0">
                <a:ea typeface="Calibri" panose="020F0502020204030204" pitchFamily="34" charset="0"/>
              </a:rPr>
              <a:t>Patients </a:t>
            </a:r>
            <a:r>
              <a:rPr lang="en-US" sz="3200" dirty="0">
                <a:ea typeface="Calibri" panose="020F0502020204030204" pitchFamily="34" charset="0"/>
              </a:rPr>
              <a:t>with </a:t>
            </a:r>
            <a:r>
              <a:rPr lang="en-US" sz="3200" dirty="0" smtClean="0">
                <a:ea typeface="Calibri" panose="020F0502020204030204" pitchFamily="34" charset="0"/>
              </a:rPr>
              <a:t>Cochlear Implants</a:t>
            </a:r>
            <a:endParaRPr lang="en-US" sz="3200"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ea typeface="Calibri" panose="020F0502020204030204" pitchFamily="34" charset="0"/>
              </a:rPr>
              <a:t>Level of pre-implant speech recognition</a:t>
            </a:r>
          </a:p>
          <a:p>
            <a:pPr marL="0" indent="0">
              <a:buNone/>
            </a:pPr>
            <a:r>
              <a:rPr lang="en-US" dirty="0" smtClean="0">
                <a:ea typeface="Calibri" panose="020F0502020204030204" pitchFamily="34" charset="0"/>
              </a:rPr>
              <a:t> </a:t>
            </a:r>
          </a:p>
          <a:p>
            <a:pPr>
              <a:buFont typeface="Wingdings" panose="05000000000000000000" pitchFamily="2" charset="2"/>
              <a:buChar char="Ø"/>
            </a:pPr>
            <a:r>
              <a:rPr lang="en-US" dirty="0" smtClean="0">
                <a:ea typeface="Calibri" panose="020F0502020204030204" pitchFamily="34" charset="0"/>
              </a:rPr>
              <a:t>Duration of deafness </a:t>
            </a:r>
          </a:p>
          <a:p>
            <a:pPr marL="0" indent="0">
              <a:buNone/>
            </a:pPr>
            <a:endParaRPr lang="en-US" dirty="0" smtClean="0">
              <a:ea typeface="Calibri" panose="020F0502020204030204" pitchFamily="34" charset="0"/>
            </a:endParaRPr>
          </a:p>
          <a:p>
            <a:pPr>
              <a:buFont typeface="Wingdings" panose="05000000000000000000" pitchFamily="2" charset="2"/>
              <a:buChar char="Ø"/>
            </a:pPr>
            <a:r>
              <a:rPr lang="en-US" dirty="0" smtClean="0">
                <a:ea typeface="Calibri" panose="020F0502020204030204" pitchFamily="34" charset="0"/>
              </a:rPr>
              <a:t>Pre-lingual/post-lingual status</a:t>
            </a:r>
          </a:p>
          <a:p>
            <a:pPr marL="0" indent="0">
              <a:buNone/>
            </a:pPr>
            <a:r>
              <a:rPr lang="en-US" dirty="0" smtClean="0">
                <a:ea typeface="Calibri" panose="020F0502020204030204" pitchFamily="34" charset="0"/>
              </a:rPr>
              <a:t> </a:t>
            </a:r>
          </a:p>
          <a:p>
            <a:pPr>
              <a:buFont typeface="Wingdings" panose="05000000000000000000" pitchFamily="2" charset="2"/>
              <a:buChar char="Ø"/>
            </a:pPr>
            <a:r>
              <a:rPr lang="en-US" dirty="0" smtClean="0">
                <a:solidFill>
                  <a:srgbClr val="FF0000"/>
                </a:solidFill>
                <a:ea typeface="Calibri" panose="020F0502020204030204" pitchFamily="34" charset="0"/>
              </a:rPr>
              <a:t>One of the most important factor: the position of the electrode in the </a:t>
            </a:r>
            <a:r>
              <a:rPr lang="en-US" dirty="0" err="1" smtClean="0">
                <a:solidFill>
                  <a:srgbClr val="FF0000"/>
                </a:solidFill>
                <a:ea typeface="Calibri" panose="020F0502020204030204" pitchFamily="34" charset="0"/>
              </a:rPr>
              <a:t>scala</a:t>
            </a:r>
            <a:r>
              <a:rPr lang="en-US" dirty="0" smtClean="0">
                <a:solidFill>
                  <a:srgbClr val="FF0000"/>
                </a:solidFill>
                <a:ea typeface="Calibri" panose="020F0502020204030204" pitchFamily="34" charset="0"/>
              </a:rPr>
              <a:t> tympani and the depth of its insertion.</a:t>
            </a:r>
          </a:p>
        </p:txBody>
      </p:sp>
      <p:sp>
        <p:nvSpPr>
          <p:cNvPr id="5" name="Slide Number Placeholder 4"/>
          <p:cNvSpPr>
            <a:spLocks noGrp="1"/>
          </p:cNvSpPr>
          <p:nvPr>
            <p:ph type="sldNum" sz="quarter" idx="12"/>
          </p:nvPr>
        </p:nvSpPr>
        <p:spPr/>
        <p:txBody>
          <a:bodyPr/>
          <a:lstStyle/>
          <a:p>
            <a:fld id="{3B9714C3-04D1-4F44-87AC-65C0F90AD235}" type="slidenum">
              <a:rPr lang="en-US" smtClean="0"/>
              <a:pPr/>
              <a:t>5</a:t>
            </a:fld>
            <a:endParaRPr lang="en-US" dirty="0"/>
          </a:p>
        </p:txBody>
      </p:sp>
    </p:spTree>
    <p:extLst>
      <p:ext uri="{BB962C8B-B14F-4D97-AF65-F5344CB8AC3E}">
        <p14:creationId xmlns:p14="http://schemas.microsoft.com/office/powerpoint/2010/main" val="1500741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Surgical Technique</a:t>
            </a:r>
            <a:endParaRPr lang="en-US" dirty="0"/>
          </a:p>
        </p:txBody>
      </p:sp>
      <p:sp>
        <p:nvSpPr>
          <p:cNvPr id="3" name="Content Placeholder 2"/>
          <p:cNvSpPr>
            <a:spLocks noGrp="1"/>
          </p:cNvSpPr>
          <p:nvPr>
            <p:ph idx="1"/>
          </p:nvPr>
        </p:nvSpPr>
        <p:spPr/>
        <p:txBody>
          <a:bodyPr>
            <a:normAutofit/>
          </a:bodyPr>
          <a:lstStyle/>
          <a:p>
            <a:pPr marL="0" indent="0">
              <a:buNone/>
            </a:pPr>
            <a:endParaRPr lang="en-US" sz="4000" dirty="0" smtClean="0"/>
          </a:p>
          <a:p>
            <a:pPr marL="0" indent="0" algn="ctr">
              <a:buNone/>
            </a:pPr>
            <a:r>
              <a:rPr lang="en-US" sz="4000" dirty="0" smtClean="0"/>
              <a:t>Non traumatic insertion of electrode array to avoid any damage  to delicate  inner ear structures such as organ of </a:t>
            </a:r>
            <a:r>
              <a:rPr lang="en-US" sz="4000" dirty="0" err="1" smtClean="0"/>
              <a:t>corti</a:t>
            </a:r>
            <a:r>
              <a:rPr lang="en-US" sz="4000" dirty="0" smtClean="0"/>
              <a:t> and </a:t>
            </a:r>
            <a:r>
              <a:rPr lang="en-US" sz="4000" dirty="0" err="1" smtClean="0"/>
              <a:t>scala</a:t>
            </a:r>
            <a:r>
              <a:rPr lang="en-US" sz="4000" dirty="0" smtClean="0"/>
              <a:t> media is mandatory</a:t>
            </a:r>
          </a:p>
          <a:p>
            <a:endParaRPr lang="en-US" sz="4000" dirty="0"/>
          </a:p>
        </p:txBody>
      </p:sp>
      <p:sp>
        <p:nvSpPr>
          <p:cNvPr id="4" name="Slide Number Placeholder 3"/>
          <p:cNvSpPr>
            <a:spLocks noGrp="1"/>
          </p:cNvSpPr>
          <p:nvPr>
            <p:ph type="sldNum" sz="quarter" idx="12"/>
          </p:nvPr>
        </p:nvSpPr>
        <p:spPr/>
        <p:txBody>
          <a:bodyPr/>
          <a:lstStyle/>
          <a:p>
            <a:fld id="{3B9714C3-04D1-4F44-87AC-65C0F90AD235}" type="slidenum">
              <a:rPr lang="en-US" smtClean="0"/>
              <a:pPr/>
              <a:t>6</a:t>
            </a:fld>
            <a:endParaRPr lang="en-US" dirty="0"/>
          </a:p>
        </p:txBody>
      </p:sp>
    </p:spTree>
    <p:extLst>
      <p:ext uri="{BB962C8B-B14F-4D97-AF65-F5344CB8AC3E}">
        <p14:creationId xmlns:p14="http://schemas.microsoft.com/office/powerpoint/2010/main" val="1429743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196752"/>
            <a:ext cx="4427984" cy="5544616"/>
          </a:xfrm>
          <a:ln w="12700">
            <a:solidFill>
              <a:schemeClr val="tx1"/>
            </a:solidFill>
          </a:ln>
        </p:spPr>
        <p:txBody>
          <a:bodyPr>
            <a:noAutofit/>
          </a:bodyPr>
          <a:lstStyle/>
          <a:p>
            <a:pPr marL="0" indent="0" algn="ctr">
              <a:buNone/>
            </a:pPr>
            <a:r>
              <a:rPr lang="en-US" sz="4000" dirty="0" smtClean="0"/>
              <a:t>The number of auditory nerve fibers activated by the electrode array and proximity of electrodes to the nerve fibers (</a:t>
            </a:r>
            <a:r>
              <a:rPr lang="en-US" sz="4000" dirty="0" err="1" smtClean="0"/>
              <a:t>perimodiular</a:t>
            </a:r>
            <a:r>
              <a:rPr lang="en-US" sz="4000" dirty="0" smtClean="0"/>
              <a:t> location) </a:t>
            </a:r>
          </a:p>
        </p:txBody>
      </p:sp>
      <p:sp>
        <p:nvSpPr>
          <p:cNvPr id="4" name="Slide Number Placeholder 3"/>
          <p:cNvSpPr>
            <a:spLocks noGrp="1"/>
          </p:cNvSpPr>
          <p:nvPr>
            <p:ph type="sldNum" sz="quarter" idx="12"/>
          </p:nvPr>
        </p:nvSpPr>
        <p:spPr/>
        <p:txBody>
          <a:bodyPr/>
          <a:lstStyle/>
          <a:p>
            <a:fld id="{3B9714C3-04D1-4F44-87AC-65C0F90AD235}" type="slidenum">
              <a:rPr lang="en-US" smtClean="0"/>
              <a:pPr/>
              <a:t>7</a:t>
            </a:fld>
            <a:endParaRPr lang="en-US" dirty="0"/>
          </a:p>
        </p:txBody>
      </p:sp>
      <p:sp>
        <p:nvSpPr>
          <p:cNvPr id="5" name="Right Arrow 4"/>
          <p:cNvSpPr/>
          <p:nvPr/>
        </p:nvSpPr>
        <p:spPr>
          <a:xfrm>
            <a:off x="4600725" y="3535744"/>
            <a:ext cx="1152128" cy="792088"/>
          </a:xfrm>
          <a:prstGeom prst="right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5796136" y="2456892"/>
            <a:ext cx="3203849" cy="2880320"/>
          </a:xfrm>
          <a:prstGeom prst="rect">
            <a:avLst/>
          </a:prstGeom>
          <a:ln w="12700">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000" dirty="0" smtClean="0"/>
              <a:t>Increased the loudness of the sound perceived by the patient</a:t>
            </a:r>
          </a:p>
        </p:txBody>
      </p:sp>
    </p:spTree>
    <p:extLst>
      <p:ext uri="{BB962C8B-B14F-4D97-AF65-F5344CB8AC3E}">
        <p14:creationId xmlns:p14="http://schemas.microsoft.com/office/powerpoint/2010/main" val="2571155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Rapid Review Over Cochlear Anatomy</a:t>
            </a:r>
            <a:endParaRPr lang="en-US" dirty="0"/>
          </a:p>
        </p:txBody>
      </p:sp>
      <p:sp>
        <p:nvSpPr>
          <p:cNvPr id="4" name="Slide Number Placeholder 3"/>
          <p:cNvSpPr>
            <a:spLocks noGrp="1"/>
          </p:cNvSpPr>
          <p:nvPr>
            <p:ph type="sldNum" sz="quarter" idx="12"/>
          </p:nvPr>
        </p:nvSpPr>
        <p:spPr/>
        <p:txBody>
          <a:bodyPr/>
          <a:lstStyle/>
          <a:p>
            <a:fld id="{3B9714C3-04D1-4F44-87AC-65C0F90AD235}" type="slidenum">
              <a:rPr lang="en-US" smtClean="0"/>
              <a:pPr/>
              <a:t>8</a:t>
            </a:fld>
            <a:endParaRPr lang="en-US" dirty="0"/>
          </a:p>
        </p:txBody>
      </p:sp>
      <p:pic>
        <p:nvPicPr>
          <p:cNvPr id="5" name="Picture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4212" y="1196752"/>
            <a:ext cx="5196099" cy="5661248"/>
          </a:xfrm>
        </p:spPr>
      </p:pic>
    </p:spTree>
    <p:extLst>
      <p:ext uri="{BB962C8B-B14F-4D97-AF65-F5344CB8AC3E}">
        <p14:creationId xmlns:p14="http://schemas.microsoft.com/office/powerpoint/2010/main" val="2412577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In Mind</a:t>
            </a:r>
            <a:endParaRPr lang="en-US" dirty="0"/>
          </a:p>
        </p:txBody>
      </p:sp>
      <p:sp>
        <p:nvSpPr>
          <p:cNvPr id="3" name="Content Placeholder 2"/>
          <p:cNvSpPr>
            <a:spLocks noGrp="1"/>
          </p:cNvSpPr>
          <p:nvPr>
            <p:ph idx="1"/>
          </p:nvPr>
        </p:nvSpPr>
        <p:spPr>
          <a:xfrm>
            <a:off x="179512" y="1628800"/>
            <a:ext cx="3491881" cy="4032448"/>
          </a:xfrm>
          <a:ln w="12700">
            <a:solidFill>
              <a:schemeClr val="tx1"/>
            </a:solidFill>
          </a:ln>
        </p:spPr>
        <p:txBody>
          <a:bodyPr>
            <a:noAutofit/>
          </a:bodyPr>
          <a:lstStyle/>
          <a:p>
            <a:pPr marL="0" indent="0" algn="ctr">
              <a:buNone/>
            </a:pPr>
            <a:r>
              <a:rPr lang="en-US" sz="4000" dirty="0" smtClean="0"/>
              <a:t>Exact positioning of electrode array in cochlea during cochlear implant surgery</a:t>
            </a:r>
            <a:endParaRPr lang="en-US" sz="4000" dirty="0"/>
          </a:p>
        </p:txBody>
      </p:sp>
      <p:sp>
        <p:nvSpPr>
          <p:cNvPr id="4" name="Slide Number Placeholder 3"/>
          <p:cNvSpPr>
            <a:spLocks noGrp="1"/>
          </p:cNvSpPr>
          <p:nvPr>
            <p:ph type="sldNum" sz="quarter" idx="12"/>
          </p:nvPr>
        </p:nvSpPr>
        <p:spPr/>
        <p:txBody>
          <a:bodyPr/>
          <a:lstStyle/>
          <a:p>
            <a:fld id="{3B9714C3-04D1-4F44-87AC-65C0F90AD235}" type="slidenum">
              <a:rPr lang="en-US" smtClean="0"/>
              <a:pPr/>
              <a:t>9</a:t>
            </a:fld>
            <a:endParaRPr lang="en-US" dirty="0"/>
          </a:p>
        </p:txBody>
      </p:sp>
      <p:sp>
        <p:nvSpPr>
          <p:cNvPr id="5" name="Right Arrow 4"/>
          <p:cNvSpPr/>
          <p:nvPr/>
        </p:nvSpPr>
        <p:spPr>
          <a:xfrm>
            <a:off x="3851920" y="3068960"/>
            <a:ext cx="1152128" cy="792088"/>
          </a:xfrm>
          <a:prstGeom prst="right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5148064" y="2204864"/>
            <a:ext cx="3491881" cy="2880320"/>
          </a:xfrm>
          <a:prstGeom prst="rect">
            <a:avLst/>
          </a:prstGeom>
          <a:ln w="127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000" dirty="0" smtClean="0"/>
              <a:t>Better post operative audiometric outcomes</a:t>
            </a:r>
          </a:p>
        </p:txBody>
      </p:sp>
    </p:spTree>
    <p:extLst>
      <p:ext uri="{BB962C8B-B14F-4D97-AF65-F5344CB8AC3E}">
        <p14:creationId xmlns:p14="http://schemas.microsoft.com/office/powerpoint/2010/main" val="424231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980</Words>
  <Application>Microsoft Office PowerPoint</Application>
  <PresentationFormat>On-screen Show (4:3)</PresentationFormat>
  <Paragraphs>133</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Evaluation of Multi-Slice Computed Tomography in Assessment of Cochlear Implant Electrode Position: A pictorial essay</vt:lpstr>
      <vt:lpstr>Cochlear Implant</vt:lpstr>
      <vt:lpstr>Postoperative Imaging for Positioning Cochlear Implant</vt:lpstr>
      <vt:lpstr>What are the Main Purposes of Postoperative Imaging</vt:lpstr>
      <vt:lpstr>Predicting Factors of Hearing Outcomes in Patients with Cochlear Implants</vt:lpstr>
      <vt:lpstr>Surgical Technique</vt:lpstr>
      <vt:lpstr>PowerPoint Presentation</vt:lpstr>
      <vt:lpstr>Rapid Review Over Cochlear Anatomy</vt:lpstr>
      <vt:lpstr>Keep In Mind</vt:lpstr>
      <vt:lpstr>Details About the MSCT Technique </vt:lpstr>
      <vt:lpstr>PowerPoint Presentation</vt:lpstr>
      <vt:lpstr>MSCT Parameters</vt:lpstr>
      <vt:lpstr>PowerPoint Presentation</vt:lpstr>
      <vt:lpstr>Reconstruction of Images</vt:lpstr>
      <vt:lpstr>Results</vt:lpstr>
      <vt:lpstr>Results (Cont.)</vt:lpstr>
      <vt:lpstr>Results (Cont.)</vt:lpstr>
      <vt:lpstr>Case 1</vt:lpstr>
      <vt:lpstr>Case 2</vt:lpstr>
      <vt:lpstr>Schematic Image Of Electrode Array</vt:lpstr>
      <vt:lpstr>Case 3</vt:lpstr>
      <vt:lpstr>Case 4</vt:lpstr>
      <vt:lpstr>Case 5 &amp; 6</vt:lpstr>
      <vt:lpstr>Case 7</vt:lpstr>
      <vt:lpstr>Conclusion</vt:lpstr>
      <vt:lpstr>PowerPoint Presentation</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dc:creator>
  <cp:lastModifiedBy>Madhuri</cp:lastModifiedBy>
  <cp:revision>36</cp:revision>
  <dcterms:created xsi:type="dcterms:W3CDTF">2015-08-25T12:43:46Z</dcterms:created>
  <dcterms:modified xsi:type="dcterms:W3CDTF">2015-09-18T13:10:02Z</dcterms:modified>
</cp:coreProperties>
</file>