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2"/>
  </p:notesMasterIdLst>
  <p:sldIdLst>
    <p:sldId id="297" r:id="rId2"/>
    <p:sldId id="354" r:id="rId3"/>
    <p:sldId id="328" r:id="rId4"/>
    <p:sldId id="348" r:id="rId5"/>
    <p:sldId id="329" r:id="rId6"/>
    <p:sldId id="349" r:id="rId7"/>
    <p:sldId id="350" r:id="rId8"/>
    <p:sldId id="351" r:id="rId9"/>
    <p:sldId id="352" r:id="rId10"/>
    <p:sldId id="332" r:id="rId11"/>
    <p:sldId id="353" r:id="rId12"/>
    <p:sldId id="333" r:id="rId13"/>
    <p:sldId id="334" r:id="rId14"/>
    <p:sldId id="335" r:id="rId15"/>
    <p:sldId id="336" r:id="rId16"/>
    <p:sldId id="337" r:id="rId17"/>
    <p:sldId id="340" r:id="rId18"/>
    <p:sldId id="341" r:id="rId19"/>
    <p:sldId id="344" r:id="rId20"/>
    <p:sldId id="345" r:id="rId21"/>
    <p:sldId id="346" r:id="rId22"/>
    <p:sldId id="339" r:id="rId23"/>
    <p:sldId id="266" r:id="rId24"/>
    <p:sldId id="268" r:id="rId25"/>
    <p:sldId id="269" r:id="rId26"/>
    <p:sldId id="290" r:id="rId27"/>
    <p:sldId id="289" r:id="rId28"/>
    <p:sldId id="270" r:id="rId29"/>
    <p:sldId id="271" r:id="rId30"/>
    <p:sldId id="272" r:id="rId31"/>
    <p:sldId id="265" r:id="rId32"/>
    <p:sldId id="274" r:id="rId33"/>
    <p:sldId id="275" r:id="rId34"/>
    <p:sldId id="300" r:id="rId35"/>
    <p:sldId id="303" r:id="rId36"/>
    <p:sldId id="302" r:id="rId37"/>
    <p:sldId id="304" r:id="rId38"/>
    <p:sldId id="305" r:id="rId39"/>
    <p:sldId id="307" r:id="rId40"/>
    <p:sldId id="306" r:id="rId41"/>
    <p:sldId id="308" r:id="rId42"/>
    <p:sldId id="311" r:id="rId43"/>
    <p:sldId id="312" r:id="rId44"/>
    <p:sldId id="313" r:id="rId45"/>
    <p:sldId id="324" r:id="rId46"/>
    <p:sldId id="318" r:id="rId47"/>
    <p:sldId id="320" r:id="rId48"/>
    <p:sldId id="321" r:id="rId49"/>
    <p:sldId id="326" r:id="rId50"/>
    <p:sldId id="295" r:id="rId51"/>
    <p:sldId id="364" r:id="rId52"/>
    <p:sldId id="363" r:id="rId53"/>
    <p:sldId id="296" r:id="rId54"/>
    <p:sldId id="356" r:id="rId55"/>
    <p:sldId id="360" r:id="rId56"/>
    <p:sldId id="358" r:id="rId57"/>
    <p:sldId id="357" r:id="rId58"/>
    <p:sldId id="359" r:id="rId59"/>
    <p:sldId id="361" r:id="rId60"/>
    <p:sldId id="36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sorterViewPr>
    <p:cViewPr>
      <p:scale>
        <a:sx n="100" d="100"/>
        <a:sy n="100" d="100"/>
      </p:scale>
      <p:origin x="0" y="109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4.xml"/></Relationships>
</file>

<file path=ppt/charts/_rels/chart4.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5.xml"/></Relationships>
</file>

<file path=ppt/charts/_rels/chart5.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5.xlsx"/><Relationship Id="rId1" Type="http://schemas.openxmlformats.org/officeDocument/2006/relationships/themeOverride" Target="../theme/themeOverride5.xml"/><Relationship Id="rId4" Type="http://schemas.microsoft.com/office/2011/relationships/chartStyle" Target="style6.xml"/></Relationships>
</file>

<file path=ppt/charts/_rels/chart6.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6.xlsx"/><Relationship Id="rId1" Type="http://schemas.openxmlformats.org/officeDocument/2006/relationships/themeOverride" Target="../theme/themeOverride6.xml"/><Relationship Id="rId4" Type="http://schemas.microsoft.com/office/2011/relationships/chartStyle" Target="style7.xml"/></Relationships>
</file>

<file path=ppt/charts/_rels/chart7.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7.xlsx"/><Relationship Id="rId1" Type="http://schemas.openxmlformats.org/officeDocument/2006/relationships/themeOverride" Target="../theme/themeOverride7.xml"/><Relationship Id="rId4" Type="http://schemas.microsoft.com/office/2011/relationships/chartStyle" Target="style8.xml"/></Relationships>
</file>

<file path=ppt/charts/_rels/chart8.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8.xlsx"/><Relationship Id="rId1" Type="http://schemas.openxmlformats.org/officeDocument/2006/relationships/themeOverride" Target="../theme/themeOverride8.xml"/><Relationship Id="rId4" Type="http://schemas.microsoft.com/office/2011/relationships/chartStyle" Target="styl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PI</c:v>
                </c:pt>
                <c:pt idx="1">
                  <c:v>mSBI</c:v>
                </c:pt>
                <c:pt idx="2">
                  <c:v>PD</c:v>
                </c:pt>
                <c:pt idx="3">
                  <c:v>CAL</c:v>
                </c:pt>
              </c:strCache>
            </c:strRef>
          </c:cat>
          <c:val>
            <c:numRef>
              <c:f>Sheet1!$B$2:$B$5</c:f>
              <c:numCache>
                <c:formatCode>General</c:formatCode>
                <c:ptCount val="4"/>
                <c:pt idx="0">
                  <c:v>1</c:v>
                </c:pt>
                <c:pt idx="1">
                  <c:v>1.17</c:v>
                </c:pt>
                <c:pt idx="2">
                  <c:v>7.53</c:v>
                </c:pt>
                <c:pt idx="3">
                  <c:v>8.4600000000000009</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PI</c:v>
                </c:pt>
                <c:pt idx="1">
                  <c:v>mSBI</c:v>
                </c:pt>
                <c:pt idx="2">
                  <c:v>PD</c:v>
                </c:pt>
                <c:pt idx="3">
                  <c:v>CAL</c:v>
                </c:pt>
              </c:strCache>
            </c:strRef>
          </c:cat>
          <c:val>
            <c:numRef>
              <c:f>Sheet1!$C$2:$C$5</c:f>
              <c:numCache>
                <c:formatCode>General</c:formatCode>
                <c:ptCount val="4"/>
                <c:pt idx="0">
                  <c:v>1.0900000000000001</c:v>
                </c:pt>
                <c:pt idx="1">
                  <c:v>1.28</c:v>
                </c:pt>
                <c:pt idx="2">
                  <c:v>7.9</c:v>
                </c:pt>
                <c:pt idx="3">
                  <c:v>8.6999999999999993</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PI</c:v>
                </c:pt>
                <c:pt idx="1">
                  <c:v>mSBI</c:v>
                </c:pt>
                <c:pt idx="2">
                  <c:v>PD</c:v>
                </c:pt>
                <c:pt idx="3">
                  <c:v>CAL</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1895424"/>
        <c:axId val="211897344"/>
      </c:barChart>
      <c:catAx>
        <c:axId val="21189542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86524965629296358"/>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1897344"/>
        <c:crosses val="autoZero"/>
        <c:auto val="1"/>
        <c:lblAlgn val="ctr"/>
        <c:lblOffset val="100"/>
        <c:noMultiLvlLbl val="0"/>
      </c:catAx>
      <c:valAx>
        <c:axId val="211897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100" b="1" baseline="0">
                    <a:solidFill>
                      <a:schemeClr val="tx1"/>
                    </a:solidFill>
                    <a:latin typeface="Times New Roman" panose="02020603050405020304" pitchFamily="18" charset="0"/>
                    <a:cs typeface="Times New Roman" panose="02020603050405020304" pitchFamily="18" charset="0"/>
                  </a:rPr>
                  <a:t>Mean values of  Parameters at Baseline </a:t>
                </a:r>
                <a:endParaRPr lang="en-IN" sz="105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2.1261665208515603E-2"/>
              <c:y val="7.341269841269840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1895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Sheet1!$B$2:$B$5</c:f>
              <c:numCache>
                <c:formatCode>General</c:formatCode>
                <c:ptCount val="4"/>
                <c:pt idx="0">
                  <c:v>1</c:v>
                </c:pt>
                <c:pt idx="1">
                  <c:v>0.56999999999999995</c:v>
                </c:pt>
                <c:pt idx="2">
                  <c:v>0.46</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Sheet1!$C$2:$C$5</c:f>
              <c:numCache>
                <c:formatCode>General</c:formatCode>
                <c:ptCount val="4"/>
                <c:pt idx="0">
                  <c:v>1.0900000000000001</c:v>
                </c:pt>
                <c:pt idx="1">
                  <c:v>0.54</c:v>
                </c:pt>
                <c:pt idx="2">
                  <c:v>0.47</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2022016"/>
        <c:axId val="212023936"/>
      </c:barChart>
      <c:catAx>
        <c:axId val="21202201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2023936"/>
        <c:crosses val="autoZero"/>
        <c:auto val="1"/>
        <c:lblAlgn val="ctr"/>
        <c:lblOffset val="100"/>
        <c:noMultiLvlLbl val="0"/>
      </c:catAx>
      <c:valAx>
        <c:axId val="21202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baseline="0">
                    <a:solidFill>
                      <a:schemeClr val="tx1"/>
                    </a:solidFill>
                    <a:latin typeface="Times New Roman" panose="02020603050405020304" pitchFamily="18" charset="0"/>
                    <a:cs typeface="Times New Roman" panose="02020603050405020304" pitchFamily="18" charset="0"/>
                  </a:rPr>
                  <a:t>Mean values of  PI </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20220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Sheet1!$B$2:$B$5</c:f>
              <c:numCache>
                <c:formatCode>General</c:formatCode>
                <c:ptCount val="4"/>
                <c:pt idx="0">
                  <c:v>1.17</c:v>
                </c:pt>
                <c:pt idx="1">
                  <c:v>0.63</c:v>
                </c:pt>
                <c:pt idx="2">
                  <c:v>0.46</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Sheet1!$C$2:$C$5</c:f>
              <c:numCache>
                <c:formatCode>General</c:formatCode>
                <c:ptCount val="4"/>
                <c:pt idx="0">
                  <c:v>1.28</c:v>
                </c:pt>
                <c:pt idx="1">
                  <c:v>0.43</c:v>
                </c:pt>
                <c:pt idx="2">
                  <c:v>0.31</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09995648"/>
        <c:axId val="210010112"/>
      </c:barChart>
      <c:catAx>
        <c:axId val="20999564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010112"/>
        <c:crosses val="autoZero"/>
        <c:auto val="1"/>
        <c:lblAlgn val="ctr"/>
        <c:lblOffset val="100"/>
        <c:noMultiLvlLbl val="0"/>
      </c:catAx>
      <c:valAx>
        <c:axId val="21001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baseline="0">
                    <a:solidFill>
                      <a:schemeClr val="tx1"/>
                    </a:solidFill>
                    <a:latin typeface="Times New Roman" panose="02020603050405020304" pitchFamily="18" charset="0"/>
                    <a:cs typeface="Times New Roman" panose="02020603050405020304" pitchFamily="18" charset="0"/>
                  </a:rPr>
                  <a:t>Mean values of  mSBI</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099956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Sheet1!$B$2:$B$5</c:f>
              <c:numCache>
                <c:formatCode>General</c:formatCode>
                <c:ptCount val="4"/>
                <c:pt idx="0">
                  <c:v>0.54</c:v>
                </c:pt>
                <c:pt idx="1">
                  <c:v>0.73</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Sheet1!$C$2:$C$5</c:f>
              <c:numCache>
                <c:formatCode>General</c:formatCode>
                <c:ptCount val="4"/>
                <c:pt idx="0">
                  <c:v>0.85</c:v>
                </c:pt>
                <c:pt idx="1">
                  <c:v>0.97</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0109952"/>
        <c:axId val="210111872"/>
      </c:barChart>
      <c:catAx>
        <c:axId val="21010995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111872"/>
        <c:crosses val="autoZero"/>
        <c:auto val="1"/>
        <c:lblAlgn val="ctr"/>
        <c:lblOffset val="100"/>
        <c:noMultiLvlLbl val="0"/>
      </c:catAx>
      <c:valAx>
        <c:axId val="210111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Reduction</a:t>
                </a:r>
                <a:r>
                  <a:rPr lang="en-IN" sz="1200" b="1" baseline="0">
                    <a:solidFill>
                      <a:schemeClr val="tx1"/>
                    </a:solidFill>
                    <a:latin typeface="Times New Roman" panose="02020603050405020304" pitchFamily="18" charset="0"/>
                    <a:cs typeface="Times New Roman" panose="02020603050405020304" pitchFamily="18" charset="0"/>
                  </a:rPr>
                  <a:t> in mSBI</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109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Sheet1!$B$2:$B$5</c:f>
              <c:numCache>
                <c:formatCode>General</c:formatCode>
                <c:ptCount val="4"/>
                <c:pt idx="0">
                  <c:v>7.53</c:v>
                </c:pt>
                <c:pt idx="1">
                  <c:v>6.17</c:v>
                </c:pt>
                <c:pt idx="2">
                  <c:v>5.37</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Sheet1!$C$2:$C$5</c:f>
              <c:numCache>
                <c:formatCode>General</c:formatCode>
                <c:ptCount val="4"/>
                <c:pt idx="0">
                  <c:v>7.9</c:v>
                </c:pt>
                <c:pt idx="1">
                  <c:v>6.27</c:v>
                </c:pt>
                <c:pt idx="2">
                  <c:v>5.43</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0223488"/>
        <c:axId val="210225408"/>
      </c:barChart>
      <c:catAx>
        <c:axId val="21022348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225408"/>
        <c:crosses val="autoZero"/>
        <c:auto val="1"/>
        <c:lblAlgn val="ctr"/>
        <c:lblOffset val="100"/>
        <c:noMultiLvlLbl val="0"/>
      </c:catAx>
      <c:valAx>
        <c:axId val="210225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baseline="0">
                    <a:solidFill>
                      <a:schemeClr val="tx1"/>
                    </a:solidFill>
                    <a:latin typeface="Times New Roman" panose="02020603050405020304" pitchFamily="18" charset="0"/>
                    <a:cs typeface="Times New Roman" panose="02020603050405020304" pitchFamily="18" charset="0"/>
                  </a:rPr>
                  <a:t>Mean values of  PD (mm)</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223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Sheet1!$B$2:$B$5</c:f>
              <c:numCache>
                <c:formatCode>General</c:formatCode>
                <c:ptCount val="4"/>
                <c:pt idx="0">
                  <c:v>1.3</c:v>
                </c:pt>
                <c:pt idx="1">
                  <c:v>2.13</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Sheet1!$C$2:$C$5</c:f>
              <c:numCache>
                <c:formatCode>General</c:formatCode>
                <c:ptCount val="4"/>
                <c:pt idx="0">
                  <c:v>1.77</c:v>
                </c:pt>
                <c:pt idx="1">
                  <c:v>2.37</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0369920"/>
        <c:axId val="210396672"/>
      </c:barChart>
      <c:catAx>
        <c:axId val="210369920"/>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396672"/>
        <c:crosses val="autoZero"/>
        <c:auto val="1"/>
        <c:lblAlgn val="ctr"/>
        <c:lblOffset val="100"/>
        <c:noMultiLvlLbl val="0"/>
      </c:catAx>
      <c:valAx>
        <c:axId val="210396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Reduction</a:t>
                </a:r>
                <a:r>
                  <a:rPr lang="en-IN" sz="1200" b="1" baseline="0">
                    <a:solidFill>
                      <a:schemeClr val="tx1"/>
                    </a:solidFill>
                    <a:latin typeface="Times New Roman" panose="02020603050405020304" pitchFamily="18" charset="0"/>
                    <a:cs typeface="Times New Roman" panose="02020603050405020304" pitchFamily="18" charset="0"/>
                  </a:rPr>
                  <a:t> in PD (mm)</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3699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Sheet1!$B$2:$B$5</c:f>
              <c:numCache>
                <c:formatCode>General</c:formatCode>
                <c:ptCount val="4"/>
                <c:pt idx="0">
                  <c:v>8.4700000000000006</c:v>
                </c:pt>
                <c:pt idx="1">
                  <c:v>7.53</c:v>
                </c:pt>
                <c:pt idx="2">
                  <c:v>6.73</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Sheet1!$C$2:$C$5</c:f>
              <c:numCache>
                <c:formatCode>General</c:formatCode>
                <c:ptCount val="4"/>
                <c:pt idx="0">
                  <c:v>8.6999999999999993</c:v>
                </c:pt>
                <c:pt idx="1">
                  <c:v>7.43</c:v>
                </c:pt>
                <c:pt idx="2">
                  <c:v>6.67</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Baseline</c:v>
                </c:pt>
                <c:pt idx="1">
                  <c:v>1 month</c:v>
                </c:pt>
                <c:pt idx="2">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0479744"/>
        <c:axId val="210895616"/>
      </c:barChart>
      <c:catAx>
        <c:axId val="21047974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895616"/>
        <c:crosses val="autoZero"/>
        <c:auto val="1"/>
        <c:lblAlgn val="ctr"/>
        <c:lblOffset val="100"/>
        <c:noMultiLvlLbl val="0"/>
      </c:catAx>
      <c:valAx>
        <c:axId val="21089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baseline="0">
                    <a:solidFill>
                      <a:schemeClr val="tx1"/>
                    </a:solidFill>
                    <a:latin typeface="Times New Roman" panose="02020603050405020304" pitchFamily="18" charset="0"/>
                    <a:cs typeface="Times New Roman" panose="02020603050405020304" pitchFamily="18" charset="0"/>
                  </a:rPr>
                  <a:t>Mean values of  CAL (mm)</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4797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Sheet1!$B$2:$B$5</c:f>
              <c:numCache>
                <c:formatCode>General</c:formatCode>
                <c:ptCount val="4"/>
                <c:pt idx="0">
                  <c:v>0.97</c:v>
                </c:pt>
                <c:pt idx="1">
                  <c:v>1.73</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Sheet1!$C$2:$C$5</c:f>
              <c:numCache>
                <c:formatCode>General</c:formatCode>
                <c:ptCount val="4"/>
                <c:pt idx="0">
                  <c:v>1.27</c:v>
                </c:pt>
                <c:pt idx="1">
                  <c:v>2.1</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21467008"/>
        <c:axId val="221468928"/>
      </c:barChart>
      <c:catAx>
        <c:axId val="22146700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1468928"/>
        <c:crosses val="autoZero"/>
        <c:auto val="1"/>
        <c:lblAlgn val="ctr"/>
        <c:lblOffset val="100"/>
        <c:noMultiLvlLbl val="0"/>
      </c:catAx>
      <c:valAx>
        <c:axId val="221468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Improvement </a:t>
                </a:r>
                <a:r>
                  <a:rPr lang="en-IN" sz="1200" b="1" baseline="0">
                    <a:solidFill>
                      <a:schemeClr val="tx1"/>
                    </a:solidFill>
                    <a:latin typeface="Times New Roman" panose="02020603050405020304" pitchFamily="18" charset="0"/>
                    <a:cs typeface="Times New Roman" panose="02020603050405020304" pitchFamily="18" charset="0"/>
                  </a:rPr>
                  <a:t>in CAL (mm)</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1467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0780839895014"/>
          <c:y val="8.3333333333333329E-2"/>
          <c:w val="0.83512922863808692"/>
          <c:h val="0.67789557555305591"/>
        </c:manualLayout>
      </c:layout>
      <c:barChart>
        <c:barDir val="col"/>
        <c:grouping val="clustered"/>
        <c:varyColors val="0"/>
        <c:ser>
          <c:idx val="0"/>
          <c:order val="0"/>
          <c:tx>
            <c:strRef>
              <c:f>Sheet1!$B$1</c:f>
              <c:strCache>
                <c:ptCount val="1"/>
                <c:pt idx="0">
                  <c:v>SRP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Sheet1!$B$2:$B$5</c:f>
              <c:numCache>
                <c:formatCode>General</c:formatCode>
                <c:ptCount val="4"/>
                <c:pt idx="0">
                  <c:v>0.43</c:v>
                </c:pt>
                <c:pt idx="1">
                  <c:v>0.47</c:v>
                </c:pt>
              </c:numCache>
            </c:numRef>
          </c:val>
        </c:ser>
        <c:ser>
          <c:idx val="1"/>
          <c:order val="1"/>
          <c:tx>
            <c:strRef>
              <c:f>Sheet1!$C$1</c:f>
              <c:strCache>
                <c:ptCount val="1"/>
                <c:pt idx="0">
                  <c:v>SRP+PDT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Sheet1!$C$2:$C$5</c:f>
              <c:numCache>
                <c:formatCode>General</c:formatCode>
                <c:ptCount val="4"/>
                <c:pt idx="0">
                  <c:v>0.48</c:v>
                </c:pt>
                <c:pt idx="1">
                  <c:v>0.62</c:v>
                </c:pt>
              </c:numCache>
            </c:numRef>
          </c:val>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1 month</c:v>
                </c:pt>
                <c:pt idx="1">
                  <c:v>3 months</c:v>
                </c:pt>
              </c:strCache>
            </c:strRef>
          </c:cat>
          <c:val>
            <c:numRef>
              <c:f>Sheet1!$D$2:$D$5</c:f>
              <c:numCache>
                <c:formatCode>General</c:formatCode>
                <c:ptCount val="4"/>
              </c:numCache>
            </c:numRef>
          </c:val>
        </c:ser>
        <c:dLbls>
          <c:dLblPos val="inEnd"/>
          <c:showLegendKey val="0"/>
          <c:showVal val="1"/>
          <c:showCatName val="0"/>
          <c:showSerName val="0"/>
          <c:showPercent val="0"/>
          <c:showBubbleSize val="0"/>
        </c:dLbls>
        <c:gapWidth val="100"/>
        <c:overlap val="-24"/>
        <c:axId val="215630592"/>
        <c:axId val="211829120"/>
      </c:barChart>
      <c:catAx>
        <c:axId val="2156305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Time Interval</a:t>
                </a:r>
              </a:p>
            </c:rich>
          </c:tx>
          <c:layout>
            <c:manualLayout>
              <c:xMode val="edge"/>
              <c:yMode val="edge"/>
              <c:x val="0.22274788568095655"/>
              <c:y val="0.90493219597550312"/>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1829120"/>
        <c:crosses val="autoZero"/>
        <c:auto val="1"/>
        <c:lblAlgn val="ctr"/>
        <c:lblOffset val="100"/>
        <c:noMultiLvlLbl val="0"/>
      </c:catAx>
      <c:valAx>
        <c:axId val="211829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sz="1200" b="1">
                    <a:solidFill>
                      <a:schemeClr val="tx1"/>
                    </a:solidFill>
                    <a:latin typeface="Times New Roman" panose="02020603050405020304" pitchFamily="18" charset="0"/>
                    <a:cs typeface="Times New Roman" panose="02020603050405020304" pitchFamily="18" charset="0"/>
                  </a:rPr>
                  <a:t>Reduction</a:t>
                </a:r>
                <a:r>
                  <a:rPr lang="en-IN" sz="1200" b="1" baseline="0">
                    <a:solidFill>
                      <a:schemeClr val="tx1"/>
                    </a:solidFill>
                    <a:latin typeface="Times New Roman" panose="02020603050405020304" pitchFamily="18" charset="0"/>
                    <a:cs typeface="Times New Roman" panose="02020603050405020304" pitchFamily="18" charset="0"/>
                  </a:rPr>
                  <a:t> in PI</a:t>
                </a:r>
                <a:endParaRPr lang="en-IN" sz="11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632035578885974E-2"/>
              <c:y val="0.250306836645419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6305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ayout>
        <c:manualLayout>
          <c:xMode val="edge"/>
          <c:yMode val="edge"/>
          <c:x val="0.68504319772528421"/>
          <c:y val="0.8882655293088364"/>
          <c:w val="0.27806175269757949"/>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07/relationships/hdphoto" Target="../media/hdphoto2.wdp"/><Relationship Id="rId1" Type="http://schemas.openxmlformats.org/officeDocument/2006/relationships/image" Target="../media/image8.png"/><Relationship Id="rId4" Type="http://schemas.openxmlformats.org/officeDocument/2006/relationships/image" Target="../media/image10.jpeg"/></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07/relationships/hdphoto" Target="../media/hdphoto2.wdp"/><Relationship Id="rId1" Type="http://schemas.openxmlformats.org/officeDocument/2006/relationships/image" Target="../media/image8.pn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6323D-5786-4115-9828-D37AFF50637C}" type="doc">
      <dgm:prSet loTypeId="urn:microsoft.com/office/officeart/2005/8/layout/arrow2" loCatId="process" qsTypeId="urn:microsoft.com/office/officeart/2005/8/quickstyle/simple1" qsCatId="simple" csTypeId="urn:microsoft.com/office/officeart/2005/8/colors/accent3_5" csCatId="accent3" phldr="1"/>
      <dgm:spPr/>
    </dgm:pt>
    <dgm:pt modelId="{3664FB6B-E665-42B7-85C1-2E9CF0719990}">
      <dgm:prSet phldrT="[Text]"/>
      <dgm:spPr/>
      <dgm:t>
        <a:bodyPr/>
        <a:lstStyle/>
        <a:p>
          <a:r>
            <a:rPr lang="en-IN" b="1" dirty="0" smtClean="0">
              <a:solidFill>
                <a:srgbClr val="FFFF00"/>
              </a:solidFill>
            </a:rPr>
            <a:t>Decreased Bacterial load</a:t>
          </a:r>
          <a:endParaRPr lang="en-IN" b="1" dirty="0">
            <a:solidFill>
              <a:srgbClr val="FFFF00"/>
            </a:solidFill>
          </a:endParaRPr>
        </a:p>
      </dgm:t>
    </dgm:pt>
    <dgm:pt modelId="{B2682207-5F2C-43C6-9311-D44BE30A0AD3}" type="parTrans" cxnId="{B93E53F4-26C7-4189-8D9D-2901F33B42D3}">
      <dgm:prSet/>
      <dgm:spPr/>
      <dgm:t>
        <a:bodyPr/>
        <a:lstStyle/>
        <a:p>
          <a:endParaRPr lang="en-IN"/>
        </a:p>
      </dgm:t>
    </dgm:pt>
    <dgm:pt modelId="{86DF629C-3BB5-415D-8B79-572EC895B8A8}" type="sibTrans" cxnId="{B93E53F4-26C7-4189-8D9D-2901F33B42D3}">
      <dgm:prSet/>
      <dgm:spPr/>
      <dgm:t>
        <a:bodyPr/>
        <a:lstStyle/>
        <a:p>
          <a:endParaRPr lang="en-IN"/>
        </a:p>
      </dgm:t>
    </dgm:pt>
    <dgm:pt modelId="{33F64F3B-74BA-4D35-B325-028850816AFC}">
      <dgm:prSet phldrT="[Text]"/>
      <dgm:spPr/>
      <dgm:t>
        <a:bodyPr/>
        <a:lstStyle/>
        <a:p>
          <a:r>
            <a:rPr lang="en-IN" b="1" dirty="0" smtClean="0">
              <a:solidFill>
                <a:srgbClr val="FFFF00"/>
              </a:solidFill>
            </a:rPr>
            <a:t>Disease Progression stops</a:t>
          </a:r>
          <a:endParaRPr lang="en-IN" b="1" dirty="0">
            <a:solidFill>
              <a:srgbClr val="FFFF00"/>
            </a:solidFill>
          </a:endParaRPr>
        </a:p>
      </dgm:t>
    </dgm:pt>
    <dgm:pt modelId="{742B7EDD-1D4A-448E-AC2A-9634A01E3BCB}" type="parTrans" cxnId="{2D62B401-DBF4-410F-944E-EAC3F2336AC2}">
      <dgm:prSet/>
      <dgm:spPr/>
      <dgm:t>
        <a:bodyPr/>
        <a:lstStyle/>
        <a:p>
          <a:endParaRPr lang="en-IN"/>
        </a:p>
      </dgm:t>
    </dgm:pt>
    <dgm:pt modelId="{5F205BCC-B94E-4034-8A8B-CE211EFE949E}" type="sibTrans" cxnId="{2D62B401-DBF4-410F-944E-EAC3F2336AC2}">
      <dgm:prSet/>
      <dgm:spPr/>
      <dgm:t>
        <a:bodyPr/>
        <a:lstStyle/>
        <a:p>
          <a:endParaRPr lang="en-IN"/>
        </a:p>
      </dgm:t>
    </dgm:pt>
    <dgm:pt modelId="{179C8047-DF28-4865-8613-91E121847E7B}">
      <dgm:prSet phldrT="[Text]"/>
      <dgm:spPr/>
      <dgm:t>
        <a:bodyPr/>
        <a:lstStyle/>
        <a:p>
          <a:r>
            <a:rPr lang="en-IN" b="1" dirty="0" smtClean="0">
              <a:solidFill>
                <a:srgbClr val="FFFF00"/>
              </a:solidFill>
            </a:rPr>
            <a:t>Supra- and Sub-gingival debridement</a:t>
          </a:r>
          <a:endParaRPr lang="en-IN" b="1" dirty="0">
            <a:solidFill>
              <a:srgbClr val="FFFF00"/>
            </a:solidFill>
          </a:endParaRPr>
        </a:p>
      </dgm:t>
    </dgm:pt>
    <dgm:pt modelId="{523283A8-BF65-4752-AF85-A0BFA9FA2786}" type="sibTrans" cxnId="{D87947AE-DA36-4EC0-BC00-0A7C9538B96F}">
      <dgm:prSet/>
      <dgm:spPr/>
      <dgm:t>
        <a:bodyPr/>
        <a:lstStyle/>
        <a:p>
          <a:endParaRPr lang="en-IN"/>
        </a:p>
      </dgm:t>
    </dgm:pt>
    <dgm:pt modelId="{CBBAEEAB-278D-41F4-AFA9-88AB7535592C}" type="parTrans" cxnId="{D87947AE-DA36-4EC0-BC00-0A7C9538B96F}">
      <dgm:prSet/>
      <dgm:spPr/>
      <dgm:t>
        <a:bodyPr/>
        <a:lstStyle/>
        <a:p>
          <a:endParaRPr lang="en-IN"/>
        </a:p>
      </dgm:t>
    </dgm:pt>
    <dgm:pt modelId="{DA999FF4-41AF-409F-949C-E043CD106CA9}" type="pres">
      <dgm:prSet presAssocID="{5566323D-5786-4115-9828-D37AFF50637C}" presName="arrowDiagram" presStyleCnt="0">
        <dgm:presLayoutVars>
          <dgm:chMax val="5"/>
          <dgm:dir/>
          <dgm:resizeHandles val="exact"/>
        </dgm:presLayoutVars>
      </dgm:prSet>
      <dgm:spPr/>
    </dgm:pt>
    <dgm:pt modelId="{D2A0A376-B064-44B0-A450-CA6212C0C383}" type="pres">
      <dgm:prSet presAssocID="{5566323D-5786-4115-9828-D37AFF50637C}" presName="arrow" presStyleLbl="bgShp" presStyleIdx="0" presStyleCnt="1" custAng="21348194" custLinFactNeighborX="-652" custLinFactNeighborY="-1942">
        <dgm:style>
          <a:lnRef idx="1">
            <a:schemeClr val="accent3"/>
          </a:lnRef>
          <a:fillRef idx="3">
            <a:schemeClr val="accent3"/>
          </a:fillRef>
          <a:effectRef idx="2">
            <a:schemeClr val="accent3"/>
          </a:effectRef>
          <a:fontRef idx="minor">
            <a:schemeClr val="lt1"/>
          </a:fontRef>
        </dgm:style>
      </dgm:prSet>
      <dgm:spPr>
        <a:ln w="28575">
          <a:solidFill>
            <a:srgbClr val="C00000"/>
          </a:solidFill>
        </a:ln>
      </dgm:spPr>
    </dgm:pt>
    <dgm:pt modelId="{A673850E-3290-4624-894B-21204C19DBB0}" type="pres">
      <dgm:prSet presAssocID="{5566323D-5786-4115-9828-D37AFF50637C}" presName="arrowDiagram3" presStyleCnt="0"/>
      <dgm:spPr/>
    </dgm:pt>
    <dgm:pt modelId="{B63DBE44-8BDE-42D1-B437-586A42C9AFC6}" type="pres">
      <dgm:prSet presAssocID="{179C8047-DF28-4865-8613-91E121847E7B}" presName="bullet3a" presStyleLbl="node1" presStyleIdx="0" presStyleCnt="3" custLinFactNeighborX="40629" custLinFactNeighborY="73131">
        <dgm:style>
          <a:lnRef idx="0">
            <a:schemeClr val="accent6"/>
          </a:lnRef>
          <a:fillRef idx="3">
            <a:schemeClr val="accent6"/>
          </a:fillRef>
          <a:effectRef idx="3">
            <a:schemeClr val="accent6"/>
          </a:effectRef>
          <a:fontRef idx="minor">
            <a:schemeClr val="lt1"/>
          </a:fontRef>
        </dgm:style>
      </dgm:prSet>
      <dgm:spPr>
        <a:ln w="28575">
          <a:solidFill>
            <a:srgbClr val="C00000"/>
          </a:solidFill>
        </a:ln>
      </dgm:spPr>
    </dgm:pt>
    <dgm:pt modelId="{AD8C4B46-400E-409C-80C1-7B213D8A683B}" type="pres">
      <dgm:prSet presAssocID="{179C8047-DF28-4865-8613-91E121847E7B}" presName="textBox3a" presStyleLbl="revTx" presStyleIdx="0" presStyleCnt="3" custLinFactNeighborX="23325" custLinFactNeighborY="1620">
        <dgm:presLayoutVars>
          <dgm:bulletEnabled val="1"/>
        </dgm:presLayoutVars>
      </dgm:prSet>
      <dgm:spPr/>
      <dgm:t>
        <a:bodyPr/>
        <a:lstStyle/>
        <a:p>
          <a:endParaRPr lang="en-IN"/>
        </a:p>
      </dgm:t>
    </dgm:pt>
    <dgm:pt modelId="{3BD674AB-99D2-4801-80CC-B7042E2AE3A5}" type="pres">
      <dgm:prSet presAssocID="{3664FB6B-E665-42B7-85C1-2E9CF0719990}" presName="bullet3b" presStyleLbl="node1" presStyleIdx="1" presStyleCnt="3">
        <dgm:style>
          <a:lnRef idx="0">
            <a:schemeClr val="accent6"/>
          </a:lnRef>
          <a:fillRef idx="3">
            <a:schemeClr val="accent6"/>
          </a:fillRef>
          <a:effectRef idx="3">
            <a:schemeClr val="accent6"/>
          </a:effectRef>
          <a:fontRef idx="minor">
            <a:schemeClr val="lt1"/>
          </a:fontRef>
        </dgm:style>
      </dgm:prSet>
      <dgm:spPr>
        <a:ln w="28575">
          <a:solidFill>
            <a:srgbClr val="C00000"/>
          </a:solidFill>
        </a:ln>
      </dgm:spPr>
    </dgm:pt>
    <dgm:pt modelId="{C952F00A-3177-4F79-BD52-96D31B3503EF}" type="pres">
      <dgm:prSet presAssocID="{3664FB6B-E665-42B7-85C1-2E9CF0719990}" presName="textBox3b" presStyleLbl="revTx" presStyleIdx="1" presStyleCnt="3" custLinFactNeighborX="19025" custLinFactNeighborY="10169">
        <dgm:presLayoutVars>
          <dgm:bulletEnabled val="1"/>
        </dgm:presLayoutVars>
      </dgm:prSet>
      <dgm:spPr/>
      <dgm:t>
        <a:bodyPr/>
        <a:lstStyle/>
        <a:p>
          <a:endParaRPr lang="en-IN"/>
        </a:p>
      </dgm:t>
    </dgm:pt>
    <dgm:pt modelId="{8C3FE3E3-13FD-40C8-A412-D1DD5FC713F8}" type="pres">
      <dgm:prSet presAssocID="{33F64F3B-74BA-4D35-B325-028850816AFC}" presName="bullet3c" presStyleLbl="node1" presStyleIdx="2" presStyleCnt="3" custLinFactNeighborY="-29252">
        <dgm:style>
          <a:lnRef idx="0">
            <a:schemeClr val="accent6"/>
          </a:lnRef>
          <a:fillRef idx="3">
            <a:schemeClr val="accent6"/>
          </a:fillRef>
          <a:effectRef idx="3">
            <a:schemeClr val="accent6"/>
          </a:effectRef>
          <a:fontRef idx="minor">
            <a:schemeClr val="lt1"/>
          </a:fontRef>
        </dgm:style>
      </dgm:prSet>
      <dgm:spPr>
        <a:ln w="28575">
          <a:solidFill>
            <a:srgbClr val="C00000"/>
          </a:solidFill>
        </a:ln>
      </dgm:spPr>
    </dgm:pt>
    <dgm:pt modelId="{730A6B88-7C14-4C8A-BD6A-A090B38EFC1C}" type="pres">
      <dgm:prSet presAssocID="{33F64F3B-74BA-4D35-B325-028850816AFC}" presName="textBox3c" presStyleLbl="revTx" presStyleIdx="2" presStyleCnt="3" custScaleY="93614" custLinFactNeighborX="6465" custLinFactNeighborY="6043">
        <dgm:presLayoutVars>
          <dgm:bulletEnabled val="1"/>
        </dgm:presLayoutVars>
      </dgm:prSet>
      <dgm:spPr/>
      <dgm:t>
        <a:bodyPr/>
        <a:lstStyle/>
        <a:p>
          <a:endParaRPr lang="en-IN"/>
        </a:p>
      </dgm:t>
    </dgm:pt>
  </dgm:ptLst>
  <dgm:cxnLst>
    <dgm:cxn modelId="{D87947AE-DA36-4EC0-BC00-0A7C9538B96F}" srcId="{5566323D-5786-4115-9828-D37AFF50637C}" destId="{179C8047-DF28-4865-8613-91E121847E7B}" srcOrd="0" destOrd="0" parTransId="{CBBAEEAB-278D-41F4-AFA9-88AB7535592C}" sibTransId="{523283A8-BF65-4752-AF85-A0BFA9FA2786}"/>
    <dgm:cxn modelId="{B93E53F4-26C7-4189-8D9D-2901F33B42D3}" srcId="{5566323D-5786-4115-9828-D37AFF50637C}" destId="{3664FB6B-E665-42B7-85C1-2E9CF0719990}" srcOrd="1" destOrd="0" parTransId="{B2682207-5F2C-43C6-9311-D44BE30A0AD3}" sibTransId="{86DF629C-3BB5-415D-8B79-572EC895B8A8}"/>
    <dgm:cxn modelId="{2D62B401-DBF4-410F-944E-EAC3F2336AC2}" srcId="{5566323D-5786-4115-9828-D37AFF50637C}" destId="{33F64F3B-74BA-4D35-B325-028850816AFC}" srcOrd="2" destOrd="0" parTransId="{742B7EDD-1D4A-448E-AC2A-9634A01E3BCB}" sibTransId="{5F205BCC-B94E-4034-8A8B-CE211EFE949E}"/>
    <dgm:cxn modelId="{406EDD14-0F08-40D2-A784-315712626136}" type="presOf" srcId="{3664FB6B-E665-42B7-85C1-2E9CF0719990}" destId="{C952F00A-3177-4F79-BD52-96D31B3503EF}" srcOrd="0" destOrd="0" presId="urn:microsoft.com/office/officeart/2005/8/layout/arrow2"/>
    <dgm:cxn modelId="{3E7A40CB-150C-4DD2-BC47-91BCAD7C2EAB}" type="presOf" srcId="{33F64F3B-74BA-4D35-B325-028850816AFC}" destId="{730A6B88-7C14-4C8A-BD6A-A090B38EFC1C}" srcOrd="0" destOrd="0" presId="urn:microsoft.com/office/officeart/2005/8/layout/arrow2"/>
    <dgm:cxn modelId="{32E7A99D-08B5-4B25-B7F3-6E6740616573}" type="presOf" srcId="{5566323D-5786-4115-9828-D37AFF50637C}" destId="{DA999FF4-41AF-409F-949C-E043CD106CA9}" srcOrd="0" destOrd="0" presId="urn:microsoft.com/office/officeart/2005/8/layout/arrow2"/>
    <dgm:cxn modelId="{160CAC20-45FC-43BE-B42A-232C8C49222B}" type="presOf" srcId="{179C8047-DF28-4865-8613-91E121847E7B}" destId="{AD8C4B46-400E-409C-80C1-7B213D8A683B}" srcOrd="0" destOrd="0" presId="urn:microsoft.com/office/officeart/2005/8/layout/arrow2"/>
    <dgm:cxn modelId="{8E51B992-CE2C-4708-85E5-433FC0807A22}" type="presParOf" srcId="{DA999FF4-41AF-409F-949C-E043CD106CA9}" destId="{D2A0A376-B064-44B0-A450-CA6212C0C383}" srcOrd="0" destOrd="0" presId="urn:microsoft.com/office/officeart/2005/8/layout/arrow2"/>
    <dgm:cxn modelId="{E4B2E08A-D7E5-4791-BFA0-9735EF56EE19}" type="presParOf" srcId="{DA999FF4-41AF-409F-949C-E043CD106CA9}" destId="{A673850E-3290-4624-894B-21204C19DBB0}" srcOrd="1" destOrd="0" presId="urn:microsoft.com/office/officeart/2005/8/layout/arrow2"/>
    <dgm:cxn modelId="{2807E523-D529-4834-ABD0-7E20CBA77A80}" type="presParOf" srcId="{A673850E-3290-4624-894B-21204C19DBB0}" destId="{B63DBE44-8BDE-42D1-B437-586A42C9AFC6}" srcOrd="0" destOrd="0" presId="urn:microsoft.com/office/officeart/2005/8/layout/arrow2"/>
    <dgm:cxn modelId="{1F221920-A970-405C-9539-55A1D4137CB3}" type="presParOf" srcId="{A673850E-3290-4624-894B-21204C19DBB0}" destId="{AD8C4B46-400E-409C-80C1-7B213D8A683B}" srcOrd="1" destOrd="0" presId="urn:microsoft.com/office/officeart/2005/8/layout/arrow2"/>
    <dgm:cxn modelId="{1FE07A7D-B6F5-412C-BBAA-4A3FC0D73C6C}" type="presParOf" srcId="{A673850E-3290-4624-894B-21204C19DBB0}" destId="{3BD674AB-99D2-4801-80CC-B7042E2AE3A5}" srcOrd="2" destOrd="0" presId="urn:microsoft.com/office/officeart/2005/8/layout/arrow2"/>
    <dgm:cxn modelId="{FFFE0237-A316-4F19-ACDD-DBD200A8B12D}" type="presParOf" srcId="{A673850E-3290-4624-894B-21204C19DBB0}" destId="{C952F00A-3177-4F79-BD52-96D31B3503EF}" srcOrd="3" destOrd="0" presId="urn:microsoft.com/office/officeart/2005/8/layout/arrow2"/>
    <dgm:cxn modelId="{73B90E0B-9B54-45AC-8698-4BBAAA8CA33D}" type="presParOf" srcId="{A673850E-3290-4624-894B-21204C19DBB0}" destId="{8C3FE3E3-13FD-40C8-A412-D1DD5FC713F8}" srcOrd="4" destOrd="0" presId="urn:microsoft.com/office/officeart/2005/8/layout/arrow2"/>
    <dgm:cxn modelId="{941F2AA1-009E-49B0-A8CF-A66608047462}" type="presParOf" srcId="{A673850E-3290-4624-894B-21204C19DBB0}" destId="{730A6B88-7C14-4C8A-BD6A-A090B38EFC1C}"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0E13B-0379-45B0-8ABA-8B6E63730E10}"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IN"/>
        </a:p>
      </dgm:t>
    </dgm:pt>
    <dgm:pt modelId="{C4635BF5-0DF1-471C-B0C9-F4E1B7CEC3F3}">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IN" b="1" i="1" dirty="0" smtClean="0">
              <a:solidFill>
                <a:srgbClr val="C00000"/>
              </a:solidFill>
            </a:rPr>
            <a:t>Systemic Antibiotics</a:t>
          </a:r>
          <a:endParaRPr lang="en-IN" b="1" i="1" dirty="0">
            <a:solidFill>
              <a:srgbClr val="C00000"/>
            </a:solidFill>
          </a:endParaRPr>
        </a:p>
      </dgm:t>
    </dgm:pt>
    <dgm:pt modelId="{A04C0F19-13BB-48AE-BBC4-00850DD989FD}" type="parTrans" cxnId="{BB49345B-DD69-4ECC-931D-8264DD0C333C}">
      <dgm:prSet/>
      <dgm:spPr/>
      <dgm:t>
        <a:bodyPr/>
        <a:lstStyle/>
        <a:p>
          <a:endParaRPr lang="en-IN"/>
        </a:p>
      </dgm:t>
    </dgm:pt>
    <dgm:pt modelId="{5218B8A0-6C2B-4BFB-B8AD-7DA439E5A3EA}" type="sibTrans" cxnId="{BB49345B-DD69-4ECC-931D-8264DD0C333C}">
      <dgm:prSet/>
      <dgm:spPr/>
      <dgm:t>
        <a:bodyPr/>
        <a:lstStyle/>
        <a:p>
          <a:endParaRPr lang="en-IN"/>
        </a:p>
      </dgm:t>
    </dgm:pt>
    <dgm:pt modelId="{AE260517-8D4B-4F8A-9F59-2AF35F2812D4}">
      <dgm:prSet phldrT="[Text]">
        <dgm:style>
          <a:lnRef idx="2">
            <a:schemeClr val="dk1">
              <a:shade val="50000"/>
            </a:schemeClr>
          </a:lnRef>
          <a:fillRef idx="1">
            <a:schemeClr val="dk1"/>
          </a:fillRef>
          <a:effectRef idx="0">
            <a:schemeClr val="dk1"/>
          </a:effectRef>
          <a:fontRef idx="minor">
            <a:schemeClr val="lt1"/>
          </a:fontRef>
        </dgm:style>
      </dgm:prSet>
      <dgm:spPr>
        <a:ln w="19050">
          <a:solidFill>
            <a:srgbClr val="00B0F0"/>
          </a:solidFill>
        </a:ln>
      </dgm:spPr>
      <dgm:t>
        <a:bodyPr/>
        <a:lstStyle/>
        <a:p>
          <a:pPr algn="ctr"/>
          <a:r>
            <a:rPr lang="en-US" dirty="0" smtClean="0">
              <a:solidFill>
                <a:srgbClr val="FF0000"/>
              </a:solidFill>
            </a:rPr>
            <a:t>Insufficient concentration of the drug in GCF</a:t>
          </a:r>
          <a:endParaRPr lang="en-IN" dirty="0">
            <a:solidFill>
              <a:srgbClr val="FF0000"/>
            </a:solidFill>
          </a:endParaRPr>
        </a:p>
      </dgm:t>
    </dgm:pt>
    <dgm:pt modelId="{4B23C48C-7F7D-4C8D-9DAB-70658156604C}" type="parTrans" cxnId="{EA65C54F-A6E0-499E-A930-1A0F447C1327}">
      <dgm:prSet/>
      <dgm:spPr/>
      <dgm:t>
        <a:bodyPr/>
        <a:lstStyle/>
        <a:p>
          <a:endParaRPr lang="en-IN"/>
        </a:p>
      </dgm:t>
    </dgm:pt>
    <dgm:pt modelId="{CBEA03A5-7FBA-40CC-B147-41AA61B09516}" type="sibTrans" cxnId="{EA65C54F-A6E0-499E-A930-1A0F447C1327}">
      <dgm:prSet/>
      <dgm:spPr/>
      <dgm:t>
        <a:bodyPr/>
        <a:lstStyle/>
        <a:p>
          <a:endParaRPr lang="en-IN"/>
        </a:p>
      </dgm:t>
    </dgm:pt>
    <dgm:pt modelId="{ED26C112-141B-4BC7-B8CC-950B13B184BE}">
      <dgm:prSet phldrT="[Text]">
        <dgm:style>
          <a:lnRef idx="2">
            <a:schemeClr val="dk1">
              <a:shade val="50000"/>
            </a:schemeClr>
          </a:lnRef>
          <a:fillRef idx="1">
            <a:schemeClr val="dk1"/>
          </a:fillRef>
          <a:effectRef idx="0">
            <a:schemeClr val="dk1"/>
          </a:effectRef>
          <a:fontRef idx="minor">
            <a:schemeClr val="lt1"/>
          </a:fontRef>
        </dgm:style>
      </dgm:prSet>
      <dgm:spPr>
        <a:ln w="19050">
          <a:solidFill>
            <a:srgbClr val="00B0F0"/>
          </a:solidFill>
        </a:ln>
      </dgm:spPr>
      <dgm:t>
        <a:bodyPr/>
        <a:lstStyle/>
        <a:p>
          <a:pPr algn="ctr"/>
          <a:r>
            <a:rPr lang="en-US" dirty="0" smtClean="0">
              <a:solidFill>
                <a:srgbClr val="FF0000"/>
              </a:solidFill>
            </a:rPr>
            <a:t>Disturbance of intestinal </a:t>
          </a:r>
          <a:r>
            <a:rPr lang="en-US" dirty="0" err="1" smtClean="0">
              <a:solidFill>
                <a:srgbClr val="FF0000"/>
              </a:solidFill>
            </a:rPr>
            <a:t>microflora</a:t>
          </a:r>
          <a:r>
            <a:rPr lang="en-US" dirty="0" smtClean="0">
              <a:solidFill>
                <a:srgbClr val="FF0000"/>
              </a:solidFill>
            </a:rPr>
            <a:t> </a:t>
          </a:r>
          <a:endParaRPr lang="en-IN" dirty="0">
            <a:solidFill>
              <a:srgbClr val="FF0000"/>
            </a:solidFill>
          </a:endParaRPr>
        </a:p>
      </dgm:t>
    </dgm:pt>
    <dgm:pt modelId="{CAA310B3-9FF6-402A-BB43-41170A5A94D0}" type="parTrans" cxnId="{B957F6E5-E19A-4D4C-8918-74BD0A26347C}">
      <dgm:prSet/>
      <dgm:spPr/>
      <dgm:t>
        <a:bodyPr/>
        <a:lstStyle/>
        <a:p>
          <a:endParaRPr lang="en-IN"/>
        </a:p>
      </dgm:t>
    </dgm:pt>
    <dgm:pt modelId="{9DB25FDF-6AC3-4C43-955A-4BF57942461E}" type="sibTrans" cxnId="{B957F6E5-E19A-4D4C-8918-74BD0A26347C}">
      <dgm:prSet/>
      <dgm:spPr/>
      <dgm:t>
        <a:bodyPr/>
        <a:lstStyle/>
        <a:p>
          <a:endParaRPr lang="en-IN"/>
        </a:p>
      </dgm:t>
    </dgm:pt>
    <dgm:pt modelId="{32BC96AD-9F96-4C23-9DC5-B220487DCA43}">
      <dgm:prSet phldrT="[Text]" custT="1">
        <dgm:style>
          <a:lnRef idx="2">
            <a:schemeClr val="dk1">
              <a:shade val="50000"/>
            </a:schemeClr>
          </a:lnRef>
          <a:fillRef idx="1">
            <a:schemeClr val="dk1"/>
          </a:fillRef>
          <a:effectRef idx="0">
            <a:schemeClr val="dk1"/>
          </a:effectRef>
          <a:fontRef idx="minor">
            <a:schemeClr val="lt1"/>
          </a:fontRef>
        </dgm:style>
      </dgm:prSet>
      <dgm:spPr>
        <a:ln w="19050">
          <a:solidFill>
            <a:srgbClr val="00B0F0"/>
          </a:solidFill>
        </a:ln>
      </dgm:spPr>
      <dgm:t>
        <a:bodyPr/>
        <a:lstStyle/>
        <a:p>
          <a:pPr algn="ctr"/>
          <a:r>
            <a:rPr lang="en-US" sz="1800" dirty="0" smtClean="0">
              <a:solidFill>
                <a:srgbClr val="FF0000"/>
              </a:solidFill>
            </a:rPr>
            <a:t>Antibiotic resistance</a:t>
          </a:r>
          <a:endParaRPr lang="en-IN" sz="1800" dirty="0">
            <a:solidFill>
              <a:srgbClr val="FF0000"/>
            </a:solidFill>
          </a:endParaRPr>
        </a:p>
      </dgm:t>
    </dgm:pt>
    <dgm:pt modelId="{F6EA5B66-0E01-4CBD-8D6A-92320855F876}" type="parTrans" cxnId="{0CAE3931-F4D4-4D5C-9AB9-97CDDA9418A5}">
      <dgm:prSet/>
      <dgm:spPr/>
      <dgm:t>
        <a:bodyPr/>
        <a:lstStyle/>
        <a:p>
          <a:endParaRPr lang="en-IN"/>
        </a:p>
      </dgm:t>
    </dgm:pt>
    <dgm:pt modelId="{16AC48A7-F834-4E7C-83C8-F68DBFB79D0C}" type="sibTrans" cxnId="{0CAE3931-F4D4-4D5C-9AB9-97CDDA9418A5}">
      <dgm:prSet/>
      <dgm:spPr/>
      <dgm:t>
        <a:bodyPr/>
        <a:lstStyle/>
        <a:p>
          <a:endParaRPr lang="en-IN"/>
        </a:p>
      </dgm:t>
    </dgm:pt>
    <dgm:pt modelId="{C62894DD-7AE4-4FD6-8E2B-BB01DD39E1EC}" type="pres">
      <dgm:prSet presAssocID="{6570E13B-0379-45B0-8ABA-8B6E63730E10}" presName="Name0" presStyleCnt="0">
        <dgm:presLayoutVars>
          <dgm:chMax val="1"/>
          <dgm:chPref val="1"/>
          <dgm:dir/>
          <dgm:resizeHandles/>
        </dgm:presLayoutVars>
      </dgm:prSet>
      <dgm:spPr/>
      <dgm:t>
        <a:bodyPr/>
        <a:lstStyle/>
        <a:p>
          <a:endParaRPr lang="en-IN"/>
        </a:p>
      </dgm:t>
    </dgm:pt>
    <dgm:pt modelId="{702E163B-48EC-4A4F-B327-09DADFE59306}" type="pres">
      <dgm:prSet presAssocID="{C4635BF5-0DF1-471C-B0C9-F4E1B7CEC3F3}" presName="Parent" presStyleLbl="node1" presStyleIdx="0" presStyleCnt="2" custLinFactNeighborX="-3029" custLinFactNeighborY="-956">
        <dgm:presLayoutVars>
          <dgm:chMax val="4"/>
          <dgm:chPref val="3"/>
        </dgm:presLayoutVars>
      </dgm:prSet>
      <dgm:spPr/>
      <dgm:t>
        <a:bodyPr/>
        <a:lstStyle/>
        <a:p>
          <a:endParaRPr lang="en-IN"/>
        </a:p>
      </dgm:t>
    </dgm:pt>
    <dgm:pt modelId="{E5D97819-9936-45E5-8E2B-3C31E525E377}" type="pres">
      <dgm:prSet presAssocID="{AE260517-8D4B-4F8A-9F59-2AF35F2812D4}" presName="Accent" presStyleLbl="node1" presStyleIdx="1" presStyleCnt="2"/>
      <dgm:spPr/>
    </dgm:pt>
    <dgm:pt modelId="{A4A4CAAE-F317-4EF5-A6CF-FB44A88B043F}" type="pres">
      <dgm:prSet presAssocID="{AE260517-8D4B-4F8A-9F59-2AF35F2812D4}" presName="Image1" presStyleLbl="fgImgPlace1" presStyleIdx="0"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IN"/>
        </a:p>
      </dgm:t>
    </dgm:pt>
    <dgm:pt modelId="{9C33CB6E-0283-4D1E-941A-F179CC2F2D54}" type="pres">
      <dgm:prSet presAssocID="{AE260517-8D4B-4F8A-9F59-2AF35F2812D4}" presName="Child1" presStyleLbl="revTx" presStyleIdx="0" presStyleCnt="3">
        <dgm:presLayoutVars>
          <dgm:chMax val="0"/>
          <dgm:chPref val="0"/>
          <dgm:bulletEnabled val="1"/>
        </dgm:presLayoutVars>
      </dgm:prSet>
      <dgm:spPr/>
      <dgm:t>
        <a:bodyPr/>
        <a:lstStyle/>
        <a:p>
          <a:endParaRPr lang="en-IN"/>
        </a:p>
      </dgm:t>
    </dgm:pt>
    <dgm:pt modelId="{72BBAFC3-D74E-4BFE-B22A-84EA953D6CAB}" type="pres">
      <dgm:prSet presAssocID="{ED26C112-141B-4BC7-B8CC-950B13B184BE}" presName="Image2" presStyleCnt="0"/>
      <dgm:spPr/>
    </dgm:pt>
    <dgm:pt modelId="{E743E113-41BC-42A8-B2B4-E5847BE3423B}" type="pres">
      <dgm:prSet presAssocID="{ED26C112-141B-4BC7-B8CC-950B13B184BE}" presName="Imag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n-IN"/>
        </a:p>
      </dgm:t>
    </dgm:pt>
    <dgm:pt modelId="{5DE61E2F-7724-4257-BD87-A948A7C118D2}" type="pres">
      <dgm:prSet presAssocID="{ED26C112-141B-4BC7-B8CC-950B13B184BE}" presName="Child2" presStyleLbl="revTx" presStyleIdx="1" presStyleCnt="3">
        <dgm:presLayoutVars>
          <dgm:chMax val="0"/>
          <dgm:chPref val="0"/>
          <dgm:bulletEnabled val="1"/>
        </dgm:presLayoutVars>
      </dgm:prSet>
      <dgm:spPr/>
      <dgm:t>
        <a:bodyPr/>
        <a:lstStyle/>
        <a:p>
          <a:endParaRPr lang="en-IN"/>
        </a:p>
      </dgm:t>
    </dgm:pt>
    <dgm:pt modelId="{E0F5C689-8969-4D8E-83EF-4EA369A32DFF}" type="pres">
      <dgm:prSet presAssocID="{32BC96AD-9F96-4C23-9DC5-B220487DCA43}" presName="Image3" presStyleCnt="0"/>
      <dgm:spPr/>
    </dgm:pt>
    <dgm:pt modelId="{1F4E086B-CDB6-414F-9BBD-93F8744DEA02}" type="pres">
      <dgm:prSet presAssocID="{32BC96AD-9F96-4C23-9DC5-B220487DCA43}" presName="Image"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n-IN"/>
        </a:p>
      </dgm:t>
    </dgm:pt>
    <dgm:pt modelId="{5112854D-D72D-4A7B-BB83-B89268A09D9C}" type="pres">
      <dgm:prSet presAssocID="{32BC96AD-9F96-4C23-9DC5-B220487DCA43}" presName="Child3" presStyleLbl="revTx" presStyleIdx="2" presStyleCnt="3">
        <dgm:presLayoutVars>
          <dgm:chMax val="0"/>
          <dgm:chPref val="0"/>
          <dgm:bulletEnabled val="1"/>
        </dgm:presLayoutVars>
      </dgm:prSet>
      <dgm:spPr/>
      <dgm:t>
        <a:bodyPr/>
        <a:lstStyle/>
        <a:p>
          <a:endParaRPr lang="en-IN"/>
        </a:p>
      </dgm:t>
    </dgm:pt>
  </dgm:ptLst>
  <dgm:cxnLst>
    <dgm:cxn modelId="{0CAE3931-F4D4-4D5C-9AB9-97CDDA9418A5}" srcId="{C4635BF5-0DF1-471C-B0C9-F4E1B7CEC3F3}" destId="{32BC96AD-9F96-4C23-9DC5-B220487DCA43}" srcOrd="2" destOrd="0" parTransId="{F6EA5B66-0E01-4CBD-8D6A-92320855F876}" sibTransId="{16AC48A7-F834-4E7C-83C8-F68DBFB79D0C}"/>
    <dgm:cxn modelId="{EDC893CF-98DA-4900-A9BF-4492D9865D68}" type="presOf" srcId="{AE260517-8D4B-4F8A-9F59-2AF35F2812D4}" destId="{9C33CB6E-0283-4D1E-941A-F179CC2F2D54}" srcOrd="0" destOrd="0" presId="urn:microsoft.com/office/officeart/2011/layout/RadialPictureList"/>
    <dgm:cxn modelId="{EA65C54F-A6E0-499E-A930-1A0F447C1327}" srcId="{C4635BF5-0DF1-471C-B0C9-F4E1B7CEC3F3}" destId="{AE260517-8D4B-4F8A-9F59-2AF35F2812D4}" srcOrd="0" destOrd="0" parTransId="{4B23C48C-7F7D-4C8D-9DAB-70658156604C}" sibTransId="{CBEA03A5-7FBA-40CC-B147-41AA61B09516}"/>
    <dgm:cxn modelId="{F667ACCB-5422-445A-B550-180D33FEF23F}" type="presOf" srcId="{6570E13B-0379-45B0-8ABA-8B6E63730E10}" destId="{C62894DD-7AE4-4FD6-8E2B-BB01DD39E1EC}" srcOrd="0" destOrd="0" presId="urn:microsoft.com/office/officeart/2011/layout/RadialPictureList"/>
    <dgm:cxn modelId="{B957F6E5-E19A-4D4C-8918-74BD0A26347C}" srcId="{C4635BF5-0DF1-471C-B0C9-F4E1B7CEC3F3}" destId="{ED26C112-141B-4BC7-B8CC-950B13B184BE}" srcOrd="1" destOrd="0" parTransId="{CAA310B3-9FF6-402A-BB43-41170A5A94D0}" sibTransId="{9DB25FDF-6AC3-4C43-955A-4BF57942461E}"/>
    <dgm:cxn modelId="{635117EE-119C-455A-8546-923B5DC1941F}" type="presOf" srcId="{32BC96AD-9F96-4C23-9DC5-B220487DCA43}" destId="{5112854D-D72D-4A7B-BB83-B89268A09D9C}" srcOrd="0" destOrd="0" presId="urn:microsoft.com/office/officeart/2011/layout/RadialPictureList"/>
    <dgm:cxn modelId="{8977A7A2-A22F-49FF-B1B0-0E1DD45834B6}" type="presOf" srcId="{C4635BF5-0DF1-471C-B0C9-F4E1B7CEC3F3}" destId="{702E163B-48EC-4A4F-B327-09DADFE59306}" srcOrd="0" destOrd="0" presId="urn:microsoft.com/office/officeart/2011/layout/RadialPictureList"/>
    <dgm:cxn modelId="{BB49345B-DD69-4ECC-931D-8264DD0C333C}" srcId="{6570E13B-0379-45B0-8ABA-8B6E63730E10}" destId="{C4635BF5-0DF1-471C-B0C9-F4E1B7CEC3F3}" srcOrd="0" destOrd="0" parTransId="{A04C0F19-13BB-48AE-BBC4-00850DD989FD}" sibTransId="{5218B8A0-6C2B-4BFB-B8AD-7DA439E5A3EA}"/>
    <dgm:cxn modelId="{98CD2E8A-DAE1-4598-A822-C11560194DA4}" type="presOf" srcId="{ED26C112-141B-4BC7-B8CC-950B13B184BE}" destId="{5DE61E2F-7724-4257-BD87-A948A7C118D2}" srcOrd="0" destOrd="0" presId="urn:microsoft.com/office/officeart/2011/layout/RadialPictureList"/>
    <dgm:cxn modelId="{233AC9EB-337D-4FF6-9B17-B8422388876F}" type="presParOf" srcId="{C62894DD-7AE4-4FD6-8E2B-BB01DD39E1EC}" destId="{702E163B-48EC-4A4F-B327-09DADFE59306}" srcOrd="0" destOrd="0" presId="urn:microsoft.com/office/officeart/2011/layout/RadialPictureList"/>
    <dgm:cxn modelId="{218CB0E3-FF3E-4901-AA08-DFA7B2DD6F09}" type="presParOf" srcId="{C62894DD-7AE4-4FD6-8E2B-BB01DD39E1EC}" destId="{E5D97819-9936-45E5-8E2B-3C31E525E377}" srcOrd="1" destOrd="0" presId="urn:microsoft.com/office/officeart/2011/layout/RadialPictureList"/>
    <dgm:cxn modelId="{99013368-FDDD-4379-A383-9F5CFC59E5DA}" type="presParOf" srcId="{C62894DD-7AE4-4FD6-8E2B-BB01DD39E1EC}" destId="{A4A4CAAE-F317-4EF5-A6CF-FB44A88B043F}" srcOrd="2" destOrd="0" presId="urn:microsoft.com/office/officeart/2011/layout/RadialPictureList"/>
    <dgm:cxn modelId="{69797CB8-7FF2-42A1-89AA-112B696E30BC}" type="presParOf" srcId="{C62894DD-7AE4-4FD6-8E2B-BB01DD39E1EC}" destId="{9C33CB6E-0283-4D1E-941A-F179CC2F2D54}" srcOrd="3" destOrd="0" presId="urn:microsoft.com/office/officeart/2011/layout/RadialPictureList"/>
    <dgm:cxn modelId="{9A5E143C-4A26-4FD9-B7CA-E467326C8091}" type="presParOf" srcId="{C62894DD-7AE4-4FD6-8E2B-BB01DD39E1EC}" destId="{72BBAFC3-D74E-4BFE-B22A-84EA953D6CAB}" srcOrd="4" destOrd="0" presId="urn:microsoft.com/office/officeart/2011/layout/RadialPictureList"/>
    <dgm:cxn modelId="{6DAB8BBD-7F26-43AD-AB23-65C6095B3C9B}" type="presParOf" srcId="{72BBAFC3-D74E-4BFE-B22A-84EA953D6CAB}" destId="{E743E113-41BC-42A8-B2B4-E5847BE3423B}" srcOrd="0" destOrd="0" presId="urn:microsoft.com/office/officeart/2011/layout/RadialPictureList"/>
    <dgm:cxn modelId="{C9F50595-8F91-4161-B31C-55FBFD13F8E2}" type="presParOf" srcId="{C62894DD-7AE4-4FD6-8E2B-BB01DD39E1EC}" destId="{5DE61E2F-7724-4257-BD87-A948A7C118D2}" srcOrd="5" destOrd="0" presId="urn:microsoft.com/office/officeart/2011/layout/RadialPictureList"/>
    <dgm:cxn modelId="{08E16855-AB30-4274-A832-FF8B514E0F46}" type="presParOf" srcId="{C62894DD-7AE4-4FD6-8E2B-BB01DD39E1EC}" destId="{E0F5C689-8969-4D8E-83EF-4EA369A32DFF}" srcOrd="6" destOrd="0" presId="urn:microsoft.com/office/officeart/2011/layout/RadialPictureList"/>
    <dgm:cxn modelId="{94E18A52-DF91-4429-8491-184FD0C25186}" type="presParOf" srcId="{E0F5C689-8969-4D8E-83EF-4EA369A32DFF}" destId="{1F4E086B-CDB6-414F-9BBD-93F8744DEA02}" srcOrd="0" destOrd="0" presId="urn:microsoft.com/office/officeart/2011/layout/RadialPictureList"/>
    <dgm:cxn modelId="{9DE4A856-97A2-4F7C-8DF0-5C18B1B3173C}" type="presParOf" srcId="{C62894DD-7AE4-4FD6-8E2B-BB01DD39E1EC}" destId="{5112854D-D72D-4A7B-BB83-B89268A09D9C}"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E6459-F476-432E-9B61-CBD8DDC829F9}"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IN"/>
        </a:p>
      </dgm:t>
    </dgm:pt>
    <dgm:pt modelId="{174F33E9-1821-41AF-B8A1-BDFC24DB44C1}">
      <dgm:prSet phldrT="[Text]">
        <dgm:style>
          <a:lnRef idx="1">
            <a:schemeClr val="accent5"/>
          </a:lnRef>
          <a:fillRef idx="3">
            <a:schemeClr val="accent5"/>
          </a:fillRef>
          <a:effectRef idx="2">
            <a:schemeClr val="accent5"/>
          </a:effectRef>
          <a:fontRef idx="minor">
            <a:schemeClr val="lt1"/>
          </a:fontRef>
        </dgm:style>
      </dgm:prSet>
      <dgm:spPr/>
      <dgm:t>
        <a:bodyPr/>
        <a:lstStyle/>
        <a:p>
          <a:r>
            <a:rPr lang="en-IN" b="1" i="1" dirty="0" smtClean="0">
              <a:solidFill>
                <a:srgbClr val="C00000"/>
              </a:solidFill>
            </a:rPr>
            <a:t>Local Antibiotics</a:t>
          </a:r>
          <a:endParaRPr lang="en-IN" b="1" i="1" dirty="0">
            <a:solidFill>
              <a:srgbClr val="C00000"/>
            </a:solidFill>
          </a:endParaRPr>
        </a:p>
      </dgm:t>
    </dgm:pt>
    <dgm:pt modelId="{ADEEA5BF-CAD5-496B-BAA6-D4910EAE7B28}" type="parTrans" cxnId="{F737EE10-04AC-4CDD-8CC8-051AEA18BCE3}">
      <dgm:prSet/>
      <dgm:spPr/>
      <dgm:t>
        <a:bodyPr/>
        <a:lstStyle/>
        <a:p>
          <a:endParaRPr lang="en-IN"/>
        </a:p>
      </dgm:t>
    </dgm:pt>
    <dgm:pt modelId="{93CB5399-C7A0-4719-84C0-8890B849F6DA}" type="sibTrans" cxnId="{F737EE10-04AC-4CDD-8CC8-051AEA18BCE3}">
      <dgm:prSet/>
      <dgm:spPr/>
      <dgm:t>
        <a:bodyPr/>
        <a:lstStyle/>
        <a:p>
          <a:endParaRPr lang="en-IN"/>
        </a:p>
      </dgm:t>
    </dgm:pt>
    <dgm:pt modelId="{C98879F2-1B54-40A2-BD3D-ADB1227E9EE6}">
      <dgm:prSet phldrT="[Text]">
        <dgm:style>
          <a:lnRef idx="1">
            <a:schemeClr val="accent3"/>
          </a:lnRef>
          <a:fillRef idx="3">
            <a:schemeClr val="accent3"/>
          </a:fillRef>
          <a:effectRef idx="2">
            <a:schemeClr val="accent3"/>
          </a:effectRef>
          <a:fontRef idx="minor">
            <a:schemeClr val="lt1"/>
          </a:fontRef>
        </dgm:style>
      </dgm:prSet>
      <dgm:spPr/>
      <dgm:t>
        <a:bodyPr/>
        <a:lstStyle/>
        <a:p>
          <a:r>
            <a:rPr lang="en-IN" b="1" dirty="0" smtClean="0"/>
            <a:t>Plaque Biofilm confers resistance</a:t>
          </a:r>
          <a:endParaRPr lang="en-IN" b="1" dirty="0"/>
        </a:p>
      </dgm:t>
    </dgm:pt>
    <dgm:pt modelId="{01B614A2-D8E7-4BCC-9BA1-32F47444D699}" type="parTrans" cxnId="{1D2796D5-B2BE-4DF0-9992-1EF0E88F2316}">
      <dgm:prSet/>
      <dgm:spPr/>
      <dgm:t>
        <a:bodyPr/>
        <a:lstStyle/>
        <a:p>
          <a:endParaRPr lang="en-IN"/>
        </a:p>
      </dgm:t>
    </dgm:pt>
    <dgm:pt modelId="{DD1CA883-CE11-41E8-8523-94FB68086EC3}" type="sibTrans" cxnId="{1D2796D5-B2BE-4DF0-9992-1EF0E88F2316}">
      <dgm:prSet/>
      <dgm:spPr/>
      <dgm:t>
        <a:bodyPr/>
        <a:lstStyle/>
        <a:p>
          <a:endParaRPr lang="en-IN"/>
        </a:p>
      </dgm:t>
    </dgm:pt>
    <dgm:pt modelId="{9181CCBF-7271-474B-AF10-8C9551412B95}" type="pres">
      <dgm:prSet presAssocID="{330E6459-F476-432E-9B61-CBD8DDC829F9}" presName="Name0" presStyleCnt="0">
        <dgm:presLayoutVars>
          <dgm:chMax val="11"/>
          <dgm:chPref val="11"/>
          <dgm:dir/>
          <dgm:resizeHandles/>
        </dgm:presLayoutVars>
      </dgm:prSet>
      <dgm:spPr/>
      <dgm:t>
        <a:bodyPr/>
        <a:lstStyle/>
        <a:p>
          <a:endParaRPr lang="en-IN"/>
        </a:p>
      </dgm:t>
    </dgm:pt>
    <dgm:pt modelId="{C8BA8ADB-07A8-4B0C-8F4C-8DEBCCB54C1A}" type="pres">
      <dgm:prSet presAssocID="{C98879F2-1B54-40A2-BD3D-ADB1227E9EE6}" presName="Accent2" presStyleCnt="0"/>
      <dgm:spPr/>
    </dgm:pt>
    <dgm:pt modelId="{FB390A5F-FD3F-4243-9661-919760882780}" type="pres">
      <dgm:prSet presAssocID="{C98879F2-1B54-40A2-BD3D-ADB1227E9EE6}" presName="Accent" presStyleLbl="node1" presStyleIdx="0" presStyleCnt="2"/>
      <dgm:spPr/>
    </dgm:pt>
    <dgm:pt modelId="{3A3E09D9-3C3B-4889-B510-C259E2C3CF0A}" type="pres">
      <dgm:prSet presAssocID="{C98879F2-1B54-40A2-BD3D-ADB1227E9EE6}" presName="ParentBackground2" presStyleCnt="0"/>
      <dgm:spPr/>
    </dgm:pt>
    <dgm:pt modelId="{13609B3F-2DD4-41C2-A898-8C7F9F5CA030}" type="pres">
      <dgm:prSet presAssocID="{C98879F2-1B54-40A2-BD3D-ADB1227E9EE6}" presName="ParentBackground" presStyleLbl="fgAcc1" presStyleIdx="0" presStyleCnt="2"/>
      <dgm:spPr/>
      <dgm:t>
        <a:bodyPr/>
        <a:lstStyle/>
        <a:p>
          <a:endParaRPr lang="en-IN"/>
        </a:p>
      </dgm:t>
    </dgm:pt>
    <dgm:pt modelId="{4EB42AE2-C0BA-4449-AA77-F38E882F0D9E}" type="pres">
      <dgm:prSet presAssocID="{C98879F2-1B54-40A2-BD3D-ADB1227E9EE6}" presName="Parent2" presStyleLbl="revTx" presStyleIdx="0" presStyleCnt="0">
        <dgm:presLayoutVars>
          <dgm:chMax val="1"/>
          <dgm:chPref val="1"/>
          <dgm:bulletEnabled val="1"/>
        </dgm:presLayoutVars>
      </dgm:prSet>
      <dgm:spPr/>
      <dgm:t>
        <a:bodyPr/>
        <a:lstStyle/>
        <a:p>
          <a:endParaRPr lang="en-IN"/>
        </a:p>
      </dgm:t>
    </dgm:pt>
    <dgm:pt modelId="{49812463-8B76-40CD-B086-CB943F29359D}" type="pres">
      <dgm:prSet presAssocID="{174F33E9-1821-41AF-B8A1-BDFC24DB44C1}" presName="Accent1" presStyleCnt="0"/>
      <dgm:spPr/>
    </dgm:pt>
    <dgm:pt modelId="{FEAB44A8-8104-4345-B5A8-3AC65384C9E0}" type="pres">
      <dgm:prSet presAssocID="{174F33E9-1821-41AF-B8A1-BDFC24DB44C1}" presName="Accent" presStyleLbl="node1" presStyleIdx="1" presStyleCnt="2"/>
      <dgm:spPr/>
    </dgm:pt>
    <dgm:pt modelId="{3A0B4F86-1312-4E63-AA0D-78AF0FC1DDEE}" type="pres">
      <dgm:prSet presAssocID="{174F33E9-1821-41AF-B8A1-BDFC24DB44C1}" presName="ParentBackground1" presStyleCnt="0"/>
      <dgm:spPr/>
    </dgm:pt>
    <dgm:pt modelId="{2A30F8C4-F64D-4745-A624-C8D8022D3E30}" type="pres">
      <dgm:prSet presAssocID="{174F33E9-1821-41AF-B8A1-BDFC24DB44C1}" presName="ParentBackground" presStyleLbl="fgAcc1" presStyleIdx="1" presStyleCnt="2"/>
      <dgm:spPr/>
      <dgm:t>
        <a:bodyPr/>
        <a:lstStyle/>
        <a:p>
          <a:endParaRPr lang="en-IN"/>
        </a:p>
      </dgm:t>
    </dgm:pt>
    <dgm:pt modelId="{A91C281C-1023-4C9A-879E-A11C7174ABFA}" type="pres">
      <dgm:prSet presAssocID="{174F33E9-1821-41AF-B8A1-BDFC24DB44C1}" presName="Parent1" presStyleLbl="revTx" presStyleIdx="0" presStyleCnt="0">
        <dgm:presLayoutVars>
          <dgm:chMax val="1"/>
          <dgm:chPref val="1"/>
          <dgm:bulletEnabled val="1"/>
        </dgm:presLayoutVars>
      </dgm:prSet>
      <dgm:spPr/>
      <dgm:t>
        <a:bodyPr/>
        <a:lstStyle/>
        <a:p>
          <a:endParaRPr lang="en-IN"/>
        </a:p>
      </dgm:t>
    </dgm:pt>
  </dgm:ptLst>
  <dgm:cxnLst>
    <dgm:cxn modelId="{C854F754-7861-4EF5-B11F-ED246FE9511E}" type="presOf" srcId="{C98879F2-1B54-40A2-BD3D-ADB1227E9EE6}" destId="{4EB42AE2-C0BA-4449-AA77-F38E882F0D9E}" srcOrd="1" destOrd="0" presId="urn:microsoft.com/office/officeart/2011/layout/CircleProcess"/>
    <dgm:cxn modelId="{1D2796D5-B2BE-4DF0-9992-1EF0E88F2316}" srcId="{330E6459-F476-432E-9B61-CBD8DDC829F9}" destId="{C98879F2-1B54-40A2-BD3D-ADB1227E9EE6}" srcOrd="1" destOrd="0" parTransId="{01B614A2-D8E7-4BCC-9BA1-32F47444D699}" sibTransId="{DD1CA883-CE11-41E8-8523-94FB68086EC3}"/>
    <dgm:cxn modelId="{251130FC-3FB0-4CC1-B59D-C3DE747CB793}" type="presOf" srcId="{C98879F2-1B54-40A2-BD3D-ADB1227E9EE6}" destId="{13609B3F-2DD4-41C2-A898-8C7F9F5CA030}" srcOrd="0" destOrd="0" presId="urn:microsoft.com/office/officeart/2011/layout/CircleProcess"/>
    <dgm:cxn modelId="{FA2D7633-5C03-49FD-83F2-DED9A29F65E9}" type="presOf" srcId="{174F33E9-1821-41AF-B8A1-BDFC24DB44C1}" destId="{A91C281C-1023-4C9A-879E-A11C7174ABFA}" srcOrd="1" destOrd="0" presId="urn:microsoft.com/office/officeart/2011/layout/CircleProcess"/>
    <dgm:cxn modelId="{F737EE10-04AC-4CDD-8CC8-051AEA18BCE3}" srcId="{330E6459-F476-432E-9B61-CBD8DDC829F9}" destId="{174F33E9-1821-41AF-B8A1-BDFC24DB44C1}" srcOrd="0" destOrd="0" parTransId="{ADEEA5BF-CAD5-496B-BAA6-D4910EAE7B28}" sibTransId="{93CB5399-C7A0-4719-84C0-8890B849F6DA}"/>
    <dgm:cxn modelId="{7011A945-B30E-414F-8075-4A573336A0E0}" type="presOf" srcId="{174F33E9-1821-41AF-B8A1-BDFC24DB44C1}" destId="{2A30F8C4-F64D-4745-A624-C8D8022D3E30}" srcOrd="0" destOrd="0" presId="urn:microsoft.com/office/officeart/2011/layout/CircleProcess"/>
    <dgm:cxn modelId="{13AD85E4-42F7-440F-89DA-24E93F80B341}" type="presOf" srcId="{330E6459-F476-432E-9B61-CBD8DDC829F9}" destId="{9181CCBF-7271-474B-AF10-8C9551412B95}" srcOrd="0" destOrd="0" presId="urn:microsoft.com/office/officeart/2011/layout/CircleProcess"/>
    <dgm:cxn modelId="{3A3108EA-285E-4E1D-8EAA-A81ADCEE8013}" type="presParOf" srcId="{9181CCBF-7271-474B-AF10-8C9551412B95}" destId="{C8BA8ADB-07A8-4B0C-8F4C-8DEBCCB54C1A}" srcOrd="0" destOrd="0" presId="urn:microsoft.com/office/officeart/2011/layout/CircleProcess"/>
    <dgm:cxn modelId="{358C81F2-E1C6-4639-8E33-3CC7BE490573}" type="presParOf" srcId="{C8BA8ADB-07A8-4B0C-8F4C-8DEBCCB54C1A}" destId="{FB390A5F-FD3F-4243-9661-919760882780}" srcOrd="0" destOrd="0" presId="urn:microsoft.com/office/officeart/2011/layout/CircleProcess"/>
    <dgm:cxn modelId="{E085CEFD-0780-4302-8052-944B409046A7}" type="presParOf" srcId="{9181CCBF-7271-474B-AF10-8C9551412B95}" destId="{3A3E09D9-3C3B-4889-B510-C259E2C3CF0A}" srcOrd="1" destOrd="0" presId="urn:microsoft.com/office/officeart/2011/layout/CircleProcess"/>
    <dgm:cxn modelId="{B26EF193-2463-432F-90E3-CE7F967CB7CD}" type="presParOf" srcId="{3A3E09D9-3C3B-4889-B510-C259E2C3CF0A}" destId="{13609B3F-2DD4-41C2-A898-8C7F9F5CA030}" srcOrd="0" destOrd="0" presId="urn:microsoft.com/office/officeart/2011/layout/CircleProcess"/>
    <dgm:cxn modelId="{84ADB045-EB6B-41D8-8555-483652960D6A}" type="presParOf" srcId="{9181CCBF-7271-474B-AF10-8C9551412B95}" destId="{4EB42AE2-C0BA-4449-AA77-F38E882F0D9E}" srcOrd="2" destOrd="0" presId="urn:microsoft.com/office/officeart/2011/layout/CircleProcess"/>
    <dgm:cxn modelId="{882ABC1E-67CA-4608-B609-5B36BA9B4764}" type="presParOf" srcId="{9181CCBF-7271-474B-AF10-8C9551412B95}" destId="{49812463-8B76-40CD-B086-CB943F29359D}" srcOrd="3" destOrd="0" presId="urn:microsoft.com/office/officeart/2011/layout/CircleProcess"/>
    <dgm:cxn modelId="{3D181839-E315-4121-86BD-5E10697B78F7}" type="presParOf" srcId="{49812463-8B76-40CD-B086-CB943F29359D}" destId="{FEAB44A8-8104-4345-B5A8-3AC65384C9E0}" srcOrd="0" destOrd="0" presId="urn:microsoft.com/office/officeart/2011/layout/CircleProcess"/>
    <dgm:cxn modelId="{BD32AC77-FE89-473C-8750-5639CEF2D0DB}" type="presParOf" srcId="{9181CCBF-7271-474B-AF10-8C9551412B95}" destId="{3A0B4F86-1312-4E63-AA0D-78AF0FC1DDEE}" srcOrd="4" destOrd="0" presId="urn:microsoft.com/office/officeart/2011/layout/CircleProcess"/>
    <dgm:cxn modelId="{85EF6AFA-A26C-4209-BD82-78BC2F0FFEC2}" type="presParOf" srcId="{3A0B4F86-1312-4E63-AA0D-78AF0FC1DDEE}" destId="{2A30F8C4-F64D-4745-A624-C8D8022D3E30}" srcOrd="0" destOrd="0" presId="urn:microsoft.com/office/officeart/2011/layout/CircleProcess"/>
    <dgm:cxn modelId="{699DAF64-35FC-427E-A711-B7B389FFCFCC}" type="presParOf" srcId="{9181CCBF-7271-474B-AF10-8C9551412B95}" destId="{A91C281C-1023-4C9A-879E-A11C7174ABFA}"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E84628-2497-4716-8CA3-53658BE3ACA8}"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IN"/>
        </a:p>
      </dgm:t>
    </dgm:pt>
    <dgm:pt modelId="{72E5405A-674D-46E3-8823-7B76FDD44B22}">
      <dgm:prSet phldrT="[Text]">
        <dgm:style>
          <a:lnRef idx="0">
            <a:schemeClr val="dk1"/>
          </a:lnRef>
          <a:fillRef idx="3">
            <a:schemeClr val="dk1"/>
          </a:fillRef>
          <a:effectRef idx="3">
            <a:schemeClr val="dk1"/>
          </a:effectRef>
          <a:fontRef idx="minor">
            <a:schemeClr val="lt1"/>
          </a:fontRef>
        </dgm:style>
      </dgm:prSet>
      <dgm:spPr>
        <a:gradFill rotWithShape="0">
          <a:gsLst>
            <a:gs pos="0">
              <a:schemeClr val="dk1">
                <a:satMod val="103000"/>
                <a:lumMod val="102000"/>
                <a:tint val="94000"/>
              </a:schemeClr>
            </a:gs>
            <a:gs pos="39000">
              <a:schemeClr val="dk1">
                <a:satMod val="110000"/>
                <a:lumMod val="100000"/>
                <a:shade val="100000"/>
              </a:schemeClr>
            </a:gs>
            <a:gs pos="100000">
              <a:schemeClr val="dk1">
                <a:lumMod val="99000"/>
                <a:satMod val="120000"/>
                <a:shade val="78000"/>
              </a:schemeClr>
            </a:gs>
          </a:gsLst>
        </a:gradFill>
      </dgm:spPr>
      <dgm:t>
        <a:bodyPr/>
        <a:lstStyle/>
        <a:p>
          <a:r>
            <a:rPr lang="en-IN" b="1" dirty="0" smtClean="0">
              <a:solidFill>
                <a:srgbClr val="92D050"/>
              </a:solidFill>
            </a:rPr>
            <a:t>Injection of dye into the pocket</a:t>
          </a:r>
          <a:endParaRPr lang="en-IN" b="1" dirty="0">
            <a:solidFill>
              <a:srgbClr val="92D050"/>
            </a:solidFill>
          </a:endParaRPr>
        </a:p>
      </dgm:t>
    </dgm:pt>
    <dgm:pt modelId="{D25BA703-3D8C-46FE-9B5A-FD30CEACA75F}" type="parTrans" cxnId="{41A1DA92-2380-4B58-A96B-FE2CA412C52A}">
      <dgm:prSet/>
      <dgm:spPr/>
      <dgm:t>
        <a:bodyPr/>
        <a:lstStyle/>
        <a:p>
          <a:endParaRPr lang="en-IN"/>
        </a:p>
      </dgm:t>
    </dgm:pt>
    <dgm:pt modelId="{934F5E29-4E98-44E3-B40D-6DF517A66696}" type="sibTrans" cxnId="{41A1DA92-2380-4B58-A96B-FE2CA412C52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IN"/>
        </a:p>
      </dgm:t>
    </dgm:pt>
    <dgm:pt modelId="{0790689D-7D82-466D-8413-1BE0C0F542A6}">
      <dgm:prSet phldrT="[Text]">
        <dgm:style>
          <a:lnRef idx="0">
            <a:schemeClr val="dk1"/>
          </a:lnRef>
          <a:fillRef idx="3">
            <a:schemeClr val="dk1"/>
          </a:fillRef>
          <a:effectRef idx="3">
            <a:schemeClr val="dk1"/>
          </a:effectRef>
          <a:fontRef idx="minor">
            <a:schemeClr val="lt1"/>
          </a:fontRef>
        </dgm:style>
      </dgm:prSet>
      <dgm:spPr>
        <a:gradFill rotWithShape="0">
          <a:gsLst>
            <a:gs pos="0">
              <a:schemeClr val="dk1">
                <a:satMod val="103000"/>
                <a:lumMod val="102000"/>
                <a:tint val="94000"/>
              </a:schemeClr>
            </a:gs>
            <a:gs pos="39000">
              <a:schemeClr val="dk1">
                <a:satMod val="110000"/>
                <a:lumMod val="100000"/>
                <a:shade val="100000"/>
              </a:schemeClr>
            </a:gs>
            <a:gs pos="100000">
              <a:schemeClr val="dk1">
                <a:lumMod val="99000"/>
                <a:satMod val="120000"/>
                <a:shade val="78000"/>
              </a:schemeClr>
            </a:gs>
          </a:gsLst>
        </a:gradFill>
      </dgm:spPr>
      <dgm:t>
        <a:bodyPr/>
        <a:lstStyle/>
        <a:p>
          <a:r>
            <a:rPr lang="en-IN" b="1" dirty="0" smtClean="0">
              <a:solidFill>
                <a:srgbClr val="92D050"/>
              </a:solidFill>
            </a:rPr>
            <a:t>Dye left for 3 minutes</a:t>
          </a:r>
          <a:endParaRPr lang="en-IN" b="1" dirty="0">
            <a:solidFill>
              <a:srgbClr val="92D050"/>
            </a:solidFill>
          </a:endParaRPr>
        </a:p>
      </dgm:t>
    </dgm:pt>
    <dgm:pt modelId="{75B99338-4D58-43FD-9DF8-F122D2123EBD}" type="parTrans" cxnId="{C4B893B4-7779-41AD-B1C9-B21C8845546C}">
      <dgm:prSet/>
      <dgm:spPr/>
      <dgm:t>
        <a:bodyPr/>
        <a:lstStyle/>
        <a:p>
          <a:endParaRPr lang="en-IN"/>
        </a:p>
      </dgm:t>
    </dgm:pt>
    <dgm:pt modelId="{ADF9F06D-4704-4B55-9C8F-DFB0F21ADF1C}" type="sibTrans" cxnId="{C4B893B4-7779-41AD-B1C9-B21C8845546C}">
      <dgm:prSet/>
      <dgm:spPr>
        <a:blipFill>
          <a:blip xmlns:r="http://schemas.openxmlformats.org/officeDocument/2006/relationships" r:embed="rId2"/>
          <a:srcRect/>
          <a:stretch>
            <a:fillRect t="-15000" b="-15000"/>
          </a:stretch>
        </a:blipFill>
      </dgm:spPr>
      <dgm:t>
        <a:bodyPr/>
        <a:lstStyle/>
        <a:p>
          <a:endParaRPr lang="en-IN"/>
        </a:p>
      </dgm:t>
    </dgm:pt>
    <dgm:pt modelId="{34563D15-3986-4671-AF23-25395A424BAD}">
      <dgm:prSet phldrT="[Text]">
        <dgm:style>
          <a:lnRef idx="0">
            <a:schemeClr val="dk1"/>
          </a:lnRef>
          <a:fillRef idx="3">
            <a:schemeClr val="dk1"/>
          </a:fillRef>
          <a:effectRef idx="3">
            <a:schemeClr val="dk1"/>
          </a:effectRef>
          <a:fontRef idx="minor">
            <a:schemeClr val="lt1"/>
          </a:fontRef>
        </dgm:style>
      </dgm:prSet>
      <dgm:spPr>
        <a:gradFill rotWithShape="0">
          <a:gsLst>
            <a:gs pos="0">
              <a:schemeClr val="dk1">
                <a:satMod val="103000"/>
                <a:lumMod val="102000"/>
                <a:tint val="94000"/>
              </a:schemeClr>
            </a:gs>
            <a:gs pos="39000">
              <a:schemeClr val="dk1">
                <a:satMod val="110000"/>
                <a:lumMod val="100000"/>
                <a:shade val="100000"/>
              </a:schemeClr>
            </a:gs>
            <a:gs pos="100000">
              <a:schemeClr val="dk1">
                <a:lumMod val="99000"/>
                <a:satMod val="120000"/>
                <a:shade val="78000"/>
              </a:schemeClr>
            </a:gs>
          </a:gsLst>
        </a:gradFill>
      </dgm:spPr>
      <dgm:t>
        <a:bodyPr/>
        <a:lstStyle/>
        <a:p>
          <a:r>
            <a:rPr lang="en-IN" b="1" i="0" dirty="0" smtClean="0">
              <a:solidFill>
                <a:srgbClr val="92D050"/>
              </a:solidFill>
            </a:rPr>
            <a:t>Photo activation by light of 660 nm</a:t>
          </a:r>
          <a:endParaRPr lang="en-IN" b="1" i="0" dirty="0">
            <a:solidFill>
              <a:srgbClr val="92D050"/>
            </a:solidFill>
          </a:endParaRPr>
        </a:p>
      </dgm:t>
    </dgm:pt>
    <dgm:pt modelId="{ECE9519D-BE2B-410F-BEFC-5EAF261633E3}" type="parTrans" cxnId="{2DD4D2D1-53E9-487A-98D6-80232830633D}">
      <dgm:prSet/>
      <dgm:spPr/>
      <dgm:t>
        <a:bodyPr/>
        <a:lstStyle/>
        <a:p>
          <a:endParaRPr lang="en-IN"/>
        </a:p>
      </dgm:t>
    </dgm:pt>
    <dgm:pt modelId="{2848EDC5-B108-49D5-A247-842336242E13}" type="sibTrans" cxnId="{2DD4D2D1-53E9-487A-98D6-80232830633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IN"/>
        </a:p>
      </dgm:t>
    </dgm:pt>
    <dgm:pt modelId="{6BE540F8-A7BD-4AAA-BB52-128D966FC771}" type="pres">
      <dgm:prSet presAssocID="{28E84628-2497-4716-8CA3-53658BE3ACA8}" presName="Name0" presStyleCnt="0">
        <dgm:presLayoutVars>
          <dgm:chMax val="7"/>
          <dgm:chPref val="7"/>
          <dgm:dir/>
        </dgm:presLayoutVars>
      </dgm:prSet>
      <dgm:spPr/>
      <dgm:t>
        <a:bodyPr/>
        <a:lstStyle/>
        <a:p>
          <a:endParaRPr lang="en-IN"/>
        </a:p>
      </dgm:t>
    </dgm:pt>
    <dgm:pt modelId="{F74893DA-E1F4-43FF-B18A-F9CF96AE233B}" type="pres">
      <dgm:prSet presAssocID="{28E84628-2497-4716-8CA3-53658BE3ACA8}" presName="dot1" presStyleLbl="alignNode1" presStyleIdx="0"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C2D95697-5200-409F-90A5-1A4D88AB1DA7}" type="pres">
      <dgm:prSet presAssocID="{28E84628-2497-4716-8CA3-53658BE3ACA8}" presName="dot2" presStyleLbl="alignNode1" presStyleIdx="1"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C0F7ACC3-3ED7-45C0-A940-82DA659EA70A}" type="pres">
      <dgm:prSet presAssocID="{28E84628-2497-4716-8CA3-53658BE3ACA8}" presName="dot3" presStyleLbl="alignNode1" presStyleIdx="2"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E998615E-026D-4CC5-BB2E-29EB444A27CF}" type="pres">
      <dgm:prSet presAssocID="{28E84628-2497-4716-8CA3-53658BE3ACA8}" presName="dot4" presStyleLbl="alignNode1" presStyleIdx="3"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CA7EBFA0-8992-4AEB-9F89-6324AFBD09E6}" type="pres">
      <dgm:prSet presAssocID="{28E84628-2497-4716-8CA3-53658BE3ACA8}" presName="dot5" presStyleLbl="alignNode1" presStyleIdx="4"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4C6EE477-0722-41E1-8A02-7BB5EE060EBE}" type="pres">
      <dgm:prSet presAssocID="{28E84628-2497-4716-8CA3-53658BE3ACA8}" presName="dotArrow1" presStyleLbl="alignNode1" presStyleIdx="5"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D97C272D-A564-479D-BCAE-5B7A25AFEB06}" type="pres">
      <dgm:prSet presAssocID="{28E84628-2497-4716-8CA3-53658BE3ACA8}" presName="dotArrow2" presStyleLbl="alignNode1" presStyleIdx="6"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A574D76C-22D9-4052-8BFD-09BBED44C77B}" type="pres">
      <dgm:prSet presAssocID="{28E84628-2497-4716-8CA3-53658BE3ACA8}" presName="dotArrow3" presStyleLbl="alignNode1" presStyleIdx="7"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0240D099-5DE7-4BE6-B9F2-C088CAF939D3}" type="pres">
      <dgm:prSet presAssocID="{28E84628-2497-4716-8CA3-53658BE3ACA8}" presName="dotArrow4" presStyleLbl="alignNode1" presStyleIdx="8"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6103F0F5-98A3-4F3F-86E0-CD24285BE3E8}" type="pres">
      <dgm:prSet presAssocID="{28E84628-2497-4716-8CA3-53658BE3ACA8}" presName="dotArrow5" presStyleLbl="alignNode1" presStyleIdx="9"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97E3B437-D9DB-4686-8127-AC4499936F16}" type="pres">
      <dgm:prSet presAssocID="{28E84628-2497-4716-8CA3-53658BE3ACA8}" presName="dotArrow6" presStyleLbl="alignNode1" presStyleIdx="10"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t>
        <a:bodyPr/>
        <a:lstStyle/>
        <a:p>
          <a:endParaRPr lang="en-IN"/>
        </a:p>
      </dgm:t>
    </dgm:pt>
    <dgm:pt modelId="{03785592-CCBA-4607-960C-A5835DC2F4DE}" type="pres">
      <dgm:prSet presAssocID="{28E84628-2497-4716-8CA3-53658BE3ACA8}" presName="dotArrow7" presStyleLbl="alignNode1" presStyleIdx="11" presStyleCnt="12">
        <dgm:style>
          <a:lnRef idx="0">
            <a:schemeClr val="accent2"/>
          </a:lnRef>
          <a:fillRef idx="3">
            <a:schemeClr val="accent2"/>
          </a:fillRef>
          <a:effectRef idx="3">
            <a:schemeClr val="accent2"/>
          </a:effectRef>
          <a:fontRef idx="minor">
            <a:schemeClr val="lt1"/>
          </a:fontRef>
        </dgm:style>
      </dgm:prSet>
      <dgm:spPr>
        <a:ln>
          <a:solidFill>
            <a:srgbClr val="7030A0"/>
          </a:solidFill>
        </a:ln>
      </dgm:spPr>
    </dgm:pt>
    <dgm:pt modelId="{F0D7E1EA-5F6E-47E8-B44B-2E1510298CD9}" type="pres">
      <dgm:prSet presAssocID="{72E5405A-674D-46E3-8823-7B76FDD44B22}" presName="parTx1" presStyleLbl="node1" presStyleIdx="0" presStyleCnt="3" custScaleX="68963"/>
      <dgm:spPr/>
      <dgm:t>
        <a:bodyPr/>
        <a:lstStyle/>
        <a:p>
          <a:endParaRPr lang="en-IN"/>
        </a:p>
      </dgm:t>
    </dgm:pt>
    <dgm:pt modelId="{D7AD9398-D456-4EB8-BB4D-A3444F06CA24}" type="pres">
      <dgm:prSet presAssocID="{934F5E29-4E98-44E3-B40D-6DF517A66696}" presName="picture1" presStyleCnt="0"/>
      <dgm:spPr/>
    </dgm:pt>
    <dgm:pt modelId="{B508AB42-3CEF-4366-B2D2-E4811233CC3F}" type="pres">
      <dgm:prSet presAssocID="{934F5E29-4E98-44E3-B40D-6DF517A66696}" presName="imageRepeatNode" presStyleLbl="fgImgPlace1" presStyleIdx="0" presStyleCnt="3"/>
      <dgm:spPr/>
      <dgm:t>
        <a:bodyPr/>
        <a:lstStyle/>
        <a:p>
          <a:endParaRPr lang="en-IN"/>
        </a:p>
      </dgm:t>
    </dgm:pt>
    <dgm:pt modelId="{3C1D8018-A04C-41F0-95EB-8CF4798791EB}" type="pres">
      <dgm:prSet presAssocID="{0790689D-7D82-466D-8413-1BE0C0F542A6}" presName="parTx2" presStyleLbl="node1" presStyleIdx="1" presStyleCnt="3" custScaleX="68963"/>
      <dgm:spPr/>
      <dgm:t>
        <a:bodyPr/>
        <a:lstStyle/>
        <a:p>
          <a:endParaRPr lang="en-IN"/>
        </a:p>
      </dgm:t>
    </dgm:pt>
    <dgm:pt modelId="{57F6D301-9DD6-4812-A7FE-BD2C48D6088A}" type="pres">
      <dgm:prSet presAssocID="{ADF9F06D-4704-4B55-9C8F-DFB0F21ADF1C}" presName="picture2" presStyleCnt="0"/>
      <dgm:spPr/>
    </dgm:pt>
    <dgm:pt modelId="{56FA56D3-89B0-4783-B611-FB5CFDC9C7C0}" type="pres">
      <dgm:prSet presAssocID="{ADF9F06D-4704-4B55-9C8F-DFB0F21ADF1C}" presName="imageRepeatNode" presStyleLbl="fgImgPlace1" presStyleIdx="1" presStyleCnt="3" custAng="1383449"/>
      <dgm:spPr/>
      <dgm:t>
        <a:bodyPr/>
        <a:lstStyle/>
        <a:p>
          <a:endParaRPr lang="en-IN"/>
        </a:p>
      </dgm:t>
    </dgm:pt>
    <dgm:pt modelId="{CF12AC67-52FE-4736-8B51-1EE312467C28}" type="pres">
      <dgm:prSet presAssocID="{34563D15-3986-4671-AF23-25395A424BAD}" presName="parTx3" presStyleLbl="node1" presStyleIdx="2" presStyleCnt="3" custScaleX="68963"/>
      <dgm:spPr/>
      <dgm:t>
        <a:bodyPr/>
        <a:lstStyle/>
        <a:p>
          <a:endParaRPr lang="en-IN"/>
        </a:p>
      </dgm:t>
    </dgm:pt>
    <dgm:pt modelId="{4C6D8897-9BC2-46F7-96A7-6B5F999C12E0}" type="pres">
      <dgm:prSet presAssocID="{2848EDC5-B108-49D5-A247-842336242E13}" presName="picture3" presStyleCnt="0"/>
      <dgm:spPr/>
    </dgm:pt>
    <dgm:pt modelId="{C50C7C27-55F7-460C-B066-5233BC08CA80}" type="pres">
      <dgm:prSet presAssocID="{2848EDC5-B108-49D5-A247-842336242E13}" presName="imageRepeatNode" presStyleLbl="fgImgPlace1" presStyleIdx="2" presStyleCnt="3"/>
      <dgm:spPr/>
      <dgm:t>
        <a:bodyPr/>
        <a:lstStyle/>
        <a:p>
          <a:endParaRPr lang="en-IN"/>
        </a:p>
      </dgm:t>
    </dgm:pt>
  </dgm:ptLst>
  <dgm:cxnLst>
    <dgm:cxn modelId="{C4B893B4-7779-41AD-B1C9-B21C8845546C}" srcId="{28E84628-2497-4716-8CA3-53658BE3ACA8}" destId="{0790689D-7D82-466D-8413-1BE0C0F542A6}" srcOrd="1" destOrd="0" parTransId="{75B99338-4D58-43FD-9DF8-F122D2123EBD}" sibTransId="{ADF9F06D-4704-4B55-9C8F-DFB0F21ADF1C}"/>
    <dgm:cxn modelId="{66263EE7-3900-49F2-86E2-3E7AAEF96727}" type="presOf" srcId="{0790689D-7D82-466D-8413-1BE0C0F542A6}" destId="{3C1D8018-A04C-41F0-95EB-8CF4798791EB}" srcOrd="0" destOrd="0" presId="urn:microsoft.com/office/officeart/2008/layout/AscendingPictureAccentProcess"/>
    <dgm:cxn modelId="{889F87A7-D3B4-481B-8706-EE4978190976}" type="presOf" srcId="{28E84628-2497-4716-8CA3-53658BE3ACA8}" destId="{6BE540F8-A7BD-4AAA-BB52-128D966FC771}" srcOrd="0" destOrd="0" presId="urn:microsoft.com/office/officeart/2008/layout/AscendingPictureAccentProcess"/>
    <dgm:cxn modelId="{41A1DA92-2380-4B58-A96B-FE2CA412C52A}" srcId="{28E84628-2497-4716-8CA3-53658BE3ACA8}" destId="{72E5405A-674D-46E3-8823-7B76FDD44B22}" srcOrd="0" destOrd="0" parTransId="{D25BA703-3D8C-46FE-9B5A-FD30CEACA75F}" sibTransId="{934F5E29-4E98-44E3-B40D-6DF517A66696}"/>
    <dgm:cxn modelId="{12D2F10D-ED12-4B57-A280-555A548D6383}" type="presOf" srcId="{2848EDC5-B108-49D5-A247-842336242E13}" destId="{C50C7C27-55F7-460C-B066-5233BC08CA80}" srcOrd="0" destOrd="0" presId="urn:microsoft.com/office/officeart/2008/layout/AscendingPictureAccentProcess"/>
    <dgm:cxn modelId="{2DD4D2D1-53E9-487A-98D6-80232830633D}" srcId="{28E84628-2497-4716-8CA3-53658BE3ACA8}" destId="{34563D15-3986-4671-AF23-25395A424BAD}" srcOrd="2" destOrd="0" parTransId="{ECE9519D-BE2B-410F-BEFC-5EAF261633E3}" sibTransId="{2848EDC5-B108-49D5-A247-842336242E13}"/>
    <dgm:cxn modelId="{8CC25E29-4ED4-436D-94C5-C955F3CD9F16}" type="presOf" srcId="{72E5405A-674D-46E3-8823-7B76FDD44B22}" destId="{F0D7E1EA-5F6E-47E8-B44B-2E1510298CD9}" srcOrd="0" destOrd="0" presId="urn:microsoft.com/office/officeart/2008/layout/AscendingPictureAccentProcess"/>
    <dgm:cxn modelId="{01C863FE-5288-4D98-BBF8-91A687273108}" type="presOf" srcId="{934F5E29-4E98-44E3-B40D-6DF517A66696}" destId="{B508AB42-3CEF-4366-B2D2-E4811233CC3F}" srcOrd="0" destOrd="0" presId="urn:microsoft.com/office/officeart/2008/layout/AscendingPictureAccentProcess"/>
    <dgm:cxn modelId="{A8716DCB-49AC-451A-8166-0D24EDA617D9}" type="presOf" srcId="{34563D15-3986-4671-AF23-25395A424BAD}" destId="{CF12AC67-52FE-4736-8B51-1EE312467C28}" srcOrd="0" destOrd="0" presId="urn:microsoft.com/office/officeart/2008/layout/AscendingPictureAccentProcess"/>
    <dgm:cxn modelId="{27ECC0DF-A8E7-4F35-A3CC-ED878A502F6C}" type="presOf" srcId="{ADF9F06D-4704-4B55-9C8F-DFB0F21ADF1C}" destId="{56FA56D3-89B0-4783-B611-FB5CFDC9C7C0}" srcOrd="0" destOrd="0" presId="urn:microsoft.com/office/officeart/2008/layout/AscendingPictureAccentProcess"/>
    <dgm:cxn modelId="{08E82A64-DBE3-44FB-8152-04447E491900}" type="presParOf" srcId="{6BE540F8-A7BD-4AAA-BB52-128D966FC771}" destId="{F74893DA-E1F4-43FF-B18A-F9CF96AE233B}" srcOrd="0" destOrd="0" presId="urn:microsoft.com/office/officeart/2008/layout/AscendingPictureAccentProcess"/>
    <dgm:cxn modelId="{C37BB62E-AD10-4A48-8E5B-B048736873C8}" type="presParOf" srcId="{6BE540F8-A7BD-4AAA-BB52-128D966FC771}" destId="{C2D95697-5200-409F-90A5-1A4D88AB1DA7}" srcOrd="1" destOrd="0" presId="urn:microsoft.com/office/officeart/2008/layout/AscendingPictureAccentProcess"/>
    <dgm:cxn modelId="{6267F410-F466-4751-BD8C-0DDAD1C43EA6}" type="presParOf" srcId="{6BE540F8-A7BD-4AAA-BB52-128D966FC771}" destId="{C0F7ACC3-3ED7-45C0-A940-82DA659EA70A}" srcOrd="2" destOrd="0" presId="urn:microsoft.com/office/officeart/2008/layout/AscendingPictureAccentProcess"/>
    <dgm:cxn modelId="{528995F2-E15A-43D0-A208-F19C2C18E2FE}" type="presParOf" srcId="{6BE540F8-A7BD-4AAA-BB52-128D966FC771}" destId="{E998615E-026D-4CC5-BB2E-29EB444A27CF}" srcOrd="3" destOrd="0" presId="urn:microsoft.com/office/officeart/2008/layout/AscendingPictureAccentProcess"/>
    <dgm:cxn modelId="{99B8AC1F-71D0-439E-9776-C21B51C54CF8}" type="presParOf" srcId="{6BE540F8-A7BD-4AAA-BB52-128D966FC771}" destId="{CA7EBFA0-8992-4AEB-9F89-6324AFBD09E6}" srcOrd="4" destOrd="0" presId="urn:microsoft.com/office/officeart/2008/layout/AscendingPictureAccentProcess"/>
    <dgm:cxn modelId="{2565656A-C1E4-42FB-BF00-0BA9196B1E04}" type="presParOf" srcId="{6BE540F8-A7BD-4AAA-BB52-128D966FC771}" destId="{4C6EE477-0722-41E1-8A02-7BB5EE060EBE}" srcOrd="5" destOrd="0" presId="urn:microsoft.com/office/officeart/2008/layout/AscendingPictureAccentProcess"/>
    <dgm:cxn modelId="{BA33B6ED-A3FC-43BF-8C19-C8DA3D005CD6}" type="presParOf" srcId="{6BE540F8-A7BD-4AAA-BB52-128D966FC771}" destId="{D97C272D-A564-479D-BCAE-5B7A25AFEB06}" srcOrd="6" destOrd="0" presId="urn:microsoft.com/office/officeart/2008/layout/AscendingPictureAccentProcess"/>
    <dgm:cxn modelId="{C6BFE220-FD3C-442B-9C4A-024466E9F65E}" type="presParOf" srcId="{6BE540F8-A7BD-4AAA-BB52-128D966FC771}" destId="{A574D76C-22D9-4052-8BFD-09BBED44C77B}" srcOrd="7" destOrd="0" presId="urn:microsoft.com/office/officeart/2008/layout/AscendingPictureAccentProcess"/>
    <dgm:cxn modelId="{FCC60F9A-7AB4-4BF2-A13F-F25013FE8F4B}" type="presParOf" srcId="{6BE540F8-A7BD-4AAA-BB52-128D966FC771}" destId="{0240D099-5DE7-4BE6-B9F2-C088CAF939D3}" srcOrd="8" destOrd="0" presId="urn:microsoft.com/office/officeart/2008/layout/AscendingPictureAccentProcess"/>
    <dgm:cxn modelId="{935DFD44-2930-4EDA-9F26-0D09C979A954}" type="presParOf" srcId="{6BE540F8-A7BD-4AAA-BB52-128D966FC771}" destId="{6103F0F5-98A3-4F3F-86E0-CD24285BE3E8}" srcOrd="9" destOrd="0" presId="urn:microsoft.com/office/officeart/2008/layout/AscendingPictureAccentProcess"/>
    <dgm:cxn modelId="{E71B7334-6EEE-4B3C-9301-9FCCF9F49125}" type="presParOf" srcId="{6BE540F8-A7BD-4AAA-BB52-128D966FC771}" destId="{97E3B437-D9DB-4686-8127-AC4499936F16}" srcOrd="10" destOrd="0" presId="urn:microsoft.com/office/officeart/2008/layout/AscendingPictureAccentProcess"/>
    <dgm:cxn modelId="{4A557F75-4021-4E03-96CF-A408B443C7B7}" type="presParOf" srcId="{6BE540F8-A7BD-4AAA-BB52-128D966FC771}" destId="{03785592-CCBA-4607-960C-A5835DC2F4DE}" srcOrd="11" destOrd="0" presId="urn:microsoft.com/office/officeart/2008/layout/AscendingPictureAccentProcess"/>
    <dgm:cxn modelId="{6804479B-0301-4F42-8A7C-72524E6F4371}" type="presParOf" srcId="{6BE540F8-A7BD-4AAA-BB52-128D966FC771}" destId="{F0D7E1EA-5F6E-47E8-B44B-2E1510298CD9}" srcOrd="12" destOrd="0" presId="urn:microsoft.com/office/officeart/2008/layout/AscendingPictureAccentProcess"/>
    <dgm:cxn modelId="{C749D6D4-EC44-4FCE-BC15-6B1D24EEB044}" type="presParOf" srcId="{6BE540F8-A7BD-4AAA-BB52-128D966FC771}" destId="{D7AD9398-D456-4EB8-BB4D-A3444F06CA24}" srcOrd="13" destOrd="0" presId="urn:microsoft.com/office/officeart/2008/layout/AscendingPictureAccentProcess"/>
    <dgm:cxn modelId="{C3E33068-8AAB-4FBB-B558-15DC404542AA}" type="presParOf" srcId="{D7AD9398-D456-4EB8-BB4D-A3444F06CA24}" destId="{B508AB42-3CEF-4366-B2D2-E4811233CC3F}" srcOrd="0" destOrd="0" presId="urn:microsoft.com/office/officeart/2008/layout/AscendingPictureAccentProcess"/>
    <dgm:cxn modelId="{D0BE3798-B841-4B1B-B462-B070AE99554A}" type="presParOf" srcId="{6BE540F8-A7BD-4AAA-BB52-128D966FC771}" destId="{3C1D8018-A04C-41F0-95EB-8CF4798791EB}" srcOrd="14" destOrd="0" presId="urn:microsoft.com/office/officeart/2008/layout/AscendingPictureAccentProcess"/>
    <dgm:cxn modelId="{40A01F8F-01A4-424E-AC1B-B3AB3AF78381}" type="presParOf" srcId="{6BE540F8-A7BD-4AAA-BB52-128D966FC771}" destId="{57F6D301-9DD6-4812-A7FE-BD2C48D6088A}" srcOrd="15" destOrd="0" presId="urn:microsoft.com/office/officeart/2008/layout/AscendingPictureAccentProcess"/>
    <dgm:cxn modelId="{44B6C873-72FF-4C68-B222-A26F83FDFD18}" type="presParOf" srcId="{57F6D301-9DD6-4812-A7FE-BD2C48D6088A}" destId="{56FA56D3-89B0-4783-B611-FB5CFDC9C7C0}" srcOrd="0" destOrd="0" presId="urn:microsoft.com/office/officeart/2008/layout/AscendingPictureAccentProcess"/>
    <dgm:cxn modelId="{B403ED4B-8BF8-46C4-8017-A8705C29B0DA}" type="presParOf" srcId="{6BE540F8-A7BD-4AAA-BB52-128D966FC771}" destId="{CF12AC67-52FE-4736-8B51-1EE312467C28}" srcOrd="16" destOrd="0" presId="urn:microsoft.com/office/officeart/2008/layout/AscendingPictureAccentProcess"/>
    <dgm:cxn modelId="{45F0020C-964E-4844-82CD-B3C9B0630DA5}" type="presParOf" srcId="{6BE540F8-A7BD-4AAA-BB52-128D966FC771}" destId="{4C6D8897-9BC2-46F7-96A7-6B5F999C12E0}" srcOrd="17" destOrd="0" presId="urn:microsoft.com/office/officeart/2008/layout/AscendingPictureAccentProcess"/>
    <dgm:cxn modelId="{272CB568-B168-4456-B20B-B78C2C86C52A}" type="presParOf" srcId="{4C6D8897-9BC2-46F7-96A7-6B5F999C12E0}" destId="{C50C7C27-55F7-460C-B066-5233BC08CA8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4F8F01-6FDB-40F6-AE24-88575321203E}" type="doc">
      <dgm:prSet loTypeId="urn:microsoft.com/office/officeart/2005/8/layout/process2" loCatId="process" qsTypeId="urn:microsoft.com/office/officeart/2005/8/quickstyle/3d3" qsCatId="3D" csTypeId="urn:microsoft.com/office/officeart/2005/8/colors/accent0_1" csCatId="mainScheme" phldr="1"/>
      <dgm:spPr/>
    </dgm:pt>
    <dgm:pt modelId="{D00F442A-F077-40B6-B772-A6DB07C74138}">
      <dgm:prSet phldrT="[Text]"/>
      <dgm:spPr>
        <a:solidFill>
          <a:srgbClr val="92D050"/>
        </a:solidFill>
        <a:ln>
          <a:solidFill>
            <a:srgbClr val="00FFFF"/>
          </a:solidFill>
        </a:ln>
      </dgm:spPr>
      <dgm:t>
        <a:bodyPr/>
        <a:lstStyle/>
        <a:p>
          <a:r>
            <a:rPr lang="en-US" b="1" dirty="0" smtClean="0"/>
            <a:t>An agent (</a:t>
          </a:r>
          <a:r>
            <a:rPr lang="en-US" b="1" dirty="0" err="1" smtClean="0"/>
            <a:t>photosensitizer</a:t>
          </a:r>
          <a:r>
            <a:rPr lang="en-US" b="1" dirty="0" smtClean="0"/>
            <a:t>) which absorbs light can be preferentially taken up by bacteria </a:t>
          </a:r>
          <a:endParaRPr lang="en-US" b="1" dirty="0"/>
        </a:p>
      </dgm:t>
    </dgm:pt>
    <dgm:pt modelId="{8CF6BC2F-ED74-44F0-BA83-ED1EE9C7C71B}" type="parTrans" cxnId="{32466EA5-BE24-46E5-9F19-A8B1BB294F2E}">
      <dgm:prSet/>
      <dgm:spPr/>
      <dgm:t>
        <a:bodyPr/>
        <a:lstStyle/>
        <a:p>
          <a:endParaRPr lang="en-US"/>
        </a:p>
      </dgm:t>
    </dgm:pt>
    <dgm:pt modelId="{11F4239B-885D-4118-9BBE-13CDEE5ADB38}" type="sibTrans" cxnId="{32466EA5-BE24-46E5-9F19-A8B1BB294F2E}">
      <dgm:prSet/>
      <dgm:spPr/>
      <dgm:t>
        <a:bodyPr/>
        <a:lstStyle/>
        <a:p>
          <a:endParaRPr lang="en-US"/>
        </a:p>
      </dgm:t>
    </dgm:pt>
    <dgm:pt modelId="{C7178C20-5D85-4D98-A09D-B98B507C29E1}">
      <dgm:prSet phldrT="[Text]"/>
      <dgm:spPr>
        <a:solidFill>
          <a:srgbClr val="00FFFF"/>
        </a:solidFill>
        <a:ln>
          <a:solidFill>
            <a:srgbClr val="00FFFF"/>
          </a:solidFill>
        </a:ln>
      </dgm:spPr>
      <dgm:t>
        <a:bodyPr/>
        <a:lstStyle/>
        <a:p>
          <a:r>
            <a:rPr lang="en-US" b="1" dirty="0" smtClean="0"/>
            <a:t>It is subsequently activated by light of appropriate wavelength, in the presence of oxygen,</a:t>
          </a:r>
          <a:endParaRPr lang="en-US" b="1" dirty="0"/>
        </a:p>
      </dgm:t>
    </dgm:pt>
    <dgm:pt modelId="{9EA596A2-96A9-4D99-8629-69D11AB2181D}" type="parTrans" cxnId="{43503CB3-BCE3-4758-BFC7-20ADD463CCBB}">
      <dgm:prSet/>
      <dgm:spPr/>
      <dgm:t>
        <a:bodyPr/>
        <a:lstStyle/>
        <a:p>
          <a:endParaRPr lang="en-US"/>
        </a:p>
      </dgm:t>
    </dgm:pt>
    <dgm:pt modelId="{AE953607-FF08-41B2-9FBE-3DB687B2E194}" type="sibTrans" cxnId="{43503CB3-BCE3-4758-BFC7-20ADD463CCBB}">
      <dgm:prSet/>
      <dgm:spPr/>
      <dgm:t>
        <a:bodyPr/>
        <a:lstStyle/>
        <a:p>
          <a:endParaRPr lang="en-US"/>
        </a:p>
      </dgm:t>
    </dgm:pt>
    <dgm:pt modelId="{2AAC6A9B-0833-4E12-AF13-1EFFA7D282E7}">
      <dgm:prSet phldrT="[Text]"/>
      <dgm:spPr>
        <a:solidFill>
          <a:srgbClr val="92D050"/>
        </a:solidFill>
        <a:ln>
          <a:solidFill>
            <a:srgbClr val="92D050"/>
          </a:solidFill>
        </a:ln>
      </dgm:spPr>
      <dgm:t>
        <a:bodyPr/>
        <a:lstStyle/>
        <a:p>
          <a:r>
            <a:rPr lang="en-US" b="1" dirty="0" smtClean="0"/>
            <a:t>Generation of  singlet oxygen and free radicals </a:t>
          </a:r>
          <a:endParaRPr lang="en-US" b="1" dirty="0"/>
        </a:p>
      </dgm:t>
    </dgm:pt>
    <dgm:pt modelId="{318433BD-F3D2-4D78-A1F6-60F48EFCC19C}" type="parTrans" cxnId="{282F389C-844C-4240-873E-0671860925C5}">
      <dgm:prSet/>
      <dgm:spPr/>
      <dgm:t>
        <a:bodyPr/>
        <a:lstStyle/>
        <a:p>
          <a:endParaRPr lang="en-IN"/>
        </a:p>
      </dgm:t>
    </dgm:pt>
    <dgm:pt modelId="{4BB0FD11-BCA8-4712-8B79-51B7B3F02237}" type="sibTrans" cxnId="{282F389C-844C-4240-873E-0671860925C5}">
      <dgm:prSet/>
      <dgm:spPr/>
      <dgm:t>
        <a:bodyPr/>
        <a:lstStyle/>
        <a:p>
          <a:endParaRPr lang="en-US"/>
        </a:p>
      </dgm:t>
    </dgm:pt>
    <dgm:pt modelId="{A4DA98D6-4E5C-41C7-A822-5E9D1C4472D1}">
      <dgm:prSet phldrT="[Text]"/>
      <dgm:spPr>
        <a:solidFill>
          <a:srgbClr val="00FFFF"/>
        </a:solidFill>
        <a:ln>
          <a:solidFill>
            <a:srgbClr val="00FFFF"/>
          </a:solidFill>
        </a:ln>
      </dgm:spPr>
      <dgm:t>
        <a:bodyPr/>
        <a:lstStyle/>
        <a:p>
          <a:r>
            <a:rPr lang="en-US" b="1" dirty="0" err="1" smtClean="0"/>
            <a:t>Cytotoxic</a:t>
          </a:r>
          <a:r>
            <a:rPr lang="en-US" b="1" dirty="0" smtClean="0"/>
            <a:t> to microorganisms</a:t>
          </a:r>
          <a:endParaRPr lang="en-US" b="1" dirty="0"/>
        </a:p>
      </dgm:t>
    </dgm:pt>
    <dgm:pt modelId="{E5079372-07BB-4922-9EF0-47C6A6D0B69D}" type="parTrans" cxnId="{8C484A6C-0CD4-46A6-9FDE-1C7102B31E34}">
      <dgm:prSet/>
      <dgm:spPr/>
      <dgm:t>
        <a:bodyPr/>
        <a:lstStyle/>
        <a:p>
          <a:endParaRPr lang="en-IN"/>
        </a:p>
      </dgm:t>
    </dgm:pt>
    <dgm:pt modelId="{46E86EA3-FC1C-4C58-A636-CF4B9A22BD4B}" type="sibTrans" cxnId="{8C484A6C-0CD4-46A6-9FDE-1C7102B31E34}">
      <dgm:prSet/>
      <dgm:spPr/>
      <dgm:t>
        <a:bodyPr/>
        <a:lstStyle/>
        <a:p>
          <a:endParaRPr lang="en-IN"/>
        </a:p>
      </dgm:t>
    </dgm:pt>
    <dgm:pt modelId="{A26644BB-69B8-4D5A-A642-3FEA8C81C50B}" type="pres">
      <dgm:prSet presAssocID="{834F8F01-6FDB-40F6-AE24-88575321203E}" presName="linearFlow" presStyleCnt="0">
        <dgm:presLayoutVars>
          <dgm:resizeHandles val="exact"/>
        </dgm:presLayoutVars>
      </dgm:prSet>
      <dgm:spPr/>
    </dgm:pt>
    <dgm:pt modelId="{497B178D-DCF3-46F5-856E-CD6D258D2169}" type="pres">
      <dgm:prSet presAssocID="{D00F442A-F077-40B6-B772-A6DB07C74138}" presName="node" presStyleLbl="node1" presStyleIdx="0" presStyleCnt="4" custScaleX="243190" custLinFactNeighborX="-12830" custLinFactNeighborY="-35076">
        <dgm:presLayoutVars>
          <dgm:bulletEnabled val="1"/>
        </dgm:presLayoutVars>
      </dgm:prSet>
      <dgm:spPr/>
      <dgm:t>
        <a:bodyPr/>
        <a:lstStyle/>
        <a:p>
          <a:endParaRPr lang="en-US"/>
        </a:p>
      </dgm:t>
    </dgm:pt>
    <dgm:pt modelId="{1FD47873-8876-429E-A2E5-8F84663C22A4}" type="pres">
      <dgm:prSet presAssocID="{11F4239B-885D-4118-9BBE-13CDEE5ADB38}" presName="sibTrans" presStyleLbl="sibTrans2D1" presStyleIdx="0" presStyleCnt="3"/>
      <dgm:spPr/>
      <dgm:t>
        <a:bodyPr/>
        <a:lstStyle/>
        <a:p>
          <a:endParaRPr lang="en-IN"/>
        </a:p>
      </dgm:t>
    </dgm:pt>
    <dgm:pt modelId="{7B202B18-7A3D-4340-8B50-4E487C8407CD}" type="pres">
      <dgm:prSet presAssocID="{11F4239B-885D-4118-9BBE-13CDEE5ADB38}" presName="connectorText" presStyleLbl="sibTrans2D1" presStyleIdx="0" presStyleCnt="3"/>
      <dgm:spPr/>
      <dgm:t>
        <a:bodyPr/>
        <a:lstStyle/>
        <a:p>
          <a:endParaRPr lang="en-IN"/>
        </a:p>
      </dgm:t>
    </dgm:pt>
    <dgm:pt modelId="{6BB9B679-23B5-4818-B205-19C69FE245B4}" type="pres">
      <dgm:prSet presAssocID="{C7178C20-5D85-4D98-A09D-B98B507C29E1}" presName="node" presStyleLbl="node1" presStyleIdx="1" presStyleCnt="4" custScaleX="211371">
        <dgm:presLayoutVars>
          <dgm:bulletEnabled val="1"/>
        </dgm:presLayoutVars>
      </dgm:prSet>
      <dgm:spPr/>
      <dgm:t>
        <a:bodyPr/>
        <a:lstStyle/>
        <a:p>
          <a:endParaRPr lang="en-US"/>
        </a:p>
      </dgm:t>
    </dgm:pt>
    <dgm:pt modelId="{D5D4B283-56FD-467D-9681-783DD277A74F}" type="pres">
      <dgm:prSet presAssocID="{AE953607-FF08-41B2-9FBE-3DB687B2E194}" presName="sibTrans" presStyleLbl="sibTrans2D1" presStyleIdx="1" presStyleCnt="3"/>
      <dgm:spPr/>
      <dgm:t>
        <a:bodyPr/>
        <a:lstStyle/>
        <a:p>
          <a:endParaRPr lang="en-IN"/>
        </a:p>
      </dgm:t>
    </dgm:pt>
    <dgm:pt modelId="{0699C19A-17E3-43B9-96C2-FDACF2A03F5E}" type="pres">
      <dgm:prSet presAssocID="{AE953607-FF08-41B2-9FBE-3DB687B2E194}" presName="connectorText" presStyleLbl="sibTrans2D1" presStyleIdx="1" presStyleCnt="3"/>
      <dgm:spPr/>
      <dgm:t>
        <a:bodyPr/>
        <a:lstStyle/>
        <a:p>
          <a:endParaRPr lang="en-IN"/>
        </a:p>
      </dgm:t>
    </dgm:pt>
    <dgm:pt modelId="{C4CA025D-2779-480A-809F-D8DC41E78C49}" type="pres">
      <dgm:prSet presAssocID="{2AAC6A9B-0833-4E12-AF13-1EFFA7D282E7}" presName="node" presStyleLbl="node1" presStyleIdx="2" presStyleCnt="4">
        <dgm:presLayoutVars>
          <dgm:bulletEnabled val="1"/>
        </dgm:presLayoutVars>
      </dgm:prSet>
      <dgm:spPr/>
      <dgm:t>
        <a:bodyPr/>
        <a:lstStyle/>
        <a:p>
          <a:endParaRPr lang="en-US"/>
        </a:p>
      </dgm:t>
    </dgm:pt>
    <dgm:pt modelId="{EE6D5A56-8EF6-4E60-A4BF-7021B190EAEC}" type="pres">
      <dgm:prSet presAssocID="{4BB0FD11-BCA8-4712-8B79-51B7B3F02237}" presName="sibTrans" presStyleLbl="sibTrans2D1" presStyleIdx="2" presStyleCnt="3"/>
      <dgm:spPr/>
      <dgm:t>
        <a:bodyPr/>
        <a:lstStyle/>
        <a:p>
          <a:endParaRPr lang="en-IN"/>
        </a:p>
      </dgm:t>
    </dgm:pt>
    <dgm:pt modelId="{0377677C-6601-402A-BEF5-08424DA07072}" type="pres">
      <dgm:prSet presAssocID="{4BB0FD11-BCA8-4712-8B79-51B7B3F02237}" presName="connectorText" presStyleLbl="sibTrans2D1" presStyleIdx="2" presStyleCnt="3"/>
      <dgm:spPr/>
      <dgm:t>
        <a:bodyPr/>
        <a:lstStyle/>
        <a:p>
          <a:endParaRPr lang="en-IN"/>
        </a:p>
      </dgm:t>
    </dgm:pt>
    <dgm:pt modelId="{2D6C1A3E-C450-444C-AF2D-3AC87EA114B6}" type="pres">
      <dgm:prSet presAssocID="{A4DA98D6-4E5C-41C7-A822-5E9D1C4472D1}" presName="node" presStyleLbl="node1" presStyleIdx="3" presStyleCnt="4">
        <dgm:presLayoutVars>
          <dgm:bulletEnabled val="1"/>
        </dgm:presLayoutVars>
      </dgm:prSet>
      <dgm:spPr/>
      <dgm:t>
        <a:bodyPr/>
        <a:lstStyle/>
        <a:p>
          <a:endParaRPr lang="en-US"/>
        </a:p>
      </dgm:t>
    </dgm:pt>
  </dgm:ptLst>
  <dgm:cxnLst>
    <dgm:cxn modelId="{AE0ED353-D42A-46FC-A289-24CC56D84132}" type="presOf" srcId="{11F4239B-885D-4118-9BBE-13CDEE5ADB38}" destId="{7B202B18-7A3D-4340-8B50-4E487C8407CD}" srcOrd="1" destOrd="0" presId="urn:microsoft.com/office/officeart/2005/8/layout/process2"/>
    <dgm:cxn modelId="{B37754B5-240B-4A71-B363-D00B78E4F9EC}" type="presOf" srcId="{4BB0FD11-BCA8-4712-8B79-51B7B3F02237}" destId="{EE6D5A56-8EF6-4E60-A4BF-7021B190EAEC}" srcOrd="0" destOrd="0" presId="urn:microsoft.com/office/officeart/2005/8/layout/process2"/>
    <dgm:cxn modelId="{12BCE31C-CA9B-46A6-A3BD-1A0253F2B9BB}" type="presOf" srcId="{4BB0FD11-BCA8-4712-8B79-51B7B3F02237}" destId="{0377677C-6601-402A-BEF5-08424DA07072}" srcOrd="1" destOrd="0" presId="urn:microsoft.com/office/officeart/2005/8/layout/process2"/>
    <dgm:cxn modelId="{1F72CD7E-56B3-4653-B5FE-D38D726561A7}" type="presOf" srcId="{AE953607-FF08-41B2-9FBE-3DB687B2E194}" destId="{0699C19A-17E3-43B9-96C2-FDACF2A03F5E}" srcOrd="1" destOrd="0" presId="urn:microsoft.com/office/officeart/2005/8/layout/process2"/>
    <dgm:cxn modelId="{43503CB3-BCE3-4758-BFC7-20ADD463CCBB}" srcId="{834F8F01-6FDB-40F6-AE24-88575321203E}" destId="{C7178C20-5D85-4D98-A09D-B98B507C29E1}" srcOrd="1" destOrd="0" parTransId="{9EA596A2-96A9-4D99-8629-69D11AB2181D}" sibTransId="{AE953607-FF08-41B2-9FBE-3DB687B2E194}"/>
    <dgm:cxn modelId="{B14F2319-F9AA-46B1-B7B2-F9644A86F2F5}" type="presOf" srcId="{AE953607-FF08-41B2-9FBE-3DB687B2E194}" destId="{D5D4B283-56FD-467D-9681-783DD277A74F}" srcOrd="0" destOrd="0" presId="urn:microsoft.com/office/officeart/2005/8/layout/process2"/>
    <dgm:cxn modelId="{DEA2569D-F1AB-46D2-BB5A-F1DF4268B712}" type="presOf" srcId="{11F4239B-885D-4118-9BBE-13CDEE5ADB38}" destId="{1FD47873-8876-429E-A2E5-8F84663C22A4}" srcOrd="0" destOrd="0" presId="urn:microsoft.com/office/officeart/2005/8/layout/process2"/>
    <dgm:cxn modelId="{FC77E732-F62D-46E5-AAFD-D8006286D1C8}" type="presOf" srcId="{A4DA98D6-4E5C-41C7-A822-5E9D1C4472D1}" destId="{2D6C1A3E-C450-444C-AF2D-3AC87EA114B6}" srcOrd="0" destOrd="0" presId="urn:microsoft.com/office/officeart/2005/8/layout/process2"/>
    <dgm:cxn modelId="{C664F875-17E2-46B3-A14C-DD484E61A237}" type="presOf" srcId="{D00F442A-F077-40B6-B772-A6DB07C74138}" destId="{497B178D-DCF3-46F5-856E-CD6D258D2169}" srcOrd="0" destOrd="0" presId="urn:microsoft.com/office/officeart/2005/8/layout/process2"/>
    <dgm:cxn modelId="{04DB28A9-EA9E-4283-BB3D-0FAF5088A558}" type="presOf" srcId="{2AAC6A9B-0833-4E12-AF13-1EFFA7D282E7}" destId="{C4CA025D-2779-480A-809F-D8DC41E78C49}" srcOrd="0" destOrd="0" presId="urn:microsoft.com/office/officeart/2005/8/layout/process2"/>
    <dgm:cxn modelId="{1E99A270-447A-44E9-A0D5-A90ECF0D22F2}" type="presOf" srcId="{834F8F01-6FDB-40F6-AE24-88575321203E}" destId="{A26644BB-69B8-4D5A-A642-3FEA8C81C50B}" srcOrd="0" destOrd="0" presId="urn:microsoft.com/office/officeart/2005/8/layout/process2"/>
    <dgm:cxn modelId="{8C484A6C-0CD4-46A6-9FDE-1C7102B31E34}" srcId="{834F8F01-6FDB-40F6-AE24-88575321203E}" destId="{A4DA98D6-4E5C-41C7-A822-5E9D1C4472D1}" srcOrd="3" destOrd="0" parTransId="{E5079372-07BB-4922-9EF0-47C6A6D0B69D}" sibTransId="{46E86EA3-FC1C-4C58-A636-CF4B9A22BD4B}"/>
    <dgm:cxn modelId="{F7225B24-333A-48CD-B864-7C091E5E9465}" type="presOf" srcId="{C7178C20-5D85-4D98-A09D-B98B507C29E1}" destId="{6BB9B679-23B5-4818-B205-19C69FE245B4}" srcOrd="0" destOrd="0" presId="urn:microsoft.com/office/officeart/2005/8/layout/process2"/>
    <dgm:cxn modelId="{32466EA5-BE24-46E5-9F19-A8B1BB294F2E}" srcId="{834F8F01-6FDB-40F6-AE24-88575321203E}" destId="{D00F442A-F077-40B6-B772-A6DB07C74138}" srcOrd="0" destOrd="0" parTransId="{8CF6BC2F-ED74-44F0-BA83-ED1EE9C7C71B}" sibTransId="{11F4239B-885D-4118-9BBE-13CDEE5ADB38}"/>
    <dgm:cxn modelId="{282F389C-844C-4240-873E-0671860925C5}" srcId="{834F8F01-6FDB-40F6-AE24-88575321203E}" destId="{2AAC6A9B-0833-4E12-AF13-1EFFA7D282E7}" srcOrd="2" destOrd="0" parTransId="{318433BD-F3D2-4D78-A1F6-60F48EFCC19C}" sibTransId="{4BB0FD11-BCA8-4712-8B79-51B7B3F02237}"/>
    <dgm:cxn modelId="{F252B074-DA8E-4547-9655-CD58C2D328EF}" type="presParOf" srcId="{A26644BB-69B8-4D5A-A642-3FEA8C81C50B}" destId="{497B178D-DCF3-46F5-856E-CD6D258D2169}" srcOrd="0" destOrd="0" presId="urn:microsoft.com/office/officeart/2005/8/layout/process2"/>
    <dgm:cxn modelId="{30881255-48CD-412F-AA8E-4099BCFF9047}" type="presParOf" srcId="{A26644BB-69B8-4D5A-A642-3FEA8C81C50B}" destId="{1FD47873-8876-429E-A2E5-8F84663C22A4}" srcOrd="1" destOrd="0" presId="urn:microsoft.com/office/officeart/2005/8/layout/process2"/>
    <dgm:cxn modelId="{7202B5E1-8FAB-4639-BF52-71EEB8308A9C}" type="presParOf" srcId="{1FD47873-8876-429E-A2E5-8F84663C22A4}" destId="{7B202B18-7A3D-4340-8B50-4E487C8407CD}" srcOrd="0" destOrd="0" presId="urn:microsoft.com/office/officeart/2005/8/layout/process2"/>
    <dgm:cxn modelId="{19DB7117-3D8A-4A67-9A2D-A61988C0D71C}" type="presParOf" srcId="{A26644BB-69B8-4D5A-A642-3FEA8C81C50B}" destId="{6BB9B679-23B5-4818-B205-19C69FE245B4}" srcOrd="2" destOrd="0" presId="urn:microsoft.com/office/officeart/2005/8/layout/process2"/>
    <dgm:cxn modelId="{3A30F1CE-16C6-4E29-A48A-A59ECE2FE6CD}" type="presParOf" srcId="{A26644BB-69B8-4D5A-A642-3FEA8C81C50B}" destId="{D5D4B283-56FD-467D-9681-783DD277A74F}" srcOrd="3" destOrd="0" presId="urn:microsoft.com/office/officeart/2005/8/layout/process2"/>
    <dgm:cxn modelId="{C922C762-86DC-4B5C-87F0-BF240FFB3546}" type="presParOf" srcId="{D5D4B283-56FD-467D-9681-783DD277A74F}" destId="{0699C19A-17E3-43B9-96C2-FDACF2A03F5E}" srcOrd="0" destOrd="0" presId="urn:microsoft.com/office/officeart/2005/8/layout/process2"/>
    <dgm:cxn modelId="{1126B193-3090-4BFE-9C44-4BBD60FE86EB}" type="presParOf" srcId="{A26644BB-69B8-4D5A-A642-3FEA8C81C50B}" destId="{C4CA025D-2779-480A-809F-D8DC41E78C49}" srcOrd="4" destOrd="0" presId="urn:microsoft.com/office/officeart/2005/8/layout/process2"/>
    <dgm:cxn modelId="{E899535A-FA9E-47A4-93E0-70E6BC3D226F}" type="presParOf" srcId="{A26644BB-69B8-4D5A-A642-3FEA8C81C50B}" destId="{EE6D5A56-8EF6-4E60-A4BF-7021B190EAEC}" srcOrd="5" destOrd="0" presId="urn:microsoft.com/office/officeart/2005/8/layout/process2"/>
    <dgm:cxn modelId="{FF3D7035-06C1-434D-88E6-327DA78983C1}" type="presParOf" srcId="{EE6D5A56-8EF6-4E60-A4BF-7021B190EAEC}" destId="{0377677C-6601-402A-BEF5-08424DA07072}" srcOrd="0" destOrd="0" presId="urn:microsoft.com/office/officeart/2005/8/layout/process2"/>
    <dgm:cxn modelId="{8FD278CE-B6B1-4E19-8E5D-75E9CA78BBBC}" type="presParOf" srcId="{A26644BB-69B8-4D5A-A642-3FEA8C81C50B}" destId="{2D6C1A3E-C450-444C-AF2D-3AC87EA114B6}"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F04E70-861C-447A-A55F-BA3EFD6F595B}" type="doc">
      <dgm:prSet loTypeId="urn:microsoft.com/office/officeart/2005/8/layout/process2" loCatId="process" qsTypeId="urn:microsoft.com/office/officeart/2005/8/quickstyle/simple1" qsCatId="simple" csTypeId="urn:microsoft.com/office/officeart/2005/8/colors/accent1_2" csCatId="accent1" phldr="1"/>
      <dgm:spPr/>
    </dgm:pt>
    <dgm:pt modelId="{DA9A3BEB-BAE5-442F-8CFF-17EFDD5FCA35}">
      <dgm:prSet phldrT="[Text]" custT="1">
        <dgm:style>
          <a:lnRef idx="3">
            <a:schemeClr val="lt1"/>
          </a:lnRef>
          <a:fillRef idx="1">
            <a:schemeClr val="dk1"/>
          </a:fillRef>
          <a:effectRef idx="1">
            <a:schemeClr val="dk1"/>
          </a:effectRef>
          <a:fontRef idx="minor">
            <a:schemeClr val="lt1"/>
          </a:fontRef>
        </dgm:style>
      </dgm:prSet>
      <dgm:spPr/>
      <dgm:t>
        <a:bodyPr/>
        <a:lstStyle/>
        <a:p>
          <a:r>
            <a:rPr lang="en-US" sz="1600" b="1" i="0" dirty="0" smtClean="0">
              <a:solidFill>
                <a:srgbClr val="00FFFF"/>
              </a:solidFill>
            </a:rPr>
            <a:t>Selection of patients based on inclusion criteria and after informed consent (n= 30)</a:t>
          </a:r>
          <a:endParaRPr lang="en-US" sz="1600" b="1" i="0" dirty="0">
            <a:solidFill>
              <a:srgbClr val="00FFFF"/>
            </a:solidFill>
          </a:endParaRPr>
        </a:p>
      </dgm:t>
    </dgm:pt>
    <dgm:pt modelId="{BAFDA0F6-52A2-448E-AB55-358F24B60EE9}" type="parTrans" cxnId="{FB67209F-6FDD-4AF7-9092-F0BA102F1EE9}">
      <dgm:prSet/>
      <dgm:spPr/>
      <dgm:t>
        <a:bodyPr/>
        <a:lstStyle/>
        <a:p>
          <a:endParaRPr lang="en-US"/>
        </a:p>
      </dgm:t>
    </dgm:pt>
    <dgm:pt modelId="{91DCAD01-109C-4693-A6D1-985CCD4F608A}" type="sibTrans" cxnId="{FB67209F-6FDD-4AF7-9092-F0BA102F1EE9}">
      <dgm:prSet/>
      <dgm:spPr/>
      <dgm:t>
        <a:bodyPr/>
        <a:lstStyle/>
        <a:p>
          <a:endParaRPr lang="en-US"/>
        </a:p>
      </dgm:t>
    </dgm:pt>
    <dgm:pt modelId="{F27EFB1E-E85A-4F95-9892-74DFAAE7C5FD}">
      <dgm:prSet custT="1">
        <dgm:style>
          <a:lnRef idx="3">
            <a:schemeClr val="lt1"/>
          </a:lnRef>
          <a:fillRef idx="1">
            <a:schemeClr val="dk1"/>
          </a:fillRef>
          <a:effectRef idx="1">
            <a:schemeClr val="dk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700" b="1" i="0" dirty="0" smtClean="0">
            <a:solidFill>
              <a:srgbClr val="00FFFF"/>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600" b="1" i="0" dirty="0" smtClean="0">
              <a:solidFill>
                <a:srgbClr val="00FFFF"/>
              </a:solidFill>
            </a:rPr>
            <a:t>2 sites with deepest probing depth selected, and stents were fabricated</a:t>
          </a:r>
        </a:p>
        <a:p>
          <a:pPr defTabSz="400050">
            <a:lnSpc>
              <a:spcPct val="90000"/>
            </a:lnSpc>
            <a:spcBef>
              <a:spcPct val="0"/>
            </a:spcBef>
            <a:spcAft>
              <a:spcPct val="35000"/>
            </a:spcAft>
          </a:pPr>
          <a:endParaRPr lang="en-US" sz="1600" b="1" i="0" dirty="0" smtClean="0">
            <a:solidFill>
              <a:srgbClr val="00FFFF"/>
            </a:solidFill>
          </a:endParaRPr>
        </a:p>
      </dgm:t>
    </dgm:pt>
    <dgm:pt modelId="{7C590854-D3FE-46CF-9F89-65D2CC9255EB}" type="parTrans" cxnId="{09EFA7A9-4E2E-4C76-9365-A15F2C29159D}">
      <dgm:prSet/>
      <dgm:spPr/>
      <dgm:t>
        <a:bodyPr/>
        <a:lstStyle/>
        <a:p>
          <a:endParaRPr lang="en-US"/>
        </a:p>
      </dgm:t>
    </dgm:pt>
    <dgm:pt modelId="{4DB0A02B-1AEA-48BB-88F6-7B8331AAF175}" type="sibTrans" cxnId="{09EFA7A9-4E2E-4C76-9365-A15F2C29159D}">
      <dgm:prSet/>
      <dgm:spPr/>
      <dgm:t>
        <a:bodyPr/>
        <a:lstStyle/>
        <a:p>
          <a:endParaRPr lang="en-US"/>
        </a:p>
      </dgm:t>
    </dgm:pt>
    <dgm:pt modelId="{0CC3B548-863E-41B1-A620-17FBF80BA125}">
      <dgm:prSet custT="1">
        <dgm:style>
          <a:lnRef idx="3">
            <a:schemeClr val="lt1"/>
          </a:lnRef>
          <a:fillRef idx="1">
            <a:schemeClr val="dk1"/>
          </a:fillRef>
          <a:effectRef idx="1">
            <a:schemeClr val="dk1"/>
          </a:effectRef>
          <a:fontRef idx="minor">
            <a:schemeClr val="lt1"/>
          </a:fontRef>
        </dgm:style>
      </dgm:prSet>
      <dgm:spPr/>
      <dgm:t>
        <a:bodyPr/>
        <a:lstStyle/>
        <a:p>
          <a:r>
            <a:rPr lang="en-US" sz="1600" b="1" i="0" dirty="0" smtClean="0">
              <a:solidFill>
                <a:srgbClr val="00FFFF"/>
              </a:solidFill>
            </a:rPr>
            <a:t>Full mouth SRP</a:t>
          </a:r>
        </a:p>
      </dgm:t>
    </dgm:pt>
    <dgm:pt modelId="{66261FE0-FA15-4DCA-A6DB-82A472A5132C}" type="parTrans" cxnId="{FF40724D-D1C3-4D1F-899E-1DCF3A3E1064}">
      <dgm:prSet/>
      <dgm:spPr/>
      <dgm:t>
        <a:bodyPr/>
        <a:lstStyle/>
        <a:p>
          <a:endParaRPr lang="en-US"/>
        </a:p>
      </dgm:t>
    </dgm:pt>
    <dgm:pt modelId="{0423FC28-04BF-4992-AA15-CA178278EAE4}" type="sibTrans" cxnId="{FF40724D-D1C3-4D1F-899E-1DCF3A3E1064}">
      <dgm:prSet/>
      <dgm:spPr/>
      <dgm:t>
        <a:bodyPr/>
        <a:lstStyle/>
        <a:p>
          <a:endParaRPr lang="en-US"/>
        </a:p>
      </dgm:t>
    </dgm:pt>
    <dgm:pt modelId="{3AB6547B-2BDE-46A7-A7CE-6E84BCACDAB1}">
      <dgm:prSet custT="1">
        <dgm:style>
          <a:lnRef idx="3">
            <a:schemeClr val="lt1"/>
          </a:lnRef>
          <a:fillRef idx="1">
            <a:schemeClr val="dk1"/>
          </a:fillRef>
          <a:effectRef idx="1">
            <a:schemeClr val="dk1"/>
          </a:effectRef>
          <a:fontRef idx="minor">
            <a:schemeClr val="lt1"/>
          </a:fontRef>
        </dgm:style>
      </dgm:prSet>
      <dgm:spPr/>
      <dgm:t>
        <a:bodyPr/>
        <a:lstStyle/>
        <a:p>
          <a:r>
            <a:rPr lang="en-US" sz="1600" b="1" i="0" dirty="0" smtClean="0">
              <a:solidFill>
                <a:srgbClr val="00FFFF"/>
              </a:solidFill>
            </a:rPr>
            <a:t>Flip of Coin</a:t>
          </a:r>
        </a:p>
      </dgm:t>
    </dgm:pt>
    <dgm:pt modelId="{25AAB0CF-7430-4D67-9852-B695C70EB19A}" type="parTrans" cxnId="{B06001D8-9789-4A82-88F3-41A0615AAC59}">
      <dgm:prSet/>
      <dgm:spPr/>
      <dgm:t>
        <a:bodyPr/>
        <a:lstStyle/>
        <a:p>
          <a:endParaRPr lang="en-US"/>
        </a:p>
      </dgm:t>
    </dgm:pt>
    <dgm:pt modelId="{7AB913D0-D5A8-4994-8369-6348FC4647A2}" type="sibTrans" cxnId="{B06001D8-9789-4A82-88F3-41A0615AAC59}">
      <dgm:prSet/>
      <dgm:spPr/>
      <dgm:t>
        <a:bodyPr/>
        <a:lstStyle/>
        <a:p>
          <a:endParaRPr lang="en-US"/>
        </a:p>
      </dgm:t>
    </dgm:pt>
    <dgm:pt modelId="{37B44B43-458F-4500-883F-9E2CA7791AFC}">
      <dgm:prSet phldrT="[Text]" custT="1">
        <dgm:style>
          <a:lnRef idx="3">
            <a:schemeClr val="lt1"/>
          </a:lnRef>
          <a:fillRef idx="1">
            <a:schemeClr val="dk1"/>
          </a:fillRef>
          <a:effectRef idx="1">
            <a:schemeClr val="dk1"/>
          </a:effectRef>
          <a:fontRef idx="minor">
            <a:schemeClr val="lt1"/>
          </a:fontRef>
        </dgm:style>
      </dgm:prSet>
      <dgm:spPr/>
      <dgm:t>
        <a:bodyPr/>
        <a:lstStyle/>
        <a:p>
          <a:r>
            <a:rPr lang="en-US" sz="1600" b="1" i="0" dirty="0" smtClean="0">
              <a:solidFill>
                <a:srgbClr val="00FFFF"/>
              </a:solidFill>
            </a:rPr>
            <a:t>Recording of baseline clinical parameters : </a:t>
          </a:r>
        </a:p>
        <a:p>
          <a:r>
            <a:rPr lang="en-US" sz="1600" b="1" i="0" dirty="0" err="1" smtClean="0">
              <a:solidFill>
                <a:srgbClr val="00FFFF"/>
              </a:solidFill>
            </a:rPr>
            <a:t>mSBI</a:t>
          </a:r>
          <a:r>
            <a:rPr lang="en-US" sz="1600" b="1" i="0" dirty="0" smtClean="0">
              <a:solidFill>
                <a:srgbClr val="00FFFF"/>
              </a:solidFill>
            </a:rPr>
            <a:t>, PI, PD, CAL </a:t>
          </a:r>
          <a:endParaRPr lang="en-US" sz="1600" b="1" i="0" dirty="0">
            <a:solidFill>
              <a:srgbClr val="00FFFF"/>
            </a:solidFill>
          </a:endParaRPr>
        </a:p>
      </dgm:t>
    </dgm:pt>
    <dgm:pt modelId="{E920F6BC-1A9E-46FD-8CFD-E4828D531DA3}" type="sibTrans" cxnId="{32D4635F-B4B6-474E-90C6-6DBE567A49EE}">
      <dgm:prSet/>
      <dgm:spPr/>
      <dgm:t>
        <a:bodyPr/>
        <a:lstStyle/>
        <a:p>
          <a:endParaRPr lang="en-US"/>
        </a:p>
      </dgm:t>
    </dgm:pt>
    <dgm:pt modelId="{4D7484D6-91EA-475A-9571-24E1C805ECF6}" type="parTrans" cxnId="{32D4635F-B4B6-474E-90C6-6DBE567A49EE}">
      <dgm:prSet/>
      <dgm:spPr/>
      <dgm:t>
        <a:bodyPr/>
        <a:lstStyle/>
        <a:p>
          <a:endParaRPr lang="en-US"/>
        </a:p>
      </dgm:t>
    </dgm:pt>
    <dgm:pt modelId="{8A87075F-7643-45A1-8A69-7C7321E269AC}" type="pres">
      <dgm:prSet presAssocID="{14F04E70-861C-447A-A55F-BA3EFD6F595B}" presName="linearFlow" presStyleCnt="0">
        <dgm:presLayoutVars>
          <dgm:resizeHandles val="exact"/>
        </dgm:presLayoutVars>
      </dgm:prSet>
      <dgm:spPr/>
    </dgm:pt>
    <dgm:pt modelId="{FA4F4A93-A522-45EF-8FF3-A572F2CC1C1F}" type="pres">
      <dgm:prSet presAssocID="{DA9A3BEB-BAE5-442F-8CFF-17EFDD5FCA35}" presName="node" presStyleLbl="node1" presStyleIdx="0" presStyleCnt="5" custScaleX="334129" custScaleY="95289">
        <dgm:presLayoutVars>
          <dgm:bulletEnabled val="1"/>
        </dgm:presLayoutVars>
      </dgm:prSet>
      <dgm:spPr/>
      <dgm:t>
        <a:bodyPr/>
        <a:lstStyle/>
        <a:p>
          <a:endParaRPr lang="en-US"/>
        </a:p>
      </dgm:t>
    </dgm:pt>
    <dgm:pt modelId="{1FE3F429-8C11-4AFC-99A8-A84F31FC346D}" type="pres">
      <dgm:prSet presAssocID="{91DCAD01-109C-4693-A6D1-985CCD4F608A}" presName="sibTrans" presStyleLbl="sibTrans2D1" presStyleIdx="0" presStyleCnt="4"/>
      <dgm:spPr/>
      <dgm:t>
        <a:bodyPr/>
        <a:lstStyle/>
        <a:p>
          <a:endParaRPr lang="en-US"/>
        </a:p>
      </dgm:t>
    </dgm:pt>
    <dgm:pt modelId="{C9D0F522-6AF6-48EF-B96B-59E718AFE8E8}" type="pres">
      <dgm:prSet presAssocID="{91DCAD01-109C-4693-A6D1-985CCD4F608A}" presName="connectorText" presStyleLbl="sibTrans2D1" presStyleIdx="0" presStyleCnt="4"/>
      <dgm:spPr/>
      <dgm:t>
        <a:bodyPr/>
        <a:lstStyle/>
        <a:p>
          <a:endParaRPr lang="en-US"/>
        </a:p>
      </dgm:t>
    </dgm:pt>
    <dgm:pt modelId="{DAE833CA-C517-4884-B5A8-5BBC5B760C02}" type="pres">
      <dgm:prSet presAssocID="{37B44B43-458F-4500-883F-9E2CA7791AFC}" presName="node" presStyleLbl="node1" presStyleIdx="1" presStyleCnt="5" custScaleX="260927" custScaleY="101195">
        <dgm:presLayoutVars>
          <dgm:bulletEnabled val="1"/>
        </dgm:presLayoutVars>
      </dgm:prSet>
      <dgm:spPr/>
      <dgm:t>
        <a:bodyPr/>
        <a:lstStyle/>
        <a:p>
          <a:endParaRPr lang="en-US"/>
        </a:p>
      </dgm:t>
    </dgm:pt>
    <dgm:pt modelId="{72FD201C-68E9-47C5-9012-CEBF8DADFEAC}" type="pres">
      <dgm:prSet presAssocID="{E920F6BC-1A9E-46FD-8CFD-E4828D531DA3}" presName="sibTrans" presStyleLbl="sibTrans2D1" presStyleIdx="1" presStyleCnt="4"/>
      <dgm:spPr/>
      <dgm:t>
        <a:bodyPr/>
        <a:lstStyle/>
        <a:p>
          <a:endParaRPr lang="en-US"/>
        </a:p>
      </dgm:t>
    </dgm:pt>
    <dgm:pt modelId="{6AC3933C-E628-4046-B6AB-EED993EC9823}" type="pres">
      <dgm:prSet presAssocID="{E920F6BC-1A9E-46FD-8CFD-E4828D531DA3}" presName="connectorText" presStyleLbl="sibTrans2D1" presStyleIdx="1" presStyleCnt="4"/>
      <dgm:spPr/>
      <dgm:t>
        <a:bodyPr/>
        <a:lstStyle/>
        <a:p>
          <a:endParaRPr lang="en-US"/>
        </a:p>
      </dgm:t>
    </dgm:pt>
    <dgm:pt modelId="{29B1A410-9093-4073-B60F-B985224C106A}" type="pres">
      <dgm:prSet presAssocID="{F27EFB1E-E85A-4F95-9892-74DFAAE7C5FD}" presName="node" presStyleLbl="node1" presStyleIdx="2" presStyleCnt="5" custScaleX="318052" custScaleY="125804">
        <dgm:presLayoutVars>
          <dgm:bulletEnabled val="1"/>
        </dgm:presLayoutVars>
      </dgm:prSet>
      <dgm:spPr/>
      <dgm:t>
        <a:bodyPr/>
        <a:lstStyle/>
        <a:p>
          <a:endParaRPr lang="en-US"/>
        </a:p>
      </dgm:t>
    </dgm:pt>
    <dgm:pt modelId="{20D7EE3F-7D48-4FE7-A50E-E4E2118ECFF6}" type="pres">
      <dgm:prSet presAssocID="{4DB0A02B-1AEA-48BB-88F6-7B8331AAF175}" presName="sibTrans" presStyleLbl="sibTrans2D1" presStyleIdx="2" presStyleCnt="4"/>
      <dgm:spPr/>
      <dgm:t>
        <a:bodyPr/>
        <a:lstStyle/>
        <a:p>
          <a:endParaRPr lang="en-US"/>
        </a:p>
      </dgm:t>
    </dgm:pt>
    <dgm:pt modelId="{7D4D3134-A7B9-4DE1-AD36-7F8C6B270664}" type="pres">
      <dgm:prSet presAssocID="{4DB0A02B-1AEA-48BB-88F6-7B8331AAF175}" presName="connectorText" presStyleLbl="sibTrans2D1" presStyleIdx="2" presStyleCnt="4"/>
      <dgm:spPr/>
      <dgm:t>
        <a:bodyPr/>
        <a:lstStyle/>
        <a:p>
          <a:endParaRPr lang="en-US"/>
        </a:p>
      </dgm:t>
    </dgm:pt>
    <dgm:pt modelId="{1598BD44-5412-4999-9FD2-F414595F7BF4}" type="pres">
      <dgm:prSet presAssocID="{0CC3B548-863E-41B1-A620-17FBF80BA125}" presName="node" presStyleLbl="node1" presStyleIdx="3" presStyleCnt="5" custScaleX="98716" custScaleY="73468">
        <dgm:presLayoutVars>
          <dgm:bulletEnabled val="1"/>
        </dgm:presLayoutVars>
      </dgm:prSet>
      <dgm:spPr/>
      <dgm:t>
        <a:bodyPr/>
        <a:lstStyle/>
        <a:p>
          <a:endParaRPr lang="en-US"/>
        </a:p>
      </dgm:t>
    </dgm:pt>
    <dgm:pt modelId="{30846CF5-5BA5-426A-9970-56F37AF7DC97}" type="pres">
      <dgm:prSet presAssocID="{0423FC28-04BF-4992-AA15-CA178278EAE4}" presName="sibTrans" presStyleLbl="sibTrans2D1" presStyleIdx="3" presStyleCnt="4"/>
      <dgm:spPr/>
      <dgm:t>
        <a:bodyPr/>
        <a:lstStyle/>
        <a:p>
          <a:endParaRPr lang="en-US"/>
        </a:p>
      </dgm:t>
    </dgm:pt>
    <dgm:pt modelId="{CB841118-5B3A-401F-BBF2-9FEC594FC892}" type="pres">
      <dgm:prSet presAssocID="{0423FC28-04BF-4992-AA15-CA178278EAE4}" presName="connectorText" presStyleLbl="sibTrans2D1" presStyleIdx="3" presStyleCnt="4"/>
      <dgm:spPr/>
      <dgm:t>
        <a:bodyPr/>
        <a:lstStyle/>
        <a:p>
          <a:endParaRPr lang="en-US"/>
        </a:p>
      </dgm:t>
    </dgm:pt>
    <dgm:pt modelId="{A211EE07-ECF0-40F6-B420-386C294AFDCF}" type="pres">
      <dgm:prSet presAssocID="{3AB6547B-2BDE-46A7-A7CE-6E84BCACDAB1}" presName="node" presStyleLbl="node1" presStyleIdx="4" presStyleCnt="5" custScaleX="82263" custScaleY="60705">
        <dgm:presLayoutVars>
          <dgm:bulletEnabled val="1"/>
        </dgm:presLayoutVars>
      </dgm:prSet>
      <dgm:spPr/>
      <dgm:t>
        <a:bodyPr/>
        <a:lstStyle/>
        <a:p>
          <a:endParaRPr lang="en-US"/>
        </a:p>
      </dgm:t>
    </dgm:pt>
  </dgm:ptLst>
  <dgm:cxnLst>
    <dgm:cxn modelId="{FF40724D-D1C3-4D1F-899E-1DCF3A3E1064}" srcId="{14F04E70-861C-447A-A55F-BA3EFD6F595B}" destId="{0CC3B548-863E-41B1-A620-17FBF80BA125}" srcOrd="3" destOrd="0" parTransId="{66261FE0-FA15-4DCA-A6DB-82A472A5132C}" sibTransId="{0423FC28-04BF-4992-AA15-CA178278EAE4}"/>
    <dgm:cxn modelId="{51A616C8-779A-462A-999A-5B9C0C894464}" type="presOf" srcId="{0423FC28-04BF-4992-AA15-CA178278EAE4}" destId="{30846CF5-5BA5-426A-9970-56F37AF7DC97}" srcOrd="0" destOrd="0" presId="urn:microsoft.com/office/officeart/2005/8/layout/process2"/>
    <dgm:cxn modelId="{32D4635F-B4B6-474E-90C6-6DBE567A49EE}" srcId="{14F04E70-861C-447A-A55F-BA3EFD6F595B}" destId="{37B44B43-458F-4500-883F-9E2CA7791AFC}" srcOrd="1" destOrd="0" parTransId="{4D7484D6-91EA-475A-9571-24E1C805ECF6}" sibTransId="{E920F6BC-1A9E-46FD-8CFD-E4828D531DA3}"/>
    <dgm:cxn modelId="{AA8F3854-0BBD-4937-80A7-993B0AF57ECB}" type="presOf" srcId="{91DCAD01-109C-4693-A6D1-985CCD4F608A}" destId="{C9D0F522-6AF6-48EF-B96B-59E718AFE8E8}" srcOrd="1" destOrd="0" presId="urn:microsoft.com/office/officeart/2005/8/layout/process2"/>
    <dgm:cxn modelId="{8A64C316-7A0B-4241-BE85-95DC9E109C3D}" type="presOf" srcId="{0423FC28-04BF-4992-AA15-CA178278EAE4}" destId="{CB841118-5B3A-401F-BBF2-9FEC594FC892}" srcOrd="1" destOrd="0" presId="urn:microsoft.com/office/officeart/2005/8/layout/process2"/>
    <dgm:cxn modelId="{FB67209F-6FDD-4AF7-9092-F0BA102F1EE9}" srcId="{14F04E70-861C-447A-A55F-BA3EFD6F595B}" destId="{DA9A3BEB-BAE5-442F-8CFF-17EFDD5FCA35}" srcOrd="0" destOrd="0" parTransId="{BAFDA0F6-52A2-448E-AB55-358F24B60EE9}" sibTransId="{91DCAD01-109C-4693-A6D1-985CCD4F608A}"/>
    <dgm:cxn modelId="{B06001D8-9789-4A82-88F3-41A0615AAC59}" srcId="{14F04E70-861C-447A-A55F-BA3EFD6F595B}" destId="{3AB6547B-2BDE-46A7-A7CE-6E84BCACDAB1}" srcOrd="4" destOrd="0" parTransId="{25AAB0CF-7430-4D67-9852-B695C70EB19A}" sibTransId="{7AB913D0-D5A8-4994-8369-6348FC4647A2}"/>
    <dgm:cxn modelId="{7F17DBD2-3775-4CAE-850E-D817752CFB8D}" type="presOf" srcId="{DA9A3BEB-BAE5-442F-8CFF-17EFDD5FCA35}" destId="{FA4F4A93-A522-45EF-8FF3-A572F2CC1C1F}" srcOrd="0" destOrd="0" presId="urn:microsoft.com/office/officeart/2005/8/layout/process2"/>
    <dgm:cxn modelId="{4679FEFC-2E40-49B8-A897-E3893528B5CC}" type="presOf" srcId="{4DB0A02B-1AEA-48BB-88F6-7B8331AAF175}" destId="{7D4D3134-A7B9-4DE1-AD36-7F8C6B270664}" srcOrd="1" destOrd="0" presId="urn:microsoft.com/office/officeart/2005/8/layout/process2"/>
    <dgm:cxn modelId="{3C9E0EC0-BCAE-4CF5-9BC6-82520586262F}" type="presOf" srcId="{91DCAD01-109C-4693-A6D1-985CCD4F608A}" destId="{1FE3F429-8C11-4AFC-99A8-A84F31FC346D}" srcOrd="0" destOrd="0" presId="urn:microsoft.com/office/officeart/2005/8/layout/process2"/>
    <dgm:cxn modelId="{71CB029A-3819-474A-BCFB-DD013FF07B16}" type="presOf" srcId="{3AB6547B-2BDE-46A7-A7CE-6E84BCACDAB1}" destId="{A211EE07-ECF0-40F6-B420-386C294AFDCF}" srcOrd="0" destOrd="0" presId="urn:microsoft.com/office/officeart/2005/8/layout/process2"/>
    <dgm:cxn modelId="{1DE6905C-1A76-4B7F-8990-7F8EC6CB8076}" type="presOf" srcId="{14F04E70-861C-447A-A55F-BA3EFD6F595B}" destId="{8A87075F-7643-45A1-8A69-7C7321E269AC}" srcOrd="0" destOrd="0" presId="urn:microsoft.com/office/officeart/2005/8/layout/process2"/>
    <dgm:cxn modelId="{97729A32-5945-4E83-B453-0E499AB88A37}" type="presOf" srcId="{0CC3B548-863E-41B1-A620-17FBF80BA125}" destId="{1598BD44-5412-4999-9FD2-F414595F7BF4}" srcOrd="0" destOrd="0" presId="urn:microsoft.com/office/officeart/2005/8/layout/process2"/>
    <dgm:cxn modelId="{2F70888E-7B62-4D4B-9309-12C3D8E5F051}" type="presOf" srcId="{37B44B43-458F-4500-883F-9E2CA7791AFC}" destId="{DAE833CA-C517-4884-B5A8-5BBC5B760C02}" srcOrd="0" destOrd="0" presId="urn:microsoft.com/office/officeart/2005/8/layout/process2"/>
    <dgm:cxn modelId="{F0AB7982-93C7-45AC-A367-E6F7D48CBD5B}" type="presOf" srcId="{4DB0A02B-1AEA-48BB-88F6-7B8331AAF175}" destId="{20D7EE3F-7D48-4FE7-A50E-E4E2118ECFF6}" srcOrd="0" destOrd="0" presId="urn:microsoft.com/office/officeart/2005/8/layout/process2"/>
    <dgm:cxn modelId="{09EFA7A9-4E2E-4C76-9365-A15F2C29159D}" srcId="{14F04E70-861C-447A-A55F-BA3EFD6F595B}" destId="{F27EFB1E-E85A-4F95-9892-74DFAAE7C5FD}" srcOrd="2" destOrd="0" parTransId="{7C590854-D3FE-46CF-9F89-65D2CC9255EB}" sibTransId="{4DB0A02B-1AEA-48BB-88F6-7B8331AAF175}"/>
    <dgm:cxn modelId="{96EEFE13-CB98-4315-8AFF-0F396DEB3660}" type="presOf" srcId="{E920F6BC-1A9E-46FD-8CFD-E4828D531DA3}" destId="{72FD201C-68E9-47C5-9012-CEBF8DADFEAC}" srcOrd="0" destOrd="0" presId="urn:microsoft.com/office/officeart/2005/8/layout/process2"/>
    <dgm:cxn modelId="{8B8464B2-A65C-471D-A186-B50B172D0B90}" type="presOf" srcId="{E920F6BC-1A9E-46FD-8CFD-E4828D531DA3}" destId="{6AC3933C-E628-4046-B6AB-EED993EC9823}" srcOrd="1" destOrd="0" presId="urn:microsoft.com/office/officeart/2005/8/layout/process2"/>
    <dgm:cxn modelId="{3F24387C-500B-409C-94C2-38C00785861E}" type="presOf" srcId="{F27EFB1E-E85A-4F95-9892-74DFAAE7C5FD}" destId="{29B1A410-9093-4073-B60F-B985224C106A}" srcOrd="0" destOrd="0" presId="urn:microsoft.com/office/officeart/2005/8/layout/process2"/>
    <dgm:cxn modelId="{80F2ADAD-334A-4FF3-BC6B-164BA73D5E29}" type="presParOf" srcId="{8A87075F-7643-45A1-8A69-7C7321E269AC}" destId="{FA4F4A93-A522-45EF-8FF3-A572F2CC1C1F}" srcOrd="0" destOrd="0" presId="urn:microsoft.com/office/officeart/2005/8/layout/process2"/>
    <dgm:cxn modelId="{7F50ACCD-F11B-4791-93C4-01F203EC1AF7}" type="presParOf" srcId="{8A87075F-7643-45A1-8A69-7C7321E269AC}" destId="{1FE3F429-8C11-4AFC-99A8-A84F31FC346D}" srcOrd="1" destOrd="0" presId="urn:microsoft.com/office/officeart/2005/8/layout/process2"/>
    <dgm:cxn modelId="{5D2B8290-50DE-4CD4-B6D9-35BD1D2BFF14}" type="presParOf" srcId="{1FE3F429-8C11-4AFC-99A8-A84F31FC346D}" destId="{C9D0F522-6AF6-48EF-B96B-59E718AFE8E8}" srcOrd="0" destOrd="0" presId="urn:microsoft.com/office/officeart/2005/8/layout/process2"/>
    <dgm:cxn modelId="{6B105F88-8321-4F11-BDD2-7271FA0B7F9D}" type="presParOf" srcId="{8A87075F-7643-45A1-8A69-7C7321E269AC}" destId="{DAE833CA-C517-4884-B5A8-5BBC5B760C02}" srcOrd="2" destOrd="0" presId="urn:microsoft.com/office/officeart/2005/8/layout/process2"/>
    <dgm:cxn modelId="{7D7038AE-A349-414A-9925-5A29EE6AC7C9}" type="presParOf" srcId="{8A87075F-7643-45A1-8A69-7C7321E269AC}" destId="{72FD201C-68E9-47C5-9012-CEBF8DADFEAC}" srcOrd="3" destOrd="0" presId="urn:microsoft.com/office/officeart/2005/8/layout/process2"/>
    <dgm:cxn modelId="{A352BCF2-EF2C-4A19-B278-E67195513944}" type="presParOf" srcId="{72FD201C-68E9-47C5-9012-CEBF8DADFEAC}" destId="{6AC3933C-E628-4046-B6AB-EED993EC9823}" srcOrd="0" destOrd="0" presId="urn:microsoft.com/office/officeart/2005/8/layout/process2"/>
    <dgm:cxn modelId="{E2EDE32C-790D-42E1-BE89-E731E9AAC009}" type="presParOf" srcId="{8A87075F-7643-45A1-8A69-7C7321E269AC}" destId="{29B1A410-9093-4073-B60F-B985224C106A}" srcOrd="4" destOrd="0" presId="urn:microsoft.com/office/officeart/2005/8/layout/process2"/>
    <dgm:cxn modelId="{7F5A894C-7D82-4050-9CE3-D54711A7E18D}" type="presParOf" srcId="{8A87075F-7643-45A1-8A69-7C7321E269AC}" destId="{20D7EE3F-7D48-4FE7-A50E-E4E2118ECFF6}" srcOrd="5" destOrd="0" presId="urn:microsoft.com/office/officeart/2005/8/layout/process2"/>
    <dgm:cxn modelId="{9883DD6D-D11C-4B77-A195-8937E5A6A996}" type="presParOf" srcId="{20D7EE3F-7D48-4FE7-A50E-E4E2118ECFF6}" destId="{7D4D3134-A7B9-4DE1-AD36-7F8C6B270664}" srcOrd="0" destOrd="0" presId="urn:microsoft.com/office/officeart/2005/8/layout/process2"/>
    <dgm:cxn modelId="{35691D6C-07B6-4870-85DE-51910A9E87D0}" type="presParOf" srcId="{8A87075F-7643-45A1-8A69-7C7321E269AC}" destId="{1598BD44-5412-4999-9FD2-F414595F7BF4}" srcOrd="6" destOrd="0" presId="urn:microsoft.com/office/officeart/2005/8/layout/process2"/>
    <dgm:cxn modelId="{0D169FCC-FF0B-4AA5-9281-B4D13654A2FF}" type="presParOf" srcId="{8A87075F-7643-45A1-8A69-7C7321E269AC}" destId="{30846CF5-5BA5-426A-9970-56F37AF7DC97}" srcOrd="7" destOrd="0" presId="urn:microsoft.com/office/officeart/2005/8/layout/process2"/>
    <dgm:cxn modelId="{1C940835-8688-42F1-9493-D09B56707E36}" type="presParOf" srcId="{30846CF5-5BA5-426A-9970-56F37AF7DC97}" destId="{CB841118-5B3A-401F-BBF2-9FEC594FC892}" srcOrd="0" destOrd="0" presId="urn:microsoft.com/office/officeart/2005/8/layout/process2"/>
    <dgm:cxn modelId="{AD99D81F-B2BC-4BE1-BA45-8622AABDA61C}" type="presParOf" srcId="{8A87075F-7643-45A1-8A69-7C7321E269AC}" destId="{A211EE07-ECF0-40F6-B420-386C294AFDCF}"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693C62-F416-4BE4-9DE8-AA8BD858DFB7}" type="doc">
      <dgm:prSet loTypeId="urn:microsoft.com/office/officeart/2005/8/layout/process1" loCatId="process" qsTypeId="urn:microsoft.com/office/officeart/2005/8/quickstyle/simple3" qsCatId="simple" csTypeId="urn:microsoft.com/office/officeart/2005/8/colors/colorful4" csCatId="colorful" phldr="1"/>
      <dgm:spPr/>
    </dgm:pt>
    <dgm:pt modelId="{4CE9B38D-A818-42A3-A2DE-1A779117122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b="1" dirty="0" smtClean="0">
              <a:solidFill>
                <a:srgbClr val="C00000"/>
              </a:solidFill>
              <a:effectLst/>
            </a:rPr>
            <a:t>Photosensitizer dye injected in the pocket and left for 3 minutes</a:t>
          </a:r>
          <a:endParaRPr lang="en-IN" dirty="0">
            <a:solidFill>
              <a:srgbClr val="C00000"/>
            </a:solidFill>
            <a:effectLst/>
          </a:endParaRPr>
        </a:p>
      </dgm:t>
    </dgm:pt>
    <dgm:pt modelId="{57FAD507-CC5D-4BB9-925C-4FC1A3419DDA}" type="parTrans" cxnId="{2D61F5C2-543A-4B92-9C60-65BA00AC8F8E}">
      <dgm:prSet/>
      <dgm:spPr/>
      <dgm:t>
        <a:bodyPr/>
        <a:lstStyle/>
        <a:p>
          <a:endParaRPr lang="en-IN"/>
        </a:p>
      </dgm:t>
    </dgm:pt>
    <dgm:pt modelId="{125020BF-93E6-4551-A392-776A11D4ABAB}" type="sibTrans" cxnId="{2D61F5C2-543A-4B92-9C60-65BA00AC8F8E}">
      <dgm:prSet/>
      <dgm:spPr/>
      <dgm:t>
        <a:bodyPr/>
        <a:lstStyle/>
        <a:p>
          <a:endParaRPr lang="en-IN"/>
        </a:p>
      </dgm:t>
    </dgm:pt>
    <dgm:pt modelId="{ADF9B5E1-FAE6-45D2-BA49-466CF3CFD1B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rgbClr val="C00000"/>
              </a:solidFill>
            </a:rPr>
            <a:t>Pocket irrigated with saline</a:t>
          </a:r>
          <a:endParaRPr lang="en-IN" dirty="0">
            <a:solidFill>
              <a:srgbClr val="C00000"/>
            </a:solidFill>
          </a:endParaRPr>
        </a:p>
      </dgm:t>
    </dgm:pt>
    <dgm:pt modelId="{63254C4B-A89C-4B6D-BC5B-4A243B9E766F}" type="parTrans" cxnId="{6A60EFCE-94F2-42ED-B5B3-15B88330B0E7}">
      <dgm:prSet/>
      <dgm:spPr/>
      <dgm:t>
        <a:bodyPr/>
        <a:lstStyle/>
        <a:p>
          <a:endParaRPr lang="en-IN"/>
        </a:p>
      </dgm:t>
    </dgm:pt>
    <dgm:pt modelId="{C422C871-BABC-4151-A065-F5B7E70539FD}" type="sibTrans" cxnId="{6A60EFCE-94F2-42ED-B5B3-15B88330B0E7}">
      <dgm:prSet/>
      <dgm:spPr/>
      <dgm:t>
        <a:bodyPr/>
        <a:lstStyle/>
        <a:p>
          <a:endParaRPr lang="en-IN"/>
        </a:p>
      </dgm:t>
    </dgm:pt>
    <dgm:pt modelId="{698AA48F-8064-4E97-ACD1-B853CB72F153}">
      <dgm:prSet phldrT="[Text]">
        <dgm:style>
          <a:lnRef idx="0">
            <a:schemeClr val="accent3"/>
          </a:lnRef>
          <a:fillRef idx="3">
            <a:schemeClr val="accent3"/>
          </a:fillRef>
          <a:effectRef idx="3">
            <a:schemeClr val="accent3"/>
          </a:effectRef>
          <a:fontRef idx="minor">
            <a:schemeClr val="lt1"/>
          </a:fontRef>
        </dgm:style>
      </dgm:prSet>
      <dgm:spPr/>
      <dgm:t>
        <a:bodyPr/>
        <a:lstStyle/>
        <a:p>
          <a:r>
            <a:rPr lang="en-US" b="1" dirty="0" smtClean="0">
              <a:solidFill>
                <a:srgbClr val="C00000"/>
              </a:solidFill>
            </a:rPr>
            <a:t>Diode laser applied for 10 seconds X 6 sites </a:t>
          </a:r>
          <a:endParaRPr lang="en-IN" dirty="0">
            <a:solidFill>
              <a:srgbClr val="C00000"/>
            </a:solidFill>
          </a:endParaRPr>
        </a:p>
      </dgm:t>
    </dgm:pt>
    <dgm:pt modelId="{BC1CE367-FBB5-4E93-9197-3AF26F3168BD}" type="parTrans" cxnId="{EBF2CE9F-8E3B-4857-A403-BEDC19DEA67A}">
      <dgm:prSet/>
      <dgm:spPr/>
      <dgm:t>
        <a:bodyPr/>
        <a:lstStyle/>
        <a:p>
          <a:endParaRPr lang="en-IN"/>
        </a:p>
      </dgm:t>
    </dgm:pt>
    <dgm:pt modelId="{84F8E9EF-FA96-4CBD-A700-C046D3194BBD}" type="sibTrans" cxnId="{EBF2CE9F-8E3B-4857-A403-BEDC19DEA67A}">
      <dgm:prSet/>
      <dgm:spPr/>
      <dgm:t>
        <a:bodyPr/>
        <a:lstStyle/>
        <a:p>
          <a:endParaRPr lang="en-IN"/>
        </a:p>
      </dgm:t>
    </dgm:pt>
    <dgm:pt modelId="{1053B481-47A6-450D-9BD9-C8B087F8464A}" type="pres">
      <dgm:prSet presAssocID="{57693C62-F416-4BE4-9DE8-AA8BD858DFB7}" presName="Name0" presStyleCnt="0">
        <dgm:presLayoutVars>
          <dgm:dir/>
          <dgm:resizeHandles val="exact"/>
        </dgm:presLayoutVars>
      </dgm:prSet>
      <dgm:spPr/>
    </dgm:pt>
    <dgm:pt modelId="{C7AE23C6-6B16-4FA6-A328-358674B25D66}" type="pres">
      <dgm:prSet presAssocID="{4CE9B38D-A818-42A3-A2DE-1A7791171223}" presName="node" presStyleLbl="node1" presStyleIdx="0" presStyleCnt="3" custScaleX="172843">
        <dgm:presLayoutVars>
          <dgm:bulletEnabled val="1"/>
        </dgm:presLayoutVars>
      </dgm:prSet>
      <dgm:spPr/>
      <dgm:t>
        <a:bodyPr/>
        <a:lstStyle/>
        <a:p>
          <a:endParaRPr lang="en-IN"/>
        </a:p>
      </dgm:t>
    </dgm:pt>
    <dgm:pt modelId="{029CE976-1F05-43A5-914A-B708769D9034}" type="pres">
      <dgm:prSet presAssocID="{125020BF-93E6-4551-A392-776A11D4ABAB}" presName="sibTrans" presStyleLbl="sibTrans2D1" presStyleIdx="0" presStyleCnt="2"/>
      <dgm:spPr/>
      <dgm:t>
        <a:bodyPr/>
        <a:lstStyle/>
        <a:p>
          <a:endParaRPr lang="en-IN"/>
        </a:p>
      </dgm:t>
    </dgm:pt>
    <dgm:pt modelId="{EF1BE03E-159F-4998-88AF-FB555581C8D0}" type="pres">
      <dgm:prSet presAssocID="{125020BF-93E6-4551-A392-776A11D4ABAB}" presName="connectorText" presStyleLbl="sibTrans2D1" presStyleIdx="0" presStyleCnt="2"/>
      <dgm:spPr/>
      <dgm:t>
        <a:bodyPr/>
        <a:lstStyle/>
        <a:p>
          <a:endParaRPr lang="en-IN"/>
        </a:p>
      </dgm:t>
    </dgm:pt>
    <dgm:pt modelId="{257F703B-CC5F-42C2-A9A3-E1BE360BB670}" type="pres">
      <dgm:prSet presAssocID="{ADF9B5E1-FAE6-45D2-BA49-466CF3CFD1B4}" presName="node" presStyleLbl="node1" presStyleIdx="1" presStyleCnt="3">
        <dgm:presLayoutVars>
          <dgm:bulletEnabled val="1"/>
        </dgm:presLayoutVars>
      </dgm:prSet>
      <dgm:spPr/>
      <dgm:t>
        <a:bodyPr/>
        <a:lstStyle/>
        <a:p>
          <a:endParaRPr lang="en-IN"/>
        </a:p>
      </dgm:t>
    </dgm:pt>
    <dgm:pt modelId="{43CC9791-B74D-448F-B341-18859A44CA76}" type="pres">
      <dgm:prSet presAssocID="{C422C871-BABC-4151-A065-F5B7E70539FD}" presName="sibTrans" presStyleLbl="sibTrans2D1" presStyleIdx="1" presStyleCnt="2"/>
      <dgm:spPr/>
      <dgm:t>
        <a:bodyPr/>
        <a:lstStyle/>
        <a:p>
          <a:endParaRPr lang="en-IN"/>
        </a:p>
      </dgm:t>
    </dgm:pt>
    <dgm:pt modelId="{6F23C5EF-44B4-4994-9DD0-5395A18AB050}" type="pres">
      <dgm:prSet presAssocID="{C422C871-BABC-4151-A065-F5B7E70539FD}" presName="connectorText" presStyleLbl="sibTrans2D1" presStyleIdx="1" presStyleCnt="2"/>
      <dgm:spPr/>
      <dgm:t>
        <a:bodyPr/>
        <a:lstStyle/>
        <a:p>
          <a:endParaRPr lang="en-IN"/>
        </a:p>
      </dgm:t>
    </dgm:pt>
    <dgm:pt modelId="{45D273F6-2485-4EAA-84AA-626F3346CD62}" type="pres">
      <dgm:prSet presAssocID="{698AA48F-8064-4E97-ACD1-B853CB72F153}" presName="node" presStyleLbl="node1" presStyleIdx="2" presStyleCnt="3">
        <dgm:presLayoutVars>
          <dgm:bulletEnabled val="1"/>
        </dgm:presLayoutVars>
      </dgm:prSet>
      <dgm:spPr/>
      <dgm:t>
        <a:bodyPr/>
        <a:lstStyle/>
        <a:p>
          <a:endParaRPr lang="en-IN"/>
        </a:p>
      </dgm:t>
    </dgm:pt>
  </dgm:ptLst>
  <dgm:cxnLst>
    <dgm:cxn modelId="{9E06E068-AF4A-4F71-B759-D87FD36F173B}" type="presOf" srcId="{4CE9B38D-A818-42A3-A2DE-1A7791171223}" destId="{C7AE23C6-6B16-4FA6-A328-358674B25D66}" srcOrd="0" destOrd="0" presId="urn:microsoft.com/office/officeart/2005/8/layout/process1"/>
    <dgm:cxn modelId="{2D61F5C2-543A-4B92-9C60-65BA00AC8F8E}" srcId="{57693C62-F416-4BE4-9DE8-AA8BD858DFB7}" destId="{4CE9B38D-A818-42A3-A2DE-1A7791171223}" srcOrd="0" destOrd="0" parTransId="{57FAD507-CC5D-4BB9-925C-4FC1A3419DDA}" sibTransId="{125020BF-93E6-4551-A392-776A11D4ABAB}"/>
    <dgm:cxn modelId="{8AF42108-1E94-4487-A98A-83DACD49B9C5}" type="presOf" srcId="{698AA48F-8064-4E97-ACD1-B853CB72F153}" destId="{45D273F6-2485-4EAA-84AA-626F3346CD62}" srcOrd="0" destOrd="0" presId="urn:microsoft.com/office/officeart/2005/8/layout/process1"/>
    <dgm:cxn modelId="{74CF1545-C637-4418-A416-BC4FFF984E4E}" type="presOf" srcId="{C422C871-BABC-4151-A065-F5B7E70539FD}" destId="{43CC9791-B74D-448F-B341-18859A44CA76}" srcOrd="0" destOrd="0" presId="urn:microsoft.com/office/officeart/2005/8/layout/process1"/>
    <dgm:cxn modelId="{C101491D-9CBB-417F-A793-2BFC0D896707}" type="presOf" srcId="{125020BF-93E6-4551-A392-776A11D4ABAB}" destId="{EF1BE03E-159F-4998-88AF-FB555581C8D0}" srcOrd="1" destOrd="0" presId="urn:microsoft.com/office/officeart/2005/8/layout/process1"/>
    <dgm:cxn modelId="{E8B716F4-6718-4A25-89D4-0A9A55F0BD33}" type="presOf" srcId="{125020BF-93E6-4551-A392-776A11D4ABAB}" destId="{029CE976-1F05-43A5-914A-B708769D9034}" srcOrd="0" destOrd="0" presId="urn:microsoft.com/office/officeart/2005/8/layout/process1"/>
    <dgm:cxn modelId="{016F92D6-1ED3-42BF-934C-9D5998072150}" type="presOf" srcId="{ADF9B5E1-FAE6-45D2-BA49-466CF3CFD1B4}" destId="{257F703B-CC5F-42C2-A9A3-E1BE360BB670}" srcOrd="0" destOrd="0" presId="urn:microsoft.com/office/officeart/2005/8/layout/process1"/>
    <dgm:cxn modelId="{EBF2CE9F-8E3B-4857-A403-BEDC19DEA67A}" srcId="{57693C62-F416-4BE4-9DE8-AA8BD858DFB7}" destId="{698AA48F-8064-4E97-ACD1-B853CB72F153}" srcOrd="2" destOrd="0" parTransId="{BC1CE367-FBB5-4E93-9197-3AF26F3168BD}" sibTransId="{84F8E9EF-FA96-4CBD-A700-C046D3194BBD}"/>
    <dgm:cxn modelId="{6A60EFCE-94F2-42ED-B5B3-15B88330B0E7}" srcId="{57693C62-F416-4BE4-9DE8-AA8BD858DFB7}" destId="{ADF9B5E1-FAE6-45D2-BA49-466CF3CFD1B4}" srcOrd="1" destOrd="0" parTransId="{63254C4B-A89C-4B6D-BC5B-4A243B9E766F}" sibTransId="{C422C871-BABC-4151-A065-F5B7E70539FD}"/>
    <dgm:cxn modelId="{90BB2961-F000-4891-84DD-4A63410BFFBC}" type="presOf" srcId="{C422C871-BABC-4151-A065-F5B7E70539FD}" destId="{6F23C5EF-44B4-4994-9DD0-5395A18AB050}" srcOrd="1" destOrd="0" presId="urn:microsoft.com/office/officeart/2005/8/layout/process1"/>
    <dgm:cxn modelId="{7BEDF3FA-ECA4-46CD-9780-B2C58D6D1BE7}" type="presOf" srcId="{57693C62-F416-4BE4-9DE8-AA8BD858DFB7}" destId="{1053B481-47A6-450D-9BD9-C8B087F8464A}" srcOrd="0" destOrd="0" presId="urn:microsoft.com/office/officeart/2005/8/layout/process1"/>
    <dgm:cxn modelId="{5448E6D5-0199-4475-8B92-D122B35997B9}" type="presParOf" srcId="{1053B481-47A6-450D-9BD9-C8B087F8464A}" destId="{C7AE23C6-6B16-4FA6-A328-358674B25D66}" srcOrd="0" destOrd="0" presId="urn:microsoft.com/office/officeart/2005/8/layout/process1"/>
    <dgm:cxn modelId="{94931815-C885-4514-B1B0-F8FE781F527E}" type="presParOf" srcId="{1053B481-47A6-450D-9BD9-C8B087F8464A}" destId="{029CE976-1F05-43A5-914A-B708769D9034}" srcOrd="1" destOrd="0" presId="urn:microsoft.com/office/officeart/2005/8/layout/process1"/>
    <dgm:cxn modelId="{6C7BB05F-1A25-49BE-B532-8BE07DF8FC37}" type="presParOf" srcId="{029CE976-1F05-43A5-914A-B708769D9034}" destId="{EF1BE03E-159F-4998-88AF-FB555581C8D0}" srcOrd="0" destOrd="0" presId="urn:microsoft.com/office/officeart/2005/8/layout/process1"/>
    <dgm:cxn modelId="{A7543897-1E81-454B-8441-38B03A3826AE}" type="presParOf" srcId="{1053B481-47A6-450D-9BD9-C8B087F8464A}" destId="{257F703B-CC5F-42C2-A9A3-E1BE360BB670}" srcOrd="2" destOrd="0" presId="urn:microsoft.com/office/officeart/2005/8/layout/process1"/>
    <dgm:cxn modelId="{3F3D0465-52EF-4626-9063-6480CFFA57D2}" type="presParOf" srcId="{1053B481-47A6-450D-9BD9-C8B087F8464A}" destId="{43CC9791-B74D-448F-B341-18859A44CA76}" srcOrd="3" destOrd="0" presId="urn:microsoft.com/office/officeart/2005/8/layout/process1"/>
    <dgm:cxn modelId="{BE36E7D0-0918-4106-A7A2-46E558394DE1}" type="presParOf" srcId="{43CC9791-B74D-448F-B341-18859A44CA76}" destId="{6F23C5EF-44B4-4994-9DD0-5395A18AB050}" srcOrd="0" destOrd="0" presId="urn:microsoft.com/office/officeart/2005/8/layout/process1"/>
    <dgm:cxn modelId="{65416030-FAB8-4AC5-BE28-AA8A424CC2C8}" type="presParOf" srcId="{1053B481-47A6-450D-9BD9-C8B087F8464A}" destId="{45D273F6-2485-4EAA-84AA-626F3346CD6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0A376-B064-44B0-A450-CA6212C0C383}">
      <dsp:nvSpPr>
        <dsp:cNvPr id="0" name=""/>
        <dsp:cNvSpPr/>
      </dsp:nvSpPr>
      <dsp:spPr>
        <a:xfrm rot="21348194">
          <a:off x="0" y="53009"/>
          <a:ext cx="6096000" cy="3810000"/>
        </a:xfrm>
        <a:prstGeom prst="swooshArrow">
          <a:avLst>
            <a:gd name="adj1" fmla="val 25000"/>
            <a:gd name="adj2" fmla="val 25000"/>
          </a:avLst>
        </a:prstGeom>
        <a:gradFill rotWithShape="1">
          <a:gsLst>
            <a:gs pos="0">
              <a:schemeClr val="accent3">
                <a:tint val="98000"/>
                <a:lumMod val="114000"/>
              </a:schemeClr>
            </a:gs>
            <a:gs pos="100000">
              <a:schemeClr val="accent3">
                <a:shade val="90000"/>
                <a:lumMod val="84000"/>
              </a:schemeClr>
            </a:gs>
          </a:gsLst>
          <a:lin ang="5400000" scaled="0"/>
        </a:gradFill>
        <a:ln w="28575" cap="rnd" cmpd="sng" algn="ctr">
          <a:solidFill>
            <a:srgbClr val="C00000"/>
          </a:solidFill>
          <a:prstDash val="solid"/>
        </a:ln>
        <a:effectLst>
          <a:outerShdw blurRad="38100" dist="25400" dir="5400000" rotWithShape="0">
            <a:srgbClr val="000000">
              <a:alpha val="45000"/>
            </a:srgbClr>
          </a:outerShdw>
        </a:effectLst>
      </dsp:spPr>
      <dsp:style>
        <a:lnRef idx="1">
          <a:schemeClr val="accent3"/>
        </a:lnRef>
        <a:fillRef idx="3">
          <a:schemeClr val="accent3"/>
        </a:fillRef>
        <a:effectRef idx="2">
          <a:schemeClr val="accent3"/>
        </a:effectRef>
        <a:fontRef idx="minor">
          <a:schemeClr val="lt1"/>
        </a:fontRef>
      </dsp:style>
    </dsp:sp>
    <dsp:sp modelId="{B63DBE44-8BDE-42D1-B437-586A42C9AFC6}">
      <dsp:nvSpPr>
        <dsp:cNvPr id="0" name=""/>
        <dsp:cNvSpPr/>
      </dsp:nvSpPr>
      <dsp:spPr>
        <a:xfrm>
          <a:off x="838587" y="2872571"/>
          <a:ext cx="158496" cy="158496"/>
        </a:xfrm>
        <a:prstGeom prst="ellipse">
          <a:avLst/>
        </a:prstGeom>
        <a:gradFill rotWithShape="1">
          <a:gsLst>
            <a:gs pos="0">
              <a:schemeClr val="accent6">
                <a:tint val="98000"/>
                <a:lumMod val="114000"/>
              </a:schemeClr>
            </a:gs>
            <a:gs pos="100000">
              <a:schemeClr val="accent6">
                <a:shade val="90000"/>
                <a:lumMod val="84000"/>
              </a:schemeClr>
            </a:gs>
          </a:gsLst>
          <a:lin ang="5400000" scaled="0"/>
        </a:gradFill>
        <a:ln w="28575">
          <a:solidFill>
            <a:srgbClr val="C00000"/>
          </a:solid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sp>
    <dsp:sp modelId="{AD8C4B46-400E-409C-80C1-7B213D8A683B}">
      <dsp:nvSpPr>
        <dsp:cNvPr id="0" name=""/>
        <dsp:cNvSpPr/>
      </dsp:nvSpPr>
      <dsp:spPr>
        <a:xfrm>
          <a:off x="1184740" y="2853747"/>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711200">
            <a:lnSpc>
              <a:spcPct val="90000"/>
            </a:lnSpc>
            <a:spcBef>
              <a:spcPct val="0"/>
            </a:spcBef>
            <a:spcAft>
              <a:spcPct val="35000"/>
            </a:spcAft>
          </a:pPr>
          <a:r>
            <a:rPr lang="en-IN" sz="1600" b="1" kern="1200" dirty="0" smtClean="0">
              <a:solidFill>
                <a:srgbClr val="FFFF00"/>
              </a:solidFill>
            </a:rPr>
            <a:t>Supra- and Sub-gingival debridement</a:t>
          </a:r>
          <a:endParaRPr lang="en-IN" sz="1600" b="1" kern="1200" dirty="0">
            <a:solidFill>
              <a:srgbClr val="FFFF00"/>
            </a:solidFill>
          </a:endParaRPr>
        </a:p>
      </dsp:txBody>
      <dsp:txXfrm>
        <a:off x="1184740" y="2853747"/>
        <a:ext cx="1420368" cy="1101090"/>
      </dsp:txXfrm>
    </dsp:sp>
    <dsp:sp modelId="{3BD674AB-99D2-4801-80CC-B7042E2AE3A5}">
      <dsp:nvSpPr>
        <dsp:cNvPr id="0" name=""/>
        <dsp:cNvSpPr/>
      </dsp:nvSpPr>
      <dsp:spPr>
        <a:xfrm>
          <a:off x="2173224" y="1721103"/>
          <a:ext cx="286512" cy="286512"/>
        </a:xfrm>
        <a:prstGeom prst="ellipse">
          <a:avLst/>
        </a:prstGeom>
        <a:gradFill rotWithShape="1">
          <a:gsLst>
            <a:gs pos="0">
              <a:schemeClr val="accent6">
                <a:tint val="98000"/>
                <a:lumMod val="114000"/>
              </a:schemeClr>
            </a:gs>
            <a:gs pos="100000">
              <a:schemeClr val="accent6">
                <a:shade val="90000"/>
                <a:lumMod val="84000"/>
              </a:schemeClr>
            </a:gs>
          </a:gsLst>
          <a:lin ang="5400000" scaled="0"/>
        </a:gradFill>
        <a:ln w="28575">
          <a:solidFill>
            <a:srgbClr val="C00000"/>
          </a:solid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sp>
    <dsp:sp modelId="{C952F00A-3177-4F79-BD52-96D31B3503EF}">
      <dsp:nvSpPr>
        <dsp:cNvPr id="0" name=""/>
        <dsp:cNvSpPr/>
      </dsp:nvSpPr>
      <dsp:spPr>
        <a:xfrm>
          <a:off x="2594823" y="1991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711200">
            <a:lnSpc>
              <a:spcPct val="90000"/>
            </a:lnSpc>
            <a:spcBef>
              <a:spcPct val="0"/>
            </a:spcBef>
            <a:spcAft>
              <a:spcPct val="35000"/>
            </a:spcAft>
          </a:pPr>
          <a:r>
            <a:rPr lang="en-IN" sz="1600" b="1" kern="1200" dirty="0" smtClean="0">
              <a:solidFill>
                <a:srgbClr val="FFFF00"/>
              </a:solidFill>
            </a:rPr>
            <a:t>Decreased Bacterial load</a:t>
          </a:r>
          <a:endParaRPr lang="en-IN" sz="1600" b="1" kern="1200" dirty="0">
            <a:solidFill>
              <a:srgbClr val="FFFF00"/>
            </a:solidFill>
          </a:endParaRPr>
        </a:p>
      </dsp:txBody>
      <dsp:txXfrm>
        <a:off x="2594823" y="1991359"/>
        <a:ext cx="1463040" cy="2072640"/>
      </dsp:txXfrm>
    </dsp:sp>
    <dsp:sp modelId="{8C3FE3E3-13FD-40C8-A412-D1DD5FC713F8}">
      <dsp:nvSpPr>
        <dsp:cNvPr id="0" name=""/>
        <dsp:cNvSpPr/>
      </dsp:nvSpPr>
      <dsp:spPr>
        <a:xfrm>
          <a:off x="3855720" y="975021"/>
          <a:ext cx="396240" cy="396240"/>
        </a:xfrm>
        <a:prstGeom prst="ellipse">
          <a:avLst/>
        </a:prstGeom>
        <a:gradFill rotWithShape="1">
          <a:gsLst>
            <a:gs pos="0">
              <a:schemeClr val="accent6">
                <a:tint val="98000"/>
                <a:lumMod val="114000"/>
              </a:schemeClr>
            </a:gs>
            <a:gs pos="100000">
              <a:schemeClr val="accent6">
                <a:shade val="90000"/>
                <a:lumMod val="84000"/>
              </a:schemeClr>
            </a:gs>
          </a:gsLst>
          <a:lin ang="5400000" scaled="0"/>
        </a:gradFill>
        <a:ln w="28575">
          <a:solidFill>
            <a:srgbClr val="C00000"/>
          </a:solid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sp>
    <dsp:sp modelId="{730A6B88-7C14-4C8A-BD6A-A090B38EFC1C}">
      <dsp:nvSpPr>
        <dsp:cNvPr id="0" name=""/>
        <dsp:cNvSpPr/>
      </dsp:nvSpPr>
      <dsp:spPr>
        <a:xfrm>
          <a:off x="4148425" y="1533614"/>
          <a:ext cx="1463040" cy="24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711200">
            <a:lnSpc>
              <a:spcPct val="90000"/>
            </a:lnSpc>
            <a:spcBef>
              <a:spcPct val="0"/>
            </a:spcBef>
            <a:spcAft>
              <a:spcPct val="35000"/>
            </a:spcAft>
          </a:pPr>
          <a:r>
            <a:rPr lang="en-IN" sz="1600" b="1" kern="1200" dirty="0" smtClean="0">
              <a:solidFill>
                <a:srgbClr val="FFFF00"/>
              </a:solidFill>
            </a:rPr>
            <a:t>Disease Progression stops</a:t>
          </a:r>
          <a:endParaRPr lang="en-IN" sz="1600" b="1" kern="1200" dirty="0">
            <a:solidFill>
              <a:srgbClr val="FFFF00"/>
            </a:solidFill>
          </a:endParaRPr>
        </a:p>
      </dsp:txBody>
      <dsp:txXfrm>
        <a:off x="4148425" y="1533614"/>
        <a:ext cx="1463040" cy="2478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163B-48EC-4A4F-B327-09DADFE59306}">
      <dsp:nvSpPr>
        <dsp:cNvPr id="0" name=""/>
        <dsp:cNvSpPr/>
      </dsp:nvSpPr>
      <dsp:spPr>
        <a:xfrm>
          <a:off x="2073001" y="1004390"/>
          <a:ext cx="1837973" cy="1838064"/>
        </a:xfrm>
        <a:prstGeom prst="ellipse">
          <a:avLst/>
        </a:prstGeom>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6"/>
        </a:lnRef>
        <a:fillRef idx="3">
          <a:schemeClr val="accent6"/>
        </a:fillRef>
        <a:effectRef idx="3">
          <a:schemeClr val="accent6"/>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N" sz="1900" b="1" i="1" kern="1200" dirty="0" smtClean="0">
              <a:solidFill>
                <a:srgbClr val="C00000"/>
              </a:solidFill>
            </a:rPr>
            <a:t>Systemic Antibiotics</a:t>
          </a:r>
          <a:endParaRPr lang="en-IN" sz="1900" b="1" i="1" kern="1200" dirty="0">
            <a:solidFill>
              <a:srgbClr val="C00000"/>
            </a:solidFill>
          </a:endParaRPr>
        </a:p>
      </dsp:txBody>
      <dsp:txXfrm>
        <a:off x="2342166" y="1273568"/>
        <a:ext cx="1299643" cy="1299708"/>
      </dsp:txXfrm>
    </dsp:sp>
    <dsp:sp modelId="{E5D97819-9936-45E5-8E2B-3C31E525E377}">
      <dsp:nvSpPr>
        <dsp:cNvPr id="0" name=""/>
        <dsp:cNvSpPr/>
      </dsp:nvSpPr>
      <dsp:spPr>
        <a:xfrm>
          <a:off x="1180857" y="0"/>
          <a:ext cx="3705051" cy="3862291"/>
        </a:xfrm>
        <a:prstGeom prst="blockArc">
          <a:avLst>
            <a:gd name="adj1" fmla="val 17527788"/>
            <a:gd name="adj2" fmla="val 4119114"/>
            <a:gd name="adj3" fmla="val 575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4CAAE-F317-4EF5-A6CF-FB44A88B043F}">
      <dsp:nvSpPr>
        <dsp:cNvPr id="0" name=""/>
        <dsp:cNvSpPr/>
      </dsp:nvSpPr>
      <dsp:spPr>
        <a:xfrm>
          <a:off x="3908987" y="325591"/>
          <a:ext cx="984608" cy="984884"/>
        </a:xfrm>
        <a:prstGeom prst="ellipse">
          <a:avLst/>
        </a:prstGeom>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33CB6E-0283-4D1E-941A-F179CC2F2D54}">
      <dsp:nvSpPr>
        <dsp:cNvPr id="0" name=""/>
        <dsp:cNvSpPr/>
      </dsp:nvSpPr>
      <dsp:spPr>
        <a:xfrm>
          <a:off x="4968279" y="341426"/>
          <a:ext cx="1317937" cy="953213"/>
        </a:xfrm>
        <a:prstGeom prst="rect">
          <a:avLst/>
        </a:prstGeom>
        <a:solidFill>
          <a:schemeClr val="dk1"/>
        </a:solidFill>
        <a:ln w="19050" cap="rnd" cmpd="sng" algn="ctr">
          <a:solidFill>
            <a:srgbClr val="00B0F0"/>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pPr>
          <a:r>
            <a:rPr lang="en-US" sz="1400" kern="1200" dirty="0" smtClean="0">
              <a:solidFill>
                <a:srgbClr val="FF0000"/>
              </a:solidFill>
            </a:rPr>
            <a:t>Insufficient concentration of the drug in GCF</a:t>
          </a:r>
          <a:endParaRPr lang="en-IN" sz="1400" kern="1200" dirty="0">
            <a:solidFill>
              <a:srgbClr val="FF0000"/>
            </a:solidFill>
          </a:endParaRPr>
        </a:p>
      </dsp:txBody>
      <dsp:txXfrm>
        <a:off x="4968279" y="341426"/>
        <a:ext cx="1317937" cy="953213"/>
      </dsp:txXfrm>
    </dsp:sp>
    <dsp:sp modelId="{E743E113-41BC-42A8-B2B4-E5847BE3423B}">
      <dsp:nvSpPr>
        <dsp:cNvPr id="0" name=""/>
        <dsp:cNvSpPr/>
      </dsp:nvSpPr>
      <dsp:spPr>
        <a:xfrm>
          <a:off x="4289541" y="1446041"/>
          <a:ext cx="984608" cy="98488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61E2F-7724-4257-BD87-A948A7C118D2}">
      <dsp:nvSpPr>
        <dsp:cNvPr id="0" name=""/>
        <dsp:cNvSpPr/>
      </dsp:nvSpPr>
      <dsp:spPr>
        <a:xfrm>
          <a:off x="5354325" y="1459945"/>
          <a:ext cx="1317937" cy="953213"/>
        </a:xfrm>
        <a:prstGeom prst="rect">
          <a:avLst/>
        </a:prstGeom>
        <a:solidFill>
          <a:schemeClr val="dk1"/>
        </a:solidFill>
        <a:ln w="19050" cap="rnd" cmpd="sng" algn="ctr">
          <a:solidFill>
            <a:srgbClr val="00B0F0"/>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pPr>
          <a:r>
            <a:rPr lang="en-US" sz="1400" kern="1200" dirty="0" smtClean="0">
              <a:solidFill>
                <a:srgbClr val="FF0000"/>
              </a:solidFill>
            </a:rPr>
            <a:t>Disturbance of intestinal </a:t>
          </a:r>
          <a:r>
            <a:rPr lang="en-US" sz="1400" kern="1200" dirty="0" err="1" smtClean="0">
              <a:solidFill>
                <a:srgbClr val="FF0000"/>
              </a:solidFill>
            </a:rPr>
            <a:t>microflora</a:t>
          </a:r>
          <a:r>
            <a:rPr lang="en-US" sz="1400" kern="1200" dirty="0" smtClean="0">
              <a:solidFill>
                <a:srgbClr val="FF0000"/>
              </a:solidFill>
            </a:rPr>
            <a:t> </a:t>
          </a:r>
          <a:endParaRPr lang="en-IN" sz="1400" kern="1200" dirty="0">
            <a:solidFill>
              <a:srgbClr val="FF0000"/>
            </a:solidFill>
          </a:endParaRPr>
        </a:p>
      </dsp:txBody>
      <dsp:txXfrm>
        <a:off x="5354325" y="1459945"/>
        <a:ext cx="1317937" cy="953213"/>
      </dsp:txXfrm>
    </dsp:sp>
    <dsp:sp modelId="{1F4E086B-CDB6-414F-9BBD-93F8744DEA02}">
      <dsp:nvSpPr>
        <dsp:cNvPr id="0" name=""/>
        <dsp:cNvSpPr/>
      </dsp:nvSpPr>
      <dsp:spPr>
        <a:xfrm>
          <a:off x="3908987" y="2582327"/>
          <a:ext cx="984608" cy="98488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2854D-D72D-4A7B-BB83-B89268A09D9C}">
      <dsp:nvSpPr>
        <dsp:cNvPr id="0" name=""/>
        <dsp:cNvSpPr/>
      </dsp:nvSpPr>
      <dsp:spPr>
        <a:xfrm>
          <a:off x="4968279" y="2602411"/>
          <a:ext cx="1317937" cy="953213"/>
        </a:xfrm>
        <a:prstGeom prst="rect">
          <a:avLst/>
        </a:prstGeom>
        <a:solidFill>
          <a:schemeClr val="dk1"/>
        </a:solidFill>
        <a:ln w="19050" cap="rnd" cmpd="sng" algn="ctr">
          <a:solidFill>
            <a:srgbClr val="00B0F0"/>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10000"/>
            </a:spcAft>
          </a:pPr>
          <a:r>
            <a:rPr lang="en-US" sz="1800" kern="1200" dirty="0" smtClean="0">
              <a:solidFill>
                <a:srgbClr val="FF0000"/>
              </a:solidFill>
            </a:rPr>
            <a:t>Antibiotic resistance</a:t>
          </a:r>
          <a:endParaRPr lang="en-IN" sz="1800" kern="1200" dirty="0">
            <a:solidFill>
              <a:srgbClr val="FF0000"/>
            </a:solidFill>
          </a:endParaRPr>
        </a:p>
      </dsp:txBody>
      <dsp:txXfrm>
        <a:off x="4968279" y="2602411"/>
        <a:ext cx="1317937" cy="953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0A5F-FD3F-4243-9661-919760882780}">
      <dsp:nvSpPr>
        <dsp:cNvPr id="0" name=""/>
        <dsp:cNvSpPr/>
      </dsp:nvSpPr>
      <dsp:spPr>
        <a:xfrm>
          <a:off x="3326323" y="874166"/>
          <a:ext cx="2316106" cy="231607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09B3F-2DD4-41C2-A898-8C7F9F5CA030}">
      <dsp:nvSpPr>
        <dsp:cNvPr id="0" name=""/>
        <dsp:cNvSpPr/>
      </dsp:nvSpPr>
      <dsp:spPr>
        <a:xfrm>
          <a:off x="3403493" y="951382"/>
          <a:ext cx="2161253" cy="2161641"/>
        </a:xfrm>
        <a:prstGeom prst="ellipse">
          <a:avLst/>
        </a:prstGeom>
        <a:gradFill rotWithShape="1">
          <a:gsLst>
            <a:gs pos="0">
              <a:schemeClr val="accent3">
                <a:tint val="98000"/>
                <a:lumMod val="114000"/>
              </a:schemeClr>
            </a:gs>
            <a:gs pos="100000">
              <a:schemeClr val="accent3">
                <a:shade val="90000"/>
                <a:lumMod val="84000"/>
              </a:schemeClr>
            </a:gs>
          </a:gsLst>
          <a:lin ang="5400000" scaled="0"/>
        </a:gradFill>
        <a:ln w="9525" cap="rnd" cmpd="sng" algn="ctr">
          <a:solidFill>
            <a:schemeClr val="accent3"/>
          </a:solidFill>
          <a:prstDash val="solid"/>
        </a:ln>
        <a:effectLst>
          <a:outerShdw blurRad="38100" dist="25400" dir="5400000" rotWithShape="0">
            <a:srgbClr val="000000">
              <a:alpha val="4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N" sz="2300" b="1" kern="1200" dirty="0" smtClean="0"/>
            <a:t>Plaque Biofilm confers resistance</a:t>
          </a:r>
          <a:endParaRPr lang="en-IN" sz="2300" b="1" kern="1200" dirty="0"/>
        </a:p>
      </dsp:txBody>
      <dsp:txXfrm>
        <a:off x="3712684" y="1260246"/>
        <a:ext cx="1543899" cy="1543913"/>
      </dsp:txXfrm>
    </dsp:sp>
    <dsp:sp modelId="{FEAB44A8-8104-4345-B5A8-3AC65384C9E0}">
      <dsp:nvSpPr>
        <dsp:cNvPr id="0" name=""/>
        <dsp:cNvSpPr/>
      </dsp:nvSpPr>
      <dsp:spPr>
        <a:xfrm rot="2700000">
          <a:off x="933266" y="873908"/>
          <a:ext cx="2316183" cy="2316183"/>
        </a:xfrm>
        <a:prstGeom prst="teardrop">
          <a:avLst>
            <a:gd name="adj" fmla="val 100000"/>
          </a:avLst>
        </a:prstGeom>
        <a:solidFill>
          <a:schemeClr val="accent3">
            <a:hueOff val="11249044"/>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0F8C4-F64D-4745-A624-C8D8022D3E30}">
      <dsp:nvSpPr>
        <dsp:cNvPr id="0" name=""/>
        <dsp:cNvSpPr/>
      </dsp:nvSpPr>
      <dsp:spPr>
        <a:xfrm>
          <a:off x="1010731" y="951382"/>
          <a:ext cx="2161253" cy="2161641"/>
        </a:xfrm>
        <a:prstGeom prst="ellipse">
          <a:avLst/>
        </a:prstGeom>
        <a:gradFill rotWithShape="1">
          <a:gsLst>
            <a:gs pos="0">
              <a:schemeClr val="accent5">
                <a:tint val="98000"/>
                <a:lumMod val="114000"/>
              </a:schemeClr>
            </a:gs>
            <a:gs pos="100000">
              <a:schemeClr val="accent5">
                <a:shade val="90000"/>
                <a:lumMod val="84000"/>
              </a:schemeClr>
            </a:gs>
          </a:gsLst>
          <a:lin ang="5400000" scaled="0"/>
        </a:gradFill>
        <a:ln w="9525" cap="rnd" cmpd="sng" algn="ctr">
          <a:solidFill>
            <a:schemeClr val="accent5"/>
          </a:solidFill>
          <a:prstDash val="solid"/>
        </a:ln>
        <a:effectLst>
          <a:outerShdw blurRad="38100" dist="25400" dir="5400000" rotWithShape="0">
            <a:srgbClr val="000000">
              <a:alpha val="4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N" sz="2300" b="1" i="1" kern="1200" dirty="0" smtClean="0">
              <a:solidFill>
                <a:srgbClr val="C00000"/>
              </a:solidFill>
            </a:rPr>
            <a:t>Local Antibiotics</a:t>
          </a:r>
          <a:endParaRPr lang="en-IN" sz="2300" b="1" i="1" kern="1200" dirty="0">
            <a:solidFill>
              <a:srgbClr val="C00000"/>
            </a:solidFill>
          </a:endParaRPr>
        </a:p>
      </dsp:txBody>
      <dsp:txXfrm>
        <a:off x="1319408" y="1260246"/>
        <a:ext cx="1543899" cy="1543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9EF49-ED4B-414F-BAE4-0FEF9CE9FEB6}" type="datetimeFigureOut">
              <a:rPr lang="en-IN" smtClean="0"/>
              <a:t>28-07-2015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A32A8-1939-4BCE-9286-7EEF48C1673D}" type="slidenum">
              <a:rPr lang="en-IN" smtClean="0"/>
              <a:t>‹#›</a:t>
            </a:fld>
            <a:endParaRPr lang="en-IN"/>
          </a:p>
        </p:txBody>
      </p:sp>
    </p:spTree>
    <p:extLst>
      <p:ext uri="{BB962C8B-B14F-4D97-AF65-F5344CB8AC3E}">
        <p14:creationId xmlns:p14="http://schemas.microsoft.com/office/powerpoint/2010/main" val="426280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FFFF00"/>
                </a:solidFill>
              </a:rPr>
              <a:t>Although, physical plaque biofilms removal by SRP is an essential part of periodontal therapy, BUT complete removal of plaque, and calculus is not always possible especially in inaccessible sites such as deeper pockets and furcation areas. </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4</a:t>
            </a:fld>
            <a:endParaRPr lang="en-IN"/>
          </a:p>
        </p:txBody>
      </p:sp>
    </p:spTree>
    <p:extLst>
      <p:ext uri="{BB962C8B-B14F-4D97-AF65-F5344CB8AC3E}">
        <p14:creationId xmlns:p14="http://schemas.microsoft.com/office/powerpoint/2010/main" val="271539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46</a:t>
            </a:fld>
            <a:endParaRPr lang="en-IN"/>
          </a:p>
        </p:txBody>
      </p:sp>
    </p:spTree>
    <p:extLst>
      <p:ext uri="{BB962C8B-B14F-4D97-AF65-F5344CB8AC3E}">
        <p14:creationId xmlns:p14="http://schemas.microsoft.com/office/powerpoint/2010/main" val="81409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47</a:t>
            </a:fld>
            <a:endParaRPr lang="en-IN"/>
          </a:p>
        </p:txBody>
      </p:sp>
    </p:spTree>
    <p:extLst>
      <p:ext uri="{BB962C8B-B14F-4D97-AF65-F5344CB8AC3E}">
        <p14:creationId xmlns:p14="http://schemas.microsoft.com/office/powerpoint/2010/main" val="238962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48</a:t>
            </a:fld>
            <a:endParaRPr lang="en-IN"/>
          </a:p>
        </p:txBody>
      </p:sp>
    </p:spTree>
    <p:extLst>
      <p:ext uri="{BB962C8B-B14F-4D97-AF65-F5344CB8AC3E}">
        <p14:creationId xmlns:p14="http://schemas.microsoft.com/office/powerpoint/2010/main" val="113864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And of course, we need a larger controlled clinical trial with long term follow up to</a:t>
            </a:r>
            <a:r>
              <a:rPr lang="en-US" sz="1200" baseline="0" dirty="0" smtClean="0"/>
              <a:t> explore the advantages of PDT</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49</a:t>
            </a:fld>
            <a:endParaRPr lang="en-IN"/>
          </a:p>
        </p:txBody>
      </p:sp>
    </p:spTree>
    <p:extLst>
      <p:ext uri="{BB962C8B-B14F-4D97-AF65-F5344CB8AC3E}">
        <p14:creationId xmlns:p14="http://schemas.microsoft.com/office/powerpoint/2010/main" val="191643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And of course, we need a larger controlled clinical trial with long term follow up to</a:t>
            </a:r>
            <a:r>
              <a:rPr lang="en-US" sz="1200" baseline="0" dirty="0" smtClean="0"/>
              <a:t> explore the advantages of PDT</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50</a:t>
            </a:fld>
            <a:endParaRPr lang="en-IN"/>
          </a:p>
        </p:txBody>
      </p:sp>
    </p:spTree>
    <p:extLst>
      <p:ext uri="{BB962C8B-B14F-4D97-AF65-F5344CB8AC3E}">
        <p14:creationId xmlns:p14="http://schemas.microsoft.com/office/powerpoint/2010/main" val="158238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And </a:t>
            </a:r>
            <a:r>
              <a:rPr lang="en-IN" baseline="0" dirty="0" smtClean="0"/>
              <a:t>I conclude </a:t>
            </a:r>
            <a:r>
              <a:rPr lang="en-IN" dirty="0" smtClean="0"/>
              <a:t>with these</a:t>
            </a:r>
            <a:r>
              <a:rPr lang="en-IN" baseline="0" dirty="0" smtClean="0"/>
              <a:t> words by ……</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53</a:t>
            </a:fld>
            <a:endParaRPr lang="en-IN"/>
          </a:p>
        </p:txBody>
      </p:sp>
    </p:spTree>
    <p:extLst>
      <p:ext uri="{BB962C8B-B14F-4D97-AF65-F5344CB8AC3E}">
        <p14:creationId xmlns:p14="http://schemas.microsoft.com/office/powerpoint/2010/main" val="403544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56</a:t>
            </a:fld>
            <a:endParaRPr lang="en-IN"/>
          </a:p>
        </p:txBody>
      </p:sp>
    </p:spTree>
    <p:extLst>
      <p:ext uri="{BB962C8B-B14F-4D97-AF65-F5344CB8AC3E}">
        <p14:creationId xmlns:p14="http://schemas.microsoft.com/office/powerpoint/2010/main" val="174980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And of course, we need a larger controlled clinical trial with long term follow up to</a:t>
            </a:r>
            <a:r>
              <a:rPr lang="en-US" sz="1200" baseline="0" dirty="0" smtClean="0"/>
              <a:t> explore the advantages of PDT</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58</a:t>
            </a:fld>
            <a:endParaRPr lang="en-IN"/>
          </a:p>
        </p:txBody>
      </p:sp>
    </p:spTree>
    <p:extLst>
      <p:ext uri="{BB962C8B-B14F-4D97-AF65-F5344CB8AC3E}">
        <p14:creationId xmlns:p14="http://schemas.microsoft.com/office/powerpoint/2010/main" val="395005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evaluated antibacterial effect of photodynamic therapy in samples of dental plaque. They reported </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59</a:t>
            </a:fld>
            <a:endParaRPr lang="en-IN"/>
          </a:p>
        </p:txBody>
      </p:sp>
    </p:spTree>
    <p:extLst>
      <p:ext uri="{BB962C8B-B14F-4D97-AF65-F5344CB8AC3E}">
        <p14:creationId xmlns:p14="http://schemas.microsoft.com/office/powerpoint/2010/main" val="132837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evaluated antibacterial effect of photodynamic therapy in samples of dental plaque. They reported </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60</a:t>
            </a:fld>
            <a:endParaRPr lang="en-IN"/>
          </a:p>
        </p:txBody>
      </p:sp>
    </p:spTree>
    <p:extLst>
      <p:ext uri="{BB962C8B-B14F-4D97-AF65-F5344CB8AC3E}">
        <p14:creationId xmlns:p14="http://schemas.microsoft.com/office/powerpoint/2010/main" val="266258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00"/>
                </a:solidFill>
              </a:rPr>
              <a:t>To supplement the armament of antibacterial measures, different </a:t>
            </a:r>
            <a:r>
              <a:rPr lang="en-US" sz="1200" b="1" i="1" dirty="0" smtClean="0">
                <a:solidFill>
                  <a:srgbClr val="FFFF00"/>
                </a:solidFill>
              </a:rPr>
              <a:t>adjunctive modalities </a:t>
            </a:r>
            <a:r>
              <a:rPr lang="en-US" sz="1200" dirty="0" smtClean="0">
                <a:solidFill>
                  <a:srgbClr val="FFFF00"/>
                </a:solidFill>
              </a:rPr>
              <a:t>have been evaluated</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6</a:t>
            </a:fld>
            <a:endParaRPr lang="en-IN"/>
          </a:p>
        </p:txBody>
      </p:sp>
    </p:spTree>
    <p:extLst>
      <p:ext uri="{BB962C8B-B14F-4D97-AF65-F5344CB8AC3E}">
        <p14:creationId xmlns:p14="http://schemas.microsoft.com/office/powerpoint/2010/main" val="236786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00"/>
                </a:solidFill>
              </a:rPr>
              <a:t>Before treatment, and at follow up visit, following clinical parameters were recorded </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29</a:t>
            </a:fld>
            <a:endParaRPr lang="en-IN"/>
          </a:p>
        </p:txBody>
      </p:sp>
    </p:spTree>
    <p:extLst>
      <p:ext uri="{BB962C8B-B14F-4D97-AF65-F5344CB8AC3E}">
        <p14:creationId xmlns:p14="http://schemas.microsoft.com/office/powerpoint/2010/main" val="200612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FFFF00"/>
                </a:solidFill>
              </a:rPr>
              <a:t>Very few studies have been conducted evaluating clinical effectiveness of PDT in treatment of  periodontitis, particularly in deep pockets, that too with conflicting results.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31</a:t>
            </a:fld>
            <a:endParaRPr lang="en-IN"/>
          </a:p>
        </p:txBody>
      </p:sp>
    </p:spTree>
    <p:extLst>
      <p:ext uri="{BB962C8B-B14F-4D97-AF65-F5344CB8AC3E}">
        <p14:creationId xmlns:p14="http://schemas.microsoft.com/office/powerpoint/2010/main" val="347335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41</a:t>
            </a:fld>
            <a:endParaRPr lang="en-IN"/>
          </a:p>
        </p:txBody>
      </p:sp>
    </p:spTree>
    <p:extLst>
      <p:ext uri="{BB962C8B-B14F-4D97-AF65-F5344CB8AC3E}">
        <p14:creationId xmlns:p14="http://schemas.microsoft.com/office/powerpoint/2010/main" val="78603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42</a:t>
            </a:fld>
            <a:endParaRPr lang="en-IN"/>
          </a:p>
        </p:txBody>
      </p:sp>
    </p:spTree>
    <p:extLst>
      <p:ext uri="{BB962C8B-B14F-4D97-AF65-F5344CB8AC3E}">
        <p14:creationId xmlns:p14="http://schemas.microsoft.com/office/powerpoint/2010/main" val="344233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43</a:t>
            </a:fld>
            <a:endParaRPr lang="en-IN"/>
          </a:p>
        </p:txBody>
      </p:sp>
    </p:spTree>
    <p:extLst>
      <p:ext uri="{BB962C8B-B14F-4D97-AF65-F5344CB8AC3E}">
        <p14:creationId xmlns:p14="http://schemas.microsoft.com/office/powerpoint/2010/main" val="395226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However, there is no statistically significant difference between the groups.</a:t>
            </a:r>
          </a:p>
          <a:p>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pPr/>
              <a:t>44</a:t>
            </a:fld>
            <a:endParaRPr lang="en-IN"/>
          </a:p>
        </p:txBody>
      </p:sp>
    </p:spTree>
    <p:extLst>
      <p:ext uri="{BB962C8B-B14F-4D97-AF65-F5344CB8AC3E}">
        <p14:creationId xmlns:p14="http://schemas.microsoft.com/office/powerpoint/2010/main" val="411498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evaluated antibacterial effect of photodynamic therapy in samples of dental plaque. They reported </a:t>
            </a:r>
            <a:endParaRPr lang="en-IN" dirty="0"/>
          </a:p>
        </p:txBody>
      </p:sp>
      <p:sp>
        <p:nvSpPr>
          <p:cNvPr id="4" name="Slide Number Placeholder 3"/>
          <p:cNvSpPr>
            <a:spLocks noGrp="1"/>
          </p:cNvSpPr>
          <p:nvPr>
            <p:ph type="sldNum" sz="quarter" idx="10"/>
          </p:nvPr>
        </p:nvSpPr>
        <p:spPr/>
        <p:txBody>
          <a:bodyPr/>
          <a:lstStyle/>
          <a:p>
            <a:fld id="{C68A32A8-1939-4BCE-9286-7EEF48C1673D}" type="slidenum">
              <a:rPr lang="en-IN" smtClean="0"/>
              <a:t>45</a:t>
            </a:fld>
            <a:endParaRPr lang="en-IN"/>
          </a:p>
        </p:txBody>
      </p:sp>
    </p:spTree>
    <p:extLst>
      <p:ext uri="{BB962C8B-B14F-4D97-AF65-F5344CB8AC3E}">
        <p14:creationId xmlns:p14="http://schemas.microsoft.com/office/powerpoint/2010/main" val="153955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121567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54F9B-A63E-4827-80B6-2F67ED205EB9}" type="datetimeFigureOut">
              <a:rPr lang="en-IN" smtClean="0"/>
              <a:t>28-07-2015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3598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139934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32189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347921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403547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371980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1046122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36665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202401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149025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354F9B-A63E-4827-80B6-2F67ED205EB9}" type="datetimeFigureOut">
              <a:rPr lang="en-IN" smtClean="0"/>
              <a:t>28-07-2015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242497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354F9B-A63E-4827-80B6-2F67ED205EB9}" type="datetimeFigureOut">
              <a:rPr lang="en-IN" smtClean="0"/>
              <a:t>28-07-2015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283912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2246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155753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B354F9B-A63E-4827-80B6-2F67ED205EB9}" type="datetimeFigureOut">
              <a:rPr lang="en-IN" smtClean="0"/>
              <a:t>28-07-2015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25627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54F9B-A63E-4827-80B6-2F67ED205EB9}" type="datetimeFigureOut">
              <a:rPr lang="en-IN" smtClean="0"/>
              <a:t>28-07-2015</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9DBEBE-34B5-4725-9373-9EA370A63565}" type="slidenum">
              <a:rPr lang="en-IN" smtClean="0"/>
              <a:t>‹#›</a:t>
            </a:fld>
            <a:endParaRPr lang="en-IN"/>
          </a:p>
        </p:txBody>
      </p:sp>
    </p:spTree>
    <p:extLst>
      <p:ext uri="{BB962C8B-B14F-4D97-AF65-F5344CB8AC3E}">
        <p14:creationId xmlns:p14="http://schemas.microsoft.com/office/powerpoint/2010/main" val="55276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B354F9B-A63E-4827-80B6-2F67ED205EB9}" type="datetimeFigureOut">
              <a:rPr lang="en-IN" smtClean="0"/>
              <a:t>28-07-2015</a:t>
            </a:fld>
            <a:endParaRPr lang="en-I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E9DBEBE-34B5-4725-9373-9EA370A63565}" type="slidenum">
              <a:rPr lang="en-IN" smtClean="0"/>
              <a:t>‹#›</a:t>
            </a:fld>
            <a:endParaRPr lang="en-IN"/>
          </a:p>
        </p:txBody>
      </p:sp>
    </p:spTree>
    <p:extLst>
      <p:ext uri="{BB962C8B-B14F-4D97-AF65-F5344CB8AC3E}">
        <p14:creationId xmlns:p14="http://schemas.microsoft.com/office/powerpoint/2010/main" val="2660043644"/>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itech.meb.uni-bonn.de/su/arbeitsschutz/bilder/lasersymbol.gif"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image" Target="../media/image30.jpeg"/><Relationship Id="rId5" Type="http://schemas.openxmlformats.org/officeDocument/2006/relationships/diagramQuickStyle" Target="../diagrams/quickStyle7.xml"/><Relationship Id="rId10" Type="http://schemas.openxmlformats.org/officeDocument/2006/relationships/image" Target="../media/image29.jpeg"/><Relationship Id="rId4" Type="http://schemas.openxmlformats.org/officeDocument/2006/relationships/diagramLayout" Target="../diagrams/layout7.xml"/><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xml"/><Relationship Id="rId7"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2102"/>
          <a:stretch/>
        </p:blipFill>
        <p:spPr>
          <a:xfrm>
            <a:off x="4642101" y="0"/>
            <a:ext cx="4501899" cy="24383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654"/>
            <a:ext cx="3090930" cy="2505980"/>
          </a:xfrm>
          <a:prstGeom prst="ellipse">
            <a:avLst/>
          </a:prstGeom>
          <a:ln>
            <a:noFill/>
          </a:ln>
          <a:effectLst>
            <a:softEdge rad="112500"/>
          </a:effectLst>
        </p:spPr>
      </p:pic>
      <p:sp>
        <p:nvSpPr>
          <p:cNvPr id="7" name="TextBox 6"/>
          <p:cNvSpPr txBox="1"/>
          <p:nvPr/>
        </p:nvSpPr>
        <p:spPr>
          <a:xfrm>
            <a:off x="1302552" y="2664634"/>
            <a:ext cx="6679095" cy="2554545"/>
          </a:xfrm>
          <a:prstGeom prst="rect">
            <a:avLst/>
          </a:prstGeom>
          <a:solidFill>
            <a:srgbClr val="002060">
              <a:alpha val="59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i="1" dirty="0" smtClean="0">
                <a:solidFill>
                  <a:srgbClr val="FFFF00"/>
                </a:solidFill>
              </a:rPr>
              <a:t>Antimicrobial Photodynamic Therapy </a:t>
            </a:r>
            <a:r>
              <a:rPr lang="en-US" sz="3200" b="1" i="1" dirty="0" smtClean="0"/>
              <a:t>as an Adjunct to Non-Surgical Treatment of Deep Periodontal Pockets : A Clinical Study</a:t>
            </a:r>
            <a:endParaRPr lang="en-IN" sz="3200" i="1" dirty="0"/>
          </a:p>
        </p:txBody>
      </p:sp>
      <p:sp>
        <p:nvSpPr>
          <p:cNvPr id="3" name="TextBox 2"/>
          <p:cNvSpPr txBox="1"/>
          <p:nvPr/>
        </p:nvSpPr>
        <p:spPr>
          <a:xfrm>
            <a:off x="190484" y="5288340"/>
            <a:ext cx="7626992" cy="1569660"/>
          </a:xfrm>
          <a:prstGeom prst="rect">
            <a:avLst/>
          </a:prstGeom>
          <a:noFill/>
        </p:spPr>
        <p:txBody>
          <a:bodyPr wrap="square" rtlCol="0">
            <a:spAutoFit/>
          </a:bodyPr>
          <a:lstStyle/>
          <a:p>
            <a:r>
              <a:rPr lang="en-US" sz="2400" b="1" dirty="0" smtClean="0">
                <a:solidFill>
                  <a:srgbClr val="FFFF00"/>
                </a:solidFill>
              </a:rPr>
              <a:t>Dr. </a:t>
            </a:r>
            <a:r>
              <a:rPr lang="en-US" sz="2400" b="1" dirty="0" err="1" smtClean="0">
                <a:solidFill>
                  <a:srgbClr val="FFFF00"/>
                </a:solidFill>
              </a:rPr>
              <a:t>Farrukh</a:t>
            </a:r>
            <a:r>
              <a:rPr lang="en-US" sz="2400" b="1" dirty="0" smtClean="0">
                <a:solidFill>
                  <a:srgbClr val="FFFF00"/>
                </a:solidFill>
              </a:rPr>
              <a:t> </a:t>
            </a:r>
            <a:r>
              <a:rPr lang="en-US" sz="2400" b="1" dirty="0" err="1" smtClean="0">
                <a:solidFill>
                  <a:srgbClr val="FFFF00"/>
                </a:solidFill>
              </a:rPr>
              <a:t>Faraz</a:t>
            </a:r>
            <a:endParaRPr lang="en-US" sz="2400" b="1" dirty="0" smtClean="0">
              <a:solidFill>
                <a:srgbClr val="FFFF00"/>
              </a:solidFill>
            </a:endParaRPr>
          </a:p>
          <a:p>
            <a:r>
              <a:rPr lang="en-US" sz="2400" b="1" dirty="0" smtClean="0">
                <a:solidFill>
                  <a:srgbClr val="FFFF00"/>
                </a:solidFill>
              </a:rPr>
              <a:t>Assoc. Prof . </a:t>
            </a:r>
          </a:p>
          <a:p>
            <a:r>
              <a:rPr lang="en-US" sz="2400" b="1" dirty="0" err="1" smtClean="0">
                <a:solidFill>
                  <a:srgbClr val="FFFF00"/>
                </a:solidFill>
              </a:rPr>
              <a:t>Maulana</a:t>
            </a:r>
            <a:r>
              <a:rPr lang="en-US" sz="2400" b="1" dirty="0" smtClean="0">
                <a:solidFill>
                  <a:srgbClr val="FFFF00"/>
                </a:solidFill>
              </a:rPr>
              <a:t>  Azad Institute of Dental Sciences. New Delhi (India)</a:t>
            </a:r>
            <a:endParaRPr lang="en-IN" sz="2400" b="1" dirty="0">
              <a:solidFill>
                <a:srgbClr val="FFFF00"/>
              </a:solidFill>
            </a:endParaRPr>
          </a:p>
        </p:txBody>
      </p:sp>
    </p:spTree>
    <p:extLst>
      <p:ext uri="{BB962C8B-B14F-4D97-AF65-F5344CB8AC3E}">
        <p14:creationId xmlns:p14="http://schemas.microsoft.com/office/powerpoint/2010/main" val="1360099602"/>
      </p:ext>
    </p:extLst>
  </p:cSld>
  <p:clrMapOvr>
    <a:masterClrMapping/>
  </p:clrMapOvr>
  <mc:AlternateContent xmlns:mc="http://schemas.openxmlformats.org/markup-compatibility/2006" xmlns:p14="http://schemas.microsoft.com/office/powerpoint/2010/main">
    <mc:Choice Requires="p14">
      <p:transition spd="slow" p14:dur="2000" advTm="13129"/>
    </mc:Choice>
    <mc:Fallback xmlns="">
      <p:transition spd="slow" advTm="1312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019925" y="4572000"/>
            <a:ext cx="19081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3"/>
          <p:cNvSpPr txBox="1">
            <a:spLocks noChangeArrowheads="1"/>
          </p:cNvSpPr>
          <p:nvPr/>
        </p:nvSpPr>
        <p:spPr bwMode="auto">
          <a:xfrm>
            <a:off x="508715" y="605262"/>
            <a:ext cx="8229600" cy="1143000"/>
          </a:xfrm>
          <a:prstGeom prst="rect">
            <a:avLst/>
          </a:prstGeom>
          <a:noFill/>
          <a:ln w="635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FFFF00"/>
                </a:solidFill>
                <a:effectLst/>
                <a:uLnTx/>
                <a:uFillTx/>
                <a:latin typeface="Arial" charset="0"/>
                <a:ea typeface="ＭＳ Ｐゴシック" charset="0"/>
                <a:cs typeface="ＭＳ Ｐゴシック" charset="0"/>
              </a:rPr>
              <a:t>Mode of Action of </a:t>
            </a:r>
            <a:r>
              <a:rPr kumimoji="0" lang="en-GB" sz="3200" b="1" i="0" u="none" strike="noStrike" kern="0" cap="none" spc="0" normalizeH="0" baseline="0" noProof="0" dirty="0" err="1" smtClean="0">
                <a:ln>
                  <a:noFill/>
                </a:ln>
                <a:solidFill>
                  <a:srgbClr val="FFFF00"/>
                </a:solidFill>
                <a:effectLst/>
                <a:uLnTx/>
                <a:uFillTx/>
                <a:latin typeface="Arial" charset="0"/>
                <a:ea typeface="ＭＳ Ｐゴシック" charset="0"/>
                <a:cs typeface="ＭＳ Ｐゴシック" charset="0"/>
              </a:rPr>
              <a:t>aPDT</a:t>
            </a:r>
            <a:endParaRPr kumimoji="0" lang="de-DE" sz="3200" b="1" i="0" u="none" strike="noStrike" kern="0" cap="none" spc="0" normalizeH="0" baseline="0" noProof="0" dirty="0">
              <a:ln>
                <a:noFill/>
              </a:ln>
              <a:solidFill>
                <a:srgbClr val="FFFF00"/>
              </a:solidFill>
              <a:effectLst/>
              <a:uLnTx/>
              <a:uFillTx/>
              <a:latin typeface="Arial" charset="0"/>
              <a:ea typeface="ＭＳ Ｐゴシック" charset="0"/>
              <a:cs typeface="ＭＳ Ｐゴシック" charset="0"/>
            </a:endParaRPr>
          </a:p>
        </p:txBody>
      </p:sp>
      <p:sp>
        <p:nvSpPr>
          <p:cNvPr id="9" name="Rectangle 4"/>
          <p:cNvSpPr txBox="1">
            <a:spLocks noChangeArrowheads="1"/>
          </p:cNvSpPr>
          <p:nvPr/>
        </p:nvSpPr>
        <p:spPr bwMode="auto">
          <a:xfrm>
            <a:off x="901520" y="1748262"/>
            <a:ext cx="7443989" cy="2728690"/>
          </a:xfrm>
          <a:prstGeom prst="rect">
            <a:avLst/>
          </a:prstGeom>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en-GB" sz="28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By using a </a:t>
            </a:r>
            <a:r>
              <a:rPr kumimoji="0" lang="en-GB" sz="2800" b="1" i="0" u="none" strike="noStrike" kern="0" cap="none" spc="0" normalizeH="0" baseline="0" noProof="0" dirty="0" smtClean="0">
                <a:ln>
                  <a:noFill/>
                </a:ln>
                <a:solidFill>
                  <a:srgbClr val="660066"/>
                </a:solidFill>
                <a:effectLst/>
                <a:uLnTx/>
                <a:uFillTx/>
                <a:latin typeface="Arial" charset="0"/>
                <a:ea typeface="ＭＳ Ｐゴシック" charset="0"/>
                <a:cs typeface="ＭＳ Ｐゴシック" charset="0"/>
              </a:rPr>
              <a:t>c</a:t>
            </a:r>
            <a:r>
              <a:rPr kumimoji="0" lang="en-GB" sz="2800" b="1" i="0" u="none" strike="noStrike" kern="0" cap="none" spc="0" normalizeH="0" baseline="0" noProof="0" dirty="0" smtClean="0">
                <a:ln>
                  <a:noFill/>
                </a:ln>
                <a:solidFill>
                  <a:srgbClr val="3333CC"/>
                </a:solidFill>
                <a:effectLst/>
                <a:uLnTx/>
                <a:uFillTx/>
                <a:latin typeface="Arial" charset="0"/>
                <a:ea typeface="ＭＳ Ｐゴシック" charset="0"/>
                <a:cs typeface="ＭＳ Ｐゴシック" charset="0"/>
              </a:rPr>
              <a:t>o</a:t>
            </a:r>
            <a:r>
              <a:rPr kumimoji="0" lang="en-GB" sz="2800" b="1" i="0" u="none" strike="noStrike" kern="0" cap="none" spc="0" normalizeH="0" baseline="0" noProof="0" dirty="0" smtClean="0">
                <a:ln>
                  <a:noFill/>
                </a:ln>
                <a:solidFill>
                  <a:srgbClr val="FF3300"/>
                </a:solidFill>
                <a:effectLst/>
                <a:uLnTx/>
                <a:uFillTx/>
                <a:latin typeface="Arial" charset="0"/>
                <a:ea typeface="ＭＳ Ｐゴシック" charset="0"/>
                <a:cs typeface="ＭＳ Ｐゴシック" charset="0"/>
              </a:rPr>
              <a:t>l</a:t>
            </a:r>
            <a:r>
              <a:rPr kumimoji="0" lang="en-GB" sz="2800" b="1" i="0" u="none" strike="noStrike" kern="0" cap="none" spc="0" normalizeH="0" baseline="0" noProof="0" dirty="0" smtClean="0">
                <a:ln>
                  <a:noFill/>
                </a:ln>
                <a:solidFill>
                  <a:srgbClr val="660066"/>
                </a:solidFill>
                <a:effectLst/>
                <a:uLnTx/>
                <a:uFillTx/>
                <a:latin typeface="Arial" charset="0"/>
                <a:ea typeface="ＭＳ Ｐゴシック" charset="0"/>
                <a:cs typeface="ＭＳ Ｐゴシック" charset="0"/>
              </a:rPr>
              <a:t>o</a:t>
            </a:r>
            <a:r>
              <a:rPr kumimoji="0" lang="en-GB" sz="2800" b="1" i="0" u="none" strike="noStrike" kern="0" cap="none" spc="0" normalizeH="0" baseline="0" noProof="0" dirty="0" smtClean="0">
                <a:ln>
                  <a:noFill/>
                </a:ln>
                <a:solidFill>
                  <a:srgbClr val="C00000"/>
                </a:solidFill>
                <a:effectLst/>
                <a:uLnTx/>
                <a:uFillTx/>
                <a:latin typeface="Arial" charset="0"/>
                <a:ea typeface="ＭＳ Ｐゴシック" charset="0"/>
                <a:cs typeface="ＭＳ Ｐゴシック" charset="0"/>
              </a:rPr>
              <a:t>r</a:t>
            </a:r>
            <a:r>
              <a:rPr kumimoji="0" lang="en-GB" sz="2800" b="1" i="0" u="none" strike="noStrike" kern="0" cap="none" spc="0" normalizeH="0" baseline="0" noProof="0" dirty="0" smtClean="0">
                <a:ln>
                  <a:noFill/>
                </a:ln>
                <a:solidFill>
                  <a:srgbClr val="3333CC"/>
                </a:solidFill>
                <a:effectLst/>
                <a:uLnTx/>
                <a:uFillTx/>
                <a:latin typeface="Arial" charset="0"/>
                <a:ea typeface="ＭＳ Ｐゴシック" charset="0"/>
                <a:cs typeface="ＭＳ Ｐゴシック" charset="0"/>
              </a:rPr>
              <a:t>a</a:t>
            </a:r>
            <a:r>
              <a:rPr kumimoji="0" lang="en-GB" sz="2800" b="1" i="0" u="none" strike="noStrike" kern="0" cap="none" spc="0" normalizeH="0" baseline="0" noProof="0" dirty="0" smtClean="0">
                <a:ln>
                  <a:noFill/>
                </a:ln>
                <a:solidFill>
                  <a:srgbClr val="FF3300"/>
                </a:solidFill>
                <a:effectLst/>
                <a:uLnTx/>
                <a:uFillTx/>
                <a:latin typeface="Arial" charset="0"/>
                <a:ea typeface="ＭＳ Ｐゴシック" charset="0"/>
                <a:cs typeface="ＭＳ Ｐゴシック" charset="0"/>
              </a:rPr>
              <a:t>n</a:t>
            </a:r>
            <a:r>
              <a:rPr kumimoji="0" lang="en-GB" sz="2800" b="1" i="0" u="none" strike="noStrike" kern="0" cap="none" spc="0" normalizeH="0" baseline="0" noProof="0" dirty="0" smtClean="0">
                <a:ln>
                  <a:noFill/>
                </a:ln>
                <a:solidFill>
                  <a:srgbClr val="660066"/>
                </a:solidFill>
                <a:effectLst/>
                <a:uLnTx/>
                <a:uFillTx/>
                <a:latin typeface="Arial" charset="0"/>
                <a:ea typeface="ＭＳ Ｐゴシック" charset="0"/>
                <a:cs typeface="ＭＳ Ｐゴシック" charset="0"/>
              </a:rPr>
              <a:t>t</a:t>
            </a:r>
            <a:r>
              <a:rPr kumimoji="0" lang="en-GB" sz="28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the bacteria are:</a:t>
            </a:r>
            <a:br>
              <a:rPr kumimoji="0" lang="en-GB" sz="28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GB" sz="24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2060"/>
                </a:solidFill>
                <a:effectLst/>
                <a:uLnTx/>
                <a:uFillTx/>
                <a:latin typeface="Aharoni" panose="02010803020104030203" pitchFamily="2" charset="-79"/>
                <a:ea typeface="ＭＳ Ｐゴシック" charset="0"/>
                <a:cs typeface="Aharoni" panose="02010803020104030203" pitchFamily="2" charset="-79"/>
              </a:rPr>
              <a:t>stained</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2060"/>
                </a:solidFill>
                <a:effectLst/>
                <a:uLnTx/>
                <a:uFillTx/>
                <a:latin typeface="Aharoni" panose="02010803020104030203" pitchFamily="2" charset="-79"/>
                <a:ea typeface="ＭＳ Ｐゴシック" charset="0"/>
                <a:cs typeface="Aharoni" panose="02010803020104030203" pitchFamily="2" charset="-79"/>
              </a:rPr>
              <a:t>sensitized</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2060"/>
                </a:solidFill>
                <a:effectLst/>
                <a:uLnTx/>
                <a:uFillTx/>
                <a:latin typeface="Aharoni" panose="02010803020104030203" pitchFamily="2" charset="-79"/>
                <a:ea typeface="ＭＳ Ｐゴシック" charset="0"/>
                <a:cs typeface="Aharoni" panose="02010803020104030203" pitchFamily="2" charset="-79"/>
              </a:rPr>
              <a:t>destroyed after irradiation with light of a </a:t>
            </a:r>
            <a:br>
              <a:rPr kumimoji="0" lang="en-GB" sz="2400" b="0" i="0" u="none" strike="noStrike" kern="0" cap="none" spc="0" normalizeH="0" baseline="0" noProof="0" dirty="0" smtClean="0">
                <a:ln>
                  <a:noFill/>
                </a:ln>
                <a:solidFill>
                  <a:srgbClr val="002060"/>
                </a:solidFill>
                <a:effectLst/>
                <a:uLnTx/>
                <a:uFillTx/>
                <a:latin typeface="Aharoni" panose="02010803020104030203" pitchFamily="2" charset="-79"/>
                <a:ea typeface="ＭＳ Ｐゴシック" charset="0"/>
                <a:cs typeface="Aharoni" panose="02010803020104030203" pitchFamily="2" charset="-79"/>
              </a:rPr>
            </a:br>
            <a:r>
              <a:rPr kumimoji="0" lang="en-GB" sz="2400" b="0" i="0" u="none" strike="noStrike" kern="0" cap="none" spc="0" normalizeH="0" baseline="0" noProof="0" dirty="0" smtClean="0">
                <a:ln>
                  <a:noFill/>
                </a:ln>
                <a:solidFill>
                  <a:srgbClr val="002060"/>
                </a:solidFill>
                <a:effectLst/>
                <a:uLnTx/>
                <a:uFillTx/>
                <a:latin typeface="Aharoni" panose="02010803020104030203" pitchFamily="2" charset="-79"/>
                <a:ea typeface="ＭＳ Ｐゴシック" charset="0"/>
                <a:cs typeface="Aharoni" panose="02010803020104030203" pitchFamily="2" charset="-79"/>
              </a:rPr>
              <a:t>suitable wavelength and energy density</a:t>
            </a:r>
            <a:r>
              <a:rPr kumimoji="0" lang="de-DE" sz="2400" b="0" i="0" u="none" strike="noStrike" kern="0" cap="none" spc="0" normalizeH="0" baseline="0" noProof="0" dirty="0" smtClean="0">
                <a:ln>
                  <a:noFill/>
                </a:ln>
                <a:solidFill>
                  <a:srgbClr val="002060"/>
                </a:solidFill>
                <a:effectLst/>
                <a:uLnTx/>
                <a:uFillTx/>
                <a:latin typeface="Aharoni" panose="02010803020104030203" pitchFamily="2" charset="-79"/>
                <a:ea typeface="ＭＳ Ｐゴシック" charset="0"/>
                <a:cs typeface="Aharoni" panose="02010803020104030203" pitchFamily="2" charset="-79"/>
              </a:rPr>
              <a:t> </a:t>
            </a:r>
            <a:endParaRPr kumimoji="0" lang="de-DE" sz="2400" b="0" i="0" u="none" strike="noStrike" kern="0" cap="none" spc="0" normalizeH="0" baseline="0" noProof="0" dirty="0">
              <a:ln>
                <a:noFill/>
              </a:ln>
              <a:solidFill>
                <a:srgbClr val="002060"/>
              </a:solidFill>
              <a:effectLst/>
              <a:uLnTx/>
              <a:uFillTx/>
              <a:latin typeface="Aharoni" panose="02010803020104030203" pitchFamily="2" charset="-79"/>
              <a:ea typeface="ＭＳ Ｐゴシック" charset="0"/>
              <a:cs typeface="Aharoni" panose="02010803020104030203" pitchFamily="2" charset="-79"/>
            </a:endParaRPr>
          </a:p>
        </p:txBody>
      </p:sp>
    </p:spTree>
    <p:extLst>
      <p:ext uri="{BB962C8B-B14F-4D97-AF65-F5344CB8AC3E}">
        <p14:creationId xmlns:p14="http://schemas.microsoft.com/office/powerpoint/2010/main" val="949195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66052" y="577055"/>
            <a:ext cx="5641012" cy="548521"/>
          </a:xfrm>
          <a:prstGeom prst="round2SameRect">
            <a:avLst/>
          </a:prstGeom>
          <a:solidFill>
            <a:srgbClr val="002060"/>
          </a:solidFill>
          <a:ln w="28575">
            <a:solidFill>
              <a:srgbClr val="00B0F0"/>
            </a:solidFill>
          </a:ln>
        </p:spPr>
        <p:txBody>
          <a:bodyPr wrap="square" rtlCol="0">
            <a:spAutoFit/>
          </a:bodyPr>
          <a:lstStyle/>
          <a:p>
            <a:pPr algn="ctr"/>
            <a:r>
              <a:rPr lang="en-US" sz="2800" b="1" dirty="0" smtClean="0">
                <a:solidFill>
                  <a:srgbClr val="FFFF00"/>
                </a:solidFill>
              </a:rPr>
              <a:t>PHOTODYNAMIC THERAPY</a:t>
            </a:r>
            <a:endParaRPr lang="en-IN" sz="2000" b="1" dirty="0">
              <a:solidFill>
                <a:srgbClr val="FFFF00"/>
              </a:solidFill>
            </a:endParaRPr>
          </a:p>
        </p:txBody>
      </p:sp>
      <p:graphicFrame>
        <p:nvGraphicFramePr>
          <p:cNvPr id="12" name="Diagram 11"/>
          <p:cNvGraphicFramePr/>
          <p:nvPr>
            <p:extLst/>
          </p:nvPr>
        </p:nvGraphicFramePr>
        <p:xfrm>
          <a:off x="2968487" y="1843074"/>
          <a:ext cx="6520069" cy="5160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p:cNvGraphicFramePr>
            <a:graphicFrameLocks/>
          </p:cNvGraphicFramePr>
          <p:nvPr>
            <p:extLst/>
          </p:nvPr>
        </p:nvGraphicFramePr>
        <p:xfrm>
          <a:off x="190484" y="1522036"/>
          <a:ext cx="4726073" cy="41600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56198567"/>
      </p:ext>
    </p:extLst>
  </p:cSld>
  <p:clrMapOvr>
    <a:masterClrMapping/>
  </p:clrMapOvr>
  <mc:AlternateContent xmlns:mc="http://schemas.openxmlformats.org/markup-compatibility/2006" xmlns:p14="http://schemas.microsoft.com/office/powerpoint/2010/main">
    <mc:Choice Requires="p14">
      <p:transition spd="slow" p14:dur="2000" advTm="35915"/>
    </mc:Choice>
    <mc:Fallback xmlns="">
      <p:transition spd="slow" advTm="3591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27700" y="1743832"/>
            <a:ext cx="7427658" cy="4195481"/>
          </a:xfrm>
        </p:spPr>
        <p:txBody>
          <a:bodyPr>
            <a:normAutofit fontScale="97500"/>
          </a:bodyPr>
          <a:lstStyle/>
          <a:p>
            <a:pPr algn="ctr">
              <a:buNone/>
            </a:pPr>
            <a:endParaRPr lang="en-IN" dirty="0" smtClean="0"/>
          </a:p>
          <a:p>
            <a:pPr algn="ctr">
              <a:buNone/>
            </a:pPr>
            <a:endParaRPr lang="en-IN" dirty="0" smtClean="0"/>
          </a:p>
          <a:p>
            <a:pPr algn="ctr">
              <a:lnSpc>
                <a:spcPct val="150000"/>
              </a:lnSpc>
              <a:buNone/>
            </a:pPr>
            <a:r>
              <a:rPr lang="en-IN" sz="3300" b="1" dirty="0" smtClean="0">
                <a:solidFill>
                  <a:srgbClr val="FFFF00"/>
                </a:solidFill>
              </a:rPr>
              <a:t>The chemical/physical process is carried out in </a:t>
            </a:r>
            <a:r>
              <a:rPr lang="en-IN" sz="3300" b="1" i="1" dirty="0" smtClean="0">
                <a:solidFill>
                  <a:srgbClr val="FFFF00"/>
                </a:solidFill>
              </a:rPr>
              <a:t>3 steps……</a:t>
            </a:r>
            <a:endParaRPr lang="en-IN" sz="3300" b="1" i="1" dirty="0">
              <a:solidFill>
                <a:srgbClr val="FFFF00"/>
              </a:solidFill>
            </a:endParaRPr>
          </a:p>
        </p:txBody>
      </p:sp>
    </p:spTree>
    <p:extLst>
      <p:ext uri="{BB962C8B-B14F-4D97-AF65-F5344CB8AC3E}">
        <p14:creationId xmlns:p14="http://schemas.microsoft.com/office/powerpoint/2010/main" val="2787816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eichnung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307" y="2115610"/>
            <a:ext cx="3714020" cy="33296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23528" y="628006"/>
            <a:ext cx="8229600" cy="850106"/>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IN" sz="2800" b="1" dirty="0" smtClean="0">
                <a:solidFill>
                  <a:srgbClr val="FFFF00"/>
                </a:solidFill>
                <a:latin typeface="Arial" panose="020B0604020202020204" pitchFamily="34" charset="0"/>
                <a:cs typeface="Arial" panose="020B0604020202020204" pitchFamily="34" charset="0"/>
              </a:rPr>
              <a:t>Step 1: Staining the microorganisms</a:t>
            </a:r>
            <a:endParaRPr lang="en-IN" sz="2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7" y="1844824"/>
            <a:ext cx="4649997" cy="4896544"/>
          </a:xfrm>
        </p:spPr>
        <p:txBody>
          <a:bodyPr>
            <a:normAutofit/>
          </a:bodyPr>
          <a:lstStyle/>
          <a:p>
            <a:pPr marL="0" indent="0" algn="ctr">
              <a:buNone/>
            </a:pPr>
            <a:r>
              <a:rPr lang="en-IN" sz="2000" b="1" i="1" u="sng" dirty="0" smtClean="0">
                <a:solidFill>
                  <a:srgbClr val="FF0000"/>
                </a:solidFill>
                <a:latin typeface="Arial" pitchFamily="34" charset="0"/>
                <a:cs typeface="Arial" pitchFamily="34" charset="0"/>
              </a:rPr>
              <a:t>Diffusion-determining step</a:t>
            </a:r>
          </a:p>
          <a:p>
            <a:pPr>
              <a:buNone/>
            </a:pPr>
            <a:endParaRPr lang="en-IN" sz="2000" i="1" dirty="0" smtClean="0">
              <a:latin typeface="Arial" pitchFamily="34" charset="0"/>
              <a:cs typeface="Arial" pitchFamily="34" charset="0"/>
            </a:endParaRPr>
          </a:p>
          <a:p>
            <a:pPr algn="just"/>
            <a:r>
              <a:rPr lang="en-IN" dirty="0">
                <a:latin typeface="Arial" pitchFamily="34" charset="0"/>
                <a:cs typeface="Arial" pitchFamily="34" charset="0"/>
              </a:rPr>
              <a:t>M</a:t>
            </a:r>
            <a:r>
              <a:rPr lang="en-IN" sz="2000" dirty="0" smtClean="0">
                <a:latin typeface="Arial" pitchFamily="34" charset="0"/>
                <a:cs typeface="Arial" pitchFamily="34" charset="0"/>
              </a:rPr>
              <a:t>igration and attachment of the dye molecules on the wall of microorganisms</a:t>
            </a:r>
          </a:p>
          <a:p>
            <a:endParaRPr lang="en-IN" sz="2000" dirty="0" smtClean="0">
              <a:latin typeface="Arial" pitchFamily="34" charset="0"/>
              <a:cs typeface="Arial" pitchFamily="34" charset="0"/>
            </a:endParaRPr>
          </a:p>
          <a:p>
            <a:pPr algn="just"/>
            <a:r>
              <a:rPr lang="en-IN" sz="2000" dirty="0" smtClean="0">
                <a:latin typeface="Arial" pitchFamily="34" charset="0"/>
                <a:cs typeface="Arial" pitchFamily="34" charset="0"/>
              </a:rPr>
              <a:t>Process parameters are viscosity, pH-value, temperature, charge, time, structure of the plaque etc.</a:t>
            </a:r>
            <a:endParaRPr lang="en-IN" sz="2000" dirty="0">
              <a:latin typeface="Arial" pitchFamily="34" charset="0"/>
              <a:cs typeface="Arial" pitchFamily="34" charset="0"/>
            </a:endParaRPr>
          </a:p>
        </p:txBody>
      </p:sp>
    </p:spTree>
    <p:extLst>
      <p:ext uri="{BB962C8B-B14F-4D97-AF65-F5344CB8AC3E}">
        <p14:creationId xmlns:p14="http://schemas.microsoft.com/office/powerpoint/2010/main" val="300703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eichnung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001" y="1268760"/>
            <a:ext cx="594028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806" y="242413"/>
            <a:ext cx="8579296" cy="908720"/>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IN" sz="2800" b="1" dirty="0" smtClean="0">
                <a:solidFill>
                  <a:srgbClr val="FFFF00"/>
                </a:solidFill>
                <a:latin typeface="Arial" panose="020B0604020202020204" pitchFamily="34" charset="0"/>
                <a:cs typeface="Arial" panose="020B0604020202020204" pitchFamily="34" charset="0"/>
              </a:rPr>
              <a:t>Step 2: Exposure and activation of the </a:t>
            </a:r>
            <a:r>
              <a:rPr lang="en-IN" sz="2800" b="1" dirty="0" err="1" smtClean="0">
                <a:solidFill>
                  <a:srgbClr val="FFFF00"/>
                </a:solidFill>
                <a:latin typeface="Arial" panose="020B0604020202020204" pitchFamily="34" charset="0"/>
                <a:cs typeface="Arial" panose="020B0604020202020204" pitchFamily="34" charset="0"/>
              </a:rPr>
              <a:t>photosensitiser</a:t>
            </a:r>
            <a:endParaRPr lang="en-IN" sz="2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0528" y="4653136"/>
            <a:ext cx="8512711" cy="2050836"/>
          </a:xfrm>
        </p:spPr>
        <p:txBody>
          <a:bodyPr>
            <a:normAutofit/>
          </a:bodyPr>
          <a:lstStyle/>
          <a:p>
            <a:pPr marL="0" indent="0">
              <a:buNone/>
            </a:pPr>
            <a:r>
              <a:rPr lang="en-IN" sz="1600" b="1" i="1" dirty="0" smtClean="0">
                <a:solidFill>
                  <a:srgbClr val="FF0000"/>
                </a:solidFill>
                <a:latin typeface="Arial" pitchFamily="34" charset="0"/>
                <a:cs typeface="Arial" pitchFamily="34" charset="0"/>
              </a:rPr>
              <a:t>Energy-controlled step</a:t>
            </a:r>
            <a:endParaRPr lang="en-IN" sz="1600" b="1" dirty="0" smtClean="0">
              <a:solidFill>
                <a:srgbClr val="FF0000"/>
              </a:solidFill>
              <a:latin typeface="Arial" pitchFamily="34" charset="0"/>
              <a:cs typeface="Arial" pitchFamily="34" charset="0"/>
            </a:endParaRPr>
          </a:p>
          <a:p>
            <a:r>
              <a:rPr lang="en-IN" sz="1600" dirty="0">
                <a:latin typeface="Arial" pitchFamily="34" charset="0"/>
                <a:cs typeface="Arial" pitchFamily="34" charset="0"/>
              </a:rPr>
              <a:t>D</a:t>
            </a:r>
            <a:r>
              <a:rPr lang="en-IN" sz="1600" dirty="0" smtClean="0">
                <a:latin typeface="Arial" pitchFamily="34" charset="0"/>
                <a:cs typeface="Arial" pitchFamily="34" charset="0"/>
              </a:rPr>
              <a:t>etermined by physical-optical properties</a:t>
            </a:r>
          </a:p>
          <a:p>
            <a:r>
              <a:rPr lang="en-IN" sz="1600" dirty="0" smtClean="0">
                <a:latin typeface="Arial" pitchFamily="34" charset="0"/>
                <a:cs typeface="Arial" pitchFamily="34" charset="0"/>
              </a:rPr>
              <a:t>With excitation of the sensitizer molecules</a:t>
            </a:r>
          </a:p>
          <a:p>
            <a:r>
              <a:rPr lang="en-IN" sz="1600" dirty="0">
                <a:latin typeface="Arial" pitchFamily="34" charset="0"/>
                <a:cs typeface="Arial" pitchFamily="34" charset="0"/>
              </a:rPr>
              <a:t>F</a:t>
            </a:r>
            <a:r>
              <a:rPr lang="en-IN" sz="1600" dirty="0" smtClean="0">
                <a:latin typeface="Arial" pitchFamily="34" charset="0"/>
                <a:cs typeface="Arial" pitchFamily="34" charset="0"/>
              </a:rPr>
              <a:t>rom singlet state to triplet state</a:t>
            </a:r>
          </a:p>
          <a:p>
            <a:r>
              <a:rPr lang="en-IN" sz="1600" dirty="0" smtClean="0">
                <a:latin typeface="Arial" pitchFamily="34" charset="0"/>
                <a:cs typeface="Arial" pitchFamily="34" charset="0"/>
              </a:rPr>
              <a:t>Process parameters are optical, electronic/ chemical states, pH-value, time etc.</a:t>
            </a:r>
            <a:endParaRPr lang="en-IN" sz="1800" dirty="0">
              <a:latin typeface="Arial" pitchFamily="34" charset="0"/>
              <a:cs typeface="Arial" pitchFamily="34" charset="0"/>
            </a:endParaRPr>
          </a:p>
        </p:txBody>
      </p:sp>
      <p:sp>
        <p:nvSpPr>
          <p:cNvPr id="5" name="Text Box 4"/>
          <p:cNvSpPr txBox="1">
            <a:spLocks noChangeArrowheads="1"/>
          </p:cNvSpPr>
          <p:nvPr/>
        </p:nvSpPr>
        <p:spPr bwMode="auto">
          <a:xfrm>
            <a:off x="7273996" y="1873926"/>
            <a:ext cx="15245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20000"/>
              </a:spcBef>
              <a:buFont typeface="Wingdings" charset="0"/>
              <a:buNone/>
            </a:pPr>
            <a:r>
              <a:rPr lang="de-DE" sz="1400" b="1" dirty="0">
                <a:solidFill>
                  <a:srgbClr val="FFFF00"/>
                </a:solidFill>
              </a:rPr>
              <a:t>Laser light at 660 nm</a:t>
            </a:r>
          </a:p>
        </p:txBody>
      </p:sp>
      <p:sp>
        <p:nvSpPr>
          <p:cNvPr id="6" name="Text Box 5"/>
          <p:cNvSpPr txBox="1">
            <a:spLocks noChangeArrowheads="1"/>
          </p:cNvSpPr>
          <p:nvPr/>
        </p:nvSpPr>
        <p:spPr bwMode="auto">
          <a:xfrm>
            <a:off x="590495" y="2066935"/>
            <a:ext cx="1346740" cy="738664"/>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de-DE" sz="1400" b="1" u="sng" dirty="0">
                <a:solidFill>
                  <a:srgbClr val="000066"/>
                </a:solidFill>
              </a:rPr>
              <a:t>Excited</a:t>
            </a:r>
            <a:r>
              <a:rPr lang="de-DE" sz="1400" b="1" dirty="0">
                <a:solidFill>
                  <a:srgbClr val="000066"/>
                </a:solidFill>
              </a:rPr>
              <a:t> </a:t>
            </a:r>
          </a:p>
          <a:p>
            <a:pPr algn="ctr"/>
            <a:r>
              <a:rPr lang="de-DE" sz="1400" b="1" dirty="0">
                <a:solidFill>
                  <a:srgbClr val="000066"/>
                </a:solidFill>
              </a:rPr>
              <a:t>stained molecules</a:t>
            </a:r>
            <a:endParaRPr lang="de-DE" sz="1400" dirty="0">
              <a:solidFill>
                <a:srgbClr val="000066"/>
              </a:solidFill>
            </a:endParaRPr>
          </a:p>
        </p:txBody>
      </p:sp>
      <p:sp>
        <p:nvSpPr>
          <p:cNvPr id="7" name="Line 6"/>
          <p:cNvSpPr>
            <a:spLocks noChangeShapeType="1"/>
          </p:cNvSpPr>
          <p:nvPr/>
        </p:nvSpPr>
        <p:spPr bwMode="auto">
          <a:xfrm>
            <a:off x="2097402" y="2568922"/>
            <a:ext cx="507359" cy="56723"/>
          </a:xfrm>
          <a:prstGeom prst="line">
            <a:avLst/>
          </a:prstGeom>
          <a:noFill/>
          <a:ln w="1905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8" name="Line 7"/>
          <p:cNvSpPr>
            <a:spLocks noChangeShapeType="1"/>
          </p:cNvSpPr>
          <p:nvPr/>
        </p:nvSpPr>
        <p:spPr bwMode="auto">
          <a:xfrm>
            <a:off x="2006594" y="2581622"/>
            <a:ext cx="179068" cy="601261"/>
          </a:xfrm>
          <a:prstGeom prst="line">
            <a:avLst/>
          </a:prstGeom>
          <a:noFill/>
          <a:ln w="1905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9" name="Text Box 8"/>
          <p:cNvSpPr txBox="1">
            <a:spLocks noChangeArrowheads="1"/>
          </p:cNvSpPr>
          <p:nvPr/>
        </p:nvSpPr>
        <p:spPr bwMode="auto">
          <a:xfrm>
            <a:off x="3132091" y="3535620"/>
            <a:ext cx="1285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20000"/>
              </a:spcBef>
              <a:buFont typeface="Wingdings" charset="0"/>
              <a:buNone/>
            </a:pPr>
            <a:r>
              <a:rPr lang="de-DE" sz="1600" b="1" dirty="0">
                <a:solidFill>
                  <a:srgbClr val="000066"/>
                </a:solidFill>
              </a:rPr>
              <a:t>bacterium</a:t>
            </a:r>
          </a:p>
        </p:txBody>
      </p:sp>
      <p:sp>
        <p:nvSpPr>
          <p:cNvPr id="10" name="Rectangle 10"/>
          <p:cNvSpPr>
            <a:spLocks noChangeArrowheads="1"/>
          </p:cNvSpPr>
          <p:nvPr/>
        </p:nvSpPr>
        <p:spPr bwMode="auto">
          <a:xfrm>
            <a:off x="1669554" y="3276094"/>
            <a:ext cx="1002329" cy="364735"/>
          </a:xfrm>
          <a:prstGeom prst="rect">
            <a:avLst/>
          </a:prstGeom>
          <a:solidFill>
            <a:srgbClr val="000066"/>
          </a:solidFill>
          <a:ln w="9525">
            <a:solidFill>
              <a:srgbClr val="000066"/>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20000"/>
              </a:spcBef>
            </a:pPr>
            <a:r>
              <a:rPr lang="de-DE" sz="1200" b="1" dirty="0" smtClean="0">
                <a:solidFill>
                  <a:srgbClr val="FFFF00"/>
                </a:solidFill>
              </a:rPr>
              <a:t>  Absorption</a:t>
            </a:r>
            <a:r>
              <a:rPr lang="de-DE" sz="1200" b="1" dirty="0" smtClean="0">
                <a:solidFill>
                  <a:srgbClr val="000066"/>
                </a:solidFill>
              </a:rPr>
              <a:t>n</a:t>
            </a:r>
            <a:endParaRPr lang="de-DE" sz="1200" b="1" dirty="0">
              <a:solidFill>
                <a:srgbClr val="000066"/>
              </a:solidFill>
            </a:endParaRPr>
          </a:p>
        </p:txBody>
      </p:sp>
      <p:sp>
        <p:nvSpPr>
          <p:cNvPr id="11" name="Line 11"/>
          <p:cNvSpPr>
            <a:spLocks noChangeShapeType="1"/>
          </p:cNvSpPr>
          <p:nvPr/>
        </p:nvSpPr>
        <p:spPr bwMode="auto">
          <a:xfrm>
            <a:off x="2714266" y="3535620"/>
            <a:ext cx="417825" cy="68067"/>
          </a:xfrm>
          <a:prstGeom prst="line">
            <a:avLst/>
          </a:prstGeom>
          <a:noFill/>
          <a:ln w="9525">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Tree>
    <p:extLst>
      <p:ext uri="{BB962C8B-B14F-4D97-AF65-F5344CB8AC3E}">
        <p14:creationId xmlns:p14="http://schemas.microsoft.com/office/powerpoint/2010/main" val="718264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Zeichnung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030" y="1514163"/>
            <a:ext cx="5256584" cy="3186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0423" y="310592"/>
            <a:ext cx="7311295" cy="1110071"/>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IN" sz="2800" dirty="0" smtClean="0">
                <a:solidFill>
                  <a:srgbClr val="FFFF00"/>
                </a:solidFill>
                <a:latin typeface="Arial" panose="020B0604020202020204" pitchFamily="34" charset="0"/>
                <a:cs typeface="Arial" panose="020B0604020202020204" pitchFamily="34" charset="0"/>
              </a:rPr>
              <a:t>Step 3: Oxygen radical formation &amp; destruction of the microorganisms</a:t>
            </a:r>
            <a:endParaRPr lang="en-IN" sz="28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8112" y="4869160"/>
            <a:ext cx="8748464" cy="1864072"/>
          </a:xfrm>
        </p:spPr>
        <p:txBody>
          <a:bodyPr>
            <a:normAutofit/>
          </a:bodyPr>
          <a:lstStyle/>
          <a:p>
            <a:pPr algn="just"/>
            <a:r>
              <a:rPr lang="en-IN" sz="2000" dirty="0" smtClean="0">
                <a:latin typeface="Arial" pitchFamily="34" charset="0"/>
                <a:cs typeface="Arial" pitchFamily="34" charset="0"/>
              </a:rPr>
              <a:t>Exposure and activation of </a:t>
            </a:r>
            <a:r>
              <a:rPr lang="en-IN" sz="2000" dirty="0" err="1" smtClean="0">
                <a:latin typeface="Arial" pitchFamily="34" charset="0"/>
                <a:cs typeface="Arial" pitchFamily="34" charset="0"/>
              </a:rPr>
              <a:t>photosensitiser</a:t>
            </a:r>
            <a:r>
              <a:rPr lang="en-IN" sz="2000" dirty="0" smtClean="0">
                <a:latin typeface="Arial" pitchFamily="34" charset="0"/>
                <a:cs typeface="Arial" pitchFamily="34" charset="0"/>
              </a:rPr>
              <a:t> leads to the build-up of singlet-oxygen radicals and oxidative destruction of membrane lipids and enzymes</a:t>
            </a:r>
          </a:p>
          <a:p>
            <a:pPr algn="just">
              <a:buNone/>
            </a:pPr>
            <a:endParaRPr lang="en-IN" sz="2000" dirty="0"/>
          </a:p>
        </p:txBody>
      </p:sp>
      <p:sp>
        <p:nvSpPr>
          <p:cNvPr id="12" name="Text Box 4"/>
          <p:cNvSpPr txBox="1">
            <a:spLocks noChangeArrowheads="1"/>
          </p:cNvSpPr>
          <p:nvPr/>
        </p:nvSpPr>
        <p:spPr bwMode="auto">
          <a:xfrm>
            <a:off x="2133030" y="1572469"/>
            <a:ext cx="8032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Tx/>
              <a:buSzTx/>
              <a:buFont typeface="Wingdings" charset="0"/>
              <a:buNone/>
              <a:tabLst/>
              <a:defRPr/>
            </a:pPr>
            <a:r>
              <a:rPr kumimoji="0" lang="de-DE" sz="1400" b="1" i="0" u="none" strike="noStrike" kern="0" cap="none" spc="0" normalizeH="0" baseline="0" noProof="0" dirty="0">
                <a:ln>
                  <a:noFill/>
                </a:ln>
                <a:solidFill>
                  <a:srgbClr val="FF9966"/>
                </a:solidFill>
                <a:effectLst/>
                <a:uLnTx/>
                <a:uFillTx/>
              </a:rPr>
              <a:t>Local </a:t>
            </a:r>
          </a:p>
          <a:p>
            <a:pPr marL="0" marR="0" lvl="0" indent="0" algn="ctr" defTabSz="914400" eaLnBrk="1" fontAlgn="auto" latinLnBrk="0" hangingPunct="1">
              <a:lnSpc>
                <a:spcPct val="100000"/>
              </a:lnSpc>
              <a:spcBef>
                <a:spcPct val="20000"/>
              </a:spcBef>
              <a:spcAft>
                <a:spcPts val="0"/>
              </a:spcAft>
              <a:buClrTx/>
              <a:buSzTx/>
              <a:buFont typeface="Wingdings" charset="0"/>
              <a:buNone/>
              <a:tabLst/>
              <a:defRPr/>
            </a:pPr>
            <a:r>
              <a:rPr kumimoji="0" lang="de-DE" sz="1400" b="1" i="0" u="none" strike="noStrike" kern="0" cap="none" spc="0" normalizeH="0" baseline="0" noProof="0" dirty="0">
                <a:ln>
                  <a:noFill/>
                </a:ln>
                <a:solidFill>
                  <a:srgbClr val="FF9966"/>
                </a:solidFill>
                <a:effectLst/>
                <a:uLnTx/>
                <a:uFillTx/>
              </a:rPr>
              <a:t>oxygen</a:t>
            </a:r>
          </a:p>
        </p:txBody>
      </p:sp>
      <p:sp>
        <p:nvSpPr>
          <p:cNvPr id="13" name="Line 5"/>
          <p:cNvSpPr>
            <a:spLocks noChangeShapeType="1"/>
          </p:cNvSpPr>
          <p:nvPr/>
        </p:nvSpPr>
        <p:spPr bwMode="auto">
          <a:xfrm flipH="1">
            <a:off x="2539256" y="1864618"/>
            <a:ext cx="215900" cy="647700"/>
          </a:xfrm>
          <a:prstGeom prst="line">
            <a:avLst/>
          </a:prstGeom>
          <a:noFill/>
          <a:ln w="1905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4" name="Line 6"/>
          <p:cNvSpPr>
            <a:spLocks noChangeShapeType="1"/>
          </p:cNvSpPr>
          <p:nvPr/>
        </p:nvSpPr>
        <p:spPr bwMode="auto">
          <a:xfrm flipV="1">
            <a:off x="2755156" y="1675160"/>
            <a:ext cx="520700" cy="203200"/>
          </a:xfrm>
          <a:prstGeom prst="line">
            <a:avLst/>
          </a:prstGeom>
          <a:noFill/>
          <a:ln w="1905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5" name="Text Box 7"/>
          <p:cNvSpPr txBox="1">
            <a:spLocks noChangeArrowheads="1"/>
          </p:cNvSpPr>
          <p:nvPr/>
        </p:nvSpPr>
        <p:spPr bwMode="auto">
          <a:xfrm>
            <a:off x="3641316" y="4335264"/>
            <a:ext cx="3201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eaLnBrk="1" fontAlgn="auto" latinLnBrk="0" hangingPunct="1">
              <a:lnSpc>
                <a:spcPct val="100000"/>
              </a:lnSpc>
              <a:spcBef>
                <a:spcPct val="20000"/>
              </a:spcBef>
              <a:spcAft>
                <a:spcPts val="0"/>
              </a:spcAft>
              <a:buClrTx/>
              <a:buSzTx/>
              <a:buFont typeface="Wingdings" charset="0"/>
              <a:buNone/>
              <a:tabLst/>
              <a:defRPr/>
            </a:pPr>
            <a:r>
              <a:rPr kumimoji="0" lang="de-DE" sz="1400" b="1" i="0" u="none" strike="noStrike" kern="0" cap="none" spc="0" normalizeH="0" baseline="0" noProof="0" dirty="0">
                <a:ln>
                  <a:noFill/>
                </a:ln>
                <a:solidFill>
                  <a:srgbClr val="FF0000"/>
                </a:solidFill>
                <a:effectLst/>
                <a:uLnTx/>
                <a:uFillTx/>
              </a:rPr>
              <a:t>Singlet </a:t>
            </a:r>
            <a:r>
              <a:rPr kumimoji="0" lang="de-DE" sz="1400" b="1" i="0" u="none" strike="noStrike" kern="0" cap="none" spc="0" normalizeH="0" baseline="0" noProof="0" dirty="0" smtClean="0">
                <a:ln>
                  <a:noFill/>
                </a:ln>
                <a:solidFill>
                  <a:srgbClr val="FF0000"/>
                </a:solidFill>
                <a:effectLst/>
                <a:uLnTx/>
                <a:uFillTx/>
              </a:rPr>
              <a:t>oxygen</a:t>
            </a:r>
            <a:endParaRPr kumimoji="0" lang="de-DE" sz="1400" b="1" i="0" u="none" strike="noStrike" kern="0" cap="none" spc="0" normalizeH="0" baseline="0" noProof="0" dirty="0">
              <a:ln>
                <a:noFill/>
              </a:ln>
              <a:solidFill>
                <a:srgbClr val="FF0000"/>
              </a:solidFill>
              <a:effectLst/>
              <a:uLnTx/>
              <a:uFillTx/>
            </a:endParaRPr>
          </a:p>
        </p:txBody>
      </p:sp>
      <p:sp>
        <p:nvSpPr>
          <p:cNvPr id="16" name="Text Box 8"/>
          <p:cNvSpPr txBox="1">
            <a:spLocks noChangeArrowheads="1"/>
          </p:cNvSpPr>
          <p:nvPr/>
        </p:nvSpPr>
        <p:spPr bwMode="auto">
          <a:xfrm>
            <a:off x="3245470" y="2819053"/>
            <a:ext cx="115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Tx/>
              <a:buSzTx/>
              <a:buFont typeface="Wingdings" charset="0"/>
              <a:buNone/>
              <a:tabLst/>
              <a:defRPr/>
            </a:pPr>
            <a:r>
              <a:rPr kumimoji="0" lang="de-DE" sz="1600" b="1" i="0" u="none" strike="noStrike" kern="0" cap="none" spc="0" normalizeH="0" baseline="0" noProof="0">
                <a:ln>
                  <a:noFill/>
                </a:ln>
                <a:solidFill>
                  <a:srgbClr val="000066"/>
                </a:solidFill>
                <a:effectLst/>
                <a:uLnTx/>
                <a:uFillTx/>
              </a:rPr>
              <a:t>bacterium</a:t>
            </a:r>
          </a:p>
        </p:txBody>
      </p:sp>
      <p:sp>
        <p:nvSpPr>
          <p:cNvPr id="17" name="Line 9"/>
          <p:cNvSpPr>
            <a:spLocks noChangeShapeType="1"/>
          </p:cNvSpPr>
          <p:nvPr/>
        </p:nvSpPr>
        <p:spPr bwMode="auto">
          <a:xfrm flipH="1" flipV="1">
            <a:off x="5076056" y="3933056"/>
            <a:ext cx="0" cy="482600"/>
          </a:xfrm>
          <a:prstGeom prst="line">
            <a:avLst/>
          </a:prstGeom>
          <a:noFill/>
          <a:ln w="1905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53225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64" y="1282207"/>
            <a:ext cx="8229600" cy="5217443"/>
          </a:xfrm>
        </p:spPr>
        <p:txBody>
          <a:bodyPr>
            <a:normAutofit fontScale="92500" lnSpcReduction="20000"/>
          </a:bodyPr>
          <a:lstStyle/>
          <a:p>
            <a:pPr algn="ctr">
              <a:buNone/>
            </a:pPr>
            <a:r>
              <a:rPr lang="en-IN" sz="2600" dirty="0" smtClean="0">
                <a:latin typeface="Arial" pitchFamily="34" charset="0"/>
                <a:cs typeface="Arial" pitchFamily="34" charset="0"/>
              </a:rPr>
              <a:t>In principle, all molecules are affected by oxygen radicals. </a:t>
            </a:r>
          </a:p>
          <a:p>
            <a:pPr algn="ctr">
              <a:buNone/>
            </a:pPr>
            <a:endParaRPr lang="en-IN" sz="2600" dirty="0" smtClean="0">
              <a:latin typeface="Arial" pitchFamily="34" charset="0"/>
              <a:cs typeface="Arial" pitchFamily="34" charset="0"/>
            </a:endParaRPr>
          </a:p>
          <a:p>
            <a:pPr algn="just">
              <a:lnSpc>
                <a:spcPct val="160000"/>
              </a:lnSpc>
              <a:buNone/>
            </a:pPr>
            <a:r>
              <a:rPr lang="en-IN" sz="2600" dirty="0" smtClean="0">
                <a:latin typeface="Arial" pitchFamily="34" charset="0"/>
                <a:cs typeface="Arial" pitchFamily="34" charset="0"/>
              </a:rPr>
              <a:t>    </a:t>
            </a:r>
            <a:r>
              <a:rPr lang="en-IN" sz="2600" i="1" dirty="0" smtClean="0">
                <a:solidFill>
                  <a:srgbClr val="FF0000"/>
                </a:solidFill>
                <a:latin typeface="Arial" pitchFamily="34" charset="0"/>
                <a:cs typeface="Arial" pitchFamily="34" charset="0"/>
              </a:rPr>
              <a:t>Unsaturated fatty acids in the bacterial membranes are particularly susceptible to damage by oxygen radicals, as these do not have the body’s own enzyme defences as is the case with healthy cells.</a:t>
            </a:r>
          </a:p>
          <a:p>
            <a:pPr algn="ctr">
              <a:buNone/>
            </a:pPr>
            <a:endParaRPr lang="en-IN" sz="2600" dirty="0" smtClean="0">
              <a:latin typeface="Arial" pitchFamily="34" charset="0"/>
              <a:cs typeface="Arial" pitchFamily="34" charset="0"/>
            </a:endParaRPr>
          </a:p>
          <a:p>
            <a:pPr algn="ctr">
              <a:buNone/>
            </a:pPr>
            <a:r>
              <a:rPr lang="en-IN" sz="2600" dirty="0" smtClean="0">
                <a:latin typeface="Arial" pitchFamily="34" charset="0"/>
                <a:cs typeface="Arial" pitchFamily="34" charset="0"/>
              </a:rPr>
              <a:t>It is thus specifically the pathogenic bacteria that are destroyed by antimicrobial photodynamic therapy.</a:t>
            </a:r>
          </a:p>
          <a:p>
            <a:pPr algn="ctr">
              <a:buNone/>
            </a:pPr>
            <a:r>
              <a:rPr lang="en-IN" sz="2600" dirty="0" smtClean="0">
                <a:latin typeface="Arial" pitchFamily="34" charset="0"/>
                <a:cs typeface="Arial" pitchFamily="34" charset="0"/>
              </a:rPr>
              <a:t> </a:t>
            </a:r>
            <a:endParaRPr lang="en-IN" sz="2600" dirty="0" smtClean="0">
              <a:solidFill>
                <a:srgbClr val="FF0000"/>
              </a:solidFill>
              <a:latin typeface="Arial" pitchFamily="34" charset="0"/>
              <a:cs typeface="Arial" pitchFamily="34" charset="0"/>
            </a:endParaRPr>
          </a:p>
          <a:p>
            <a:pPr algn="ctr">
              <a:buNone/>
            </a:pPr>
            <a:r>
              <a:rPr lang="en-IN" sz="3000" b="1" i="1" dirty="0" smtClean="0">
                <a:solidFill>
                  <a:srgbClr val="FFFF00"/>
                </a:solidFill>
                <a:latin typeface="Arial" pitchFamily="34" charset="0"/>
                <a:cs typeface="Arial" pitchFamily="34" charset="0"/>
              </a:rPr>
              <a:t>Healthy cells are at no risk!</a:t>
            </a:r>
          </a:p>
          <a:p>
            <a:pPr>
              <a:buNone/>
            </a:pPr>
            <a:endParaRPr lang="en-IN" dirty="0"/>
          </a:p>
        </p:txBody>
      </p:sp>
    </p:spTree>
    <p:extLst>
      <p:ext uri="{BB962C8B-B14F-4D97-AF65-F5344CB8AC3E}">
        <p14:creationId xmlns:p14="http://schemas.microsoft.com/office/powerpoint/2010/main" val="3077322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9088"/>
            <a:ext cx="8676456" cy="1143000"/>
          </a:xfrm>
        </p:spPr>
        <p:txBody>
          <a:bodyPr>
            <a:normAutofit fontScale="90000"/>
          </a:bodyPr>
          <a:lstStyle/>
          <a:p>
            <a:r>
              <a:rPr lang="en-IN" dirty="0" smtClean="0"/>
              <a:t/>
            </a:r>
            <a:br>
              <a:rPr lang="en-IN" dirty="0" smtClean="0"/>
            </a:br>
            <a:r>
              <a:rPr lang="en-IN" sz="3100" b="1" dirty="0" smtClean="0">
                <a:solidFill>
                  <a:srgbClr val="FFC000"/>
                </a:solidFill>
              </a:rPr>
              <a:t>3D Pocket/Endo Probe:  </a:t>
            </a:r>
            <a:r>
              <a:rPr lang="en-IN" sz="2700" dirty="0" smtClean="0"/>
              <a:t>For infected Pocket/canals</a:t>
            </a:r>
            <a:r>
              <a:rPr lang="en-IN" sz="3100" dirty="0" smtClean="0"/>
              <a:t/>
            </a:r>
            <a:br>
              <a:rPr lang="en-IN" sz="3100" dirty="0" smtClean="0"/>
            </a:br>
            <a:endParaRPr lang="en-IN" dirty="0"/>
          </a:p>
        </p:txBody>
      </p:sp>
      <p:sp>
        <p:nvSpPr>
          <p:cNvPr id="3" name="Content Placeholder 2"/>
          <p:cNvSpPr>
            <a:spLocks noGrp="1"/>
          </p:cNvSpPr>
          <p:nvPr>
            <p:ph idx="1"/>
          </p:nvPr>
        </p:nvSpPr>
        <p:spPr>
          <a:xfrm>
            <a:off x="467544" y="2027981"/>
            <a:ext cx="4618856" cy="435334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endParaRPr lang="en-IN" dirty="0" smtClean="0"/>
          </a:p>
          <a:p>
            <a:pPr>
              <a:buNone/>
            </a:pPr>
            <a:r>
              <a:rPr lang="en-IN" sz="2800" dirty="0" smtClean="0">
                <a:latin typeface="Arial" pitchFamily="34" charset="0"/>
                <a:cs typeface="Arial" pitchFamily="34" charset="0"/>
              </a:rPr>
              <a:t> </a:t>
            </a:r>
            <a:r>
              <a:rPr lang="en-IN" sz="2400" dirty="0" smtClean="0">
                <a:latin typeface="Arial" pitchFamily="34" charset="0"/>
                <a:cs typeface="Arial" pitchFamily="34" charset="0"/>
              </a:rPr>
              <a:t>For three dimensional, even exposure</a:t>
            </a:r>
          </a:p>
          <a:p>
            <a:pPr>
              <a:buNone/>
            </a:pPr>
            <a:endParaRPr lang="en-IN" sz="2400" dirty="0" smtClean="0">
              <a:latin typeface="Arial" pitchFamily="34" charset="0"/>
              <a:cs typeface="Arial" pitchFamily="34" charset="0"/>
            </a:endParaRPr>
          </a:p>
          <a:p>
            <a:pPr>
              <a:buNone/>
            </a:pPr>
            <a:r>
              <a:rPr lang="en-IN" sz="2400" dirty="0" smtClean="0">
                <a:latin typeface="Arial" pitchFamily="34" charset="0"/>
                <a:cs typeface="Arial" pitchFamily="34" charset="0"/>
              </a:rPr>
              <a:t>• With overload protection through flexible design</a:t>
            </a:r>
          </a:p>
          <a:p>
            <a:pPr>
              <a:buNone/>
            </a:pPr>
            <a:endParaRPr lang="en-IN" sz="2400" dirty="0" smtClean="0">
              <a:latin typeface="Arial" pitchFamily="34" charset="0"/>
              <a:cs typeface="Arial" pitchFamily="34" charset="0"/>
            </a:endParaRPr>
          </a:p>
          <a:p>
            <a:pPr>
              <a:buNone/>
            </a:pPr>
            <a:r>
              <a:rPr lang="en-IN" sz="2400" dirty="0" smtClean="0">
                <a:latin typeface="Arial" pitchFamily="34" charset="0"/>
                <a:cs typeface="Arial" pitchFamily="34" charset="0"/>
              </a:rPr>
              <a:t>• Angled for optimum access to all areas, even distal</a:t>
            </a:r>
          </a:p>
          <a:p>
            <a:pPr>
              <a:buNone/>
            </a:pPr>
            <a:endParaRPr lang="en-IN" sz="2400" dirty="0" smtClean="0">
              <a:latin typeface="Arial" pitchFamily="34" charset="0"/>
              <a:cs typeface="Arial" pitchFamily="34" charset="0"/>
            </a:endParaRPr>
          </a:p>
          <a:p>
            <a:pPr>
              <a:buNone/>
            </a:pPr>
            <a:r>
              <a:rPr lang="en-IN" sz="2400" dirty="0" smtClean="0">
                <a:latin typeface="Arial" pitchFamily="34" charset="0"/>
                <a:cs typeface="Arial" pitchFamily="34" charset="0"/>
              </a:rPr>
              <a:t>• Sterile disposable product to prevent spread of bacteria</a:t>
            </a:r>
          </a:p>
          <a:p>
            <a:pPr>
              <a:buNone/>
            </a:pPr>
            <a:endParaRPr lang="en-IN" sz="2400" dirty="0" smtClean="0">
              <a:latin typeface="Arial" pitchFamily="34" charset="0"/>
              <a:cs typeface="Arial" pitchFamily="34" charset="0"/>
            </a:endParaRPr>
          </a:p>
          <a:p>
            <a:pPr>
              <a:buNone/>
            </a:pPr>
            <a:r>
              <a:rPr lang="en-IN" sz="2400" dirty="0" smtClean="0">
                <a:latin typeface="Arial" pitchFamily="34" charset="0"/>
                <a:cs typeface="Arial" pitchFamily="34" charset="0"/>
              </a:rPr>
              <a:t>•Power density &gt; 60mW/cm2</a:t>
            </a:r>
          </a:p>
          <a:p>
            <a:pPr>
              <a:buNone/>
            </a:pPr>
            <a:endParaRPr lang="en-IN" dirty="0"/>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0240" y="1988840"/>
            <a:ext cx="2801938"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AutoShape 5"/>
          <p:cNvSpPr>
            <a:spLocks noChangeArrowheads="1"/>
          </p:cNvSpPr>
          <p:nvPr/>
        </p:nvSpPr>
        <p:spPr bwMode="auto">
          <a:xfrm rot="-1214036">
            <a:off x="7759378" y="374144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6" name="AutoShape 6"/>
          <p:cNvSpPr>
            <a:spLocks noChangeArrowheads="1"/>
          </p:cNvSpPr>
          <p:nvPr/>
        </p:nvSpPr>
        <p:spPr bwMode="auto">
          <a:xfrm rot="-1214036">
            <a:off x="7903840" y="4101802"/>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 name="AutoShape 7"/>
          <p:cNvSpPr>
            <a:spLocks noChangeArrowheads="1"/>
          </p:cNvSpPr>
          <p:nvPr/>
        </p:nvSpPr>
        <p:spPr bwMode="auto">
          <a:xfrm rot="-1214036">
            <a:off x="7980040" y="442724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8" name="AutoShape 8"/>
          <p:cNvSpPr>
            <a:spLocks noChangeArrowheads="1"/>
          </p:cNvSpPr>
          <p:nvPr/>
        </p:nvSpPr>
        <p:spPr bwMode="auto">
          <a:xfrm rot="9585964">
            <a:off x="7065640" y="397004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9" name="AutoShape 9"/>
          <p:cNvSpPr>
            <a:spLocks noChangeArrowheads="1"/>
          </p:cNvSpPr>
          <p:nvPr/>
        </p:nvSpPr>
        <p:spPr bwMode="auto">
          <a:xfrm rot="-12020606">
            <a:off x="7218040" y="435104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0" name="AutoShape 10"/>
          <p:cNvSpPr>
            <a:spLocks noChangeArrowheads="1"/>
          </p:cNvSpPr>
          <p:nvPr/>
        </p:nvSpPr>
        <p:spPr bwMode="auto">
          <a:xfrm rot="-12020606">
            <a:off x="7370440" y="465584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1" name="AutoShape 11"/>
          <p:cNvSpPr>
            <a:spLocks noChangeArrowheads="1"/>
          </p:cNvSpPr>
          <p:nvPr/>
        </p:nvSpPr>
        <p:spPr bwMode="auto">
          <a:xfrm rot="-17303309">
            <a:off x="7827640" y="4970165"/>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2" name="Text Box 16"/>
          <p:cNvSpPr txBox="1">
            <a:spLocks noChangeArrowheads="1"/>
          </p:cNvSpPr>
          <p:nvPr/>
        </p:nvSpPr>
        <p:spPr bwMode="auto">
          <a:xfrm>
            <a:off x="5352256" y="3068960"/>
            <a:ext cx="1524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C000"/>
                </a:solidFill>
                <a:effectLst/>
                <a:uLnTx/>
                <a:uFillTx/>
              </a:rPr>
              <a:t>Micro-lens for</a:t>
            </a:r>
            <a:r>
              <a:rPr kumimoji="0" lang="en-GB" sz="1800" b="0" i="0" u="none" strike="noStrike" kern="0" cap="none" spc="0" normalizeH="0" baseline="0" noProof="0" dirty="0">
                <a:ln>
                  <a:noFill/>
                </a:ln>
                <a:solidFill>
                  <a:srgbClr val="FFC000"/>
                </a:solidFill>
                <a:effectLst/>
                <a:uLnTx/>
                <a:uFillTx/>
              </a:rPr>
              <a:t> </a:t>
            </a:r>
            <a:r>
              <a:rPr kumimoji="0" lang="en-GB" sz="1600" b="0" i="0" u="none" strike="noStrike" kern="0" cap="none" spc="0" normalizeH="0" baseline="0" noProof="0" dirty="0">
                <a:ln>
                  <a:noFill/>
                </a:ln>
                <a:solidFill>
                  <a:srgbClr val="FFC000"/>
                </a:solidFill>
                <a:effectLst/>
                <a:uLnTx/>
                <a:uFillTx/>
              </a:rPr>
              <a:t>even</a:t>
            </a:r>
            <a:r>
              <a:rPr kumimoji="0" lang="en-GB" sz="1800" b="0" i="0" u="none" strike="noStrike" kern="0" cap="none" spc="0" normalizeH="0" baseline="0" noProof="0" dirty="0">
                <a:ln>
                  <a:noFill/>
                </a:ln>
                <a:solidFill>
                  <a:srgbClr val="FFC000"/>
                </a:solidFill>
                <a:effectLst/>
                <a:uLnTx/>
                <a:uFillTx/>
              </a:rPr>
              <a:t> </a:t>
            </a:r>
            <a:r>
              <a:rPr kumimoji="0" lang="en-GB" sz="1600" b="0" i="0" u="none" strike="noStrike" kern="0" cap="none" spc="0" normalizeH="0" baseline="0" noProof="0" dirty="0">
                <a:ln>
                  <a:noFill/>
                </a:ln>
                <a:solidFill>
                  <a:srgbClr val="FFC000"/>
                </a:solidFill>
                <a:effectLst/>
                <a:uLnTx/>
                <a:uFillTx/>
              </a:rPr>
              <a:t>light distribution</a:t>
            </a:r>
          </a:p>
        </p:txBody>
      </p:sp>
      <p:sp>
        <p:nvSpPr>
          <p:cNvPr id="13" name="AutoShape 17"/>
          <p:cNvSpPr>
            <a:spLocks noChangeArrowheads="1"/>
          </p:cNvSpPr>
          <p:nvPr/>
        </p:nvSpPr>
        <p:spPr bwMode="auto">
          <a:xfrm rot="-15148542">
            <a:off x="6875140" y="3246140"/>
            <a:ext cx="152400" cy="990600"/>
          </a:xfrm>
          <a:prstGeom prst="upArrow">
            <a:avLst>
              <a:gd name="adj1" fmla="val 50000"/>
              <a:gd name="adj2" fmla="val 162500"/>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4" name="Text Box 20"/>
          <p:cNvSpPr txBox="1">
            <a:spLocks noChangeArrowheads="1"/>
          </p:cNvSpPr>
          <p:nvPr/>
        </p:nvSpPr>
        <p:spPr bwMode="auto">
          <a:xfrm>
            <a:off x="5525627" y="5663658"/>
            <a:ext cx="34868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1" u="none" strike="noStrike" kern="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rPr>
              <a:t>3D Pocket / Endo </a:t>
            </a:r>
            <a:r>
              <a:rPr kumimoji="0" lang="de-DE" sz="2400" b="0" i="1"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Probe</a:t>
            </a:r>
          </a:p>
        </p:txBody>
      </p:sp>
    </p:spTree>
    <p:extLst>
      <p:ext uri="{BB962C8B-B14F-4D97-AF65-F5344CB8AC3E}">
        <p14:creationId xmlns:p14="http://schemas.microsoft.com/office/powerpoint/2010/main" val="380794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235215"/>
            <a:ext cx="7055380" cy="1400530"/>
          </a:xfrm>
        </p:spPr>
        <p:txBody>
          <a:bodyPr>
            <a:normAutofit/>
          </a:bodyPr>
          <a:lstStyle/>
          <a:p>
            <a:pPr algn="ctr"/>
            <a:r>
              <a:rPr lang="en-IN" sz="3200" dirty="0" smtClean="0">
                <a:solidFill>
                  <a:srgbClr val="FFC000"/>
                </a:solidFill>
                <a:latin typeface="Arial" pitchFamily="34" charset="0"/>
                <a:cs typeface="Arial" pitchFamily="34" charset="0"/>
              </a:rPr>
              <a:t>3D Pocket/Endo Probe - Indications</a:t>
            </a:r>
            <a:endParaRPr lang="en-IN" sz="3200"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878904" y="1935480"/>
            <a:ext cx="8229600" cy="4389120"/>
          </a:xfrm>
        </p:spPr>
        <p:txBody>
          <a:bodyPr/>
          <a:lstStyle/>
          <a:p>
            <a:endParaRPr lang="en-IN" sz="2400" dirty="0" smtClean="0"/>
          </a:p>
          <a:p>
            <a:pPr marL="0" indent="0">
              <a:buNone/>
            </a:pPr>
            <a:endParaRPr lang="en-IN" sz="2400" dirty="0" smtClean="0"/>
          </a:p>
          <a:p>
            <a:pPr>
              <a:lnSpc>
                <a:spcPct val="150000"/>
              </a:lnSpc>
            </a:pPr>
            <a:r>
              <a:rPr lang="en-IN" sz="2400" b="1" i="1" dirty="0" smtClean="0"/>
              <a:t>Periodontal Pocket</a:t>
            </a:r>
          </a:p>
          <a:p>
            <a:pPr>
              <a:lnSpc>
                <a:spcPct val="150000"/>
              </a:lnSpc>
            </a:pPr>
            <a:r>
              <a:rPr lang="en-IN" sz="2400" b="1" i="1" dirty="0" err="1" smtClean="0"/>
              <a:t>Periimplantitis</a:t>
            </a:r>
            <a:endParaRPr lang="en-IN" sz="2400" b="1" i="1" dirty="0" smtClean="0"/>
          </a:p>
          <a:p>
            <a:pPr>
              <a:lnSpc>
                <a:spcPct val="150000"/>
              </a:lnSpc>
            </a:pPr>
            <a:r>
              <a:rPr lang="en-IN" sz="2400" b="1" i="1" dirty="0" smtClean="0"/>
              <a:t>Alveolar </a:t>
            </a:r>
            <a:r>
              <a:rPr lang="en-IN" sz="2400" b="1" i="1" dirty="0" err="1" smtClean="0"/>
              <a:t>ostitis</a:t>
            </a:r>
            <a:endParaRPr lang="en-IN" sz="2400" b="1" i="1" dirty="0" smtClean="0"/>
          </a:p>
          <a:p>
            <a:pPr>
              <a:lnSpc>
                <a:spcPct val="150000"/>
              </a:lnSpc>
            </a:pPr>
            <a:r>
              <a:rPr lang="en-IN" sz="2400" b="1" i="1" dirty="0" err="1" smtClean="0"/>
              <a:t>Endodontics</a:t>
            </a:r>
            <a:endParaRPr lang="en-IN" sz="2400" b="1" i="1" dirty="0" smtClean="0"/>
          </a:p>
          <a:p>
            <a:pPr>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3704" y="2665675"/>
            <a:ext cx="3612360" cy="2928730"/>
          </a:xfrm>
          <a:prstGeom prst="ellipse">
            <a:avLst/>
          </a:prstGeom>
          <a:ln>
            <a:noFill/>
          </a:ln>
          <a:effectLst>
            <a:softEdge rad="112500"/>
          </a:effectLst>
        </p:spPr>
      </p:pic>
    </p:spTree>
    <p:extLst>
      <p:ext uri="{BB962C8B-B14F-4D97-AF65-F5344CB8AC3E}">
        <p14:creationId xmlns:p14="http://schemas.microsoft.com/office/powerpoint/2010/main" val="846167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309939"/>
          </a:xfrm>
        </p:spPr>
        <p:txBody>
          <a:bodyPr>
            <a:noAutofit/>
          </a:bodyPr>
          <a:lstStyle/>
          <a:p>
            <a:pPr algn="ctr">
              <a:buNone/>
            </a:pPr>
            <a:r>
              <a:rPr lang="en-IN" sz="2400" b="1" i="1" dirty="0" smtClean="0">
                <a:solidFill>
                  <a:srgbClr val="FFC000"/>
                </a:solidFill>
                <a:latin typeface="Arial" panose="020B0604020202020204" pitchFamily="34" charset="0"/>
                <a:cs typeface="Arial" panose="020B0604020202020204" pitchFamily="34" charset="0"/>
              </a:rPr>
              <a:t>What is achieved by the </a:t>
            </a:r>
            <a:r>
              <a:rPr lang="en-IN" sz="2400" b="1" i="1" dirty="0" err="1" smtClean="0">
                <a:solidFill>
                  <a:srgbClr val="FFC000"/>
                </a:solidFill>
                <a:latin typeface="Arial" panose="020B0604020202020204" pitchFamily="34" charset="0"/>
                <a:cs typeface="Arial" panose="020B0604020202020204" pitchFamily="34" charset="0"/>
              </a:rPr>
              <a:t>photobiological</a:t>
            </a:r>
            <a:r>
              <a:rPr lang="en-IN" sz="2400" b="1" i="1" dirty="0" smtClean="0">
                <a:solidFill>
                  <a:srgbClr val="FFC000"/>
                </a:solidFill>
                <a:latin typeface="Arial" panose="020B0604020202020204" pitchFamily="34" charset="0"/>
                <a:cs typeface="Arial" panose="020B0604020202020204" pitchFamily="34" charset="0"/>
              </a:rPr>
              <a:t> effect?</a:t>
            </a:r>
          </a:p>
          <a:p>
            <a:pPr>
              <a:buNone/>
            </a:pPr>
            <a:endParaRPr lang="en-IN" sz="2400" dirty="0" smtClean="0">
              <a:latin typeface="Arial" panose="020B0604020202020204" pitchFamily="34" charset="0"/>
              <a:cs typeface="Arial" panose="020B0604020202020204" pitchFamily="34" charset="0"/>
            </a:endParaRPr>
          </a:p>
          <a:p>
            <a:pPr lvl="3">
              <a:lnSpc>
                <a:spcPct val="150000"/>
              </a:lnSpc>
            </a:pPr>
            <a:r>
              <a:rPr lang="en-IN" sz="2800" b="1" dirty="0" smtClean="0">
                <a:solidFill>
                  <a:srgbClr val="FF0000"/>
                </a:solidFill>
                <a:latin typeface="Arial" panose="020B0604020202020204" pitchFamily="34" charset="0"/>
                <a:cs typeface="Arial" panose="020B0604020202020204" pitchFamily="34" charset="0"/>
              </a:rPr>
              <a:t>Inflammation is suppressed</a:t>
            </a:r>
          </a:p>
          <a:p>
            <a:pPr lvl="3">
              <a:lnSpc>
                <a:spcPct val="150000"/>
              </a:lnSpc>
            </a:pPr>
            <a:r>
              <a:rPr lang="en-IN" sz="2800" b="1" dirty="0" smtClean="0">
                <a:solidFill>
                  <a:srgbClr val="FF0000"/>
                </a:solidFill>
                <a:latin typeface="Arial" panose="020B0604020202020204" pitchFamily="34" charset="0"/>
                <a:cs typeface="Arial" panose="020B0604020202020204" pitchFamily="34" charset="0"/>
              </a:rPr>
              <a:t>Wounds heal faster</a:t>
            </a:r>
          </a:p>
          <a:p>
            <a:pPr lvl="3">
              <a:lnSpc>
                <a:spcPct val="150000"/>
              </a:lnSpc>
            </a:pPr>
            <a:r>
              <a:rPr lang="en-IN" sz="2800" b="1" dirty="0" smtClean="0">
                <a:solidFill>
                  <a:srgbClr val="FF0000"/>
                </a:solidFill>
                <a:latin typeface="Arial" panose="020B0604020202020204" pitchFamily="34" charset="0"/>
                <a:cs typeface="Arial" panose="020B0604020202020204" pitchFamily="34" charset="0"/>
              </a:rPr>
              <a:t>Pain is reduced</a:t>
            </a:r>
          </a:p>
        </p:txBody>
      </p:sp>
    </p:spTree>
    <p:extLst>
      <p:ext uri="{BB962C8B-B14F-4D97-AF65-F5344CB8AC3E}">
        <p14:creationId xmlns:p14="http://schemas.microsoft.com/office/powerpoint/2010/main" val="3182930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 </a:t>
            </a:r>
            <a:endParaRPr lang="en-IN" dirty="0"/>
          </a:p>
        </p:txBody>
      </p:sp>
      <p:sp>
        <p:nvSpPr>
          <p:cNvPr id="3" name="Content Placeholder 2"/>
          <p:cNvSpPr>
            <a:spLocks noGrp="1"/>
          </p:cNvSpPr>
          <p:nvPr>
            <p:ph idx="1"/>
          </p:nvPr>
        </p:nvSpPr>
        <p:spPr/>
        <p:txBody>
          <a:bodyPr/>
          <a:lstStyle/>
          <a:p>
            <a:r>
              <a:rPr lang="en-US" sz="2400" b="1" dirty="0" smtClean="0"/>
              <a:t>Use of light as therapy dates back to ancient Egyptian, Indian &amp; Greek civilizations.</a:t>
            </a:r>
          </a:p>
          <a:p>
            <a:r>
              <a:rPr lang="en-US" sz="2400" b="1" dirty="0" smtClean="0"/>
              <a:t>Danish physician Niels Finsen invented Finsen  Lamp.</a:t>
            </a:r>
          </a:p>
          <a:p>
            <a:r>
              <a:rPr lang="en-US" sz="2400" b="1" dirty="0" smtClean="0"/>
              <a:t>John </a:t>
            </a:r>
            <a:r>
              <a:rPr lang="en-US" sz="2400" b="1" dirty="0" err="1" smtClean="0"/>
              <a:t>Toth</a:t>
            </a:r>
            <a:r>
              <a:rPr lang="en-US" sz="2400" b="1" dirty="0" smtClean="0"/>
              <a:t> of Cooper Medical devices, acknowledged the “ photodynamic Chemical Effect” of therapy using early clinical Argon Lasers</a:t>
            </a:r>
            <a:r>
              <a:rPr lang="en-US" dirty="0" smtClean="0"/>
              <a:t>.</a:t>
            </a:r>
            <a:endParaRPr lang="en-IN" dirty="0"/>
          </a:p>
        </p:txBody>
      </p:sp>
    </p:spTree>
    <p:extLst>
      <p:ext uri="{BB962C8B-B14F-4D97-AF65-F5344CB8AC3E}">
        <p14:creationId xmlns:p14="http://schemas.microsoft.com/office/powerpoint/2010/main" val="521062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80427"/>
            <a:ext cx="8229600" cy="1143000"/>
          </a:xfrm>
        </p:spPr>
        <p:txBody>
          <a:bodyPr>
            <a:normAutofit/>
          </a:bodyPr>
          <a:lstStyle/>
          <a:p>
            <a:pPr algn="ctr"/>
            <a:r>
              <a:rPr lang="en-IN" sz="2800" b="1" i="1" dirty="0" smtClean="0">
                <a:solidFill>
                  <a:srgbClr val="FFC000"/>
                </a:solidFill>
                <a:latin typeface="Arial" panose="020B0604020202020204" pitchFamily="34" charset="0"/>
                <a:cs typeface="Arial" panose="020B0604020202020204" pitchFamily="34" charset="0"/>
              </a:rPr>
              <a:t>How does the </a:t>
            </a:r>
            <a:r>
              <a:rPr lang="en-IN" sz="2800" b="1" i="1" dirty="0" err="1" smtClean="0">
                <a:solidFill>
                  <a:srgbClr val="FFC000"/>
                </a:solidFill>
                <a:latin typeface="Arial" panose="020B0604020202020204" pitchFamily="34" charset="0"/>
                <a:cs typeface="Arial" panose="020B0604020202020204" pitchFamily="34" charset="0"/>
              </a:rPr>
              <a:t>photobiological</a:t>
            </a:r>
            <a:r>
              <a:rPr lang="en-IN" sz="2800" b="1" i="1" dirty="0" smtClean="0">
                <a:solidFill>
                  <a:srgbClr val="FFC000"/>
                </a:solidFill>
                <a:latin typeface="Arial" panose="020B0604020202020204" pitchFamily="34" charset="0"/>
                <a:cs typeface="Arial" panose="020B0604020202020204" pitchFamily="34" charset="0"/>
              </a:rPr>
              <a:t> effect work?</a:t>
            </a:r>
            <a:endParaRPr lang="en-IN" sz="2800" b="1" i="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2583" y="3038580"/>
            <a:ext cx="8229600" cy="2692896"/>
          </a:xfrm>
        </p:spPr>
        <p:txBody>
          <a:bodyPr>
            <a:normAutofit/>
          </a:bodyPr>
          <a:lstStyle/>
          <a:p>
            <a:pPr>
              <a:lnSpc>
                <a:spcPct val="150000"/>
              </a:lnSpc>
            </a:pPr>
            <a:r>
              <a:rPr lang="en-IN" sz="2400" dirty="0" smtClean="0">
                <a:latin typeface="Arial" panose="020B0604020202020204" pitchFamily="34" charset="0"/>
                <a:cs typeface="Arial" panose="020B0604020202020204" pitchFamily="34" charset="0"/>
              </a:rPr>
              <a:t>The mitochondria in the cells are stimulated</a:t>
            </a:r>
            <a:r>
              <a:rPr lang="en-IN" sz="2400" dirty="0">
                <a:latin typeface="Arial" panose="020B0604020202020204" pitchFamily="34" charset="0"/>
                <a:cs typeface="Arial" panose="020B0604020202020204" pitchFamily="34" charset="0"/>
              </a:rPr>
              <a:t>.</a:t>
            </a:r>
            <a:endParaRPr lang="en-IN" sz="2400" dirty="0" smtClean="0">
              <a:latin typeface="Arial" panose="020B0604020202020204" pitchFamily="34" charset="0"/>
              <a:cs typeface="Arial" panose="020B0604020202020204" pitchFamily="34" charset="0"/>
            </a:endParaRPr>
          </a:p>
          <a:p>
            <a:pPr>
              <a:lnSpc>
                <a:spcPct val="150000"/>
              </a:lnSpc>
            </a:pPr>
            <a:r>
              <a:rPr lang="en-IN" sz="2400" dirty="0">
                <a:latin typeface="Arial" panose="020B0604020202020204" pitchFamily="34" charset="0"/>
                <a:cs typeface="Arial" panose="020B0604020202020204" pitchFamily="34" charset="0"/>
              </a:rPr>
              <a:t>I</a:t>
            </a:r>
            <a:r>
              <a:rPr lang="en-IN" sz="2400" dirty="0" smtClean="0">
                <a:latin typeface="Arial" panose="020B0604020202020204" pitchFamily="34" charset="0"/>
                <a:cs typeface="Arial" panose="020B0604020202020204" pitchFamily="34" charset="0"/>
              </a:rPr>
              <a:t>nhibiting influences on the metabolism and the energy supply are reduced.</a:t>
            </a:r>
          </a:p>
          <a:p>
            <a:pPr>
              <a:buNone/>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06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16865"/>
            <a:ext cx="8229600" cy="1143000"/>
          </a:xfrm>
        </p:spPr>
        <p:txBody>
          <a:bodyPr>
            <a:normAutofit/>
          </a:bodyPr>
          <a:lstStyle/>
          <a:p>
            <a:pPr algn="ctr"/>
            <a:r>
              <a:rPr lang="en-IN" sz="2800" b="1" i="1" dirty="0" smtClean="0">
                <a:solidFill>
                  <a:srgbClr val="FFC000"/>
                </a:solidFill>
                <a:latin typeface="Arial" pitchFamily="34" charset="0"/>
                <a:cs typeface="Arial" pitchFamily="34" charset="0"/>
              </a:rPr>
              <a:t>Why does the </a:t>
            </a:r>
            <a:r>
              <a:rPr lang="en-IN" sz="2800" b="1" i="1" dirty="0" err="1" smtClean="0">
                <a:solidFill>
                  <a:srgbClr val="FFC000"/>
                </a:solidFill>
                <a:latin typeface="Arial" pitchFamily="34" charset="0"/>
                <a:cs typeface="Arial" pitchFamily="34" charset="0"/>
              </a:rPr>
              <a:t>photobiological</a:t>
            </a:r>
            <a:r>
              <a:rPr lang="en-IN" sz="2800" b="1" i="1" dirty="0" smtClean="0">
                <a:solidFill>
                  <a:srgbClr val="FFC000"/>
                </a:solidFill>
                <a:latin typeface="Arial" pitchFamily="34" charset="0"/>
                <a:cs typeface="Arial" pitchFamily="34" charset="0"/>
              </a:rPr>
              <a:t> effect work?</a:t>
            </a:r>
            <a:endParaRPr lang="en-IN" sz="2800" b="1" i="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539552" y="2691685"/>
            <a:ext cx="8229600" cy="2871989"/>
          </a:xfrm>
        </p:spPr>
        <p:txBody>
          <a:bodyPr>
            <a:normAutofit/>
          </a:bodyPr>
          <a:lstStyle/>
          <a:p>
            <a:pPr marL="0" indent="0" algn="ctr">
              <a:lnSpc>
                <a:spcPct val="150000"/>
              </a:lnSpc>
              <a:buNone/>
            </a:pPr>
            <a:r>
              <a:rPr lang="en-IN" sz="2400" dirty="0" smtClean="0">
                <a:latin typeface="Arial" panose="020B0604020202020204" pitchFamily="34" charset="0"/>
                <a:cs typeface="Arial" panose="020B0604020202020204" pitchFamily="34" charset="0"/>
              </a:rPr>
              <a:t>Radiation with blue to red laser light (wavelength 380nm to 700nm) stimulates synthesis from ADP to ATP through oxidative phosphorylation.</a:t>
            </a:r>
          </a:p>
          <a:p>
            <a:pPr>
              <a:buNone/>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255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32240" y="2132856"/>
            <a:ext cx="901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23"/>
          <p:cNvSpPr txBox="1">
            <a:spLocks noChangeArrowheads="1"/>
          </p:cNvSpPr>
          <p:nvPr/>
        </p:nvSpPr>
        <p:spPr bwMode="auto">
          <a:xfrm>
            <a:off x="374650" y="524907"/>
            <a:ext cx="8229600" cy="1143000"/>
          </a:xfrm>
          <a:prstGeom prst="rect">
            <a:avLst/>
          </a:prstGeom>
          <a:noFill/>
          <a:ln w="635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1" u="none" strike="noStrike" kern="0" cap="none" spc="0" normalizeH="0" baseline="0" noProof="0" dirty="0" smtClean="0">
                <a:ln>
                  <a:noFill/>
                </a:ln>
                <a:solidFill>
                  <a:schemeClr val="accent3"/>
                </a:solidFill>
                <a:effectLst/>
                <a:uLnTx/>
                <a:uFillTx/>
                <a:latin typeface="Comic Sans MS" charset="0"/>
                <a:ea typeface="ＭＳ Ｐゴシック" charset="0"/>
                <a:cs typeface="ＭＳ Ｐゴシック" charset="0"/>
              </a:rPr>
              <a:t>Simplify your therapy</a:t>
            </a:r>
            <a:endParaRPr kumimoji="0" lang="en-GB" sz="3200" b="1" i="1" u="none" strike="noStrike" kern="0" cap="none" spc="0" normalizeH="0" baseline="0" noProof="0" dirty="0">
              <a:ln>
                <a:noFill/>
              </a:ln>
              <a:solidFill>
                <a:schemeClr val="accent3"/>
              </a:solidFill>
              <a:effectLst/>
              <a:uLnTx/>
              <a:uFillTx/>
              <a:latin typeface="Comic Sans MS" charset="0"/>
              <a:ea typeface="ＭＳ Ｐゴシック" charset="0"/>
              <a:cs typeface="ＭＳ Ｐゴシック" charset="0"/>
            </a:endParaRPr>
          </a:p>
        </p:txBody>
      </p:sp>
      <p:sp>
        <p:nvSpPr>
          <p:cNvPr id="18" name="Rectangle 24"/>
          <p:cNvSpPr>
            <a:spLocks noChangeArrowheads="1"/>
          </p:cNvSpPr>
          <p:nvPr/>
        </p:nvSpPr>
        <p:spPr bwMode="auto">
          <a:xfrm>
            <a:off x="829959" y="2110655"/>
            <a:ext cx="792003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ysClr val="windowText" lastClr="000000"/>
                </a:solidFill>
                <a:effectLst/>
                <a:uLnTx/>
                <a:uFillTx/>
              </a:rPr>
              <a:t>No </a:t>
            </a:r>
            <a:r>
              <a:rPr kumimoji="0" lang="en-GB" sz="2400" b="0" i="0" u="none" strike="noStrike" kern="0" cap="none" spc="0" normalizeH="0" baseline="0" noProof="0" dirty="0">
                <a:ln>
                  <a:noFill/>
                </a:ln>
                <a:solidFill>
                  <a:sysClr val="windowText" lastClr="000000"/>
                </a:solidFill>
                <a:effectLst/>
                <a:uLnTx/>
                <a:uFillTx/>
              </a:rPr>
              <a:t>eye protection needed</a:t>
            </a:r>
            <a:r>
              <a:rPr kumimoji="0" lang="en-GB" sz="1800" b="0" i="0" u="none" strike="noStrike" kern="0" cap="none" spc="0" normalizeH="0" baseline="0" noProof="0" dirty="0">
                <a:ln>
                  <a:noFill/>
                </a:ln>
                <a:solidFill>
                  <a:sysClr val="windowText" lastClr="000000"/>
                </a:solidFill>
                <a:effectLst/>
                <a:uLnTx/>
                <a:uFillTx/>
              </a:rPr>
              <a:t> </a:t>
            </a:r>
            <a:endParaRPr kumimoji="0" lang="en-GB" sz="1800" b="0" i="0" u="none" strike="noStrike" kern="0" cap="none" spc="0" normalizeH="0" baseline="0" noProof="0" dirty="0" smtClean="0">
              <a:ln>
                <a:noFill/>
              </a:ln>
              <a:solidFill>
                <a:sysClr val="windowText" lastClr="000000"/>
              </a:solidFill>
              <a:effectLst/>
              <a:uLnTx/>
              <a:uFillTx/>
            </a:endParaRPr>
          </a:p>
          <a:p>
            <a:pPr marR="0" lvl="0" defTabSz="914400" eaLnBrk="1" fontAlgn="auto" latinLnBrk="0" hangingPunct="1">
              <a:lnSpc>
                <a:spcPct val="90000"/>
              </a:lnSpc>
              <a:spcBef>
                <a:spcPct val="20000"/>
              </a:spcBef>
              <a:spcAft>
                <a:spcPts val="0"/>
              </a:spcAft>
              <a:buClrTx/>
              <a:buSzTx/>
              <a:tabLst/>
              <a:defRPr/>
            </a:pPr>
            <a:endParaRPr kumimoji="0" lang="en-GB" sz="12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No warning signs</a:t>
            </a:r>
            <a:r>
              <a:rPr kumimoji="0" lang="en-GB" sz="1800" b="0" i="0" u="none" strike="noStrike" kern="0" cap="none" spc="0" normalizeH="0" baseline="0" noProof="0" dirty="0">
                <a:ln>
                  <a:noFill/>
                </a:ln>
                <a:solidFill>
                  <a:sysClr val="windowText" lastClr="000000"/>
                </a:solidFill>
                <a:effectLst/>
                <a:uLnTx/>
                <a:uFillTx/>
              </a:rPr>
              <a:t> </a:t>
            </a:r>
            <a:endParaRPr kumimoji="0" lang="en-GB" sz="1800" b="0" i="0" u="none" strike="noStrike" kern="0" cap="none" spc="0" normalizeH="0" baseline="0" noProof="0" dirty="0" smtClean="0">
              <a:ln>
                <a:noFill/>
              </a:ln>
              <a:solidFill>
                <a:sysClr val="windowText" lastClr="000000"/>
              </a:solidFill>
              <a:effectLst/>
              <a:uLnTx/>
              <a:uFillTx/>
            </a:endParaRPr>
          </a:p>
          <a:p>
            <a:pPr marR="0" lvl="0" defTabSz="914400" eaLnBrk="1" fontAlgn="auto" latinLnBrk="0" hangingPunct="1">
              <a:lnSpc>
                <a:spcPct val="90000"/>
              </a:lnSpc>
              <a:spcBef>
                <a:spcPct val="20000"/>
              </a:spcBef>
              <a:spcAft>
                <a:spcPts val="0"/>
              </a:spcAft>
              <a:buClrTx/>
              <a:buSzTx/>
              <a:tabLst/>
              <a:defRPr/>
            </a:pPr>
            <a:endParaRPr kumimoji="0" lang="en-GB" sz="12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 no other </a:t>
            </a:r>
            <a:r>
              <a:rPr kumimoji="0" lang="en-GB" sz="2400" b="0" i="0" u="none" strike="noStrike" kern="0" cap="none" spc="0" normalizeH="0" baseline="0" noProof="0" dirty="0" smtClean="0">
                <a:ln>
                  <a:noFill/>
                </a:ln>
                <a:solidFill>
                  <a:sysClr val="windowText" lastClr="000000"/>
                </a:solidFill>
                <a:effectLst/>
                <a:uLnTx/>
                <a:uFillTx/>
              </a:rPr>
              <a:t>preventive </a:t>
            </a:r>
            <a:r>
              <a:rPr kumimoji="0" lang="en-GB" sz="2400" b="0" i="0" u="none" strike="noStrike" kern="0" cap="none" spc="0" normalizeH="0" baseline="0" noProof="0" dirty="0">
                <a:ln>
                  <a:noFill/>
                </a:ln>
                <a:solidFill>
                  <a:sysClr val="windowText" lastClr="000000"/>
                </a:solidFill>
                <a:effectLst/>
                <a:uLnTx/>
                <a:uFillTx/>
              </a:rPr>
              <a:t>measures necessary!!!</a:t>
            </a:r>
            <a:r>
              <a:rPr kumimoji="0" lang="en-GB" sz="1800" b="0" i="0" u="none" strike="noStrike" kern="0" cap="none" spc="0" normalizeH="0" baseline="0" noProof="0" dirty="0">
                <a:ln>
                  <a:noFill/>
                </a:ln>
                <a:solidFill>
                  <a:sysClr val="windowText" lastClr="000000"/>
                </a:solidFill>
                <a:effectLst/>
                <a:uLnTx/>
                <a:uFillTx/>
              </a:rPr>
              <a:t> </a:t>
            </a:r>
            <a:br>
              <a:rPr kumimoji="0" lang="en-GB" sz="1800" b="0" i="0" u="none" strike="noStrike" kern="0" cap="none" spc="0" normalizeH="0" baseline="0" noProof="0" dirty="0">
                <a:ln>
                  <a:noFill/>
                </a:ln>
                <a:solidFill>
                  <a:sysClr val="windowText" lastClr="000000"/>
                </a:solidFill>
                <a:effectLst/>
                <a:uLnTx/>
                <a:uFillTx/>
              </a:rPr>
            </a:br>
            <a:endParaRPr kumimoji="0" lang="en-GB" sz="1200" b="0" i="0" u="none" strike="noStrike" kern="0" cap="none" spc="0" normalizeH="0" baseline="0" noProof="0" dirty="0">
              <a:ln>
                <a:noFill/>
              </a:ln>
              <a:solidFill>
                <a:sysClr val="windowText" lastClr="000000"/>
              </a:solidFill>
              <a:effectLst/>
              <a:uLnTx/>
              <a:uFillTx/>
            </a:endParaRPr>
          </a:p>
          <a:p>
            <a:pPr marL="533400" marR="0" lvl="0" indent="-533400" defTabSz="914400" eaLnBrk="1" fontAlgn="auto" latinLnBrk="0" hangingPunct="1">
              <a:lnSpc>
                <a:spcPct val="90000"/>
              </a:lnSpc>
              <a:spcBef>
                <a:spcPct val="20000"/>
              </a:spcBef>
              <a:spcAft>
                <a:spcPts val="0"/>
              </a:spcAft>
              <a:buClrTx/>
              <a:buSzTx/>
              <a:buFontTx/>
              <a:buNone/>
              <a:tabLst/>
              <a:defRPr/>
            </a:pPr>
            <a:r>
              <a:rPr kumimoji="0" lang="en-GB" sz="2400" b="1" i="0" u="none" strike="noStrike" kern="0" cap="none" spc="0" normalizeH="0" baseline="0" noProof="0" dirty="0">
                <a:ln>
                  <a:noFill/>
                </a:ln>
                <a:solidFill>
                  <a:srgbClr val="A50021"/>
                </a:solidFill>
                <a:effectLst/>
                <a:uLnTx/>
                <a:uFillTx/>
              </a:rPr>
              <a:t/>
            </a:r>
            <a:br>
              <a:rPr kumimoji="0" lang="en-GB" sz="2400" b="1" i="0" u="none" strike="noStrike" kern="0" cap="none" spc="0" normalizeH="0" baseline="0" noProof="0" dirty="0">
                <a:ln>
                  <a:noFill/>
                </a:ln>
                <a:solidFill>
                  <a:srgbClr val="A50021"/>
                </a:solidFill>
                <a:effectLst/>
                <a:uLnTx/>
                <a:uFillTx/>
              </a:rPr>
            </a:br>
            <a:r>
              <a:rPr kumimoji="0" lang="en-GB" sz="2400" b="1" i="0" u="none" strike="noStrike" kern="0" cap="none" spc="0" normalizeH="0" baseline="0" noProof="0" dirty="0">
                <a:ln>
                  <a:noFill/>
                </a:ln>
                <a:solidFill>
                  <a:srgbClr val="FFFF00"/>
                </a:solidFill>
                <a:effectLst/>
                <a:uLnTx/>
                <a:uFillTx/>
              </a:rPr>
              <a:t>=&gt; the therapy is delegable!!!</a:t>
            </a:r>
          </a:p>
        </p:txBody>
      </p:sp>
      <p:pic>
        <p:nvPicPr>
          <p:cNvPr id="19" name="Picture 30" descr="laser symbol">
            <a:hlinkClick r:id="rId3"/>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76256" y="4004543"/>
            <a:ext cx="933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35"/>
          <p:cNvSpPr>
            <a:spLocks noChangeShapeType="1"/>
          </p:cNvSpPr>
          <p:nvPr/>
        </p:nvSpPr>
        <p:spPr bwMode="auto">
          <a:xfrm flipV="1">
            <a:off x="6803677" y="2277318"/>
            <a:ext cx="649288" cy="720725"/>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3" name="Line 36"/>
          <p:cNvSpPr>
            <a:spLocks noChangeShapeType="1"/>
          </p:cNvSpPr>
          <p:nvPr/>
        </p:nvSpPr>
        <p:spPr bwMode="auto">
          <a:xfrm>
            <a:off x="6876702" y="2205881"/>
            <a:ext cx="646113" cy="720725"/>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4" name="Line 37"/>
          <p:cNvSpPr>
            <a:spLocks noChangeShapeType="1"/>
          </p:cNvSpPr>
          <p:nvPr/>
        </p:nvSpPr>
        <p:spPr bwMode="auto">
          <a:xfrm flipV="1">
            <a:off x="6947694" y="4220443"/>
            <a:ext cx="649287" cy="720725"/>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5" name="Line 38"/>
          <p:cNvSpPr>
            <a:spLocks noChangeShapeType="1"/>
          </p:cNvSpPr>
          <p:nvPr/>
        </p:nvSpPr>
        <p:spPr bwMode="auto">
          <a:xfrm>
            <a:off x="6947694" y="4149005"/>
            <a:ext cx="719137" cy="720725"/>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15787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3610112" y="916852"/>
            <a:ext cx="4044124" cy="677585"/>
          </a:xfrm>
          <a:prstGeom prst="round2SameRect">
            <a:avLst/>
          </a:prstGeom>
          <a:solidFill>
            <a:srgbClr val="002060"/>
          </a:solidFill>
          <a:ln w="28575">
            <a:solidFill>
              <a:srgbClr val="00B0F0"/>
            </a:solidFill>
          </a:ln>
        </p:spPr>
        <p:txBody>
          <a:bodyPr wrap="square" rtlCol="0">
            <a:spAutoFit/>
          </a:bodyPr>
          <a:lstStyle/>
          <a:p>
            <a:pPr algn="ctr"/>
            <a:r>
              <a:rPr lang="en-IN" sz="3600" b="1" dirty="0" smtClean="0">
                <a:solidFill>
                  <a:srgbClr val="FFFF00"/>
                </a:solidFill>
              </a:rPr>
              <a:t>AIM</a:t>
            </a:r>
            <a:endParaRPr lang="en-IN" sz="2800" b="1" dirty="0">
              <a:solidFill>
                <a:srgbClr val="FFFF00"/>
              </a:solidFill>
            </a:endParaRPr>
          </a:p>
        </p:txBody>
      </p:sp>
      <p:sp>
        <p:nvSpPr>
          <p:cNvPr id="7" name="TextBox 6"/>
          <p:cNvSpPr txBox="1"/>
          <p:nvPr/>
        </p:nvSpPr>
        <p:spPr>
          <a:xfrm>
            <a:off x="2021236" y="2365514"/>
            <a:ext cx="6592973" cy="3689408"/>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r>
              <a:rPr lang="en-US" sz="3200" i="1" dirty="0">
                <a:solidFill>
                  <a:srgbClr val="FFFF00"/>
                </a:solidFill>
              </a:rPr>
              <a:t>To evaluate the additional benefit of antimicrobial photodynamic therapy, if any in the non-surgical treatment of deep periodontal pockets.</a:t>
            </a:r>
          </a:p>
        </p:txBody>
      </p:sp>
    </p:spTree>
    <p:extLst>
      <p:ext uri="{BB962C8B-B14F-4D97-AF65-F5344CB8AC3E}">
        <p14:creationId xmlns:p14="http://schemas.microsoft.com/office/powerpoint/2010/main" val="2046825999"/>
      </p:ext>
    </p:extLst>
  </p:cSld>
  <p:clrMapOvr>
    <a:masterClrMapping/>
  </p:clrMapOvr>
  <mc:AlternateContent xmlns:mc="http://schemas.openxmlformats.org/markup-compatibility/2006" xmlns:p14="http://schemas.microsoft.com/office/powerpoint/2010/main">
    <mc:Choice Requires="p14">
      <p:transition spd="slow" p14:dur="2000" advTm="10526"/>
    </mc:Choice>
    <mc:Fallback xmlns="">
      <p:transition spd="slow" advTm="1052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3910818" y="1312106"/>
            <a:ext cx="5047650" cy="1258372"/>
          </a:xfrm>
          <a:prstGeom prst="round2SameRect">
            <a:avLst/>
          </a:prstGeom>
          <a:solidFill>
            <a:srgbClr val="002060"/>
          </a:solidFill>
          <a:ln w="28575">
            <a:solidFill>
              <a:srgbClr val="00B0F0"/>
            </a:solidFill>
          </a:ln>
        </p:spPr>
        <p:txBody>
          <a:bodyPr wrap="square" rtlCol="0">
            <a:spAutoFit/>
          </a:bodyPr>
          <a:lstStyle/>
          <a:p>
            <a:pPr algn="ctr"/>
            <a:r>
              <a:rPr lang="en-IN" sz="3600" b="1" dirty="0" smtClean="0">
                <a:solidFill>
                  <a:srgbClr val="FFFF00"/>
                </a:solidFill>
              </a:rPr>
              <a:t>MATERIALS AND METHODS</a:t>
            </a:r>
            <a:endParaRPr lang="en-IN" sz="2800" b="1" dirty="0">
              <a:solidFill>
                <a:srgbClr val="FFFF00"/>
              </a:solidFill>
            </a:endParaRPr>
          </a:p>
        </p:txBody>
      </p:sp>
      <p:sp>
        <p:nvSpPr>
          <p:cNvPr id="7" name="TextBox 6"/>
          <p:cNvSpPr txBox="1"/>
          <p:nvPr/>
        </p:nvSpPr>
        <p:spPr>
          <a:xfrm>
            <a:off x="190484" y="3551889"/>
            <a:ext cx="8767985" cy="655436"/>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buNone/>
            </a:pPr>
            <a:r>
              <a:rPr lang="en-US" sz="2800" i="1" dirty="0" smtClean="0">
                <a:solidFill>
                  <a:srgbClr val="FFFF00"/>
                </a:solidFill>
              </a:rPr>
              <a:t>Prospective</a:t>
            </a:r>
            <a:r>
              <a:rPr lang="en-US" sz="2800" i="1" dirty="0">
                <a:solidFill>
                  <a:srgbClr val="FFFF00"/>
                </a:solidFill>
              </a:rPr>
              <a:t>, </a:t>
            </a:r>
            <a:r>
              <a:rPr lang="en-US" sz="2800" i="1" dirty="0" smtClean="0">
                <a:solidFill>
                  <a:srgbClr val="FFFF00"/>
                </a:solidFill>
              </a:rPr>
              <a:t>split </a:t>
            </a:r>
            <a:r>
              <a:rPr lang="en-US" sz="2800" i="1" dirty="0">
                <a:solidFill>
                  <a:srgbClr val="FFFF00"/>
                </a:solidFill>
              </a:rPr>
              <a:t>mouth, </a:t>
            </a:r>
            <a:r>
              <a:rPr lang="en-US" sz="2800" i="1" dirty="0" smtClean="0">
                <a:solidFill>
                  <a:srgbClr val="FFFF00"/>
                </a:solidFill>
              </a:rPr>
              <a:t>controlled </a:t>
            </a:r>
            <a:r>
              <a:rPr lang="en-US" sz="2800" i="1" dirty="0">
                <a:solidFill>
                  <a:srgbClr val="FFFF00"/>
                </a:solidFill>
              </a:rPr>
              <a:t>clinical trial. </a:t>
            </a:r>
            <a:endParaRPr lang="en-IN" sz="2800" i="1" dirty="0">
              <a:solidFill>
                <a:srgbClr val="FFFF00"/>
              </a:solidFill>
            </a:endParaRPr>
          </a:p>
        </p:txBody>
      </p:sp>
      <p:sp>
        <p:nvSpPr>
          <p:cNvPr id="9" name="TextBox 8"/>
          <p:cNvSpPr txBox="1"/>
          <p:nvPr/>
        </p:nvSpPr>
        <p:spPr>
          <a:xfrm>
            <a:off x="190483" y="4911775"/>
            <a:ext cx="8767985" cy="824841"/>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nSpc>
                <a:spcPct val="170000"/>
              </a:lnSpc>
            </a:pPr>
            <a:r>
              <a:rPr lang="en-US" sz="2800" dirty="0" smtClean="0">
                <a:solidFill>
                  <a:srgbClr val="FFFF00"/>
                </a:solidFill>
              </a:rPr>
              <a:t> 30 </a:t>
            </a:r>
            <a:r>
              <a:rPr lang="en-US" sz="2800" dirty="0">
                <a:solidFill>
                  <a:srgbClr val="FFFF00"/>
                </a:solidFill>
              </a:rPr>
              <a:t>adult patients </a:t>
            </a:r>
            <a:r>
              <a:rPr lang="en-US" sz="2800" dirty="0" smtClean="0">
                <a:solidFill>
                  <a:srgbClr val="FFFF00"/>
                </a:solidFill>
              </a:rPr>
              <a:t>(21M+9F)</a:t>
            </a:r>
          </a:p>
        </p:txBody>
      </p:sp>
    </p:spTree>
    <p:extLst>
      <p:ext uri="{BB962C8B-B14F-4D97-AF65-F5344CB8AC3E}">
        <p14:creationId xmlns:p14="http://schemas.microsoft.com/office/powerpoint/2010/main" val="1393123428"/>
      </p:ext>
    </p:extLst>
  </p:cSld>
  <p:clrMapOvr>
    <a:masterClrMapping/>
  </p:clrMapOvr>
  <mc:AlternateContent xmlns:mc="http://schemas.openxmlformats.org/markup-compatibility/2006" xmlns:p14="http://schemas.microsoft.com/office/powerpoint/2010/main">
    <mc:Choice Requires="p14">
      <p:transition spd="slow" p14:dur="2000" advTm="9648"/>
    </mc:Choice>
    <mc:Fallback xmlns="">
      <p:transition spd="slow" advTm="964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3802844" y="778395"/>
            <a:ext cx="4758735"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SAMPLE SELECTION</a:t>
            </a:r>
            <a:endParaRPr lang="en-IN" sz="2800" b="1" dirty="0">
              <a:solidFill>
                <a:srgbClr val="FFFF00"/>
              </a:solidFill>
            </a:endParaRPr>
          </a:p>
        </p:txBody>
      </p:sp>
      <p:sp>
        <p:nvSpPr>
          <p:cNvPr id="7" name="TextBox 6"/>
          <p:cNvSpPr txBox="1"/>
          <p:nvPr/>
        </p:nvSpPr>
        <p:spPr>
          <a:xfrm>
            <a:off x="4662603" y="2868227"/>
            <a:ext cx="4010342" cy="3154710"/>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buNone/>
            </a:pPr>
            <a:r>
              <a:rPr lang="en-US" sz="3200" u="sng" dirty="0">
                <a:solidFill>
                  <a:srgbClr val="FFFF00"/>
                </a:solidFill>
              </a:rPr>
              <a:t>Inclusion criteria</a:t>
            </a:r>
          </a:p>
          <a:p>
            <a:pPr algn="ctr">
              <a:buNone/>
            </a:pPr>
            <a:endParaRPr lang="en-US" sz="3200" u="sng" dirty="0">
              <a:solidFill>
                <a:srgbClr val="FFFF00"/>
              </a:solidFill>
            </a:endParaRPr>
          </a:p>
          <a:p>
            <a:pPr>
              <a:lnSpc>
                <a:spcPct val="150000"/>
              </a:lnSpc>
              <a:buFont typeface="Arial" pitchFamily="34" charset="0"/>
              <a:buChar char="•"/>
            </a:pPr>
            <a:r>
              <a:rPr lang="en-US" dirty="0" smtClean="0"/>
              <a:t> Adults</a:t>
            </a:r>
            <a:r>
              <a:rPr lang="en-US" dirty="0"/>
              <a:t>, with age above 18 years.</a:t>
            </a:r>
          </a:p>
          <a:p>
            <a:pPr lvl="0">
              <a:lnSpc>
                <a:spcPct val="150000"/>
              </a:lnSpc>
              <a:buFont typeface="Arial" pitchFamily="34" charset="0"/>
              <a:buChar char="•"/>
            </a:pPr>
            <a:r>
              <a:rPr lang="en-US" dirty="0" smtClean="0"/>
              <a:t> </a:t>
            </a:r>
            <a:r>
              <a:rPr lang="en-IN" dirty="0">
                <a:solidFill>
                  <a:srgbClr val="FFFF00"/>
                </a:solidFill>
              </a:rPr>
              <a:t>Presence of at least 2 teeth in different quadrants with probing depth ≥6 mm, and bleeding on probing</a:t>
            </a:r>
            <a:r>
              <a:rPr lang="en-IN" dirty="0" smtClean="0">
                <a:solidFill>
                  <a:srgbClr val="FFFF00"/>
                </a:solidFill>
              </a:rPr>
              <a:t>.</a:t>
            </a:r>
            <a:endParaRPr lang="en-IN" dirty="0">
              <a:solidFill>
                <a:srgbClr val="FFFF00"/>
              </a:solidFill>
            </a:endParaRPr>
          </a:p>
        </p:txBody>
      </p:sp>
      <p:pic>
        <p:nvPicPr>
          <p:cNvPr id="2" name="Picture 1"/>
          <p:cNvPicPr>
            <a:picLocks noChangeAspect="1"/>
          </p:cNvPicPr>
          <p:nvPr/>
        </p:nvPicPr>
        <p:blipFill>
          <a:blip r:embed="rId3"/>
          <a:stretch>
            <a:fillRect/>
          </a:stretch>
        </p:blipFill>
        <p:spPr>
          <a:xfrm>
            <a:off x="836346" y="3602182"/>
            <a:ext cx="2819399" cy="2008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3430593"/>
      </p:ext>
    </p:extLst>
  </p:cSld>
  <p:clrMapOvr>
    <a:masterClrMapping/>
  </p:clrMapOvr>
  <mc:AlternateContent xmlns:mc="http://schemas.openxmlformats.org/markup-compatibility/2006" xmlns:p14="http://schemas.microsoft.com/office/powerpoint/2010/main">
    <mc:Choice Requires="p14">
      <p:transition spd="slow" p14:dur="2000" advTm="13143"/>
    </mc:Choice>
    <mc:Fallback xmlns="">
      <p:transition spd="slow" advTm="1314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3802844" y="778395"/>
            <a:ext cx="4758735"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SAMPLE SELECTION</a:t>
            </a:r>
            <a:endParaRPr lang="en-IN" sz="2800" b="1" dirty="0">
              <a:solidFill>
                <a:srgbClr val="FFFF00"/>
              </a:solidFill>
            </a:endParaRPr>
          </a:p>
        </p:txBody>
      </p:sp>
      <p:sp>
        <p:nvSpPr>
          <p:cNvPr id="9" name="TextBox 8"/>
          <p:cNvSpPr txBox="1"/>
          <p:nvPr/>
        </p:nvSpPr>
        <p:spPr>
          <a:xfrm>
            <a:off x="190485" y="2507673"/>
            <a:ext cx="8807742" cy="4031873"/>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buNone/>
            </a:pPr>
            <a:r>
              <a:rPr lang="en-US" sz="2400" u="sng" dirty="0">
                <a:solidFill>
                  <a:srgbClr val="FFFF00"/>
                </a:solidFill>
              </a:rPr>
              <a:t>Exclusion criteria</a:t>
            </a:r>
          </a:p>
          <a:p>
            <a:pPr algn="ctr">
              <a:buNone/>
            </a:pPr>
            <a:endParaRPr lang="en-US" sz="1600" u="sng" dirty="0">
              <a:latin typeface="+mj-lt"/>
            </a:endParaRPr>
          </a:p>
          <a:p>
            <a:pPr>
              <a:lnSpc>
                <a:spcPct val="160000"/>
              </a:lnSpc>
              <a:buFont typeface="Arial" pitchFamily="34" charset="0"/>
              <a:buChar char="•"/>
            </a:pPr>
            <a:r>
              <a:rPr lang="en-US" sz="1500" dirty="0">
                <a:latin typeface="+mj-lt"/>
              </a:rPr>
              <a:t>Systemic conditions which can modify the outcome of treatment, like </a:t>
            </a:r>
            <a:r>
              <a:rPr lang="en-US" sz="1500" b="1" dirty="0">
                <a:solidFill>
                  <a:srgbClr val="FFFF00"/>
                </a:solidFill>
                <a:latin typeface="+mj-lt"/>
              </a:rPr>
              <a:t>uncontrolled diabetes mellitus.</a:t>
            </a:r>
          </a:p>
          <a:p>
            <a:pPr>
              <a:lnSpc>
                <a:spcPct val="160000"/>
              </a:lnSpc>
              <a:buFont typeface="Arial" pitchFamily="34" charset="0"/>
              <a:buChar char="•"/>
            </a:pPr>
            <a:r>
              <a:rPr lang="en-US" sz="1500" dirty="0">
                <a:latin typeface="+mj-lt"/>
              </a:rPr>
              <a:t>Any </a:t>
            </a:r>
            <a:r>
              <a:rPr lang="en-US" sz="1500" b="1" dirty="0">
                <a:solidFill>
                  <a:srgbClr val="FFFF00"/>
                </a:solidFill>
                <a:latin typeface="+mj-lt"/>
              </a:rPr>
              <a:t>acute systemic disease</a:t>
            </a:r>
            <a:r>
              <a:rPr lang="en-US" sz="1500" dirty="0">
                <a:latin typeface="+mj-lt"/>
              </a:rPr>
              <a:t>/ life threatening disease.</a:t>
            </a:r>
          </a:p>
          <a:p>
            <a:pPr>
              <a:lnSpc>
                <a:spcPct val="160000"/>
              </a:lnSpc>
              <a:buFont typeface="Arial" pitchFamily="34" charset="0"/>
              <a:buChar char="•"/>
            </a:pPr>
            <a:r>
              <a:rPr lang="en-US" sz="1500" b="1" dirty="0">
                <a:solidFill>
                  <a:srgbClr val="FFFF00"/>
                </a:solidFill>
                <a:latin typeface="+mj-lt"/>
              </a:rPr>
              <a:t>Pregnant or lactating </a:t>
            </a:r>
            <a:r>
              <a:rPr lang="en-US" sz="1500" dirty="0">
                <a:latin typeface="+mj-lt"/>
              </a:rPr>
              <a:t>mothers.</a:t>
            </a:r>
          </a:p>
          <a:p>
            <a:pPr>
              <a:lnSpc>
                <a:spcPct val="160000"/>
              </a:lnSpc>
              <a:buFont typeface="Arial" pitchFamily="34" charset="0"/>
              <a:buChar char="•"/>
            </a:pPr>
            <a:r>
              <a:rPr lang="en-US" sz="1500" dirty="0">
                <a:latin typeface="+mj-lt"/>
              </a:rPr>
              <a:t>Any history of </a:t>
            </a:r>
            <a:r>
              <a:rPr lang="en-US" sz="1500" b="1" dirty="0">
                <a:solidFill>
                  <a:srgbClr val="FFFF00"/>
                </a:solidFill>
                <a:latin typeface="+mj-lt"/>
              </a:rPr>
              <a:t>smoking or smokeless tobacco use.</a:t>
            </a:r>
          </a:p>
          <a:p>
            <a:pPr>
              <a:lnSpc>
                <a:spcPct val="160000"/>
              </a:lnSpc>
              <a:buFont typeface="Arial" pitchFamily="34" charset="0"/>
              <a:buChar char="•"/>
            </a:pPr>
            <a:r>
              <a:rPr lang="en-US" sz="1500" dirty="0">
                <a:latin typeface="+mj-lt"/>
              </a:rPr>
              <a:t>History of antibiotic use in last 1 month.</a:t>
            </a:r>
          </a:p>
          <a:p>
            <a:pPr>
              <a:lnSpc>
                <a:spcPct val="160000"/>
              </a:lnSpc>
              <a:buFont typeface="Arial" pitchFamily="34" charset="0"/>
              <a:buChar char="•"/>
            </a:pPr>
            <a:r>
              <a:rPr lang="en-US" sz="1500" dirty="0">
                <a:latin typeface="+mj-lt"/>
              </a:rPr>
              <a:t>Undergoing long term treatment with </a:t>
            </a:r>
            <a:r>
              <a:rPr lang="en-US" sz="1500" dirty="0" smtClean="0">
                <a:latin typeface="+mj-lt"/>
              </a:rPr>
              <a:t>immunosuppressant, </a:t>
            </a:r>
            <a:r>
              <a:rPr lang="en-US" sz="1500" dirty="0">
                <a:latin typeface="+mj-lt"/>
              </a:rPr>
              <a:t>NSAIDs, phenytoin, anticoagulants or calcium channel blockers.</a:t>
            </a:r>
          </a:p>
          <a:p>
            <a:pPr>
              <a:lnSpc>
                <a:spcPct val="160000"/>
              </a:lnSpc>
              <a:buFont typeface="Arial" pitchFamily="34" charset="0"/>
              <a:buChar char="•"/>
            </a:pPr>
            <a:r>
              <a:rPr lang="en-US" sz="1500" dirty="0">
                <a:latin typeface="+mj-lt"/>
              </a:rPr>
              <a:t>Presence of </a:t>
            </a:r>
            <a:r>
              <a:rPr lang="en-US" sz="1500" b="1" dirty="0">
                <a:solidFill>
                  <a:srgbClr val="FFFF00"/>
                </a:solidFill>
                <a:latin typeface="+mj-lt"/>
              </a:rPr>
              <a:t>carious lesion or restoration on the root surface</a:t>
            </a:r>
          </a:p>
        </p:txBody>
      </p:sp>
    </p:spTree>
    <p:extLst>
      <p:ext uri="{BB962C8B-B14F-4D97-AF65-F5344CB8AC3E}">
        <p14:creationId xmlns:p14="http://schemas.microsoft.com/office/powerpoint/2010/main" val="1929721672"/>
      </p:ext>
    </p:extLst>
  </p:cSld>
  <p:clrMapOvr>
    <a:masterClrMapping/>
  </p:clrMapOvr>
  <mc:AlternateContent xmlns:mc="http://schemas.openxmlformats.org/markup-compatibility/2006" xmlns:p14="http://schemas.microsoft.com/office/powerpoint/2010/main">
    <mc:Choice Requires="p14">
      <p:transition spd="slow" p14:dur="2000" advTm="11405"/>
    </mc:Choice>
    <mc:Fallback xmlns="">
      <p:transition spd="slow" advTm="1140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194355" y="353739"/>
            <a:ext cx="3050173"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MATERIALS</a:t>
            </a:r>
            <a:endParaRPr lang="en-IN" sz="2800" b="1" dirty="0">
              <a:solidFill>
                <a:srgbClr val="FFFF00"/>
              </a:solidFill>
            </a:endParaRPr>
          </a:p>
        </p:txBody>
      </p:sp>
      <p:sp>
        <p:nvSpPr>
          <p:cNvPr id="9" name="TextBox 8"/>
          <p:cNvSpPr txBox="1"/>
          <p:nvPr/>
        </p:nvSpPr>
        <p:spPr>
          <a:xfrm>
            <a:off x="190484" y="2247082"/>
            <a:ext cx="5249638" cy="4478149"/>
          </a:xfrm>
          <a:prstGeom prst="rect">
            <a:avLst/>
          </a:prstGeom>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150000"/>
              </a:lnSpc>
            </a:pPr>
            <a:r>
              <a:rPr lang="en-IN" sz="2400" dirty="0">
                <a:solidFill>
                  <a:srgbClr val="FF0000"/>
                </a:solidFill>
                <a:latin typeface="Aharoni" panose="02010803020104030203" pitchFamily="2" charset="-79"/>
                <a:cs typeface="Aharoni" panose="02010803020104030203" pitchFamily="2" charset="-79"/>
              </a:rPr>
              <a:t>The </a:t>
            </a:r>
            <a:r>
              <a:rPr lang="en-IN" sz="2400" dirty="0" smtClean="0">
                <a:solidFill>
                  <a:srgbClr val="FF0000"/>
                </a:solidFill>
                <a:latin typeface="Aharoni" panose="02010803020104030203" pitchFamily="2" charset="-79"/>
                <a:cs typeface="Aharoni" panose="02010803020104030203" pitchFamily="2" charset="-79"/>
              </a:rPr>
              <a:t>Photodynamic laser </a:t>
            </a:r>
            <a:r>
              <a:rPr lang="en-IN" sz="2400" dirty="0">
                <a:solidFill>
                  <a:srgbClr val="FF0000"/>
                </a:solidFill>
                <a:latin typeface="Aharoni" panose="02010803020104030203" pitchFamily="2" charset="-79"/>
                <a:cs typeface="Aharoni" panose="02010803020104030203" pitchFamily="2" charset="-79"/>
              </a:rPr>
              <a:t>system </a:t>
            </a:r>
            <a:r>
              <a:rPr lang="en-IN" sz="2400" dirty="0" smtClean="0">
                <a:solidFill>
                  <a:srgbClr val="FF0000"/>
                </a:solidFill>
                <a:latin typeface="Aharoni" panose="02010803020104030203" pitchFamily="2" charset="-79"/>
                <a:cs typeface="Aharoni" panose="02010803020104030203" pitchFamily="2" charset="-79"/>
              </a:rPr>
              <a:t>includes….</a:t>
            </a:r>
            <a:endParaRPr lang="en-IN" sz="2400" dirty="0">
              <a:solidFill>
                <a:srgbClr val="FF0000"/>
              </a:solidFill>
              <a:latin typeface="Aharoni" panose="02010803020104030203" pitchFamily="2" charset="-79"/>
              <a:cs typeface="Aharoni" panose="02010803020104030203" pitchFamily="2" charset="-79"/>
            </a:endParaRPr>
          </a:p>
          <a:p>
            <a:pPr>
              <a:lnSpc>
                <a:spcPct val="150000"/>
              </a:lnSpc>
              <a:buFont typeface="Wingdings" pitchFamily="2" charset="2"/>
              <a:buChar char="q"/>
            </a:pPr>
            <a:endParaRPr lang="en-IN" sz="1400" dirty="0">
              <a:latin typeface="+mj-lt"/>
              <a:cs typeface="Aharoni" panose="02010803020104030203" pitchFamily="2" charset="-79"/>
            </a:endParaRPr>
          </a:p>
          <a:p>
            <a:pPr>
              <a:lnSpc>
                <a:spcPct val="150000"/>
              </a:lnSpc>
              <a:buNone/>
            </a:pPr>
            <a:r>
              <a:rPr lang="en-IN" sz="1400" dirty="0">
                <a:latin typeface="+mj-lt"/>
                <a:cs typeface="Aharoni" panose="02010803020104030203" pitchFamily="2" charset="-79"/>
              </a:rPr>
              <a:t>1</a:t>
            </a:r>
            <a:r>
              <a:rPr lang="en-IN" sz="1600" dirty="0">
                <a:latin typeface="+mj-lt"/>
                <a:cs typeface="Aharoni" panose="02010803020104030203" pitchFamily="2" charset="-79"/>
              </a:rPr>
              <a:t>. </a:t>
            </a:r>
            <a:r>
              <a:rPr lang="en-IN" b="1" dirty="0" smtClean="0">
                <a:solidFill>
                  <a:srgbClr val="00FFFF"/>
                </a:solidFill>
                <a:latin typeface="+mj-lt"/>
                <a:cs typeface="Aharoni" panose="02010803020104030203" pitchFamily="2" charset="-79"/>
              </a:rPr>
              <a:t>A battery-operated </a:t>
            </a:r>
            <a:r>
              <a:rPr lang="en-IN" b="1" dirty="0">
                <a:solidFill>
                  <a:srgbClr val="00FFFF"/>
                </a:solidFill>
                <a:latin typeface="+mj-lt"/>
                <a:cs typeface="Aharoni" panose="02010803020104030203" pitchFamily="2" charset="-79"/>
              </a:rPr>
              <a:t>diode laser</a:t>
            </a:r>
            <a:r>
              <a:rPr lang="en-IN" b="1" dirty="0">
                <a:latin typeface="+mj-lt"/>
                <a:cs typeface="Aharoni" panose="02010803020104030203" pitchFamily="2" charset="-79"/>
              </a:rPr>
              <a:t> </a:t>
            </a:r>
            <a:r>
              <a:rPr lang="en-IN" sz="1400" dirty="0">
                <a:solidFill>
                  <a:srgbClr val="FFFF00"/>
                </a:solidFill>
                <a:latin typeface="+mj-lt"/>
                <a:cs typeface="Aharoni" panose="02010803020104030203" pitchFamily="2" charset="-79"/>
              </a:rPr>
              <a:t>(</a:t>
            </a:r>
            <a:r>
              <a:rPr lang="en-IN" sz="1200" dirty="0">
                <a:solidFill>
                  <a:srgbClr val="FFFF00"/>
                </a:solidFill>
                <a:latin typeface="+mj-lt"/>
                <a:cs typeface="Aharoni" panose="02010803020104030203" pitchFamily="2" charset="-79"/>
              </a:rPr>
              <a:t>HELBOs </a:t>
            </a:r>
            <a:r>
              <a:rPr lang="en-IN" sz="1200" dirty="0" err="1">
                <a:solidFill>
                  <a:srgbClr val="FFFF00"/>
                </a:solidFill>
                <a:latin typeface="+mj-lt"/>
                <a:cs typeface="Aharoni" panose="02010803020104030203" pitchFamily="2" charset="-79"/>
              </a:rPr>
              <a:t>minilaser</a:t>
            </a:r>
            <a:r>
              <a:rPr lang="en-IN" sz="1200" dirty="0">
                <a:solidFill>
                  <a:srgbClr val="FFFF00"/>
                </a:solidFill>
                <a:latin typeface="+mj-lt"/>
                <a:cs typeface="Aharoni" panose="02010803020104030203" pitchFamily="2" charset="-79"/>
              </a:rPr>
              <a:t> 2075 F dent, , </a:t>
            </a:r>
            <a:r>
              <a:rPr lang="en-IN" sz="1200" dirty="0" err="1">
                <a:solidFill>
                  <a:srgbClr val="FFFF00"/>
                </a:solidFill>
                <a:latin typeface="+mj-lt"/>
                <a:cs typeface="Aharoni" panose="02010803020104030203" pitchFamily="2" charset="-79"/>
              </a:rPr>
              <a:t>Bredent</a:t>
            </a:r>
            <a:r>
              <a:rPr lang="en-IN" sz="1200" dirty="0">
                <a:solidFill>
                  <a:srgbClr val="FFFF00"/>
                </a:solidFill>
                <a:latin typeface="+mj-lt"/>
                <a:cs typeface="Aharoni" panose="02010803020104030203" pitchFamily="2" charset="-79"/>
              </a:rPr>
              <a:t> Medical, Germany).</a:t>
            </a:r>
          </a:p>
          <a:p>
            <a:pPr lvl="2">
              <a:lnSpc>
                <a:spcPct val="150000"/>
              </a:lnSpc>
              <a:buFont typeface="Arial" pitchFamily="34" charset="0"/>
              <a:buChar char="•"/>
            </a:pPr>
            <a:r>
              <a:rPr lang="en-IN" i="1" dirty="0" smtClean="0">
                <a:solidFill>
                  <a:srgbClr val="00B0F0"/>
                </a:solidFill>
                <a:latin typeface="+mj-lt"/>
                <a:cs typeface="Aharoni" panose="02010803020104030203" pitchFamily="2" charset="-79"/>
              </a:rPr>
              <a:t>Wavelength </a:t>
            </a:r>
            <a:r>
              <a:rPr lang="en-IN" i="1" dirty="0">
                <a:solidFill>
                  <a:srgbClr val="00B0F0"/>
                </a:solidFill>
                <a:latin typeface="+mj-lt"/>
                <a:cs typeface="Aharoni" panose="02010803020104030203" pitchFamily="2" charset="-79"/>
              </a:rPr>
              <a:t>of </a:t>
            </a:r>
            <a:r>
              <a:rPr lang="en-IN" i="1" dirty="0" smtClean="0">
                <a:solidFill>
                  <a:srgbClr val="00B0F0"/>
                </a:solidFill>
                <a:latin typeface="+mj-lt"/>
                <a:cs typeface="Aharoni" panose="02010803020104030203" pitchFamily="2" charset="-79"/>
              </a:rPr>
              <a:t>660 </a:t>
            </a:r>
            <a:r>
              <a:rPr lang="en-IN" i="1" dirty="0">
                <a:solidFill>
                  <a:srgbClr val="00B0F0"/>
                </a:solidFill>
                <a:latin typeface="+mj-lt"/>
                <a:cs typeface="Aharoni" panose="02010803020104030203" pitchFamily="2" charset="-79"/>
              </a:rPr>
              <a:t>nm </a:t>
            </a:r>
          </a:p>
          <a:p>
            <a:pPr lvl="2">
              <a:lnSpc>
                <a:spcPct val="150000"/>
              </a:lnSpc>
              <a:buFont typeface="Arial" pitchFamily="34" charset="0"/>
              <a:buChar char="•"/>
            </a:pPr>
            <a:r>
              <a:rPr lang="en-IN" i="1" dirty="0">
                <a:solidFill>
                  <a:srgbClr val="00B0F0"/>
                </a:solidFill>
                <a:latin typeface="+mj-lt"/>
                <a:cs typeface="Aharoni" panose="02010803020104030203" pitchFamily="2" charset="-79"/>
              </a:rPr>
              <a:t>Power density of 75 </a:t>
            </a:r>
            <a:r>
              <a:rPr lang="en-IN" i="1" dirty="0" err="1">
                <a:solidFill>
                  <a:srgbClr val="00B0F0"/>
                </a:solidFill>
                <a:latin typeface="+mj-lt"/>
                <a:cs typeface="Aharoni" panose="02010803020104030203" pitchFamily="2" charset="-79"/>
              </a:rPr>
              <a:t>mW</a:t>
            </a:r>
            <a:r>
              <a:rPr lang="en-IN" i="1" dirty="0">
                <a:solidFill>
                  <a:srgbClr val="00B0F0"/>
                </a:solidFill>
                <a:latin typeface="+mj-lt"/>
                <a:cs typeface="Aharoni" panose="02010803020104030203" pitchFamily="2" charset="-79"/>
              </a:rPr>
              <a:t>/cm</a:t>
            </a:r>
            <a:r>
              <a:rPr lang="en-IN" sz="1600" i="1" dirty="0">
                <a:solidFill>
                  <a:srgbClr val="00B0F0"/>
                </a:solidFill>
                <a:latin typeface="+mj-lt"/>
                <a:cs typeface="Aharoni" panose="02010803020104030203" pitchFamily="2" charset="-79"/>
              </a:rPr>
              <a:t>2</a:t>
            </a:r>
          </a:p>
          <a:p>
            <a:pPr>
              <a:lnSpc>
                <a:spcPct val="150000"/>
              </a:lnSpc>
              <a:buFont typeface="Arial" pitchFamily="34" charset="0"/>
              <a:buChar char="•"/>
            </a:pPr>
            <a:endParaRPr lang="en-IN" sz="1400" dirty="0">
              <a:latin typeface="+mj-lt"/>
              <a:cs typeface="Aharoni" panose="02010803020104030203" pitchFamily="2" charset="-79"/>
            </a:endParaRPr>
          </a:p>
          <a:p>
            <a:pPr>
              <a:lnSpc>
                <a:spcPct val="150000"/>
              </a:lnSpc>
              <a:buNone/>
            </a:pPr>
            <a:r>
              <a:rPr lang="en-US" sz="1400" dirty="0">
                <a:latin typeface="+mj-lt"/>
                <a:cs typeface="Aharoni" panose="02010803020104030203" pitchFamily="2" charset="-79"/>
              </a:rPr>
              <a:t>2</a:t>
            </a:r>
            <a:r>
              <a:rPr lang="en-US" sz="1400" b="1" i="1" dirty="0">
                <a:latin typeface="+mj-lt"/>
                <a:cs typeface="Aharoni" panose="02010803020104030203" pitchFamily="2" charset="-79"/>
              </a:rPr>
              <a:t>.   </a:t>
            </a:r>
            <a:r>
              <a:rPr lang="en-US" b="1" dirty="0">
                <a:solidFill>
                  <a:srgbClr val="00FFFF"/>
                </a:solidFill>
                <a:latin typeface="+mj-lt"/>
                <a:cs typeface="Aharoni" panose="02010803020104030203" pitchFamily="2" charset="-79"/>
              </a:rPr>
              <a:t>A fiber optic applicator </a:t>
            </a:r>
            <a:r>
              <a:rPr lang="en-IN" sz="1200" dirty="0">
                <a:solidFill>
                  <a:srgbClr val="FFFF00"/>
                </a:solidFill>
                <a:latin typeface="+mj-lt"/>
                <a:cs typeface="Aharoni" panose="02010803020104030203" pitchFamily="2" charset="-79"/>
              </a:rPr>
              <a:t>(HELBO 3D Pocket Probe, </a:t>
            </a:r>
            <a:r>
              <a:rPr lang="en-IN" sz="1200" dirty="0" err="1" smtClean="0">
                <a:solidFill>
                  <a:srgbClr val="FFFF00"/>
                </a:solidFill>
                <a:latin typeface="+mj-lt"/>
                <a:cs typeface="Aharoni" panose="02010803020104030203" pitchFamily="2" charset="-79"/>
              </a:rPr>
              <a:t>Bredent</a:t>
            </a:r>
            <a:r>
              <a:rPr lang="en-IN" sz="1200" dirty="0" smtClean="0">
                <a:solidFill>
                  <a:srgbClr val="FFFF00"/>
                </a:solidFill>
                <a:latin typeface="+mj-lt"/>
                <a:cs typeface="Aharoni" panose="02010803020104030203" pitchFamily="2" charset="-79"/>
              </a:rPr>
              <a:t> Medical, Germany).</a:t>
            </a:r>
            <a:endParaRPr lang="en-IN" sz="1200" dirty="0">
              <a:solidFill>
                <a:srgbClr val="FFFF00"/>
              </a:solidFill>
              <a:latin typeface="+mj-lt"/>
              <a:cs typeface="Aharoni" panose="02010803020104030203" pitchFamily="2" charset="-79"/>
            </a:endParaRPr>
          </a:p>
          <a:p>
            <a:pPr>
              <a:lnSpc>
                <a:spcPct val="150000"/>
              </a:lnSpc>
              <a:buNone/>
            </a:pPr>
            <a:endParaRPr lang="en-IN" sz="1600" dirty="0">
              <a:latin typeface="Aharoni" panose="02010803020104030203" pitchFamily="2" charset="-79"/>
              <a:cs typeface="Aharoni" panose="02010803020104030203" pitchFamily="2" charset="-79"/>
            </a:endParaRPr>
          </a:p>
        </p:txBody>
      </p:sp>
      <p:pic>
        <p:nvPicPr>
          <p:cNvPr id="10" name="Picture 2"/>
          <p:cNvPicPr>
            <a:picLocks noChangeAspect="1" noChangeArrowheads="1"/>
          </p:cNvPicPr>
          <p:nvPr/>
        </p:nvPicPr>
        <p:blipFill>
          <a:blip r:embed="rId3" cstate="print"/>
          <a:srcRect/>
          <a:stretch>
            <a:fillRect/>
          </a:stretch>
        </p:blipFill>
        <p:spPr bwMode="auto">
          <a:xfrm>
            <a:off x="6775352" y="1259404"/>
            <a:ext cx="2176977" cy="1448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
          <p:cNvPicPr>
            <a:picLocks noChangeAspect="1" noChangeArrowheads="1"/>
          </p:cNvPicPr>
          <p:nvPr/>
        </p:nvPicPr>
        <p:blipFill>
          <a:blip r:embed="rId4" cstate="print"/>
          <a:srcRect/>
          <a:stretch>
            <a:fillRect/>
          </a:stretch>
        </p:blipFill>
        <p:spPr bwMode="auto">
          <a:xfrm>
            <a:off x="5719442" y="1259404"/>
            <a:ext cx="1055910" cy="1488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9290" y="2788640"/>
            <a:ext cx="3393039" cy="3613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360641"/>
      </p:ext>
    </p:extLst>
  </p:cSld>
  <p:clrMapOvr>
    <a:masterClrMapping/>
  </p:clrMapOvr>
  <mc:AlternateContent xmlns:mc="http://schemas.openxmlformats.org/markup-compatibility/2006" xmlns:p14="http://schemas.microsoft.com/office/powerpoint/2010/main">
    <mc:Choice Requires="p14">
      <p:transition spd="slow" p14:dur="2000" advTm="19272"/>
    </mc:Choice>
    <mc:Fallback xmlns="">
      <p:transition spd="slow" advTm="1927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219424" y="478380"/>
            <a:ext cx="3176741"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MATERIALS</a:t>
            </a:r>
            <a:endParaRPr lang="en-IN" sz="2800" b="1" dirty="0">
              <a:solidFill>
                <a:srgbClr val="FFFF00"/>
              </a:solidFill>
            </a:endParaRPr>
          </a:p>
        </p:txBody>
      </p:sp>
      <p:sp>
        <p:nvSpPr>
          <p:cNvPr id="9" name="TextBox 8"/>
          <p:cNvSpPr txBox="1"/>
          <p:nvPr/>
        </p:nvSpPr>
        <p:spPr>
          <a:xfrm>
            <a:off x="532328" y="3328233"/>
            <a:ext cx="5275466" cy="1061829"/>
          </a:xfrm>
          <a:prstGeom prst="rect">
            <a:avLst/>
          </a:prstGeom>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550926" indent="-514350">
              <a:lnSpc>
                <a:spcPct val="150000"/>
              </a:lnSpc>
              <a:buNone/>
            </a:pPr>
            <a:r>
              <a:rPr lang="en-IN" sz="1400" dirty="0" smtClean="0">
                <a:solidFill>
                  <a:srgbClr val="00FFFF"/>
                </a:solidFill>
                <a:latin typeface="Aharoni" panose="02010803020104030203" pitchFamily="2" charset="-79"/>
                <a:cs typeface="Aharoni" panose="02010803020104030203" pitchFamily="2" charset="-79"/>
              </a:rPr>
              <a:t> </a:t>
            </a:r>
            <a:r>
              <a:rPr lang="en-IN" sz="1400" dirty="0">
                <a:solidFill>
                  <a:srgbClr val="00FFFF"/>
                </a:solidFill>
                <a:latin typeface="Aharoni" panose="02010803020104030203" pitchFamily="2" charset="-79"/>
                <a:cs typeface="Aharoni" panose="02010803020104030203" pitchFamily="2" charset="-79"/>
              </a:rPr>
              <a:t>3. </a:t>
            </a:r>
            <a:r>
              <a:rPr lang="en-IN" b="1" dirty="0">
                <a:solidFill>
                  <a:srgbClr val="00FFFF"/>
                </a:solidFill>
                <a:latin typeface="+mj-lt"/>
                <a:cs typeface="Aharoni" panose="02010803020104030203" pitchFamily="2" charset="-79"/>
              </a:rPr>
              <a:t>Photosensitizer- </a:t>
            </a:r>
            <a:r>
              <a:rPr lang="en-IN" b="1" u="sng" dirty="0">
                <a:solidFill>
                  <a:srgbClr val="00FFFF"/>
                </a:solidFill>
                <a:latin typeface="+mj-lt"/>
                <a:cs typeface="Aharoni" panose="02010803020104030203" pitchFamily="2" charset="-79"/>
              </a:rPr>
              <a:t>Phenothiazine </a:t>
            </a:r>
            <a:r>
              <a:rPr lang="en-IN" b="1" u="sng" dirty="0" smtClean="0">
                <a:solidFill>
                  <a:srgbClr val="00FFFF"/>
                </a:solidFill>
                <a:latin typeface="+mj-lt"/>
                <a:cs typeface="Aharoni" panose="02010803020104030203" pitchFamily="2" charset="-79"/>
              </a:rPr>
              <a:t>chloride </a:t>
            </a:r>
          </a:p>
          <a:p>
            <a:pPr marL="550926" indent="-514350" algn="ctr">
              <a:lnSpc>
                <a:spcPct val="150000"/>
              </a:lnSpc>
              <a:buNone/>
            </a:pPr>
            <a:r>
              <a:rPr lang="en-IN" sz="1200" b="1" dirty="0" smtClean="0">
                <a:solidFill>
                  <a:srgbClr val="00FFFF"/>
                </a:solidFill>
                <a:latin typeface="+mj-lt"/>
                <a:cs typeface="Aharoni" panose="02010803020104030203" pitchFamily="2" charset="-79"/>
              </a:rPr>
              <a:t>10mg/ml</a:t>
            </a:r>
            <a:endParaRPr lang="en-IN" sz="1200" b="1" dirty="0">
              <a:solidFill>
                <a:srgbClr val="00FFFF"/>
              </a:solidFill>
              <a:latin typeface="+mj-lt"/>
              <a:cs typeface="Aharoni" panose="02010803020104030203" pitchFamily="2" charset="-79"/>
            </a:endParaRPr>
          </a:p>
          <a:p>
            <a:pPr marL="550926" indent="-514350">
              <a:lnSpc>
                <a:spcPct val="150000"/>
              </a:lnSpc>
              <a:buNone/>
            </a:pPr>
            <a:r>
              <a:rPr lang="en-IN" sz="1200" dirty="0" smtClean="0">
                <a:solidFill>
                  <a:srgbClr val="FFFF00"/>
                </a:solidFill>
                <a:latin typeface="+mj-lt"/>
                <a:cs typeface="Aharoni" panose="02010803020104030203" pitchFamily="2" charset="-79"/>
              </a:rPr>
              <a:t>(</a:t>
            </a:r>
            <a:r>
              <a:rPr lang="en-IN" sz="1200" dirty="0">
                <a:solidFill>
                  <a:srgbClr val="FFFF00"/>
                </a:solidFill>
                <a:latin typeface="+mj-lt"/>
                <a:cs typeface="Aharoni" panose="02010803020104030203" pitchFamily="2" charset="-79"/>
              </a:rPr>
              <a:t>HELBO Blue, </a:t>
            </a:r>
            <a:r>
              <a:rPr lang="en-IN" sz="1200" dirty="0" err="1" smtClean="0">
                <a:solidFill>
                  <a:srgbClr val="FFFF00"/>
                </a:solidFill>
                <a:latin typeface="+mj-lt"/>
                <a:cs typeface="Aharoni" panose="02010803020104030203" pitchFamily="2" charset="-79"/>
              </a:rPr>
              <a:t>Bredent</a:t>
            </a:r>
            <a:r>
              <a:rPr lang="en-IN" sz="1200" dirty="0" smtClean="0">
                <a:solidFill>
                  <a:srgbClr val="FFFF00"/>
                </a:solidFill>
                <a:latin typeface="+mj-lt"/>
                <a:cs typeface="Aharoni" panose="02010803020104030203" pitchFamily="2" charset="-79"/>
              </a:rPr>
              <a:t> Medical, Germany)</a:t>
            </a:r>
            <a:endParaRPr lang="en-IN" sz="1200" dirty="0">
              <a:solidFill>
                <a:srgbClr val="FFFF00"/>
              </a:solidFill>
              <a:latin typeface="+mj-lt"/>
              <a:cs typeface="Aharoni" panose="02010803020104030203" pitchFamily="2" charset="-79"/>
            </a:endParaRPr>
          </a:p>
        </p:txBody>
      </p:sp>
      <p:pic>
        <p:nvPicPr>
          <p:cNvPr id="11" name="Picture 3"/>
          <p:cNvPicPr>
            <a:picLocks noChangeAspect="1" noChangeArrowheads="1"/>
          </p:cNvPicPr>
          <p:nvPr/>
        </p:nvPicPr>
        <p:blipFill>
          <a:blip r:embed="rId3" cstate="print"/>
          <a:srcRect/>
          <a:stretch>
            <a:fillRect/>
          </a:stretch>
        </p:blipFill>
        <p:spPr bwMode="auto">
          <a:xfrm>
            <a:off x="2828217" y="5375995"/>
            <a:ext cx="2659967" cy="825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56947" y="3176219"/>
            <a:ext cx="4851076" cy="1947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2443961"/>
      </p:ext>
    </p:extLst>
  </p:cSld>
  <p:clrMapOvr>
    <a:masterClrMapping/>
  </p:clrMapOvr>
  <mc:AlternateContent xmlns:mc="http://schemas.openxmlformats.org/markup-compatibility/2006" xmlns:p14="http://schemas.microsoft.com/office/powerpoint/2010/main">
    <mc:Choice Requires="p14">
      <p:transition spd="slow" p14:dur="2000" advTm="2637"/>
    </mc:Choice>
    <mc:Fallback xmlns="">
      <p:transition spd="slow" advTm="263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128654" y="1335879"/>
            <a:ext cx="4333009" cy="548521"/>
          </a:xfrm>
          <a:prstGeom prst="round2SameRect">
            <a:avLst/>
          </a:prstGeom>
          <a:solidFill>
            <a:srgbClr val="002060"/>
          </a:solidFill>
          <a:ln w="28575">
            <a:solidFill>
              <a:srgbClr val="00B0F0"/>
            </a:solidFill>
          </a:ln>
        </p:spPr>
        <p:txBody>
          <a:bodyPr wrap="square" rtlCol="0">
            <a:spAutoFit/>
          </a:bodyPr>
          <a:lstStyle/>
          <a:p>
            <a:pPr algn="ctr"/>
            <a:r>
              <a:rPr lang="en-US" sz="2800" b="1" dirty="0" smtClean="0">
                <a:solidFill>
                  <a:srgbClr val="FFFF00"/>
                </a:solidFill>
              </a:rPr>
              <a:t>CLINICAL PARAMETERS</a:t>
            </a:r>
            <a:endParaRPr lang="en-IN" sz="2000" b="1" dirty="0">
              <a:solidFill>
                <a:srgbClr val="FFFF00"/>
              </a:solidFill>
            </a:endParaRPr>
          </a:p>
        </p:txBody>
      </p:sp>
      <p:sp>
        <p:nvSpPr>
          <p:cNvPr id="9" name="TextBox 8"/>
          <p:cNvSpPr txBox="1"/>
          <p:nvPr/>
        </p:nvSpPr>
        <p:spPr>
          <a:xfrm>
            <a:off x="1018853" y="3319359"/>
            <a:ext cx="7442810" cy="2462213"/>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buNone/>
            </a:pPr>
            <a:endParaRPr lang="en-US" u="sng" dirty="0"/>
          </a:p>
          <a:p>
            <a:pPr marL="800100" lvl="1" indent="-342900">
              <a:lnSpc>
                <a:spcPct val="170000"/>
              </a:lnSpc>
              <a:buFont typeface="Arial" panose="020B0604020202020204" pitchFamily="34" charset="0"/>
              <a:buChar char="•"/>
            </a:pPr>
            <a:r>
              <a:rPr lang="en-US" sz="2000" b="1" dirty="0">
                <a:solidFill>
                  <a:srgbClr val="00FFFF"/>
                </a:solidFill>
              </a:rPr>
              <a:t>Plaque Index  </a:t>
            </a:r>
            <a:r>
              <a:rPr lang="en-US" sz="2000" i="1" dirty="0">
                <a:solidFill>
                  <a:srgbClr val="FFFF00"/>
                </a:solidFill>
              </a:rPr>
              <a:t>( </a:t>
            </a:r>
            <a:r>
              <a:rPr lang="en-US" sz="2000" i="1" dirty="0" err="1">
                <a:solidFill>
                  <a:srgbClr val="FFFF00"/>
                </a:solidFill>
              </a:rPr>
              <a:t>Silness</a:t>
            </a:r>
            <a:r>
              <a:rPr lang="en-US" sz="2000" i="1" dirty="0">
                <a:solidFill>
                  <a:srgbClr val="FFFF00"/>
                </a:solidFill>
              </a:rPr>
              <a:t> &amp; Loe-1964)</a:t>
            </a:r>
          </a:p>
          <a:p>
            <a:pPr marL="800100" lvl="1" indent="-342900">
              <a:lnSpc>
                <a:spcPct val="170000"/>
              </a:lnSpc>
              <a:buFont typeface="Arial" panose="020B0604020202020204" pitchFamily="34" charset="0"/>
              <a:buChar char="•"/>
            </a:pPr>
            <a:r>
              <a:rPr lang="en-US" sz="2000" b="1" dirty="0" smtClean="0">
                <a:solidFill>
                  <a:srgbClr val="00FFFF"/>
                </a:solidFill>
              </a:rPr>
              <a:t>Modified </a:t>
            </a:r>
            <a:r>
              <a:rPr lang="en-US" sz="2000" b="1" dirty="0" err="1">
                <a:solidFill>
                  <a:srgbClr val="00FFFF"/>
                </a:solidFill>
              </a:rPr>
              <a:t>Sulcular</a:t>
            </a:r>
            <a:r>
              <a:rPr lang="en-US" sz="2000" b="1" dirty="0">
                <a:solidFill>
                  <a:srgbClr val="00FFFF"/>
                </a:solidFill>
              </a:rPr>
              <a:t> Bleeding Index</a:t>
            </a:r>
            <a:r>
              <a:rPr lang="en-US" sz="2000" dirty="0">
                <a:solidFill>
                  <a:srgbClr val="00FFFF"/>
                </a:solidFill>
              </a:rPr>
              <a:t>  </a:t>
            </a:r>
            <a:r>
              <a:rPr lang="en-US" sz="2000" i="1" dirty="0">
                <a:solidFill>
                  <a:srgbClr val="FFFF00"/>
                </a:solidFill>
              </a:rPr>
              <a:t>( </a:t>
            </a:r>
            <a:r>
              <a:rPr lang="en-US" sz="2000" i="1" dirty="0" err="1">
                <a:solidFill>
                  <a:srgbClr val="FFFF00"/>
                </a:solidFill>
              </a:rPr>
              <a:t>Mombelli</a:t>
            </a:r>
            <a:r>
              <a:rPr lang="en-US" sz="2000" i="1" dirty="0">
                <a:solidFill>
                  <a:srgbClr val="FFFF00"/>
                </a:solidFill>
              </a:rPr>
              <a:t>- 1987)</a:t>
            </a:r>
          </a:p>
          <a:p>
            <a:pPr marL="800100" lvl="1" indent="-342900">
              <a:lnSpc>
                <a:spcPct val="170000"/>
              </a:lnSpc>
              <a:buFont typeface="Arial" panose="020B0604020202020204" pitchFamily="34" charset="0"/>
              <a:buChar char="•"/>
            </a:pPr>
            <a:r>
              <a:rPr lang="en-US" sz="2000" b="1" dirty="0" smtClean="0">
                <a:solidFill>
                  <a:srgbClr val="00FFFF"/>
                </a:solidFill>
              </a:rPr>
              <a:t>Probing </a:t>
            </a:r>
            <a:r>
              <a:rPr lang="en-US" sz="2000" b="1" dirty="0">
                <a:solidFill>
                  <a:srgbClr val="00FFFF"/>
                </a:solidFill>
              </a:rPr>
              <a:t>Pocket Depth</a:t>
            </a:r>
          </a:p>
          <a:p>
            <a:pPr marL="800100" lvl="1" indent="-342900">
              <a:lnSpc>
                <a:spcPct val="170000"/>
              </a:lnSpc>
              <a:buFont typeface="Arial" panose="020B0604020202020204" pitchFamily="34" charset="0"/>
              <a:buChar char="•"/>
            </a:pPr>
            <a:r>
              <a:rPr lang="en-US" sz="2000" b="1" dirty="0">
                <a:solidFill>
                  <a:srgbClr val="00FFFF"/>
                </a:solidFill>
              </a:rPr>
              <a:t>Clinical  Attachment  </a:t>
            </a:r>
            <a:r>
              <a:rPr lang="en-US" sz="2000" b="1" dirty="0" smtClean="0">
                <a:solidFill>
                  <a:srgbClr val="00FFFF"/>
                </a:solidFill>
              </a:rPr>
              <a:t>Level</a:t>
            </a:r>
            <a:endParaRPr lang="en-IN" sz="2000" b="1" dirty="0">
              <a:solidFill>
                <a:srgbClr val="00FFFF"/>
              </a:solidFill>
            </a:endParaRPr>
          </a:p>
        </p:txBody>
      </p:sp>
    </p:spTree>
    <p:extLst>
      <p:ext uri="{BB962C8B-B14F-4D97-AF65-F5344CB8AC3E}">
        <p14:creationId xmlns:p14="http://schemas.microsoft.com/office/powerpoint/2010/main" val="3652351992"/>
      </p:ext>
    </p:extLst>
  </p:cSld>
  <p:clrMapOvr>
    <a:masterClrMapping/>
  </p:clrMapOvr>
  <mc:AlternateContent xmlns:mc="http://schemas.openxmlformats.org/markup-compatibility/2006" xmlns:p14="http://schemas.microsoft.com/office/powerpoint/2010/main">
    <mc:Choice Requires="p14">
      <p:transition spd="slow" p14:dur="2000" advTm="10521"/>
    </mc:Choice>
    <mc:Fallback xmlns="">
      <p:transition spd="slow" advTm="1052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648496"/>
            <a:ext cx="7776864" cy="4687910"/>
          </a:xfrm>
        </p:spPr>
        <p:txBody>
          <a:bodyPr>
            <a:normAutofit fontScale="92500" lnSpcReduction="20000"/>
          </a:bodyPr>
          <a:lstStyle/>
          <a:p>
            <a:pPr marL="342900" indent="-342900" algn="just">
              <a:lnSpc>
                <a:spcPct val="150000"/>
              </a:lnSpc>
              <a:buFont typeface="Wingdings" panose="05000000000000000000" pitchFamily="2" charset="2"/>
              <a:buChar char="q"/>
            </a:pPr>
            <a:r>
              <a:rPr lang="en-IN" b="1" dirty="0" smtClean="0">
                <a:solidFill>
                  <a:srgbClr val="FFFF00"/>
                </a:solidFill>
              </a:rPr>
              <a:t>Pathogenic bacteria </a:t>
            </a:r>
            <a:r>
              <a:rPr lang="en-IN" dirty="0" smtClean="0">
                <a:solidFill>
                  <a:schemeClr val="tx1"/>
                </a:solidFill>
              </a:rPr>
              <a:t>are the main cause of treatment failure in dentistry!</a:t>
            </a:r>
          </a:p>
          <a:p>
            <a:pPr marL="342900" indent="-342900" algn="just">
              <a:lnSpc>
                <a:spcPct val="150000"/>
              </a:lnSpc>
              <a:buFont typeface="Wingdings" panose="05000000000000000000" pitchFamily="2" charset="2"/>
              <a:buChar char="q"/>
            </a:pPr>
            <a:endParaRPr lang="en-IN" dirty="0" smtClean="0">
              <a:solidFill>
                <a:schemeClr val="tx1"/>
              </a:solidFill>
            </a:endParaRPr>
          </a:p>
          <a:p>
            <a:pPr marL="342900" indent="-342900" algn="just">
              <a:lnSpc>
                <a:spcPct val="150000"/>
              </a:lnSpc>
              <a:buFont typeface="Wingdings" panose="05000000000000000000" pitchFamily="2" charset="2"/>
              <a:buChar char="q"/>
            </a:pPr>
            <a:r>
              <a:rPr lang="en-IN" dirty="0" smtClean="0">
                <a:solidFill>
                  <a:schemeClr val="tx1"/>
                </a:solidFill>
              </a:rPr>
              <a:t>The </a:t>
            </a:r>
            <a:r>
              <a:rPr lang="en-IN" b="1" dirty="0" smtClean="0">
                <a:solidFill>
                  <a:srgbClr val="FFFF00"/>
                </a:solidFill>
              </a:rPr>
              <a:t>biofilm</a:t>
            </a:r>
            <a:r>
              <a:rPr lang="en-IN" dirty="0" smtClean="0">
                <a:solidFill>
                  <a:schemeClr val="tx1"/>
                </a:solidFill>
              </a:rPr>
              <a:t> provides a safe habitat for them. </a:t>
            </a:r>
          </a:p>
          <a:p>
            <a:pPr marL="342900" indent="-342900" algn="just">
              <a:lnSpc>
                <a:spcPct val="150000"/>
              </a:lnSpc>
              <a:buFont typeface="Wingdings" panose="05000000000000000000" pitchFamily="2" charset="2"/>
              <a:buChar char="q"/>
            </a:pPr>
            <a:endParaRPr lang="en-IN" dirty="0" smtClean="0">
              <a:solidFill>
                <a:schemeClr val="tx1"/>
              </a:solidFill>
            </a:endParaRPr>
          </a:p>
          <a:p>
            <a:pPr marL="342900" indent="-342900" algn="just">
              <a:lnSpc>
                <a:spcPct val="150000"/>
              </a:lnSpc>
              <a:buFont typeface="Wingdings" panose="05000000000000000000" pitchFamily="2" charset="2"/>
              <a:buChar char="q"/>
            </a:pPr>
            <a:r>
              <a:rPr lang="en-IN" b="1" dirty="0" smtClean="0">
                <a:solidFill>
                  <a:srgbClr val="FFFF00"/>
                </a:solidFill>
              </a:rPr>
              <a:t>Quorum Sensing </a:t>
            </a:r>
            <a:r>
              <a:rPr lang="en-IN" dirty="0" smtClean="0">
                <a:solidFill>
                  <a:schemeClr val="tx1"/>
                </a:solidFill>
              </a:rPr>
              <a:t>enables bacteria to communicate with one another and coordinate their activities. </a:t>
            </a:r>
          </a:p>
          <a:p>
            <a:pPr marL="342900" indent="-342900" algn="just">
              <a:lnSpc>
                <a:spcPct val="150000"/>
              </a:lnSpc>
              <a:buFont typeface="Wingdings" panose="05000000000000000000" pitchFamily="2" charset="2"/>
              <a:buChar char="q"/>
            </a:pPr>
            <a:endParaRPr lang="en-IN" dirty="0" smtClean="0">
              <a:solidFill>
                <a:schemeClr val="tx1"/>
              </a:solidFill>
            </a:endParaRPr>
          </a:p>
          <a:p>
            <a:pPr marL="342900" indent="-342900" algn="just">
              <a:lnSpc>
                <a:spcPct val="150000"/>
              </a:lnSpc>
              <a:buFont typeface="Wingdings" panose="05000000000000000000" pitchFamily="2" charset="2"/>
              <a:buChar char="q"/>
            </a:pPr>
            <a:r>
              <a:rPr lang="en-IN" dirty="0" smtClean="0">
                <a:solidFill>
                  <a:schemeClr val="tx1"/>
                </a:solidFill>
              </a:rPr>
              <a:t>The more </a:t>
            </a:r>
            <a:r>
              <a:rPr lang="en-IN" b="1" dirty="0" smtClean="0">
                <a:solidFill>
                  <a:srgbClr val="FFFF00"/>
                </a:solidFill>
              </a:rPr>
              <a:t>mature</a:t>
            </a:r>
            <a:r>
              <a:rPr lang="en-IN" dirty="0" smtClean="0">
                <a:solidFill>
                  <a:schemeClr val="tx1"/>
                </a:solidFill>
              </a:rPr>
              <a:t> the biofilm, the more </a:t>
            </a:r>
            <a:r>
              <a:rPr lang="en-IN" b="1" dirty="0" smtClean="0">
                <a:solidFill>
                  <a:srgbClr val="FFFF00"/>
                </a:solidFill>
              </a:rPr>
              <a:t>resistant</a:t>
            </a:r>
            <a:r>
              <a:rPr lang="en-IN" dirty="0" smtClean="0">
                <a:solidFill>
                  <a:srgbClr val="FFFF00"/>
                </a:solidFill>
              </a:rPr>
              <a:t> </a:t>
            </a:r>
            <a:r>
              <a:rPr lang="en-IN" dirty="0" smtClean="0">
                <a:solidFill>
                  <a:schemeClr val="tx1"/>
                </a:solidFill>
              </a:rPr>
              <a:t>the bacteria within it become.</a:t>
            </a:r>
            <a:endParaRPr lang="en-IN" dirty="0">
              <a:solidFill>
                <a:schemeClr val="tx1"/>
              </a:solidFill>
            </a:endParaRPr>
          </a:p>
        </p:txBody>
      </p:sp>
      <p:sp>
        <p:nvSpPr>
          <p:cNvPr id="4" name="TextBox 3"/>
          <p:cNvSpPr txBox="1"/>
          <p:nvPr/>
        </p:nvSpPr>
        <p:spPr>
          <a:xfrm>
            <a:off x="3905875" y="507271"/>
            <a:ext cx="4526723" cy="677585"/>
          </a:xfrm>
          <a:prstGeom prst="round2SameRect">
            <a:avLst/>
          </a:prstGeom>
          <a:solidFill>
            <a:srgbClr val="002060"/>
          </a:solidFill>
          <a:ln w="28575">
            <a:solidFill>
              <a:srgbClr val="00B0F0"/>
            </a:solidFill>
          </a:ln>
        </p:spPr>
        <p:txBody>
          <a:bodyPr wrap="square" rtlCol="0">
            <a:spAutoFit/>
          </a:bodyPr>
          <a:lstStyle/>
          <a:p>
            <a:pPr algn="ctr"/>
            <a:r>
              <a:rPr lang="en-IN" sz="3600" b="1" dirty="0" smtClean="0">
                <a:solidFill>
                  <a:srgbClr val="FFFF00"/>
                </a:solidFill>
              </a:rPr>
              <a:t>INTRODUCTION</a:t>
            </a:r>
            <a:endParaRPr lang="en-IN" sz="2800" b="1" dirty="0">
              <a:solidFill>
                <a:srgbClr val="FFFF00"/>
              </a:solidFill>
            </a:endParaRPr>
          </a:p>
        </p:txBody>
      </p:sp>
    </p:spTree>
    <p:extLst>
      <p:ext uri="{BB962C8B-B14F-4D97-AF65-F5344CB8AC3E}">
        <p14:creationId xmlns:p14="http://schemas.microsoft.com/office/powerpoint/2010/main" val="3002289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6420" y="364952"/>
            <a:ext cx="5543831" cy="548521"/>
          </a:xfrm>
          <a:prstGeom prst="round2SameRect">
            <a:avLst/>
          </a:prstGeom>
          <a:solidFill>
            <a:srgbClr val="002060"/>
          </a:solidFill>
          <a:ln w="28575">
            <a:solidFill>
              <a:srgbClr val="00B0F0"/>
            </a:solidFill>
          </a:ln>
        </p:spPr>
        <p:txBody>
          <a:bodyPr wrap="square" rtlCol="0">
            <a:spAutoFit/>
          </a:bodyPr>
          <a:lstStyle/>
          <a:p>
            <a:pPr algn="ctr"/>
            <a:r>
              <a:rPr lang="en-US" sz="2800" b="1" dirty="0" smtClean="0">
                <a:solidFill>
                  <a:srgbClr val="FFFF00"/>
                </a:solidFill>
              </a:rPr>
              <a:t>STUDY METHODOLOGY</a:t>
            </a:r>
            <a:endParaRPr lang="en-IN" sz="2000" b="1" dirty="0">
              <a:solidFill>
                <a:srgbClr val="FFFF00"/>
              </a:solidFill>
            </a:endParaRPr>
          </a:p>
        </p:txBody>
      </p:sp>
      <p:graphicFrame>
        <p:nvGraphicFramePr>
          <p:cNvPr id="10" name="Content Placeholder 6"/>
          <p:cNvGraphicFramePr>
            <a:graphicFrameLocks/>
          </p:cNvGraphicFramePr>
          <p:nvPr>
            <p:extLst>
              <p:ext uri="{D42A27DB-BD31-4B8C-83A1-F6EECF244321}">
                <p14:modId xmlns:p14="http://schemas.microsoft.com/office/powerpoint/2010/main" val="2575636357"/>
              </p:ext>
            </p:extLst>
          </p:nvPr>
        </p:nvGraphicFramePr>
        <p:xfrm>
          <a:off x="457200" y="1026942"/>
          <a:ext cx="8321040" cy="3240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1371600" y="4495800"/>
            <a:ext cx="1752600" cy="304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solidFill>
                  <a:srgbClr val="FFFF00"/>
                </a:solidFill>
              </a:rPr>
              <a:t>Test site</a:t>
            </a:r>
            <a:endParaRPr lang="en-US" dirty="0">
              <a:solidFill>
                <a:srgbClr val="FFFF00"/>
              </a:solidFill>
            </a:endParaRPr>
          </a:p>
        </p:txBody>
      </p:sp>
      <p:sp>
        <p:nvSpPr>
          <p:cNvPr id="12" name="Rounded Rectangle 11"/>
          <p:cNvSpPr/>
          <p:nvPr/>
        </p:nvSpPr>
        <p:spPr>
          <a:xfrm>
            <a:off x="6096000" y="4495800"/>
            <a:ext cx="1752600" cy="304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Control site </a:t>
            </a:r>
            <a:endParaRPr lang="en-US" dirty="0"/>
          </a:p>
        </p:txBody>
      </p:sp>
      <p:sp>
        <p:nvSpPr>
          <p:cNvPr id="13" name="Rounded Rectangle 12"/>
          <p:cNvSpPr/>
          <p:nvPr/>
        </p:nvSpPr>
        <p:spPr>
          <a:xfrm>
            <a:off x="762000" y="4953000"/>
            <a:ext cx="30480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solidFill>
                  <a:srgbClr val="FFFF00"/>
                </a:solidFill>
              </a:rPr>
              <a:t>Photodynamic therapy &amp; Oral Hygiene instructions</a:t>
            </a:r>
            <a:endParaRPr lang="en-US" sz="1400" dirty="0">
              <a:solidFill>
                <a:srgbClr val="FFFF00"/>
              </a:solidFill>
            </a:endParaRPr>
          </a:p>
        </p:txBody>
      </p:sp>
      <p:sp>
        <p:nvSpPr>
          <p:cNvPr id="14" name="Rounded Rectangle 13"/>
          <p:cNvSpPr/>
          <p:nvPr/>
        </p:nvSpPr>
        <p:spPr>
          <a:xfrm>
            <a:off x="5486400" y="4953000"/>
            <a:ext cx="3048000" cy="4572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t>Oral Hygiene instructions</a:t>
            </a:r>
            <a:endParaRPr lang="en-US" sz="1400" dirty="0"/>
          </a:p>
        </p:txBody>
      </p:sp>
      <p:sp>
        <p:nvSpPr>
          <p:cNvPr id="15" name="Rounded Rectangle 14"/>
          <p:cNvSpPr/>
          <p:nvPr/>
        </p:nvSpPr>
        <p:spPr>
          <a:xfrm>
            <a:off x="457200" y="5638800"/>
            <a:ext cx="35814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solidFill>
                  <a:srgbClr val="FFFF00"/>
                </a:solidFill>
              </a:rPr>
              <a:t>Follow up at 1 month &amp; 3 months : recording of clinical parameters</a:t>
            </a:r>
            <a:endParaRPr lang="en-US" sz="1400" dirty="0">
              <a:solidFill>
                <a:srgbClr val="FFFF00"/>
              </a:solidFill>
            </a:endParaRPr>
          </a:p>
        </p:txBody>
      </p:sp>
      <p:sp>
        <p:nvSpPr>
          <p:cNvPr id="16" name="Rounded Rectangle 15"/>
          <p:cNvSpPr/>
          <p:nvPr/>
        </p:nvSpPr>
        <p:spPr>
          <a:xfrm>
            <a:off x="5257800" y="5562600"/>
            <a:ext cx="35814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t>Follow up at 1 month &amp; 3 months : recording of clinical parameters</a:t>
            </a:r>
            <a:endParaRPr lang="en-US" sz="1400" dirty="0"/>
          </a:p>
        </p:txBody>
      </p:sp>
      <p:sp>
        <p:nvSpPr>
          <p:cNvPr id="17" name="Rounded Rectangle 16"/>
          <p:cNvSpPr/>
          <p:nvPr/>
        </p:nvSpPr>
        <p:spPr>
          <a:xfrm>
            <a:off x="3657600" y="6324600"/>
            <a:ext cx="2133600" cy="3810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solidFill>
                  <a:srgbClr val="00FFFF"/>
                </a:solidFill>
              </a:rPr>
              <a:t>Statistical Analysis</a:t>
            </a:r>
            <a:endParaRPr lang="en-US" sz="1400" dirty="0">
              <a:solidFill>
                <a:srgbClr val="00FFFF"/>
              </a:solidFill>
            </a:endParaRPr>
          </a:p>
        </p:txBody>
      </p:sp>
      <p:sp>
        <p:nvSpPr>
          <p:cNvPr id="18" name="Right Arrow 17"/>
          <p:cNvSpPr/>
          <p:nvPr/>
        </p:nvSpPr>
        <p:spPr>
          <a:xfrm rot="8703602">
            <a:off x="3105870" y="4225188"/>
            <a:ext cx="498463" cy="358974"/>
          </a:xfrm>
          <a:prstGeom prst="rightArrow">
            <a:avLst>
              <a:gd name="adj1" fmla="val 26778"/>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92576">
            <a:off x="5541641" y="4211292"/>
            <a:ext cx="498463" cy="358974"/>
          </a:xfrm>
          <a:prstGeom prst="rightArrow">
            <a:avLst>
              <a:gd name="adj1" fmla="val 26778"/>
              <a:gd name="adj2" fmla="val 523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6200000" flipH="1">
            <a:off x="4114800" y="6019800"/>
            <a:ext cx="228600" cy="228600"/>
          </a:xfrm>
          <a:prstGeom prst="straightConnector1">
            <a:avLst/>
          </a:prstGeom>
          <a:ln w="28575">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5400000">
            <a:off x="4983480" y="6065520"/>
            <a:ext cx="274320" cy="182880"/>
          </a:xfrm>
          <a:prstGeom prst="straightConnector1">
            <a:avLst/>
          </a:prstGeom>
          <a:ln w="28575">
            <a:solidFill>
              <a:srgbClr val="FFFF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366130"/>
      </p:ext>
    </p:extLst>
  </p:cSld>
  <p:clrMapOvr>
    <a:masterClrMapping/>
  </p:clrMapOvr>
  <mc:AlternateContent xmlns:mc="http://schemas.openxmlformats.org/markup-compatibility/2006" xmlns:p14="http://schemas.microsoft.com/office/powerpoint/2010/main">
    <mc:Choice Requires="p14">
      <p:transition spd="slow" p14:dur="2000" advTm="42906"/>
    </mc:Choice>
    <mc:Fallback xmlns="">
      <p:transition spd="slow" advTm="4290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3502" y="1128255"/>
            <a:ext cx="3122331" cy="830997"/>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r>
              <a:rPr lang="en-US" sz="3200" i="1" dirty="0" smtClean="0">
                <a:solidFill>
                  <a:srgbClr val="FFFF00"/>
                </a:solidFill>
              </a:rPr>
              <a:t>Steps in PDT</a:t>
            </a:r>
            <a:endParaRPr lang="en-US" sz="3200" i="1" dirty="0">
              <a:solidFill>
                <a:srgbClr val="FFFF00"/>
              </a:solidFill>
            </a:endParaRPr>
          </a:p>
        </p:txBody>
      </p:sp>
      <p:graphicFrame>
        <p:nvGraphicFramePr>
          <p:cNvPr id="4" name="Diagram 3"/>
          <p:cNvGraphicFramePr/>
          <p:nvPr>
            <p:extLst>
              <p:ext uri="{D42A27DB-BD31-4B8C-83A1-F6EECF244321}">
                <p14:modId xmlns:p14="http://schemas.microsoft.com/office/powerpoint/2010/main" val="1467602787"/>
              </p:ext>
            </p:extLst>
          </p:nvPr>
        </p:nvGraphicFramePr>
        <p:xfrm>
          <a:off x="1073833" y="2954216"/>
          <a:ext cx="7380849" cy="4574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032" y="2515063"/>
            <a:ext cx="2350470" cy="181678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8613" y="2515063"/>
            <a:ext cx="2195842" cy="181678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5170" y="2515063"/>
            <a:ext cx="2289513" cy="181678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9413" y="330936"/>
            <a:ext cx="1787237" cy="1903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1621958"/>
      </p:ext>
    </p:extLst>
  </p:cSld>
  <p:clrMapOvr>
    <a:masterClrMapping/>
  </p:clrMapOvr>
  <mc:AlternateContent xmlns:mc="http://schemas.openxmlformats.org/markup-compatibility/2006" xmlns:p14="http://schemas.microsoft.com/office/powerpoint/2010/main">
    <mc:Choice Requires="p14">
      <p:transition spd="slow" p14:dur="2000" advTm="28027"/>
    </mc:Choice>
    <mc:Fallback xmlns="">
      <p:transition spd="slow" advTm="2802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234375" y="465069"/>
            <a:ext cx="4569491"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FOLLOW UP</a:t>
            </a:r>
            <a:endParaRPr lang="en-IN" sz="2800" b="1" dirty="0">
              <a:solidFill>
                <a:srgbClr val="FFFF00"/>
              </a:solidFill>
            </a:endParaRPr>
          </a:p>
        </p:txBody>
      </p:sp>
      <p:sp>
        <p:nvSpPr>
          <p:cNvPr id="7" name="TextBox 6"/>
          <p:cNvSpPr txBox="1"/>
          <p:nvPr/>
        </p:nvSpPr>
        <p:spPr>
          <a:xfrm>
            <a:off x="317093" y="2900404"/>
            <a:ext cx="8613382" cy="1569660"/>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buNone/>
            </a:pPr>
            <a:r>
              <a:rPr lang="en-US" sz="2400" dirty="0" smtClean="0"/>
              <a:t>….after </a:t>
            </a:r>
            <a:r>
              <a:rPr lang="en-US" sz="2400" b="1" dirty="0" smtClean="0"/>
              <a:t>1 week </a:t>
            </a:r>
            <a:r>
              <a:rPr lang="en-US" sz="2400" dirty="0" smtClean="0"/>
              <a:t>to reinforce oral hygiene instructions.</a:t>
            </a:r>
          </a:p>
          <a:p>
            <a:pPr algn="ctr">
              <a:buNone/>
            </a:pPr>
            <a:r>
              <a:rPr lang="en-US" sz="2400" dirty="0" smtClean="0"/>
              <a:t>&amp;</a:t>
            </a:r>
          </a:p>
          <a:p>
            <a:pPr algn="ctr">
              <a:buNone/>
            </a:pPr>
            <a:r>
              <a:rPr lang="en-US" sz="2400" dirty="0" smtClean="0"/>
              <a:t>After </a:t>
            </a:r>
            <a:r>
              <a:rPr lang="en-US" sz="2400" b="1" dirty="0" smtClean="0"/>
              <a:t>1 month &amp; 3 months </a:t>
            </a:r>
            <a:r>
              <a:rPr lang="en-US" sz="2400" dirty="0" smtClean="0"/>
              <a:t>of</a:t>
            </a:r>
            <a:r>
              <a:rPr lang="en-US" sz="2400" b="1" dirty="0" smtClean="0"/>
              <a:t> </a:t>
            </a:r>
            <a:r>
              <a:rPr lang="en-US" sz="2400" dirty="0" smtClean="0"/>
              <a:t>therapy to record Clinical parameters</a:t>
            </a:r>
            <a:endParaRPr lang="en-IN" sz="2400" dirty="0"/>
          </a:p>
        </p:txBody>
      </p:sp>
      <p:sp>
        <p:nvSpPr>
          <p:cNvPr id="9" name="TextBox 8"/>
          <p:cNvSpPr txBox="1"/>
          <p:nvPr/>
        </p:nvSpPr>
        <p:spPr>
          <a:xfrm>
            <a:off x="2190073" y="4704531"/>
            <a:ext cx="4867422" cy="1834348"/>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u="sng" dirty="0"/>
          </a:p>
          <a:p>
            <a:pPr algn="ctr">
              <a:lnSpc>
                <a:spcPct val="170000"/>
              </a:lnSpc>
            </a:pPr>
            <a:r>
              <a:rPr lang="en-US" sz="1400" dirty="0">
                <a:solidFill>
                  <a:srgbClr val="00FFFF"/>
                </a:solidFill>
              </a:rPr>
              <a:t>Modified </a:t>
            </a:r>
            <a:r>
              <a:rPr lang="en-US" sz="1400" dirty="0" err="1">
                <a:solidFill>
                  <a:srgbClr val="00FFFF"/>
                </a:solidFill>
              </a:rPr>
              <a:t>Sulcular</a:t>
            </a:r>
            <a:r>
              <a:rPr lang="en-US" sz="1400" dirty="0">
                <a:solidFill>
                  <a:srgbClr val="00FFFF"/>
                </a:solidFill>
              </a:rPr>
              <a:t> Bleeding Index  </a:t>
            </a:r>
            <a:r>
              <a:rPr lang="en-US" sz="1400" i="1" dirty="0">
                <a:solidFill>
                  <a:srgbClr val="FFFF00"/>
                </a:solidFill>
              </a:rPr>
              <a:t>( </a:t>
            </a:r>
            <a:r>
              <a:rPr lang="en-US" sz="1400" i="1" dirty="0" err="1">
                <a:solidFill>
                  <a:srgbClr val="FFFF00"/>
                </a:solidFill>
              </a:rPr>
              <a:t>Mombelli</a:t>
            </a:r>
            <a:r>
              <a:rPr lang="en-US" sz="1400" i="1" dirty="0">
                <a:solidFill>
                  <a:srgbClr val="FFFF00"/>
                </a:solidFill>
              </a:rPr>
              <a:t>- 1987)</a:t>
            </a:r>
          </a:p>
          <a:p>
            <a:pPr algn="ctr">
              <a:lnSpc>
                <a:spcPct val="170000"/>
              </a:lnSpc>
            </a:pPr>
            <a:r>
              <a:rPr lang="en-US" sz="1400" dirty="0">
                <a:solidFill>
                  <a:srgbClr val="00FFFF"/>
                </a:solidFill>
              </a:rPr>
              <a:t>Plaque Index  </a:t>
            </a:r>
            <a:r>
              <a:rPr lang="en-US" sz="1400" i="1" dirty="0">
                <a:solidFill>
                  <a:srgbClr val="FFFF00"/>
                </a:solidFill>
              </a:rPr>
              <a:t>( </a:t>
            </a:r>
            <a:r>
              <a:rPr lang="en-US" sz="1400" i="1" dirty="0" err="1">
                <a:solidFill>
                  <a:srgbClr val="FFFF00"/>
                </a:solidFill>
              </a:rPr>
              <a:t>Silness</a:t>
            </a:r>
            <a:r>
              <a:rPr lang="en-US" sz="1400" i="1" dirty="0">
                <a:solidFill>
                  <a:srgbClr val="FFFF00"/>
                </a:solidFill>
              </a:rPr>
              <a:t> &amp; Loe-1964)</a:t>
            </a:r>
          </a:p>
          <a:p>
            <a:pPr algn="ctr">
              <a:lnSpc>
                <a:spcPct val="170000"/>
              </a:lnSpc>
            </a:pPr>
            <a:r>
              <a:rPr lang="en-US" sz="1400" dirty="0">
                <a:solidFill>
                  <a:srgbClr val="00FFFF"/>
                </a:solidFill>
              </a:rPr>
              <a:t>Probing Pocket Depth</a:t>
            </a:r>
          </a:p>
          <a:p>
            <a:pPr algn="ctr">
              <a:lnSpc>
                <a:spcPct val="170000"/>
              </a:lnSpc>
            </a:pPr>
            <a:r>
              <a:rPr lang="en-US" sz="1400" dirty="0">
                <a:solidFill>
                  <a:srgbClr val="00FFFF"/>
                </a:solidFill>
              </a:rPr>
              <a:t>Clinical  Attachment  </a:t>
            </a:r>
            <a:r>
              <a:rPr lang="en-US" sz="1400" dirty="0" smtClean="0">
                <a:solidFill>
                  <a:srgbClr val="00FFFF"/>
                </a:solidFill>
              </a:rPr>
              <a:t>Level</a:t>
            </a:r>
            <a:endParaRPr lang="en-IN" sz="1400" dirty="0">
              <a:solidFill>
                <a:srgbClr val="00FFFF"/>
              </a:solidFill>
            </a:endParaRPr>
          </a:p>
        </p:txBody>
      </p:sp>
    </p:spTree>
    <p:extLst>
      <p:ext uri="{BB962C8B-B14F-4D97-AF65-F5344CB8AC3E}">
        <p14:creationId xmlns:p14="http://schemas.microsoft.com/office/powerpoint/2010/main" val="1881851405"/>
      </p:ext>
    </p:extLst>
  </p:cSld>
  <p:clrMapOvr>
    <a:masterClrMapping/>
  </p:clrMapOvr>
  <mc:AlternateContent xmlns:mc="http://schemas.openxmlformats.org/markup-compatibility/2006" xmlns:p14="http://schemas.microsoft.com/office/powerpoint/2010/main">
    <mc:Choice Requires="p14">
      <p:transition spd="slow" p14:dur="2000" advTm="11397"/>
    </mc:Choice>
    <mc:Fallback xmlns="">
      <p:transition spd="slow" advTm="1139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8" y="484219"/>
            <a:ext cx="7091536" cy="1000244"/>
          </a:xfrm>
          <a:prstGeom prst="round2SameRect">
            <a:avLst/>
          </a:prstGeom>
          <a:solidFill>
            <a:srgbClr val="002060"/>
          </a:solidFill>
          <a:ln w="28575">
            <a:solidFill>
              <a:srgbClr val="00B0F0"/>
            </a:solidFill>
          </a:ln>
        </p:spPr>
        <p:txBody>
          <a:bodyPr wrap="square" rtlCol="0">
            <a:spAutoFit/>
          </a:bodyPr>
          <a:lstStyle/>
          <a:p>
            <a:r>
              <a:rPr lang="en-IN" sz="2800" b="1" u="sng" dirty="0"/>
              <a:t>COMPARISON OF MEAN VALUES OF PARAMETERS AT BASELINE</a:t>
            </a:r>
            <a:endParaRPr lang="en-IN" sz="2800" dirty="0"/>
          </a:p>
        </p:txBody>
      </p:sp>
      <p:graphicFrame>
        <p:nvGraphicFramePr>
          <p:cNvPr id="2" name="Table 1"/>
          <p:cNvGraphicFramePr>
            <a:graphicFrameLocks noGrp="1"/>
          </p:cNvGraphicFramePr>
          <p:nvPr>
            <p:extLst>
              <p:ext uri="{D42A27DB-BD31-4B8C-83A1-F6EECF244321}">
                <p14:modId xmlns:p14="http://schemas.microsoft.com/office/powerpoint/2010/main" val="395746761"/>
              </p:ext>
            </p:extLst>
          </p:nvPr>
        </p:nvGraphicFramePr>
        <p:xfrm>
          <a:off x="5267460" y="1628150"/>
          <a:ext cx="3644720" cy="2840820"/>
        </p:xfrm>
        <a:graphic>
          <a:graphicData uri="http://schemas.openxmlformats.org/drawingml/2006/table">
            <a:tbl>
              <a:tblPr firstRow="1" firstCol="1" bandRow="1">
                <a:tableStyleId>{793D81CF-94F2-401A-BA57-92F5A7B2D0C5}</a:tableStyleId>
              </a:tblPr>
              <a:tblGrid>
                <a:gridCol w="975599"/>
                <a:gridCol w="890513"/>
                <a:gridCol w="890513"/>
                <a:gridCol w="888095"/>
              </a:tblGrid>
              <a:tr h="568164">
                <a:tc>
                  <a:txBody>
                    <a:bodyPr/>
                    <a:lstStyle/>
                    <a:p>
                      <a:pPr algn="ctr">
                        <a:lnSpc>
                          <a:spcPct val="150000"/>
                        </a:lnSpc>
                        <a:spcAft>
                          <a:spcPts val="0"/>
                        </a:spcAft>
                      </a:pPr>
                      <a:r>
                        <a:rPr lang="en-IN" sz="1200" dirty="0">
                          <a:effectLst/>
                        </a:rPr>
                        <a:t> </a:t>
                      </a:r>
                      <a:endParaRPr lang="en-IN" sz="1100" dirty="0">
                        <a:effectLst/>
                      </a:endParaRPr>
                    </a:p>
                    <a:p>
                      <a:pPr algn="ctr">
                        <a:lnSpc>
                          <a:spcPct val="150000"/>
                        </a:lnSpc>
                        <a:spcAft>
                          <a:spcPts val="0"/>
                        </a:spcAft>
                      </a:pPr>
                      <a:r>
                        <a:rPr lang="en-IN" sz="1200" dirty="0">
                          <a:effectLst/>
                        </a:rPr>
                        <a:t>Parameters</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50000"/>
                        </a:lnSpc>
                        <a:spcAft>
                          <a:spcPts val="0"/>
                        </a:spcAft>
                      </a:pPr>
                      <a:r>
                        <a:rPr lang="en-IN" sz="1200" dirty="0">
                          <a:effectLst/>
                        </a:rPr>
                        <a:t>    </a:t>
                      </a:r>
                      <a:endParaRPr lang="en-IN" sz="1100" dirty="0">
                        <a:effectLst/>
                      </a:endParaRPr>
                    </a:p>
                    <a:p>
                      <a:pPr algn="ctr">
                        <a:lnSpc>
                          <a:spcPct val="150000"/>
                        </a:lnSpc>
                        <a:spcAft>
                          <a:spcPts val="0"/>
                        </a:spcAft>
                      </a:pPr>
                      <a:r>
                        <a:rPr lang="en-IN" sz="1200" dirty="0">
                          <a:effectLst/>
                        </a:rPr>
                        <a:t>SRP</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dirty="0">
                          <a:effectLst/>
                        </a:rPr>
                        <a:t> </a:t>
                      </a:r>
                      <a:endParaRPr lang="en-IN" sz="1100" dirty="0">
                        <a:effectLst/>
                      </a:endParaRPr>
                    </a:p>
                    <a:p>
                      <a:pPr algn="ctr">
                        <a:lnSpc>
                          <a:spcPct val="150000"/>
                        </a:lnSpc>
                        <a:spcAft>
                          <a:spcPts val="0"/>
                        </a:spcAft>
                      </a:pPr>
                      <a:r>
                        <a:rPr lang="en-IN" sz="1200" dirty="0" err="1">
                          <a:effectLst/>
                        </a:rPr>
                        <a:t>SRP+aPDT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dirty="0">
                          <a:effectLst/>
                        </a:rPr>
                        <a:t> </a:t>
                      </a:r>
                      <a:endParaRPr lang="en-IN" sz="1100" dirty="0">
                        <a:effectLst/>
                      </a:endParaRPr>
                    </a:p>
                    <a:p>
                      <a:pPr algn="ctr">
                        <a:lnSpc>
                          <a:spcPct val="150000"/>
                        </a:lnSpc>
                        <a:spcAft>
                          <a:spcPts val="0"/>
                        </a:spcAft>
                      </a:pPr>
                      <a:r>
                        <a:rPr lang="en-IN" sz="1200" dirty="0">
                          <a:effectLst/>
                        </a:rPr>
                        <a:t>p- value</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68164">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PI</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1±0.45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1.09±0.47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b="1" dirty="0">
                          <a:solidFill>
                            <a:srgbClr val="FF0000"/>
                          </a:solidFill>
                          <a:effectLst/>
                        </a:rPr>
                        <a:t> </a:t>
                      </a:r>
                      <a:endParaRPr lang="en-IN" sz="1100" b="1" dirty="0">
                        <a:solidFill>
                          <a:srgbClr val="FF0000"/>
                        </a:solidFill>
                        <a:effectLst/>
                      </a:endParaRPr>
                    </a:p>
                    <a:p>
                      <a:pPr algn="ctr">
                        <a:lnSpc>
                          <a:spcPct val="150000"/>
                        </a:lnSpc>
                        <a:spcAft>
                          <a:spcPts val="0"/>
                        </a:spcAft>
                      </a:pPr>
                      <a:r>
                        <a:rPr lang="en-IN" sz="1200" b="1" dirty="0">
                          <a:solidFill>
                            <a:srgbClr val="FF0000"/>
                          </a:solidFill>
                          <a:effectLst/>
                        </a:rPr>
                        <a:t>0.07</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68164">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mSBI</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1.17±0.38</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1.28±0.41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b="1">
                          <a:solidFill>
                            <a:srgbClr val="FF0000"/>
                          </a:solidFill>
                          <a:effectLst/>
                        </a:rPr>
                        <a:t> </a:t>
                      </a:r>
                      <a:endParaRPr lang="en-IN" sz="1100" b="1">
                        <a:solidFill>
                          <a:srgbClr val="FF0000"/>
                        </a:solidFill>
                        <a:effectLst/>
                      </a:endParaRPr>
                    </a:p>
                    <a:p>
                      <a:pPr algn="ctr">
                        <a:lnSpc>
                          <a:spcPct val="150000"/>
                        </a:lnSpc>
                        <a:spcAft>
                          <a:spcPts val="0"/>
                        </a:spcAft>
                      </a:pPr>
                      <a:r>
                        <a:rPr lang="en-IN" sz="1200" b="1">
                          <a:solidFill>
                            <a:srgbClr val="FF0000"/>
                          </a:solidFill>
                          <a:effectLst/>
                        </a:rPr>
                        <a:t>0.06</a:t>
                      </a:r>
                      <a:endParaRPr lang="en-IN" sz="1100" b="1">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68164">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PD (mm)</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7.53±1.31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7.90±1.71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b="1">
                          <a:solidFill>
                            <a:srgbClr val="FF0000"/>
                          </a:solidFill>
                          <a:effectLst/>
                        </a:rPr>
                        <a:t> </a:t>
                      </a:r>
                      <a:endParaRPr lang="en-IN" sz="1100" b="1">
                        <a:solidFill>
                          <a:srgbClr val="FF0000"/>
                        </a:solidFill>
                        <a:effectLst/>
                      </a:endParaRPr>
                    </a:p>
                    <a:p>
                      <a:pPr algn="ctr">
                        <a:lnSpc>
                          <a:spcPct val="150000"/>
                        </a:lnSpc>
                        <a:spcAft>
                          <a:spcPts val="0"/>
                        </a:spcAft>
                      </a:pPr>
                      <a:r>
                        <a:rPr lang="en-IN" sz="1200" b="1">
                          <a:solidFill>
                            <a:srgbClr val="FF0000"/>
                          </a:solidFill>
                          <a:effectLst/>
                        </a:rPr>
                        <a:t>0.26</a:t>
                      </a:r>
                      <a:endParaRPr lang="en-IN" sz="1100" b="1">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568164">
                <a:tc>
                  <a:txBody>
                    <a:bodyPr/>
                    <a:lstStyle/>
                    <a:p>
                      <a:pPr algn="ctr">
                        <a:lnSpc>
                          <a:spcPct val="150000"/>
                        </a:lnSpc>
                        <a:spcAft>
                          <a:spcPts val="0"/>
                        </a:spcAft>
                      </a:pPr>
                      <a:r>
                        <a:rPr lang="en-IN" sz="1200" dirty="0">
                          <a:effectLst/>
                        </a:rPr>
                        <a:t> </a:t>
                      </a:r>
                      <a:endParaRPr lang="en-IN" sz="1100" dirty="0">
                        <a:effectLst/>
                      </a:endParaRPr>
                    </a:p>
                    <a:p>
                      <a:pPr algn="ctr">
                        <a:lnSpc>
                          <a:spcPct val="150000"/>
                        </a:lnSpc>
                        <a:spcAft>
                          <a:spcPts val="0"/>
                        </a:spcAft>
                      </a:pPr>
                      <a:r>
                        <a:rPr lang="en-IN" sz="1200" dirty="0">
                          <a:effectLst/>
                        </a:rPr>
                        <a:t>CAL (mm)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a:effectLst/>
                        </a:rPr>
                        <a:t> </a:t>
                      </a:r>
                      <a:endParaRPr lang="en-IN" sz="1100">
                        <a:effectLst/>
                      </a:endParaRPr>
                    </a:p>
                    <a:p>
                      <a:pPr algn="ctr">
                        <a:lnSpc>
                          <a:spcPct val="150000"/>
                        </a:lnSpc>
                        <a:spcAft>
                          <a:spcPts val="0"/>
                        </a:spcAft>
                      </a:pPr>
                      <a:r>
                        <a:rPr lang="en-IN" sz="1200">
                          <a:effectLst/>
                        </a:rPr>
                        <a:t>8.46±1.81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dirty="0">
                          <a:effectLst/>
                        </a:rPr>
                        <a:t> </a:t>
                      </a:r>
                      <a:endParaRPr lang="en-IN" sz="1100" dirty="0">
                        <a:effectLst/>
                      </a:endParaRPr>
                    </a:p>
                    <a:p>
                      <a:pPr algn="ctr">
                        <a:lnSpc>
                          <a:spcPct val="150000"/>
                        </a:lnSpc>
                        <a:spcAft>
                          <a:spcPts val="0"/>
                        </a:spcAft>
                      </a:pPr>
                      <a:r>
                        <a:rPr lang="en-IN" sz="1200" dirty="0">
                          <a:effectLst/>
                        </a:rPr>
                        <a:t>8.7±1.91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0"/>
                        </a:spcAft>
                      </a:pPr>
                      <a:r>
                        <a:rPr lang="en-IN" sz="1200" b="1" dirty="0">
                          <a:solidFill>
                            <a:srgbClr val="FF0000"/>
                          </a:solidFill>
                          <a:effectLst/>
                        </a:rPr>
                        <a:t> </a:t>
                      </a:r>
                      <a:endParaRPr lang="en-IN" sz="1100" b="1" dirty="0">
                        <a:solidFill>
                          <a:srgbClr val="FF0000"/>
                        </a:solidFill>
                        <a:effectLst/>
                      </a:endParaRPr>
                    </a:p>
                    <a:p>
                      <a:pPr algn="ctr">
                        <a:lnSpc>
                          <a:spcPct val="150000"/>
                        </a:lnSpc>
                        <a:spcAft>
                          <a:spcPts val="0"/>
                        </a:spcAft>
                      </a:pPr>
                      <a:r>
                        <a:rPr lang="en-IN" sz="1200" b="1" dirty="0">
                          <a:solidFill>
                            <a:srgbClr val="FF0000"/>
                          </a:solidFill>
                          <a:effectLst/>
                        </a:rPr>
                        <a:t>0.27</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graphicFrame>
        <p:nvGraphicFramePr>
          <p:cNvPr id="10" name="Chart 9"/>
          <p:cNvGraphicFramePr/>
          <p:nvPr>
            <p:extLst>
              <p:ext uri="{D42A27DB-BD31-4B8C-83A1-F6EECF244321}">
                <p14:modId xmlns:p14="http://schemas.microsoft.com/office/powerpoint/2010/main" val="2612675111"/>
              </p:ext>
            </p:extLst>
          </p:nvPr>
        </p:nvGraphicFramePr>
        <p:xfrm>
          <a:off x="206063" y="3541691"/>
          <a:ext cx="4958366" cy="2904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696031"/>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487" y="355430"/>
            <a:ext cx="7091536" cy="1064776"/>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values of </a:t>
            </a:r>
            <a:r>
              <a:rPr lang="en-IN" sz="3200" b="1" i="1" u="sng" dirty="0">
                <a:solidFill>
                  <a:srgbClr val="FFFF00"/>
                </a:solidFill>
              </a:rPr>
              <a:t>PI</a:t>
            </a:r>
            <a:r>
              <a:rPr lang="en-IN" sz="2800" b="1" i="1" u="sng" dirty="0"/>
              <a:t> at Baseline, 1 month and 3 months</a:t>
            </a:r>
            <a:endParaRPr lang="en-IN" sz="2800" dirty="0"/>
          </a:p>
        </p:txBody>
      </p:sp>
      <p:graphicFrame>
        <p:nvGraphicFramePr>
          <p:cNvPr id="5" name="Chart 4"/>
          <p:cNvGraphicFramePr/>
          <p:nvPr>
            <p:extLst>
              <p:ext uri="{D42A27DB-BD31-4B8C-83A1-F6EECF244321}">
                <p14:modId xmlns:p14="http://schemas.microsoft.com/office/powerpoint/2010/main" val="452414235"/>
              </p:ext>
            </p:extLst>
          </p:nvPr>
        </p:nvGraphicFramePr>
        <p:xfrm>
          <a:off x="2034862" y="3438659"/>
          <a:ext cx="5190185"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7132491"/>
              </p:ext>
            </p:extLst>
          </p:nvPr>
        </p:nvGraphicFramePr>
        <p:xfrm>
          <a:off x="2642603" y="1647896"/>
          <a:ext cx="3956685" cy="1682496"/>
        </p:xfrm>
        <a:graphic>
          <a:graphicData uri="http://schemas.openxmlformats.org/drawingml/2006/table">
            <a:tbl>
              <a:tblPr firstRow="1" firstCol="1" bandRow="1">
                <a:tableStyleId>{793D81CF-94F2-401A-BA57-92F5A7B2D0C5}</a:tableStyleId>
              </a:tblPr>
              <a:tblGrid>
                <a:gridCol w="887095"/>
                <a:gridCol w="1132840"/>
                <a:gridCol w="1132840"/>
                <a:gridCol w="803910"/>
              </a:tblGrid>
              <a:tr h="275590">
                <a:tc>
                  <a:txBody>
                    <a:bodyPr/>
                    <a:lstStyle/>
                    <a:p>
                      <a:pPr algn="ctr">
                        <a:lnSpc>
                          <a:spcPct val="115000"/>
                        </a:lnSpc>
                        <a:spcAft>
                          <a:spcPts val="0"/>
                        </a:spcAft>
                      </a:pPr>
                      <a:r>
                        <a:rPr lang="en-IN" sz="1200" dirty="0">
                          <a:effectLst/>
                        </a:rPr>
                        <a:t> </a:t>
                      </a:r>
                      <a:endParaRPr lang="en-IN" sz="1100" dirty="0">
                        <a:effectLst/>
                      </a:endParaRPr>
                    </a:p>
                    <a:p>
                      <a:pPr algn="ctr">
                        <a:lnSpc>
                          <a:spcPct val="115000"/>
                        </a:lnSpc>
                        <a:spcAft>
                          <a:spcPts val="0"/>
                        </a:spcAft>
                      </a:pPr>
                      <a:r>
                        <a:rPr lang="en-IN" sz="12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dirty="0">
                          <a:effectLst/>
                        </a:rPr>
                        <a:t>SRP</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Baseline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1±0.45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1.09±0.47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a:effectLst/>
                        </a:rPr>
                        <a:t>0.07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0.57±0.40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0.54±0.41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a:effectLst/>
                        </a:rPr>
                        <a:t>0.25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0.46±0.17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0.47±0.18</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dirty="0">
                          <a:effectLst/>
                        </a:rPr>
                        <a:t>0.32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520488230"/>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5155" y="342552"/>
            <a:ext cx="7091536" cy="1064776"/>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values of </a:t>
            </a:r>
            <a:r>
              <a:rPr lang="en-IN" sz="3200" b="1" i="1" u="sng" dirty="0" err="1" smtClean="0">
                <a:solidFill>
                  <a:srgbClr val="FFFF00"/>
                </a:solidFill>
              </a:rPr>
              <a:t>mSBI</a:t>
            </a:r>
            <a:r>
              <a:rPr lang="en-IN" sz="2800" b="1" i="1" u="sng" dirty="0" smtClean="0"/>
              <a:t> </a:t>
            </a:r>
            <a:r>
              <a:rPr lang="en-IN" sz="2800" b="1" i="1" u="sng" dirty="0"/>
              <a:t>at Baseline, 1 month and 3 months</a:t>
            </a:r>
            <a:endParaRPr lang="en-IN" sz="2800" dirty="0"/>
          </a:p>
        </p:txBody>
      </p:sp>
      <p:graphicFrame>
        <p:nvGraphicFramePr>
          <p:cNvPr id="7" name="Chart 6"/>
          <p:cNvGraphicFramePr/>
          <p:nvPr>
            <p:extLst>
              <p:ext uri="{D42A27DB-BD31-4B8C-83A1-F6EECF244321}">
                <p14:modId xmlns:p14="http://schemas.microsoft.com/office/powerpoint/2010/main" val="1386802020"/>
              </p:ext>
            </p:extLst>
          </p:nvPr>
        </p:nvGraphicFramePr>
        <p:xfrm>
          <a:off x="1828798" y="3618962"/>
          <a:ext cx="5241702" cy="29428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54820738"/>
              </p:ext>
            </p:extLst>
          </p:nvPr>
        </p:nvGraphicFramePr>
        <p:xfrm>
          <a:off x="2434107" y="1660777"/>
          <a:ext cx="4056845" cy="1682496"/>
        </p:xfrm>
        <a:graphic>
          <a:graphicData uri="http://schemas.openxmlformats.org/drawingml/2006/table">
            <a:tbl>
              <a:tblPr firstRow="1" firstCol="1" bandRow="1">
                <a:tableStyleId>{793D81CF-94F2-401A-BA57-92F5A7B2D0C5}</a:tableStyleId>
              </a:tblPr>
              <a:tblGrid>
                <a:gridCol w="888642"/>
                <a:gridCol w="1133799"/>
                <a:gridCol w="1187244"/>
                <a:gridCol w="847160"/>
              </a:tblGrid>
              <a:tr h="275590">
                <a:tc>
                  <a:txBody>
                    <a:bodyPr/>
                    <a:lstStyle/>
                    <a:p>
                      <a:pPr algn="ctr">
                        <a:lnSpc>
                          <a:spcPct val="115000"/>
                        </a:lnSpc>
                        <a:spcAft>
                          <a:spcPts val="0"/>
                        </a:spcAft>
                      </a:pPr>
                      <a:r>
                        <a:rPr lang="en-IN" sz="1200" dirty="0">
                          <a:effectLst/>
                        </a:rPr>
                        <a:t> </a:t>
                      </a:r>
                      <a:endParaRPr lang="en-IN" sz="1100" dirty="0">
                        <a:effectLst/>
                      </a:endParaRPr>
                    </a:p>
                    <a:p>
                      <a:pPr algn="ctr">
                        <a:lnSpc>
                          <a:spcPct val="115000"/>
                        </a:lnSpc>
                        <a:spcAft>
                          <a:spcPts val="0"/>
                        </a:spcAft>
                      </a:pPr>
                      <a:r>
                        <a:rPr lang="en-IN" sz="12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Baseline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15000"/>
                        </a:lnSpc>
                        <a:spcAft>
                          <a:spcPts val="0"/>
                        </a:spcAft>
                      </a:pPr>
                      <a:r>
                        <a:rPr lang="en-IN" sz="1200">
                          <a:effectLst/>
                        </a:rPr>
                        <a:t>1.17±0.38</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1.28±0.41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i="1" dirty="0">
                          <a:solidFill>
                            <a:srgbClr val="00B050"/>
                          </a:solidFill>
                          <a:effectLst/>
                        </a:rPr>
                        <a:t>0.06</a:t>
                      </a:r>
                      <a:endParaRPr lang="en-IN" sz="1100" b="1" i="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15000"/>
                        </a:lnSpc>
                        <a:spcAft>
                          <a:spcPts val="0"/>
                        </a:spcAft>
                      </a:pPr>
                      <a:r>
                        <a:rPr lang="en-IN" sz="1200">
                          <a:effectLst/>
                        </a:rPr>
                        <a:t>0.63±0.40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0.43±0.42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i="1">
                          <a:solidFill>
                            <a:srgbClr val="00B050"/>
                          </a:solidFill>
                          <a:effectLst/>
                        </a:rPr>
                        <a:t>0.02</a:t>
                      </a:r>
                      <a:endParaRPr lang="en-IN" sz="1100" b="1" i="1">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15000"/>
                        </a:lnSpc>
                        <a:spcAft>
                          <a:spcPts val="0"/>
                        </a:spcAft>
                      </a:pPr>
                      <a:r>
                        <a:rPr lang="en-IN" sz="1200" dirty="0">
                          <a:effectLst/>
                        </a:rPr>
                        <a:t>0.46±0.27</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dirty="0">
                          <a:effectLst/>
                        </a:rPr>
                        <a:t>0.31±0.30</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i="1" dirty="0">
                          <a:solidFill>
                            <a:srgbClr val="00B050"/>
                          </a:solidFill>
                          <a:effectLst/>
                        </a:rPr>
                        <a:t>0.03</a:t>
                      </a:r>
                      <a:endParaRPr lang="en-IN" sz="1100" b="1" i="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232590364"/>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8" y="484219"/>
            <a:ext cx="7091536" cy="548521"/>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change in </a:t>
            </a:r>
            <a:r>
              <a:rPr lang="en-IN" sz="2800" b="1" i="1" u="sng" dirty="0" err="1" smtClean="0">
                <a:solidFill>
                  <a:srgbClr val="FFFF00"/>
                </a:solidFill>
              </a:rPr>
              <a:t>mSBI</a:t>
            </a:r>
            <a:endParaRPr lang="en-IN" sz="28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55505012"/>
              </p:ext>
            </p:extLst>
          </p:nvPr>
        </p:nvGraphicFramePr>
        <p:xfrm>
          <a:off x="2383700" y="1776151"/>
          <a:ext cx="4500245" cy="1044323"/>
        </p:xfrm>
        <a:graphic>
          <a:graphicData uri="http://schemas.openxmlformats.org/drawingml/2006/table">
            <a:tbl>
              <a:tblPr firstRow="1" firstCol="1" bandRow="1">
                <a:tableStyleId>{793D81CF-94F2-401A-BA57-92F5A7B2D0C5}</a:tableStyleId>
              </a:tblPr>
              <a:tblGrid>
                <a:gridCol w="926170"/>
                <a:gridCol w="1364275"/>
                <a:gridCol w="1544955"/>
                <a:gridCol w="664845"/>
              </a:tblGrid>
              <a:tr h="474979">
                <a:tc>
                  <a:txBody>
                    <a:bodyPr/>
                    <a:lstStyle/>
                    <a:p>
                      <a:endParaRPr lang="en-IN" sz="1100" dirty="0">
                        <a:effectLst/>
                        <a:latin typeface="Calibri" panose="020F0502020204030204" pitchFamily="34" charset="0"/>
                      </a:endParaRPr>
                    </a:p>
                  </a:txBody>
                  <a:tcPr marL="68580" marR="68580" marT="0" marB="0"/>
                </a:tc>
                <a:tc>
                  <a:txBody>
                    <a:bodyPr/>
                    <a:lstStyle/>
                    <a:p>
                      <a:pPr algn="ctr">
                        <a:lnSpc>
                          <a:spcPct val="115000"/>
                        </a:lnSpc>
                        <a:spcAft>
                          <a:spcPts val="0"/>
                        </a:spcAft>
                      </a:pPr>
                      <a:r>
                        <a:rPr lang="en-IN" sz="1200" dirty="0">
                          <a:effectLst/>
                        </a:rPr>
                        <a:t>SRP</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84672">
                <a:tc>
                  <a:txBody>
                    <a:bodyPr/>
                    <a:lstStyle/>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0.54±0.47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0.85±0.41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a:effectLst/>
                        </a:rPr>
                        <a:t>0.002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84672">
                <a:tc>
                  <a:txBody>
                    <a:bodyPr/>
                    <a:lstStyle/>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0.73±0.42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0.97±0.45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dirty="0">
                          <a:effectLst/>
                        </a:rPr>
                        <a:t>0.015</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graphicFrame>
        <p:nvGraphicFramePr>
          <p:cNvPr id="6" name="Chart 5"/>
          <p:cNvGraphicFramePr/>
          <p:nvPr>
            <p:extLst>
              <p:ext uri="{D42A27DB-BD31-4B8C-83A1-F6EECF244321}">
                <p14:modId xmlns:p14="http://schemas.microsoft.com/office/powerpoint/2010/main" val="695082219"/>
              </p:ext>
            </p:extLst>
          </p:nvPr>
        </p:nvGraphicFramePr>
        <p:xfrm>
          <a:off x="1965744" y="3206839"/>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5108351"/>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8" y="484219"/>
            <a:ext cx="7091536" cy="1064776"/>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values of </a:t>
            </a:r>
            <a:r>
              <a:rPr lang="en-IN" sz="3200" b="1" i="1" u="sng" dirty="0" smtClean="0">
                <a:solidFill>
                  <a:srgbClr val="FFFF00"/>
                </a:solidFill>
              </a:rPr>
              <a:t>PD</a:t>
            </a:r>
            <a:r>
              <a:rPr lang="en-IN" sz="2800" b="1" i="1" u="sng" dirty="0" smtClean="0"/>
              <a:t> </a:t>
            </a:r>
            <a:r>
              <a:rPr lang="en-IN" sz="2800" b="1" i="1" u="sng" dirty="0"/>
              <a:t>at Baseline, 1 month and 3 months</a:t>
            </a:r>
            <a:endParaRPr lang="en-IN" sz="2800" dirty="0"/>
          </a:p>
        </p:txBody>
      </p:sp>
      <p:graphicFrame>
        <p:nvGraphicFramePr>
          <p:cNvPr id="5" name="Chart 4"/>
          <p:cNvGraphicFramePr/>
          <p:nvPr>
            <p:extLst>
              <p:ext uri="{D42A27DB-BD31-4B8C-83A1-F6EECF244321}">
                <p14:modId xmlns:p14="http://schemas.microsoft.com/office/powerpoint/2010/main" val="1986729345"/>
              </p:ext>
            </p:extLst>
          </p:nvPr>
        </p:nvGraphicFramePr>
        <p:xfrm>
          <a:off x="1777285" y="3528812"/>
          <a:ext cx="54864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88879688"/>
              </p:ext>
            </p:extLst>
          </p:nvPr>
        </p:nvGraphicFramePr>
        <p:xfrm>
          <a:off x="2677723" y="1763807"/>
          <a:ext cx="3731895" cy="1682496"/>
        </p:xfrm>
        <a:graphic>
          <a:graphicData uri="http://schemas.openxmlformats.org/drawingml/2006/table">
            <a:tbl>
              <a:tblPr firstRow="1" firstCol="1" bandRow="1">
                <a:tableStyleId>{793D81CF-94F2-401A-BA57-92F5A7B2D0C5}</a:tableStyleId>
              </a:tblPr>
              <a:tblGrid>
                <a:gridCol w="915483"/>
                <a:gridCol w="1014282"/>
                <a:gridCol w="1132840"/>
                <a:gridCol w="669290"/>
              </a:tblGrid>
              <a:tr h="275590">
                <a:tc>
                  <a:txBody>
                    <a:bodyPr/>
                    <a:lstStyle/>
                    <a:p>
                      <a:pPr algn="ctr">
                        <a:lnSpc>
                          <a:spcPct val="115000"/>
                        </a:lnSpc>
                        <a:spcAft>
                          <a:spcPts val="0"/>
                        </a:spcAft>
                      </a:pPr>
                      <a:r>
                        <a:rPr lang="en-IN" sz="1200" dirty="0">
                          <a:effectLst/>
                        </a:rPr>
                        <a:t> </a:t>
                      </a:r>
                      <a:endParaRPr lang="en-IN" sz="1100" dirty="0">
                        <a:effectLst/>
                      </a:endParaRPr>
                    </a:p>
                    <a:p>
                      <a:pPr algn="ctr">
                        <a:lnSpc>
                          <a:spcPct val="115000"/>
                        </a:lnSpc>
                        <a:spcAft>
                          <a:spcPts val="0"/>
                        </a:spcAft>
                      </a:pPr>
                      <a:r>
                        <a:rPr lang="en-IN" sz="12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Baseline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7.53±1.31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7.90±1.71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a:effectLst/>
                        </a:rPr>
                        <a:t>0.26</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6.17±1.20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6.27±1.44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a:effectLst/>
                        </a:rPr>
                        <a:t>0.64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 </a:t>
                      </a:r>
                      <a:endParaRPr lang="en-IN" sz="1100">
                        <a:effectLst/>
                      </a:endParaRPr>
                    </a:p>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5.37±0.85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5.43±1.36</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dirty="0">
                          <a:effectLst/>
                        </a:rPr>
                        <a:t>0.77</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1359344320"/>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8" y="484219"/>
            <a:ext cx="7091536" cy="548521"/>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change </a:t>
            </a:r>
            <a:r>
              <a:rPr lang="en-IN" sz="2800" b="1" i="1" u="sng" dirty="0" smtClean="0"/>
              <a:t>in </a:t>
            </a:r>
            <a:r>
              <a:rPr lang="en-IN" sz="2800" b="1" i="1" u="sng" dirty="0" smtClean="0">
                <a:solidFill>
                  <a:srgbClr val="FFFF00"/>
                </a:solidFill>
              </a:rPr>
              <a:t>PD</a:t>
            </a:r>
            <a:endParaRPr lang="en-IN" sz="2800" dirty="0">
              <a:solidFill>
                <a:srgbClr val="FFFF00"/>
              </a:solidFill>
            </a:endParaRPr>
          </a:p>
        </p:txBody>
      </p:sp>
      <p:graphicFrame>
        <p:nvGraphicFramePr>
          <p:cNvPr id="5" name="Chart 4"/>
          <p:cNvGraphicFramePr/>
          <p:nvPr>
            <p:extLst>
              <p:ext uri="{D42A27DB-BD31-4B8C-83A1-F6EECF244321}">
                <p14:modId xmlns:p14="http://schemas.microsoft.com/office/powerpoint/2010/main" val="456709851"/>
              </p:ext>
            </p:extLst>
          </p:nvPr>
        </p:nvGraphicFramePr>
        <p:xfrm>
          <a:off x="1764406" y="3078051"/>
          <a:ext cx="54864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63683542"/>
              </p:ext>
            </p:extLst>
          </p:nvPr>
        </p:nvGraphicFramePr>
        <p:xfrm>
          <a:off x="2235585" y="1531452"/>
          <a:ext cx="4590416" cy="979929"/>
        </p:xfrm>
        <a:graphic>
          <a:graphicData uri="http://schemas.openxmlformats.org/drawingml/2006/table">
            <a:tbl>
              <a:tblPr firstRow="1" firstCol="1" bandRow="1">
                <a:tableStyleId>{793D81CF-94F2-401A-BA57-92F5A7B2D0C5}</a:tableStyleId>
              </a:tblPr>
              <a:tblGrid>
                <a:gridCol w="881103"/>
                <a:gridCol w="1418550"/>
                <a:gridCol w="1549718"/>
                <a:gridCol w="741045"/>
              </a:tblGrid>
              <a:tr h="326643">
                <a:tc>
                  <a:txBody>
                    <a:bodyPr/>
                    <a:lstStyle/>
                    <a:p>
                      <a:endParaRPr lang="en-IN" sz="11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n-IN" sz="1200">
                          <a:effectLst/>
                        </a:rPr>
                        <a:t>SRP</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326643">
                <a:tc>
                  <a:txBody>
                    <a:bodyPr/>
                    <a:lstStyle/>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1.3±0.95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1.77±0.86</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b="1" dirty="0">
                          <a:solidFill>
                            <a:srgbClr val="00B050"/>
                          </a:solidFill>
                          <a:effectLst/>
                        </a:rPr>
                        <a:t>0.01</a:t>
                      </a:r>
                      <a:endParaRPr lang="en-IN" sz="1100" b="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326643">
                <a:tc>
                  <a:txBody>
                    <a:bodyPr/>
                    <a:lstStyle/>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dirty="0">
                          <a:effectLst/>
                        </a:rPr>
                        <a:t>2.13±1.22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2.37±1.10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b="1" dirty="0">
                          <a:solidFill>
                            <a:srgbClr val="FF0000"/>
                          </a:solidFill>
                          <a:effectLst/>
                        </a:rPr>
                        <a:t>0.47</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1489922706"/>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8" y="484219"/>
            <a:ext cx="7091536" cy="1064776"/>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values of </a:t>
            </a:r>
            <a:r>
              <a:rPr lang="en-IN" sz="3200" b="1" i="1" u="sng" dirty="0" smtClean="0">
                <a:solidFill>
                  <a:srgbClr val="FFFF00"/>
                </a:solidFill>
              </a:rPr>
              <a:t>CAL</a:t>
            </a:r>
            <a:r>
              <a:rPr lang="en-IN" sz="2800" b="1" i="1" u="sng" dirty="0" smtClean="0"/>
              <a:t> </a:t>
            </a:r>
            <a:r>
              <a:rPr lang="en-IN" sz="2800" b="1" i="1" u="sng" dirty="0"/>
              <a:t>at Baseline, 1 month and 3 months</a:t>
            </a:r>
            <a:endParaRPr lang="en-IN" sz="2800" dirty="0"/>
          </a:p>
        </p:txBody>
      </p:sp>
      <p:graphicFrame>
        <p:nvGraphicFramePr>
          <p:cNvPr id="7" name="Chart 6"/>
          <p:cNvGraphicFramePr/>
          <p:nvPr>
            <p:extLst>
              <p:ext uri="{D42A27DB-BD31-4B8C-83A1-F6EECF244321}">
                <p14:modId xmlns:p14="http://schemas.microsoft.com/office/powerpoint/2010/main" val="2301975777"/>
              </p:ext>
            </p:extLst>
          </p:nvPr>
        </p:nvGraphicFramePr>
        <p:xfrm>
          <a:off x="1854558" y="3309870"/>
          <a:ext cx="5486400" cy="3213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22687606"/>
              </p:ext>
            </p:extLst>
          </p:nvPr>
        </p:nvGraphicFramePr>
        <p:xfrm>
          <a:off x="2677724" y="1775295"/>
          <a:ext cx="3993532" cy="1247394"/>
        </p:xfrm>
        <a:graphic>
          <a:graphicData uri="http://schemas.openxmlformats.org/drawingml/2006/table">
            <a:tbl>
              <a:tblPr firstRow="1" firstCol="1" bandRow="1">
                <a:tableStyleId>{793D81CF-94F2-401A-BA57-92F5A7B2D0C5}</a:tableStyleId>
              </a:tblPr>
              <a:tblGrid>
                <a:gridCol w="863967"/>
                <a:gridCol w="1065798"/>
                <a:gridCol w="1132840"/>
                <a:gridCol w="930927"/>
              </a:tblGrid>
              <a:tr h="275590">
                <a:tc>
                  <a:txBody>
                    <a:bodyPr/>
                    <a:lstStyle/>
                    <a:p>
                      <a:pPr algn="ctr">
                        <a:lnSpc>
                          <a:spcPct val="115000"/>
                        </a:lnSpc>
                        <a:spcAft>
                          <a:spcPts val="0"/>
                        </a:spcAft>
                      </a:pPr>
                      <a:r>
                        <a:rPr lang="en-IN" sz="1200" dirty="0">
                          <a:effectLst/>
                        </a:rPr>
                        <a:t> </a:t>
                      </a:r>
                      <a:endParaRPr lang="en-IN" sz="1100" dirty="0">
                        <a:effectLst/>
                      </a:endParaRPr>
                    </a:p>
                    <a:p>
                      <a:pPr algn="ctr">
                        <a:lnSpc>
                          <a:spcPct val="115000"/>
                        </a:lnSpc>
                        <a:spcAft>
                          <a:spcPts val="0"/>
                        </a:spcAft>
                      </a:pPr>
                      <a:r>
                        <a:rPr lang="en-IN" sz="12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Baseline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8.47±1.81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8.70±1.91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dirty="0">
                          <a:solidFill>
                            <a:srgbClr val="FF0000"/>
                          </a:solidFill>
                          <a:effectLst/>
                        </a:rPr>
                        <a:t>0.54</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7.53±1.52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7.43±1.43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a:solidFill>
                            <a:srgbClr val="FF0000"/>
                          </a:solidFill>
                          <a:effectLst/>
                        </a:rPr>
                        <a:t>0.74</a:t>
                      </a:r>
                      <a:endParaRPr lang="en-IN" sz="1100" b="1">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275590">
                <a:tc>
                  <a:txBody>
                    <a:bodyPr/>
                    <a:lstStyle/>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6.73±1.31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6.67±1.45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dirty="0">
                          <a:solidFill>
                            <a:srgbClr val="FF0000"/>
                          </a:solidFill>
                          <a:effectLst/>
                        </a:rPr>
                        <a:t>0.83</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3306977185"/>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8941" y="246393"/>
            <a:ext cx="8727465" cy="1000244"/>
          </a:xfrm>
          <a:prstGeom prst="round2SameRect">
            <a:avLst/>
          </a:prstGeom>
          <a:solidFill>
            <a:srgbClr val="002060"/>
          </a:solidFill>
          <a:ln w="28575">
            <a:solidFill>
              <a:srgbClr val="00B0F0"/>
            </a:solidFill>
          </a:ln>
        </p:spPr>
        <p:txBody>
          <a:bodyPr wrap="square" rtlCol="0">
            <a:spAutoFit/>
          </a:bodyPr>
          <a:lstStyle/>
          <a:p>
            <a:pPr algn="ctr"/>
            <a:r>
              <a:rPr lang="en-IN" sz="2400" b="1" i="1" dirty="0" smtClean="0">
                <a:solidFill>
                  <a:srgbClr val="FFFF00"/>
                </a:solidFill>
              </a:rPr>
              <a:t>Rationale of </a:t>
            </a:r>
            <a:r>
              <a:rPr lang="en-IN" sz="2800" b="1" dirty="0" smtClean="0">
                <a:solidFill>
                  <a:srgbClr val="FFFF00"/>
                </a:solidFill>
              </a:rPr>
              <a:t>Conventional Treatment for Chronic Periodontitis</a:t>
            </a:r>
            <a:endParaRPr lang="en-IN" sz="2000" b="1" dirty="0">
              <a:solidFill>
                <a:srgbClr val="FFFF00"/>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11015" b="-235"/>
          <a:stretch/>
        </p:blipFill>
        <p:spPr>
          <a:xfrm>
            <a:off x="3641749" y="4914121"/>
            <a:ext cx="3042386" cy="1840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3023" y="3469325"/>
            <a:ext cx="2874764" cy="1821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Diagram 1"/>
          <p:cNvGraphicFramePr/>
          <p:nvPr>
            <p:extLst>
              <p:ext uri="{D42A27DB-BD31-4B8C-83A1-F6EECF244321}">
                <p14:modId xmlns:p14="http://schemas.microsoft.com/office/powerpoint/2010/main" val="1931594669"/>
              </p:ext>
            </p:extLst>
          </p:nvPr>
        </p:nvGraphicFramePr>
        <p:xfrm>
          <a:off x="1046922" y="1394201"/>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950421485"/>
      </p:ext>
    </p:extLst>
  </p:cSld>
  <p:clrMapOvr>
    <a:masterClrMapping/>
  </p:clrMapOvr>
  <mc:AlternateContent xmlns:mc="http://schemas.openxmlformats.org/markup-compatibility/2006" xmlns:p14="http://schemas.microsoft.com/office/powerpoint/2010/main">
    <mc:Choice Requires="p14">
      <p:transition spd="slow" p14:dur="2000" advTm="27057"/>
    </mc:Choice>
    <mc:Fallback xmlns="">
      <p:transition spd="slow" advTm="2705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8" y="484219"/>
            <a:ext cx="7091536" cy="548521"/>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change </a:t>
            </a:r>
            <a:r>
              <a:rPr lang="en-IN" sz="2800" b="1" i="1" u="sng" dirty="0" smtClean="0"/>
              <a:t>in </a:t>
            </a:r>
            <a:r>
              <a:rPr lang="en-IN" sz="2800" b="1" i="1" u="sng" dirty="0" smtClean="0">
                <a:solidFill>
                  <a:srgbClr val="FFFF00"/>
                </a:solidFill>
              </a:rPr>
              <a:t>CAL</a:t>
            </a:r>
            <a:endParaRPr lang="en-IN" sz="2800" dirty="0">
              <a:solidFill>
                <a:srgbClr val="FFFF00"/>
              </a:solidFill>
            </a:endParaRPr>
          </a:p>
        </p:txBody>
      </p:sp>
      <p:graphicFrame>
        <p:nvGraphicFramePr>
          <p:cNvPr id="6" name="Chart 5"/>
          <p:cNvGraphicFramePr/>
          <p:nvPr>
            <p:extLst>
              <p:ext uri="{D42A27DB-BD31-4B8C-83A1-F6EECF244321}">
                <p14:modId xmlns:p14="http://schemas.microsoft.com/office/powerpoint/2010/main" val="3902034027"/>
              </p:ext>
            </p:extLst>
          </p:nvPr>
        </p:nvGraphicFramePr>
        <p:xfrm>
          <a:off x="1965744" y="3065171"/>
          <a:ext cx="54864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75440091"/>
              </p:ext>
            </p:extLst>
          </p:nvPr>
        </p:nvGraphicFramePr>
        <p:xfrm>
          <a:off x="2422336" y="1582039"/>
          <a:ext cx="4596650" cy="1264192"/>
        </p:xfrm>
        <a:graphic>
          <a:graphicData uri="http://schemas.openxmlformats.org/drawingml/2006/table">
            <a:tbl>
              <a:tblPr firstRow="1" firstCol="1" bandRow="1">
                <a:tableStyleId>{793D81CF-94F2-401A-BA57-92F5A7B2D0C5}</a:tableStyleId>
              </a:tblPr>
              <a:tblGrid>
                <a:gridCol w="913292"/>
                <a:gridCol w="1386361"/>
                <a:gridCol w="1549718"/>
                <a:gridCol w="747279"/>
              </a:tblGrid>
              <a:tr h="583474">
                <a:tc>
                  <a:txBody>
                    <a:bodyPr/>
                    <a:lstStyle/>
                    <a:p>
                      <a:endParaRPr lang="en-IN" sz="11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n-IN" sz="1200">
                          <a:effectLst/>
                        </a:rPr>
                        <a:t>SRP</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SRP+aPDT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p-value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340359">
                <a:tc>
                  <a:txBody>
                    <a:bodyPr/>
                    <a:lstStyle/>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0.97±0.96</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1.27±1.11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dirty="0">
                          <a:solidFill>
                            <a:srgbClr val="FF0000"/>
                          </a:solidFill>
                          <a:effectLst/>
                        </a:rPr>
                        <a:t>0.12</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340359">
                <a:tc>
                  <a:txBody>
                    <a:bodyPr/>
                    <a:lstStyle/>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1.73±1.26</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200">
                          <a:effectLst/>
                        </a:rPr>
                        <a:t>2.10±1.35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IN" sz="1400" b="1" dirty="0">
                          <a:solidFill>
                            <a:srgbClr val="FF0000"/>
                          </a:solidFill>
                          <a:effectLst/>
                        </a:rPr>
                        <a:t>0.18</a:t>
                      </a:r>
                      <a:endParaRPr lang="en-IN" sz="11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Tree>
    <p:extLst>
      <p:ext uri="{BB962C8B-B14F-4D97-AF65-F5344CB8AC3E}">
        <p14:creationId xmlns:p14="http://schemas.microsoft.com/office/powerpoint/2010/main" val="2909804129"/>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497175" y="932555"/>
            <a:ext cx="2978992"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10" name="TextBox 9"/>
          <p:cNvSpPr txBox="1"/>
          <p:nvPr/>
        </p:nvSpPr>
        <p:spPr>
          <a:xfrm>
            <a:off x="373662" y="3074505"/>
            <a:ext cx="8440611" cy="1323439"/>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200000"/>
              </a:lnSpc>
              <a:buNone/>
            </a:pPr>
            <a:r>
              <a:rPr lang="en-IN" sz="2000" dirty="0" smtClean="0"/>
              <a:t>Deep periodontal pockets were selected as they are difficult to be </a:t>
            </a:r>
            <a:r>
              <a:rPr lang="en-IN" sz="2000" dirty="0" err="1" smtClean="0"/>
              <a:t>debrided</a:t>
            </a:r>
            <a:r>
              <a:rPr lang="en-IN" sz="2000" dirty="0" smtClean="0"/>
              <a:t> completely by SRP alone. (5mm)</a:t>
            </a:r>
            <a:endParaRPr lang="en-IN" sz="2000" dirty="0"/>
          </a:p>
        </p:txBody>
      </p:sp>
      <p:sp>
        <p:nvSpPr>
          <p:cNvPr id="5" name="TextBox 4"/>
          <p:cNvSpPr txBox="1"/>
          <p:nvPr/>
        </p:nvSpPr>
        <p:spPr>
          <a:xfrm>
            <a:off x="373661" y="4771662"/>
            <a:ext cx="8440611" cy="1477328"/>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buNone/>
            </a:pPr>
            <a:r>
              <a:rPr lang="en-IN" sz="2000" dirty="0" smtClean="0"/>
              <a:t> Antimicrobial PDT was done </a:t>
            </a:r>
            <a:r>
              <a:rPr lang="en-IN" sz="2000" b="1" dirty="0" smtClean="0">
                <a:solidFill>
                  <a:srgbClr val="FFFF00"/>
                </a:solidFill>
              </a:rPr>
              <a:t>after haemostasis </a:t>
            </a:r>
            <a:r>
              <a:rPr lang="en-IN" sz="2000" dirty="0" smtClean="0"/>
              <a:t>was achieved as </a:t>
            </a:r>
            <a:r>
              <a:rPr lang="en-IN" sz="2000" b="1" dirty="0" smtClean="0">
                <a:solidFill>
                  <a:srgbClr val="FFFF00"/>
                </a:solidFill>
              </a:rPr>
              <a:t>heavy bleeding </a:t>
            </a:r>
            <a:r>
              <a:rPr lang="en-IN" sz="2000" dirty="0" smtClean="0"/>
              <a:t>after SRP may </a:t>
            </a:r>
            <a:r>
              <a:rPr lang="en-IN" sz="2000" b="1" dirty="0" smtClean="0">
                <a:solidFill>
                  <a:srgbClr val="FFFF00"/>
                </a:solidFill>
              </a:rPr>
              <a:t>prematurely flush </a:t>
            </a:r>
            <a:r>
              <a:rPr lang="en-IN" sz="2000" dirty="0" smtClean="0"/>
              <a:t>the </a:t>
            </a:r>
            <a:r>
              <a:rPr lang="en-IN" sz="2000" b="1" dirty="0" err="1" smtClean="0">
                <a:solidFill>
                  <a:srgbClr val="FFFF00"/>
                </a:solidFill>
              </a:rPr>
              <a:t>photosensitizer</a:t>
            </a:r>
            <a:r>
              <a:rPr lang="en-IN" sz="2000" dirty="0" smtClean="0"/>
              <a:t> out of the pockets</a:t>
            </a:r>
            <a:endParaRPr lang="en-IN" sz="2000" dirty="0"/>
          </a:p>
        </p:txBody>
      </p:sp>
    </p:spTree>
    <p:extLst>
      <p:ext uri="{BB962C8B-B14F-4D97-AF65-F5344CB8AC3E}">
        <p14:creationId xmlns:p14="http://schemas.microsoft.com/office/powerpoint/2010/main" val="3416183235"/>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166491" cy="2409535"/>
          </a:xfrm>
          <a:prstGeom prst="ellipse">
            <a:avLst/>
          </a:prstGeom>
          <a:ln>
            <a:noFill/>
          </a:ln>
          <a:effectLst>
            <a:softEdge rad="112500"/>
          </a:effectLst>
        </p:spPr>
      </p:pic>
      <p:sp>
        <p:nvSpPr>
          <p:cNvPr id="8" name="TextBox 7"/>
          <p:cNvSpPr txBox="1"/>
          <p:nvPr/>
        </p:nvSpPr>
        <p:spPr>
          <a:xfrm>
            <a:off x="4497175" y="932555"/>
            <a:ext cx="2978992"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10" name="TextBox 9"/>
          <p:cNvSpPr txBox="1"/>
          <p:nvPr/>
        </p:nvSpPr>
        <p:spPr>
          <a:xfrm>
            <a:off x="328270" y="4176226"/>
            <a:ext cx="8613382" cy="1880451"/>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r>
              <a:rPr lang="en-IN" sz="2000" dirty="0" smtClean="0"/>
              <a:t> All these parameters </a:t>
            </a:r>
            <a:r>
              <a:rPr lang="en-IN" sz="2000" b="1" dirty="0" smtClean="0">
                <a:solidFill>
                  <a:srgbClr val="FFFF00"/>
                </a:solidFill>
              </a:rPr>
              <a:t>improved in both treatment groups </a:t>
            </a:r>
            <a:r>
              <a:rPr lang="en-IN" sz="2000" dirty="0" smtClean="0"/>
              <a:t>after 1 month and 3 months post-treatment interval as observed in many previous studies.</a:t>
            </a:r>
          </a:p>
          <a:p>
            <a:pPr algn="ctr">
              <a:lnSpc>
                <a:spcPct val="150000"/>
              </a:lnSpc>
              <a:buNone/>
            </a:pPr>
            <a:endParaRPr lang="en-IN" sz="2000" dirty="0"/>
          </a:p>
        </p:txBody>
      </p:sp>
      <p:sp>
        <p:nvSpPr>
          <p:cNvPr id="7" name="TextBox 6"/>
          <p:cNvSpPr txBox="1"/>
          <p:nvPr/>
        </p:nvSpPr>
        <p:spPr>
          <a:xfrm>
            <a:off x="450938" y="2580363"/>
            <a:ext cx="8417490" cy="1292662"/>
          </a:xfrm>
          <a:prstGeom prst="rect">
            <a:avLst/>
          </a:prstGeom>
          <a:solidFill>
            <a:schemeClr val="bg1"/>
          </a:solidFill>
          <a:ln>
            <a:solidFill>
              <a:srgbClr val="7030A0"/>
            </a:solidFill>
          </a:ln>
        </p:spPr>
        <p:txBody>
          <a:bodyPr wrap="square" rtlCol="0">
            <a:spAutoFit/>
          </a:bodyPr>
          <a:lstStyle/>
          <a:p>
            <a:pPr algn="ctr">
              <a:lnSpc>
                <a:spcPct val="150000"/>
              </a:lnSpc>
            </a:pPr>
            <a:r>
              <a:rPr lang="en-IN" sz="2000" dirty="0" smtClean="0"/>
              <a:t>  At the </a:t>
            </a:r>
            <a:r>
              <a:rPr lang="en-IN" sz="2000" b="1" dirty="0" smtClean="0">
                <a:solidFill>
                  <a:srgbClr val="FFFF00"/>
                </a:solidFill>
              </a:rPr>
              <a:t>baseline</a:t>
            </a:r>
            <a:r>
              <a:rPr lang="en-IN" sz="2000" dirty="0" smtClean="0"/>
              <a:t> </a:t>
            </a:r>
            <a:r>
              <a:rPr lang="en-IN" sz="2000" b="1" dirty="0" smtClean="0">
                <a:solidFill>
                  <a:srgbClr val="FFFF00"/>
                </a:solidFill>
              </a:rPr>
              <a:t>no statistically significant difference </a:t>
            </a:r>
            <a:r>
              <a:rPr lang="en-IN" sz="2000" dirty="0" smtClean="0"/>
              <a:t>between two groups in terms of  PI, </a:t>
            </a:r>
            <a:r>
              <a:rPr lang="en-IN" sz="2000" dirty="0" err="1" smtClean="0"/>
              <a:t>mSBI</a:t>
            </a:r>
            <a:r>
              <a:rPr lang="en-IN" sz="2000" dirty="0" smtClean="0"/>
              <a:t>, PD and CAL was recorded. </a:t>
            </a:r>
            <a:endParaRPr lang="en-IN" sz="2000" b="1" dirty="0" smtClean="0">
              <a:solidFill>
                <a:srgbClr val="FFFF00"/>
              </a:solidFill>
            </a:endParaRPr>
          </a:p>
          <a:p>
            <a:endParaRPr lang="en-IN" dirty="0"/>
          </a:p>
        </p:txBody>
      </p:sp>
    </p:spTree>
    <p:extLst>
      <p:ext uri="{BB962C8B-B14F-4D97-AF65-F5344CB8AC3E}">
        <p14:creationId xmlns:p14="http://schemas.microsoft.com/office/powerpoint/2010/main" val="1197577037"/>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166491" cy="2409535"/>
          </a:xfrm>
          <a:prstGeom prst="ellipse">
            <a:avLst/>
          </a:prstGeom>
          <a:ln>
            <a:noFill/>
          </a:ln>
          <a:effectLst>
            <a:softEdge rad="112500"/>
          </a:effectLst>
        </p:spPr>
      </p:pic>
      <p:sp>
        <p:nvSpPr>
          <p:cNvPr id="8" name="TextBox 7"/>
          <p:cNvSpPr txBox="1"/>
          <p:nvPr/>
        </p:nvSpPr>
        <p:spPr>
          <a:xfrm>
            <a:off x="4497175" y="932555"/>
            <a:ext cx="2978992"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7" name="TextBox 6"/>
          <p:cNvSpPr txBox="1"/>
          <p:nvPr/>
        </p:nvSpPr>
        <p:spPr>
          <a:xfrm>
            <a:off x="413360" y="2843409"/>
            <a:ext cx="8292229" cy="12926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lnSpc>
                <a:spcPct val="150000"/>
              </a:lnSpc>
            </a:pPr>
            <a:r>
              <a:rPr lang="en-IN" sz="2000" dirty="0" smtClean="0"/>
              <a:t>  </a:t>
            </a:r>
            <a:r>
              <a:rPr lang="en-IN" sz="2000" b="1" dirty="0" smtClean="0">
                <a:solidFill>
                  <a:srgbClr val="FFFF00"/>
                </a:solidFill>
              </a:rPr>
              <a:t>Larger reduction</a:t>
            </a:r>
            <a:r>
              <a:rPr lang="en-IN" sz="2000" dirty="0" smtClean="0">
                <a:solidFill>
                  <a:srgbClr val="FFFF00"/>
                </a:solidFill>
              </a:rPr>
              <a:t> </a:t>
            </a:r>
            <a:r>
              <a:rPr lang="en-IN" sz="2000" dirty="0" smtClean="0"/>
              <a:t>in </a:t>
            </a:r>
            <a:r>
              <a:rPr lang="en-IN" sz="2000" b="1" dirty="0" err="1" smtClean="0">
                <a:solidFill>
                  <a:srgbClr val="FFFF00"/>
                </a:solidFill>
              </a:rPr>
              <a:t>mSBI</a:t>
            </a:r>
            <a:r>
              <a:rPr lang="en-IN" sz="2000" b="1" dirty="0" smtClean="0">
                <a:solidFill>
                  <a:srgbClr val="FFFF00"/>
                </a:solidFill>
              </a:rPr>
              <a:t> in </a:t>
            </a:r>
            <a:r>
              <a:rPr lang="en-IN" sz="2000" b="1" dirty="0" err="1" smtClean="0">
                <a:solidFill>
                  <a:srgbClr val="FFFF00"/>
                </a:solidFill>
              </a:rPr>
              <a:t>SRP+aPDT</a:t>
            </a:r>
            <a:r>
              <a:rPr lang="en-IN" sz="2000" b="1" dirty="0" smtClean="0">
                <a:solidFill>
                  <a:srgbClr val="FFFF00"/>
                </a:solidFill>
              </a:rPr>
              <a:t> </a:t>
            </a:r>
            <a:r>
              <a:rPr lang="en-IN" sz="2000" dirty="0" smtClean="0"/>
              <a:t>group,  statistically significant at both 1 month and 3 months post treatment interval. </a:t>
            </a:r>
            <a:endParaRPr lang="en-IN" sz="2000" b="1" dirty="0" smtClean="0">
              <a:solidFill>
                <a:srgbClr val="FFFF00"/>
              </a:solidFill>
            </a:endParaRPr>
          </a:p>
          <a:p>
            <a:endParaRPr lang="en-IN" dirty="0"/>
          </a:p>
        </p:txBody>
      </p:sp>
      <p:sp>
        <p:nvSpPr>
          <p:cNvPr id="11" name="TextBox 10"/>
          <p:cNvSpPr txBox="1"/>
          <p:nvPr/>
        </p:nvSpPr>
        <p:spPr>
          <a:xfrm>
            <a:off x="388307" y="4284427"/>
            <a:ext cx="8342333" cy="2169825"/>
          </a:xfrm>
          <a:prstGeom prst="rect">
            <a:avLst/>
          </a:prstGeom>
          <a:solidFill>
            <a:schemeClr val="bg1"/>
          </a:solidFill>
          <a:ln>
            <a:solidFill>
              <a:srgbClr val="7030A0"/>
            </a:solidFill>
          </a:ln>
        </p:spPr>
        <p:txBody>
          <a:bodyPr wrap="square" rtlCol="0">
            <a:spAutoFit/>
          </a:bodyPr>
          <a:lstStyle/>
          <a:p>
            <a:pPr algn="ctr">
              <a:lnSpc>
                <a:spcPct val="150000"/>
              </a:lnSpc>
            </a:pPr>
            <a:r>
              <a:rPr lang="en-IN" dirty="0" smtClean="0"/>
              <a:t> </a:t>
            </a:r>
            <a:r>
              <a:rPr lang="en-IN" dirty="0" err="1" smtClean="0"/>
              <a:t>aPDT</a:t>
            </a:r>
            <a:r>
              <a:rPr lang="en-IN" dirty="0" smtClean="0"/>
              <a:t> has a positive effect on patient care, mainly due to the considerably </a:t>
            </a:r>
            <a:r>
              <a:rPr lang="en-IN" b="1" dirty="0" smtClean="0">
                <a:solidFill>
                  <a:srgbClr val="FFFF00"/>
                </a:solidFill>
              </a:rPr>
              <a:t>faster resolution of overt inflammation</a:t>
            </a:r>
            <a:r>
              <a:rPr lang="en-IN" dirty="0" smtClean="0"/>
              <a:t> in the gingival tissues, as a result of </a:t>
            </a:r>
            <a:r>
              <a:rPr lang="en-IN" b="1" dirty="0" smtClean="0">
                <a:solidFill>
                  <a:srgbClr val="FFFF00"/>
                </a:solidFill>
              </a:rPr>
              <a:t>bacterial load reduction </a:t>
            </a:r>
            <a:r>
              <a:rPr lang="en-IN" dirty="0" smtClean="0"/>
              <a:t>and </a:t>
            </a:r>
            <a:r>
              <a:rPr lang="en-IN" b="1" dirty="0" smtClean="0">
                <a:solidFill>
                  <a:srgbClr val="FFFF00"/>
                </a:solidFill>
              </a:rPr>
              <a:t>inactivation of bacterial virulence factors and cytokines</a:t>
            </a:r>
            <a:r>
              <a:rPr lang="en-IN" dirty="0" smtClean="0"/>
              <a:t> when the </a:t>
            </a:r>
            <a:r>
              <a:rPr lang="en-IN" dirty="0" err="1" smtClean="0"/>
              <a:t>methylene</a:t>
            </a:r>
            <a:r>
              <a:rPr lang="en-IN" dirty="0" smtClean="0"/>
              <a:t> blue is irradiated with laser.</a:t>
            </a:r>
            <a:endParaRPr lang="en-IN" dirty="0"/>
          </a:p>
        </p:txBody>
      </p:sp>
    </p:spTree>
    <p:extLst>
      <p:ext uri="{BB962C8B-B14F-4D97-AF65-F5344CB8AC3E}">
        <p14:creationId xmlns:p14="http://schemas.microsoft.com/office/powerpoint/2010/main" val="4205115402"/>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166491" cy="2672581"/>
          </a:xfrm>
          <a:prstGeom prst="ellipse">
            <a:avLst/>
          </a:prstGeom>
          <a:ln>
            <a:noFill/>
          </a:ln>
          <a:effectLst>
            <a:softEdge rad="112500"/>
          </a:effectLst>
        </p:spPr>
      </p:pic>
      <p:sp>
        <p:nvSpPr>
          <p:cNvPr id="8" name="TextBox 7"/>
          <p:cNvSpPr txBox="1"/>
          <p:nvPr/>
        </p:nvSpPr>
        <p:spPr>
          <a:xfrm>
            <a:off x="4497175" y="932555"/>
            <a:ext cx="2978992"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7" name="TextBox 6"/>
          <p:cNvSpPr txBox="1"/>
          <p:nvPr/>
        </p:nvSpPr>
        <p:spPr>
          <a:xfrm>
            <a:off x="450938" y="3068878"/>
            <a:ext cx="8292229" cy="1292662"/>
          </a:xfrm>
          <a:prstGeom prst="rect">
            <a:avLst/>
          </a:prstGeom>
          <a:solidFill>
            <a:schemeClr val="bg1"/>
          </a:solidFill>
          <a:ln>
            <a:solidFill>
              <a:srgbClr val="7030A0"/>
            </a:solidFill>
          </a:ln>
        </p:spPr>
        <p:txBody>
          <a:bodyPr wrap="square" rtlCol="0">
            <a:spAutoFit/>
          </a:bodyPr>
          <a:lstStyle/>
          <a:p>
            <a:pPr algn="ctr">
              <a:lnSpc>
                <a:spcPct val="150000"/>
              </a:lnSpc>
            </a:pPr>
            <a:r>
              <a:rPr lang="en-IN" sz="2000" dirty="0" smtClean="0"/>
              <a:t>Inter- group difference </a:t>
            </a:r>
            <a:r>
              <a:rPr lang="en-IN" sz="2000" b="1" dirty="0" smtClean="0">
                <a:solidFill>
                  <a:srgbClr val="FFFF00"/>
                </a:solidFill>
              </a:rPr>
              <a:t>in reduction of PD at 1 month </a:t>
            </a:r>
            <a:r>
              <a:rPr lang="en-IN" sz="2000" dirty="0" smtClean="0"/>
              <a:t>was</a:t>
            </a:r>
            <a:r>
              <a:rPr lang="en-IN" sz="2000" b="1" dirty="0" smtClean="0"/>
              <a:t> </a:t>
            </a:r>
            <a:r>
              <a:rPr lang="en-IN" sz="2000" b="1" dirty="0" smtClean="0">
                <a:solidFill>
                  <a:srgbClr val="FFFF00"/>
                </a:solidFill>
              </a:rPr>
              <a:t>statistically significant, </a:t>
            </a:r>
            <a:r>
              <a:rPr lang="en-IN" sz="2000" dirty="0" smtClean="0"/>
              <a:t>in favour of </a:t>
            </a:r>
            <a:r>
              <a:rPr lang="en-IN" sz="2000" dirty="0" err="1" smtClean="0"/>
              <a:t>SRP+aPDT</a:t>
            </a:r>
            <a:r>
              <a:rPr lang="en-IN" sz="2000" dirty="0" smtClean="0"/>
              <a:t> group. </a:t>
            </a:r>
            <a:endParaRPr lang="en-IN" sz="2000" dirty="0" smtClean="0">
              <a:solidFill>
                <a:srgbClr val="FFFF00"/>
              </a:solidFill>
            </a:endParaRPr>
          </a:p>
          <a:p>
            <a:endParaRPr lang="en-IN" dirty="0"/>
          </a:p>
        </p:txBody>
      </p:sp>
      <p:sp>
        <p:nvSpPr>
          <p:cNvPr id="11" name="TextBox 10"/>
          <p:cNvSpPr txBox="1"/>
          <p:nvPr/>
        </p:nvSpPr>
        <p:spPr>
          <a:xfrm>
            <a:off x="463463" y="4860097"/>
            <a:ext cx="8342333" cy="1418786"/>
          </a:xfrm>
          <a:prstGeom prst="rect">
            <a:avLst/>
          </a:prstGeom>
          <a:solidFill>
            <a:schemeClr val="bg1"/>
          </a:solidFill>
          <a:ln>
            <a:solidFill>
              <a:srgbClr val="7030A0"/>
            </a:solidFill>
          </a:ln>
        </p:spPr>
        <p:txBody>
          <a:bodyPr wrap="square" rtlCol="0">
            <a:spAutoFit/>
          </a:bodyPr>
          <a:lstStyle/>
          <a:p>
            <a:pPr algn="ctr">
              <a:lnSpc>
                <a:spcPct val="150000"/>
              </a:lnSpc>
            </a:pPr>
            <a:r>
              <a:rPr lang="en-IN" dirty="0" smtClean="0"/>
              <a:t> </a:t>
            </a:r>
            <a:r>
              <a:rPr lang="en-IN" sz="2000" dirty="0" smtClean="0"/>
              <a:t>Plausible explanation being </a:t>
            </a:r>
            <a:r>
              <a:rPr lang="en-IN" sz="2000" b="1" dirty="0" smtClean="0">
                <a:solidFill>
                  <a:srgbClr val="FFFF00"/>
                </a:solidFill>
              </a:rPr>
              <a:t>additional shrinkage </a:t>
            </a:r>
            <a:r>
              <a:rPr lang="en-IN" sz="2000" dirty="0" smtClean="0"/>
              <a:t>in inflamed pocket wall </a:t>
            </a:r>
            <a:r>
              <a:rPr lang="en-IN" sz="2000" b="1" dirty="0" smtClean="0">
                <a:solidFill>
                  <a:srgbClr val="FFFF00"/>
                </a:solidFill>
              </a:rPr>
              <a:t>after reduction in microbial load</a:t>
            </a:r>
            <a:r>
              <a:rPr lang="en-IN" sz="2000" dirty="0" smtClean="0"/>
              <a:t> achieved by photodynamic therapy.</a:t>
            </a:r>
            <a:endParaRPr lang="en-IN" sz="2000" dirty="0"/>
          </a:p>
        </p:txBody>
      </p:sp>
    </p:spTree>
    <p:extLst>
      <p:ext uri="{BB962C8B-B14F-4D97-AF65-F5344CB8AC3E}">
        <p14:creationId xmlns:p14="http://schemas.microsoft.com/office/powerpoint/2010/main" val="1256893987"/>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1891" y="484219"/>
            <a:ext cx="3060253"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7" name="TextBox 6"/>
          <p:cNvSpPr txBox="1"/>
          <p:nvPr/>
        </p:nvSpPr>
        <p:spPr>
          <a:xfrm>
            <a:off x="1236372" y="1949940"/>
            <a:ext cx="6555345" cy="2585323"/>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r>
              <a:rPr lang="en-US" sz="2800" b="1" dirty="0" smtClean="0">
                <a:solidFill>
                  <a:srgbClr val="92D050"/>
                </a:solidFill>
                <a:latin typeface="+mj-lt"/>
              </a:rPr>
              <a:t>Incomplete debridement in deep pockets might have prevented significant reduction in PD. </a:t>
            </a:r>
            <a:endParaRPr lang="en-US" dirty="0">
              <a:solidFill>
                <a:srgbClr val="92D050"/>
              </a:solidFill>
              <a:latin typeface="+mj-lt"/>
            </a:endParaRPr>
          </a:p>
          <a:p>
            <a:pPr>
              <a:lnSpc>
                <a:spcPct val="150000"/>
              </a:lnSpc>
            </a:pPr>
            <a:endParaRPr lang="en-US" sz="2400" i="1" dirty="0" smtClean="0">
              <a:solidFill>
                <a:srgbClr val="FFFF00"/>
              </a:solidFill>
            </a:endParaRPr>
          </a:p>
        </p:txBody>
      </p:sp>
    </p:spTree>
    <p:extLst>
      <p:ext uri="{BB962C8B-B14F-4D97-AF65-F5344CB8AC3E}">
        <p14:creationId xmlns:p14="http://schemas.microsoft.com/office/powerpoint/2010/main" val="4015118384"/>
      </p:ext>
    </p:extLst>
  </p:cSld>
  <p:clrMapOvr>
    <a:masterClrMapping/>
  </p:clrMapOvr>
  <mc:AlternateContent xmlns:mc="http://schemas.openxmlformats.org/markup-compatibility/2006" xmlns:p14="http://schemas.microsoft.com/office/powerpoint/2010/main">
    <mc:Choice Requires="p14">
      <p:transition spd="slow" p14:dur="2000" advTm="4389"/>
    </mc:Choice>
    <mc:Fallback xmlns="">
      <p:transition spd="slow" advTm="4389"/>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5" y="145776"/>
            <a:ext cx="2753132" cy="2323698"/>
          </a:xfrm>
          <a:prstGeom prst="ellipse">
            <a:avLst/>
          </a:prstGeom>
          <a:ln>
            <a:noFill/>
          </a:ln>
          <a:effectLst>
            <a:softEdge rad="112500"/>
          </a:effectLst>
        </p:spPr>
      </p:pic>
      <p:sp>
        <p:nvSpPr>
          <p:cNvPr id="8" name="TextBox 7"/>
          <p:cNvSpPr txBox="1"/>
          <p:nvPr/>
        </p:nvSpPr>
        <p:spPr>
          <a:xfrm>
            <a:off x="2943617" y="1176812"/>
            <a:ext cx="4932608"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Advantages of </a:t>
            </a:r>
            <a:r>
              <a:rPr lang="en-US" sz="3600" b="1" dirty="0" err="1" smtClean="0">
                <a:solidFill>
                  <a:srgbClr val="FFFF00"/>
                </a:solidFill>
              </a:rPr>
              <a:t>aPDT</a:t>
            </a:r>
            <a:endParaRPr lang="en-IN" sz="2800" b="1" dirty="0">
              <a:solidFill>
                <a:srgbClr val="FFFF00"/>
              </a:solidFill>
            </a:endParaRPr>
          </a:p>
        </p:txBody>
      </p:sp>
      <p:sp>
        <p:nvSpPr>
          <p:cNvPr id="7" name="TextBox 6"/>
          <p:cNvSpPr txBox="1"/>
          <p:nvPr/>
        </p:nvSpPr>
        <p:spPr>
          <a:xfrm>
            <a:off x="413359" y="2392472"/>
            <a:ext cx="8292229" cy="1292662"/>
          </a:xfrm>
          <a:prstGeom prst="rect">
            <a:avLst/>
          </a:prstGeom>
          <a:solidFill>
            <a:schemeClr val="bg1"/>
          </a:solidFill>
          <a:ln>
            <a:solidFill>
              <a:srgbClr val="7030A0"/>
            </a:solidFill>
          </a:ln>
        </p:spPr>
        <p:txBody>
          <a:bodyPr wrap="square" rtlCol="0">
            <a:spAutoFit/>
          </a:bodyPr>
          <a:lstStyle/>
          <a:p>
            <a:pPr algn="ctr">
              <a:lnSpc>
                <a:spcPct val="150000"/>
              </a:lnSpc>
            </a:pPr>
            <a:r>
              <a:rPr lang="en-US" sz="2000" dirty="0" smtClean="0"/>
              <a:t>Photodynamic therapy damages only the pathogenic bacteria sparing the host cells.</a:t>
            </a:r>
            <a:endParaRPr lang="en-IN" sz="2000" dirty="0" smtClean="0"/>
          </a:p>
          <a:p>
            <a:endParaRPr lang="en-IN" dirty="0"/>
          </a:p>
        </p:txBody>
      </p:sp>
      <p:sp>
        <p:nvSpPr>
          <p:cNvPr id="11" name="TextBox 10"/>
          <p:cNvSpPr txBox="1"/>
          <p:nvPr/>
        </p:nvSpPr>
        <p:spPr>
          <a:xfrm>
            <a:off x="413359" y="4239794"/>
            <a:ext cx="8342333" cy="1938992"/>
          </a:xfrm>
          <a:prstGeom prst="rect">
            <a:avLst/>
          </a:prstGeom>
          <a:solidFill>
            <a:schemeClr val="bg1"/>
          </a:solidFill>
          <a:ln>
            <a:solidFill>
              <a:srgbClr val="7030A0"/>
            </a:solidFill>
          </a:ln>
        </p:spPr>
        <p:txBody>
          <a:bodyPr wrap="square" rtlCol="0">
            <a:spAutoFit/>
          </a:bodyPr>
          <a:lstStyle/>
          <a:p>
            <a:pPr algn="ctr">
              <a:lnSpc>
                <a:spcPct val="150000"/>
              </a:lnSpc>
            </a:pPr>
            <a:r>
              <a:rPr lang="en-IN" dirty="0" smtClean="0"/>
              <a:t> </a:t>
            </a:r>
            <a:r>
              <a:rPr lang="en-IN" sz="2000" dirty="0" smtClean="0"/>
              <a:t>Unsaturated fatty acids in the bacterial membranes are particularly susceptible to damage by oxygen radicals, as these do not have the body’s own enzyme defences as is the case with healthy cells.</a:t>
            </a:r>
            <a:endParaRPr lang="en-IN" sz="2000" dirty="0"/>
          </a:p>
        </p:txBody>
      </p:sp>
    </p:spTree>
    <p:extLst>
      <p:ext uri="{BB962C8B-B14F-4D97-AF65-F5344CB8AC3E}">
        <p14:creationId xmlns:p14="http://schemas.microsoft.com/office/powerpoint/2010/main" val="1388647054"/>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5" y="145776"/>
            <a:ext cx="2552715" cy="2154542"/>
          </a:xfrm>
          <a:prstGeom prst="ellipse">
            <a:avLst/>
          </a:prstGeom>
          <a:ln>
            <a:noFill/>
          </a:ln>
          <a:effectLst>
            <a:softEdge rad="112500"/>
          </a:effectLst>
        </p:spPr>
      </p:pic>
      <p:sp>
        <p:nvSpPr>
          <p:cNvPr id="8" name="TextBox 7"/>
          <p:cNvSpPr txBox="1"/>
          <p:nvPr/>
        </p:nvSpPr>
        <p:spPr>
          <a:xfrm>
            <a:off x="2743200" y="1223047"/>
            <a:ext cx="4958366" cy="677585"/>
          </a:xfrm>
          <a:prstGeom prst="round2SameRect">
            <a:avLst/>
          </a:prstGeom>
          <a:solidFill>
            <a:srgbClr val="002060"/>
          </a:solidFill>
          <a:ln w="28575">
            <a:solidFill>
              <a:srgbClr val="00B0F0"/>
            </a:solidFill>
          </a:ln>
        </p:spPr>
        <p:txBody>
          <a:bodyPr wrap="square" rtlCol="0">
            <a:spAutoFit/>
          </a:bodyPr>
          <a:lstStyle/>
          <a:p>
            <a:pPr algn="ctr"/>
            <a:r>
              <a:rPr lang="en-US" sz="3600" b="1" dirty="0">
                <a:solidFill>
                  <a:srgbClr val="FFFF00"/>
                </a:solidFill>
              </a:rPr>
              <a:t>Advantages of </a:t>
            </a:r>
            <a:r>
              <a:rPr lang="en-US" sz="3600" b="1" dirty="0" err="1" smtClean="0">
                <a:solidFill>
                  <a:srgbClr val="FFFF00"/>
                </a:solidFill>
              </a:rPr>
              <a:t>aPDT</a:t>
            </a:r>
            <a:endParaRPr lang="en-IN" sz="2800" b="1" dirty="0">
              <a:solidFill>
                <a:srgbClr val="FFFF00"/>
              </a:solidFill>
            </a:endParaRPr>
          </a:p>
        </p:txBody>
      </p:sp>
      <p:sp>
        <p:nvSpPr>
          <p:cNvPr id="11" name="TextBox 10"/>
          <p:cNvSpPr txBox="1"/>
          <p:nvPr/>
        </p:nvSpPr>
        <p:spPr>
          <a:xfrm>
            <a:off x="350376" y="4411277"/>
            <a:ext cx="8342333" cy="1938992"/>
          </a:xfrm>
          <a:prstGeom prst="rect">
            <a:avLst/>
          </a:prstGeom>
          <a:solidFill>
            <a:schemeClr val="bg1"/>
          </a:solidFill>
          <a:ln>
            <a:solidFill>
              <a:srgbClr val="7030A0"/>
            </a:solidFill>
          </a:ln>
        </p:spPr>
        <p:txBody>
          <a:bodyPr wrap="square" rtlCol="0">
            <a:spAutoFit/>
          </a:bodyPr>
          <a:lstStyle/>
          <a:p>
            <a:pPr algn="ctr">
              <a:lnSpc>
                <a:spcPct val="150000"/>
              </a:lnSpc>
            </a:pPr>
            <a:r>
              <a:rPr lang="en-IN" dirty="0" smtClean="0"/>
              <a:t> </a:t>
            </a:r>
            <a:r>
              <a:rPr lang="en-IN" sz="2000" dirty="0" smtClean="0"/>
              <a:t>PDT </a:t>
            </a:r>
            <a:r>
              <a:rPr lang="en-IN" sz="2000" b="1" dirty="0" smtClean="0">
                <a:solidFill>
                  <a:srgbClr val="FFFF00"/>
                </a:solidFill>
              </a:rPr>
              <a:t>is safe </a:t>
            </a:r>
            <a:r>
              <a:rPr lang="en-IN" sz="2000" dirty="0" smtClean="0"/>
              <a:t>for both human tissue and dental materials. Because it utilizes cold laser light for activation of the sensitizing solution, there is no risk of thermal damage to patient tissues, prosthetics or implants.</a:t>
            </a:r>
            <a:endParaRPr lang="en-IN" sz="2000" dirty="0"/>
          </a:p>
        </p:txBody>
      </p:sp>
      <p:sp>
        <p:nvSpPr>
          <p:cNvPr id="10" name="Rectangle 9"/>
          <p:cNvSpPr/>
          <p:nvPr/>
        </p:nvSpPr>
        <p:spPr>
          <a:xfrm>
            <a:off x="350377" y="2793374"/>
            <a:ext cx="8329806" cy="1477328"/>
          </a:xfrm>
          <a:prstGeom prst="rect">
            <a:avLst/>
          </a:prstGeom>
          <a:solidFill>
            <a:schemeClr val="bg1"/>
          </a:solidFill>
          <a:ln>
            <a:solidFill>
              <a:srgbClr val="7030A0"/>
            </a:solidFill>
          </a:ln>
        </p:spPr>
        <p:txBody>
          <a:bodyPr wrap="square">
            <a:spAutoFit/>
          </a:bodyPr>
          <a:lstStyle/>
          <a:p>
            <a:pPr algn="ctr">
              <a:lnSpc>
                <a:spcPct val="150000"/>
              </a:lnSpc>
            </a:pPr>
            <a:r>
              <a:rPr lang="de-DE" sz="2000" dirty="0" smtClean="0"/>
              <a:t>It significantly</a:t>
            </a:r>
            <a:r>
              <a:rPr lang="de-DE" sz="2000" b="1" dirty="0" smtClean="0">
                <a:solidFill>
                  <a:srgbClr val="FFFF00"/>
                </a:solidFill>
              </a:rPr>
              <a:t> reduces inflammation without antibiotics </a:t>
            </a:r>
            <a:r>
              <a:rPr lang="de-DE" sz="2000" dirty="0" smtClean="0"/>
              <a:t>and without surgical intervention while providing maximum therapeutic safety.</a:t>
            </a:r>
            <a:endParaRPr lang="en-IN" sz="2000" dirty="0" smtClean="0"/>
          </a:p>
        </p:txBody>
      </p:sp>
    </p:spTree>
    <p:extLst>
      <p:ext uri="{BB962C8B-B14F-4D97-AF65-F5344CB8AC3E}">
        <p14:creationId xmlns:p14="http://schemas.microsoft.com/office/powerpoint/2010/main" val="439352534"/>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5" y="145776"/>
            <a:ext cx="2753132" cy="2323698"/>
          </a:xfrm>
          <a:prstGeom prst="ellipse">
            <a:avLst/>
          </a:prstGeom>
          <a:ln>
            <a:noFill/>
          </a:ln>
          <a:effectLst>
            <a:softEdge rad="112500"/>
          </a:effectLst>
        </p:spPr>
      </p:pic>
      <p:sp>
        <p:nvSpPr>
          <p:cNvPr id="8" name="TextBox 7"/>
          <p:cNvSpPr txBox="1"/>
          <p:nvPr/>
        </p:nvSpPr>
        <p:spPr>
          <a:xfrm>
            <a:off x="3175437" y="1307625"/>
            <a:ext cx="4532550"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Other Advantages</a:t>
            </a:r>
            <a:endParaRPr lang="en-IN" sz="2800" b="1" dirty="0">
              <a:solidFill>
                <a:srgbClr val="FFFF00"/>
              </a:solidFill>
            </a:endParaRPr>
          </a:p>
        </p:txBody>
      </p:sp>
      <p:sp>
        <p:nvSpPr>
          <p:cNvPr id="10" name="Rectangle 9"/>
          <p:cNvSpPr/>
          <p:nvPr/>
        </p:nvSpPr>
        <p:spPr>
          <a:xfrm>
            <a:off x="465228" y="2815779"/>
            <a:ext cx="8329808" cy="3323987"/>
          </a:xfrm>
          <a:prstGeom prst="rect">
            <a:avLst/>
          </a:prstGeom>
          <a:solidFill>
            <a:schemeClr val="bg1"/>
          </a:solidFill>
          <a:ln>
            <a:solidFill>
              <a:srgbClr val="7030A0"/>
            </a:solidFill>
          </a:ln>
        </p:spPr>
        <p:txBody>
          <a:bodyPr wrap="square">
            <a:spAutoFit/>
          </a:bodyPr>
          <a:lstStyle/>
          <a:p>
            <a:pPr algn="ctr">
              <a:lnSpc>
                <a:spcPct val="150000"/>
              </a:lnSpc>
            </a:pPr>
            <a:r>
              <a:rPr lang="en-IN" sz="2000" dirty="0" smtClean="0"/>
              <a:t>Antimicrobial PDT has </a:t>
            </a:r>
            <a:r>
              <a:rPr lang="en-IN" sz="2000" b="1" dirty="0" smtClean="0">
                <a:solidFill>
                  <a:srgbClr val="FFFF00"/>
                </a:solidFill>
              </a:rPr>
              <a:t>other advantages </a:t>
            </a:r>
            <a:r>
              <a:rPr lang="en-IN" sz="2000" dirty="0" smtClean="0"/>
              <a:t>as well, like:</a:t>
            </a:r>
          </a:p>
          <a:p>
            <a:pPr algn="ctr">
              <a:lnSpc>
                <a:spcPct val="150000"/>
              </a:lnSpc>
            </a:pPr>
            <a:endParaRPr lang="en-IN" sz="2000" dirty="0" smtClean="0"/>
          </a:p>
          <a:p>
            <a:pPr marL="457200" indent="-457200" algn="just">
              <a:lnSpc>
                <a:spcPct val="150000"/>
              </a:lnSpc>
              <a:buFont typeface="+mj-lt"/>
              <a:buAutoNum type="arabicPeriod"/>
            </a:pPr>
            <a:r>
              <a:rPr lang="en-IN" sz="2000" dirty="0" smtClean="0"/>
              <a:t> Broad spectrum of antimicrobial effect</a:t>
            </a:r>
          </a:p>
          <a:p>
            <a:pPr marL="457200" indent="-457200" algn="just">
              <a:lnSpc>
                <a:spcPct val="150000"/>
              </a:lnSpc>
              <a:buFont typeface="+mj-lt"/>
              <a:buAutoNum type="arabicPeriod"/>
            </a:pPr>
            <a:r>
              <a:rPr lang="en-IN" sz="2000" dirty="0" smtClean="0"/>
              <a:t> No development of resistance</a:t>
            </a:r>
          </a:p>
          <a:p>
            <a:pPr marL="457200" indent="-457200" algn="just">
              <a:lnSpc>
                <a:spcPct val="150000"/>
              </a:lnSpc>
              <a:buFont typeface="+mj-lt"/>
              <a:buAutoNum type="arabicPeriod"/>
            </a:pPr>
            <a:r>
              <a:rPr lang="en-IN" sz="2000" dirty="0" smtClean="0"/>
              <a:t> Easy application </a:t>
            </a:r>
          </a:p>
          <a:p>
            <a:pPr marL="457200" indent="-457200" algn="just">
              <a:lnSpc>
                <a:spcPct val="150000"/>
              </a:lnSpc>
              <a:buFont typeface="+mj-lt"/>
              <a:buAutoNum type="arabicPeriod"/>
            </a:pPr>
            <a:r>
              <a:rPr lang="en-IN" sz="2000" dirty="0" smtClean="0"/>
              <a:t> No repetition required until BOP reappears.</a:t>
            </a:r>
          </a:p>
          <a:p>
            <a:pPr marL="457200" indent="-457200" algn="ctr">
              <a:lnSpc>
                <a:spcPct val="150000"/>
              </a:lnSpc>
            </a:pPr>
            <a:endParaRPr lang="en-US" sz="2000" dirty="0" smtClean="0"/>
          </a:p>
        </p:txBody>
      </p:sp>
    </p:spTree>
    <p:extLst>
      <p:ext uri="{BB962C8B-B14F-4D97-AF65-F5344CB8AC3E}">
        <p14:creationId xmlns:p14="http://schemas.microsoft.com/office/powerpoint/2010/main" val="2747550871"/>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00308" y="636619"/>
            <a:ext cx="3060253"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Conclusion</a:t>
            </a:r>
            <a:endParaRPr lang="en-IN" sz="2800" b="1" dirty="0">
              <a:solidFill>
                <a:srgbClr val="FFFF00"/>
              </a:solidFill>
            </a:endParaRPr>
          </a:p>
        </p:txBody>
      </p:sp>
      <p:sp>
        <p:nvSpPr>
          <p:cNvPr id="7" name="TextBox 6"/>
          <p:cNvSpPr txBox="1"/>
          <p:nvPr/>
        </p:nvSpPr>
        <p:spPr>
          <a:xfrm>
            <a:off x="580035" y="2078729"/>
            <a:ext cx="8132618" cy="3888372"/>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lnSpc>
                <a:spcPct val="150000"/>
              </a:lnSpc>
            </a:pPr>
            <a:endParaRPr lang="en-IN" sz="2800" dirty="0" smtClean="0">
              <a:solidFill>
                <a:srgbClr val="92D050"/>
              </a:solidFill>
            </a:endParaRPr>
          </a:p>
          <a:p>
            <a:pPr lvl="0" algn="ctr">
              <a:lnSpc>
                <a:spcPct val="150000"/>
              </a:lnSpc>
            </a:pPr>
            <a:r>
              <a:rPr lang="en-IN" sz="2800" dirty="0" smtClean="0">
                <a:solidFill>
                  <a:srgbClr val="92D050"/>
                </a:solidFill>
              </a:rPr>
              <a:t>It </a:t>
            </a:r>
            <a:r>
              <a:rPr lang="en-IN" sz="2800" dirty="0">
                <a:solidFill>
                  <a:srgbClr val="92D050"/>
                </a:solidFill>
              </a:rPr>
              <a:t>would be worthwhile to include larger sample and follow the outcomes for longer periods to assess the outcome in terms of CAL gain. </a:t>
            </a:r>
            <a:endParaRPr lang="en-IN" sz="2800" dirty="0" smtClean="0">
              <a:solidFill>
                <a:srgbClr val="92D050"/>
              </a:solidFill>
            </a:endParaRPr>
          </a:p>
          <a:p>
            <a:pPr lvl="0" algn="ctr">
              <a:lnSpc>
                <a:spcPct val="150000"/>
              </a:lnSpc>
            </a:pPr>
            <a:endParaRPr lang="en-IN" sz="2800" dirty="0">
              <a:solidFill>
                <a:srgbClr val="92D050"/>
              </a:solidFill>
            </a:endParaRPr>
          </a:p>
        </p:txBody>
      </p:sp>
    </p:spTree>
    <p:extLst>
      <p:ext uri="{BB962C8B-B14F-4D97-AF65-F5344CB8AC3E}">
        <p14:creationId xmlns:p14="http://schemas.microsoft.com/office/powerpoint/2010/main" val="1831139824"/>
      </p:ext>
    </p:extLst>
  </p:cSld>
  <p:clrMapOvr>
    <a:masterClrMapping/>
  </p:clrMapOvr>
  <mc:AlternateContent xmlns:mc="http://schemas.openxmlformats.org/markup-compatibility/2006" xmlns:p14="http://schemas.microsoft.com/office/powerpoint/2010/main">
    <mc:Choice Requires="p14">
      <p:transition spd="slow" p14:dur="2000" advTm="881"/>
    </mc:Choice>
    <mc:Fallback xmlns="">
      <p:transition spd="slow" advTm="8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321" y="1313645"/>
            <a:ext cx="8229600" cy="5031459"/>
          </a:xfrm>
        </p:spPr>
        <p:txBody>
          <a:bodyPr>
            <a:noAutofit/>
          </a:bodyPr>
          <a:lstStyle/>
          <a:p>
            <a:pPr>
              <a:lnSpc>
                <a:spcPct val="160000"/>
              </a:lnSpc>
              <a:defRPr/>
            </a:pPr>
            <a:r>
              <a:rPr lang="en-GB" sz="1800" b="1" i="1" dirty="0" smtClean="0">
                <a:solidFill>
                  <a:srgbClr val="FFC000"/>
                </a:solidFill>
                <a:latin typeface="Arial" charset="0"/>
                <a:ea typeface="ＭＳ Ｐゴシック" charset="0"/>
              </a:rPr>
              <a:t>Mechanical debridement (closed / open)</a:t>
            </a:r>
          </a:p>
          <a:p>
            <a:pPr lvl="1">
              <a:lnSpc>
                <a:spcPct val="160000"/>
              </a:lnSpc>
              <a:buFont typeface="Wingdings" panose="05000000000000000000" pitchFamily="2" charset="2"/>
              <a:buChar char="§"/>
              <a:defRPr/>
            </a:pPr>
            <a:r>
              <a:rPr lang="en-GB" sz="1400" b="1" dirty="0" smtClean="0">
                <a:latin typeface="Arial" charset="0"/>
                <a:ea typeface="ＭＳ Ｐゴシック" charset="0"/>
              </a:rPr>
              <a:t>Removes plaque and calculus (sub-and </a:t>
            </a:r>
            <a:r>
              <a:rPr lang="en-GB" sz="1400" b="1" dirty="0" err="1" smtClean="0">
                <a:latin typeface="Arial" charset="0"/>
                <a:ea typeface="ＭＳ Ｐゴシック" charset="0"/>
              </a:rPr>
              <a:t>supragingival</a:t>
            </a:r>
            <a:r>
              <a:rPr lang="en-GB" sz="1400" b="1" dirty="0">
                <a:latin typeface="Arial" charset="0"/>
                <a:ea typeface="ＭＳ Ｐゴシック" charset="0"/>
              </a:rPr>
              <a:t>)</a:t>
            </a:r>
            <a:endParaRPr lang="en-GB" sz="1400" b="1" dirty="0" smtClean="0">
              <a:latin typeface="Arial" charset="0"/>
              <a:ea typeface="ＭＳ Ｐゴシック" charset="0"/>
            </a:endParaRPr>
          </a:p>
          <a:p>
            <a:pPr lvl="1">
              <a:lnSpc>
                <a:spcPct val="160000"/>
              </a:lnSpc>
              <a:buFont typeface="Wingdings" panose="05000000000000000000" pitchFamily="2" charset="2"/>
              <a:buChar char="§"/>
              <a:defRPr/>
            </a:pPr>
            <a:r>
              <a:rPr lang="en-GB" sz="1400" b="1" dirty="0" smtClean="0">
                <a:latin typeface="Arial" charset="0"/>
                <a:ea typeface="ＭＳ Ｐゴシック" charset="0"/>
              </a:rPr>
              <a:t>Has no influence on the germ spectrum, can cause hard tissue damage, can be painful</a:t>
            </a:r>
            <a:endParaRPr lang="en-GB" sz="1600" b="1" dirty="0" smtClean="0">
              <a:latin typeface="Arial" charset="0"/>
              <a:ea typeface="ＭＳ Ｐゴシック" charset="0"/>
            </a:endParaRPr>
          </a:p>
          <a:p>
            <a:pPr>
              <a:lnSpc>
                <a:spcPct val="160000"/>
              </a:lnSpc>
              <a:defRPr/>
            </a:pPr>
            <a:r>
              <a:rPr lang="en-GB" sz="1800" b="1" i="1" dirty="0" smtClean="0">
                <a:solidFill>
                  <a:srgbClr val="FFC000"/>
                </a:solidFill>
                <a:latin typeface="Arial" charset="0"/>
                <a:ea typeface="ＭＳ Ｐゴシック" charset="0"/>
              </a:rPr>
              <a:t>Rinsing solutions</a:t>
            </a:r>
          </a:p>
          <a:p>
            <a:pPr lvl="1">
              <a:lnSpc>
                <a:spcPct val="160000"/>
              </a:lnSpc>
              <a:buFont typeface="Wingdings" panose="05000000000000000000" pitchFamily="2" charset="2"/>
              <a:buChar char="§"/>
              <a:defRPr/>
            </a:pPr>
            <a:r>
              <a:rPr lang="en-GB" sz="1400" b="1" dirty="0" smtClean="0">
                <a:latin typeface="Arial" panose="020B0604020202020204" pitchFamily="34" charset="0"/>
                <a:ea typeface="ＭＳ Ｐゴシック" charset="0"/>
                <a:cs typeface="Arial" panose="020B0604020202020204" pitchFamily="34" charset="0"/>
              </a:rPr>
              <a:t>Can remove superficial or unattached bacteria</a:t>
            </a:r>
          </a:p>
          <a:p>
            <a:pPr lvl="1">
              <a:lnSpc>
                <a:spcPct val="160000"/>
              </a:lnSpc>
              <a:buFont typeface="Wingdings" panose="05000000000000000000" pitchFamily="2" charset="2"/>
              <a:buChar char="§"/>
              <a:defRPr/>
            </a:pPr>
            <a:r>
              <a:rPr lang="en-GB" sz="1400" b="1" dirty="0" smtClean="0">
                <a:latin typeface="Arial" panose="020B0604020202020204" pitchFamily="34" charset="0"/>
                <a:ea typeface="ＭＳ Ｐゴシック" charset="0"/>
                <a:cs typeface="Arial" panose="020B0604020202020204" pitchFamily="34" charset="0"/>
              </a:rPr>
              <a:t>Are rinsed out from the sulcus, can cause staining &amp; taste dysfunction</a:t>
            </a:r>
            <a:endParaRPr lang="en-IN" sz="1600" b="1" dirty="0" smtClean="0">
              <a:solidFill>
                <a:srgbClr val="FF0000"/>
              </a:solidFill>
            </a:endParaRPr>
          </a:p>
          <a:p>
            <a:pPr>
              <a:lnSpc>
                <a:spcPct val="160000"/>
              </a:lnSpc>
            </a:pPr>
            <a:r>
              <a:rPr lang="en-IN" sz="1800" b="1" i="1" dirty="0" smtClean="0">
                <a:solidFill>
                  <a:srgbClr val="FFC000"/>
                </a:solidFill>
                <a:latin typeface="Arial" panose="020B0604020202020204" pitchFamily="34" charset="0"/>
                <a:cs typeface="Arial" panose="020B0604020202020204" pitchFamily="34" charset="0"/>
              </a:rPr>
              <a:t>Antibiotics</a:t>
            </a:r>
          </a:p>
          <a:p>
            <a:pPr lvl="1">
              <a:lnSpc>
                <a:spcPct val="160000"/>
              </a:lnSpc>
              <a:buFont typeface="Wingdings" panose="05000000000000000000" pitchFamily="2" charset="2"/>
              <a:buChar char="§"/>
            </a:pPr>
            <a:r>
              <a:rPr lang="en-IN" sz="1400" b="1" dirty="0">
                <a:latin typeface="Arial" panose="020B0604020202020204" pitchFamily="34" charset="0"/>
                <a:cs typeface="Arial" panose="020B0604020202020204" pitchFamily="34" charset="0"/>
              </a:rPr>
              <a:t>Side Effects</a:t>
            </a:r>
          </a:p>
          <a:p>
            <a:pPr lvl="1">
              <a:lnSpc>
                <a:spcPct val="160000"/>
              </a:lnSpc>
              <a:buFont typeface="Wingdings" panose="05000000000000000000" pitchFamily="2" charset="2"/>
              <a:buChar char="§"/>
            </a:pPr>
            <a:r>
              <a:rPr lang="en-IN" sz="1400" b="1" dirty="0">
                <a:latin typeface="Arial" panose="020B0604020202020204" pitchFamily="34" charset="0"/>
                <a:cs typeface="Arial" panose="020B0604020202020204" pitchFamily="34" charset="0"/>
              </a:rPr>
              <a:t>Interaction with other medicines</a:t>
            </a:r>
          </a:p>
          <a:p>
            <a:pPr lvl="1">
              <a:lnSpc>
                <a:spcPct val="160000"/>
              </a:lnSpc>
              <a:buFont typeface="Wingdings" panose="05000000000000000000" pitchFamily="2" charset="2"/>
              <a:buChar char="§"/>
            </a:pPr>
            <a:r>
              <a:rPr lang="en-IN" sz="1400" b="1" dirty="0">
                <a:latin typeface="Arial" panose="020B0604020202020204" pitchFamily="34" charset="0"/>
                <a:cs typeface="Arial" panose="020B0604020202020204" pitchFamily="34" charset="0"/>
              </a:rPr>
              <a:t>Risk of </a:t>
            </a:r>
            <a:r>
              <a:rPr lang="en-IN" sz="1400" b="1" dirty="0" smtClean="0">
                <a:latin typeface="Arial" panose="020B0604020202020204" pitchFamily="34" charset="0"/>
                <a:cs typeface="Arial" panose="020B0604020202020204" pitchFamily="34" charset="0"/>
              </a:rPr>
              <a:t>Resistance</a:t>
            </a:r>
            <a:endParaRPr lang="en-IN" sz="1400" b="1" dirty="0">
              <a:latin typeface="Arial" panose="020B0604020202020204" pitchFamily="34" charset="0"/>
              <a:cs typeface="Arial" panose="020B0604020202020204" pitchFamily="34" charset="0"/>
            </a:endParaRPr>
          </a:p>
        </p:txBody>
      </p:sp>
      <p:sp>
        <p:nvSpPr>
          <p:cNvPr id="4" name="TextBox 3"/>
          <p:cNvSpPr txBox="1"/>
          <p:nvPr/>
        </p:nvSpPr>
        <p:spPr>
          <a:xfrm>
            <a:off x="3221123" y="481651"/>
            <a:ext cx="5261644" cy="613053"/>
          </a:xfrm>
          <a:prstGeom prst="round2SameRect">
            <a:avLst/>
          </a:prstGeom>
          <a:solidFill>
            <a:srgbClr val="002060"/>
          </a:solidFill>
          <a:ln w="28575">
            <a:solidFill>
              <a:srgbClr val="00B0F0"/>
            </a:solidFill>
          </a:ln>
        </p:spPr>
        <p:txBody>
          <a:bodyPr wrap="square" rtlCol="0">
            <a:spAutoFit/>
          </a:bodyPr>
          <a:lstStyle/>
          <a:p>
            <a:pPr algn="ctr"/>
            <a:r>
              <a:rPr lang="en-IN" sz="3200" b="1" dirty="0" smtClean="0">
                <a:solidFill>
                  <a:srgbClr val="FFFF00"/>
                </a:solidFill>
              </a:rPr>
              <a:t>Treatment options</a:t>
            </a:r>
            <a:endParaRPr lang="en-IN" sz="2400" b="1" dirty="0">
              <a:solidFill>
                <a:srgbClr val="FFFF00"/>
              </a:solidFill>
            </a:endParaRPr>
          </a:p>
        </p:txBody>
      </p:sp>
    </p:spTree>
    <p:extLst>
      <p:ext uri="{BB962C8B-B14F-4D97-AF65-F5344CB8AC3E}">
        <p14:creationId xmlns:p14="http://schemas.microsoft.com/office/powerpoint/2010/main" val="117029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00308" y="636619"/>
            <a:ext cx="3060253"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Conclusion</a:t>
            </a:r>
            <a:endParaRPr lang="en-IN" sz="2800" b="1" dirty="0">
              <a:solidFill>
                <a:srgbClr val="FFFF00"/>
              </a:solidFill>
            </a:endParaRPr>
          </a:p>
        </p:txBody>
      </p:sp>
      <p:sp>
        <p:nvSpPr>
          <p:cNvPr id="7" name="TextBox 6"/>
          <p:cNvSpPr txBox="1"/>
          <p:nvPr/>
        </p:nvSpPr>
        <p:spPr>
          <a:xfrm>
            <a:off x="526473" y="1949940"/>
            <a:ext cx="8132618" cy="3807774"/>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lnSpc>
                <a:spcPct val="150000"/>
              </a:lnSpc>
            </a:pPr>
            <a:r>
              <a:rPr lang="en-IN" sz="2800" b="1" dirty="0">
                <a:solidFill>
                  <a:srgbClr val="92D050"/>
                </a:solidFill>
              </a:rPr>
              <a:t>Antimicrobial Photodynamic Therapy (</a:t>
            </a:r>
            <a:r>
              <a:rPr lang="en-IN" sz="2800" b="1" dirty="0" err="1">
                <a:solidFill>
                  <a:srgbClr val="92D050"/>
                </a:solidFill>
              </a:rPr>
              <a:t>aPDT</a:t>
            </a:r>
            <a:r>
              <a:rPr lang="en-IN" sz="2800" b="1" dirty="0">
                <a:solidFill>
                  <a:srgbClr val="92D050"/>
                </a:solidFill>
              </a:rPr>
              <a:t>) plays an important adjunctive role in improvement of bleeding on probing obtained through Scaling and Root </a:t>
            </a:r>
            <a:r>
              <a:rPr lang="en-IN" sz="2800" b="1" dirty="0" err="1">
                <a:solidFill>
                  <a:srgbClr val="92D050"/>
                </a:solidFill>
              </a:rPr>
              <a:t>Planing</a:t>
            </a:r>
            <a:r>
              <a:rPr lang="en-IN" sz="2800" b="1" dirty="0">
                <a:solidFill>
                  <a:srgbClr val="92D050"/>
                </a:solidFill>
              </a:rPr>
              <a:t> (SRP) in deep periodontal pockets.</a:t>
            </a:r>
          </a:p>
          <a:p>
            <a:pPr>
              <a:lnSpc>
                <a:spcPct val="150000"/>
              </a:lnSpc>
            </a:pPr>
            <a:endParaRPr lang="en-US" sz="2400" i="1" dirty="0" smtClean="0">
              <a:solidFill>
                <a:srgbClr val="FFFF00"/>
              </a:solidFill>
            </a:endParaRPr>
          </a:p>
        </p:txBody>
      </p:sp>
    </p:spTree>
    <p:extLst>
      <p:ext uri="{BB962C8B-B14F-4D97-AF65-F5344CB8AC3E}">
        <p14:creationId xmlns:p14="http://schemas.microsoft.com/office/powerpoint/2010/main" val="209450108"/>
      </p:ext>
    </p:extLst>
  </p:cSld>
  <p:clrMapOvr>
    <a:masterClrMapping/>
  </p:clrMapOvr>
  <mc:AlternateContent xmlns:mc="http://schemas.openxmlformats.org/markup-compatibility/2006" xmlns:p14="http://schemas.microsoft.com/office/powerpoint/2010/main">
    <mc:Choice Requires="p14">
      <p:transition spd="slow" p14:dur="2000" advTm="881"/>
    </mc:Choice>
    <mc:Fallback xmlns="">
      <p:transition spd="slow" advTm="88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descr="C:\Users\sony\Pictures\2014-10-07 mobile pics\mobile pics 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61902"/>
      </p:ext>
    </p:extLst>
  </p:cSld>
  <p:clrMapOvr>
    <a:masterClrMapping/>
  </p:clrMapOvr>
  <mc:AlternateContent xmlns:mc="http://schemas.openxmlformats.org/markup-compatibility/2006" xmlns:p14="http://schemas.microsoft.com/office/powerpoint/2010/main">
    <mc:Choice Requires="p14">
      <p:transition spd="slow" p14:dur="4000" advTm="459"/>
    </mc:Choice>
    <mc:Fallback xmlns="">
      <p:transition spd="slow" advTm="459"/>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155" y="321972"/>
            <a:ext cx="7562145" cy="636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486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157449" y="1773291"/>
            <a:ext cx="6620968" cy="1676400"/>
          </a:xfrm>
        </p:spPr>
        <p:txBody>
          <a:bodyPr>
            <a:normAutofit/>
          </a:bodyPr>
          <a:lstStyle/>
          <a:p>
            <a:pPr algn="ctr"/>
            <a:r>
              <a:rPr lang="en-IN" sz="8000" dirty="0" smtClean="0">
                <a:solidFill>
                  <a:srgbClr val="FFFF00"/>
                </a:solidFill>
                <a:latin typeface="Pristina" panose="03060402040406080204" pitchFamily="66" charset="0"/>
              </a:rPr>
              <a:t>Thank You</a:t>
            </a:r>
            <a:endParaRPr lang="en-IN" sz="8000" dirty="0">
              <a:solidFill>
                <a:srgbClr val="FFFF00"/>
              </a:solidFill>
              <a:latin typeface="Pristina" panose="03060402040406080204" pitchFamily="66" charset="0"/>
            </a:endParaRPr>
          </a:p>
        </p:txBody>
      </p:sp>
    </p:spTree>
    <p:extLst>
      <p:ext uri="{BB962C8B-B14F-4D97-AF65-F5344CB8AC3E}">
        <p14:creationId xmlns:p14="http://schemas.microsoft.com/office/powerpoint/2010/main" val="3910296051"/>
      </p:ext>
    </p:extLst>
  </p:cSld>
  <p:clrMapOvr>
    <a:masterClrMapping/>
  </p:clrMapOvr>
  <mc:AlternateContent xmlns:mc="http://schemas.openxmlformats.org/markup-compatibility/2006" xmlns:p14="http://schemas.microsoft.com/office/powerpoint/2010/main">
    <mc:Choice Requires="p14">
      <p:transition spd="slow" p14:dur="2000" advTm="1769"/>
    </mc:Choice>
    <mc:Fallback xmlns="">
      <p:transition spd="slow" advTm="1769"/>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half" idx="13"/>
          </p:nvPr>
        </p:nvSpPr>
        <p:spPr/>
        <p:txBody>
          <a:bodyPr/>
          <a:lstStyle/>
          <a:p>
            <a:endParaRPr lang="en-IN"/>
          </a:p>
        </p:txBody>
      </p:sp>
      <p:sp>
        <p:nvSpPr>
          <p:cNvPr id="4" name="Text Placeholder 3"/>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35522130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76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1253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5" y="145776"/>
            <a:ext cx="2753132" cy="2323698"/>
          </a:xfrm>
          <a:prstGeom prst="ellipse">
            <a:avLst/>
          </a:prstGeom>
          <a:ln>
            <a:noFill/>
          </a:ln>
          <a:effectLst>
            <a:softEdge rad="112500"/>
          </a:effectLst>
        </p:spPr>
      </p:pic>
      <p:sp>
        <p:nvSpPr>
          <p:cNvPr id="8" name="TextBox 7"/>
          <p:cNvSpPr txBox="1"/>
          <p:nvPr/>
        </p:nvSpPr>
        <p:spPr>
          <a:xfrm>
            <a:off x="4497175" y="932555"/>
            <a:ext cx="2978992"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7" name="TextBox 6"/>
          <p:cNvSpPr txBox="1"/>
          <p:nvPr/>
        </p:nvSpPr>
        <p:spPr>
          <a:xfrm>
            <a:off x="413358" y="2450935"/>
            <a:ext cx="8485942" cy="2215991"/>
          </a:xfrm>
          <a:prstGeom prst="rect">
            <a:avLst/>
          </a:prstGeom>
          <a:solidFill>
            <a:schemeClr val="bg1"/>
          </a:solidFill>
          <a:ln>
            <a:solidFill>
              <a:srgbClr val="7030A0"/>
            </a:solidFill>
          </a:ln>
        </p:spPr>
        <p:txBody>
          <a:bodyPr wrap="square" rtlCol="0">
            <a:spAutoFit/>
          </a:bodyPr>
          <a:lstStyle/>
          <a:p>
            <a:pPr algn="ctr">
              <a:lnSpc>
                <a:spcPct val="150000"/>
              </a:lnSpc>
            </a:pPr>
            <a:r>
              <a:rPr lang="en-IN" sz="2000" dirty="0" smtClean="0">
                <a:solidFill>
                  <a:srgbClr val="FFFF00"/>
                </a:solidFill>
              </a:rPr>
              <a:t>Clinical Attachment Level (CAL) improved </a:t>
            </a:r>
            <a:r>
              <a:rPr lang="en-IN" sz="2000" dirty="0" smtClean="0"/>
              <a:t>significantly in both groups, </a:t>
            </a:r>
            <a:r>
              <a:rPr lang="en-IN" sz="2000" b="1" dirty="0" smtClean="0"/>
              <a:t>however, </a:t>
            </a:r>
            <a:r>
              <a:rPr lang="en-IN" sz="2000" b="1" dirty="0" smtClean="0">
                <a:solidFill>
                  <a:srgbClr val="FFFF00"/>
                </a:solidFill>
              </a:rPr>
              <a:t>inter-group difference was not significant </a:t>
            </a:r>
            <a:r>
              <a:rPr lang="en-IN" sz="2000" b="1" dirty="0" smtClean="0"/>
              <a:t>either at 1 month or 3 months confirming results of  study </a:t>
            </a:r>
            <a:r>
              <a:rPr lang="en-IN" sz="2000" dirty="0" smtClean="0"/>
              <a:t>by </a:t>
            </a:r>
          </a:p>
          <a:p>
            <a:pPr algn="ctr">
              <a:lnSpc>
                <a:spcPct val="150000"/>
              </a:lnSpc>
            </a:pPr>
            <a:r>
              <a:rPr lang="en-IN" sz="2000" i="1" dirty="0" smtClean="0"/>
              <a:t>Balata et al (2013)</a:t>
            </a:r>
            <a:endParaRPr lang="en-IN" sz="2000" i="1" dirty="0" smtClean="0">
              <a:solidFill>
                <a:srgbClr val="FFFF00"/>
              </a:solidFill>
            </a:endParaRPr>
          </a:p>
          <a:p>
            <a:endParaRPr lang="en-IN" dirty="0"/>
          </a:p>
        </p:txBody>
      </p:sp>
      <p:sp>
        <p:nvSpPr>
          <p:cNvPr id="11" name="TextBox 10"/>
          <p:cNvSpPr txBox="1"/>
          <p:nvPr/>
        </p:nvSpPr>
        <p:spPr>
          <a:xfrm>
            <a:off x="485163" y="5211707"/>
            <a:ext cx="8342333" cy="1015663"/>
          </a:xfrm>
          <a:prstGeom prst="rect">
            <a:avLst/>
          </a:prstGeom>
          <a:solidFill>
            <a:schemeClr val="bg1"/>
          </a:solidFill>
          <a:ln>
            <a:solidFill>
              <a:srgbClr val="7030A0"/>
            </a:solidFill>
          </a:ln>
        </p:spPr>
        <p:txBody>
          <a:bodyPr wrap="square" rtlCol="0">
            <a:spAutoFit/>
          </a:bodyPr>
          <a:lstStyle/>
          <a:p>
            <a:pPr algn="ctr">
              <a:lnSpc>
                <a:spcPct val="150000"/>
              </a:lnSpc>
            </a:pPr>
            <a:r>
              <a:rPr lang="en-IN" dirty="0" smtClean="0"/>
              <a:t> </a:t>
            </a:r>
            <a:r>
              <a:rPr lang="en-IN" sz="2000" dirty="0" smtClean="0"/>
              <a:t>They had evaluated the parameters in deep periodontal pockets (PD ≥7 mm), similar to present study. </a:t>
            </a:r>
            <a:endParaRPr lang="en-IN" sz="2000" dirty="0"/>
          </a:p>
        </p:txBody>
      </p:sp>
    </p:spTree>
    <p:extLst>
      <p:ext uri="{BB962C8B-B14F-4D97-AF65-F5344CB8AC3E}">
        <p14:creationId xmlns:p14="http://schemas.microsoft.com/office/powerpoint/2010/main" val="3133228908"/>
      </p:ext>
    </p:extLst>
  </p:cSld>
  <p:clrMapOvr>
    <a:masterClrMapping/>
  </p:clrMapOvr>
  <mc:AlternateContent xmlns:mc="http://schemas.openxmlformats.org/markup-compatibility/2006" xmlns:p14="http://schemas.microsoft.com/office/powerpoint/2010/main">
    <mc:Choice Requires="p14">
      <p:transition spd="slow" p14:dur="2000" advTm="12269"/>
    </mc:Choice>
    <mc:Fallback xmlns="">
      <p:transition spd="slow" advTm="12269"/>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2275" y="561492"/>
            <a:ext cx="7091536" cy="548521"/>
          </a:xfrm>
          <a:prstGeom prst="round2SameRect">
            <a:avLst/>
          </a:prstGeom>
          <a:solidFill>
            <a:srgbClr val="002060"/>
          </a:solidFill>
          <a:ln w="28575">
            <a:solidFill>
              <a:srgbClr val="00B0F0"/>
            </a:solidFill>
          </a:ln>
        </p:spPr>
        <p:txBody>
          <a:bodyPr wrap="square" rtlCol="0">
            <a:spAutoFit/>
          </a:bodyPr>
          <a:lstStyle/>
          <a:p>
            <a:r>
              <a:rPr lang="en-IN" sz="2800" b="1" i="1" u="sng" dirty="0"/>
              <a:t>Comparison of mean change in </a:t>
            </a:r>
            <a:r>
              <a:rPr lang="en-IN" sz="2800" b="1" i="1" u="sng" dirty="0" smtClean="0">
                <a:solidFill>
                  <a:srgbClr val="FFFF00"/>
                </a:solidFill>
              </a:rPr>
              <a:t>PI</a:t>
            </a:r>
            <a:endParaRPr lang="en-IN" sz="2800" dirty="0">
              <a:solidFill>
                <a:srgbClr val="FFFF00"/>
              </a:solidFill>
            </a:endParaRPr>
          </a:p>
        </p:txBody>
      </p:sp>
      <p:graphicFrame>
        <p:nvGraphicFramePr>
          <p:cNvPr id="7" name="Chart 6"/>
          <p:cNvGraphicFramePr/>
          <p:nvPr>
            <p:extLst>
              <p:ext uri="{D42A27DB-BD31-4B8C-83A1-F6EECF244321}">
                <p14:modId xmlns:p14="http://schemas.microsoft.com/office/powerpoint/2010/main" val="1267939603"/>
              </p:ext>
            </p:extLst>
          </p:nvPr>
        </p:nvGraphicFramePr>
        <p:xfrm>
          <a:off x="1738648" y="3090930"/>
          <a:ext cx="54864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74577204"/>
              </p:ext>
            </p:extLst>
          </p:nvPr>
        </p:nvGraphicFramePr>
        <p:xfrm>
          <a:off x="1841354" y="1771844"/>
          <a:ext cx="5250088" cy="739140"/>
        </p:xfrm>
        <a:graphic>
          <a:graphicData uri="http://schemas.openxmlformats.org/drawingml/2006/table">
            <a:tbl>
              <a:tblPr>
                <a:tableStyleId>{616DA210-FB5B-4158-B5E0-FEB733F419BA}</a:tableStyleId>
              </a:tblPr>
              <a:tblGrid>
                <a:gridCol w="889365"/>
                <a:gridCol w="1743029"/>
                <a:gridCol w="1743029"/>
                <a:gridCol w="874665"/>
              </a:tblGrid>
              <a:tr h="246380">
                <a:tc>
                  <a:txBody>
                    <a:bodyPr/>
                    <a:lstStyle/>
                    <a:p>
                      <a:pPr algn="ctr">
                        <a:lnSpc>
                          <a:spcPct val="115000"/>
                        </a:lnSpc>
                        <a:spcAft>
                          <a:spcPts val="0"/>
                        </a:spcAft>
                      </a:pPr>
                      <a:r>
                        <a:rPr lang="en-IN" sz="12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b="1" dirty="0">
                          <a:effectLst/>
                        </a:rPr>
                        <a:t>SRP</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b="1">
                          <a:effectLst/>
                        </a:rPr>
                        <a:t>SRP+aPDT</a:t>
                      </a:r>
                      <a:endParaRPr lang="en-IN" sz="11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b="1" dirty="0">
                          <a:effectLst/>
                        </a:rPr>
                        <a:t>p-value</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r>
              <a:tr h="246380">
                <a:tc>
                  <a:txBody>
                    <a:bodyPr/>
                    <a:lstStyle/>
                    <a:p>
                      <a:pPr algn="ctr">
                        <a:lnSpc>
                          <a:spcPct val="115000"/>
                        </a:lnSpc>
                        <a:spcAft>
                          <a:spcPts val="0"/>
                        </a:spcAft>
                      </a:pPr>
                      <a:r>
                        <a:rPr lang="en-IN" sz="1200">
                          <a:effectLst/>
                        </a:rPr>
                        <a:t>1 month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a:effectLst/>
                        </a:rPr>
                        <a:t>0.43±0.50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dirty="0">
                          <a:effectLst/>
                        </a:rPr>
                        <a:t>0.48±0.60</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400" dirty="0">
                          <a:effectLst/>
                        </a:rPr>
                        <a:t>0.59</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r>
              <a:tr h="246380">
                <a:tc>
                  <a:txBody>
                    <a:bodyPr/>
                    <a:lstStyle/>
                    <a:p>
                      <a:pPr algn="ctr">
                        <a:lnSpc>
                          <a:spcPct val="115000"/>
                        </a:lnSpc>
                        <a:spcAft>
                          <a:spcPts val="0"/>
                        </a:spcAft>
                      </a:pPr>
                      <a:r>
                        <a:rPr lang="en-IN" sz="1200">
                          <a:effectLst/>
                        </a:rPr>
                        <a:t>3 months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a:effectLst/>
                        </a:rPr>
                        <a:t>0.47±0.53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200" dirty="0">
                          <a:effectLst/>
                        </a:rPr>
                        <a:t>0.62±0.47</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c>
                  <a:txBody>
                    <a:bodyPr/>
                    <a:lstStyle/>
                    <a:p>
                      <a:pPr algn="ctr">
                        <a:lnSpc>
                          <a:spcPct val="115000"/>
                        </a:lnSpc>
                        <a:spcAft>
                          <a:spcPts val="0"/>
                        </a:spcAft>
                      </a:pPr>
                      <a:r>
                        <a:rPr lang="en-IN" sz="1400" dirty="0">
                          <a:effectLst/>
                        </a:rPr>
                        <a:t>0.12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1"/>
                    </a:solidFill>
                  </a:tcPr>
                </a:tc>
              </a:tr>
            </a:tbl>
          </a:graphicData>
        </a:graphic>
      </p:graphicFrame>
    </p:spTree>
    <p:extLst>
      <p:ext uri="{BB962C8B-B14F-4D97-AF65-F5344CB8AC3E}">
        <p14:creationId xmlns:p14="http://schemas.microsoft.com/office/powerpoint/2010/main" val="2389054935"/>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00308" y="636619"/>
            <a:ext cx="3060253"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Conclusion</a:t>
            </a:r>
            <a:endParaRPr lang="en-IN" sz="2800" b="1" dirty="0">
              <a:solidFill>
                <a:srgbClr val="FFFF00"/>
              </a:solidFill>
            </a:endParaRPr>
          </a:p>
        </p:txBody>
      </p:sp>
      <p:sp>
        <p:nvSpPr>
          <p:cNvPr id="7" name="TextBox 6"/>
          <p:cNvSpPr txBox="1"/>
          <p:nvPr/>
        </p:nvSpPr>
        <p:spPr>
          <a:xfrm>
            <a:off x="464125" y="2748430"/>
            <a:ext cx="8132618" cy="1868781"/>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lnSpc>
                <a:spcPct val="150000"/>
              </a:lnSpc>
            </a:pPr>
            <a:r>
              <a:rPr lang="en-US" sz="2800" dirty="0">
                <a:solidFill>
                  <a:srgbClr val="92D050"/>
                </a:solidFill>
              </a:rPr>
              <a:t>Antimicrobial PDT seems to have little role in improvement of Clinical Attachment Level.</a:t>
            </a:r>
            <a:endParaRPr lang="en-IN" sz="2800" dirty="0">
              <a:solidFill>
                <a:srgbClr val="92D050"/>
              </a:solidFill>
            </a:endParaRPr>
          </a:p>
          <a:p>
            <a:pPr>
              <a:lnSpc>
                <a:spcPct val="150000"/>
              </a:lnSpc>
            </a:pPr>
            <a:endParaRPr lang="en-US" sz="2400" i="1" dirty="0" smtClean="0">
              <a:solidFill>
                <a:srgbClr val="FFFF00"/>
              </a:solidFill>
            </a:endParaRPr>
          </a:p>
        </p:txBody>
      </p:sp>
    </p:spTree>
    <p:extLst>
      <p:ext uri="{BB962C8B-B14F-4D97-AF65-F5344CB8AC3E}">
        <p14:creationId xmlns:p14="http://schemas.microsoft.com/office/powerpoint/2010/main" val="17003984"/>
      </p:ext>
    </p:extLst>
  </p:cSld>
  <p:clrMapOvr>
    <a:masterClrMapping/>
  </p:clrMapOvr>
  <mc:AlternateContent xmlns:mc="http://schemas.openxmlformats.org/markup-compatibility/2006" xmlns:p14="http://schemas.microsoft.com/office/powerpoint/2010/main">
    <mc:Choice Requires="p14">
      <p:transition spd="slow" p14:dur="2000" advTm="881"/>
    </mc:Choice>
    <mc:Fallback xmlns="">
      <p:transition spd="slow" advTm="881"/>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1891" y="484219"/>
            <a:ext cx="3060253" cy="677585"/>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DISCUSSION</a:t>
            </a:r>
            <a:endParaRPr lang="en-IN" sz="2800" b="1" dirty="0">
              <a:solidFill>
                <a:srgbClr val="FFFF00"/>
              </a:solidFill>
            </a:endParaRPr>
          </a:p>
        </p:txBody>
      </p:sp>
      <p:sp>
        <p:nvSpPr>
          <p:cNvPr id="7" name="TextBox 6"/>
          <p:cNvSpPr txBox="1"/>
          <p:nvPr/>
        </p:nvSpPr>
        <p:spPr>
          <a:xfrm>
            <a:off x="1442434" y="1963795"/>
            <a:ext cx="6009709" cy="3161443"/>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endParaRPr lang="en-US" sz="2800" b="1" dirty="0" smtClean="0">
              <a:solidFill>
                <a:srgbClr val="FF0000"/>
              </a:solidFill>
              <a:latin typeface="+mj-lt"/>
            </a:endParaRPr>
          </a:p>
          <a:p>
            <a:pPr algn="ctr">
              <a:lnSpc>
                <a:spcPct val="150000"/>
              </a:lnSpc>
            </a:pPr>
            <a:r>
              <a:rPr lang="en-US" sz="2800" b="1" dirty="0" smtClean="0">
                <a:solidFill>
                  <a:srgbClr val="FF0000"/>
                </a:solidFill>
                <a:latin typeface="+mj-lt"/>
              </a:rPr>
              <a:t>Bactericidal activity of </a:t>
            </a:r>
            <a:r>
              <a:rPr lang="en-US" sz="2800" b="1" dirty="0" err="1" smtClean="0">
                <a:solidFill>
                  <a:srgbClr val="FF0000"/>
                </a:solidFill>
                <a:latin typeface="+mj-lt"/>
              </a:rPr>
              <a:t>aPDT</a:t>
            </a:r>
            <a:r>
              <a:rPr lang="en-US" sz="2800" b="1" dirty="0" smtClean="0">
                <a:solidFill>
                  <a:srgbClr val="FF0000"/>
                </a:solidFill>
                <a:latin typeface="+mj-lt"/>
              </a:rPr>
              <a:t> explains the additional improvement in bleeding scores</a:t>
            </a:r>
            <a:endParaRPr lang="en-US" dirty="0">
              <a:latin typeface="+mj-lt"/>
            </a:endParaRPr>
          </a:p>
          <a:p>
            <a:pPr>
              <a:lnSpc>
                <a:spcPct val="150000"/>
              </a:lnSpc>
            </a:pPr>
            <a:endParaRPr lang="en-US" sz="2400" i="1" dirty="0" smtClean="0">
              <a:solidFill>
                <a:srgbClr val="FFFF00"/>
              </a:solidFill>
            </a:endParaRPr>
          </a:p>
        </p:txBody>
      </p:sp>
    </p:spTree>
    <p:extLst>
      <p:ext uri="{BB962C8B-B14F-4D97-AF65-F5344CB8AC3E}">
        <p14:creationId xmlns:p14="http://schemas.microsoft.com/office/powerpoint/2010/main" val="1395896103"/>
      </p:ext>
    </p:extLst>
  </p:cSld>
  <p:clrMapOvr>
    <a:masterClrMapping/>
  </p:clrMapOvr>
  <mc:AlternateContent xmlns:mc="http://schemas.openxmlformats.org/markup-compatibility/2006" xmlns:p14="http://schemas.microsoft.com/office/powerpoint/2010/main">
    <mc:Choice Requires="p14">
      <p:transition spd="slow" p14:dur="2000" advTm="5275"/>
    </mc:Choice>
    <mc:Fallback xmlns="">
      <p:transition spd="slow" advTm="52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3802844" y="693237"/>
            <a:ext cx="5188925" cy="677585"/>
          </a:xfrm>
          <a:prstGeom prst="round2SameRect">
            <a:avLst/>
          </a:prstGeom>
          <a:solidFill>
            <a:srgbClr val="002060"/>
          </a:solidFill>
          <a:ln w="28575">
            <a:solidFill>
              <a:srgbClr val="00B0F0"/>
            </a:solidFill>
          </a:ln>
        </p:spPr>
        <p:txBody>
          <a:bodyPr wrap="square" rtlCol="0">
            <a:spAutoFit/>
          </a:bodyPr>
          <a:lstStyle/>
          <a:p>
            <a:pPr algn="ctr"/>
            <a:r>
              <a:rPr lang="en-IN" sz="3600" b="1" dirty="0" smtClean="0">
                <a:solidFill>
                  <a:srgbClr val="FFFF00"/>
                </a:solidFill>
              </a:rPr>
              <a:t>Adjunctive modalities</a:t>
            </a:r>
            <a:endParaRPr lang="en-IN" sz="2800" b="1" dirty="0">
              <a:solidFill>
                <a:srgbClr val="FFFF00"/>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783" t="46570" r="25652" b="14589"/>
          <a:stretch/>
        </p:blipFill>
        <p:spPr>
          <a:xfrm>
            <a:off x="4324072" y="4377985"/>
            <a:ext cx="4479794" cy="2190848"/>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175107" y="2712960"/>
            <a:ext cx="6719962" cy="1865126"/>
          </a:xfrm>
          <a:prstGeom prst="rect">
            <a:avLst/>
          </a:prstGeom>
          <a:solidFill>
            <a:srgbClr val="002060">
              <a:alpha val="92000"/>
            </a:srgb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342900" indent="-342900" algn="ctr">
              <a:lnSpc>
                <a:spcPct val="160000"/>
              </a:lnSpc>
              <a:buFont typeface="Arial" panose="020B0604020202020204" pitchFamily="34" charset="0"/>
              <a:buChar char="•"/>
            </a:pPr>
            <a:r>
              <a:rPr lang="en-US" sz="2400" dirty="0">
                <a:solidFill>
                  <a:srgbClr val="FFFF00"/>
                </a:solidFill>
              </a:rPr>
              <a:t>L</a:t>
            </a:r>
            <a:r>
              <a:rPr lang="en-US" sz="2400" dirty="0" smtClean="0">
                <a:solidFill>
                  <a:srgbClr val="FFFF00"/>
                </a:solidFill>
              </a:rPr>
              <a:t>ocal and systemic antibiotics.</a:t>
            </a:r>
          </a:p>
          <a:p>
            <a:pPr marL="342900" indent="-342900" algn="ctr">
              <a:lnSpc>
                <a:spcPct val="160000"/>
              </a:lnSpc>
              <a:buFont typeface="Arial" panose="020B0604020202020204" pitchFamily="34" charset="0"/>
              <a:buChar char="•"/>
            </a:pPr>
            <a:r>
              <a:rPr lang="en-US" sz="2400" dirty="0" smtClean="0">
                <a:solidFill>
                  <a:srgbClr val="FFFF00"/>
                </a:solidFill>
              </a:rPr>
              <a:t>Laser assisted pocket therapy</a:t>
            </a:r>
          </a:p>
          <a:p>
            <a:pPr marL="342900" indent="-342900" algn="ctr">
              <a:lnSpc>
                <a:spcPct val="160000"/>
              </a:lnSpc>
              <a:buFont typeface="Arial" panose="020B0604020202020204" pitchFamily="34" charset="0"/>
              <a:buChar char="•"/>
            </a:pPr>
            <a:r>
              <a:rPr lang="en-US" sz="2400" dirty="0" smtClean="0">
                <a:solidFill>
                  <a:srgbClr val="FFFF00"/>
                </a:solidFill>
              </a:rPr>
              <a:t>Antimicrobial Photodynamic Therapy</a:t>
            </a:r>
            <a:endParaRPr lang="en-US" sz="2400" dirty="0">
              <a:solidFill>
                <a:srgbClr val="FFFF00"/>
              </a:solidFill>
            </a:endParaRPr>
          </a:p>
        </p:txBody>
      </p:sp>
    </p:spTree>
    <p:extLst>
      <p:ext uri="{BB962C8B-B14F-4D97-AF65-F5344CB8AC3E}">
        <p14:creationId xmlns:p14="http://schemas.microsoft.com/office/powerpoint/2010/main" val="1400716110"/>
      </p:ext>
    </p:extLst>
  </p:cSld>
  <p:clrMapOvr>
    <a:masterClrMapping/>
  </p:clrMapOvr>
  <mc:AlternateContent xmlns:mc="http://schemas.openxmlformats.org/markup-compatibility/2006" xmlns:p14="http://schemas.microsoft.com/office/powerpoint/2010/main">
    <mc:Choice Requires="p14">
      <p:transition spd="slow" p14:dur="2000" advTm="42011"/>
    </mc:Choice>
    <mc:Fallback xmlns="">
      <p:transition spd="slow" advTm="4201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3928056" y="484219"/>
            <a:ext cx="3683357" cy="1258372"/>
          </a:xfrm>
          <a:prstGeom prst="round2SameRect">
            <a:avLst/>
          </a:prstGeom>
          <a:solidFill>
            <a:srgbClr val="002060"/>
          </a:solidFill>
          <a:ln w="28575">
            <a:solidFill>
              <a:srgbClr val="00B0F0"/>
            </a:solidFill>
          </a:ln>
        </p:spPr>
        <p:txBody>
          <a:bodyPr wrap="square" rtlCol="0">
            <a:spAutoFit/>
          </a:bodyPr>
          <a:lstStyle/>
          <a:p>
            <a:pPr algn="ctr"/>
            <a:r>
              <a:rPr lang="en-US" sz="3600" b="1" dirty="0" smtClean="0">
                <a:solidFill>
                  <a:srgbClr val="FFFF00"/>
                </a:solidFill>
              </a:rPr>
              <a:t>Effect on Biofilm</a:t>
            </a:r>
            <a:endParaRPr lang="en-IN" sz="2800" b="1" dirty="0">
              <a:solidFill>
                <a:srgbClr val="FFFF00"/>
              </a:solidFill>
            </a:endParaRPr>
          </a:p>
        </p:txBody>
      </p:sp>
      <p:sp>
        <p:nvSpPr>
          <p:cNvPr id="7" name="TextBox 6"/>
          <p:cNvSpPr txBox="1"/>
          <p:nvPr/>
        </p:nvSpPr>
        <p:spPr>
          <a:xfrm>
            <a:off x="883211" y="2143903"/>
            <a:ext cx="7261660" cy="4247317"/>
          </a:xfrm>
          <a:prstGeom prst="rect">
            <a:avLst/>
          </a:prstGeom>
          <a:solidFill>
            <a:schemeClr val="bg1">
              <a:alpha val="92000"/>
            </a:schemeClr>
          </a:solidFill>
          <a:ln w="28575">
            <a:solidFill>
              <a:srgbClr val="7030A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nSpc>
                <a:spcPct val="150000"/>
              </a:lnSpc>
            </a:pPr>
            <a:r>
              <a:rPr lang="en-US" sz="3600" b="1" dirty="0" smtClean="0">
                <a:solidFill>
                  <a:srgbClr val="FF0000"/>
                </a:solidFill>
                <a:latin typeface="Freestyle Script" panose="030804020302050B0404" pitchFamily="66" charset="0"/>
              </a:rPr>
              <a:t>Biofilms </a:t>
            </a:r>
            <a:r>
              <a:rPr lang="en-US" sz="2400" dirty="0" smtClean="0"/>
              <a:t> </a:t>
            </a:r>
            <a:r>
              <a:rPr lang="en-US" sz="2400" b="1" dirty="0"/>
              <a:t>reduce the  effectiveness of PDT , </a:t>
            </a:r>
            <a:r>
              <a:rPr lang="en-US" sz="2400" dirty="0"/>
              <a:t>but not as much as reported in cases of antibiotics.</a:t>
            </a:r>
          </a:p>
          <a:p>
            <a:pPr>
              <a:lnSpc>
                <a:spcPct val="150000"/>
              </a:lnSpc>
            </a:pPr>
            <a:endParaRPr lang="en-US" sz="2400" i="1" dirty="0" smtClean="0">
              <a:solidFill>
                <a:srgbClr val="FFFF00"/>
              </a:solidFill>
            </a:endParaRPr>
          </a:p>
          <a:p>
            <a:pPr>
              <a:lnSpc>
                <a:spcPct val="150000"/>
              </a:lnSpc>
            </a:pPr>
            <a:r>
              <a:rPr lang="en-US" sz="2400" i="1" dirty="0" smtClean="0">
                <a:solidFill>
                  <a:srgbClr val="FFFF00"/>
                </a:solidFill>
              </a:rPr>
              <a:t>Fontana </a:t>
            </a:r>
            <a:r>
              <a:rPr lang="en-US" sz="2400" i="1" dirty="0">
                <a:solidFill>
                  <a:srgbClr val="FFFF00"/>
                </a:solidFill>
              </a:rPr>
              <a:t>et al. (2009) </a:t>
            </a:r>
            <a:endParaRPr lang="en-US" sz="2400" i="1" dirty="0" smtClean="0">
              <a:solidFill>
                <a:srgbClr val="FFFF00"/>
              </a:solidFill>
            </a:endParaRPr>
          </a:p>
          <a:p>
            <a:pPr marL="342900" indent="-342900">
              <a:lnSpc>
                <a:spcPct val="150000"/>
              </a:lnSpc>
              <a:buFont typeface="Arial" panose="020B0604020202020204" pitchFamily="34" charset="0"/>
              <a:buChar char="•"/>
            </a:pPr>
            <a:r>
              <a:rPr lang="en-US" sz="2400" b="1" u="sng" dirty="0" smtClean="0">
                <a:solidFill>
                  <a:srgbClr val="00B0F0"/>
                </a:solidFill>
              </a:rPr>
              <a:t>63</a:t>
            </a:r>
            <a:r>
              <a:rPr lang="en-US" sz="2400" b="1" u="sng" dirty="0">
                <a:solidFill>
                  <a:srgbClr val="00B0F0"/>
                </a:solidFill>
              </a:rPr>
              <a:t>% killing of bacteria in suspension, while </a:t>
            </a:r>
            <a:endParaRPr lang="en-US" sz="2400" b="1" u="sng" dirty="0" smtClean="0">
              <a:solidFill>
                <a:srgbClr val="00B0F0"/>
              </a:solidFill>
            </a:endParaRPr>
          </a:p>
          <a:p>
            <a:pPr marL="342900" indent="-342900">
              <a:lnSpc>
                <a:spcPct val="150000"/>
              </a:lnSpc>
              <a:buFont typeface="Arial" panose="020B0604020202020204" pitchFamily="34" charset="0"/>
              <a:buChar char="•"/>
            </a:pPr>
            <a:r>
              <a:rPr lang="en-US" sz="2400" b="1" u="sng" dirty="0" smtClean="0">
                <a:solidFill>
                  <a:srgbClr val="00B0F0"/>
                </a:solidFill>
              </a:rPr>
              <a:t>32</a:t>
            </a:r>
            <a:r>
              <a:rPr lang="en-US" sz="2400" b="1" u="sng" dirty="0">
                <a:solidFill>
                  <a:srgbClr val="00B0F0"/>
                </a:solidFill>
              </a:rPr>
              <a:t>% killing in biofilms</a:t>
            </a:r>
            <a:r>
              <a:rPr lang="en-US" sz="2400" dirty="0"/>
              <a:t> </a:t>
            </a:r>
            <a:endParaRPr lang="en-US" sz="2400" dirty="0" smtClean="0"/>
          </a:p>
          <a:p>
            <a:pPr>
              <a:lnSpc>
                <a:spcPct val="150000"/>
              </a:lnSpc>
            </a:pPr>
            <a:r>
              <a:rPr lang="en-US" sz="2400" dirty="0" smtClean="0"/>
              <a:t>    made </a:t>
            </a:r>
            <a:r>
              <a:rPr lang="en-US" sz="2400" dirty="0"/>
              <a:t>of the same samples. </a:t>
            </a:r>
            <a:endParaRPr lang="en-US" sz="1100" i="1" dirty="0">
              <a:solidFill>
                <a:srgbClr val="00FFFF"/>
              </a:solidFill>
            </a:endParaRPr>
          </a:p>
        </p:txBody>
      </p:sp>
    </p:spTree>
    <p:extLst>
      <p:ext uri="{BB962C8B-B14F-4D97-AF65-F5344CB8AC3E}">
        <p14:creationId xmlns:p14="http://schemas.microsoft.com/office/powerpoint/2010/main" val="1961588582"/>
      </p:ext>
    </p:extLst>
  </p:cSld>
  <p:clrMapOvr>
    <a:masterClrMapping/>
  </p:clrMapOvr>
  <mc:AlternateContent xmlns:mc="http://schemas.openxmlformats.org/markup-compatibility/2006" xmlns:p14="http://schemas.microsoft.com/office/powerpoint/2010/main">
    <mc:Choice Requires="p14">
      <p:transition spd="slow" p14:dur="2000" advTm="13286"/>
    </mc:Choice>
    <mc:Fallback xmlns="">
      <p:transition spd="slow" advTm="1328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graphicFrame>
        <p:nvGraphicFramePr>
          <p:cNvPr id="10" name="Diagram 9"/>
          <p:cNvGraphicFramePr/>
          <p:nvPr>
            <p:extLst>
              <p:ext uri="{D42A27DB-BD31-4B8C-83A1-F6EECF244321}">
                <p14:modId xmlns:p14="http://schemas.microsoft.com/office/powerpoint/2010/main" val="1712328181"/>
              </p:ext>
            </p:extLst>
          </p:nvPr>
        </p:nvGraphicFramePr>
        <p:xfrm>
          <a:off x="-727006" y="2842685"/>
          <a:ext cx="7853120" cy="3862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nvPr>
        </p:nvGraphicFramePr>
        <p:xfrm>
          <a:off x="3048000" y="-24892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61381762"/>
      </p:ext>
    </p:extLst>
  </p:cSld>
  <p:clrMapOvr>
    <a:masterClrMapping/>
  </p:clrMapOvr>
  <mc:AlternateContent xmlns:mc="http://schemas.openxmlformats.org/markup-compatibility/2006" xmlns:p14="http://schemas.microsoft.com/office/powerpoint/2010/main">
    <mc:Choice Requires="p14">
      <p:transition spd="slow" p14:dur="2000" advTm="42150"/>
    </mc:Choice>
    <mc:Fallback xmlns="">
      <p:transition spd="slow" advTm="421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039993" y="524475"/>
            <a:ext cx="4526723" cy="1258372"/>
          </a:xfrm>
          <a:prstGeom prst="round2SameRect">
            <a:avLst/>
          </a:prstGeom>
          <a:solidFill>
            <a:srgbClr val="002060"/>
          </a:solidFill>
          <a:ln w="28575">
            <a:solidFill>
              <a:srgbClr val="00B0F0"/>
            </a:solidFill>
          </a:ln>
        </p:spPr>
        <p:txBody>
          <a:bodyPr wrap="square" rtlCol="0">
            <a:spAutoFit/>
          </a:bodyPr>
          <a:lstStyle/>
          <a:p>
            <a:pPr algn="ctr"/>
            <a:r>
              <a:rPr lang="en-IN" sz="3600" b="1" dirty="0" smtClean="0">
                <a:solidFill>
                  <a:srgbClr val="FFFF00"/>
                </a:solidFill>
              </a:rPr>
              <a:t>Photodynamic Therapy</a:t>
            </a:r>
            <a:endParaRPr lang="en-IN" sz="2800" b="1" dirty="0">
              <a:solidFill>
                <a:srgbClr val="FFFF00"/>
              </a:solidFill>
            </a:endParaRPr>
          </a:p>
        </p:txBody>
      </p:sp>
      <p:sp>
        <p:nvSpPr>
          <p:cNvPr id="7" name="TextBox 6"/>
          <p:cNvSpPr txBox="1"/>
          <p:nvPr/>
        </p:nvSpPr>
        <p:spPr>
          <a:xfrm>
            <a:off x="334850" y="2914653"/>
            <a:ext cx="8469015" cy="3231654"/>
          </a:xfrm>
          <a:prstGeom prst="rect">
            <a:avLst/>
          </a:prstGeom>
          <a:solidFill>
            <a:srgbClr val="002060"/>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70000"/>
              </a:lnSpc>
            </a:pPr>
            <a:r>
              <a:rPr lang="en-US" sz="2400" dirty="0">
                <a:solidFill>
                  <a:schemeClr val="tx1"/>
                </a:solidFill>
              </a:rPr>
              <a:t>Photodynamic therapy (PDT), also known as photo radiation therapy, phototherapy or photo chemotherapy is a new treatment modality that has been developing rapidly within various medical specialties since the 1960s.</a:t>
            </a:r>
            <a:endParaRPr lang="en-US" sz="2400" i="1" dirty="0" smtClean="0">
              <a:solidFill>
                <a:schemeClr val="tx1"/>
              </a:solidFill>
            </a:endParaRPr>
          </a:p>
        </p:txBody>
      </p:sp>
    </p:spTree>
    <p:extLst>
      <p:ext uri="{BB962C8B-B14F-4D97-AF65-F5344CB8AC3E}">
        <p14:creationId xmlns:p14="http://schemas.microsoft.com/office/powerpoint/2010/main" val="2029489626"/>
      </p:ext>
    </p:extLst>
  </p:cSld>
  <p:clrMapOvr>
    <a:masterClrMapping/>
  </p:clrMapOvr>
  <mc:AlternateContent xmlns:mc="http://schemas.openxmlformats.org/markup-compatibility/2006" xmlns:p14="http://schemas.microsoft.com/office/powerpoint/2010/main">
    <mc:Choice Requires="p14">
      <p:transition spd="slow" p14:dur="2000" advTm="10511"/>
    </mc:Choice>
    <mc:Fallback xmlns="">
      <p:transition spd="slow" advTm="105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84" y="145775"/>
            <a:ext cx="3612360" cy="2928730"/>
          </a:xfrm>
          <a:prstGeom prst="ellipse">
            <a:avLst/>
          </a:prstGeom>
          <a:ln>
            <a:noFill/>
          </a:ln>
          <a:effectLst>
            <a:softEdge rad="112500"/>
          </a:effectLst>
        </p:spPr>
      </p:pic>
      <p:sp>
        <p:nvSpPr>
          <p:cNvPr id="8" name="TextBox 7"/>
          <p:cNvSpPr txBox="1"/>
          <p:nvPr/>
        </p:nvSpPr>
        <p:spPr>
          <a:xfrm>
            <a:off x="4039993" y="575990"/>
            <a:ext cx="4526723" cy="1258372"/>
          </a:xfrm>
          <a:prstGeom prst="round2SameRect">
            <a:avLst/>
          </a:prstGeom>
          <a:solidFill>
            <a:srgbClr val="002060"/>
          </a:solidFill>
          <a:ln w="28575">
            <a:solidFill>
              <a:srgbClr val="00B0F0"/>
            </a:solidFill>
          </a:ln>
        </p:spPr>
        <p:txBody>
          <a:bodyPr wrap="square" rtlCol="0">
            <a:spAutoFit/>
          </a:bodyPr>
          <a:lstStyle/>
          <a:p>
            <a:pPr algn="ctr"/>
            <a:r>
              <a:rPr lang="en-IN" sz="3600" b="1" dirty="0">
                <a:solidFill>
                  <a:srgbClr val="FFFF00"/>
                </a:solidFill>
              </a:rPr>
              <a:t>Photodynamic </a:t>
            </a:r>
            <a:r>
              <a:rPr lang="en-IN" sz="3600" b="1" dirty="0" smtClean="0">
                <a:solidFill>
                  <a:srgbClr val="FFFF00"/>
                </a:solidFill>
              </a:rPr>
              <a:t>Therapy</a:t>
            </a:r>
            <a:endParaRPr lang="en-IN" sz="2800" b="1" dirty="0">
              <a:solidFill>
                <a:srgbClr val="FFFF00"/>
              </a:solidFill>
            </a:endParaRPr>
          </a:p>
        </p:txBody>
      </p:sp>
      <p:sp>
        <p:nvSpPr>
          <p:cNvPr id="7" name="TextBox 6"/>
          <p:cNvSpPr txBox="1"/>
          <p:nvPr/>
        </p:nvSpPr>
        <p:spPr>
          <a:xfrm>
            <a:off x="1694682" y="2857771"/>
            <a:ext cx="5854604" cy="1887248"/>
          </a:xfrm>
          <a:prstGeom prst="rect">
            <a:avLst/>
          </a:prstGeom>
          <a:solidFill>
            <a:srgbClr val="002060"/>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70000"/>
              </a:lnSpc>
            </a:pPr>
            <a:r>
              <a:rPr lang="en-US" sz="2400" dirty="0">
                <a:solidFill>
                  <a:schemeClr val="tx1"/>
                </a:solidFill>
              </a:rPr>
              <a:t>It has been defined as “the light induced </a:t>
            </a:r>
            <a:r>
              <a:rPr lang="en-US" sz="2400" dirty="0" err="1" smtClean="0">
                <a:solidFill>
                  <a:schemeClr val="tx1"/>
                </a:solidFill>
              </a:rPr>
              <a:t>athermal</a:t>
            </a:r>
            <a:r>
              <a:rPr lang="en-US" sz="2400" dirty="0" smtClean="0">
                <a:solidFill>
                  <a:schemeClr val="tx1"/>
                </a:solidFill>
              </a:rPr>
              <a:t> inactivation </a:t>
            </a:r>
            <a:r>
              <a:rPr lang="en-US" sz="2400" dirty="0">
                <a:solidFill>
                  <a:schemeClr val="tx1"/>
                </a:solidFill>
              </a:rPr>
              <a:t>of cells, microorganisms or molecules.”</a:t>
            </a:r>
            <a:endParaRPr lang="en-US" sz="2400" i="1" dirty="0" smtClean="0">
              <a:solidFill>
                <a:schemeClr val="tx1"/>
              </a:solidFill>
            </a:endParaRPr>
          </a:p>
        </p:txBody>
      </p:sp>
      <p:sp>
        <p:nvSpPr>
          <p:cNvPr id="5" name="Rectangle 3"/>
          <p:cNvSpPr txBox="1">
            <a:spLocks noChangeArrowheads="1"/>
          </p:cNvSpPr>
          <p:nvPr/>
        </p:nvSpPr>
        <p:spPr>
          <a:xfrm>
            <a:off x="337116" y="4528284"/>
            <a:ext cx="8229600" cy="2779903"/>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lnSpc>
                <a:spcPct val="90000"/>
              </a:lnSpc>
              <a:buFontTx/>
              <a:buNone/>
              <a:defRPr/>
            </a:pPr>
            <a:r>
              <a:rPr lang="en-GB" sz="3000" b="1" dirty="0" smtClean="0">
                <a:latin typeface="Arial" charset="0"/>
                <a:ea typeface="ＭＳ Ｐゴシック" charset="0"/>
              </a:rPr>
              <a:t> </a:t>
            </a:r>
          </a:p>
          <a:p>
            <a:pPr algn="ctr">
              <a:lnSpc>
                <a:spcPct val="90000"/>
              </a:lnSpc>
              <a:defRPr/>
            </a:pPr>
            <a:r>
              <a:rPr lang="en-GB" sz="3000" b="1" dirty="0" smtClean="0">
                <a:latin typeface="Arial" charset="0"/>
                <a:ea typeface="ＭＳ Ｐゴシック" charset="0"/>
              </a:rPr>
              <a:t> </a:t>
            </a:r>
            <a:r>
              <a:rPr lang="en-GB" sz="2400" b="1" dirty="0" smtClean="0">
                <a:solidFill>
                  <a:srgbClr val="FFFF00"/>
                </a:solidFill>
                <a:latin typeface="Arial" charset="0"/>
                <a:ea typeface="ＭＳ Ｐゴシック" charset="0"/>
              </a:rPr>
              <a:t>Reduces pathogenic bacteria by &gt; 99%</a:t>
            </a:r>
          </a:p>
          <a:p>
            <a:pPr algn="ctr">
              <a:lnSpc>
                <a:spcPct val="90000"/>
              </a:lnSpc>
              <a:defRPr/>
            </a:pPr>
            <a:r>
              <a:rPr lang="en-GB" sz="2400" b="1" dirty="0" smtClean="0">
                <a:solidFill>
                  <a:srgbClr val="FFFF00"/>
                </a:solidFill>
                <a:latin typeface="Arial" charset="0"/>
                <a:ea typeface="ＭＳ Ｐゴシック" charset="0"/>
              </a:rPr>
              <a:t> Stops inflammation/infection</a:t>
            </a:r>
            <a:endParaRPr lang="en-GB" sz="2400" b="1" dirty="0">
              <a:solidFill>
                <a:srgbClr val="FFFF00"/>
              </a:solidFill>
              <a:latin typeface="Arial" charset="0"/>
              <a:ea typeface="ＭＳ Ｐゴシック" charset="0"/>
            </a:endParaRPr>
          </a:p>
        </p:txBody>
      </p:sp>
    </p:spTree>
    <p:extLst>
      <p:ext uri="{BB962C8B-B14F-4D97-AF65-F5344CB8AC3E}">
        <p14:creationId xmlns:p14="http://schemas.microsoft.com/office/powerpoint/2010/main" val="3993599594"/>
      </p:ext>
    </p:extLst>
  </p:cSld>
  <p:clrMapOvr>
    <a:masterClrMapping/>
  </p:clrMapOvr>
  <mc:AlternateContent xmlns:mc="http://schemas.openxmlformats.org/markup-compatibility/2006" xmlns:p14="http://schemas.microsoft.com/office/powerpoint/2010/main">
    <mc:Choice Requires="p14">
      <p:transition spd="slow" p14:dur="2000" advTm="10511"/>
    </mc:Choice>
    <mc:Fallback xmlns="">
      <p:transition spd="slow" advTm="1051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3226</TotalTime>
  <Words>2306</Words>
  <Application>Microsoft Office PowerPoint</Application>
  <PresentationFormat>On-screen Show (4:3)</PresentationFormat>
  <Paragraphs>473</Paragraphs>
  <Slides>60</Slides>
  <Notes>19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Ion</vt:lpstr>
      <vt:lpstr>PowerPoint Presentation</vt:lpstr>
      <vt:lpstr>Historical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 Staining the microorganisms</vt:lpstr>
      <vt:lpstr>Step 2: Exposure and activation of the photosensitiser</vt:lpstr>
      <vt:lpstr>Step 3: Oxygen radical formation &amp; destruction of the microorganisms</vt:lpstr>
      <vt:lpstr>PowerPoint Presentation</vt:lpstr>
      <vt:lpstr> 3D Pocket/Endo Probe:  For infected Pocket/canals </vt:lpstr>
      <vt:lpstr>3D Pocket/Endo Probe - Indications</vt:lpstr>
      <vt:lpstr>PowerPoint Presentation</vt:lpstr>
      <vt:lpstr>How does the photobiological effect work?</vt:lpstr>
      <vt:lpstr>Why does the photobiological effect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sony</cp:lastModifiedBy>
  <cp:revision>189</cp:revision>
  <dcterms:created xsi:type="dcterms:W3CDTF">2013-09-26T18:30:08Z</dcterms:created>
  <dcterms:modified xsi:type="dcterms:W3CDTF">2015-07-27T23:42:35Z</dcterms:modified>
</cp:coreProperties>
</file>