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32"/>
  </p:notesMasterIdLst>
  <p:handoutMasterIdLst>
    <p:handoutMasterId r:id="rId33"/>
  </p:handoutMasterIdLst>
  <p:sldIdLst>
    <p:sldId id="308" r:id="rId2"/>
    <p:sldId id="345" r:id="rId3"/>
    <p:sldId id="314" r:id="rId4"/>
    <p:sldId id="350" r:id="rId5"/>
    <p:sldId id="315" r:id="rId6"/>
    <p:sldId id="351" r:id="rId7"/>
    <p:sldId id="352" r:id="rId8"/>
    <p:sldId id="353" r:id="rId9"/>
    <p:sldId id="359" r:id="rId10"/>
    <p:sldId id="354" r:id="rId11"/>
    <p:sldId id="355" r:id="rId12"/>
    <p:sldId id="357" r:id="rId13"/>
    <p:sldId id="360" r:id="rId14"/>
    <p:sldId id="358" r:id="rId15"/>
    <p:sldId id="356" r:id="rId16"/>
    <p:sldId id="322" r:id="rId17"/>
    <p:sldId id="323" r:id="rId18"/>
    <p:sldId id="329" r:id="rId19"/>
    <p:sldId id="336" r:id="rId20"/>
    <p:sldId id="337" r:id="rId21"/>
    <p:sldId id="321" r:id="rId22"/>
    <p:sldId id="381" r:id="rId23"/>
    <p:sldId id="382" r:id="rId24"/>
    <p:sldId id="383" r:id="rId25"/>
    <p:sldId id="384" r:id="rId26"/>
    <p:sldId id="385" r:id="rId27"/>
    <p:sldId id="388" r:id="rId28"/>
    <p:sldId id="389" r:id="rId29"/>
    <p:sldId id="330" r:id="rId30"/>
    <p:sldId id="361" r:id="rId31"/>
  </p:sldIdLst>
  <p:sldSz cx="9144000" cy="6858000" type="screen4x3"/>
  <p:notesSz cx="6858000" cy="9144000"/>
  <p:embeddedFontLst>
    <p:embeddedFont>
      <p:font typeface="Century Schoolbook" panose="02040604050505020304" pitchFamily="18" charset="0"/>
      <p:regular r:id="rId34"/>
      <p:bold r:id="rId35"/>
      <p:italic r:id="rId36"/>
      <p:boldItalic r:id="rId37"/>
    </p:embeddedFont>
    <p:embeddedFont>
      <p:font typeface="Cambria Math" panose="02040503050406030204" pitchFamily="18" charset="0"/>
      <p:regular r:id="rId38"/>
    </p:embeddedFont>
    <p:embeddedFont>
      <p:font typeface="Calibri" panose="020F0502020204030204" pitchFamily="34" charset="0"/>
      <p:regular r:id="rId39"/>
      <p:bold r:id="rId40"/>
      <p:italic r:id="rId41"/>
      <p:boldItalic r:id="rId42"/>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CC66"/>
    <a:srgbClr val="FFBE3D"/>
    <a:srgbClr val="E09500"/>
    <a:srgbClr val="EAEAEA"/>
    <a:srgbClr val="0065B0"/>
    <a:srgbClr val="800000"/>
    <a:srgbClr val="993366"/>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6" autoAdjust="0"/>
    <p:restoredTop sz="88841" autoAdjust="0"/>
  </p:normalViewPr>
  <p:slideViewPr>
    <p:cSldViewPr>
      <p:cViewPr>
        <p:scale>
          <a:sx n="75" d="100"/>
          <a:sy n="75" d="100"/>
        </p:scale>
        <p:origin x="-1692"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i\Dropbox\Dr.Farid%20Research-Mai%20Megahed\Summary%20of%20research%20work-%20Modified,%20only%203%20secti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i\Dropbox\Dr.Farid%20Research-Mai%20Megahed\Summary%20of%20research%20work-%20Modified,%20only%203%20section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i\Dropbox\Dr.Farid%20Research-Mai%20Megahed\Summary%20of%20research%20work-%20Modified,%20only%203%20section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ai\Dropbox\Dr.Farid%20Research-Mai%20Megahed\Summary%20of%20research%20work-%20Modified,%20only%203%20section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fabed\Dropbox\Mai%20Research\Summary%20of%20research%20work-%20Update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fabed\Dropbox\Mai%20Research\Summary%20of%20research%20work-%20Updated.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ai\Dropbox\Dr.Farid%20Research-Mai%20Megahed\Summary%20of%20research%20work.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ai\Dropbox\Dr.Farid%20Research-Mai%20Megahed\Summary%20of%20research%20work-%20Modified,%20only%203%20section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mai\Dropbox\Dr.Farid%20Research-Mai%20Megahed\Summary%20of%20research%20work-%20Modified,%20only%203%20sec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pPr>
            <a:r>
              <a:rPr lang="en-US" sz="1800" b="1" dirty="0">
                <a:solidFill>
                  <a:schemeClr val="tx2">
                    <a:lumMod val="50000"/>
                  </a:schemeClr>
                </a:solidFill>
              </a:rPr>
              <a:t>Mesh Sensitivity Analysis</a:t>
            </a:r>
          </a:p>
        </c:rich>
      </c:tx>
      <c:layout>
        <c:manualLayout>
          <c:xMode val="edge"/>
          <c:yMode val="edge"/>
          <c:x val="0.20502352300302085"/>
          <c:y val="3.030304235387038E-2"/>
        </c:manualLayout>
      </c:layout>
      <c:overlay val="0"/>
    </c:title>
    <c:autoTitleDeleted val="0"/>
    <c:plotArea>
      <c:layout>
        <c:manualLayout>
          <c:layoutTarget val="inner"/>
          <c:xMode val="edge"/>
          <c:yMode val="edge"/>
          <c:x val="0.18757861635220141"/>
          <c:y val="0.17848332875341175"/>
          <c:w val="0.79884811568365333"/>
          <c:h val="0.67015337236672801"/>
        </c:manualLayout>
      </c:layout>
      <c:barChart>
        <c:barDir val="col"/>
        <c:grouping val="clustered"/>
        <c:varyColors val="0"/>
        <c:ser>
          <c:idx val="0"/>
          <c:order val="0"/>
          <c:spPr>
            <a:ln>
              <a:solidFill>
                <a:schemeClr val="accent2">
                  <a:lumMod val="50000"/>
                </a:schemeClr>
              </a:solidFill>
            </a:ln>
          </c:spPr>
          <c:invertIfNegative val="0"/>
          <c:cat>
            <c:strRef>
              <c:f>'Mesh sensistitvity'!$A$1:$D$2</c:f>
              <c:strCache>
                <c:ptCount val="4"/>
                <c:pt idx="0">
                  <c:v>Euler</c:v>
                </c:pt>
                <c:pt idx="1">
                  <c:v>Mesh 1</c:v>
                </c:pt>
                <c:pt idx="2">
                  <c:v>Mesh 2</c:v>
                </c:pt>
                <c:pt idx="3">
                  <c:v>Mesh 3</c:v>
                </c:pt>
              </c:strCache>
            </c:strRef>
          </c:cat>
          <c:val>
            <c:numRef>
              <c:f>'Mesh sensistitvity'!$A$3:$D$3</c:f>
              <c:numCache>
                <c:formatCode>0.00E+00</c:formatCode>
                <c:ptCount val="4"/>
                <c:pt idx="0">
                  <c:v>1228220</c:v>
                </c:pt>
                <c:pt idx="1">
                  <c:v>1205350</c:v>
                </c:pt>
                <c:pt idx="2">
                  <c:v>1190920</c:v>
                </c:pt>
                <c:pt idx="3">
                  <c:v>1150550</c:v>
                </c:pt>
              </c:numCache>
            </c:numRef>
          </c:val>
        </c:ser>
        <c:dLbls>
          <c:showLegendKey val="0"/>
          <c:showVal val="0"/>
          <c:showCatName val="0"/>
          <c:showSerName val="0"/>
          <c:showPercent val="0"/>
          <c:showBubbleSize val="0"/>
        </c:dLbls>
        <c:gapWidth val="150"/>
        <c:axId val="89496960"/>
        <c:axId val="90551424"/>
      </c:barChart>
      <c:catAx>
        <c:axId val="89496960"/>
        <c:scaling>
          <c:orientation val="minMax"/>
        </c:scaling>
        <c:delete val="0"/>
        <c:axPos val="b"/>
        <c:majorTickMark val="out"/>
        <c:minorTickMark val="none"/>
        <c:tickLblPos val="nextTo"/>
        <c:txPr>
          <a:bodyPr/>
          <a:lstStyle/>
          <a:p>
            <a:pPr>
              <a:defRPr sz="1200"/>
            </a:pPr>
            <a:endParaRPr lang="en-US"/>
          </a:p>
        </c:txPr>
        <c:crossAx val="90551424"/>
        <c:crosses val="autoZero"/>
        <c:auto val="1"/>
        <c:lblAlgn val="ctr"/>
        <c:lblOffset val="100"/>
        <c:noMultiLvlLbl val="0"/>
      </c:catAx>
      <c:valAx>
        <c:axId val="90551424"/>
        <c:scaling>
          <c:orientation val="minMax"/>
          <c:min val="0"/>
        </c:scaling>
        <c:delete val="0"/>
        <c:axPos val="l"/>
        <c:title>
          <c:tx>
            <c:rich>
              <a:bodyPr rot="-5400000" vert="horz"/>
              <a:lstStyle/>
              <a:p>
                <a:pPr>
                  <a:defRPr sz="1200" b="0"/>
                </a:pPr>
                <a:r>
                  <a:rPr lang="en-US" sz="1200" b="0"/>
                  <a:t>Pcr (KN)</a:t>
                </a:r>
              </a:p>
            </c:rich>
          </c:tx>
          <c:layout/>
          <c:overlay val="0"/>
        </c:title>
        <c:numFmt formatCode="0" sourceLinked="0"/>
        <c:majorTickMark val="out"/>
        <c:minorTickMark val="none"/>
        <c:tickLblPos val="nextTo"/>
        <c:txPr>
          <a:bodyPr/>
          <a:lstStyle/>
          <a:p>
            <a:pPr>
              <a:defRPr sz="1400"/>
            </a:pPr>
            <a:endParaRPr lang="en-US"/>
          </a:p>
        </c:txPr>
        <c:crossAx val="89496960"/>
        <c:crosses val="autoZero"/>
        <c:crossBetween val="between"/>
        <c:dispUnits>
          <c:builtInUnit val="thousands"/>
        </c:dispUnits>
      </c:valAx>
    </c:plotArea>
    <c:plotVisOnly val="1"/>
    <c:dispBlanksAs val="gap"/>
    <c:showDLblsOverMax val="0"/>
  </c:chart>
  <c:spPr>
    <a:ln>
      <a:solidFill>
        <a:schemeClr val="accent2">
          <a:lumMod val="50000"/>
        </a:schemeClr>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UC100X100X17</a:t>
            </a:r>
          </a:p>
        </c:rich>
      </c:tx>
      <c:layout>
        <c:manualLayout>
          <c:xMode val="edge"/>
          <c:yMode val="edge"/>
          <c:x val="0.23395600221025004"/>
          <c:y val="1.3888134672821069E-3"/>
        </c:manualLayout>
      </c:layout>
      <c:overlay val="0"/>
    </c:title>
    <c:autoTitleDeleted val="0"/>
    <c:plotArea>
      <c:layout>
        <c:manualLayout>
          <c:layoutTarget val="inner"/>
          <c:xMode val="edge"/>
          <c:yMode val="edge"/>
          <c:x val="0.15919064718928894"/>
          <c:y val="4.5984007686733074E-2"/>
          <c:w val="0.77669568301446146"/>
          <c:h val="0.78130635301241957"/>
        </c:manualLayout>
      </c:layout>
      <c:scatterChart>
        <c:scatterStyle val="smoothMarker"/>
        <c:varyColors val="0"/>
        <c:ser>
          <c:idx val="1"/>
          <c:order val="0"/>
          <c:tx>
            <c:strRef>
              <c:f>'Lab-section'!$A$16:$A$28</c:f>
              <c:strCache>
                <c:ptCount val="1"/>
                <c:pt idx="0">
                  <c:v>4m</c:v>
                </c:pt>
              </c:strCache>
            </c:strRef>
          </c:tx>
          <c:spPr>
            <a:ln>
              <a:noFill/>
            </a:ln>
          </c:spPr>
          <c:marker>
            <c:spPr>
              <a:solidFill>
                <a:schemeClr val="tx1">
                  <a:lumMod val="50000"/>
                  <a:lumOff val="50000"/>
                </a:schemeClr>
              </a:solidFill>
              <a:ln>
                <a:noFill/>
              </a:ln>
            </c:spPr>
          </c:marker>
          <c:xVal>
            <c:numRef>
              <c:f>'Lab-section'!$B$16:$B$28</c:f>
              <c:numCache>
                <c:formatCode>General</c:formatCode>
                <c:ptCount val="13"/>
                <c:pt idx="0">
                  <c:v>0</c:v>
                </c:pt>
                <c:pt idx="1">
                  <c:v>15</c:v>
                </c:pt>
                <c:pt idx="2">
                  <c:v>30</c:v>
                </c:pt>
                <c:pt idx="3">
                  <c:v>45</c:v>
                </c:pt>
                <c:pt idx="4">
                  <c:v>60</c:v>
                </c:pt>
                <c:pt idx="5">
                  <c:v>75</c:v>
                </c:pt>
                <c:pt idx="6">
                  <c:v>90</c:v>
                </c:pt>
                <c:pt idx="7">
                  <c:v>105</c:v>
                </c:pt>
                <c:pt idx="8">
                  <c:v>120</c:v>
                </c:pt>
                <c:pt idx="9">
                  <c:v>135</c:v>
                </c:pt>
                <c:pt idx="10">
                  <c:v>150</c:v>
                </c:pt>
                <c:pt idx="11">
                  <c:v>165</c:v>
                </c:pt>
                <c:pt idx="12">
                  <c:v>180</c:v>
                </c:pt>
              </c:numCache>
            </c:numRef>
          </c:xVal>
          <c:yVal>
            <c:numRef>
              <c:f>'Lab-section'!$D$16:$D$28</c:f>
              <c:numCache>
                <c:formatCode>General</c:formatCode>
                <c:ptCount val="13"/>
                <c:pt idx="0">
                  <c:v>0</c:v>
                </c:pt>
                <c:pt idx="1">
                  <c:v>0.95900520417098833</c:v>
                </c:pt>
                <c:pt idx="2">
                  <c:v>3.4503921291215587</c:v>
                </c:pt>
                <c:pt idx="3">
                  <c:v>7.4680427193227334</c:v>
                </c:pt>
                <c:pt idx="4">
                  <c:v>12.817899900963974</c:v>
                </c:pt>
                <c:pt idx="5">
                  <c:v>19.243196531062363</c:v>
                </c:pt>
                <c:pt idx="6">
                  <c:v>26.435161994639056</c:v>
                </c:pt>
                <c:pt idx="7">
                  <c:v>34.044111180364098</c:v>
                </c:pt>
                <c:pt idx="8">
                  <c:v>41.687283239204213</c:v>
                </c:pt>
                <c:pt idx="9">
                  <c:v>48.958974613893027</c:v>
                </c:pt>
                <c:pt idx="10">
                  <c:v>55.073779925895053</c:v>
                </c:pt>
                <c:pt idx="11">
                  <c:v>51.8430642281117</c:v>
                </c:pt>
                <c:pt idx="12">
                  <c:v>50.005735677058439</c:v>
                </c:pt>
              </c:numCache>
            </c:numRef>
          </c:yVal>
          <c:smooth val="1"/>
        </c:ser>
        <c:ser>
          <c:idx val="2"/>
          <c:order val="1"/>
          <c:tx>
            <c:strRef>
              <c:f>'Lab-section'!$A$29:$A$41</c:f>
              <c:strCache>
                <c:ptCount val="1"/>
                <c:pt idx="0">
                  <c:v>5m</c:v>
                </c:pt>
              </c:strCache>
            </c:strRef>
          </c:tx>
          <c:spPr>
            <a:ln>
              <a:noFill/>
            </a:ln>
          </c:spPr>
          <c:xVal>
            <c:numRef>
              <c:f>'Lab-section'!$B$29:$B$41</c:f>
              <c:numCache>
                <c:formatCode>General</c:formatCode>
                <c:ptCount val="13"/>
                <c:pt idx="0">
                  <c:v>0</c:v>
                </c:pt>
                <c:pt idx="1">
                  <c:v>15</c:v>
                </c:pt>
                <c:pt idx="2">
                  <c:v>30</c:v>
                </c:pt>
                <c:pt idx="3">
                  <c:v>45</c:v>
                </c:pt>
                <c:pt idx="4">
                  <c:v>60</c:v>
                </c:pt>
                <c:pt idx="5">
                  <c:v>75</c:v>
                </c:pt>
                <c:pt idx="6">
                  <c:v>90</c:v>
                </c:pt>
                <c:pt idx="7">
                  <c:v>105</c:v>
                </c:pt>
                <c:pt idx="8">
                  <c:v>120</c:v>
                </c:pt>
                <c:pt idx="9">
                  <c:v>135</c:v>
                </c:pt>
                <c:pt idx="10">
                  <c:v>150</c:v>
                </c:pt>
                <c:pt idx="11">
                  <c:v>165</c:v>
                </c:pt>
                <c:pt idx="12">
                  <c:v>180</c:v>
                </c:pt>
              </c:numCache>
            </c:numRef>
          </c:xVal>
          <c:yVal>
            <c:numRef>
              <c:f>'Lab-section'!$D$29:$D$41</c:f>
              <c:numCache>
                <c:formatCode>General</c:formatCode>
                <c:ptCount val="13"/>
                <c:pt idx="0">
                  <c:v>0</c:v>
                </c:pt>
                <c:pt idx="1">
                  <c:v>1.5304525166149361</c:v>
                </c:pt>
                <c:pt idx="2">
                  <c:v>3.4127331979689375</c:v>
                </c:pt>
                <c:pt idx="3">
                  <c:v>7.4608442086996956</c:v>
                </c:pt>
                <c:pt idx="4">
                  <c:v>12.851567275210126</c:v>
                </c:pt>
                <c:pt idx="5">
                  <c:v>19.327292622640531</c:v>
                </c:pt>
                <c:pt idx="6">
                  <c:v>26.579127048728189</c:v>
                </c:pt>
                <c:pt idx="7">
                  <c:v>34.25762766442714</c:v>
                </c:pt>
                <c:pt idx="8">
                  <c:v>41.983237475065927</c:v>
                </c:pt>
                <c:pt idx="9">
                  <c:v>49.353143047964906</c:v>
                </c:pt>
                <c:pt idx="10">
                  <c:v>55.91801807442657</c:v>
                </c:pt>
                <c:pt idx="11">
                  <c:v>52.704455396835463</c:v>
                </c:pt>
                <c:pt idx="12">
                  <c:v>50.894627464660026</c:v>
                </c:pt>
              </c:numCache>
            </c:numRef>
          </c:yVal>
          <c:smooth val="1"/>
        </c:ser>
        <c:ser>
          <c:idx val="3"/>
          <c:order val="2"/>
          <c:tx>
            <c:strRef>
              <c:f>'Lab-section'!$A$42:$A$54</c:f>
              <c:strCache>
                <c:ptCount val="1"/>
                <c:pt idx="0">
                  <c:v>6m</c:v>
                </c:pt>
              </c:strCache>
            </c:strRef>
          </c:tx>
          <c:spPr>
            <a:ln>
              <a:noFill/>
            </a:ln>
          </c:spPr>
          <c:marker>
            <c:symbol val="circle"/>
            <c:size val="5"/>
            <c:spPr>
              <a:solidFill>
                <a:schemeClr val="tx1"/>
              </a:solidFill>
              <a:ln>
                <a:solidFill>
                  <a:schemeClr val="bg2">
                    <a:lumMod val="50000"/>
                  </a:schemeClr>
                </a:solidFill>
              </a:ln>
            </c:spPr>
          </c:marker>
          <c:xVal>
            <c:numRef>
              <c:f>'Lab-section'!$B$42:$B$54</c:f>
              <c:numCache>
                <c:formatCode>General</c:formatCode>
                <c:ptCount val="13"/>
                <c:pt idx="0">
                  <c:v>0</c:v>
                </c:pt>
                <c:pt idx="1">
                  <c:v>15</c:v>
                </c:pt>
                <c:pt idx="2">
                  <c:v>30</c:v>
                </c:pt>
                <c:pt idx="3">
                  <c:v>45</c:v>
                </c:pt>
                <c:pt idx="4">
                  <c:v>60</c:v>
                </c:pt>
                <c:pt idx="5">
                  <c:v>75</c:v>
                </c:pt>
                <c:pt idx="6">
                  <c:v>90</c:v>
                </c:pt>
                <c:pt idx="7">
                  <c:v>105</c:v>
                </c:pt>
                <c:pt idx="8">
                  <c:v>120</c:v>
                </c:pt>
                <c:pt idx="9">
                  <c:v>135</c:v>
                </c:pt>
                <c:pt idx="10">
                  <c:v>150</c:v>
                </c:pt>
                <c:pt idx="11">
                  <c:v>165</c:v>
                </c:pt>
                <c:pt idx="12">
                  <c:v>180</c:v>
                </c:pt>
              </c:numCache>
            </c:numRef>
          </c:xVal>
          <c:yVal>
            <c:numRef>
              <c:f>'Lab-section'!$D$42:$D$54</c:f>
              <c:numCache>
                <c:formatCode>General</c:formatCode>
                <c:ptCount val="13"/>
                <c:pt idx="0">
                  <c:v>0</c:v>
                </c:pt>
                <c:pt idx="1">
                  <c:v>1.4540401881145788</c:v>
                </c:pt>
                <c:pt idx="2">
                  <c:v>3.06028217186832</c:v>
                </c:pt>
                <c:pt idx="3">
                  <c:v>7.1115861479264124</c:v>
                </c:pt>
                <c:pt idx="4">
                  <c:v>12.507054296708075</c:v>
                </c:pt>
                <c:pt idx="5">
                  <c:v>18.988884138520689</c:v>
                </c:pt>
                <c:pt idx="6">
                  <c:v>26.249251817015818</c:v>
                </c:pt>
                <c:pt idx="7">
                  <c:v>33.940145361265444</c:v>
                </c:pt>
                <c:pt idx="8">
                  <c:v>41.684053014108592</c:v>
                </c:pt>
                <c:pt idx="9">
                  <c:v>49.081231295425397</c:v>
                </c:pt>
                <c:pt idx="10">
                  <c:v>55.723386062419863</c:v>
                </c:pt>
                <c:pt idx="11">
                  <c:v>52.67421975203078</c:v>
                </c:pt>
                <c:pt idx="12">
                  <c:v>50.884138520735355</c:v>
                </c:pt>
              </c:numCache>
            </c:numRef>
          </c:yVal>
          <c:smooth val="1"/>
        </c:ser>
        <c:ser>
          <c:idx val="4"/>
          <c:order val="3"/>
          <c:tx>
            <c:strRef>
              <c:f>'Lab-section'!$A$55:$A$67</c:f>
              <c:strCache>
                <c:ptCount val="1"/>
                <c:pt idx="0">
                  <c:v>7m</c:v>
                </c:pt>
              </c:strCache>
            </c:strRef>
          </c:tx>
          <c:spPr>
            <a:ln>
              <a:noFill/>
            </a:ln>
          </c:spPr>
          <c:marker>
            <c:symbol val="diamond"/>
            <c:size val="5"/>
            <c:spPr>
              <a:solidFill>
                <a:schemeClr val="bg2"/>
              </a:solidFill>
              <a:ln>
                <a:solidFill>
                  <a:schemeClr val="bg1">
                    <a:lumMod val="50000"/>
                  </a:schemeClr>
                </a:solidFill>
              </a:ln>
            </c:spPr>
          </c:marker>
          <c:xVal>
            <c:numRef>
              <c:f>'Lab-section'!$B$55:$B$67</c:f>
              <c:numCache>
                <c:formatCode>General</c:formatCode>
                <c:ptCount val="13"/>
                <c:pt idx="0">
                  <c:v>0</c:v>
                </c:pt>
                <c:pt idx="1">
                  <c:v>15</c:v>
                </c:pt>
                <c:pt idx="2">
                  <c:v>30</c:v>
                </c:pt>
                <c:pt idx="3">
                  <c:v>45</c:v>
                </c:pt>
                <c:pt idx="4">
                  <c:v>60</c:v>
                </c:pt>
                <c:pt idx="5">
                  <c:v>75</c:v>
                </c:pt>
                <c:pt idx="6">
                  <c:v>90</c:v>
                </c:pt>
                <c:pt idx="7">
                  <c:v>105</c:v>
                </c:pt>
                <c:pt idx="8">
                  <c:v>120</c:v>
                </c:pt>
                <c:pt idx="9">
                  <c:v>135</c:v>
                </c:pt>
                <c:pt idx="10">
                  <c:v>150</c:v>
                </c:pt>
                <c:pt idx="11">
                  <c:v>165</c:v>
                </c:pt>
                <c:pt idx="12">
                  <c:v>180</c:v>
                </c:pt>
              </c:numCache>
            </c:numRef>
          </c:xVal>
          <c:yVal>
            <c:numRef>
              <c:f>'Lab-section'!$D$55:$D$67</c:f>
              <c:numCache>
                <c:formatCode>General</c:formatCode>
                <c:ptCount val="13"/>
                <c:pt idx="0">
                  <c:v>0</c:v>
                </c:pt>
                <c:pt idx="1">
                  <c:v>2.3985950336071578</c:v>
                </c:pt>
                <c:pt idx="2">
                  <c:v>3.3828883495145567</c:v>
                </c:pt>
                <c:pt idx="3">
                  <c:v>7.4571741971620611</c:v>
                </c:pt>
                <c:pt idx="4">
                  <c:v>12.883331777445855</c:v>
                </c:pt>
                <c:pt idx="5">
                  <c:v>19.402889283046989</c:v>
                </c:pt>
                <c:pt idx="6">
                  <c:v>26.70544716206108</c:v>
                </c:pt>
                <c:pt idx="7">
                  <c:v>34.443264563106226</c:v>
                </c:pt>
                <c:pt idx="8">
                  <c:v>42.238260828977225</c:v>
                </c:pt>
                <c:pt idx="9">
                  <c:v>49.689600448095597</c:v>
                </c:pt>
                <c:pt idx="10">
                  <c:v>56.389446415234772</c:v>
                </c:pt>
                <c:pt idx="11">
                  <c:v>53.447068707990994</c:v>
                </c:pt>
                <c:pt idx="12">
                  <c:v>51.659353995519062</c:v>
                </c:pt>
              </c:numCache>
            </c:numRef>
          </c:yVal>
          <c:smooth val="1"/>
        </c:ser>
        <c:dLbls>
          <c:showLegendKey val="0"/>
          <c:showVal val="0"/>
          <c:showCatName val="0"/>
          <c:showSerName val="0"/>
          <c:showPercent val="0"/>
          <c:showBubbleSize val="0"/>
        </c:dLbls>
        <c:axId val="90616576"/>
        <c:axId val="90618880"/>
      </c:scatterChart>
      <c:valAx>
        <c:axId val="90616576"/>
        <c:scaling>
          <c:orientation val="minMax"/>
          <c:max val="180"/>
        </c:scaling>
        <c:delete val="0"/>
        <c:axPos val="b"/>
        <c:title>
          <c:tx>
            <c:rich>
              <a:bodyPr/>
              <a:lstStyle/>
              <a:p>
                <a:pPr>
                  <a:defRPr/>
                </a:pPr>
                <a:r>
                  <a:rPr lang="en-US"/>
                  <a:t>Pretwist Angle,</a:t>
                </a:r>
                <a:r>
                  <a:rPr lang="el-GR"/>
                  <a:t>φ°</a:t>
                </a:r>
              </a:p>
            </c:rich>
          </c:tx>
          <c:layout/>
          <c:overlay val="0"/>
        </c:title>
        <c:numFmt formatCode="General" sourceLinked="1"/>
        <c:majorTickMark val="out"/>
        <c:minorTickMark val="none"/>
        <c:tickLblPos val="nextTo"/>
        <c:crossAx val="90618880"/>
        <c:crosses val="autoZero"/>
        <c:crossBetween val="midCat"/>
        <c:majorUnit val="20"/>
      </c:valAx>
      <c:valAx>
        <c:axId val="90618880"/>
        <c:scaling>
          <c:orientation val="minMax"/>
          <c:max val="80"/>
        </c:scaling>
        <c:delete val="0"/>
        <c:axPos val="l"/>
        <c:title>
          <c:tx>
            <c:rich>
              <a:bodyPr rot="-5400000" vert="horz"/>
              <a:lstStyle/>
              <a:p>
                <a:pPr>
                  <a:defRPr/>
                </a:pPr>
                <a:r>
                  <a:rPr lang="en-US"/>
                  <a:t> Buckling Improvement (%)</a:t>
                </a:r>
              </a:p>
            </c:rich>
          </c:tx>
          <c:layout>
            <c:manualLayout>
              <c:xMode val="edge"/>
              <c:yMode val="edge"/>
              <c:x val="0"/>
              <c:y val="0.16412453325657717"/>
            </c:manualLayout>
          </c:layout>
          <c:overlay val="0"/>
        </c:title>
        <c:numFmt formatCode="General" sourceLinked="1"/>
        <c:majorTickMark val="out"/>
        <c:minorTickMark val="none"/>
        <c:tickLblPos val="nextTo"/>
        <c:crossAx val="90616576"/>
        <c:crosses val="autoZero"/>
        <c:crossBetween val="midCat"/>
      </c:valAx>
    </c:plotArea>
    <c:legend>
      <c:legendPos val="r"/>
      <c:layout>
        <c:manualLayout>
          <c:xMode val="edge"/>
          <c:yMode val="edge"/>
          <c:x val="0.20925318761384334"/>
          <c:y val="0.1698456873925242"/>
          <c:w val="0.18175093244923332"/>
          <c:h val="0.28838401665309077"/>
        </c:manualLayout>
      </c:layout>
      <c:overlay val="0"/>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UC152X152X30</a:t>
            </a:r>
          </a:p>
        </c:rich>
      </c:tx>
      <c:layout>
        <c:manualLayout>
          <c:xMode val="edge"/>
          <c:yMode val="edge"/>
          <c:x val="0.28654199475065617"/>
          <c:y val="3.1292424653814824E-3"/>
        </c:manualLayout>
      </c:layout>
      <c:overlay val="1"/>
    </c:title>
    <c:autoTitleDeleted val="0"/>
    <c:plotArea>
      <c:layout>
        <c:manualLayout>
          <c:layoutTarget val="inner"/>
          <c:xMode val="edge"/>
          <c:yMode val="edge"/>
          <c:x val="0.16069093692739395"/>
          <c:y val="4.9044494154244535E-2"/>
          <c:w val="0.77529708198239922"/>
          <c:h val="0.76385753259059186"/>
        </c:manualLayout>
      </c:layout>
      <c:scatterChart>
        <c:scatterStyle val="smoothMarker"/>
        <c:varyColors val="0"/>
        <c:ser>
          <c:idx val="1"/>
          <c:order val="0"/>
          <c:tx>
            <c:v>4m</c:v>
          </c:tx>
          <c:spPr>
            <a:ln>
              <a:noFill/>
            </a:ln>
          </c:spPr>
          <c:marker>
            <c:symbol val="square"/>
            <c:size val="5"/>
            <c:spPr>
              <a:solidFill>
                <a:schemeClr val="tx1">
                  <a:lumMod val="50000"/>
                  <a:lumOff val="50000"/>
                </a:schemeClr>
              </a:solidFill>
              <a:ln>
                <a:noFill/>
              </a:ln>
            </c:spPr>
          </c:marker>
          <c:xVal>
            <c:numRef>
              <c:f>'W152X152X30-3m,4m,5m,6m,7m'!$B$16:$B$28</c:f>
              <c:numCache>
                <c:formatCode>General</c:formatCode>
                <c:ptCount val="13"/>
                <c:pt idx="0">
                  <c:v>0</c:v>
                </c:pt>
                <c:pt idx="1">
                  <c:v>15</c:v>
                </c:pt>
                <c:pt idx="2">
                  <c:v>30</c:v>
                </c:pt>
                <c:pt idx="3">
                  <c:v>45</c:v>
                </c:pt>
                <c:pt idx="4">
                  <c:v>60</c:v>
                </c:pt>
                <c:pt idx="5">
                  <c:v>75</c:v>
                </c:pt>
                <c:pt idx="6">
                  <c:v>90</c:v>
                </c:pt>
                <c:pt idx="7">
                  <c:v>105</c:v>
                </c:pt>
                <c:pt idx="8">
                  <c:v>120</c:v>
                </c:pt>
                <c:pt idx="9">
                  <c:v>135</c:v>
                </c:pt>
                <c:pt idx="10">
                  <c:v>150</c:v>
                </c:pt>
                <c:pt idx="11">
                  <c:v>165</c:v>
                </c:pt>
                <c:pt idx="12">
                  <c:v>180</c:v>
                </c:pt>
              </c:numCache>
            </c:numRef>
          </c:xVal>
          <c:yVal>
            <c:numRef>
              <c:f>'W152X152X30-3m,4m,5m,6m,7m'!$D$16:$D$28</c:f>
              <c:numCache>
                <c:formatCode>General</c:formatCode>
                <c:ptCount val="13"/>
                <c:pt idx="0">
                  <c:v>0</c:v>
                </c:pt>
                <c:pt idx="1">
                  <c:v>1.1452661954843093</c:v>
                </c:pt>
                <c:pt idx="2">
                  <c:v>4.5186913605296484</c:v>
                </c:pt>
                <c:pt idx="3">
                  <c:v>9.9339067179180791</c:v>
                </c:pt>
                <c:pt idx="4">
                  <c:v>17.091820439695045</c:v>
                </c:pt>
                <c:pt idx="5">
                  <c:v>25.594895900262731</c:v>
                </c:pt>
                <c:pt idx="6">
                  <c:v>34.958048237950862</c:v>
                </c:pt>
              </c:numCache>
            </c:numRef>
          </c:yVal>
          <c:smooth val="1"/>
        </c:ser>
        <c:ser>
          <c:idx val="2"/>
          <c:order val="1"/>
          <c:tx>
            <c:v>5m</c:v>
          </c:tx>
          <c:spPr>
            <a:ln>
              <a:noFill/>
            </a:ln>
          </c:spPr>
          <c:xVal>
            <c:numRef>
              <c:f>'W152X152X30-3m,4m,5m,6m,7m'!$B$29:$B$41</c:f>
              <c:numCache>
                <c:formatCode>General</c:formatCode>
                <c:ptCount val="13"/>
                <c:pt idx="0">
                  <c:v>0</c:v>
                </c:pt>
                <c:pt idx="1">
                  <c:v>15</c:v>
                </c:pt>
                <c:pt idx="2">
                  <c:v>30</c:v>
                </c:pt>
                <c:pt idx="3">
                  <c:v>45</c:v>
                </c:pt>
                <c:pt idx="4">
                  <c:v>60</c:v>
                </c:pt>
                <c:pt idx="5">
                  <c:v>75</c:v>
                </c:pt>
                <c:pt idx="6">
                  <c:v>90</c:v>
                </c:pt>
                <c:pt idx="7">
                  <c:v>105</c:v>
                </c:pt>
                <c:pt idx="8">
                  <c:v>120</c:v>
                </c:pt>
                <c:pt idx="9">
                  <c:v>135</c:v>
                </c:pt>
                <c:pt idx="10">
                  <c:v>150</c:v>
                </c:pt>
                <c:pt idx="11">
                  <c:v>165</c:v>
                </c:pt>
                <c:pt idx="12">
                  <c:v>180</c:v>
                </c:pt>
              </c:numCache>
            </c:numRef>
          </c:xVal>
          <c:yVal>
            <c:numRef>
              <c:f>'W152X152X30-3m,4m,5m,6m,7m'!$D$29:$D$41</c:f>
              <c:numCache>
                <c:formatCode>General</c:formatCode>
                <c:ptCount val="13"/>
                <c:pt idx="0">
                  <c:v>0</c:v>
                </c:pt>
                <c:pt idx="1">
                  <c:v>1.6825532263060472</c:v>
                </c:pt>
                <c:pt idx="2">
                  <c:v>4.6204466158998061</c:v>
                </c:pt>
                <c:pt idx="3">
                  <c:v>10.164281247625782</c:v>
                </c:pt>
                <c:pt idx="4">
                  <c:v>17.505215973443789</c:v>
                </c:pt>
                <c:pt idx="5">
                  <c:v>26.251103098025229</c:v>
                </c:pt>
                <c:pt idx="6">
                  <c:v>35.928560157560376</c:v>
                </c:pt>
                <c:pt idx="7">
                  <c:v>45.998164912424429</c:v>
                </c:pt>
                <c:pt idx="8">
                  <c:v>55.867897071457037</c:v>
                </c:pt>
                <c:pt idx="9">
                  <c:v>64.906580016246949</c:v>
                </c:pt>
                <c:pt idx="10">
                  <c:v>61.329328089112792</c:v>
                </c:pt>
                <c:pt idx="11">
                  <c:v>58.68949032488063</c:v>
                </c:pt>
                <c:pt idx="12">
                  <c:v>58.68949032488063</c:v>
                </c:pt>
              </c:numCache>
            </c:numRef>
          </c:yVal>
          <c:smooth val="1"/>
        </c:ser>
        <c:ser>
          <c:idx val="3"/>
          <c:order val="2"/>
          <c:tx>
            <c:v>6m</c:v>
          </c:tx>
          <c:spPr>
            <a:ln>
              <a:noFill/>
            </a:ln>
          </c:spPr>
          <c:marker>
            <c:symbol val="circle"/>
            <c:size val="5"/>
            <c:spPr>
              <a:solidFill>
                <a:schemeClr val="bg2">
                  <a:lumMod val="25000"/>
                </a:schemeClr>
              </a:solidFill>
              <a:ln>
                <a:noFill/>
              </a:ln>
            </c:spPr>
          </c:marker>
          <c:xVal>
            <c:numRef>
              <c:f>'W152X152X30-3m,4m,5m,6m,7m'!$B$42:$B$54</c:f>
              <c:numCache>
                <c:formatCode>General</c:formatCode>
                <c:ptCount val="13"/>
                <c:pt idx="0">
                  <c:v>0</c:v>
                </c:pt>
                <c:pt idx="1">
                  <c:v>15</c:v>
                </c:pt>
                <c:pt idx="2">
                  <c:v>30</c:v>
                </c:pt>
                <c:pt idx="3">
                  <c:v>45</c:v>
                </c:pt>
                <c:pt idx="4">
                  <c:v>60</c:v>
                </c:pt>
                <c:pt idx="5">
                  <c:v>75</c:v>
                </c:pt>
                <c:pt idx="6">
                  <c:v>90</c:v>
                </c:pt>
                <c:pt idx="7">
                  <c:v>105</c:v>
                </c:pt>
                <c:pt idx="8">
                  <c:v>120</c:v>
                </c:pt>
                <c:pt idx="9">
                  <c:v>135</c:v>
                </c:pt>
                <c:pt idx="10">
                  <c:v>150</c:v>
                </c:pt>
                <c:pt idx="11">
                  <c:v>165</c:v>
                </c:pt>
                <c:pt idx="12">
                  <c:v>180</c:v>
                </c:pt>
              </c:numCache>
            </c:numRef>
          </c:xVal>
          <c:yVal>
            <c:numRef>
              <c:f>'W152X152X30-3m,4m,5m,6m,7m'!$D$42:$D$54</c:f>
              <c:numCache>
                <c:formatCode>General</c:formatCode>
                <c:ptCount val="13"/>
                <c:pt idx="0">
                  <c:v>0</c:v>
                </c:pt>
                <c:pt idx="1">
                  <c:v>2.4451684412051184</c:v>
                </c:pt>
                <c:pt idx="2">
                  <c:v>4.6753770194471498</c:v>
                </c:pt>
                <c:pt idx="3">
                  <c:v>10.287844691499009</c:v>
                </c:pt>
                <c:pt idx="4">
                  <c:v>17.723272763913613</c:v>
                </c:pt>
                <c:pt idx="5">
                  <c:v>26.590367111140967</c:v>
                </c:pt>
                <c:pt idx="6">
                  <c:v>36.420582406878893</c:v>
                </c:pt>
                <c:pt idx="7">
                  <c:v>46.679877741577961</c:v>
                </c:pt>
                <c:pt idx="8">
                  <c:v>56.786350048702012</c:v>
                </c:pt>
                <c:pt idx="9">
                  <c:v>66.121150035266851</c:v>
                </c:pt>
                <c:pt idx="10">
                  <c:v>63.083162596983861</c:v>
                </c:pt>
                <c:pt idx="11">
                  <c:v>60.511201424109096</c:v>
                </c:pt>
                <c:pt idx="12">
                  <c:v>60.371813387968956</c:v>
                </c:pt>
              </c:numCache>
            </c:numRef>
          </c:yVal>
          <c:smooth val="1"/>
        </c:ser>
        <c:ser>
          <c:idx val="4"/>
          <c:order val="3"/>
          <c:tx>
            <c:v>7m</c:v>
          </c:tx>
          <c:spPr>
            <a:ln>
              <a:noFill/>
            </a:ln>
          </c:spPr>
          <c:marker>
            <c:symbol val="diamond"/>
            <c:size val="5"/>
            <c:spPr>
              <a:solidFill>
                <a:schemeClr val="bg2"/>
              </a:solidFill>
            </c:spPr>
          </c:marker>
          <c:xVal>
            <c:numRef>
              <c:f>'W152X152X30-3m,4m,5m,6m,7m'!$B$55:$B$67</c:f>
              <c:numCache>
                <c:formatCode>General</c:formatCode>
                <c:ptCount val="13"/>
                <c:pt idx="0">
                  <c:v>0</c:v>
                </c:pt>
                <c:pt idx="1">
                  <c:v>15</c:v>
                </c:pt>
                <c:pt idx="2">
                  <c:v>30</c:v>
                </c:pt>
                <c:pt idx="3">
                  <c:v>45</c:v>
                </c:pt>
                <c:pt idx="4">
                  <c:v>60</c:v>
                </c:pt>
                <c:pt idx="5">
                  <c:v>75</c:v>
                </c:pt>
                <c:pt idx="6">
                  <c:v>90</c:v>
                </c:pt>
                <c:pt idx="7">
                  <c:v>105</c:v>
                </c:pt>
                <c:pt idx="8">
                  <c:v>120</c:v>
                </c:pt>
                <c:pt idx="9">
                  <c:v>135</c:v>
                </c:pt>
                <c:pt idx="10">
                  <c:v>150</c:v>
                </c:pt>
                <c:pt idx="11">
                  <c:v>165</c:v>
                </c:pt>
                <c:pt idx="12">
                  <c:v>180</c:v>
                </c:pt>
              </c:numCache>
            </c:numRef>
          </c:xVal>
          <c:yVal>
            <c:numRef>
              <c:f>'W152X152X30-3m,4m,5m,6m,7m'!$D$55:$D$67</c:f>
              <c:numCache>
                <c:formatCode>General</c:formatCode>
                <c:ptCount val="13"/>
                <c:pt idx="0">
                  <c:v>0</c:v>
                </c:pt>
                <c:pt idx="1">
                  <c:v>3.340741476355011</c:v>
                </c:pt>
                <c:pt idx="2">
                  <c:v>4.7095928032573013</c:v>
                </c:pt>
                <c:pt idx="3">
                  <c:v>10.36215431995195</c:v>
                </c:pt>
                <c:pt idx="4">
                  <c:v>17.853396388159286</c:v>
                </c:pt>
                <c:pt idx="5">
                  <c:v>26.791109771785717</c:v>
                </c:pt>
                <c:pt idx="6">
                  <c:v>36.707063304807988</c:v>
                </c:pt>
                <c:pt idx="7">
                  <c:v>47.071614712640283</c:v>
                </c:pt>
                <c:pt idx="8">
                  <c:v>57.307179963084842</c:v>
                </c:pt>
                <c:pt idx="9">
                  <c:v>66.800789440942026</c:v>
                </c:pt>
                <c:pt idx="10">
                  <c:v>64.082948372433492</c:v>
                </c:pt>
                <c:pt idx="11">
                  <c:v>61.548884041444225</c:v>
                </c:pt>
                <c:pt idx="12">
                  <c:v>60.712186224050271</c:v>
                </c:pt>
              </c:numCache>
            </c:numRef>
          </c:yVal>
          <c:smooth val="1"/>
        </c:ser>
        <c:dLbls>
          <c:showLegendKey val="0"/>
          <c:showVal val="0"/>
          <c:showCatName val="0"/>
          <c:showSerName val="0"/>
          <c:showPercent val="0"/>
          <c:showBubbleSize val="0"/>
        </c:dLbls>
        <c:axId val="90846720"/>
        <c:axId val="90861568"/>
      </c:scatterChart>
      <c:valAx>
        <c:axId val="90846720"/>
        <c:scaling>
          <c:orientation val="minMax"/>
          <c:max val="180"/>
        </c:scaling>
        <c:delete val="0"/>
        <c:axPos val="b"/>
        <c:title>
          <c:tx>
            <c:rich>
              <a:bodyPr/>
              <a:lstStyle/>
              <a:p>
                <a:pPr>
                  <a:defRPr/>
                </a:pPr>
                <a:r>
                  <a:rPr lang="en-US"/>
                  <a:t>Pretwist Angle,</a:t>
                </a:r>
                <a:r>
                  <a:rPr lang="el-GR"/>
                  <a:t>φ°</a:t>
                </a:r>
              </a:p>
            </c:rich>
          </c:tx>
          <c:layout/>
          <c:overlay val="0"/>
        </c:title>
        <c:numFmt formatCode="General" sourceLinked="1"/>
        <c:majorTickMark val="out"/>
        <c:minorTickMark val="none"/>
        <c:tickLblPos val="nextTo"/>
        <c:crossAx val="90861568"/>
        <c:crosses val="autoZero"/>
        <c:crossBetween val="midCat"/>
        <c:majorUnit val="20"/>
      </c:valAx>
      <c:valAx>
        <c:axId val="90861568"/>
        <c:scaling>
          <c:orientation val="minMax"/>
        </c:scaling>
        <c:delete val="0"/>
        <c:axPos val="l"/>
        <c:title>
          <c:tx>
            <c:rich>
              <a:bodyPr rot="-5400000" vert="horz"/>
              <a:lstStyle/>
              <a:p>
                <a:pPr>
                  <a:defRPr/>
                </a:pPr>
                <a:r>
                  <a:rPr lang="en-US"/>
                  <a:t>Buckling Improvement (%)</a:t>
                </a:r>
              </a:p>
            </c:rich>
          </c:tx>
          <c:layout>
            <c:manualLayout>
              <c:xMode val="edge"/>
              <c:yMode val="edge"/>
              <c:x val="2.1154743222707591E-3"/>
              <c:y val="0.15307646509133882"/>
            </c:manualLayout>
          </c:layout>
          <c:overlay val="0"/>
        </c:title>
        <c:numFmt formatCode="General" sourceLinked="1"/>
        <c:majorTickMark val="out"/>
        <c:minorTickMark val="none"/>
        <c:tickLblPos val="nextTo"/>
        <c:crossAx val="90846720"/>
        <c:crosses val="autoZero"/>
        <c:crossBetween val="midCat"/>
      </c:valAx>
    </c:plotArea>
    <c:legend>
      <c:legendPos val="r"/>
      <c:layout>
        <c:manualLayout>
          <c:xMode val="edge"/>
          <c:yMode val="edge"/>
          <c:x val="0.22449243295095084"/>
          <c:y val="0.19659497721607838"/>
          <c:w val="0.22654900195919891"/>
          <c:h val="0.29119015781247981"/>
        </c:manualLayout>
      </c:layout>
      <c:overlay val="0"/>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UC150X100X21</a:t>
            </a:r>
          </a:p>
        </c:rich>
      </c:tx>
      <c:layout/>
      <c:overlay val="0"/>
    </c:title>
    <c:autoTitleDeleted val="0"/>
    <c:plotArea>
      <c:layout>
        <c:manualLayout>
          <c:layoutTarget val="inner"/>
          <c:xMode val="edge"/>
          <c:yMode val="edge"/>
          <c:x val="0.14490750984459924"/>
          <c:y val="6.5089896245436513E-2"/>
          <c:w val="0.7976026924375893"/>
          <c:h val="0.75504115825787699"/>
        </c:manualLayout>
      </c:layout>
      <c:scatterChart>
        <c:scatterStyle val="smoothMarker"/>
        <c:varyColors val="0"/>
        <c:ser>
          <c:idx val="0"/>
          <c:order val="0"/>
          <c:tx>
            <c:strRef>
              <c:f>W150X100!$A$2</c:f>
              <c:strCache>
                <c:ptCount val="1"/>
                <c:pt idx="0">
                  <c:v>4m</c:v>
                </c:pt>
              </c:strCache>
            </c:strRef>
          </c:tx>
          <c:spPr>
            <a:ln>
              <a:noFill/>
            </a:ln>
          </c:spPr>
          <c:marker>
            <c:symbol val="square"/>
            <c:size val="5"/>
            <c:spPr>
              <a:solidFill>
                <a:schemeClr val="bg2">
                  <a:lumMod val="50000"/>
                </a:schemeClr>
              </a:solidFill>
              <a:ln>
                <a:noFill/>
              </a:ln>
            </c:spPr>
          </c:marker>
          <c:xVal>
            <c:numRef>
              <c:f>W150X100!$B$2:$B$14</c:f>
              <c:numCache>
                <c:formatCode>General</c:formatCode>
                <c:ptCount val="13"/>
                <c:pt idx="0">
                  <c:v>0</c:v>
                </c:pt>
                <c:pt idx="1">
                  <c:v>15</c:v>
                </c:pt>
                <c:pt idx="2">
                  <c:v>30</c:v>
                </c:pt>
                <c:pt idx="3">
                  <c:v>45</c:v>
                </c:pt>
                <c:pt idx="4">
                  <c:v>60</c:v>
                </c:pt>
                <c:pt idx="5">
                  <c:v>75</c:v>
                </c:pt>
                <c:pt idx="6">
                  <c:v>90</c:v>
                </c:pt>
                <c:pt idx="7">
                  <c:v>105</c:v>
                </c:pt>
                <c:pt idx="8">
                  <c:v>120</c:v>
                </c:pt>
                <c:pt idx="9">
                  <c:v>135</c:v>
                </c:pt>
                <c:pt idx="10">
                  <c:v>150</c:v>
                </c:pt>
                <c:pt idx="11">
                  <c:v>165</c:v>
                </c:pt>
                <c:pt idx="12">
                  <c:v>180</c:v>
                </c:pt>
              </c:numCache>
            </c:numRef>
          </c:xVal>
          <c:yVal>
            <c:numRef>
              <c:f>W150X100!$G$2:$G$14</c:f>
              <c:numCache>
                <c:formatCode>General</c:formatCode>
                <c:ptCount val="13"/>
                <c:pt idx="0">
                  <c:v>0</c:v>
                </c:pt>
                <c:pt idx="1">
                  <c:v>2.0748257284908962</c:v>
                </c:pt>
                <c:pt idx="2">
                  <c:v>8.1579301175662682</c:v>
                </c:pt>
                <c:pt idx="3">
                  <c:v>17.855071833948756</c:v>
                </c:pt>
                <c:pt idx="4">
                  <c:v>30.528783148254025</c:v>
                </c:pt>
                <c:pt idx="5">
                  <c:v>45.335580450084244</c:v>
                </c:pt>
                <c:pt idx="6">
                  <c:v>61.258693204735238</c:v>
                </c:pt>
                <c:pt idx="7">
                  <c:v>77.128842087536356</c:v>
                </c:pt>
                <c:pt idx="8">
                  <c:v>77.395019494778992</c:v>
                </c:pt>
                <c:pt idx="9">
                  <c:v>80.777917053144478</c:v>
                </c:pt>
                <c:pt idx="10">
                  <c:v>75.379676268518679</c:v>
                </c:pt>
                <c:pt idx="11">
                  <c:v>75.317206060696591</c:v>
                </c:pt>
                <c:pt idx="12">
                  <c:v>77.664727826810818</c:v>
                </c:pt>
              </c:numCache>
            </c:numRef>
          </c:yVal>
          <c:smooth val="1"/>
        </c:ser>
        <c:ser>
          <c:idx val="1"/>
          <c:order val="1"/>
          <c:tx>
            <c:strRef>
              <c:f>W150X100!$A$15</c:f>
              <c:strCache>
                <c:ptCount val="1"/>
                <c:pt idx="0">
                  <c:v>5m</c:v>
                </c:pt>
              </c:strCache>
            </c:strRef>
          </c:tx>
          <c:spPr>
            <a:ln>
              <a:noFill/>
            </a:ln>
          </c:spPr>
          <c:marker>
            <c:symbol val="triangle"/>
            <c:size val="5"/>
            <c:spPr>
              <a:solidFill>
                <a:schemeClr val="bg2">
                  <a:lumMod val="75000"/>
                </a:schemeClr>
              </a:solidFill>
              <a:ln>
                <a:noFill/>
              </a:ln>
            </c:spPr>
          </c:marker>
          <c:xVal>
            <c:numRef>
              <c:f>W150X100!$B$15:$B$27</c:f>
              <c:numCache>
                <c:formatCode>General</c:formatCode>
                <c:ptCount val="13"/>
                <c:pt idx="0">
                  <c:v>0</c:v>
                </c:pt>
                <c:pt idx="1">
                  <c:v>15</c:v>
                </c:pt>
                <c:pt idx="2">
                  <c:v>30</c:v>
                </c:pt>
                <c:pt idx="3">
                  <c:v>45</c:v>
                </c:pt>
                <c:pt idx="4">
                  <c:v>60</c:v>
                </c:pt>
                <c:pt idx="5">
                  <c:v>75</c:v>
                </c:pt>
                <c:pt idx="6">
                  <c:v>90</c:v>
                </c:pt>
                <c:pt idx="7">
                  <c:v>105</c:v>
                </c:pt>
                <c:pt idx="8">
                  <c:v>120</c:v>
                </c:pt>
                <c:pt idx="9">
                  <c:v>135</c:v>
                </c:pt>
                <c:pt idx="10">
                  <c:v>150</c:v>
                </c:pt>
                <c:pt idx="11">
                  <c:v>165</c:v>
                </c:pt>
                <c:pt idx="12">
                  <c:v>180</c:v>
                </c:pt>
              </c:numCache>
            </c:numRef>
          </c:xVal>
          <c:yVal>
            <c:numRef>
              <c:f>W150X100!$G$15:$G$27</c:f>
              <c:numCache>
                <c:formatCode>General</c:formatCode>
                <c:ptCount val="13"/>
                <c:pt idx="0">
                  <c:v>0</c:v>
                </c:pt>
                <c:pt idx="1">
                  <c:v>3.0077417578344456</c:v>
                </c:pt>
                <c:pt idx="2">
                  <c:v>8.2371879732692257</c:v>
                </c:pt>
                <c:pt idx="3">
                  <c:v>18.033529966215859</c:v>
                </c:pt>
                <c:pt idx="4">
                  <c:v>30.841849972993778</c:v>
                </c:pt>
                <c:pt idx="5">
                  <c:v>45.82125117820852</c:v>
                </c:pt>
                <c:pt idx="6">
                  <c:v>61.956938457790791</c:v>
                </c:pt>
                <c:pt idx="7">
                  <c:v>78.091354860574228</c:v>
                </c:pt>
                <c:pt idx="8">
                  <c:v>82.062209419315721</c:v>
                </c:pt>
                <c:pt idx="9">
                  <c:v>78.777204706480319</c:v>
                </c:pt>
                <c:pt idx="10">
                  <c:v>76.86199337025937</c:v>
                </c:pt>
                <c:pt idx="11">
                  <c:v>76.917488323819398</c:v>
                </c:pt>
                <c:pt idx="12">
                  <c:v>79.417938426019091</c:v>
                </c:pt>
              </c:numCache>
            </c:numRef>
          </c:yVal>
          <c:smooth val="1"/>
        </c:ser>
        <c:ser>
          <c:idx val="2"/>
          <c:order val="2"/>
          <c:tx>
            <c:strRef>
              <c:f>W150X100!$A$28</c:f>
              <c:strCache>
                <c:ptCount val="1"/>
                <c:pt idx="0">
                  <c:v>6m</c:v>
                </c:pt>
              </c:strCache>
            </c:strRef>
          </c:tx>
          <c:spPr>
            <a:ln>
              <a:noFill/>
            </a:ln>
          </c:spPr>
          <c:marker>
            <c:symbol val="circle"/>
            <c:size val="5"/>
            <c:spPr>
              <a:solidFill>
                <a:schemeClr val="tx1"/>
              </a:solidFill>
            </c:spPr>
          </c:marker>
          <c:xVal>
            <c:numRef>
              <c:f>W150X100!$B$28:$B$40</c:f>
              <c:numCache>
                <c:formatCode>General</c:formatCode>
                <c:ptCount val="13"/>
                <c:pt idx="0">
                  <c:v>0</c:v>
                </c:pt>
                <c:pt idx="1">
                  <c:v>15</c:v>
                </c:pt>
                <c:pt idx="2">
                  <c:v>30</c:v>
                </c:pt>
                <c:pt idx="3">
                  <c:v>45</c:v>
                </c:pt>
                <c:pt idx="4">
                  <c:v>60</c:v>
                </c:pt>
                <c:pt idx="5">
                  <c:v>75</c:v>
                </c:pt>
                <c:pt idx="6">
                  <c:v>90</c:v>
                </c:pt>
                <c:pt idx="7">
                  <c:v>105</c:v>
                </c:pt>
                <c:pt idx="8">
                  <c:v>120</c:v>
                </c:pt>
                <c:pt idx="9">
                  <c:v>135</c:v>
                </c:pt>
                <c:pt idx="10">
                  <c:v>150</c:v>
                </c:pt>
                <c:pt idx="11">
                  <c:v>165</c:v>
                </c:pt>
                <c:pt idx="12">
                  <c:v>180</c:v>
                </c:pt>
              </c:numCache>
            </c:numRef>
          </c:xVal>
          <c:yVal>
            <c:numRef>
              <c:f>W150X100!$G$28:$G$40</c:f>
              <c:numCache>
                <c:formatCode>General</c:formatCode>
                <c:ptCount val="13"/>
                <c:pt idx="0">
                  <c:v>0</c:v>
                </c:pt>
                <c:pt idx="1">
                  <c:v>4.3403269796285286</c:v>
                </c:pt>
                <c:pt idx="2">
                  <c:v>8.2820618305373994</c:v>
                </c:pt>
                <c:pt idx="3">
                  <c:v>18.129542441833799</c:v>
                </c:pt>
                <c:pt idx="4">
                  <c:v>31.008517316512012</c:v>
                </c:pt>
                <c:pt idx="5">
                  <c:v>46.075482622541173</c:v>
                </c:pt>
                <c:pt idx="6">
                  <c:v>62.317197665736863</c:v>
                </c:pt>
                <c:pt idx="7">
                  <c:v>78.580244091968737</c:v>
                </c:pt>
                <c:pt idx="8">
                  <c:v>82.712742454023058</c:v>
                </c:pt>
                <c:pt idx="9">
                  <c:v>79.47951425393488</c:v>
                </c:pt>
                <c:pt idx="10">
                  <c:v>77.616675046852848</c:v>
                </c:pt>
                <c:pt idx="11">
                  <c:v>77.73216924928812</c:v>
                </c:pt>
                <c:pt idx="12">
                  <c:v>80.309305054014118</c:v>
                </c:pt>
              </c:numCache>
            </c:numRef>
          </c:yVal>
          <c:smooth val="1"/>
        </c:ser>
        <c:ser>
          <c:idx val="3"/>
          <c:order val="3"/>
          <c:tx>
            <c:strRef>
              <c:f>W150X100!$A$41</c:f>
              <c:strCache>
                <c:ptCount val="1"/>
                <c:pt idx="0">
                  <c:v>7m</c:v>
                </c:pt>
              </c:strCache>
            </c:strRef>
          </c:tx>
          <c:spPr>
            <a:ln>
              <a:noFill/>
            </a:ln>
          </c:spPr>
          <c:marker>
            <c:symbol val="diamond"/>
            <c:size val="5"/>
            <c:spPr>
              <a:solidFill>
                <a:schemeClr val="bg1">
                  <a:lumMod val="95000"/>
                </a:schemeClr>
              </a:solidFill>
              <a:ln>
                <a:solidFill>
                  <a:sysClr val="window" lastClr="FFFFFF">
                    <a:lumMod val="50000"/>
                  </a:sysClr>
                </a:solidFill>
              </a:ln>
            </c:spPr>
          </c:marker>
          <c:xVal>
            <c:numRef>
              <c:f>W150X100!$B$41:$B$53</c:f>
              <c:numCache>
                <c:formatCode>General</c:formatCode>
                <c:ptCount val="13"/>
                <c:pt idx="0">
                  <c:v>0</c:v>
                </c:pt>
                <c:pt idx="1">
                  <c:v>15</c:v>
                </c:pt>
                <c:pt idx="2">
                  <c:v>30</c:v>
                </c:pt>
                <c:pt idx="3">
                  <c:v>45</c:v>
                </c:pt>
                <c:pt idx="4">
                  <c:v>60</c:v>
                </c:pt>
                <c:pt idx="5">
                  <c:v>75</c:v>
                </c:pt>
                <c:pt idx="6">
                  <c:v>90</c:v>
                </c:pt>
                <c:pt idx="7">
                  <c:v>105</c:v>
                </c:pt>
                <c:pt idx="8">
                  <c:v>120</c:v>
                </c:pt>
                <c:pt idx="9">
                  <c:v>135</c:v>
                </c:pt>
                <c:pt idx="10">
                  <c:v>150</c:v>
                </c:pt>
                <c:pt idx="11">
                  <c:v>165</c:v>
                </c:pt>
                <c:pt idx="12">
                  <c:v>180</c:v>
                </c:pt>
              </c:numCache>
            </c:numRef>
          </c:xVal>
          <c:yVal>
            <c:numRef>
              <c:f>W150X100!$G$41:$G$53</c:f>
              <c:numCache>
                <c:formatCode>General</c:formatCode>
                <c:ptCount val="13"/>
                <c:pt idx="0">
                  <c:v>0</c:v>
                </c:pt>
                <c:pt idx="1">
                  <c:v>5.9000327503223415</c:v>
                </c:pt>
                <c:pt idx="2">
                  <c:v>8.30780328249433</c:v>
                </c:pt>
                <c:pt idx="3">
                  <c:v>18.186792914322574</c:v>
                </c:pt>
                <c:pt idx="4">
                  <c:v>31.107002350561089</c:v>
                </c:pt>
                <c:pt idx="5">
                  <c:v>46.225214431699001</c:v>
                </c:pt>
                <c:pt idx="6">
                  <c:v>62.527412848905279</c:v>
                </c:pt>
                <c:pt idx="7">
                  <c:v>78.86236158843208</c:v>
                </c:pt>
                <c:pt idx="8">
                  <c:v>83.087567728910585</c:v>
                </c:pt>
                <c:pt idx="9">
                  <c:v>79.885083679146334</c:v>
                </c:pt>
                <c:pt idx="10">
                  <c:v>78.053138434368748</c:v>
                </c:pt>
                <c:pt idx="11">
                  <c:v>78.203209531587476</c:v>
                </c:pt>
                <c:pt idx="12">
                  <c:v>80.824064439368527</c:v>
                </c:pt>
              </c:numCache>
            </c:numRef>
          </c:yVal>
          <c:smooth val="1"/>
        </c:ser>
        <c:dLbls>
          <c:showLegendKey val="0"/>
          <c:showVal val="0"/>
          <c:showCatName val="0"/>
          <c:showSerName val="0"/>
          <c:showPercent val="0"/>
          <c:showBubbleSize val="0"/>
        </c:dLbls>
        <c:axId val="90892544"/>
        <c:axId val="91423488"/>
      </c:scatterChart>
      <c:valAx>
        <c:axId val="90892544"/>
        <c:scaling>
          <c:orientation val="minMax"/>
          <c:max val="180"/>
        </c:scaling>
        <c:delete val="0"/>
        <c:axPos val="b"/>
        <c:title>
          <c:tx>
            <c:rich>
              <a:bodyPr/>
              <a:lstStyle/>
              <a:p>
                <a:pPr>
                  <a:defRPr/>
                </a:pPr>
                <a:r>
                  <a:rPr lang="en-US"/>
                  <a:t>Pretwist Angle,</a:t>
                </a:r>
                <a:r>
                  <a:rPr lang="el-GR"/>
                  <a:t>φ°</a:t>
                </a:r>
              </a:p>
            </c:rich>
          </c:tx>
          <c:layout/>
          <c:overlay val="0"/>
        </c:title>
        <c:numFmt formatCode="General" sourceLinked="1"/>
        <c:majorTickMark val="out"/>
        <c:minorTickMark val="none"/>
        <c:tickLblPos val="nextTo"/>
        <c:crossAx val="91423488"/>
        <c:crosses val="autoZero"/>
        <c:crossBetween val="midCat"/>
        <c:majorUnit val="20"/>
      </c:valAx>
      <c:valAx>
        <c:axId val="91423488"/>
        <c:scaling>
          <c:orientation val="minMax"/>
        </c:scaling>
        <c:delete val="0"/>
        <c:axPos val="l"/>
        <c:title>
          <c:tx>
            <c:rich>
              <a:bodyPr rot="-5400000" vert="horz"/>
              <a:lstStyle/>
              <a:p>
                <a:pPr>
                  <a:defRPr/>
                </a:pPr>
                <a:r>
                  <a:rPr lang="en-US"/>
                  <a:t>Buckling Improvement (%)</a:t>
                </a:r>
              </a:p>
            </c:rich>
          </c:tx>
          <c:layout/>
          <c:overlay val="0"/>
        </c:title>
        <c:numFmt formatCode="General" sourceLinked="1"/>
        <c:majorTickMark val="out"/>
        <c:minorTickMark val="none"/>
        <c:tickLblPos val="nextTo"/>
        <c:crossAx val="90892544"/>
        <c:crosses val="autoZero"/>
        <c:crossBetween val="midCat"/>
      </c:valAx>
    </c:plotArea>
    <c:legend>
      <c:legendPos val="r"/>
      <c:layout>
        <c:manualLayout>
          <c:xMode val="edge"/>
          <c:yMode val="edge"/>
          <c:x val="0.22014564216120694"/>
          <c:y val="0.20226581107043276"/>
          <c:w val="0.18592171328586404"/>
          <c:h val="0.36913440198476766"/>
        </c:manualLayout>
      </c:layout>
      <c:overlay val="0"/>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All UC sections</a:t>
            </a:r>
          </a:p>
        </c:rich>
      </c:tx>
      <c:layout>
        <c:manualLayout>
          <c:xMode val="edge"/>
          <c:yMode val="edge"/>
          <c:x val="0.14774999999999999"/>
          <c:y val="9.5865884411507382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2694425908625828"/>
          <c:y val="7.8784251968503943E-2"/>
          <c:w val="0.73872369767338408"/>
          <c:h val="0.78140866141732279"/>
        </c:manualLayout>
      </c:layout>
      <c:bar3DChart>
        <c:barDir val="col"/>
        <c:grouping val="clustered"/>
        <c:varyColors val="0"/>
        <c:ser>
          <c:idx val="0"/>
          <c:order val="0"/>
          <c:tx>
            <c:strRef>
              <c:f>Sheet2!$N$2</c:f>
              <c:strCache>
                <c:ptCount val="1"/>
                <c:pt idx="0">
                  <c:v>0°</c:v>
                </c:pt>
              </c:strCache>
            </c:strRef>
          </c:tx>
          <c:invertIfNegative val="0"/>
          <c:cat>
            <c:numRef>
              <c:f>Sheet2!$O$148:$O$159</c:f>
              <c:numCache>
                <c:formatCode>General</c:formatCode>
                <c:ptCount val="12"/>
                <c:pt idx="0">
                  <c:v>52.304056111493679</c:v>
                </c:pt>
                <c:pt idx="1">
                  <c:v>65.380070139367149</c:v>
                </c:pt>
                <c:pt idx="2">
                  <c:v>78.456084167240604</c:v>
                </c:pt>
                <c:pt idx="3">
                  <c:v>82.006418234056099</c:v>
                </c:pt>
                <c:pt idx="4">
                  <c:v>84.388185654008439</c:v>
                </c:pt>
                <c:pt idx="5">
                  <c:v>91.532098195113988</c:v>
                </c:pt>
                <c:pt idx="6">
                  <c:v>102.50802279257017</c:v>
                </c:pt>
                <c:pt idx="7">
                  <c:v>105.48523206751055</c:v>
                </c:pt>
                <c:pt idx="8">
                  <c:v>123.00962735108428</c:v>
                </c:pt>
                <c:pt idx="9">
                  <c:v>126.58227848101266</c:v>
                </c:pt>
                <c:pt idx="10">
                  <c:v>143.51123190959839</c:v>
                </c:pt>
                <c:pt idx="11">
                  <c:v>147.67932489451456</c:v>
                </c:pt>
              </c:numCache>
            </c:numRef>
          </c:cat>
          <c:val>
            <c:numRef>
              <c:f>Sheet2!$R$2:$R$13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ser>
          <c:idx val="1"/>
          <c:order val="1"/>
          <c:tx>
            <c:strRef>
              <c:f>Sheet2!$N$15</c:f>
              <c:strCache>
                <c:ptCount val="1"/>
                <c:pt idx="0">
                  <c:v>15°</c:v>
                </c:pt>
              </c:strCache>
            </c:strRef>
          </c:tx>
          <c:invertIfNegative val="0"/>
          <c:cat>
            <c:numRef>
              <c:f>Sheet2!$O$148:$O$159</c:f>
              <c:numCache>
                <c:formatCode>General</c:formatCode>
                <c:ptCount val="12"/>
                <c:pt idx="0">
                  <c:v>52.304056111493679</c:v>
                </c:pt>
                <c:pt idx="1">
                  <c:v>65.380070139367149</c:v>
                </c:pt>
                <c:pt idx="2">
                  <c:v>78.456084167240604</c:v>
                </c:pt>
                <c:pt idx="3">
                  <c:v>82.006418234056099</c:v>
                </c:pt>
                <c:pt idx="4">
                  <c:v>84.388185654008439</c:v>
                </c:pt>
                <c:pt idx="5">
                  <c:v>91.532098195113988</c:v>
                </c:pt>
                <c:pt idx="6">
                  <c:v>102.50802279257017</c:v>
                </c:pt>
                <c:pt idx="7">
                  <c:v>105.48523206751055</c:v>
                </c:pt>
                <c:pt idx="8">
                  <c:v>123.00962735108428</c:v>
                </c:pt>
                <c:pt idx="9">
                  <c:v>126.58227848101266</c:v>
                </c:pt>
                <c:pt idx="10">
                  <c:v>143.51123190959839</c:v>
                </c:pt>
                <c:pt idx="11">
                  <c:v>147.67932489451456</c:v>
                </c:pt>
              </c:numCache>
            </c:numRef>
          </c:cat>
          <c:val>
            <c:numRef>
              <c:f>Sheet2!$R$15:$R$26</c:f>
              <c:numCache>
                <c:formatCode>General</c:formatCode>
                <c:ptCount val="12"/>
                <c:pt idx="0">
                  <c:v>1.1452661954843131</c:v>
                </c:pt>
                <c:pt idx="1">
                  <c:v>1.6825532263060416</c:v>
                </c:pt>
                <c:pt idx="2">
                  <c:v>2.4451684412051184</c:v>
                </c:pt>
                <c:pt idx="3">
                  <c:v>0.95900520417098523</c:v>
                </c:pt>
                <c:pt idx="4">
                  <c:v>2.0748257284908962</c:v>
                </c:pt>
                <c:pt idx="5">
                  <c:v>3.340741476355011</c:v>
                </c:pt>
                <c:pt idx="6">
                  <c:v>1.5304525166149361</c:v>
                </c:pt>
                <c:pt idx="7">
                  <c:v>3.0077417578344323</c:v>
                </c:pt>
                <c:pt idx="8">
                  <c:v>1.4540401881145788</c:v>
                </c:pt>
                <c:pt idx="9">
                  <c:v>4.3403269796285286</c:v>
                </c:pt>
                <c:pt idx="10">
                  <c:v>2.3985950336071662</c:v>
                </c:pt>
                <c:pt idx="11">
                  <c:v>5.9000327503223282</c:v>
                </c:pt>
              </c:numCache>
            </c:numRef>
          </c:val>
        </c:ser>
        <c:ser>
          <c:idx val="2"/>
          <c:order val="2"/>
          <c:tx>
            <c:strRef>
              <c:f>Sheet2!$N$28</c:f>
              <c:strCache>
                <c:ptCount val="1"/>
                <c:pt idx="0">
                  <c:v>30°</c:v>
                </c:pt>
              </c:strCache>
            </c:strRef>
          </c:tx>
          <c:invertIfNegative val="0"/>
          <c:cat>
            <c:numRef>
              <c:f>Sheet2!$O$148:$O$159</c:f>
              <c:numCache>
                <c:formatCode>General</c:formatCode>
                <c:ptCount val="12"/>
                <c:pt idx="0">
                  <c:v>52.304056111493679</c:v>
                </c:pt>
                <c:pt idx="1">
                  <c:v>65.380070139367149</c:v>
                </c:pt>
                <c:pt idx="2">
                  <c:v>78.456084167240604</c:v>
                </c:pt>
                <c:pt idx="3">
                  <c:v>82.006418234056099</c:v>
                </c:pt>
                <c:pt idx="4">
                  <c:v>84.388185654008439</c:v>
                </c:pt>
                <c:pt idx="5">
                  <c:v>91.532098195113988</c:v>
                </c:pt>
                <c:pt idx="6">
                  <c:v>102.50802279257017</c:v>
                </c:pt>
                <c:pt idx="7">
                  <c:v>105.48523206751055</c:v>
                </c:pt>
                <c:pt idx="8">
                  <c:v>123.00962735108428</c:v>
                </c:pt>
                <c:pt idx="9">
                  <c:v>126.58227848101266</c:v>
                </c:pt>
                <c:pt idx="10">
                  <c:v>143.51123190959839</c:v>
                </c:pt>
                <c:pt idx="11">
                  <c:v>147.67932489451456</c:v>
                </c:pt>
              </c:numCache>
            </c:numRef>
          </c:cat>
          <c:val>
            <c:numRef>
              <c:f>Sheet2!$R$28:$R$39</c:f>
              <c:numCache>
                <c:formatCode>General</c:formatCode>
                <c:ptCount val="12"/>
                <c:pt idx="0">
                  <c:v>4.5186913605296484</c:v>
                </c:pt>
                <c:pt idx="1">
                  <c:v>4.6204466158998061</c:v>
                </c:pt>
                <c:pt idx="2">
                  <c:v>4.6753770194471498</c:v>
                </c:pt>
                <c:pt idx="3">
                  <c:v>3.4503921291215591</c:v>
                </c:pt>
                <c:pt idx="4">
                  <c:v>8.1579301175662309</c:v>
                </c:pt>
                <c:pt idx="5">
                  <c:v>4.7095928032573013</c:v>
                </c:pt>
                <c:pt idx="6">
                  <c:v>3.4127331979689375</c:v>
                </c:pt>
                <c:pt idx="7">
                  <c:v>8.2371879732692257</c:v>
                </c:pt>
                <c:pt idx="8">
                  <c:v>3.3740726446245537</c:v>
                </c:pt>
                <c:pt idx="9">
                  <c:v>8.2820618305373994</c:v>
                </c:pt>
                <c:pt idx="10">
                  <c:v>3.3828883495145594</c:v>
                </c:pt>
                <c:pt idx="11">
                  <c:v>8.30780328249433</c:v>
                </c:pt>
              </c:numCache>
            </c:numRef>
          </c:val>
        </c:ser>
        <c:ser>
          <c:idx val="3"/>
          <c:order val="3"/>
          <c:tx>
            <c:strRef>
              <c:f>Sheet2!$N$42</c:f>
              <c:strCache>
                <c:ptCount val="1"/>
                <c:pt idx="0">
                  <c:v>45°</c:v>
                </c:pt>
              </c:strCache>
            </c:strRef>
          </c:tx>
          <c:invertIfNegative val="0"/>
          <c:cat>
            <c:numRef>
              <c:f>Sheet2!$O$148:$O$159</c:f>
              <c:numCache>
                <c:formatCode>General</c:formatCode>
                <c:ptCount val="12"/>
                <c:pt idx="0">
                  <c:v>52.304056111493679</c:v>
                </c:pt>
                <c:pt idx="1">
                  <c:v>65.380070139367149</c:v>
                </c:pt>
                <c:pt idx="2">
                  <c:v>78.456084167240604</c:v>
                </c:pt>
                <c:pt idx="3">
                  <c:v>82.006418234056099</c:v>
                </c:pt>
                <c:pt idx="4">
                  <c:v>84.388185654008439</c:v>
                </c:pt>
                <c:pt idx="5">
                  <c:v>91.532098195113988</c:v>
                </c:pt>
                <c:pt idx="6">
                  <c:v>102.50802279257017</c:v>
                </c:pt>
                <c:pt idx="7">
                  <c:v>105.48523206751055</c:v>
                </c:pt>
                <c:pt idx="8">
                  <c:v>123.00962735108428</c:v>
                </c:pt>
                <c:pt idx="9">
                  <c:v>126.58227848101266</c:v>
                </c:pt>
                <c:pt idx="10">
                  <c:v>143.51123190959839</c:v>
                </c:pt>
                <c:pt idx="11">
                  <c:v>147.67932489451456</c:v>
                </c:pt>
              </c:numCache>
            </c:numRef>
          </c:cat>
          <c:val>
            <c:numRef>
              <c:f>Sheet2!$R$42:$R$53</c:f>
              <c:numCache>
                <c:formatCode>General</c:formatCode>
                <c:ptCount val="12"/>
                <c:pt idx="0">
                  <c:v>9.9339067179180791</c:v>
                </c:pt>
                <c:pt idx="1">
                  <c:v>10.164281247625782</c:v>
                </c:pt>
                <c:pt idx="2">
                  <c:v>10.287844691499009</c:v>
                </c:pt>
                <c:pt idx="3">
                  <c:v>7.4680427193227334</c:v>
                </c:pt>
                <c:pt idx="4">
                  <c:v>17.855071833948756</c:v>
                </c:pt>
                <c:pt idx="5">
                  <c:v>10.362154319951888</c:v>
                </c:pt>
                <c:pt idx="6">
                  <c:v>7.4608442086996956</c:v>
                </c:pt>
                <c:pt idx="7">
                  <c:v>18.033529966215859</c:v>
                </c:pt>
                <c:pt idx="8">
                  <c:v>7.4377117372100008</c:v>
                </c:pt>
                <c:pt idx="9">
                  <c:v>18.129542441833863</c:v>
                </c:pt>
                <c:pt idx="10">
                  <c:v>7.4571741971620611</c:v>
                </c:pt>
                <c:pt idx="11">
                  <c:v>18.186792914322634</c:v>
                </c:pt>
              </c:numCache>
            </c:numRef>
          </c:val>
        </c:ser>
        <c:ser>
          <c:idx val="4"/>
          <c:order val="4"/>
          <c:tx>
            <c:strRef>
              <c:f>Sheet2!$N$55</c:f>
              <c:strCache>
                <c:ptCount val="1"/>
                <c:pt idx="0">
                  <c:v>60°</c:v>
                </c:pt>
              </c:strCache>
            </c:strRef>
          </c:tx>
          <c:invertIfNegative val="0"/>
          <c:cat>
            <c:numRef>
              <c:f>Sheet2!$O$148:$O$159</c:f>
              <c:numCache>
                <c:formatCode>General</c:formatCode>
                <c:ptCount val="12"/>
                <c:pt idx="0">
                  <c:v>52.304056111493679</c:v>
                </c:pt>
                <c:pt idx="1">
                  <c:v>65.380070139367149</c:v>
                </c:pt>
                <c:pt idx="2">
                  <c:v>78.456084167240604</c:v>
                </c:pt>
                <c:pt idx="3">
                  <c:v>82.006418234056099</c:v>
                </c:pt>
                <c:pt idx="4">
                  <c:v>84.388185654008439</c:v>
                </c:pt>
                <c:pt idx="5">
                  <c:v>91.532098195113988</c:v>
                </c:pt>
                <c:pt idx="6">
                  <c:v>102.50802279257017</c:v>
                </c:pt>
                <c:pt idx="7">
                  <c:v>105.48523206751055</c:v>
                </c:pt>
                <c:pt idx="8">
                  <c:v>123.00962735108428</c:v>
                </c:pt>
                <c:pt idx="9">
                  <c:v>126.58227848101266</c:v>
                </c:pt>
                <c:pt idx="10">
                  <c:v>143.51123190959839</c:v>
                </c:pt>
                <c:pt idx="11">
                  <c:v>147.67932489451456</c:v>
                </c:pt>
              </c:numCache>
            </c:numRef>
          </c:cat>
          <c:val>
            <c:numRef>
              <c:f>Sheet2!$R$55:$R$66</c:f>
              <c:numCache>
                <c:formatCode>General</c:formatCode>
                <c:ptCount val="12"/>
                <c:pt idx="0">
                  <c:v>17.091820439695045</c:v>
                </c:pt>
                <c:pt idx="1">
                  <c:v>17.505215973443804</c:v>
                </c:pt>
                <c:pt idx="2">
                  <c:v>17.723272763913613</c:v>
                </c:pt>
                <c:pt idx="3">
                  <c:v>12.817899900963974</c:v>
                </c:pt>
                <c:pt idx="4">
                  <c:v>30.528783148254025</c:v>
                </c:pt>
                <c:pt idx="5">
                  <c:v>17.853396388159286</c:v>
                </c:pt>
                <c:pt idx="6">
                  <c:v>12.851567275210126</c:v>
                </c:pt>
                <c:pt idx="7">
                  <c:v>30.841849972993838</c:v>
                </c:pt>
                <c:pt idx="8">
                  <c:v>12.849607616107056</c:v>
                </c:pt>
                <c:pt idx="9">
                  <c:v>31.008517316512012</c:v>
                </c:pt>
                <c:pt idx="10">
                  <c:v>12.883331777445855</c:v>
                </c:pt>
                <c:pt idx="11">
                  <c:v>31.107002350561089</c:v>
                </c:pt>
              </c:numCache>
            </c:numRef>
          </c:val>
        </c:ser>
        <c:ser>
          <c:idx val="5"/>
          <c:order val="5"/>
          <c:tx>
            <c:strRef>
              <c:f>Sheet2!$N$68</c:f>
              <c:strCache>
                <c:ptCount val="1"/>
                <c:pt idx="0">
                  <c:v>75°</c:v>
                </c:pt>
              </c:strCache>
            </c:strRef>
          </c:tx>
          <c:invertIfNegative val="0"/>
          <c:cat>
            <c:numRef>
              <c:f>Sheet2!$O$148:$O$159</c:f>
              <c:numCache>
                <c:formatCode>General</c:formatCode>
                <c:ptCount val="12"/>
                <c:pt idx="0">
                  <c:v>52.304056111493679</c:v>
                </c:pt>
                <c:pt idx="1">
                  <c:v>65.380070139367149</c:v>
                </c:pt>
                <c:pt idx="2">
                  <c:v>78.456084167240604</c:v>
                </c:pt>
                <c:pt idx="3">
                  <c:v>82.006418234056099</c:v>
                </c:pt>
                <c:pt idx="4">
                  <c:v>84.388185654008439</c:v>
                </c:pt>
                <c:pt idx="5">
                  <c:v>91.532098195113988</c:v>
                </c:pt>
                <c:pt idx="6">
                  <c:v>102.50802279257017</c:v>
                </c:pt>
                <c:pt idx="7">
                  <c:v>105.48523206751055</c:v>
                </c:pt>
                <c:pt idx="8">
                  <c:v>123.00962735108428</c:v>
                </c:pt>
                <c:pt idx="9">
                  <c:v>126.58227848101266</c:v>
                </c:pt>
                <c:pt idx="10">
                  <c:v>143.51123190959839</c:v>
                </c:pt>
                <c:pt idx="11">
                  <c:v>147.67932489451456</c:v>
                </c:pt>
              </c:numCache>
            </c:numRef>
          </c:cat>
          <c:val>
            <c:numRef>
              <c:f>Sheet2!$R$68:$R$79</c:f>
              <c:numCache>
                <c:formatCode>General</c:formatCode>
                <c:ptCount val="12"/>
                <c:pt idx="0">
                  <c:v>25.594895900262667</c:v>
                </c:pt>
                <c:pt idx="1">
                  <c:v>26.251103098025229</c:v>
                </c:pt>
                <c:pt idx="2">
                  <c:v>26.590367111140967</c:v>
                </c:pt>
                <c:pt idx="3">
                  <c:v>19.24319653106248</c:v>
                </c:pt>
                <c:pt idx="4">
                  <c:v>45.335580450084244</c:v>
                </c:pt>
                <c:pt idx="5">
                  <c:v>26.791109771785791</c:v>
                </c:pt>
                <c:pt idx="6">
                  <c:v>19.327292622640467</c:v>
                </c:pt>
                <c:pt idx="7">
                  <c:v>45.821251178208641</c:v>
                </c:pt>
                <c:pt idx="8">
                  <c:v>19.351172863330326</c:v>
                </c:pt>
                <c:pt idx="9">
                  <c:v>46.075482622541173</c:v>
                </c:pt>
                <c:pt idx="10">
                  <c:v>19.402889283047013</c:v>
                </c:pt>
                <c:pt idx="11">
                  <c:v>46.225214431699001</c:v>
                </c:pt>
              </c:numCache>
            </c:numRef>
          </c:val>
        </c:ser>
        <c:ser>
          <c:idx val="6"/>
          <c:order val="6"/>
          <c:tx>
            <c:strRef>
              <c:f>Sheet2!$N$81</c:f>
              <c:strCache>
                <c:ptCount val="1"/>
                <c:pt idx="0">
                  <c:v>90°</c:v>
                </c:pt>
              </c:strCache>
            </c:strRef>
          </c:tx>
          <c:invertIfNegative val="0"/>
          <c:cat>
            <c:numRef>
              <c:f>Sheet2!$O$148:$O$159</c:f>
              <c:numCache>
                <c:formatCode>General</c:formatCode>
                <c:ptCount val="12"/>
                <c:pt idx="0">
                  <c:v>52.304056111493679</c:v>
                </c:pt>
                <c:pt idx="1">
                  <c:v>65.380070139367149</c:v>
                </c:pt>
                <c:pt idx="2">
                  <c:v>78.456084167240604</c:v>
                </c:pt>
                <c:pt idx="3">
                  <c:v>82.006418234056099</c:v>
                </c:pt>
                <c:pt idx="4">
                  <c:v>84.388185654008439</c:v>
                </c:pt>
                <c:pt idx="5">
                  <c:v>91.532098195113988</c:v>
                </c:pt>
                <c:pt idx="6">
                  <c:v>102.50802279257017</c:v>
                </c:pt>
                <c:pt idx="7">
                  <c:v>105.48523206751055</c:v>
                </c:pt>
                <c:pt idx="8">
                  <c:v>123.00962735108428</c:v>
                </c:pt>
                <c:pt idx="9">
                  <c:v>126.58227848101266</c:v>
                </c:pt>
                <c:pt idx="10">
                  <c:v>143.51123190959839</c:v>
                </c:pt>
                <c:pt idx="11">
                  <c:v>147.67932489451456</c:v>
                </c:pt>
              </c:numCache>
            </c:numRef>
          </c:cat>
          <c:val>
            <c:numRef>
              <c:f>Sheet2!$R$81:$R$92</c:f>
              <c:numCache>
                <c:formatCode>General</c:formatCode>
                <c:ptCount val="12"/>
                <c:pt idx="0">
                  <c:v>35.928560157560376</c:v>
                </c:pt>
                <c:pt idx="1">
                  <c:v>36.420582406878772</c:v>
                </c:pt>
                <c:pt idx="2">
                  <c:v>36.420582406878772</c:v>
                </c:pt>
                <c:pt idx="3">
                  <c:v>26.435161994639056</c:v>
                </c:pt>
                <c:pt idx="4">
                  <c:v>61.258693204735238</c:v>
                </c:pt>
                <c:pt idx="5">
                  <c:v>36.707063304807988</c:v>
                </c:pt>
                <c:pt idx="6">
                  <c:v>24.388334999484528</c:v>
                </c:pt>
                <c:pt idx="7">
                  <c:v>61.956938457790933</c:v>
                </c:pt>
                <c:pt idx="8">
                  <c:v>26.633646382777954</c:v>
                </c:pt>
                <c:pt idx="9">
                  <c:v>62.317197665737112</c:v>
                </c:pt>
                <c:pt idx="10">
                  <c:v>26.705447162061201</c:v>
                </c:pt>
                <c:pt idx="11">
                  <c:v>62.527412848905044</c:v>
                </c:pt>
              </c:numCache>
            </c:numRef>
          </c:val>
        </c:ser>
        <c:ser>
          <c:idx val="7"/>
          <c:order val="7"/>
          <c:tx>
            <c:strRef>
              <c:f>Sheet2!$N$94</c:f>
              <c:strCache>
                <c:ptCount val="1"/>
                <c:pt idx="0">
                  <c:v>105°</c:v>
                </c:pt>
              </c:strCache>
            </c:strRef>
          </c:tx>
          <c:invertIfNegative val="0"/>
          <c:cat>
            <c:numRef>
              <c:f>Sheet2!$O$148:$O$159</c:f>
              <c:numCache>
                <c:formatCode>General</c:formatCode>
                <c:ptCount val="12"/>
                <c:pt idx="0">
                  <c:v>52.304056111493679</c:v>
                </c:pt>
                <c:pt idx="1">
                  <c:v>65.380070139367149</c:v>
                </c:pt>
                <c:pt idx="2">
                  <c:v>78.456084167240604</c:v>
                </c:pt>
                <c:pt idx="3">
                  <c:v>82.006418234056099</c:v>
                </c:pt>
                <c:pt idx="4">
                  <c:v>84.388185654008439</c:v>
                </c:pt>
                <c:pt idx="5">
                  <c:v>91.532098195113988</c:v>
                </c:pt>
                <c:pt idx="6">
                  <c:v>102.50802279257017</c:v>
                </c:pt>
                <c:pt idx="7">
                  <c:v>105.48523206751055</c:v>
                </c:pt>
                <c:pt idx="8">
                  <c:v>123.00962735108428</c:v>
                </c:pt>
                <c:pt idx="9">
                  <c:v>126.58227848101266</c:v>
                </c:pt>
                <c:pt idx="10">
                  <c:v>143.51123190959839</c:v>
                </c:pt>
                <c:pt idx="11">
                  <c:v>147.67932489451456</c:v>
                </c:pt>
              </c:numCache>
            </c:numRef>
          </c:cat>
          <c:val>
            <c:numRef>
              <c:f>Sheet2!$R$94:$R$105</c:f>
              <c:numCache>
                <c:formatCode>General</c:formatCode>
                <c:ptCount val="12"/>
                <c:pt idx="0">
                  <c:v>44.625552812628094</c:v>
                </c:pt>
                <c:pt idx="1">
                  <c:v>45.998164912424308</c:v>
                </c:pt>
                <c:pt idx="2">
                  <c:v>46.679877741577961</c:v>
                </c:pt>
                <c:pt idx="3">
                  <c:v>34.044111180364098</c:v>
                </c:pt>
                <c:pt idx="4">
                  <c:v>77.128842087536853</c:v>
                </c:pt>
                <c:pt idx="5">
                  <c:v>47.071614712640446</c:v>
                </c:pt>
                <c:pt idx="6">
                  <c:v>34.257627664427403</c:v>
                </c:pt>
                <c:pt idx="7">
                  <c:v>78.091354860574228</c:v>
                </c:pt>
                <c:pt idx="8">
                  <c:v>34.347956601912507</c:v>
                </c:pt>
                <c:pt idx="9">
                  <c:v>78.580244091968737</c:v>
                </c:pt>
                <c:pt idx="10">
                  <c:v>34.443264563106709</c:v>
                </c:pt>
                <c:pt idx="11">
                  <c:v>78.86236158843208</c:v>
                </c:pt>
              </c:numCache>
            </c:numRef>
          </c:val>
        </c:ser>
        <c:ser>
          <c:idx val="8"/>
          <c:order val="8"/>
          <c:tx>
            <c:strRef>
              <c:f>Sheet2!$N$107</c:f>
              <c:strCache>
                <c:ptCount val="1"/>
                <c:pt idx="0">
                  <c:v>120°</c:v>
                </c:pt>
              </c:strCache>
            </c:strRef>
          </c:tx>
          <c:invertIfNegative val="0"/>
          <c:cat>
            <c:numRef>
              <c:f>Sheet2!$O$148:$O$159</c:f>
              <c:numCache>
                <c:formatCode>General</c:formatCode>
                <c:ptCount val="12"/>
                <c:pt idx="0">
                  <c:v>52.304056111493679</c:v>
                </c:pt>
                <c:pt idx="1">
                  <c:v>65.380070139367149</c:v>
                </c:pt>
                <c:pt idx="2">
                  <c:v>78.456084167240604</c:v>
                </c:pt>
                <c:pt idx="3">
                  <c:v>82.006418234056099</c:v>
                </c:pt>
                <c:pt idx="4">
                  <c:v>84.388185654008439</c:v>
                </c:pt>
                <c:pt idx="5">
                  <c:v>91.532098195113988</c:v>
                </c:pt>
                <c:pt idx="6">
                  <c:v>102.50802279257017</c:v>
                </c:pt>
                <c:pt idx="7">
                  <c:v>105.48523206751055</c:v>
                </c:pt>
                <c:pt idx="8">
                  <c:v>123.00962735108428</c:v>
                </c:pt>
                <c:pt idx="9">
                  <c:v>126.58227848101266</c:v>
                </c:pt>
                <c:pt idx="10">
                  <c:v>143.51123190959839</c:v>
                </c:pt>
                <c:pt idx="11">
                  <c:v>147.67932489451456</c:v>
                </c:pt>
              </c:numCache>
            </c:numRef>
          </c:cat>
          <c:val>
            <c:numRef>
              <c:f>Sheet2!$R$107:$R$118</c:f>
              <c:numCache>
                <c:formatCode>General</c:formatCode>
                <c:ptCount val="12"/>
                <c:pt idx="0">
                  <c:v>52.260660782523416</c:v>
                </c:pt>
                <c:pt idx="1">
                  <c:v>55.867897071457271</c:v>
                </c:pt>
                <c:pt idx="2">
                  <c:v>56.786350048701927</c:v>
                </c:pt>
                <c:pt idx="3">
                  <c:v>41.687283239204433</c:v>
                </c:pt>
                <c:pt idx="4">
                  <c:v>77.395019494778992</c:v>
                </c:pt>
                <c:pt idx="5">
                  <c:v>57.307179963084842</c:v>
                </c:pt>
                <c:pt idx="6">
                  <c:v>41.983237475066282</c:v>
                </c:pt>
                <c:pt idx="7">
                  <c:v>82.06220941931538</c:v>
                </c:pt>
                <c:pt idx="8">
                  <c:v>42.115442343153653</c:v>
                </c:pt>
                <c:pt idx="9">
                  <c:v>82.712742454023143</c:v>
                </c:pt>
                <c:pt idx="10">
                  <c:v>42.238260828976927</c:v>
                </c:pt>
                <c:pt idx="11">
                  <c:v>83.087567728910358</c:v>
                </c:pt>
              </c:numCache>
            </c:numRef>
          </c:val>
        </c:ser>
        <c:ser>
          <c:idx val="9"/>
          <c:order val="9"/>
          <c:tx>
            <c:strRef>
              <c:f>Sheet2!$N$122</c:f>
              <c:strCache>
                <c:ptCount val="1"/>
                <c:pt idx="0">
                  <c:v>135°</c:v>
                </c:pt>
              </c:strCache>
            </c:strRef>
          </c:tx>
          <c:invertIfNegative val="0"/>
          <c:cat>
            <c:numRef>
              <c:f>Sheet2!$O$148:$O$159</c:f>
              <c:numCache>
                <c:formatCode>General</c:formatCode>
                <c:ptCount val="12"/>
                <c:pt idx="0">
                  <c:v>52.304056111493679</c:v>
                </c:pt>
                <c:pt idx="1">
                  <c:v>65.380070139367149</c:v>
                </c:pt>
                <c:pt idx="2">
                  <c:v>78.456084167240604</c:v>
                </c:pt>
                <c:pt idx="3">
                  <c:v>82.006418234056099</c:v>
                </c:pt>
                <c:pt idx="4">
                  <c:v>84.388185654008439</c:v>
                </c:pt>
                <c:pt idx="5">
                  <c:v>91.532098195113988</c:v>
                </c:pt>
                <c:pt idx="6">
                  <c:v>102.50802279257017</c:v>
                </c:pt>
                <c:pt idx="7">
                  <c:v>105.48523206751055</c:v>
                </c:pt>
                <c:pt idx="8">
                  <c:v>123.00962735108428</c:v>
                </c:pt>
                <c:pt idx="9">
                  <c:v>126.58227848101266</c:v>
                </c:pt>
                <c:pt idx="10">
                  <c:v>143.51123190959839</c:v>
                </c:pt>
                <c:pt idx="11">
                  <c:v>147.67932489451456</c:v>
                </c:pt>
              </c:numCache>
            </c:numRef>
          </c:cat>
          <c:val>
            <c:numRef>
              <c:f>Sheet2!$R$122:$R$133</c:f>
              <c:numCache>
                <c:formatCode>General</c:formatCode>
                <c:ptCount val="12"/>
                <c:pt idx="0">
                  <c:v>55.319212892511061</c:v>
                </c:pt>
                <c:pt idx="1">
                  <c:v>64.906580016246949</c:v>
                </c:pt>
                <c:pt idx="2">
                  <c:v>66.121150035266851</c:v>
                </c:pt>
                <c:pt idx="3">
                  <c:v>48.958974613893268</c:v>
                </c:pt>
                <c:pt idx="4">
                  <c:v>80.777917053144478</c:v>
                </c:pt>
                <c:pt idx="5">
                  <c:v>66.800789440942026</c:v>
                </c:pt>
                <c:pt idx="6">
                  <c:v>49.353143047964906</c:v>
                </c:pt>
                <c:pt idx="7">
                  <c:v>78.777204706480319</c:v>
                </c:pt>
                <c:pt idx="8">
                  <c:v>49.535143016424428</c:v>
                </c:pt>
                <c:pt idx="9">
                  <c:v>79.47951425393488</c:v>
                </c:pt>
                <c:pt idx="10">
                  <c:v>49.689600448095597</c:v>
                </c:pt>
                <c:pt idx="11">
                  <c:v>79.885083679146334</c:v>
                </c:pt>
              </c:numCache>
            </c:numRef>
          </c:val>
        </c:ser>
        <c:ser>
          <c:idx val="10"/>
          <c:order val="10"/>
          <c:tx>
            <c:strRef>
              <c:f>Sheet2!$N$135</c:f>
              <c:strCache>
                <c:ptCount val="1"/>
                <c:pt idx="0">
                  <c:v>150°</c:v>
                </c:pt>
              </c:strCache>
            </c:strRef>
          </c:tx>
          <c:invertIfNegative val="0"/>
          <c:cat>
            <c:numRef>
              <c:f>Sheet2!$O$148:$O$159</c:f>
              <c:numCache>
                <c:formatCode>General</c:formatCode>
                <c:ptCount val="12"/>
                <c:pt idx="0">
                  <c:v>52.304056111493679</c:v>
                </c:pt>
                <c:pt idx="1">
                  <c:v>65.380070139367149</c:v>
                </c:pt>
                <c:pt idx="2">
                  <c:v>78.456084167240604</c:v>
                </c:pt>
                <c:pt idx="3">
                  <c:v>82.006418234056099</c:v>
                </c:pt>
                <c:pt idx="4">
                  <c:v>84.388185654008439</c:v>
                </c:pt>
                <c:pt idx="5">
                  <c:v>91.532098195113988</c:v>
                </c:pt>
                <c:pt idx="6">
                  <c:v>102.50802279257017</c:v>
                </c:pt>
                <c:pt idx="7">
                  <c:v>105.48523206751055</c:v>
                </c:pt>
                <c:pt idx="8">
                  <c:v>123.00962735108428</c:v>
                </c:pt>
                <c:pt idx="9">
                  <c:v>126.58227848101266</c:v>
                </c:pt>
                <c:pt idx="10">
                  <c:v>143.51123190959839</c:v>
                </c:pt>
                <c:pt idx="11">
                  <c:v>147.67932489451456</c:v>
                </c:pt>
              </c:numCache>
            </c:numRef>
          </c:cat>
          <c:val>
            <c:numRef>
              <c:f>Sheet2!$R$135:$R$146</c:f>
              <c:numCache>
                <c:formatCode>General</c:formatCode>
                <c:ptCount val="12"/>
                <c:pt idx="0">
                  <c:v>57.779957090092005</c:v>
                </c:pt>
                <c:pt idx="1">
                  <c:v>61.329328089112792</c:v>
                </c:pt>
                <c:pt idx="2">
                  <c:v>63.083162596983861</c:v>
                </c:pt>
                <c:pt idx="3">
                  <c:v>55.073779925895053</c:v>
                </c:pt>
                <c:pt idx="4">
                  <c:v>75.379676268518679</c:v>
                </c:pt>
                <c:pt idx="5">
                  <c:v>64.08294837243416</c:v>
                </c:pt>
                <c:pt idx="6">
                  <c:v>55.91801807442657</c:v>
                </c:pt>
                <c:pt idx="7">
                  <c:v>76.86199337025937</c:v>
                </c:pt>
                <c:pt idx="8">
                  <c:v>56.19752133453413</c:v>
                </c:pt>
                <c:pt idx="9">
                  <c:v>77.616675046852848</c:v>
                </c:pt>
                <c:pt idx="10">
                  <c:v>56.389446415235128</c:v>
                </c:pt>
                <c:pt idx="11">
                  <c:v>78.053138434368748</c:v>
                </c:pt>
              </c:numCache>
            </c:numRef>
          </c:val>
        </c:ser>
        <c:dLbls>
          <c:showLegendKey val="0"/>
          <c:showVal val="0"/>
          <c:showCatName val="0"/>
          <c:showSerName val="0"/>
          <c:showPercent val="0"/>
          <c:showBubbleSize val="0"/>
        </c:dLbls>
        <c:gapWidth val="150"/>
        <c:shape val="box"/>
        <c:axId val="93723264"/>
        <c:axId val="93729536"/>
        <c:axId val="0"/>
      </c:bar3DChart>
      <c:catAx>
        <c:axId val="93723264"/>
        <c:scaling>
          <c:orientation val="minMax"/>
        </c:scaling>
        <c:delete val="0"/>
        <c:axPos val="b"/>
        <c:title>
          <c:tx>
            <c:rich>
              <a:bodyPr/>
              <a:lstStyle/>
              <a:p>
                <a:pPr>
                  <a:defRPr/>
                </a:pPr>
                <a:r>
                  <a:rPr lang="en-US"/>
                  <a:t>KL/r</a:t>
                </a:r>
              </a:p>
            </c:rich>
          </c:tx>
          <c:layout/>
          <c:overlay val="0"/>
        </c:title>
        <c:numFmt formatCode="#,##0" sourceLinked="0"/>
        <c:majorTickMark val="out"/>
        <c:minorTickMark val="none"/>
        <c:tickLblPos val="nextTo"/>
        <c:crossAx val="93729536"/>
        <c:crosses val="autoZero"/>
        <c:auto val="1"/>
        <c:lblAlgn val="ctr"/>
        <c:lblOffset val="100"/>
        <c:noMultiLvlLbl val="0"/>
      </c:catAx>
      <c:valAx>
        <c:axId val="93729536"/>
        <c:scaling>
          <c:orientation val="minMax"/>
          <c:max val="100"/>
        </c:scaling>
        <c:delete val="0"/>
        <c:axPos val="l"/>
        <c:title>
          <c:tx>
            <c:rich>
              <a:bodyPr rot="-5400000" vert="horz"/>
              <a:lstStyle/>
              <a:p>
                <a:pPr>
                  <a:defRPr/>
                </a:pPr>
                <a:r>
                  <a:rPr lang="en-US"/>
                  <a:t>Buckling Improvement (%)</a:t>
                </a:r>
              </a:p>
            </c:rich>
          </c:tx>
          <c:layout/>
          <c:overlay val="0"/>
        </c:title>
        <c:numFmt formatCode="#,##0" sourceLinked="0"/>
        <c:majorTickMark val="out"/>
        <c:minorTickMark val="none"/>
        <c:tickLblPos val="nextTo"/>
        <c:crossAx val="93723264"/>
        <c:crosses val="autoZero"/>
        <c:crossBetween val="between"/>
      </c:valAx>
    </c:plotArea>
    <c:legend>
      <c:legendPos val="r"/>
      <c:layout>
        <c:manualLayout>
          <c:xMode val="edge"/>
          <c:yMode val="edge"/>
          <c:x val="0.86360017497812758"/>
          <c:y val="8.0243263757542094E-2"/>
          <c:w val="0.12265398075240595"/>
          <c:h val="0.86735190227210712"/>
        </c:manualLayout>
      </c:layout>
      <c:overlay val="0"/>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All UC sections</a:t>
            </a:r>
          </a:p>
        </c:rich>
      </c:tx>
      <c:layout>
        <c:manualLayout>
          <c:xMode val="edge"/>
          <c:yMode val="edge"/>
          <c:x val="0.19110435118344241"/>
          <c:y val="9.1690544412607544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4885903967886366"/>
          <c:y val="6.6907925907542423E-2"/>
          <c:w val="0.73234908136482935"/>
          <c:h val="0.81091758530183722"/>
        </c:manualLayout>
      </c:layout>
      <c:bar3DChart>
        <c:barDir val="col"/>
        <c:grouping val="clustered"/>
        <c:varyColors val="0"/>
        <c:ser>
          <c:idx val="0"/>
          <c:order val="0"/>
          <c:tx>
            <c:strRef>
              <c:f>Sheet2!$N$2</c:f>
              <c:strCache>
                <c:ptCount val="1"/>
                <c:pt idx="0">
                  <c:v>0°</c:v>
                </c:pt>
              </c:strCache>
            </c:strRef>
          </c:tx>
          <c:invertIfNegative val="0"/>
          <c:cat>
            <c:numRef>
              <c:f>Sheet2!$S$81:$S$92</c:f>
              <c:numCache>
                <c:formatCode>General</c:formatCode>
                <c:ptCount val="12"/>
                <c:pt idx="0">
                  <c:v>162.8571428571432</c:v>
                </c:pt>
                <c:pt idx="1">
                  <c:v>190</c:v>
                </c:pt>
                <c:pt idx="2">
                  <c:v>215.71428571428547</c:v>
                </c:pt>
                <c:pt idx="3">
                  <c:v>228</c:v>
                </c:pt>
                <c:pt idx="4">
                  <c:v>251.66666666666652</c:v>
                </c:pt>
                <c:pt idx="5">
                  <c:v>285</c:v>
                </c:pt>
                <c:pt idx="6">
                  <c:v>302</c:v>
                </c:pt>
                <c:pt idx="7">
                  <c:v>377.5</c:v>
                </c:pt>
                <c:pt idx="8">
                  <c:v>800</c:v>
                </c:pt>
                <c:pt idx="9">
                  <c:v>933.3333333333336</c:v>
                </c:pt>
                <c:pt idx="10">
                  <c:v>1120</c:v>
                </c:pt>
                <c:pt idx="11">
                  <c:v>1400</c:v>
                </c:pt>
              </c:numCache>
            </c:numRef>
          </c:cat>
          <c:val>
            <c:numRef>
              <c:f>Sheet2!$T$2:$T$13</c:f>
              <c:numCache>
                <c:formatCode>0.00E+00</c:formatCode>
                <c:ptCount val="12"/>
                <c:pt idx="0">
                  <c:v>171392</c:v>
                </c:pt>
                <c:pt idx="1">
                  <c:v>233900</c:v>
                </c:pt>
                <c:pt idx="2">
                  <c:v>241219</c:v>
                </c:pt>
                <c:pt idx="3">
                  <c:v>335391</c:v>
                </c:pt>
                <c:pt idx="4">
                  <c:v>328155</c:v>
                </c:pt>
                <c:pt idx="5">
                  <c:v>523042</c:v>
                </c:pt>
                <c:pt idx="6">
                  <c:v>472115</c:v>
                </c:pt>
                <c:pt idx="7">
                  <c:v>736351</c:v>
                </c:pt>
                <c:pt idx="8">
                  <c:v>876063</c:v>
                </c:pt>
                <c:pt idx="9">
                  <c:v>1190920</c:v>
                </c:pt>
                <c:pt idx="10" formatCode="General">
                  <c:v>1711090</c:v>
                </c:pt>
                <c:pt idx="11" formatCode="General">
                  <c:v>2661390</c:v>
                </c:pt>
              </c:numCache>
            </c:numRef>
          </c:val>
        </c:ser>
        <c:ser>
          <c:idx val="1"/>
          <c:order val="1"/>
          <c:tx>
            <c:strRef>
              <c:f>Sheet2!$N$15</c:f>
              <c:strCache>
                <c:ptCount val="1"/>
                <c:pt idx="0">
                  <c:v>15°</c:v>
                </c:pt>
              </c:strCache>
            </c:strRef>
          </c:tx>
          <c:invertIfNegative val="0"/>
          <c:cat>
            <c:numRef>
              <c:f>Sheet2!$S$81:$S$92</c:f>
              <c:numCache>
                <c:formatCode>General</c:formatCode>
                <c:ptCount val="12"/>
                <c:pt idx="0">
                  <c:v>162.8571428571432</c:v>
                </c:pt>
                <c:pt idx="1">
                  <c:v>190</c:v>
                </c:pt>
                <c:pt idx="2">
                  <c:v>215.71428571428547</c:v>
                </c:pt>
                <c:pt idx="3">
                  <c:v>228</c:v>
                </c:pt>
                <c:pt idx="4">
                  <c:v>251.66666666666652</c:v>
                </c:pt>
                <c:pt idx="5">
                  <c:v>285</c:v>
                </c:pt>
                <c:pt idx="6">
                  <c:v>302</c:v>
                </c:pt>
                <c:pt idx="7">
                  <c:v>377.5</c:v>
                </c:pt>
                <c:pt idx="8">
                  <c:v>800</c:v>
                </c:pt>
                <c:pt idx="9">
                  <c:v>933.3333333333336</c:v>
                </c:pt>
                <c:pt idx="10">
                  <c:v>1120</c:v>
                </c:pt>
                <c:pt idx="11">
                  <c:v>1400</c:v>
                </c:pt>
              </c:numCache>
            </c:numRef>
          </c:cat>
          <c:val>
            <c:numRef>
              <c:f>Sheet2!$T$15:$T$26</c:f>
              <c:numCache>
                <c:formatCode>0.00E+00</c:formatCode>
                <c:ptCount val="12"/>
                <c:pt idx="0">
                  <c:v>175503</c:v>
                </c:pt>
                <c:pt idx="1">
                  <c:v>237301</c:v>
                </c:pt>
                <c:pt idx="2">
                  <c:v>241219</c:v>
                </c:pt>
                <c:pt idx="3">
                  <c:v>340524</c:v>
                </c:pt>
                <c:pt idx="4">
                  <c:v>328155</c:v>
                </c:pt>
                <c:pt idx="5">
                  <c:v>528058</c:v>
                </c:pt>
                <c:pt idx="6">
                  <c:v>472115</c:v>
                </c:pt>
                <c:pt idx="7">
                  <c:v>736351</c:v>
                </c:pt>
                <c:pt idx="8">
                  <c:v>905330</c:v>
                </c:pt>
                <c:pt idx="9">
                  <c:v>1220040</c:v>
                </c:pt>
                <c:pt idx="10" formatCode="General">
                  <c:v>1739880</c:v>
                </c:pt>
                <c:pt idx="11" formatCode="General">
                  <c:v>2691870</c:v>
                </c:pt>
              </c:numCache>
            </c:numRef>
          </c:val>
        </c:ser>
        <c:ser>
          <c:idx val="2"/>
          <c:order val="2"/>
          <c:tx>
            <c:strRef>
              <c:f>Sheet2!$N$28</c:f>
              <c:strCache>
                <c:ptCount val="1"/>
                <c:pt idx="0">
                  <c:v>30°</c:v>
                </c:pt>
              </c:strCache>
            </c:strRef>
          </c:tx>
          <c:invertIfNegative val="0"/>
          <c:cat>
            <c:numRef>
              <c:f>Sheet2!$S$81:$S$92</c:f>
              <c:numCache>
                <c:formatCode>General</c:formatCode>
                <c:ptCount val="12"/>
                <c:pt idx="0">
                  <c:v>162.8571428571432</c:v>
                </c:pt>
                <c:pt idx="1">
                  <c:v>190</c:v>
                </c:pt>
                <c:pt idx="2">
                  <c:v>215.71428571428547</c:v>
                </c:pt>
                <c:pt idx="3">
                  <c:v>228</c:v>
                </c:pt>
                <c:pt idx="4">
                  <c:v>251.66666666666652</c:v>
                </c:pt>
                <c:pt idx="5">
                  <c:v>285</c:v>
                </c:pt>
                <c:pt idx="6">
                  <c:v>302</c:v>
                </c:pt>
                <c:pt idx="7">
                  <c:v>377.5</c:v>
                </c:pt>
                <c:pt idx="8">
                  <c:v>800</c:v>
                </c:pt>
                <c:pt idx="9">
                  <c:v>933.3333333333336</c:v>
                </c:pt>
                <c:pt idx="10">
                  <c:v>1120</c:v>
                </c:pt>
                <c:pt idx="11">
                  <c:v>1400</c:v>
                </c:pt>
              </c:numCache>
            </c:numRef>
          </c:cat>
          <c:val>
            <c:numRef>
              <c:f>Sheet2!$T$28:$T$39</c:f>
              <c:numCache>
                <c:formatCode>0.00E+00</c:formatCode>
                <c:ptCount val="12"/>
                <c:pt idx="0">
                  <c:v>177190</c:v>
                </c:pt>
                <c:pt idx="1">
                  <c:v>241058</c:v>
                </c:pt>
                <c:pt idx="2">
                  <c:v>261259</c:v>
                </c:pt>
                <c:pt idx="3">
                  <c:v>346837</c:v>
                </c:pt>
                <c:pt idx="4">
                  <c:v>355333</c:v>
                </c:pt>
                <c:pt idx="5">
                  <c:v>541089</c:v>
                </c:pt>
                <c:pt idx="6">
                  <c:v>511004</c:v>
                </c:pt>
                <c:pt idx="7">
                  <c:v>796422</c:v>
                </c:pt>
                <c:pt idx="8">
                  <c:v>917322</c:v>
                </c:pt>
                <c:pt idx="9">
                  <c:v>1246600</c:v>
                </c:pt>
                <c:pt idx="10" formatCode="General">
                  <c:v>1790150</c:v>
                </c:pt>
                <c:pt idx="11" formatCode="General">
                  <c:v>2781650</c:v>
                </c:pt>
              </c:numCache>
            </c:numRef>
          </c:val>
        </c:ser>
        <c:ser>
          <c:idx val="3"/>
          <c:order val="3"/>
          <c:tx>
            <c:strRef>
              <c:f>Sheet2!$N$42</c:f>
              <c:strCache>
                <c:ptCount val="1"/>
                <c:pt idx="0">
                  <c:v>45°</c:v>
                </c:pt>
              </c:strCache>
            </c:strRef>
          </c:tx>
          <c:invertIfNegative val="0"/>
          <c:cat>
            <c:numRef>
              <c:f>Sheet2!$S$81:$S$92</c:f>
              <c:numCache>
                <c:formatCode>General</c:formatCode>
                <c:ptCount val="12"/>
                <c:pt idx="0">
                  <c:v>162.8571428571432</c:v>
                </c:pt>
                <c:pt idx="1">
                  <c:v>190</c:v>
                </c:pt>
                <c:pt idx="2">
                  <c:v>215.71428571428547</c:v>
                </c:pt>
                <c:pt idx="3">
                  <c:v>228</c:v>
                </c:pt>
                <c:pt idx="4">
                  <c:v>251.66666666666652</c:v>
                </c:pt>
                <c:pt idx="5">
                  <c:v>285</c:v>
                </c:pt>
                <c:pt idx="6">
                  <c:v>302</c:v>
                </c:pt>
                <c:pt idx="7">
                  <c:v>377.5</c:v>
                </c:pt>
                <c:pt idx="8">
                  <c:v>800</c:v>
                </c:pt>
                <c:pt idx="9">
                  <c:v>933.3333333333336</c:v>
                </c:pt>
                <c:pt idx="10">
                  <c:v>1120</c:v>
                </c:pt>
                <c:pt idx="11">
                  <c:v>1400</c:v>
                </c:pt>
              </c:numCache>
            </c:numRef>
          </c:cat>
          <c:val>
            <c:numRef>
              <c:f>Sheet2!$T$42:$T$53</c:f>
              <c:numCache>
                <c:formatCode>0.00E+00</c:formatCode>
                <c:ptCount val="12"/>
                <c:pt idx="0">
                  <c:v>184173</c:v>
                </c:pt>
                <c:pt idx="1">
                  <c:v>250534</c:v>
                </c:pt>
                <c:pt idx="2">
                  <c:v>285089</c:v>
                </c:pt>
                <c:pt idx="3">
                  <c:v>360414</c:v>
                </c:pt>
                <c:pt idx="4">
                  <c:v>387648</c:v>
                </c:pt>
                <c:pt idx="5">
                  <c:v>562103</c:v>
                </c:pt>
                <c:pt idx="6">
                  <c:v>557254</c:v>
                </c:pt>
                <c:pt idx="7">
                  <c:v>867827</c:v>
                </c:pt>
                <c:pt idx="8">
                  <c:v>966842</c:v>
                </c:pt>
                <c:pt idx="9">
                  <c:v>1313440</c:v>
                </c:pt>
                <c:pt idx="10" formatCode="General">
                  <c:v>1885010</c:v>
                </c:pt>
                <c:pt idx="11" formatCode="General">
                  <c:v>2925770</c:v>
                </c:pt>
              </c:numCache>
            </c:numRef>
          </c:val>
        </c:ser>
        <c:ser>
          <c:idx val="4"/>
          <c:order val="4"/>
          <c:tx>
            <c:strRef>
              <c:f>Sheet2!$N$55</c:f>
              <c:strCache>
                <c:ptCount val="1"/>
                <c:pt idx="0">
                  <c:v>60°</c:v>
                </c:pt>
              </c:strCache>
            </c:strRef>
          </c:tx>
          <c:invertIfNegative val="0"/>
          <c:cat>
            <c:numRef>
              <c:f>Sheet2!$S$81:$S$92</c:f>
              <c:numCache>
                <c:formatCode>General</c:formatCode>
                <c:ptCount val="12"/>
                <c:pt idx="0">
                  <c:v>162.8571428571432</c:v>
                </c:pt>
                <c:pt idx="1">
                  <c:v>190</c:v>
                </c:pt>
                <c:pt idx="2">
                  <c:v>215.71428571428547</c:v>
                </c:pt>
                <c:pt idx="3">
                  <c:v>228</c:v>
                </c:pt>
                <c:pt idx="4">
                  <c:v>251.66666666666652</c:v>
                </c:pt>
                <c:pt idx="5">
                  <c:v>285</c:v>
                </c:pt>
                <c:pt idx="6">
                  <c:v>302</c:v>
                </c:pt>
                <c:pt idx="7">
                  <c:v>377.5</c:v>
                </c:pt>
                <c:pt idx="8">
                  <c:v>800</c:v>
                </c:pt>
                <c:pt idx="9">
                  <c:v>933.3333333333336</c:v>
                </c:pt>
                <c:pt idx="10">
                  <c:v>1120</c:v>
                </c:pt>
                <c:pt idx="11">
                  <c:v>1400</c:v>
                </c:pt>
              </c:numCache>
            </c:numRef>
          </c:cat>
          <c:val>
            <c:numRef>
              <c:f>Sheet2!$T$55:$T$66</c:f>
              <c:numCache>
                <c:formatCode>0.00E+00</c:formatCode>
                <c:ptCount val="12"/>
                <c:pt idx="0">
                  <c:v>193473</c:v>
                </c:pt>
                <c:pt idx="1">
                  <c:v>263154</c:v>
                </c:pt>
                <c:pt idx="2">
                  <c:v>316255</c:v>
                </c:pt>
                <c:pt idx="3">
                  <c:v>378494</c:v>
                </c:pt>
                <c:pt idx="4">
                  <c:v>429911</c:v>
                </c:pt>
                <c:pt idx="5">
                  <c:v>590085</c:v>
                </c:pt>
                <c:pt idx="6">
                  <c:v>617724</c:v>
                </c:pt>
                <c:pt idx="7">
                  <c:v>961150</c:v>
                </c:pt>
                <c:pt idx="8">
                  <c:v>1032470</c:v>
                </c:pt>
                <c:pt idx="9">
                  <c:v>1401990</c:v>
                </c:pt>
                <c:pt idx="10" formatCode="General">
                  <c:v>2010620</c:v>
                </c:pt>
                <c:pt idx="11" formatCode="General">
                  <c:v>3116270</c:v>
                </c:pt>
              </c:numCache>
            </c:numRef>
          </c:val>
        </c:ser>
        <c:ser>
          <c:idx val="5"/>
          <c:order val="5"/>
          <c:tx>
            <c:strRef>
              <c:f>Sheet2!$N$68</c:f>
              <c:strCache>
                <c:ptCount val="1"/>
                <c:pt idx="0">
                  <c:v>75°</c:v>
                </c:pt>
              </c:strCache>
            </c:strRef>
          </c:tx>
          <c:invertIfNegative val="0"/>
          <c:cat>
            <c:numRef>
              <c:f>Sheet2!$S$81:$S$92</c:f>
              <c:numCache>
                <c:formatCode>General</c:formatCode>
                <c:ptCount val="12"/>
                <c:pt idx="0">
                  <c:v>162.8571428571432</c:v>
                </c:pt>
                <c:pt idx="1">
                  <c:v>190</c:v>
                </c:pt>
                <c:pt idx="2">
                  <c:v>215.71428571428547</c:v>
                </c:pt>
                <c:pt idx="3">
                  <c:v>228</c:v>
                </c:pt>
                <c:pt idx="4">
                  <c:v>251.66666666666652</c:v>
                </c:pt>
                <c:pt idx="5">
                  <c:v>285</c:v>
                </c:pt>
                <c:pt idx="6">
                  <c:v>302</c:v>
                </c:pt>
                <c:pt idx="7">
                  <c:v>377.5</c:v>
                </c:pt>
                <c:pt idx="8">
                  <c:v>800</c:v>
                </c:pt>
                <c:pt idx="9">
                  <c:v>933.3333333333336</c:v>
                </c:pt>
                <c:pt idx="10">
                  <c:v>1120</c:v>
                </c:pt>
                <c:pt idx="11">
                  <c:v>1400</c:v>
                </c:pt>
              </c:numCache>
            </c:numRef>
          </c:cat>
          <c:val>
            <c:numRef>
              <c:f>Sheet2!$T$68:$T$79</c:f>
              <c:numCache>
                <c:formatCode>0.00E+00</c:formatCode>
                <c:ptCount val="12"/>
                <c:pt idx="0">
                  <c:v>204647</c:v>
                </c:pt>
                <c:pt idx="1">
                  <c:v>278315</c:v>
                </c:pt>
                <c:pt idx="2">
                  <c:v>352723</c:v>
                </c:pt>
                <c:pt idx="3">
                  <c:v>400213</c:v>
                </c:pt>
                <c:pt idx="4">
                  <c:v>479354</c:v>
                </c:pt>
                <c:pt idx="5">
                  <c:v>623692</c:v>
                </c:pt>
                <c:pt idx="6">
                  <c:v>688444</c:v>
                </c:pt>
                <c:pt idx="7">
                  <c:v>1070180</c:v>
                </c:pt>
                <c:pt idx="8">
                  <c:v>1110770</c:v>
                </c:pt>
                <c:pt idx="9">
                  <c:v>1507590</c:v>
                </c:pt>
                <c:pt idx="10" formatCode="General">
                  <c:v>2160270</c:v>
                </c:pt>
                <c:pt idx="11" formatCode="General">
                  <c:v>3342570</c:v>
                </c:pt>
              </c:numCache>
            </c:numRef>
          </c:val>
        </c:ser>
        <c:ser>
          <c:idx val="6"/>
          <c:order val="6"/>
          <c:tx>
            <c:strRef>
              <c:f>Sheet2!$N$81</c:f>
              <c:strCache>
                <c:ptCount val="1"/>
                <c:pt idx="0">
                  <c:v>90°</c:v>
                </c:pt>
              </c:strCache>
            </c:strRef>
          </c:tx>
          <c:invertIfNegative val="0"/>
          <c:cat>
            <c:numRef>
              <c:f>Sheet2!$S$81:$S$92</c:f>
              <c:numCache>
                <c:formatCode>General</c:formatCode>
                <c:ptCount val="12"/>
                <c:pt idx="0">
                  <c:v>162.8571428571432</c:v>
                </c:pt>
                <c:pt idx="1">
                  <c:v>190</c:v>
                </c:pt>
                <c:pt idx="2">
                  <c:v>215.71428571428547</c:v>
                </c:pt>
                <c:pt idx="3">
                  <c:v>228</c:v>
                </c:pt>
                <c:pt idx="4">
                  <c:v>251.66666666666652</c:v>
                </c:pt>
                <c:pt idx="5">
                  <c:v>285</c:v>
                </c:pt>
                <c:pt idx="6">
                  <c:v>302</c:v>
                </c:pt>
                <c:pt idx="7">
                  <c:v>377.5</c:v>
                </c:pt>
                <c:pt idx="8">
                  <c:v>800</c:v>
                </c:pt>
                <c:pt idx="9">
                  <c:v>933.3333333333336</c:v>
                </c:pt>
                <c:pt idx="10">
                  <c:v>1120</c:v>
                </c:pt>
                <c:pt idx="11">
                  <c:v>1400</c:v>
                </c:pt>
              </c:numCache>
            </c:numRef>
          </c:cat>
          <c:val>
            <c:numRef>
              <c:f>Sheet2!$T$81:$T$92</c:f>
              <c:numCache>
                <c:formatCode>0.00E+00</c:formatCode>
                <c:ptCount val="12"/>
                <c:pt idx="0">
                  <c:v>217163</c:v>
                </c:pt>
                <c:pt idx="1">
                  <c:v>295297</c:v>
                </c:pt>
                <c:pt idx="2">
                  <c:v>392047</c:v>
                </c:pt>
                <c:pt idx="3">
                  <c:v>424535</c:v>
                </c:pt>
                <c:pt idx="4">
                  <c:v>532652</c:v>
                </c:pt>
                <c:pt idx="5">
                  <c:v>661309</c:v>
                </c:pt>
                <c:pt idx="6">
                  <c:v>764623</c:v>
                </c:pt>
                <c:pt idx="7">
                  <c:v>1187430</c:v>
                </c:pt>
                <c:pt idx="8">
                  <c:v>1197640</c:v>
                </c:pt>
                <c:pt idx="9">
                  <c:v>1624660</c:v>
                </c:pt>
                <c:pt idx="10" formatCode="General">
                  <c:v>2325860</c:v>
                </c:pt>
                <c:pt idx="11" formatCode="General">
                  <c:v>3591760</c:v>
                </c:pt>
              </c:numCache>
            </c:numRef>
          </c:val>
        </c:ser>
        <c:ser>
          <c:idx val="7"/>
          <c:order val="7"/>
          <c:tx>
            <c:strRef>
              <c:f>Sheet2!$N$94</c:f>
              <c:strCache>
                <c:ptCount val="1"/>
                <c:pt idx="0">
                  <c:v>105°</c:v>
                </c:pt>
              </c:strCache>
            </c:strRef>
          </c:tx>
          <c:invertIfNegative val="0"/>
          <c:cat>
            <c:numRef>
              <c:f>Sheet2!$S$81:$S$92</c:f>
              <c:numCache>
                <c:formatCode>General</c:formatCode>
                <c:ptCount val="12"/>
                <c:pt idx="0">
                  <c:v>162.8571428571432</c:v>
                </c:pt>
                <c:pt idx="1">
                  <c:v>190</c:v>
                </c:pt>
                <c:pt idx="2">
                  <c:v>215.71428571428547</c:v>
                </c:pt>
                <c:pt idx="3">
                  <c:v>228</c:v>
                </c:pt>
                <c:pt idx="4">
                  <c:v>251.66666666666652</c:v>
                </c:pt>
                <c:pt idx="5">
                  <c:v>285</c:v>
                </c:pt>
                <c:pt idx="6">
                  <c:v>302</c:v>
                </c:pt>
                <c:pt idx="7">
                  <c:v>377.5</c:v>
                </c:pt>
                <c:pt idx="8">
                  <c:v>800</c:v>
                </c:pt>
                <c:pt idx="9">
                  <c:v>933.3333333333336</c:v>
                </c:pt>
                <c:pt idx="10">
                  <c:v>1120</c:v>
                </c:pt>
                <c:pt idx="11">
                  <c:v>1400</c:v>
                </c:pt>
              </c:numCache>
            </c:numRef>
          </c:cat>
          <c:val>
            <c:numRef>
              <c:f>Sheet2!$T$94:$T$105</c:f>
              <c:numCache>
                <c:formatCode>0.00E+00</c:formatCode>
                <c:ptCount val="12"/>
                <c:pt idx="0">
                  <c:v>230425</c:v>
                </c:pt>
                <c:pt idx="1">
                  <c:v>313286</c:v>
                </c:pt>
                <c:pt idx="2">
                  <c:v>431450</c:v>
                </c:pt>
                <c:pt idx="3">
                  <c:v>450288</c:v>
                </c:pt>
                <c:pt idx="4">
                  <c:v>586020</c:v>
                </c:pt>
                <c:pt idx="5">
                  <c:v>701107</c:v>
                </c:pt>
                <c:pt idx="6">
                  <c:v>840796</c:v>
                </c:pt>
                <c:pt idx="7">
                  <c:v>1304290</c:v>
                </c:pt>
                <c:pt idx="8">
                  <c:v>1288440</c:v>
                </c:pt>
                <c:pt idx="9">
                  <c:v>1746840</c:v>
                </c:pt>
                <c:pt idx="10" formatCode="General">
                  <c:v>2498160</c:v>
                </c:pt>
                <c:pt idx="11" formatCode="General">
                  <c:v>3849050</c:v>
                </c:pt>
              </c:numCache>
            </c:numRef>
          </c:val>
        </c:ser>
        <c:ser>
          <c:idx val="8"/>
          <c:order val="8"/>
          <c:tx>
            <c:strRef>
              <c:f>Sheet2!$N$107</c:f>
              <c:strCache>
                <c:ptCount val="1"/>
                <c:pt idx="0">
                  <c:v>120°</c:v>
                </c:pt>
              </c:strCache>
            </c:strRef>
          </c:tx>
          <c:invertIfNegative val="0"/>
          <c:cat>
            <c:numRef>
              <c:f>Sheet2!$S$81:$S$92</c:f>
              <c:numCache>
                <c:formatCode>General</c:formatCode>
                <c:ptCount val="12"/>
                <c:pt idx="0">
                  <c:v>162.8571428571432</c:v>
                </c:pt>
                <c:pt idx="1">
                  <c:v>190</c:v>
                </c:pt>
                <c:pt idx="2">
                  <c:v>215.71428571428547</c:v>
                </c:pt>
                <c:pt idx="3">
                  <c:v>228</c:v>
                </c:pt>
                <c:pt idx="4">
                  <c:v>251.66666666666652</c:v>
                </c:pt>
                <c:pt idx="5">
                  <c:v>285</c:v>
                </c:pt>
                <c:pt idx="6">
                  <c:v>302</c:v>
                </c:pt>
                <c:pt idx="7">
                  <c:v>377.5</c:v>
                </c:pt>
                <c:pt idx="8">
                  <c:v>800</c:v>
                </c:pt>
                <c:pt idx="9">
                  <c:v>933.3333333333336</c:v>
                </c:pt>
                <c:pt idx="10">
                  <c:v>1120</c:v>
                </c:pt>
                <c:pt idx="11">
                  <c:v>1400</c:v>
                </c:pt>
              </c:numCache>
            </c:numRef>
          </c:cat>
          <c:val>
            <c:numRef>
              <c:f>Sheet2!$T$107:$T$118</c:f>
              <c:numCache>
                <c:formatCode>0.00E+00</c:formatCode>
                <c:ptCount val="12"/>
                <c:pt idx="0">
                  <c:v>243785</c:v>
                </c:pt>
                <c:pt idx="1">
                  <c:v>331399</c:v>
                </c:pt>
                <c:pt idx="2">
                  <c:v>441642</c:v>
                </c:pt>
                <c:pt idx="3">
                  <c:v>476199</c:v>
                </c:pt>
                <c:pt idx="4">
                  <c:v>599581</c:v>
                </c:pt>
                <c:pt idx="5">
                  <c:v>741084</c:v>
                </c:pt>
                <c:pt idx="6">
                  <c:v>859543</c:v>
                </c:pt>
                <c:pt idx="7">
                  <c:v>1306250</c:v>
                </c:pt>
                <c:pt idx="8">
                  <c:v>1378110</c:v>
                </c:pt>
                <c:pt idx="9">
                  <c:v>1867200</c:v>
                </c:pt>
                <c:pt idx="10" formatCode="General">
                  <c:v>2667040</c:v>
                </c:pt>
                <c:pt idx="11" formatCode="General">
                  <c:v>4052250</c:v>
                </c:pt>
              </c:numCache>
            </c:numRef>
          </c:val>
        </c:ser>
        <c:ser>
          <c:idx val="9"/>
          <c:order val="9"/>
          <c:tx>
            <c:strRef>
              <c:f>Sheet2!$N$122</c:f>
              <c:strCache>
                <c:ptCount val="1"/>
                <c:pt idx="0">
                  <c:v>135°</c:v>
                </c:pt>
              </c:strCache>
            </c:strRef>
          </c:tx>
          <c:invertIfNegative val="0"/>
          <c:cat>
            <c:numRef>
              <c:f>Sheet2!$S$81:$S$92</c:f>
              <c:numCache>
                <c:formatCode>General</c:formatCode>
                <c:ptCount val="12"/>
                <c:pt idx="0">
                  <c:v>162.8571428571432</c:v>
                </c:pt>
                <c:pt idx="1">
                  <c:v>190</c:v>
                </c:pt>
                <c:pt idx="2">
                  <c:v>215.71428571428547</c:v>
                </c:pt>
                <c:pt idx="3">
                  <c:v>228</c:v>
                </c:pt>
                <c:pt idx="4">
                  <c:v>251.66666666666652</c:v>
                </c:pt>
                <c:pt idx="5">
                  <c:v>285</c:v>
                </c:pt>
                <c:pt idx="6">
                  <c:v>302</c:v>
                </c:pt>
                <c:pt idx="7">
                  <c:v>377.5</c:v>
                </c:pt>
                <c:pt idx="8">
                  <c:v>800</c:v>
                </c:pt>
                <c:pt idx="9">
                  <c:v>933.3333333333336</c:v>
                </c:pt>
                <c:pt idx="10">
                  <c:v>1120</c:v>
                </c:pt>
                <c:pt idx="11">
                  <c:v>1400</c:v>
                </c:pt>
              </c:numCache>
            </c:numRef>
          </c:cat>
          <c:val>
            <c:numRef>
              <c:f>Sheet2!$T$122:$T$133</c:f>
              <c:numCache>
                <c:formatCode>0.00E+00</c:formatCode>
                <c:ptCount val="12"/>
                <c:pt idx="0">
                  <c:v>256556</c:v>
                </c:pt>
                <c:pt idx="1">
                  <c:v>348701</c:v>
                </c:pt>
                <c:pt idx="2">
                  <c:v>433917</c:v>
                </c:pt>
                <c:pt idx="3">
                  <c:v>500917</c:v>
                </c:pt>
                <c:pt idx="4">
                  <c:v>588971</c:v>
                </c:pt>
                <c:pt idx="5">
                  <c:v>779118</c:v>
                </c:pt>
                <c:pt idx="6">
                  <c:v>844034</c:v>
                </c:pt>
                <c:pt idx="7">
                  <c:v>1331160</c:v>
                </c:pt>
                <c:pt idx="8">
                  <c:v>1461280</c:v>
                </c:pt>
                <c:pt idx="9">
                  <c:v>1978370</c:v>
                </c:pt>
                <c:pt idx="10" formatCode="General">
                  <c:v>2821700</c:v>
                </c:pt>
                <c:pt idx="11" formatCode="General">
                  <c:v>4133650</c:v>
                </c:pt>
              </c:numCache>
            </c:numRef>
          </c:val>
        </c:ser>
        <c:ser>
          <c:idx val="10"/>
          <c:order val="10"/>
          <c:tx>
            <c:strRef>
              <c:f>Sheet2!$N$135</c:f>
              <c:strCache>
                <c:ptCount val="1"/>
                <c:pt idx="0">
                  <c:v>150°</c:v>
                </c:pt>
              </c:strCache>
            </c:strRef>
          </c:tx>
          <c:invertIfNegative val="0"/>
          <c:cat>
            <c:numRef>
              <c:f>Sheet2!$S$81:$S$92</c:f>
              <c:numCache>
                <c:formatCode>General</c:formatCode>
                <c:ptCount val="12"/>
                <c:pt idx="0">
                  <c:v>162.8571428571432</c:v>
                </c:pt>
                <c:pt idx="1">
                  <c:v>190</c:v>
                </c:pt>
                <c:pt idx="2">
                  <c:v>215.71428571428547</c:v>
                </c:pt>
                <c:pt idx="3">
                  <c:v>228</c:v>
                </c:pt>
                <c:pt idx="4">
                  <c:v>251.66666666666652</c:v>
                </c:pt>
                <c:pt idx="5">
                  <c:v>285</c:v>
                </c:pt>
                <c:pt idx="6">
                  <c:v>302</c:v>
                </c:pt>
                <c:pt idx="7">
                  <c:v>377.5</c:v>
                </c:pt>
                <c:pt idx="8">
                  <c:v>800</c:v>
                </c:pt>
                <c:pt idx="9">
                  <c:v>933.3333333333336</c:v>
                </c:pt>
                <c:pt idx="10">
                  <c:v>1120</c:v>
                </c:pt>
                <c:pt idx="11">
                  <c:v>1400</c:v>
                </c:pt>
              </c:numCache>
            </c:numRef>
          </c:cat>
          <c:val>
            <c:numRef>
              <c:f>Sheet2!$T$135:$T$146</c:f>
              <c:numCache>
                <c:formatCode>0.00E+00</c:formatCode>
                <c:ptCount val="12"/>
                <c:pt idx="0">
                  <c:v>268039</c:v>
                </c:pt>
                <c:pt idx="1">
                  <c:v>364237</c:v>
                </c:pt>
                <c:pt idx="2">
                  <c:v>429498</c:v>
                </c:pt>
                <c:pt idx="3">
                  <c:v>522935</c:v>
                </c:pt>
                <c:pt idx="4">
                  <c:v>582858</c:v>
                </c:pt>
                <c:pt idx="5">
                  <c:v>811101</c:v>
                </c:pt>
                <c:pt idx="6">
                  <c:v>834992</c:v>
                </c:pt>
                <c:pt idx="7">
                  <c:v>1291410</c:v>
                </c:pt>
                <c:pt idx="8">
                  <c:v>1437470</c:v>
                </c:pt>
                <c:pt idx="9">
                  <c:v>1942190</c:v>
                </c:pt>
                <c:pt idx="10" formatCode="General">
                  <c:v>2760490</c:v>
                </c:pt>
                <c:pt idx="11" formatCode="General">
                  <c:v>4199140</c:v>
                </c:pt>
              </c:numCache>
            </c:numRef>
          </c:val>
        </c:ser>
        <c:dLbls>
          <c:showLegendKey val="0"/>
          <c:showVal val="0"/>
          <c:showCatName val="0"/>
          <c:showSerName val="0"/>
          <c:showPercent val="0"/>
          <c:showBubbleSize val="0"/>
        </c:dLbls>
        <c:gapWidth val="150"/>
        <c:shape val="box"/>
        <c:axId val="93795840"/>
        <c:axId val="93797760"/>
        <c:axId val="0"/>
      </c:bar3DChart>
      <c:catAx>
        <c:axId val="93795840"/>
        <c:scaling>
          <c:orientation val="minMax"/>
        </c:scaling>
        <c:delete val="0"/>
        <c:axPos val="b"/>
        <c:title>
          <c:tx>
            <c:rich>
              <a:bodyPr/>
              <a:lstStyle/>
              <a:p>
                <a:pPr>
                  <a:defRPr/>
                </a:pPr>
                <a:r>
                  <a:rPr lang="en-US"/>
                  <a:t>I/L</a:t>
                </a:r>
              </a:p>
            </c:rich>
          </c:tx>
          <c:layout/>
          <c:overlay val="0"/>
        </c:title>
        <c:numFmt formatCode="#,##0" sourceLinked="0"/>
        <c:majorTickMark val="out"/>
        <c:minorTickMark val="none"/>
        <c:tickLblPos val="nextTo"/>
        <c:crossAx val="93797760"/>
        <c:crosses val="autoZero"/>
        <c:auto val="1"/>
        <c:lblAlgn val="ctr"/>
        <c:lblOffset val="100"/>
        <c:noMultiLvlLbl val="0"/>
      </c:catAx>
      <c:valAx>
        <c:axId val="93797760"/>
        <c:scaling>
          <c:orientation val="minMax"/>
          <c:max val="5000000"/>
        </c:scaling>
        <c:delete val="0"/>
        <c:axPos val="l"/>
        <c:title>
          <c:tx>
            <c:rich>
              <a:bodyPr rot="-5400000" vert="horz"/>
              <a:lstStyle/>
              <a:p>
                <a:pPr>
                  <a:defRPr/>
                </a:pPr>
                <a:r>
                  <a:rPr lang="en-US"/>
                  <a:t>Pcr (KN)</a:t>
                </a:r>
              </a:p>
            </c:rich>
          </c:tx>
          <c:layout/>
          <c:overlay val="0"/>
        </c:title>
        <c:numFmt formatCode="#,##0" sourceLinked="0"/>
        <c:majorTickMark val="out"/>
        <c:minorTickMark val="none"/>
        <c:tickLblPos val="nextTo"/>
        <c:crossAx val="93795840"/>
        <c:crosses val="autoZero"/>
        <c:crossBetween val="between"/>
        <c:majorUnit val="1000000"/>
        <c:dispUnits>
          <c:builtInUnit val="thousands"/>
        </c:dispUnits>
      </c:valAx>
    </c:plotArea>
    <c:legend>
      <c:legendPos val="r"/>
      <c:layout>
        <c:manualLayout>
          <c:xMode val="edge"/>
          <c:yMode val="edge"/>
          <c:x val="0.87267271278590186"/>
          <c:y val="9.557279604755288E-2"/>
          <c:w val="0.10522145669291338"/>
          <c:h val="0.86340004061096942"/>
        </c:manualLayout>
      </c:layout>
      <c:overlay val="0"/>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FE-Analysis from 0°-360°</a:t>
            </a:r>
          </a:p>
        </c:rich>
      </c:tx>
      <c:layout>
        <c:manualLayout>
          <c:xMode val="edge"/>
          <c:yMode val="edge"/>
          <c:x val="0.30501959953842894"/>
          <c:y val="2.1560748842321485E-2"/>
        </c:manualLayout>
      </c:layout>
      <c:overlay val="0"/>
    </c:title>
    <c:autoTitleDeleted val="0"/>
    <c:plotArea>
      <c:layout>
        <c:manualLayout>
          <c:layoutTarget val="inner"/>
          <c:xMode val="edge"/>
          <c:yMode val="edge"/>
          <c:x val="0.11870367789040782"/>
          <c:y val="6.1667996994600113E-2"/>
          <c:w val="0.83699450694303701"/>
          <c:h val="0.77173138254743645"/>
        </c:manualLayout>
      </c:layout>
      <c:scatterChart>
        <c:scatterStyle val="lineMarker"/>
        <c:varyColors val="0"/>
        <c:ser>
          <c:idx val="0"/>
          <c:order val="0"/>
          <c:tx>
            <c:strRef>
              <c:f>'W150X100,6m-0-360,fixed'!$B$1:$D$1</c:f>
              <c:strCache>
                <c:ptCount val="1"/>
                <c:pt idx="0">
                  <c:v>UC150X100X21</c:v>
                </c:pt>
              </c:strCache>
            </c:strRef>
          </c:tx>
          <c:spPr>
            <a:ln w="28575">
              <a:noFill/>
            </a:ln>
          </c:spPr>
          <c:marker>
            <c:spPr>
              <a:solidFill>
                <a:schemeClr val="accent1">
                  <a:lumMod val="40000"/>
                  <a:lumOff val="60000"/>
                </a:schemeClr>
              </a:solidFill>
            </c:spPr>
          </c:marker>
          <c:xVal>
            <c:numRef>
              <c:f>'W150X100,6m-0-360,fixed'!$B$3:$B$27</c:f>
              <c:numCache>
                <c:formatCode>General</c:formatCode>
                <c:ptCount val="25"/>
                <c:pt idx="0">
                  <c:v>0</c:v>
                </c:pt>
                <c:pt idx="1">
                  <c:v>15</c:v>
                </c:pt>
                <c:pt idx="2">
                  <c:v>30</c:v>
                </c:pt>
                <c:pt idx="3">
                  <c:v>45</c:v>
                </c:pt>
                <c:pt idx="4">
                  <c:v>60</c:v>
                </c:pt>
                <c:pt idx="5">
                  <c:v>75</c:v>
                </c:pt>
                <c:pt idx="6">
                  <c:v>90</c:v>
                </c:pt>
                <c:pt idx="7">
                  <c:v>105</c:v>
                </c:pt>
                <c:pt idx="8">
                  <c:v>120</c:v>
                </c:pt>
                <c:pt idx="9">
                  <c:v>135</c:v>
                </c:pt>
                <c:pt idx="10">
                  <c:v>150</c:v>
                </c:pt>
                <c:pt idx="11">
                  <c:v>165</c:v>
                </c:pt>
                <c:pt idx="12">
                  <c:v>180</c:v>
                </c:pt>
                <c:pt idx="13">
                  <c:v>195</c:v>
                </c:pt>
                <c:pt idx="14">
                  <c:v>210</c:v>
                </c:pt>
                <c:pt idx="15">
                  <c:v>225</c:v>
                </c:pt>
                <c:pt idx="16">
                  <c:v>240</c:v>
                </c:pt>
                <c:pt idx="17">
                  <c:v>255</c:v>
                </c:pt>
                <c:pt idx="18">
                  <c:v>270</c:v>
                </c:pt>
                <c:pt idx="19">
                  <c:v>285</c:v>
                </c:pt>
                <c:pt idx="20">
                  <c:v>300</c:v>
                </c:pt>
                <c:pt idx="21">
                  <c:v>315</c:v>
                </c:pt>
                <c:pt idx="22">
                  <c:v>330</c:v>
                </c:pt>
                <c:pt idx="23">
                  <c:v>345</c:v>
                </c:pt>
                <c:pt idx="24">
                  <c:v>360</c:v>
                </c:pt>
              </c:numCache>
            </c:numRef>
          </c:xVal>
          <c:yVal>
            <c:numRef>
              <c:f>'W150X100,6m-0-360,fixed'!$D$3:$D$27</c:f>
              <c:numCache>
                <c:formatCode>General</c:formatCode>
                <c:ptCount val="25"/>
                <c:pt idx="0">
                  <c:v>0</c:v>
                </c:pt>
                <c:pt idx="1">
                  <c:v>4.3403269796285286</c:v>
                </c:pt>
                <c:pt idx="2">
                  <c:v>8.2820618305373994</c:v>
                </c:pt>
                <c:pt idx="3">
                  <c:v>18.129542441833852</c:v>
                </c:pt>
                <c:pt idx="4">
                  <c:v>31.008517316512012</c:v>
                </c:pt>
                <c:pt idx="5">
                  <c:v>46.075482622541173</c:v>
                </c:pt>
                <c:pt idx="6">
                  <c:v>62.317197665737062</c:v>
                </c:pt>
                <c:pt idx="7">
                  <c:v>78.580244091968737</c:v>
                </c:pt>
                <c:pt idx="8">
                  <c:v>82.7127424540231</c:v>
                </c:pt>
                <c:pt idx="9">
                  <c:v>79.47951425393488</c:v>
                </c:pt>
                <c:pt idx="10">
                  <c:v>77.616675046852848</c:v>
                </c:pt>
                <c:pt idx="11">
                  <c:v>77.732169249287907</c:v>
                </c:pt>
                <c:pt idx="12">
                  <c:v>80.309305054014118</c:v>
                </c:pt>
                <c:pt idx="13">
                  <c:v>85.608934802151083</c:v>
                </c:pt>
                <c:pt idx="14">
                  <c:v>93.585043653151658</c:v>
                </c:pt>
                <c:pt idx="15">
                  <c:v>103.82471697825724</c:v>
                </c:pt>
                <c:pt idx="16">
                  <c:v>104.59569410796729</c:v>
                </c:pt>
                <c:pt idx="17">
                  <c:v>96.737822065792244</c:v>
                </c:pt>
                <c:pt idx="18">
                  <c:v>88.144626776980402</c:v>
                </c:pt>
                <c:pt idx="19">
                  <c:v>79.025155795279673</c:v>
                </c:pt>
                <c:pt idx="20">
                  <c:v>69.59150401487102</c:v>
                </c:pt>
                <c:pt idx="21">
                  <c:v>60.084106595968294</c:v>
                </c:pt>
                <c:pt idx="22">
                  <c:v>50.783014124422913</c:v>
                </c:pt>
                <c:pt idx="23">
                  <c:v>36.096297291456125</c:v>
                </c:pt>
                <c:pt idx="24">
                  <c:v>34.072313388490279</c:v>
                </c:pt>
              </c:numCache>
            </c:numRef>
          </c:yVal>
          <c:smooth val="0"/>
        </c:ser>
        <c:ser>
          <c:idx val="1"/>
          <c:order val="1"/>
          <c:tx>
            <c:strRef>
              <c:f>'W150X100,6m-0-360,fixed'!$E$1:$G$1</c:f>
              <c:strCache>
                <c:ptCount val="1"/>
                <c:pt idx="0">
                  <c:v>UC152X152X30</c:v>
                </c:pt>
              </c:strCache>
            </c:strRef>
          </c:tx>
          <c:spPr>
            <a:ln w="28575">
              <a:noFill/>
            </a:ln>
          </c:spPr>
          <c:marker>
            <c:spPr>
              <a:solidFill>
                <a:schemeClr val="accent1">
                  <a:lumMod val="75000"/>
                </a:schemeClr>
              </a:solidFill>
              <a:ln>
                <a:noFill/>
              </a:ln>
            </c:spPr>
          </c:marker>
          <c:xVal>
            <c:numRef>
              <c:f>'W150X100,6m-0-360,fixed'!$E$3:$E$27</c:f>
              <c:numCache>
                <c:formatCode>General</c:formatCode>
                <c:ptCount val="25"/>
                <c:pt idx="0">
                  <c:v>0</c:v>
                </c:pt>
                <c:pt idx="1">
                  <c:v>15</c:v>
                </c:pt>
                <c:pt idx="2">
                  <c:v>30</c:v>
                </c:pt>
                <c:pt idx="3">
                  <c:v>45</c:v>
                </c:pt>
                <c:pt idx="4">
                  <c:v>60</c:v>
                </c:pt>
                <c:pt idx="5">
                  <c:v>75</c:v>
                </c:pt>
                <c:pt idx="6">
                  <c:v>90</c:v>
                </c:pt>
                <c:pt idx="7">
                  <c:v>105</c:v>
                </c:pt>
                <c:pt idx="8">
                  <c:v>120</c:v>
                </c:pt>
                <c:pt idx="9">
                  <c:v>135</c:v>
                </c:pt>
                <c:pt idx="10">
                  <c:v>150</c:v>
                </c:pt>
                <c:pt idx="11">
                  <c:v>165</c:v>
                </c:pt>
                <c:pt idx="12">
                  <c:v>180</c:v>
                </c:pt>
                <c:pt idx="13">
                  <c:v>195</c:v>
                </c:pt>
                <c:pt idx="14">
                  <c:v>210</c:v>
                </c:pt>
                <c:pt idx="15">
                  <c:v>225</c:v>
                </c:pt>
                <c:pt idx="16">
                  <c:v>240</c:v>
                </c:pt>
                <c:pt idx="17">
                  <c:v>255</c:v>
                </c:pt>
                <c:pt idx="18">
                  <c:v>270</c:v>
                </c:pt>
                <c:pt idx="19">
                  <c:v>285</c:v>
                </c:pt>
                <c:pt idx="20">
                  <c:v>300</c:v>
                </c:pt>
                <c:pt idx="21">
                  <c:v>315</c:v>
                </c:pt>
                <c:pt idx="22">
                  <c:v>330</c:v>
                </c:pt>
                <c:pt idx="23">
                  <c:v>345</c:v>
                </c:pt>
                <c:pt idx="24">
                  <c:v>360</c:v>
                </c:pt>
              </c:numCache>
            </c:numRef>
          </c:xVal>
          <c:yVal>
            <c:numRef>
              <c:f>'W150X100,6m-0-360,fixed'!$G$3:$G$27</c:f>
              <c:numCache>
                <c:formatCode>General</c:formatCode>
                <c:ptCount val="25"/>
                <c:pt idx="0">
                  <c:v>0</c:v>
                </c:pt>
                <c:pt idx="1">
                  <c:v>2.4451684412051184</c:v>
                </c:pt>
                <c:pt idx="2">
                  <c:v>4.6753770194471498</c:v>
                </c:pt>
                <c:pt idx="3">
                  <c:v>10.287844691499009</c:v>
                </c:pt>
                <c:pt idx="4">
                  <c:v>17.723272763913613</c:v>
                </c:pt>
                <c:pt idx="5">
                  <c:v>26.590367111140967</c:v>
                </c:pt>
                <c:pt idx="6">
                  <c:v>36.420582406878793</c:v>
                </c:pt>
                <c:pt idx="7">
                  <c:v>46.679877741577961</c:v>
                </c:pt>
                <c:pt idx="8">
                  <c:v>56.786350048701969</c:v>
                </c:pt>
                <c:pt idx="9">
                  <c:v>66.121150035266851</c:v>
                </c:pt>
                <c:pt idx="10">
                  <c:v>63.083162596983861</c:v>
                </c:pt>
                <c:pt idx="11">
                  <c:v>60.511201424109096</c:v>
                </c:pt>
                <c:pt idx="12">
                  <c:v>60.371813387968956</c:v>
                </c:pt>
                <c:pt idx="13">
                  <c:v>60.596009807543751</c:v>
                </c:pt>
                <c:pt idx="14">
                  <c:v>63.459342357169248</c:v>
                </c:pt>
                <c:pt idx="15">
                  <c:v>68.084338158734084</c:v>
                </c:pt>
                <c:pt idx="16">
                  <c:v>74.158633661371127</c:v>
                </c:pt>
                <c:pt idx="17">
                  <c:v>70.177677761730408</c:v>
                </c:pt>
                <c:pt idx="18">
                  <c:v>63.496288583615936</c:v>
                </c:pt>
                <c:pt idx="19">
                  <c:v>56.267423504517495</c:v>
                </c:pt>
                <c:pt idx="20">
                  <c:v>48.751385483491745</c:v>
                </c:pt>
                <c:pt idx="21">
                  <c:v>41.195042488160418</c:v>
                </c:pt>
                <c:pt idx="22">
                  <c:v>34.299029321868886</c:v>
                </c:pt>
                <c:pt idx="23">
                  <c:v>26.927081583985487</c:v>
                </c:pt>
                <c:pt idx="24">
                  <c:v>20.674772444832591</c:v>
                </c:pt>
              </c:numCache>
            </c:numRef>
          </c:yVal>
          <c:smooth val="0"/>
        </c:ser>
        <c:dLbls>
          <c:showLegendKey val="0"/>
          <c:showVal val="0"/>
          <c:showCatName val="0"/>
          <c:showSerName val="0"/>
          <c:showPercent val="0"/>
          <c:showBubbleSize val="0"/>
        </c:dLbls>
        <c:axId val="93845376"/>
        <c:axId val="93528448"/>
      </c:scatterChart>
      <c:valAx>
        <c:axId val="93845376"/>
        <c:scaling>
          <c:orientation val="minMax"/>
          <c:max val="360"/>
        </c:scaling>
        <c:delete val="0"/>
        <c:axPos val="b"/>
        <c:title>
          <c:tx>
            <c:rich>
              <a:bodyPr/>
              <a:lstStyle/>
              <a:p>
                <a:pPr>
                  <a:defRPr/>
                </a:pPr>
                <a:r>
                  <a:rPr lang="en-US" dirty="0"/>
                  <a:t>Pretwisting angle, </a:t>
                </a:r>
                <a:r>
                  <a:rPr lang="el-GR" dirty="0"/>
                  <a:t>Φ°</a:t>
                </a:r>
              </a:p>
            </c:rich>
          </c:tx>
          <c:layout/>
          <c:overlay val="0"/>
        </c:title>
        <c:numFmt formatCode="General" sourceLinked="1"/>
        <c:majorTickMark val="out"/>
        <c:minorTickMark val="none"/>
        <c:tickLblPos val="nextTo"/>
        <c:crossAx val="93528448"/>
        <c:crosses val="autoZero"/>
        <c:crossBetween val="midCat"/>
        <c:majorUnit val="30"/>
      </c:valAx>
      <c:valAx>
        <c:axId val="93528448"/>
        <c:scaling>
          <c:orientation val="minMax"/>
        </c:scaling>
        <c:delete val="0"/>
        <c:axPos val="l"/>
        <c:title>
          <c:tx>
            <c:rich>
              <a:bodyPr rot="-5400000" vert="horz"/>
              <a:lstStyle/>
              <a:p>
                <a:pPr>
                  <a:defRPr/>
                </a:pPr>
                <a:r>
                  <a:rPr lang="en-US"/>
                  <a:t>Buckling Improvement (%)</a:t>
                </a:r>
              </a:p>
            </c:rich>
          </c:tx>
          <c:layout>
            <c:manualLayout>
              <c:xMode val="edge"/>
              <c:yMode val="edge"/>
              <c:x val="8.4051136870715842E-3"/>
              <c:y val="0.14242496860366016"/>
            </c:manualLayout>
          </c:layout>
          <c:overlay val="0"/>
        </c:title>
        <c:numFmt formatCode="General" sourceLinked="1"/>
        <c:majorTickMark val="out"/>
        <c:minorTickMark val="none"/>
        <c:tickLblPos val="nextTo"/>
        <c:crossAx val="93845376"/>
        <c:crosses val="autoZero"/>
        <c:crossBetween val="midCat"/>
      </c:valAx>
    </c:plotArea>
    <c:legend>
      <c:legendPos val="r"/>
      <c:layout>
        <c:manualLayout>
          <c:xMode val="edge"/>
          <c:yMode val="edge"/>
          <c:x val="0.10777186627574668"/>
          <c:y val="9.5334827362152041E-2"/>
          <c:w val="0.25980369879549403"/>
          <c:h val="0.25457072414304432"/>
        </c:manualLayout>
      </c:layout>
      <c:overlay val="0"/>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UC150X100X21</a:t>
            </a:r>
          </a:p>
        </c:rich>
      </c:tx>
      <c:layout>
        <c:manualLayout>
          <c:xMode val="edge"/>
          <c:yMode val="edge"/>
          <c:x val="0.29125242351725728"/>
          <c:y val="0"/>
        </c:manualLayout>
      </c:layout>
      <c:overlay val="0"/>
    </c:title>
    <c:autoTitleDeleted val="0"/>
    <c:plotArea>
      <c:layout>
        <c:manualLayout>
          <c:layoutTarget val="inner"/>
          <c:xMode val="edge"/>
          <c:yMode val="edge"/>
          <c:x val="0.16910830705202218"/>
          <c:y val="0.13024730868184342"/>
          <c:w val="0.76100740623275664"/>
          <c:h val="0.66799145485686506"/>
        </c:manualLayout>
      </c:layout>
      <c:scatterChart>
        <c:scatterStyle val="smoothMarker"/>
        <c:varyColors val="0"/>
        <c:ser>
          <c:idx val="0"/>
          <c:order val="0"/>
          <c:tx>
            <c:strRef>
              <c:f>'W150X100 (Pinned-Pinned)'!$A$2:$A$14</c:f>
              <c:strCache>
                <c:ptCount val="1"/>
                <c:pt idx="0">
                  <c:v>4m</c:v>
                </c:pt>
              </c:strCache>
            </c:strRef>
          </c:tx>
          <c:spPr>
            <a:ln>
              <a:noFill/>
            </a:ln>
          </c:spPr>
          <c:marker>
            <c:symbol val="square"/>
            <c:size val="5"/>
            <c:spPr>
              <a:solidFill>
                <a:schemeClr val="tx1">
                  <a:lumMod val="65000"/>
                  <a:lumOff val="35000"/>
                </a:schemeClr>
              </a:solidFill>
              <a:ln>
                <a:noFill/>
              </a:ln>
            </c:spPr>
          </c:marker>
          <c:xVal>
            <c:numRef>
              <c:f>'W150X100 (Pinned-Pinned)'!$B$2:$B$14</c:f>
              <c:numCache>
                <c:formatCode>General</c:formatCode>
                <c:ptCount val="13"/>
                <c:pt idx="0">
                  <c:v>0</c:v>
                </c:pt>
                <c:pt idx="1">
                  <c:v>15</c:v>
                </c:pt>
                <c:pt idx="2">
                  <c:v>30</c:v>
                </c:pt>
                <c:pt idx="3">
                  <c:v>45</c:v>
                </c:pt>
                <c:pt idx="4">
                  <c:v>60</c:v>
                </c:pt>
                <c:pt idx="5">
                  <c:v>75</c:v>
                </c:pt>
                <c:pt idx="6">
                  <c:v>90</c:v>
                </c:pt>
                <c:pt idx="7">
                  <c:v>105</c:v>
                </c:pt>
                <c:pt idx="8">
                  <c:v>120</c:v>
                </c:pt>
                <c:pt idx="9">
                  <c:v>135</c:v>
                </c:pt>
                <c:pt idx="10">
                  <c:v>150</c:v>
                </c:pt>
                <c:pt idx="11">
                  <c:v>165</c:v>
                </c:pt>
                <c:pt idx="12">
                  <c:v>180</c:v>
                </c:pt>
              </c:numCache>
            </c:numRef>
          </c:xVal>
          <c:yVal>
            <c:numRef>
              <c:f>'W150X100 (Pinned-Pinned)'!$D$2:$D$14</c:f>
              <c:numCache>
                <c:formatCode>General</c:formatCode>
                <c:ptCount val="13"/>
                <c:pt idx="0">
                  <c:v>0</c:v>
                </c:pt>
                <c:pt idx="1">
                  <c:v>0.13968068346083259</c:v>
                </c:pt>
                <c:pt idx="2">
                  <c:v>0.55926413184123458</c:v>
                </c:pt>
                <c:pt idx="3">
                  <c:v>1.2587503451412241</c:v>
                </c:pt>
                <c:pt idx="4">
                  <c:v>2.2359737313691408</c:v>
                </c:pt>
                <c:pt idx="5">
                  <c:v>3.489851494529153</c:v>
                </c:pt>
                <c:pt idx="6">
                  <c:v>5.0176766446317682</c:v>
                </c:pt>
                <c:pt idx="7">
                  <c:v>6.815117997693644</c:v>
                </c:pt>
                <c:pt idx="8">
                  <c:v>8.8756787777398802</c:v>
                </c:pt>
                <c:pt idx="9">
                  <c:v>11.191238014801819</c:v>
                </c:pt>
                <c:pt idx="10">
                  <c:v>13.748260758931618</c:v>
                </c:pt>
                <c:pt idx="11">
                  <c:v>16.530505070192252</c:v>
                </c:pt>
                <c:pt idx="12">
                  <c:v>19.515773630668985</c:v>
                </c:pt>
              </c:numCache>
            </c:numRef>
          </c:yVal>
          <c:smooth val="1"/>
        </c:ser>
        <c:ser>
          <c:idx val="1"/>
          <c:order val="1"/>
          <c:tx>
            <c:strRef>
              <c:f>'W150X100 (Pinned-Pinned)'!$A$15:$A$27</c:f>
              <c:strCache>
                <c:ptCount val="1"/>
                <c:pt idx="0">
                  <c:v>5m</c:v>
                </c:pt>
              </c:strCache>
            </c:strRef>
          </c:tx>
          <c:spPr>
            <a:ln>
              <a:noFill/>
            </a:ln>
          </c:spPr>
          <c:marker>
            <c:symbol val="triangle"/>
            <c:size val="5"/>
            <c:spPr>
              <a:solidFill>
                <a:schemeClr val="bg2">
                  <a:lumMod val="90000"/>
                </a:schemeClr>
              </a:solidFill>
              <a:ln>
                <a:solidFill>
                  <a:schemeClr val="bg1">
                    <a:lumMod val="75000"/>
                  </a:schemeClr>
                </a:solidFill>
              </a:ln>
            </c:spPr>
          </c:marker>
          <c:xVal>
            <c:numRef>
              <c:f>'W150X100 (Pinned-Pinned)'!$B$15:$B$27</c:f>
              <c:numCache>
                <c:formatCode>General</c:formatCode>
                <c:ptCount val="13"/>
                <c:pt idx="0">
                  <c:v>0</c:v>
                </c:pt>
                <c:pt idx="1">
                  <c:v>15</c:v>
                </c:pt>
                <c:pt idx="2">
                  <c:v>30</c:v>
                </c:pt>
                <c:pt idx="3">
                  <c:v>45</c:v>
                </c:pt>
                <c:pt idx="4">
                  <c:v>60</c:v>
                </c:pt>
                <c:pt idx="5">
                  <c:v>75</c:v>
                </c:pt>
                <c:pt idx="6">
                  <c:v>90</c:v>
                </c:pt>
                <c:pt idx="7">
                  <c:v>105</c:v>
                </c:pt>
                <c:pt idx="8">
                  <c:v>120</c:v>
                </c:pt>
                <c:pt idx="9">
                  <c:v>135</c:v>
                </c:pt>
                <c:pt idx="10">
                  <c:v>150</c:v>
                </c:pt>
                <c:pt idx="11">
                  <c:v>165</c:v>
                </c:pt>
                <c:pt idx="12">
                  <c:v>180</c:v>
                </c:pt>
              </c:numCache>
            </c:numRef>
          </c:xVal>
          <c:yVal>
            <c:numRef>
              <c:f>'W150X100 (Pinned-Pinned)'!$D$15:$D$27</c:f>
              <c:numCache>
                <c:formatCode>General</c:formatCode>
                <c:ptCount val="13"/>
                <c:pt idx="0">
                  <c:v>0</c:v>
                </c:pt>
                <c:pt idx="1">
                  <c:v>0.2046355879890748</c:v>
                </c:pt>
                <c:pt idx="2">
                  <c:v>0.56739867578788961</c:v>
                </c:pt>
                <c:pt idx="3">
                  <c:v>1.2768584209235749</c:v>
                </c:pt>
                <c:pt idx="4">
                  <c:v>2.2695947031515811</c:v>
                </c:pt>
                <c:pt idx="5">
                  <c:v>3.5456075224718631</c:v>
                </c:pt>
                <c:pt idx="6">
                  <c:v>5.1032056756779607</c:v>
                </c:pt>
                <c:pt idx="7">
                  <c:v>6.9390067563568092</c:v>
                </c:pt>
                <c:pt idx="8">
                  <c:v>9.0504739596986568</c:v>
                </c:pt>
                <c:pt idx="9">
                  <c:v>11.429151269670808</c:v>
                </c:pt>
                <c:pt idx="10">
                  <c:v>14.067428271844006</c:v>
                </c:pt>
                <c:pt idx="11">
                  <c:v>16.950084137359525</c:v>
                </c:pt>
                <c:pt idx="12">
                  <c:v>20.058515630945589</c:v>
                </c:pt>
              </c:numCache>
            </c:numRef>
          </c:yVal>
          <c:smooth val="1"/>
        </c:ser>
        <c:ser>
          <c:idx val="2"/>
          <c:order val="2"/>
          <c:tx>
            <c:strRef>
              <c:f>'W150X100 (Pinned-Pinned)'!$A$28:$A$40</c:f>
              <c:strCache>
                <c:ptCount val="1"/>
                <c:pt idx="0">
                  <c:v>6m</c:v>
                </c:pt>
              </c:strCache>
            </c:strRef>
          </c:tx>
          <c:spPr>
            <a:ln>
              <a:noFill/>
            </a:ln>
          </c:spPr>
          <c:marker>
            <c:symbol val="circle"/>
            <c:size val="5"/>
            <c:spPr>
              <a:solidFill>
                <a:schemeClr val="tx1"/>
              </a:solidFill>
              <a:ln>
                <a:noFill/>
              </a:ln>
            </c:spPr>
          </c:marker>
          <c:xVal>
            <c:numRef>
              <c:f>'W150X100 (Pinned-Pinned)'!$B$28:$B$40</c:f>
              <c:numCache>
                <c:formatCode>General</c:formatCode>
                <c:ptCount val="13"/>
                <c:pt idx="0">
                  <c:v>0</c:v>
                </c:pt>
                <c:pt idx="1">
                  <c:v>15</c:v>
                </c:pt>
                <c:pt idx="2">
                  <c:v>30</c:v>
                </c:pt>
                <c:pt idx="3">
                  <c:v>45</c:v>
                </c:pt>
                <c:pt idx="4">
                  <c:v>60</c:v>
                </c:pt>
                <c:pt idx="5">
                  <c:v>75</c:v>
                </c:pt>
                <c:pt idx="6">
                  <c:v>90</c:v>
                </c:pt>
                <c:pt idx="7">
                  <c:v>105</c:v>
                </c:pt>
                <c:pt idx="8">
                  <c:v>120</c:v>
                </c:pt>
                <c:pt idx="9">
                  <c:v>135</c:v>
                </c:pt>
                <c:pt idx="10">
                  <c:v>150</c:v>
                </c:pt>
                <c:pt idx="11">
                  <c:v>165</c:v>
                </c:pt>
                <c:pt idx="12">
                  <c:v>180</c:v>
                </c:pt>
              </c:numCache>
            </c:numRef>
          </c:xVal>
          <c:yVal>
            <c:numRef>
              <c:f>'W150X100 (Pinned-Pinned)'!$D$28:$D$40</c:f>
              <c:numCache>
                <c:formatCode>General</c:formatCode>
                <c:ptCount val="13"/>
                <c:pt idx="0">
                  <c:v>0</c:v>
                </c:pt>
                <c:pt idx="1">
                  <c:v>0.29582917386964652</c:v>
                </c:pt>
                <c:pt idx="2">
                  <c:v>0.57217988361618399</c:v>
                </c:pt>
                <c:pt idx="3">
                  <c:v>1.286796036132551</c:v>
                </c:pt>
                <c:pt idx="4">
                  <c:v>2.2875021304570202</c:v>
                </c:pt>
                <c:pt idx="5">
                  <c:v>3.5755155705972581</c:v>
                </c:pt>
                <c:pt idx="6">
                  <c:v>5.1484015485378745</c:v>
                </c:pt>
                <c:pt idx="7">
                  <c:v>7.0037252562635395</c:v>
                </c:pt>
                <c:pt idx="8">
                  <c:v>9.1402692897664988</c:v>
                </c:pt>
                <c:pt idx="9">
                  <c:v>11.550729225000673</c:v>
                </c:pt>
                <c:pt idx="10">
                  <c:v>14.2278006379197</c:v>
                </c:pt>
                <c:pt idx="11">
                  <c:v>17.159309488446837</c:v>
                </c:pt>
                <c:pt idx="12">
                  <c:v>20.325777312458911</c:v>
                </c:pt>
              </c:numCache>
            </c:numRef>
          </c:yVal>
          <c:smooth val="1"/>
        </c:ser>
        <c:ser>
          <c:idx val="3"/>
          <c:order val="3"/>
          <c:tx>
            <c:strRef>
              <c:f>'W150X100 (Pinned-Pinned)'!$A$41:$A$53</c:f>
              <c:strCache>
                <c:ptCount val="1"/>
                <c:pt idx="0">
                  <c:v>7m</c:v>
                </c:pt>
              </c:strCache>
            </c:strRef>
          </c:tx>
          <c:spPr>
            <a:ln>
              <a:noFill/>
            </a:ln>
          </c:spPr>
          <c:marker>
            <c:symbol val="diamond"/>
            <c:size val="5"/>
            <c:spPr>
              <a:solidFill>
                <a:schemeClr val="bg1">
                  <a:lumMod val="95000"/>
                </a:schemeClr>
              </a:solidFill>
              <a:ln>
                <a:solidFill>
                  <a:schemeClr val="tx1">
                    <a:lumMod val="50000"/>
                    <a:lumOff val="50000"/>
                  </a:schemeClr>
                </a:solidFill>
              </a:ln>
            </c:spPr>
          </c:marker>
          <c:xVal>
            <c:numRef>
              <c:f>'W150X100 (Pinned-Pinned)'!$B$41:$B$53</c:f>
              <c:numCache>
                <c:formatCode>General</c:formatCode>
                <c:ptCount val="13"/>
                <c:pt idx="0">
                  <c:v>0</c:v>
                </c:pt>
                <c:pt idx="1">
                  <c:v>15</c:v>
                </c:pt>
                <c:pt idx="2">
                  <c:v>30</c:v>
                </c:pt>
                <c:pt idx="3">
                  <c:v>45</c:v>
                </c:pt>
                <c:pt idx="4">
                  <c:v>60</c:v>
                </c:pt>
                <c:pt idx="5">
                  <c:v>75</c:v>
                </c:pt>
                <c:pt idx="6">
                  <c:v>90</c:v>
                </c:pt>
                <c:pt idx="7">
                  <c:v>105</c:v>
                </c:pt>
                <c:pt idx="8">
                  <c:v>120</c:v>
                </c:pt>
                <c:pt idx="9">
                  <c:v>135</c:v>
                </c:pt>
                <c:pt idx="10">
                  <c:v>150</c:v>
                </c:pt>
                <c:pt idx="11">
                  <c:v>165</c:v>
                </c:pt>
                <c:pt idx="12">
                  <c:v>180</c:v>
                </c:pt>
              </c:numCache>
            </c:numRef>
          </c:xVal>
          <c:yVal>
            <c:numRef>
              <c:f>'W150X100 (Pinned-Pinned)'!$D$41:$D$53</c:f>
              <c:numCache>
                <c:formatCode>General</c:formatCode>
                <c:ptCount val="13"/>
                <c:pt idx="0">
                  <c:v>0</c:v>
                </c:pt>
                <c:pt idx="1">
                  <c:v>0.40426131186109315</c:v>
                </c:pt>
                <c:pt idx="2">
                  <c:v>0.57325579468827603</c:v>
                </c:pt>
                <c:pt idx="3">
                  <c:v>1.2923107510313641</c:v>
                </c:pt>
                <c:pt idx="4">
                  <c:v>2.2996504133737319</c:v>
                </c:pt>
                <c:pt idx="5">
                  <c:v>3.5936179730602777</c:v>
                </c:pt>
                <c:pt idx="6">
                  <c:v>5.1742134300909575</c:v>
                </c:pt>
                <c:pt idx="7">
                  <c:v>7.0430935931209424</c:v>
                </c:pt>
                <c:pt idx="8">
                  <c:v>9.1936312275295347</c:v>
                </c:pt>
                <c:pt idx="9">
                  <c:v>11.622512716006456</c:v>
                </c:pt>
                <c:pt idx="10">
                  <c:v>14.321454015275776</c:v>
                </c:pt>
                <c:pt idx="11">
                  <c:v>17.278857464751397</c:v>
                </c:pt>
                <c:pt idx="12">
                  <c:v>20.476498169226495</c:v>
                </c:pt>
              </c:numCache>
            </c:numRef>
          </c:yVal>
          <c:smooth val="1"/>
        </c:ser>
        <c:dLbls>
          <c:showLegendKey val="0"/>
          <c:showVal val="0"/>
          <c:showCatName val="0"/>
          <c:showSerName val="0"/>
          <c:showPercent val="0"/>
          <c:showBubbleSize val="0"/>
        </c:dLbls>
        <c:axId val="93581312"/>
        <c:axId val="93583616"/>
      </c:scatterChart>
      <c:valAx>
        <c:axId val="93581312"/>
        <c:scaling>
          <c:orientation val="minMax"/>
          <c:max val="180"/>
        </c:scaling>
        <c:delete val="0"/>
        <c:axPos val="b"/>
        <c:title>
          <c:tx>
            <c:rich>
              <a:bodyPr/>
              <a:lstStyle/>
              <a:p>
                <a:pPr>
                  <a:defRPr/>
                </a:pPr>
                <a:r>
                  <a:rPr lang="en-US"/>
                  <a:t>Pretwist Angle,</a:t>
                </a:r>
                <a:r>
                  <a:rPr lang="el-GR"/>
                  <a:t>φ°</a:t>
                </a:r>
              </a:p>
            </c:rich>
          </c:tx>
          <c:layout/>
          <c:overlay val="0"/>
        </c:title>
        <c:numFmt formatCode="General" sourceLinked="1"/>
        <c:majorTickMark val="out"/>
        <c:minorTickMark val="none"/>
        <c:tickLblPos val="nextTo"/>
        <c:crossAx val="93583616"/>
        <c:crosses val="autoZero"/>
        <c:crossBetween val="midCat"/>
        <c:majorUnit val="30"/>
      </c:valAx>
      <c:valAx>
        <c:axId val="93583616"/>
        <c:scaling>
          <c:orientation val="minMax"/>
          <c:max val="100"/>
        </c:scaling>
        <c:delete val="0"/>
        <c:axPos val="l"/>
        <c:title>
          <c:tx>
            <c:rich>
              <a:bodyPr rot="-5400000" vert="horz"/>
              <a:lstStyle/>
              <a:p>
                <a:pPr>
                  <a:defRPr/>
                </a:pPr>
                <a:r>
                  <a:rPr lang="en-US"/>
                  <a:t>Buckling Improvement (%)</a:t>
                </a:r>
              </a:p>
            </c:rich>
          </c:tx>
          <c:layout/>
          <c:overlay val="0"/>
        </c:title>
        <c:numFmt formatCode="General" sourceLinked="1"/>
        <c:majorTickMark val="out"/>
        <c:minorTickMark val="none"/>
        <c:tickLblPos val="nextTo"/>
        <c:crossAx val="93581312"/>
        <c:crosses val="autoZero"/>
        <c:crossBetween val="midCat"/>
        <c:majorUnit val="20"/>
      </c:valAx>
    </c:plotArea>
    <c:legend>
      <c:legendPos val="r"/>
      <c:layout>
        <c:manualLayout>
          <c:xMode val="edge"/>
          <c:yMode val="edge"/>
          <c:x val="0.19779448621553891"/>
          <c:y val="0.16795578131095595"/>
          <c:w val="0.14389306599832921"/>
          <c:h val="0.36568075603289935"/>
        </c:manualLayout>
      </c:layout>
      <c:overlay val="0"/>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UC100X100X17</a:t>
            </a:r>
          </a:p>
        </c:rich>
      </c:tx>
      <c:layout>
        <c:manualLayout>
          <c:xMode val="edge"/>
          <c:yMode val="edge"/>
          <c:x val="0.3009846018623466"/>
          <c:y val="5.0803415975060884E-3"/>
        </c:manualLayout>
      </c:layout>
      <c:overlay val="1"/>
    </c:title>
    <c:autoTitleDeleted val="0"/>
    <c:plotArea>
      <c:layout>
        <c:manualLayout>
          <c:layoutTarget val="inner"/>
          <c:xMode val="edge"/>
          <c:yMode val="edge"/>
          <c:x val="0.15827527252788137"/>
          <c:y val="0.12983025106868312"/>
          <c:w val="0.77675579561292762"/>
          <c:h val="0.66292539336312639"/>
        </c:manualLayout>
      </c:layout>
      <c:scatterChart>
        <c:scatterStyle val="smoothMarker"/>
        <c:varyColors val="0"/>
        <c:ser>
          <c:idx val="0"/>
          <c:order val="0"/>
          <c:tx>
            <c:v>3m</c:v>
          </c:tx>
          <c:spPr>
            <a:ln>
              <a:noFill/>
            </a:ln>
          </c:spPr>
          <c:marker>
            <c:spPr>
              <a:solidFill>
                <a:srgbClr val="E7E6E6">
                  <a:lumMod val="75000"/>
                </a:srgbClr>
              </a:solidFill>
              <a:ln>
                <a:noFill/>
              </a:ln>
            </c:spPr>
          </c:marker>
          <c:xVal>
            <c:numRef>
              <c:f>'Lab-section (Pinned-Pinned)'!$B$1:$B$13</c:f>
              <c:numCache>
                <c:formatCode>General</c:formatCode>
                <c:ptCount val="13"/>
                <c:pt idx="0">
                  <c:v>0</c:v>
                </c:pt>
                <c:pt idx="1">
                  <c:v>15</c:v>
                </c:pt>
                <c:pt idx="2">
                  <c:v>30</c:v>
                </c:pt>
                <c:pt idx="3">
                  <c:v>45</c:v>
                </c:pt>
                <c:pt idx="4">
                  <c:v>60</c:v>
                </c:pt>
                <c:pt idx="5">
                  <c:v>75</c:v>
                </c:pt>
                <c:pt idx="6">
                  <c:v>90</c:v>
                </c:pt>
                <c:pt idx="7">
                  <c:v>105</c:v>
                </c:pt>
                <c:pt idx="8">
                  <c:v>120</c:v>
                </c:pt>
                <c:pt idx="9">
                  <c:v>135</c:v>
                </c:pt>
                <c:pt idx="10">
                  <c:v>150</c:v>
                </c:pt>
                <c:pt idx="11">
                  <c:v>165</c:v>
                </c:pt>
                <c:pt idx="12">
                  <c:v>180</c:v>
                </c:pt>
              </c:numCache>
            </c:numRef>
          </c:xVal>
          <c:yVal>
            <c:numRef>
              <c:f>'Lab-section (Pinned-Pinned)'!$D$1:$D$13</c:f>
              <c:numCache>
                <c:formatCode>General</c:formatCode>
                <c:ptCount val="13"/>
                <c:pt idx="0">
                  <c:v>0</c:v>
                </c:pt>
                <c:pt idx="1">
                  <c:v>0.11152432302591229</c:v>
                </c:pt>
                <c:pt idx="2">
                  <c:v>0.44566835239970332</c:v>
                </c:pt>
                <c:pt idx="3">
                  <c:v>1.0002873896016524</c:v>
                </c:pt>
                <c:pt idx="4">
                  <c:v>1.7732367361120038</c:v>
                </c:pt>
                <c:pt idx="5">
                  <c:v>2.7593691154834366</c:v>
                </c:pt>
                <c:pt idx="6">
                  <c:v>3.9535372512686093</c:v>
                </c:pt>
                <c:pt idx="7">
                  <c:v>5.3467334096846448</c:v>
                </c:pt>
                <c:pt idx="8">
                  <c:v>6.9290919775407165</c:v>
                </c:pt>
                <c:pt idx="9">
                  <c:v>8.686457944606726</c:v>
                </c:pt>
                <c:pt idx="10">
                  <c:v>10.602531602132689</c:v>
                </c:pt>
                <c:pt idx="11">
                  <c:v>12.656294904625332</c:v>
                </c:pt>
                <c:pt idx="12">
                  <c:v>14.822011469847684</c:v>
                </c:pt>
              </c:numCache>
            </c:numRef>
          </c:yVal>
          <c:smooth val="1"/>
        </c:ser>
        <c:ser>
          <c:idx val="1"/>
          <c:order val="1"/>
          <c:tx>
            <c:v>4m</c:v>
          </c:tx>
          <c:spPr>
            <a:ln>
              <a:noFill/>
            </a:ln>
          </c:spPr>
          <c:marker>
            <c:spPr>
              <a:solidFill>
                <a:schemeClr val="tx1">
                  <a:lumMod val="65000"/>
                  <a:lumOff val="35000"/>
                </a:schemeClr>
              </a:solidFill>
              <a:ln>
                <a:noFill/>
              </a:ln>
            </c:spPr>
          </c:marker>
          <c:xVal>
            <c:numRef>
              <c:f>'Lab-section (Pinned-Pinned)'!$B$14:$B$26</c:f>
              <c:numCache>
                <c:formatCode>General</c:formatCode>
                <c:ptCount val="13"/>
                <c:pt idx="0">
                  <c:v>0</c:v>
                </c:pt>
                <c:pt idx="1">
                  <c:v>15</c:v>
                </c:pt>
                <c:pt idx="2">
                  <c:v>30</c:v>
                </c:pt>
                <c:pt idx="3">
                  <c:v>45</c:v>
                </c:pt>
                <c:pt idx="4">
                  <c:v>60</c:v>
                </c:pt>
                <c:pt idx="5">
                  <c:v>75</c:v>
                </c:pt>
                <c:pt idx="6">
                  <c:v>90</c:v>
                </c:pt>
                <c:pt idx="7">
                  <c:v>105</c:v>
                </c:pt>
                <c:pt idx="8">
                  <c:v>120</c:v>
                </c:pt>
                <c:pt idx="9">
                  <c:v>135</c:v>
                </c:pt>
                <c:pt idx="10">
                  <c:v>150</c:v>
                </c:pt>
                <c:pt idx="11">
                  <c:v>165</c:v>
                </c:pt>
                <c:pt idx="12">
                  <c:v>180</c:v>
                </c:pt>
              </c:numCache>
            </c:numRef>
          </c:xVal>
          <c:yVal>
            <c:numRef>
              <c:f>'Lab-section (Pinned-Pinned)'!$D$14:$D$26</c:f>
              <c:numCache>
                <c:formatCode>General</c:formatCode>
                <c:ptCount val="13"/>
                <c:pt idx="0">
                  <c:v>0</c:v>
                </c:pt>
                <c:pt idx="1">
                  <c:v>0.11506427597137986</c:v>
                </c:pt>
                <c:pt idx="2">
                  <c:v>0.45873307374019823</c:v>
                </c:pt>
                <c:pt idx="3">
                  <c:v>1.0310063933064519</c:v>
                </c:pt>
                <c:pt idx="4">
                  <c:v>1.8288361743795301</c:v>
                </c:pt>
                <c:pt idx="5">
                  <c:v>2.8499363717414412</c:v>
                </c:pt>
                <c:pt idx="6">
                  <c:v>4.0882108648109057</c:v>
                </c:pt>
                <c:pt idx="7">
                  <c:v>5.5390875631519965</c:v>
                </c:pt>
                <c:pt idx="8">
                  <c:v>7.1918982557474855</c:v>
                </c:pt>
                <c:pt idx="9">
                  <c:v>9.0367367466528492</c:v>
                </c:pt>
                <c:pt idx="10">
                  <c:v>11.059124749487546</c:v>
                </c:pt>
                <c:pt idx="11">
                  <c:v>13.240011887435049</c:v>
                </c:pt>
                <c:pt idx="12">
                  <c:v>15.557299723388528</c:v>
                </c:pt>
              </c:numCache>
            </c:numRef>
          </c:yVal>
          <c:smooth val="1"/>
        </c:ser>
        <c:ser>
          <c:idx val="2"/>
          <c:order val="2"/>
          <c:tx>
            <c:v>5m</c:v>
          </c:tx>
          <c:spPr>
            <a:ln>
              <a:noFill/>
            </a:ln>
          </c:spPr>
          <c:marker>
            <c:spPr>
              <a:solidFill>
                <a:schemeClr val="bg1">
                  <a:lumMod val="85000"/>
                </a:schemeClr>
              </a:solidFill>
            </c:spPr>
          </c:marker>
          <c:xVal>
            <c:numRef>
              <c:f>'Lab-section (Pinned-Pinned)'!$B$27:$B$39</c:f>
              <c:numCache>
                <c:formatCode>General</c:formatCode>
                <c:ptCount val="13"/>
                <c:pt idx="0">
                  <c:v>0</c:v>
                </c:pt>
                <c:pt idx="2">
                  <c:v>30</c:v>
                </c:pt>
                <c:pt idx="3">
                  <c:v>45</c:v>
                </c:pt>
                <c:pt idx="4">
                  <c:v>60</c:v>
                </c:pt>
                <c:pt idx="5">
                  <c:v>75</c:v>
                </c:pt>
                <c:pt idx="6">
                  <c:v>90</c:v>
                </c:pt>
                <c:pt idx="7">
                  <c:v>105</c:v>
                </c:pt>
                <c:pt idx="8">
                  <c:v>120</c:v>
                </c:pt>
                <c:pt idx="9">
                  <c:v>135</c:v>
                </c:pt>
                <c:pt idx="10">
                  <c:v>150</c:v>
                </c:pt>
                <c:pt idx="11">
                  <c:v>165</c:v>
                </c:pt>
                <c:pt idx="12">
                  <c:v>180</c:v>
                </c:pt>
              </c:numCache>
            </c:numRef>
          </c:xVal>
          <c:yVal>
            <c:numRef>
              <c:f>'Lab-section (Pinned-Pinned)'!$D$27:$D$39</c:f>
              <c:numCache>
                <c:formatCode>General</c:formatCode>
                <c:ptCount val="13"/>
                <c:pt idx="0">
                  <c:v>0</c:v>
                </c:pt>
                <c:pt idx="2">
                  <c:v>0.51205106220825003</c:v>
                </c:pt>
                <c:pt idx="3">
                  <c:v>1.0931694769934266</c:v>
                </c:pt>
                <c:pt idx="4">
                  <c:v>1.9029246451367059</c:v>
                </c:pt>
                <c:pt idx="5">
                  <c:v>2.9401257502143672</c:v>
                </c:pt>
                <c:pt idx="6">
                  <c:v>4.1988187101076475</c:v>
                </c:pt>
                <c:pt idx="7">
                  <c:v>5.6742402591216541</c:v>
                </c:pt>
                <c:pt idx="8">
                  <c:v>7.3592454987139515</c:v>
                </c:pt>
                <c:pt idx="9">
                  <c:v>9.2419262646470415</c:v>
                </c:pt>
                <c:pt idx="10">
                  <c:v>11.309183576259977</c:v>
                </c:pt>
                <c:pt idx="11">
                  <c:v>13.544346003620081</c:v>
                </c:pt>
                <c:pt idx="12">
                  <c:v>15.924788034676569</c:v>
                </c:pt>
              </c:numCache>
            </c:numRef>
          </c:yVal>
          <c:smooth val="1"/>
        </c:ser>
        <c:dLbls>
          <c:showLegendKey val="0"/>
          <c:showVal val="0"/>
          <c:showCatName val="0"/>
          <c:showSerName val="0"/>
          <c:showPercent val="0"/>
          <c:showBubbleSize val="0"/>
        </c:dLbls>
        <c:axId val="93614080"/>
        <c:axId val="93616384"/>
      </c:scatterChart>
      <c:valAx>
        <c:axId val="93614080"/>
        <c:scaling>
          <c:orientation val="minMax"/>
          <c:max val="180"/>
        </c:scaling>
        <c:delete val="0"/>
        <c:axPos val="b"/>
        <c:title>
          <c:tx>
            <c:rich>
              <a:bodyPr/>
              <a:lstStyle/>
              <a:p>
                <a:pPr>
                  <a:defRPr/>
                </a:pPr>
                <a:r>
                  <a:rPr lang="en-US"/>
                  <a:t>Pretwist Angle, </a:t>
                </a:r>
                <a:r>
                  <a:rPr lang="el-GR"/>
                  <a:t>φ°</a:t>
                </a:r>
              </a:p>
            </c:rich>
          </c:tx>
          <c:layout>
            <c:manualLayout>
              <c:xMode val="edge"/>
              <c:yMode val="edge"/>
              <c:x val="0.36353673607386888"/>
              <c:y val="0.91547257813779659"/>
            </c:manualLayout>
          </c:layout>
          <c:overlay val="0"/>
        </c:title>
        <c:numFmt formatCode="General" sourceLinked="1"/>
        <c:majorTickMark val="out"/>
        <c:minorTickMark val="none"/>
        <c:tickLblPos val="nextTo"/>
        <c:crossAx val="93616384"/>
        <c:crosses val="autoZero"/>
        <c:crossBetween val="midCat"/>
        <c:majorUnit val="30"/>
      </c:valAx>
      <c:valAx>
        <c:axId val="93616384"/>
        <c:scaling>
          <c:orientation val="minMax"/>
          <c:max val="100"/>
        </c:scaling>
        <c:delete val="0"/>
        <c:axPos val="l"/>
        <c:title>
          <c:tx>
            <c:rich>
              <a:bodyPr rot="-5400000" vert="horz"/>
              <a:lstStyle/>
              <a:p>
                <a:pPr>
                  <a:defRPr/>
                </a:pPr>
                <a:r>
                  <a:rPr lang="en-US"/>
                  <a:t>Buckling Improvement (%)</a:t>
                </a:r>
              </a:p>
            </c:rich>
          </c:tx>
          <c:layout/>
          <c:overlay val="0"/>
        </c:title>
        <c:numFmt formatCode="General" sourceLinked="1"/>
        <c:majorTickMark val="out"/>
        <c:minorTickMark val="none"/>
        <c:tickLblPos val="nextTo"/>
        <c:crossAx val="93614080"/>
        <c:crosses val="autoZero"/>
        <c:crossBetween val="midCat"/>
        <c:majorUnit val="20"/>
      </c:valAx>
    </c:plotArea>
    <c:legend>
      <c:legendPos val="r"/>
      <c:legendEntry>
        <c:idx val="0"/>
        <c:delete val="1"/>
      </c:legendEntry>
      <c:layout>
        <c:manualLayout>
          <c:xMode val="edge"/>
          <c:yMode val="edge"/>
          <c:x val="0.22764262676120711"/>
          <c:y val="0.1841905532559418"/>
          <c:w val="0.16154920933390793"/>
          <c:h val="0.31508647109921278"/>
        </c:manualLayout>
      </c:layout>
      <c:overlay val="0"/>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200"/>
            </a:lvl1pPr>
          </a:lstStyle>
          <a:p>
            <a:pPr>
              <a:defRPr/>
            </a:pPr>
            <a:endParaRPr lang="en-US" dirty="0"/>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vl1pPr>
          </a:lstStyle>
          <a:p>
            <a:pPr>
              <a:defRPr/>
            </a:pPr>
            <a:endParaRPr lang="en-US" dirty="0"/>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vl1pPr>
          </a:lstStyle>
          <a:p>
            <a:pPr>
              <a:defRPr/>
            </a:pPr>
            <a:endParaRPr lang="en-US" dirty="0"/>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vl1pPr>
          </a:lstStyle>
          <a:p>
            <a:pPr>
              <a:defRPr/>
            </a:pPr>
            <a:fld id="{F69B9F04-1B54-4322-B525-F236BFC148F2}" type="slidenum">
              <a:rPr lang="en-US"/>
              <a:pPr>
                <a:defRPr/>
              </a:pPr>
              <a:t>‹#›</a:t>
            </a:fld>
            <a:endParaRPr lang="en-US" dirty="0"/>
          </a:p>
        </p:txBody>
      </p:sp>
    </p:spTree>
    <p:extLst>
      <p:ext uri="{BB962C8B-B14F-4D97-AF65-F5344CB8AC3E}">
        <p14:creationId xmlns:p14="http://schemas.microsoft.com/office/powerpoint/2010/main" val="2428207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200"/>
            </a:lvl1pPr>
          </a:lstStyle>
          <a:p>
            <a:pPr>
              <a:defRPr/>
            </a:pPr>
            <a:endParaRPr lang="en-US" dirty="0"/>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vl1pPr>
          </a:lstStyle>
          <a:p>
            <a:pPr>
              <a:defRPr/>
            </a:pPr>
            <a:endParaRPr lang="en-US" dirty="0"/>
          </a:p>
        </p:txBody>
      </p:sp>
      <p:sp>
        <p:nvSpPr>
          <p:cNvPr id="40964" name="Rectangle 4"/>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vl1pPr>
          </a:lstStyle>
          <a:p>
            <a:pPr>
              <a:defRPr/>
            </a:pPr>
            <a:endParaRPr lang="en-US" dirty="0"/>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vl1pPr>
          </a:lstStyle>
          <a:p>
            <a:pPr>
              <a:defRPr/>
            </a:pPr>
            <a:fld id="{29B37B0C-1EA5-45F6-BC9A-8343A85B8B45}" type="slidenum">
              <a:rPr lang="en-US"/>
              <a:pPr>
                <a:defRPr/>
              </a:pPr>
              <a:t>‹#›</a:t>
            </a:fld>
            <a:endParaRPr lang="en-US" dirty="0"/>
          </a:p>
        </p:txBody>
      </p:sp>
    </p:spTree>
    <p:extLst>
      <p:ext uri="{BB962C8B-B14F-4D97-AF65-F5344CB8AC3E}">
        <p14:creationId xmlns:p14="http://schemas.microsoft.com/office/powerpoint/2010/main" val="34330077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0C91B4-FEEA-4390-8256-33AE5D4B8CE1}" type="slidenum">
              <a:rPr lang="en-US" smtClean="0"/>
              <a:pPr/>
              <a:t>1</a:t>
            </a:fld>
            <a:endParaRPr lang="en-US" dirty="0" smtClean="0"/>
          </a:p>
        </p:txBody>
      </p:sp>
      <p:sp>
        <p:nvSpPr>
          <p:cNvPr id="41987" name="Rectangle 2"/>
          <p:cNvSpPr>
            <a:spLocks noGrp="1" noRot="1" noChangeAspect="1" noChangeArrowheads="1" noTextEdit="1"/>
          </p:cNvSpPr>
          <p:nvPr>
            <p:ph type="sldImg"/>
          </p:nvPr>
        </p:nvSpPr>
        <p:spPr>
          <a:ln cap="flat"/>
        </p:spPr>
      </p:sp>
      <p:sp>
        <p:nvSpPr>
          <p:cNvPr id="41988" name="Rectangle 3"/>
          <p:cNvSpPr>
            <a:spLocks noGrp="1" noChangeArrowheads="1"/>
          </p:cNvSpPr>
          <p:nvPr>
            <p:ph type="body" idx="1"/>
          </p:nvPr>
        </p:nvSpPr>
        <p:spPr>
          <a:noFill/>
          <a:ln/>
        </p:spPr>
        <p:txBody>
          <a:bodyPr/>
          <a:lstStyle/>
          <a:p>
            <a:pPr eaLnBrk="1" hangingPunct="1"/>
            <a:r>
              <a:rPr lang="en-CA" dirty="0" smtClean="0">
                <a:cs typeface="Times New Roman" pitchFamily="18"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dirty="0" smtClean="0"/>
              <a:t>Pre-twisting is known to induce a coupling effect on the weak and strong flexural planes of a column</a:t>
            </a:r>
          </a:p>
          <a:p>
            <a:endParaRPr lang="en-US" dirty="0"/>
          </a:p>
        </p:txBody>
      </p:sp>
      <p:sp>
        <p:nvSpPr>
          <p:cNvPr id="4" name="Slide Number Placeholder 3"/>
          <p:cNvSpPr>
            <a:spLocks noGrp="1"/>
          </p:cNvSpPr>
          <p:nvPr>
            <p:ph type="sldNum" sz="quarter" idx="10"/>
          </p:nvPr>
        </p:nvSpPr>
        <p:spPr/>
        <p:txBody>
          <a:bodyPr/>
          <a:lstStyle/>
          <a:p>
            <a:pPr>
              <a:defRPr/>
            </a:pPr>
            <a:fld id="{29B37B0C-1EA5-45F6-BC9A-8343A85B8B45}" type="slidenum">
              <a:rPr lang="en-US" smtClean="0"/>
              <a:pPr>
                <a:defRPr/>
              </a:pPr>
              <a:t>3</a:t>
            </a:fld>
            <a:endParaRPr lang="en-US" dirty="0"/>
          </a:p>
        </p:txBody>
      </p:sp>
    </p:spTree>
    <p:extLst>
      <p:ext uri="{BB962C8B-B14F-4D97-AF65-F5344CB8AC3E}">
        <p14:creationId xmlns:p14="http://schemas.microsoft.com/office/powerpoint/2010/main" val="205586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dirty="0" smtClean="0"/>
              <a:t>Pre-twisting is known to induce a coupling effect on the weak and strong flexural planes of a column</a:t>
            </a:r>
          </a:p>
          <a:p>
            <a:endParaRPr lang="en-US" dirty="0"/>
          </a:p>
        </p:txBody>
      </p:sp>
      <p:sp>
        <p:nvSpPr>
          <p:cNvPr id="4" name="Slide Number Placeholder 3"/>
          <p:cNvSpPr>
            <a:spLocks noGrp="1"/>
          </p:cNvSpPr>
          <p:nvPr>
            <p:ph type="sldNum" sz="quarter" idx="10"/>
          </p:nvPr>
        </p:nvSpPr>
        <p:spPr/>
        <p:txBody>
          <a:bodyPr/>
          <a:lstStyle/>
          <a:p>
            <a:pPr>
              <a:defRPr/>
            </a:pPr>
            <a:fld id="{29B37B0C-1EA5-45F6-BC9A-8343A85B8B45}" type="slidenum">
              <a:rPr lang="en-US" smtClean="0"/>
              <a:pPr>
                <a:defRPr/>
              </a:pPr>
              <a:t>4</a:t>
            </a:fld>
            <a:endParaRPr lang="en-US" dirty="0"/>
          </a:p>
        </p:txBody>
      </p:sp>
    </p:spTree>
    <p:extLst>
      <p:ext uri="{BB962C8B-B14F-4D97-AF65-F5344CB8AC3E}">
        <p14:creationId xmlns:p14="http://schemas.microsoft.com/office/powerpoint/2010/main" val="205586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Times New Roman" pitchFamily="18" charset="0"/>
                <a:cs typeface="Times New Roman" pitchFamily="18" charset="0"/>
              </a:rPr>
              <a:t>More than 200 specimens were twisted at selected angles of twists and tested using UTM machine.</a:t>
            </a:r>
          </a:p>
          <a:p>
            <a:endParaRPr lang="en-US" dirty="0"/>
          </a:p>
        </p:txBody>
      </p:sp>
      <p:sp>
        <p:nvSpPr>
          <p:cNvPr id="4" name="Slide Number Placeholder 3"/>
          <p:cNvSpPr>
            <a:spLocks noGrp="1"/>
          </p:cNvSpPr>
          <p:nvPr>
            <p:ph type="sldNum" sz="quarter" idx="10"/>
          </p:nvPr>
        </p:nvSpPr>
        <p:spPr/>
        <p:txBody>
          <a:bodyPr/>
          <a:lstStyle/>
          <a:p>
            <a:pPr>
              <a:defRPr/>
            </a:pPr>
            <a:fld id="{29B37B0C-1EA5-45F6-BC9A-8343A85B8B45}" type="slidenum">
              <a:rPr lang="en-US" smtClean="0"/>
              <a:pPr>
                <a:defRPr/>
              </a:pPr>
              <a:t>5</a:t>
            </a:fld>
            <a:endParaRPr lang="en-US" dirty="0"/>
          </a:p>
        </p:txBody>
      </p:sp>
    </p:spTree>
    <p:extLst>
      <p:ext uri="{BB962C8B-B14F-4D97-AF65-F5344CB8AC3E}">
        <p14:creationId xmlns:p14="http://schemas.microsoft.com/office/powerpoint/2010/main" val="3048455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2">
                    <a:lumMod val="50000"/>
                  </a:schemeClr>
                </a:solidFill>
              </a:rPr>
              <a:t>The Subspace iteration Eigen solver is used in this analysis step, based on the number of Eigenvalues specified. However, the critical buckling load is taken as the load that corresponds to the first buckling mode for each twisting angle. </a:t>
            </a:r>
            <a:endParaRPr lang="en-US" dirty="0"/>
          </a:p>
        </p:txBody>
      </p:sp>
      <p:sp>
        <p:nvSpPr>
          <p:cNvPr id="4" name="Slide Number Placeholder 3"/>
          <p:cNvSpPr>
            <a:spLocks noGrp="1"/>
          </p:cNvSpPr>
          <p:nvPr>
            <p:ph type="sldNum" sz="quarter" idx="10"/>
          </p:nvPr>
        </p:nvSpPr>
        <p:spPr/>
        <p:txBody>
          <a:bodyPr/>
          <a:lstStyle/>
          <a:p>
            <a:pPr>
              <a:defRPr/>
            </a:pPr>
            <a:fld id="{29B37B0C-1EA5-45F6-BC9A-8343A85B8B45}" type="slidenum">
              <a:rPr lang="en-US" smtClean="0"/>
              <a:pPr>
                <a:defRPr/>
              </a:pPr>
              <a:t>8</a:t>
            </a:fld>
            <a:endParaRPr lang="en-US" dirty="0"/>
          </a:p>
        </p:txBody>
      </p:sp>
    </p:spTree>
    <p:extLst>
      <p:ext uri="{BB962C8B-B14F-4D97-AF65-F5344CB8AC3E}">
        <p14:creationId xmlns:p14="http://schemas.microsoft.com/office/powerpoint/2010/main" val="600239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7B4B50F-CAD6-4843-9BA8-CEB5276AC753}" type="datetimeFigureOut">
              <a:rPr lang="en-CA" smtClean="0"/>
              <a:pPr/>
              <a:t>16/11/2015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9CF97D7-670E-49C5-9C3E-BAB27D8460D2}" type="slidenum">
              <a:rPr lang="en-CA" smtClean="0"/>
              <a:pPr/>
              <a:t>‹#›</a:t>
            </a:fld>
            <a:endParaRPr lang="en-CA"/>
          </a:p>
        </p:txBody>
      </p:sp>
    </p:spTree>
    <p:extLst>
      <p:ext uri="{BB962C8B-B14F-4D97-AF65-F5344CB8AC3E}">
        <p14:creationId xmlns:p14="http://schemas.microsoft.com/office/powerpoint/2010/main" val="331299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7B4B50F-CAD6-4843-9BA8-CEB5276AC753}" type="datetimeFigureOut">
              <a:rPr lang="en-CA" smtClean="0"/>
              <a:pPr/>
              <a:t>16/11/2015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9CF97D7-670E-49C5-9C3E-BAB27D8460D2}" type="slidenum">
              <a:rPr lang="en-CA" smtClean="0"/>
              <a:pPr/>
              <a:t>‹#›</a:t>
            </a:fld>
            <a:endParaRPr lang="en-CA"/>
          </a:p>
        </p:txBody>
      </p:sp>
    </p:spTree>
    <p:extLst>
      <p:ext uri="{BB962C8B-B14F-4D97-AF65-F5344CB8AC3E}">
        <p14:creationId xmlns:p14="http://schemas.microsoft.com/office/powerpoint/2010/main" val="352462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7B4B50F-CAD6-4843-9BA8-CEB5276AC753}" type="datetimeFigureOut">
              <a:rPr lang="en-CA" smtClean="0"/>
              <a:pPr/>
              <a:t>16/11/2015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9CF97D7-670E-49C5-9C3E-BAB27D8460D2}" type="slidenum">
              <a:rPr lang="en-CA" smtClean="0"/>
              <a:pPr/>
              <a:t>‹#›</a:t>
            </a:fld>
            <a:endParaRPr lang="en-CA"/>
          </a:p>
        </p:txBody>
      </p:sp>
    </p:spTree>
    <p:extLst>
      <p:ext uri="{BB962C8B-B14F-4D97-AF65-F5344CB8AC3E}">
        <p14:creationId xmlns:p14="http://schemas.microsoft.com/office/powerpoint/2010/main" val="2480360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7B4B50F-CAD6-4843-9BA8-CEB5276AC753}" type="datetimeFigureOut">
              <a:rPr lang="en-CA" smtClean="0"/>
              <a:pPr/>
              <a:t>16/11/2015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9CF97D7-670E-49C5-9C3E-BAB27D8460D2}" type="slidenum">
              <a:rPr lang="en-CA" smtClean="0"/>
              <a:pPr/>
              <a:t>‹#›</a:t>
            </a:fld>
            <a:endParaRPr lang="en-CA"/>
          </a:p>
        </p:txBody>
      </p:sp>
    </p:spTree>
    <p:extLst>
      <p:ext uri="{BB962C8B-B14F-4D97-AF65-F5344CB8AC3E}">
        <p14:creationId xmlns:p14="http://schemas.microsoft.com/office/powerpoint/2010/main" val="41015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B4B50F-CAD6-4843-9BA8-CEB5276AC753}" type="datetimeFigureOut">
              <a:rPr lang="en-CA" smtClean="0"/>
              <a:pPr/>
              <a:t>16/11/2015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9CF97D7-670E-49C5-9C3E-BAB27D8460D2}" type="slidenum">
              <a:rPr lang="en-CA" smtClean="0"/>
              <a:pPr/>
              <a:t>‹#›</a:t>
            </a:fld>
            <a:endParaRPr lang="en-CA"/>
          </a:p>
        </p:txBody>
      </p:sp>
    </p:spTree>
    <p:extLst>
      <p:ext uri="{BB962C8B-B14F-4D97-AF65-F5344CB8AC3E}">
        <p14:creationId xmlns:p14="http://schemas.microsoft.com/office/powerpoint/2010/main" val="352352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7B4B50F-CAD6-4843-9BA8-CEB5276AC753}" type="datetimeFigureOut">
              <a:rPr lang="en-CA" smtClean="0"/>
              <a:pPr/>
              <a:t>16/11/2015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9CF97D7-670E-49C5-9C3E-BAB27D8460D2}" type="slidenum">
              <a:rPr lang="en-CA" smtClean="0"/>
              <a:pPr/>
              <a:t>‹#›</a:t>
            </a:fld>
            <a:endParaRPr lang="en-CA"/>
          </a:p>
        </p:txBody>
      </p:sp>
    </p:spTree>
    <p:extLst>
      <p:ext uri="{BB962C8B-B14F-4D97-AF65-F5344CB8AC3E}">
        <p14:creationId xmlns:p14="http://schemas.microsoft.com/office/powerpoint/2010/main" val="246333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7B4B50F-CAD6-4843-9BA8-CEB5276AC753}" type="datetimeFigureOut">
              <a:rPr lang="en-CA" smtClean="0"/>
              <a:pPr/>
              <a:t>16/11/2015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9CF97D7-670E-49C5-9C3E-BAB27D8460D2}" type="slidenum">
              <a:rPr lang="en-CA" smtClean="0"/>
              <a:pPr/>
              <a:t>‹#›</a:t>
            </a:fld>
            <a:endParaRPr lang="en-CA"/>
          </a:p>
        </p:txBody>
      </p:sp>
    </p:spTree>
    <p:extLst>
      <p:ext uri="{BB962C8B-B14F-4D97-AF65-F5344CB8AC3E}">
        <p14:creationId xmlns:p14="http://schemas.microsoft.com/office/powerpoint/2010/main" val="2243824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7B4B50F-CAD6-4843-9BA8-CEB5276AC753}" type="datetimeFigureOut">
              <a:rPr lang="en-CA" smtClean="0"/>
              <a:pPr/>
              <a:t>16/11/2015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9CF97D7-670E-49C5-9C3E-BAB27D8460D2}" type="slidenum">
              <a:rPr lang="en-CA" smtClean="0"/>
              <a:pPr/>
              <a:t>‹#›</a:t>
            </a:fld>
            <a:endParaRPr lang="en-CA"/>
          </a:p>
        </p:txBody>
      </p:sp>
    </p:spTree>
    <p:extLst>
      <p:ext uri="{BB962C8B-B14F-4D97-AF65-F5344CB8AC3E}">
        <p14:creationId xmlns:p14="http://schemas.microsoft.com/office/powerpoint/2010/main" val="3170320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4B50F-CAD6-4843-9BA8-CEB5276AC753}" type="datetimeFigureOut">
              <a:rPr lang="en-CA" smtClean="0"/>
              <a:pPr/>
              <a:t>16/11/2015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9CF97D7-670E-49C5-9C3E-BAB27D8460D2}" type="slidenum">
              <a:rPr lang="en-CA" smtClean="0"/>
              <a:pPr/>
              <a:t>‹#›</a:t>
            </a:fld>
            <a:endParaRPr lang="en-CA"/>
          </a:p>
        </p:txBody>
      </p:sp>
    </p:spTree>
    <p:extLst>
      <p:ext uri="{BB962C8B-B14F-4D97-AF65-F5344CB8AC3E}">
        <p14:creationId xmlns:p14="http://schemas.microsoft.com/office/powerpoint/2010/main" val="2095226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B4B50F-CAD6-4843-9BA8-CEB5276AC753}" type="datetimeFigureOut">
              <a:rPr lang="en-CA" smtClean="0"/>
              <a:pPr/>
              <a:t>16/11/2015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9CF97D7-670E-49C5-9C3E-BAB27D8460D2}" type="slidenum">
              <a:rPr lang="en-CA" smtClean="0"/>
              <a:pPr/>
              <a:t>‹#›</a:t>
            </a:fld>
            <a:endParaRPr lang="en-CA"/>
          </a:p>
        </p:txBody>
      </p:sp>
    </p:spTree>
    <p:extLst>
      <p:ext uri="{BB962C8B-B14F-4D97-AF65-F5344CB8AC3E}">
        <p14:creationId xmlns:p14="http://schemas.microsoft.com/office/powerpoint/2010/main" val="292665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B4B50F-CAD6-4843-9BA8-CEB5276AC753}" type="datetimeFigureOut">
              <a:rPr lang="en-CA" smtClean="0"/>
              <a:pPr/>
              <a:t>16/11/2015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9CF97D7-670E-49C5-9C3E-BAB27D8460D2}" type="slidenum">
              <a:rPr lang="en-CA" smtClean="0"/>
              <a:pPr/>
              <a:t>‹#›</a:t>
            </a:fld>
            <a:endParaRPr lang="en-CA"/>
          </a:p>
        </p:txBody>
      </p:sp>
    </p:spTree>
    <p:extLst>
      <p:ext uri="{BB962C8B-B14F-4D97-AF65-F5344CB8AC3E}">
        <p14:creationId xmlns:p14="http://schemas.microsoft.com/office/powerpoint/2010/main" val="202255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4B50F-CAD6-4843-9BA8-CEB5276AC753}" type="datetimeFigureOut">
              <a:rPr lang="en-CA" smtClean="0"/>
              <a:pPr/>
              <a:t>16/11/2015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F97D7-670E-49C5-9C3E-BAB27D8460D2}" type="slidenum">
              <a:rPr lang="en-CA" smtClean="0"/>
              <a:pPr/>
              <a:t>‹#›</a:t>
            </a:fld>
            <a:endParaRPr lang="en-CA"/>
          </a:p>
        </p:txBody>
      </p:sp>
    </p:spTree>
    <p:extLst>
      <p:ext uri="{BB962C8B-B14F-4D97-AF65-F5344CB8AC3E}">
        <p14:creationId xmlns:p14="http://schemas.microsoft.com/office/powerpoint/2010/main" val="12585516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5.emf"/><Relationship Id="rId5" Type="http://schemas.openxmlformats.org/officeDocument/2006/relationships/image" Target="../media/image64.png"/><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8600" y="2514600"/>
            <a:ext cx="8572500" cy="1077860"/>
          </a:xfrm>
          <a:prstGeom prst="rect">
            <a:avLst/>
          </a:prstGeom>
          <a:noFill/>
          <a:ln w="9525">
            <a:noFill/>
            <a:miter lim="800000"/>
            <a:headEnd/>
            <a:tailEnd/>
          </a:ln>
          <a:effectLst/>
        </p:spPr>
        <p:txBody>
          <a:bodyPr wrap="square" lIns="92075" tIns="46038" rIns="92075" bIns="46038">
            <a:spAutoFit/>
          </a:bodyPr>
          <a:lstStyle/>
          <a:p>
            <a:pPr algn="ctr">
              <a:spcBef>
                <a:spcPct val="50000"/>
              </a:spcBef>
              <a:defRPr/>
            </a:pPr>
            <a:r>
              <a:rPr lang="en-US" sz="3200" b="1" dirty="0" smtClean="0">
                <a:latin typeface="+mj-lt"/>
                <a:cs typeface="Times New Roman" panose="02020603050405020304" pitchFamily="18" charset="0"/>
              </a:rPr>
              <a:t>Buckling Capacity of </a:t>
            </a:r>
            <a:r>
              <a:rPr lang="en-US" sz="3200" b="1" dirty="0" err="1" smtClean="0">
                <a:latin typeface="+mj-lt"/>
                <a:cs typeface="Times New Roman" panose="02020603050405020304" pitchFamily="18" charset="0"/>
              </a:rPr>
              <a:t>Pretwisted</a:t>
            </a:r>
            <a:r>
              <a:rPr lang="en-US" sz="3200" b="1" dirty="0" smtClean="0">
                <a:latin typeface="+mj-lt"/>
                <a:cs typeface="Times New Roman" panose="02020603050405020304" pitchFamily="18" charset="0"/>
              </a:rPr>
              <a:t> Steel Columns: Experiments and Finite Element Simulation</a:t>
            </a:r>
          </a:p>
        </p:txBody>
      </p:sp>
      <p:sp>
        <p:nvSpPr>
          <p:cNvPr id="4109" name="Rectangle 13"/>
          <p:cNvSpPr>
            <a:spLocks noChangeArrowheads="1"/>
          </p:cNvSpPr>
          <p:nvPr/>
        </p:nvSpPr>
        <p:spPr bwMode="auto">
          <a:xfrm>
            <a:off x="438150" y="4191000"/>
            <a:ext cx="8343900" cy="1472711"/>
          </a:xfrm>
          <a:prstGeom prst="rect">
            <a:avLst/>
          </a:prstGeom>
          <a:noFill/>
          <a:ln w="12700">
            <a:noFill/>
            <a:miter lim="800000"/>
            <a:headEnd type="none" w="sm" len="sm"/>
            <a:tailEnd type="none" w="sm" len="sm"/>
          </a:ln>
          <a:effectLst/>
        </p:spPr>
        <p:txBody>
          <a:bodyPr wrap="square">
            <a:spAutoFit/>
          </a:bodyPr>
          <a:lstStyle/>
          <a:p>
            <a:pPr algn="ctr">
              <a:lnSpc>
                <a:spcPct val="70000"/>
              </a:lnSpc>
              <a:spcBef>
                <a:spcPct val="50000"/>
              </a:spcBef>
            </a:pPr>
            <a:r>
              <a:rPr lang="en-US" sz="2300" b="1" dirty="0" smtClean="0">
                <a:solidFill>
                  <a:srgbClr val="990033"/>
                </a:solidFill>
                <a:latin typeface="+mj-lt"/>
              </a:rPr>
              <a:t>Farid Abed &amp; Mai Megahed</a:t>
            </a:r>
          </a:p>
          <a:p>
            <a:pPr algn="ctr">
              <a:lnSpc>
                <a:spcPct val="70000"/>
              </a:lnSpc>
              <a:spcBef>
                <a:spcPct val="30000"/>
              </a:spcBef>
            </a:pPr>
            <a:r>
              <a:rPr lang="en-US" sz="2300" i="1" dirty="0" smtClean="0">
                <a:solidFill>
                  <a:srgbClr val="990033"/>
                </a:solidFill>
                <a:latin typeface="+mj-lt"/>
              </a:rPr>
              <a:t>Department of Civil Engineering</a:t>
            </a:r>
          </a:p>
          <a:p>
            <a:pPr algn="ctr">
              <a:lnSpc>
                <a:spcPct val="55000"/>
              </a:lnSpc>
              <a:spcBef>
                <a:spcPct val="55000"/>
              </a:spcBef>
            </a:pPr>
            <a:r>
              <a:rPr lang="en-US" sz="2300" i="1" dirty="0" smtClean="0">
                <a:solidFill>
                  <a:srgbClr val="990033"/>
                </a:solidFill>
                <a:latin typeface="+mj-lt"/>
              </a:rPr>
              <a:t>American University of Sharjah</a:t>
            </a:r>
          </a:p>
          <a:p>
            <a:pPr algn="ctr">
              <a:lnSpc>
                <a:spcPct val="55000"/>
              </a:lnSpc>
              <a:spcBef>
                <a:spcPct val="55000"/>
              </a:spcBef>
            </a:pPr>
            <a:r>
              <a:rPr lang="en-US" sz="2300" i="1" dirty="0" smtClean="0">
                <a:solidFill>
                  <a:srgbClr val="990033"/>
                </a:solidFill>
                <a:latin typeface="+mj-lt"/>
              </a:rPr>
              <a:t>Sharjah, U.A.E.</a:t>
            </a:r>
          </a:p>
        </p:txBody>
      </p:sp>
      <p:sp>
        <p:nvSpPr>
          <p:cNvPr id="2" name="Rectangle 1"/>
          <p:cNvSpPr/>
          <p:nvPr/>
        </p:nvSpPr>
        <p:spPr bwMode="auto">
          <a:xfrm>
            <a:off x="381000" y="291846"/>
            <a:ext cx="8458200" cy="6337554"/>
          </a:xfrm>
          <a:prstGeom prst="rect">
            <a:avLst/>
          </a:prstGeom>
          <a:noFill/>
          <a:ln w="38100" cap="flat" cmpd="sng" algn="ctr">
            <a:solidFill>
              <a:srgbClr val="990033"/>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334" t="28576" r="26499" b="55556"/>
          <a:stretch/>
        </p:blipFill>
        <p:spPr bwMode="auto">
          <a:xfrm>
            <a:off x="533399" y="420711"/>
            <a:ext cx="8229601" cy="1408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a:solidFill>
            <a:srgbClr val="990033"/>
          </a:solidFill>
        </p:spPr>
        <p:txBody>
          <a:bodyPr>
            <a:normAutofit/>
          </a:bodyPr>
          <a:lstStyle/>
          <a:p>
            <a:pPr algn="l"/>
            <a:r>
              <a:rPr lang="en-US" sz="3200" dirty="0">
                <a:solidFill>
                  <a:srgbClr val="EAEAEA"/>
                </a:solidFill>
                <a:effectLst>
                  <a:outerShdw blurRad="38100" dist="38100" dir="2700000" algn="tl">
                    <a:srgbClr val="000000">
                      <a:alpha val="43137"/>
                    </a:srgbClr>
                  </a:outerShdw>
                </a:effectLst>
              </a:rPr>
              <a:t>Elastic Buckling Analysis using Perturbation Analysis</a:t>
            </a:r>
          </a:p>
        </p:txBody>
      </p:sp>
      <p:sp>
        <p:nvSpPr>
          <p:cNvPr id="3" name="Content Placeholder 2"/>
          <p:cNvSpPr>
            <a:spLocks noGrp="1"/>
          </p:cNvSpPr>
          <p:nvPr>
            <p:ph idx="1"/>
          </p:nvPr>
        </p:nvSpPr>
        <p:spPr>
          <a:xfrm>
            <a:off x="0" y="1600200"/>
            <a:ext cx="6019800" cy="1828799"/>
          </a:xfrm>
        </p:spPr>
        <p:txBody>
          <a:bodyPr>
            <a:normAutofit fontScale="92500" lnSpcReduction="10000"/>
          </a:bodyPr>
          <a:lstStyle/>
          <a:p>
            <a:pPr>
              <a:buBlip>
                <a:blip r:embed="rId2"/>
              </a:buBlip>
            </a:pPr>
            <a:r>
              <a:rPr lang="en-US" sz="2500" u="sng" dirty="0" smtClean="0">
                <a:solidFill>
                  <a:schemeClr val="tx2">
                    <a:lumMod val="50000"/>
                  </a:schemeClr>
                </a:solidFill>
                <a:effectLst>
                  <a:outerShdw blurRad="38100" dist="38100" dir="2700000" algn="tl">
                    <a:srgbClr val="000000">
                      <a:alpha val="43137"/>
                    </a:srgbClr>
                  </a:outerShdw>
                </a:effectLst>
              </a:rPr>
              <a:t>Model Verification</a:t>
            </a:r>
          </a:p>
          <a:p>
            <a:pPr marL="0" indent="0">
              <a:buNone/>
            </a:pPr>
            <a:endParaRPr lang="en-US" sz="2500" u="sng" dirty="0" smtClean="0">
              <a:solidFill>
                <a:schemeClr val="tx2">
                  <a:lumMod val="50000"/>
                </a:schemeClr>
              </a:solidFill>
              <a:effectLst>
                <a:outerShdw blurRad="38100" dist="38100" dir="2700000" algn="tl">
                  <a:srgbClr val="000000">
                    <a:alpha val="43137"/>
                  </a:srgbClr>
                </a:outerShdw>
              </a:effectLst>
            </a:endParaRPr>
          </a:p>
          <a:p>
            <a:pPr lvl="1"/>
            <a:r>
              <a:rPr lang="en-US" sz="2500" dirty="0" smtClean="0">
                <a:solidFill>
                  <a:schemeClr val="tx2">
                    <a:lumMod val="50000"/>
                  </a:schemeClr>
                </a:solidFill>
              </a:rPr>
              <a:t>FE results for straight (untwisted) columns were verified  against Euler Buckling Equation </a:t>
            </a:r>
          </a:p>
          <a:p>
            <a:pPr lvl="1"/>
            <a:endParaRPr lang="en-US" sz="2400" dirty="0" smtClean="0">
              <a:solidFill>
                <a:schemeClr val="tx2">
                  <a:lumMod val="50000"/>
                </a:schemeClr>
              </a:solidFill>
            </a:endParaRPr>
          </a:p>
          <a:p>
            <a:pPr lvl="1"/>
            <a:endParaRPr lang="en-US" sz="2000" dirty="0" smtClean="0"/>
          </a:p>
          <a:p>
            <a:pPr lvl="1"/>
            <a:endParaRPr lang="en-US" sz="2000" u="sng" dirty="0"/>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l="37865" t="20226" r="10330" b="22092"/>
          <a:stretch/>
        </p:blipFill>
        <p:spPr bwMode="auto">
          <a:xfrm>
            <a:off x="6324600" y="1600200"/>
            <a:ext cx="2515870" cy="2286000"/>
          </a:xfrm>
          <a:prstGeom prst="rect">
            <a:avLst/>
          </a:prstGeom>
          <a:noFill/>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940175"/>
            <a:ext cx="4168775" cy="276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954463"/>
            <a:ext cx="3679825"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25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rgbClr val="990033"/>
          </a:solidFill>
        </p:spPr>
        <p:txBody>
          <a:bodyPr>
            <a:normAutofit/>
          </a:bodyPr>
          <a:lstStyle/>
          <a:p>
            <a:pPr algn="l"/>
            <a:r>
              <a:rPr lang="en-US" sz="3200" dirty="0">
                <a:solidFill>
                  <a:srgbClr val="EAEAEA"/>
                </a:solidFill>
                <a:effectLst>
                  <a:outerShdw blurRad="38100" dist="38100" dir="2700000" algn="tl">
                    <a:srgbClr val="000000">
                      <a:alpha val="43137"/>
                    </a:srgbClr>
                  </a:outerShdw>
                </a:effectLst>
              </a:rPr>
              <a:t>Elastic Buckling Analysis using Perturbation Analysis</a:t>
            </a:r>
          </a:p>
        </p:txBody>
      </p:sp>
      <p:sp>
        <p:nvSpPr>
          <p:cNvPr id="3" name="Content Placeholder 2"/>
          <p:cNvSpPr>
            <a:spLocks noGrp="1"/>
          </p:cNvSpPr>
          <p:nvPr>
            <p:ph idx="1"/>
          </p:nvPr>
        </p:nvSpPr>
        <p:spPr>
          <a:xfrm>
            <a:off x="-12700" y="1689100"/>
            <a:ext cx="4356100" cy="2578100"/>
          </a:xfrm>
        </p:spPr>
        <p:txBody>
          <a:bodyPr>
            <a:normAutofit/>
          </a:bodyPr>
          <a:lstStyle/>
          <a:p>
            <a:pPr>
              <a:buBlip>
                <a:blip r:embed="rId2"/>
              </a:buBlip>
            </a:pPr>
            <a:r>
              <a:rPr lang="en-US" sz="2300" u="sng" dirty="0" smtClean="0">
                <a:solidFill>
                  <a:schemeClr val="tx2">
                    <a:lumMod val="50000"/>
                  </a:schemeClr>
                </a:solidFill>
                <a:effectLst>
                  <a:outerShdw blurRad="38100" dist="38100" dir="2700000" algn="tl">
                    <a:srgbClr val="000000">
                      <a:alpha val="43137"/>
                    </a:srgbClr>
                  </a:outerShdw>
                </a:effectLst>
              </a:rPr>
              <a:t>Results for </a:t>
            </a:r>
            <a:r>
              <a:rPr lang="en-US" sz="2600" u="sng" dirty="0">
                <a:solidFill>
                  <a:srgbClr val="FF0000"/>
                </a:solidFill>
                <a:effectLst>
                  <a:outerShdw blurRad="38100" dist="38100" dir="2700000" algn="tl">
                    <a:srgbClr val="000000">
                      <a:alpha val="43137"/>
                    </a:srgbClr>
                  </a:outerShdw>
                </a:effectLst>
              </a:rPr>
              <a:t>Fixed-ended</a:t>
            </a:r>
            <a:r>
              <a:rPr lang="en-US" sz="2300" u="sng" dirty="0" smtClean="0">
                <a:solidFill>
                  <a:schemeClr val="tx2">
                    <a:lumMod val="50000"/>
                  </a:schemeClr>
                </a:solidFill>
                <a:effectLst>
                  <a:outerShdw blurRad="38100" dist="38100" dir="2700000" algn="tl">
                    <a:srgbClr val="000000">
                      <a:alpha val="43137"/>
                    </a:srgbClr>
                  </a:outerShdw>
                </a:effectLst>
              </a:rPr>
              <a:t> B.C.s</a:t>
            </a:r>
            <a:endParaRPr lang="en-US" sz="2300" u="sng" dirty="0">
              <a:solidFill>
                <a:schemeClr val="tx2">
                  <a:lumMod val="50000"/>
                </a:schemeClr>
              </a:solidFill>
              <a:effectLst>
                <a:outerShdw blurRad="38100" dist="38100" dir="2700000" algn="tl">
                  <a:srgbClr val="000000">
                    <a:alpha val="43137"/>
                  </a:srgbClr>
                </a:outerShdw>
              </a:effectLst>
            </a:endParaRPr>
          </a:p>
          <a:p>
            <a:pPr marL="0" indent="0">
              <a:buNone/>
            </a:pPr>
            <a:endParaRPr lang="en-US" sz="2400" dirty="0" smtClean="0"/>
          </a:p>
          <a:p>
            <a:pPr lvl="1"/>
            <a:r>
              <a:rPr lang="en-US" sz="2100" dirty="0" smtClean="0"/>
              <a:t>Length has no effect</a:t>
            </a:r>
          </a:p>
          <a:p>
            <a:pPr lvl="1"/>
            <a:r>
              <a:rPr lang="en-US" sz="2100" dirty="0" smtClean="0"/>
              <a:t>70 – 90 % buckling capacity improvement  at angle of twists between 120-150.</a:t>
            </a:r>
            <a:endParaRPr lang="en-US" sz="2100" dirty="0"/>
          </a:p>
        </p:txBody>
      </p:sp>
      <p:graphicFrame>
        <p:nvGraphicFramePr>
          <p:cNvPr id="5" name="Chart 4"/>
          <p:cNvGraphicFramePr/>
          <p:nvPr>
            <p:extLst>
              <p:ext uri="{D42A27DB-BD31-4B8C-83A1-F6EECF244321}">
                <p14:modId xmlns:p14="http://schemas.microsoft.com/office/powerpoint/2010/main" val="1430931549"/>
              </p:ext>
            </p:extLst>
          </p:nvPr>
        </p:nvGraphicFramePr>
        <p:xfrm>
          <a:off x="6172200" y="4572000"/>
          <a:ext cx="28956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065140591"/>
              </p:ext>
            </p:extLst>
          </p:nvPr>
        </p:nvGraphicFramePr>
        <p:xfrm>
          <a:off x="3200400" y="4572000"/>
          <a:ext cx="28956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3379627443"/>
              </p:ext>
            </p:extLst>
          </p:nvPr>
        </p:nvGraphicFramePr>
        <p:xfrm>
          <a:off x="76200" y="4572000"/>
          <a:ext cx="3048000" cy="2209800"/>
        </p:xfrm>
        <a:graphic>
          <a:graphicData uri="http://schemas.openxmlformats.org/drawingml/2006/chart">
            <c:chart xmlns:c="http://schemas.openxmlformats.org/drawingml/2006/chart" xmlns:r="http://schemas.openxmlformats.org/officeDocument/2006/relationships" r:id="rId5"/>
          </a:graphicData>
        </a:graphic>
      </p:graphicFrame>
      <p:pic>
        <p:nvPicPr>
          <p:cNvPr id="9" name="Picture 12"/>
          <p:cNvPicPr>
            <a:picLocks noChangeAspect="1" noChangeArrowheads="1"/>
          </p:cNvPicPr>
          <p:nvPr/>
        </p:nvPicPr>
        <p:blipFill rotWithShape="1">
          <a:blip r:embed="rId6" cstate="print"/>
          <a:srcRect l="18489" t="59973" r="50582" b="20834"/>
          <a:stretch/>
        </p:blipFill>
        <p:spPr bwMode="auto">
          <a:xfrm>
            <a:off x="4343400" y="2133600"/>
            <a:ext cx="4673600" cy="2223660"/>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81350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rgbClr val="990033"/>
          </a:solidFill>
        </p:spPr>
        <p:txBody>
          <a:bodyPr>
            <a:normAutofit/>
          </a:bodyPr>
          <a:lstStyle/>
          <a:p>
            <a:pPr algn="l"/>
            <a:r>
              <a:rPr lang="en-US" sz="3200" dirty="0">
                <a:solidFill>
                  <a:srgbClr val="EAEAEA"/>
                </a:solidFill>
                <a:effectLst>
                  <a:outerShdw blurRad="38100" dist="38100" dir="2700000" algn="tl">
                    <a:srgbClr val="000000">
                      <a:alpha val="43137"/>
                    </a:srgbClr>
                  </a:outerShdw>
                </a:effectLst>
              </a:rPr>
              <a:t>Elastic Buckling Analysis using Perturbation Analysis</a:t>
            </a:r>
          </a:p>
        </p:txBody>
      </p:sp>
      <p:sp>
        <p:nvSpPr>
          <p:cNvPr id="3" name="Content Placeholder 2"/>
          <p:cNvSpPr>
            <a:spLocks noGrp="1"/>
          </p:cNvSpPr>
          <p:nvPr>
            <p:ph idx="1"/>
          </p:nvPr>
        </p:nvSpPr>
        <p:spPr>
          <a:xfrm>
            <a:off x="0" y="1752600"/>
            <a:ext cx="9144000" cy="990600"/>
          </a:xfrm>
        </p:spPr>
        <p:txBody>
          <a:bodyPr>
            <a:normAutofit/>
          </a:bodyPr>
          <a:lstStyle/>
          <a:p>
            <a:pPr>
              <a:buBlip>
                <a:blip r:embed="rId2"/>
              </a:buBlip>
            </a:pPr>
            <a:r>
              <a:rPr lang="en-US" sz="2000" u="sng" dirty="0">
                <a:solidFill>
                  <a:schemeClr val="tx2">
                    <a:lumMod val="50000"/>
                  </a:schemeClr>
                </a:solidFill>
                <a:effectLst>
                  <a:outerShdw blurRad="38100" dist="38100" dir="2700000" algn="tl">
                    <a:srgbClr val="000000">
                      <a:alpha val="43137"/>
                    </a:srgbClr>
                  </a:outerShdw>
                </a:effectLst>
              </a:rPr>
              <a:t>Results for </a:t>
            </a:r>
            <a:r>
              <a:rPr lang="en-US" sz="2600" u="sng" dirty="0">
                <a:solidFill>
                  <a:srgbClr val="FF0000"/>
                </a:solidFill>
                <a:effectLst>
                  <a:outerShdw blurRad="38100" dist="38100" dir="2700000" algn="tl">
                    <a:srgbClr val="000000">
                      <a:alpha val="43137"/>
                    </a:srgbClr>
                  </a:outerShdw>
                </a:effectLst>
              </a:rPr>
              <a:t>Fixed-ended</a:t>
            </a:r>
            <a:r>
              <a:rPr lang="en-US" sz="2000" u="sng" dirty="0">
                <a:solidFill>
                  <a:schemeClr val="tx2">
                    <a:lumMod val="50000"/>
                  </a:schemeClr>
                </a:solidFill>
                <a:effectLst>
                  <a:outerShdw blurRad="38100" dist="38100" dir="2700000" algn="tl">
                    <a:srgbClr val="000000">
                      <a:alpha val="43137"/>
                    </a:srgbClr>
                  </a:outerShdw>
                </a:effectLst>
              </a:rPr>
              <a:t> B.C.s</a:t>
            </a:r>
          </a:p>
          <a:p>
            <a:pPr marL="0" indent="0">
              <a:buNone/>
            </a:pPr>
            <a:r>
              <a:rPr lang="en-GB" sz="1600" dirty="0"/>
              <a:t>	</a:t>
            </a:r>
            <a:r>
              <a:rPr lang="en-GB" sz="1600" dirty="0" smtClean="0"/>
              <a:t>- </a:t>
            </a:r>
            <a:r>
              <a:rPr lang="en-GB" sz="2000" dirty="0" smtClean="0"/>
              <a:t>Histograms of Buckling improvement versus slenderness ratio up to ϕ = 150°</a:t>
            </a:r>
            <a:endParaRPr lang="en-US" sz="2400" dirty="0"/>
          </a:p>
        </p:txBody>
      </p:sp>
      <p:graphicFrame>
        <p:nvGraphicFramePr>
          <p:cNvPr id="7" name="Chart 6"/>
          <p:cNvGraphicFramePr/>
          <p:nvPr>
            <p:extLst>
              <p:ext uri="{D42A27DB-BD31-4B8C-83A1-F6EECF244321}">
                <p14:modId xmlns:p14="http://schemas.microsoft.com/office/powerpoint/2010/main" val="888818204"/>
              </p:ext>
            </p:extLst>
          </p:nvPr>
        </p:nvGraphicFramePr>
        <p:xfrm>
          <a:off x="152400" y="2819400"/>
          <a:ext cx="44958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3082580470"/>
              </p:ext>
            </p:extLst>
          </p:nvPr>
        </p:nvGraphicFramePr>
        <p:xfrm>
          <a:off x="4724400" y="2819400"/>
          <a:ext cx="42672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2773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rgbClr val="990033"/>
          </a:solidFill>
        </p:spPr>
        <p:txBody>
          <a:bodyPr>
            <a:normAutofit/>
          </a:bodyPr>
          <a:lstStyle/>
          <a:p>
            <a:pPr algn="l"/>
            <a:r>
              <a:rPr lang="en-US" sz="3200" dirty="0">
                <a:solidFill>
                  <a:srgbClr val="EAEAEA"/>
                </a:solidFill>
                <a:effectLst>
                  <a:outerShdw blurRad="38100" dist="38100" dir="2700000" algn="tl">
                    <a:srgbClr val="000000">
                      <a:alpha val="43137"/>
                    </a:srgbClr>
                  </a:outerShdw>
                </a:effectLst>
              </a:rPr>
              <a:t>Elastic Buckling Analysis using Perturbation Analysis</a:t>
            </a:r>
          </a:p>
        </p:txBody>
      </p:sp>
      <p:sp>
        <p:nvSpPr>
          <p:cNvPr id="3" name="Content Placeholder 2"/>
          <p:cNvSpPr>
            <a:spLocks noGrp="1"/>
          </p:cNvSpPr>
          <p:nvPr>
            <p:ph idx="1"/>
          </p:nvPr>
        </p:nvSpPr>
        <p:spPr>
          <a:xfrm>
            <a:off x="152400" y="1981200"/>
            <a:ext cx="3733800" cy="2743200"/>
          </a:xfrm>
        </p:spPr>
        <p:txBody>
          <a:bodyPr>
            <a:normAutofit/>
          </a:bodyPr>
          <a:lstStyle/>
          <a:p>
            <a:pPr>
              <a:buBlip>
                <a:blip r:embed="rId2"/>
              </a:buBlip>
            </a:pPr>
            <a:r>
              <a:rPr lang="en-US" sz="2000" u="sng" dirty="0">
                <a:solidFill>
                  <a:schemeClr val="tx2">
                    <a:lumMod val="50000"/>
                  </a:schemeClr>
                </a:solidFill>
                <a:effectLst>
                  <a:outerShdw blurRad="38100" dist="38100" dir="2700000" algn="tl">
                    <a:srgbClr val="000000">
                      <a:alpha val="43137"/>
                    </a:srgbClr>
                  </a:outerShdw>
                </a:effectLst>
              </a:rPr>
              <a:t>Results for </a:t>
            </a:r>
            <a:r>
              <a:rPr lang="en-US" sz="2000" u="sng" dirty="0">
                <a:solidFill>
                  <a:srgbClr val="FF0000"/>
                </a:solidFill>
                <a:effectLst>
                  <a:outerShdw blurRad="38100" dist="38100" dir="2700000" algn="tl">
                    <a:srgbClr val="000000">
                      <a:alpha val="43137"/>
                    </a:srgbClr>
                  </a:outerShdw>
                </a:effectLst>
              </a:rPr>
              <a:t>Fixed-ended</a:t>
            </a:r>
            <a:r>
              <a:rPr lang="en-US" sz="2000" u="sng" dirty="0">
                <a:solidFill>
                  <a:schemeClr val="tx2">
                    <a:lumMod val="50000"/>
                  </a:schemeClr>
                </a:solidFill>
                <a:effectLst>
                  <a:outerShdw blurRad="38100" dist="38100" dir="2700000" algn="tl">
                    <a:srgbClr val="000000">
                      <a:alpha val="43137"/>
                    </a:srgbClr>
                  </a:outerShdw>
                </a:effectLst>
              </a:rPr>
              <a:t> B.C.s</a:t>
            </a:r>
          </a:p>
          <a:p>
            <a:pPr marL="0" indent="0">
              <a:buNone/>
            </a:pPr>
            <a:r>
              <a:rPr lang="en-GB" sz="1600" dirty="0"/>
              <a:t>	</a:t>
            </a:r>
            <a:endParaRPr lang="en-GB" sz="1600" dirty="0" smtClean="0"/>
          </a:p>
          <a:p>
            <a:pPr marL="0" indent="0">
              <a:buNone/>
            </a:pPr>
            <a:r>
              <a:rPr lang="en-GB" sz="1600" dirty="0" smtClean="0"/>
              <a:t>- </a:t>
            </a:r>
            <a:r>
              <a:rPr lang="en-GB" sz="2000" dirty="0" smtClean="0"/>
              <a:t>Comparisons with previous equation that was developed for </a:t>
            </a:r>
            <a:r>
              <a:rPr lang="en-GB" sz="2000" dirty="0" err="1" smtClean="0"/>
              <a:t>pretwisted</a:t>
            </a:r>
            <a:r>
              <a:rPr lang="en-GB" sz="2000" dirty="0" smtClean="0"/>
              <a:t> bars with rectangular cross-sections. </a:t>
            </a:r>
            <a:endParaRPr lang="en-US" sz="2400" dirty="0"/>
          </a:p>
        </p:txBody>
      </p:sp>
      <p:pic>
        <p:nvPicPr>
          <p:cNvPr id="8" name="Picture 3"/>
          <p:cNvPicPr>
            <a:picLocks noChangeAspect="1" noChangeArrowheads="1"/>
          </p:cNvPicPr>
          <p:nvPr/>
        </p:nvPicPr>
        <p:blipFill rotWithShape="1">
          <a:blip r:embed="rId3" cstate="print"/>
          <a:srcRect b="15431"/>
          <a:stretch/>
        </p:blipFill>
        <p:spPr bwMode="auto">
          <a:xfrm>
            <a:off x="247650" y="5803595"/>
            <a:ext cx="5905500" cy="933877"/>
          </a:xfrm>
          <a:prstGeom prst="rect">
            <a:avLst/>
          </a:prstGeom>
          <a:noFill/>
          <a:ln w="9525">
            <a:solidFill>
              <a:schemeClr val="accent1"/>
            </a:solidFill>
            <a:miter lim="800000"/>
            <a:headEnd/>
            <a:tailEnd/>
          </a:ln>
        </p:spPr>
      </p:pic>
      <p:sp>
        <p:nvSpPr>
          <p:cNvPr id="9" name="Rectangle 8"/>
          <p:cNvSpPr/>
          <p:nvPr/>
        </p:nvSpPr>
        <p:spPr>
          <a:xfrm>
            <a:off x="6553200" y="6270533"/>
            <a:ext cx="1822935" cy="353943"/>
          </a:xfrm>
          <a:prstGeom prst="rect">
            <a:avLst/>
          </a:prstGeom>
        </p:spPr>
        <p:txBody>
          <a:bodyPr wrap="none">
            <a:spAutoFit/>
          </a:bodyPr>
          <a:lstStyle/>
          <a:p>
            <a:r>
              <a:rPr lang="en-US" sz="1700" dirty="0" smtClean="0">
                <a:solidFill>
                  <a:srgbClr val="FF0000"/>
                </a:solidFill>
              </a:rPr>
              <a:t>Abed et al. </a:t>
            </a:r>
            <a:r>
              <a:rPr lang="en-US" sz="1700" dirty="0">
                <a:solidFill>
                  <a:srgbClr val="FF0000"/>
                </a:solidFill>
              </a:rPr>
              <a:t>(</a:t>
            </a:r>
            <a:r>
              <a:rPr lang="en-US" sz="1700" dirty="0" smtClean="0">
                <a:solidFill>
                  <a:srgbClr val="FF0000"/>
                </a:solidFill>
              </a:rPr>
              <a:t>2012) </a:t>
            </a:r>
            <a:endParaRPr lang="en-US" sz="1700" dirty="0">
              <a:solidFill>
                <a:srgbClr val="FF00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779058"/>
            <a:ext cx="5448300" cy="3783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 y="5803595"/>
            <a:ext cx="3574098" cy="93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046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rgbClr val="990033"/>
          </a:solidFill>
        </p:spPr>
        <p:txBody>
          <a:bodyPr>
            <a:normAutofit/>
          </a:bodyPr>
          <a:lstStyle/>
          <a:p>
            <a:pPr algn="l"/>
            <a:r>
              <a:rPr lang="en-US" sz="3200" dirty="0">
                <a:solidFill>
                  <a:srgbClr val="EAEAEA"/>
                </a:solidFill>
                <a:effectLst>
                  <a:outerShdw blurRad="38100" dist="38100" dir="2700000" algn="tl">
                    <a:srgbClr val="000000">
                      <a:alpha val="43137"/>
                    </a:srgbClr>
                  </a:outerShdw>
                </a:effectLst>
              </a:rPr>
              <a:t>Elastic Buckling Analysis using Perturbation Analysis</a:t>
            </a:r>
          </a:p>
        </p:txBody>
      </p:sp>
      <p:sp>
        <p:nvSpPr>
          <p:cNvPr id="3" name="Content Placeholder 2"/>
          <p:cNvSpPr>
            <a:spLocks noGrp="1"/>
          </p:cNvSpPr>
          <p:nvPr>
            <p:ph idx="1"/>
          </p:nvPr>
        </p:nvSpPr>
        <p:spPr>
          <a:xfrm>
            <a:off x="0" y="1524000"/>
            <a:ext cx="9144000" cy="5334000"/>
          </a:xfrm>
        </p:spPr>
        <p:txBody>
          <a:bodyPr>
            <a:normAutofit/>
          </a:bodyPr>
          <a:lstStyle/>
          <a:p>
            <a:pPr>
              <a:buBlip>
                <a:blip r:embed="rId2"/>
              </a:buBlip>
            </a:pPr>
            <a:endParaRPr lang="en-GB" sz="2000" dirty="0" smtClean="0"/>
          </a:p>
          <a:p>
            <a:pPr>
              <a:buBlip>
                <a:blip r:embed="rId2"/>
              </a:buBlip>
            </a:pPr>
            <a:r>
              <a:rPr lang="en-US" sz="2000" u="sng" dirty="0">
                <a:solidFill>
                  <a:schemeClr val="tx2">
                    <a:lumMod val="50000"/>
                  </a:schemeClr>
                </a:solidFill>
                <a:effectLst>
                  <a:outerShdw blurRad="38100" dist="38100" dir="2700000" algn="tl">
                    <a:srgbClr val="000000">
                      <a:alpha val="43137"/>
                    </a:srgbClr>
                  </a:outerShdw>
                </a:effectLst>
              </a:rPr>
              <a:t>Results for </a:t>
            </a:r>
            <a:r>
              <a:rPr lang="en-US" sz="2600" u="sng" dirty="0">
                <a:solidFill>
                  <a:srgbClr val="FF0000"/>
                </a:solidFill>
                <a:effectLst>
                  <a:outerShdw blurRad="38100" dist="38100" dir="2700000" algn="tl">
                    <a:srgbClr val="000000">
                      <a:alpha val="43137"/>
                    </a:srgbClr>
                  </a:outerShdw>
                </a:effectLst>
              </a:rPr>
              <a:t>Fixed-ended</a:t>
            </a:r>
            <a:r>
              <a:rPr lang="en-US" sz="2000" u="sng" dirty="0">
                <a:solidFill>
                  <a:schemeClr val="tx2">
                    <a:lumMod val="50000"/>
                  </a:schemeClr>
                </a:solidFill>
                <a:effectLst>
                  <a:outerShdw blurRad="38100" dist="38100" dir="2700000" algn="tl">
                    <a:srgbClr val="000000">
                      <a:alpha val="43137"/>
                    </a:srgbClr>
                  </a:outerShdw>
                </a:effectLst>
              </a:rPr>
              <a:t> B.C.s</a:t>
            </a:r>
          </a:p>
          <a:p>
            <a:pPr marL="0" indent="0">
              <a:buNone/>
            </a:pPr>
            <a:r>
              <a:rPr lang="en-GB" sz="2000" dirty="0" smtClean="0"/>
              <a:t>	Finite element analysis run for 0</a:t>
            </a:r>
            <a:r>
              <a:rPr lang="en-GB" sz="2000" dirty="0" smtClean="0">
                <a:latin typeface="Calibri"/>
              </a:rPr>
              <a:t>°</a:t>
            </a:r>
            <a:r>
              <a:rPr lang="en-GB" sz="2000" dirty="0" smtClean="0"/>
              <a:t>-360</a:t>
            </a:r>
            <a:r>
              <a:rPr lang="en-GB" sz="2000" dirty="0" smtClean="0">
                <a:latin typeface="Calibri"/>
              </a:rPr>
              <a:t>° under fixed-ended boundary condition</a:t>
            </a:r>
            <a:endParaRPr lang="en-US" sz="2400" dirty="0"/>
          </a:p>
        </p:txBody>
      </p:sp>
      <p:graphicFrame>
        <p:nvGraphicFramePr>
          <p:cNvPr id="6" name="Chart 5"/>
          <p:cNvGraphicFramePr/>
          <p:nvPr>
            <p:extLst>
              <p:ext uri="{D42A27DB-BD31-4B8C-83A1-F6EECF244321}">
                <p14:modId xmlns:p14="http://schemas.microsoft.com/office/powerpoint/2010/main" val="2042941782"/>
              </p:ext>
            </p:extLst>
          </p:nvPr>
        </p:nvGraphicFramePr>
        <p:xfrm>
          <a:off x="508001" y="3048000"/>
          <a:ext cx="4267199" cy="3276599"/>
        </p:xfrm>
        <a:graphic>
          <a:graphicData uri="http://schemas.openxmlformats.org/drawingml/2006/chart">
            <c:chart xmlns:c="http://schemas.openxmlformats.org/drawingml/2006/chart" xmlns:r="http://schemas.openxmlformats.org/officeDocument/2006/relationships" r:id="rId3"/>
          </a:graphicData>
        </a:graphic>
      </p:graphicFrame>
      <p:pic>
        <p:nvPicPr>
          <p:cNvPr id="6146" name="Picture 2"/>
          <p:cNvPicPr>
            <a:picLocks noChangeAspect="1" noChangeArrowheads="1"/>
          </p:cNvPicPr>
          <p:nvPr/>
        </p:nvPicPr>
        <p:blipFill>
          <a:blip r:embed="rId4" cstate="print"/>
          <a:srcRect l="33382" t="46875" r="30893" b="33333"/>
          <a:stretch>
            <a:fillRect/>
          </a:stretch>
        </p:blipFill>
        <p:spPr bwMode="auto">
          <a:xfrm>
            <a:off x="4876800" y="3886200"/>
            <a:ext cx="3914274" cy="1676400"/>
          </a:xfrm>
          <a:prstGeom prst="rect">
            <a:avLst/>
          </a:prstGeom>
          <a:noFill/>
          <a:ln w="9525">
            <a:solidFill>
              <a:schemeClr val="accent2"/>
            </a:solidFill>
            <a:miter lim="800000"/>
            <a:headEnd/>
            <a:tailEnd/>
          </a:ln>
        </p:spPr>
      </p:pic>
    </p:spTree>
    <p:extLst>
      <p:ext uri="{BB962C8B-B14F-4D97-AF65-F5344CB8AC3E}">
        <p14:creationId xmlns:p14="http://schemas.microsoft.com/office/powerpoint/2010/main" val="2986319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rgbClr val="990033"/>
          </a:solidFill>
        </p:spPr>
        <p:txBody>
          <a:bodyPr>
            <a:normAutofit/>
          </a:bodyPr>
          <a:lstStyle/>
          <a:p>
            <a:pPr algn="l"/>
            <a:r>
              <a:rPr lang="en-US" sz="3200" dirty="0">
                <a:solidFill>
                  <a:srgbClr val="EAEAEA"/>
                </a:solidFill>
                <a:effectLst>
                  <a:outerShdw blurRad="38100" dist="38100" dir="2700000" algn="tl">
                    <a:srgbClr val="000000">
                      <a:alpha val="43137"/>
                    </a:srgbClr>
                  </a:outerShdw>
                </a:effectLst>
              </a:rPr>
              <a:t>Elastic Buckling Analysis using Perturbation Analysis</a:t>
            </a:r>
          </a:p>
        </p:txBody>
      </p:sp>
      <p:graphicFrame>
        <p:nvGraphicFramePr>
          <p:cNvPr id="8" name="Chart 7"/>
          <p:cNvGraphicFramePr/>
          <p:nvPr>
            <p:extLst>
              <p:ext uri="{D42A27DB-BD31-4B8C-83A1-F6EECF244321}">
                <p14:modId xmlns:p14="http://schemas.microsoft.com/office/powerpoint/2010/main" val="4243526325"/>
              </p:ext>
            </p:extLst>
          </p:nvPr>
        </p:nvGraphicFramePr>
        <p:xfrm>
          <a:off x="4724400" y="3581400"/>
          <a:ext cx="37338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9613182"/>
              </p:ext>
            </p:extLst>
          </p:nvPr>
        </p:nvGraphicFramePr>
        <p:xfrm>
          <a:off x="457200" y="3608522"/>
          <a:ext cx="3810000" cy="3200400"/>
        </p:xfrm>
        <a:graphic>
          <a:graphicData uri="http://schemas.openxmlformats.org/drawingml/2006/chart">
            <c:chart xmlns:c="http://schemas.openxmlformats.org/drawingml/2006/chart" xmlns:r="http://schemas.openxmlformats.org/officeDocument/2006/relationships" r:id="rId3"/>
          </a:graphicData>
        </a:graphic>
      </p:graphicFrame>
      <p:pic>
        <p:nvPicPr>
          <p:cNvPr id="5122" name="Picture 2"/>
          <p:cNvPicPr>
            <a:picLocks noChangeAspect="1" noChangeArrowheads="1"/>
          </p:cNvPicPr>
          <p:nvPr/>
        </p:nvPicPr>
        <p:blipFill>
          <a:blip r:embed="rId4" cstate="print"/>
          <a:srcRect l="29868" t="54167" r="35578" b="18750"/>
          <a:stretch>
            <a:fillRect/>
          </a:stretch>
        </p:blipFill>
        <p:spPr bwMode="auto">
          <a:xfrm>
            <a:off x="4724400" y="1600200"/>
            <a:ext cx="4038600" cy="1855922"/>
          </a:xfrm>
          <a:prstGeom prst="rect">
            <a:avLst/>
          </a:prstGeom>
          <a:noFill/>
          <a:ln w="9525">
            <a:solidFill>
              <a:srgbClr val="C00000"/>
            </a:solidFill>
            <a:miter lim="800000"/>
            <a:headEnd/>
            <a:tailEnd/>
          </a:ln>
        </p:spPr>
      </p:pic>
      <p:sp>
        <p:nvSpPr>
          <p:cNvPr id="10" name="Content Placeholder 2"/>
          <p:cNvSpPr>
            <a:spLocks noGrp="1"/>
          </p:cNvSpPr>
          <p:nvPr>
            <p:ph idx="1"/>
          </p:nvPr>
        </p:nvSpPr>
        <p:spPr>
          <a:xfrm>
            <a:off x="-12700" y="1612900"/>
            <a:ext cx="4356100" cy="1843222"/>
          </a:xfrm>
        </p:spPr>
        <p:txBody>
          <a:bodyPr>
            <a:normAutofit fontScale="92500"/>
          </a:bodyPr>
          <a:lstStyle/>
          <a:p>
            <a:pPr>
              <a:buBlip>
                <a:blip r:embed="rId5"/>
              </a:buBlip>
            </a:pPr>
            <a:r>
              <a:rPr lang="en-US" sz="2300" u="sng" dirty="0" smtClean="0">
                <a:solidFill>
                  <a:schemeClr val="tx2">
                    <a:lumMod val="50000"/>
                  </a:schemeClr>
                </a:solidFill>
                <a:effectLst>
                  <a:outerShdw blurRad="38100" dist="38100" dir="2700000" algn="tl">
                    <a:srgbClr val="000000">
                      <a:alpha val="43137"/>
                    </a:srgbClr>
                  </a:outerShdw>
                </a:effectLst>
              </a:rPr>
              <a:t>Results for </a:t>
            </a:r>
            <a:r>
              <a:rPr lang="en-US" sz="2800" u="sng" dirty="0" smtClean="0">
                <a:solidFill>
                  <a:srgbClr val="FF0000"/>
                </a:solidFill>
                <a:effectLst>
                  <a:outerShdw blurRad="38100" dist="38100" dir="2700000" algn="tl">
                    <a:srgbClr val="000000">
                      <a:alpha val="43137"/>
                    </a:srgbClr>
                  </a:outerShdw>
                </a:effectLst>
              </a:rPr>
              <a:t>Pinned-ended</a:t>
            </a:r>
            <a:r>
              <a:rPr lang="en-US" sz="2300" u="sng" dirty="0" smtClean="0">
                <a:solidFill>
                  <a:schemeClr val="tx2">
                    <a:lumMod val="50000"/>
                  </a:schemeClr>
                </a:solidFill>
                <a:effectLst>
                  <a:outerShdw blurRad="38100" dist="38100" dir="2700000" algn="tl">
                    <a:srgbClr val="000000">
                      <a:alpha val="43137"/>
                    </a:srgbClr>
                  </a:outerShdw>
                </a:effectLst>
              </a:rPr>
              <a:t> B.C.s</a:t>
            </a:r>
            <a:endParaRPr lang="en-US" sz="2300" u="sng" dirty="0">
              <a:solidFill>
                <a:schemeClr val="tx2">
                  <a:lumMod val="50000"/>
                </a:schemeClr>
              </a:solidFill>
              <a:effectLst>
                <a:outerShdw blurRad="38100" dist="38100" dir="2700000" algn="tl">
                  <a:srgbClr val="000000">
                    <a:alpha val="43137"/>
                  </a:srgbClr>
                </a:outerShdw>
              </a:effectLst>
            </a:endParaRPr>
          </a:p>
          <a:p>
            <a:pPr lvl="1"/>
            <a:r>
              <a:rPr lang="en-US" sz="2100" dirty="0" smtClean="0"/>
              <a:t>Length has no effect</a:t>
            </a:r>
          </a:p>
          <a:p>
            <a:pPr lvl="1"/>
            <a:r>
              <a:rPr lang="en-US" sz="2100" dirty="0" smtClean="0"/>
              <a:t>No significant buckling capacity improvement  up to 180 angle of twist.</a:t>
            </a:r>
            <a:endParaRPr lang="en-US" sz="2100" dirty="0"/>
          </a:p>
        </p:txBody>
      </p:sp>
    </p:spTree>
    <p:extLst>
      <p:ext uri="{BB962C8B-B14F-4D97-AF65-F5344CB8AC3E}">
        <p14:creationId xmlns:p14="http://schemas.microsoft.com/office/powerpoint/2010/main" val="3001484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a:solidFill>
            <a:srgbClr val="990033"/>
          </a:solidFill>
        </p:spPr>
        <p:txBody>
          <a:bodyPr>
            <a:noAutofit/>
          </a:bodyPr>
          <a:lstStyle/>
          <a:p>
            <a:pPr algn="l"/>
            <a:r>
              <a:rPr lang="en-US" sz="3200" dirty="0" smtClean="0">
                <a:solidFill>
                  <a:srgbClr val="EAEAEA"/>
                </a:solidFill>
                <a:effectLst>
                  <a:outerShdw blurRad="38100" dist="38100" dir="2700000" algn="tl">
                    <a:srgbClr val="000000">
                      <a:alpha val="43137"/>
                    </a:srgbClr>
                  </a:outerShdw>
                </a:effectLst>
              </a:rPr>
              <a:t>Experimental Tests</a:t>
            </a:r>
            <a:endParaRPr lang="en-US" sz="3200" dirty="0">
              <a:solidFill>
                <a:srgbClr val="EAEAEA"/>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1219200"/>
          </a:xfrm>
        </p:spPr>
        <p:txBody>
          <a:bodyPr/>
          <a:lstStyle/>
          <a:p>
            <a:pPr>
              <a:buBlip>
                <a:blip r:embed="rId2"/>
              </a:buBlip>
            </a:pPr>
            <a:r>
              <a:rPr lang="en-US" sz="2400" u="sng" dirty="0" smtClean="0">
                <a:solidFill>
                  <a:schemeClr val="tx2">
                    <a:lumMod val="50000"/>
                  </a:schemeClr>
                </a:solidFill>
                <a:effectLst>
                  <a:outerShdw blurRad="38100" dist="38100" dir="2700000" algn="tl">
                    <a:srgbClr val="000000">
                      <a:alpha val="43137"/>
                    </a:srgbClr>
                  </a:outerShdw>
                </a:effectLst>
              </a:rPr>
              <a:t>Test Setup</a:t>
            </a:r>
          </a:p>
          <a:p>
            <a:pPr lvl="1"/>
            <a:r>
              <a:rPr lang="en-US" sz="2000" dirty="0" smtClean="0">
                <a:solidFill>
                  <a:schemeClr val="tx2">
                    <a:lumMod val="50000"/>
                  </a:schemeClr>
                </a:solidFill>
              </a:rPr>
              <a:t>Universal Testing Machine (UTM), capacity = 1200 KN</a:t>
            </a:r>
          </a:p>
          <a:p>
            <a:pPr lvl="1"/>
            <a:r>
              <a:rPr lang="en-US" sz="2000" dirty="0" smtClean="0">
                <a:solidFill>
                  <a:schemeClr val="tx2">
                    <a:lumMod val="50000"/>
                  </a:schemeClr>
                </a:solidFill>
              </a:rPr>
              <a:t>UC 100x100x17</a:t>
            </a:r>
          </a:p>
          <a:p>
            <a:pPr lvl="1"/>
            <a:endParaRPr lang="en-US" sz="2400" dirty="0" smtClean="0"/>
          </a:p>
          <a:p>
            <a:pPr lvl="1"/>
            <a:endParaRPr lang="en-US" sz="2400" dirty="0"/>
          </a:p>
        </p:txBody>
      </p:sp>
      <p:pic>
        <p:nvPicPr>
          <p:cNvPr id="4" name="Picture 3" descr="C:\Users\mai\Desktop\MASTERS THESIS\UTM-compressive test\Pictures\CL1T30-4.JPG"/>
          <p:cNvPicPr/>
          <p:nvPr/>
        </p:nvPicPr>
        <p:blipFill>
          <a:blip r:embed="rId3" cstate="print"/>
          <a:srcRect/>
          <a:stretch>
            <a:fillRect/>
          </a:stretch>
        </p:blipFill>
        <p:spPr bwMode="auto">
          <a:xfrm rot="5400000">
            <a:off x="685800" y="3124200"/>
            <a:ext cx="3581400" cy="3429000"/>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5" name="Picture 8"/>
          <p:cNvPicPr>
            <a:picLocks noChangeAspect="1" noChangeArrowheads="1"/>
          </p:cNvPicPr>
          <p:nvPr/>
        </p:nvPicPr>
        <p:blipFill>
          <a:blip r:embed="rId4" cstate="print"/>
          <a:srcRect l="36310" t="28125" r="28551" b="15625"/>
          <a:stretch>
            <a:fillRect/>
          </a:stretch>
        </p:blipFill>
        <p:spPr bwMode="auto">
          <a:xfrm>
            <a:off x="4800600" y="3048000"/>
            <a:ext cx="3505200" cy="3581400"/>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a:solidFill>
            <a:srgbClr val="990033"/>
          </a:solidFill>
        </p:spPr>
        <p:txBody>
          <a:bodyPr>
            <a:normAutofit/>
          </a:bodyPr>
          <a:lstStyle/>
          <a:p>
            <a:pPr algn="l"/>
            <a:r>
              <a:rPr lang="en-US" sz="3200" dirty="0" smtClean="0">
                <a:solidFill>
                  <a:srgbClr val="EAEAEA"/>
                </a:solidFill>
                <a:effectLst>
                  <a:outerShdw blurRad="38100" dist="38100" dir="2700000" algn="tl">
                    <a:srgbClr val="000000">
                      <a:alpha val="43137"/>
                    </a:srgbClr>
                  </a:outerShdw>
                </a:effectLst>
              </a:rPr>
              <a:t>Experimental Tests</a:t>
            </a:r>
            <a:endParaRPr lang="en-US" sz="3200" dirty="0">
              <a:solidFill>
                <a:srgbClr val="EAEAEA"/>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524000"/>
            <a:ext cx="8915400" cy="533400"/>
          </a:xfrm>
        </p:spPr>
        <p:txBody>
          <a:bodyPr>
            <a:normAutofit/>
          </a:bodyPr>
          <a:lstStyle/>
          <a:p>
            <a:pPr marL="342900" lvl="1" indent="-342900">
              <a:buBlip>
                <a:blip r:embed="rId2"/>
              </a:buBlip>
            </a:pPr>
            <a:r>
              <a:rPr lang="en-US" sz="2300" dirty="0" smtClean="0">
                <a:solidFill>
                  <a:schemeClr val="tx2"/>
                </a:solidFill>
              </a:rPr>
              <a:t>Dimensions of </a:t>
            </a:r>
            <a:r>
              <a:rPr lang="en-US" sz="2300" dirty="0">
                <a:solidFill>
                  <a:schemeClr val="tx2"/>
                </a:solidFill>
              </a:rPr>
              <a:t>UC </a:t>
            </a:r>
            <a:r>
              <a:rPr lang="en-US" sz="2300" dirty="0" smtClean="0">
                <a:solidFill>
                  <a:schemeClr val="tx2"/>
                </a:solidFill>
              </a:rPr>
              <a:t>100x100x17 considered for testing</a:t>
            </a:r>
            <a:endParaRPr lang="en-US" sz="2300" dirty="0">
              <a:solidFill>
                <a:schemeClr val="tx2"/>
              </a:solidFill>
            </a:endParaRPr>
          </a:p>
        </p:txBody>
      </p:sp>
      <p:pic>
        <p:nvPicPr>
          <p:cNvPr id="5" name="Picture 1"/>
          <p:cNvPicPr>
            <a:picLocks noChangeAspect="1" noChangeArrowheads="1"/>
          </p:cNvPicPr>
          <p:nvPr/>
        </p:nvPicPr>
        <p:blipFill>
          <a:blip r:embed="rId3" cstate="print"/>
          <a:srcRect l="33968" t="26042" r="33235" b="17708"/>
          <a:stretch>
            <a:fillRect/>
          </a:stretch>
        </p:blipFill>
        <p:spPr bwMode="auto">
          <a:xfrm>
            <a:off x="2286000" y="2018059"/>
            <a:ext cx="5334000" cy="4687541"/>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a:solidFill>
            <a:srgbClr val="990033"/>
          </a:solidFill>
        </p:spPr>
        <p:txBody>
          <a:bodyPr>
            <a:normAutofit/>
          </a:bodyPr>
          <a:lstStyle/>
          <a:p>
            <a:pPr algn="l"/>
            <a:r>
              <a:rPr lang="en-US" sz="3200" dirty="0">
                <a:solidFill>
                  <a:srgbClr val="EAEAEA"/>
                </a:solidFill>
                <a:effectLst>
                  <a:outerShdw blurRad="38100" dist="38100" dir="2700000" algn="tl">
                    <a:srgbClr val="000000">
                      <a:alpha val="43137"/>
                    </a:srgbClr>
                  </a:outerShdw>
                </a:effectLst>
              </a:rPr>
              <a:t>Experimental Tests</a:t>
            </a:r>
          </a:p>
        </p:txBody>
      </p:sp>
      <p:sp>
        <p:nvSpPr>
          <p:cNvPr id="5" name="Content Placeholder 4"/>
          <p:cNvSpPr>
            <a:spLocks noGrp="1"/>
          </p:cNvSpPr>
          <p:nvPr>
            <p:ph idx="1"/>
          </p:nvPr>
        </p:nvSpPr>
        <p:spPr>
          <a:xfrm>
            <a:off x="457200" y="1447800"/>
            <a:ext cx="8229600" cy="4525963"/>
          </a:xfrm>
        </p:spPr>
        <p:txBody>
          <a:bodyPr>
            <a:normAutofit/>
          </a:bodyPr>
          <a:lstStyle/>
          <a:p>
            <a:pPr>
              <a:buBlip>
                <a:blip r:embed="rId2"/>
              </a:buBlip>
            </a:pPr>
            <a:r>
              <a:rPr lang="en-US" sz="2400" u="sng" dirty="0" smtClean="0">
                <a:solidFill>
                  <a:schemeClr val="tx2">
                    <a:lumMod val="50000"/>
                  </a:schemeClr>
                </a:solidFill>
                <a:effectLst>
                  <a:outerShdw blurRad="38100" dist="38100" dir="2700000" algn="tl">
                    <a:srgbClr val="000000">
                      <a:alpha val="43137"/>
                    </a:srgbClr>
                  </a:outerShdw>
                </a:effectLst>
              </a:rPr>
              <a:t>1.0 meter Lengths</a:t>
            </a:r>
          </a:p>
          <a:p>
            <a:pPr>
              <a:buBlip>
                <a:blip r:embed="rId2"/>
              </a:buBlip>
            </a:pPr>
            <a:endParaRPr lang="en-US" sz="2400" dirty="0" smtClean="0">
              <a:solidFill>
                <a:schemeClr val="tx2">
                  <a:lumMod val="50000"/>
                </a:schemeClr>
              </a:solidFill>
            </a:endParaRPr>
          </a:p>
          <a:p>
            <a:pPr>
              <a:buBlip>
                <a:blip r:embed="rId2"/>
              </a:buBlip>
            </a:pPr>
            <a:endParaRPr lang="en-US" sz="2400" dirty="0" smtClean="0">
              <a:solidFill>
                <a:schemeClr val="tx2">
                  <a:lumMod val="50000"/>
                </a:schemeClr>
              </a:solidFill>
            </a:endParaRPr>
          </a:p>
          <a:p>
            <a:endParaRPr lang="en-US" sz="2400" dirty="0"/>
          </a:p>
        </p:txBody>
      </p:sp>
      <p:pic>
        <p:nvPicPr>
          <p:cNvPr id="8" name="Picture 7" descr="C:\Users\mai\Desktop\MASTERS THESIS\UTM-compressive test\Pictures\CL1T0-buckled.JPG"/>
          <p:cNvPicPr/>
          <p:nvPr/>
        </p:nvPicPr>
        <p:blipFill>
          <a:blip r:embed="rId3" cstate="print"/>
          <a:srcRect/>
          <a:stretch>
            <a:fillRect/>
          </a:stretch>
        </p:blipFill>
        <p:spPr bwMode="auto">
          <a:xfrm rot="5400000">
            <a:off x="838200" y="2133600"/>
            <a:ext cx="21336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C:\Users\mai\Desktop\MASTERS THESIS\UTM-compressive test\Pictures\CL1T30-Buckled (3).JPG"/>
          <p:cNvPicPr/>
          <p:nvPr/>
        </p:nvPicPr>
        <p:blipFill>
          <a:blip r:embed="rId4" cstate="print"/>
          <a:srcRect/>
          <a:stretch>
            <a:fillRect/>
          </a:stretch>
        </p:blipFill>
        <p:spPr bwMode="auto">
          <a:xfrm rot="5400000">
            <a:off x="2933700" y="2095500"/>
            <a:ext cx="21336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Users\mai\Desktop\MASTERS THESIS\UTM-compressive test\Pictures\lab26\IMG_0483.JPG"/>
          <p:cNvPicPr>
            <a:picLocks noChangeAspect="1" noChangeArrowheads="1"/>
          </p:cNvPicPr>
          <p:nvPr/>
        </p:nvPicPr>
        <p:blipFill>
          <a:blip r:embed="rId5" cstate="print"/>
          <a:srcRect/>
          <a:stretch>
            <a:fillRect/>
          </a:stretch>
        </p:blipFill>
        <p:spPr bwMode="auto">
          <a:xfrm rot="5400000">
            <a:off x="1866900" y="4457700"/>
            <a:ext cx="22860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501775"/>
            <a:ext cx="3146425" cy="276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763" y="4495800"/>
            <a:ext cx="4084637" cy="22098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a:solidFill>
            <a:srgbClr val="990033"/>
          </a:solidFill>
        </p:spPr>
        <p:txBody>
          <a:bodyPr>
            <a:normAutofit/>
          </a:bodyPr>
          <a:lstStyle/>
          <a:p>
            <a:pPr algn="l"/>
            <a:r>
              <a:rPr lang="en-US" sz="3200" dirty="0">
                <a:solidFill>
                  <a:srgbClr val="EAEAEA"/>
                </a:solidFill>
                <a:effectLst>
                  <a:outerShdw blurRad="38100" dist="38100" dir="2700000" algn="tl">
                    <a:srgbClr val="000000">
                      <a:alpha val="43137"/>
                    </a:srgbClr>
                  </a:outerShdw>
                </a:effectLst>
              </a:rPr>
              <a:t>Experimental Tests</a:t>
            </a:r>
          </a:p>
        </p:txBody>
      </p:sp>
      <p:sp>
        <p:nvSpPr>
          <p:cNvPr id="5" name="Content Placeholder 4"/>
          <p:cNvSpPr>
            <a:spLocks noGrp="1"/>
          </p:cNvSpPr>
          <p:nvPr>
            <p:ph idx="1"/>
          </p:nvPr>
        </p:nvSpPr>
        <p:spPr>
          <a:xfrm>
            <a:off x="152400" y="1447800"/>
            <a:ext cx="8534400" cy="4525963"/>
          </a:xfrm>
        </p:spPr>
        <p:txBody>
          <a:bodyPr>
            <a:normAutofit/>
          </a:bodyPr>
          <a:lstStyle/>
          <a:p>
            <a:pPr>
              <a:buBlip>
                <a:blip r:embed="rId2"/>
              </a:buBlip>
            </a:pPr>
            <a:r>
              <a:rPr lang="en-US" sz="2400" u="sng" dirty="0" smtClean="0">
                <a:solidFill>
                  <a:schemeClr val="tx2">
                    <a:lumMod val="50000"/>
                  </a:schemeClr>
                </a:solidFill>
                <a:effectLst>
                  <a:outerShdw blurRad="38100" dist="38100" dir="2700000" algn="tl">
                    <a:srgbClr val="000000">
                      <a:alpha val="43137"/>
                    </a:srgbClr>
                  </a:outerShdw>
                </a:effectLst>
              </a:rPr>
              <a:t>1.5 meter Lengths</a:t>
            </a:r>
          </a:p>
          <a:p>
            <a:pPr>
              <a:buBlip>
                <a:blip r:embed="rId2"/>
              </a:buBlip>
            </a:pPr>
            <a:endParaRPr lang="en-US" sz="2400" dirty="0" smtClean="0">
              <a:solidFill>
                <a:schemeClr val="tx2">
                  <a:lumMod val="50000"/>
                </a:schemeClr>
              </a:solidFill>
            </a:endParaRPr>
          </a:p>
          <a:p>
            <a:pPr>
              <a:buBlip>
                <a:blip r:embed="rId2"/>
              </a:buBlip>
            </a:pPr>
            <a:endParaRPr lang="en-US" sz="2400" dirty="0" smtClean="0">
              <a:solidFill>
                <a:schemeClr val="tx2">
                  <a:lumMod val="50000"/>
                </a:schemeClr>
              </a:solidFill>
            </a:endParaRPr>
          </a:p>
          <a:p>
            <a:endParaRPr lang="en-US" sz="2400" dirty="0"/>
          </a:p>
        </p:txBody>
      </p:sp>
      <p:pic>
        <p:nvPicPr>
          <p:cNvPr id="2050" name="Picture 2" descr="C:\Users\mai\Desktop\MASTERS THESIS\UTM-compressive test\Pictures\1.5m-specimens\CL1.5T0(buckled-2).JPG"/>
          <p:cNvPicPr>
            <a:picLocks noChangeAspect="1" noChangeArrowheads="1"/>
          </p:cNvPicPr>
          <p:nvPr/>
        </p:nvPicPr>
        <p:blipFill>
          <a:blip r:embed="rId3" cstate="print"/>
          <a:srcRect l="12500" t="69375" r="7813" b="7067"/>
          <a:stretch>
            <a:fillRect/>
          </a:stretch>
        </p:blipFill>
        <p:spPr bwMode="auto">
          <a:xfrm rot="5400000">
            <a:off x="-990600" y="3657600"/>
            <a:ext cx="4343400" cy="990600"/>
          </a:xfrm>
          <a:prstGeom prst="rect">
            <a:avLst/>
          </a:prstGeom>
          <a:noFill/>
        </p:spPr>
      </p:pic>
      <p:pic>
        <p:nvPicPr>
          <p:cNvPr id="2051" name="Picture 3" descr="C:\Users\mai\Desktop\MASTERS THESIS\UTM-compressive test\Pictures\1.5m-specimens\IMG_0423.JPG"/>
          <p:cNvPicPr>
            <a:picLocks noChangeAspect="1" noChangeArrowheads="1"/>
          </p:cNvPicPr>
          <p:nvPr/>
        </p:nvPicPr>
        <p:blipFill>
          <a:blip r:embed="rId4" cstate="print"/>
          <a:srcRect l="3608" t="68750" r="4389" b="15625"/>
          <a:stretch>
            <a:fillRect/>
          </a:stretch>
        </p:blipFill>
        <p:spPr bwMode="auto">
          <a:xfrm rot="16200000">
            <a:off x="-76200" y="3733800"/>
            <a:ext cx="4419600" cy="914400"/>
          </a:xfrm>
          <a:prstGeom prst="rect">
            <a:avLst/>
          </a:prstGeom>
          <a:noFill/>
        </p:spPr>
      </p:pic>
      <p:pic>
        <p:nvPicPr>
          <p:cNvPr id="2052" name="Picture 4" descr="C:\Users\mai\Desktop\MASTERS THESIS\UTM-compressive test\Pictures\lab26\IMG_0459.JPG"/>
          <p:cNvPicPr>
            <a:picLocks noChangeAspect="1" noChangeArrowheads="1"/>
          </p:cNvPicPr>
          <p:nvPr/>
        </p:nvPicPr>
        <p:blipFill>
          <a:blip r:embed="rId5" cstate="print"/>
          <a:srcRect l="21094" t="7543" r="54014" b="22629"/>
          <a:stretch>
            <a:fillRect/>
          </a:stretch>
        </p:blipFill>
        <p:spPr bwMode="auto">
          <a:xfrm>
            <a:off x="2590800" y="1981200"/>
            <a:ext cx="1219200" cy="4419600"/>
          </a:xfrm>
          <a:prstGeom prst="rect">
            <a:avLst/>
          </a:prstGeom>
          <a:noFill/>
        </p:spPr>
      </p:pic>
      <p:pic>
        <p:nvPicPr>
          <p:cNvPr id="2053" name="Picture 5" descr="C:\Users\mai\Desktop\MASTERS THESIS\UTM-compressive test\Pictures\lab26\IMG_0458.JPG"/>
          <p:cNvPicPr>
            <a:picLocks noChangeAspect="1" noChangeArrowheads="1"/>
          </p:cNvPicPr>
          <p:nvPr/>
        </p:nvPicPr>
        <p:blipFill>
          <a:blip r:embed="rId6" cstate="print"/>
          <a:srcRect l="26563" t="21875" r="17187" b="46875"/>
          <a:stretch>
            <a:fillRect/>
          </a:stretch>
        </p:blipFill>
        <p:spPr bwMode="auto">
          <a:xfrm rot="5400000">
            <a:off x="2095500" y="3619500"/>
            <a:ext cx="4419600" cy="1143000"/>
          </a:xfrm>
          <a:prstGeom prst="rect">
            <a:avLst/>
          </a:prstGeom>
          <a:noFill/>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1524000"/>
            <a:ext cx="3375025"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3825" y="4648200"/>
            <a:ext cx="3657600" cy="19812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rgbClr val="990033"/>
          </a:solidFill>
        </p:spPr>
        <p:txBody>
          <a:bodyPr>
            <a:normAutofit/>
          </a:bodyPr>
          <a:lstStyle/>
          <a:p>
            <a:pPr algn="l"/>
            <a:r>
              <a:rPr lang="en-US" sz="3200" dirty="0" smtClean="0">
                <a:solidFill>
                  <a:srgbClr val="EAEAEA"/>
                </a:solidFill>
                <a:effectLst>
                  <a:outerShdw blurRad="38100" dist="38100" dir="2700000" algn="tl">
                    <a:srgbClr val="000000">
                      <a:alpha val="43137"/>
                    </a:srgbClr>
                  </a:outerShdw>
                </a:effectLst>
              </a:rPr>
              <a:t>Outline</a:t>
            </a:r>
            <a:endParaRPr lang="en-US" sz="3200" dirty="0">
              <a:solidFill>
                <a:srgbClr val="EAEAEA"/>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625599"/>
            <a:ext cx="5715000" cy="4983163"/>
          </a:xfrm>
        </p:spPr>
        <p:txBody>
          <a:bodyPr>
            <a:normAutofit fontScale="55000" lnSpcReduction="20000"/>
          </a:bodyPr>
          <a:lstStyle/>
          <a:p>
            <a:endParaRPr lang="en-US" dirty="0" smtClean="0"/>
          </a:p>
          <a:p>
            <a:pPr>
              <a:buBlip>
                <a:blip r:embed="rId2"/>
              </a:buBlip>
            </a:pPr>
            <a:r>
              <a:rPr lang="en-US" sz="4400" dirty="0" smtClean="0">
                <a:solidFill>
                  <a:schemeClr val="tx2">
                    <a:lumMod val="50000"/>
                  </a:schemeClr>
                </a:solidFill>
              </a:rPr>
              <a:t>Introduction and Background</a:t>
            </a:r>
          </a:p>
          <a:p>
            <a:endParaRPr lang="en-US" sz="4400" dirty="0" smtClean="0">
              <a:solidFill>
                <a:schemeClr val="tx2">
                  <a:lumMod val="50000"/>
                </a:schemeClr>
              </a:solidFill>
            </a:endParaRPr>
          </a:p>
          <a:p>
            <a:pPr>
              <a:buBlip>
                <a:blip r:embed="rId2"/>
              </a:buBlip>
            </a:pPr>
            <a:r>
              <a:rPr lang="en-US" sz="4400" dirty="0" smtClean="0">
                <a:solidFill>
                  <a:schemeClr val="tx2">
                    <a:lumMod val="50000"/>
                  </a:schemeClr>
                </a:solidFill>
              </a:rPr>
              <a:t>Previous Studies</a:t>
            </a:r>
          </a:p>
          <a:p>
            <a:endParaRPr lang="en-US" sz="4400" dirty="0" smtClean="0">
              <a:solidFill>
                <a:schemeClr val="tx2">
                  <a:lumMod val="50000"/>
                </a:schemeClr>
              </a:solidFill>
            </a:endParaRPr>
          </a:p>
          <a:p>
            <a:pPr>
              <a:buBlip>
                <a:blip r:embed="rId2"/>
              </a:buBlip>
            </a:pPr>
            <a:r>
              <a:rPr lang="en-US" sz="4400" dirty="0" smtClean="0">
                <a:solidFill>
                  <a:schemeClr val="tx2">
                    <a:lumMod val="50000"/>
                  </a:schemeClr>
                </a:solidFill>
              </a:rPr>
              <a:t>Elastic Buckling Analysis using Perturbation Analysis</a:t>
            </a:r>
          </a:p>
          <a:p>
            <a:pPr marL="0" indent="0">
              <a:buNone/>
            </a:pPr>
            <a:endParaRPr lang="en-US" sz="4400" dirty="0" smtClean="0">
              <a:solidFill>
                <a:schemeClr val="tx2">
                  <a:lumMod val="50000"/>
                </a:schemeClr>
              </a:solidFill>
            </a:endParaRPr>
          </a:p>
          <a:p>
            <a:pPr marL="342900" lvl="1" indent="-342900">
              <a:buBlip>
                <a:blip r:embed="rId2"/>
              </a:buBlip>
            </a:pPr>
            <a:r>
              <a:rPr lang="en-US" sz="4400" dirty="0">
                <a:solidFill>
                  <a:schemeClr val="tx2">
                    <a:lumMod val="50000"/>
                  </a:schemeClr>
                </a:solidFill>
              </a:rPr>
              <a:t>Experimental </a:t>
            </a:r>
            <a:r>
              <a:rPr lang="en-US" sz="4400" dirty="0" smtClean="0">
                <a:solidFill>
                  <a:schemeClr val="tx2">
                    <a:lumMod val="50000"/>
                  </a:schemeClr>
                </a:solidFill>
              </a:rPr>
              <a:t>Tests</a:t>
            </a:r>
          </a:p>
          <a:p>
            <a:pPr marL="0" lvl="1" indent="0">
              <a:buNone/>
            </a:pPr>
            <a:endParaRPr lang="en-US" sz="4400" dirty="0">
              <a:solidFill>
                <a:schemeClr val="tx2">
                  <a:lumMod val="50000"/>
                </a:schemeClr>
              </a:solidFill>
            </a:endParaRPr>
          </a:p>
          <a:p>
            <a:pPr marL="342900" lvl="1" indent="-342900">
              <a:buBlip>
                <a:blip r:embed="rId2"/>
              </a:buBlip>
            </a:pPr>
            <a:r>
              <a:rPr lang="en-US" sz="4400" dirty="0" smtClean="0">
                <a:solidFill>
                  <a:schemeClr val="tx2">
                    <a:lumMod val="50000"/>
                  </a:schemeClr>
                </a:solidFill>
              </a:rPr>
              <a:t>Nonlinear Finite Element Analysis</a:t>
            </a:r>
          </a:p>
          <a:p>
            <a:pPr lvl="1">
              <a:buNone/>
            </a:pPr>
            <a:endParaRPr lang="en-US" sz="4400" dirty="0" smtClean="0">
              <a:solidFill>
                <a:schemeClr val="tx2">
                  <a:lumMod val="50000"/>
                </a:schemeClr>
              </a:solidFill>
            </a:endParaRPr>
          </a:p>
          <a:p>
            <a:pPr>
              <a:buBlip>
                <a:blip r:embed="rId2"/>
              </a:buBlip>
            </a:pPr>
            <a:r>
              <a:rPr lang="en-US" sz="4400" dirty="0" smtClean="0">
                <a:solidFill>
                  <a:schemeClr val="tx2">
                    <a:lumMod val="50000"/>
                  </a:schemeClr>
                </a:solidFill>
              </a:rPr>
              <a:t>Remarks and Conclusions</a:t>
            </a:r>
          </a:p>
          <a:p>
            <a:endParaRPr lang="en-US" sz="2800" dirty="0" smtClean="0"/>
          </a:p>
          <a:p>
            <a:pPr>
              <a:buNone/>
            </a:pPr>
            <a:endParaRPr lang="en-US" dirty="0" smtClean="0"/>
          </a:p>
          <a:p>
            <a:endParaRPr lang="en-US" dirty="0"/>
          </a:p>
        </p:txBody>
      </p:sp>
      <p:pic>
        <p:nvPicPr>
          <p:cNvPr id="7" name="Content Placeholder 14" descr="Column_Design.gif"/>
          <p:cNvPicPr>
            <a:picLocks noChangeAspect="1"/>
          </p:cNvPicPr>
          <p:nvPr/>
        </p:nvPicPr>
        <p:blipFill>
          <a:blip r:embed="rId3" cstate="print"/>
          <a:stretch>
            <a:fillRect/>
          </a:stretch>
        </p:blipFill>
        <p:spPr>
          <a:xfrm>
            <a:off x="4114800" y="3400818"/>
            <a:ext cx="5029200" cy="3457182"/>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9" name="Picture 11"/>
          <p:cNvPicPr>
            <a:picLocks noChangeAspect="1" noChangeArrowheads="1"/>
          </p:cNvPicPr>
          <p:nvPr/>
        </p:nvPicPr>
        <p:blipFill rotWithShape="1">
          <a:blip r:embed="rId4" cstate="print"/>
          <a:srcRect l="16398" t="45834" r="59297" b="25647"/>
          <a:stretch/>
        </p:blipFill>
        <p:spPr bwMode="auto">
          <a:xfrm>
            <a:off x="5410200" y="1524000"/>
            <a:ext cx="3733800" cy="181020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a:solidFill>
            <a:srgbClr val="990033"/>
          </a:solidFill>
        </p:spPr>
        <p:txBody>
          <a:bodyPr>
            <a:normAutofit/>
          </a:bodyPr>
          <a:lstStyle/>
          <a:p>
            <a:pPr algn="l"/>
            <a:r>
              <a:rPr lang="en-US" sz="3200" dirty="0">
                <a:solidFill>
                  <a:srgbClr val="EAEAEA"/>
                </a:solidFill>
                <a:effectLst>
                  <a:outerShdw blurRad="38100" dist="38100" dir="2700000" algn="tl">
                    <a:srgbClr val="000000">
                      <a:alpha val="43137"/>
                    </a:srgbClr>
                  </a:outerShdw>
                </a:effectLst>
              </a:rPr>
              <a:t>Experimental Tests</a:t>
            </a:r>
          </a:p>
        </p:txBody>
      </p:sp>
      <p:sp>
        <p:nvSpPr>
          <p:cNvPr id="5" name="Content Placeholder 4"/>
          <p:cNvSpPr>
            <a:spLocks noGrp="1"/>
          </p:cNvSpPr>
          <p:nvPr>
            <p:ph idx="1"/>
          </p:nvPr>
        </p:nvSpPr>
        <p:spPr>
          <a:xfrm>
            <a:off x="0" y="1371600"/>
            <a:ext cx="9144000" cy="5486400"/>
          </a:xfrm>
        </p:spPr>
        <p:txBody>
          <a:bodyPr>
            <a:normAutofit/>
          </a:bodyPr>
          <a:lstStyle/>
          <a:p>
            <a:pPr>
              <a:buBlip>
                <a:blip r:embed="rId2"/>
              </a:buBlip>
            </a:pPr>
            <a:r>
              <a:rPr lang="en-US" sz="2400" u="sng" dirty="0" smtClean="0">
                <a:solidFill>
                  <a:schemeClr val="tx2">
                    <a:lumMod val="50000"/>
                  </a:schemeClr>
                </a:solidFill>
                <a:effectLst>
                  <a:outerShdw blurRad="38100" dist="38100" dir="2700000" algn="tl">
                    <a:srgbClr val="000000">
                      <a:alpha val="43137"/>
                    </a:srgbClr>
                  </a:outerShdw>
                </a:effectLst>
              </a:rPr>
              <a:t>2.0 meter Lengths</a:t>
            </a:r>
          </a:p>
          <a:p>
            <a:pPr>
              <a:buBlip>
                <a:blip r:embed="rId2"/>
              </a:buBlip>
            </a:pPr>
            <a:endParaRPr lang="en-US" sz="2400" dirty="0" smtClean="0">
              <a:solidFill>
                <a:schemeClr val="tx2">
                  <a:lumMod val="50000"/>
                </a:schemeClr>
              </a:solidFill>
            </a:endParaRPr>
          </a:p>
          <a:p>
            <a:pPr>
              <a:buBlip>
                <a:blip r:embed="rId2"/>
              </a:buBlip>
            </a:pPr>
            <a:endParaRPr lang="en-US" sz="2400" dirty="0" smtClean="0">
              <a:solidFill>
                <a:schemeClr val="tx2">
                  <a:lumMod val="50000"/>
                </a:schemeClr>
              </a:solidFill>
            </a:endParaRPr>
          </a:p>
          <a:p>
            <a:endParaRPr lang="en-US" sz="2400" dirty="0"/>
          </a:p>
        </p:txBody>
      </p:sp>
      <p:pic>
        <p:nvPicPr>
          <p:cNvPr id="3074" name="Picture 2" descr="C:\Users\mai\Desktop\MASTERS THESIS\UTM-compressive test\Pictures\2m-tested specimens\IMG_5347.JPG"/>
          <p:cNvPicPr>
            <a:picLocks noChangeAspect="1" noChangeArrowheads="1"/>
          </p:cNvPicPr>
          <p:nvPr/>
        </p:nvPicPr>
        <p:blipFill>
          <a:blip r:embed="rId3" cstate="print"/>
          <a:srcRect r="10000" b="8333"/>
          <a:stretch>
            <a:fillRect/>
          </a:stretch>
        </p:blipFill>
        <p:spPr bwMode="auto">
          <a:xfrm rot="5400000">
            <a:off x="336466" y="1949534"/>
            <a:ext cx="2527468"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5" name="Picture 3" descr="C:\Users\mai\Desktop\MASTERS THESIS\UTM-compressive test\Pictures\2m-tested specimens\IMG_5354.JPG"/>
          <p:cNvPicPr>
            <a:picLocks noChangeAspect="1" noChangeArrowheads="1"/>
          </p:cNvPicPr>
          <p:nvPr/>
        </p:nvPicPr>
        <p:blipFill>
          <a:blip r:embed="rId4" cstate="print"/>
          <a:srcRect/>
          <a:stretch>
            <a:fillRect/>
          </a:stretch>
        </p:blipFill>
        <p:spPr bwMode="auto">
          <a:xfrm rot="5400000">
            <a:off x="2810933" y="1989668"/>
            <a:ext cx="2531533"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609198"/>
            <a:ext cx="3222625"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7911" y="4487863"/>
            <a:ext cx="3577490" cy="21415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3175" y="4487863"/>
            <a:ext cx="3679825" cy="21415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a:solidFill>
            <a:srgbClr val="990033"/>
          </a:solidFill>
        </p:spPr>
        <p:txBody>
          <a:bodyPr>
            <a:normAutofit/>
          </a:bodyPr>
          <a:lstStyle/>
          <a:p>
            <a:pPr algn="l"/>
            <a:r>
              <a:rPr lang="en-US" sz="3200" dirty="0">
                <a:solidFill>
                  <a:srgbClr val="EAEAEA"/>
                </a:solidFill>
                <a:effectLst>
                  <a:outerShdw blurRad="38100" dist="38100" dir="2700000" algn="tl">
                    <a:srgbClr val="000000">
                      <a:alpha val="43137"/>
                    </a:srgbClr>
                  </a:outerShdw>
                </a:effectLst>
              </a:rPr>
              <a:t>Nonlinear Finite Element Analysis</a:t>
            </a:r>
          </a:p>
        </p:txBody>
      </p:sp>
      <p:sp>
        <p:nvSpPr>
          <p:cNvPr id="3" name="Content Placeholder 2"/>
          <p:cNvSpPr>
            <a:spLocks noGrp="1"/>
          </p:cNvSpPr>
          <p:nvPr>
            <p:ph idx="1"/>
          </p:nvPr>
        </p:nvSpPr>
        <p:spPr>
          <a:xfrm>
            <a:off x="457200" y="1600200"/>
            <a:ext cx="8229600" cy="5029200"/>
          </a:xfrm>
        </p:spPr>
        <p:txBody>
          <a:bodyPr>
            <a:normAutofit/>
          </a:bodyPr>
          <a:lstStyle/>
          <a:p>
            <a:pPr>
              <a:buBlip>
                <a:blip r:embed="rId2"/>
              </a:buBlip>
            </a:pPr>
            <a:r>
              <a:rPr lang="en-US" sz="2400" u="sng" dirty="0" smtClean="0">
                <a:solidFill>
                  <a:schemeClr val="tx2">
                    <a:lumMod val="50000"/>
                  </a:schemeClr>
                </a:solidFill>
                <a:effectLst>
                  <a:outerShdw blurRad="38100" dist="38100" dir="2700000" algn="tl">
                    <a:srgbClr val="000000">
                      <a:alpha val="43137"/>
                    </a:srgbClr>
                  </a:outerShdw>
                </a:effectLst>
              </a:rPr>
              <a:t>Nonlinear </a:t>
            </a:r>
            <a:r>
              <a:rPr lang="en-US" sz="2400" u="sng" dirty="0" smtClean="0">
                <a:solidFill>
                  <a:schemeClr val="tx2">
                    <a:lumMod val="50000"/>
                  </a:schemeClr>
                </a:solidFill>
                <a:effectLst>
                  <a:outerShdw blurRad="38100" dist="38100" dir="2700000" algn="tl">
                    <a:srgbClr val="000000">
                      <a:alpha val="43137"/>
                    </a:srgbClr>
                  </a:outerShdw>
                </a:effectLst>
              </a:rPr>
              <a:t>material</a:t>
            </a:r>
            <a:endParaRPr lang="en-US" sz="2400" u="sng" dirty="0" smtClean="0">
              <a:solidFill>
                <a:schemeClr val="tx2">
                  <a:lumMod val="50000"/>
                </a:schemeClr>
              </a:solidFill>
              <a:effectLst>
                <a:outerShdw blurRad="38100" dist="38100" dir="2700000" algn="tl">
                  <a:srgbClr val="000000">
                    <a:alpha val="43137"/>
                  </a:srgbClr>
                </a:outerShdw>
              </a:effectLst>
            </a:endParaRPr>
          </a:p>
          <a:p>
            <a:pPr lvl="1"/>
            <a:r>
              <a:rPr lang="en-US" sz="2400" dirty="0" smtClean="0">
                <a:solidFill>
                  <a:schemeClr val="tx2">
                    <a:lumMod val="50000"/>
                  </a:schemeClr>
                </a:solidFill>
              </a:rPr>
              <a:t>Coupon Tests on 6 specimens from the flange and the web of H-section to define the </a:t>
            </a:r>
            <a:r>
              <a:rPr lang="en-US" sz="2400" dirty="0" err="1" smtClean="0">
                <a:solidFill>
                  <a:schemeClr val="tx2">
                    <a:lumMod val="50000"/>
                  </a:schemeClr>
                </a:solidFill>
              </a:rPr>
              <a:t>elasto</a:t>
            </a:r>
            <a:r>
              <a:rPr lang="en-US" sz="2400" dirty="0" smtClean="0">
                <a:solidFill>
                  <a:schemeClr val="tx2">
                    <a:lumMod val="50000"/>
                  </a:schemeClr>
                </a:solidFill>
              </a:rPr>
              <a:t>-plastic behavior of the material.</a:t>
            </a:r>
          </a:p>
          <a:p>
            <a:pPr lvl="1"/>
            <a:endParaRPr lang="en-US" sz="2400" dirty="0">
              <a:solidFill>
                <a:schemeClr val="tx2">
                  <a:lumMod val="50000"/>
                </a:schemeClr>
              </a:solidFill>
            </a:endParaRPr>
          </a:p>
          <a:p>
            <a:pPr lvl="1"/>
            <a:endParaRPr lang="en-US" sz="2400" dirty="0" smtClean="0">
              <a:solidFill>
                <a:schemeClr val="tx2">
                  <a:lumMod val="50000"/>
                </a:schemeClr>
              </a:solidFill>
            </a:endParaRPr>
          </a:p>
          <a:p>
            <a:pPr lvl="1"/>
            <a:endParaRPr lang="en-US" sz="2400" dirty="0">
              <a:solidFill>
                <a:schemeClr val="tx2">
                  <a:lumMod val="50000"/>
                </a:schemeClr>
              </a:solidFill>
            </a:endParaRPr>
          </a:p>
          <a:p>
            <a:pPr lvl="1"/>
            <a:endParaRPr lang="en-US" sz="2400" dirty="0" smtClean="0">
              <a:solidFill>
                <a:schemeClr val="tx2">
                  <a:lumMod val="50000"/>
                </a:schemeClr>
              </a:solidFill>
            </a:endParaRPr>
          </a:p>
          <a:p>
            <a:pPr lvl="1"/>
            <a:r>
              <a:rPr lang="en-US" sz="2400" dirty="0" smtClean="0">
                <a:solidFill>
                  <a:schemeClr val="tx2">
                    <a:lumMod val="50000"/>
                  </a:schemeClr>
                </a:solidFill>
              </a:rPr>
              <a:t>Geometric imperfection was also considered.</a:t>
            </a:r>
          </a:p>
          <a:p>
            <a:pPr lvl="1"/>
            <a:r>
              <a:rPr lang="en-US" sz="2400" dirty="0" smtClean="0">
                <a:solidFill>
                  <a:schemeClr val="tx2">
                    <a:lumMod val="50000"/>
                  </a:schemeClr>
                </a:solidFill>
              </a:rPr>
              <a:t>Buckling was modeled using two approaches:</a:t>
            </a:r>
          </a:p>
          <a:p>
            <a:pPr lvl="2"/>
            <a:r>
              <a:rPr lang="en-US" sz="2000" dirty="0" smtClean="0">
                <a:solidFill>
                  <a:schemeClr val="tx2">
                    <a:lumMod val="50000"/>
                  </a:schemeClr>
                </a:solidFill>
              </a:rPr>
              <a:t> </a:t>
            </a:r>
            <a:r>
              <a:rPr lang="en-US" sz="2000" dirty="0" err="1" smtClean="0">
                <a:solidFill>
                  <a:schemeClr val="tx2">
                    <a:lumMod val="50000"/>
                  </a:schemeClr>
                </a:solidFill>
              </a:rPr>
              <a:t>Riks</a:t>
            </a:r>
            <a:r>
              <a:rPr lang="en-US" sz="2000" dirty="0" smtClean="0">
                <a:solidFill>
                  <a:schemeClr val="tx2">
                    <a:lumMod val="50000"/>
                  </a:schemeClr>
                </a:solidFill>
              </a:rPr>
              <a:t> Analysis</a:t>
            </a:r>
          </a:p>
          <a:p>
            <a:pPr lvl="2"/>
            <a:r>
              <a:rPr lang="en-US" sz="2000" dirty="0" smtClean="0">
                <a:solidFill>
                  <a:schemeClr val="tx2">
                    <a:lumMod val="50000"/>
                  </a:schemeClr>
                </a:solidFill>
              </a:rPr>
              <a:t>Displacement control </a:t>
            </a:r>
            <a:endParaRPr lang="en-US" sz="2000" dirty="0" smtClean="0"/>
          </a:p>
        </p:txBody>
      </p:sp>
      <p:pic>
        <p:nvPicPr>
          <p:cNvPr id="5" name="Picture 6"/>
          <p:cNvPicPr>
            <a:picLocks noChangeAspect="1" noChangeArrowheads="1"/>
          </p:cNvPicPr>
          <p:nvPr/>
        </p:nvPicPr>
        <p:blipFill>
          <a:blip r:embed="rId3" cstate="print"/>
          <a:srcRect l="21084" t="42708" r="36164" b="42709"/>
          <a:stretch>
            <a:fillRect/>
          </a:stretch>
        </p:blipFill>
        <p:spPr bwMode="auto">
          <a:xfrm>
            <a:off x="4851400" y="3657600"/>
            <a:ext cx="4267200" cy="818367"/>
          </a:xfrm>
          <a:prstGeom prst="rect">
            <a:avLst/>
          </a:prstGeom>
          <a:noFill/>
          <a:ln w="9525">
            <a:noFill/>
            <a:miter lim="800000"/>
            <a:headEnd/>
            <a:tailEnd/>
          </a:ln>
        </p:spPr>
      </p:pic>
      <p:pic>
        <p:nvPicPr>
          <p:cNvPr id="6" name="Picture 7"/>
          <p:cNvPicPr>
            <a:picLocks noChangeAspect="1" noChangeArrowheads="1"/>
          </p:cNvPicPr>
          <p:nvPr/>
        </p:nvPicPr>
        <p:blipFill>
          <a:blip r:embed="rId4" cstate="print"/>
          <a:srcRect l="27526" t="57292" r="44363" b="25000"/>
          <a:stretch>
            <a:fillRect/>
          </a:stretch>
        </p:blipFill>
        <p:spPr bwMode="auto">
          <a:xfrm>
            <a:off x="304800" y="3276600"/>
            <a:ext cx="4419600" cy="1565275"/>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a:solidFill>
            <a:srgbClr val="990033"/>
          </a:solidFill>
        </p:spPr>
        <p:txBody>
          <a:bodyPr>
            <a:normAutofit/>
          </a:bodyPr>
          <a:lstStyle/>
          <a:p>
            <a:pPr algn="l"/>
            <a:r>
              <a:rPr lang="en-US" sz="3200" dirty="0">
                <a:solidFill>
                  <a:srgbClr val="EAEAEA"/>
                </a:solidFill>
                <a:effectLst>
                  <a:outerShdw blurRad="38100" dist="38100" dir="2700000" algn="tl">
                    <a:srgbClr val="000000">
                      <a:alpha val="43137"/>
                    </a:srgbClr>
                  </a:outerShdw>
                </a:effectLst>
              </a:rPr>
              <a:t>Nonlinear Finite Element Analysis</a:t>
            </a:r>
          </a:p>
        </p:txBody>
      </p:sp>
      <p:sp>
        <p:nvSpPr>
          <p:cNvPr id="4" name="Content Placeholder 3"/>
          <p:cNvSpPr>
            <a:spLocks noGrp="1"/>
          </p:cNvSpPr>
          <p:nvPr>
            <p:ph idx="1"/>
          </p:nvPr>
        </p:nvSpPr>
        <p:spPr>
          <a:xfrm>
            <a:off x="228600" y="1600200"/>
            <a:ext cx="8763000" cy="4525963"/>
          </a:xfrm>
        </p:spPr>
        <p:txBody>
          <a:bodyPr>
            <a:normAutofit/>
          </a:bodyPr>
          <a:lstStyle/>
          <a:p>
            <a:pPr lvl="1" fontAlgn="auto">
              <a:spcAft>
                <a:spcPts val="0"/>
              </a:spcAft>
              <a:buFont typeface="Wingdings" pitchFamily="2" charset="2"/>
              <a:buChar char="Ø"/>
            </a:pPr>
            <a:r>
              <a:rPr lang="en-US" sz="1900" b="1" dirty="0" err="1">
                <a:solidFill>
                  <a:schemeClr val="tx2">
                    <a:lumMod val="50000"/>
                  </a:schemeClr>
                </a:solidFill>
                <a:latin typeface="Century Schoolbook" pitchFamily="18" charset="0"/>
              </a:rPr>
              <a:t>Riks</a:t>
            </a:r>
            <a:r>
              <a:rPr lang="en-US" sz="1900" b="1" dirty="0">
                <a:solidFill>
                  <a:schemeClr val="tx2">
                    <a:lumMod val="50000"/>
                  </a:schemeClr>
                </a:solidFill>
                <a:latin typeface="Century Schoolbook" pitchFamily="18" charset="0"/>
              </a:rPr>
              <a:t> Analysis</a:t>
            </a:r>
          </a:p>
          <a:p>
            <a:pPr lvl="2" fontAlgn="auto">
              <a:spcAft>
                <a:spcPts val="0"/>
              </a:spcAft>
              <a:buFont typeface="Wingdings" pitchFamily="2" charset="2"/>
              <a:buChar char="Ø"/>
            </a:pPr>
            <a:r>
              <a:rPr lang="en-US" sz="1900" dirty="0">
                <a:solidFill>
                  <a:schemeClr val="tx2">
                    <a:lumMod val="50000"/>
                  </a:schemeClr>
                </a:solidFill>
                <a:latin typeface="Century Schoolbook" pitchFamily="18" charset="0"/>
              </a:rPr>
              <a:t>Built-upon the results achieved using Linear Perturbation analysis</a:t>
            </a:r>
          </a:p>
          <a:p>
            <a:pPr lvl="2" fontAlgn="auto">
              <a:spcAft>
                <a:spcPts val="0"/>
              </a:spcAft>
              <a:buFont typeface="Wingdings" pitchFamily="2" charset="2"/>
              <a:buChar char="Ø"/>
            </a:pPr>
            <a:r>
              <a:rPr lang="en-US" sz="1900" dirty="0">
                <a:solidFill>
                  <a:schemeClr val="tx2">
                    <a:lumMod val="50000"/>
                  </a:schemeClr>
                </a:solidFill>
                <a:latin typeface="Century Schoolbook" pitchFamily="18" charset="0"/>
              </a:rPr>
              <a:t>Solves for Load and Deflection simultaneously</a:t>
            </a:r>
          </a:p>
          <a:p>
            <a:pPr lvl="2" fontAlgn="auto">
              <a:spcAft>
                <a:spcPts val="0"/>
              </a:spcAft>
              <a:buFont typeface="Wingdings" pitchFamily="2" charset="2"/>
              <a:buChar char="Ø"/>
            </a:pPr>
            <a:r>
              <a:rPr lang="en-US" sz="1900" dirty="0">
                <a:solidFill>
                  <a:schemeClr val="tx2">
                    <a:lumMod val="50000"/>
                  </a:schemeClr>
                </a:solidFill>
                <a:latin typeface="Century Schoolbook" pitchFamily="18" charset="0"/>
              </a:rPr>
              <a:t>Accounts for material nonlinearity by implementing the true stress-strain curve of the material </a:t>
            </a:r>
          </a:p>
          <a:p>
            <a:pPr lvl="1" fontAlgn="auto">
              <a:spcAft>
                <a:spcPts val="0"/>
              </a:spcAft>
              <a:buFont typeface="Wingdings" pitchFamily="2" charset="2"/>
              <a:buChar char="Ø"/>
            </a:pPr>
            <a:r>
              <a:rPr lang="en-US" sz="1900" b="1" dirty="0">
                <a:solidFill>
                  <a:schemeClr val="tx2">
                    <a:lumMod val="50000"/>
                  </a:schemeClr>
                </a:solidFill>
                <a:latin typeface="Century Schoolbook" pitchFamily="18" charset="0"/>
              </a:rPr>
              <a:t>Displacement-based General Static Analysis</a:t>
            </a:r>
          </a:p>
          <a:p>
            <a:pPr lvl="2" fontAlgn="auto">
              <a:spcAft>
                <a:spcPts val="0"/>
              </a:spcAft>
              <a:buFont typeface="Wingdings" pitchFamily="2" charset="2"/>
              <a:buChar char="Ø"/>
            </a:pPr>
            <a:r>
              <a:rPr lang="en-US" sz="1900" dirty="0">
                <a:solidFill>
                  <a:schemeClr val="tx2">
                    <a:lumMod val="50000"/>
                  </a:schemeClr>
                </a:solidFill>
                <a:latin typeface="Century Schoolbook" pitchFamily="18" charset="0"/>
              </a:rPr>
              <a:t>Load is input in the form of axial displacement at the end that is allowed to translate in longitudinal direction</a:t>
            </a:r>
          </a:p>
          <a:p>
            <a:pPr lvl="2" fontAlgn="auto">
              <a:spcAft>
                <a:spcPts val="0"/>
              </a:spcAft>
              <a:buFont typeface="Wingdings" pitchFamily="2" charset="2"/>
              <a:buChar char="Ø"/>
            </a:pPr>
            <a:r>
              <a:rPr lang="en-US" sz="1900" dirty="0">
                <a:solidFill>
                  <a:schemeClr val="tx2">
                    <a:lumMod val="50000"/>
                  </a:schemeClr>
                </a:solidFill>
                <a:latin typeface="Century Schoolbook" pitchFamily="18" charset="0"/>
              </a:rPr>
              <a:t>A value of geometric imperfection ranging from L/1000-L/2000 induced as lateral displacement at the column mid-height</a:t>
            </a:r>
          </a:p>
          <a:p>
            <a:endParaRPr lang="en-US" sz="1900" dirty="0"/>
          </a:p>
        </p:txBody>
      </p:sp>
      <p:pic>
        <p:nvPicPr>
          <p:cNvPr id="8" name="Picture 2"/>
          <p:cNvPicPr>
            <a:picLocks noChangeAspect="1" noChangeArrowheads="1"/>
          </p:cNvPicPr>
          <p:nvPr/>
        </p:nvPicPr>
        <p:blipFill>
          <a:blip r:embed="rId2" cstate="print"/>
          <a:srcRect l="29636" t="58133" r="33785" b="23795"/>
          <a:stretch>
            <a:fillRect/>
          </a:stretch>
        </p:blipFill>
        <p:spPr bwMode="auto">
          <a:xfrm>
            <a:off x="1981200" y="5334000"/>
            <a:ext cx="4465320" cy="1371600"/>
          </a:xfrm>
          <a:prstGeom prst="rect">
            <a:avLst/>
          </a:prstGeom>
          <a:noFill/>
          <a:ln w="9525">
            <a:solidFill>
              <a:srgbClr val="990033"/>
            </a:solidFill>
            <a:miter lim="800000"/>
            <a:headEnd/>
            <a:tailEnd/>
          </a:ln>
        </p:spPr>
      </p:pic>
    </p:spTree>
    <p:extLst>
      <p:ext uri="{BB962C8B-B14F-4D97-AF65-F5344CB8AC3E}">
        <p14:creationId xmlns:p14="http://schemas.microsoft.com/office/powerpoint/2010/main" val="2383237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solidFill>
            <a:srgbClr val="990033"/>
          </a:solidFill>
        </p:spPr>
        <p:txBody>
          <a:bodyPr>
            <a:normAutofit/>
          </a:bodyPr>
          <a:lstStyle/>
          <a:p>
            <a:pPr algn="l"/>
            <a:r>
              <a:rPr lang="en-US" sz="3200" dirty="0" smtClean="0">
                <a:solidFill>
                  <a:srgbClr val="EAEAEA"/>
                </a:solidFill>
                <a:effectLst>
                  <a:outerShdw blurRad="38100" dist="38100" dir="2700000" algn="tl">
                    <a:srgbClr val="000000">
                      <a:alpha val="43137"/>
                    </a:srgbClr>
                  </a:outerShdw>
                </a:effectLst>
              </a:rPr>
              <a:t>Nonlinear Finite Element Analysis</a:t>
            </a:r>
            <a:endParaRPr lang="en-US" sz="3200" dirty="0">
              <a:solidFill>
                <a:srgbClr val="EAEAEA"/>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8600" y="1371600"/>
            <a:ext cx="8153400" cy="5486400"/>
          </a:xfrm>
        </p:spPr>
        <p:txBody>
          <a:bodyPr>
            <a:normAutofit/>
          </a:bodyPr>
          <a:lstStyle/>
          <a:p>
            <a:pPr>
              <a:buBlip>
                <a:blip r:embed="rId2"/>
              </a:buBlip>
            </a:pPr>
            <a:r>
              <a:rPr lang="en-US" sz="2300" dirty="0" smtClean="0">
                <a:solidFill>
                  <a:schemeClr val="tx2">
                    <a:lumMod val="50000"/>
                  </a:schemeClr>
                </a:solidFill>
                <a:effectLst>
                  <a:outerShdw blurRad="38100" dist="38100" dir="2700000" algn="tl">
                    <a:srgbClr val="000000">
                      <a:alpha val="43137"/>
                    </a:srgbClr>
                  </a:outerShdw>
                </a:effectLst>
                <a:latin typeface="Century Schoolbook" pitchFamily="18" charset="0"/>
              </a:rPr>
              <a:t>Mesh </a:t>
            </a:r>
            <a:r>
              <a:rPr lang="en-US" sz="2300" dirty="0" smtClean="0">
                <a:solidFill>
                  <a:schemeClr val="tx2">
                    <a:lumMod val="50000"/>
                  </a:schemeClr>
                </a:solidFill>
                <a:effectLst>
                  <a:outerShdw blurRad="38100" dist="38100" dir="2700000" algn="tl">
                    <a:srgbClr val="000000">
                      <a:alpha val="43137"/>
                    </a:srgbClr>
                  </a:outerShdw>
                </a:effectLst>
                <a:latin typeface="Century Schoolbook" pitchFamily="18" charset="0"/>
              </a:rPr>
              <a:t>Sensitivity Analysis</a:t>
            </a:r>
          </a:p>
          <a:p>
            <a:pPr>
              <a:buNone/>
            </a:pPr>
            <a:endParaRPr lang="en-US" sz="2400" dirty="0" smtClean="0">
              <a:solidFill>
                <a:schemeClr val="tx2">
                  <a:lumMod val="50000"/>
                </a:schemeClr>
              </a:solidFill>
            </a:endParaRPr>
          </a:p>
          <a:p>
            <a:pPr>
              <a:buNone/>
            </a:pPr>
            <a:r>
              <a:rPr lang="en-US" sz="2400" dirty="0" smtClean="0">
                <a:solidFill>
                  <a:schemeClr val="tx2">
                    <a:lumMod val="50000"/>
                  </a:schemeClr>
                </a:solidFill>
              </a:rPr>
              <a:t>	</a:t>
            </a:r>
            <a:r>
              <a:rPr lang="en-US" sz="1800" dirty="0" smtClean="0">
                <a:solidFill>
                  <a:schemeClr val="tx2">
                    <a:lumMod val="50000"/>
                  </a:schemeClr>
                </a:solidFill>
                <a:latin typeface="Century Schoolbook" pitchFamily="18" charset="0"/>
              </a:rPr>
              <a:t>Mesh 1= 50</a:t>
            </a:r>
          </a:p>
          <a:p>
            <a:pPr>
              <a:buNone/>
            </a:pPr>
            <a:r>
              <a:rPr lang="en-US" sz="1800" dirty="0" smtClean="0">
                <a:solidFill>
                  <a:schemeClr val="tx2">
                    <a:lumMod val="50000"/>
                  </a:schemeClr>
                </a:solidFill>
                <a:latin typeface="Century Schoolbook" pitchFamily="18" charset="0"/>
              </a:rPr>
              <a:t>	Mesh 2 = 25</a:t>
            </a:r>
          </a:p>
          <a:p>
            <a:pPr>
              <a:buNone/>
            </a:pPr>
            <a:r>
              <a:rPr lang="en-US" sz="1800" dirty="0" smtClean="0">
                <a:solidFill>
                  <a:schemeClr val="tx2">
                    <a:lumMod val="50000"/>
                  </a:schemeClr>
                </a:solidFill>
                <a:latin typeface="Century Schoolbook" pitchFamily="18" charset="0"/>
              </a:rPr>
              <a:t>	Mesh 3 = 10</a:t>
            </a:r>
          </a:p>
          <a:p>
            <a:pPr>
              <a:buBlip>
                <a:blip r:embed="rId2"/>
              </a:buBlip>
            </a:pPr>
            <a:endParaRPr lang="en-US" sz="1800" dirty="0" smtClean="0">
              <a:solidFill>
                <a:schemeClr val="tx2">
                  <a:lumMod val="50000"/>
                </a:schemeClr>
              </a:solidFill>
              <a:latin typeface="Century Schoolbook" pitchFamily="18" charset="0"/>
            </a:endParaRPr>
          </a:p>
          <a:p>
            <a:r>
              <a:rPr lang="en-US" sz="1800" dirty="0" smtClean="0">
                <a:latin typeface="Century Schoolbook" pitchFamily="18" charset="0"/>
              </a:rPr>
              <a:t>Mesh 1 exceeded 4% for</a:t>
            </a:r>
          </a:p>
          <a:p>
            <a:pPr>
              <a:buNone/>
            </a:pPr>
            <a:r>
              <a:rPr lang="en-US" sz="1800" dirty="0" smtClean="0">
                <a:latin typeface="Century Schoolbook" pitchFamily="18" charset="0"/>
              </a:rPr>
              <a:t>	CL1.5T20 and reached </a:t>
            </a:r>
          </a:p>
          <a:p>
            <a:pPr>
              <a:buNone/>
            </a:pPr>
            <a:r>
              <a:rPr lang="en-US" sz="1800" dirty="0" smtClean="0">
                <a:latin typeface="Century Schoolbook" pitchFamily="18" charset="0"/>
              </a:rPr>
              <a:t>	around 12% with CL2T0.</a:t>
            </a:r>
          </a:p>
          <a:p>
            <a:r>
              <a:rPr lang="en-US" sz="1800" dirty="0" smtClean="0">
                <a:latin typeface="Century Schoolbook" pitchFamily="18" charset="0"/>
              </a:rPr>
              <a:t>Mesh 2 and Mesh 3 both </a:t>
            </a:r>
          </a:p>
          <a:p>
            <a:pPr>
              <a:buNone/>
            </a:pPr>
            <a:r>
              <a:rPr lang="en-US" sz="1800" dirty="0" smtClean="0">
                <a:latin typeface="Century Schoolbook" pitchFamily="18" charset="0"/>
              </a:rPr>
              <a:t>	Showed &lt; 0.5% variation.</a:t>
            </a:r>
            <a:endParaRPr lang="en-US" sz="1800" dirty="0">
              <a:latin typeface="Century Schoolbook" pitchFamily="18" charset="0"/>
            </a:endParaRPr>
          </a:p>
        </p:txBody>
      </p:sp>
      <p:pic>
        <p:nvPicPr>
          <p:cNvPr id="9" name="officeArt object"/>
          <p:cNvPicPr/>
          <p:nvPr/>
        </p:nvPicPr>
        <p:blipFill>
          <a:blip r:embed="rId3" cstate="print">
            <a:extLst/>
          </a:blip>
          <a:srcRect l="25347" t="32716" b="20061"/>
          <a:stretch>
            <a:fillRect/>
          </a:stretch>
        </p:blipFill>
        <p:spPr>
          <a:xfrm>
            <a:off x="3962400" y="2133600"/>
            <a:ext cx="4800600" cy="1905000"/>
          </a:xfrm>
          <a:prstGeom prst="rect">
            <a:avLst/>
          </a:prstGeom>
          <a:ln w="9525" cap="flat">
            <a:solidFill>
              <a:srgbClr val="990033"/>
            </a:solidFill>
            <a:prstDash val="solid"/>
            <a:miter lim="800000"/>
          </a:ln>
          <a:effectLst/>
        </p:spPr>
      </p:pic>
      <p:pic>
        <p:nvPicPr>
          <p:cNvPr id="10" name="officeArt object"/>
          <p:cNvPicPr/>
          <p:nvPr/>
        </p:nvPicPr>
        <p:blipFill>
          <a:blip r:embed="rId4" cstate="print">
            <a:extLst/>
          </a:blip>
          <a:stretch>
            <a:fillRect/>
          </a:stretch>
        </p:blipFill>
        <p:spPr>
          <a:xfrm>
            <a:off x="3962400" y="4114800"/>
            <a:ext cx="4800600" cy="2286000"/>
          </a:xfrm>
          <a:prstGeom prst="rect">
            <a:avLst/>
          </a:prstGeom>
          <a:ln w="12700" cap="flat">
            <a:solidFill>
              <a:srgbClr val="990033"/>
            </a:solidFill>
            <a:miter lim="400000"/>
          </a:ln>
          <a:effectLst/>
        </p:spPr>
      </p:pic>
      <p:sp>
        <p:nvSpPr>
          <p:cNvPr id="6" name="Slide Number Placeholder 5"/>
          <p:cNvSpPr>
            <a:spLocks noGrp="1"/>
          </p:cNvSpPr>
          <p:nvPr>
            <p:ph type="sldNum" sz="quarter" idx="12"/>
          </p:nvPr>
        </p:nvSpPr>
        <p:spPr/>
        <p:txBody>
          <a:bodyPr/>
          <a:lstStyle/>
          <a:p>
            <a:fld id="{79CF97D7-670E-49C5-9C3E-BAB27D8460D2}" type="slidenum">
              <a:rPr lang="en-CA" smtClean="0"/>
              <a:pPr/>
              <a:t>23</a:t>
            </a:fld>
            <a:endParaRPr lang="en-CA" dirty="0"/>
          </a:p>
        </p:txBody>
      </p:sp>
    </p:spTree>
    <p:extLst>
      <p:ext uri="{BB962C8B-B14F-4D97-AF65-F5344CB8AC3E}">
        <p14:creationId xmlns:p14="http://schemas.microsoft.com/office/powerpoint/2010/main" val="3550892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990033"/>
          </a:solidFill>
        </p:spPr>
        <p:txBody>
          <a:bodyPr>
            <a:normAutofit/>
          </a:bodyPr>
          <a:lstStyle/>
          <a:p>
            <a:pPr algn="l"/>
            <a:r>
              <a:rPr lang="en-US" sz="3200" dirty="0" smtClean="0">
                <a:solidFill>
                  <a:srgbClr val="EAEAEA"/>
                </a:solidFill>
                <a:effectLst>
                  <a:outerShdw blurRad="38100" dist="38100" dir="2700000" algn="tl">
                    <a:srgbClr val="000000">
                      <a:alpha val="43137"/>
                    </a:srgbClr>
                  </a:outerShdw>
                </a:effectLst>
              </a:rPr>
              <a:t>Nonlinear Finite Element Analysis</a:t>
            </a:r>
            <a:endParaRPr lang="en-US" sz="3200" dirty="0">
              <a:solidFill>
                <a:srgbClr val="EAEAEA"/>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8600" y="1447800"/>
            <a:ext cx="8077200" cy="5410200"/>
          </a:xfrm>
        </p:spPr>
        <p:txBody>
          <a:bodyPr/>
          <a:lstStyle/>
          <a:p>
            <a:pPr>
              <a:buBlip>
                <a:blip r:embed="rId2"/>
              </a:buBlip>
            </a:pPr>
            <a:r>
              <a:rPr lang="en-US" sz="2000" u="sng" dirty="0" smtClean="0">
                <a:solidFill>
                  <a:schemeClr val="tx2">
                    <a:lumMod val="50000"/>
                  </a:schemeClr>
                </a:solidFill>
                <a:effectLst>
                  <a:outerShdw blurRad="38100" dist="38100" dir="2700000" algn="tl">
                    <a:srgbClr val="000000">
                      <a:alpha val="43137"/>
                    </a:srgbClr>
                  </a:outerShdw>
                </a:effectLst>
                <a:latin typeface="Century Schoolbook" pitchFamily="18" charset="0"/>
              </a:rPr>
              <a:t>Nonlinear FE model Verification</a:t>
            </a:r>
          </a:p>
          <a:p>
            <a:r>
              <a:rPr lang="en-US" sz="1800" dirty="0" smtClean="0">
                <a:latin typeface="Century Schoolbook" pitchFamily="18" charset="0"/>
              </a:rPr>
              <a:t>Experimental and Nonlinear Finite element results compared against the AISC code provisions for the prismatic columns</a:t>
            </a:r>
            <a:r>
              <a:rPr lang="en-US" sz="2000" dirty="0" smtClean="0">
                <a:latin typeface="Century Schoolbook" pitchFamily="18" charset="0"/>
              </a:rPr>
              <a:t>.</a:t>
            </a:r>
          </a:p>
          <a:p>
            <a:r>
              <a:rPr lang="en-US" sz="2000" dirty="0" smtClean="0">
                <a:latin typeface="Century Schoolbook" pitchFamily="18" charset="0"/>
              </a:rPr>
              <a:t>Pretwisted columns simulated through FE analysis</a:t>
            </a:r>
          </a:p>
        </p:txBody>
      </p:sp>
      <p:pic>
        <p:nvPicPr>
          <p:cNvPr id="6" name="officeArt object"/>
          <p:cNvPicPr/>
          <p:nvPr/>
        </p:nvPicPr>
        <p:blipFill>
          <a:blip r:embed="rId3" cstate="print">
            <a:extLst/>
          </a:blip>
          <a:stretch>
            <a:fillRect/>
          </a:stretch>
        </p:blipFill>
        <p:spPr>
          <a:xfrm>
            <a:off x="495300" y="3733800"/>
            <a:ext cx="3429000" cy="2743200"/>
          </a:xfrm>
          <a:prstGeom prst="rect">
            <a:avLst/>
          </a:prstGeom>
          <a:ln w="12700" cap="flat">
            <a:solidFill>
              <a:srgbClr val="990033"/>
            </a:solidFill>
            <a:miter lim="400000"/>
          </a:ln>
          <a:effectLst/>
        </p:spPr>
      </p:pic>
      <p:sp>
        <p:nvSpPr>
          <p:cNvPr id="7" name="Slide Number Placeholder 6"/>
          <p:cNvSpPr>
            <a:spLocks noGrp="1"/>
          </p:cNvSpPr>
          <p:nvPr>
            <p:ph type="sldNum" sz="quarter" idx="12"/>
          </p:nvPr>
        </p:nvSpPr>
        <p:spPr/>
        <p:txBody>
          <a:bodyPr/>
          <a:lstStyle/>
          <a:p>
            <a:fld id="{79CF97D7-670E-49C5-9C3E-BAB27D8460D2}" type="slidenum">
              <a:rPr lang="en-CA" smtClean="0"/>
              <a:pPr/>
              <a:t>24</a:t>
            </a:fld>
            <a:endParaRPr lang="en-CA" dirty="0"/>
          </a:p>
        </p:txBody>
      </p:sp>
      <p:pic>
        <p:nvPicPr>
          <p:cNvPr id="8" name="officeArt object"/>
          <p:cNvPicPr/>
          <p:nvPr/>
        </p:nvPicPr>
        <p:blipFill>
          <a:blip r:embed="rId4" cstate="print">
            <a:extLst/>
          </a:blip>
          <a:stretch>
            <a:fillRect/>
          </a:stretch>
        </p:blipFill>
        <p:spPr>
          <a:xfrm>
            <a:off x="4267200" y="3733800"/>
            <a:ext cx="4343400" cy="2743200"/>
          </a:xfrm>
          <a:prstGeom prst="rect">
            <a:avLst/>
          </a:prstGeom>
          <a:ln w="12700" cap="flat">
            <a:solidFill>
              <a:srgbClr val="990033"/>
            </a:solidFill>
            <a:miter lim="400000"/>
          </a:ln>
          <a:effectLst/>
        </p:spPr>
      </p:pic>
      <p:pic>
        <p:nvPicPr>
          <p:cNvPr id="9" name="Picture 5"/>
          <p:cNvPicPr>
            <a:picLocks noChangeAspect="1" noChangeArrowheads="1"/>
          </p:cNvPicPr>
          <p:nvPr/>
        </p:nvPicPr>
        <p:blipFill>
          <a:blip r:embed="rId5" cstate="print"/>
          <a:srcRect l="13690" t="56250" r="61127" b="38542"/>
          <a:stretch>
            <a:fillRect/>
          </a:stretch>
        </p:blipFill>
        <p:spPr bwMode="auto">
          <a:xfrm>
            <a:off x="685800" y="2996020"/>
            <a:ext cx="3048001" cy="354420"/>
          </a:xfrm>
          <a:prstGeom prst="rect">
            <a:avLst/>
          </a:prstGeom>
          <a:noFill/>
          <a:ln w="9525">
            <a:noFill/>
            <a:miter lim="800000"/>
            <a:headEnd/>
            <a:tailEnd/>
          </a:ln>
        </p:spPr>
      </p:pic>
    </p:spTree>
    <p:extLst>
      <p:ext uri="{BB962C8B-B14F-4D97-AF65-F5344CB8AC3E}">
        <p14:creationId xmlns:p14="http://schemas.microsoft.com/office/powerpoint/2010/main" val="2791916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990033"/>
          </a:solidFill>
        </p:spPr>
        <p:txBody>
          <a:bodyPr>
            <a:normAutofit/>
          </a:bodyPr>
          <a:lstStyle/>
          <a:p>
            <a:pPr algn="l"/>
            <a:r>
              <a:rPr lang="en-US" sz="3200" dirty="0" smtClean="0">
                <a:solidFill>
                  <a:srgbClr val="EAEAEA"/>
                </a:solidFill>
                <a:effectLst>
                  <a:outerShdw blurRad="38100" dist="38100" dir="2700000" algn="tl">
                    <a:srgbClr val="000000">
                      <a:alpha val="43137"/>
                    </a:srgbClr>
                  </a:outerShdw>
                </a:effectLst>
              </a:rPr>
              <a:t>Nonlinear Finite Element Analysis</a:t>
            </a:r>
            <a:endParaRPr lang="en-US" sz="3200" dirty="0">
              <a:solidFill>
                <a:srgbClr val="EAEAEA"/>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8600" y="1447800"/>
            <a:ext cx="8915400" cy="5410200"/>
          </a:xfrm>
        </p:spPr>
        <p:txBody>
          <a:bodyPr/>
          <a:lstStyle/>
          <a:p>
            <a:pPr>
              <a:buBlip>
                <a:blip r:embed="rId2"/>
              </a:buBlip>
            </a:pPr>
            <a:r>
              <a:rPr lang="en-US" sz="2300" u="sng" dirty="0" smtClean="0">
                <a:solidFill>
                  <a:schemeClr val="tx2">
                    <a:lumMod val="50000"/>
                  </a:schemeClr>
                </a:solidFill>
                <a:effectLst>
                  <a:outerShdw blurRad="38100" dist="38100" dir="2700000" algn="tl">
                    <a:srgbClr val="000000">
                      <a:alpha val="43137"/>
                    </a:srgbClr>
                  </a:outerShdw>
                </a:effectLst>
                <a:latin typeface="Century Schoolbook" pitchFamily="18" charset="0"/>
              </a:rPr>
              <a:t>Nonlinear FE model Verification</a:t>
            </a:r>
          </a:p>
          <a:p>
            <a:r>
              <a:rPr lang="en-US" sz="1900" dirty="0" smtClean="0">
                <a:latin typeface="Century Schoolbook" pitchFamily="18" charset="0"/>
              </a:rPr>
              <a:t>Experimental and Nonlinear Finite element results compared against the AISC code provisions for the prismatic columns.</a:t>
            </a:r>
          </a:p>
          <a:p>
            <a:r>
              <a:rPr lang="en-US" sz="1900" dirty="0" smtClean="0">
                <a:latin typeface="Century Schoolbook" pitchFamily="18" charset="0"/>
              </a:rPr>
              <a:t>Pretwisted columns simulated through FE analysis</a:t>
            </a:r>
          </a:p>
        </p:txBody>
      </p:sp>
      <p:pic>
        <p:nvPicPr>
          <p:cNvPr id="6" name="officeArt object"/>
          <p:cNvPicPr/>
          <p:nvPr/>
        </p:nvPicPr>
        <p:blipFill>
          <a:blip r:embed="rId3" cstate="print">
            <a:extLst/>
          </a:blip>
          <a:stretch>
            <a:fillRect/>
          </a:stretch>
        </p:blipFill>
        <p:spPr>
          <a:xfrm>
            <a:off x="685800" y="3962400"/>
            <a:ext cx="3505200" cy="2743200"/>
          </a:xfrm>
          <a:prstGeom prst="rect">
            <a:avLst/>
          </a:prstGeom>
          <a:ln w="12700" cap="flat">
            <a:solidFill>
              <a:srgbClr val="990033"/>
            </a:solidFill>
            <a:miter lim="400000"/>
          </a:ln>
          <a:effectLst/>
        </p:spPr>
      </p:pic>
      <p:sp>
        <p:nvSpPr>
          <p:cNvPr id="7" name="Slide Number Placeholder 6"/>
          <p:cNvSpPr>
            <a:spLocks noGrp="1"/>
          </p:cNvSpPr>
          <p:nvPr>
            <p:ph type="sldNum" sz="quarter" idx="12"/>
          </p:nvPr>
        </p:nvSpPr>
        <p:spPr/>
        <p:txBody>
          <a:bodyPr/>
          <a:lstStyle/>
          <a:p>
            <a:fld id="{79CF97D7-670E-49C5-9C3E-BAB27D8460D2}" type="slidenum">
              <a:rPr lang="en-CA" smtClean="0"/>
              <a:pPr/>
              <a:t>25</a:t>
            </a:fld>
            <a:endParaRPr lang="en-CA" dirty="0"/>
          </a:p>
        </p:txBody>
      </p:sp>
      <p:pic>
        <p:nvPicPr>
          <p:cNvPr id="8" name="officeArt object"/>
          <p:cNvPicPr/>
          <p:nvPr/>
        </p:nvPicPr>
        <p:blipFill>
          <a:blip r:embed="rId4" cstate="print">
            <a:extLst/>
          </a:blip>
          <a:stretch>
            <a:fillRect/>
          </a:stretch>
        </p:blipFill>
        <p:spPr>
          <a:xfrm>
            <a:off x="4343400" y="3962400"/>
            <a:ext cx="4343400" cy="2743200"/>
          </a:xfrm>
          <a:prstGeom prst="rect">
            <a:avLst/>
          </a:prstGeom>
          <a:ln w="12700" cap="flat">
            <a:solidFill>
              <a:srgbClr val="990033"/>
            </a:solidFill>
            <a:miter lim="400000"/>
          </a:ln>
          <a:effectLst/>
        </p:spPr>
      </p:pic>
      <p:pic>
        <p:nvPicPr>
          <p:cNvPr id="9" name="Picture 5"/>
          <p:cNvPicPr>
            <a:picLocks noChangeAspect="1" noChangeArrowheads="1"/>
          </p:cNvPicPr>
          <p:nvPr/>
        </p:nvPicPr>
        <p:blipFill>
          <a:blip r:embed="rId5" cstate="print"/>
          <a:srcRect l="13690" t="56250" r="61127" b="38542"/>
          <a:stretch>
            <a:fillRect/>
          </a:stretch>
        </p:blipFill>
        <p:spPr bwMode="auto">
          <a:xfrm>
            <a:off x="1219200" y="2922180"/>
            <a:ext cx="3048000" cy="354420"/>
          </a:xfrm>
          <a:prstGeom prst="rect">
            <a:avLst/>
          </a:prstGeom>
          <a:noFill/>
          <a:ln w="9525">
            <a:noFill/>
            <a:miter lim="800000"/>
            <a:headEnd/>
            <a:tailEnd/>
          </a:ln>
        </p:spPr>
      </p:pic>
      <p:pic>
        <p:nvPicPr>
          <p:cNvPr id="5122" name="Picture 2"/>
          <p:cNvPicPr>
            <a:picLocks noChangeAspect="1" noChangeArrowheads="1"/>
          </p:cNvPicPr>
          <p:nvPr/>
        </p:nvPicPr>
        <p:blipFill>
          <a:blip r:embed="rId6" cstate="print"/>
          <a:srcRect l="28697" t="27083" r="49049" b="60417"/>
          <a:stretch>
            <a:fillRect/>
          </a:stretch>
        </p:blipFill>
        <p:spPr bwMode="auto">
          <a:xfrm>
            <a:off x="4648200" y="2819400"/>
            <a:ext cx="2286000" cy="761999"/>
          </a:xfrm>
          <a:prstGeom prst="rect">
            <a:avLst/>
          </a:prstGeom>
          <a:noFill/>
          <a:ln w="9525">
            <a:noFill/>
            <a:miter lim="800000"/>
            <a:headEnd/>
            <a:tailEnd/>
          </a:ln>
        </p:spPr>
      </p:pic>
      <p:pic>
        <p:nvPicPr>
          <p:cNvPr id="10" name="Picture 2"/>
          <p:cNvPicPr>
            <a:picLocks noChangeAspect="1" noChangeArrowheads="1"/>
          </p:cNvPicPr>
          <p:nvPr/>
        </p:nvPicPr>
        <p:blipFill>
          <a:blip r:embed="rId7" cstate="print"/>
          <a:srcRect l="14056" t="45833" r="63689" b="46875"/>
          <a:stretch>
            <a:fillRect/>
          </a:stretch>
        </p:blipFill>
        <p:spPr bwMode="auto">
          <a:xfrm>
            <a:off x="1295400" y="3352800"/>
            <a:ext cx="2286000" cy="435142"/>
          </a:xfrm>
          <a:prstGeom prst="rect">
            <a:avLst/>
          </a:prstGeom>
          <a:noFill/>
          <a:ln w="9525">
            <a:noFill/>
            <a:miter lim="800000"/>
            <a:headEnd/>
            <a:tailEnd/>
          </a:ln>
        </p:spPr>
      </p:pic>
      <p:pic>
        <p:nvPicPr>
          <p:cNvPr id="11" name="Picture 3"/>
          <p:cNvPicPr>
            <a:picLocks noChangeAspect="1" noChangeArrowheads="1"/>
          </p:cNvPicPr>
          <p:nvPr/>
        </p:nvPicPr>
        <p:blipFill>
          <a:blip r:embed="rId8" cstate="print"/>
          <a:srcRect l="12884" t="58333" r="63690" b="34375"/>
          <a:stretch>
            <a:fillRect/>
          </a:stretch>
        </p:blipFill>
        <p:spPr bwMode="auto">
          <a:xfrm>
            <a:off x="4495800" y="3505200"/>
            <a:ext cx="2438400" cy="373380"/>
          </a:xfrm>
          <a:prstGeom prst="rect">
            <a:avLst/>
          </a:prstGeom>
          <a:noFill/>
          <a:ln w="9525">
            <a:noFill/>
            <a:miter lim="800000"/>
            <a:headEnd/>
            <a:tailEnd/>
          </a:ln>
        </p:spPr>
      </p:pic>
    </p:spTree>
    <p:extLst>
      <p:ext uri="{BB962C8B-B14F-4D97-AF65-F5344CB8AC3E}">
        <p14:creationId xmlns:p14="http://schemas.microsoft.com/office/powerpoint/2010/main" val="1868002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990033"/>
          </a:solidFill>
        </p:spPr>
        <p:txBody>
          <a:bodyPr>
            <a:normAutofit/>
          </a:bodyPr>
          <a:lstStyle/>
          <a:p>
            <a:pPr algn="l"/>
            <a:r>
              <a:rPr lang="en-US" sz="3200" dirty="0" smtClean="0">
                <a:solidFill>
                  <a:srgbClr val="EAEAEA"/>
                </a:solidFill>
                <a:effectLst>
                  <a:outerShdw blurRad="38100" dist="38100" dir="2700000" algn="tl">
                    <a:srgbClr val="000000">
                      <a:alpha val="43137"/>
                    </a:srgbClr>
                  </a:outerShdw>
                </a:effectLst>
              </a:rPr>
              <a:t>Nonlinear Finite Element Analysis</a:t>
            </a:r>
            <a:endParaRPr lang="en-US" sz="3200" dirty="0">
              <a:solidFill>
                <a:srgbClr val="EAEAEA"/>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76200" y="1447800"/>
            <a:ext cx="9067800" cy="685800"/>
          </a:xfrm>
        </p:spPr>
        <p:txBody>
          <a:bodyPr>
            <a:normAutofit/>
          </a:bodyPr>
          <a:lstStyle/>
          <a:p>
            <a:pPr>
              <a:buBlip>
                <a:blip r:embed="rId2"/>
              </a:buBlip>
            </a:pPr>
            <a:r>
              <a:rPr lang="en-US" sz="2000" u="sng" dirty="0" smtClean="0">
                <a:solidFill>
                  <a:schemeClr val="tx2">
                    <a:lumMod val="50000"/>
                  </a:schemeClr>
                </a:solidFill>
                <a:effectLst>
                  <a:outerShdw blurRad="38100" dist="38100" dir="2700000" algn="tl">
                    <a:srgbClr val="000000">
                      <a:alpha val="43137"/>
                    </a:srgbClr>
                  </a:outerShdw>
                </a:effectLst>
                <a:latin typeface="Century Schoolbook" pitchFamily="18" charset="0"/>
              </a:rPr>
              <a:t>Nonlinear FE model </a:t>
            </a:r>
            <a:r>
              <a:rPr lang="en-US" sz="2000" u="sng" dirty="0" smtClean="0">
                <a:solidFill>
                  <a:schemeClr val="tx2">
                    <a:lumMod val="50000"/>
                  </a:schemeClr>
                </a:solidFill>
                <a:effectLst>
                  <a:outerShdw blurRad="38100" dist="38100" dir="2700000" algn="tl">
                    <a:srgbClr val="000000">
                      <a:alpha val="43137"/>
                    </a:srgbClr>
                  </a:outerShdw>
                </a:effectLst>
                <a:latin typeface="Century Schoolbook" pitchFamily="18" charset="0"/>
              </a:rPr>
              <a:t>Verification:</a:t>
            </a:r>
          </a:p>
          <a:p>
            <a:pPr>
              <a:buBlip>
                <a:blip r:embed="rId2"/>
              </a:buBlip>
            </a:pPr>
            <a:endParaRPr lang="en-US" sz="1000" dirty="0" smtClean="0">
              <a:solidFill>
                <a:schemeClr val="tx2">
                  <a:lumMod val="50000"/>
                </a:schemeClr>
              </a:solidFill>
              <a:latin typeface="Century Schoolbook" pitchFamily="18" charset="0"/>
            </a:endParaRPr>
          </a:p>
        </p:txBody>
      </p:sp>
      <p:pic>
        <p:nvPicPr>
          <p:cNvPr id="6" name="officeArt object"/>
          <p:cNvPicPr/>
          <p:nvPr/>
        </p:nvPicPr>
        <p:blipFill>
          <a:blip r:embed="rId3" cstate="print">
            <a:extLst/>
          </a:blip>
          <a:stretch>
            <a:fillRect/>
          </a:stretch>
        </p:blipFill>
        <p:spPr>
          <a:xfrm>
            <a:off x="1524000" y="2286000"/>
            <a:ext cx="2438400" cy="1981200"/>
          </a:xfrm>
          <a:prstGeom prst="rect">
            <a:avLst/>
          </a:prstGeom>
          <a:ln w="12700" cap="flat">
            <a:solidFill>
              <a:srgbClr val="990033"/>
            </a:solidFill>
            <a:miter lim="400000"/>
          </a:ln>
          <a:effectLst/>
        </p:spPr>
      </p:pic>
      <p:pic>
        <p:nvPicPr>
          <p:cNvPr id="8" name="officeArt object"/>
          <p:cNvPicPr/>
          <p:nvPr/>
        </p:nvPicPr>
        <p:blipFill>
          <a:blip r:embed="rId4" cstate="print">
            <a:extLst/>
          </a:blip>
          <a:stretch>
            <a:fillRect/>
          </a:stretch>
        </p:blipFill>
        <p:spPr>
          <a:xfrm>
            <a:off x="4038600" y="2286000"/>
            <a:ext cx="2438400" cy="1981200"/>
          </a:xfrm>
          <a:prstGeom prst="rect">
            <a:avLst/>
          </a:prstGeom>
          <a:ln w="12700" cap="flat">
            <a:solidFill>
              <a:srgbClr val="990033"/>
            </a:solidFill>
            <a:miter lim="400000"/>
          </a:ln>
          <a:effectLst/>
        </p:spPr>
      </p:pic>
      <p:pic>
        <p:nvPicPr>
          <p:cNvPr id="9" name="officeArt object"/>
          <p:cNvPicPr/>
          <p:nvPr/>
        </p:nvPicPr>
        <p:blipFill>
          <a:blip r:embed="rId5" cstate="print">
            <a:extLst/>
          </a:blip>
          <a:stretch>
            <a:fillRect/>
          </a:stretch>
        </p:blipFill>
        <p:spPr>
          <a:xfrm>
            <a:off x="6553200" y="2286000"/>
            <a:ext cx="2514600" cy="1981200"/>
          </a:xfrm>
          <a:prstGeom prst="rect">
            <a:avLst/>
          </a:prstGeom>
          <a:ln w="12700" cap="flat">
            <a:solidFill>
              <a:srgbClr val="990033"/>
            </a:solidFill>
            <a:miter lim="400000"/>
          </a:ln>
          <a:effectLst/>
        </p:spPr>
      </p:pic>
      <p:sp>
        <p:nvSpPr>
          <p:cNvPr id="7" name="Slide Number Placeholder 6"/>
          <p:cNvSpPr>
            <a:spLocks noGrp="1"/>
          </p:cNvSpPr>
          <p:nvPr>
            <p:ph type="sldNum" sz="quarter" idx="12"/>
          </p:nvPr>
        </p:nvSpPr>
        <p:spPr/>
        <p:txBody>
          <a:bodyPr/>
          <a:lstStyle/>
          <a:p>
            <a:fld id="{79CF97D7-670E-49C5-9C3E-BAB27D8460D2}" type="slidenum">
              <a:rPr lang="en-CA" smtClean="0"/>
              <a:pPr/>
              <a:t>26</a:t>
            </a:fld>
            <a:endParaRPr lang="en-CA" dirty="0"/>
          </a:p>
        </p:txBody>
      </p:sp>
      <p:pic>
        <p:nvPicPr>
          <p:cNvPr id="10" name="officeArt object"/>
          <p:cNvPicPr/>
          <p:nvPr/>
        </p:nvPicPr>
        <p:blipFill>
          <a:blip r:embed="rId6" cstate="print">
            <a:extLst/>
          </a:blip>
          <a:stretch>
            <a:fillRect/>
          </a:stretch>
        </p:blipFill>
        <p:spPr>
          <a:xfrm>
            <a:off x="1524000" y="4648200"/>
            <a:ext cx="2438400" cy="2133600"/>
          </a:xfrm>
          <a:prstGeom prst="rect">
            <a:avLst/>
          </a:prstGeom>
          <a:ln w="12700" cap="flat">
            <a:solidFill>
              <a:srgbClr val="990033"/>
            </a:solidFill>
            <a:miter lim="400000"/>
          </a:ln>
          <a:effectLst/>
        </p:spPr>
      </p:pic>
      <p:pic>
        <p:nvPicPr>
          <p:cNvPr id="11" name="officeArt object"/>
          <p:cNvPicPr/>
          <p:nvPr/>
        </p:nvPicPr>
        <p:blipFill>
          <a:blip r:embed="rId7" cstate="print">
            <a:extLst/>
          </a:blip>
          <a:stretch>
            <a:fillRect/>
          </a:stretch>
        </p:blipFill>
        <p:spPr>
          <a:xfrm>
            <a:off x="4038600" y="4648200"/>
            <a:ext cx="2438400" cy="2133600"/>
          </a:xfrm>
          <a:prstGeom prst="rect">
            <a:avLst/>
          </a:prstGeom>
          <a:ln w="12700" cap="flat">
            <a:solidFill>
              <a:srgbClr val="990033"/>
            </a:solidFill>
            <a:miter lim="400000"/>
          </a:ln>
          <a:effectLst/>
        </p:spPr>
      </p:pic>
      <p:pic>
        <p:nvPicPr>
          <p:cNvPr id="12" name="officeArt object"/>
          <p:cNvPicPr/>
          <p:nvPr/>
        </p:nvPicPr>
        <p:blipFill>
          <a:blip r:embed="rId8" cstate="print">
            <a:extLst/>
          </a:blip>
          <a:stretch>
            <a:fillRect/>
          </a:stretch>
        </p:blipFill>
        <p:spPr>
          <a:xfrm>
            <a:off x="6553200" y="4648200"/>
            <a:ext cx="2514600" cy="2133600"/>
          </a:xfrm>
          <a:prstGeom prst="rect">
            <a:avLst/>
          </a:prstGeom>
          <a:ln w="12700" cap="flat">
            <a:solidFill>
              <a:srgbClr val="990033"/>
            </a:solidFill>
            <a:miter lim="400000"/>
          </a:ln>
          <a:effectLst/>
        </p:spPr>
      </p:pic>
      <p:sp>
        <p:nvSpPr>
          <p:cNvPr id="3" name="Rectangle 2"/>
          <p:cNvSpPr/>
          <p:nvPr/>
        </p:nvSpPr>
        <p:spPr>
          <a:xfrm>
            <a:off x="25400" y="2260600"/>
            <a:ext cx="1447800" cy="954107"/>
          </a:xfrm>
          <a:prstGeom prst="rect">
            <a:avLst/>
          </a:prstGeom>
        </p:spPr>
        <p:txBody>
          <a:bodyPr wrap="square">
            <a:spAutoFit/>
          </a:bodyPr>
          <a:lstStyle/>
          <a:p>
            <a:pPr>
              <a:buFont typeface="Wingdings" pitchFamily="2" charset="2"/>
              <a:buChar char="Ø"/>
            </a:pPr>
            <a:r>
              <a:rPr lang="en-US" sz="1400" b="1" dirty="0">
                <a:solidFill>
                  <a:schemeClr val="tx2">
                    <a:lumMod val="50000"/>
                  </a:schemeClr>
                </a:solidFill>
                <a:latin typeface="Century Schoolbook" pitchFamily="18" charset="0"/>
              </a:rPr>
              <a:t>Axial Load versus Displacement:</a:t>
            </a:r>
            <a:endParaRPr lang="en-US" sz="1400" b="1" u="sng" dirty="0">
              <a:solidFill>
                <a:schemeClr val="tx2">
                  <a:lumMod val="50000"/>
                </a:schemeClr>
              </a:solidFill>
              <a:effectLst>
                <a:outerShdw blurRad="38100" dist="38100" dir="2700000" algn="tl">
                  <a:srgbClr val="000000">
                    <a:alpha val="43137"/>
                  </a:srgbClr>
                </a:outerShdw>
              </a:effectLst>
            </a:endParaRPr>
          </a:p>
        </p:txBody>
      </p:sp>
      <p:sp>
        <p:nvSpPr>
          <p:cNvPr id="13" name="Rectangle 12"/>
          <p:cNvSpPr/>
          <p:nvPr/>
        </p:nvSpPr>
        <p:spPr>
          <a:xfrm>
            <a:off x="-76200" y="4648200"/>
            <a:ext cx="1752600" cy="523220"/>
          </a:xfrm>
          <a:prstGeom prst="rect">
            <a:avLst/>
          </a:prstGeom>
        </p:spPr>
        <p:txBody>
          <a:bodyPr wrap="square">
            <a:spAutoFit/>
          </a:bodyPr>
          <a:lstStyle/>
          <a:p>
            <a:pPr>
              <a:buFont typeface="Wingdings" pitchFamily="2" charset="2"/>
              <a:buChar char="Ø"/>
            </a:pPr>
            <a:r>
              <a:rPr lang="en-US" sz="1400" b="1" dirty="0">
                <a:solidFill>
                  <a:schemeClr val="tx2">
                    <a:lumMod val="50000"/>
                  </a:schemeClr>
                </a:solidFill>
                <a:latin typeface="Century Schoolbook" pitchFamily="18" charset="0"/>
              </a:rPr>
              <a:t>Axial Load versus </a:t>
            </a:r>
            <a:r>
              <a:rPr lang="en-US" sz="1400" b="1" dirty="0" smtClean="0">
                <a:solidFill>
                  <a:schemeClr val="tx2">
                    <a:lumMod val="50000"/>
                  </a:schemeClr>
                </a:solidFill>
                <a:latin typeface="Century Schoolbook" pitchFamily="18" charset="0"/>
              </a:rPr>
              <a:t>Strain:</a:t>
            </a:r>
            <a:endParaRPr lang="en-US" sz="1400" b="1" u="sng"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6222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990033"/>
          </a:solidFill>
        </p:spPr>
        <p:txBody>
          <a:bodyPr>
            <a:normAutofit/>
          </a:bodyPr>
          <a:lstStyle/>
          <a:p>
            <a:pPr algn="l"/>
            <a:r>
              <a:rPr lang="en-US" sz="3200" dirty="0" smtClean="0">
                <a:solidFill>
                  <a:srgbClr val="EAEAEA"/>
                </a:solidFill>
                <a:effectLst>
                  <a:outerShdw blurRad="38100" dist="38100" dir="2700000" algn="tl">
                    <a:srgbClr val="000000">
                      <a:alpha val="43137"/>
                    </a:srgbClr>
                  </a:outerShdw>
                </a:effectLst>
              </a:rPr>
              <a:t>Nonlinear Finite Element Analysis</a:t>
            </a:r>
            <a:endParaRPr lang="en-US" sz="3200" dirty="0">
              <a:solidFill>
                <a:srgbClr val="EAEAEA"/>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400" y="1447800"/>
            <a:ext cx="8077200" cy="5486400"/>
          </a:xfrm>
        </p:spPr>
        <p:txBody>
          <a:bodyPr/>
          <a:lstStyle/>
          <a:p>
            <a:pPr>
              <a:buBlip>
                <a:blip r:embed="rId2"/>
              </a:buBlip>
            </a:pPr>
            <a:r>
              <a:rPr lang="en-US" sz="2300" u="sng" dirty="0" smtClean="0">
                <a:solidFill>
                  <a:schemeClr val="tx2">
                    <a:lumMod val="50000"/>
                  </a:schemeClr>
                </a:solidFill>
                <a:effectLst>
                  <a:outerShdw blurRad="38100" dist="38100" dir="2700000" algn="tl">
                    <a:srgbClr val="000000">
                      <a:alpha val="43137"/>
                    </a:srgbClr>
                  </a:outerShdw>
                </a:effectLst>
                <a:latin typeface="Century Schoolbook" pitchFamily="18" charset="0"/>
              </a:rPr>
              <a:t>Expanded Parametric Study</a:t>
            </a:r>
          </a:p>
          <a:p>
            <a:r>
              <a:rPr lang="en-US" sz="2000" dirty="0" smtClean="0">
                <a:solidFill>
                  <a:srgbClr val="FF0000"/>
                </a:solidFill>
                <a:effectLst>
                  <a:outerShdw blurRad="38100" dist="38100" dir="2700000" algn="tl">
                    <a:srgbClr val="000000">
                      <a:alpha val="43137"/>
                    </a:srgbClr>
                  </a:outerShdw>
                </a:effectLst>
                <a:latin typeface="Century Schoolbook" pitchFamily="18" charset="0"/>
              </a:rPr>
              <a:t>Fixed-ended models </a:t>
            </a:r>
          </a:p>
          <a:p>
            <a:pPr>
              <a:buNone/>
            </a:pPr>
            <a:endParaRPr lang="en-US" sz="2400" u="sng" dirty="0" smtClean="0">
              <a:solidFill>
                <a:schemeClr val="tx2">
                  <a:lumMod val="50000"/>
                </a:schemeClr>
              </a:solidFill>
              <a:effectLst>
                <a:outerShdw blurRad="38100" dist="38100" dir="2700000" algn="tl">
                  <a:srgbClr val="000000">
                    <a:alpha val="43137"/>
                  </a:srgbClr>
                </a:outerShdw>
              </a:effectLst>
            </a:endParaRPr>
          </a:p>
          <a:p>
            <a:pPr>
              <a:buNone/>
            </a:pPr>
            <a:endParaRPr lang="en-US" sz="2400" u="sng" dirty="0" smtClean="0">
              <a:solidFill>
                <a:schemeClr val="tx2">
                  <a:lumMod val="50000"/>
                </a:schemeClr>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rotWithShape="1">
          <a:blip r:embed="rId3" cstate="print"/>
          <a:srcRect l="29868" t="28125" r="28551" b="42187"/>
          <a:stretch/>
        </p:blipFill>
        <p:spPr bwMode="auto">
          <a:xfrm>
            <a:off x="228600" y="2286000"/>
            <a:ext cx="4495800" cy="1851212"/>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9CF97D7-670E-49C5-9C3E-BAB27D8460D2}" type="slidenum">
              <a:rPr lang="en-CA" smtClean="0"/>
              <a:pPr/>
              <a:t>27</a:t>
            </a:fld>
            <a:endParaRPr lang="en-CA" dirty="0"/>
          </a:p>
        </p:txBody>
      </p:sp>
      <p:pic>
        <p:nvPicPr>
          <p:cNvPr id="7" name="officeArt object"/>
          <p:cNvPicPr/>
          <p:nvPr/>
        </p:nvPicPr>
        <p:blipFill>
          <a:blip r:embed="rId4" cstate="print">
            <a:extLst/>
          </a:blip>
          <a:stretch>
            <a:fillRect/>
          </a:stretch>
        </p:blipFill>
        <p:spPr>
          <a:xfrm>
            <a:off x="4800600" y="1473200"/>
            <a:ext cx="4267200" cy="2613212"/>
          </a:xfrm>
          <a:prstGeom prst="rect">
            <a:avLst/>
          </a:prstGeom>
          <a:ln w="12700" cap="flat">
            <a:solidFill>
              <a:srgbClr val="990033"/>
            </a:solidFill>
            <a:miter lim="400000"/>
          </a:ln>
          <a:effectLst/>
        </p:spPr>
      </p:pic>
      <p:pic>
        <p:nvPicPr>
          <p:cNvPr id="8" name="officeArt object"/>
          <p:cNvPicPr/>
          <p:nvPr/>
        </p:nvPicPr>
        <p:blipFill>
          <a:blip r:embed="rId5" cstate="print">
            <a:extLst/>
          </a:blip>
          <a:stretch>
            <a:fillRect/>
          </a:stretch>
        </p:blipFill>
        <p:spPr>
          <a:xfrm>
            <a:off x="4800600" y="4188012"/>
            <a:ext cx="4267200" cy="2644588"/>
          </a:xfrm>
          <a:prstGeom prst="rect">
            <a:avLst/>
          </a:prstGeom>
          <a:ln w="12700" cap="flat">
            <a:solidFill>
              <a:srgbClr val="990033"/>
            </a:solidFill>
            <a:miter lim="400000"/>
          </a:ln>
          <a:effectLst/>
        </p:spPr>
      </p:pic>
      <p:pic>
        <p:nvPicPr>
          <p:cNvPr id="9" name="Picture 2"/>
          <p:cNvPicPr>
            <a:picLocks noChangeAspect="1" noChangeArrowheads="1"/>
          </p:cNvPicPr>
          <p:nvPr/>
        </p:nvPicPr>
        <p:blipFill>
          <a:blip r:embed="rId6" cstate="print"/>
          <a:srcRect/>
          <a:stretch>
            <a:fillRect/>
          </a:stretch>
        </p:blipFill>
        <p:spPr bwMode="auto">
          <a:xfrm>
            <a:off x="114300" y="4149913"/>
            <a:ext cx="4457700" cy="2695387"/>
          </a:xfrm>
          <a:prstGeom prst="rect">
            <a:avLst/>
          </a:prstGeom>
          <a:noFill/>
          <a:ln w="9525">
            <a:solidFill>
              <a:srgbClr val="990033"/>
            </a:solidFill>
            <a:miter lim="800000"/>
            <a:headEnd/>
            <a:tailEnd/>
          </a:ln>
          <a:effectLst/>
        </p:spPr>
      </p:pic>
    </p:spTree>
    <p:extLst>
      <p:ext uri="{BB962C8B-B14F-4D97-AF65-F5344CB8AC3E}">
        <p14:creationId xmlns:p14="http://schemas.microsoft.com/office/powerpoint/2010/main" val="2828485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990033"/>
          </a:solidFill>
        </p:spPr>
        <p:txBody>
          <a:bodyPr>
            <a:normAutofit/>
          </a:bodyPr>
          <a:lstStyle/>
          <a:p>
            <a:pPr algn="l"/>
            <a:r>
              <a:rPr lang="en-US" sz="3200" dirty="0" smtClean="0">
                <a:solidFill>
                  <a:srgbClr val="EAEAEA"/>
                </a:solidFill>
                <a:effectLst>
                  <a:outerShdw blurRad="38100" dist="38100" dir="2700000" algn="tl">
                    <a:srgbClr val="000000">
                      <a:alpha val="43137"/>
                    </a:srgbClr>
                  </a:outerShdw>
                </a:effectLst>
              </a:rPr>
              <a:t>Nonlinear Finite Element Analysis</a:t>
            </a:r>
            <a:endParaRPr lang="en-US" sz="3200" dirty="0">
              <a:solidFill>
                <a:srgbClr val="EAEAEA"/>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400" y="1447800"/>
            <a:ext cx="8153400" cy="5410200"/>
          </a:xfrm>
        </p:spPr>
        <p:txBody>
          <a:bodyPr/>
          <a:lstStyle/>
          <a:p>
            <a:pPr>
              <a:buBlip>
                <a:blip r:embed="rId2"/>
              </a:buBlip>
            </a:pPr>
            <a:r>
              <a:rPr lang="en-US" sz="2400" u="sng" dirty="0" smtClean="0">
                <a:solidFill>
                  <a:schemeClr val="tx2">
                    <a:lumMod val="50000"/>
                  </a:schemeClr>
                </a:solidFill>
                <a:effectLst>
                  <a:outerShdw blurRad="38100" dist="38100" dir="2700000" algn="tl">
                    <a:srgbClr val="000000">
                      <a:alpha val="43137"/>
                    </a:srgbClr>
                  </a:outerShdw>
                </a:effectLst>
                <a:latin typeface="Century Schoolbook" pitchFamily="18" charset="0"/>
              </a:rPr>
              <a:t>Expanded Parametric Study</a:t>
            </a:r>
          </a:p>
          <a:p>
            <a:r>
              <a:rPr lang="en-US" sz="2000" dirty="0" smtClean="0">
                <a:solidFill>
                  <a:srgbClr val="FF0000"/>
                </a:solidFill>
                <a:effectLst>
                  <a:outerShdw blurRad="38100" dist="38100" dir="2700000" algn="tl">
                    <a:srgbClr val="000000">
                      <a:alpha val="43137"/>
                    </a:srgbClr>
                  </a:outerShdw>
                </a:effectLst>
                <a:latin typeface="Century Schoolbook" pitchFamily="18" charset="0"/>
              </a:rPr>
              <a:t>Pinned-ended models </a:t>
            </a:r>
          </a:p>
          <a:p>
            <a:pPr algn="just">
              <a:buNone/>
            </a:pPr>
            <a:endParaRPr lang="en-US" sz="2000" u="sng" dirty="0" smtClean="0">
              <a:solidFill>
                <a:schemeClr val="tx2">
                  <a:lumMod val="50000"/>
                </a:schemeClr>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cstate="print"/>
          <a:srcRect l="32797" t="22917" r="32650" b="8333"/>
          <a:stretch>
            <a:fillRect/>
          </a:stretch>
        </p:blipFill>
        <p:spPr bwMode="auto">
          <a:xfrm>
            <a:off x="304800" y="2286000"/>
            <a:ext cx="4267200" cy="4572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9CF97D7-670E-49C5-9C3E-BAB27D8460D2}" type="slidenum">
              <a:rPr lang="en-CA" smtClean="0"/>
              <a:pPr/>
              <a:t>28</a:t>
            </a:fld>
            <a:endParaRPr lang="en-CA" dirty="0"/>
          </a:p>
        </p:txBody>
      </p:sp>
      <p:pic>
        <p:nvPicPr>
          <p:cNvPr id="7" name="officeArt object"/>
          <p:cNvPicPr/>
          <p:nvPr/>
        </p:nvPicPr>
        <p:blipFill>
          <a:blip r:embed="rId4" cstate="print">
            <a:extLst/>
          </a:blip>
          <a:stretch>
            <a:fillRect/>
          </a:stretch>
        </p:blipFill>
        <p:spPr>
          <a:xfrm>
            <a:off x="4800600" y="1600200"/>
            <a:ext cx="4038600" cy="2514600"/>
          </a:xfrm>
          <a:prstGeom prst="rect">
            <a:avLst/>
          </a:prstGeom>
          <a:ln w="12700" cap="flat">
            <a:solidFill>
              <a:srgbClr val="990033"/>
            </a:solidFill>
            <a:miter lim="400000"/>
          </a:ln>
          <a:effectLst/>
        </p:spPr>
      </p:pic>
      <p:pic>
        <p:nvPicPr>
          <p:cNvPr id="8" name="officeArt object"/>
          <p:cNvPicPr/>
          <p:nvPr/>
        </p:nvPicPr>
        <p:blipFill>
          <a:blip r:embed="rId5" cstate="print">
            <a:extLst/>
          </a:blip>
          <a:stretch>
            <a:fillRect/>
          </a:stretch>
        </p:blipFill>
        <p:spPr>
          <a:xfrm>
            <a:off x="4800600" y="4191000"/>
            <a:ext cx="4038600" cy="2514600"/>
          </a:xfrm>
          <a:prstGeom prst="rect">
            <a:avLst/>
          </a:prstGeom>
          <a:ln w="12700" cap="flat">
            <a:solidFill>
              <a:srgbClr val="990033"/>
            </a:solidFill>
            <a:miter lim="400000"/>
          </a:ln>
          <a:effectLst/>
        </p:spPr>
      </p:pic>
    </p:spTree>
    <p:extLst>
      <p:ext uri="{BB962C8B-B14F-4D97-AF65-F5344CB8AC3E}">
        <p14:creationId xmlns:p14="http://schemas.microsoft.com/office/powerpoint/2010/main" val="741134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a:solidFill>
            <a:srgbClr val="990033"/>
          </a:solidFill>
        </p:spPr>
        <p:txBody>
          <a:bodyPr>
            <a:normAutofit/>
          </a:bodyPr>
          <a:lstStyle/>
          <a:p>
            <a:pPr algn="l"/>
            <a:r>
              <a:rPr lang="en-US" sz="3200" dirty="0" smtClean="0">
                <a:solidFill>
                  <a:srgbClr val="EAEAEA"/>
                </a:solidFill>
                <a:effectLst>
                  <a:outerShdw blurRad="38100" dist="38100" dir="2700000" algn="tl">
                    <a:srgbClr val="000000">
                      <a:alpha val="43137"/>
                    </a:srgbClr>
                  </a:outerShdw>
                </a:effectLst>
              </a:rPr>
              <a:t>Remarks</a:t>
            </a:r>
            <a:endParaRPr lang="en-US" sz="3200" dirty="0">
              <a:solidFill>
                <a:srgbClr val="EAEAEA"/>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610600" cy="4419600"/>
          </a:xfrm>
        </p:spPr>
        <p:txBody>
          <a:bodyPr>
            <a:normAutofit fontScale="92500" lnSpcReduction="10000"/>
          </a:bodyPr>
          <a:lstStyle/>
          <a:p>
            <a:pPr>
              <a:buBlip>
                <a:blip r:embed="rId2"/>
              </a:buBlip>
            </a:pPr>
            <a:r>
              <a:rPr lang="en-US" sz="2000" dirty="0" err="1">
                <a:solidFill>
                  <a:schemeClr val="tx2">
                    <a:lumMod val="50000"/>
                  </a:schemeClr>
                </a:solidFill>
              </a:rPr>
              <a:t>Pretwisting</a:t>
            </a:r>
            <a:r>
              <a:rPr lang="en-US" sz="2000" dirty="0">
                <a:solidFill>
                  <a:schemeClr val="tx2">
                    <a:lumMod val="50000"/>
                  </a:schemeClr>
                </a:solidFill>
              </a:rPr>
              <a:t> is to be perceived as an effective technique to increase the buckling capacity  of any steel compression member </a:t>
            </a:r>
            <a:endParaRPr lang="en-US" sz="2000" dirty="0" smtClean="0">
              <a:solidFill>
                <a:schemeClr val="tx2">
                  <a:lumMod val="50000"/>
                </a:schemeClr>
              </a:solidFill>
            </a:endParaRPr>
          </a:p>
          <a:p>
            <a:pPr marL="0" indent="0">
              <a:buNone/>
            </a:pPr>
            <a:endParaRPr lang="en-US" sz="2000" dirty="0" smtClean="0">
              <a:solidFill>
                <a:schemeClr val="tx2">
                  <a:lumMod val="50000"/>
                </a:schemeClr>
              </a:solidFill>
            </a:endParaRPr>
          </a:p>
          <a:p>
            <a:pPr>
              <a:buBlip>
                <a:blip r:embed="rId2"/>
              </a:buBlip>
            </a:pPr>
            <a:r>
              <a:rPr lang="en-US" sz="2000" dirty="0">
                <a:solidFill>
                  <a:schemeClr val="tx2">
                    <a:lumMod val="50000"/>
                  </a:schemeClr>
                </a:solidFill>
              </a:rPr>
              <a:t>Results obtained via Linear Perturbation analysis showed that there is a significant improvement </a:t>
            </a:r>
            <a:r>
              <a:rPr lang="en-US" sz="2000" dirty="0" smtClean="0">
                <a:solidFill>
                  <a:schemeClr val="tx2">
                    <a:lumMod val="50000"/>
                  </a:schemeClr>
                </a:solidFill>
              </a:rPr>
              <a:t>(</a:t>
            </a:r>
            <a:r>
              <a:rPr lang="en-GB" sz="2000" dirty="0" smtClean="0">
                <a:solidFill>
                  <a:schemeClr val="tx2">
                    <a:lumMod val="50000"/>
                  </a:schemeClr>
                </a:solidFill>
              </a:rPr>
              <a:t>up </a:t>
            </a:r>
            <a:r>
              <a:rPr lang="en-GB" sz="2000" dirty="0">
                <a:solidFill>
                  <a:schemeClr val="tx2">
                    <a:lumMod val="50000"/>
                  </a:schemeClr>
                </a:solidFill>
              </a:rPr>
              <a:t>to 90</a:t>
            </a:r>
            <a:r>
              <a:rPr lang="en-GB" sz="2000" dirty="0" smtClean="0">
                <a:solidFill>
                  <a:schemeClr val="tx2">
                    <a:lumMod val="50000"/>
                  </a:schemeClr>
                </a:solidFill>
              </a:rPr>
              <a:t>%) </a:t>
            </a:r>
            <a:r>
              <a:rPr lang="en-US" sz="2000" dirty="0" smtClean="0">
                <a:solidFill>
                  <a:schemeClr val="tx2">
                    <a:lumMod val="50000"/>
                  </a:schemeClr>
                </a:solidFill>
              </a:rPr>
              <a:t>in </a:t>
            </a:r>
            <a:r>
              <a:rPr lang="en-US" sz="2000" dirty="0">
                <a:solidFill>
                  <a:schemeClr val="tx2">
                    <a:lumMod val="50000"/>
                  </a:schemeClr>
                </a:solidFill>
              </a:rPr>
              <a:t>the critical buckling capacity for different slenderness ratios</a:t>
            </a:r>
            <a:r>
              <a:rPr lang="en-US" sz="2000" dirty="0" smtClean="0">
                <a:solidFill>
                  <a:schemeClr val="tx2">
                    <a:lumMod val="50000"/>
                  </a:schemeClr>
                </a:solidFill>
              </a:rPr>
              <a:t>.</a:t>
            </a:r>
            <a:r>
              <a:rPr lang="en-GB" sz="2000" dirty="0" smtClean="0">
                <a:solidFill>
                  <a:schemeClr val="tx2">
                    <a:lumMod val="50000"/>
                  </a:schemeClr>
                </a:solidFill>
              </a:rPr>
              <a:t> </a:t>
            </a:r>
            <a:r>
              <a:rPr lang="en-GB" sz="2000" dirty="0">
                <a:solidFill>
                  <a:schemeClr val="tx2">
                    <a:lumMod val="50000"/>
                  </a:schemeClr>
                </a:solidFill>
              </a:rPr>
              <a:t>However, t</a:t>
            </a:r>
            <a:r>
              <a:rPr lang="en-US" sz="2000" dirty="0">
                <a:solidFill>
                  <a:schemeClr val="tx2">
                    <a:lumMod val="50000"/>
                  </a:schemeClr>
                </a:solidFill>
              </a:rPr>
              <a:t>he effect of various column lengths on the buckling improvement </a:t>
            </a:r>
            <a:r>
              <a:rPr lang="en-GB" sz="2000" dirty="0">
                <a:solidFill>
                  <a:schemeClr val="tx2">
                    <a:lumMod val="50000"/>
                  </a:schemeClr>
                </a:solidFill>
              </a:rPr>
              <a:t>for a given UC section</a:t>
            </a:r>
            <a:r>
              <a:rPr lang="en-US" sz="2000" dirty="0">
                <a:solidFill>
                  <a:schemeClr val="tx2">
                    <a:lumMod val="50000"/>
                  </a:schemeClr>
                </a:solidFill>
              </a:rPr>
              <a:t> was insignificant</a:t>
            </a:r>
            <a:r>
              <a:rPr lang="en-US" sz="2000" dirty="0" smtClean="0">
                <a:solidFill>
                  <a:schemeClr val="tx2">
                    <a:lumMod val="50000"/>
                  </a:schemeClr>
                </a:solidFill>
              </a:rPr>
              <a:t>.</a:t>
            </a:r>
          </a:p>
          <a:p>
            <a:pPr marL="0" indent="0">
              <a:buNone/>
            </a:pPr>
            <a:endParaRPr lang="en-US" sz="2000" dirty="0" smtClean="0">
              <a:solidFill>
                <a:schemeClr val="tx2">
                  <a:lumMod val="50000"/>
                </a:schemeClr>
              </a:solidFill>
            </a:endParaRPr>
          </a:p>
          <a:p>
            <a:pPr>
              <a:buBlip>
                <a:blip r:embed="rId2"/>
              </a:buBlip>
            </a:pPr>
            <a:r>
              <a:rPr lang="en-US" sz="2000" dirty="0">
                <a:solidFill>
                  <a:schemeClr val="tx2">
                    <a:lumMod val="50000"/>
                  </a:schemeClr>
                </a:solidFill>
              </a:rPr>
              <a:t>The improvement in the axial capacity </a:t>
            </a:r>
            <a:r>
              <a:rPr lang="en-US" sz="2000" dirty="0" smtClean="0">
                <a:solidFill>
                  <a:schemeClr val="tx2">
                    <a:lumMod val="50000"/>
                  </a:schemeClr>
                </a:solidFill>
              </a:rPr>
              <a:t>of </a:t>
            </a:r>
            <a:r>
              <a:rPr lang="en-US" sz="2000" dirty="0" err="1">
                <a:solidFill>
                  <a:schemeClr val="tx2">
                    <a:lumMod val="50000"/>
                  </a:schemeClr>
                </a:solidFill>
              </a:rPr>
              <a:t>pretwisted</a:t>
            </a:r>
            <a:r>
              <a:rPr lang="en-US" sz="2000" dirty="0">
                <a:solidFill>
                  <a:schemeClr val="tx2">
                    <a:lumMod val="50000"/>
                  </a:schemeClr>
                </a:solidFill>
              </a:rPr>
              <a:t> UC sections with pinned-pinned ends conditions </a:t>
            </a:r>
            <a:r>
              <a:rPr lang="en-US" sz="2000" dirty="0" smtClean="0">
                <a:solidFill>
                  <a:schemeClr val="tx2">
                    <a:lumMod val="50000"/>
                  </a:schemeClr>
                </a:solidFill>
              </a:rPr>
              <a:t>was </a:t>
            </a:r>
            <a:r>
              <a:rPr lang="en-US" sz="2000" dirty="0">
                <a:solidFill>
                  <a:schemeClr val="tx2">
                    <a:lumMod val="50000"/>
                  </a:schemeClr>
                </a:solidFill>
              </a:rPr>
              <a:t>found to be very small </a:t>
            </a:r>
            <a:r>
              <a:rPr lang="en-US" sz="2000" dirty="0" smtClean="0">
                <a:solidFill>
                  <a:schemeClr val="tx2">
                    <a:lumMod val="50000"/>
                  </a:schemeClr>
                </a:solidFill>
              </a:rPr>
              <a:t>(only </a:t>
            </a:r>
            <a:r>
              <a:rPr lang="en-US" sz="2000" dirty="0">
                <a:solidFill>
                  <a:schemeClr val="tx2">
                    <a:lumMod val="50000"/>
                  </a:schemeClr>
                </a:solidFill>
              </a:rPr>
              <a:t>20</a:t>
            </a:r>
            <a:r>
              <a:rPr lang="en-US" sz="2000" dirty="0" smtClean="0">
                <a:solidFill>
                  <a:schemeClr val="tx2">
                    <a:lumMod val="50000"/>
                  </a:schemeClr>
                </a:solidFill>
              </a:rPr>
              <a:t>%) as </a:t>
            </a:r>
            <a:r>
              <a:rPr lang="en-US" sz="2000" dirty="0">
                <a:solidFill>
                  <a:schemeClr val="tx2">
                    <a:lumMod val="50000"/>
                  </a:schemeClr>
                </a:solidFill>
              </a:rPr>
              <a:t>compared its fixed-ended </a:t>
            </a:r>
            <a:r>
              <a:rPr lang="en-US" sz="2000" dirty="0" smtClean="0">
                <a:solidFill>
                  <a:schemeClr val="tx2">
                    <a:lumMod val="50000"/>
                  </a:schemeClr>
                </a:solidFill>
              </a:rPr>
              <a:t>counterparts,  </a:t>
            </a:r>
            <a:r>
              <a:rPr lang="en-US" sz="2000" dirty="0">
                <a:solidFill>
                  <a:schemeClr val="tx2">
                    <a:lumMod val="50000"/>
                  </a:schemeClr>
                </a:solidFill>
              </a:rPr>
              <a:t>for the three UC sections used in this study. </a:t>
            </a:r>
            <a:endParaRPr lang="en-US" sz="2000" dirty="0" smtClean="0">
              <a:solidFill>
                <a:schemeClr val="tx2">
                  <a:lumMod val="50000"/>
                </a:schemeClr>
              </a:solidFill>
            </a:endParaRPr>
          </a:p>
          <a:p>
            <a:pPr marL="0" indent="0">
              <a:buNone/>
            </a:pPr>
            <a:endParaRPr lang="en-US" sz="2000" dirty="0" smtClean="0">
              <a:solidFill>
                <a:schemeClr val="tx2">
                  <a:lumMod val="50000"/>
                </a:schemeClr>
              </a:solidFill>
            </a:endParaRPr>
          </a:p>
          <a:p>
            <a:pPr>
              <a:buBlip>
                <a:blip r:embed="rId2"/>
              </a:buBlip>
            </a:pPr>
            <a:r>
              <a:rPr lang="en-US" sz="2000" dirty="0">
                <a:solidFill>
                  <a:schemeClr val="tx2">
                    <a:lumMod val="50000"/>
                  </a:schemeClr>
                </a:solidFill>
              </a:rPr>
              <a:t>More experimental tests and numerical analysis are deemed necessary to reach a more generalized equation that could accurately predict the critical buckling capacity of </a:t>
            </a:r>
            <a:r>
              <a:rPr lang="en-US" sz="2000" dirty="0" err="1">
                <a:solidFill>
                  <a:schemeClr val="tx2">
                    <a:lumMod val="50000"/>
                  </a:schemeClr>
                </a:solidFill>
              </a:rPr>
              <a:t>pretwisted</a:t>
            </a:r>
            <a:r>
              <a:rPr lang="en-US" sz="2000" dirty="0">
                <a:solidFill>
                  <a:schemeClr val="tx2">
                    <a:lumMod val="50000"/>
                  </a:schemeClr>
                </a:solidFill>
              </a:rPr>
              <a:t> steel columns. </a:t>
            </a:r>
          </a:p>
        </p:txBody>
      </p:sp>
      <p:sp>
        <p:nvSpPr>
          <p:cNvPr id="4" name="Rectangle 3"/>
          <p:cNvSpPr/>
          <p:nvPr/>
        </p:nvSpPr>
        <p:spPr>
          <a:xfrm>
            <a:off x="7391400" y="6235611"/>
            <a:ext cx="1659750" cy="507831"/>
          </a:xfrm>
          <a:prstGeom prst="rect">
            <a:avLst/>
          </a:prstGeom>
        </p:spPr>
        <p:txBody>
          <a:bodyPr wrap="none">
            <a:spAutoFit/>
          </a:bodyPr>
          <a:lstStyle/>
          <a:p>
            <a:pPr marL="342900" lvl="0" indent="-342900" fontAlgn="auto">
              <a:spcBef>
                <a:spcPct val="20000"/>
              </a:spcBef>
              <a:spcAft>
                <a:spcPts val="0"/>
              </a:spcAft>
              <a:buBlip>
                <a:blip r:embed="rId2"/>
              </a:buBlip>
            </a:pPr>
            <a:r>
              <a:rPr lang="en-US" sz="27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Thanks!</a:t>
            </a:r>
            <a:endParaRPr lang="en-US" sz="2700" dirty="0">
              <a:solidFill>
                <a:srgbClr val="1F497D">
                  <a:lumMod val="50000"/>
                </a:srgbClr>
              </a:solidFill>
              <a:latin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3462"/>
          </a:xfrm>
          <a:solidFill>
            <a:srgbClr val="990033"/>
          </a:solidFill>
        </p:spPr>
        <p:txBody>
          <a:bodyPr>
            <a:normAutofit/>
          </a:bodyPr>
          <a:lstStyle/>
          <a:p>
            <a:r>
              <a:rPr lang="en-US" sz="3200" dirty="0" smtClean="0">
                <a:solidFill>
                  <a:srgbClr val="EAEAEA"/>
                </a:solidFill>
                <a:latin typeface="Century Schoolbook" pitchFamily="18" charset="0"/>
              </a:rPr>
              <a:t>Introduction and Background</a:t>
            </a:r>
            <a:endParaRPr lang="en-US" sz="3200" dirty="0">
              <a:solidFill>
                <a:srgbClr val="EAEAEA"/>
              </a:solidFill>
              <a:latin typeface="Century Schoolbook" pitchFamily="18" charset="0"/>
            </a:endParaRPr>
          </a:p>
        </p:txBody>
      </p:sp>
      <p:sp>
        <p:nvSpPr>
          <p:cNvPr id="3" name="Content Placeholder 2"/>
          <p:cNvSpPr>
            <a:spLocks noGrp="1"/>
          </p:cNvSpPr>
          <p:nvPr>
            <p:ph sz="half" idx="1"/>
          </p:nvPr>
        </p:nvSpPr>
        <p:spPr>
          <a:xfrm>
            <a:off x="152400" y="1524000"/>
            <a:ext cx="6781800" cy="5120996"/>
          </a:xfrm>
        </p:spPr>
        <p:txBody>
          <a:bodyPr>
            <a:normAutofit fontScale="25000" lnSpcReduction="20000"/>
          </a:bodyPr>
          <a:lstStyle/>
          <a:p>
            <a:pPr>
              <a:spcAft>
                <a:spcPts val="1200"/>
              </a:spcAft>
              <a:buBlip>
                <a:blip r:embed="rId3"/>
              </a:buBlip>
            </a:pPr>
            <a:r>
              <a:rPr lang="en-US" sz="9200" u="sng" dirty="0" smtClean="0">
                <a:solidFill>
                  <a:schemeClr val="tx2">
                    <a:lumMod val="50000"/>
                  </a:schemeClr>
                </a:solidFill>
                <a:effectLst>
                  <a:outerShdw blurRad="38100" dist="38100" dir="2700000" algn="tl">
                    <a:srgbClr val="000000">
                      <a:alpha val="43137"/>
                    </a:srgbClr>
                  </a:outerShdw>
                </a:effectLst>
                <a:latin typeface="Century Schoolbook" pitchFamily="18" charset="0"/>
              </a:rPr>
              <a:t>Pretwisting</a:t>
            </a:r>
            <a:r>
              <a:rPr lang="en-US" sz="9200" dirty="0" smtClean="0">
                <a:solidFill>
                  <a:schemeClr val="tx2">
                    <a:lumMod val="50000"/>
                  </a:schemeClr>
                </a:solidFill>
                <a:latin typeface="Century Schoolbook" pitchFamily="18" charset="0"/>
              </a:rPr>
              <a:t> </a:t>
            </a:r>
          </a:p>
          <a:p>
            <a:pPr lvl="1">
              <a:spcBef>
                <a:spcPts val="600"/>
              </a:spcBef>
              <a:spcAft>
                <a:spcPts val="600"/>
              </a:spcAft>
              <a:buFont typeface="Wingdings" pitchFamily="2" charset="2"/>
              <a:buChar char="ü"/>
            </a:pPr>
            <a:endParaRPr lang="en-US" sz="8400" dirty="0" smtClean="0">
              <a:solidFill>
                <a:schemeClr val="tx2">
                  <a:lumMod val="50000"/>
                </a:schemeClr>
              </a:solidFill>
              <a:latin typeface="Century Schoolbook" pitchFamily="18" charset="0"/>
            </a:endParaRPr>
          </a:p>
          <a:p>
            <a:pPr lvl="1">
              <a:spcBef>
                <a:spcPts val="600"/>
              </a:spcBef>
              <a:spcAft>
                <a:spcPts val="600"/>
              </a:spcAft>
              <a:buFont typeface="Wingdings" pitchFamily="2" charset="2"/>
              <a:buChar char="ü"/>
            </a:pPr>
            <a:r>
              <a:rPr lang="en-US" sz="8400" dirty="0" smtClean="0">
                <a:solidFill>
                  <a:schemeClr val="tx2">
                    <a:lumMod val="50000"/>
                  </a:schemeClr>
                </a:solidFill>
                <a:latin typeface="Century Schoolbook" pitchFamily="18" charset="0"/>
              </a:rPr>
              <a:t>Steel </a:t>
            </a:r>
            <a:r>
              <a:rPr lang="en-US" sz="8400" dirty="0">
                <a:solidFill>
                  <a:schemeClr val="tx2">
                    <a:lumMod val="50000"/>
                  </a:schemeClr>
                </a:solidFill>
                <a:latin typeface="Century Schoolbook" pitchFamily="18" charset="0"/>
              </a:rPr>
              <a:t>structures are increasingly used in constructions as they proved to be more user- and </a:t>
            </a:r>
            <a:r>
              <a:rPr lang="en-US" sz="8400" dirty="0" smtClean="0">
                <a:solidFill>
                  <a:schemeClr val="tx2">
                    <a:lumMod val="50000"/>
                  </a:schemeClr>
                </a:solidFill>
                <a:latin typeface="Century Schoolbook" pitchFamily="18" charset="0"/>
              </a:rPr>
              <a:t>environmental-friendly. </a:t>
            </a:r>
          </a:p>
          <a:p>
            <a:pPr lvl="1">
              <a:spcBef>
                <a:spcPts val="600"/>
              </a:spcBef>
              <a:spcAft>
                <a:spcPts val="600"/>
              </a:spcAft>
              <a:buFont typeface="Wingdings" pitchFamily="2" charset="2"/>
              <a:buChar char="ü"/>
            </a:pPr>
            <a:r>
              <a:rPr lang="en-US" sz="8400" dirty="0" smtClean="0">
                <a:solidFill>
                  <a:schemeClr val="tx2">
                    <a:lumMod val="50000"/>
                  </a:schemeClr>
                </a:solidFill>
                <a:latin typeface="Century Schoolbook" pitchFamily="18" charset="0"/>
              </a:rPr>
              <a:t>Columns </a:t>
            </a:r>
            <a:r>
              <a:rPr lang="en-US" sz="8400" dirty="0">
                <a:solidFill>
                  <a:schemeClr val="tx2">
                    <a:lumMod val="50000"/>
                  </a:schemeClr>
                </a:solidFill>
                <a:latin typeface="Century Schoolbook" pitchFamily="18" charset="0"/>
              </a:rPr>
              <a:t>usually buckle along the plane of least resistance. However, the column resistance varies at each point along its </a:t>
            </a:r>
            <a:r>
              <a:rPr lang="en-US" sz="8400" dirty="0" err="1">
                <a:solidFill>
                  <a:schemeClr val="tx2">
                    <a:lumMod val="50000"/>
                  </a:schemeClr>
                </a:solidFill>
                <a:latin typeface="Century Schoolbook" pitchFamily="18" charset="0"/>
              </a:rPr>
              <a:t>centroidal</a:t>
            </a:r>
            <a:r>
              <a:rPr lang="en-US" sz="8400" dirty="0">
                <a:solidFill>
                  <a:schemeClr val="tx2">
                    <a:lumMod val="50000"/>
                  </a:schemeClr>
                </a:solidFill>
                <a:latin typeface="Century Schoolbook" pitchFamily="18" charset="0"/>
              </a:rPr>
              <a:t> axis when its section is permanently </a:t>
            </a:r>
            <a:r>
              <a:rPr lang="en-US" sz="8400" dirty="0" err="1">
                <a:solidFill>
                  <a:schemeClr val="tx2">
                    <a:lumMod val="50000"/>
                  </a:schemeClr>
                </a:solidFill>
                <a:latin typeface="Century Schoolbook" pitchFamily="18" charset="0"/>
              </a:rPr>
              <a:t>pretwisted</a:t>
            </a:r>
            <a:r>
              <a:rPr lang="en-US" sz="8400" dirty="0" smtClean="0">
                <a:solidFill>
                  <a:schemeClr val="tx2">
                    <a:lumMod val="50000"/>
                  </a:schemeClr>
                </a:solidFill>
                <a:latin typeface="Century Schoolbook" pitchFamily="18" charset="0"/>
              </a:rPr>
              <a:t>.</a:t>
            </a:r>
          </a:p>
          <a:p>
            <a:pPr lvl="1">
              <a:spcBef>
                <a:spcPts val="600"/>
              </a:spcBef>
              <a:spcAft>
                <a:spcPts val="600"/>
              </a:spcAft>
              <a:buFont typeface="Wingdings" pitchFamily="2" charset="2"/>
              <a:buChar char="ü"/>
            </a:pPr>
            <a:r>
              <a:rPr lang="en-US" sz="8400" dirty="0" smtClean="0">
                <a:solidFill>
                  <a:schemeClr val="tx2">
                    <a:lumMod val="50000"/>
                  </a:schemeClr>
                </a:solidFill>
                <a:latin typeface="Century Schoolbook" pitchFamily="18" charset="0"/>
              </a:rPr>
              <a:t>During </a:t>
            </a:r>
            <a:r>
              <a:rPr lang="en-US" sz="8400" dirty="0">
                <a:solidFill>
                  <a:schemeClr val="tx2">
                    <a:lumMod val="50000"/>
                  </a:schemeClr>
                </a:solidFill>
                <a:latin typeface="Century Schoolbook" pitchFamily="18" charset="0"/>
              </a:rPr>
              <a:t>buckling, the deformed configuration of the pre-twisted column is no longer perpendicular to the axis of least resistance. This will result into nonlinear differential equations, which describe the equilibrium of the member, whose solution is not simple</a:t>
            </a:r>
            <a:r>
              <a:rPr lang="en-US" sz="8400" dirty="0" smtClean="0">
                <a:solidFill>
                  <a:schemeClr val="tx2">
                    <a:lumMod val="50000"/>
                  </a:schemeClr>
                </a:solidFill>
                <a:latin typeface="Century Schoolbook" pitchFamily="18" charset="0"/>
              </a:rPr>
              <a:t>.</a:t>
            </a:r>
            <a:endParaRPr lang="en-US" sz="8400" dirty="0">
              <a:solidFill>
                <a:schemeClr val="tx2">
                  <a:lumMod val="50000"/>
                </a:schemeClr>
              </a:solidFill>
              <a:latin typeface="Century Schoolbook" pitchFamily="18" charset="0"/>
            </a:endParaRPr>
          </a:p>
        </p:txBody>
      </p:sp>
      <p:pic>
        <p:nvPicPr>
          <p:cNvPr id="22529" name="Picture 1" descr="C:\Users\mai\Desktop\MASTERS THESIS\UTM-compressive test\Pictures\CL1T30.JPG"/>
          <p:cNvPicPr>
            <a:picLocks noGrp="1" noChangeAspect="1" noChangeArrowheads="1"/>
          </p:cNvPicPr>
          <p:nvPr>
            <p:ph sz="half" idx="2"/>
          </p:nvPr>
        </p:nvPicPr>
        <p:blipFill>
          <a:blip r:embed="rId4" cstate="print"/>
          <a:srcRect l="9218" t="43710" r="26631" b="21070"/>
          <a:stretch>
            <a:fillRect/>
          </a:stretch>
        </p:blipFill>
        <p:spPr bwMode="auto">
          <a:xfrm rot="5400000">
            <a:off x="5540827" y="3145974"/>
            <a:ext cx="4996547" cy="2057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603" t="255" r="3318" b="-4136"/>
          <a:stretch/>
        </p:blipFill>
        <p:spPr bwMode="auto">
          <a:xfrm>
            <a:off x="53902" y="50800"/>
            <a:ext cx="9039298" cy="657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948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3462"/>
          </a:xfrm>
          <a:solidFill>
            <a:srgbClr val="990033"/>
          </a:solidFill>
        </p:spPr>
        <p:txBody>
          <a:bodyPr>
            <a:normAutofit/>
          </a:bodyPr>
          <a:lstStyle/>
          <a:p>
            <a:r>
              <a:rPr lang="en-US" sz="3200" dirty="0" smtClean="0">
                <a:solidFill>
                  <a:srgbClr val="EAEAEA"/>
                </a:solidFill>
                <a:latin typeface="Century Schoolbook" pitchFamily="18" charset="0"/>
              </a:rPr>
              <a:t>Introduction and Background</a:t>
            </a:r>
            <a:endParaRPr lang="en-US" sz="3200" dirty="0">
              <a:solidFill>
                <a:srgbClr val="EAEAEA"/>
              </a:solidFill>
              <a:latin typeface="Century Schoolbook" pitchFamily="18" charset="0"/>
            </a:endParaRPr>
          </a:p>
        </p:txBody>
      </p:sp>
      <p:sp>
        <p:nvSpPr>
          <p:cNvPr id="3" name="Content Placeholder 2"/>
          <p:cNvSpPr>
            <a:spLocks noGrp="1"/>
          </p:cNvSpPr>
          <p:nvPr>
            <p:ph sz="half" idx="1"/>
          </p:nvPr>
        </p:nvSpPr>
        <p:spPr>
          <a:xfrm>
            <a:off x="228600" y="1584604"/>
            <a:ext cx="7467600" cy="4663796"/>
          </a:xfrm>
        </p:spPr>
        <p:txBody>
          <a:bodyPr>
            <a:normAutofit fontScale="92500" lnSpcReduction="10000"/>
          </a:bodyPr>
          <a:lstStyle/>
          <a:p>
            <a:pPr>
              <a:buBlip>
                <a:blip r:embed="rId3"/>
              </a:buBlip>
            </a:pPr>
            <a:r>
              <a:rPr lang="en-US" sz="2500" u="sng" dirty="0">
                <a:solidFill>
                  <a:schemeClr val="tx2">
                    <a:lumMod val="50000"/>
                  </a:schemeClr>
                </a:solidFill>
                <a:effectLst>
                  <a:outerShdw blurRad="38100" dist="38100" dir="2700000" algn="tl">
                    <a:srgbClr val="000000">
                      <a:alpha val="43137"/>
                    </a:srgbClr>
                  </a:outerShdw>
                </a:effectLst>
                <a:latin typeface="Century Schoolbook" pitchFamily="18" charset="0"/>
              </a:rPr>
              <a:t>Effect of Pretwisting</a:t>
            </a:r>
            <a:r>
              <a:rPr lang="en-US" sz="2500" dirty="0" smtClean="0">
                <a:solidFill>
                  <a:schemeClr val="tx2">
                    <a:lumMod val="50000"/>
                  </a:schemeClr>
                </a:solidFill>
                <a:latin typeface="Century Schoolbook" pitchFamily="18" charset="0"/>
              </a:rPr>
              <a:t> </a:t>
            </a:r>
          </a:p>
          <a:p>
            <a:pPr marL="0" indent="0">
              <a:buNone/>
            </a:pPr>
            <a:endParaRPr lang="en-US" sz="2400" dirty="0" smtClean="0">
              <a:solidFill>
                <a:schemeClr val="tx2">
                  <a:lumMod val="50000"/>
                </a:schemeClr>
              </a:solidFill>
              <a:latin typeface="Century Schoolbook" pitchFamily="18" charset="0"/>
            </a:endParaRPr>
          </a:p>
          <a:p>
            <a:pPr lvl="1">
              <a:buFont typeface="Wingdings" pitchFamily="2" charset="2"/>
              <a:buChar char="§"/>
            </a:pPr>
            <a:r>
              <a:rPr lang="en-US" sz="2300" dirty="0">
                <a:solidFill>
                  <a:schemeClr val="tx2">
                    <a:lumMod val="50000"/>
                  </a:schemeClr>
                </a:solidFill>
                <a:latin typeface="Century Schoolbook" pitchFamily="18" charset="0"/>
              </a:rPr>
              <a:t>Inducing a natural </a:t>
            </a:r>
            <a:r>
              <a:rPr lang="en-US" sz="2300" dirty="0" err="1">
                <a:solidFill>
                  <a:schemeClr val="tx2">
                    <a:lumMod val="50000"/>
                  </a:schemeClr>
                </a:solidFill>
                <a:latin typeface="Century Schoolbook" pitchFamily="18" charset="0"/>
              </a:rPr>
              <a:t>pretwist</a:t>
            </a:r>
            <a:r>
              <a:rPr lang="en-US" sz="2300" dirty="0">
                <a:solidFill>
                  <a:schemeClr val="tx2">
                    <a:lumMod val="50000"/>
                  </a:schemeClr>
                </a:solidFill>
                <a:latin typeface="Century Schoolbook" pitchFamily="18" charset="0"/>
              </a:rPr>
              <a:t> along the length of a column section makes the column have a different resistance at every point along its </a:t>
            </a:r>
            <a:r>
              <a:rPr lang="en-US" sz="2300" dirty="0" err="1">
                <a:solidFill>
                  <a:schemeClr val="tx2">
                    <a:lumMod val="50000"/>
                  </a:schemeClr>
                </a:solidFill>
                <a:latin typeface="Century Schoolbook" pitchFamily="18" charset="0"/>
              </a:rPr>
              <a:t>centroidal</a:t>
            </a:r>
            <a:r>
              <a:rPr lang="en-US" sz="2300" dirty="0">
                <a:solidFill>
                  <a:schemeClr val="tx2">
                    <a:lumMod val="50000"/>
                  </a:schemeClr>
                </a:solidFill>
                <a:latin typeface="Century Schoolbook" pitchFamily="18" charset="0"/>
              </a:rPr>
              <a:t> </a:t>
            </a:r>
            <a:r>
              <a:rPr lang="en-US" sz="2300" dirty="0" smtClean="0">
                <a:solidFill>
                  <a:schemeClr val="tx2">
                    <a:lumMod val="50000"/>
                  </a:schemeClr>
                </a:solidFill>
                <a:latin typeface="Century Schoolbook" pitchFamily="18" charset="0"/>
              </a:rPr>
              <a:t>axis.</a:t>
            </a:r>
          </a:p>
          <a:p>
            <a:pPr marL="457200" lvl="1" indent="0">
              <a:buNone/>
            </a:pPr>
            <a:endParaRPr lang="en-US" sz="2300" dirty="0" smtClean="0">
              <a:solidFill>
                <a:schemeClr val="tx2">
                  <a:lumMod val="50000"/>
                </a:schemeClr>
              </a:solidFill>
              <a:latin typeface="Century Schoolbook" pitchFamily="18" charset="0"/>
            </a:endParaRPr>
          </a:p>
          <a:p>
            <a:pPr lvl="1">
              <a:buFont typeface="Wingdings" pitchFamily="2" charset="2"/>
              <a:buChar char="§"/>
            </a:pPr>
            <a:r>
              <a:rPr lang="en-US" sz="2300" dirty="0" smtClean="0">
                <a:solidFill>
                  <a:schemeClr val="tx2">
                    <a:lumMod val="50000"/>
                  </a:schemeClr>
                </a:solidFill>
                <a:latin typeface="Century Schoolbook" pitchFamily="18" charset="0"/>
              </a:rPr>
              <a:t>Transition between the two flexural planes (minor and major) varying the direction of weak resistance at every point along the column’s length.</a:t>
            </a:r>
          </a:p>
          <a:p>
            <a:pPr marL="457200" lvl="1" indent="0">
              <a:buNone/>
            </a:pPr>
            <a:endParaRPr lang="en-US" sz="2300" dirty="0" smtClean="0">
              <a:solidFill>
                <a:schemeClr val="tx2">
                  <a:lumMod val="50000"/>
                </a:schemeClr>
              </a:solidFill>
              <a:latin typeface="Century Schoolbook" pitchFamily="18" charset="0"/>
            </a:endParaRPr>
          </a:p>
          <a:p>
            <a:pPr lvl="1">
              <a:buFont typeface="Wingdings" pitchFamily="2" charset="2"/>
              <a:buChar char="§"/>
            </a:pPr>
            <a:r>
              <a:rPr lang="en-US" sz="2300" dirty="0" smtClean="0">
                <a:solidFill>
                  <a:schemeClr val="tx2">
                    <a:lumMod val="50000"/>
                  </a:schemeClr>
                </a:solidFill>
                <a:latin typeface="Century Schoolbook" pitchFamily="18" charset="0"/>
              </a:rPr>
              <a:t>This </a:t>
            </a:r>
            <a:r>
              <a:rPr lang="en-US" sz="2300" dirty="0">
                <a:solidFill>
                  <a:schemeClr val="tx2">
                    <a:lumMod val="50000"/>
                  </a:schemeClr>
                </a:solidFill>
                <a:latin typeface="Century Schoolbook" pitchFamily="18" charset="0"/>
              </a:rPr>
              <a:t>research work aims at throwing the light on the potential improvement in the buckling capacity of pre-twisted UC-section steel columns</a:t>
            </a:r>
            <a:r>
              <a:rPr lang="en-US" sz="2300" dirty="0" smtClean="0">
                <a:solidFill>
                  <a:schemeClr val="tx2">
                    <a:lumMod val="50000"/>
                  </a:schemeClr>
                </a:solidFill>
                <a:latin typeface="Century Schoolbook" pitchFamily="18" charset="0"/>
              </a:rPr>
              <a:t>.</a:t>
            </a:r>
            <a:endParaRPr lang="en-US" sz="2300" dirty="0">
              <a:solidFill>
                <a:schemeClr val="tx2">
                  <a:lumMod val="50000"/>
                </a:schemeClr>
              </a:solidFill>
              <a:latin typeface="Century Schoolbook" pitchFamily="18" charset="0"/>
            </a:endParaRPr>
          </a:p>
        </p:txBody>
      </p:sp>
      <p:pic>
        <p:nvPicPr>
          <p:cNvPr id="7" name="Picture 5"/>
          <p:cNvPicPr>
            <a:picLocks noChangeAspect="1" noChangeArrowheads="1"/>
          </p:cNvPicPr>
          <p:nvPr/>
        </p:nvPicPr>
        <p:blipFill>
          <a:blip r:embed="rId4" cstate="print"/>
          <a:srcRect/>
          <a:stretch>
            <a:fillRect/>
          </a:stretch>
        </p:blipFill>
        <p:spPr bwMode="auto">
          <a:xfrm rot="16200000" flipV="1">
            <a:off x="5750094" y="3571707"/>
            <a:ext cx="5257800" cy="1060785"/>
          </a:xfrm>
          <a:prstGeom prst="rect">
            <a:avLst/>
          </a:prstGeom>
          <a:noFill/>
          <a:ln w="9525">
            <a:noFill/>
            <a:miter lim="800000"/>
            <a:headEnd/>
            <a:tailEnd/>
          </a:ln>
        </p:spPr>
      </p:pic>
    </p:spTree>
    <p:extLst>
      <p:ext uri="{BB962C8B-B14F-4D97-AF65-F5344CB8AC3E}">
        <p14:creationId xmlns:p14="http://schemas.microsoft.com/office/powerpoint/2010/main" val="1100140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rgbClr val="990033"/>
          </a:solidFill>
        </p:spPr>
        <p:txBody>
          <a:bodyPr>
            <a:normAutofit/>
          </a:bodyPr>
          <a:lstStyle/>
          <a:p>
            <a:pPr algn="l"/>
            <a:r>
              <a:rPr lang="en-US" sz="3200" dirty="0" smtClean="0">
                <a:solidFill>
                  <a:srgbClr val="EAEAEA"/>
                </a:solidFill>
                <a:effectLst>
                  <a:outerShdw blurRad="38100" dist="38100" dir="2700000" algn="tl">
                    <a:srgbClr val="000000">
                      <a:alpha val="43137"/>
                    </a:srgbClr>
                  </a:outerShdw>
                </a:effectLst>
              </a:rPr>
              <a:t>Previous Studies</a:t>
            </a:r>
            <a:endParaRPr lang="en-US" sz="3200" dirty="0">
              <a:solidFill>
                <a:srgbClr val="EAEAEA"/>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305800" cy="2204505"/>
          </a:xfrm>
        </p:spPr>
        <p:txBody>
          <a:bodyPr>
            <a:normAutofit/>
          </a:bodyPr>
          <a:lstStyle/>
          <a:p>
            <a:pPr>
              <a:buBlip>
                <a:blip r:embed="rId3"/>
              </a:buBlip>
            </a:pPr>
            <a:r>
              <a:rPr lang="en-US" sz="2100" dirty="0" smtClean="0">
                <a:solidFill>
                  <a:schemeClr val="tx2">
                    <a:lumMod val="50000"/>
                  </a:schemeClr>
                </a:solidFill>
              </a:rPr>
              <a:t>Insufficient theoretical and experimental works </a:t>
            </a:r>
            <a:r>
              <a:rPr lang="en-US" sz="2100" dirty="0" smtClean="0">
                <a:solidFill>
                  <a:schemeClr val="tx2">
                    <a:lumMod val="50000"/>
                  </a:schemeClr>
                </a:solidFill>
              </a:rPr>
              <a:t>were </a:t>
            </a:r>
            <a:r>
              <a:rPr lang="en-US" sz="2100" dirty="0" smtClean="0">
                <a:solidFill>
                  <a:schemeClr val="tx2">
                    <a:lumMod val="50000"/>
                  </a:schemeClr>
                </a:solidFill>
              </a:rPr>
              <a:t>found in the literature on the study of buckling of pre-twisted members. </a:t>
            </a:r>
            <a:r>
              <a:rPr lang="en-US" sz="2000" dirty="0" smtClean="0">
                <a:solidFill>
                  <a:schemeClr val="tx2">
                    <a:lumMod val="50000"/>
                  </a:schemeClr>
                </a:solidFill>
              </a:rPr>
              <a:t>Mainly, analytical studies to derive exact solution and model the stability and  static performance of </a:t>
            </a:r>
            <a:r>
              <a:rPr lang="en-US" sz="2000" dirty="0" err="1" smtClean="0">
                <a:solidFill>
                  <a:schemeClr val="tx2">
                    <a:lumMod val="50000"/>
                  </a:schemeClr>
                </a:solidFill>
              </a:rPr>
              <a:t>pretwisted</a:t>
            </a:r>
            <a:r>
              <a:rPr lang="en-US" sz="2000" dirty="0" smtClean="0">
                <a:solidFill>
                  <a:schemeClr val="tx2">
                    <a:lumMod val="50000"/>
                  </a:schemeClr>
                </a:solidFill>
              </a:rPr>
              <a:t> rods and beams.</a:t>
            </a:r>
          </a:p>
          <a:p>
            <a:pPr marL="342900" lvl="1" indent="-342900">
              <a:buBlip>
                <a:blip r:embed="rId3"/>
              </a:buBlip>
            </a:pPr>
            <a:r>
              <a:rPr lang="en-US" sz="2000" dirty="0" smtClean="0">
                <a:solidFill>
                  <a:schemeClr val="tx2">
                    <a:lumMod val="50000"/>
                  </a:schemeClr>
                </a:solidFill>
              </a:rPr>
              <a:t>Recent experimental and numerical studies by Abed and his co-workers to investigate the buckling capacity of </a:t>
            </a:r>
            <a:r>
              <a:rPr lang="en-US" sz="2000" dirty="0" err="1" smtClean="0">
                <a:solidFill>
                  <a:schemeClr val="tx2">
                    <a:lumMod val="50000"/>
                  </a:schemeClr>
                </a:solidFill>
              </a:rPr>
              <a:t>pretwisted</a:t>
            </a:r>
            <a:r>
              <a:rPr lang="en-US" sz="2000" dirty="0" smtClean="0">
                <a:solidFill>
                  <a:schemeClr val="tx2">
                    <a:lumMod val="50000"/>
                  </a:schemeClr>
                </a:solidFill>
              </a:rPr>
              <a:t> bars.  </a:t>
            </a:r>
          </a:p>
          <a:p>
            <a:pPr lvl="0">
              <a:buBlip>
                <a:blip r:embed="rId3"/>
              </a:buBlip>
            </a:pPr>
            <a:endParaRPr lang="en-US" sz="2000" dirty="0" smtClean="0">
              <a:solidFill>
                <a:schemeClr val="tx2">
                  <a:lumMod val="50000"/>
                </a:schemeClr>
              </a:solidFill>
            </a:endParaRPr>
          </a:p>
          <a:p>
            <a:pPr lvl="0">
              <a:buBlip>
                <a:blip r:embed="rId3"/>
              </a:buBlip>
            </a:pPr>
            <a:endParaRPr lang="en-US" sz="2000" dirty="0" smtClean="0">
              <a:solidFill>
                <a:schemeClr val="tx2">
                  <a:lumMod val="50000"/>
                </a:schemeClr>
              </a:solidFill>
            </a:endParaRPr>
          </a:p>
          <a:p>
            <a:pPr lvl="0">
              <a:buBlip>
                <a:blip r:embed="rId3"/>
              </a:buBlip>
            </a:pPr>
            <a:endParaRPr lang="en-US" sz="2000" dirty="0" smtClean="0">
              <a:solidFill>
                <a:schemeClr val="tx2">
                  <a:lumMod val="50000"/>
                </a:schemeClr>
              </a:solidFill>
            </a:endParaRPr>
          </a:p>
          <a:p>
            <a:endParaRPr lang="en-US" dirty="0"/>
          </a:p>
        </p:txBody>
      </p:sp>
      <p:sp>
        <p:nvSpPr>
          <p:cNvPr id="6" name="Rectangle 5"/>
          <p:cNvSpPr/>
          <p:nvPr/>
        </p:nvSpPr>
        <p:spPr>
          <a:xfrm>
            <a:off x="609599" y="6504057"/>
            <a:ext cx="1822935" cy="353943"/>
          </a:xfrm>
          <a:prstGeom prst="rect">
            <a:avLst/>
          </a:prstGeom>
        </p:spPr>
        <p:txBody>
          <a:bodyPr wrap="none">
            <a:spAutoFit/>
          </a:bodyPr>
          <a:lstStyle/>
          <a:p>
            <a:r>
              <a:rPr lang="en-US" sz="1700" dirty="0" smtClean="0">
                <a:solidFill>
                  <a:srgbClr val="FF0000"/>
                </a:solidFill>
              </a:rPr>
              <a:t>Abed et al. </a:t>
            </a:r>
            <a:r>
              <a:rPr lang="en-US" sz="1700" dirty="0">
                <a:solidFill>
                  <a:srgbClr val="FF0000"/>
                </a:solidFill>
              </a:rPr>
              <a:t>(</a:t>
            </a:r>
            <a:r>
              <a:rPr lang="en-US" sz="1700" dirty="0" smtClean="0">
                <a:solidFill>
                  <a:srgbClr val="FF0000"/>
                </a:solidFill>
              </a:rPr>
              <a:t>2012) </a:t>
            </a:r>
            <a:endParaRPr lang="en-US" sz="1700" dirty="0">
              <a:solidFill>
                <a:srgbClr val="FF0000"/>
              </a:solidFill>
            </a:endParaRPr>
          </a:p>
        </p:txBody>
      </p:sp>
      <p:pic>
        <p:nvPicPr>
          <p:cNvPr id="7" name="Picture 6" descr="buckling modes.tif"/>
          <p:cNvPicPr/>
          <p:nvPr/>
        </p:nvPicPr>
        <p:blipFill>
          <a:blip r:embed="rId4" cstate="print"/>
          <a:srcRect l="3526" t="7285" r="3846" b="2649"/>
          <a:stretch>
            <a:fillRect/>
          </a:stretch>
        </p:blipFill>
        <p:spPr>
          <a:xfrm>
            <a:off x="381000" y="3804706"/>
            <a:ext cx="3581400" cy="2743200"/>
          </a:xfrm>
          <a:prstGeom prst="rect">
            <a:avLst/>
          </a:prstGeom>
        </p:spPr>
      </p:pic>
      <p:pic>
        <p:nvPicPr>
          <p:cNvPr id="8" name="Picture 7" descr="photo_0018"/>
          <p:cNvPicPr/>
          <p:nvPr/>
        </p:nvPicPr>
        <p:blipFill>
          <a:blip r:embed="rId5" cstate="print"/>
          <a:srcRect l="3863" t="3906" r="33090" b="79964"/>
          <a:stretch>
            <a:fillRect/>
          </a:stretch>
        </p:blipFill>
        <p:spPr bwMode="auto">
          <a:xfrm>
            <a:off x="4191000" y="3810000"/>
            <a:ext cx="4572000" cy="2743200"/>
          </a:xfrm>
          <a:prstGeom prst="rect">
            <a:avLst/>
          </a:prstGeom>
          <a:noFill/>
          <a:ln w="9525">
            <a:noFill/>
            <a:miter lim="800000"/>
            <a:headEnd/>
            <a:tailEnd/>
          </a:ln>
        </p:spPr>
      </p:pic>
      <p:sp>
        <p:nvSpPr>
          <p:cNvPr id="9" name="Rectangle 8"/>
          <p:cNvSpPr/>
          <p:nvPr/>
        </p:nvSpPr>
        <p:spPr>
          <a:xfrm>
            <a:off x="5110955" y="6477000"/>
            <a:ext cx="2432845" cy="353943"/>
          </a:xfrm>
          <a:prstGeom prst="rect">
            <a:avLst/>
          </a:prstGeom>
        </p:spPr>
        <p:txBody>
          <a:bodyPr wrap="none">
            <a:spAutoFit/>
          </a:bodyPr>
          <a:lstStyle/>
          <a:p>
            <a:r>
              <a:rPr lang="en-US" sz="1700" dirty="0">
                <a:solidFill>
                  <a:srgbClr val="FF0000"/>
                </a:solidFill>
              </a:rPr>
              <a:t>Barakat and Abed (2010)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rgbClr val="990033"/>
          </a:solidFill>
        </p:spPr>
        <p:txBody>
          <a:bodyPr>
            <a:normAutofit/>
          </a:bodyPr>
          <a:lstStyle/>
          <a:p>
            <a:pPr algn="l"/>
            <a:r>
              <a:rPr lang="en-US" sz="3200" dirty="0" smtClean="0">
                <a:solidFill>
                  <a:srgbClr val="EAEAEA"/>
                </a:solidFill>
                <a:effectLst>
                  <a:outerShdw blurRad="38100" dist="38100" dir="2700000" algn="tl">
                    <a:srgbClr val="000000">
                      <a:alpha val="43137"/>
                    </a:srgbClr>
                  </a:outerShdw>
                </a:effectLst>
              </a:rPr>
              <a:t>Previous Studies</a:t>
            </a:r>
            <a:endParaRPr lang="en-US" sz="3200" dirty="0">
              <a:solidFill>
                <a:srgbClr val="EAEAEA"/>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7150" y="3733800"/>
            <a:ext cx="4991100" cy="1066799"/>
          </a:xfrm>
        </p:spPr>
        <p:txBody>
          <a:bodyPr>
            <a:normAutofit/>
          </a:bodyPr>
          <a:lstStyle/>
          <a:p>
            <a:pPr>
              <a:buBlip>
                <a:blip r:embed="rId2"/>
              </a:buBlip>
            </a:pPr>
            <a:r>
              <a:rPr lang="en-US" sz="2100" dirty="0">
                <a:solidFill>
                  <a:schemeClr val="tx2">
                    <a:lumMod val="50000"/>
                  </a:schemeClr>
                </a:solidFill>
              </a:rPr>
              <a:t>A model that predicts the buckling behavior of </a:t>
            </a:r>
            <a:r>
              <a:rPr lang="en-US" sz="2100" dirty="0" err="1">
                <a:solidFill>
                  <a:schemeClr val="tx2">
                    <a:lumMod val="50000"/>
                  </a:schemeClr>
                </a:solidFill>
              </a:rPr>
              <a:t>pretwisted</a:t>
            </a:r>
            <a:r>
              <a:rPr lang="en-US" sz="2100" dirty="0">
                <a:solidFill>
                  <a:schemeClr val="tx2">
                    <a:lumMod val="50000"/>
                  </a:schemeClr>
                </a:solidFill>
              </a:rPr>
              <a:t> bars was developed within range up to </a:t>
            </a:r>
            <a:r>
              <a:rPr lang="en-GB" sz="2100" dirty="0">
                <a:solidFill>
                  <a:schemeClr val="tx2">
                    <a:lumMod val="50000"/>
                  </a:schemeClr>
                </a:solidFill>
              </a:rPr>
              <a:t>90</a:t>
            </a:r>
            <a:r>
              <a:rPr lang="en-GB" sz="2100" baseline="30000" dirty="0">
                <a:solidFill>
                  <a:schemeClr val="tx2">
                    <a:lumMod val="50000"/>
                  </a:schemeClr>
                </a:solidFill>
              </a:rPr>
              <a:t>o</a:t>
            </a:r>
            <a:r>
              <a:rPr lang="en-GB" sz="2100" dirty="0">
                <a:solidFill>
                  <a:schemeClr val="tx2">
                    <a:lumMod val="50000"/>
                  </a:schemeClr>
                </a:solidFill>
              </a:rPr>
              <a:t> </a:t>
            </a:r>
            <a:r>
              <a:rPr lang="en-GB" sz="2100" dirty="0" smtClean="0">
                <a:solidFill>
                  <a:schemeClr val="tx2">
                    <a:lumMod val="50000"/>
                  </a:schemeClr>
                </a:solidFill>
              </a:rPr>
              <a:t>.</a:t>
            </a:r>
          </a:p>
          <a:p>
            <a:pPr>
              <a:buBlip>
                <a:blip r:embed="rId2"/>
              </a:buBlip>
            </a:pPr>
            <a:endParaRPr lang="en-GB" sz="2100" dirty="0">
              <a:solidFill>
                <a:schemeClr val="tx2">
                  <a:lumMod val="50000"/>
                </a:schemeClr>
              </a:solidFill>
            </a:endParaRPr>
          </a:p>
        </p:txBody>
      </p:sp>
      <p:sp>
        <p:nvSpPr>
          <p:cNvPr id="6" name="Rectangle 5"/>
          <p:cNvSpPr/>
          <p:nvPr/>
        </p:nvSpPr>
        <p:spPr>
          <a:xfrm>
            <a:off x="466967" y="6331079"/>
            <a:ext cx="1822935" cy="353943"/>
          </a:xfrm>
          <a:prstGeom prst="rect">
            <a:avLst/>
          </a:prstGeom>
        </p:spPr>
        <p:txBody>
          <a:bodyPr wrap="none">
            <a:spAutoFit/>
          </a:bodyPr>
          <a:lstStyle/>
          <a:p>
            <a:r>
              <a:rPr lang="en-US" sz="1700" dirty="0" smtClean="0">
                <a:solidFill>
                  <a:srgbClr val="FF0000"/>
                </a:solidFill>
              </a:rPr>
              <a:t>Abed et al. </a:t>
            </a:r>
            <a:r>
              <a:rPr lang="en-US" sz="1700" dirty="0">
                <a:solidFill>
                  <a:srgbClr val="FF0000"/>
                </a:solidFill>
              </a:rPr>
              <a:t>(</a:t>
            </a:r>
            <a:r>
              <a:rPr lang="en-US" sz="1700" dirty="0" smtClean="0">
                <a:solidFill>
                  <a:srgbClr val="FF0000"/>
                </a:solidFill>
              </a:rPr>
              <a:t>2012) </a:t>
            </a:r>
            <a:endParaRPr lang="en-US" sz="1700" dirty="0">
              <a:solidFill>
                <a:srgbClr val="FF0000"/>
              </a:solidFill>
            </a:endParaRPr>
          </a:p>
        </p:txBody>
      </p:sp>
      <p:pic>
        <p:nvPicPr>
          <p:cNvPr id="13" name="Picture 3"/>
          <p:cNvPicPr>
            <a:picLocks noChangeAspect="1" noChangeArrowheads="1"/>
          </p:cNvPicPr>
          <p:nvPr/>
        </p:nvPicPr>
        <p:blipFill rotWithShape="1">
          <a:blip r:embed="rId3" cstate="print"/>
          <a:srcRect b="15431"/>
          <a:stretch/>
        </p:blipFill>
        <p:spPr bwMode="auto">
          <a:xfrm>
            <a:off x="3200400" y="4873259"/>
            <a:ext cx="5905500" cy="933877"/>
          </a:xfrm>
          <a:prstGeom prst="rect">
            <a:avLst/>
          </a:prstGeom>
          <a:noFill/>
          <a:ln w="9525">
            <a:solidFill>
              <a:schemeClr val="accent1"/>
            </a:solidFill>
            <a:miter lim="800000"/>
            <a:headEnd/>
            <a:tailEnd/>
          </a:ln>
        </p:spPr>
      </p:pic>
      <p:pic>
        <p:nvPicPr>
          <p:cNvPr id="14" name="Picture 4"/>
          <p:cNvPicPr>
            <a:picLocks noChangeAspect="1" noChangeArrowheads="1"/>
          </p:cNvPicPr>
          <p:nvPr/>
        </p:nvPicPr>
        <p:blipFill rotWithShape="1">
          <a:blip r:embed="rId4" cstate="print"/>
          <a:srcRect b="15040"/>
          <a:stretch/>
        </p:blipFill>
        <p:spPr bwMode="auto">
          <a:xfrm>
            <a:off x="3200400" y="5832128"/>
            <a:ext cx="5943600" cy="974678"/>
          </a:xfrm>
          <a:prstGeom prst="rect">
            <a:avLst/>
          </a:prstGeom>
          <a:noFill/>
          <a:ln w="9525">
            <a:solidFill>
              <a:schemeClr val="accent1"/>
            </a:solidFill>
            <a:miter lim="800000"/>
            <a:headEnd/>
            <a:tailEnd/>
          </a:ln>
        </p:spPr>
      </p:pic>
      <p:sp>
        <p:nvSpPr>
          <p:cNvPr id="15" name="Content Placeholder 2"/>
          <p:cNvSpPr txBox="1">
            <a:spLocks/>
          </p:cNvSpPr>
          <p:nvPr/>
        </p:nvSpPr>
        <p:spPr>
          <a:xfrm>
            <a:off x="0" y="1828800"/>
            <a:ext cx="4724400" cy="190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Blip>
                <a:blip r:embed="rId2"/>
              </a:buBlip>
            </a:pPr>
            <a:r>
              <a:rPr lang="en-US" sz="2100" dirty="0">
                <a:solidFill>
                  <a:schemeClr val="tx2">
                    <a:lumMod val="50000"/>
                  </a:schemeClr>
                </a:solidFill>
              </a:rPr>
              <a:t>Buckling strength ratio and the critical stress sharply increase as the angle of twist increase up to 90 degrees for lower slenderness ratio (KL/r ≤ 144)</a:t>
            </a:r>
            <a:endParaRPr lang="en-GB" sz="2100" dirty="0">
              <a:solidFill>
                <a:schemeClr val="tx2">
                  <a:lumMod val="50000"/>
                </a:schemeClr>
              </a:solidFill>
            </a:endParaRPr>
          </a:p>
        </p:txBody>
      </p:sp>
      <p:pic>
        <p:nvPicPr>
          <p:cNvPr id="16" name="Picture 15"/>
          <p:cNvPicPr/>
          <p:nvPr/>
        </p:nvPicPr>
        <p:blipFill>
          <a:blip r:embed="rId5" cstate="print"/>
          <a:srcRect/>
          <a:stretch>
            <a:fillRect/>
          </a:stretch>
        </p:blipFill>
        <p:spPr bwMode="auto">
          <a:xfrm>
            <a:off x="4724400" y="1587500"/>
            <a:ext cx="4381500" cy="3136900"/>
          </a:xfrm>
          <a:prstGeom prst="rect">
            <a:avLst/>
          </a:prstGeom>
          <a:noFill/>
          <a:ln w="9525">
            <a:noFill/>
            <a:miter lim="800000"/>
            <a:headEnd/>
            <a:tailEnd/>
          </a:ln>
        </p:spPr>
      </p:pic>
    </p:spTree>
    <p:extLst>
      <p:ext uri="{BB962C8B-B14F-4D97-AF65-F5344CB8AC3E}">
        <p14:creationId xmlns:p14="http://schemas.microsoft.com/office/powerpoint/2010/main" val="1530904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a:solidFill>
            <a:srgbClr val="990033"/>
          </a:solidFill>
        </p:spPr>
        <p:txBody>
          <a:bodyPr>
            <a:normAutofit/>
          </a:bodyPr>
          <a:lstStyle/>
          <a:p>
            <a:pPr algn="l"/>
            <a:r>
              <a:rPr lang="en-US" sz="3200" dirty="0">
                <a:solidFill>
                  <a:srgbClr val="EAEAEA"/>
                </a:solidFill>
                <a:effectLst>
                  <a:outerShdw blurRad="38100" dist="38100" dir="2700000" algn="tl">
                    <a:srgbClr val="000000">
                      <a:alpha val="43137"/>
                    </a:srgbClr>
                  </a:outerShdw>
                </a:effectLst>
              </a:rPr>
              <a:t>Elastic Buckling Analysis using Perturbation Analysis</a:t>
            </a:r>
          </a:p>
        </p:txBody>
      </p:sp>
      <p:sp>
        <p:nvSpPr>
          <p:cNvPr id="3" name="Content Placeholder 2"/>
          <p:cNvSpPr>
            <a:spLocks noGrp="1"/>
          </p:cNvSpPr>
          <p:nvPr>
            <p:ph idx="1"/>
          </p:nvPr>
        </p:nvSpPr>
        <p:spPr/>
        <p:txBody>
          <a:bodyPr/>
          <a:lstStyle/>
          <a:p>
            <a:pPr>
              <a:buBlip>
                <a:blip r:embed="rId2"/>
              </a:buBlip>
            </a:pPr>
            <a:r>
              <a:rPr lang="en-US" sz="2400" u="sng" dirty="0" smtClean="0">
                <a:solidFill>
                  <a:schemeClr val="tx2">
                    <a:lumMod val="50000"/>
                  </a:schemeClr>
                </a:solidFill>
                <a:effectLst>
                  <a:outerShdw blurRad="38100" dist="38100" dir="2700000" algn="tl">
                    <a:srgbClr val="000000">
                      <a:alpha val="43137"/>
                    </a:srgbClr>
                  </a:outerShdw>
                </a:effectLst>
              </a:rPr>
              <a:t>Linear Finite element analysis</a:t>
            </a:r>
          </a:p>
        </p:txBody>
      </p:sp>
      <p:pic>
        <p:nvPicPr>
          <p:cNvPr id="5" name="Picture 2"/>
          <p:cNvPicPr>
            <a:picLocks noChangeAspect="1" noChangeArrowheads="1"/>
          </p:cNvPicPr>
          <p:nvPr/>
        </p:nvPicPr>
        <p:blipFill>
          <a:blip r:embed="rId3" cstate="print"/>
          <a:srcRect l="29282" t="22917" r="28551" b="16667"/>
          <a:stretch>
            <a:fillRect/>
          </a:stretch>
        </p:blipFill>
        <p:spPr bwMode="auto">
          <a:xfrm>
            <a:off x="609600" y="2057401"/>
            <a:ext cx="6748446" cy="4572000"/>
          </a:xfrm>
          <a:prstGeom prst="rect">
            <a:avLst/>
          </a:prstGeom>
          <a:noFill/>
          <a:ln w="9525">
            <a:noFill/>
            <a:miter lim="800000"/>
            <a:headEnd/>
            <a:tailEnd/>
          </a:ln>
        </p:spPr>
      </p:pic>
      <p:sp>
        <p:nvSpPr>
          <p:cNvPr id="6" name="Rectangle 5"/>
          <p:cNvSpPr/>
          <p:nvPr/>
        </p:nvSpPr>
        <p:spPr>
          <a:xfrm>
            <a:off x="5181600" y="6075403"/>
            <a:ext cx="4038600" cy="553998"/>
          </a:xfrm>
          <a:prstGeom prst="rect">
            <a:avLst/>
          </a:prstGeom>
        </p:spPr>
        <p:txBody>
          <a:bodyPr wrap="square">
            <a:spAutoFit/>
          </a:bodyPr>
          <a:lstStyle/>
          <a:p>
            <a:pPr marL="0" lvl="1"/>
            <a:r>
              <a:rPr lang="en-US" sz="1500" dirty="0">
                <a:solidFill>
                  <a:schemeClr val="tx2"/>
                </a:solidFill>
                <a:latin typeface="Arial" panose="020B0604020202020204" pitchFamily="34" charset="0"/>
                <a:cs typeface="Arial" panose="020B0604020202020204" pitchFamily="34" charset="0"/>
              </a:rPr>
              <a:t>A range of </a:t>
            </a:r>
            <a:r>
              <a:rPr lang="en-US" sz="1500" dirty="0" err="1">
                <a:solidFill>
                  <a:schemeClr val="tx2"/>
                </a:solidFill>
                <a:latin typeface="Arial" panose="020B0604020202020204" pitchFamily="34" charset="0"/>
                <a:cs typeface="Arial" panose="020B0604020202020204" pitchFamily="34" charset="0"/>
              </a:rPr>
              <a:t>pretwisted</a:t>
            </a:r>
            <a:r>
              <a:rPr lang="en-US" sz="1500" dirty="0">
                <a:solidFill>
                  <a:schemeClr val="tx2"/>
                </a:solidFill>
                <a:latin typeface="Arial" panose="020B0604020202020204" pitchFamily="34" charset="0"/>
                <a:cs typeface="Arial" panose="020B0604020202020204" pitchFamily="34" charset="0"/>
              </a:rPr>
              <a:t> angles between 0 and 180 was investigated for each section</a:t>
            </a:r>
          </a:p>
        </p:txBody>
      </p:sp>
      <p:pic>
        <p:nvPicPr>
          <p:cNvPr id="7" name="Picture 11"/>
          <p:cNvPicPr>
            <a:picLocks noChangeAspect="1" noChangeArrowheads="1"/>
          </p:cNvPicPr>
          <p:nvPr/>
        </p:nvPicPr>
        <p:blipFill rotWithShape="1">
          <a:blip r:embed="rId4" cstate="print"/>
          <a:srcRect l="17479" t="12500" r="57542" b="20833"/>
          <a:stretch/>
        </p:blipFill>
        <p:spPr bwMode="auto">
          <a:xfrm>
            <a:off x="6705600" y="1752601"/>
            <a:ext cx="2349500" cy="2590800"/>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87850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a:solidFill>
            <a:srgbClr val="990033"/>
          </a:solidFill>
        </p:spPr>
        <p:txBody>
          <a:bodyPr>
            <a:normAutofit/>
          </a:bodyPr>
          <a:lstStyle/>
          <a:p>
            <a:pPr algn="l"/>
            <a:r>
              <a:rPr lang="en-US" sz="3200" dirty="0">
                <a:solidFill>
                  <a:srgbClr val="EAEAEA"/>
                </a:solidFill>
                <a:effectLst>
                  <a:outerShdw blurRad="38100" dist="38100" dir="2700000" algn="tl">
                    <a:srgbClr val="000000">
                      <a:alpha val="43137"/>
                    </a:srgbClr>
                  </a:outerShdw>
                </a:effectLst>
              </a:rPr>
              <a:t>Elastic Buckling Analysis using Perturbation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7696200" cy="2895599"/>
              </a:xfrm>
            </p:spPr>
            <p:txBody>
              <a:bodyPr>
                <a:normAutofit fontScale="25000" lnSpcReduction="20000"/>
              </a:bodyPr>
              <a:lstStyle/>
              <a:p>
                <a:pPr>
                  <a:spcBef>
                    <a:spcPts val="0"/>
                  </a:spcBef>
                  <a:spcAft>
                    <a:spcPts val="600"/>
                  </a:spcAft>
                  <a:buBlip>
                    <a:blip r:embed="rId3"/>
                  </a:buBlip>
                </a:pPr>
                <a:r>
                  <a:rPr lang="en-US" sz="9200" u="sng" dirty="0" smtClean="0">
                    <a:solidFill>
                      <a:schemeClr val="tx2">
                        <a:lumMod val="50000"/>
                      </a:schemeClr>
                    </a:solidFill>
                    <a:effectLst>
                      <a:outerShdw blurRad="38100" dist="38100" dir="2700000" algn="tl">
                        <a:srgbClr val="000000">
                          <a:alpha val="43137"/>
                        </a:srgbClr>
                      </a:outerShdw>
                    </a:effectLst>
                  </a:rPr>
                  <a:t>Linear Perturbation Analysis</a:t>
                </a:r>
              </a:p>
              <a:p>
                <a:pPr lvl="1"/>
                <a:endParaRPr lang="en-US" sz="3600" dirty="0" smtClean="0"/>
              </a:p>
              <a:p>
                <a:pPr>
                  <a:spcAft>
                    <a:spcPts val="1200"/>
                  </a:spcAft>
                </a:pPr>
                <a:r>
                  <a:rPr lang="en-US" sz="6800" dirty="0">
                    <a:solidFill>
                      <a:schemeClr val="tx2">
                        <a:lumMod val="50000"/>
                      </a:schemeClr>
                    </a:solidFill>
                  </a:rPr>
                  <a:t>Buckling of </a:t>
                </a:r>
                <a:r>
                  <a:rPr lang="en-US" sz="6800" dirty="0" err="1">
                    <a:solidFill>
                      <a:schemeClr val="tx2">
                        <a:lumMod val="50000"/>
                      </a:schemeClr>
                    </a:solidFill>
                  </a:rPr>
                  <a:t>pretwisted</a:t>
                </a:r>
                <a:r>
                  <a:rPr lang="en-US" sz="6800" dirty="0">
                    <a:solidFill>
                      <a:schemeClr val="tx2">
                        <a:lumMod val="50000"/>
                      </a:schemeClr>
                    </a:solidFill>
                  </a:rPr>
                  <a:t> columns is solved numerically using linear perturbation analysis technique that is already implemented in the finite element software </a:t>
                </a:r>
                <a:r>
                  <a:rPr lang="en-US" sz="6800" dirty="0" smtClean="0">
                    <a:solidFill>
                      <a:schemeClr val="tx2">
                        <a:lumMod val="50000"/>
                      </a:schemeClr>
                    </a:solidFill>
                  </a:rPr>
                  <a:t>ABAQUS.</a:t>
                </a:r>
              </a:p>
              <a:p>
                <a:pPr>
                  <a:spcAft>
                    <a:spcPts val="1200"/>
                  </a:spcAft>
                </a:pPr>
                <a:r>
                  <a:rPr lang="en-US" sz="6800" dirty="0" smtClean="0">
                    <a:solidFill>
                      <a:schemeClr val="tx2">
                        <a:lumMod val="50000"/>
                      </a:schemeClr>
                    </a:solidFill>
                  </a:rPr>
                  <a:t>The </a:t>
                </a:r>
                <a:r>
                  <a:rPr lang="en-US" sz="6800" dirty="0">
                    <a:solidFill>
                      <a:schemeClr val="tx2">
                        <a:lumMod val="50000"/>
                      </a:schemeClr>
                    </a:solidFill>
                  </a:rPr>
                  <a:t>linear perturbation analysis step is created such that the response can only be linear, estimating elastic buckling by the use of Eigen value extraction. </a:t>
                </a:r>
                <a:endParaRPr lang="en-US" sz="6800" dirty="0" smtClean="0">
                  <a:solidFill>
                    <a:schemeClr val="tx2">
                      <a:lumMod val="50000"/>
                    </a:schemeClr>
                  </a:solidFill>
                </a:endParaRPr>
              </a:p>
              <a:p>
                <a:pPr>
                  <a:spcAft>
                    <a:spcPts val="1200"/>
                  </a:spcAft>
                </a:pPr>
                <a:r>
                  <a:rPr lang="en-US" sz="6800" dirty="0" smtClean="0">
                    <a:solidFill>
                      <a:schemeClr val="tx2">
                        <a:lumMod val="50000"/>
                      </a:schemeClr>
                    </a:solidFill>
                  </a:rPr>
                  <a:t>The </a:t>
                </a:r>
                <a:r>
                  <a:rPr lang="en-US" sz="6800" dirty="0">
                    <a:solidFill>
                      <a:schemeClr val="tx2">
                        <a:lumMod val="50000"/>
                      </a:schemeClr>
                    </a:solidFill>
                  </a:rPr>
                  <a:t>key point in an Eigen value problem is making the model stiffness matrix singular, an incremental load pattern, whose magnitude is not of great importance, will be scaled by the load multipliers</a:t>
                </a:r>
                <a14:m>
                  <m:oMath xmlns:m="http://schemas.openxmlformats.org/officeDocument/2006/math">
                    <m:r>
                      <a:rPr lang="en-US" sz="6800">
                        <a:solidFill>
                          <a:schemeClr val="tx2">
                            <a:lumMod val="50000"/>
                          </a:schemeClr>
                        </a:solidFill>
                        <a:latin typeface="Cambria Math"/>
                      </a:rPr>
                      <m:t> </m:t>
                    </m:r>
                    <m:sSub>
                      <m:sSubPr>
                        <m:ctrlPr>
                          <a:rPr lang="en-US" sz="6800" i="1">
                            <a:solidFill>
                              <a:schemeClr val="tx2">
                                <a:lumMod val="50000"/>
                              </a:schemeClr>
                            </a:solidFill>
                            <a:latin typeface="Cambria Math"/>
                          </a:rPr>
                        </m:ctrlPr>
                      </m:sSubPr>
                      <m:e>
                        <m:r>
                          <a:rPr lang="en-US" sz="6800">
                            <a:solidFill>
                              <a:schemeClr val="tx2">
                                <a:lumMod val="50000"/>
                              </a:schemeClr>
                            </a:solidFill>
                            <a:latin typeface="Cambria Math"/>
                          </a:rPr>
                          <m:t>𝜆</m:t>
                        </m:r>
                      </m:e>
                      <m:sub>
                        <m:r>
                          <a:rPr lang="en-US" sz="6800">
                            <a:solidFill>
                              <a:schemeClr val="tx2">
                                <a:lumMod val="50000"/>
                              </a:schemeClr>
                            </a:solidFill>
                            <a:latin typeface="Cambria Math"/>
                          </a:rPr>
                          <m:t>𝑖</m:t>
                        </m:r>
                      </m:sub>
                    </m:sSub>
                  </m:oMath>
                </a14:m>
                <a:r>
                  <a:rPr lang="en-US" sz="6800" dirty="0">
                    <a:solidFill>
                      <a:schemeClr val="tx2">
                        <a:lumMod val="50000"/>
                      </a:schemeClr>
                    </a:solidFill>
                  </a:rPr>
                  <a:t> such that the Eigen value problem can be defined by the following equation: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7696200" cy="2895599"/>
              </a:xfrm>
              <a:blipFill rotWithShape="1">
                <a:blip r:embed="rId4"/>
                <a:stretch>
                  <a:fillRect l="-317" t="-3797" b="-3586"/>
                </a:stretch>
              </a:blipFill>
            </p:spPr>
            <p:txBody>
              <a:bodyPr/>
              <a:lstStyle/>
              <a:p>
                <a:r>
                  <a:rPr lang="en-US">
                    <a:noFill/>
                  </a:rPr>
                  <a:t> </a:t>
                </a:r>
              </a:p>
            </p:txBody>
          </p:sp>
        </mc:Fallback>
      </mc:AlternateContent>
      <p:pic>
        <p:nvPicPr>
          <p:cNvPr id="7" name="Picture 3"/>
          <p:cNvPicPr>
            <a:picLocks noChangeAspect="1" noChangeArrowheads="1"/>
          </p:cNvPicPr>
          <p:nvPr/>
        </p:nvPicPr>
        <p:blipFill>
          <a:blip r:embed="rId5" cstate="print"/>
          <a:srcRect/>
          <a:stretch>
            <a:fillRect/>
          </a:stretch>
        </p:blipFill>
        <p:spPr bwMode="auto">
          <a:xfrm rot="16200000">
            <a:off x="5876038" y="3496563"/>
            <a:ext cx="5316724" cy="1219199"/>
          </a:xfrm>
          <a:prstGeom prst="rect">
            <a:avLst/>
          </a:prstGeom>
          <a:noFill/>
          <a:ln w="9525">
            <a:noFill/>
            <a:miter lim="800000"/>
            <a:headEnd/>
            <a:tailEnd/>
          </a:ln>
        </p:spPr>
      </p:pic>
      <p:sp>
        <p:nvSpPr>
          <p:cNvPr id="9" name="Content Placeholder 2"/>
          <p:cNvSpPr txBox="1">
            <a:spLocks/>
          </p:cNvSpPr>
          <p:nvPr/>
        </p:nvSpPr>
        <p:spPr>
          <a:xfrm>
            <a:off x="152400" y="5951723"/>
            <a:ext cx="7772400" cy="7747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600"/>
              </a:spcAft>
            </a:pPr>
            <a:endParaRPr lang="en-US" sz="1700" dirty="0">
              <a:solidFill>
                <a:schemeClr val="tx2">
                  <a:lumMod val="50000"/>
                </a:schemeClr>
              </a:solidFill>
            </a:endParaRPr>
          </a:p>
        </p:txBody>
      </p:sp>
      <mc:AlternateContent xmlns:mc="http://schemas.openxmlformats.org/markup-compatibility/2006" xmlns:a14="http://schemas.microsoft.com/office/drawing/2010/main">
        <mc:Choice Requires="a14">
          <p:sp>
            <p:nvSpPr>
              <p:cNvPr id="10" name="Content Placeholder 2"/>
              <p:cNvSpPr txBox="1">
                <a:spLocks/>
              </p:cNvSpPr>
              <p:nvPr/>
            </p:nvSpPr>
            <p:spPr>
              <a:xfrm>
                <a:off x="2209800" y="4860920"/>
                <a:ext cx="3657600" cy="514359"/>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600"/>
                  </a:spcAft>
                  <a:buFont typeface="Arial" panose="020B0604020202020204" pitchFamily="34" charset="0"/>
                  <a:buNone/>
                </a:pPr>
                <a:r>
                  <a:rPr lang="en-US" sz="7200" dirty="0"/>
                  <a:t>(</a:t>
                </a:r>
                <a14:m>
                  <m:oMath xmlns:m="http://schemas.openxmlformats.org/officeDocument/2006/math">
                    <m:sSubSup>
                      <m:sSubSupPr>
                        <m:ctrlPr>
                          <a:rPr lang="en-US" sz="7200" i="1">
                            <a:latin typeface="Cambria Math"/>
                          </a:rPr>
                        </m:ctrlPr>
                      </m:sSubSupPr>
                      <m:e>
                        <m:r>
                          <a:rPr lang="en-US" sz="7200">
                            <a:latin typeface="Cambria Math"/>
                          </a:rPr>
                          <m:t>𝐾</m:t>
                        </m:r>
                      </m:e>
                      <m:sub>
                        <m:r>
                          <a:rPr lang="en-US" sz="7200">
                            <a:latin typeface="Cambria Math"/>
                          </a:rPr>
                          <m:t>0</m:t>
                        </m:r>
                      </m:sub>
                      <m:sup>
                        <m:r>
                          <a:rPr lang="en-US" sz="7200">
                            <a:latin typeface="Cambria Math"/>
                          </a:rPr>
                          <m:t>𝑁𝑀</m:t>
                        </m:r>
                      </m:sup>
                    </m:sSubSup>
                  </m:oMath>
                </a14:m>
                <a:r>
                  <a:rPr lang="en-US" sz="7200" dirty="0"/>
                  <a:t>+</a:t>
                </a:r>
                <a14:m>
                  <m:oMath xmlns:m="http://schemas.openxmlformats.org/officeDocument/2006/math">
                    <m:sSub>
                      <m:sSubPr>
                        <m:ctrlPr>
                          <a:rPr lang="en-US" sz="7200" i="1">
                            <a:latin typeface="Cambria Math"/>
                          </a:rPr>
                        </m:ctrlPr>
                      </m:sSubPr>
                      <m:e>
                        <m:r>
                          <a:rPr lang="en-US" sz="7200">
                            <a:latin typeface="Cambria Math"/>
                          </a:rPr>
                          <m:t>𝜆</m:t>
                        </m:r>
                      </m:e>
                      <m:sub>
                        <m:r>
                          <a:rPr lang="en-US" sz="7200">
                            <a:latin typeface="Cambria Math"/>
                          </a:rPr>
                          <m:t>𝑖</m:t>
                        </m:r>
                      </m:sub>
                    </m:sSub>
                    <m:sSubSup>
                      <m:sSubSupPr>
                        <m:ctrlPr>
                          <a:rPr lang="en-US" sz="7200" i="1">
                            <a:latin typeface="Cambria Math"/>
                          </a:rPr>
                        </m:ctrlPr>
                      </m:sSubSupPr>
                      <m:e>
                        <m:r>
                          <a:rPr lang="en-US" sz="7200">
                            <a:latin typeface="Cambria Math"/>
                          </a:rPr>
                          <m:t>𝐾</m:t>
                        </m:r>
                      </m:e>
                      <m:sub>
                        <m:r>
                          <m:rPr>
                            <m:sty m:val="p"/>
                          </m:rPr>
                          <a:rPr lang="en-US" sz="7200">
                            <a:latin typeface="Cambria Math"/>
                          </a:rPr>
                          <m:t>Δ</m:t>
                        </m:r>
                      </m:sub>
                      <m:sup>
                        <m:r>
                          <a:rPr lang="en-US" sz="7200">
                            <a:latin typeface="Cambria Math"/>
                          </a:rPr>
                          <m:t>𝑁𝑀</m:t>
                        </m:r>
                      </m:sup>
                    </m:sSubSup>
                  </m:oMath>
                </a14:m>
                <a:r>
                  <a:rPr lang="en-US" sz="7200" dirty="0"/>
                  <a:t>)</a:t>
                </a:r>
                <a14:m>
                  <m:oMath xmlns:m="http://schemas.openxmlformats.org/officeDocument/2006/math">
                    <m:sSubSup>
                      <m:sSubSupPr>
                        <m:ctrlPr>
                          <a:rPr lang="en-US" sz="7200" i="1">
                            <a:latin typeface="Cambria Math"/>
                          </a:rPr>
                        </m:ctrlPr>
                      </m:sSubSupPr>
                      <m:e>
                        <m:r>
                          <a:rPr lang="en-US" sz="7200">
                            <a:latin typeface="Cambria Math"/>
                          </a:rPr>
                          <m:t>𝑢</m:t>
                        </m:r>
                      </m:e>
                      <m:sub>
                        <m:r>
                          <a:rPr lang="en-US" sz="7200">
                            <a:latin typeface="Cambria Math"/>
                          </a:rPr>
                          <m:t>𝑖</m:t>
                        </m:r>
                      </m:sub>
                      <m:sup>
                        <m:r>
                          <a:rPr lang="en-US" sz="7200">
                            <a:latin typeface="Cambria Math"/>
                          </a:rPr>
                          <m:t>𝑀</m:t>
                        </m:r>
                      </m:sup>
                    </m:sSubSup>
                  </m:oMath>
                </a14:m>
                <a:r>
                  <a:rPr lang="en-US" sz="7200" dirty="0"/>
                  <a:t>=</a:t>
                </a:r>
                <a:r>
                  <a:rPr lang="en-US" sz="7200" dirty="0" smtClean="0"/>
                  <a:t>0 </a:t>
                </a:r>
                <a:endParaRPr lang="en-US" sz="6600" dirty="0">
                  <a:ea typeface="Calibri"/>
                  <a:cs typeface="Arial"/>
                </a:endParaRPr>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2209800" y="4860920"/>
                <a:ext cx="3657600" cy="514359"/>
              </a:xfrm>
              <a:prstGeom prst="rect">
                <a:avLst/>
              </a:prstGeom>
              <a:blipFill rotWithShape="1">
                <a:blip r:embed="rId6"/>
                <a:stretch>
                  <a:fillRect l="-3667" t="-24706" b="-247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Content Placeholder 2"/>
              <p:cNvSpPr txBox="1">
                <a:spLocks/>
              </p:cNvSpPr>
              <p:nvPr/>
            </p:nvSpPr>
            <p:spPr>
              <a:xfrm>
                <a:off x="457200" y="5467359"/>
                <a:ext cx="7467600" cy="11620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Bef>
                    <a:spcPts val="0"/>
                  </a:spcBef>
                  <a:spcAft>
                    <a:spcPts val="600"/>
                  </a:spcAft>
                  <a:buNone/>
                </a:pPr>
                <a:r>
                  <a:rPr lang="en-US" sz="1500" dirty="0" smtClean="0">
                    <a:solidFill>
                      <a:srgbClr val="FF0000"/>
                    </a:solidFill>
                    <a:latin typeface="+mj-lt"/>
                  </a:rPr>
                  <a:t>where </a:t>
                </a:r>
                <a14:m>
                  <m:oMath xmlns:m="http://schemas.openxmlformats.org/officeDocument/2006/math">
                    <m:sSup>
                      <m:sSupPr>
                        <m:ctrlPr>
                          <a:rPr lang="en-US" sz="1500" i="1">
                            <a:solidFill>
                              <a:srgbClr val="FF0000"/>
                            </a:solidFill>
                            <a:latin typeface="Cambria Math"/>
                          </a:rPr>
                        </m:ctrlPr>
                      </m:sSupPr>
                      <m:e>
                        <m:sSup>
                          <m:sSupPr>
                            <m:ctrlPr>
                              <a:rPr lang="en-US" sz="1500" i="1">
                                <a:solidFill>
                                  <a:srgbClr val="FF0000"/>
                                </a:solidFill>
                                <a:latin typeface="Cambria Math"/>
                              </a:rPr>
                            </m:ctrlPr>
                          </m:sSupPr>
                          <m:e>
                            <m:r>
                              <a:rPr lang="en-US" sz="1500" i="1">
                                <a:solidFill>
                                  <a:srgbClr val="FF0000"/>
                                </a:solidFill>
                                <a:latin typeface="Cambria Math"/>
                              </a:rPr>
                              <m:t>𝑢</m:t>
                            </m:r>
                          </m:e>
                          <m:sup>
                            <m:r>
                              <a:rPr lang="en-US" sz="1500" i="1">
                                <a:solidFill>
                                  <a:srgbClr val="FF0000"/>
                                </a:solidFill>
                                <a:latin typeface="Cambria Math"/>
                              </a:rPr>
                              <m:t>𝑀</m:t>
                            </m:r>
                          </m:sup>
                        </m:sSup>
                        <m:r>
                          <m:rPr>
                            <m:nor/>
                          </m:rPr>
                          <a:rPr lang="en-US" sz="1500" dirty="0">
                            <a:solidFill>
                              <a:srgbClr val="FF0000"/>
                            </a:solidFill>
                            <a:latin typeface="+mj-lt"/>
                          </a:rPr>
                          <m:t> </m:t>
                        </m:r>
                        <m:r>
                          <m:rPr>
                            <m:nor/>
                          </m:rPr>
                          <a:rPr lang="en-US" sz="1500" dirty="0">
                            <a:solidFill>
                              <a:srgbClr val="FF0000"/>
                            </a:solidFill>
                            <a:latin typeface="+mj-lt"/>
                          </a:rPr>
                          <m:t>is</m:t>
                        </m:r>
                        <m:r>
                          <m:rPr>
                            <m:nor/>
                          </m:rPr>
                          <a:rPr lang="en-US" sz="1500" dirty="0">
                            <a:solidFill>
                              <a:srgbClr val="FF0000"/>
                            </a:solidFill>
                            <a:latin typeface="+mj-lt"/>
                          </a:rPr>
                          <m:t> </m:t>
                        </m:r>
                        <m:r>
                          <m:rPr>
                            <m:nor/>
                          </m:rPr>
                          <a:rPr lang="en-US" sz="1500" dirty="0">
                            <a:solidFill>
                              <a:srgbClr val="FF0000"/>
                            </a:solidFill>
                            <a:latin typeface="+mj-lt"/>
                          </a:rPr>
                          <m:t>the</m:t>
                        </m:r>
                        <m:r>
                          <m:rPr>
                            <m:nor/>
                          </m:rPr>
                          <a:rPr lang="en-US" sz="1500" dirty="0">
                            <a:solidFill>
                              <a:srgbClr val="FF0000"/>
                            </a:solidFill>
                            <a:latin typeface="+mj-lt"/>
                          </a:rPr>
                          <m:t> </m:t>
                        </m:r>
                        <m:r>
                          <m:rPr>
                            <m:nor/>
                          </m:rPr>
                          <a:rPr lang="en-US" sz="1500" dirty="0">
                            <a:solidFill>
                              <a:srgbClr val="FF0000"/>
                            </a:solidFill>
                            <a:latin typeface="+mj-lt"/>
                          </a:rPr>
                          <m:t>displacement</m:t>
                        </m:r>
                        <m:r>
                          <m:rPr>
                            <m:nor/>
                          </m:rPr>
                          <a:rPr lang="en-US" sz="1500" dirty="0">
                            <a:solidFill>
                              <a:srgbClr val="FF0000"/>
                            </a:solidFill>
                            <a:latin typeface="+mj-lt"/>
                          </a:rPr>
                          <m:t> </m:t>
                        </m:r>
                        <m:r>
                          <m:rPr>
                            <m:nor/>
                          </m:rPr>
                          <a:rPr lang="en-US" sz="1500" dirty="0">
                            <a:solidFill>
                              <a:srgbClr val="FF0000"/>
                            </a:solidFill>
                            <a:latin typeface="+mj-lt"/>
                          </a:rPr>
                          <m:t>vector</m:t>
                        </m:r>
                        <m:r>
                          <a:rPr lang="en-US" sz="1500" b="0" i="1" dirty="0" smtClean="0">
                            <a:solidFill>
                              <a:srgbClr val="FF0000"/>
                            </a:solidFill>
                            <a:latin typeface="Cambria Math"/>
                          </a:rPr>
                          <m:t> </m:t>
                        </m:r>
                        <m:r>
                          <a:rPr lang="en-US" sz="1500" b="0" i="1" dirty="0" smtClean="0">
                            <a:solidFill>
                              <a:srgbClr val="FF0000"/>
                            </a:solidFill>
                            <a:latin typeface="Cambria Math"/>
                          </a:rPr>
                          <m:t>𝑎𝑛𝑑</m:t>
                        </m:r>
                        <m:sSubSup>
                          <m:sSubSupPr>
                            <m:ctrlPr>
                              <a:rPr lang="en-US" sz="1500" i="1">
                                <a:solidFill>
                                  <a:srgbClr val="FF0000"/>
                                </a:solidFill>
                                <a:latin typeface="Cambria Math"/>
                              </a:rPr>
                            </m:ctrlPr>
                          </m:sSubSupPr>
                          <m:e>
                            <m:r>
                              <a:rPr lang="en-US" sz="1500" b="0" i="1" smtClean="0">
                                <a:solidFill>
                                  <a:srgbClr val="FF0000"/>
                                </a:solidFill>
                                <a:latin typeface="Cambria Math"/>
                              </a:rPr>
                              <m:t> </m:t>
                            </m:r>
                            <m:r>
                              <a:rPr lang="en-US" sz="1500" i="1">
                                <a:solidFill>
                                  <a:srgbClr val="FF0000"/>
                                </a:solidFill>
                                <a:latin typeface="Cambria Math"/>
                              </a:rPr>
                              <m:t>𝐾</m:t>
                            </m:r>
                          </m:e>
                          <m:sub>
                            <m:r>
                              <m:rPr>
                                <m:sty m:val="p"/>
                              </m:rPr>
                              <a:rPr lang="en-US" sz="1500">
                                <a:solidFill>
                                  <a:srgbClr val="FF0000"/>
                                </a:solidFill>
                                <a:latin typeface="Cambria Math"/>
                              </a:rPr>
                              <m:t>Δ</m:t>
                            </m:r>
                          </m:sub>
                          <m:sup>
                            <m:r>
                              <a:rPr lang="en-US" sz="1500" i="1">
                                <a:solidFill>
                                  <a:srgbClr val="FF0000"/>
                                </a:solidFill>
                                <a:latin typeface="Cambria Math"/>
                              </a:rPr>
                              <m:t>𝑁𝑀</m:t>
                            </m:r>
                          </m:sup>
                        </m:sSubSup>
                      </m:e>
                      <m:sup/>
                    </m:sSup>
                  </m:oMath>
                </a14:m>
                <a:r>
                  <a:rPr lang="en-US" sz="1500" dirty="0">
                    <a:solidFill>
                      <a:srgbClr val="FF0000"/>
                    </a:solidFill>
                    <a:latin typeface="+mj-lt"/>
                  </a:rPr>
                  <a:t> is the tangent stiffness matrix  </a:t>
                </a:r>
                <a:r>
                  <a:rPr lang="en-US" sz="1500" dirty="0" smtClean="0">
                    <a:solidFill>
                      <a:srgbClr val="FF0000"/>
                    </a:solidFill>
                    <a:latin typeface="+mj-lt"/>
                  </a:rPr>
                  <a:t>that </a:t>
                </a:r>
                <a:r>
                  <a:rPr lang="en-US" sz="1500" dirty="0" smtClean="0">
                    <a:solidFill>
                      <a:srgbClr val="FF0000"/>
                    </a:solidFill>
                    <a:latin typeface="+mj-lt"/>
                  </a:rPr>
                  <a:t>is </a:t>
                </a:r>
                <a:r>
                  <a:rPr lang="en-US" sz="1500" dirty="0">
                    <a:solidFill>
                      <a:srgbClr val="FF0000"/>
                    </a:solidFill>
                    <a:latin typeface="+mj-lt"/>
                  </a:rPr>
                  <a:t>related the differential loading pattern while </a:t>
                </a:r>
                <a14:m>
                  <m:oMath xmlns:m="http://schemas.openxmlformats.org/officeDocument/2006/math">
                    <m:sSubSup>
                      <m:sSubSupPr>
                        <m:ctrlPr>
                          <a:rPr lang="en-US" sz="1500" i="1">
                            <a:solidFill>
                              <a:srgbClr val="FF0000"/>
                            </a:solidFill>
                            <a:latin typeface="Cambria Math"/>
                          </a:rPr>
                        </m:ctrlPr>
                      </m:sSubSupPr>
                      <m:e>
                        <m:r>
                          <a:rPr lang="en-US" sz="1500" i="1">
                            <a:solidFill>
                              <a:srgbClr val="FF0000"/>
                            </a:solidFill>
                            <a:latin typeface="Cambria Math"/>
                          </a:rPr>
                          <m:t>𝐾</m:t>
                        </m:r>
                      </m:e>
                      <m:sub>
                        <m:r>
                          <a:rPr lang="en-US" sz="1500">
                            <a:solidFill>
                              <a:srgbClr val="FF0000"/>
                            </a:solidFill>
                            <a:latin typeface="Cambria Math"/>
                          </a:rPr>
                          <m:t>0</m:t>
                        </m:r>
                      </m:sub>
                      <m:sup>
                        <m:r>
                          <a:rPr lang="en-US" sz="1500" i="1">
                            <a:solidFill>
                              <a:srgbClr val="FF0000"/>
                            </a:solidFill>
                            <a:latin typeface="Cambria Math"/>
                          </a:rPr>
                          <m:t>𝑁𝑀</m:t>
                        </m:r>
                      </m:sup>
                    </m:sSubSup>
                  </m:oMath>
                </a14:m>
                <a:r>
                  <a:rPr lang="en-US" sz="1500" dirty="0">
                    <a:solidFill>
                      <a:srgbClr val="FF0000"/>
                    </a:solidFill>
                    <a:latin typeface="+mj-lt"/>
                  </a:rPr>
                  <a:t>corresponds to the initial loading </a:t>
                </a:r>
                <a:r>
                  <a:rPr lang="en-US" sz="1500" dirty="0" smtClean="0">
                    <a:solidFill>
                      <a:srgbClr val="FF0000"/>
                    </a:solidFill>
                    <a:latin typeface="+mj-lt"/>
                  </a:rPr>
                  <a:t>condition. </a:t>
                </a:r>
              </a:p>
              <a:p>
                <a:pPr marL="0" indent="0" fontAlgn="auto">
                  <a:spcBef>
                    <a:spcPts val="0"/>
                  </a:spcBef>
                  <a:spcAft>
                    <a:spcPts val="600"/>
                  </a:spcAft>
                  <a:buNone/>
                </a:pPr>
                <a:r>
                  <a:rPr lang="en-US" sz="1500" dirty="0">
                    <a:solidFill>
                      <a:srgbClr val="FF0000"/>
                    </a:solidFill>
                    <a:latin typeface="+mj-lt"/>
                  </a:rPr>
                  <a:t>The superscripts M and N are the degrees of freedom for the whole system while the subscript </a:t>
                </a:r>
                <a:r>
                  <a:rPr lang="en-US" sz="1500" i="1" dirty="0" err="1">
                    <a:solidFill>
                      <a:srgbClr val="FF0000"/>
                    </a:solidFill>
                    <a:latin typeface="+mj-lt"/>
                  </a:rPr>
                  <a:t>i</a:t>
                </a:r>
                <a:r>
                  <a:rPr lang="en-US" sz="1500" dirty="0">
                    <a:solidFill>
                      <a:srgbClr val="FF0000"/>
                    </a:solidFill>
                    <a:latin typeface="+mj-lt"/>
                  </a:rPr>
                  <a:t> denotes the </a:t>
                </a:r>
                <a:r>
                  <a:rPr lang="en-US" sz="1500" i="1" dirty="0" err="1">
                    <a:solidFill>
                      <a:srgbClr val="FF0000"/>
                    </a:solidFill>
                    <a:latin typeface="+mj-lt"/>
                  </a:rPr>
                  <a:t>i</a:t>
                </a:r>
                <a:r>
                  <a:rPr lang="en-US" sz="1500" baseline="30000" dirty="0" err="1">
                    <a:solidFill>
                      <a:srgbClr val="FF0000"/>
                    </a:solidFill>
                    <a:latin typeface="+mj-lt"/>
                  </a:rPr>
                  <a:t>th</a:t>
                </a:r>
                <a:r>
                  <a:rPr lang="en-US" sz="1500" dirty="0">
                    <a:solidFill>
                      <a:srgbClr val="FF0000"/>
                    </a:solidFill>
                    <a:latin typeface="+mj-lt"/>
                  </a:rPr>
                  <a:t> buckling mode. </a:t>
                </a:r>
              </a:p>
            </p:txBody>
          </p:sp>
        </mc:Choice>
        <mc:Fallback>
          <p:sp>
            <p:nvSpPr>
              <p:cNvPr id="11" name="Content Placeholder 2"/>
              <p:cNvSpPr txBox="1">
                <a:spLocks noRot="1" noChangeAspect="1" noMove="1" noResize="1" noEditPoints="1" noAdjustHandles="1" noChangeArrowheads="1" noChangeShapeType="1" noTextEdit="1"/>
              </p:cNvSpPr>
              <p:nvPr/>
            </p:nvSpPr>
            <p:spPr>
              <a:xfrm>
                <a:off x="457200" y="5467359"/>
                <a:ext cx="7467600" cy="1162041"/>
              </a:xfrm>
              <a:prstGeom prst="rect">
                <a:avLst/>
              </a:prstGeom>
              <a:blipFill rotWithShape="1">
                <a:blip r:embed="rId7"/>
                <a:stretch>
                  <a:fillRect l="-245" r="-816" b="-5236"/>
                </a:stretch>
              </a:blipFill>
            </p:spPr>
            <p:txBody>
              <a:bodyPr/>
              <a:lstStyle/>
              <a:p>
                <a:r>
                  <a:rPr lang="en-US">
                    <a:noFill/>
                  </a:rPr>
                  <a:t> </a:t>
                </a:r>
              </a:p>
            </p:txBody>
          </p:sp>
        </mc:Fallback>
      </mc:AlternateContent>
    </p:spTree>
    <p:extLst>
      <p:ext uri="{BB962C8B-B14F-4D97-AF65-F5344CB8AC3E}">
        <p14:creationId xmlns:p14="http://schemas.microsoft.com/office/powerpoint/2010/main" val="2102328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a:solidFill>
            <a:srgbClr val="990033"/>
          </a:solidFill>
        </p:spPr>
        <p:txBody>
          <a:bodyPr>
            <a:normAutofit/>
          </a:bodyPr>
          <a:lstStyle/>
          <a:p>
            <a:pPr algn="l"/>
            <a:r>
              <a:rPr lang="en-US" sz="3200" dirty="0">
                <a:solidFill>
                  <a:srgbClr val="EAEAEA"/>
                </a:solidFill>
                <a:effectLst>
                  <a:outerShdw blurRad="38100" dist="38100" dir="2700000" algn="tl">
                    <a:srgbClr val="000000">
                      <a:alpha val="43137"/>
                    </a:srgbClr>
                  </a:outerShdw>
                </a:effectLst>
              </a:rPr>
              <a:t>Elastic Buckling Analysis using Perturbation Analysis</a:t>
            </a:r>
          </a:p>
        </p:txBody>
      </p:sp>
      <p:sp>
        <p:nvSpPr>
          <p:cNvPr id="3" name="Content Placeholder 2"/>
          <p:cNvSpPr>
            <a:spLocks noGrp="1"/>
          </p:cNvSpPr>
          <p:nvPr>
            <p:ph idx="1"/>
          </p:nvPr>
        </p:nvSpPr>
        <p:spPr>
          <a:xfrm>
            <a:off x="457200" y="1775191"/>
            <a:ext cx="8686800" cy="4625609"/>
          </a:xfrm>
        </p:spPr>
        <p:txBody>
          <a:bodyPr>
            <a:normAutofit/>
          </a:bodyPr>
          <a:lstStyle/>
          <a:p>
            <a:pPr>
              <a:buBlip>
                <a:blip r:embed="rId2"/>
              </a:buBlip>
            </a:pPr>
            <a:r>
              <a:rPr lang="en-US" sz="2400" u="sng" dirty="0" smtClean="0">
                <a:solidFill>
                  <a:schemeClr val="tx2">
                    <a:lumMod val="50000"/>
                  </a:schemeClr>
                </a:solidFill>
                <a:effectLst>
                  <a:outerShdw blurRad="38100" dist="38100" dir="2700000" algn="tl">
                    <a:srgbClr val="000000">
                      <a:alpha val="43137"/>
                    </a:srgbClr>
                  </a:outerShdw>
                </a:effectLst>
              </a:rPr>
              <a:t>Mesh Sensitivity Analysis</a:t>
            </a:r>
          </a:p>
          <a:p>
            <a:pPr lvl="1"/>
            <a:r>
              <a:rPr lang="en-US" sz="2000" dirty="0" smtClean="0">
                <a:solidFill>
                  <a:schemeClr val="tx2">
                    <a:lumMod val="50000"/>
                  </a:schemeClr>
                </a:solidFill>
              </a:rPr>
              <a:t>4-node </a:t>
            </a:r>
            <a:r>
              <a:rPr lang="en-US" sz="2000" dirty="0">
                <a:solidFill>
                  <a:schemeClr val="tx2">
                    <a:lumMod val="50000"/>
                  </a:schemeClr>
                </a:solidFill>
              </a:rPr>
              <a:t>3D shell elements of S4R </a:t>
            </a:r>
            <a:r>
              <a:rPr lang="en-US" sz="2000" dirty="0" smtClean="0">
                <a:solidFill>
                  <a:schemeClr val="tx2">
                    <a:lumMod val="50000"/>
                  </a:schemeClr>
                </a:solidFill>
              </a:rPr>
              <a:t>ABAQUS type were utilized</a:t>
            </a:r>
            <a:endParaRPr lang="en-US" sz="2000" dirty="0">
              <a:solidFill>
                <a:schemeClr val="tx2">
                  <a:lumMod val="50000"/>
                </a:schemeClr>
              </a:solidFill>
            </a:endParaRPr>
          </a:p>
          <a:p>
            <a:pPr lvl="1"/>
            <a:r>
              <a:rPr lang="en-US" sz="2000" dirty="0" smtClean="0">
                <a:solidFill>
                  <a:schemeClr val="tx2">
                    <a:lumMod val="50000"/>
                  </a:schemeClr>
                </a:solidFill>
              </a:rPr>
              <a:t>Different Mesh configurations were checked to select a proper element size to </a:t>
            </a:r>
            <a:r>
              <a:rPr lang="en-US" sz="2000" dirty="0">
                <a:solidFill>
                  <a:schemeClr val="tx2">
                    <a:lumMod val="50000"/>
                  </a:schemeClr>
                </a:solidFill>
              </a:rPr>
              <a:t>obtain the desired level of accuracy with the least computational </a:t>
            </a:r>
            <a:r>
              <a:rPr lang="en-US" sz="2000" dirty="0" smtClean="0">
                <a:solidFill>
                  <a:schemeClr val="tx2">
                    <a:lumMod val="50000"/>
                  </a:schemeClr>
                </a:solidFill>
              </a:rPr>
              <a:t>time.</a:t>
            </a:r>
          </a:p>
          <a:p>
            <a:pPr lvl="1"/>
            <a:endParaRPr lang="en-US" sz="2000" dirty="0">
              <a:solidFill>
                <a:schemeClr val="tx2">
                  <a:lumMod val="50000"/>
                </a:schemeClr>
              </a:solidFill>
            </a:endParaRPr>
          </a:p>
        </p:txBody>
      </p:sp>
      <p:pic>
        <p:nvPicPr>
          <p:cNvPr id="5" name="Picture 2"/>
          <p:cNvPicPr>
            <a:picLocks noChangeAspect="1" noChangeArrowheads="1"/>
          </p:cNvPicPr>
          <p:nvPr/>
        </p:nvPicPr>
        <p:blipFill>
          <a:blip r:embed="rId3" cstate="print"/>
          <a:srcRect l="26940" t="52084" r="26208" b="8333"/>
          <a:stretch>
            <a:fillRect/>
          </a:stretch>
        </p:blipFill>
        <p:spPr bwMode="auto">
          <a:xfrm>
            <a:off x="609600" y="3657600"/>
            <a:ext cx="4191000" cy="2590800"/>
          </a:xfrm>
          <a:prstGeom prst="rect">
            <a:avLst/>
          </a:prstGeom>
          <a:noFill/>
          <a:ln w="9525">
            <a:noFill/>
            <a:miter lim="800000"/>
            <a:headEnd/>
            <a:tailEnd/>
          </a:ln>
        </p:spPr>
      </p:pic>
      <p:graphicFrame>
        <p:nvGraphicFramePr>
          <p:cNvPr id="6" name="Chart 5"/>
          <p:cNvGraphicFramePr/>
          <p:nvPr>
            <p:extLst>
              <p:ext uri="{D42A27DB-BD31-4B8C-83A1-F6EECF244321}">
                <p14:modId xmlns:p14="http://schemas.microsoft.com/office/powerpoint/2010/main" val="1913617927"/>
              </p:ext>
            </p:extLst>
          </p:nvPr>
        </p:nvGraphicFramePr>
        <p:xfrm>
          <a:off x="4800600" y="3657600"/>
          <a:ext cx="4038600" cy="25145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0139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10556</TotalTime>
  <Words>1329</Words>
  <Application>Microsoft Office PowerPoint</Application>
  <PresentationFormat>On-screen Show (4:3)</PresentationFormat>
  <Paragraphs>201</Paragraphs>
  <Slides>30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Century Schoolbook</vt:lpstr>
      <vt:lpstr>Wingdings</vt:lpstr>
      <vt:lpstr>Times New Roman</vt:lpstr>
      <vt:lpstr>Cambria Math</vt:lpstr>
      <vt:lpstr>Calibri</vt:lpstr>
      <vt:lpstr>Office Theme</vt:lpstr>
      <vt:lpstr>PowerPoint Presentation</vt:lpstr>
      <vt:lpstr>Outline</vt:lpstr>
      <vt:lpstr>Introduction and Background</vt:lpstr>
      <vt:lpstr>Introduction and Background</vt:lpstr>
      <vt:lpstr>Previous Studies</vt:lpstr>
      <vt:lpstr>Previous Studies</vt:lpstr>
      <vt:lpstr>Elastic Buckling Analysis using Perturbation Analysis</vt:lpstr>
      <vt:lpstr>Elastic Buckling Analysis using Perturbation Analysis</vt:lpstr>
      <vt:lpstr>Elastic Buckling Analysis using Perturbation Analysis</vt:lpstr>
      <vt:lpstr>Elastic Buckling Analysis using Perturbation Analysis</vt:lpstr>
      <vt:lpstr>Elastic Buckling Analysis using Perturbation Analysis</vt:lpstr>
      <vt:lpstr>Elastic Buckling Analysis using Perturbation Analysis</vt:lpstr>
      <vt:lpstr>Elastic Buckling Analysis using Perturbation Analysis</vt:lpstr>
      <vt:lpstr>Elastic Buckling Analysis using Perturbation Analysis</vt:lpstr>
      <vt:lpstr>Elastic Buckling Analysis using Perturbation Analysis</vt:lpstr>
      <vt:lpstr>Experimental Tests</vt:lpstr>
      <vt:lpstr>Experimental Tests</vt:lpstr>
      <vt:lpstr>Experimental Tests</vt:lpstr>
      <vt:lpstr>Experimental Tests</vt:lpstr>
      <vt:lpstr>Experimental Tests</vt:lpstr>
      <vt:lpstr>Nonlinear Finite Element Analysis</vt:lpstr>
      <vt:lpstr>Nonlinear Finite Element Analysis</vt:lpstr>
      <vt:lpstr>Nonlinear Finite Element Analysis</vt:lpstr>
      <vt:lpstr>Nonlinear Finite Element Analysis</vt:lpstr>
      <vt:lpstr>Nonlinear Finite Element Analysis</vt:lpstr>
      <vt:lpstr>Nonlinear Finite Element Analysis</vt:lpstr>
      <vt:lpstr>Nonlinear Finite Element Analysis</vt:lpstr>
      <vt:lpstr>Nonlinear Finite Element Analysis</vt:lpstr>
      <vt:lpstr>Remarks</vt:lpstr>
      <vt:lpstr>PowerPoint Presentation</vt:lpstr>
    </vt:vector>
  </TitlesOfParts>
  <Company>McMaster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Civil Engineering</dc:creator>
  <cp:lastModifiedBy>Farid Hamid Abed</cp:lastModifiedBy>
  <cp:revision>531</cp:revision>
  <dcterms:created xsi:type="dcterms:W3CDTF">2001-12-11T14:48:14Z</dcterms:created>
  <dcterms:modified xsi:type="dcterms:W3CDTF">2015-11-16T06:59:51Z</dcterms:modified>
</cp:coreProperties>
</file>